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1"/>
  </p:notesMasterIdLst>
  <p:handoutMasterIdLst>
    <p:handoutMasterId r:id="rId32"/>
  </p:handoutMasterIdLst>
  <p:sldIdLst>
    <p:sldId id="424" r:id="rId2"/>
    <p:sldId id="552" r:id="rId3"/>
    <p:sldId id="590" r:id="rId4"/>
    <p:sldId id="592" r:id="rId5"/>
    <p:sldId id="675" r:id="rId6"/>
    <p:sldId id="594" r:id="rId7"/>
    <p:sldId id="595" r:id="rId8"/>
    <p:sldId id="597" r:id="rId9"/>
    <p:sldId id="674" r:id="rId10"/>
    <p:sldId id="521" r:id="rId11"/>
    <p:sldId id="613" r:id="rId12"/>
    <p:sldId id="615" r:id="rId13"/>
    <p:sldId id="686" r:id="rId14"/>
    <p:sldId id="688" r:id="rId15"/>
    <p:sldId id="689" r:id="rId16"/>
    <p:sldId id="619" r:id="rId17"/>
    <p:sldId id="577" r:id="rId18"/>
    <p:sldId id="681" r:id="rId19"/>
    <p:sldId id="682" r:id="rId20"/>
    <p:sldId id="683" r:id="rId21"/>
    <p:sldId id="717" r:id="rId22"/>
    <p:sldId id="706" r:id="rId23"/>
    <p:sldId id="676" r:id="rId24"/>
    <p:sldId id="709" r:id="rId25"/>
    <p:sldId id="693" r:id="rId26"/>
    <p:sldId id="695" r:id="rId27"/>
    <p:sldId id="696" r:id="rId28"/>
    <p:sldId id="697" r:id="rId29"/>
    <p:sldId id="699" r:id="rId30"/>
  </p:sldIdLst>
  <p:sldSz cx="9144000" cy="6858000" type="screen4x3"/>
  <p:notesSz cx="6881813" cy="92964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08080"/>
    <a:srgbClr val="FFCC00"/>
    <a:srgbClr val="FF0000"/>
    <a:srgbClr val="00FF00"/>
    <a:srgbClr val="FFCC66"/>
    <a:srgbClr val="FF99CC"/>
    <a:srgbClr val="66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599" autoAdjust="0"/>
  </p:normalViewPr>
  <p:slideViewPr>
    <p:cSldViewPr snapToGrid="0">
      <p:cViewPr varScale="1">
        <p:scale>
          <a:sx n="106" d="100"/>
          <a:sy n="106" d="100"/>
        </p:scale>
        <p:origin x="-1116"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4" d="100"/>
          <a:sy n="84" d="100"/>
        </p:scale>
        <p:origin x="-3150" y="-78"/>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bwMode="auto">
          <a:xfrm>
            <a:off x="0" y="0"/>
            <a:ext cx="2982418" cy="465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5" tIns="46218" rIns="92435" bIns="46218" numCol="1" anchor="t" anchorCtr="0" compatLnSpc="1">
            <a:prstTxWarp prst="textNoShape">
              <a:avLst/>
            </a:prstTxWarp>
          </a:bodyPr>
          <a:lstStyle>
            <a:lvl1pPr defTabSz="924539" eaLnBrk="1" hangingPunct="1">
              <a:defRPr sz="1200">
                <a:latin typeface="Arial" charset="0"/>
              </a:defRPr>
            </a:lvl1pPr>
          </a:lstStyle>
          <a:p>
            <a:endParaRPr lang="en-US" altLang="en-US"/>
          </a:p>
        </p:txBody>
      </p:sp>
      <p:sp>
        <p:nvSpPr>
          <p:cNvPr id="124931" name="Rectangle 3"/>
          <p:cNvSpPr>
            <a:spLocks noGrp="1" noChangeArrowheads="1"/>
          </p:cNvSpPr>
          <p:nvPr>
            <p:ph type="dt" sz="quarter" idx="1"/>
          </p:nvPr>
        </p:nvSpPr>
        <p:spPr bwMode="auto">
          <a:xfrm>
            <a:off x="3897902" y="0"/>
            <a:ext cx="2982418" cy="465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5" tIns="46218" rIns="92435" bIns="46218" numCol="1" anchor="t" anchorCtr="0" compatLnSpc="1">
            <a:prstTxWarp prst="textNoShape">
              <a:avLst/>
            </a:prstTxWarp>
          </a:bodyPr>
          <a:lstStyle>
            <a:lvl1pPr algn="r" defTabSz="924539" eaLnBrk="1" hangingPunct="1">
              <a:defRPr sz="1200">
                <a:latin typeface="Arial" charset="0"/>
              </a:defRPr>
            </a:lvl1pPr>
          </a:lstStyle>
          <a:p>
            <a:endParaRPr lang="en-US" altLang="en-US"/>
          </a:p>
        </p:txBody>
      </p:sp>
      <p:sp>
        <p:nvSpPr>
          <p:cNvPr id="124932" name="Rectangle 4"/>
          <p:cNvSpPr>
            <a:spLocks noGrp="1" noChangeArrowheads="1"/>
          </p:cNvSpPr>
          <p:nvPr>
            <p:ph type="ftr" sz="quarter" idx="2"/>
          </p:nvPr>
        </p:nvSpPr>
        <p:spPr bwMode="auto">
          <a:xfrm>
            <a:off x="0" y="8829121"/>
            <a:ext cx="2982418" cy="465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5" tIns="46218" rIns="92435" bIns="46218" numCol="1" anchor="b" anchorCtr="0" compatLnSpc="1">
            <a:prstTxWarp prst="textNoShape">
              <a:avLst/>
            </a:prstTxWarp>
          </a:bodyPr>
          <a:lstStyle>
            <a:lvl1pPr defTabSz="924539" eaLnBrk="1" hangingPunct="1">
              <a:defRPr sz="1200">
                <a:latin typeface="Arial" charset="0"/>
              </a:defRPr>
            </a:lvl1pPr>
          </a:lstStyle>
          <a:p>
            <a:endParaRPr lang="en-US" altLang="en-US"/>
          </a:p>
        </p:txBody>
      </p:sp>
      <p:sp>
        <p:nvSpPr>
          <p:cNvPr id="124933" name="Rectangle 5"/>
          <p:cNvSpPr>
            <a:spLocks noGrp="1" noChangeArrowheads="1"/>
          </p:cNvSpPr>
          <p:nvPr>
            <p:ph type="sldNum" sz="quarter" idx="3"/>
          </p:nvPr>
        </p:nvSpPr>
        <p:spPr bwMode="auto">
          <a:xfrm>
            <a:off x="3897902" y="8829121"/>
            <a:ext cx="2982418" cy="465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435" tIns="46218" rIns="92435" bIns="46218" numCol="1" anchor="b" anchorCtr="0" compatLnSpc="1">
            <a:prstTxWarp prst="textNoShape">
              <a:avLst/>
            </a:prstTxWarp>
          </a:bodyPr>
          <a:lstStyle>
            <a:lvl1pPr algn="r" defTabSz="924539" eaLnBrk="1" hangingPunct="1">
              <a:defRPr sz="1200">
                <a:latin typeface="Arial" charset="0"/>
              </a:defRPr>
            </a:lvl1pPr>
          </a:lstStyle>
          <a:p>
            <a:fld id="{A4EA9E14-EAC1-4D69-ACDA-2263C913230B}" type="slidenum">
              <a:rPr lang="en-US" altLang="en-US"/>
              <a:pPr/>
              <a:t>‹#›</a:t>
            </a:fld>
            <a:endParaRPr lang="en-US" altLang="en-US"/>
          </a:p>
        </p:txBody>
      </p:sp>
    </p:spTree>
    <p:extLst>
      <p:ext uri="{BB962C8B-B14F-4D97-AF65-F5344CB8AC3E}">
        <p14:creationId xmlns:p14="http://schemas.microsoft.com/office/powerpoint/2010/main" val="1579527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6978" name="Rectangle 2"/>
          <p:cNvSpPr>
            <a:spLocks noGrp="1" noChangeArrowheads="1"/>
          </p:cNvSpPr>
          <p:nvPr>
            <p:ph type="hdr" sz="quarter"/>
          </p:nvPr>
        </p:nvSpPr>
        <p:spPr bwMode="auto">
          <a:xfrm>
            <a:off x="0" y="0"/>
            <a:ext cx="2982418" cy="465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93" tIns="45747" rIns="91493" bIns="45747" numCol="1" anchor="t" anchorCtr="0" compatLnSpc="1">
            <a:prstTxWarp prst="textNoShape">
              <a:avLst/>
            </a:prstTxWarp>
          </a:bodyPr>
          <a:lstStyle>
            <a:lvl1pPr defTabSz="915431" eaLnBrk="1" hangingPunct="1">
              <a:defRPr sz="1200">
                <a:latin typeface="Arial" charset="0"/>
              </a:defRPr>
            </a:lvl1pPr>
          </a:lstStyle>
          <a:p>
            <a:endParaRPr lang="en-US" altLang="en-US"/>
          </a:p>
        </p:txBody>
      </p:sp>
      <p:sp>
        <p:nvSpPr>
          <p:cNvPr id="126979" name="Rectangle 3"/>
          <p:cNvSpPr>
            <a:spLocks noGrp="1" noChangeArrowheads="1"/>
          </p:cNvSpPr>
          <p:nvPr>
            <p:ph type="dt" idx="1"/>
          </p:nvPr>
        </p:nvSpPr>
        <p:spPr bwMode="auto">
          <a:xfrm>
            <a:off x="3897902" y="0"/>
            <a:ext cx="2982418" cy="465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93" tIns="45747" rIns="91493" bIns="45747" numCol="1" anchor="t" anchorCtr="0" compatLnSpc="1">
            <a:prstTxWarp prst="textNoShape">
              <a:avLst/>
            </a:prstTxWarp>
          </a:bodyPr>
          <a:lstStyle>
            <a:lvl1pPr algn="r" defTabSz="915431" eaLnBrk="1" hangingPunct="1">
              <a:defRPr sz="1200">
                <a:latin typeface="Arial" charset="0"/>
              </a:defRPr>
            </a:lvl1pPr>
          </a:lstStyle>
          <a:p>
            <a:endParaRPr lang="en-US" altLang="en-US"/>
          </a:p>
        </p:txBody>
      </p:sp>
      <p:sp>
        <p:nvSpPr>
          <p:cNvPr id="126980" name="Rectangle 4"/>
          <p:cNvSpPr>
            <a:spLocks noGrp="1" noRot="1" noChangeAspect="1" noChangeArrowheads="1" noTextEdit="1"/>
          </p:cNvSpPr>
          <p:nvPr>
            <p:ph type="sldImg" idx="2"/>
          </p:nvPr>
        </p:nvSpPr>
        <p:spPr bwMode="auto">
          <a:xfrm>
            <a:off x="1117600" y="696913"/>
            <a:ext cx="4646613"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6981" name="Rectangle 5"/>
          <p:cNvSpPr>
            <a:spLocks noGrp="1" noChangeArrowheads="1"/>
          </p:cNvSpPr>
          <p:nvPr>
            <p:ph type="body" sz="quarter" idx="3"/>
          </p:nvPr>
        </p:nvSpPr>
        <p:spPr bwMode="auto">
          <a:xfrm>
            <a:off x="688481" y="4416098"/>
            <a:ext cx="5504853" cy="4183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93" tIns="45747" rIns="91493" bIns="4574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6982" name="Rectangle 6"/>
          <p:cNvSpPr>
            <a:spLocks noGrp="1" noChangeArrowheads="1"/>
          </p:cNvSpPr>
          <p:nvPr>
            <p:ph type="ftr" sz="quarter" idx="4"/>
          </p:nvPr>
        </p:nvSpPr>
        <p:spPr bwMode="auto">
          <a:xfrm>
            <a:off x="0" y="8829121"/>
            <a:ext cx="2982418" cy="465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93" tIns="45747" rIns="91493" bIns="45747" numCol="1" anchor="b" anchorCtr="0" compatLnSpc="1">
            <a:prstTxWarp prst="textNoShape">
              <a:avLst/>
            </a:prstTxWarp>
          </a:bodyPr>
          <a:lstStyle>
            <a:lvl1pPr defTabSz="915431" eaLnBrk="1" hangingPunct="1">
              <a:defRPr sz="1200">
                <a:latin typeface="Arial" charset="0"/>
              </a:defRPr>
            </a:lvl1pPr>
          </a:lstStyle>
          <a:p>
            <a:endParaRPr lang="en-US" altLang="en-US"/>
          </a:p>
        </p:txBody>
      </p:sp>
      <p:sp>
        <p:nvSpPr>
          <p:cNvPr id="126983" name="Rectangle 7"/>
          <p:cNvSpPr>
            <a:spLocks noGrp="1" noChangeArrowheads="1"/>
          </p:cNvSpPr>
          <p:nvPr>
            <p:ph type="sldNum" sz="quarter" idx="5"/>
          </p:nvPr>
        </p:nvSpPr>
        <p:spPr bwMode="auto">
          <a:xfrm>
            <a:off x="3897902" y="8829121"/>
            <a:ext cx="2982418" cy="465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93" tIns="45747" rIns="91493" bIns="45747" numCol="1" anchor="b" anchorCtr="0" compatLnSpc="1">
            <a:prstTxWarp prst="textNoShape">
              <a:avLst/>
            </a:prstTxWarp>
          </a:bodyPr>
          <a:lstStyle>
            <a:lvl1pPr algn="r" defTabSz="915431" eaLnBrk="1" hangingPunct="1">
              <a:defRPr sz="1200">
                <a:latin typeface="Arial" charset="0"/>
              </a:defRPr>
            </a:lvl1pPr>
          </a:lstStyle>
          <a:p>
            <a:fld id="{09B5F10A-141F-4558-9390-188ADA90044C}" type="slidenum">
              <a:rPr lang="en-US" altLang="en-US"/>
              <a:pPr/>
              <a:t>‹#›</a:t>
            </a:fld>
            <a:endParaRPr lang="en-US" altLang="en-US"/>
          </a:p>
        </p:txBody>
      </p:sp>
    </p:spTree>
    <p:extLst>
      <p:ext uri="{BB962C8B-B14F-4D97-AF65-F5344CB8AC3E}">
        <p14:creationId xmlns:p14="http://schemas.microsoft.com/office/powerpoint/2010/main" val="218793231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5D0503-96C7-4C76-B51F-9E71CF22E834}" type="slidenum">
              <a:rPr lang="en-US" altLang="en-US"/>
              <a:pPr/>
              <a:t>1</a:t>
            </a:fld>
            <a:endParaRPr lang="en-US" altLang="en-US"/>
          </a:p>
        </p:txBody>
      </p:sp>
      <p:sp>
        <p:nvSpPr>
          <p:cNvPr id="424962" name="Rectangle 2"/>
          <p:cNvSpPr>
            <a:spLocks noGrp="1" noRot="1" noChangeAspect="1" noChangeArrowheads="1" noTextEdit="1"/>
          </p:cNvSpPr>
          <p:nvPr>
            <p:ph type="sldImg"/>
          </p:nvPr>
        </p:nvSpPr>
        <p:spPr>
          <a:xfrm>
            <a:off x="1127125" y="704850"/>
            <a:ext cx="4629150" cy="3471863"/>
          </a:xfrm>
          <a:ln/>
        </p:spPr>
      </p:sp>
      <p:sp>
        <p:nvSpPr>
          <p:cNvPr id="424963" name="Rectangle 3"/>
          <p:cNvSpPr>
            <a:spLocks noGrp="1" noChangeArrowheads="1"/>
          </p:cNvSpPr>
          <p:nvPr>
            <p:ph type="body" idx="1"/>
          </p:nvPr>
        </p:nvSpPr>
        <p:spPr>
          <a:xfrm>
            <a:off x="916978" y="4416099"/>
            <a:ext cx="5047858" cy="4182457"/>
          </a:xfrm>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BDDBE7-99F9-4372-9305-84CE3EE7F35A}" type="slidenum">
              <a:rPr lang="en-US" altLang="en-US"/>
              <a:pPr/>
              <a:t>2</a:t>
            </a:fld>
            <a:endParaRPr lang="en-US" altLang="en-US"/>
          </a:p>
        </p:txBody>
      </p:sp>
      <p:sp>
        <p:nvSpPr>
          <p:cNvPr id="692226" name="Rectangle 2"/>
          <p:cNvSpPr>
            <a:spLocks noGrp="1" noRot="1" noChangeAspect="1" noChangeArrowheads="1" noTextEdit="1"/>
          </p:cNvSpPr>
          <p:nvPr>
            <p:ph type="sldImg"/>
          </p:nvPr>
        </p:nvSpPr>
        <p:spPr>
          <a:ln/>
        </p:spPr>
      </p:sp>
      <p:sp>
        <p:nvSpPr>
          <p:cNvPr id="69222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D2486F-915D-42B4-9A22-7084A78664D2}" type="slidenum">
              <a:rPr lang="en-US" altLang="en-US"/>
              <a:pPr/>
              <a:t>3</a:t>
            </a:fld>
            <a:endParaRPr lang="en-US" altLang="en-US"/>
          </a:p>
        </p:txBody>
      </p:sp>
      <p:sp>
        <p:nvSpPr>
          <p:cNvPr id="766978" name="Rectangle 2"/>
          <p:cNvSpPr>
            <a:spLocks noGrp="1" noRot="1" noChangeAspect="1" noChangeArrowheads="1" noTextEdit="1"/>
          </p:cNvSpPr>
          <p:nvPr>
            <p:ph type="sldImg"/>
          </p:nvPr>
        </p:nvSpPr>
        <p:spPr>
          <a:xfrm>
            <a:off x="1131888" y="706438"/>
            <a:ext cx="4622800" cy="3468687"/>
          </a:xfrm>
          <a:ln/>
        </p:spPr>
      </p:sp>
      <p:sp>
        <p:nvSpPr>
          <p:cNvPr id="766979" name="Rectangle 3"/>
          <p:cNvSpPr>
            <a:spLocks noGrp="1" noChangeArrowheads="1"/>
          </p:cNvSpPr>
          <p:nvPr>
            <p:ph type="body" idx="1"/>
          </p:nvPr>
        </p:nvSpPr>
        <p:spPr>
          <a:xfrm>
            <a:off x="916978" y="4414561"/>
            <a:ext cx="5047858" cy="4185532"/>
          </a:xfrm>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6CC567-0C41-48F4-A75A-887B6C91316F}" type="slidenum">
              <a:rPr lang="en-US" altLang="en-US"/>
              <a:pPr/>
              <a:t>5</a:t>
            </a:fld>
            <a:endParaRPr lang="en-US" altLang="en-US"/>
          </a:p>
        </p:txBody>
      </p:sp>
      <p:sp>
        <p:nvSpPr>
          <p:cNvPr id="914434" name="Rectangle 2"/>
          <p:cNvSpPr>
            <a:spLocks noGrp="1" noRot="1" noChangeAspect="1" noChangeArrowheads="1" noTextEdit="1"/>
          </p:cNvSpPr>
          <p:nvPr>
            <p:ph type="sldImg"/>
          </p:nvPr>
        </p:nvSpPr>
        <p:spPr>
          <a:xfrm>
            <a:off x="1117600" y="698500"/>
            <a:ext cx="4646613" cy="3486150"/>
          </a:xfrm>
          <a:ln/>
        </p:spPr>
      </p:sp>
      <p:sp>
        <p:nvSpPr>
          <p:cNvPr id="914435" name="Rectangle 3"/>
          <p:cNvSpPr>
            <a:spLocks noGrp="1" noChangeArrowheads="1"/>
          </p:cNvSpPr>
          <p:nvPr>
            <p:ph type="body" idx="1"/>
          </p:nvPr>
        </p:nvSpPr>
        <p:spPr>
          <a:xfrm>
            <a:off x="688481" y="4416099"/>
            <a:ext cx="5504853" cy="4182457"/>
          </a:xfrm>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604149-0A8D-46E4-8A7D-CBCA83EAD5B6}" type="slidenum">
              <a:rPr lang="en-US" altLang="en-US"/>
              <a:pPr/>
              <a:t>7</a:t>
            </a:fld>
            <a:endParaRPr lang="en-US" altLang="en-US"/>
          </a:p>
        </p:txBody>
      </p:sp>
      <p:sp>
        <p:nvSpPr>
          <p:cNvPr id="774146" name="Rectangle 2"/>
          <p:cNvSpPr>
            <a:spLocks noGrp="1" noRot="1" noChangeAspect="1" noChangeArrowheads="1" noTextEdit="1"/>
          </p:cNvSpPr>
          <p:nvPr>
            <p:ph type="sldImg"/>
          </p:nvPr>
        </p:nvSpPr>
        <p:spPr>
          <a:xfrm>
            <a:off x="1135063" y="706438"/>
            <a:ext cx="4622800" cy="3468687"/>
          </a:xfrm>
          <a:ln/>
        </p:spPr>
      </p:sp>
      <p:sp>
        <p:nvSpPr>
          <p:cNvPr id="774147" name="Rectangle 3"/>
          <p:cNvSpPr>
            <a:spLocks noGrp="1" noChangeArrowheads="1"/>
          </p:cNvSpPr>
          <p:nvPr>
            <p:ph type="body" idx="1"/>
          </p:nvPr>
        </p:nvSpPr>
        <p:spPr>
          <a:xfrm>
            <a:off x="915485" y="4414561"/>
            <a:ext cx="5050845" cy="4185532"/>
          </a:xfrm>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59B655-7DCB-4D60-AC95-C56A84E06773}" type="slidenum">
              <a:rPr lang="en-US" altLang="en-US"/>
              <a:pPr/>
              <a:t>9</a:t>
            </a:fld>
            <a:endParaRPr lang="en-US" altLang="en-US"/>
          </a:p>
        </p:txBody>
      </p:sp>
      <p:sp>
        <p:nvSpPr>
          <p:cNvPr id="910338" name="Rectangle 2"/>
          <p:cNvSpPr>
            <a:spLocks noGrp="1" noRot="1" noChangeAspect="1" noChangeArrowheads="1" noTextEdit="1"/>
          </p:cNvSpPr>
          <p:nvPr>
            <p:ph type="sldImg"/>
          </p:nvPr>
        </p:nvSpPr>
        <p:spPr>
          <a:xfrm>
            <a:off x="1135063" y="706438"/>
            <a:ext cx="4622800" cy="3468687"/>
          </a:xfrm>
          <a:ln/>
        </p:spPr>
      </p:sp>
      <p:sp>
        <p:nvSpPr>
          <p:cNvPr id="910339" name="Rectangle 3"/>
          <p:cNvSpPr>
            <a:spLocks noGrp="1" noChangeArrowheads="1"/>
          </p:cNvSpPr>
          <p:nvPr>
            <p:ph type="body" idx="1"/>
          </p:nvPr>
        </p:nvSpPr>
        <p:spPr>
          <a:xfrm>
            <a:off x="915485" y="4414561"/>
            <a:ext cx="5050845" cy="4185532"/>
          </a:xfrm>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40E38A-DE84-4E1F-8622-06E4E10813CC}" type="slidenum">
              <a:rPr lang="en-US" altLang="en-US"/>
              <a:pPr/>
              <a:t>10</a:t>
            </a:fld>
            <a:endParaRPr lang="en-US" altLang="en-US"/>
          </a:p>
        </p:txBody>
      </p:sp>
      <p:sp>
        <p:nvSpPr>
          <p:cNvPr id="596994" name="Rectangle 2"/>
          <p:cNvSpPr>
            <a:spLocks noGrp="1" noRot="1" noChangeAspect="1" noChangeArrowheads="1" noTextEdit="1"/>
          </p:cNvSpPr>
          <p:nvPr>
            <p:ph type="sldImg"/>
          </p:nvPr>
        </p:nvSpPr>
        <p:spPr>
          <a:xfrm>
            <a:off x="1117600" y="698500"/>
            <a:ext cx="4646613" cy="3486150"/>
          </a:xfrm>
          <a:ln/>
        </p:spPr>
      </p:sp>
      <p:sp>
        <p:nvSpPr>
          <p:cNvPr id="596995" name="Rectangle 3"/>
          <p:cNvSpPr>
            <a:spLocks noGrp="1" noChangeArrowheads="1"/>
          </p:cNvSpPr>
          <p:nvPr>
            <p:ph type="body" idx="1"/>
          </p:nvPr>
        </p:nvSpPr>
        <p:spPr>
          <a:xfrm>
            <a:off x="688481" y="4416099"/>
            <a:ext cx="5504853" cy="4182457"/>
          </a:xfrm>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DB10DF-94EF-4B6B-9D11-374F0250C357}" type="slidenum">
              <a:rPr lang="en-US" altLang="en-US"/>
              <a:pPr/>
              <a:t>14</a:t>
            </a:fld>
            <a:endParaRPr lang="en-US" altLang="en-US"/>
          </a:p>
        </p:txBody>
      </p:sp>
      <p:sp>
        <p:nvSpPr>
          <p:cNvPr id="937986" name="Rectangle 2"/>
          <p:cNvSpPr>
            <a:spLocks noGrp="1" noRot="1" noChangeAspect="1" noChangeArrowheads="1" noTextEdit="1"/>
          </p:cNvSpPr>
          <p:nvPr>
            <p:ph type="sldImg"/>
          </p:nvPr>
        </p:nvSpPr>
        <p:spPr>
          <a:xfrm>
            <a:off x="1117600" y="698500"/>
            <a:ext cx="4646613" cy="3486150"/>
          </a:xfrm>
          <a:ln/>
        </p:spPr>
      </p:sp>
      <p:sp>
        <p:nvSpPr>
          <p:cNvPr id="937987" name="Rectangle 3"/>
          <p:cNvSpPr>
            <a:spLocks noGrp="1" noChangeArrowheads="1"/>
          </p:cNvSpPr>
          <p:nvPr>
            <p:ph type="body" idx="1"/>
          </p:nvPr>
        </p:nvSpPr>
        <p:spPr>
          <a:xfrm>
            <a:off x="688481" y="4416099"/>
            <a:ext cx="5504853" cy="4182457"/>
          </a:xfrm>
        </p:spPr>
        <p:txBody>
          <a:bodyPr/>
          <a:lstStyle/>
          <a:p>
            <a:r>
              <a:rPr lang="en-US" altLang="en-US"/>
              <a:t>Each protein that undergoes structural changes (or protein-protein interactions) was examined with 24 proprietary test chemistries. In this shotgun approach, many tests failed due to variety of technical reasons (e.g., the instrument signal was out of range), and many did not show statistically significant differences between the pooled samples and were thus disqualified. Test chemistries that are potential useful as structural tests are denoted outside the error bars (typically related to the ELISA error bars and not to the SIA inherently tight CV). For example, system #15 produced a change in the measured signal of over 120% between the normal and positive cases. The choice of a specific test chemistry depends on additional criteria, including insensitivity to changes that are not related to cancer, ease of handling, cost, and ability to multiplex with additional proteins to result in a highly specific test. These considerations are typically evaluated downstream during test development.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5F47D6-166A-4D38-9683-8CB36A703618}" type="slidenum">
              <a:rPr lang="en-US" altLang="en-US"/>
              <a:pPr/>
              <a:t>15</a:t>
            </a:fld>
            <a:endParaRPr lang="en-US" altLang="en-US"/>
          </a:p>
        </p:txBody>
      </p:sp>
      <p:sp>
        <p:nvSpPr>
          <p:cNvPr id="940034" name="Rectangle 2"/>
          <p:cNvSpPr>
            <a:spLocks noGrp="1" noRot="1" noChangeAspect="1" noChangeArrowheads="1" noTextEdit="1"/>
          </p:cNvSpPr>
          <p:nvPr>
            <p:ph type="sldImg"/>
          </p:nvPr>
        </p:nvSpPr>
        <p:spPr>
          <a:xfrm>
            <a:off x="1128713" y="704850"/>
            <a:ext cx="4629150" cy="3471863"/>
          </a:xfrm>
          <a:ln/>
        </p:spPr>
      </p:sp>
      <p:sp>
        <p:nvSpPr>
          <p:cNvPr id="940035" name="Rectangle 3"/>
          <p:cNvSpPr>
            <a:spLocks noGrp="1" noChangeArrowheads="1"/>
          </p:cNvSpPr>
          <p:nvPr>
            <p:ph type="body" idx="1"/>
          </p:nvPr>
        </p:nvSpPr>
        <p:spPr>
          <a:xfrm>
            <a:off x="916978" y="4414561"/>
            <a:ext cx="5047858" cy="4185532"/>
          </a:xfrm>
        </p:spPr>
        <p:txBody>
          <a:bodyPr/>
          <a:lstStyle/>
          <a:p>
            <a:r>
              <a:rPr lang="en-US" altLang="en-US"/>
              <a:t>A second tier study demonstrated several proteins whose structural index K values for cancer and control were sufficiently outside the equi-value line.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AE2256-6C07-488C-8129-5D2C0C41927A}" type="slidenum">
              <a:rPr lang="en-US" altLang="en-US"/>
              <a:pPr/>
              <a:t>18</a:t>
            </a:fld>
            <a:endParaRPr lang="en-US" altLang="en-US"/>
          </a:p>
        </p:txBody>
      </p:sp>
      <p:sp>
        <p:nvSpPr>
          <p:cNvPr id="925698" name="Rectangle 2"/>
          <p:cNvSpPr>
            <a:spLocks noGrp="1" noRot="1" noChangeAspect="1" noChangeArrowheads="1" noTextEdit="1"/>
          </p:cNvSpPr>
          <p:nvPr>
            <p:ph type="sldImg"/>
          </p:nvPr>
        </p:nvSpPr>
        <p:spPr>
          <a:xfrm>
            <a:off x="1119188" y="698500"/>
            <a:ext cx="4646612" cy="3486150"/>
          </a:xfrm>
          <a:ln/>
        </p:spPr>
      </p:sp>
      <p:sp>
        <p:nvSpPr>
          <p:cNvPr id="925699" name="Rectangle 3"/>
          <p:cNvSpPr>
            <a:spLocks noGrp="1" noChangeArrowheads="1"/>
          </p:cNvSpPr>
          <p:nvPr>
            <p:ph type="body" idx="1"/>
          </p:nvPr>
        </p:nvSpPr>
        <p:spPr>
          <a:xfrm>
            <a:off x="688481" y="4416099"/>
            <a:ext cx="5504853" cy="4182457"/>
          </a:xfrm>
        </p:spPr>
        <p:txBody>
          <a:bodyPr lIns="92402" tIns="46201" rIns="92402" bIns="46201"/>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FAEED6-C96E-45AA-B0B6-FC0E190C9DA6}" type="slidenum">
              <a:rPr lang="en-US" altLang="en-US"/>
              <a:pPr/>
              <a:t>19</a:t>
            </a:fld>
            <a:endParaRPr lang="en-US" altLang="en-US"/>
          </a:p>
        </p:txBody>
      </p:sp>
      <p:sp>
        <p:nvSpPr>
          <p:cNvPr id="927746" name="Rectangle 2"/>
          <p:cNvSpPr>
            <a:spLocks noGrp="1" noRot="1" noChangeAspect="1" noChangeArrowheads="1" noTextEdit="1"/>
          </p:cNvSpPr>
          <p:nvPr>
            <p:ph type="sldImg"/>
          </p:nvPr>
        </p:nvSpPr>
        <p:spPr>
          <a:xfrm>
            <a:off x="1119188" y="698500"/>
            <a:ext cx="4646612" cy="3486150"/>
          </a:xfrm>
          <a:ln/>
        </p:spPr>
      </p:sp>
      <p:sp>
        <p:nvSpPr>
          <p:cNvPr id="927747" name="Rectangle 3"/>
          <p:cNvSpPr>
            <a:spLocks noGrp="1" noChangeArrowheads="1"/>
          </p:cNvSpPr>
          <p:nvPr>
            <p:ph type="body" idx="1"/>
          </p:nvPr>
        </p:nvSpPr>
        <p:spPr>
          <a:xfrm>
            <a:off x="688481" y="4416099"/>
            <a:ext cx="5504853" cy="4182457"/>
          </a:xfrm>
        </p:spPr>
        <p:txBody>
          <a:bodyPr lIns="92402" tIns="46201" rIns="92402" bIns="46201"/>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77D4AE7E-F4E6-497E-946E-C4EAF893BE02}" type="slidenum">
              <a:rPr lang="en-US" altLang="en-US"/>
              <a:pPr/>
              <a:t>20</a:t>
            </a:fld>
            <a:endParaRPr lang="en-US" altLang="en-US"/>
          </a:p>
        </p:txBody>
      </p:sp>
      <p:sp>
        <p:nvSpPr>
          <p:cNvPr id="929794" name="Rectangle 7"/>
          <p:cNvSpPr txBox="1">
            <a:spLocks noGrp="1" noChangeArrowheads="1"/>
          </p:cNvSpPr>
          <p:nvPr/>
        </p:nvSpPr>
        <p:spPr bwMode="auto">
          <a:xfrm>
            <a:off x="3897902" y="8830659"/>
            <a:ext cx="2982418" cy="464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02" tIns="46201" rIns="92402" bIns="46201" anchor="b"/>
          <a:lstStyle>
            <a:lvl1pPr defTabSz="966788">
              <a:defRPr>
                <a:solidFill>
                  <a:schemeClr val="tx1"/>
                </a:solidFill>
                <a:latin typeface="Arial" charset="0"/>
              </a:defRPr>
            </a:lvl1pPr>
            <a:lvl2pPr marL="742950" indent="-285750" defTabSz="966788">
              <a:defRPr>
                <a:solidFill>
                  <a:schemeClr val="tx1"/>
                </a:solidFill>
                <a:latin typeface="Arial" charset="0"/>
              </a:defRPr>
            </a:lvl2pPr>
            <a:lvl3pPr marL="1143000" indent="-228600" defTabSz="966788">
              <a:defRPr>
                <a:solidFill>
                  <a:schemeClr val="tx1"/>
                </a:solidFill>
                <a:latin typeface="Arial" charset="0"/>
              </a:defRPr>
            </a:lvl3pPr>
            <a:lvl4pPr marL="1600200" indent="-228600" defTabSz="966788">
              <a:defRPr>
                <a:solidFill>
                  <a:schemeClr val="tx1"/>
                </a:solidFill>
                <a:latin typeface="Arial" charset="0"/>
              </a:defRPr>
            </a:lvl4pPr>
            <a:lvl5pPr marL="2057400" indent="-228600" defTabSz="966788">
              <a:defRPr>
                <a:solidFill>
                  <a:schemeClr val="tx1"/>
                </a:solidFill>
                <a:latin typeface="Arial" charset="0"/>
              </a:defRPr>
            </a:lvl5pPr>
            <a:lvl6pPr marL="2514600" indent="-228600" defTabSz="966788" fontAlgn="base">
              <a:spcBef>
                <a:spcPct val="0"/>
              </a:spcBef>
              <a:spcAft>
                <a:spcPct val="0"/>
              </a:spcAft>
              <a:defRPr>
                <a:solidFill>
                  <a:schemeClr val="tx1"/>
                </a:solidFill>
                <a:latin typeface="Arial" charset="0"/>
              </a:defRPr>
            </a:lvl6pPr>
            <a:lvl7pPr marL="2971800" indent="-228600" defTabSz="966788" fontAlgn="base">
              <a:spcBef>
                <a:spcPct val="0"/>
              </a:spcBef>
              <a:spcAft>
                <a:spcPct val="0"/>
              </a:spcAft>
              <a:defRPr>
                <a:solidFill>
                  <a:schemeClr val="tx1"/>
                </a:solidFill>
                <a:latin typeface="Arial" charset="0"/>
              </a:defRPr>
            </a:lvl7pPr>
            <a:lvl8pPr marL="3429000" indent="-228600" defTabSz="966788" fontAlgn="base">
              <a:spcBef>
                <a:spcPct val="0"/>
              </a:spcBef>
              <a:spcAft>
                <a:spcPct val="0"/>
              </a:spcAft>
              <a:defRPr>
                <a:solidFill>
                  <a:schemeClr val="tx1"/>
                </a:solidFill>
                <a:latin typeface="Arial" charset="0"/>
              </a:defRPr>
            </a:lvl8pPr>
            <a:lvl9pPr marL="3886200" indent="-228600" defTabSz="966788" fontAlgn="base">
              <a:spcBef>
                <a:spcPct val="0"/>
              </a:spcBef>
              <a:spcAft>
                <a:spcPct val="0"/>
              </a:spcAft>
              <a:defRPr>
                <a:solidFill>
                  <a:schemeClr val="tx1"/>
                </a:solidFill>
                <a:latin typeface="Arial" charset="0"/>
              </a:defRPr>
            </a:lvl9pPr>
          </a:lstStyle>
          <a:p>
            <a:pPr algn="r" eaLnBrk="1" hangingPunct="1"/>
            <a:fld id="{001C8E0E-EC7B-4199-8E04-45A81EB65AEF}" type="slidenum">
              <a:rPr lang="en-US" altLang="en-US" sz="1200"/>
              <a:pPr algn="r" eaLnBrk="1" hangingPunct="1"/>
              <a:t>20</a:t>
            </a:fld>
            <a:endParaRPr lang="en-US" altLang="en-US" sz="1200"/>
          </a:p>
        </p:txBody>
      </p:sp>
      <p:sp>
        <p:nvSpPr>
          <p:cNvPr id="929795" name="Rectangle 2"/>
          <p:cNvSpPr>
            <a:spLocks noGrp="1" noRot="1" noChangeAspect="1" noChangeArrowheads="1" noTextEdit="1"/>
          </p:cNvSpPr>
          <p:nvPr>
            <p:ph type="sldImg"/>
          </p:nvPr>
        </p:nvSpPr>
        <p:spPr>
          <a:xfrm>
            <a:off x="1117600" y="698500"/>
            <a:ext cx="4646613" cy="3486150"/>
          </a:xfrm>
          <a:ln/>
        </p:spPr>
      </p:sp>
      <p:sp>
        <p:nvSpPr>
          <p:cNvPr id="929796" name="Rectangle 3"/>
          <p:cNvSpPr>
            <a:spLocks noGrp="1" noChangeArrowheads="1"/>
          </p:cNvSpPr>
          <p:nvPr>
            <p:ph type="body" idx="1"/>
          </p:nvPr>
        </p:nvSpPr>
        <p:spPr>
          <a:xfrm>
            <a:off x="688481" y="4416099"/>
            <a:ext cx="5504853" cy="4182457"/>
          </a:xfrm>
        </p:spPr>
        <p:txBody>
          <a:bodyPr lIns="92402" tIns="46201" rIns="92402" bIns="46201"/>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91448A-BF09-4D5F-9082-78ECC7479992}" type="slidenum">
              <a:rPr lang="en-US" altLang="en-US"/>
              <a:pPr/>
              <a:t>22</a:t>
            </a:fld>
            <a:endParaRPr lang="en-US" altLang="en-US"/>
          </a:p>
        </p:txBody>
      </p:sp>
      <p:sp>
        <p:nvSpPr>
          <p:cNvPr id="971778" name="Rectangle 2"/>
          <p:cNvSpPr>
            <a:spLocks noGrp="1" noRot="1" noChangeAspect="1" noChangeArrowheads="1" noTextEdit="1"/>
          </p:cNvSpPr>
          <p:nvPr>
            <p:ph type="sldImg"/>
          </p:nvPr>
        </p:nvSpPr>
        <p:spPr>
          <a:xfrm>
            <a:off x="1117600" y="698500"/>
            <a:ext cx="4646613" cy="3486150"/>
          </a:xfrm>
          <a:ln/>
        </p:spPr>
      </p:sp>
      <p:sp>
        <p:nvSpPr>
          <p:cNvPr id="971779" name="Rectangle 3"/>
          <p:cNvSpPr>
            <a:spLocks noGrp="1" noChangeArrowheads="1"/>
          </p:cNvSpPr>
          <p:nvPr>
            <p:ph type="body" idx="1"/>
          </p:nvPr>
        </p:nvSpPr>
        <p:spPr>
          <a:xfrm>
            <a:off x="688481" y="4416099"/>
            <a:ext cx="5504853" cy="4182457"/>
          </a:xfrm>
        </p:spPr>
        <p:txBody>
          <a:bodyPr/>
          <a:lstStyle/>
          <a:p>
            <a:r>
              <a:rPr lang="en-US" altLang="en-US"/>
              <a:t>The final example directly compares our structural test against the gold-standard tests for breast cancer today – two different types of mammography. The comparison is performed using a conventional statistical test called Receiver-Operating Characteristics (ROC), a test that essentially compares the trade-off between sensitivity and specificity (defined in the next slide) of any diagnostic test. </a:t>
            </a:r>
          </a:p>
          <a:p>
            <a:endParaRPr lang="en-US" altLang="en-US"/>
          </a:p>
          <a:p>
            <a:r>
              <a:rPr lang="en-US" altLang="en-US"/>
              <a:t>No diagnostic test is 100% sensitive and 100% specific. Depending on the significance of making one type of mistake vs. another, alternative tests can be quantitatively compared. For example, mammography can typically detect 70% of breast cancer cases (sensitivity) but at a cost of making a mistake rate of 30% in flagging normal cases as potentially positive (100 – specificity). The comparison between ANALIZA’s-Newco’s performance and that of mammography is remarkable. </a:t>
            </a:r>
          </a:p>
          <a:p>
            <a:endParaRPr lang="en-US" altLang="en-US"/>
          </a:p>
          <a:p>
            <a:r>
              <a:rPr lang="en-US" altLang="en-US"/>
              <a:t>We already have plans to further refine and improve the test, and follow-up studies that focus on early breast cancer studies, cross-sensitivity to other conditions and cancers, etc., will be performed. However, the number of patients involved in this early study, and the significant performance improvement of this low-cost serum based test over expensive mammography can not be under-appreciated.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7580B4F-07D4-450F-88A4-A90FF4FCC5A7}" type="slidenum">
              <a:rPr lang="en-US" altLang="en-US"/>
              <a:pPr/>
              <a:t>23</a:t>
            </a:fld>
            <a:endParaRPr lang="en-US" altLang="en-US"/>
          </a:p>
        </p:txBody>
      </p:sp>
      <p:sp>
        <p:nvSpPr>
          <p:cNvPr id="916482" name="Rectangle 7"/>
          <p:cNvSpPr txBox="1">
            <a:spLocks noGrp="1" noChangeArrowheads="1"/>
          </p:cNvSpPr>
          <p:nvPr/>
        </p:nvSpPr>
        <p:spPr bwMode="auto">
          <a:xfrm>
            <a:off x="3897902" y="8830659"/>
            <a:ext cx="2982418" cy="464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10" tIns="46206" rIns="92410" bIns="46206" anchor="b"/>
          <a:lstStyle>
            <a:lvl1pPr defTabSz="966788">
              <a:defRPr>
                <a:solidFill>
                  <a:schemeClr val="tx1"/>
                </a:solidFill>
                <a:latin typeface="Arial" charset="0"/>
              </a:defRPr>
            </a:lvl1pPr>
            <a:lvl2pPr marL="777875" indent="-298450" defTabSz="966788">
              <a:defRPr>
                <a:solidFill>
                  <a:schemeClr val="tx1"/>
                </a:solidFill>
                <a:latin typeface="Arial" charset="0"/>
              </a:defRPr>
            </a:lvl2pPr>
            <a:lvl3pPr marL="1196975" indent="-239713" defTabSz="966788">
              <a:defRPr>
                <a:solidFill>
                  <a:schemeClr val="tx1"/>
                </a:solidFill>
                <a:latin typeface="Arial" charset="0"/>
              </a:defRPr>
            </a:lvl3pPr>
            <a:lvl4pPr marL="1674813" indent="-238125" defTabSz="966788">
              <a:defRPr>
                <a:solidFill>
                  <a:schemeClr val="tx1"/>
                </a:solidFill>
                <a:latin typeface="Arial" charset="0"/>
              </a:defRPr>
            </a:lvl4pPr>
            <a:lvl5pPr marL="2154238" indent="-239713" defTabSz="966788">
              <a:defRPr>
                <a:solidFill>
                  <a:schemeClr val="tx1"/>
                </a:solidFill>
                <a:latin typeface="Arial" charset="0"/>
              </a:defRPr>
            </a:lvl5pPr>
            <a:lvl6pPr marL="2611438" indent="-239713" defTabSz="966788" fontAlgn="base">
              <a:spcBef>
                <a:spcPct val="0"/>
              </a:spcBef>
              <a:spcAft>
                <a:spcPct val="0"/>
              </a:spcAft>
              <a:defRPr>
                <a:solidFill>
                  <a:schemeClr val="tx1"/>
                </a:solidFill>
                <a:latin typeface="Arial" charset="0"/>
              </a:defRPr>
            </a:lvl6pPr>
            <a:lvl7pPr marL="3068638" indent="-239713" defTabSz="966788" fontAlgn="base">
              <a:spcBef>
                <a:spcPct val="0"/>
              </a:spcBef>
              <a:spcAft>
                <a:spcPct val="0"/>
              </a:spcAft>
              <a:defRPr>
                <a:solidFill>
                  <a:schemeClr val="tx1"/>
                </a:solidFill>
                <a:latin typeface="Arial" charset="0"/>
              </a:defRPr>
            </a:lvl7pPr>
            <a:lvl8pPr marL="3525838" indent="-239713" defTabSz="966788" fontAlgn="base">
              <a:spcBef>
                <a:spcPct val="0"/>
              </a:spcBef>
              <a:spcAft>
                <a:spcPct val="0"/>
              </a:spcAft>
              <a:defRPr>
                <a:solidFill>
                  <a:schemeClr val="tx1"/>
                </a:solidFill>
                <a:latin typeface="Arial" charset="0"/>
              </a:defRPr>
            </a:lvl8pPr>
            <a:lvl9pPr marL="3983038" indent="-239713" defTabSz="966788" fontAlgn="base">
              <a:spcBef>
                <a:spcPct val="0"/>
              </a:spcBef>
              <a:spcAft>
                <a:spcPct val="0"/>
              </a:spcAft>
              <a:defRPr>
                <a:solidFill>
                  <a:schemeClr val="tx1"/>
                </a:solidFill>
                <a:latin typeface="Arial" charset="0"/>
              </a:defRPr>
            </a:lvl9pPr>
          </a:lstStyle>
          <a:p>
            <a:pPr algn="r" eaLnBrk="1" hangingPunct="1"/>
            <a:fld id="{BC4A3F88-F1C6-4682-B4F5-48C053A30283}" type="slidenum">
              <a:rPr lang="en-US" altLang="en-US" sz="1200"/>
              <a:pPr algn="r" eaLnBrk="1" hangingPunct="1"/>
              <a:t>23</a:t>
            </a:fld>
            <a:endParaRPr lang="en-US" altLang="en-US" sz="1200"/>
          </a:p>
        </p:txBody>
      </p:sp>
      <p:sp>
        <p:nvSpPr>
          <p:cNvPr id="916483" name="Rectangle 2"/>
          <p:cNvSpPr>
            <a:spLocks noGrp="1" noRot="1" noChangeAspect="1" noChangeArrowheads="1" noTextEdit="1"/>
          </p:cNvSpPr>
          <p:nvPr>
            <p:ph type="sldImg"/>
          </p:nvPr>
        </p:nvSpPr>
        <p:spPr>
          <a:xfrm>
            <a:off x="1119188" y="698500"/>
            <a:ext cx="4646612" cy="3486150"/>
          </a:xfrm>
          <a:ln/>
        </p:spPr>
      </p:sp>
      <p:sp>
        <p:nvSpPr>
          <p:cNvPr id="916484" name="Rectangle 3"/>
          <p:cNvSpPr>
            <a:spLocks noGrp="1" noChangeArrowheads="1"/>
          </p:cNvSpPr>
          <p:nvPr>
            <p:ph type="body" idx="1"/>
          </p:nvPr>
        </p:nvSpPr>
        <p:spPr>
          <a:xfrm>
            <a:off x="688481" y="4416099"/>
            <a:ext cx="5504853" cy="4182457"/>
          </a:xfrm>
        </p:spPr>
        <p:txBody>
          <a:bodyPr lIns="92410" tIns="46206" rIns="92410" bIns="46206"/>
          <a:lstStyle/>
          <a:p>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2C5513-58AA-42A8-8D7C-C80A04AA0516}" type="slidenum">
              <a:rPr lang="en-US" altLang="en-US"/>
              <a:pPr/>
              <a:t>26</a:t>
            </a:fld>
            <a:endParaRPr lang="en-US" altLang="en-US"/>
          </a:p>
        </p:txBody>
      </p:sp>
      <p:sp>
        <p:nvSpPr>
          <p:cNvPr id="951298" name="Rectangle 2"/>
          <p:cNvSpPr>
            <a:spLocks noGrp="1" noRot="1" noChangeAspect="1" noChangeArrowheads="1" noTextEdit="1"/>
          </p:cNvSpPr>
          <p:nvPr>
            <p:ph type="sldImg"/>
          </p:nvPr>
        </p:nvSpPr>
        <p:spPr>
          <a:xfrm>
            <a:off x="1117600" y="698500"/>
            <a:ext cx="4646613" cy="3486150"/>
          </a:xfrm>
          <a:ln/>
        </p:spPr>
      </p:sp>
      <p:sp>
        <p:nvSpPr>
          <p:cNvPr id="951299" name="Rectangle 3"/>
          <p:cNvSpPr>
            <a:spLocks noGrp="1" noChangeArrowheads="1"/>
          </p:cNvSpPr>
          <p:nvPr>
            <p:ph type="body" idx="1"/>
          </p:nvPr>
        </p:nvSpPr>
        <p:spPr>
          <a:xfrm>
            <a:off x="688481" y="4416099"/>
            <a:ext cx="5504853" cy="4182457"/>
          </a:xfrm>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EB61CE-1BAA-45D6-84AC-7E9239AC44BB}" type="slidenum">
              <a:rPr lang="en-US" altLang="en-US"/>
              <a:pPr/>
              <a:t>27</a:t>
            </a:fld>
            <a:endParaRPr lang="en-US" altLang="en-US"/>
          </a:p>
        </p:txBody>
      </p:sp>
      <p:sp>
        <p:nvSpPr>
          <p:cNvPr id="953346" name="Rectangle 2"/>
          <p:cNvSpPr>
            <a:spLocks noGrp="1" noRot="1" noChangeAspect="1" noChangeArrowheads="1" noTextEdit="1"/>
          </p:cNvSpPr>
          <p:nvPr>
            <p:ph type="sldImg"/>
          </p:nvPr>
        </p:nvSpPr>
        <p:spPr>
          <a:xfrm>
            <a:off x="1117600" y="698500"/>
            <a:ext cx="4646613" cy="3486150"/>
          </a:xfrm>
          <a:ln/>
        </p:spPr>
      </p:sp>
      <p:sp>
        <p:nvSpPr>
          <p:cNvPr id="953347" name="Rectangle 3"/>
          <p:cNvSpPr>
            <a:spLocks noGrp="1" noChangeArrowheads="1"/>
          </p:cNvSpPr>
          <p:nvPr>
            <p:ph type="body" idx="1"/>
          </p:nvPr>
        </p:nvSpPr>
        <p:spPr>
          <a:xfrm>
            <a:off x="688481" y="4416099"/>
            <a:ext cx="5504853" cy="4182457"/>
          </a:xfrm>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3FD7B0-D103-469F-ADF7-2502FC05D6B3}" type="slidenum">
              <a:rPr lang="en-US" altLang="en-US"/>
              <a:pPr/>
              <a:t>28</a:t>
            </a:fld>
            <a:endParaRPr lang="en-US" altLang="en-US"/>
          </a:p>
        </p:txBody>
      </p:sp>
      <p:sp>
        <p:nvSpPr>
          <p:cNvPr id="955394" name="Rectangle 2"/>
          <p:cNvSpPr>
            <a:spLocks noGrp="1" noRot="1" noChangeAspect="1" noChangeArrowheads="1" noTextEdit="1"/>
          </p:cNvSpPr>
          <p:nvPr>
            <p:ph type="sldImg"/>
          </p:nvPr>
        </p:nvSpPr>
        <p:spPr>
          <a:xfrm>
            <a:off x="1117600" y="698500"/>
            <a:ext cx="4646613" cy="3486150"/>
          </a:xfrm>
          <a:ln/>
        </p:spPr>
      </p:sp>
      <p:sp>
        <p:nvSpPr>
          <p:cNvPr id="955395" name="Rectangle 3"/>
          <p:cNvSpPr>
            <a:spLocks noGrp="1" noChangeArrowheads="1"/>
          </p:cNvSpPr>
          <p:nvPr>
            <p:ph type="body" idx="1"/>
          </p:nvPr>
        </p:nvSpPr>
        <p:spPr>
          <a:xfrm>
            <a:off x="688481" y="4416099"/>
            <a:ext cx="5504853" cy="4182457"/>
          </a:xfrm>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A66493-6FCF-4F74-B46D-CED27FBE2F3B}" type="slidenum">
              <a:rPr lang="en-US" altLang="en-US"/>
              <a:pPr/>
              <a:t>29</a:t>
            </a:fld>
            <a:endParaRPr lang="en-US" altLang="en-US"/>
          </a:p>
        </p:txBody>
      </p:sp>
      <p:sp>
        <p:nvSpPr>
          <p:cNvPr id="959490" name="Rectangle 2"/>
          <p:cNvSpPr>
            <a:spLocks noGrp="1" noRot="1" noChangeAspect="1" noChangeArrowheads="1" noTextEdit="1"/>
          </p:cNvSpPr>
          <p:nvPr>
            <p:ph type="sldImg"/>
          </p:nvPr>
        </p:nvSpPr>
        <p:spPr>
          <a:xfrm>
            <a:off x="1117600" y="698500"/>
            <a:ext cx="4646613" cy="3486150"/>
          </a:xfrm>
          <a:ln/>
        </p:spPr>
      </p:sp>
      <p:sp>
        <p:nvSpPr>
          <p:cNvPr id="959491" name="Rectangle 3"/>
          <p:cNvSpPr>
            <a:spLocks noGrp="1" noChangeArrowheads="1"/>
          </p:cNvSpPr>
          <p:nvPr>
            <p:ph type="body" idx="1"/>
          </p:nvPr>
        </p:nvSpPr>
        <p:spPr>
          <a:xfrm>
            <a:off x="688481" y="4416099"/>
            <a:ext cx="5504853" cy="4182457"/>
          </a:xfrm>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43688189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9603599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00111977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585913"/>
            <a:ext cx="3810000" cy="4510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85913"/>
            <a:ext cx="3810000" cy="4510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6370623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9786702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78408286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179429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69130020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9425988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3227071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1450" y="357188"/>
            <a:ext cx="1944688" cy="57388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357188"/>
            <a:ext cx="5683250" cy="57388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3895908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93738" y="357188"/>
            <a:ext cx="7772400" cy="8985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585913"/>
            <a:ext cx="7772400" cy="4510087"/>
          </a:xfrm>
        </p:spPr>
        <p:txBody>
          <a:bodyPr/>
          <a:lstStyle/>
          <a:p>
            <a:endParaRPr lang="en-US"/>
          </a:p>
        </p:txBody>
      </p:sp>
    </p:spTree>
    <p:extLst>
      <p:ext uri="{BB962C8B-B14F-4D97-AF65-F5344CB8AC3E}">
        <p14:creationId xmlns:p14="http://schemas.microsoft.com/office/powerpoint/2010/main" val="272927260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93738" y="357188"/>
            <a:ext cx="7772400" cy="8985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585913"/>
            <a:ext cx="3810000" cy="45100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85913"/>
            <a:ext cx="3810000" cy="45100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0029410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2674" name="Rectangle 2"/>
          <p:cNvSpPr>
            <a:spLocks noChangeArrowheads="1"/>
          </p:cNvSpPr>
          <p:nvPr/>
        </p:nvSpPr>
        <p:spPr bwMode="auto">
          <a:xfrm>
            <a:off x="0" y="0"/>
            <a:ext cx="9144000" cy="6858000"/>
          </a:xfrm>
          <a:prstGeom prst="rect">
            <a:avLst/>
          </a:prstGeom>
          <a:solidFill>
            <a:srgbClr val="333399"/>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12675" name="Rectangle 3"/>
          <p:cNvSpPr>
            <a:spLocks noGrp="1" noChangeArrowheads="1"/>
          </p:cNvSpPr>
          <p:nvPr>
            <p:ph type="title"/>
          </p:nvPr>
        </p:nvSpPr>
        <p:spPr bwMode="auto">
          <a:xfrm>
            <a:off x="693738" y="357188"/>
            <a:ext cx="7772400" cy="898525"/>
          </a:xfrm>
          <a:prstGeom prst="rect">
            <a:avLst/>
          </a:prstGeom>
          <a:solidFill>
            <a:srgbClr val="000066"/>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p>
            <a:pPr lvl="0"/>
            <a:r>
              <a:rPr lang="en-US" altLang="en-US" smtClean="0"/>
              <a:t>Click to edit Master title style</a:t>
            </a:r>
          </a:p>
        </p:txBody>
      </p:sp>
      <p:sp>
        <p:nvSpPr>
          <p:cNvPr id="412676" name="Rectangle 4"/>
          <p:cNvSpPr>
            <a:spLocks noGrp="1" noChangeArrowheads="1"/>
          </p:cNvSpPr>
          <p:nvPr>
            <p:ph type="body" idx="1"/>
          </p:nvPr>
        </p:nvSpPr>
        <p:spPr bwMode="auto">
          <a:xfrm>
            <a:off x="685800" y="1585913"/>
            <a:ext cx="7772400" cy="451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12677" name="Rectangle 5"/>
          <p:cNvSpPr>
            <a:spLocks noChangeArrowheads="1"/>
          </p:cNvSpPr>
          <p:nvPr/>
        </p:nvSpPr>
        <p:spPr bwMode="auto">
          <a:xfrm>
            <a:off x="6992938" y="6367463"/>
            <a:ext cx="779462"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12678" name="Rectangle 6"/>
          <p:cNvSpPr>
            <a:spLocks noChangeArrowheads="1"/>
          </p:cNvSpPr>
          <p:nvPr/>
        </p:nvSpPr>
        <p:spPr bwMode="auto">
          <a:xfrm>
            <a:off x="7737475" y="6122988"/>
            <a:ext cx="40005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12679" name="Rectangle 7"/>
          <p:cNvSpPr>
            <a:spLocks noChangeArrowheads="1"/>
          </p:cNvSpPr>
          <p:nvPr/>
        </p:nvSpPr>
        <p:spPr bwMode="auto">
          <a:xfrm>
            <a:off x="8102600" y="6380163"/>
            <a:ext cx="71596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12680" name="Line 8"/>
          <p:cNvSpPr>
            <a:spLocks noChangeShapeType="1"/>
          </p:cNvSpPr>
          <p:nvPr/>
        </p:nvSpPr>
        <p:spPr bwMode="auto">
          <a:xfrm flipH="1">
            <a:off x="381000" y="6197600"/>
            <a:ext cx="7404100" cy="9525"/>
          </a:xfrm>
          <a:prstGeom prst="line">
            <a:avLst/>
          </a:prstGeom>
          <a:noFill/>
          <a:ln w="12700">
            <a:solidFill>
              <a:srgbClr val="FF500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2681" name="Text Box 9"/>
          <p:cNvSpPr txBox="1">
            <a:spLocks noChangeArrowheads="1"/>
          </p:cNvSpPr>
          <p:nvPr/>
        </p:nvSpPr>
        <p:spPr bwMode="auto">
          <a:xfrm>
            <a:off x="381000" y="6388100"/>
            <a:ext cx="619125"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fld id="{C42B0441-9DE5-4F55-A3E6-ECBDCBCECFB5}" type="slidenum">
              <a:rPr lang="en-US" altLang="en-US" sz="1400" b="1">
                <a:solidFill>
                  <a:schemeClr val="bg1"/>
                </a:solidFill>
                <a:latin typeface="Verdana" pitchFamily="34" charset="0"/>
              </a:rPr>
              <a:pPr>
                <a:spcBef>
                  <a:spcPct val="50000"/>
                </a:spcBef>
              </a:pPr>
              <a:t>‹#›</a:t>
            </a:fld>
            <a:r>
              <a:rPr lang="en-US" altLang="en-US" sz="1600">
                <a:latin typeface="CG Omega" pitchFamily="34" charset="0"/>
              </a:rPr>
              <a:t>	</a:t>
            </a:r>
          </a:p>
        </p:txBody>
      </p:sp>
      <p:sp>
        <p:nvSpPr>
          <p:cNvPr id="412683" name="Rectangle 11"/>
          <p:cNvSpPr>
            <a:spLocks noChangeArrowheads="1"/>
          </p:cNvSpPr>
          <p:nvPr/>
        </p:nvSpPr>
        <p:spPr bwMode="auto">
          <a:xfrm>
            <a:off x="0" y="6156325"/>
            <a:ext cx="914400" cy="91440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pic>
        <p:nvPicPr>
          <p:cNvPr id="412687" name="Picture 15" descr="analizaDx_logo"/>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983538" y="5908675"/>
            <a:ext cx="1084262" cy="81915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3200">
          <a:solidFill>
            <a:srgbClr val="FFFF66"/>
          </a:solidFill>
          <a:latin typeface="+mj-lt"/>
          <a:ea typeface="+mj-ea"/>
          <a:cs typeface="+mj-cs"/>
        </a:defRPr>
      </a:lvl1pPr>
      <a:lvl2pPr algn="ctr" rtl="0" eaLnBrk="0" fontAlgn="base" hangingPunct="0">
        <a:spcBef>
          <a:spcPct val="0"/>
        </a:spcBef>
        <a:spcAft>
          <a:spcPct val="0"/>
        </a:spcAft>
        <a:defRPr sz="3200">
          <a:solidFill>
            <a:srgbClr val="FFFF66"/>
          </a:solidFill>
          <a:latin typeface="Verdana" pitchFamily="34" charset="0"/>
        </a:defRPr>
      </a:lvl2pPr>
      <a:lvl3pPr algn="ctr" rtl="0" eaLnBrk="0" fontAlgn="base" hangingPunct="0">
        <a:spcBef>
          <a:spcPct val="0"/>
        </a:spcBef>
        <a:spcAft>
          <a:spcPct val="0"/>
        </a:spcAft>
        <a:defRPr sz="3200">
          <a:solidFill>
            <a:srgbClr val="FFFF66"/>
          </a:solidFill>
          <a:latin typeface="Verdana" pitchFamily="34" charset="0"/>
        </a:defRPr>
      </a:lvl3pPr>
      <a:lvl4pPr algn="ctr" rtl="0" eaLnBrk="0" fontAlgn="base" hangingPunct="0">
        <a:spcBef>
          <a:spcPct val="0"/>
        </a:spcBef>
        <a:spcAft>
          <a:spcPct val="0"/>
        </a:spcAft>
        <a:defRPr sz="3200">
          <a:solidFill>
            <a:srgbClr val="FFFF66"/>
          </a:solidFill>
          <a:latin typeface="Verdana" pitchFamily="34" charset="0"/>
        </a:defRPr>
      </a:lvl4pPr>
      <a:lvl5pPr algn="ctr" rtl="0" eaLnBrk="0" fontAlgn="base" hangingPunct="0">
        <a:spcBef>
          <a:spcPct val="0"/>
        </a:spcBef>
        <a:spcAft>
          <a:spcPct val="0"/>
        </a:spcAft>
        <a:defRPr sz="3200">
          <a:solidFill>
            <a:srgbClr val="FFFF66"/>
          </a:solidFill>
          <a:latin typeface="Verdana" pitchFamily="34" charset="0"/>
        </a:defRPr>
      </a:lvl5pPr>
      <a:lvl6pPr marL="457200" algn="ctr" rtl="0" eaLnBrk="0" fontAlgn="base" hangingPunct="0">
        <a:spcBef>
          <a:spcPct val="0"/>
        </a:spcBef>
        <a:spcAft>
          <a:spcPct val="0"/>
        </a:spcAft>
        <a:defRPr sz="3200">
          <a:solidFill>
            <a:srgbClr val="FFFF66"/>
          </a:solidFill>
          <a:latin typeface="Verdana" pitchFamily="34" charset="0"/>
        </a:defRPr>
      </a:lvl6pPr>
      <a:lvl7pPr marL="914400" algn="ctr" rtl="0" eaLnBrk="0" fontAlgn="base" hangingPunct="0">
        <a:spcBef>
          <a:spcPct val="0"/>
        </a:spcBef>
        <a:spcAft>
          <a:spcPct val="0"/>
        </a:spcAft>
        <a:defRPr sz="3200">
          <a:solidFill>
            <a:srgbClr val="FFFF66"/>
          </a:solidFill>
          <a:latin typeface="Verdana" pitchFamily="34" charset="0"/>
        </a:defRPr>
      </a:lvl7pPr>
      <a:lvl8pPr marL="1371600" algn="ctr" rtl="0" eaLnBrk="0" fontAlgn="base" hangingPunct="0">
        <a:spcBef>
          <a:spcPct val="0"/>
        </a:spcBef>
        <a:spcAft>
          <a:spcPct val="0"/>
        </a:spcAft>
        <a:defRPr sz="3200">
          <a:solidFill>
            <a:srgbClr val="FFFF66"/>
          </a:solidFill>
          <a:latin typeface="Verdana" pitchFamily="34" charset="0"/>
        </a:defRPr>
      </a:lvl8pPr>
      <a:lvl9pPr marL="1828800" algn="ctr" rtl="0" eaLnBrk="0" fontAlgn="base" hangingPunct="0">
        <a:spcBef>
          <a:spcPct val="0"/>
        </a:spcBef>
        <a:spcAft>
          <a:spcPct val="0"/>
        </a:spcAft>
        <a:defRPr sz="3200">
          <a:solidFill>
            <a:srgbClr val="FFFF66"/>
          </a:solidFill>
          <a:latin typeface="Verdana" pitchFamily="34" charset="0"/>
        </a:defRPr>
      </a:lvl9pPr>
    </p:titleStyle>
    <p:bodyStyle>
      <a:lvl1pPr marL="342900" indent="-342900" algn="l" rtl="0" eaLnBrk="0" fontAlgn="base" hangingPunct="0">
        <a:spcBef>
          <a:spcPct val="20000"/>
        </a:spcBef>
        <a:spcAft>
          <a:spcPct val="0"/>
        </a:spcAft>
        <a:buSzPct val="100000"/>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SzPct val="100000"/>
        <a:buChar char="–"/>
        <a:defRPr sz="2400">
          <a:solidFill>
            <a:schemeClr val="bg1"/>
          </a:solidFill>
          <a:latin typeface="+mn-lt"/>
        </a:defRPr>
      </a:lvl2pPr>
      <a:lvl3pPr marL="1143000" indent="-228600" algn="l" rtl="0" eaLnBrk="0" fontAlgn="base" hangingPunct="0">
        <a:spcBef>
          <a:spcPct val="20000"/>
        </a:spcBef>
        <a:spcAft>
          <a:spcPct val="0"/>
        </a:spcAft>
        <a:buSzPct val="100000"/>
        <a:buChar char="•"/>
        <a:defRPr sz="2000">
          <a:solidFill>
            <a:schemeClr val="bg1"/>
          </a:solidFill>
          <a:latin typeface="+mn-lt"/>
        </a:defRPr>
      </a:lvl3pPr>
      <a:lvl4pPr marL="1600200" indent="-228600" algn="l" rtl="0" eaLnBrk="0" fontAlgn="base" hangingPunct="0">
        <a:spcBef>
          <a:spcPct val="20000"/>
        </a:spcBef>
        <a:spcAft>
          <a:spcPct val="0"/>
        </a:spcAft>
        <a:buSzPct val="100000"/>
        <a:buChar char="–"/>
        <a:defRPr>
          <a:solidFill>
            <a:schemeClr val="bg1"/>
          </a:solidFill>
          <a:latin typeface="+mn-lt"/>
        </a:defRPr>
      </a:lvl4pPr>
      <a:lvl5pPr marL="2057400" indent="-228600" algn="l" rtl="0" eaLnBrk="0" fontAlgn="base" hangingPunct="0">
        <a:spcBef>
          <a:spcPct val="20000"/>
        </a:spcBef>
        <a:spcAft>
          <a:spcPct val="0"/>
        </a:spcAft>
        <a:buSzPct val="100000"/>
        <a:buChar char="•"/>
        <a:defRPr sz="1600">
          <a:solidFill>
            <a:schemeClr val="bg1"/>
          </a:solidFill>
          <a:latin typeface="+mn-lt"/>
        </a:defRPr>
      </a:lvl5pPr>
      <a:lvl6pPr marL="2514600" indent="-228600" algn="l" rtl="0" eaLnBrk="0" fontAlgn="base" hangingPunct="0">
        <a:spcBef>
          <a:spcPct val="20000"/>
        </a:spcBef>
        <a:spcAft>
          <a:spcPct val="0"/>
        </a:spcAft>
        <a:buSzPct val="100000"/>
        <a:buChar char="•"/>
        <a:defRPr sz="1600">
          <a:solidFill>
            <a:schemeClr val="bg1"/>
          </a:solidFill>
          <a:latin typeface="+mn-lt"/>
        </a:defRPr>
      </a:lvl6pPr>
      <a:lvl7pPr marL="2971800" indent="-228600" algn="l" rtl="0" eaLnBrk="0" fontAlgn="base" hangingPunct="0">
        <a:spcBef>
          <a:spcPct val="20000"/>
        </a:spcBef>
        <a:spcAft>
          <a:spcPct val="0"/>
        </a:spcAft>
        <a:buSzPct val="100000"/>
        <a:buChar char="•"/>
        <a:defRPr sz="1600">
          <a:solidFill>
            <a:schemeClr val="bg1"/>
          </a:solidFill>
          <a:latin typeface="+mn-lt"/>
        </a:defRPr>
      </a:lvl7pPr>
      <a:lvl8pPr marL="3429000" indent="-228600" algn="l" rtl="0" eaLnBrk="0" fontAlgn="base" hangingPunct="0">
        <a:spcBef>
          <a:spcPct val="20000"/>
        </a:spcBef>
        <a:spcAft>
          <a:spcPct val="0"/>
        </a:spcAft>
        <a:buSzPct val="100000"/>
        <a:buChar char="•"/>
        <a:defRPr sz="1600">
          <a:solidFill>
            <a:schemeClr val="bg1"/>
          </a:solidFill>
          <a:latin typeface="+mn-lt"/>
        </a:defRPr>
      </a:lvl8pPr>
      <a:lvl9pPr marL="3886200" indent="-228600" algn="l" rtl="0" eaLnBrk="0" fontAlgn="base" hangingPunct="0">
        <a:spcBef>
          <a:spcPct val="20000"/>
        </a:spcBef>
        <a:spcAft>
          <a:spcPct val="0"/>
        </a:spcAft>
        <a:buSzPct val="100000"/>
        <a:buChar char="•"/>
        <a:defRPr sz="16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Microsoft_Word_97_-_2003_Document1.doc"/><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4.w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vmlDrawing" Target="../drawings/vmlDrawing4.vml"/><Relationship Id="rId5" Type="http://schemas.openxmlformats.org/officeDocument/2006/relationships/image" Target="../media/image5.wmf"/><Relationship Id="rId4" Type="http://schemas.openxmlformats.org/officeDocument/2006/relationships/oleObject" Target="../embeddings/oleObject4.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6.wmf"/><Relationship Id="rId4" Type="http://schemas.openxmlformats.org/officeDocument/2006/relationships/oleObject" Target="../embeddings/oleObject5.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7.wmf"/><Relationship Id="rId4" Type="http://schemas.openxmlformats.org/officeDocument/2006/relationships/oleObject" Target="../embeddings/oleObject6.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8.wm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9.wmf"/><Relationship Id="rId4" Type="http://schemas.openxmlformats.org/officeDocument/2006/relationships/oleObject" Target="../embeddings/oleObject8.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10.wmf"/><Relationship Id="rId4" Type="http://schemas.openxmlformats.org/officeDocument/2006/relationships/oleObject" Target="../embeddings/oleObject9.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11.wmf"/><Relationship Id="rId4" Type="http://schemas.openxmlformats.org/officeDocument/2006/relationships/oleObject" Target="../embeddings/oleObject10.bin"/></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13.wmf"/><Relationship Id="rId4" Type="http://schemas.openxmlformats.org/officeDocument/2006/relationships/oleObject" Target="../embeddings/oleObject11.bin"/></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19.wmf"/><Relationship Id="rId5" Type="http://schemas.openxmlformats.org/officeDocument/2006/relationships/oleObject" Target="../embeddings/oleObject12.bin"/><Relationship Id="rId4" Type="http://schemas.openxmlformats.org/officeDocument/2006/relationships/image" Target="../media/image20.e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2"/>
          <p:cNvSpPr>
            <a:spLocks noGrp="1" noChangeArrowheads="1"/>
          </p:cNvSpPr>
          <p:nvPr>
            <p:ph type="ctrTitle"/>
          </p:nvPr>
        </p:nvSpPr>
        <p:spPr>
          <a:xfrm>
            <a:off x="304800" y="576263"/>
            <a:ext cx="8534400" cy="5595937"/>
          </a:xfrm>
          <a:noFill/>
          <a:ln/>
          <a:extLst>
            <a:ext uri="{909E8E84-426E-40DD-AFC4-6F175D3DCCD1}">
              <a14:hiddenFill xmlns:a14="http://schemas.microsoft.com/office/drawing/2010/main">
                <a:solidFill>
                  <a:srgbClr val="000066"/>
                </a:solidFill>
              </a14:hiddenFill>
            </a:ext>
          </a:extLst>
        </p:spPr>
        <p:txBody>
          <a:bodyPr/>
          <a:lstStyle/>
          <a:p>
            <a:r>
              <a:rPr lang="en-US" altLang="en-US" b="1" dirty="0">
                <a:solidFill>
                  <a:schemeClr val="bg1"/>
                </a:solidFill>
              </a:rPr>
              <a:t>Solvent Interaction Analysis (SIA): </a:t>
            </a:r>
            <a:br>
              <a:rPr lang="en-US" altLang="en-US" b="1" dirty="0">
                <a:solidFill>
                  <a:schemeClr val="bg1"/>
                </a:solidFill>
              </a:rPr>
            </a:br>
            <a:r>
              <a:rPr lang="en-US" altLang="en-US" b="1" dirty="0" smtClean="0">
                <a:solidFill>
                  <a:schemeClr val="bg1"/>
                </a:solidFill>
              </a:rPr>
              <a:t/>
            </a:r>
            <a:br>
              <a:rPr lang="en-US" altLang="en-US" b="1" dirty="0" smtClean="0">
                <a:solidFill>
                  <a:schemeClr val="bg1"/>
                </a:solidFill>
              </a:rPr>
            </a:br>
            <a:r>
              <a:rPr lang="en-US" altLang="en-US" b="1" dirty="0" smtClean="0">
                <a:solidFill>
                  <a:schemeClr val="bg1"/>
                </a:solidFill>
              </a:rPr>
              <a:t>A New Approach to Structure-Focused Clinical Proteomics</a:t>
            </a:r>
            <a:r>
              <a:rPr lang="en-US" altLang="en-US" sz="2400" dirty="0">
                <a:solidFill>
                  <a:schemeClr val="bg1"/>
                </a:solidFill>
              </a:rPr>
              <a:t/>
            </a:r>
            <a:br>
              <a:rPr lang="en-US" altLang="en-US" sz="2400" dirty="0">
                <a:solidFill>
                  <a:schemeClr val="bg1"/>
                </a:solidFill>
              </a:rPr>
            </a:br>
            <a:r>
              <a:rPr lang="en-US" altLang="en-US" sz="2400" dirty="0">
                <a:solidFill>
                  <a:schemeClr val="bg1"/>
                </a:solidFill>
              </a:rPr>
              <a:t/>
            </a:r>
            <a:br>
              <a:rPr lang="en-US" altLang="en-US" sz="2400" dirty="0">
                <a:solidFill>
                  <a:schemeClr val="bg1"/>
                </a:solidFill>
              </a:rPr>
            </a:br>
            <a:r>
              <a:rPr lang="en-US" altLang="en-US" sz="2400" dirty="0">
                <a:solidFill>
                  <a:schemeClr val="bg1"/>
                </a:solidFill>
              </a:rPr>
              <a:t/>
            </a:r>
            <a:br>
              <a:rPr lang="en-US" altLang="en-US" sz="2400" dirty="0">
                <a:solidFill>
                  <a:schemeClr val="bg1"/>
                </a:solidFill>
              </a:rPr>
            </a:br>
            <a:r>
              <a:rPr lang="en-US" altLang="en-US" sz="2400" dirty="0">
                <a:solidFill>
                  <a:schemeClr val="bg1"/>
                </a:solidFill>
              </a:rPr>
              <a:t>Boris </a:t>
            </a:r>
            <a:r>
              <a:rPr lang="en-US" altLang="en-US" sz="2400" dirty="0" err="1">
                <a:solidFill>
                  <a:schemeClr val="bg1"/>
                </a:solidFill>
              </a:rPr>
              <a:t>Zaslavsky</a:t>
            </a:r>
            <a:r>
              <a:rPr lang="en-US" altLang="en-US" sz="2400" dirty="0">
                <a:solidFill>
                  <a:schemeClr val="bg1"/>
                </a:solidFill>
              </a:rPr>
              <a:t/>
            </a:r>
            <a:br>
              <a:rPr lang="en-US" altLang="en-US" sz="2400" dirty="0">
                <a:solidFill>
                  <a:schemeClr val="bg1"/>
                </a:solidFill>
              </a:rPr>
            </a:br>
            <a:r>
              <a:rPr lang="en-US" altLang="en-US" sz="2400" dirty="0">
                <a:solidFill>
                  <a:schemeClr val="bg1"/>
                </a:solidFill>
              </a:rPr>
              <a:t/>
            </a:r>
            <a:br>
              <a:rPr lang="en-US" altLang="en-US" sz="2400" dirty="0">
                <a:solidFill>
                  <a:schemeClr val="bg1"/>
                </a:solidFill>
              </a:rPr>
            </a:br>
            <a:r>
              <a:rPr lang="en-US" altLang="en-US" sz="2400" dirty="0">
                <a:solidFill>
                  <a:schemeClr val="bg1"/>
                </a:solidFill>
              </a:rPr>
              <a:t/>
            </a:r>
            <a:br>
              <a:rPr lang="en-US" altLang="en-US" sz="2400" dirty="0">
                <a:solidFill>
                  <a:schemeClr val="bg1"/>
                </a:solidFill>
              </a:rPr>
            </a:br>
            <a:r>
              <a:rPr lang="en-US" altLang="en-US" sz="2400" dirty="0">
                <a:solidFill>
                  <a:schemeClr val="bg1"/>
                </a:solidFill>
              </a:rPr>
              <a:t/>
            </a:r>
            <a:br>
              <a:rPr lang="en-US" altLang="en-US" sz="2400" dirty="0">
                <a:solidFill>
                  <a:schemeClr val="bg1"/>
                </a:solidFill>
              </a:rPr>
            </a:br>
            <a:r>
              <a:rPr lang="en-US" altLang="en-US" sz="2000" dirty="0" err="1">
                <a:solidFill>
                  <a:schemeClr val="bg1"/>
                </a:solidFill>
              </a:rPr>
              <a:t>Analiza</a:t>
            </a:r>
            <a:r>
              <a:rPr lang="en-US" altLang="en-US" sz="2000" dirty="0">
                <a:solidFill>
                  <a:schemeClr val="bg1"/>
                </a:solidFill>
              </a:rPr>
              <a:t> / Cleveland Diagnostics</a:t>
            </a:r>
            <a:br>
              <a:rPr lang="en-US" altLang="en-US" sz="2000" dirty="0">
                <a:solidFill>
                  <a:schemeClr val="bg1"/>
                </a:solidFill>
              </a:rPr>
            </a:br>
            <a:r>
              <a:rPr lang="en-US" altLang="en-US" sz="2000" dirty="0">
                <a:solidFill>
                  <a:schemeClr val="bg1"/>
                </a:solidFill>
              </a:rPr>
              <a:t>Cleveland, Ohio</a:t>
            </a:r>
            <a:br>
              <a:rPr lang="en-US" altLang="en-US" sz="2000" dirty="0">
                <a:solidFill>
                  <a:schemeClr val="bg1"/>
                </a:solidFill>
              </a:rPr>
            </a:br>
            <a:r>
              <a:rPr lang="en-US" altLang="en-US" sz="2000" dirty="0">
                <a:solidFill>
                  <a:schemeClr val="bg1"/>
                </a:solidFill>
              </a:rPr>
              <a:t>USA</a:t>
            </a:r>
            <a:r>
              <a:rPr lang="en-US" altLang="en-US" sz="3600" dirty="0">
                <a:solidFill>
                  <a:schemeClr val="bg1"/>
                </a:solidFill>
              </a:rPr>
              <a:t/>
            </a:r>
            <a:br>
              <a:rPr lang="en-US" altLang="en-US" sz="3600" dirty="0">
                <a:solidFill>
                  <a:schemeClr val="bg1"/>
                </a:solidFill>
              </a:rPr>
            </a:br>
            <a:endParaRPr lang="en-US" altLang="en-US" sz="3600" dirty="0">
              <a:solidFill>
                <a:schemeClr val="bg1"/>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202" name="Rectangle 2"/>
          <p:cNvSpPr>
            <a:spLocks noGrp="1" noChangeArrowheads="1"/>
          </p:cNvSpPr>
          <p:nvPr>
            <p:ph type="title"/>
          </p:nvPr>
        </p:nvSpPr>
        <p:spPr/>
        <p:txBody>
          <a:bodyPr/>
          <a:lstStyle/>
          <a:p>
            <a:r>
              <a:rPr lang="en-US" altLang="en-US" dirty="0" smtClean="0"/>
              <a:t>Protein Biomarker Features </a:t>
            </a:r>
            <a:endParaRPr lang="en-US" altLang="en-US" dirty="0"/>
          </a:p>
        </p:txBody>
      </p:sp>
      <p:sp>
        <p:nvSpPr>
          <p:cNvPr id="691203" name="Rectangle 3"/>
          <p:cNvSpPr>
            <a:spLocks noGrp="1" noChangeArrowheads="1"/>
          </p:cNvSpPr>
          <p:nvPr>
            <p:ph type="body" idx="1"/>
          </p:nvPr>
        </p:nvSpPr>
        <p:spPr>
          <a:xfrm>
            <a:off x="685800" y="1918447"/>
            <a:ext cx="7772400" cy="4177553"/>
          </a:xfrm>
        </p:spPr>
        <p:txBody>
          <a:bodyPr/>
          <a:lstStyle/>
          <a:p>
            <a:pPr>
              <a:lnSpc>
                <a:spcPct val="150000"/>
              </a:lnSpc>
            </a:pPr>
            <a:r>
              <a:rPr lang="en-US" altLang="en-US" dirty="0" smtClean="0"/>
              <a:t>Expression level</a:t>
            </a:r>
            <a:endParaRPr lang="en-US" altLang="en-US" dirty="0"/>
          </a:p>
          <a:p>
            <a:pPr>
              <a:lnSpc>
                <a:spcPct val="150000"/>
              </a:lnSpc>
            </a:pPr>
            <a:r>
              <a:rPr lang="en-US" altLang="en-US" dirty="0" smtClean="0"/>
              <a:t>Structure</a:t>
            </a:r>
            <a:endParaRPr lang="en-US" altLang="en-US" dirty="0"/>
          </a:p>
          <a:p>
            <a:pPr>
              <a:lnSpc>
                <a:spcPct val="150000"/>
              </a:lnSpc>
            </a:pPr>
            <a:r>
              <a:rPr lang="en-US" altLang="en-US" dirty="0" smtClean="0"/>
              <a:t>Protein-protein and protein-ligand interactions</a:t>
            </a:r>
            <a:endParaRPr lang="en-US" alt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5954" name="Rectangle 2"/>
          <p:cNvSpPr>
            <a:spLocks noGrp="1" noChangeArrowheads="1"/>
          </p:cNvSpPr>
          <p:nvPr>
            <p:ph type="title"/>
          </p:nvPr>
        </p:nvSpPr>
        <p:spPr>
          <a:xfrm>
            <a:off x="269875" y="228600"/>
            <a:ext cx="8680450" cy="1143000"/>
          </a:xfrm>
        </p:spPr>
        <p:txBody>
          <a:bodyPr/>
          <a:lstStyle/>
          <a:p>
            <a:pPr>
              <a:lnSpc>
                <a:spcPct val="120000"/>
              </a:lnSpc>
            </a:pPr>
            <a:r>
              <a:rPr lang="en-US" altLang="en-US" sz="2400"/>
              <a:t>Aqueous Two-Phase Partitioning - Fundamentals (1):</a:t>
            </a:r>
            <a:r>
              <a:rPr lang="en-US" altLang="en-US" sz="2800"/>
              <a:t> </a:t>
            </a:r>
            <a:br>
              <a:rPr lang="en-US" altLang="en-US" sz="2800"/>
            </a:br>
            <a:r>
              <a:rPr lang="en-US" altLang="en-US" sz="2000"/>
              <a:t>Solvent is water, with added polymers and salts</a:t>
            </a:r>
          </a:p>
        </p:txBody>
      </p:sp>
      <p:sp>
        <p:nvSpPr>
          <p:cNvPr id="765955" name="Rectangle 3"/>
          <p:cNvSpPr>
            <a:spLocks noChangeArrowheads="1"/>
          </p:cNvSpPr>
          <p:nvPr/>
        </p:nvSpPr>
        <p:spPr bwMode="auto">
          <a:xfrm>
            <a:off x="762000" y="228600"/>
            <a:ext cx="77724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ctr"/>
          <a:lstStyle>
            <a:lvl1pPr algn="ctr">
              <a:defRPr sz="3200">
                <a:solidFill>
                  <a:srgbClr val="FFFF66"/>
                </a:solidFill>
                <a:latin typeface="Verdana" pitchFamily="34" charset="0"/>
              </a:defRPr>
            </a:lvl1pPr>
            <a:lvl2pPr algn="ctr">
              <a:defRPr sz="3200">
                <a:solidFill>
                  <a:srgbClr val="FFFF66"/>
                </a:solidFill>
                <a:latin typeface="Verdana" pitchFamily="34" charset="0"/>
              </a:defRPr>
            </a:lvl2pPr>
            <a:lvl3pPr algn="ctr">
              <a:defRPr sz="3200">
                <a:solidFill>
                  <a:srgbClr val="FFFF66"/>
                </a:solidFill>
                <a:latin typeface="Verdana" pitchFamily="34" charset="0"/>
              </a:defRPr>
            </a:lvl3pPr>
            <a:lvl4pPr algn="ctr">
              <a:defRPr sz="3200">
                <a:solidFill>
                  <a:srgbClr val="FFFF66"/>
                </a:solidFill>
                <a:latin typeface="Verdana" pitchFamily="34" charset="0"/>
              </a:defRPr>
            </a:lvl4pPr>
            <a:lvl5pPr algn="ctr">
              <a:defRPr sz="3200">
                <a:solidFill>
                  <a:srgbClr val="FFFF66"/>
                </a:solidFill>
                <a:latin typeface="Verdana" pitchFamily="34" charset="0"/>
              </a:defRPr>
            </a:lvl5pPr>
            <a:lvl6pPr marL="457200" algn="ctr" eaLnBrk="0" fontAlgn="base" hangingPunct="0">
              <a:spcBef>
                <a:spcPct val="0"/>
              </a:spcBef>
              <a:spcAft>
                <a:spcPct val="0"/>
              </a:spcAft>
              <a:defRPr sz="3200">
                <a:solidFill>
                  <a:srgbClr val="FFFF66"/>
                </a:solidFill>
                <a:latin typeface="Verdana" pitchFamily="34" charset="0"/>
              </a:defRPr>
            </a:lvl6pPr>
            <a:lvl7pPr marL="914400" algn="ctr" eaLnBrk="0" fontAlgn="base" hangingPunct="0">
              <a:spcBef>
                <a:spcPct val="0"/>
              </a:spcBef>
              <a:spcAft>
                <a:spcPct val="0"/>
              </a:spcAft>
              <a:defRPr sz="3200">
                <a:solidFill>
                  <a:srgbClr val="FFFF66"/>
                </a:solidFill>
                <a:latin typeface="Verdana" pitchFamily="34" charset="0"/>
              </a:defRPr>
            </a:lvl7pPr>
            <a:lvl8pPr marL="1371600" algn="ctr" eaLnBrk="0" fontAlgn="base" hangingPunct="0">
              <a:spcBef>
                <a:spcPct val="0"/>
              </a:spcBef>
              <a:spcAft>
                <a:spcPct val="0"/>
              </a:spcAft>
              <a:defRPr sz="3200">
                <a:solidFill>
                  <a:srgbClr val="FFFF66"/>
                </a:solidFill>
                <a:latin typeface="Verdana" pitchFamily="34" charset="0"/>
              </a:defRPr>
            </a:lvl8pPr>
            <a:lvl9pPr marL="1828800" algn="ctr" eaLnBrk="0" fontAlgn="base" hangingPunct="0">
              <a:spcBef>
                <a:spcPct val="0"/>
              </a:spcBef>
              <a:spcAft>
                <a:spcPct val="0"/>
              </a:spcAft>
              <a:defRPr sz="3200">
                <a:solidFill>
                  <a:srgbClr val="FFFF66"/>
                </a:solidFill>
                <a:latin typeface="Verdana" pitchFamily="34" charset="0"/>
              </a:defRPr>
            </a:lvl9pPr>
          </a:lstStyle>
          <a:p>
            <a:endParaRPr lang="en-US" altLang="en-US" sz="2400"/>
          </a:p>
        </p:txBody>
      </p:sp>
      <p:grpSp>
        <p:nvGrpSpPr>
          <p:cNvPr id="765956" name="Group 4"/>
          <p:cNvGrpSpPr>
            <a:grpSpLocks/>
          </p:cNvGrpSpPr>
          <p:nvPr/>
        </p:nvGrpSpPr>
        <p:grpSpPr bwMode="auto">
          <a:xfrm>
            <a:off x="5715000" y="2667000"/>
            <a:ext cx="671513" cy="2743200"/>
            <a:chOff x="864" y="1776"/>
            <a:chExt cx="240" cy="672"/>
          </a:xfrm>
        </p:grpSpPr>
        <p:sp>
          <p:nvSpPr>
            <p:cNvPr id="765957" name="Rectangle 5"/>
            <p:cNvSpPr>
              <a:spLocks noChangeArrowheads="1"/>
            </p:cNvSpPr>
            <p:nvPr/>
          </p:nvSpPr>
          <p:spPr bwMode="auto">
            <a:xfrm>
              <a:off x="864" y="1776"/>
              <a:ext cx="240" cy="33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5958" name="Rectangle 6"/>
            <p:cNvSpPr>
              <a:spLocks noChangeArrowheads="1"/>
            </p:cNvSpPr>
            <p:nvPr/>
          </p:nvSpPr>
          <p:spPr bwMode="auto">
            <a:xfrm>
              <a:off x="864" y="2112"/>
              <a:ext cx="240" cy="336"/>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65959" name="Text Box 7"/>
          <p:cNvSpPr txBox="1">
            <a:spLocks noChangeArrowheads="1"/>
          </p:cNvSpPr>
          <p:nvPr/>
        </p:nvSpPr>
        <p:spPr bwMode="auto">
          <a:xfrm>
            <a:off x="6556375" y="2819400"/>
            <a:ext cx="2239963" cy="269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r>
              <a:rPr lang="en-US" altLang="en-US" sz="1800">
                <a:solidFill>
                  <a:schemeClr val="bg1"/>
                </a:solidFill>
              </a:rPr>
              <a:t>4.9%   PEG    </a:t>
            </a:r>
          </a:p>
          <a:p>
            <a:r>
              <a:rPr lang="en-US" altLang="en-US" sz="1800">
                <a:solidFill>
                  <a:schemeClr val="bg1"/>
                </a:solidFill>
              </a:rPr>
              <a:t>1.8%   Dextran</a:t>
            </a:r>
            <a:br>
              <a:rPr lang="en-US" altLang="en-US" sz="1800">
                <a:solidFill>
                  <a:schemeClr val="bg1"/>
                </a:solidFill>
              </a:rPr>
            </a:br>
            <a:r>
              <a:rPr lang="en-US" altLang="en-US" sz="1800">
                <a:solidFill>
                  <a:schemeClr val="bg1"/>
                </a:solidFill>
              </a:rPr>
              <a:t>93.3% Water</a:t>
            </a:r>
          </a:p>
          <a:p>
            <a:endParaRPr lang="en-US" altLang="en-US" sz="1800">
              <a:solidFill>
                <a:schemeClr val="bg1"/>
              </a:solidFill>
            </a:endParaRPr>
          </a:p>
          <a:p>
            <a:endParaRPr lang="en-US" altLang="en-US" sz="1800">
              <a:solidFill>
                <a:schemeClr val="bg1"/>
              </a:solidFill>
            </a:endParaRPr>
          </a:p>
          <a:p>
            <a:r>
              <a:rPr lang="en-US" altLang="en-US" sz="1800">
                <a:solidFill>
                  <a:schemeClr val="bg1"/>
                </a:solidFill>
              </a:rPr>
              <a:t>2.6%   PEG</a:t>
            </a:r>
            <a:br>
              <a:rPr lang="en-US" altLang="en-US" sz="1800">
                <a:solidFill>
                  <a:schemeClr val="bg1"/>
                </a:solidFill>
              </a:rPr>
            </a:br>
            <a:r>
              <a:rPr lang="en-US" altLang="en-US" sz="1800">
                <a:solidFill>
                  <a:schemeClr val="bg1"/>
                </a:solidFill>
              </a:rPr>
              <a:t>7.3%   Dextran</a:t>
            </a:r>
            <a:br>
              <a:rPr lang="en-US" altLang="en-US" sz="1800">
                <a:solidFill>
                  <a:schemeClr val="bg1"/>
                </a:solidFill>
              </a:rPr>
            </a:br>
            <a:r>
              <a:rPr lang="en-US" altLang="en-US" sz="1800">
                <a:solidFill>
                  <a:schemeClr val="bg1"/>
                </a:solidFill>
              </a:rPr>
              <a:t>90.1% Water</a:t>
            </a:r>
          </a:p>
          <a:p>
            <a:pPr>
              <a:spcBef>
                <a:spcPct val="50000"/>
              </a:spcBef>
              <a:buClr>
                <a:srgbClr val="003366"/>
              </a:buClr>
              <a:buSzPct val="80000"/>
              <a:buFont typeface="Monotype Sorts" pitchFamily="2" charset="2"/>
              <a:buNone/>
            </a:pPr>
            <a:endParaRPr lang="en-US" altLang="en-US" sz="1800">
              <a:solidFill>
                <a:schemeClr val="bg1"/>
              </a:solidFill>
            </a:endParaRPr>
          </a:p>
        </p:txBody>
      </p:sp>
      <p:sp>
        <p:nvSpPr>
          <p:cNvPr id="765960" name="Text Box 8"/>
          <p:cNvSpPr txBox="1">
            <a:spLocks noChangeArrowheads="1"/>
          </p:cNvSpPr>
          <p:nvPr/>
        </p:nvSpPr>
        <p:spPr bwMode="auto">
          <a:xfrm>
            <a:off x="5257800" y="1828800"/>
            <a:ext cx="2362200"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spcBef>
                <a:spcPct val="50000"/>
              </a:spcBef>
              <a:buClr>
                <a:srgbClr val="003366"/>
              </a:buClr>
              <a:buSzPct val="80000"/>
              <a:buFont typeface="Monotype Sorts" pitchFamily="2" charset="2"/>
              <a:buNone/>
            </a:pPr>
            <a:r>
              <a:rPr lang="en-US" altLang="en-US">
                <a:solidFill>
                  <a:schemeClr val="bg1"/>
                </a:solidFill>
                <a:latin typeface="Verdana" pitchFamily="34" charset="0"/>
              </a:rPr>
              <a:t>Example 2</a:t>
            </a:r>
          </a:p>
        </p:txBody>
      </p:sp>
      <p:sp>
        <p:nvSpPr>
          <p:cNvPr id="765961" name="Rectangle 9"/>
          <p:cNvSpPr>
            <a:spLocks noChangeArrowheads="1"/>
          </p:cNvSpPr>
          <p:nvPr/>
        </p:nvSpPr>
        <p:spPr bwMode="auto">
          <a:xfrm>
            <a:off x="1389063" y="2667000"/>
            <a:ext cx="630237" cy="1371600"/>
          </a:xfrm>
          <a:prstGeom prst="rect">
            <a:avLst/>
          </a:prstGeom>
          <a:solidFill>
            <a:srgbClr val="7ADAE4"/>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5962" name="Rectangle 10"/>
          <p:cNvSpPr>
            <a:spLocks noChangeArrowheads="1"/>
          </p:cNvSpPr>
          <p:nvPr/>
        </p:nvSpPr>
        <p:spPr bwMode="auto">
          <a:xfrm>
            <a:off x="1389063" y="4038600"/>
            <a:ext cx="630237" cy="1371600"/>
          </a:xfrm>
          <a:prstGeom prst="rect">
            <a:avLst/>
          </a:prstGeom>
          <a:solidFill>
            <a:srgbClr val="FF99FF"/>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5963" name="Text Box 11"/>
          <p:cNvSpPr txBox="1">
            <a:spLocks noChangeArrowheads="1"/>
          </p:cNvSpPr>
          <p:nvPr/>
        </p:nvSpPr>
        <p:spPr bwMode="auto">
          <a:xfrm>
            <a:off x="2178050" y="2819400"/>
            <a:ext cx="1933575" cy="253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lstStyle/>
          <a:p>
            <a:r>
              <a:rPr lang="en-US" altLang="en-US" sz="1800">
                <a:solidFill>
                  <a:schemeClr val="bg1"/>
                </a:solidFill>
              </a:rPr>
              <a:t>17.7% Ficoll    </a:t>
            </a:r>
          </a:p>
          <a:p>
            <a:r>
              <a:rPr lang="en-US" altLang="en-US" sz="1800">
                <a:solidFill>
                  <a:schemeClr val="bg1"/>
                </a:solidFill>
              </a:rPr>
              <a:t>5.7%   Dextran</a:t>
            </a:r>
            <a:br>
              <a:rPr lang="en-US" altLang="en-US" sz="1800">
                <a:solidFill>
                  <a:schemeClr val="bg1"/>
                </a:solidFill>
              </a:rPr>
            </a:br>
            <a:r>
              <a:rPr lang="en-US" altLang="en-US" sz="1800">
                <a:solidFill>
                  <a:schemeClr val="bg1"/>
                </a:solidFill>
              </a:rPr>
              <a:t>76.6% Water</a:t>
            </a:r>
          </a:p>
          <a:p>
            <a:pPr>
              <a:spcBef>
                <a:spcPct val="50000"/>
              </a:spcBef>
              <a:buClr>
                <a:srgbClr val="003366"/>
              </a:buClr>
              <a:buSzPct val="80000"/>
              <a:buFont typeface="Monotype Sorts" pitchFamily="2" charset="2"/>
              <a:buNone/>
            </a:pPr>
            <a:endParaRPr lang="en-US" altLang="en-US" sz="1800">
              <a:solidFill>
                <a:schemeClr val="bg1"/>
              </a:solidFill>
            </a:endParaRPr>
          </a:p>
          <a:p>
            <a:pPr>
              <a:spcBef>
                <a:spcPct val="50000"/>
              </a:spcBef>
              <a:buClr>
                <a:srgbClr val="003366"/>
              </a:buClr>
              <a:buSzPct val="80000"/>
              <a:buFont typeface="Monotype Sorts" pitchFamily="2" charset="2"/>
              <a:buNone/>
            </a:pPr>
            <a:r>
              <a:rPr lang="en-US" altLang="en-US" sz="1800">
                <a:solidFill>
                  <a:schemeClr val="bg1"/>
                </a:solidFill>
              </a:rPr>
              <a:t>6.7%   Ficoll</a:t>
            </a:r>
            <a:br>
              <a:rPr lang="en-US" altLang="en-US" sz="1800">
                <a:solidFill>
                  <a:schemeClr val="bg1"/>
                </a:solidFill>
              </a:rPr>
            </a:br>
            <a:r>
              <a:rPr lang="en-US" altLang="en-US" sz="1800">
                <a:solidFill>
                  <a:schemeClr val="bg1"/>
                </a:solidFill>
              </a:rPr>
              <a:t>15.6% Dextran</a:t>
            </a:r>
            <a:br>
              <a:rPr lang="en-US" altLang="en-US" sz="1800">
                <a:solidFill>
                  <a:schemeClr val="bg1"/>
                </a:solidFill>
              </a:rPr>
            </a:br>
            <a:r>
              <a:rPr lang="en-US" altLang="en-US" sz="1800">
                <a:solidFill>
                  <a:schemeClr val="bg1"/>
                </a:solidFill>
              </a:rPr>
              <a:t>77.7% Water</a:t>
            </a:r>
          </a:p>
        </p:txBody>
      </p:sp>
      <p:sp>
        <p:nvSpPr>
          <p:cNvPr id="765964" name="Text Box 12"/>
          <p:cNvSpPr txBox="1">
            <a:spLocks noChangeArrowheads="1"/>
          </p:cNvSpPr>
          <p:nvPr/>
        </p:nvSpPr>
        <p:spPr bwMode="auto">
          <a:xfrm>
            <a:off x="762000" y="1828800"/>
            <a:ext cx="2159000"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spcBef>
                <a:spcPct val="50000"/>
              </a:spcBef>
              <a:buClr>
                <a:srgbClr val="003366"/>
              </a:buClr>
              <a:buSzPct val="80000"/>
              <a:buFont typeface="Monotype Sorts" pitchFamily="2" charset="2"/>
              <a:buNone/>
            </a:pPr>
            <a:r>
              <a:rPr lang="en-US" altLang="en-US" sz="1800">
                <a:solidFill>
                  <a:schemeClr val="bg1"/>
                </a:solidFill>
              </a:rPr>
              <a:t>    </a:t>
            </a:r>
            <a:r>
              <a:rPr lang="en-US" altLang="en-US">
                <a:solidFill>
                  <a:schemeClr val="bg1"/>
                </a:solidFill>
                <a:latin typeface="Verdana" pitchFamily="34" charset="0"/>
              </a:rPr>
              <a:t>Example 1</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050" name="Rectangle 2"/>
          <p:cNvSpPr>
            <a:spLocks noChangeArrowheads="1"/>
          </p:cNvSpPr>
          <p:nvPr/>
        </p:nvSpPr>
        <p:spPr bwMode="auto">
          <a:xfrm>
            <a:off x="330200" y="228600"/>
            <a:ext cx="8501063" cy="65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ctr"/>
          <a:lstStyle>
            <a:lvl1pPr algn="ctr">
              <a:defRPr sz="3200">
                <a:solidFill>
                  <a:srgbClr val="FFFF66"/>
                </a:solidFill>
                <a:latin typeface="Verdana" pitchFamily="34" charset="0"/>
              </a:defRPr>
            </a:lvl1pPr>
            <a:lvl2pPr algn="ctr">
              <a:defRPr sz="3200">
                <a:solidFill>
                  <a:srgbClr val="FFFF66"/>
                </a:solidFill>
                <a:latin typeface="Verdana" pitchFamily="34" charset="0"/>
              </a:defRPr>
            </a:lvl2pPr>
            <a:lvl3pPr algn="ctr">
              <a:defRPr sz="3200">
                <a:solidFill>
                  <a:srgbClr val="FFFF66"/>
                </a:solidFill>
                <a:latin typeface="Verdana" pitchFamily="34" charset="0"/>
              </a:defRPr>
            </a:lvl3pPr>
            <a:lvl4pPr algn="ctr">
              <a:defRPr sz="3200">
                <a:solidFill>
                  <a:srgbClr val="FFFF66"/>
                </a:solidFill>
                <a:latin typeface="Verdana" pitchFamily="34" charset="0"/>
              </a:defRPr>
            </a:lvl4pPr>
            <a:lvl5pPr algn="ctr">
              <a:defRPr sz="3200">
                <a:solidFill>
                  <a:srgbClr val="FFFF66"/>
                </a:solidFill>
                <a:latin typeface="Verdana" pitchFamily="34" charset="0"/>
              </a:defRPr>
            </a:lvl5pPr>
            <a:lvl6pPr marL="457200" algn="ctr" eaLnBrk="0" fontAlgn="base" hangingPunct="0">
              <a:spcBef>
                <a:spcPct val="0"/>
              </a:spcBef>
              <a:spcAft>
                <a:spcPct val="0"/>
              </a:spcAft>
              <a:defRPr sz="3200">
                <a:solidFill>
                  <a:srgbClr val="FFFF66"/>
                </a:solidFill>
                <a:latin typeface="Verdana" pitchFamily="34" charset="0"/>
              </a:defRPr>
            </a:lvl6pPr>
            <a:lvl7pPr marL="914400" algn="ctr" eaLnBrk="0" fontAlgn="base" hangingPunct="0">
              <a:spcBef>
                <a:spcPct val="0"/>
              </a:spcBef>
              <a:spcAft>
                <a:spcPct val="0"/>
              </a:spcAft>
              <a:defRPr sz="3200">
                <a:solidFill>
                  <a:srgbClr val="FFFF66"/>
                </a:solidFill>
                <a:latin typeface="Verdana" pitchFamily="34" charset="0"/>
              </a:defRPr>
            </a:lvl7pPr>
            <a:lvl8pPr marL="1371600" algn="ctr" eaLnBrk="0" fontAlgn="base" hangingPunct="0">
              <a:spcBef>
                <a:spcPct val="0"/>
              </a:spcBef>
              <a:spcAft>
                <a:spcPct val="0"/>
              </a:spcAft>
              <a:defRPr sz="3200">
                <a:solidFill>
                  <a:srgbClr val="FFFF66"/>
                </a:solidFill>
                <a:latin typeface="Verdana" pitchFamily="34" charset="0"/>
              </a:defRPr>
            </a:lvl8pPr>
            <a:lvl9pPr marL="1828800" algn="ctr" eaLnBrk="0" fontAlgn="base" hangingPunct="0">
              <a:spcBef>
                <a:spcPct val="0"/>
              </a:spcBef>
              <a:spcAft>
                <a:spcPct val="0"/>
              </a:spcAft>
              <a:defRPr sz="3200">
                <a:solidFill>
                  <a:srgbClr val="FFFF66"/>
                </a:solidFill>
                <a:latin typeface="Verdana" pitchFamily="34" charset="0"/>
              </a:defRPr>
            </a:lvl9pPr>
          </a:lstStyle>
          <a:p>
            <a:r>
              <a:rPr lang="en-US" altLang="en-US" sz="2400"/>
              <a:t>Aqueous Two-Phase Partitioning - Fundamentals (2):</a:t>
            </a:r>
          </a:p>
        </p:txBody>
      </p:sp>
      <p:sp>
        <p:nvSpPr>
          <p:cNvPr id="770051" name="Rectangle 3"/>
          <p:cNvSpPr>
            <a:spLocks noChangeArrowheads="1"/>
          </p:cNvSpPr>
          <p:nvPr/>
        </p:nvSpPr>
        <p:spPr bwMode="auto">
          <a:xfrm>
            <a:off x="381000" y="923925"/>
            <a:ext cx="8526463" cy="507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spcBef>
                <a:spcPct val="20000"/>
              </a:spcBef>
              <a:buSzPct val="100000"/>
              <a:buChar char="•"/>
              <a:defRPr sz="2800">
                <a:solidFill>
                  <a:schemeClr val="bg1"/>
                </a:solidFill>
                <a:latin typeface="Verdana" pitchFamily="34" charset="0"/>
              </a:defRPr>
            </a:lvl1pPr>
            <a:lvl2pPr marL="742950" indent="-285750">
              <a:spcBef>
                <a:spcPct val="20000"/>
              </a:spcBef>
              <a:buSzPct val="100000"/>
              <a:buChar char="–"/>
              <a:defRPr sz="2400">
                <a:solidFill>
                  <a:schemeClr val="bg1"/>
                </a:solidFill>
                <a:latin typeface="Verdana" pitchFamily="34" charset="0"/>
              </a:defRPr>
            </a:lvl2pPr>
            <a:lvl3pPr marL="1143000" indent="-228600">
              <a:spcBef>
                <a:spcPct val="20000"/>
              </a:spcBef>
              <a:buSzPct val="100000"/>
              <a:buChar char="•"/>
              <a:defRPr sz="2000">
                <a:solidFill>
                  <a:schemeClr val="bg1"/>
                </a:solidFill>
                <a:latin typeface="Verdana" pitchFamily="34" charset="0"/>
              </a:defRPr>
            </a:lvl3pPr>
            <a:lvl4pPr marL="1600200" indent="-228600">
              <a:spcBef>
                <a:spcPct val="20000"/>
              </a:spcBef>
              <a:buSzPct val="100000"/>
              <a:buChar char="–"/>
              <a:defRPr>
                <a:solidFill>
                  <a:schemeClr val="bg1"/>
                </a:solidFill>
                <a:latin typeface="Verdana" pitchFamily="34" charset="0"/>
              </a:defRPr>
            </a:lvl4pPr>
            <a:lvl5pPr marL="2057400" indent="-228600">
              <a:spcBef>
                <a:spcPct val="20000"/>
              </a:spcBef>
              <a:buSzPct val="100000"/>
              <a:buChar char="•"/>
              <a:defRPr sz="1600">
                <a:solidFill>
                  <a:schemeClr val="bg1"/>
                </a:solidFill>
                <a:latin typeface="Verdana" pitchFamily="34" charset="0"/>
              </a:defRPr>
            </a:lvl5pPr>
            <a:lvl6pPr marL="2514600" indent="-228600" eaLnBrk="0" fontAlgn="base" hangingPunct="0">
              <a:spcBef>
                <a:spcPct val="20000"/>
              </a:spcBef>
              <a:spcAft>
                <a:spcPct val="0"/>
              </a:spcAft>
              <a:buSzPct val="100000"/>
              <a:buChar char="•"/>
              <a:defRPr sz="1600">
                <a:solidFill>
                  <a:schemeClr val="bg1"/>
                </a:solidFill>
                <a:latin typeface="Verdana" pitchFamily="34" charset="0"/>
              </a:defRPr>
            </a:lvl6pPr>
            <a:lvl7pPr marL="2971800" indent="-228600" eaLnBrk="0" fontAlgn="base" hangingPunct="0">
              <a:spcBef>
                <a:spcPct val="20000"/>
              </a:spcBef>
              <a:spcAft>
                <a:spcPct val="0"/>
              </a:spcAft>
              <a:buSzPct val="100000"/>
              <a:buChar char="•"/>
              <a:defRPr sz="1600">
                <a:solidFill>
                  <a:schemeClr val="bg1"/>
                </a:solidFill>
                <a:latin typeface="Verdana" pitchFamily="34" charset="0"/>
              </a:defRPr>
            </a:lvl7pPr>
            <a:lvl8pPr marL="3429000" indent="-228600" eaLnBrk="0" fontAlgn="base" hangingPunct="0">
              <a:spcBef>
                <a:spcPct val="20000"/>
              </a:spcBef>
              <a:spcAft>
                <a:spcPct val="0"/>
              </a:spcAft>
              <a:buSzPct val="100000"/>
              <a:buChar char="•"/>
              <a:defRPr sz="1600">
                <a:solidFill>
                  <a:schemeClr val="bg1"/>
                </a:solidFill>
                <a:latin typeface="Verdana" pitchFamily="34" charset="0"/>
              </a:defRPr>
            </a:lvl8pPr>
            <a:lvl9pPr marL="3886200" indent="-228600" eaLnBrk="0" fontAlgn="base" hangingPunct="0">
              <a:spcBef>
                <a:spcPct val="20000"/>
              </a:spcBef>
              <a:spcAft>
                <a:spcPct val="0"/>
              </a:spcAft>
              <a:buSzPct val="100000"/>
              <a:buChar char="•"/>
              <a:defRPr sz="1600">
                <a:solidFill>
                  <a:schemeClr val="bg1"/>
                </a:solidFill>
                <a:latin typeface="Verdana" pitchFamily="34" charset="0"/>
              </a:defRPr>
            </a:lvl9pPr>
          </a:lstStyle>
          <a:p>
            <a:r>
              <a:rPr lang="en-US" altLang="en-US" sz="2400"/>
              <a:t>K, the partition coefficient, is defined as the ratio of solute concentrations in the two phases</a:t>
            </a:r>
          </a:p>
          <a:p>
            <a:r>
              <a:rPr lang="en-US" altLang="en-US" sz="2400">
                <a:sym typeface="Monotype Sorts" pitchFamily="2" charset="2"/>
              </a:rPr>
              <a:t>All procedures are performed with a liquid handling workstation and the concentration assay instrument: using UV- or fluorescence reader or ELISA immunoassay</a:t>
            </a:r>
            <a:endParaRPr lang="en-US" altLang="en-US">
              <a:solidFill>
                <a:srgbClr val="990000"/>
              </a:solidFill>
              <a:sym typeface="Monotype Sorts" pitchFamily="2" charset="2"/>
            </a:endParaRPr>
          </a:p>
        </p:txBody>
      </p:sp>
      <p:grpSp>
        <p:nvGrpSpPr>
          <p:cNvPr id="770052" name="Group 4"/>
          <p:cNvGrpSpPr>
            <a:grpSpLocks/>
          </p:cNvGrpSpPr>
          <p:nvPr/>
        </p:nvGrpSpPr>
        <p:grpSpPr bwMode="auto">
          <a:xfrm>
            <a:off x="0" y="3352800"/>
            <a:ext cx="8763000" cy="2514600"/>
            <a:chOff x="96" y="2592"/>
            <a:chExt cx="5520" cy="1248"/>
          </a:xfrm>
        </p:grpSpPr>
        <p:sp>
          <p:nvSpPr>
            <p:cNvPr id="770053" name="Text Box 5"/>
            <p:cNvSpPr txBox="1">
              <a:spLocks noChangeArrowheads="1"/>
            </p:cNvSpPr>
            <p:nvPr/>
          </p:nvSpPr>
          <p:spPr bwMode="auto">
            <a:xfrm>
              <a:off x="96" y="3216"/>
              <a:ext cx="1276" cy="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b="1">
                  <a:solidFill>
                    <a:srgbClr val="990000"/>
                  </a:solidFill>
                </a:rPr>
                <a:t>     </a:t>
              </a:r>
              <a:r>
                <a:rPr lang="en-US" altLang="en-US" sz="1800" b="1">
                  <a:solidFill>
                    <a:schemeClr val="bg1"/>
                  </a:solidFill>
                </a:rPr>
                <a:t>PEG-rich phase</a:t>
              </a:r>
            </a:p>
            <a:p>
              <a:endParaRPr lang="en-US" altLang="en-US" sz="1800" b="1">
                <a:solidFill>
                  <a:schemeClr val="bg1"/>
                </a:solidFill>
              </a:endParaRPr>
            </a:p>
            <a:p>
              <a:r>
                <a:rPr lang="en-US" altLang="en-US" sz="1800" b="1">
                  <a:solidFill>
                    <a:srgbClr val="990000"/>
                  </a:solidFill>
                </a:rPr>
                <a:t>     </a:t>
              </a:r>
              <a:r>
                <a:rPr lang="en-US" altLang="en-US" sz="1800" b="1">
                  <a:solidFill>
                    <a:schemeClr val="bg1"/>
                  </a:solidFill>
                </a:rPr>
                <a:t>Dex-rich phase</a:t>
              </a:r>
            </a:p>
          </p:txBody>
        </p:sp>
        <p:grpSp>
          <p:nvGrpSpPr>
            <p:cNvPr id="770054" name="Group 6"/>
            <p:cNvGrpSpPr>
              <a:grpSpLocks/>
            </p:cNvGrpSpPr>
            <p:nvPr/>
          </p:nvGrpSpPr>
          <p:grpSpPr bwMode="auto">
            <a:xfrm>
              <a:off x="1248" y="2592"/>
              <a:ext cx="4368" cy="1248"/>
              <a:chOff x="960" y="2544"/>
              <a:chExt cx="4368" cy="1248"/>
            </a:xfrm>
          </p:grpSpPr>
          <p:grpSp>
            <p:nvGrpSpPr>
              <p:cNvPr id="770055" name="Group 7"/>
              <p:cNvGrpSpPr>
                <a:grpSpLocks/>
              </p:cNvGrpSpPr>
              <p:nvPr/>
            </p:nvGrpSpPr>
            <p:grpSpPr bwMode="auto">
              <a:xfrm>
                <a:off x="1200" y="3120"/>
                <a:ext cx="3408" cy="672"/>
                <a:chOff x="1200" y="3120"/>
                <a:chExt cx="3408" cy="672"/>
              </a:xfrm>
            </p:grpSpPr>
            <p:grpSp>
              <p:nvGrpSpPr>
                <p:cNvPr id="770056" name="Group 8"/>
                <p:cNvGrpSpPr>
                  <a:grpSpLocks/>
                </p:cNvGrpSpPr>
                <p:nvPr/>
              </p:nvGrpSpPr>
              <p:grpSpPr bwMode="auto">
                <a:xfrm>
                  <a:off x="1200" y="3120"/>
                  <a:ext cx="240" cy="672"/>
                  <a:chOff x="864" y="1776"/>
                  <a:chExt cx="240" cy="672"/>
                </a:xfrm>
              </p:grpSpPr>
              <p:sp>
                <p:nvSpPr>
                  <p:cNvPr id="770057" name="Rectangle 9"/>
                  <p:cNvSpPr>
                    <a:spLocks noChangeArrowheads="1"/>
                  </p:cNvSpPr>
                  <p:nvPr/>
                </p:nvSpPr>
                <p:spPr bwMode="auto">
                  <a:xfrm>
                    <a:off x="864" y="1776"/>
                    <a:ext cx="240" cy="33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58" name="Rectangle 10"/>
                  <p:cNvSpPr>
                    <a:spLocks noChangeArrowheads="1"/>
                  </p:cNvSpPr>
                  <p:nvPr/>
                </p:nvSpPr>
                <p:spPr bwMode="auto">
                  <a:xfrm>
                    <a:off x="864" y="2112"/>
                    <a:ext cx="240" cy="336"/>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770059" name="Group 11"/>
                <p:cNvGrpSpPr>
                  <a:grpSpLocks/>
                </p:cNvGrpSpPr>
                <p:nvPr/>
              </p:nvGrpSpPr>
              <p:grpSpPr bwMode="auto">
                <a:xfrm>
                  <a:off x="1980" y="3120"/>
                  <a:ext cx="240" cy="672"/>
                  <a:chOff x="864" y="1776"/>
                  <a:chExt cx="240" cy="672"/>
                </a:xfrm>
              </p:grpSpPr>
              <p:sp>
                <p:nvSpPr>
                  <p:cNvPr id="770060" name="Rectangle 12"/>
                  <p:cNvSpPr>
                    <a:spLocks noChangeArrowheads="1"/>
                  </p:cNvSpPr>
                  <p:nvPr/>
                </p:nvSpPr>
                <p:spPr bwMode="auto">
                  <a:xfrm>
                    <a:off x="864" y="1776"/>
                    <a:ext cx="240" cy="33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61" name="Rectangle 13"/>
                  <p:cNvSpPr>
                    <a:spLocks noChangeArrowheads="1"/>
                  </p:cNvSpPr>
                  <p:nvPr/>
                </p:nvSpPr>
                <p:spPr bwMode="auto">
                  <a:xfrm>
                    <a:off x="864" y="2112"/>
                    <a:ext cx="240" cy="336"/>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770062" name="Group 14"/>
                <p:cNvGrpSpPr>
                  <a:grpSpLocks/>
                </p:cNvGrpSpPr>
                <p:nvPr/>
              </p:nvGrpSpPr>
              <p:grpSpPr bwMode="auto">
                <a:xfrm>
                  <a:off x="3588" y="3120"/>
                  <a:ext cx="240" cy="672"/>
                  <a:chOff x="864" y="1776"/>
                  <a:chExt cx="240" cy="672"/>
                </a:xfrm>
              </p:grpSpPr>
              <p:sp>
                <p:nvSpPr>
                  <p:cNvPr id="770063" name="Rectangle 15"/>
                  <p:cNvSpPr>
                    <a:spLocks noChangeArrowheads="1"/>
                  </p:cNvSpPr>
                  <p:nvPr/>
                </p:nvSpPr>
                <p:spPr bwMode="auto">
                  <a:xfrm>
                    <a:off x="864" y="1776"/>
                    <a:ext cx="240" cy="33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64" name="Rectangle 16"/>
                  <p:cNvSpPr>
                    <a:spLocks noChangeArrowheads="1"/>
                  </p:cNvSpPr>
                  <p:nvPr/>
                </p:nvSpPr>
                <p:spPr bwMode="auto">
                  <a:xfrm>
                    <a:off x="864" y="2112"/>
                    <a:ext cx="240" cy="336"/>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770065" name="Group 17"/>
                <p:cNvGrpSpPr>
                  <a:grpSpLocks/>
                </p:cNvGrpSpPr>
                <p:nvPr/>
              </p:nvGrpSpPr>
              <p:grpSpPr bwMode="auto">
                <a:xfrm>
                  <a:off x="4368" y="3120"/>
                  <a:ext cx="240" cy="672"/>
                  <a:chOff x="864" y="1776"/>
                  <a:chExt cx="240" cy="672"/>
                </a:xfrm>
              </p:grpSpPr>
              <p:sp>
                <p:nvSpPr>
                  <p:cNvPr id="770066" name="Rectangle 18"/>
                  <p:cNvSpPr>
                    <a:spLocks noChangeArrowheads="1"/>
                  </p:cNvSpPr>
                  <p:nvPr/>
                </p:nvSpPr>
                <p:spPr bwMode="auto">
                  <a:xfrm>
                    <a:off x="864" y="1776"/>
                    <a:ext cx="240" cy="336"/>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67" name="Rectangle 19"/>
                  <p:cNvSpPr>
                    <a:spLocks noChangeArrowheads="1"/>
                  </p:cNvSpPr>
                  <p:nvPr/>
                </p:nvSpPr>
                <p:spPr bwMode="auto">
                  <a:xfrm>
                    <a:off x="864" y="2112"/>
                    <a:ext cx="240" cy="336"/>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70068" name="Rectangle 20"/>
                <p:cNvSpPr>
                  <a:spLocks noChangeArrowheads="1"/>
                </p:cNvSpPr>
                <p:nvPr/>
              </p:nvSpPr>
              <p:spPr bwMode="auto">
                <a:xfrm>
                  <a:off x="2760" y="3120"/>
                  <a:ext cx="242" cy="672"/>
                </a:xfrm>
                <a:prstGeom prst="rect">
                  <a:avLst/>
                </a:prstGeom>
                <a:solidFill>
                  <a:srgbClr val="00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70069" name="Text Box 21"/>
              <p:cNvSpPr txBox="1">
                <a:spLocks noChangeArrowheads="1"/>
              </p:cNvSpPr>
              <p:nvPr/>
            </p:nvSpPr>
            <p:spPr bwMode="auto">
              <a:xfrm>
                <a:off x="960" y="2839"/>
                <a:ext cx="685"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75000"/>
                  </a:lnSpc>
                </a:pPr>
                <a:r>
                  <a:rPr lang="en-US" altLang="en-US" sz="2000">
                    <a:solidFill>
                      <a:schemeClr val="bg1"/>
                    </a:solidFill>
                  </a:rPr>
                  <a:t>Aqueous</a:t>
                </a:r>
              </a:p>
              <a:p>
                <a:pPr algn="ctr">
                  <a:lnSpc>
                    <a:spcPct val="75000"/>
                  </a:lnSpc>
                </a:pPr>
                <a:r>
                  <a:rPr lang="en-US" altLang="en-US" sz="2000">
                    <a:solidFill>
                      <a:schemeClr val="bg1"/>
                    </a:solidFill>
                  </a:rPr>
                  <a:t>Phases</a:t>
                </a:r>
              </a:p>
            </p:txBody>
          </p:sp>
          <p:sp>
            <p:nvSpPr>
              <p:cNvPr id="770070" name="AutoShape 22"/>
              <p:cNvSpPr>
                <a:spLocks noChangeArrowheads="1"/>
              </p:cNvSpPr>
              <p:nvPr/>
            </p:nvSpPr>
            <p:spPr bwMode="auto">
              <a:xfrm>
                <a:off x="2016" y="2832"/>
                <a:ext cx="144" cy="240"/>
              </a:xfrm>
              <a:prstGeom prst="downArrow">
                <a:avLst>
                  <a:gd name="adj1" fmla="val 50000"/>
                  <a:gd name="adj2" fmla="val 41667"/>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71" name="Text Box 23"/>
              <p:cNvSpPr txBox="1">
                <a:spLocks noChangeArrowheads="1"/>
              </p:cNvSpPr>
              <p:nvPr/>
            </p:nvSpPr>
            <p:spPr bwMode="auto">
              <a:xfrm>
                <a:off x="1680" y="2544"/>
                <a:ext cx="813" cy="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solidFill>
                      <a:schemeClr val="bg1"/>
                    </a:solidFill>
                  </a:rPr>
                  <a:t>Add solute</a:t>
                </a:r>
              </a:p>
            </p:txBody>
          </p:sp>
          <p:sp>
            <p:nvSpPr>
              <p:cNvPr id="770072" name="Text Box 24"/>
              <p:cNvSpPr txBox="1">
                <a:spLocks noChangeArrowheads="1"/>
              </p:cNvSpPr>
              <p:nvPr/>
            </p:nvSpPr>
            <p:spPr bwMode="auto">
              <a:xfrm>
                <a:off x="2678" y="2793"/>
                <a:ext cx="382" cy="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solidFill>
                      <a:schemeClr val="bg1"/>
                    </a:solidFill>
                  </a:rPr>
                  <a:t>Mix</a:t>
                </a:r>
              </a:p>
            </p:txBody>
          </p:sp>
          <p:sp>
            <p:nvSpPr>
              <p:cNvPr id="770073" name="Text Box 25"/>
              <p:cNvSpPr txBox="1">
                <a:spLocks noChangeArrowheads="1"/>
              </p:cNvSpPr>
              <p:nvPr/>
            </p:nvSpPr>
            <p:spPr bwMode="auto">
              <a:xfrm>
                <a:off x="3456" y="2784"/>
                <a:ext cx="479" cy="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solidFill>
                      <a:schemeClr val="bg1"/>
                    </a:solidFill>
                  </a:rPr>
                  <a:t>Settle</a:t>
                </a:r>
              </a:p>
            </p:txBody>
          </p:sp>
          <p:sp>
            <p:nvSpPr>
              <p:cNvPr id="770074" name="Text Box 26"/>
              <p:cNvSpPr txBox="1">
                <a:spLocks noChangeArrowheads="1"/>
              </p:cNvSpPr>
              <p:nvPr/>
            </p:nvSpPr>
            <p:spPr bwMode="auto">
              <a:xfrm>
                <a:off x="4128" y="2640"/>
                <a:ext cx="866" cy="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solidFill>
                      <a:schemeClr val="bg1"/>
                    </a:solidFill>
                  </a:rPr>
                  <a:t>Sample and</a:t>
                </a:r>
                <a:br>
                  <a:rPr lang="en-US" altLang="en-US" sz="2000">
                    <a:solidFill>
                      <a:schemeClr val="bg1"/>
                    </a:solidFill>
                  </a:rPr>
                </a:br>
                <a:r>
                  <a:rPr lang="en-US" altLang="en-US" sz="2000">
                    <a:solidFill>
                      <a:schemeClr val="bg1"/>
                    </a:solidFill>
                  </a:rPr>
                  <a:t>analyze</a:t>
                </a:r>
              </a:p>
            </p:txBody>
          </p:sp>
          <p:sp>
            <p:nvSpPr>
              <p:cNvPr id="770075" name="AutoShape 27"/>
              <p:cNvSpPr>
                <a:spLocks noChangeArrowheads="1"/>
              </p:cNvSpPr>
              <p:nvPr/>
            </p:nvSpPr>
            <p:spPr bwMode="auto">
              <a:xfrm rot="16200000" flipH="1">
                <a:off x="4752" y="3168"/>
                <a:ext cx="144" cy="240"/>
              </a:xfrm>
              <a:prstGeom prst="downArrow">
                <a:avLst>
                  <a:gd name="adj1" fmla="val 50000"/>
                  <a:gd name="adj2" fmla="val 41667"/>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76" name="AutoShape 28"/>
              <p:cNvSpPr>
                <a:spLocks noChangeArrowheads="1"/>
              </p:cNvSpPr>
              <p:nvPr/>
            </p:nvSpPr>
            <p:spPr bwMode="auto">
              <a:xfrm rot="16200000" flipH="1">
                <a:off x="4752" y="3504"/>
                <a:ext cx="144" cy="240"/>
              </a:xfrm>
              <a:prstGeom prst="downArrow">
                <a:avLst>
                  <a:gd name="adj1" fmla="val 50000"/>
                  <a:gd name="adj2" fmla="val 41667"/>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0077" name="Text Box 29"/>
              <p:cNvSpPr txBox="1">
                <a:spLocks noChangeArrowheads="1"/>
              </p:cNvSpPr>
              <p:nvPr/>
            </p:nvSpPr>
            <p:spPr bwMode="auto">
              <a:xfrm>
                <a:off x="4944" y="3168"/>
                <a:ext cx="356" cy="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solidFill>
                      <a:schemeClr val="bg1"/>
                    </a:solidFill>
                  </a:rPr>
                  <a:t>C</a:t>
                </a:r>
                <a:r>
                  <a:rPr lang="en-US" altLang="en-US" sz="2000" baseline="-25000">
                    <a:solidFill>
                      <a:schemeClr val="bg1"/>
                    </a:solidFill>
                  </a:rPr>
                  <a:t>top</a:t>
                </a:r>
                <a:endParaRPr lang="en-US" altLang="en-US" sz="2000">
                  <a:solidFill>
                    <a:schemeClr val="bg1"/>
                  </a:solidFill>
                </a:endParaRPr>
              </a:p>
            </p:txBody>
          </p:sp>
          <p:sp>
            <p:nvSpPr>
              <p:cNvPr id="770078" name="Text Box 30"/>
              <p:cNvSpPr txBox="1">
                <a:spLocks noChangeArrowheads="1"/>
              </p:cNvSpPr>
              <p:nvPr/>
            </p:nvSpPr>
            <p:spPr bwMode="auto">
              <a:xfrm>
                <a:off x="4944" y="3504"/>
                <a:ext cx="384" cy="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solidFill>
                      <a:schemeClr val="bg1"/>
                    </a:solidFill>
                  </a:rPr>
                  <a:t>C</a:t>
                </a:r>
                <a:r>
                  <a:rPr lang="en-US" altLang="en-US" sz="2000" baseline="-25000">
                    <a:solidFill>
                      <a:schemeClr val="bg1"/>
                    </a:solidFill>
                  </a:rPr>
                  <a:t>bot</a:t>
                </a:r>
                <a:endParaRPr lang="en-US" altLang="en-US" sz="2000">
                  <a:solidFill>
                    <a:schemeClr val="bg1"/>
                  </a:solidFill>
                </a:endParaRPr>
              </a:p>
            </p:txBody>
          </p:sp>
        </p:gr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3410" name="Rectangle 2"/>
          <p:cNvSpPr>
            <a:spLocks noGrp="1" noChangeArrowheads="1"/>
          </p:cNvSpPr>
          <p:nvPr>
            <p:ph type="title"/>
          </p:nvPr>
        </p:nvSpPr>
        <p:spPr>
          <a:xfrm>
            <a:off x="693738" y="165100"/>
            <a:ext cx="7772400" cy="898525"/>
          </a:xfrm>
        </p:spPr>
        <p:txBody>
          <a:bodyPr/>
          <a:lstStyle/>
          <a:p>
            <a:r>
              <a:rPr lang="en-US" altLang="en-US" dirty="0" smtClean="0"/>
              <a:t>Solvent Interaction Analysis</a:t>
            </a:r>
            <a:endParaRPr lang="en-US" altLang="en-US" dirty="0"/>
          </a:p>
        </p:txBody>
      </p:sp>
      <p:sp>
        <p:nvSpPr>
          <p:cNvPr id="2" name="TextBox 1"/>
          <p:cNvSpPr txBox="1"/>
          <p:nvPr/>
        </p:nvSpPr>
        <p:spPr>
          <a:xfrm>
            <a:off x="206188" y="1255059"/>
            <a:ext cx="8713694" cy="5078313"/>
          </a:xfrm>
          <a:prstGeom prst="rect">
            <a:avLst/>
          </a:prstGeom>
          <a:noFill/>
        </p:spPr>
        <p:txBody>
          <a:bodyPr wrap="square" rtlCol="0">
            <a:spAutoFit/>
          </a:bodyPr>
          <a:lstStyle/>
          <a:p>
            <a:pPr>
              <a:lnSpc>
                <a:spcPct val="150000"/>
              </a:lnSpc>
            </a:pPr>
            <a:r>
              <a:rPr lang="en-US" sz="3200" dirty="0" smtClean="0">
                <a:solidFill>
                  <a:schemeClr val="bg1"/>
                </a:solidFill>
              </a:rPr>
              <a:t>Measured Property – protein-solvent interactions (inaccessible by other means in HTS mode)</a:t>
            </a:r>
          </a:p>
          <a:p>
            <a:pPr marL="457200" indent="-457200">
              <a:lnSpc>
                <a:spcPct val="150000"/>
              </a:lnSpc>
              <a:buFont typeface="Wingdings" panose="05000000000000000000" pitchFamily="2" charset="2"/>
              <a:buChar char="Ø"/>
            </a:pPr>
            <a:r>
              <a:rPr lang="en-US" sz="3200" dirty="0" smtClean="0">
                <a:solidFill>
                  <a:schemeClr val="bg1"/>
                </a:solidFill>
              </a:rPr>
              <a:t>Defined by nature and arrangement of solvent-exposed groups (i.e. by 3-D structure)</a:t>
            </a:r>
          </a:p>
          <a:p>
            <a:pPr marL="457200" indent="-457200">
              <a:lnSpc>
                <a:spcPct val="150000"/>
              </a:lnSpc>
              <a:buFont typeface="Wingdings" panose="05000000000000000000" pitchFamily="2" charset="2"/>
              <a:buChar char="Ø"/>
            </a:pPr>
            <a:r>
              <a:rPr lang="en-US" sz="3200" dirty="0" smtClean="0">
                <a:solidFill>
                  <a:schemeClr val="bg1"/>
                </a:solidFill>
              </a:rPr>
              <a:t>Sensitive to changes in:</a:t>
            </a:r>
          </a:p>
          <a:p>
            <a:pPr marL="800100" lvl="1" indent="-342900">
              <a:buFont typeface="Arial" panose="020B0604020202020204" pitchFamily="34" charset="0"/>
              <a:buChar char="•"/>
            </a:pPr>
            <a:r>
              <a:rPr lang="en-US" sz="2800" dirty="0" smtClean="0">
                <a:solidFill>
                  <a:schemeClr val="bg1"/>
                </a:solidFill>
              </a:rPr>
              <a:t>Chemical structure;</a:t>
            </a:r>
          </a:p>
          <a:p>
            <a:pPr marL="800100" lvl="1" indent="-342900">
              <a:buFont typeface="Arial" panose="020B0604020202020204" pitchFamily="34" charset="0"/>
              <a:buChar char="•"/>
            </a:pPr>
            <a:r>
              <a:rPr lang="en-US" sz="2800" dirty="0" smtClean="0">
                <a:solidFill>
                  <a:schemeClr val="bg1"/>
                </a:solidFill>
              </a:rPr>
              <a:t>Conformation;</a:t>
            </a:r>
          </a:p>
          <a:p>
            <a:pPr marL="800100" lvl="1" indent="-342900">
              <a:buFont typeface="Arial" panose="020B0604020202020204" pitchFamily="34" charset="0"/>
              <a:buChar char="•"/>
            </a:pPr>
            <a:r>
              <a:rPr lang="en-US" sz="2800" dirty="0" smtClean="0">
                <a:solidFill>
                  <a:schemeClr val="bg1"/>
                </a:solidFill>
              </a:rPr>
              <a:t>Protein-protein and protein-partner interactions</a:t>
            </a:r>
            <a:endParaRPr lang="en-US" sz="2800" dirty="0">
              <a:solidFill>
                <a:schemeClr val="bg1"/>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098" name="Rectangle 2"/>
          <p:cNvSpPr>
            <a:spLocks noGrp="1" noChangeArrowheads="1"/>
          </p:cNvSpPr>
          <p:nvPr>
            <p:ph type="title"/>
          </p:nvPr>
        </p:nvSpPr>
        <p:spPr>
          <a:xfrm>
            <a:off x="685800" y="381000"/>
            <a:ext cx="7924800" cy="1320800"/>
          </a:xfrm>
        </p:spPr>
        <p:txBody>
          <a:bodyPr/>
          <a:lstStyle/>
          <a:p>
            <a:r>
              <a:rPr lang="en-US" altLang="en-US">
                <a:effectLst>
                  <a:outerShdw blurRad="38100" dist="38100" dir="2700000" algn="tl">
                    <a:srgbClr val="000000"/>
                  </a:outerShdw>
                </a:effectLst>
              </a:rPr>
              <a:t>Sensitivity of SIA (1):</a:t>
            </a:r>
            <a:r>
              <a:rPr lang="en-US" altLang="en-US"/>
              <a:t/>
            </a:r>
            <a:br>
              <a:rPr lang="en-US" altLang="en-US"/>
            </a:br>
            <a:r>
              <a:rPr lang="en-US" altLang="en-US" sz="2800"/>
              <a:t>Effect of Amino Acid Sequence</a:t>
            </a:r>
          </a:p>
        </p:txBody>
      </p:sp>
      <p:graphicFrame>
        <p:nvGraphicFramePr>
          <p:cNvPr id="772099" name="Object 3"/>
          <p:cNvGraphicFramePr>
            <a:graphicFrameLocks noGrp="1" noChangeAspect="1"/>
          </p:cNvGraphicFramePr>
          <p:nvPr>
            <p:ph type="tbl" idx="1"/>
          </p:nvPr>
        </p:nvGraphicFramePr>
        <p:xfrm>
          <a:off x="219075" y="2265363"/>
          <a:ext cx="8677275" cy="3576637"/>
        </p:xfrm>
        <a:graphic>
          <a:graphicData uri="http://schemas.openxmlformats.org/presentationml/2006/ole">
            <mc:AlternateContent xmlns:mc="http://schemas.openxmlformats.org/markup-compatibility/2006">
              <mc:Choice xmlns:v="urn:schemas-microsoft-com:vml" Requires="v">
                <p:oleObj spid="_x0000_s772131" name="Document" r:id="rId3" imgW="8977156" imgH="3425213" progId="Word.Document.8">
                  <p:embed/>
                </p:oleObj>
              </mc:Choice>
              <mc:Fallback>
                <p:oleObj name="Document" r:id="rId3" imgW="8977156" imgH="3425213"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075" y="2265363"/>
                        <a:ext cx="8677275" cy="3576637"/>
                      </a:xfrm>
                      <a:prstGeom prst="rect">
                        <a:avLst/>
                      </a:prstGeom>
                      <a:ln w="57150" cmpd="thickThin">
                        <a:solidFill>
                          <a:schemeClr val="bg1"/>
                        </a:solidFill>
                        <a:miter lim="800000"/>
                        <a:headEnd/>
                        <a:tailEnd/>
                      </a:ln>
                    </p:spPr>
                  </p:pic>
                </p:oleObj>
              </mc:Fallback>
            </mc:AlternateContent>
          </a:graphicData>
        </a:graphic>
      </p:graphicFrame>
      <p:sp>
        <p:nvSpPr>
          <p:cNvPr id="772100" name="Line 4"/>
          <p:cNvSpPr>
            <a:spLocks noChangeShapeType="1"/>
          </p:cNvSpPr>
          <p:nvPr/>
        </p:nvSpPr>
        <p:spPr bwMode="auto">
          <a:xfrm>
            <a:off x="4243388" y="2236788"/>
            <a:ext cx="0" cy="361315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772101" name="Line 5"/>
          <p:cNvSpPr>
            <a:spLocks noChangeShapeType="1"/>
          </p:cNvSpPr>
          <p:nvPr/>
        </p:nvSpPr>
        <p:spPr bwMode="auto">
          <a:xfrm>
            <a:off x="204788" y="2770188"/>
            <a:ext cx="8709025" cy="7937"/>
          </a:xfrm>
          <a:prstGeom prst="line">
            <a:avLst/>
          </a:prstGeom>
          <a:noFill/>
          <a:ln w="38100" cmpd="dbl">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Tree>
  </p:cSld>
  <p:clrMapOvr>
    <a:masterClrMapping/>
  </p:clrMapOvr>
  <p:transition>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3122" name="Rectangle 2"/>
          <p:cNvSpPr>
            <a:spLocks noGrp="1" noChangeArrowheads="1"/>
          </p:cNvSpPr>
          <p:nvPr>
            <p:ph type="title"/>
          </p:nvPr>
        </p:nvSpPr>
        <p:spPr>
          <a:xfrm>
            <a:off x="685800" y="228600"/>
            <a:ext cx="8153400" cy="1312863"/>
          </a:xfrm>
        </p:spPr>
        <p:txBody>
          <a:bodyPr/>
          <a:lstStyle/>
          <a:p>
            <a:r>
              <a:rPr lang="en-US" altLang="en-US" sz="2800"/>
              <a:t>Sensitivity of SIA (2):</a:t>
            </a:r>
            <a:br>
              <a:rPr lang="en-US" altLang="en-US" sz="2800"/>
            </a:br>
            <a:r>
              <a:rPr lang="en-US" altLang="en-US" sz="2000"/>
              <a:t>Effect of Amino Acid Replacement on</a:t>
            </a:r>
            <a:br>
              <a:rPr lang="en-US" altLang="en-US" sz="2000"/>
            </a:br>
            <a:r>
              <a:rPr lang="en-US" altLang="en-US" sz="2000"/>
              <a:t>Protein Partitioning</a:t>
            </a:r>
          </a:p>
        </p:txBody>
      </p:sp>
      <p:graphicFrame>
        <p:nvGraphicFramePr>
          <p:cNvPr id="773123" name="Object 3"/>
          <p:cNvGraphicFramePr>
            <a:graphicFrameLocks noGrp="1" noChangeAspect="1"/>
          </p:cNvGraphicFramePr>
          <p:nvPr>
            <p:ph type="tbl" idx="1"/>
            <p:extLst>
              <p:ext uri="{D42A27DB-BD31-4B8C-83A1-F6EECF244321}">
                <p14:modId xmlns:p14="http://schemas.microsoft.com/office/powerpoint/2010/main" val="2182835391"/>
              </p:ext>
            </p:extLst>
          </p:nvPr>
        </p:nvGraphicFramePr>
        <p:xfrm>
          <a:off x="457200" y="1889125"/>
          <a:ext cx="7991475" cy="5440363"/>
        </p:xfrm>
        <a:graphic>
          <a:graphicData uri="http://schemas.openxmlformats.org/presentationml/2006/ole">
            <mc:AlternateContent xmlns:mc="http://schemas.openxmlformats.org/markup-compatibility/2006">
              <mc:Choice xmlns:v="urn:schemas-microsoft-com:vml" Requires="v">
                <p:oleObj spid="_x0000_s773153" name="Document" r:id="rId5" imgW="7851803" imgH="5345405" progId="Word.Document.8">
                  <p:embed/>
                </p:oleObj>
              </mc:Choice>
              <mc:Fallback>
                <p:oleObj name="Document" r:id="rId5" imgW="7851803" imgH="5345405" progId="Word.Document.8">
                  <p:embed/>
                  <p:pic>
                    <p:nvPicPr>
                      <p:cNvPr id="0" name="Object 3"/>
                      <p:cNvPicPr>
                        <a:picLocks noChangeAspect="1" noChangeArrowheads="1"/>
                      </p:cNvPicPr>
                      <p:nvPr/>
                    </p:nvPicPr>
                    <p:blipFill>
                      <a:blip r:embed="rId6"/>
                      <a:srcRect/>
                      <a:stretch>
                        <a:fillRect/>
                      </a:stretch>
                    </p:blipFill>
                    <p:spPr bwMode="auto">
                      <a:xfrm>
                        <a:off x="457200" y="1889125"/>
                        <a:ext cx="7991475" cy="5440363"/>
                      </a:xfrm>
                      <a:prstGeom prst="rect">
                        <a:avLst/>
                      </a:prstGeom>
                    </p:spPr>
                  </p:pic>
                </p:oleObj>
              </mc:Fallback>
            </mc:AlternateContent>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7218" name="Rectangle 2"/>
          <p:cNvSpPr>
            <a:spLocks noGrp="1" noChangeArrowheads="1"/>
          </p:cNvSpPr>
          <p:nvPr>
            <p:ph type="title"/>
          </p:nvPr>
        </p:nvSpPr>
        <p:spPr>
          <a:xfrm>
            <a:off x="965200" y="152400"/>
            <a:ext cx="7234238" cy="1031875"/>
          </a:xfrm>
        </p:spPr>
        <p:txBody>
          <a:bodyPr/>
          <a:lstStyle/>
          <a:p>
            <a:r>
              <a:rPr lang="en-US" altLang="en-US" sz="2800" dirty="0"/>
              <a:t>    </a:t>
            </a:r>
            <a:br>
              <a:rPr lang="en-US" altLang="en-US" sz="2800" dirty="0"/>
            </a:br>
            <a:r>
              <a:rPr lang="en-US" altLang="en-US" sz="2800" dirty="0"/>
              <a:t>Sensitivity of SIA </a:t>
            </a:r>
            <a:r>
              <a:rPr lang="en-US" altLang="en-US" sz="2800" dirty="0" smtClean="0"/>
              <a:t>(3):</a:t>
            </a:r>
            <a:r>
              <a:rPr lang="en-US" altLang="en-US" sz="2800" dirty="0"/>
              <a:t/>
            </a:r>
            <a:br>
              <a:rPr lang="en-US" altLang="en-US" sz="2800" dirty="0"/>
            </a:br>
            <a:r>
              <a:rPr lang="en-US" altLang="en-US" sz="2400" dirty="0"/>
              <a:t>Protein Aggregation</a:t>
            </a:r>
            <a:r>
              <a:rPr lang="en-US" altLang="en-US" sz="2800" dirty="0"/>
              <a:t> </a:t>
            </a:r>
            <a:br>
              <a:rPr lang="en-US" altLang="en-US" sz="2800" dirty="0"/>
            </a:br>
            <a:endParaRPr lang="en-US" altLang="en-US" sz="2800" dirty="0"/>
          </a:p>
        </p:txBody>
      </p:sp>
      <p:sp>
        <p:nvSpPr>
          <p:cNvPr id="777219" name="Text Box 3"/>
          <p:cNvSpPr txBox="1">
            <a:spLocks noChangeArrowheads="1"/>
          </p:cNvSpPr>
          <p:nvPr/>
        </p:nvSpPr>
        <p:spPr bwMode="auto">
          <a:xfrm>
            <a:off x="762000" y="1295400"/>
            <a:ext cx="8178800" cy="85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Verdana" pitchFamily="34" charset="0"/>
              </a:rPr>
              <a:t>Product A - Pure Protein</a:t>
            </a:r>
            <a:br>
              <a:rPr lang="en-US" altLang="en-US" sz="1600">
                <a:solidFill>
                  <a:schemeClr val="bg1"/>
                </a:solidFill>
                <a:latin typeface="Verdana" pitchFamily="34" charset="0"/>
              </a:rPr>
            </a:br>
            <a:r>
              <a:rPr lang="en-US" altLang="en-US" sz="1600">
                <a:solidFill>
                  <a:schemeClr val="bg1"/>
                </a:solidFill>
                <a:latin typeface="Verdana" pitchFamily="34" charset="0"/>
              </a:rPr>
              <a:t>Product B - Same Protein in the Presence of an Excipient</a:t>
            </a:r>
            <a:r>
              <a:rPr lang="en-US" altLang="en-US" sz="1800">
                <a:solidFill>
                  <a:schemeClr val="bg1"/>
                </a:solidFill>
                <a:latin typeface="Verdana" pitchFamily="34" charset="0"/>
              </a:rPr>
              <a:t/>
            </a:r>
            <a:br>
              <a:rPr lang="en-US" altLang="en-US" sz="1800">
                <a:solidFill>
                  <a:schemeClr val="bg1"/>
                </a:solidFill>
                <a:latin typeface="Verdana" pitchFamily="34" charset="0"/>
              </a:rPr>
            </a:br>
            <a:r>
              <a:rPr lang="en-US" altLang="en-US" sz="1800">
                <a:latin typeface="Verdana" pitchFamily="34" charset="0"/>
              </a:rPr>
              <a:t>                                 </a:t>
            </a:r>
            <a:r>
              <a:rPr lang="en-US" altLang="en-US" sz="1800">
                <a:solidFill>
                  <a:schemeClr val="bg1"/>
                </a:solidFill>
                <a:latin typeface="Verdana" pitchFamily="34" charset="0"/>
              </a:rPr>
              <a:t>Aggregation is easily detected!</a:t>
            </a:r>
          </a:p>
        </p:txBody>
      </p:sp>
      <p:graphicFrame>
        <p:nvGraphicFramePr>
          <p:cNvPr id="777220" name="Object 4"/>
          <p:cNvGraphicFramePr>
            <a:graphicFrameLocks noChangeAspect="1"/>
          </p:cNvGraphicFramePr>
          <p:nvPr/>
        </p:nvGraphicFramePr>
        <p:xfrm>
          <a:off x="1905000" y="2365375"/>
          <a:ext cx="4724400" cy="3703638"/>
        </p:xfrm>
        <a:graphic>
          <a:graphicData uri="http://schemas.openxmlformats.org/presentationml/2006/ole">
            <mc:AlternateContent xmlns:mc="http://schemas.openxmlformats.org/markup-compatibility/2006">
              <mc:Choice xmlns:v="urn:schemas-microsoft-com:vml" Requires="v">
                <p:oleObj spid="_x0000_s777251" name="SPW 6.0 Graph" r:id="rId3" imgW="6907320" imgH="5639040" progId="SigmaPlotGraphicObject.4">
                  <p:embed/>
                </p:oleObj>
              </mc:Choice>
              <mc:Fallback>
                <p:oleObj name="SPW 6.0 Graph" r:id="rId3" imgW="6907320" imgH="5639040" progId="SigmaPlotGraphicObjec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t="6487" r="2647"/>
                      <a:stretch>
                        <a:fillRect/>
                      </a:stretch>
                    </p:blipFill>
                    <p:spPr bwMode="auto">
                      <a:xfrm>
                        <a:off x="1905000" y="2365375"/>
                        <a:ext cx="4724400" cy="3703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314" name="Rectangle 2"/>
          <p:cNvSpPr>
            <a:spLocks noGrp="1" noChangeArrowheads="1"/>
          </p:cNvSpPr>
          <p:nvPr>
            <p:ph type="title"/>
          </p:nvPr>
        </p:nvSpPr>
        <p:spPr>
          <a:xfrm>
            <a:off x="133350" y="228600"/>
            <a:ext cx="8864600" cy="744538"/>
          </a:xfrm>
        </p:spPr>
        <p:txBody>
          <a:bodyPr/>
          <a:lstStyle/>
          <a:p>
            <a:r>
              <a:rPr lang="en-US" altLang="en-US" dirty="0"/>
              <a:t>Sensitivity of SIA </a:t>
            </a:r>
            <a:r>
              <a:rPr lang="en-US" altLang="en-US" dirty="0" smtClean="0"/>
              <a:t>(4):</a:t>
            </a:r>
            <a:r>
              <a:rPr lang="en-US" altLang="en-US" dirty="0"/>
              <a:t/>
            </a:r>
            <a:br>
              <a:rPr lang="en-US" altLang="en-US" dirty="0"/>
            </a:br>
            <a:r>
              <a:rPr lang="en-US" altLang="en-US" sz="2000" dirty="0"/>
              <a:t>Effect of Altered Glycosylation on Hemoglobin Partitioning</a:t>
            </a:r>
            <a:endParaRPr lang="en-US" altLang="en-US" sz="1800" dirty="0"/>
          </a:p>
        </p:txBody>
      </p:sp>
      <p:graphicFrame>
        <p:nvGraphicFramePr>
          <p:cNvPr id="909362" name="Group 50"/>
          <p:cNvGraphicFramePr>
            <a:graphicFrameLocks noGrp="1"/>
          </p:cNvGraphicFramePr>
          <p:nvPr>
            <p:ph type="tbl" idx="1"/>
          </p:nvPr>
        </p:nvGraphicFramePr>
        <p:xfrm>
          <a:off x="1120775" y="2359025"/>
          <a:ext cx="6861175" cy="3612326"/>
        </p:xfrm>
        <a:graphic>
          <a:graphicData uri="http://schemas.openxmlformats.org/drawingml/2006/table">
            <a:tbl>
              <a:tblPr/>
              <a:tblGrid>
                <a:gridCol w="1597025"/>
                <a:gridCol w="2659063"/>
                <a:gridCol w="2605087"/>
              </a:tblGrid>
              <a:tr h="608013">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400" b="0" i="0" u="none" strike="noStrike" cap="none" normalizeH="0" baseline="0" smtClean="0">
                          <a:ln>
                            <a:noFill/>
                          </a:ln>
                          <a:solidFill>
                            <a:schemeClr val="bg1"/>
                          </a:solidFill>
                          <a:effectLst/>
                          <a:latin typeface="Verdana" pitchFamily="34" charset="0"/>
                        </a:rPr>
                        <a:t>ATPS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400" b="0" i="0" u="none" strike="noStrike" cap="none" normalizeH="0" baseline="0" smtClean="0">
                          <a:ln>
                            <a:noFill/>
                          </a:ln>
                          <a:solidFill>
                            <a:schemeClr val="bg1"/>
                          </a:solidFill>
                          <a:effectLst/>
                          <a:latin typeface="Verdana" pitchFamily="34" charset="0"/>
                        </a:rPr>
                        <a:t>Control-N</a:t>
                      </a:r>
                    </a:p>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400" b="0" i="0" u="none" strike="noStrike" cap="none" normalizeH="0" baseline="0" smtClean="0">
                          <a:ln>
                            <a:noFill/>
                          </a:ln>
                          <a:solidFill>
                            <a:schemeClr val="bg1"/>
                          </a:solidFill>
                          <a:effectLst/>
                          <a:latin typeface="Verdana" pitchFamily="34" charset="0"/>
                        </a:rPr>
                        <a:t>7.6% GHb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400" b="0" i="0" u="none" strike="noStrike" cap="none" normalizeH="0" baseline="0" smtClean="0">
                          <a:ln>
                            <a:noFill/>
                          </a:ln>
                          <a:solidFill>
                            <a:schemeClr val="bg1"/>
                          </a:solidFill>
                          <a:effectLst/>
                          <a:latin typeface="Verdana" pitchFamily="34" charset="0"/>
                        </a:rPr>
                        <a:t>Control-E</a:t>
                      </a:r>
                    </a:p>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400" b="0" i="0" u="none" strike="noStrike" cap="none" normalizeH="0" baseline="0" smtClean="0">
                          <a:ln>
                            <a:noFill/>
                          </a:ln>
                          <a:solidFill>
                            <a:schemeClr val="bg1"/>
                          </a:solidFill>
                          <a:effectLst/>
                          <a:latin typeface="Verdana" pitchFamily="34" charset="0"/>
                        </a:rPr>
                        <a:t>15.0% GHb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2"/>
                    </a:solidFill>
                  </a:tcPr>
                </a:tc>
              </a:tr>
              <a:tr h="542925">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0.573 ± 0.027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0.634 ± 0.019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r>
              <a:tr h="542925">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0.337 ± 0.021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0.269 ± 0.009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r>
              <a:tr h="544513">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#3</a:t>
                      </a:r>
                      <a:endParaRPr kumimoji="0" lang="en-US" altLang="en-US" sz="2000" b="0" i="0" u="none" strike="noStrike" cap="none" normalizeH="0" baseline="0" smtClean="0">
                        <a:ln>
                          <a:noFill/>
                        </a:ln>
                        <a:solidFill>
                          <a:schemeClr val="tx1"/>
                        </a:solidFill>
                        <a:effectLst/>
                        <a:latin typeface="Verdan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0.205 ± 0.020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0.290 ± 0.015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r>
              <a:tr h="541338">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0.836 ± 0.015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1.113 ± 0.029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r>
              <a:tr h="544513">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#5</a:t>
                      </a:r>
                      <a:r>
                        <a:rPr kumimoji="0" lang="en-US" altLang="en-US" sz="2000" b="0" i="0" u="none" strike="noStrike" cap="none" normalizeH="0" baseline="0" smtClean="0">
                          <a:ln>
                            <a:noFill/>
                          </a:ln>
                          <a:solidFill>
                            <a:srgbClr val="FF0000"/>
                          </a:solidFill>
                          <a:effectLst/>
                          <a:latin typeface="Verdana"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1.025 ± 0.018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1.277 ± 0.011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solidFill>
                  </a:tcPr>
                </a:tc>
              </a:tr>
            </a:tbl>
          </a:graphicData>
        </a:graphic>
      </p:graphicFrame>
      <p:sp>
        <p:nvSpPr>
          <p:cNvPr id="909354" name="Text Box 42"/>
          <p:cNvSpPr txBox="1">
            <a:spLocks noChangeArrowheads="1"/>
          </p:cNvSpPr>
          <p:nvPr/>
        </p:nvSpPr>
        <p:spPr bwMode="auto">
          <a:xfrm>
            <a:off x="795338" y="1227138"/>
            <a:ext cx="7612062" cy="701675"/>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000">
                <a:solidFill>
                  <a:schemeClr val="bg1"/>
                </a:solidFill>
                <a:latin typeface="Verdana" pitchFamily="34" charset="0"/>
              </a:rPr>
              <a:t>Glycohemoglobin Control-N contains 7.6% GHb;</a:t>
            </a:r>
            <a:r>
              <a:rPr lang="en-US" altLang="en-US" sz="1800">
                <a:solidFill>
                  <a:schemeClr val="bg1"/>
                </a:solidFill>
                <a:latin typeface="Verdana" pitchFamily="34" charset="0"/>
              </a:rPr>
              <a:t> </a:t>
            </a:r>
            <a:r>
              <a:rPr lang="en-US" altLang="en-US" sz="2000">
                <a:solidFill>
                  <a:schemeClr val="bg1"/>
                </a:solidFill>
                <a:latin typeface="Verdana" pitchFamily="34" charset="0"/>
              </a:rPr>
              <a:t>Glycohemoglobin Control-E contains 15.0% GHb</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Rectangle 2"/>
          <p:cNvSpPr>
            <a:spLocks noGrp="1" noChangeArrowheads="1"/>
          </p:cNvSpPr>
          <p:nvPr>
            <p:ph type="title"/>
          </p:nvPr>
        </p:nvSpPr>
        <p:spPr>
          <a:xfrm>
            <a:off x="577850" y="357188"/>
            <a:ext cx="8064500" cy="898525"/>
          </a:xfrm>
        </p:spPr>
        <p:txBody>
          <a:bodyPr/>
          <a:lstStyle/>
          <a:p>
            <a:r>
              <a:rPr lang="en-US" altLang="en-US" sz="2800" dirty="0"/>
              <a:t>Sensitivity of SIA </a:t>
            </a:r>
            <a:r>
              <a:rPr lang="en-US" altLang="en-US" sz="2800" dirty="0" smtClean="0"/>
              <a:t>(5):</a:t>
            </a:r>
            <a:r>
              <a:rPr lang="en-US" altLang="en-US" sz="2800" dirty="0"/>
              <a:t/>
            </a:r>
            <a:br>
              <a:rPr lang="en-US" altLang="en-US" sz="2800" dirty="0"/>
            </a:br>
            <a:r>
              <a:rPr lang="en-US" altLang="en-US" sz="2400" dirty="0"/>
              <a:t>Carbohydrate-Deficient Transferrin</a:t>
            </a:r>
          </a:p>
        </p:txBody>
      </p:sp>
      <p:graphicFrame>
        <p:nvGraphicFramePr>
          <p:cNvPr id="595972" name="Object 4"/>
          <p:cNvGraphicFramePr>
            <a:graphicFrameLocks noGrp="1" noChangeAspect="1"/>
          </p:cNvGraphicFramePr>
          <p:nvPr>
            <p:ph sz="half" idx="2"/>
          </p:nvPr>
        </p:nvGraphicFramePr>
        <p:xfrm>
          <a:off x="2963863" y="1557338"/>
          <a:ext cx="5448300" cy="4541837"/>
        </p:xfrm>
        <a:graphic>
          <a:graphicData uri="http://schemas.openxmlformats.org/presentationml/2006/ole">
            <mc:AlternateContent xmlns:mc="http://schemas.openxmlformats.org/markup-compatibility/2006">
              <mc:Choice xmlns:v="urn:schemas-microsoft-com:vml" Requires="v">
                <p:oleObj spid="_x0000_s596005" name="SPW 10.0 Graph" r:id="rId4" imgW="5674680" imgH="4731840" progId="SigmaPlotGraphicObject.9">
                  <p:embed/>
                </p:oleObj>
              </mc:Choice>
              <mc:Fallback>
                <p:oleObj name="SPW 10.0 Graph" r:id="rId4" imgW="5674680" imgH="4731840" progId="SigmaPlotGraphicObject.9">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3863" y="1557338"/>
                        <a:ext cx="5448300" cy="4541837"/>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95974" name="Text Box 6"/>
          <p:cNvSpPr txBox="1">
            <a:spLocks noChangeArrowheads="1"/>
          </p:cNvSpPr>
          <p:nvPr/>
        </p:nvSpPr>
        <p:spPr bwMode="auto">
          <a:xfrm>
            <a:off x="187325" y="1522413"/>
            <a:ext cx="2640013" cy="1465262"/>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800">
                <a:solidFill>
                  <a:schemeClr val="bg1"/>
                </a:solidFill>
                <a:latin typeface="Verdana" pitchFamily="34" charset="0"/>
              </a:rPr>
              <a:t>Transferrin K ~1.78</a:t>
            </a:r>
          </a:p>
          <a:p>
            <a:endParaRPr lang="en-US" altLang="en-US" sz="1800">
              <a:solidFill>
                <a:schemeClr val="bg1"/>
              </a:solidFill>
              <a:latin typeface="Verdana" pitchFamily="34" charset="0"/>
            </a:endParaRPr>
          </a:p>
          <a:p>
            <a:r>
              <a:rPr lang="en-US" altLang="en-US" sz="1800">
                <a:solidFill>
                  <a:schemeClr val="bg1"/>
                </a:solidFill>
                <a:latin typeface="Verdana" pitchFamily="34" charset="0"/>
              </a:rPr>
              <a:t>CDT K ~0.845</a:t>
            </a:r>
          </a:p>
          <a:p>
            <a:endParaRPr lang="en-US" altLang="en-US" sz="1800">
              <a:solidFill>
                <a:schemeClr val="bg1"/>
              </a:solidFill>
              <a:latin typeface="Verdana" pitchFamily="34" charset="0"/>
            </a:endParaRPr>
          </a:p>
          <a:p>
            <a:r>
              <a:rPr lang="en-US" altLang="en-US" sz="1800">
                <a:solidFill>
                  <a:schemeClr val="bg1"/>
                </a:solidFill>
                <a:latin typeface="Verdana" pitchFamily="34" charset="0"/>
              </a:rPr>
              <a:t>CDT – desialylated Tf</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698" name="Rectangle 2"/>
          <p:cNvSpPr>
            <a:spLocks noGrp="1" noChangeArrowheads="1"/>
          </p:cNvSpPr>
          <p:nvPr>
            <p:ph type="title"/>
          </p:nvPr>
        </p:nvSpPr>
        <p:spPr/>
        <p:txBody>
          <a:bodyPr/>
          <a:lstStyle/>
          <a:p>
            <a:r>
              <a:rPr lang="en-US" altLang="en-US" sz="2800" dirty="0"/>
              <a:t>Biologically Relevant Observations </a:t>
            </a:r>
            <a:r>
              <a:rPr lang="en-US" altLang="en-US" sz="2800" dirty="0" smtClean="0"/>
              <a:t>(1)</a:t>
            </a:r>
            <a:endParaRPr lang="en-US" altLang="en-US" sz="2800" dirty="0"/>
          </a:p>
        </p:txBody>
      </p:sp>
      <p:sp>
        <p:nvSpPr>
          <p:cNvPr id="797699" name="Text Box 3"/>
          <p:cNvSpPr txBox="1">
            <a:spLocks noChangeArrowheads="1"/>
          </p:cNvSpPr>
          <p:nvPr/>
        </p:nvSpPr>
        <p:spPr bwMode="auto">
          <a:xfrm>
            <a:off x="644525" y="1300163"/>
            <a:ext cx="7837488" cy="701675"/>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000">
                <a:solidFill>
                  <a:schemeClr val="bg1"/>
                </a:solidFill>
                <a:latin typeface="Verdana" pitchFamily="34" charset="0"/>
              </a:rPr>
              <a:t>Partition coefficient of a protein in vitro and in serum may differ under the same SIA conditions</a:t>
            </a:r>
          </a:p>
        </p:txBody>
      </p:sp>
      <p:graphicFrame>
        <p:nvGraphicFramePr>
          <p:cNvPr id="797752" name="Group 56"/>
          <p:cNvGraphicFramePr>
            <a:graphicFrameLocks noGrp="1"/>
          </p:cNvGraphicFramePr>
          <p:nvPr>
            <p:ph idx="1"/>
          </p:nvPr>
        </p:nvGraphicFramePr>
        <p:xfrm>
          <a:off x="685800" y="2171700"/>
          <a:ext cx="7675563" cy="3925889"/>
        </p:xfrm>
        <a:graphic>
          <a:graphicData uri="http://schemas.openxmlformats.org/drawingml/2006/table">
            <a:tbl>
              <a:tblPr/>
              <a:tblGrid>
                <a:gridCol w="2557463"/>
                <a:gridCol w="2560637"/>
                <a:gridCol w="2557463"/>
              </a:tblGrid>
              <a:tr h="784225">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400" b="0" i="0" u="none" strike="noStrike" cap="none" normalizeH="0" baseline="0" smtClean="0">
                          <a:ln>
                            <a:noFill/>
                          </a:ln>
                          <a:solidFill>
                            <a:schemeClr val="bg1"/>
                          </a:solidFill>
                          <a:effectLst/>
                          <a:latin typeface="Verdana" pitchFamily="34" charset="0"/>
                        </a:rPr>
                        <a:t>Protein (</a:t>
                      </a:r>
                      <a:r>
                        <a:rPr kumimoji="0" lang="en-US" altLang="en-US" sz="2000" b="0" i="0" u="none" strike="noStrike" cap="none" normalizeH="0" baseline="0" smtClean="0">
                          <a:ln>
                            <a:noFill/>
                          </a:ln>
                          <a:solidFill>
                            <a:schemeClr val="bg1"/>
                          </a:solidFill>
                          <a:effectLst/>
                          <a:latin typeface="Verdana" pitchFamily="34" charset="0"/>
                        </a:rPr>
                        <a:t>human</a:t>
                      </a:r>
                      <a:r>
                        <a:rPr kumimoji="0" lang="en-US" altLang="en-US" sz="2400" b="0" i="0" u="none" strike="noStrike" cap="none" normalizeH="0" baseline="0" smtClean="0">
                          <a:ln>
                            <a:noFill/>
                          </a:ln>
                          <a:solidFill>
                            <a:schemeClr val="bg1"/>
                          </a:solidFill>
                          <a:effectLst/>
                          <a:latin typeface="Verdana" pitchFamily="34"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400" b="0" i="0" u="none" strike="noStrike" cap="none" normalizeH="0" baseline="0" smtClean="0">
                          <a:ln>
                            <a:noFill/>
                          </a:ln>
                          <a:solidFill>
                            <a:schemeClr val="bg1"/>
                          </a:solidFill>
                          <a:effectLst/>
                          <a:latin typeface="Verdana" pitchFamily="34" charset="0"/>
                        </a:rPr>
                        <a:t>K-value       </a:t>
                      </a:r>
                      <a:r>
                        <a:rPr kumimoji="0" lang="en-US" altLang="en-US" sz="1800" b="0" i="0" u="none" strike="noStrike" cap="none" normalizeH="0" baseline="0" smtClean="0">
                          <a:ln>
                            <a:noFill/>
                          </a:ln>
                          <a:solidFill>
                            <a:schemeClr val="bg1"/>
                          </a:solidFill>
                          <a:effectLst/>
                          <a:latin typeface="Verdana" pitchFamily="34" charset="0"/>
                        </a:rPr>
                        <a:t>(pure protein)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400" b="0" i="0" u="none" strike="noStrike" cap="none" normalizeH="0" baseline="0" smtClean="0">
                          <a:ln>
                            <a:noFill/>
                          </a:ln>
                          <a:solidFill>
                            <a:schemeClr val="bg1"/>
                          </a:solidFill>
                          <a:effectLst/>
                          <a:latin typeface="Verdana" pitchFamily="34" charset="0"/>
                        </a:rPr>
                        <a:t>K-value          </a:t>
                      </a:r>
                      <a:r>
                        <a:rPr kumimoji="0" lang="en-US" altLang="en-US" sz="1800" b="0" i="0" u="none" strike="noStrike" cap="none" normalizeH="0" baseline="0" smtClean="0">
                          <a:ln>
                            <a:noFill/>
                          </a:ln>
                          <a:solidFill>
                            <a:schemeClr val="bg1"/>
                          </a:solidFill>
                          <a:effectLst/>
                          <a:latin typeface="Verdana" pitchFamily="34" charset="0"/>
                        </a:rPr>
                        <a:t>(in serum/plasma)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5813">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Transferrin</a:t>
                      </a:r>
                      <a:r>
                        <a:rPr kumimoji="0" lang="en-US" altLang="en-US" sz="2400" b="0" i="0" u="none" strike="noStrike" cap="none" normalizeH="0" baseline="0" smtClean="0">
                          <a:ln>
                            <a:noFill/>
                          </a:ln>
                          <a:solidFill>
                            <a:schemeClr val="bg1"/>
                          </a:solidFill>
                          <a:effectLst/>
                          <a:latin typeface="Verdana"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1.78 ± 0.04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0.53 ± 0.12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4225">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Prostate specific antigen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1.90 ± 0.06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1.11 ± 0.01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5813">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Albumin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0.69 ± 0.01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1.28 ± 0.02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5813">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Immunoglobulin 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4.42 ± 0.02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000" b="0" i="0" u="none" strike="noStrike" cap="none" normalizeH="0" baseline="0" smtClean="0">
                          <a:ln>
                            <a:noFill/>
                          </a:ln>
                          <a:solidFill>
                            <a:schemeClr val="bg1"/>
                          </a:solidFill>
                          <a:effectLst/>
                          <a:latin typeface="Verdana" pitchFamily="34" charset="0"/>
                        </a:rPr>
                        <a:t>4.19 ± 0.04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770" name="Rectangle 2"/>
          <p:cNvSpPr>
            <a:spLocks noGrp="1" noChangeArrowheads="1"/>
          </p:cNvSpPr>
          <p:nvPr>
            <p:ph type="title"/>
          </p:nvPr>
        </p:nvSpPr>
        <p:spPr/>
        <p:txBody>
          <a:bodyPr/>
          <a:lstStyle/>
          <a:p>
            <a:r>
              <a:rPr lang="en-US" altLang="en-US" sz="2800" dirty="0"/>
              <a:t>Biologically Relevant Observations </a:t>
            </a:r>
            <a:r>
              <a:rPr lang="en-US" altLang="en-US" sz="2800" dirty="0" smtClean="0"/>
              <a:t>(2)</a:t>
            </a:r>
            <a:endParaRPr lang="en-US" altLang="en-US" sz="2800" dirty="0"/>
          </a:p>
        </p:txBody>
      </p:sp>
      <p:sp>
        <p:nvSpPr>
          <p:cNvPr id="800771" name="Text Box 3"/>
          <p:cNvSpPr txBox="1">
            <a:spLocks noChangeArrowheads="1"/>
          </p:cNvSpPr>
          <p:nvPr/>
        </p:nvSpPr>
        <p:spPr bwMode="auto">
          <a:xfrm>
            <a:off x="644525" y="1300163"/>
            <a:ext cx="7837488" cy="701675"/>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000">
                <a:solidFill>
                  <a:schemeClr val="bg1"/>
                </a:solidFill>
                <a:latin typeface="Verdana" pitchFamily="34" charset="0"/>
              </a:rPr>
              <a:t>Partition coefficient of a protein in different biological fluids (e.g., serum and urine) may differ</a:t>
            </a:r>
          </a:p>
        </p:txBody>
      </p:sp>
      <p:graphicFrame>
        <p:nvGraphicFramePr>
          <p:cNvPr id="800823" name="Group 55"/>
          <p:cNvGraphicFramePr>
            <a:graphicFrameLocks noGrp="1"/>
          </p:cNvGraphicFramePr>
          <p:nvPr>
            <p:ph idx="1"/>
          </p:nvPr>
        </p:nvGraphicFramePr>
        <p:xfrm>
          <a:off x="685800" y="2774950"/>
          <a:ext cx="7410450" cy="1920240"/>
        </p:xfrm>
        <a:graphic>
          <a:graphicData uri="http://schemas.openxmlformats.org/drawingml/2006/table">
            <a:tbl>
              <a:tblPr/>
              <a:tblGrid>
                <a:gridCol w="2257425"/>
                <a:gridCol w="2576513"/>
                <a:gridCol w="2576512"/>
              </a:tblGrid>
              <a:tr h="180975">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400" b="0" i="0" u="none" strike="noStrike" cap="none" normalizeH="0" baseline="0" smtClean="0">
                          <a:ln>
                            <a:noFill/>
                          </a:ln>
                          <a:solidFill>
                            <a:schemeClr val="bg1"/>
                          </a:solidFill>
                          <a:effectLst/>
                          <a:latin typeface="Verdana" pitchFamily="34" charset="0"/>
                        </a:rPr>
                        <a:t>Protein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400" b="0" i="0" u="none" strike="noStrike" cap="none" normalizeH="0" baseline="0" smtClean="0">
                          <a:ln>
                            <a:noFill/>
                          </a:ln>
                          <a:solidFill>
                            <a:schemeClr val="bg1"/>
                          </a:solidFill>
                          <a:effectLst/>
                          <a:latin typeface="Verdana" pitchFamily="34" charset="0"/>
                        </a:rPr>
                        <a:t>K-value          </a:t>
                      </a:r>
                      <a:r>
                        <a:rPr kumimoji="0" lang="en-US" altLang="en-US" sz="1800" b="0" i="0" u="none" strike="noStrike" cap="none" normalizeH="0" baseline="0" smtClean="0">
                          <a:ln>
                            <a:noFill/>
                          </a:ln>
                          <a:solidFill>
                            <a:schemeClr val="bg1"/>
                          </a:solidFill>
                          <a:effectLst/>
                          <a:latin typeface="Verdana" pitchFamily="34" charset="0"/>
                        </a:rPr>
                        <a:t>(in serum)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2400" b="0" i="0" u="none" strike="noStrike" cap="none" normalizeH="0" baseline="0" smtClean="0">
                          <a:ln>
                            <a:noFill/>
                          </a:ln>
                          <a:solidFill>
                            <a:schemeClr val="bg1"/>
                          </a:solidFill>
                          <a:effectLst/>
                          <a:latin typeface="Verdana" pitchFamily="34" charset="0"/>
                        </a:rPr>
                        <a:t>K-value         </a:t>
                      </a:r>
                      <a:r>
                        <a:rPr kumimoji="0" lang="en-US" altLang="en-US" sz="1800" b="0" i="0" u="none" strike="noStrike" cap="none" normalizeH="0" baseline="0" smtClean="0">
                          <a:ln>
                            <a:noFill/>
                          </a:ln>
                          <a:solidFill>
                            <a:schemeClr val="bg1"/>
                          </a:solidFill>
                          <a:effectLst/>
                          <a:latin typeface="Verdana" pitchFamily="34" charset="0"/>
                        </a:rPr>
                        <a:t>(in urine)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84225">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US" altLang="en-US" sz="2400" b="0" i="0" u="none" strike="noStrike" cap="none" normalizeH="0" baseline="0" smtClean="0">
                          <a:ln>
                            <a:noFill/>
                          </a:ln>
                          <a:solidFill>
                            <a:schemeClr val="bg1"/>
                          </a:solidFill>
                          <a:effectLst/>
                          <a:latin typeface="Verdana" pitchFamily="34" charset="0"/>
                        </a:rPr>
                        <a:t>Prostate specific antigen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l" defTabSz="914400" rtl="0" eaLnBrk="0" fontAlgn="base" latinLnBrk="0" hangingPunct="0">
                        <a:lnSpc>
                          <a:spcPct val="100000"/>
                        </a:lnSpc>
                        <a:spcBef>
                          <a:spcPct val="20000"/>
                        </a:spcBef>
                        <a:spcAft>
                          <a:spcPct val="0"/>
                        </a:spcAft>
                        <a:buClrTx/>
                        <a:buSzPct val="100000"/>
                        <a:buFontTx/>
                        <a:buNone/>
                        <a:tabLst/>
                      </a:pPr>
                      <a:endParaRPr kumimoji="0" lang="en-US" altLang="en-US" sz="2400" b="0" i="0" u="none" strike="noStrike" cap="none" normalizeH="0" baseline="0" smtClean="0">
                        <a:ln>
                          <a:noFill/>
                        </a:ln>
                        <a:solidFill>
                          <a:schemeClr val="bg1"/>
                        </a:solidFill>
                        <a:effectLst/>
                        <a:latin typeface="Verdana" pitchFamily="34" charset="0"/>
                      </a:endParaRPr>
                    </a:p>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US" altLang="en-US" sz="2400" b="0" i="0" u="none" strike="noStrike" cap="none" normalizeH="0" baseline="0" smtClean="0">
                          <a:ln>
                            <a:noFill/>
                          </a:ln>
                          <a:solidFill>
                            <a:schemeClr val="bg1"/>
                          </a:solidFill>
                          <a:effectLst/>
                          <a:latin typeface="Verdana" pitchFamily="34" charset="0"/>
                        </a:rPr>
                        <a:t>1.11 ± 0.01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a:spcBef>
                          <a:spcPct val="20000"/>
                        </a:spcBef>
                        <a:buSzPct val="100000"/>
                        <a:defRPr>
                          <a:solidFill>
                            <a:schemeClr val="bg1"/>
                          </a:solidFill>
                          <a:latin typeface="Verdana" pitchFamily="34" charset="0"/>
                        </a:defRPr>
                      </a:lvl3pPr>
                      <a:lvl4pPr>
                        <a:spcBef>
                          <a:spcPct val="20000"/>
                        </a:spcBef>
                        <a:buSzPct val="100000"/>
                        <a:defRPr sz="1600">
                          <a:solidFill>
                            <a:schemeClr val="bg1"/>
                          </a:solidFill>
                          <a:latin typeface="Verdana" pitchFamily="34" charset="0"/>
                        </a:defRPr>
                      </a:lvl4pPr>
                      <a:lvl5pPr>
                        <a:spcBef>
                          <a:spcPct val="20000"/>
                        </a:spcBef>
                        <a:buSzPct val="100000"/>
                        <a:defRPr sz="1400">
                          <a:solidFill>
                            <a:schemeClr val="bg1"/>
                          </a:solidFill>
                          <a:latin typeface="Verdana" pitchFamily="34" charset="0"/>
                        </a:defRPr>
                      </a:lvl5pPr>
                      <a:lvl6pPr eaLnBrk="0" fontAlgn="base" hangingPunct="0">
                        <a:spcBef>
                          <a:spcPct val="20000"/>
                        </a:spcBef>
                        <a:spcAft>
                          <a:spcPct val="0"/>
                        </a:spcAft>
                        <a:buSzPct val="100000"/>
                        <a:defRPr sz="1400">
                          <a:solidFill>
                            <a:schemeClr val="bg1"/>
                          </a:solidFill>
                          <a:latin typeface="Verdana" pitchFamily="34" charset="0"/>
                        </a:defRPr>
                      </a:lvl6pPr>
                      <a:lvl7pPr eaLnBrk="0" fontAlgn="base" hangingPunct="0">
                        <a:spcBef>
                          <a:spcPct val="20000"/>
                        </a:spcBef>
                        <a:spcAft>
                          <a:spcPct val="0"/>
                        </a:spcAft>
                        <a:buSzPct val="100000"/>
                        <a:defRPr sz="1400">
                          <a:solidFill>
                            <a:schemeClr val="bg1"/>
                          </a:solidFill>
                          <a:latin typeface="Verdana" pitchFamily="34" charset="0"/>
                        </a:defRPr>
                      </a:lvl7pPr>
                      <a:lvl8pPr eaLnBrk="0" fontAlgn="base" hangingPunct="0">
                        <a:spcBef>
                          <a:spcPct val="20000"/>
                        </a:spcBef>
                        <a:spcAft>
                          <a:spcPct val="0"/>
                        </a:spcAft>
                        <a:buSzPct val="100000"/>
                        <a:defRPr sz="1400">
                          <a:solidFill>
                            <a:schemeClr val="bg1"/>
                          </a:solidFill>
                          <a:latin typeface="Verdana" pitchFamily="34" charset="0"/>
                        </a:defRPr>
                      </a:lvl8pPr>
                      <a:lvl9pPr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l" defTabSz="914400" rtl="0" eaLnBrk="0" fontAlgn="base" latinLnBrk="0" hangingPunct="0">
                        <a:lnSpc>
                          <a:spcPct val="100000"/>
                        </a:lnSpc>
                        <a:spcBef>
                          <a:spcPct val="20000"/>
                        </a:spcBef>
                        <a:spcAft>
                          <a:spcPct val="0"/>
                        </a:spcAft>
                        <a:buClrTx/>
                        <a:buSzPct val="100000"/>
                        <a:buFontTx/>
                        <a:buNone/>
                        <a:tabLst/>
                      </a:pPr>
                      <a:endParaRPr kumimoji="0" lang="en-US" altLang="en-US" sz="2400" b="0" i="0" u="none" strike="noStrike" cap="none" normalizeH="0" baseline="0" smtClean="0">
                        <a:ln>
                          <a:noFill/>
                        </a:ln>
                        <a:solidFill>
                          <a:schemeClr val="bg1"/>
                        </a:solidFill>
                        <a:effectLst/>
                        <a:latin typeface="Verdana" pitchFamily="34" charset="0"/>
                      </a:endParaRPr>
                    </a:p>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US" altLang="en-US" sz="2400" b="0" i="0" u="none" strike="noStrike" cap="none" normalizeH="0" baseline="0" smtClean="0">
                          <a:ln>
                            <a:noFill/>
                          </a:ln>
                          <a:solidFill>
                            <a:schemeClr val="bg1"/>
                          </a:solidFill>
                          <a:effectLst/>
                          <a:latin typeface="Verdana" pitchFamily="34" charset="0"/>
                        </a:rPr>
                        <a:t>1.60 ± 0.10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3890" name="Rectangle 2"/>
          <p:cNvSpPr>
            <a:spLocks noGrp="1" noChangeArrowheads="1"/>
          </p:cNvSpPr>
          <p:nvPr>
            <p:ph type="title"/>
          </p:nvPr>
        </p:nvSpPr>
        <p:spPr/>
        <p:txBody>
          <a:bodyPr/>
          <a:lstStyle/>
          <a:p>
            <a:r>
              <a:rPr lang="en-US" altLang="en-US" sz="2800"/>
              <a:t>Discovery of Structural Changes in Cancer</a:t>
            </a:r>
          </a:p>
        </p:txBody>
      </p:sp>
      <p:sp>
        <p:nvSpPr>
          <p:cNvPr id="933891" name="Line 3"/>
          <p:cNvSpPr>
            <a:spLocks noChangeShapeType="1"/>
          </p:cNvSpPr>
          <p:nvPr/>
        </p:nvSpPr>
        <p:spPr bwMode="auto">
          <a:xfrm>
            <a:off x="987425" y="1154113"/>
            <a:ext cx="7348538" cy="25400"/>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933892" name="Text Box 4"/>
          <p:cNvSpPr txBox="1">
            <a:spLocks noChangeArrowheads="1"/>
          </p:cNvSpPr>
          <p:nvPr/>
        </p:nvSpPr>
        <p:spPr bwMode="auto">
          <a:xfrm>
            <a:off x="822325" y="1314450"/>
            <a:ext cx="7594600" cy="3365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600">
                <a:solidFill>
                  <a:schemeClr val="bg1"/>
                </a:solidFill>
                <a:latin typeface="Verdana" pitchFamily="34" charset="0"/>
              </a:rPr>
              <a:t>Structural Classification + Biological Identification</a:t>
            </a:r>
          </a:p>
        </p:txBody>
      </p:sp>
      <p:sp>
        <p:nvSpPr>
          <p:cNvPr id="933893" name="Rectangle 5"/>
          <p:cNvSpPr>
            <a:spLocks noChangeArrowheads="1"/>
          </p:cNvSpPr>
          <p:nvPr/>
        </p:nvSpPr>
        <p:spPr bwMode="auto">
          <a:xfrm>
            <a:off x="390525" y="2051050"/>
            <a:ext cx="2900363" cy="1593850"/>
          </a:xfrm>
          <a:prstGeom prst="rect">
            <a:avLst/>
          </a:prstGeom>
          <a:solidFill>
            <a:srgbClr val="669900"/>
          </a:solidFill>
          <a:ln w="38100">
            <a:solidFill>
              <a:schemeClr val="tx1"/>
            </a:solidFill>
            <a:miter lim="800000"/>
            <a:headEnd/>
            <a:tailEnd/>
          </a:ln>
          <a:effectLst>
            <a:outerShdw dist="107763" dir="2700000" algn="ctr" rotWithShape="0">
              <a:schemeClr val="bg2">
                <a:alpha val="50000"/>
              </a:schemeClr>
            </a:outerShdw>
          </a:effectLst>
        </p:spPr>
        <p:txBody>
          <a:bodyPr anchor="ctr">
            <a:spAutoFit/>
          </a:bodyPr>
          <a:lstStyle/>
          <a:p>
            <a:pPr algn="ctr"/>
            <a:r>
              <a:rPr lang="en-US" altLang="en-US" sz="2000">
                <a:solidFill>
                  <a:schemeClr val="bg1"/>
                </a:solidFill>
                <a:latin typeface="Verdana" pitchFamily="34" charset="0"/>
              </a:rPr>
              <a:t>Solvent Interaction</a:t>
            </a:r>
          </a:p>
          <a:p>
            <a:pPr algn="ctr"/>
            <a:r>
              <a:rPr lang="en-US" altLang="en-US" sz="2000">
                <a:solidFill>
                  <a:schemeClr val="bg1"/>
                </a:solidFill>
                <a:latin typeface="Verdana" pitchFamily="34" charset="0"/>
              </a:rPr>
              <a:t>Analysis Assay:</a:t>
            </a:r>
          </a:p>
          <a:p>
            <a:pPr algn="ctr"/>
            <a:endParaRPr lang="en-US" altLang="en-US">
              <a:solidFill>
                <a:schemeClr val="bg1"/>
              </a:solidFill>
              <a:latin typeface="Verdana" pitchFamily="34" charset="0"/>
            </a:endParaRPr>
          </a:p>
          <a:p>
            <a:pPr algn="ctr"/>
            <a:r>
              <a:rPr lang="en-US" altLang="en-US" sz="1600">
                <a:solidFill>
                  <a:schemeClr val="bg1"/>
                </a:solidFill>
                <a:latin typeface="Verdana" pitchFamily="34" charset="0"/>
              </a:rPr>
              <a:t>1000s of simultaneous experiments</a:t>
            </a:r>
          </a:p>
        </p:txBody>
      </p:sp>
      <p:sp>
        <p:nvSpPr>
          <p:cNvPr id="933894" name="Freeform 6"/>
          <p:cNvSpPr>
            <a:spLocks/>
          </p:cNvSpPr>
          <p:nvPr/>
        </p:nvSpPr>
        <p:spPr bwMode="auto">
          <a:xfrm>
            <a:off x="976313" y="2246313"/>
            <a:ext cx="3101975" cy="2640012"/>
          </a:xfrm>
          <a:custGeom>
            <a:avLst/>
            <a:gdLst>
              <a:gd name="T0" fmla="*/ 1890 w 1954"/>
              <a:gd name="T1" fmla="*/ 0 h 1663"/>
              <a:gd name="T2" fmla="*/ 1924 w 1954"/>
              <a:gd name="T3" fmla="*/ 50 h 1663"/>
              <a:gd name="T4" fmla="*/ 1941 w 1954"/>
              <a:gd name="T5" fmla="*/ 123 h 1663"/>
              <a:gd name="T6" fmla="*/ 1941 w 1954"/>
              <a:gd name="T7" fmla="*/ 548 h 1663"/>
              <a:gd name="T8" fmla="*/ 1890 w 1954"/>
              <a:gd name="T9" fmla="*/ 738 h 1663"/>
              <a:gd name="T10" fmla="*/ 1851 w 1954"/>
              <a:gd name="T11" fmla="*/ 911 h 1663"/>
              <a:gd name="T12" fmla="*/ 1829 w 1954"/>
              <a:gd name="T13" fmla="*/ 1001 h 1663"/>
              <a:gd name="T14" fmla="*/ 1762 w 1954"/>
              <a:gd name="T15" fmla="*/ 1124 h 1663"/>
              <a:gd name="T16" fmla="*/ 1683 w 1954"/>
              <a:gd name="T17" fmla="*/ 1247 h 1663"/>
              <a:gd name="T18" fmla="*/ 1650 w 1954"/>
              <a:gd name="T19" fmla="*/ 1258 h 1663"/>
              <a:gd name="T20" fmla="*/ 1594 w 1954"/>
              <a:gd name="T21" fmla="*/ 1297 h 1663"/>
              <a:gd name="T22" fmla="*/ 1488 w 1954"/>
              <a:gd name="T23" fmla="*/ 1364 h 1663"/>
              <a:gd name="T24" fmla="*/ 1359 w 1954"/>
              <a:gd name="T25" fmla="*/ 1431 h 1663"/>
              <a:gd name="T26" fmla="*/ 1264 w 1954"/>
              <a:gd name="T27" fmla="*/ 1493 h 1663"/>
              <a:gd name="T28" fmla="*/ 1225 w 1954"/>
              <a:gd name="T29" fmla="*/ 1499 h 1663"/>
              <a:gd name="T30" fmla="*/ 1208 w 1954"/>
              <a:gd name="T31" fmla="*/ 1504 h 1663"/>
              <a:gd name="T32" fmla="*/ 1035 w 1954"/>
              <a:gd name="T33" fmla="*/ 1554 h 1663"/>
              <a:gd name="T34" fmla="*/ 649 w 1954"/>
              <a:gd name="T35" fmla="*/ 1577 h 1663"/>
              <a:gd name="T36" fmla="*/ 481 w 1954"/>
              <a:gd name="T37" fmla="*/ 1594 h 1663"/>
              <a:gd name="T38" fmla="*/ 408 w 1954"/>
              <a:gd name="T39" fmla="*/ 1566 h 1663"/>
              <a:gd name="T40" fmla="*/ 358 w 1954"/>
              <a:gd name="T41" fmla="*/ 1543 h 1663"/>
              <a:gd name="T42" fmla="*/ 106 w 1954"/>
              <a:gd name="T43" fmla="*/ 1549 h 1663"/>
              <a:gd name="T44" fmla="*/ 50 w 1954"/>
              <a:gd name="T45" fmla="*/ 1610 h 1663"/>
              <a:gd name="T46" fmla="*/ 0 w 1954"/>
              <a:gd name="T47" fmla="*/ 1622 h 1663"/>
              <a:gd name="T48" fmla="*/ 6 w 1954"/>
              <a:gd name="T49" fmla="*/ 1638 h 1663"/>
              <a:gd name="T50" fmla="*/ 201 w 1954"/>
              <a:gd name="T51" fmla="*/ 1661 h 1663"/>
              <a:gd name="T52" fmla="*/ 543 w 1954"/>
              <a:gd name="T53" fmla="*/ 1655 h 1663"/>
              <a:gd name="T54" fmla="*/ 750 w 1954"/>
              <a:gd name="T55" fmla="*/ 1588 h 1663"/>
              <a:gd name="T56" fmla="*/ 1096 w 1954"/>
              <a:gd name="T57" fmla="*/ 1493 h 1663"/>
              <a:gd name="T58" fmla="*/ 1314 w 1954"/>
              <a:gd name="T59" fmla="*/ 1459 h 1663"/>
              <a:gd name="T60" fmla="*/ 1365 w 1954"/>
              <a:gd name="T61" fmla="*/ 1431 h 1663"/>
              <a:gd name="T62" fmla="*/ 1337 w 1954"/>
              <a:gd name="T63" fmla="*/ 1454 h 1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54" h="1663">
                <a:moveTo>
                  <a:pt x="1890" y="0"/>
                </a:moveTo>
                <a:cubicBezTo>
                  <a:pt x="1906" y="14"/>
                  <a:pt x="1910" y="32"/>
                  <a:pt x="1924" y="50"/>
                </a:cubicBezTo>
                <a:cubicBezTo>
                  <a:pt x="1932" y="76"/>
                  <a:pt x="1937" y="96"/>
                  <a:pt x="1941" y="123"/>
                </a:cubicBezTo>
                <a:cubicBezTo>
                  <a:pt x="1954" y="298"/>
                  <a:pt x="1951" y="224"/>
                  <a:pt x="1941" y="548"/>
                </a:cubicBezTo>
                <a:cubicBezTo>
                  <a:pt x="1940" y="598"/>
                  <a:pt x="1904" y="688"/>
                  <a:pt x="1890" y="738"/>
                </a:cubicBezTo>
                <a:cubicBezTo>
                  <a:pt x="1884" y="799"/>
                  <a:pt x="1869" y="853"/>
                  <a:pt x="1851" y="911"/>
                </a:cubicBezTo>
                <a:cubicBezTo>
                  <a:pt x="1843" y="938"/>
                  <a:pt x="1842" y="976"/>
                  <a:pt x="1829" y="1001"/>
                </a:cubicBezTo>
                <a:cubicBezTo>
                  <a:pt x="1807" y="1043"/>
                  <a:pt x="1783" y="1081"/>
                  <a:pt x="1762" y="1124"/>
                </a:cubicBezTo>
                <a:cubicBezTo>
                  <a:pt x="1741" y="1167"/>
                  <a:pt x="1721" y="1216"/>
                  <a:pt x="1683" y="1247"/>
                </a:cubicBezTo>
                <a:cubicBezTo>
                  <a:pt x="1674" y="1254"/>
                  <a:pt x="1660" y="1253"/>
                  <a:pt x="1650" y="1258"/>
                </a:cubicBezTo>
                <a:cubicBezTo>
                  <a:pt x="1631" y="1268"/>
                  <a:pt x="1610" y="1283"/>
                  <a:pt x="1594" y="1297"/>
                </a:cubicBezTo>
                <a:cubicBezTo>
                  <a:pt x="1559" y="1325"/>
                  <a:pt x="1533" y="1354"/>
                  <a:pt x="1488" y="1364"/>
                </a:cubicBezTo>
                <a:cubicBezTo>
                  <a:pt x="1428" y="1424"/>
                  <a:pt x="1446" y="1414"/>
                  <a:pt x="1359" y="1431"/>
                </a:cubicBezTo>
                <a:cubicBezTo>
                  <a:pt x="1328" y="1448"/>
                  <a:pt x="1298" y="1484"/>
                  <a:pt x="1264" y="1493"/>
                </a:cubicBezTo>
                <a:cubicBezTo>
                  <a:pt x="1251" y="1497"/>
                  <a:pt x="1238" y="1496"/>
                  <a:pt x="1225" y="1499"/>
                </a:cubicBezTo>
                <a:cubicBezTo>
                  <a:pt x="1219" y="1500"/>
                  <a:pt x="1214" y="1502"/>
                  <a:pt x="1208" y="1504"/>
                </a:cubicBezTo>
                <a:cubicBezTo>
                  <a:pt x="1155" y="1539"/>
                  <a:pt x="1098" y="1548"/>
                  <a:pt x="1035" y="1554"/>
                </a:cubicBezTo>
                <a:cubicBezTo>
                  <a:pt x="923" y="1578"/>
                  <a:pt x="758" y="1574"/>
                  <a:pt x="649" y="1577"/>
                </a:cubicBezTo>
                <a:cubicBezTo>
                  <a:pt x="584" y="1596"/>
                  <a:pt x="586" y="1589"/>
                  <a:pt x="481" y="1594"/>
                </a:cubicBezTo>
                <a:cubicBezTo>
                  <a:pt x="463" y="1574"/>
                  <a:pt x="434" y="1573"/>
                  <a:pt x="408" y="1566"/>
                </a:cubicBezTo>
                <a:cubicBezTo>
                  <a:pt x="390" y="1561"/>
                  <a:pt x="376" y="1549"/>
                  <a:pt x="358" y="1543"/>
                </a:cubicBezTo>
                <a:cubicBezTo>
                  <a:pt x="271" y="1547"/>
                  <a:pt x="192" y="1543"/>
                  <a:pt x="106" y="1549"/>
                </a:cubicBezTo>
                <a:cubicBezTo>
                  <a:pt x="87" y="1569"/>
                  <a:pt x="67" y="1588"/>
                  <a:pt x="50" y="1610"/>
                </a:cubicBezTo>
                <a:cubicBezTo>
                  <a:pt x="23" y="1583"/>
                  <a:pt x="24" y="1598"/>
                  <a:pt x="0" y="1622"/>
                </a:cubicBezTo>
                <a:cubicBezTo>
                  <a:pt x="2" y="1627"/>
                  <a:pt x="1" y="1636"/>
                  <a:pt x="6" y="1638"/>
                </a:cubicBezTo>
                <a:cubicBezTo>
                  <a:pt x="48" y="1652"/>
                  <a:pt x="163" y="1659"/>
                  <a:pt x="201" y="1661"/>
                </a:cubicBezTo>
                <a:cubicBezTo>
                  <a:pt x="315" y="1659"/>
                  <a:pt x="429" y="1663"/>
                  <a:pt x="543" y="1655"/>
                </a:cubicBezTo>
                <a:cubicBezTo>
                  <a:pt x="617" y="1650"/>
                  <a:pt x="681" y="1606"/>
                  <a:pt x="750" y="1588"/>
                </a:cubicBezTo>
                <a:cubicBezTo>
                  <a:pt x="841" y="1518"/>
                  <a:pt x="986" y="1503"/>
                  <a:pt x="1096" y="1493"/>
                </a:cubicBezTo>
                <a:cubicBezTo>
                  <a:pt x="1173" y="1473"/>
                  <a:pt x="1232" y="1463"/>
                  <a:pt x="1314" y="1459"/>
                </a:cubicBezTo>
                <a:cubicBezTo>
                  <a:pt x="1330" y="1444"/>
                  <a:pt x="1386" y="1425"/>
                  <a:pt x="1365" y="1431"/>
                </a:cubicBezTo>
                <a:lnTo>
                  <a:pt x="1337" y="1454"/>
                </a:lnTo>
              </a:path>
            </a:pathLst>
          </a:cu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933895" name="Arc 7"/>
          <p:cNvSpPr>
            <a:spLocks/>
          </p:cNvSpPr>
          <p:nvPr/>
        </p:nvSpPr>
        <p:spPr bwMode="auto">
          <a:xfrm rot="-4584151" flipH="1" flipV="1">
            <a:off x="1444625" y="1646238"/>
            <a:ext cx="2813050" cy="2628900"/>
          </a:xfrm>
          <a:custGeom>
            <a:avLst/>
            <a:gdLst>
              <a:gd name="G0" fmla="+- 2173 0 0"/>
              <a:gd name="G1" fmla="+- 21600 0 0"/>
              <a:gd name="G2" fmla="+- 21600 0 0"/>
              <a:gd name="T0" fmla="*/ 0 w 23773"/>
              <a:gd name="T1" fmla="*/ 110 h 24333"/>
              <a:gd name="T2" fmla="*/ 23599 w 23773"/>
              <a:gd name="T3" fmla="*/ 24333 h 24333"/>
              <a:gd name="T4" fmla="*/ 2173 w 23773"/>
              <a:gd name="T5" fmla="*/ 21600 h 24333"/>
            </a:gdLst>
            <a:ahLst/>
            <a:cxnLst>
              <a:cxn ang="0">
                <a:pos x="T0" y="T1"/>
              </a:cxn>
              <a:cxn ang="0">
                <a:pos x="T2" y="T3"/>
              </a:cxn>
              <a:cxn ang="0">
                <a:pos x="T4" y="T5"/>
              </a:cxn>
            </a:cxnLst>
            <a:rect l="0" t="0" r="r" b="b"/>
            <a:pathLst>
              <a:path w="23773" h="24333" fill="none" extrusionOk="0">
                <a:moveTo>
                  <a:pt x="-1" y="109"/>
                </a:moveTo>
                <a:cubicBezTo>
                  <a:pt x="722" y="36"/>
                  <a:pt x="1447" y="-1"/>
                  <a:pt x="2173" y="0"/>
                </a:cubicBezTo>
                <a:cubicBezTo>
                  <a:pt x="14102" y="0"/>
                  <a:pt x="23773" y="9670"/>
                  <a:pt x="23773" y="21600"/>
                </a:cubicBezTo>
                <a:cubicBezTo>
                  <a:pt x="23773" y="22513"/>
                  <a:pt x="23715" y="23426"/>
                  <a:pt x="23599" y="24333"/>
                </a:cubicBezTo>
              </a:path>
              <a:path w="23773" h="24333" stroke="0" extrusionOk="0">
                <a:moveTo>
                  <a:pt x="-1" y="109"/>
                </a:moveTo>
                <a:cubicBezTo>
                  <a:pt x="722" y="36"/>
                  <a:pt x="1447" y="-1"/>
                  <a:pt x="2173" y="0"/>
                </a:cubicBezTo>
                <a:cubicBezTo>
                  <a:pt x="14102" y="0"/>
                  <a:pt x="23773" y="9670"/>
                  <a:pt x="23773" y="21600"/>
                </a:cubicBezTo>
                <a:cubicBezTo>
                  <a:pt x="23773" y="22513"/>
                  <a:pt x="23715" y="23426"/>
                  <a:pt x="23599" y="24333"/>
                </a:cubicBezTo>
                <a:lnTo>
                  <a:pt x="2173" y="21600"/>
                </a:lnTo>
                <a:close/>
              </a:path>
            </a:pathLst>
          </a:custGeom>
          <a:noFill/>
          <a:ln w="38100">
            <a:solidFill>
              <a:schemeClr val="bg1"/>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933896" name="Rectangle 8"/>
          <p:cNvSpPr>
            <a:spLocks noChangeArrowheads="1"/>
          </p:cNvSpPr>
          <p:nvPr/>
        </p:nvSpPr>
        <p:spPr bwMode="auto">
          <a:xfrm>
            <a:off x="5913438" y="2232025"/>
            <a:ext cx="2670175" cy="976313"/>
          </a:xfrm>
          <a:prstGeom prst="rect">
            <a:avLst/>
          </a:prstGeom>
          <a:solidFill>
            <a:srgbClr val="669900"/>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spAutoFit/>
          </a:bodyPr>
          <a:lstStyle/>
          <a:p>
            <a:pPr algn="ctr"/>
            <a:r>
              <a:rPr lang="en-US" altLang="en-US" sz="2000">
                <a:solidFill>
                  <a:schemeClr val="bg1"/>
                </a:solidFill>
                <a:latin typeface="Verdana" pitchFamily="34" charset="0"/>
              </a:rPr>
              <a:t>MS:</a:t>
            </a:r>
          </a:p>
          <a:p>
            <a:pPr algn="ctr"/>
            <a:endParaRPr lang="en-US" altLang="en-US" sz="2000">
              <a:solidFill>
                <a:schemeClr val="bg1"/>
              </a:solidFill>
              <a:latin typeface="Verdana" pitchFamily="34" charset="0"/>
            </a:endParaRPr>
          </a:p>
          <a:p>
            <a:pPr algn="ctr">
              <a:buFontTx/>
              <a:buChar char="•"/>
            </a:pPr>
            <a:r>
              <a:rPr lang="en-US" altLang="en-US" sz="1800">
                <a:solidFill>
                  <a:schemeClr val="bg1"/>
                </a:solidFill>
                <a:latin typeface="Verdana" pitchFamily="34" charset="0"/>
              </a:rPr>
              <a:t>Label-free Discovery</a:t>
            </a:r>
          </a:p>
        </p:txBody>
      </p:sp>
      <p:sp>
        <p:nvSpPr>
          <p:cNvPr id="933897" name="Line 9"/>
          <p:cNvSpPr>
            <a:spLocks noChangeShapeType="1"/>
          </p:cNvSpPr>
          <p:nvPr/>
        </p:nvSpPr>
        <p:spPr bwMode="auto">
          <a:xfrm>
            <a:off x="6986588" y="2601913"/>
            <a:ext cx="533400"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933898" name="Rectangle 10"/>
          <p:cNvSpPr>
            <a:spLocks noChangeArrowheads="1"/>
          </p:cNvSpPr>
          <p:nvPr/>
        </p:nvSpPr>
        <p:spPr bwMode="auto">
          <a:xfrm>
            <a:off x="5264150" y="4181475"/>
            <a:ext cx="2867025" cy="1774825"/>
          </a:xfrm>
          <a:prstGeom prst="rect">
            <a:avLst/>
          </a:prstGeom>
          <a:solidFill>
            <a:srgbClr val="669900"/>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spAutoFit/>
          </a:bodyPr>
          <a:lstStyle/>
          <a:p>
            <a:pPr algn="ctr"/>
            <a:endParaRPr lang="en-US" altLang="en-US"/>
          </a:p>
        </p:txBody>
      </p:sp>
      <p:sp>
        <p:nvSpPr>
          <p:cNvPr id="933899" name="Text Box 11"/>
          <p:cNvSpPr txBox="1">
            <a:spLocks noChangeArrowheads="1"/>
          </p:cNvSpPr>
          <p:nvPr/>
        </p:nvSpPr>
        <p:spPr bwMode="auto">
          <a:xfrm>
            <a:off x="5253038" y="4175125"/>
            <a:ext cx="1638300" cy="701675"/>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latin typeface="Verdana" pitchFamily="34" charset="0"/>
              </a:rPr>
              <a:t>Multiplexed</a:t>
            </a:r>
          </a:p>
          <a:p>
            <a:r>
              <a:rPr lang="en-US" altLang="en-US" sz="2000">
                <a:latin typeface="Verdana" pitchFamily="34" charset="0"/>
              </a:rPr>
              <a:t>ELISA:</a:t>
            </a:r>
          </a:p>
        </p:txBody>
      </p:sp>
      <p:sp>
        <p:nvSpPr>
          <p:cNvPr id="933900" name="Text Box 12"/>
          <p:cNvSpPr txBox="1">
            <a:spLocks noChangeArrowheads="1"/>
          </p:cNvSpPr>
          <p:nvPr/>
        </p:nvSpPr>
        <p:spPr bwMode="auto">
          <a:xfrm>
            <a:off x="5233988" y="4914900"/>
            <a:ext cx="184150" cy="3365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1600"/>
          </a:p>
        </p:txBody>
      </p:sp>
      <p:sp>
        <p:nvSpPr>
          <p:cNvPr id="933901" name="Text Box 13"/>
          <p:cNvSpPr txBox="1">
            <a:spLocks noChangeArrowheads="1"/>
          </p:cNvSpPr>
          <p:nvPr/>
        </p:nvSpPr>
        <p:spPr bwMode="auto">
          <a:xfrm>
            <a:off x="5287963" y="4919663"/>
            <a:ext cx="2443162" cy="915987"/>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chemeClr val="tx1"/>
              </a:buClr>
              <a:buFontTx/>
              <a:buChar char="•"/>
            </a:pPr>
            <a:r>
              <a:rPr lang="en-US" altLang="en-US" sz="1800">
                <a:latin typeface="Verdana" pitchFamily="34" charset="0"/>
              </a:rPr>
              <a:t> Discovery (known</a:t>
            </a:r>
          </a:p>
          <a:p>
            <a:r>
              <a:rPr lang="en-US" altLang="en-US" sz="1800">
                <a:latin typeface="Verdana" pitchFamily="34" charset="0"/>
              </a:rPr>
              <a:t>Proteins</a:t>
            </a:r>
          </a:p>
          <a:p>
            <a:pPr>
              <a:buFontTx/>
              <a:buChar char="•"/>
            </a:pPr>
            <a:r>
              <a:rPr lang="en-US" altLang="en-US" sz="1800">
                <a:latin typeface="Verdana" pitchFamily="34" charset="0"/>
              </a:rPr>
              <a:t> Clinical screening</a:t>
            </a:r>
          </a:p>
        </p:txBody>
      </p:sp>
      <p:sp>
        <p:nvSpPr>
          <p:cNvPr id="933902" name="Text Box 14"/>
          <p:cNvSpPr txBox="1">
            <a:spLocks noChangeArrowheads="1"/>
          </p:cNvSpPr>
          <p:nvPr/>
        </p:nvSpPr>
        <p:spPr bwMode="auto">
          <a:xfrm>
            <a:off x="954088" y="4672013"/>
            <a:ext cx="3648075" cy="1250950"/>
          </a:xfrm>
          <a:prstGeom prst="rect">
            <a:avLst/>
          </a:prstGeom>
          <a:solidFill>
            <a:srgbClr val="669900"/>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chemeClr val="tx1"/>
                </a:solidFill>
                <a:miter lim="800000"/>
                <a:headEnd/>
                <a:tailEnd/>
              </a14:hiddenLine>
            </a:ext>
          </a:extLst>
        </p:spPr>
        <p:txBody>
          <a:bodyPr>
            <a:spAutoFit/>
          </a:bodyPr>
          <a:lstStyle/>
          <a:p>
            <a:r>
              <a:rPr lang="en-US" altLang="en-US" sz="2000">
                <a:solidFill>
                  <a:schemeClr val="bg1"/>
                </a:solidFill>
                <a:latin typeface="Verdana" pitchFamily="34" charset="0"/>
              </a:rPr>
              <a:t>ELISA:</a:t>
            </a:r>
          </a:p>
          <a:p>
            <a:endParaRPr lang="en-US" altLang="en-US" sz="2000">
              <a:solidFill>
                <a:schemeClr val="bg1"/>
              </a:solidFill>
              <a:latin typeface="Verdana" pitchFamily="34" charset="0"/>
            </a:endParaRPr>
          </a:p>
          <a:p>
            <a:pPr>
              <a:buFontTx/>
              <a:buChar char="•"/>
            </a:pPr>
            <a:r>
              <a:rPr lang="en-US" altLang="en-US" sz="1800">
                <a:solidFill>
                  <a:schemeClr val="bg1"/>
                </a:solidFill>
                <a:latin typeface="Verdana" pitchFamily="34" charset="0"/>
              </a:rPr>
              <a:t> Discovery (known proteins)</a:t>
            </a:r>
          </a:p>
          <a:p>
            <a:pPr>
              <a:buFontTx/>
              <a:buChar char="•"/>
            </a:pPr>
            <a:r>
              <a:rPr lang="en-US" altLang="en-US" sz="1800">
                <a:solidFill>
                  <a:schemeClr val="bg1"/>
                </a:solidFill>
                <a:latin typeface="Verdana" pitchFamily="34" charset="0"/>
              </a:rPr>
              <a:t> Clinical screening</a:t>
            </a:r>
          </a:p>
        </p:txBody>
      </p:sp>
      <p:sp>
        <p:nvSpPr>
          <p:cNvPr id="933903" name="AutoShape 15"/>
          <p:cNvSpPr>
            <a:spLocks noChangeArrowheads="1"/>
          </p:cNvSpPr>
          <p:nvPr/>
        </p:nvSpPr>
        <p:spPr bwMode="auto">
          <a:xfrm>
            <a:off x="4262438" y="2530475"/>
            <a:ext cx="1658937" cy="363538"/>
          </a:xfrm>
          <a:prstGeom prst="rightArrow">
            <a:avLst>
              <a:gd name="adj1" fmla="val 50000"/>
              <a:gd name="adj2" fmla="val 114083"/>
            </a:avLst>
          </a:prstGeom>
          <a:solidFill>
            <a:schemeClr val="bg1"/>
          </a:solidFill>
          <a:ln w="127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933904" name="AutoShape 16"/>
          <p:cNvSpPr>
            <a:spLocks noChangeArrowheads="1"/>
          </p:cNvSpPr>
          <p:nvPr/>
        </p:nvSpPr>
        <p:spPr bwMode="auto">
          <a:xfrm rot="2459459">
            <a:off x="3979863" y="3375025"/>
            <a:ext cx="1790700" cy="390525"/>
          </a:xfrm>
          <a:prstGeom prst="rightArrow">
            <a:avLst>
              <a:gd name="adj1" fmla="val 50000"/>
              <a:gd name="adj2" fmla="val 114634"/>
            </a:avLst>
          </a:prstGeom>
          <a:solidFill>
            <a:schemeClr val="tx1"/>
          </a:solidFill>
          <a:ln w="127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933905" name="AutoShape 17"/>
          <p:cNvSpPr>
            <a:spLocks noChangeArrowheads="1"/>
          </p:cNvSpPr>
          <p:nvPr/>
        </p:nvSpPr>
        <p:spPr bwMode="auto">
          <a:xfrm rot="4536519">
            <a:off x="3244851" y="3862387"/>
            <a:ext cx="1268412" cy="392113"/>
          </a:xfrm>
          <a:prstGeom prst="rightArrow">
            <a:avLst>
              <a:gd name="adj1" fmla="val 50000"/>
              <a:gd name="adj2" fmla="val 80870"/>
            </a:avLst>
          </a:prstGeom>
          <a:solidFill>
            <a:schemeClr val="bg1"/>
          </a:solidFill>
          <a:ln w="127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6962" name="Rectangle 2" descr="5%"/>
          <p:cNvSpPr>
            <a:spLocks noChangeArrowheads="1"/>
          </p:cNvSpPr>
          <p:nvPr/>
        </p:nvSpPr>
        <p:spPr bwMode="auto">
          <a:xfrm>
            <a:off x="1346200" y="4427538"/>
            <a:ext cx="5146675" cy="460375"/>
          </a:xfrm>
          <a:prstGeom prst="rect">
            <a:avLst/>
          </a:prstGeom>
          <a:pattFill prst="pct5">
            <a:fgClr>
              <a:srgbClr val="FFFF66"/>
            </a:fgClr>
            <a:bgClr>
              <a:schemeClr val="accent2"/>
            </a:bgClr>
          </a:patt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936963" name="Rectangle 3"/>
          <p:cNvSpPr>
            <a:spLocks noGrp="1" noChangeArrowheads="1"/>
          </p:cNvSpPr>
          <p:nvPr>
            <p:ph type="title"/>
          </p:nvPr>
        </p:nvSpPr>
        <p:spPr/>
        <p:txBody>
          <a:bodyPr/>
          <a:lstStyle/>
          <a:p>
            <a:r>
              <a:rPr lang="en-US" altLang="en-US" sz="2800"/>
              <a:t>How to Choose SIA Chemistries: Example</a:t>
            </a:r>
          </a:p>
        </p:txBody>
      </p:sp>
      <p:graphicFrame>
        <p:nvGraphicFramePr>
          <p:cNvPr id="936964" name="Object 4"/>
          <p:cNvGraphicFramePr>
            <a:graphicFrameLocks noChangeAspect="1"/>
          </p:cNvGraphicFramePr>
          <p:nvPr/>
        </p:nvGraphicFramePr>
        <p:xfrm>
          <a:off x="423863" y="1314450"/>
          <a:ext cx="6386512" cy="4799013"/>
        </p:xfrm>
        <a:graphic>
          <a:graphicData uri="http://schemas.openxmlformats.org/presentationml/2006/ole">
            <mc:AlternateContent xmlns:mc="http://schemas.openxmlformats.org/markup-compatibility/2006">
              <mc:Choice xmlns:v="urn:schemas-microsoft-com:vml" Requires="v">
                <p:oleObj spid="_x0000_s936995" name="SPW 8.0 Graph" r:id="rId4" imgW="5628960" imgH="4230000" progId="SigmaPlotGraphicObject.7">
                  <p:embed/>
                </p:oleObj>
              </mc:Choice>
              <mc:Fallback>
                <p:oleObj name="SPW 8.0 Graph" r:id="rId4" imgW="5628960" imgH="4230000" progId="SigmaPlotGraphicObject.7">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863" y="1314450"/>
                        <a:ext cx="6386512" cy="4799013"/>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36965" name="Text Box 5"/>
          <p:cNvSpPr txBox="1">
            <a:spLocks noChangeArrowheads="1"/>
          </p:cNvSpPr>
          <p:nvPr/>
        </p:nvSpPr>
        <p:spPr bwMode="auto">
          <a:xfrm>
            <a:off x="6799263" y="2200275"/>
            <a:ext cx="2189162" cy="2840038"/>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800">
                <a:solidFill>
                  <a:schemeClr val="bg1"/>
                </a:solidFill>
                <a:latin typeface="Verdana" pitchFamily="34" charset="0"/>
              </a:rPr>
              <a:t>Dashed lines denote experimental error  limits</a:t>
            </a:r>
          </a:p>
          <a:p>
            <a:pPr>
              <a:spcBef>
                <a:spcPct val="50000"/>
              </a:spcBef>
            </a:pPr>
            <a:endParaRPr lang="en-US" altLang="en-US" sz="1800">
              <a:solidFill>
                <a:schemeClr val="bg1"/>
              </a:solidFill>
              <a:latin typeface="Verdana" pitchFamily="34" charset="0"/>
            </a:endParaRPr>
          </a:p>
          <a:p>
            <a:pPr>
              <a:spcBef>
                <a:spcPct val="50000"/>
              </a:spcBef>
            </a:pPr>
            <a:r>
              <a:rPr lang="en-US" altLang="en-US" sz="1800">
                <a:solidFill>
                  <a:schemeClr val="bg1"/>
                </a:solidFill>
                <a:latin typeface="Verdana" pitchFamily="34" charset="0"/>
              </a:rPr>
              <a:t>White symbols are systems that can be used for a biomarker test </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9010" name="Rectangle 2"/>
          <p:cNvSpPr>
            <a:spLocks noGrp="1" noChangeArrowheads="1"/>
          </p:cNvSpPr>
          <p:nvPr>
            <p:ph type="title"/>
          </p:nvPr>
        </p:nvSpPr>
        <p:spPr>
          <a:xfrm>
            <a:off x="265113" y="257175"/>
            <a:ext cx="8467725" cy="876300"/>
          </a:xfrm>
        </p:spPr>
        <p:txBody>
          <a:bodyPr/>
          <a:lstStyle/>
          <a:p>
            <a:r>
              <a:rPr lang="en-US" altLang="en-US" sz="2400"/>
              <a:t>Stage I Ovarian Cancer vs. Control Pools (Benign)</a:t>
            </a:r>
            <a:br>
              <a:rPr lang="en-US" altLang="en-US" sz="2400"/>
            </a:br>
            <a:r>
              <a:rPr lang="en-US" altLang="en-US" sz="2000"/>
              <a:t>Multiplexed Immunoassay (7/06)</a:t>
            </a:r>
          </a:p>
        </p:txBody>
      </p:sp>
      <p:graphicFrame>
        <p:nvGraphicFramePr>
          <p:cNvPr id="939011" name="Object 3"/>
          <p:cNvGraphicFramePr>
            <a:graphicFrameLocks noGrp="1" noChangeAspect="1"/>
          </p:cNvGraphicFramePr>
          <p:nvPr>
            <p:ph idx="1"/>
          </p:nvPr>
        </p:nvGraphicFramePr>
        <p:xfrm>
          <a:off x="885825" y="1355725"/>
          <a:ext cx="5799138" cy="4740275"/>
        </p:xfrm>
        <a:graphic>
          <a:graphicData uri="http://schemas.openxmlformats.org/presentationml/2006/ole">
            <mc:AlternateContent xmlns:mc="http://schemas.openxmlformats.org/markup-compatibility/2006">
              <mc:Choice xmlns:v="urn:schemas-microsoft-com:vml" Requires="v">
                <p:oleObj spid="_x0000_s939044" name="SPW 10.0 Graph" r:id="rId4" imgW="5578560" imgH="4559760" progId="SigmaPlotGraphicObject.9">
                  <p:embed/>
                </p:oleObj>
              </mc:Choice>
              <mc:Fallback>
                <p:oleObj name="SPW 10.0 Graph" r:id="rId4" imgW="5578560" imgH="4559760" progId="SigmaPlotGraphicObject.9">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5825" y="1355725"/>
                        <a:ext cx="5799138" cy="4740275"/>
                      </a:xfrm>
                      <a:prstGeom prst="rect">
                        <a:avLst/>
                      </a:prstGeom>
                    </p:spPr>
                  </p:pic>
                </p:oleObj>
              </mc:Fallback>
            </mc:AlternateContent>
          </a:graphicData>
        </a:graphic>
      </p:graphicFrame>
      <p:sp>
        <p:nvSpPr>
          <p:cNvPr id="939012" name="Rectangle 4"/>
          <p:cNvSpPr>
            <a:spLocks noChangeArrowheads="1"/>
          </p:cNvSpPr>
          <p:nvPr/>
        </p:nvSpPr>
        <p:spPr bwMode="auto">
          <a:xfrm>
            <a:off x="6877050" y="1816100"/>
            <a:ext cx="2112963"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a:spcBef>
                <a:spcPct val="20000"/>
              </a:spcBef>
              <a:buSzPct val="100000"/>
              <a:buChar char="•"/>
              <a:defRPr sz="2800">
                <a:solidFill>
                  <a:schemeClr val="bg1"/>
                </a:solidFill>
                <a:latin typeface="Verdana" pitchFamily="34" charset="0"/>
              </a:defRPr>
            </a:lvl1pPr>
            <a:lvl2pPr marL="742950" indent="-285750">
              <a:spcBef>
                <a:spcPct val="20000"/>
              </a:spcBef>
              <a:buSzPct val="100000"/>
              <a:buChar char="–"/>
              <a:defRPr sz="2400">
                <a:solidFill>
                  <a:schemeClr val="bg1"/>
                </a:solidFill>
                <a:latin typeface="Verdana" pitchFamily="34" charset="0"/>
              </a:defRPr>
            </a:lvl2pPr>
            <a:lvl3pPr marL="1143000" indent="-228600">
              <a:spcBef>
                <a:spcPct val="20000"/>
              </a:spcBef>
              <a:buSzPct val="100000"/>
              <a:buChar char="•"/>
              <a:defRPr sz="2000">
                <a:solidFill>
                  <a:schemeClr val="bg1"/>
                </a:solidFill>
                <a:latin typeface="Verdana" pitchFamily="34" charset="0"/>
              </a:defRPr>
            </a:lvl3pPr>
            <a:lvl4pPr marL="1600200" indent="-228600">
              <a:spcBef>
                <a:spcPct val="20000"/>
              </a:spcBef>
              <a:buSzPct val="100000"/>
              <a:buChar char="–"/>
              <a:defRPr>
                <a:solidFill>
                  <a:schemeClr val="bg1"/>
                </a:solidFill>
                <a:latin typeface="Verdana" pitchFamily="34" charset="0"/>
              </a:defRPr>
            </a:lvl4pPr>
            <a:lvl5pPr marL="2057400" indent="-228600">
              <a:spcBef>
                <a:spcPct val="20000"/>
              </a:spcBef>
              <a:buSzPct val="100000"/>
              <a:buChar char="•"/>
              <a:defRPr sz="1600">
                <a:solidFill>
                  <a:schemeClr val="bg1"/>
                </a:solidFill>
                <a:latin typeface="Verdana" pitchFamily="34" charset="0"/>
              </a:defRPr>
            </a:lvl5pPr>
            <a:lvl6pPr marL="2514600" indent="-228600" eaLnBrk="0" fontAlgn="base" hangingPunct="0">
              <a:spcBef>
                <a:spcPct val="20000"/>
              </a:spcBef>
              <a:spcAft>
                <a:spcPct val="0"/>
              </a:spcAft>
              <a:buSzPct val="100000"/>
              <a:buChar char="•"/>
              <a:defRPr sz="1600">
                <a:solidFill>
                  <a:schemeClr val="bg1"/>
                </a:solidFill>
                <a:latin typeface="Verdana" pitchFamily="34" charset="0"/>
              </a:defRPr>
            </a:lvl6pPr>
            <a:lvl7pPr marL="2971800" indent="-228600" eaLnBrk="0" fontAlgn="base" hangingPunct="0">
              <a:spcBef>
                <a:spcPct val="20000"/>
              </a:spcBef>
              <a:spcAft>
                <a:spcPct val="0"/>
              </a:spcAft>
              <a:buSzPct val="100000"/>
              <a:buChar char="•"/>
              <a:defRPr sz="1600">
                <a:solidFill>
                  <a:schemeClr val="bg1"/>
                </a:solidFill>
                <a:latin typeface="Verdana" pitchFamily="34" charset="0"/>
              </a:defRPr>
            </a:lvl7pPr>
            <a:lvl8pPr marL="3429000" indent="-228600" eaLnBrk="0" fontAlgn="base" hangingPunct="0">
              <a:spcBef>
                <a:spcPct val="20000"/>
              </a:spcBef>
              <a:spcAft>
                <a:spcPct val="0"/>
              </a:spcAft>
              <a:buSzPct val="100000"/>
              <a:buChar char="•"/>
              <a:defRPr sz="1600">
                <a:solidFill>
                  <a:schemeClr val="bg1"/>
                </a:solidFill>
                <a:latin typeface="Verdana" pitchFamily="34" charset="0"/>
              </a:defRPr>
            </a:lvl8pPr>
            <a:lvl9pPr marL="3886200" indent="-228600" eaLnBrk="0" fontAlgn="base" hangingPunct="0">
              <a:spcBef>
                <a:spcPct val="20000"/>
              </a:spcBef>
              <a:spcAft>
                <a:spcPct val="0"/>
              </a:spcAft>
              <a:buSzPct val="100000"/>
              <a:buChar char="•"/>
              <a:defRPr sz="1600">
                <a:solidFill>
                  <a:schemeClr val="bg1"/>
                </a:solidFill>
                <a:latin typeface="Verdana" pitchFamily="34" charset="0"/>
              </a:defRPr>
            </a:lvl9pPr>
          </a:lstStyle>
          <a:p>
            <a:pPr>
              <a:lnSpc>
                <a:spcPct val="90000"/>
              </a:lnSpc>
              <a:buFontTx/>
              <a:buNone/>
            </a:pPr>
            <a:r>
              <a:rPr lang="en-US" altLang="en-US" sz="1600" b="1">
                <a:solidFill>
                  <a:srgbClr val="FF0000"/>
                </a:solidFill>
              </a:rPr>
              <a:t>RED:</a:t>
            </a:r>
            <a:r>
              <a:rPr lang="en-US" altLang="en-US" sz="1600" b="1"/>
              <a:t> 1</a:t>
            </a:r>
            <a:r>
              <a:rPr lang="en-US" altLang="en-US" sz="1600" b="1" baseline="30000"/>
              <a:t>st</a:t>
            </a:r>
            <a:r>
              <a:rPr lang="en-US" altLang="en-US" sz="1600" b="1"/>
              <a:t> choice</a:t>
            </a:r>
          </a:p>
        </p:txBody>
      </p:sp>
      <p:sp>
        <p:nvSpPr>
          <p:cNvPr id="939013" name="Line 5"/>
          <p:cNvSpPr>
            <a:spLocks noChangeShapeType="1"/>
          </p:cNvSpPr>
          <p:nvPr/>
        </p:nvSpPr>
        <p:spPr bwMode="auto">
          <a:xfrm flipH="1" flipV="1">
            <a:off x="5340350" y="4311650"/>
            <a:ext cx="1497013" cy="269875"/>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939014" name="Rectangle 6"/>
          <p:cNvSpPr>
            <a:spLocks noChangeArrowheads="1"/>
          </p:cNvSpPr>
          <p:nvPr/>
        </p:nvSpPr>
        <p:spPr bwMode="auto">
          <a:xfrm>
            <a:off x="6877050" y="4427538"/>
            <a:ext cx="2112963" cy="50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a:spcBef>
                <a:spcPct val="20000"/>
              </a:spcBef>
              <a:buSzPct val="100000"/>
              <a:buChar char="•"/>
              <a:defRPr sz="2800">
                <a:solidFill>
                  <a:schemeClr val="bg1"/>
                </a:solidFill>
                <a:latin typeface="Verdana" pitchFamily="34" charset="0"/>
              </a:defRPr>
            </a:lvl1pPr>
            <a:lvl2pPr marL="742950" indent="-285750">
              <a:spcBef>
                <a:spcPct val="20000"/>
              </a:spcBef>
              <a:buSzPct val="100000"/>
              <a:buChar char="–"/>
              <a:defRPr sz="2400">
                <a:solidFill>
                  <a:schemeClr val="bg1"/>
                </a:solidFill>
                <a:latin typeface="Verdana" pitchFamily="34" charset="0"/>
              </a:defRPr>
            </a:lvl2pPr>
            <a:lvl3pPr marL="1143000" indent="-228600">
              <a:spcBef>
                <a:spcPct val="20000"/>
              </a:spcBef>
              <a:buSzPct val="100000"/>
              <a:buChar char="•"/>
              <a:defRPr sz="2000">
                <a:solidFill>
                  <a:schemeClr val="bg1"/>
                </a:solidFill>
                <a:latin typeface="Verdana" pitchFamily="34" charset="0"/>
              </a:defRPr>
            </a:lvl3pPr>
            <a:lvl4pPr marL="1600200" indent="-228600">
              <a:spcBef>
                <a:spcPct val="20000"/>
              </a:spcBef>
              <a:buSzPct val="100000"/>
              <a:buChar char="–"/>
              <a:defRPr>
                <a:solidFill>
                  <a:schemeClr val="bg1"/>
                </a:solidFill>
                <a:latin typeface="Verdana" pitchFamily="34" charset="0"/>
              </a:defRPr>
            </a:lvl4pPr>
            <a:lvl5pPr marL="2057400" indent="-228600">
              <a:spcBef>
                <a:spcPct val="20000"/>
              </a:spcBef>
              <a:buSzPct val="100000"/>
              <a:buChar char="•"/>
              <a:defRPr sz="1600">
                <a:solidFill>
                  <a:schemeClr val="bg1"/>
                </a:solidFill>
                <a:latin typeface="Verdana" pitchFamily="34" charset="0"/>
              </a:defRPr>
            </a:lvl5pPr>
            <a:lvl6pPr marL="2514600" indent="-228600" eaLnBrk="0" fontAlgn="base" hangingPunct="0">
              <a:spcBef>
                <a:spcPct val="20000"/>
              </a:spcBef>
              <a:spcAft>
                <a:spcPct val="0"/>
              </a:spcAft>
              <a:buSzPct val="100000"/>
              <a:buChar char="•"/>
              <a:defRPr sz="1600">
                <a:solidFill>
                  <a:schemeClr val="bg1"/>
                </a:solidFill>
                <a:latin typeface="Verdana" pitchFamily="34" charset="0"/>
              </a:defRPr>
            </a:lvl6pPr>
            <a:lvl7pPr marL="2971800" indent="-228600" eaLnBrk="0" fontAlgn="base" hangingPunct="0">
              <a:spcBef>
                <a:spcPct val="20000"/>
              </a:spcBef>
              <a:spcAft>
                <a:spcPct val="0"/>
              </a:spcAft>
              <a:buSzPct val="100000"/>
              <a:buChar char="•"/>
              <a:defRPr sz="1600">
                <a:solidFill>
                  <a:schemeClr val="bg1"/>
                </a:solidFill>
                <a:latin typeface="Verdana" pitchFamily="34" charset="0"/>
              </a:defRPr>
            </a:lvl7pPr>
            <a:lvl8pPr marL="3429000" indent="-228600" eaLnBrk="0" fontAlgn="base" hangingPunct="0">
              <a:spcBef>
                <a:spcPct val="20000"/>
              </a:spcBef>
              <a:spcAft>
                <a:spcPct val="0"/>
              </a:spcAft>
              <a:buSzPct val="100000"/>
              <a:buChar char="•"/>
              <a:defRPr sz="1600">
                <a:solidFill>
                  <a:schemeClr val="bg1"/>
                </a:solidFill>
                <a:latin typeface="Verdana" pitchFamily="34" charset="0"/>
              </a:defRPr>
            </a:lvl8pPr>
            <a:lvl9pPr marL="3886200" indent="-228600" eaLnBrk="0" fontAlgn="base" hangingPunct="0">
              <a:spcBef>
                <a:spcPct val="20000"/>
              </a:spcBef>
              <a:spcAft>
                <a:spcPct val="0"/>
              </a:spcAft>
              <a:buSzPct val="100000"/>
              <a:buChar char="•"/>
              <a:defRPr sz="1600">
                <a:solidFill>
                  <a:schemeClr val="bg1"/>
                </a:solidFill>
                <a:latin typeface="Verdana" pitchFamily="34" charset="0"/>
              </a:defRPr>
            </a:lvl9pPr>
          </a:lstStyle>
          <a:p>
            <a:pPr>
              <a:lnSpc>
                <a:spcPct val="90000"/>
              </a:lnSpc>
              <a:buFontTx/>
              <a:buNone/>
            </a:pPr>
            <a:r>
              <a:rPr lang="en-US" altLang="en-US" sz="1600" b="1"/>
              <a:t>No structural changes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Rectangle 2"/>
          <p:cNvSpPr>
            <a:spLocks noGrp="1" noChangeArrowheads="1"/>
          </p:cNvSpPr>
          <p:nvPr>
            <p:ph type="title"/>
          </p:nvPr>
        </p:nvSpPr>
        <p:spPr/>
        <p:txBody>
          <a:bodyPr/>
          <a:lstStyle/>
          <a:p>
            <a:r>
              <a:rPr lang="en-US" altLang="en-US"/>
              <a:t>Building an SIA-Based Assay</a:t>
            </a:r>
          </a:p>
        </p:txBody>
      </p:sp>
      <p:sp>
        <p:nvSpPr>
          <p:cNvPr id="808964" name="Line 4"/>
          <p:cNvSpPr>
            <a:spLocks noChangeShapeType="1"/>
          </p:cNvSpPr>
          <p:nvPr/>
        </p:nvSpPr>
        <p:spPr bwMode="auto">
          <a:xfrm>
            <a:off x="987425" y="1154113"/>
            <a:ext cx="7348538" cy="25400"/>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808965" name="Text Box 5"/>
          <p:cNvSpPr txBox="1">
            <a:spLocks noChangeArrowheads="1"/>
          </p:cNvSpPr>
          <p:nvPr/>
        </p:nvSpPr>
        <p:spPr bwMode="auto">
          <a:xfrm>
            <a:off x="822325" y="1314450"/>
            <a:ext cx="7594600" cy="3365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600">
                <a:solidFill>
                  <a:schemeClr val="bg1"/>
                </a:solidFill>
                <a:latin typeface="Verdana" pitchFamily="34" charset="0"/>
              </a:rPr>
              <a:t>Structural Classification + Biological Identification</a:t>
            </a:r>
          </a:p>
        </p:txBody>
      </p:sp>
      <p:sp>
        <p:nvSpPr>
          <p:cNvPr id="808966" name="Rectangle 6"/>
          <p:cNvSpPr>
            <a:spLocks noChangeArrowheads="1"/>
          </p:cNvSpPr>
          <p:nvPr/>
        </p:nvSpPr>
        <p:spPr bwMode="auto">
          <a:xfrm>
            <a:off x="390525" y="2051050"/>
            <a:ext cx="2900363" cy="1593850"/>
          </a:xfrm>
          <a:prstGeom prst="rect">
            <a:avLst/>
          </a:prstGeom>
          <a:solidFill>
            <a:srgbClr val="669900"/>
          </a:solidFill>
          <a:ln w="38100">
            <a:solidFill>
              <a:schemeClr val="tx1"/>
            </a:solidFill>
            <a:miter lim="800000"/>
            <a:headEnd/>
            <a:tailEnd/>
          </a:ln>
          <a:effectLst>
            <a:outerShdw dist="107763" dir="2700000" algn="ctr" rotWithShape="0">
              <a:schemeClr val="bg2">
                <a:alpha val="50000"/>
              </a:schemeClr>
            </a:outerShdw>
          </a:effectLst>
        </p:spPr>
        <p:txBody>
          <a:bodyPr anchor="ctr">
            <a:spAutoFit/>
          </a:bodyPr>
          <a:lstStyle/>
          <a:p>
            <a:pPr algn="ctr"/>
            <a:r>
              <a:rPr lang="en-US" altLang="en-US" sz="2000">
                <a:solidFill>
                  <a:schemeClr val="bg1"/>
                </a:solidFill>
                <a:latin typeface="Verdana" pitchFamily="34" charset="0"/>
              </a:rPr>
              <a:t>Solvent Interaction</a:t>
            </a:r>
          </a:p>
          <a:p>
            <a:pPr algn="ctr"/>
            <a:r>
              <a:rPr lang="en-US" altLang="en-US" sz="2000">
                <a:solidFill>
                  <a:schemeClr val="bg1"/>
                </a:solidFill>
                <a:latin typeface="Verdana" pitchFamily="34" charset="0"/>
              </a:rPr>
              <a:t>Analysis Assay:</a:t>
            </a:r>
          </a:p>
          <a:p>
            <a:pPr algn="ctr"/>
            <a:endParaRPr lang="en-US" altLang="en-US">
              <a:solidFill>
                <a:schemeClr val="bg1"/>
              </a:solidFill>
              <a:latin typeface="Verdana" pitchFamily="34" charset="0"/>
            </a:endParaRPr>
          </a:p>
          <a:p>
            <a:pPr algn="ctr"/>
            <a:r>
              <a:rPr lang="en-US" altLang="en-US" sz="1600">
                <a:solidFill>
                  <a:schemeClr val="bg1"/>
                </a:solidFill>
                <a:latin typeface="Verdana" pitchFamily="34" charset="0"/>
              </a:rPr>
              <a:t>1000s of simultaneous experiments</a:t>
            </a:r>
          </a:p>
        </p:txBody>
      </p:sp>
      <p:sp>
        <p:nvSpPr>
          <p:cNvPr id="808968" name="Freeform 8"/>
          <p:cNvSpPr>
            <a:spLocks/>
          </p:cNvSpPr>
          <p:nvPr/>
        </p:nvSpPr>
        <p:spPr bwMode="auto">
          <a:xfrm>
            <a:off x="976313" y="2246313"/>
            <a:ext cx="3101975" cy="2640012"/>
          </a:xfrm>
          <a:custGeom>
            <a:avLst/>
            <a:gdLst>
              <a:gd name="T0" fmla="*/ 1890 w 1954"/>
              <a:gd name="T1" fmla="*/ 0 h 1663"/>
              <a:gd name="T2" fmla="*/ 1924 w 1954"/>
              <a:gd name="T3" fmla="*/ 50 h 1663"/>
              <a:gd name="T4" fmla="*/ 1941 w 1954"/>
              <a:gd name="T5" fmla="*/ 123 h 1663"/>
              <a:gd name="T6" fmla="*/ 1941 w 1954"/>
              <a:gd name="T7" fmla="*/ 548 h 1663"/>
              <a:gd name="T8" fmla="*/ 1890 w 1954"/>
              <a:gd name="T9" fmla="*/ 738 h 1663"/>
              <a:gd name="T10" fmla="*/ 1851 w 1954"/>
              <a:gd name="T11" fmla="*/ 911 h 1663"/>
              <a:gd name="T12" fmla="*/ 1829 w 1954"/>
              <a:gd name="T13" fmla="*/ 1001 h 1663"/>
              <a:gd name="T14" fmla="*/ 1762 w 1954"/>
              <a:gd name="T15" fmla="*/ 1124 h 1663"/>
              <a:gd name="T16" fmla="*/ 1683 w 1954"/>
              <a:gd name="T17" fmla="*/ 1247 h 1663"/>
              <a:gd name="T18" fmla="*/ 1650 w 1954"/>
              <a:gd name="T19" fmla="*/ 1258 h 1663"/>
              <a:gd name="T20" fmla="*/ 1594 w 1954"/>
              <a:gd name="T21" fmla="*/ 1297 h 1663"/>
              <a:gd name="T22" fmla="*/ 1488 w 1954"/>
              <a:gd name="T23" fmla="*/ 1364 h 1663"/>
              <a:gd name="T24" fmla="*/ 1359 w 1954"/>
              <a:gd name="T25" fmla="*/ 1431 h 1663"/>
              <a:gd name="T26" fmla="*/ 1264 w 1954"/>
              <a:gd name="T27" fmla="*/ 1493 h 1663"/>
              <a:gd name="T28" fmla="*/ 1225 w 1954"/>
              <a:gd name="T29" fmla="*/ 1499 h 1663"/>
              <a:gd name="T30" fmla="*/ 1208 w 1954"/>
              <a:gd name="T31" fmla="*/ 1504 h 1663"/>
              <a:gd name="T32" fmla="*/ 1035 w 1954"/>
              <a:gd name="T33" fmla="*/ 1554 h 1663"/>
              <a:gd name="T34" fmla="*/ 649 w 1954"/>
              <a:gd name="T35" fmla="*/ 1577 h 1663"/>
              <a:gd name="T36" fmla="*/ 481 w 1954"/>
              <a:gd name="T37" fmla="*/ 1594 h 1663"/>
              <a:gd name="T38" fmla="*/ 408 w 1954"/>
              <a:gd name="T39" fmla="*/ 1566 h 1663"/>
              <a:gd name="T40" fmla="*/ 358 w 1954"/>
              <a:gd name="T41" fmla="*/ 1543 h 1663"/>
              <a:gd name="T42" fmla="*/ 106 w 1954"/>
              <a:gd name="T43" fmla="*/ 1549 h 1663"/>
              <a:gd name="T44" fmla="*/ 50 w 1954"/>
              <a:gd name="T45" fmla="*/ 1610 h 1663"/>
              <a:gd name="T46" fmla="*/ 0 w 1954"/>
              <a:gd name="T47" fmla="*/ 1622 h 1663"/>
              <a:gd name="T48" fmla="*/ 6 w 1954"/>
              <a:gd name="T49" fmla="*/ 1638 h 1663"/>
              <a:gd name="T50" fmla="*/ 201 w 1954"/>
              <a:gd name="T51" fmla="*/ 1661 h 1663"/>
              <a:gd name="T52" fmla="*/ 543 w 1954"/>
              <a:gd name="T53" fmla="*/ 1655 h 1663"/>
              <a:gd name="T54" fmla="*/ 750 w 1954"/>
              <a:gd name="T55" fmla="*/ 1588 h 1663"/>
              <a:gd name="T56" fmla="*/ 1096 w 1954"/>
              <a:gd name="T57" fmla="*/ 1493 h 1663"/>
              <a:gd name="T58" fmla="*/ 1314 w 1954"/>
              <a:gd name="T59" fmla="*/ 1459 h 1663"/>
              <a:gd name="T60" fmla="*/ 1365 w 1954"/>
              <a:gd name="T61" fmla="*/ 1431 h 1663"/>
              <a:gd name="T62" fmla="*/ 1337 w 1954"/>
              <a:gd name="T63" fmla="*/ 1454 h 1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54" h="1663">
                <a:moveTo>
                  <a:pt x="1890" y="0"/>
                </a:moveTo>
                <a:cubicBezTo>
                  <a:pt x="1906" y="14"/>
                  <a:pt x="1910" y="32"/>
                  <a:pt x="1924" y="50"/>
                </a:cubicBezTo>
                <a:cubicBezTo>
                  <a:pt x="1932" y="76"/>
                  <a:pt x="1937" y="96"/>
                  <a:pt x="1941" y="123"/>
                </a:cubicBezTo>
                <a:cubicBezTo>
                  <a:pt x="1954" y="298"/>
                  <a:pt x="1951" y="224"/>
                  <a:pt x="1941" y="548"/>
                </a:cubicBezTo>
                <a:cubicBezTo>
                  <a:pt x="1940" y="598"/>
                  <a:pt x="1904" y="688"/>
                  <a:pt x="1890" y="738"/>
                </a:cubicBezTo>
                <a:cubicBezTo>
                  <a:pt x="1884" y="799"/>
                  <a:pt x="1869" y="853"/>
                  <a:pt x="1851" y="911"/>
                </a:cubicBezTo>
                <a:cubicBezTo>
                  <a:pt x="1843" y="938"/>
                  <a:pt x="1842" y="976"/>
                  <a:pt x="1829" y="1001"/>
                </a:cubicBezTo>
                <a:cubicBezTo>
                  <a:pt x="1807" y="1043"/>
                  <a:pt x="1783" y="1081"/>
                  <a:pt x="1762" y="1124"/>
                </a:cubicBezTo>
                <a:cubicBezTo>
                  <a:pt x="1741" y="1167"/>
                  <a:pt x="1721" y="1216"/>
                  <a:pt x="1683" y="1247"/>
                </a:cubicBezTo>
                <a:cubicBezTo>
                  <a:pt x="1674" y="1254"/>
                  <a:pt x="1660" y="1253"/>
                  <a:pt x="1650" y="1258"/>
                </a:cubicBezTo>
                <a:cubicBezTo>
                  <a:pt x="1631" y="1268"/>
                  <a:pt x="1610" y="1283"/>
                  <a:pt x="1594" y="1297"/>
                </a:cubicBezTo>
                <a:cubicBezTo>
                  <a:pt x="1559" y="1325"/>
                  <a:pt x="1533" y="1354"/>
                  <a:pt x="1488" y="1364"/>
                </a:cubicBezTo>
                <a:cubicBezTo>
                  <a:pt x="1428" y="1424"/>
                  <a:pt x="1446" y="1414"/>
                  <a:pt x="1359" y="1431"/>
                </a:cubicBezTo>
                <a:cubicBezTo>
                  <a:pt x="1328" y="1448"/>
                  <a:pt x="1298" y="1484"/>
                  <a:pt x="1264" y="1493"/>
                </a:cubicBezTo>
                <a:cubicBezTo>
                  <a:pt x="1251" y="1497"/>
                  <a:pt x="1238" y="1496"/>
                  <a:pt x="1225" y="1499"/>
                </a:cubicBezTo>
                <a:cubicBezTo>
                  <a:pt x="1219" y="1500"/>
                  <a:pt x="1214" y="1502"/>
                  <a:pt x="1208" y="1504"/>
                </a:cubicBezTo>
                <a:cubicBezTo>
                  <a:pt x="1155" y="1539"/>
                  <a:pt x="1098" y="1548"/>
                  <a:pt x="1035" y="1554"/>
                </a:cubicBezTo>
                <a:cubicBezTo>
                  <a:pt x="923" y="1578"/>
                  <a:pt x="758" y="1574"/>
                  <a:pt x="649" y="1577"/>
                </a:cubicBezTo>
                <a:cubicBezTo>
                  <a:pt x="584" y="1596"/>
                  <a:pt x="586" y="1589"/>
                  <a:pt x="481" y="1594"/>
                </a:cubicBezTo>
                <a:cubicBezTo>
                  <a:pt x="463" y="1574"/>
                  <a:pt x="434" y="1573"/>
                  <a:pt x="408" y="1566"/>
                </a:cubicBezTo>
                <a:cubicBezTo>
                  <a:pt x="390" y="1561"/>
                  <a:pt x="376" y="1549"/>
                  <a:pt x="358" y="1543"/>
                </a:cubicBezTo>
                <a:cubicBezTo>
                  <a:pt x="271" y="1547"/>
                  <a:pt x="192" y="1543"/>
                  <a:pt x="106" y="1549"/>
                </a:cubicBezTo>
                <a:cubicBezTo>
                  <a:pt x="87" y="1569"/>
                  <a:pt x="67" y="1588"/>
                  <a:pt x="50" y="1610"/>
                </a:cubicBezTo>
                <a:cubicBezTo>
                  <a:pt x="23" y="1583"/>
                  <a:pt x="24" y="1598"/>
                  <a:pt x="0" y="1622"/>
                </a:cubicBezTo>
                <a:cubicBezTo>
                  <a:pt x="2" y="1627"/>
                  <a:pt x="1" y="1636"/>
                  <a:pt x="6" y="1638"/>
                </a:cubicBezTo>
                <a:cubicBezTo>
                  <a:pt x="48" y="1652"/>
                  <a:pt x="163" y="1659"/>
                  <a:pt x="201" y="1661"/>
                </a:cubicBezTo>
                <a:cubicBezTo>
                  <a:pt x="315" y="1659"/>
                  <a:pt x="429" y="1663"/>
                  <a:pt x="543" y="1655"/>
                </a:cubicBezTo>
                <a:cubicBezTo>
                  <a:pt x="617" y="1650"/>
                  <a:pt x="681" y="1606"/>
                  <a:pt x="750" y="1588"/>
                </a:cubicBezTo>
                <a:cubicBezTo>
                  <a:pt x="841" y="1518"/>
                  <a:pt x="986" y="1503"/>
                  <a:pt x="1096" y="1493"/>
                </a:cubicBezTo>
                <a:cubicBezTo>
                  <a:pt x="1173" y="1473"/>
                  <a:pt x="1232" y="1463"/>
                  <a:pt x="1314" y="1459"/>
                </a:cubicBezTo>
                <a:cubicBezTo>
                  <a:pt x="1330" y="1444"/>
                  <a:pt x="1386" y="1425"/>
                  <a:pt x="1365" y="1431"/>
                </a:cubicBezTo>
                <a:lnTo>
                  <a:pt x="1337" y="1454"/>
                </a:lnTo>
              </a:path>
            </a:pathLst>
          </a:cu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808970" name="Arc 10"/>
          <p:cNvSpPr>
            <a:spLocks/>
          </p:cNvSpPr>
          <p:nvPr/>
        </p:nvSpPr>
        <p:spPr bwMode="auto">
          <a:xfrm rot="-4584151" flipH="1" flipV="1">
            <a:off x="1444625" y="1646238"/>
            <a:ext cx="2813050" cy="2628900"/>
          </a:xfrm>
          <a:custGeom>
            <a:avLst/>
            <a:gdLst>
              <a:gd name="G0" fmla="+- 2173 0 0"/>
              <a:gd name="G1" fmla="+- 21600 0 0"/>
              <a:gd name="G2" fmla="+- 21600 0 0"/>
              <a:gd name="T0" fmla="*/ 0 w 23773"/>
              <a:gd name="T1" fmla="*/ 110 h 24333"/>
              <a:gd name="T2" fmla="*/ 23599 w 23773"/>
              <a:gd name="T3" fmla="*/ 24333 h 24333"/>
              <a:gd name="T4" fmla="*/ 2173 w 23773"/>
              <a:gd name="T5" fmla="*/ 21600 h 24333"/>
            </a:gdLst>
            <a:ahLst/>
            <a:cxnLst>
              <a:cxn ang="0">
                <a:pos x="T0" y="T1"/>
              </a:cxn>
              <a:cxn ang="0">
                <a:pos x="T2" y="T3"/>
              </a:cxn>
              <a:cxn ang="0">
                <a:pos x="T4" y="T5"/>
              </a:cxn>
            </a:cxnLst>
            <a:rect l="0" t="0" r="r" b="b"/>
            <a:pathLst>
              <a:path w="23773" h="24333" fill="none" extrusionOk="0">
                <a:moveTo>
                  <a:pt x="-1" y="109"/>
                </a:moveTo>
                <a:cubicBezTo>
                  <a:pt x="722" y="36"/>
                  <a:pt x="1447" y="-1"/>
                  <a:pt x="2173" y="0"/>
                </a:cubicBezTo>
                <a:cubicBezTo>
                  <a:pt x="14102" y="0"/>
                  <a:pt x="23773" y="9670"/>
                  <a:pt x="23773" y="21600"/>
                </a:cubicBezTo>
                <a:cubicBezTo>
                  <a:pt x="23773" y="22513"/>
                  <a:pt x="23715" y="23426"/>
                  <a:pt x="23599" y="24333"/>
                </a:cubicBezTo>
              </a:path>
              <a:path w="23773" h="24333" stroke="0" extrusionOk="0">
                <a:moveTo>
                  <a:pt x="-1" y="109"/>
                </a:moveTo>
                <a:cubicBezTo>
                  <a:pt x="722" y="36"/>
                  <a:pt x="1447" y="-1"/>
                  <a:pt x="2173" y="0"/>
                </a:cubicBezTo>
                <a:cubicBezTo>
                  <a:pt x="14102" y="0"/>
                  <a:pt x="23773" y="9670"/>
                  <a:pt x="23773" y="21600"/>
                </a:cubicBezTo>
                <a:cubicBezTo>
                  <a:pt x="23773" y="22513"/>
                  <a:pt x="23715" y="23426"/>
                  <a:pt x="23599" y="24333"/>
                </a:cubicBezTo>
                <a:lnTo>
                  <a:pt x="2173" y="21600"/>
                </a:lnTo>
                <a:close/>
              </a:path>
            </a:pathLst>
          </a:custGeom>
          <a:noFill/>
          <a:ln w="38100">
            <a:solidFill>
              <a:schemeClr val="bg1"/>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808971" name="Rectangle 11"/>
          <p:cNvSpPr>
            <a:spLocks noChangeArrowheads="1"/>
          </p:cNvSpPr>
          <p:nvPr/>
        </p:nvSpPr>
        <p:spPr bwMode="auto">
          <a:xfrm>
            <a:off x="5913438" y="2232025"/>
            <a:ext cx="2670175" cy="976313"/>
          </a:xfrm>
          <a:prstGeom prst="rect">
            <a:avLst/>
          </a:prstGeom>
          <a:solidFill>
            <a:srgbClr val="669900"/>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spAutoFit/>
          </a:bodyPr>
          <a:lstStyle/>
          <a:p>
            <a:pPr algn="ctr"/>
            <a:r>
              <a:rPr lang="en-US" altLang="en-US" sz="2000">
                <a:solidFill>
                  <a:schemeClr val="bg1"/>
                </a:solidFill>
                <a:latin typeface="Verdana" pitchFamily="34" charset="0"/>
              </a:rPr>
              <a:t>MS:</a:t>
            </a:r>
          </a:p>
          <a:p>
            <a:pPr algn="ctr"/>
            <a:endParaRPr lang="en-US" altLang="en-US" sz="2000">
              <a:solidFill>
                <a:schemeClr val="bg1"/>
              </a:solidFill>
              <a:latin typeface="Verdana" pitchFamily="34" charset="0"/>
            </a:endParaRPr>
          </a:p>
          <a:p>
            <a:pPr algn="ctr">
              <a:buFontTx/>
              <a:buChar char="•"/>
            </a:pPr>
            <a:r>
              <a:rPr lang="en-US" altLang="en-US" sz="1800">
                <a:solidFill>
                  <a:schemeClr val="bg1"/>
                </a:solidFill>
                <a:latin typeface="Verdana" pitchFamily="34" charset="0"/>
              </a:rPr>
              <a:t>Label-free Discovery</a:t>
            </a:r>
          </a:p>
        </p:txBody>
      </p:sp>
      <p:sp>
        <p:nvSpPr>
          <p:cNvPr id="808973" name="Line 13"/>
          <p:cNvSpPr>
            <a:spLocks noChangeShapeType="1"/>
          </p:cNvSpPr>
          <p:nvPr/>
        </p:nvSpPr>
        <p:spPr bwMode="auto">
          <a:xfrm>
            <a:off x="6986588" y="2601913"/>
            <a:ext cx="533400"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808974" name="Rectangle 14"/>
          <p:cNvSpPr>
            <a:spLocks noChangeArrowheads="1"/>
          </p:cNvSpPr>
          <p:nvPr/>
        </p:nvSpPr>
        <p:spPr bwMode="auto">
          <a:xfrm>
            <a:off x="5264150" y="4181475"/>
            <a:ext cx="2867025" cy="1774825"/>
          </a:xfrm>
          <a:prstGeom prst="rect">
            <a:avLst/>
          </a:prstGeom>
          <a:solidFill>
            <a:srgbClr val="669900"/>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spAutoFit/>
          </a:bodyPr>
          <a:lstStyle/>
          <a:p>
            <a:pPr algn="ctr"/>
            <a:endParaRPr lang="en-US" altLang="en-US"/>
          </a:p>
        </p:txBody>
      </p:sp>
      <p:sp>
        <p:nvSpPr>
          <p:cNvPr id="808975" name="Text Box 15"/>
          <p:cNvSpPr txBox="1">
            <a:spLocks noChangeArrowheads="1"/>
          </p:cNvSpPr>
          <p:nvPr/>
        </p:nvSpPr>
        <p:spPr bwMode="auto">
          <a:xfrm>
            <a:off x="5253038" y="4175125"/>
            <a:ext cx="1638300" cy="701675"/>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solidFill>
                  <a:schemeClr val="bg1"/>
                </a:solidFill>
                <a:latin typeface="Verdana" pitchFamily="34" charset="0"/>
              </a:rPr>
              <a:t>Multiplexed</a:t>
            </a:r>
          </a:p>
          <a:p>
            <a:r>
              <a:rPr lang="en-US" altLang="en-US" sz="2000">
                <a:solidFill>
                  <a:schemeClr val="bg1"/>
                </a:solidFill>
                <a:latin typeface="Verdana" pitchFamily="34" charset="0"/>
              </a:rPr>
              <a:t>ELISA:</a:t>
            </a:r>
          </a:p>
        </p:txBody>
      </p:sp>
      <p:sp>
        <p:nvSpPr>
          <p:cNvPr id="808976" name="Text Box 16"/>
          <p:cNvSpPr txBox="1">
            <a:spLocks noChangeArrowheads="1"/>
          </p:cNvSpPr>
          <p:nvPr/>
        </p:nvSpPr>
        <p:spPr bwMode="auto">
          <a:xfrm>
            <a:off x="5233988" y="4914900"/>
            <a:ext cx="184150" cy="3365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1600"/>
          </a:p>
        </p:txBody>
      </p:sp>
      <p:sp>
        <p:nvSpPr>
          <p:cNvPr id="808977" name="Text Box 17"/>
          <p:cNvSpPr txBox="1">
            <a:spLocks noChangeArrowheads="1"/>
          </p:cNvSpPr>
          <p:nvPr/>
        </p:nvSpPr>
        <p:spPr bwMode="auto">
          <a:xfrm>
            <a:off x="5287963" y="4919663"/>
            <a:ext cx="2443162" cy="915987"/>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chemeClr val="bg1"/>
              </a:buClr>
              <a:buFontTx/>
              <a:buChar char="•"/>
            </a:pPr>
            <a:r>
              <a:rPr lang="en-US" altLang="en-US" sz="1800">
                <a:latin typeface="Verdana" pitchFamily="34" charset="0"/>
              </a:rPr>
              <a:t> </a:t>
            </a:r>
            <a:r>
              <a:rPr lang="en-US" altLang="en-US" sz="1800">
                <a:solidFill>
                  <a:schemeClr val="bg1"/>
                </a:solidFill>
                <a:latin typeface="Verdana" pitchFamily="34" charset="0"/>
              </a:rPr>
              <a:t>Discovery (known</a:t>
            </a:r>
          </a:p>
          <a:p>
            <a:r>
              <a:rPr lang="en-US" altLang="en-US" sz="1800">
                <a:solidFill>
                  <a:schemeClr val="bg1"/>
                </a:solidFill>
                <a:latin typeface="Verdana" pitchFamily="34" charset="0"/>
              </a:rPr>
              <a:t>Proteins</a:t>
            </a:r>
          </a:p>
          <a:p>
            <a:pPr>
              <a:buFontTx/>
              <a:buChar char="•"/>
            </a:pPr>
            <a:r>
              <a:rPr lang="en-US" altLang="en-US" sz="1800">
                <a:solidFill>
                  <a:schemeClr val="bg1"/>
                </a:solidFill>
                <a:latin typeface="Verdana" pitchFamily="34" charset="0"/>
              </a:rPr>
              <a:t> Clinical screening</a:t>
            </a:r>
          </a:p>
        </p:txBody>
      </p:sp>
      <p:sp>
        <p:nvSpPr>
          <p:cNvPr id="808983" name="Text Box 23"/>
          <p:cNvSpPr txBox="1">
            <a:spLocks noChangeArrowheads="1"/>
          </p:cNvSpPr>
          <p:nvPr/>
        </p:nvSpPr>
        <p:spPr bwMode="auto">
          <a:xfrm>
            <a:off x="954088" y="4672013"/>
            <a:ext cx="3648075" cy="1250950"/>
          </a:xfrm>
          <a:prstGeom prst="rect">
            <a:avLst/>
          </a:prstGeom>
          <a:solidFill>
            <a:srgbClr val="FFCC66"/>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chemeClr val="tx1"/>
                </a:solidFill>
                <a:miter lim="800000"/>
                <a:headEnd/>
                <a:tailEnd/>
              </a14:hiddenLine>
            </a:ext>
          </a:extLst>
        </p:spPr>
        <p:txBody>
          <a:bodyPr>
            <a:spAutoFit/>
          </a:bodyPr>
          <a:lstStyle/>
          <a:p>
            <a:r>
              <a:rPr lang="en-US" altLang="en-US" sz="2000">
                <a:latin typeface="Verdana" pitchFamily="34" charset="0"/>
              </a:rPr>
              <a:t>ELISA:</a:t>
            </a:r>
          </a:p>
          <a:p>
            <a:endParaRPr lang="en-US" altLang="en-US" sz="2000">
              <a:latin typeface="Verdana" pitchFamily="34" charset="0"/>
            </a:endParaRPr>
          </a:p>
          <a:p>
            <a:pPr>
              <a:buFontTx/>
              <a:buChar char="•"/>
            </a:pPr>
            <a:r>
              <a:rPr lang="en-US" altLang="en-US" sz="1800">
                <a:latin typeface="Verdana" pitchFamily="34" charset="0"/>
              </a:rPr>
              <a:t> Discovery (known proteins)</a:t>
            </a:r>
          </a:p>
          <a:p>
            <a:pPr>
              <a:buFontTx/>
              <a:buChar char="•"/>
            </a:pPr>
            <a:r>
              <a:rPr lang="en-US" altLang="en-US" sz="1800">
                <a:latin typeface="Verdana" pitchFamily="34" charset="0"/>
              </a:rPr>
              <a:t> Clinical screening</a:t>
            </a:r>
          </a:p>
        </p:txBody>
      </p:sp>
      <p:sp>
        <p:nvSpPr>
          <p:cNvPr id="808984" name="AutoShape 24"/>
          <p:cNvSpPr>
            <a:spLocks noChangeArrowheads="1"/>
          </p:cNvSpPr>
          <p:nvPr/>
        </p:nvSpPr>
        <p:spPr bwMode="auto">
          <a:xfrm>
            <a:off x="4262438" y="2530475"/>
            <a:ext cx="1658937" cy="363538"/>
          </a:xfrm>
          <a:prstGeom prst="rightArrow">
            <a:avLst>
              <a:gd name="adj1" fmla="val 50000"/>
              <a:gd name="adj2" fmla="val 114083"/>
            </a:avLst>
          </a:prstGeom>
          <a:solidFill>
            <a:schemeClr val="bg1"/>
          </a:solidFill>
          <a:ln w="127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08985" name="AutoShape 25"/>
          <p:cNvSpPr>
            <a:spLocks noChangeArrowheads="1"/>
          </p:cNvSpPr>
          <p:nvPr/>
        </p:nvSpPr>
        <p:spPr bwMode="auto">
          <a:xfrm rot="2459459">
            <a:off x="3979863" y="3375025"/>
            <a:ext cx="1790700" cy="390525"/>
          </a:xfrm>
          <a:prstGeom prst="rightArrow">
            <a:avLst>
              <a:gd name="adj1" fmla="val 50000"/>
              <a:gd name="adj2" fmla="val 114634"/>
            </a:avLst>
          </a:prstGeom>
          <a:solidFill>
            <a:schemeClr val="bg1"/>
          </a:solidFill>
          <a:ln w="127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808986" name="AutoShape 26"/>
          <p:cNvSpPr>
            <a:spLocks noChangeArrowheads="1"/>
          </p:cNvSpPr>
          <p:nvPr/>
        </p:nvSpPr>
        <p:spPr bwMode="auto">
          <a:xfrm rot="4536519">
            <a:off x="3319462" y="3768726"/>
            <a:ext cx="1268413" cy="544512"/>
          </a:xfrm>
          <a:prstGeom prst="rightArrow">
            <a:avLst>
              <a:gd name="adj1" fmla="val 50000"/>
              <a:gd name="adj2" fmla="val 58236"/>
            </a:avLst>
          </a:prstGeom>
          <a:solidFill>
            <a:schemeClr val="tx1"/>
          </a:solidFill>
          <a:ln w="127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4450" name="Rectangle 2"/>
          <p:cNvSpPr>
            <a:spLocks noGrp="1" noChangeArrowheads="1"/>
          </p:cNvSpPr>
          <p:nvPr>
            <p:ph type="title"/>
          </p:nvPr>
        </p:nvSpPr>
        <p:spPr>
          <a:xfrm>
            <a:off x="693738" y="279400"/>
            <a:ext cx="7872412" cy="1152525"/>
          </a:xfrm>
        </p:spPr>
        <p:txBody>
          <a:bodyPr/>
          <a:lstStyle/>
          <a:p>
            <a:r>
              <a:rPr lang="en-US" altLang="en-US" sz="2800"/>
              <a:t>Example of ATPS screen</a:t>
            </a:r>
            <a:br>
              <a:rPr lang="en-US" altLang="en-US" sz="2800"/>
            </a:br>
            <a:r>
              <a:rPr lang="en-US" altLang="en-US" sz="2400"/>
              <a:t>Prostate Specific Antigen (malignant vs benign)</a:t>
            </a:r>
          </a:p>
        </p:txBody>
      </p:sp>
      <p:graphicFrame>
        <p:nvGraphicFramePr>
          <p:cNvPr id="744451" name="Object 3"/>
          <p:cNvGraphicFramePr>
            <a:graphicFrameLocks noGrp="1" noChangeAspect="1"/>
          </p:cNvGraphicFramePr>
          <p:nvPr>
            <p:ph idx="1"/>
          </p:nvPr>
        </p:nvGraphicFramePr>
        <p:xfrm>
          <a:off x="1806575" y="1508125"/>
          <a:ext cx="5529263" cy="4587875"/>
        </p:xfrm>
        <a:graphic>
          <a:graphicData uri="http://schemas.openxmlformats.org/presentationml/2006/ole">
            <mc:AlternateContent xmlns:mc="http://schemas.openxmlformats.org/markup-compatibility/2006">
              <mc:Choice xmlns:v="urn:schemas-microsoft-com:vml" Requires="v">
                <p:oleObj spid="_x0000_s744481" name="SPW 10.0 Graph" r:id="rId3" imgW="5449680" imgH="4444560" progId="SigmaPlotGraphicObject.9">
                  <p:embed/>
                </p:oleObj>
              </mc:Choice>
              <mc:Fallback>
                <p:oleObj name="SPW 10.0 Graph" r:id="rId3" imgW="5449680" imgH="4444560" progId="SigmaPlotGraphicObject.9">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6575" y="1508125"/>
                        <a:ext cx="5529263" cy="4587875"/>
                      </a:xfrm>
                      <a:prstGeom prst="rect">
                        <a:avLst/>
                      </a:prstGeom>
                    </p:spPr>
                  </p:pic>
                </p:oleObj>
              </mc:Fallback>
            </mc:AlternateContent>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674" name="Rectangle 2"/>
          <p:cNvSpPr>
            <a:spLocks noGrp="1" noChangeArrowheads="1"/>
          </p:cNvSpPr>
          <p:nvPr>
            <p:ph type="title" idx="4294967295"/>
          </p:nvPr>
        </p:nvSpPr>
        <p:spPr>
          <a:xfrm>
            <a:off x="693738" y="125413"/>
            <a:ext cx="7772400" cy="846137"/>
          </a:xfrm>
        </p:spPr>
        <p:txBody>
          <a:bodyPr/>
          <a:lstStyle/>
          <a:p>
            <a:r>
              <a:rPr lang="en-US" altLang="en-US" sz="2800"/>
              <a:t>Total Serum PSA Level Is Not Predictive of Cancer</a:t>
            </a:r>
          </a:p>
        </p:txBody>
      </p:sp>
      <p:graphicFrame>
        <p:nvGraphicFramePr>
          <p:cNvPr id="924675" name="Object 5"/>
          <p:cNvGraphicFramePr>
            <a:graphicFrameLocks noChangeAspect="1"/>
          </p:cNvGraphicFramePr>
          <p:nvPr/>
        </p:nvGraphicFramePr>
        <p:xfrm>
          <a:off x="1230313" y="1052513"/>
          <a:ext cx="6989762" cy="5037137"/>
        </p:xfrm>
        <a:graphic>
          <a:graphicData uri="http://schemas.openxmlformats.org/presentationml/2006/ole">
            <mc:AlternateContent xmlns:mc="http://schemas.openxmlformats.org/markup-compatibility/2006">
              <mc:Choice xmlns:v="urn:schemas-microsoft-com:vml" Requires="v">
                <p:oleObj spid="_x0000_s924705" name="SPW 10.0 Graph" r:id="rId4" imgW="5408640" imgH="4264560" progId="SigmaPlotGraphicObject.9">
                  <p:embed/>
                </p:oleObj>
              </mc:Choice>
              <mc:Fallback>
                <p:oleObj name="SPW 10.0 Graph" r:id="rId4" imgW="5408640" imgH="4264560" progId="SigmaPlotGraphicObject.9">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t="8577"/>
                      <a:stretch>
                        <a:fillRect/>
                      </a:stretch>
                    </p:blipFill>
                    <p:spPr bwMode="auto">
                      <a:xfrm>
                        <a:off x="1230313" y="1052513"/>
                        <a:ext cx="6989762" cy="5037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722" name="Rectangle 2"/>
          <p:cNvSpPr>
            <a:spLocks noGrp="1" noChangeArrowheads="1"/>
          </p:cNvSpPr>
          <p:nvPr>
            <p:ph type="title" idx="4294967295"/>
          </p:nvPr>
        </p:nvSpPr>
        <p:spPr>
          <a:xfrm>
            <a:off x="693738" y="125413"/>
            <a:ext cx="7772400" cy="806450"/>
          </a:xfrm>
        </p:spPr>
        <p:txBody>
          <a:bodyPr/>
          <a:lstStyle/>
          <a:p>
            <a:r>
              <a:rPr lang="en-US" altLang="en-US" sz="2800"/>
              <a:t>PSA Structure Is Cancer Predictive</a:t>
            </a:r>
          </a:p>
        </p:txBody>
      </p:sp>
      <p:graphicFrame>
        <p:nvGraphicFramePr>
          <p:cNvPr id="926723" name="Object 5"/>
          <p:cNvGraphicFramePr>
            <a:graphicFrameLocks noChangeAspect="1"/>
          </p:cNvGraphicFramePr>
          <p:nvPr/>
        </p:nvGraphicFramePr>
        <p:xfrm>
          <a:off x="1038225" y="1236663"/>
          <a:ext cx="7527925" cy="4752975"/>
        </p:xfrm>
        <a:graphic>
          <a:graphicData uri="http://schemas.openxmlformats.org/presentationml/2006/ole">
            <mc:AlternateContent xmlns:mc="http://schemas.openxmlformats.org/markup-compatibility/2006">
              <mc:Choice xmlns:v="urn:schemas-microsoft-com:vml" Requires="v">
                <p:oleObj spid="_x0000_s926753" name="SPW 10.0 Graph" r:id="rId4" imgW="5761440" imgH="4264560" progId="SigmaPlotGraphicObject.9">
                  <p:embed/>
                </p:oleObj>
              </mc:Choice>
              <mc:Fallback>
                <p:oleObj name="SPW 10.0 Graph" r:id="rId4" imgW="5761440" imgH="4264560" progId="SigmaPlotGraphicObject.9">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t="8577"/>
                      <a:stretch>
                        <a:fillRect/>
                      </a:stretch>
                    </p:blipFill>
                    <p:spPr bwMode="auto">
                      <a:xfrm>
                        <a:off x="1038225" y="1236663"/>
                        <a:ext cx="7527925" cy="475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8770" name="Rectangle 2"/>
          <p:cNvSpPr>
            <a:spLocks noGrp="1" noChangeArrowheads="1"/>
          </p:cNvSpPr>
          <p:nvPr>
            <p:ph type="title" idx="4294967295"/>
          </p:nvPr>
        </p:nvSpPr>
        <p:spPr>
          <a:xfrm>
            <a:off x="693738" y="125413"/>
            <a:ext cx="7772400" cy="692150"/>
          </a:xfrm>
        </p:spPr>
        <p:txBody>
          <a:bodyPr/>
          <a:lstStyle/>
          <a:p>
            <a:r>
              <a:rPr lang="en-US" altLang="en-US" sz="2800"/>
              <a:t>PSA/SIA outperforms existing tPSA Test</a:t>
            </a:r>
          </a:p>
        </p:txBody>
      </p:sp>
      <p:sp>
        <p:nvSpPr>
          <p:cNvPr id="928771" name="Text Box 3"/>
          <p:cNvSpPr txBox="1">
            <a:spLocks noChangeArrowheads="1"/>
          </p:cNvSpPr>
          <p:nvPr/>
        </p:nvSpPr>
        <p:spPr bwMode="auto">
          <a:xfrm>
            <a:off x="6184900" y="1163638"/>
            <a:ext cx="2649538"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nSpc>
                <a:spcPct val="90000"/>
              </a:lnSpc>
              <a:spcBef>
                <a:spcPct val="50000"/>
              </a:spcBef>
              <a:buSzPct val="100000"/>
              <a:buFontTx/>
              <a:buChar char="•"/>
            </a:pPr>
            <a:endParaRPr lang="en-US" altLang="en-US">
              <a:latin typeface="Microsoft Sans Serif" pitchFamily="34" charset="0"/>
            </a:endParaRPr>
          </a:p>
        </p:txBody>
      </p:sp>
      <p:graphicFrame>
        <p:nvGraphicFramePr>
          <p:cNvPr id="928772" name="Group 4"/>
          <p:cNvGraphicFramePr>
            <a:graphicFrameLocks noGrp="1"/>
          </p:cNvGraphicFramePr>
          <p:nvPr/>
        </p:nvGraphicFramePr>
        <p:xfrm>
          <a:off x="6184900" y="1009650"/>
          <a:ext cx="2765425" cy="2351723"/>
        </p:xfrm>
        <a:graphic>
          <a:graphicData uri="http://schemas.openxmlformats.org/drawingml/2006/table">
            <a:tbl>
              <a:tblPr/>
              <a:tblGrid>
                <a:gridCol w="1382713"/>
                <a:gridCol w="1382712"/>
              </a:tblGrid>
              <a:tr h="400050">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marL="863600">
                        <a:spcBef>
                          <a:spcPct val="20000"/>
                        </a:spcBef>
                        <a:buSzPct val="100000"/>
                        <a:defRPr>
                          <a:solidFill>
                            <a:schemeClr val="bg1"/>
                          </a:solidFill>
                          <a:latin typeface="Verdana" pitchFamily="34" charset="0"/>
                        </a:defRPr>
                      </a:lvl3pPr>
                      <a:lvl4pPr marL="1206500">
                        <a:spcBef>
                          <a:spcPct val="20000"/>
                        </a:spcBef>
                        <a:buSzPct val="100000"/>
                        <a:defRPr sz="1600">
                          <a:solidFill>
                            <a:schemeClr val="bg1"/>
                          </a:solidFill>
                          <a:latin typeface="Verdana" pitchFamily="34" charset="0"/>
                        </a:defRPr>
                      </a:lvl4pPr>
                      <a:lvl5pPr marL="1549400">
                        <a:spcBef>
                          <a:spcPct val="20000"/>
                        </a:spcBef>
                        <a:buSzPct val="100000"/>
                        <a:defRPr sz="1400">
                          <a:solidFill>
                            <a:schemeClr val="bg1"/>
                          </a:solidFill>
                          <a:latin typeface="Verdana" pitchFamily="34" charset="0"/>
                        </a:defRPr>
                      </a:lvl5pPr>
                      <a:lvl6pPr marL="2006600" eaLnBrk="0" fontAlgn="base" hangingPunct="0">
                        <a:spcBef>
                          <a:spcPct val="20000"/>
                        </a:spcBef>
                        <a:spcAft>
                          <a:spcPct val="0"/>
                        </a:spcAft>
                        <a:buSzPct val="100000"/>
                        <a:defRPr sz="1400">
                          <a:solidFill>
                            <a:schemeClr val="bg1"/>
                          </a:solidFill>
                          <a:latin typeface="Verdana" pitchFamily="34" charset="0"/>
                        </a:defRPr>
                      </a:lvl6pPr>
                      <a:lvl7pPr marL="2463800" eaLnBrk="0" fontAlgn="base" hangingPunct="0">
                        <a:spcBef>
                          <a:spcPct val="20000"/>
                        </a:spcBef>
                        <a:spcAft>
                          <a:spcPct val="0"/>
                        </a:spcAft>
                        <a:buSzPct val="100000"/>
                        <a:defRPr sz="1400">
                          <a:solidFill>
                            <a:schemeClr val="bg1"/>
                          </a:solidFill>
                          <a:latin typeface="Verdana" pitchFamily="34" charset="0"/>
                        </a:defRPr>
                      </a:lvl7pPr>
                      <a:lvl8pPr marL="2921000" eaLnBrk="0" fontAlgn="base" hangingPunct="0">
                        <a:spcBef>
                          <a:spcPct val="20000"/>
                        </a:spcBef>
                        <a:spcAft>
                          <a:spcPct val="0"/>
                        </a:spcAft>
                        <a:buSzPct val="100000"/>
                        <a:defRPr sz="1400">
                          <a:solidFill>
                            <a:schemeClr val="bg1"/>
                          </a:solidFill>
                          <a:latin typeface="Verdana" pitchFamily="34" charset="0"/>
                        </a:defRPr>
                      </a:lvl8pPr>
                      <a:lvl9pPr marL="3378200"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1600" b="0" i="0" u="none" strike="noStrike" cap="none" normalizeH="0" baseline="0" smtClean="0">
                          <a:ln>
                            <a:noFill/>
                          </a:ln>
                          <a:solidFill>
                            <a:schemeClr val="tx1"/>
                          </a:solidFill>
                          <a:effectLst/>
                          <a:latin typeface="Verdana" pitchFamily="34" charset="0"/>
                        </a:rPr>
                        <a:t>Parameter</a:t>
                      </a:r>
                    </a:p>
                  </a:txBody>
                  <a:tcPr marL="90488" marR="90488" marT="44450" marB="444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99"/>
                    </a:solid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marL="863600">
                        <a:spcBef>
                          <a:spcPct val="20000"/>
                        </a:spcBef>
                        <a:buSzPct val="100000"/>
                        <a:defRPr>
                          <a:solidFill>
                            <a:schemeClr val="bg1"/>
                          </a:solidFill>
                          <a:latin typeface="Verdana" pitchFamily="34" charset="0"/>
                        </a:defRPr>
                      </a:lvl3pPr>
                      <a:lvl4pPr marL="1206500">
                        <a:spcBef>
                          <a:spcPct val="20000"/>
                        </a:spcBef>
                        <a:buSzPct val="100000"/>
                        <a:defRPr sz="1600">
                          <a:solidFill>
                            <a:schemeClr val="bg1"/>
                          </a:solidFill>
                          <a:latin typeface="Verdana" pitchFamily="34" charset="0"/>
                        </a:defRPr>
                      </a:lvl4pPr>
                      <a:lvl5pPr marL="1549400">
                        <a:spcBef>
                          <a:spcPct val="20000"/>
                        </a:spcBef>
                        <a:buSzPct val="100000"/>
                        <a:defRPr sz="1400">
                          <a:solidFill>
                            <a:schemeClr val="bg1"/>
                          </a:solidFill>
                          <a:latin typeface="Verdana" pitchFamily="34" charset="0"/>
                        </a:defRPr>
                      </a:lvl5pPr>
                      <a:lvl6pPr marL="2006600" eaLnBrk="0" fontAlgn="base" hangingPunct="0">
                        <a:spcBef>
                          <a:spcPct val="20000"/>
                        </a:spcBef>
                        <a:spcAft>
                          <a:spcPct val="0"/>
                        </a:spcAft>
                        <a:buSzPct val="100000"/>
                        <a:defRPr sz="1400">
                          <a:solidFill>
                            <a:schemeClr val="bg1"/>
                          </a:solidFill>
                          <a:latin typeface="Verdana" pitchFamily="34" charset="0"/>
                        </a:defRPr>
                      </a:lvl6pPr>
                      <a:lvl7pPr marL="2463800" eaLnBrk="0" fontAlgn="base" hangingPunct="0">
                        <a:spcBef>
                          <a:spcPct val="20000"/>
                        </a:spcBef>
                        <a:spcAft>
                          <a:spcPct val="0"/>
                        </a:spcAft>
                        <a:buSzPct val="100000"/>
                        <a:defRPr sz="1400">
                          <a:solidFill>
                            <a:schemeClr val="bg1"/>
                          </a:solidFill>
                          <a:latin typeface="Verdana" pitchFamily="34" charset="0"/>
                        </a:defRPr>
                      </a:lvl7pPr>
                      <a:lvl8pPr marL="2921000" eaLnBrk="0" fontAlgn="base" hangingPunct="0">
                        <a:spcBef>
                          <a:spcPct val="20000"/>
                        </a:spcBef>
                        <a:spcAft>
                          <a:spcPct val="0"/>
                        </a:spcAft>
                        <a:buSzPct val="100000"/>
                        <a:defRPr sz="1400">
                          <a:solidFill>
                            <a:schemeClr val="bg1"/>
                          </a:solidFill>
                          <a:latin typeface="Verdana" pitchFamily="34" charset="0"/>
                        </a:defRPr>
                      </a:lvl8pPr>
                      <a:lvl9pPr marL="3378200"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en-US" sz="1600" b="0" i="0" u="none" strike="noStrike" cap="none" normalizeH="0" baseline="0" smtClean="0">
                          <a:ln>
                            <a:noFill/>
                          </a:ln>
                          <a:solidFill>
                            <a:schemeClr val="tx1"/>
                          </a:solidFill>
                          <a:effectLst/>
                          <a:latin typeface="Verdana" pitchFamily="34" charset="0"/>
                        </a:rPr>
                        <a:t>Value</a:t>
                      </a:r>
                    </a:p>
                  </a:txBody>
                  <a:tcPr marL="90488" marR="90488" marT="44450" marB="444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99"/>
                    </a:solidFill>
                  </a:tcPr>
                </a:tc>
              </a:tr>
              <a:tr h="398463">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marL="863600">
                        <a:spcBef>
                          <a:spcPct val="20000"/>
                        </a:spcBef>
                        <a:buSzPct val="100000"/>
                        <a:defRPr>
                          <a:solidFill>
                            <a:schemeClr val="bg1"/>
                          </a:solidFill>
                          <a:latin typeface="Verdana" pitchFamily="34" charset="0"/>
                        </a:defRPr>
                      </a:lvl3pPr>
                      <a:lvl4pPr marL="1206500">
                        <a:spcBef>
                          <a:spcPct val="20000"/>
                        </a:spcBef>
                        <a:buSzPct val="100000"/>
                        <a:defRPr sz="1600">
                          <a:solidFill>
                            <a:schemeClr val="bg1"/>
                          </a:solidFill>
                          <a:latin typeface="Verdana" pitchFamily="34" charset="0"/>
                        </a:defRPr>
                      </a:lvl4pPr>
                      <a:lvl5pPr marL="1549400">
                        <a:spcBef>
                          <a:spcPct val="20000"/>
                        </a:spcBef>
                        <a:buSzPct val="100000"/>
                        <a:defRPr sz="1400">
                          <a:solidFill>
                            <a:schemeClr val="bg1"/>
                          </a:solidFill>
                          <a:latin typeface="Verdana" pitchFamily="34" charset="0"/>
                        </a:defRPr>
                      </a:lvl5pPr>
                      <a:lvl6pPr marL="2006600" eaLnBrk="0" fontAlgn="base" hangingPunct="0">
                        <a:spcBef>
                          <a:spcPct val="20000"/>
                        </a:spcBef>
                        <a:spcAft>
                          <a:spcPct val="0"/>
                        </a:spcAft>
                        <a:buSzPct val="100000"/>
                        <a:defRPr sz="1400">
                          <a:solidFill>
                            <a:schemeClr val="bg1"/>
                          </a:solidFill>
                          <a:latin typeface="Verdana" pitchFamily="34" charset="0"/>
                        </a:defRPr>
                      </a:lvl6pPr>
                      <a:lvl7pPr marL="2463800" eaLnBrk="0" fontAlgn="base" hangingPunct="0">
                        <a:spcBef>
                          <a:spcPct val="20000"/>
                        </a:spcBef>
                        <a:spcAft>
                          <a:spcPct val="0"/>
                        </a:spcAft>
                        <a:buSzPct val="100000"/>
                        <a:defRPr sz="1400">
                          <a:solidFill>
                            <a:schemeClr val="bg1"/>
                          </a:solidFill>
                          <a:latin typeface="Verdana" pitchFamily="34" charset="0"/>
                        </a:defRPr>
                      </a:lvl7pPr>
                      <a:lvl8pPr marL="2921000" eaLnBrk="0" fontAlgn="base" hangingPunct="0">
                        <a:spcBef>
                          <a:spcPct val="20000"/>
                        </a:spcBef>
                        <a:spcAft>
                          <a:spcPct val="0"/>
                        </a:spcAft>
                        <a:buSzPct val="100000"/>
                        <a:defRPr sz="1400">
                          <a:solidFill>
                            <a:schemeClr val="bg1"/>
                          </a:solidFill>
                          <a:latin typeface="Verdana" pitchFamily="34" charset="0"/>
                        </a:defRPr>
                      </a:lvl8pPr>
                      <a:lvl9pPr marL="3378200"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US" altLang="en-US" sz="1600" b="0" i="0" u="none" strike="noStrike" cap="none" normalizeH="0" baseline="0" smtClean="0">
                          <a:ln>
                            <a:noFill/>
                          </a:ln>
                          <a:solidFill>
                            <a:schemeClr val="bg1"/>
                          </a:solidFill>
                          <a:effectLst/>
                          <a:latin typeface="Verdana" pitchFamily="34" charset="0"/>
                        </a:rPr>
                        <a:t>AUC</a:t>
                      </a:r>
                    </a:p>
                  </a:txBody>
                  <a:tcPr marL="90488" marR="90488" marT="44450" marB="444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marL="863600">
                        <a:spcBef>
                          <a:spcPct val="20000"/>
                        </a:spcBef>
                        <a:buSzPct val="100000"/>
                        <a:defRPr>
                          <a:solidFill>
                            <a:schemeClr val="bg1"/>
                          </a:solidFill>
                          <a:latin typeface="Verdana" pitchFamily="34" charset="0"/>
                        </a:defRPr>
                      </a:lvl3pPr>
                      <a:lvl4pPr marL="1206500">
                        <a:spcBef>
                          <a:spcPct val="20000"/>
                        </a:spcBef>
                        <a:buSzPct val="100000"/>
                        <a:defRPr sz="1600">
                          <a:solidFill>
                            <a:schemeClr val="bg1"/>
                          </a:solidFill>
                          <a:latin typeface="Verdana" pitchFamily="34" charset="0"/>
                        </a:defRPr>
                      </a:lvl4pPr>
                      <a:lvl5pPr marL="1549400">
                        <a:spcBef>
                          <a:spcPct val="20000"/>
                        </a:spcBef>
                        <a:buSzPct val="100000"/>
                        <a:defRPr sz="1400">
                          <a:solidFill>
                            <a:schemeClr val="bg1"/>
                          </a:solidFill>
                          <a:latin typeface="Verdana" pitchFamily="34" charset="0"/>
                        </a:defRPr>
                      </a:lvl5pPr>
                      <a:lvl6pPr marL="2006600" eaLnBrk="0" fontAlgn="base" hangingPunct="0">
                        <a:spcBef>
                          <a:spcPct val="20000"/>
                        </a:spcBef>
                        <a:spcAft>
                          <a:spcPct val="0"/>
                        </a:spcAft>
                        <a:buSzPct val="100000"/>
                        <a:defRPr sz="1400">
                          <a:solidFill>
                            <a:schemeClr val="bg1"/>
                          </a:solidFill>
                          <a:latin typeface="Verdana" pitchFamily="34" charset="0"/>
                        </a:defRPr>
                      </a:lvl6pPr>
                      <a:lvl7pPr marL="2463800" eaLnBrk="0" fontAlgn="base" hangingPunct="0">
                        <a:spcBef>
                          <a:spcPct val="20000"/>
                        </a:spcBef>
                        <a:spcAft>
                          <a:spcPct val="0"/>
                        </a:spcAft>
                        <a:buSzPct val="100000"/>
                        <a:defRPr sz="1400">
                          <a:solidFill>
                            <a:schemeClr val="bg1"/>
                          </a:solidFill>
                          <a:latin typeface="Verdana" pitchFamily="34" charset="0"/>
                        </a:defRPr>
                      </a:lvl7pPr>
                      <a:lvl8pPr marL="2921000" eaLnBrk="0" fontAlgn="base" hangingPunct="0">
                        <a:spcBef>
                          <a:spcPct val="20000"/>
                        </a:spcBef>
                        <a:spcAft>
                          <a:spcPct val="0"/>
                        </a:spcAft>
                        <a:buSzPct val="100000"/>
                        <a:defRPr sz="1400">
                          <a:solidFill>
                            <a:schemeClr val="bg1"/>
                          </a:solidFill>
                          <a:latin typeface="Verdana" pitchFamily="34" charset="0"/>
                        </a:defRPr>
                      </a:lvl8pPr>
                      <a:lvl9pPr marL="3378200"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US" altLang="en-US" sz="1600" b="0" i="0" u="none" strike="noStrike" cap="none" normalizeH="0" baseline="0" smtClean="0">
                          <a:ln>
                            <a:noFill/>
                          </a:ln>
                          <a:solidFill>
                            <a:schemeClr val="bg1"/>
                          </a:solidFill>
                          <a:effectLst/>
                          <a:latin typeface="Verdana" pitchFamily="34" charset="0"/>
                        </a:rPr>
                        <a:t>0.90</a:t>
                      </a:r>
                    </a:p>
                  </a:txBody>
                  <a:tcPr marL="90488" marR="90488" marT="44450" marB="444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0050">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marL="863600">
                        <a:spcBef>
                          <a:spcPct val="20000"/>
                        </a:spcBef>
                        <a:buSzPct val="100000"/>
                        <a:defRPr>
                          <a:solidFill>
                            <a:schemeClr val="bg1"/>
                          </a:solidFill>
                          <a:latin typeface="Verdana" pitchFamily="34" charset="0"/>
                        </a:defRPr>
                      </a:lvl3pPr>
                      <a:lvl4pPr marL="1206500">
                        <a:spcBef>
                          <a:spcPct val="20000"/>
                        </a:spcBef>
                        <a:buSzPct val="100000"/>
                        <a:defRPr sz="1600">
                          <a:solidFill>
                            <a:schemeClr val="bg1"/>
                          </a:solidFill>
                          <a:latin typeface="Verdana" pitchFamily="34" charset="0"/>
                        </a:defRPr>
                      </a:lvl4pPr>
                      <a:lvl5pPr marL="1549400">
                        <a:spcBef>
                          <a:spcPct val="20000"/>
                        </a:spcBef>
                        <a:buSzPct val="100000"/>
                        <a:defRPr sz="1400">
                          <a:solidFill>
                            <a:schemeClr val="bg1"/>
                          </a:solidFill>
                          <a:latin typeface="Verdana" pitchFamily="34" charset="0"/>
                        </a:defRPr>
                      </a:lvl5pPr>
                      <a:lvl6pPr marL="2006600" eaLnBrk="0" fontAlgn="base" hangingPunct="0">
                        <a:spcBef>
                          <a:spcPct val="20000"/>
                        </a:spcBef>
                        <a:spcAft>
                          <a:spcPct val="0"/>
                        </a:spcAft>
                        <a:buSzPct val="100000"/>
                        <a:defRPr sz="1400">
                          <a:solidFill>
                            <a:schemeClr val="bg1"/>
                          </a:solidFill>
                          <a:latin typeface="Verdana" pitchFamily="34" charset="0"/>
                        </a:defRPr>
                      </a:lvl6pPr>
                      <a:lvl7pPr marL="2463800" eaLnBrk="0" fontAlgn="base" hangingPunct="0">
                        <a:spcBef>
                          <a:spcPct val="20000"/>
                        </a:spcBef>
                        <a:spcAft>
                          <a:spcPct val="0"/>
                        </a:spcAft>
                        <a:buSzPct val="100000"/>
                        <a:defRPr sz="1400">
                          <a:solidFill>
                            <a:schemeClr val="bg1"/>
                          </a:solidFill>
                          <a:latin typeface="Verdana" pitchFamily="34" charset="0"/>
                        </a:defRPr>
                      </a:lvl7pPr>
                      <a:lvl8pPr marL="2921000" eaLnBrk="0" fontAlgn="base" hangingPunct="0">
                        <a:spcBef>
                          <a:spcPct val="20000"/>
                        </a:spcBef>
                        <a:spcAft>
                          <a:spcPct val="0"/>
                        </a:spcAft>
                        <a:buSzPct val="100000"/>
                        <a:defRPr sz="1400">
                          <a:solidFill>
                            <a:schemeClr val="bg1"/>
                          </a:solidFill>
                          <a:latin typeface="Verdana" pitchFamily="34" charset="0"/>
                        </a:defRPr>
                      </a:lvl8pPr>
                      <a:lvl9pPr marL="3378200"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US" altLang="en-US" sz="1600" b="0" i="0" u="none" strike="noStrike" cap="none" normalizeH="0" baseline="0" smtClean="0">
                          <a:ln>
                            <a:noFill/>
                          </a:ln>
                          <a:solidFill>
                            <a:schemeClr val="bg1"/>
                          </a:solidFill>
                          <a:effectLst/>
                          <a:latin typeface="Verdana" pitchFamily="34" charset="0"/>
                        </a:rPr>
                        <a:t>Standard Error</a:t>
                      </a:r>
                    </a:p>
                  </a:txBody>
                  <a:tcPr marL="90488" marR="90488" marT="44450" marB="444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marL="863600">
                        <a:spcBef>
                          <a:spcPct val="20000"/>
                        </a:spcBef>
                        <a:buSzPct val="100000"/>
                        <a:defRPr>
                          <a:solidFill>
                            <a:schemeClr val="bg1"/>
                          </a:solidFill>
                          <a:latin typeface="Verdana" pitchFamily="34" charset="0"/>
                        </a:defRPr>
                      </a:lvl3pPr>
                      <a:lvl4pPr marL="1206500">
                        <a:spcBef>
                          <a:spcPct val="20000"/>
                        </a:spcBef>
                        <a:buSzPct val="100000"/>
                        <a:defRPr sz="1600">
                          <a:solidFill>
                            <a:schemeClr val="bg1"/>
                          </a:solidFill>
                          <a:latin typeface="Verdana" pitchFamily="34" charset="0"/>
                        </a:defRPr>
                      </a:lvl4pPr>
                      <a:lvl5pPr marL="1549400">
                        <a:spcBef>
                          <a:spcPct val="20000"/>
                        </a:spcBef>
                        <a:buSzPct val="100000"/>
                        <a:defRPr sz="1400">
                          <a:solidFill>
                            <a:schemeClr val="bg1"/>
                          </a:solidFill>
                          <a:latin typeface="Verdana" pitchFamily="34" charset="0"/>
                        </a:defRPr>
                      </a:lvl5pPr>
                      <a:lvl6pPr marL="2006600" eaLnBrk="0" fontAlgn="base" hangingPunct="0">
                        <a:spcBef>
                          <a:spcPct val="20000"/>
                        </a:spcBef>
                        <a:spcAft>
                          <a:spcPct val="0"/>
                        </a:spcAft>
                        <a:buSzPct val="100000"/>
                        <a:defRPr sz="1400">
                          <a:solidFill>
                            <a:schemeClr val="bg1"/>
                          </a:solidFill>
                          <a:latin typeface="Verdana" pitchFamily="34" charset="0"/>
                        </a:defRPr>
                      </a:lvl6pPr>
                      <a:lvl7pPr marL="2463800" eaLnBrk="0" fontAlgn="base" hangingPunct="0">
                        <a:spcBef>
                          <a:spcPct val="20000"/>
                        </a:spcBef>
                        <a:spcAft>
                          <a:spcPct val="0"/>
                        </a:spcAft>
                        <a:buSzPct val="100000"/>
                        <a:defRPr sz="1400">
                          <a:solidFill>
                            <a:schemeClr val="bg1"/>
                          </a:solidFill>
                          <a:latin typeface="Verdana" pitchFamily="34" charset="0"/>
                        </a:defRPr>
                      </a:lvl7pPr>
                      <a:lvl8pPr marL="2921000" eaLnBrk="0" fontAlgn="base" hangingPunct="0">
                        <a:spcBef>
                          <a:spcPct val="20000"/>
                        </a:spcBef>
                        <a:spcAft>
                          <a:spcPct val="0"/>
                        </a:spcAft>
                        <a:buSzPct val="100000"/>
                        <a:defRPr sz="1400">
                          <a:solidFill>
                            <a:schemeClr val="bg1"/>
                          </a:solidFill>
                          <a:latin typeface="Verdana" pitchFamily="34" charset="0"/>
                        </a:defRPr>
                      </a:lvl8pPr>
                      <a:lvl9pPr marL="3378200"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US" altLang="en-US" sz="1600" b="0" i="0" u="none" strike="noStrike" cap="none" normalizeH="0" baseline="0" smtClean="0">
                          <a:ln>
                            <a:noFill/>
                          </a:ln>
                          <a:solidFill>
                            <a:schemeClr val="bg1"/>
                          </a:solidFill>
                          <a:effectLst/>
                          <a:latin typeface="Verdana" pitchFamily="34" charset="0"/>
                        </a:rPr>
                        <a:t>0.02</a:t>
                      </a:r>
                    </a:p>
                  </a:txBody>
                  <a:tcPr marL="90488" marR="90488" marT="44450" marB="444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8463">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marL="863600">
                        <a:spcBef>
                          <a:spcPct val="20000"/>
                        </a:spcBef>
                        <a:buSzPct val="100000"/>
                        <a:defRPr>
                          <a:solidFill>
                            <a:schemeClr val="bg1"/>
                          </a:solidFill>
                          <a:latin typeface="Verdana" pitchFamily="34" charset="0"/>
                        </a:defRPr>
                      </a:lvl3pPr>
                      <a:lvl4pPr marL="1206500">
                        <a:spcBef>
                          <a:spcPct val="20000"/>
                        </a:spcBef>
                        <a:buSzPct val="100000"/>
                        <a:defRPr sz="1600">
                          <a:solidFill>
                            <a:schemeClr val="bg1"/>
                          </a:solidFill>
                          <a:latin typeface="Verdana" pitchFamily="34" charset="0"/>
                        </a:defRPr>
                      </a:lvl4pPr>
                      <a:lvl5pPr marL="1549400">
                        <a:spcBef>
                          <a:spcPct val="20000"/>
                        </a:spcBef>
                        <a:buSzPct val="100000"/>
                        <a:defRPr sz="1400">
                          <a:solidFill>
                            <a:schemeClr val="bg1"/>
                          </a:solidFill>
                          <a:latin typeface="Verdana" pitchFamily="34" charset="0"/>
                        </a:defRPr>
                      </a:lvl5pPr>
                      <a:lvl6pPr marL="2006600" eaLnBrk="0" fontAlgn="base" hangingPunct="0">
                        <a:spcBef>
                          <a:spcPct val="20000"/>
                        </a:spcBef>
                        <a:spcAft>
                          <a:spcPct val="0"/>
                        </a:spcAft>
                        <a:buSzPct val="100000"/>
                        <a:defRPr sz="1400">
                          <a:solidFill>
                            <a:schemeClr val="bg1"/>
                          </a:solidFill>
                          <a:latin typeface="Verdana" pitchFamily="34" charset="0"/>
                        </a:defRPr>
                      </a:lvl6pPr>
                      <a:lvl7pPr marL="2463800" eaLnBrk="0" fontAlgn="base" hangingPunct="0">
                        <a:spcBef>
                          <a:spcPct val="20000"/>
                        </a:spcBef>
                        <a:spcAft>
                          <a:spcPct val="0"/>
                        </a:spcAft>
                        <a:buSzPct val="100000"/>
                        <a:defRPr sz="1400">
                          <a:solidFill>
                            <a:schemeClr val="bg1"/>
                          </a:solidFill>
                          <a:latin typeface="Verdana" pitchFamily="34" charset="0"/>
                        </a:defRPr>
                      </a:lvl7pPr>
                      <a:lvl8pPr marL="2921000" eaLnBrk="0" fontAlgn="base" hangingPunct="0">
                        <a:spcBef>
                          <a:spcPct val="20000"/>
                        </a:spcBef>
                        <a:spcAft>
                          <a:spcPct val="0"/>
                        </a:spcAft>
                        <a:buSzPct val="100000"/>
                        <a:defRPr sz="1400">
                          <a:solidFill>
                            <a:schemeClr val="bg1"/>
                          </a:solidFill>
                          <a:latin typeface="Verdana" pitchFamily="34" charset="0"/>
                        </a:defRPr>
                      </a:lvl8pPr>
                      <a:lvl9pPr marL="3378200"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US" altLang="en-US" sz="1600" b="0" i="0" u="none" strike="noStrike" cap="none" normalizeH="0" baseline="0" smtClean="0">
                          <a:ln>
                            <a:noFill/>
                          </a:ln>
                          <a:solidFill>
                            <a:schemeClr val="bg1"/>
                          </a:solidFill>
                          <a:effectLst/>
                          <a:latin typeface="Verdana" pitchFamily="34" charset="0"/>
                        </a:rPr>
                        <a:t>95% CI</a:t>
                      </a:r>
                    </a:p>
                  </a:txBody>
                  <a:tcPr marL="90488" marR="90488" marT="44450" marB="444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marL="863600">
                        <a:spcBef>
                          <a:spcPct val="20000"/>
                        </a:spcBef>
                        <a:buSzPct val="100000"/>
                        <a:defRPr>
                          <a:solidFill>
                            <a:schemeClr val="bg1"/>
                          </a:solidFill>
                          <a:latin typeface="Verdana" pitchFamily="34" charset="0"/>
                        </a:defRPr>
                      </a:lvl3pPr>
                      <a:lvl4pPr marL="1206500">
                        <a:spcBef>
                          <a:spcPct val="20000"/>
                        </a:spcBef>
                        <a:buSzPct val="100000"/>
                        <a:defRPr sz="1600">
                          <a:solidFill>
                            <a:schemeClr val="bg1"/>
                          </a:solidFill>
                          <a:latin typeface="Verdana" pitchFamily="34" charset="0"/>
                        </a:defRPr>
                      </a:lvl4pPr>
                      <a:lvl5pPr marL="1549400">
                        <a:spcBef>
                          <a:spcPct val="20000"/>
                        </a:spcBef>
                        <a:buSzPct val="100000"/>
                        <a:defRPr sz="1400">
                          <a:solidFill>
                            <a:schemeClr val="bg1"/>
                          </a:solidFill>
                          <a:latin typeface="Verdana" pitchFamily="34" charset="0"/>
                        </a:defRPr>
                      </a:lvl5pPr>
                      <a:lvl6pPr marL="2006600" eaLnBrk="0" fontAlgn="base" hangingPunct="0">
                        <a:spcBef>
                          <a:spcPct val="20000"/>
                        </a:spcBef>
                        <a:spcAft>
                          <a:spcPct val="0"/>
                        </a:spcAft>
                        <a:buSzPct val="100000"/>
                        <a:defRPr sz="1400">
                          <a:solidFill>
                            <a:schemeClr val="bg1"/>
                          </a:solidFill>
                          <a:latin typeface="Verdana" pitchFamily="34" charset="0"/>
                        </a:defRPr>
                      </a:lvl6pPr>
                      <a:lvl7pPr marL="2463800" eaLnBrk="0" fontAlgn="base" hangingPunct="0">
                        <a:spcBef>
                          <a:spcPct val="20000"/>
                        </a:spcBef>
                        <a:spcAft>
                          <a:spcPct val="0"/>
                        </a:spcAft>
                        <a:buSzPct val="100000"/>
                        <a:defRPr sz="1400">
                          <a:solidFill>
                            <a:schemeClr val="bg1"/>
                          </a:solidFill>
                          <a:latin typeface="Verdana" pitchFamily="34" charset="0"/>
                        </a:defRPr>
                      </a:lvl7pPr>
                      <a:lvl8pPr marL="2921000" eaLnBrk="0" fontAlgn="base" hangingPunct="0">
                        <a:spcBef>
                          <a:spcPct val="20000"/>
                        </a:spcBef>
                        <a:spcAft>
                          <a:spcPct val="0"/>
                        </a:spcAft>
                        <a:buSzPct val="100000"/>
                        <a:defRPr sz="1400">
                          <a:solidFill>
                            <a:schemeClr val="bg1"/>
                          </a:solidFill>
                          <a:latin typeface="Verdana" pitchFamily="34" charset="0"/>
                        </a:defRPr>
                      </a:lvl8pPr>
                      <a:lvl9pPr marL="3378200"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US" altLang="en-US" sz="1600" b="0" i="0" u="none" strike="noStrike" cap="none" normalizeH="0" baseline="0" smtClean="0">
                          <a:ln>
                            <a:noFill/>
                          </a:ln>
                          <a:solidFill>
                            <a:schemeClr val="bg1"/>
                          </a:solidFill>
                          <a:effectLst/>
                          <a:latin typeface="Verdana" pitchFamily="34" charset="0"/>
                        </a:rPr>
                        <a:t>0.85 –</a:t>
                      </a:r>
                      <a:br>
                        <a:rPr kumimoji="0" lang="en-US" altLang="en-US" sz="1600" b="0" i="0" u="none" strike="noStrike" cap="none" normalizeH="0" baseline="0" smtClean="0">
                          <a:ln>
                            <a:noFill/>
                          </a:ln>
                          <a:solidFill>
                            <a:schemeClr val="bg1"/>
                          </a:solidFill>
                          <a:effectLst/>
                          <a:latin typeface="Verdana" pitchFamily="34" charset="0"/>
                        </a:rPr>
                      </a:br>
                      <a:r>
                        <a:rPr kumimoji="0" lang="en-US" altLang="en-US" sz="1600" b="0" i="0" u="none" strike="noStrike" cap="none" normalizeH="0" baseline="0" smtClean="0">
                          <a:ln>
                            <a:noFill/>
                          </a:ln>
                          <a:solidFill>
                            <a:schemeClr val="bg1"/>
                          </a:solidFill>
                          <a:effectLst/>
                          <a:latin typeface="Verdana" pitchFamily="34" charset="0"/>
                        </a:rPr>
                        <a:t>0.94</a:t>
                      </a:r>
                    </a:p>
                  </a:txBody>
                  <a:tcPr marL="90488" marR="90488" marT="44450" marB="444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0050">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marL="863600">
                        <a:spcBef>
                          <a:spcPct val="20000"/>
                        </a:spcBef>
                        <a:buSzPct val="100000"/>
                        <a:defRPr>
                          <a:solidFill>
                            <a:schemeClr val="bg1"/>
                          </a:solidFill>
                          <a:latin typeface="Verdana" pitchFamily="34" charset="0"/>
                        </a:defRPr>
                      </a:lvl3pPr>
                      <a:lvl4pPr marL="1206500">
                        <a:spcBef>
                          <a:spcPct val="20000"/>
                        </a:spcBef>
                        <a:buSzPct val="100000"/>
                        <a:defRPr sz="1600">
                          <a:solidFill>
                            <a:schemeClr val="bg1"/>
                          </a:solidFill>
                          <a:latin typeface="Verdana" pitchFamily="34" charset="0"/>
                        </a:defRPr>
                      </a:lvl4pPr>
                      <a:lvl5pPr marL="1549400">
                        <a:spcBef>
                          <a:spcPct val="20000"/>
                        </a:spcBef>
                        <a:buSzPct val="100000"/>
                        <a:defRPr sz="1400">
                          <a:solidFill>
                            <a:schemeClr val="bg1"/>
                          </a:solidFill>
                          <a:latin typeface="Verdana" pitchFamily="34" charset="0"/>
                        </a:defRPr>
                      </a:lvl5pPr>
                      <a:lvl6pPr marL="2006600" eaLnBrk="0" fontAlgn="base" hangingPunct="0">
                        <a:spcBef>
                          <a:spcPct val="20000"/>
                        </a:spcBef>
                        <a:spcAft>
                          <a:spcPct val="0"/>
                        </a:spcAft>
                        <a:buSzPct val="100000"/>
                        <a:defRPr sz="1400">
                          <a:solidFill>
                            <a:schemeClr val="bg1"/>
                          </a:solidFill>
                          <a:latin typeface="Verdana" pitchFamily="34" charset="0"/>
                        </a:defRPr>
                      </a:lvl6pPr>
                      <a:lvl7pPr marL="2463800" eaLnBrk="0" fontAlgn="base" hangingPunct="0">
                        <a:spcBef>
                          <a:spcPct val="20000"/>
                        </a:spcBef>
                        <a:spcAft>
                          <a:spcPct val="0"/>
                        </a:spcAft>
                        <a:buSzPct val="100000"/>
                        <a:defRPr sz="1400">
                          <a:solidFill>
                            <a:schemeClr val="bg1"/>
                          </a:solidFill>
                          <a:latin typeface="Verdana" pitchFamily="34" charset="0"/>
                        </a:defRPr>
                      </a:lvl7pPr>
                      <a:lvl8pPr marL="2921000" eaLnBrk="0" fontAlgn="base" hangingPunct="0">
                        <a:spcBef>
                          <a:spcPct val="20000"/>
                        </a:spcBef>
                        <a:spcAft>
                          <a:spcPct val="0"/>
                        </a:spcAft>
                        <a:buSzPct val="100000"/>
                        <a:defRPr sz="1400">
                          <a:solidFill>
                            <a:schemeClr val="bg1"/>
                          </a:solidFill>
                          <a:latin typeface="Verdana" pitchFamily="34" charset="0"/>
                        </a:defRPr>
                      </a:lvl8pPr>
                      <a:lvl9pPr marL="3378200"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US" altLang="en-US" sz="1600" b="0" i="0" u="none" strike="noStrike" cap="none" normalizeH="0" baseline="0" smtClean="0">
                          <a:ln>
                            <a:noFill/>
                          </a:ln>
                          <a:solidFill>
                            <a:schemeClr val="bg1"/>
                          </a:solidFill>
                          <a:effectLst/>
                          <a:latin typeface="Verdana" pitchFamily="34" charset="0"/>
                        </a:rPr>
                        <a:t>P value</a:t>
                      </a:r>
                    </a:p>
                  </a:txBody>
                  <a:tcPr marL="90488" marR="90488" marT="44450" marB="444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SzPct val="100000"/>
                        <a:defRPr sz="2400">
                          <a:solidFill>
                            <a:schemeClr val="bg1"/>
                          </a:solidFill>
                          <a:latin typeface="Verdana" pitchFamily="34" charset="0"/>
                        </a:defRPr>
                      </a:lvl1pPr>
                      <a:lvl2pPr>
                        <a:spcBef>
                          <a:spcPct val="20000"/>
                        </a:spcBef>
                        <a:buSzPct val="100000"/>
                        <a:defRPr sz="2000">
                          <a:solidFill>
                            <a:schemeClr val="bg1"/>
                          </a:solidFill>
                          <a:latin typeface="Verdana" pitchFamily="34" charset="0"/>
                        </a:defRPr>
                      </a:lvl2pPr>
                      <a:lvl3pPr marL="863600">
                        <a:spcBef>
                          <a:spcPct val="20000"/>
                        </a:spcBef>
                        <a:buSzPct val="100000"/>
                        <a:defRPr>
                          <a:solidFill>
                            <a:schemeClr val="bg1"/>
                          </a:solidFill>
                          <a:latin typeface="Verdana" pitchFamily="34" charset="0"/>
                        </a:defRPr>
                      </a:lvl3pPr>
                      <a:lvl4pPr marL="1206500">
                        <a:spcBef>
                          <a:spcPct val="20000"/>
                        </a:spcBef>
                        <a:buSzPct val="100000"/>
                        <a:defRPr sz="1600">
                          <a:solidFill>
                            <a:schemeClr val="bg1"/>
                          </a:solidFill>
                          <a:latin typeface="Verdana" pitchFamily="34" charset="0"/>
                        </a:defRPr>
                      </a:lvl4pPr>
                      <a:lvl5pPr marL="1549400">
                        <a:spcBef>
                          <a:spcPct val="20000"/>
                        </a:spcBef>
                        <a:buSzPct val="100000"/>
                        <a:defRPr sz="1400">
                          <a:solidFill>
                            <a:schemeClr val="bg1"/>
                          </a:solidFill>
                          <a:latin typeface="Verdana" pitchFamily="34" charset="0"/>
                        </a:defRPr>
                      </a:lvl5pPr>
                      <a:lvl6pPr marL="2006600" eaLnBrk="0" fontAlgn="base" hangingPunct="0">
                        <a:spcBef>
                          <a:spcPct val="20000"/>
                        </a:spcBef>
                        <a:spcAft>
                          <a:spcPct val="0"/>
                        </a:spcAft>
                        <a:buSzPct val="100000"/>
                        <a:defRPr sz="1400">
                          <a:solidFill>
                            <a:schemeClr val="bg1"/>
                          </a:solidFill>
                          <a:latin typeface="Verdana" pitchFamily="34" charset="0"/>
                        </a:defRPr>
                      </a:lvl6pPr>
                      <a:lvl7pPr marL="2463800" eaLnBrk="0" fontAlgn="base" hangingPunct="0">
                        <a:spcBef>
                          <a:spcPct val="20000"/>
                        </a:spcBef>
                        <a:spcAft>
                          <a:spcPct val="0"/>
                        </a:spcAft>
                        <a:buSzPct val="100000"/>
                        <a:defRPr sz="1400">
                          <a:solidFill>
                            <a:schemeClr val="bg1"/>
                          </a:solidFill>
                          <a:latin typeface="Verdana" pitchFamily="34" charset="0"/>
                        </a:defRPr>
                      </a:lvl7pPr>
                      <a:lvl8pPr marL="2921000" eaLnBrk="0" fontAlgn="base" hangingPunct="0">
                        <a:spcBef>
                          <a:spcPct val="20000"/>
                        </a:spcBef>
                        <a:spcAft>
                          <a:spcPct val="0"/>
                        </a:spcAft>
                        <a:buSzPct val="100000"/>
                        <a:defRPr sz="1400">
                          <a:solidFill>
                            <a:schemeClr val="bg1"/>
                          </a:solidFill>
                          <a:latin typeface="Verdana" pitchFamily="34" charset="0"/>
                        </a:defRPr>
                      </a:lvl8pPr>
                      <a:lvl9pPr marL="3378200" eaLnBrk="0" fontAlgn="base" hangingPunct="0">
                        <a:spcBef>
                          <a:spcPct val="20000"/>
                        </a:spcBef>
                        <a:spcAft>
                          <a:spcPct val="0"/>
                        </a:spcAft>
                        <a:buSzPct val="100000"/>
                        <a:defRPr sz="1400">
                          <a:solidFill>
                            <a:schemeClr val="bg1"/>
                          </a:solidFill>
                          <a:latin typeface="Verdana" pitchFamily="34" charset="0"/>
                        </a:defRPr>
                      </a:lvl9pPr>
                    </a:lstStyle>
                    <a:p>
                      <a:pPr marL="0" marR="0" lvl="0" indent="0" algn="l" defTabSz="914400" rtl="0" eaLnBrk="0" fontAlgn="base" latinLnBrk="0" hangingPunct="0">
                        <a:lnSpc>
                          <a:spcPct val="100000"/>
                        </a:lnSpc>
                        <a:spcBef>
                          <a:spcPct val="20000"/>
                        </a:spcBef>
                        <a:spcAft>
                          <a:spcPct val="0"/>
                        </a:spcAft>
                        <a:buClrTx/>
                        <a:buSzPct val="100000"/>
                        <a:buFontTx/>
                        <a:buNone/>
                        <a:tabLst/>
                      </a:pPr>
                      <a:r>
                        <a:rPr kumimoji="0" lang="en-US" altLang="en-US" sz="1600" b="0" i="0" u="none" strike="noStrike" cap="none" normalizeH="0" baseline="0" smtClean="0">
                          <a:ln>
                            <a:noFill/>
                          </a:ln>
                          <a:solidFill>
                            <a:schemeClr val="bg1"/>
                          </a:solidFill>
                          <a:effectLst/>
                          <a:latin typeface="Verdana" pitchFamily="34" charset="0"/>
                        </a:rPr>
                        <a:t>&lt;0.0001</a:t>
                      </a:r>
                    </a:p>
                  </a:txBody>
                  <a:tcPr marL="90488" marR="90488" marT="44450" marB="444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928792" name="Object 6"/>
          <p:cNvGraphicFramePr>
            <a:graphicFrameLocks noChangeAspect="1"/>
          </p:cNvGraphicFramePr>
          <p:nvPr/>
        </p:nvGraphicFramePr>
        <p:xfrm>
          <a:off x="501650" y="923925"/>
          <a:ext cx="5260975" cy="5078413"/>
        </p:xfrm>
        <a:graphic>
          <a:graphicData uri="http://schemas.openxmlformats.org/presentationml/2006/ole">
            <mc:AlternateContent xmlns:mc="http://schemas.openxmlformats.org/markup-compatibility/2006">
              <mc:Choice xmlns:v="urn:schemas-microsoft-com:vml" Requires="v">
                <p:oleObj spid="_x0000_s928826" name="SPW 10.0 Graph" r:id="rId4" imgW="4500360" imgH="4711680" progId="SigmaPlotGraphicObject.9">
                  <p:embed/>
                </p:oleObj>
              </mc:Choice>
              <mc:Fallback>
                <p:oleObj name="SPW 10.0 Graph" r:id="rId4" imgW="4500360" imgH="4711680" progId="SigmaPlotGraphicObject.9">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t="7762"/>
                      <a:stretch>
                        <a:fillRect/>
                      </a:stretch>
                    </p:blipFill>
                    <p:spPr bwMode="auto">
                      <a:xfrm>
                        <a:off x="501650" y="923925"/>
                        <a:ext cx="5260975" cy="507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8793" name="Text Box 25"/>
          <p:cNvSpPr txBox="1">
            <a:spLocks noChangeArrowheads="1"/>
          </p:cNvSpPr>
          <p:nvPr/>
        </p:nvSpPr>
        <p:spPr bwMode="auto">
          <a:xfrm>
            <a:off x="3965575" y="3040063"/>
            <a:ext cx="1441450" cy="396875"/>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solidFill>
                  <a:srgbClr val="00FF00"/>
                </a:solidFill>
                <a:latin typeface="Verdana" pitchFamily="34" charset="0"/>
              </a:rPr>
              <a:t>AnalizaDx</a:t>
            </a:r>
          </a:p>
        </p:txBody>
      </p:sp>
      <p:sp>
        <p:nvSpPr>
          <p:cNvPr id="928794" name="Line 26"/>
          <p:cNvSpPr>
            <a:spLocks noChangeShapeType="1"/>
          </p:cNvSpPr>
          <p:nvPr/>
        </p:nvSpPr>
        <p:spPr bwMode="auto">
          <a:xfrm flipH="1" flipV="1">
            <a:off x="1989138" y="1535113"/>
            <a:ext cx="2049462" cy="1670050"/>
          </a:xfrm>
          <a:prstGeom prst="line">
            <a:avLst/>
          </a:prstGeom>
          <a:noFill/>
          <a:ln w="25400">
            <a:solidFill>
              <a:srgbClr val="00FF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928795" name="Text Box 27"/>
          <p:cNvSpPr txBox="1">
            <a:spLocks noChangeArrowheads="1"/>
          </p:cNvSpPr>
          <p:nvPr/>
        </p:nvSpPr>
        <p:spPr bwMode="auto">
          <a:xfrm>
            <a:off x="3832225" y="3652838"/>
            <a:ext cx="782638" cy="396875"/>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solidFill>
                  <a:srgbClr val="FFCC00"/>
                </a:solidFill>
                <a:latin typeface="Verdana" pitchFamily="34" charset="0"/>
              </a:rPr>
              <a:t>tPSA</a:t>
            </a:r>
          </a:p>
        </p:txBody>
      </p:sp>
      <p:sp>
        <p:nvSpPr>
          <p:cNvPr id="928796" name="Line 28"/>
          <p:cNvSpPr>
            <a:spLocks noChangeShapeType="1"/>
          </p:cNvSpPr>
          <p:nvPr/>
        </p:nvSpPr>
        <p:spPr bwMode="auto">
          <a:xfrm flipH="1" flipV="1">
            <a:off x="2825750" y="3206750"/>
            <a:ext cx="1063625" cy="693738"/>
          </a:xfrm>
          <a:prstGeom prst="line">
            <a:avLst/>
          </a:prstGeom>
          <a:noFill/>
          <a:ln w="25400">
            <a:solidFill>
              <a:srgbClr val="FFCC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399" y="76200"/>
            <a:ext cx="8857129" cy="1139825"/>
          </a:xfrm>
        </p:spPr>
        <p:txBody>
          <a:bodyPr/>
          <a:lstStyle/>
          <a:p>
            <a:r>
              <a:rPr lang="en-US" sz="3200" dirty="0" smtClean="0">
                <a:solidFill>
                  <a:srgbClr val="FFFF00"/>
                </a:solidFill>
              </a:rPr>
              <a:t>Benign &amp; Cancer </a:t>
            </a:r>
            <a:r>
              <a:rPr lang="en-US" sz="2800" dirty="0" err="1" smtClean="0">
                <a:solidFill>
                  <a:srgbClr val="FFFF00"/>
                </a:solidFill>
              </a:rPr>
              <a:t>IsoPSA</a:t>
            </a:r>
            <a:r>
              <a:rPr lang="en-US" sz="2800" dirty="0" smtClean="0">
                <a:solidFill>
                  <a:srgbClr val="FFFF00"/>
                </a:solidFill>
              </a:rPr>
              <a:t> vs. PSA </a:t>
            </a:r>
            <a:r>
              <a:rPr lang="en-US" sz="2800" u="sng" dirty="0" smtClean="0">
                <a:solidFill>
                  <a:srgbClr val="FFFF00"/>
                </a:solidFill>
              </a:rPr>
              <a:t>&gt;</a:t>
            </a:r>
            <a:r>
              <a:rPr lang="en-US" sz="2800" dirty="0" smtClean="0">
                <a:solidFill>
                  <a:srgbClr val="FFFF00"/>
                </a:solidFill>
              </a:rPr>
              <a:t> 4 ng/ml</a:t>
            </a:r>
            <a:endParaRPr lang="en-US" sz="3200" dirty="0">
              <a:solidFill>
                <a:srgbClr val="FFFF00"/>
              </a:solidFill>
            </a:endParaRPr>
          </a:p>
        </p:txBody>
      </p:sp>
      <p:cxnSp>
        <p:nvCxnSpPr>
          <p:cNvPr id="14" name="Straight Connector 13"/>
          <p:cNvCxnSpPr/>
          <p:nvPr/>
        </p:nvCxnSpPr>
        <p:spPr>
          <a:xfrm>
            <a:off x="0" y="1295400"/>
            <a:ext cx="9144000" cy="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pic>
        <p:nvPicPr>
          <p:cNvPr id="9717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425" y="1748118"/>
            <a:ext cx="7561930" cy="41954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7549167"/>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0754" name="Rectangle 2"/>
          <p:cNvSpPr>
            <a:spLocks noGrp="1" noChangeArrowheads="1"/>
          </p:cNvSpPr>
          <p:nvPr>
            <p:ph type="title"/>
          </p:nvPr>
        </p:nvSpPr>
        <p:spPr>
          <a:xfrm>
            <a:off x="0" y="147638"/>
            <a:ext cx="9107488" cy="542925"/>
          </a:xfrm>
        </p:spPr>
        <p:txBody>
          <a:bodyPr/>
          <a:lstStyle/>
          <a:p>
            <a:r>
              <a:rPr lang="en-US" altLang="en-US" sz="2400"/>
              <a:t>Feasibility Data: Structural Biomarkers for Breast Cancer</a:t>
            </a:r>
            <a:r>
              <a:rPr lang="en-US" altLang="en-US" sz="2800"/>
              <a:t> </a:t>
            </a:r>
          </a:p>
        </p:txBody>
      </p:sp>
      <p:graphicFrame>
        <p:nvGraphicFramePr>
          <p:cNvPr id="970755" name="Object 3"/>
          <p:cNvGraphicFramePr>
            <a:graphicFrameLocks noChangeAspect="1"/>
          </p:cNvGraphicFramePr>
          <p:nvPr>
            <p:extLst>
              <p:ext uri="{D42A27DB-BD31-4B8C-83A1-F6EECF244321}">
                <p14:modId xmlns:p14="http://schemas.microsoft.com/office/powerpoint/2010/main" val="1336427643"/>
              </p:ext>
            </p:extLst>
          </p:nvPr>
        </p:nvGraphicFramePr>
        <p:xfrm>
          <a:off x="1218266" y="815509"/>
          <a:ext cx="6411913" cy="5422900"/>
        </p:xfrm>
        <a:graphic>
          <a:graphicData uri="http://schemas.openxmlformats.org/presentationml/2006/ole">
            <mc:AlternateContent xmlns:mc="http://schemas.openxmlformats.org/markup-compatibility/2006">
              <mc:Choice xmlns:v="urn:schemas-microsoft-com:vml" Requires="v">
                <p:oleObj spid="_x0000_s970786" name="SPW 10.0 Graph" r:id="rId4" imgW="5452560" imgH="4611960" progId="SigmaPlotGraphicObject.9">
                  <p:embed/>
                </p:oleObj>
              </mc:Choice>
              <mc:Fallback>
                <p:oleObj name="SPW 10.0 Graph" r:id="rId4" imgW="5452560" imgH="4611960" progId="SigmaPlotGraphicObject.9">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8266" y="815509"/>
                        <a:ext cx="6411913" cy="542290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5458" name="Rectangle 28"/>
          <p:cNvSpPr>
            <a:spLocks noChangeArrowheads="1"/>
          </p:cNvSpPr>
          <p:nvPr/>
        </p:nvSpPr>
        <p:spPr bwMode="auto">
          <a:xfrm>
            <a:off x="0" y="0"/>
            <a:ext cx="9144000" cy="6858000"/>
          </a:xfrm>
          <a:prstGeom prst="rect">
            <a:avLst/>
          </a:prstGeom>
          <a:gradFill rotWithShape="1">
            <a:gsLst>
              <a:gs pos="0">
                <a:srgbClr val="222266"/>
              </a:gs>
              <a:gs pos="100000">
                <a:srgbClr val="333399"/>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nSpc>
                <a:spcPct val="90000"/>
              </a:lnSpc>
              <a:spcBef>
                <a:spcPct val="20000"/>
              </a:spcBef>
              <a:buSzPct val="100000"/>
              <a:buFontTx/>
              <a:buChar char="•"/>
            </a:pPr>
            <a:endParaRPr lang="en-US" altLang="en-US">
              <a:latin typeface="Microsoft Sans Serif" pitchFamily="34" charset="0"/>
            </a:endParaRPr>
          </a:p>
        </p:txBody>
      </p:sp>
      <p:sp>
        <p:nvSpPr>
          <p:cNvPr id="475165" name="Rectangle 29"/>
          <p:cNvSpPr>
            <a:spLocks noChangeArrowheads="1"/>
          </p:cNvSpPr>
          <p:nvPr/>
        </p:nvSpPr>
        <p:spPr bwMode="auto">
          <a:xfrm>
            <a:off x="-958850" y="779463"/>
            <a:ext cx="11291888" cy="38100"/>
          </a:xfrm>
          <a:prstGeom prst="rect">
            <a:avLst/>
          </a:prstGeom>
          <a:gradFill rotWithShape="1">
            <a:gsLst>
              <a:gs pos="0">
                <a:srgbClr val="808080">
                  <a:alpha val="0"/>
                </a:srgbClr>
              </a:gs>
              <a:gs pos="50000">
                <a:srgbClr val="808080">
                  <a:gamma/>
                  <a:tint val="44314"/>
                  <a:invGamma/>
                </a:srgbClr>
              </a:gs>
              <a:gs pos="100000">
                <a:srgbClr val="808080">
                  <a:alpha val="0"/>
                </a:srgbClr>
              </a:gs>
            </a:gsLst>
            <a:lin ang="0" scaled="1"/>
          </a:gradFill>
          <a:ln w="12700" algn="ctr">
            <a:noFill/>
            <a:miter lim="800000"/>
            <a:headEnd/>
            <a:tailEnd/>
          </a:ln>
          <a:effectLst/>
        </p:spPr>
        <p:txBody>
          <a:bodyPr wrap="none" lIns="90488" tIns="44450" rIns="90488" bIns="44450" anchor="ctr"/>
          <a:lstStyle/>
          <a:p>
            <a:pPr>
              <a:lnSpc>
                <a:spcPct val="90000"/>
              </a:lnSpc>
              <a:spcBef>
                <a:spcPct val="20000"/>
              </a:spcBef>
              <a:buSzPct val="100000"/>
              <a:buFontTx/>
              <a:buChar char="•"/>
              <a:defRPr/>
            </a:pPr>
            <a:endParaRPr lang="en-US">
              <a:latin typeface="Microsoft Sans Serif" pitchFamily="34" charset="0"/>
            </a:endParaRPr>
          </a:p>
        </p:txBody>
      </p:sp>
      <p:sp>
        <p:nvSpPr>
          <p:cNvPr id="475166" name="Rectangle 30"/>
          <p:cNvSpPr>
            <a:spLocks noChangeArrowheads="1"/>
          </p:cNvSpPr>
          <p:nvPr/>
        </p:nvSpPr>
        <p:spPr bwMode="auto">
          <a:xfrm>
            <a:off x="769938" y="6386513"/>
            <a:ext cx="7488237" cy="19050"/>
          </a:xfrm>
          <a:prstGeom prst="rect">
            <a:avLst/>
          </a:prstGeom>
          <a:gradFill rotWithShape="1">
            <a:gsLst>
              <a:gs pos="0">
                <a:srgbClr val="808080">
                  <a:alpha val="0"/>
                </a:srgbClr>
              </a:gs>
              <a:gs pos="50000">
                <a:srgbClr val="808080">
                  <a:gamma/>
                  <a:tint val="44314"/>
                  <a:invGamma/>
                </a:srgbClr>
              </a:gs>
              <a:gs pos="100000">
                <a:srgbClr val="808080">
                  <a:alpha val="0"/>
                </a:srgbClr>
              </a:gs>
            </a:gsLst>
            <a:lin ang="0" scaled="1"/>
          </a:gradFill>
          <a:ln w="12700" algn="ctr">
            <a:noFill/>
            <a:miter lim="800000"/>
            <a:headEnd/>
            <a:tailEnd/>
          </a:ln>
          <a:effectLst/>
        </p:spPr>
        <p:txBody>
          <a:bodyPr wrap="none" lIns="90488" tIns="44450" rIns="90488" bIns="44450" anchor="ctr"/>
          <a:lstStyle/>
          <a:p>
            <a:pPr>
              <a:lnSpc>
                <a:spcPct val="90000"/>
              </a:lnSpc>
              <a:spcBef>
                <a:spcPct val="20000"/>
              </a:spcBef>
              <a:buSzPct val="100000"/>
              <a:buFontTx/>
              <a:buChar char="•"/>
              <a:defRPr/>
            </a:pPr>
            <a:endParaRPr lang="en-US">
              <a:latin typeface="Microsoft Sans Serif" pitchFamily="34" charset="0"/>
            </a:endParaRPr>
          </a:p>
        </p:txBody>
      </p:sp>
      <p:sp>
        <p:nvSpPr>
          <p:cNvPr id="915465" name="Rectangle 2"/>
          <p:cNvSpPr>
            <a:spLocks noGrp="1" noChangeArrowheads="1"/>
          </p:cNvSpPr>
          <p:nvPr>
            <p:ph type="title" idx="4294967295"/>
          </p:nvPr>
        </p:nvSpPr>
        <p:spPr>
          <a:xfrm>
            <a:off x="693738" y="125413"/>
            <a:ext cx="7772400" cy="846137"/>
          </a:xfrm>
        </p:spPr>
        <p:txBody>
          <a:bodyPr/>
          <a:lstStyle/>
          <a:p>
            <a:r>
              <a:rPr lang="en-US" altLang="en-US" sz="2800"/>
              <a:t>Solvent Interaction Analysis – The Assay</a:t>
            </a:r>
          </a:p>
        </p:txBody>
      </p:sp>
      <p:sp>
        <p:nvSpPr>
          <p:cNvPr id="915466" name="Rectangle 3"/>
          <p:cNvSpPr>
            <a:spLocks noChangeArrowheads="1"/>
          </p:cNvSpPr>
          <p:nvPr/>
        </p:nvSpPr>
        <p:spPr bwMode="auto">
          <a:xfrm>
            <a:off x="539750" y="1009650"/>
            <a:ext cx="841057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171450" indent="-17145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nSpc>
                <a:spcPct val="95000"/>
              </a:lnSpc>
              <a:spcBef>
                <a:spcPct val="25000"/>
              </a:spcBef>
              <a:buSzPct val="100000"/>
            </a:pPr>
            <a:r>
              <a:rPr lang="en-US" altLang="en-US" sz="2600" b="1">
                <a:solidFill>
                  <a:srgbClr val="FFFF99"/>
                </a:solidFill>
                <a:latin typeface="Trebuchet MS" pitchFamily="34" charset="0"/>
              </a:rPr>
              <a:t>Focus:</a:t>
            </a:r>
          </a:p>
          <a:p>
            <a:pPr>
              <a:lnSpc>
                <a:spcPct val="95000"/>
              </a:lnSpc>
              <a:spcBef>
                <a:spcPct val="25000"/>
              </a:spcBef>
              <a:buSzPct val="100000"/>
            </a:pPr>
            <a:r>
              <a:rPr lang="en-US" altLang="en-US" sz="2000">
                <a:solidFill>
                  <a:schemeClr val="bg1"/>
                </a:solidFill>
                <a:latin typeface="Trebuchet MS" pitchFamily="34" charset="0"/>
              </a:rPr>
              <a:t>Use change in protein </a:t>
            </a:r>
            <a:r>
              <a:rPr lang="en-US" altLang="en-US" sz="2000" b="1" i="1">
                <a:solidFill>
                  <a:srgbClr val="FFFF99"/>
                </a:solidFill>
                <a:latin typeface="Trebuchet MS" pitchFamily="34" charset="0"/>
              </a:rPr>
              <a:t>structure</a:t>
            </a:r>
            <a:r>
              <a:rPr lang="en-US" altLang="en-US" sz="2000">
                <a:solidFill>
                  <a:srgbClr val="FFFF99"/>
                </a:solidFill>
                <a:latin typeface="Trebuchet MS" pitchFamily="34" charset="0"/>
              </a:rPr>
              <a:t> </a:t>
            </a:r>
            <a:r>
              <a:rPr lang="en-US" altLang="en-US" sz="2000">
                <a:solidFill>
                  <a:schemeClr val="bg1"/>
                </a:solidFill>
                <a:latin typeface="Trebuchet MS" pitchFamily="34" charset="0"/>
              </a:rPr>
              <a:t>to identify healthy vs. disease</a:t>
            </a:r>
          </a:p>
        </p:txBody>
      </p:sp>
      <p:sp>
        <p:nvSpPr>
          <p:cNvPr id="475143" name="Text Box 7"/>
          <p:cNvSpPr txBox="1">
            <a:spLocks noChangeArrowheads="1"/>
          </p:cNvSpPr>
          <p:nvPr/>
        </p:nvSpPr>
        <p:spPr bwMode="auto">
          <a:xfrm>
            <a:off x="5148263" y="3586163"/>
            <a:ext cx="8826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en-US" altLang="en-US" b="1">
                <a:solidFill>
                  <a:srgbClr val="FFFF66"/>
                </a:solidFill>
                <a:latin typeface="Trebuchet MS" pitchFamily="34" charset="0"/>
              </a:rPr>
              <a:t>K =</a:t>
            </a:r>
          </a:p>
        </p:txBody>
      </p:sp>
      <p:sp>
        <p:nvSpPr>
          <p:cNvPr id="475144" name="Rectangle 8"/>
          <p:cNvSpPr>
            <a:spLocks noChangeArrowheads="1"/>
          </p:cNvSpPr>
          <p:nvPr/>
        </p:nvSpPr>
        <p:spPr bwMode="auto">
          <a:xfrm>
            <a:off x="501650" y="2546350"/>
            <a:ext cx="4378325" cy="392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234950" indent="-23495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20000"/>
              </a:spcBef>
              <a:buSzPct val="100000"/>
            </a:pPr>
            <a:r>
              <a:rPr lang="en-US" altLang="en-US" sz="2600" b="1" dirty="0" smtClean="0">
                <a:solidFill>
                  <a:srgbClr val="FFFF99"/>
                </a:solidFill>
                <a:latin typeface="Trebuchet MS" pitchFamily="34" charset="0"/>
              </a:rPr>
              <a:t>CDx </a:t>
            </a:r>
            <a:r>
              <a:rPr lang="en-US" altLang="en-US" sz="2600" b="1" dirty="0">
                <a:solidFill>
                  <a:srgbClr val="FFFF99"/>
                </a:solidFill>
                <a:latin typeface="Trebuchet MS" pitchFamily="34" charset="0"/>
              </a:rPr>
              <a:t>technology:</a:t>
            </a:r>
            <a:r>
              <a:rPr lang="en-US" altLang="en-US" sz="2600" u="sng" dirty="0">
                <a:solidFill>
                  <a:srgbClr val="FFFF99"/>
                </a:solidFill>
                <a:latin typeface="Trebuchet MS" pitchFamily="34" charset="0"/>
              </a:rPr>
              <a:t> </a:t>
            </a:r>
            <a:endParaRPr lang="en-US" altLang="en-US" sz="2200" u="sng" dirty="0">
              <a:solidFill>
                <a:srgbClr val="FFFF99"/>
              </a:solidFill>
              <a:latin typeface="Trebuchet MS" pitchFamily="34" charset="0"/>
            </a:endParaRPr>
          </a:p>
          <a:p>
            <a:pPr>
              <a:lnSpc>
                <a:spcPct val="80000"/>
              </a:lnSpc>
              <a:spcBef>
                <a:spcPct val="75000"/>
              </a:spcBef>
              <a:buSzPct val="100000"/>
              <a:buFont typeface="Times New Roman" pitchFamily="18" charset="0"/>
              <a:buChar char="–"/>
            </a:pPr>
            <a:r>
              <a:rPr lang="en-US" altLang="en-US" sz="2000" dirty="0" err="1">
                <a:solidFill>
                  <a:schemeClr val="bg1"/>
                </a:solidFill>
                <a:latin typeface="Trebuchet MS" pitchFamily="34" charset="0"/>
              </a:rPr>
              <a:t>Biofluid</a:t>
            </a:r>
            <a:r>
              <a:rPr lang="en-US" altLang="en-US" sz="2000" dirty="0">
                <a:solidFill>
                  <a:schemeClr val="bg1"/>
                </a:solidFill>
                <a:latin typeface="Trebuchet MS" pitchFamily="34" charset="0"/>
              </a:rPr>
              <a:t> placed in aqueous two-phase system</a:t>
            </a:r>
          </a:p>
          <a:p>
            <a:pPr>
              <a:lnSpc>
                <a:spcPct val="80000"/>
              </a:lnSpc>
              <a:spcBef>
                <a:spcPct val="75000"/>
              </a:spcBef>
              <a:buSzPct val="100000"/>
              <a:buFont typeface="Times New Roman" pitchFamily="18" charset="0"/>
              <a:buChar char="–"/>
            </a:pPr>
            <a:endParaRPr lang="en-US" altLang="en-US" sz="2000" dirty="0">
              <a:solidFill>
                <a:schemeClr val="bg1"/>
              </a:solidFill>
              <a:latin typeface="Trebuchet MS" pitchFamily="34" charset="0"/>
            </a:endParaRPr>
          </a:p>
          <a:p>
            <a:pPr>
              <a:lnSpc>
                <a:spcPct val="80000"/>
              </a:lnSpc>
              <a:spcBef>
                <a:spcPct val="75000"/>
              </a:spcBef>
              <a:buSzPct val="100000"/>
              <a:buFont typeface="Times New Roman" pitchFamily="18" charset="0"/>
              <a:buChar char="–"/>
            </a:pPr>
            <a:r>
              <a:rPr lang="en-US" altLang="en-US" sz="2000" dirty="0">
                <a:solidFill>
                  <a:schemeClr val="bg1"/>
                </a:solidFill>
                <a:latin typeface="Trebuchet MS" pitchFamily="34" charset="0"/>
              </a:rPr>
              <a:t>Proteins partition between top &amp; bottom based on </a:t>
            </a:r>
            <a:r>
              <a:rPr lang="en-US" altLang="en-US" sz="2000" b="1" i="1" dirty="0">
                <a:solidFill>
                  <a:schemeClr val="bg1"/>
                </a:solidFill>
                <a:latin typeface="Trebuchet MS" pitchFamily="34" charset="0"/>
              </a:rPr>
              <a:t>structure </a:t>
            </a:r>
          </a:p>
          <a:p>
            <a:pPr>
              <a:lnSpc>
                <a:spcPct val="80000"/>
              </a:lnSpc>
              <a:spcBef>
                <a:spcPct val="75000"/>
              </a:spcBef>
              <a:buSzPct val="100000"/>
              <a:buFont typeface="Times New Roman" pitchFamily="18" charset="0"/>
              <a:buChar char="–"/>
            </a:pPr>
            <a:endParaRPr lang="en-US" altLang="en-US" sz="2000" b="1" i="1" dirty="0">
              <a:solidFill>
                <a:schemeClr val="bg1"/>
              </a:solidFill>
              <a:latin typeface="Trebuchet MS" pitchFamily="34" charset="0"/>
            </a:endParaRPr>
          </a:p>
          <a:p>
            <a:pPr>
              <a:lnSpc>
                <a:spcPct val="80000"/>
              </a:lnSpc>
              <a:spcBef>
                <a:spcPct val="75000"/>
              </a:spcBef>
              <a:buSzPct val="100000"/>
              <a:buFont typeface="Times New Roman" pitchFamily="18" charset="0"/>
              <a:buChar char="–"/>
            </a:pPr>
            <a:r>
              <a:rPr lang="en-US" altLang="en-US" sz="2000" dirty="0">
                <a:solidFill>
                  <a:schemeClr val="bg1"/>
                </a:solidFill>
                <a:latin typeface="Trebuchet MS" pitchFamily="34" charset="0"/>
              </a:rPr>
              <a:t>Specific ratio </a:t>
            </a:r>
            <a:r>
              <a:rPr lang="en-US" altLang="en-US" sz="2000" b="1" dirty="0">
                <a:solidFill>
                  <a:schemeClr val="bg1"/>
                </a:solidFill>
                <a:latin typeface="Trebuchet MS" pitchFamily="34" charset="0"/>
              </a:rPr>
              <a:t>(K)</a:t>
            </a:r>
            <a:r>
              <a:rPr lang="en-US" altLang="en-US" sz="2000" dirty="0">
                <a:solidFill>
                  <a:schemeClr val="bg1"/>
                </a:solidFill>
                <a:latin typeface="Trebuchet MS" pitchFamily="34" charset="0"/>
              </a:rPr>
              <a:t> for protein + structure + SIA chemistry</a:t>
            </a:r>
          </a:p>
          <a:p>
            <a:pPr>
              <a:spcBef>
                <a:spcPct val="75000"/>
              </a:spcBef>
              <a:spcAft>
                <a:spcPct val="25000"/>
              </a:spcAft>
              <a:buSzPct val="100000"/>
              <a:buFont typeface="Times New Roman" pitchFamily="18" charset="0"/>
              <a:buChar char="–"/>
            </a:pPr>
            <a:endParaRPr lang="en-US" altLang="en-US" sz="2000" dirty="0">
              <a:solidFill>
                <a:schemeClr val="bg1"/>
              </a:solidFill>
              <a:latin typeface="Trebuchet MS" pitchFamily="34" charset="0"/>
            </a:endParaRPr>
          </a:p>
        </p:txBody>
      </p:sp>
      <p:pic>
        <p:nvPicPr>
          <p:cNvPr id="475147" name="Picture 11" descr="SIA graph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2188" y="2025650"/>
            <a:ext cx="2954337"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5"/>
          <p:cNvGrpSpPr>
            <a:grpSpLocks/>
          </p:cNvGrpSpPr>
          <p:nvPr/>
        </p:nvGrpSpPr>
        <p:grpSpPr bwMode="auto">
          <a:xfrm>
            <a:off x="5800725" y="3429000"/>
            <a:ext cx="536575" cy="823913"/>
            <a:chOff x="4114" y="1216"/>
            <a:chExt cx="556" cy="519"/>
          </a:xfrm>
        </p:grpSpPr>
        <p:sp>
          <p:nvSpPr>
            <p:cNvPr id="915471" name="Text Box 16"/>
            <p:cNvSpPr txBox="1">
              <a:spLocks noChangeArrowheads="1"/>
            </p:cNvSpPr>
            <p:nvPr/>
          </p:nvSpPr>
          <p:spPr bwMode="auto">
            <a:xfrm>
              <a:off x="4114" y="1216"/>
              <a:ext cx="556"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en-US" altLang="en-US" sz="2000" b="1">
                  <a:solidFill>
                    <a:srgbClr val="FFFF66"/>
                  </a:solidFill>
                  <a:latin typeface="Trebuchet MS" pitchFamily="34" charset="0"/>
                </a:rPr>
                <a:t>16</a:t>
              </a:r>
            </a:p>
            <a:p>
              <a:pPr algn="ctr">
                <a:lnSpc>
                  <a:spcPct val="90000"/>
                </a:lnSpc>
                <a:spcBef>
                  <a:spcPct val="50000"/>
                </a:spcBef>
              </a:pPr>
              <a:r>
                <a:rPr lang="en-US" altLang="en-US" sz="2000" b="1">
                  <a:solidFill>
                    <a:srgbClr val="FFFF66"/>
                  </a:solidFill>
                  <a:latin typeface="Trebuchet MS" pitchFamily="34" charset="0"/>
                </a:rPr>
                <a:t>4</a:t>
              </a:r>
            </a:p>
          </p:txBody>
        </p:sp>
        <p:sp>
          <p:nvSpPr>
            <p:cNvPr id="915472" name="Line 17"/>
            <p:cNvSpPr>
              <a:spLocks noChangeShapeType="1"/>
            </p:cNvSpPr>
            <p:nvPr/>
          </p:nvSpPr>
          <p:spPr bwMode="auto">
            <a:xfrm>
              <a:off x="4211" y="1483"/>
              <a:ext cx="362" cy="0"/>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grpSp>
      <p:grpSp>
        <p:nvGrpSpPr>
          <p:cNvPr id="3" name="Group 18"/>
          <p:cNvGrpSpPr>
            <a:grpSpLocks/>
          </p:cNvGrpSpPr>
          <p:nvPr/>
        </p:nvGrpSpPr>
        <p:grpSpPr bwMode="auto">
          <a:xfrm>
            <a:off x="6837363" y="3429000"/>
            <a:ext cx="536575" cy="793750"/>
            <a:chOff x="4114" y="1216"/>
            <a:chExt cx="556" cy="500"/>
          </a:xfrm>
        </p:grpSpPr>
        <p:sp>
          <p:nvSpPr>
            <p:cNvPr id="915474" name="Text Box 19"/>
            <p:cNvSpPr txBox="1">
              <a:spLocks noChangeArrowheads="1"/>
            </p:cNvSpPr>
            <p:nvPr/>
          </p:nvSpPr>
          <p:spPr bwMode="auto">
            <a:xfrm>
              <a:off x="4114" y="1216"/>
              <a:ext cx="556" cy="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en-US" altLang="en-US" sz="2000" b="1">
                  <a:solidFill>
                    <a:srgbClr val="FFFF66"/>
                  </a:solidFill>
                  <a:latin typeface="Trebuchet MS" pitchFamily="34" charset="0"/>
                </a:rPr>
                <a:t>10</a:t>
              </a:r>
            </a:p>
            <a:p>
              <a:pPr algn="ctr">
                <a:lnSpc>
                  <a:spcPct val="80000"/>
                </a:lnSpc>
                <a:spcBef>
                  <a:spcPct val="50000"/>
                </a:spcBef>
              </a:pPr>
              <a:r>
                <a:rPr lang="en-US" altLang="en-US" sz="2000" b="1">
                  <a:solidFill>
                    <a:srgbClr val="FFFF66"/>
                  </a:solidFill>
                  <a:latin typeface="Trebuchet MS" pitchFamily="34" charset="0"/>
                </a:rPr>
                <a:t>30</a:t>
              </a:r>
            </a:p>
          </p:txBody>
        </p:sp>
        <p:sp>
          <p:nvSpPr>
            <p:cNvPr id="915475" name="Line 20"/>
            <p:cNvSpPr>
              <a:spLocks noChangeShapeType="1"/>
            </p:cNvSpPr>
            <p:nvPr/>
          </p:nvSpPr>
          <p:spPr bwMode="auto">
            <a:xfrm>
              <a:off x="4211" y="1483"/>
              <a:ext cx="362" cy="0"/>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grpSp>
      <p:grpSp>
        <p:nvGrpSpPr>
          <p:cNvPr id="4" name="Group 21"/>
          <p:cNvGrpSpPr>
            <a:grpSpLocks/>
          </p:cNvGrpSpPr>
          <p:nvPr/>
        </p:nvGrpSpPr>
        <p:grpSpPr bwMode="auto">
          <a:xfrm>
            <a:off x="7837488" y="3429000"/>
            <a:ext cx="536575" cy="793750"/>
            <a:chOff x="4114" y="1216"/>
            <a:chExt cx="556" cy="500"/>
          </a:xfrm>
        </p:grpSpPr>
        <p:sp>
          <p:nvSpPr>
            <p:cNvPr id="915477" name="Text Box 22"/>
            <p:cNvSpPr txBox="1">
              <a:spLocks noChangeArrowheads="1"/>
            </p:cNvSpPr>
            <p:nvPr/>
          </p:nvSpPr>
          <p:spPr bwMode="auto">
            <a:xfrm>
              <a:off x="4114" y="1216"/>
              <a:ext cx="556" cy="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spcBef>
                  <a:spcPct val="50000"/>
                </a:spcBef>
              </a:pPr>
              <a:r>
                <a:rPr lang="en-US" altLang="en-US" sz="2000" b="1">
                  <a:solidFill>
                    <a:srgbClr val="FFFF66"/>
                  </a:solidFill>
                  <a:latin typeface="Trebuchet MS" pitchFamily="34" charset="0"/>
                </a:rPr>
                <a:t>48</a:t>
              </a:r>
            </a:p>
            <a:p>
              <a:pPr algn="ctr">
                <a:lnSpc>
                  <a:spcPct val="80000"/>
                </a:lnSpc>
                <a:spcBef>
                  <a:spcPct val="50000"/>
                </a:spcBef>
              </a:pPr>
              <a:r>
                <a:rPr lang="en-US" altLang="en-US" sz="2000" b="1">
                  <a:solidFill>
                    <a:srgbClr val="FFFF66"/>
                  </a:solidFill>
                  <a:latin typeface="Trebuchet MS" pitchFamily="34" charset="0"/>
                </a:rPr>
                <a:t>12</a:t>
              </a:r>
            </a:p>
          </p:txBody>
        </p:sp>
        <p:sp>
          <p:nvSpPr>
            <p:cNvPr id="915478" name="Line 23"/>
            <p:cNvSpPr>
              <a:spLocks noChangeShapeType="1"/>
            </p:cNvSpPr>
            <p:nvPr/>
          </p:nvSpPr>
          <p:spPr bwMode="auto">
            <a:xfrm>
              <a:off x="4211" y="1483"/>
              <a:ext cx="362" cy="0"/>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grpSp>
      <p:sp>
        <p:nvSpPr>
          <p:cNvPr id="475160" name="Rectangle 24"/>
          <p:cNvSpPr>
            <a:spLocks noChangeArrowheads="1"/>
          </p:cNvSpPr>
          <p:nvPr/>
        </p:nvSpPr>
        <p:spPr bwMode="auto">
          <a:xfrm>
            <a:off x="4994275" y="5894388"/>
            <a:ext cx="4148138"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228600" indent="-2286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20000"/>
              </a:spcBef>
              <a:buSzPct val="100000"/>
            </a:pPr>
            <a:r>
              <a:rPr lang="en-US" altLang="en-US" sz="2000" i="1">
                <a:solidFill>
                  <a:schemeClr val="hlink"/>
                </a:solidFill>
                <a:latin typeface="Trebuchet MS" pitchFamily="34" charset="0"/>
              </a:rPr>
              <a:t>Amount=   20          40         60</a:t>
            </a:r>
            <a:endParaRPr lang="en-US" altLang="en-US" sz="2000">
              <a:solidFill>
                <a:schemeClr val="hlink"/>
              </a:solidFill>
              <a:latin typeface="Trebuchet MS" pitchFamily="34" charset="0"/>
              <a:sym typeface="Symbol" pitchFamily="18" charset="2"/>
            </a:endParaRPr>
          </a:p>
        </p:txBody>
      </p:sp>
      <p:sp>
        <p:nvSpPr>
          <p:cNvPr id="475161" name="Rectangle 25"/>
          <p:cNvSpPr>
            <a:spLocks noChangeArrowheads="1"/>
          </p:cNvSpPr>
          <p:nvPr/>
        </p:nvSpPr>
        <p:spPr bwMode="auto">
          <a:xfrm>
            <a:off x="4879975" y="5426075"/>
            <a:ext cx="4148138"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228600" indent="-228600">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spcBef>
                <a:spcPct val="20000"/>
              </a:spcBef>
              <a:buSzPct val="100000"/>
            </a:pPr>
            <a:r>
              <a:rPr lang="en-US" altLang="en-US" sz="1000" b="1" i="1">
                <a:solidFill>
                  <a:srgbClr val="FFFF66"/>
                </a:solidFill>
                <a:latin typeface="Trebuchet MS" pitchFamily="34" charset="0"/>
              </a:rPr>
              <a:t> </a:t>
            </a:r>
            <a:r>
              <a:rPr lang="en-US" altLang="en-US" sz="2000" b="1" i="1">
                <a:solidFill>
                  <a:srgbClr val="FFFF66"/>
                </a:solidFill>
                <a:latin typeface="Trebuchet MS" pitchFamily="34" charset="0"/>
              </a:rPr>
              <a:t>           K=   4           .3           4</a:t>
            </a:r>
            <a:endParaRPr lang="en-US" altLang="en-US" sz="2000">
              <a:solidFill>
                <a:srgbClr val="FFFF66"/>
              </a:solidFill>
              <a:latin typeface="Trebuchet MS" pitchFamily="34" charset="0"/>
              <a:sym typeface="Symbol" pitchFamily="18" charset="2"/>
            </a:endParaRPr>
          </a:p>
        </p:txBody>
      </p:sp>
      <p:sp>
        <p:nvSpPr>
          <p:cNvPr id="475162" name="Oval 26"/>
          <p:cNvSpPr>
            <a:spLocks noChangeArrowheads="1"/>
          </p:cNvSpPr>
          <p:nvPr/>
        </p:nvSpPr>
        <p:spPr bwMode="auto">
          <a:xfrm>
            <a:off x="7221538" y="5386388"/>
            <a:ext cx="614362" cy="500062"/>
          </a:xfrm>
          <a:prstGeom prst="ellipse">
            <a:avLst/>
          </a:prstGeom>
          <a:noFill/>
          <a:ln w="349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90488" tIns="44450" rIns="90488" bIns="44450"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nSpc>
                <a:spcPct val="90000"/>
              </a:lnSpc>
              <a:spcBef>
                <a:spcPct val="20000"/>
              </a:spcBef>
              <a:buSzPct val="100000"/>
              <a:buFontTx/>
              <a:buChar char="•"/>
            </a:pPr>
            <a:endParaRPr lang="en-US" altLang="en-US">
              <a:latin typeface="Microsoft Sans Serif" pitchFamily="34" charset="0"/>
            </a:endParaRPr>
          </a:p>
        </p:txBody>
      </p:sp>
      <p:sp>
        <p:nvSpPr>
          <p:cNvPr id="475163" name="Oval 27"/>
          <p:cNvSpPr>
            <a:spLocks noChangeArrowheads="1"/>
          </p:cNvSpPr>
          <p:nvPr/>
        </p:nvSpPr>
        <p:spPr bwMode="auto">
          <a:xfrm>
            <a:off x="8220075" y="5872163"/>
            <a:ext cx="536575" cy="436562"/>
          </a:xfrm>
          <a:prstGeom prst="ellipse">
            <a:avLst/>
          </a:prstGeom>
          <a:noFill/>
          <a:ln w="28575" algn="ctr">
            <a:solidFill>
              <a:schemeClr val="hlink"/>
            </a:solidFill>
            <a:round/>
            <a:headEnd/>
            <a:tailEnd/>
          </a:ln>
          <a:extLst>
            <a:ext uri="{909E8E84-426E-40DD-AFC4-6F175D3DCCD1}">
              <a14:hiddenFill xmlns:a14="http://schemas.microsoft.com/office/drawing/2010/main">
                <a:solidFill>
                  <a:srgbClr val="FFFFFF"/>
                </a:solidFill>
              </a14:hiddenFill>
            </a:ext>
          </a:extLst>
        </p:spPr>
        <p:txBody>
          <a:bodyPr wrap="none" lIns="90488" tIns="44450" rIns="90488" bIns="44450"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nSpc>
                <a:spcPct val="90000"/>
              </a:lnSpc>
              <a:spcBef>
                <a:spcPct val="20000"/>
              </a:spcBef>
              <a:buSzPct val="100000"/>
              <a:buFontTx/>
              <a:buChar char="•"/>
            </a:pPr>
            <a:endParaRPr lang="en-US" altLang="en-US">
              <a:latin typeface="Microsoft Sans Serif"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751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514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7514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514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7516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516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7516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751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143" grpId="0"/>
      <p:bldP spid="475144" grpId="0"/>
      <p:bldP spid="475144" grpId="1"/>
      <p:bldP spid="475160" grpId="0"/>
      <p:bldP spid="475161" grpId="0"/>
      <p:bldP spid="475162" grpId="0" animBg="1"/>
      <p:bldP spid="47516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4850" name="Rectangle 2"/>
          <p:cNvSpPr>
            <a:spLocks noGrp="1" noChangeArrowheads="1"/>
          </p:cNvSpPr>
          <p:nvPr>
            <p:ph type="title"/>
          </p:nvPr>
        </p:nvSpPr>
        <p:spPr>
          <a:xfrm>
            <a:off x="693738" y="2338388"/>
            <a:ext cx="7772400" cy="898525"/>
          </a:xfrm>
        </p:spPr>
        <p:txBody>
          <a:bodyPr/>
          <a:lstStyle/>
          <a:p>
            <a:r>
              <a:rPr lang="en-US" altLang="en-US"/>
              <a:t>Thank You</a:t>
            </a:r>
          </a:p>
        </p:txBody>
      </p:sp>
    </p:spTree>
    <p:extLst>
      <p:ext uri="{BB962C8B-B14F-4D97-AF65-F5344CB8AC3E}">
        <p14:creationId xmlns:p14="http://schemas.microsoft.com/office/powerpoint/2010/main" val="1965032814"/>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47202" name="Rectangle 2"/>
          <p:cNvSpPr>
            <a:spLocks noGrp="1" noChangeArrowheads="1"/>
          </p:cNvSpPr>
          <p:nvPr>
            <p:ph type="title"/>
          </p:nvPr>
        </p:nvSpPr>
        <p:spPr/>
        <p:txBody>
          <a:bodyPr/>
          <a:lstStyle/>
          <a:p>
            <a:r>
              <a:rPr lang="en-US" altLang="en-US" sz="2400"/>
              <a:t>De Novo Discovery of Structurally Changed Biomarkers in Cancer</a:t>
            </a:r>
          </a:p>
        </p:txBody>
      </p:sp>
      <p:sp>
        <p:nvSpPr>
          <p:cNvPr id="947203" name="Line 3"/>
          <p:cNvSpPr>
            <a:spLocks noChangeShapeType="1"/>
          </p:cNvSpPr>
          <p:nvPr/>
        </p:nvSpPr>
        <p:spPr bwMode="auto">
          <a:xfrm>
            <a:off x="987425" y="1154113"/>
            <a:ext cx="7348538" cy="25400"/>
          </a:xfrm>
          <a:prstGeom prst="line">
            <a:avLst/>
          </a:prstGeom>
          <a:noFill/>
          <a:ln w="285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947204" name="Text Box 4"/>
          <p:cNvSpPr txBox="1">
            <a:spLocks noChangeArrowheads="1"/>
          </p:cNvSpPr>
          <p:nvPr/>
        </p:nvSpPr>
        <p:spPr bwMode="auto">
          <a:xfrm>
            <a:off x="822325" y="1314450"/>
            <a:ext cx="7594600" cy="3365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1600">
                <a:solidFill>
                  <a:schemeClr val="bg1"/>
                </a:solidFill>
                <a:latin typeface="Verdana" pitchFamily="34" charset="0"/>
              </a:rPr>
              <a:t>Structural Classification + Biological Identification</a:t>
            </a:r>
          </a:p>
        </p:txBody>
      </p:sp>
      <p:sp>
        <p:nvSpPr>
          <p:cNvPr id="947205" name="Rectangle 5"/>
          <p:cNvSpPr>
            <a:spLocks noChangeArrowheads="1"/>
          </p:cNvSpPr>
          <p:nvPr/>
        </p:nvSpPr>
        <p:spPr bwMode="auto">
          <a:xfrm>
            <a:off x="390525" y="2051050"/>
            <a:ext cx="2900363" cy="1593850"/>
          </a:xfrm>
          <a:prstGeom prst="rect">
            <a:avLst/>
          </a:prstGeom>
          <a:solidFill>
            <a:srgbClr val="669900"/>
          </a:solidFill>
          <a:ln w="38100">
            <a:solidFill>
              <a:schemeClr val="tx1"/>
            </a:solidFill>
            <a:miter lim="800000"/>
            <a:headEnd/>
            <a:tailEnd/>
          </a:ln>
          <a:effectLst>
            <a:outerShdw dist="107763" dir="2700000" algn="ctr" rotWithShape="0">
              <a:schemeClr val="bg2">
                <a:alpha val="50000"/>
              </a:schemeClr>
            </a:outerShdw>
          </a:effectLst>
        </p:spPr>
        <p:txBody>
          <a:bodyPr anchor="ctr">
            <a:spAutoFit/>
          </a:bodyPr>
          <a:lstStyle/>
          <a:p>
            <a:pPr algn="ctr"/>
            <a:r>
              <a:rPr lang="en-US" altLang="en-US" sz="2000">
                <a:solidFill>
                  <a:schemeClr val="bg1"/>
                </a:solidFill>
                <a:latin typeface="Verdana" pitchFamily="34" charset="0"/>
              </a:rPr>
              <a:t>Solvent Interaction</a:t>
            </a:r>
          </a:p>
          <a:p>
            <a:pPr algn="ctr"/>
            <a:r>
              <a:rPr lang="en-US" altLang="en-US" sz="2000">
                <a:solidFill>
                  <a:schemeClr val="bg1"/>
                </a:solidFill>
                <a:latin typeface="Verdana" pitchFamily="34" charset="0"/>
              </a:rPr>
              <a:t>Analysis Assay:</a:t>
            </a:r>
          </a:p>
          <a:p>
            <a:pPr algn="ctr"/>
            <a:endParaRPr lang="en-US" altLang="en-US">
              <a:solidFill>
                <a:schemeClr val="bg1"/>
              </a:solidFill>
              <a:latin typeface="Verdana" pitchFamily="34" charset="0"/>
            </a:endParaRPr>
          </a:p>
          <a:p>
            <a:pPr algn="ctr"/>
            <a:r>
              <a:rPr lang="en-US" altLang="en-US" sz="1600">
                <a:solidFill>
                  <a:schemeClr val="bg1"/>
                </a:solidFill>
                <a:latin typeface="Verdana" pitchFamily="34" charset="0"/>
              </a:rPr>
              <a:t>1000s of simultaneous experiments</a:t>
            </a:r>
          </a:p>
        </p:txBody>
      </p:sp>
      <p:sp>
        <p:nvSpPr>
          <p:cNvPr id="947206" name="Freeform 6"/>
          <p:cNvSpPr>
            <a:spLocks/>
          </p:cNvSpPr>
          <p:nvPr/>
        </p:nvSpPr>
        <p:spPr bwMode="auto">
          <a:xfrm>
            <a:off x="976313" y="2246313"/>
            <a:ext cx="3101975" cy="2640012"/>
          </a:xfrm>
          <a:custGeom>
            <a:avLst/>
            <a:gdLst>
              <a:gd name="T0" fmla="*/ 1890 w 1954"/>
              <a:gd name="T1" fmla="*/ 0 h 1663"/>
              <a:gd name="T2" fmla="*/ 1924 w 1954"/>
              <a:gd name="T3" fmla="*/ 50 h 1663"/>
              <a:gd name="T4" fmla="*/ 1941 w 1954"/>
              <a:gd name="T5" fmla="*/ 123 h 1663"/>
              <a:gd name="T6" fmla="*/ 1941 w 1954"/>
              <a:gd name="T7" fmla="*/ 548 h 1663"/>
              <a:gd name="T8" fmla="*/ 1890 w 1954"/>
              <a:gd name="T9" fmla="*/ 738 h 1663"/>
              <a:gd name="T10" fmla="*/ 1851 w 1954"/>
              <a:gd name="T11" fmla="*/ 911 h 1663"/>
              <a:gd name="T12" fmla="*/ 1829 w 1954"/>
              <a:gd name="T13" fmla="*/ 1001 h 1663"/>
              <a:gd name="T14" fmla="*/ 1762 w 1954"/>
              <a:gd name="T15" fmla="*/ 1124 h 1663"/>
              <a:gd name="T16" fmla="*/ 1683 w 1954"/>
              <a:gd name="T17" fmla="*/ 1247 h 1663"/>
              <a:gd name="T18" fmla="*/ 1650 w 1954"/>
              <a:gd name="T19" fmla="*/ 1258 h 1663"/>
              <a:gd name="T20" fmla="*/ 1594 w 1954"/>
              <a:gd name="T21" fmla="*/ 1297 h 1663"/>
              <a:gd name="T22" fmla="*/ 1488 w 1954"/>
              <a:gd name="T23" fmla="*/ 1364 h 1663"/>
              <a:gd name="T24" fmla="*/ 1359 w 1954"/>
              <a:gd name="T25" fmla="*/ 1431 h 1663"/>
              <a:gd name="T26" fmla="*/ 1264 w 1954"/>
              <a:gd name="T27" fmla="*/ 1493 h 1663"/>
              <a:gd name="T28" fmla="*/ 1225 w 1954"/>
              <a:gd name="T29" fmla="*/ 1499 h 1663"/>
              <a:gd name="T30" fmla="*/ 1208 w 1954"/>
              <a:gd name="T31" fmla="*/ 1504 h 1663"/>
              <a:gd name="T32" fmla="*/ 1035 w 1954"/>
              <a:gd name="T33" fmla="*/ 1554 h 1663"/>
              <a:gd name="T34" fmla="*/ 649 w 1954"/>
              <a:gd name="T35" fmla="*/ 1577 h 1663"/>
              <a:gd name="T36" fmla="*/ 481 w 1954"/>
              <a:gd name="T37" fmla="*/ 1594 h 1663"/>
              <a:gd name="T38" fmla="*/ 408 w 1954"/>
              <a:gd name="T39" fmla="*/ 1566 h 1663"/>
              <a:gd name="T40" fmla="*/ 358 w 1954"/>
              <a:gd name="T41" fmla="*/ 1543 h 1663"/>
              <a:gd name="T42" fmla="*/ 106 w 1954"/>
              <a:gd name="T43" fmla="*/ 1549 h 1663"/>
              <a:gd name="T44" fmla="*/ 50 w 1954"/>
              <a:gd name="T45" fmla="*/ 1610 h 1663"/>
              <a:gd name="T46" fmla="*/ 0 w 1954"/>
              <a:gd name="T47" fmla="*/ 1622 h 1663"/>
              <a:gd name="T48" fmla="*/ 6 w 1954"/>
              <a:gd name="T49" fmla="*/ 1638 h 1663"/>
              <a:gd name="T50" fmla="*/ 201 w 1954"/>
              <a:gd name="T51" fmla="*/ 1661 h 1663"/>
              <a:gd name="T52" fmla="*/ 543 w 1954"/>
              <a:gd name="T53" fmla="*/ 1655 h 1663"/>
              <a:gd name="T54" fmla="*/ 750 w 1954"/>
              <a:gd name="T55" fmla="*/ 1588 h 1663"/>
              <a:gd name="T56" fmla="*/ 1096 w 1954"/>
              <a:gd name="T57" fmla="*/ 1493 h 1663"/>
              <a:gd name="T58" fmla="*/ 1314 w 1954"/>
              <a:gd name="T59" fmla="*/ 1459 h 1663"/>
              <a:gd name="T60" fmla="*/ 1365 w 1954"/>
              <a:gd name="T61" fmla="*/ 1431 h 1663"/>
              <a:gd name="T62" fmla="*/ 1337 w 1954"/>
              <a:gd name="T63" fmla="*/ 1454 h 1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54" h="1663">
                <a:moveTo>
                  <a:pt x="1890" y="0"/>
                </a:moveTo>
                <a:cubicBezTo>
                  <a:pt x="1906" y="14"/>
                  <a:pt x="1910" y="32"/>
                  <a:pt x="1924" y="50"/>
                </a:cubicBezTo>
                <a:cubicBezTo>
                  <a:pt x="1932" y="76"/>
                  <a:pt x="1937" y="96"/>
                  <a:pt x="1941" y="123"/>
                </a:cubicBezTo>
                <a:cubicBezTo>
                  <a:pt x="1954" y="298"/>
                  <a:pt x="1951" y="224"/>
                  <a:pt x="1941" y="548"/>
                </a:cubicBezTo>
                <a:cubicBezTo>
                  <a:pt x="1940" y="598"/>
                  <a:pt x="1904" y="688"/>
                  <a:pt x="1890" y="738"/>
                </a:cubicBezTo>
                <a:cubicBezTo>
                  <a:pt x="1884" y="799"/>
                  <a:pt x="1869" y="853"/>
                  <a:pt x="1851" y="911"/>
                </a:cubicBezTo>
                <a:cubicBezTo>
                  <a:pt x="1843" y="938"/>
                  <a:pt x="1842" y="976"/>
                  <a:pt x="1829" y="1001"/>
                </a:cubicBezTo>
                <a:cubicBezTo>
                  <a:pt x="1807" y="1043"/>
                  <a:pt x="1783" y="1081"/>
                  <a:pt x="1762" y="1124"/>
                </a:cubicBezTo>
                <a:cubicBezTo>
                  <a:pt x="1741" y="1167"/>
                  <a:pt x="1721" y="1216"/>
                  <a:pt x="1683" y="1247"/>
                </a:cubicBezTo>
                <a:cubicBezTo>
                  <a:pt x="1674" y="1254"/>
                  <a:pt x="1660" y="1253"/>
                  <a:pt x="1650" y="1258"/>
                </a:cubicBezTo>
                <a:cubicBezTo>
                  <a:pt x="1631" y="1268"/>
                  <a:pt x="1610" y="1283"/>
                  <a:pt x="1594" y="1297"/>
                </a:cubicBezTo>
                <a:cubicBezTo>
                  <a:pt x="1559" y="1325"/>
                  <a:pt x="1533" y="1354"/>
                  <a:pt x="1488" y="1364"/>
                </a:cubicBezTo>
                <a:cubicBezTo>
                  <a:pt x="1428" y="1424"/>
                  <a:pt x="1446" y="1414"/>
                  <a:pt x="1359" y="1431"/>
                </a:cubicBezTo>
                <a:cubicBezTo>
                  <a:pt x="1328" y="1448"/>
                  <a:pt x="1298" y="1484"/>
                  <a:pt x="1264" y="1493"/>
                </a:cubicBezTo>
                <a:cubicBezTo>
                  <a:pt x="1251" y="1497"/>
                  <a:pt x="1238" y="1496"/>
                  <a:pt x="1225" y="1499"/>
                </a:cubicBezTo>
                <a:cubicBezTo>
                  <a:pt x="1219" y="1500"/>
                  <a:pt x="1214" y="1502"/>
                  <a:pt x="1208" y="1504"/>
                </a:cubicBezTo>
                <a:cubicBezTo>
                  <a:pt x="1155" y="1539"/>
                  <a:pt x="1098" y="1548"/>
                  <a:pt x="1035" y="1554"/>
                </a:cubicBezTo>
                <a:cubicBezTo>
                  <a:pt x="923" y="1578"/>
                  <a:pt x="758" y="1574"/>
                  <a:pt x="649" y="1577"/>
                </a:cubicBezTo>
                <a:cubicBezTo>
                  <a:pt x="584" y="1596"/>
                  <a:pt x="586" y="1589"/>
                  <a:pt x="481" y="1594"/>
                </a:cubicBezTo>
                <a:cubicBezTo>
                  <a:pt x="463" y="1574"/>
                  <a:pt x="434" y="1573"/>
                  <a:pt x="408" y="1566"/>
                </a:cubicBezTo>
                <a:cubicBezTo>
                  <a:pt x="390" y="1561"/>
                  <a:pt x="376" y="1549"/>
                  <a:pt x="358" y="1543"/>
                </a:cubicBezTo>
                <a:cubicBezTo>
                  <a:pt x="271" y="1547"/>
                  <a:pt x="192" y="1543"/>
                  <a:pt x="106" y="1549"/>
                </a:cubicBezTo>
                <a:cubicBezTo>
                  <a:pt x="87" y="1569"/>
                  <a:pt x="67" y="1588"/>
                  <a:pt x="50" y="1610"/>
                </a:cubicBezTo>
                <a:cubicBezTo>
                  <a:pt x="23" y="1583"/>
                  <a:pt x="24" y="1598"/>
                  <a:pt x="0" y="1622"/>
                </a:cubicBezTo>
                <a:cubicBezTo>
                  <a:pt x="2" y="1627"/>
                  <a:pt x="1" y="1636"/>
                  <a:pt x="6" y="1638"/>
                </a:cubicBezTo>
                <a:cubicBezTo>
                  <a:pt x="48" y="1652"/>
                  <a:pt x="163" y="1659"/>
                  <a:pt x="201" y="1661"/>
                </a:cubicBezTo>
                <a:cubicBezTo>
                  <a:pt x="315" y="1659"/>
                  <a:pt x="429" y="1663"/>
                  <a:pt x="543" y="1655"/>
                </a:cubicBezTo>
                <a:cubicBezTo>
                  <a:pt x="617" y="1650"/>
                  <a:pt x="681" y="1606"/>
                  <a:pt x="750" y="1588"/>
                </a:cubicBezTo>
                <a:cubicBezTo>
                  <a:pt x="841" y="1518"/>
                  <a:pt x="986" y="1503"/>
                  <a:pt x="1096" y="1493"/>
                </a:cubicBezTo>
                <a:cubicBezTo>
                  <a:pt x="1173" y="1473"/>
                  <a:pt x="1232" y="1463"/>
                  <a:pt x="1314" y="1459"/>
                </a:cubicBezTo>
                <a:cubicBezTo>
                  <a:pt x="1330" y="1444"/>
                  <a:pt x="1386" y="1425"/>
                  <a:pt x="1365" y="1431"/>
                </a:cubicBezTo>
                <a:lnTo>
                  <a:pt x="1337" y="1454"/>
                </a:lnTo>
              </a:path>
            </a:pathLst>
          </a:cu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cap="flat" cmpd="sng">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947207" name="Arc 7"/>
          <p:cNvSpPr>
            <a:spLocks/>
          </p:cNvSpPr>
          <p:nvPr/>
        </p:nvSpPr>
        <p:spPr bwMode="auto">
          <a:xfrm rot="-4584151" flipH="1" flipV="1">
            <a:off x="1444625" y="1646238"/>
            <a:ext cx="2813050" cy="2628900"/>
          </a:xfrm>
          <a:custGeom>
            <a:avLst/>
            <a:gdLst>
              <a:gd name="G0" fmla="+- 2173 0 0"/>
              <a:gd name="G1" fmla="+- 21600 0 0"/>
              <a:gd name="G2" fmla="+- 21600 0 0"/>
              <a:gd name="T0" fmla="*/ 0 w 23773"/>
              <a:gd name="T1" fmla="*/ 110 h 24333"/>
              <a:gd name="T2" fmla="*/ 23599 w 23773"/>
              <a:gd name="T3" fmla="*/ 24333 h 24333"/>
              <a:gd name="T4" fmla="*/ 2173 w 23773"/>
              <a:gd name="T5" fmla="*/ 21600 h 24333"/>
            </a:gdLst>
            <a:ahLst/>
            <a:cxnLst>
              <a:cxn ang="0">
                <a:pos x="T0" y="T1"/>
              </a:cxn>
              <a:cxn ang="0">
                <a:pos x="T2" y="T3"/>
              </a:cxn>
              <a:cxn ang="0">
                <a:pos x="T4" y="T5"/>
              </a:cxn>
            </a:cxnLst>
            <a:rect l="0" t="0" r="r" b="b"/>
            <a:pathLst>
              <a:path w="23773" h="24333" fill="none" extrusionOk="0">
                <a:moveTo>
                  <a:pt x="-1" y="109"/>
                </a:moveTo>
                <a:cubicBezTo>
                  <a:pt x="722" y="36"/>
                  <a:pt x="1447" y="-1"/>
                  <a:pt x="2173" y="0"/>
                </a:cubicBezTo>
                <a:cubicBezTo>
                  <a:pt x="14102" y="0"/>
                  <a:pt x="23773" y="9670"/>
                  <a:pt x="23773" y="21600"/>
                </a:cubicBezTo>
                <a:cubicBezTo>
                  <a:pt x="23773" y="22513"/>
                  <a:pt x="23715" y="23426"/>
                  <a:pt x="23599" y="24333"/>
                </a:cubicBezTo>
              </a:path>
              <a:path w="23773" h="24333" stroke="0" extrusionOk="0">
                <a:moveTo>
                  <a:pt x="-1" y="109"/>
                </a:moveTo>
                <a:cubicBezTo>
                  <a:pt x="722" y="36"/>
                  <a:pt x="1447" y="-1"/>
                  <a:pt x="2173" y="0"/>
                </a:cubicBezTo>
                <a:cubicBezTo>
                  <a:pt x="14102" y="0"/>
                  <a:pt x="23773" y="9670"/>
                  <a:pt x="23773" y="21600"/>
                </a:cubicBezTo>
                <a:cubicBezTo>
                  <a:pt x="23773" y="22513"/>
                  <a:pt x="23715" y="23426"/>
                  <a:pt x="23599" y="24333"/>
                </a:cubicBezTo>
                <a:lnTo>
                  <a:pt x="2173" y="21600"/>
                </a:lnTo>
                <a:close/>
              </a:path>
            </a:pathLst>
          </a:custGeom>
          <a:noFill/>
          <a:ln w="38100">
            <a:solidFill>
              <a:schemeClr val="bg1"/>
            </a:solidFill>
            <a:round/>
            <a:headEnd/>
            <a:tailEnd/>
          </a:ln>
          <a:effectLst/>
          <a:extLst>
            <a:ext uri="{909E8E84-426E-40DD-AFC4-6F175D3DCCD1}">
              <a14:hiddenFill xmlns:a14="http://schemas.microsoft.com/office/drawing/2010/main">
                <a:solidFill>
                  <a:schemeClr va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947208" name="Rectangle 8"/>
          <p:cNvSpPr>
            <a:spLocks noChangeArrowheads="1"/>
          </p:cNvSpPr>
          <p:nvPr/>
        </p:nvSpPr>
        <p:spPr bwMode="auto">
          <a:xfrm>
            <a:off x="5913438" y="2232025"/>
            <a:ext cx="2670175" cy="976313"/>
          </a:xfrm>
          <a:prstGeom prst="rect">
            <a:avLst/>
          </a:prstGeom>
          <a:solidFill>
            <a:srgbClr val="669900"/>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spAutoFit/>
          </a:bodyPr>
          <a:lstStyle/>
          <a:p>
            <a:pPr algn="ctr"/>
            <a:r>
              <a:rPr lang="en-US" altLang="en-US" sz="2000">
                <a:latin typeface="Verdana" pitchFamily="34" charset="0"/>
              </a:rPr>
              <a:t>MS:</a:t>
            </a:r>
          </a:p>
          <a:p>
            <a:pPr algn="ctr"/>
            <a:endParaRPr lang="en-US" altLang="en-US" sz="2000">
              <a:latin typeface="Verdana" pitchFamily="34" charset="0"/>
            </a:endParaRPr>
          </a:p>
          <a:p>
            <a:pPr algn="ctr">
              <a:buFontTx/>
              <a:buChar char="•"/>
            </a:pPr>
            <a:r>
              <a:rPr lang="en-US" altLang="en-US" sz="1800">
                <a:latin typeface="Verdana" pitchFamily="34" charset="0"/>
              </a:rPr>
              <a:t>Label-free Discovery</a:t>
            </a:r>
          </a:p>
        </p:txBody>
      </p:sp>
      <p:sp>
        <p:nvSpPr>
          <p:cNvPr id="947209" name="Line 9"/>
          <p:cNvSpPr>
            <a:spLocks noChangeShapeType="1"/>
          </p:cNvSpPr>
          <p:nvPr/>
        </p:nvSpPr>
        <p:spPr bwMode="auto">
          <a:xfrm>
            <a:off x="6986588" y="2601913"/>
            <a:ext cx="533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947210" name="Rectangle 10"/>
          <p:cNvSpPr>
            <a:spLocks noChangeArrowheads="1"/>
          </p:cNvSpPr>
          <p:nvPr/>
        </p:nvSpPr>
        <p:spPr bwMode="auto">
          <a:xfrm>
            <a:off x="5264150" y="4181475"/>
            <a:ext cx="2867025" cy="1774825"/>
          </a:xfrm>
          <a:prstGeom prst="rect">
            <a:avLst/>
          </a:prstGeom>
          <a:solidFill>
            <a:srgbClr val="669900"/>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chemeClr val="tx1"/>
                </a:solidFill>
                <a:miter lim="800000"/>
                <a:headEnd/>
                <a:tailEnd/>
              </a14:hiddenLine>
            </a:ext>
          </a:extLst>
        </p:spPr>
        <p:txBody>
          <a:bodyPr wrap="none" anchor="ctr">
            <a:spAutoFit/>
          </a:bodyPr>
          <a:lstStyle/>
          <a:p>
            <a:pPr algn="ctr"/>
            <a:endParaRPr lang="en-US" altLang="en-US"/>
          </a:p>
        </p:txBody>
      </p:sp>
      <p:sp>
        <p:nvSpPr>
          <p:cNvPr id="947211" name="Text Box 11"/>
          <p:cNvSpPr txBox="1">
            <a:spLocks noChangeArrowheads="1"/>
          </p:cNvSpPr>
          <p:nvPr/>
        </p:nvSpPr>
        <p:spPr bwMode="auto">
          <a:xfrm>
            <a:off x="5253038" y="4175125"/>
            <a:ext cx="1638300" cy="701675"/>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a:solidFill>
                  <a:schemeClr val="bg1"/>
                </a:solidFill>
                <a:latin typeface="Verdana" pitchFamily="34" charset="0"/>
              </a:rPr>
              <a:t>Multiplexed</a:t>
            </a:r>
          </a:p>
          <a:p>
            <a:r>
              <a:rPr lang="en-US" altLang="en-US" sz="2000">
                <a:solidFill>
                  <a:schemeClr val="bg1"/>
                </a:solidFill>
                <a:latin typeface="Verdana" pitchFamily="34" charset="0"/>
              </a:rPr>
              <a:t>ELISA:</a:t>
            </a:r>
          </a:p>
        </p:txBody>
      </p:sp>
      <p:sp>
        <p:nvSpPr>
          <p:cNvPr id="947212" name="Text Box 12"/>
          <p:cNvSpPr txBox="1">
            <a:spLocks noChangeArrowheads="1"/>
          </p:cNvSpPr>
          <p:nvPr/>
        </p:nvSpPr>
        <p:spPr bwMode="auto">
          <a:xfrm>
            <a:off x="5233988" y="4914900"/>
            <a:ext cx="184150" cy="33655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1600"/>
          </a:p>
        </p:txBody>
      </p:sp>
      <p:sp>
        <p:nvSpPr>
          <p:cNvPr id="947213" name="Text Box 13"/>
          <p:cNvSpPr txBox="1">
            <a:spLocks noChangeArrowheads="1"/>
          </p:cNvSpPr>
          <p:nvPr/>
        </p:nvSpPr>
        <p:spPr bwMode="auto">
          <a:xfrm>
            <a:off x="5287963" y="4919663"/>
            <a:ext cx="2443162" cy="915987"/>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Clr>
                <a:schemeClr val="bg1"/>
              </a:buClr>
              <a:buFontTx/>
              <a:buChar char="•"/>
            </a:pPr>
            <a:r>
              <a:rPr lang="en-US" altLang="en-US" sz="1800">
                <a:latin typeface="Verdana" pitchFamily="34" charset="0"/>
              </a:rPr>
              <a:t> </a:t>
            </a:r>
            <a:r>
              <a:rPr lang="en-US" altLang="en-US" sz="1800">
                <a:solidFill>
                  <a:schemeClr val="bg1"/>
                </a:solidFill>
                <a:latin typeface="Verdana" pitchFamily="34" charset="0"/>
              </a:rPr>
              <a:t>Discovery (known</a:t>
            </a:r>
          </a:p>
          <a:p>
            <a:r>
              <a:rPr lang="en-US" altLang="en-US" sz="1800">
                <a:solidFill>
                  <a:schemeClr val="bg1"/>
                </a:solidFill>
                <a:latin typeface="Verdana" pitchFamily="34" charset="0"/>
              </a:rPr>
              <a:t>Proteins</a:t>
            </a:r>
          </a:p>
          <a:p>
            <a:pPr>
              <a:buFontTx/>
              <a:buChar char="•"/>
            </a:pPr>
            <a:r>
              <a:rPr lang="en-US" altLang="en-US" sz="1800">
                <a:solidFill>
                  <a:schemeClr val="bg1"/>
                </a:solidFill>
                <a:latin typeface="Verdana" pitchFamily="34" charset="0"/>
              </a:rPr>
              <a:t> Clinical screening</a:t>
            </a:r>
          </a:p>
        </p:txBody>
      </p:sp>
      <p:sp>
        <p:nvSpPr>
          <p:cNvPr id="947214" name="Text Box 14"/>
          <p:cNvSpPr txBox="1">
            <a:spLocks noChangeArrowheads="1"/>
          </p:cNvSpPr>
          <p:nvPr/>
        </p:nvSpPr>
        <p:spPr bwMode="auto">
          <a:xfrm>
            <a:off x="954088" y="4672013"/>
            <a:ext cx="3648075" cy="1250950"/>
          </a:xfrm>
          <a:prstGeom prst="rect">
            <a:avLst/>
          </a:prstGeom>
          <a:solidFill>
            <a:srgbClr val="669900"/>
          </a:solidFill>
          <a:ln>
            <a:noFill/>
          </a:ln>
          <a:effectLst>
            <a:outerShdw dist="107763" dir="2700000" algn="ctr" rotWithShape="0">
              <a:schemeClr val="bg2">
                <a:alpha val="50000"/>
              </a:schemeClr>
            </a:outerShdw>
          </a:effectLst>
          <a:extLst>
            <a:ext uri="{91240B29-F687-4F45-9708-019B960494DF}">
              <a14:hiddenLine xmlns:a14="http://schemas.microsoft.com/office/drawing/2010/main" w="12700">
                <a:solidFill>
                  <a:schemeClr val="tx1"/>
                </a:solidFill>
                <a:miter lim="800000"/>
                <a:headEnd/>
                <a:tailEnd/>
              </a14:hiddenLine>
            </a:ext>
          </a:extLst>
        </p:spPr>
        <p:txBody>
          <a:bodyPr>
            <a:spAutoFit/>
          </a:bodyPr>
          <a:lstStyle/>
          <a:p>
            <a:r>
              <a:rPr lang="en-US" altLang="en-US" sz="2000">
                <a:solidFill>
                  <a:schemeClr val="bg1"/>
                </a:solidFill>
                <a:latin typeface="Verdana" pitchFamily="34" charset="0"/>
              </a:rPr>
              <a:t>ELISA:</a:t>
            </a:r>
          </a:p>
          <a:p>
            <a:endParaRPr lang="en-US" altLang="en-US" sz="2000">
              <a:solidFill>
                <a:schemeClr val="bg1"/>
              </a:solidFill>
              <a:latin typeface="Verdana" pitchFamily="34" charset="0"/>
            </a:endParaRPr>
          </a:p>
          <a:p>
            <a:pPr>
              <a:buFontTx/>
              <a:buChar char="•"/>
            </a:pPr>
            <a:r>
              <a:rPr lang="en-US" altLang="en-US" sz="1800">
                <a:solidFill>
                  <a:schemeClr val="bg1"/>
                </a:solidFill>
                <a:latin typeface="Verdana" pitchFamily="34" charset="0"/>
              </a:rPr>
              <a:t> Discovery (known proteins)</a:t>
            </a:r>
          </a:p>
          <a:p>
            <a:pPr>
              <a:buFontTx/>
              <a:buChar char="•"/>
            </a:pPr>
            <a:r>
              <a:rPr lang="en-US" altLang="en-US" sz="1800">
                <a:solidFill>
                  <a:schemeClr val="bg1"/>
                </a:solidFill>
                <a:latin typeface="Verdana" pitchFamily="34" charset="0"/>
              </a:rPr>
              <a:t> Clinical screening</a:t>
            </a:r>
          </a:p>
        </p:txBody>
      </p:sp>
      <p:sp>
        <p:nvSpPr>
          <p:cNvPr id="947215" name="AutoShape 15"/>
          <p:cNvSpPr>
            <a:spLocks noChangeArrowheads="1"/>
          </p:cNvSpPr>
          <p:nvPr/>
        </p:nvSpPr>
        <p:spPr bwMode="auto">
          <a:xfrm>
            <a:off x="4262438" y="2530475"/>
            <a:ext cx="1658937" cy="363538"/>
          </a:xfrm>
          <a:prstGeom prst="rightArrow">
            <a:avLst>
              <a:gd name="adj1" fmla="val 50000"/>
              <a:gd name="adj2" fmla="val 114083"/>
            </a:avLst>
          </a:prstGeom>
          <a:solidFill>
            <a:schemeClr val="tx1"/>
          </a:solidFill>
          <a:ln w="127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947216" name="AutoShape 16"/>
          <p:cNvSpPr>
            <a:spLocks noChangeArrowheads="1"/>
          </p:cNvSpPr>
          <p:nvPr/>
        </p:nvSpPr>
        <p:spPr bwMode="auto">
          <a:xfrm rot="2459459">
            <a:off x="3979863" y="3375025"/>
            <a:ext cx="1790700" cy="390525"/>
          </a:xfrm>
          <a:prstGeom prst="rightArrow">
            <a:avLst>
              <a:gd name="adj1" fmla="val 50000"/>
              <a:gd name="adj2" fmla="val 114634"/>
            </a:avLst>
          </a:prstGeom>
          <a:solidFill>
            <a:schemeClr val="bg1"/>
          </a:solidFill>
          <a:ln w="127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947217" name="AutoShape 17"/>
          <p:cNvSpPr>
            <a:spLocks noChangeArrowheads="1"/>
          </p:cNvSpPr>
          <p:nvPr/>
        </p:nvSpPr>
        <p:spPr bwMode="auto">
          <a:xfrm rot="4536519">
            <a:off x="3244851" y="3862387"/>
            <a:ext cx="1268412" cy="392113"/>
          </a:xfrm>
          <a:prstGeom prst="rightArrow">
            <a:avLst>
              <a:gd name="adj1" fmla="val 50000"/>
              <a:gd name="adj2" fmla="val 80870"/>
            </a:avLst>
          </a:prstGeom>
          <a:solidFill>
            <a:schemeClr val="bg1"/>
          </a:solidFill>
          <a:ln w="127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50274" name="Rectangle 2"/>
          <p:cNvSpPr>
            <a:spLocks noGrp="1" noChangeArrowheads="1"/>
          </p:cNvSpPr>
          <p:nvPr>
            <p:ph type="title"/>
          </p:nvPr>
        </p:nvSpPr>
        <p:spPr/>
        <p:txBody>
          <a:bodyPr/>
          <a:lstStyle/>
          <a:p>
            <a:r>
              <a:rPr lang="en-US" altLang="en-US"/>
              <a:t>Label-Free, MS-Based Discovery </a:t>
            </a:r>
          </a:p>
        </p:txBody>
      </p:sp>
      <p:sp>
        <p:nvSpPr>
          <p:cNvPr id="950275" name="Text Box 3"/>
          <p:cNvSpPr txBox="1">
            <a:spLocks noChangeArrowheads="1"/>
          </p:cNvSpPr>
          <p:nvPr/>
        </p:nvSpPr>
        <p:spPr bwMode="auto">
          <a:xfrm>
            <a:off x="615950" y="2157413"/>
            <a:ext cx="1766888" cy="1069975"/>
          </a:xfrm>
          <a:prstGeom prst="rect">
            <a:avLst/>
          </a:prstGeom>
          <a:solidFill>
            <a:srgbClr val="666633"/>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u="sng">
                <a:solidFill>
                  <a:schemeClr val="bg1"/>
                </a:solidFill>
                <a:latin typeface="Verdana" pitchFamily="34" charset="0"/>
              </a:rPr>
              <a:t>Peptides:</a:t>
            </a:r>
            <a:br>
              <a:rPr lang="en-US" altLang="en-US" sz="1600" u="sng">
                <a:solidFill>
                  <a:schemeClr val="bg1"/>
                </a:solidFill>
                <a:latin typeface="Verdana" pitchFamily="34" charset="0"/>
              </a:rPr>
            </a:br>
            <a:r>
              <a:rPr lang="en-US" altLang="en-US" sz="1600">
                <a:solidFill>
                  <a:schemeClr val="bg1"/>
                </a:solidFill>
                <a:latin typeface="Verdana" pitchFamily="34" charset="0"/>
              </a:rPr>
              <a:t>Exoproteases?</a:t>
            </a:r>
            <a:br>
              <a:rPr lang="en-US" altLang="en-US" sz="1600">
                <a:solidFill>
                  <a:schemeClr val="bg1"/>
                </a:solidFill>
                <a:latin typeface="Verdana" pitchFamily="34" charset="0"/>
              </a:rPr>
            </a:br>
            <a:r>
              <a:rPr lang="en-US" altLang="en-US" sz="1600">
                <a:solidFill>
                  <a:schemeClr val="bg1"/>
                </a:solidFill>
                <a:latin typeface="Verdana" pitchFamily="34" charset="0"/>
              </a:rPr>
              <a:t>Albumin?</a:t>
            </a:r>
            <a:br>
              <a:rPr lang="en-US" altLang="en-US" sz="1600">
                <a:solidFill>
                  <a:schemeClr val="bg1"/>
                </a:solidFill>
                <a:latin typeface="Verdana" pitchFamily="34" charset="0"/>
              </a:rPr>
            </a:br>
            <a:r>
              <a:rPr lang="en-US" altLang="en-US" sz="1600">
                <a:solidFill>
                  <a:schemeClr val="bg1"/>
                </a:solidFill>
                <a:latin typeface="Verdana" pitchFamily="34" charset="0"/>
              </a:rPr>
              <a:t>Amplification?</a:t>
            </a:r>
          </a:p>
        </p:txBody>
      </p:sp>
      <p:sp>
        <p:nvSpPr>
          <p:cNvPr id="950276" name="Text Box 4"/>
          <p:cNvSpPr txBox="1">
            <a:spLocks noChangeArrowheads="1"/>
          </p:cNvSpPr>
          <p:nvPr/>
        </p:nvSpPr>
        <p:spPr bwMode="auto">
          <a:xfrm>
            <a:off x="615950" y="3578225"/>
            <a:ext cx="1766888" cy="336550"/>
          </a:xfrm>
          <a:prstGeom prst="rect">
            <a:avLst/>
          </a:prstGeom>
          <a:solidFill>
            <a:srgbClr val="666633"/>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Verdana" pitchFamily="34" charset="0"/>
              </a:rPr>
              <a:t>Isoforms</a:t>
            </a:r>
          </a:p>
        </p:txBody>
      </p:sp>
      <p:sp>
        <p:nvSpPr>
          <p:cNvPr id="950277" name="Text Box 5"/>
          <p:cNvSpPr txBox="1">
            <a:spLocks noChangeArrowheads="1"/>
          </p:cNvSpPr>
          <p:nvPr/>
        </p:nvSpPr>
        <p:spPr bwMode="auto">
          <a:xfrm>
            <a:off x="615950" y="4346575"/>
            <a:ext cx="1766888" cy="581025"/>
          </a:xfrm>
          <a:prstGeom prst="rect">
            <a:avLst/>
          </a:prstGeom>
          <a:solidFill>
            <a:srgbClr val="666633"/>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solidFill>
                  <a:schemeClr val="bg1"/>
                </a:solidFill>
                <a:latin typeface="Verdana" pitchFamily="34" charset="0"/>
              </a:rPr>
              <a:t>Protein-Protein Interactions</a:t>
            </a:r>
          </a:p>
        </p:txBody>
      </p:sp>
      <p:pic>
        <p:nvPicPr>
          <p:cNvPr id="950278" name="Picture 6" descr="ATTP one tube graph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3463" y="2311400"/>
            <a:ext cx="552450" cy="2495550"/>
          </a:xfrm>
          <a:prstGeom prst="rect">
            <a:avLst/>
          </a:prstGeom>
          <a:noFill/>
          <a:extLst>
            <a:ext uri="{909E8E84-426E-40DD-AFC4-6F175D3DCCD1}">
              <a14:hiddenFill xmlns:a14="http://schemas.microsoft.com/office/drawing/2010/main">
                <a:solidFill>
                  <a:srgbClr val="FFFFFF"/>
                </a:solidFill>
              </a14:hiddenFill>
            </a:ext>
          </a:extLst>
        </p:spPr>
      </p:pic>
      <p:sp>
        <p:nvSpPr>
          <p:cNvPr id="950279" name="AutoShape 7"/>
          <p:cNvSpPr>
            <a:spLocks noChangeArrowheads="1"/>
          </p:cNvSpPr>
          <p:nvPr/>
        </p:nvSpPr>
        <p:spPr bwMode="auto">
          <a:xfrm>
            <a:off x="2574925" y="3556000"/>
            <a:ext cx="730250" cy="346075"/>
          </a:xfrm>
          <a:prstGeom prst="rightArrow">
            <a:avLst>
              <a:gd name="adj1" fmla="val 50000"/>
              <a:gd name="adj2" fmla="val 52752"/>
            </a:avLst>
          </a:prstGeom>
          <a:solidFill>
            <a:srgbClr val="00CC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950280" name="AutoShape 8"/>
          <p:cNvSpPr>
            <a:spLocks noChangeArrowheads="1"/>
          </p:cNvSpPr>
          <p:nvPr/>
        </p:nvSpPr>
        <p:spPr bwMode="auto">
          <a:xfrm rot="-1424970">
            <a:off x="2613025" y="4232275"/>
            <a:ext cx="730250" cy="346075"/>
          </a:xfrm>
          <a:prstGeom prst="rightArrow">
            <a:avLst>
              <a:gd name="adj1" fmla="val 50000"/>
              <a:gd name="adj2" fmla="val 52752"/>
            </a:avLst>
          </a:prstGeom>
          <a:solidFill>
            <a:srgbClr val="00CC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950281" name="AutoShape 9"/>
          <p:cNvSpPr>
            <a:spLocks noChangeArrowheads="1"/>
          </p:cNvSpPr>
          <p:nvPr/>
        </p:nvSpPr>
        <p:spPr bwMode="auto">
          <a:xfrm rot="1424970" flipV="1">
            <a:off x="2613025" y="2695575"/>
            <a:ext cx="730250" cy="346075"/>
          </a:xfrm>
          <a:prstGeom prst="rightArrow">
            <a:avLst>
              <a:gd name="adj1" fmla="val 50000"/>
              <a:gd name="adj2" fmla="val 52752"/>
            </a:avLst>
          </a:prstGeom>
          <a:solidFill>
            <a:srgbClr val="00CC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pic>
        <p:nvPicPr>
          <p:cNvPr id="950282" name="Picture 10" descr="1700_s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54650" y="1470025"/>
            <a:ext cx="2995613" cy="2087563"/>
          </a:xfrm>
          <a:prstGeom prst="rect">
            <a:avLst/>
          </a:prstGeom>
          <a:noFill/>
          <a:extLst>
            <a:ext uri="{909E8E84-426E-40DD-AFC4-6F175D3DCCD1}">
              <a14:hiddenFill xmlns:a14="http://schemas.microsoft.com/office/drawing/2010/main">
                <a:solidFill>
                  <a:srgbClr val="FFFFFF"/>
                </a:solidFill>
              </a14:hiddenFill>
            </a:ext>
          </a:extLst>
        </p:spPr>
      </p:pic>
      <p:sp>
        <p:nvSpPr>
          <p:cNvPr id="950283" name="AutoShape 11"/>
          <p:cNvSpPr>
            <a:spLocks noChangeArrowheads="1"/>
          </p:cNvSpPr>
          <p:nvPr/>
        </p:nvSpPr>
        <p:spPr bwMode="auto">
          <a:xfrm rot="-1424970">
            <a:off x="4379913" y="2776538"/>
            <a:ext cx="730250" cy="346075"/>
          </a:xfrm>
          <a:prstGeom prst="rightArrow">
            <a:avLst>
              <a:gd name="adj1" fmla="val 50000"/>
              <a:gd name="adj2" fmla="val 52752"/>
            </a:avLst>
          </a:prstGeom>
          <a:solidFill>
            <a:srgbClr val="00CC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pic>
        <p:nvPicPr>
          <p:cNvPr id="950284" name="Picture 12" descr="albumin_wide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54650" y="3736975"/>
            <a:ext cx="2995613" cy="2087563"/>
          </a:xfrm>
          <a:prstGeom prst="rect">
            <a:avLst/>
          </a:prstGeom>
          <a:noFill/>
          <a:extLst>
            <a:ext uri="{909E8E84-426E-40DD-AFC4-6F175D3DCCD1}">
              <a14:hiddenFill xmlns:a14="http://schemas.microsoft.com/office/drawing/2010/main">
                <a:solidFill>
                  <a:srgbClr val="FFFFFF"/>
                </a:solidFill>
              </a14:hiddenFill>
            </a:ext>
          </a:extLst>
        </p:spPr>
      </p:pic>
      <p:sp>
        <p:nvSpPr>
          <p:cNvPr id="950285" name="AutoShape 13"/>
          <p:cNvSpPr>
            <a:spLocks noChangeArrowheads="1"/>
          </p:cNvSpPr>
          <p:nvPr/>
        </p:nvSpPr>
        <p:spPr bwMode="auto">
          <a:xfrm rot="1424970" flipV="1">
            <a:off x="4341813" y="4273550"/>
            <a:ext cx="730250" cy="346075"/>
          </a:xfrm>
          <a:prstGeom prst="rightArrow">
            <a:avLst>
              <a:gd name="adj1" fmla="val 50000"/>
              <a:gd name="adj2" fmla="val 52752"/>
            </a:avLst>
          </a:prstGeom>
          <a:solidFill>
            <a:srgbClr val="00CC0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52322" name="Rectangle 2"/>
          <p:cNvSpPr>
            <a:spLocks noGrp="1" noChangeArrowheads="1"/>
          </p:cNvSpPr>
          <p:nvPr>
            <p:ph type="title"/>
          </p:nvPr>
        </p:nvSpPr>
        <p:spPr>
          <a:xfrm>
            <a:off x="693738" y="125413"/>
            <a:ext cx="7772400" cy="898525"/>
          </a:xfrm>
        </p:spPr>
        <p:txBody>
          <a:bodyPr/>
          <a:lstStyle/>
          <a:p>
            <a:r>
              <a:rPr lang="en-US" altLang="en-US"/>
              <a:t>What Does </a:t>
            </a:r>
            <a:r>
              <a:rPr lang="en-US" altLang="en-US">
                <a:latin typeface="Symbol" pitchFamily="18" charset="2"/>
              </a:rPr>
              <a:t>D</a:t>
            </a:r>
            <a:r>
              <a:rPr lang="en-US" altLang="en-US"/>
              <a:t>K at Same M/Z Mean? </a:t>
            </a:r>
            <a:endParaRPr lang="en-US" altLang="en-US">
              <a:latin typeface="Symbol" pitchFamily="18" charset="2"/>
            </a:endParaRPr>
          </a:p>
        </p:txBody>
      </p:sp>
      <p:pic>
        <p:nvPicPr>
          <p:cNvPr id="952323" name="Picture 3" descr="1700_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875" y="1025525"/>
            <a:ext cx="7334250" cy="5114925"/>
          </a:xfrm>
          <a:prstGeom prst="rect">
            <a:avLst/>
          </a:prstGeom>
          <a:noFill/>
          <a:extLst>
            <a:ext uri="{909E8E84-426E-40DD-AFC4-6F175D3DCCD1}">
              <a14:hiddenFill xmlns:a14="http://schemas.microsoft.com/office/drawing/2010/main">
                <a:solidFill>
                  <a:srgbClr val="FFFFFF"/>
                </a:solidFill>
              </a14:hiddenFill>
            </a:ext>
          </a:extLst>
        </p:spPr>
      </p:pic>
      <p:sp>
        <p:nvSpPr>
          <p:cNvPr id="952324" name="Text Box 4"/>
          <p:cNvSpPr txBox="1">
            <a:spLocks noChangeArrowheads="1"/>
          </p:cNvSpPr>
          <p:nvPr/>
        </p:nvSpPr>
        <p:spPr bwMode="auto">
          <a:xfrm>
            <a:off x="7721600" y="1163638"/>
            <a:ext cx="1228725" cy="2236787"/>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800" u="sng">
                <a:solidFill>
                  <a:schemeClr val="bg1"/>
                </a:solidFill>
                <a:latin typeface="Verdana" pitchFamily="34" charset="0"/>
              </a:rPr>
              <a:t>Stage I OC</a:t>
            </a:r>
          </a:p>
          <a:p>
            <a:pPr>
              <a:spcBef>
                <a:spcPct val="50000"/>
              </a:spcBef>
            </a:pPr>
            <a:r>
              <a:rPr lang="en-US" altLang="en-US" sz="1400">
                <a:solidFill>
                  <a:schemeClr val="bg1"/>
                </a:solidFill>
                <a:latin typeface="Verdana" pitchFamily="34" charset="0"/>
              </a:rPr>
              <a:t>SELDI/TOF</a:t>
            </a:r>
          </a:p>
          <a:p>
            <a:pPr>
              <a:spcBef>
                <a:spcPct val="50000"/>
              </a:spcBef>
            </a:pPr>
            <a:r>
              <a:rPr lang="en-US" altLang="en-US" sz="1400">
                <a:solidFill>
                  <a:schemeClr val="bg1"/>
                </a:solidFill>
                <a:latin typeface="Verdana" pitchFamily="34" charset="0"/>
              </a:rPr>
              <a:t>Q10 chip</a:t>
            </a:r>
          </a:p>
          <a:p>
            <a:pPr>
              <a:spcBef>
                <a:spcPct val="50000"/>
              </a:spcBef>
            </a:pPr>
            <a:r>
              <a:rPr lang="en-US" altLang="en-US" sz="1400">
                <a:solidFill>
                  <a:schemeClr val="bg1"/>
                </a:solidFill>
                <a:latin typeface="Verdana" pitchFamily="34" charset="0"/>
              </a:rPr>
              <a:t>NCI 3/07</a:t>
            </a:r>
          </a:p>
          <a:p>
            <a:pPr>
              <a:spcBef>
                <a:spcPct val="50000"/>
              </a:spcBef>
            </a:pPr>
            <a:r>
              <a:rPr lang="en-US" altLang="en-US" sz="1400">
                <a:solidFill>
                  <a:schemeClr val="bg1"/>
                </a:solidFill>
                <a:latin typeface="Verdana" pitchFamily="34" charset="0"/>
              </a:rPr>
              <a:t>18 cancer</a:t>
            </a:r>
          </a:p>
          <a:p>
            <a:pPr>
              <a:spcBef>
                <a:spcPct val="50000"/>
              </a:spcBef>
            </a:pPr>
            <a:r>
              <a:rPr lang="en-US" altLang="en-US" sz="1400">
                <a:solidFill>
                  <a:schemeClr val="bg1"/>
                </a:solidFill>
                <a:latin typeface="Verdana" pitchFamily="34" charset="0"/>
              </a:rPr>
              <a:t>20 normal</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54370" name="Rectangle 2"/>
          <p:cNvSpPr>
            <a:spLocks noGrp="1" noChangeArrowheads="1"/>
          </p:cNvSpPr>
          <p:nvPr>
            <p:ph type="title"/>
          </p:nvPr>
        </p:nvSpPr>
        <p:spPr>
          <a:xfrm>
            <a:off x="190500" y="265113"/>
            <a:ext cx="8413750" cy="898525"/>
          </a:xfrm>
        </p:spPr>
        <p:txBody>
          <a:bodyPr/>
          <a:lstStyle/>
          <a:p>
            <a:r>
              <a:rPr lang="en-US" altLang="en-US" sz="2400"/>
              <a:t>M/Z Data is Easily Converted to Standard Stem Plots</a:t>
            </a:r>
          </a:p>
        </p:txBody>
      </p:sp>
      <p:pic>
        <p:nvPicPr>
          <p:cNvPr id="9543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363" y="1749425"/>
            <a:ext cx="4262437" cy="310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4372" name="Rectangle 4"/>
          <p:cNvSpPr>
            <a:spLocks noChangeArrowheads="1"/>
          </p:cNvSpPr>
          <p:nvPr/>
        </p:nvSpPr>
        <p:spPr bwMode="auto">
          <a:xfrm>
            <a:off x="0" y="1766888"/>
            <a:ext cx="9144000" cy="0"/>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954373" name="Object 5"/>
          <p:cNvGraphicFramePr>
            <a:graphicFrameLocks noChangeAspect="1"/>
          </p:cNvGraphicFramePr>
          <p:nvPr/>
        </p:nvGraphicFramePr>
        <p:xfrm>
          <a:off x="4610100" y="1739900"/>
          <a:ext cx="4262438" cy="3098800"/>
        </p:xfrm>
        <a:graphic>
          <a:graphicData uri="http://schemas.openxmlformats.org/presentationml/2006/ole">
            <mc:AlternateContent xmlns:mc="http://schemas.openxmlformats.org/markup-compatibility/2006">
              <mc:Choice xmlns:v="urn:schemas-microsoft-com:vml" Requires="v">
                <p:oleObj spid="_x0000_s954403" name="SPW 10.0 Graph" r:id="rId5" imgW="5697360" imgH="4147560" progId="SigmaPlotGraphicObject.9">
                  <p:embed/>
                </p:oleObj>
              </mc:Choice>
              <mc:Fallback>
                <p:oleObj name="SPW 10.0 Graph" r:id="rId5" imgW="5697360" imgH="4147560" progId="SigmaPlotGraphicObject.9">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0100" y="1739900"/>
                        <a:ext cx="4262438" cy="3098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58466" name="Rectangle 2"/>
          <p:cNvSpPr>
            <a:spLocks noGrp="1" noChangeArrowheads="1"/>
          </p:cNvSpPr>
          <p:nvPr>
            <p:ph type="title"/>
          </p:nvPr>
        </p:nvSpPr>
        <p:spPr>
          <a:xfrm>
            <a:off x="169863" y="357188"/>
            <a:ext cx="8651875" cy="898525"/>
          </a:xfrm>
          <a:ln w="38100">
            <a:solidFill>
              <a:schemeClr val="tx1"/>
            </a:solidFill>
            <a:miter lim="800000"/>
            <a:headEnd/>
            <a:tailEnd/>
          </a:ln>
        </p:spPr>
        <p:txBody>
          <a:bodyPr/>
          <a:lstStyle/>
          <a:p>
            <a:r>
              <a:rPr lang="en-US" altLang="en-US" sz="2400"/>
              <a:t>Multivariate Marker Performance: </a:t>
            </a:r>
            <a:br>
              <a:rPr lang="en-US" altLang="en-US" sz="2400"/>
            </a:br>
            <a:r>
              <a:rPr lang="en-US" altLang="en-US" sz="2400"/>
              <a:t>Stage I Ovarian Cancer</a:t>
            </a:r>
          </a:p>
        </p:txBody>
      </p:sp>
      <p:sp>
        <p:nvSpPr>
          <p:cNvPr id="958467" name="Rectangle 3"/>
          <p:cNvSpPr>
            <a:spLocks noGrp="1" noChangeArrowheads="1"/>
          </p:cNvSpPr>
          <p:nvPr>
            <p:ph type="body" idx="1"/>
          </p:nvPr>
        </p:nvSpPr>
        <p:spPr>
          <a:xfrm>
            <a:off x="685800" y="1585913"/>
            <a:ext cx="7772400" cy="4646612"/>
          </a:xfrm>
        </p:spPr>
        <p:txBody>
          <a:bodyPr/>
          <a:lstStyle/>
          <a:p>
            <a:r>
              <a:rPr lang="en-US" altLang="en-US" sz="2400"/>
              <a:t>34 potential biomarkers selected visually from composite MS plots</a:t>
            </a:r>
          </a:p>
          <a:p>
            <a:r>
              <a:rPr lang="en-US" altLang="en-US" sz="2400"/>
              <a:t>Biomarker selection</a:t>
            </a:r>
            <a:r>
              <a:rPr lang="en-US" altLang="en-US" sz="2400" baseline="30000"/>
              <a:t>1</a:t>
            </a:r>
            <a:r>
              <a:rPr lang="en-US" altLang="en-US" sz="2400"/>
              <a:t> using:</a:t>
            </a:r>
          </a:p>
          <a:p>
            <a:pPr lvl="1"/>
            <a:r>
              <a:rPr lang="en-US" altLang="en-US" sz="2000"/>
              <a:t>Wilcox test</a:t>
            </a:r>
          </a:p>
          <a:p>
            <a:pPr lvl="1"/>
            <a:r>
              <a:rPr lang="en-US" altLang="en-US" sz="2000"/>
              <a:t>Forward selection with mahalanobis distance</a:t>
            </a:r>
          </a:p>
          <a:p>
            <a:pPr lvl="1"/>
            <a:r>
              <a:rPr lang="en-US" altLang="en-US" sz="2000"/>
              <a:t>SVM recursive feature elimination </a:t>
            </a:r>
          </a:p>
          <a:p>
            <a:r>
              <a:rPr lang="en-US" altLang="en-US" sz="2400"/>
              <a:t>Final set leave-one-out cross validation performance:</a:t>
            </a:r>
          </a:p>
          <a:p>
            <a:pPr lvl="1"/>
            <a:r>
              <a:rPr lang="en-US" altLang="en-US" sz="2000">
                <a:solidFill>
                  <a:schemeClr val="hlink"/>
                </a:solidFill>
              </a:rPr>
              <a:t>10 biomarkers: 100% correct classification</a:t>
            </a:r>
          </a:p>
          <a:p>
            <a:pPr lvl="1"/>
            <a:r>
              <a:rPr lang="en-US" altLang="en-US" sz="2000">
                <a:solidFill>
                  <a:schemeClr val="hlink"/>
                </a:solidFill>
              </a:rPr>
              <a:t>3 biomarkers: ~90% correct classification</a:t>
            </a:r>
          </a:p>
          <a:p>
            <a:endParaRPr lang="en-US" altLang="en-US" sz="2400"/>
          </a:p>
          <a:p>
            <a:pPr>
              <a:buFontTx/>
              <a:buNone/>
            </a:pPr>
            <a:r>
              <a:rPr lang="en-US" altLang="en-US" sz="1600" baseline="30000"/>
              <a:t>1</a:t>
            </a:r>
            <a:r>
              <a:rPr lang="en-US" altLang="en-US" sz="1600"/>
              <a:t> Lixin Gong, Insightful Corp., using S+ ProteomeLab 2.0 </a:t>
            </a:r>
            <a:endParaRPr lang="en-US" altLang="en-US" sz="1600" baseline="3000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1_ANALIZA Slides September 10">
  <a:themeElements>
    <a:clrScheme name="1_ANALIZA Slides September 1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ANALIZA Slides September 10">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12700"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ANALIZA Slides September 1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ANALIZA Slides September 10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ANALIZA Slides September 10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ANALIZA Slides September 10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ANALIZA Slides September 1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ANALIZA Slides September 10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ANALIZA Slides September 10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ANALIZA Pres Inverse</Template>
  <TotalTime>5031</TotalTime>
  <Words>1207</Words>
  <Application>Microsoft Office PowerPoint</Application>
  <PresentationFormat>On-screen Show (4:3)</PresentationFormat>
  <Paragraphs>245</Paragraphs>
  <Slides>29</Slides>
  <Notes>18</Notes>
  <HiddenSlides>5</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29</vt:i4>
      </vt:variant>
    </vt:vector>
  </HeadingPairs>
  <TitlesOfParts>
    <vt:vector size="34" baseType="lpstr">
      <vt:lpstr>1_ANALIZA Slides September 10</vt:lpstr>
      <vt:lpstr>Document</vt:lpstr>
      <vt:lpstr>SPW 6.0 Graph</vt:lpstr>
      <vt:lpstr>SPW 10.0 Graph</vt:lpstr>
      <vt:lpstr>SPW 8.0 Graph</vt:lpstr>
      <vt:lpstr>Solvent Interaction Analysis (SIA):   A New Approach to Structure-Focused Clinical Proteomics   Boris Zaslavsky    Analiza / Cleveland Diagnostics Cleveland, Ohio USA </vt:lpstr>
      <vt:lpstr>Protein Biomarker Features </vt:lpstr>
      <vt:lpstr>Aqueous Two-Phase Partitioning - Fundamentals (1):  Solvent is water, with added polymers and salts</vt:lpstr>
      <vt:lpstr>PowerPoint Presentation</vt:lpstr>
      <vt:lpstr>Solvent Interaction Analysis</vt:lpstr>
      <vt:lpstr>Sensitivity of SIA (1): Effect of Amino Acid Sequence</vt:lpstr>
      <vt:lpstr>Sensitivity of SIA (2): Effect of Amino Acid Replacement on Protein Partitioning</vt:lpstr>
      <vt:lpstr>     Sensitivity of SIA (3): Protein Aggregation  </vt:lpstr>
      <vt:lpstr>Sensitivity of SIA (4): Effect of Altered Glycosylation on Hemoglobin Partitioning</vt:lpstr>
      <vt:lpstr>Sensitivity of SIA (5): Carbohydrate-Deficient Transferrin</vt:lpstr>
      <vt:lpstr>Biologically Relevant Observations (1)</vt:lpstr>
      <vt:lpstr>Biologically Relevant Observations (2)</vt:lpstr>
      <vt:lpstr>Discovery of Structural Changes in Cancer</vt:lpstr>
      <vt:lpstr>How to Choose SIA Chemistries: Example</vt:lpstr>
      <vt:lpstr>Stage I Ovarian Cancer vs. Control Pools (Benign) Multiplexed Immunoassay (7/06)</vt:lpstr>
      <vt:lpstr>Building an SIA-Based Assay</vt:lpstr>
      <vt:lpstr>Example of ATPS screen Prostate Specific Antigen (malignant vs benign)</vt:lpstr>
      <vt:lpstr>Total Serum PSA Level Is Not Predictive of Cancer</vt:lpstr>
      <vt:lpstr>PSA Structure Is Cancer Predictive</vt:lpstr>
      <vt:lpstr>PSA/SIA outperforms existing tPSA Test</vt:lpstr>
      <vt:lpstr>Benign &amp; Cancer IsoPSA vs. PSA &gt; 4 ng/ml</vt:lpstr>
      <vt:lpstr>Feasibility Data: Structural Biomarkers for Breast Cancer </vt:lpstr>
      <vt:lpstr>Solvent Interaction Analysis – The Assay</vt:lpstr>
      <vt:lpstr>Thank You</vt:lpstr>
      <vt:lpstr>De Novo Discovery of Structurally Changed Biomarkers in Cancer</vt:lpstr>
      <vt:lpstr>Label-Free, MS-Based Discovery </vt:lpstr>
      <vt:lpstr>What Does DK at Same M/Z Mean? </vt:lpstr>
      <vt:lpstr>M/Z Data is Easily Converted to Standard Stem Plots</vt:lpstr>
      <vt:lpstr>Multivariate Marker Performance:  Stage I Ovarian Cancer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Infectious Prion Detection Without Digestion</dc:title>
  <dc:creator>Arnon Chait6</dc:creator>
  <cp:lastModifiedBy>Boris Zaslavsky</cp:lastModifiedBy>
  <cp:revision>136</cp:revision>
  <cp:lastPrinted>2016-10-09T13:45:24Z</cp:lastPrinted>
  <dcterms:created xsi:type="dcterms:W3CDTF">2004-04-20T19:26:38Z</dcterms:created>
  <dcterms:modified xsi:type="dcterms:W3CDTF">2016-10-16T13:58:37Z</dcterms:modified>
</cp:coreProperties>
</file>