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22"/>
  </p:notesMasterIdLst>
  <p:sldIdLst>
    <p:sldId id="261" r:id="rId2"/>
    <p:sldId id="264" r:id="rId3"/>
    <p:sldId id="265" r:id="rId4"/>
    <p:sldId id="289" r:id="rId5"/>
    <p:sldId id="290" r:id="rId6"/>
    <p:sldId id="291" r:id="rId7"/>
    <p:sldId id="296" r:id="rId8"/>
    <p:sldId id="292" r:id="rId9"/>
    <p:sldId id="272" r:id="rId10"/>
    <p:sldId id="294" r:id="rId11"/>
    <p:sldId id="295" r:id="rId12"/>
    <p:sldId id="297" r:id="rId13"/>
    <p:sldId id="298" r:id="rId14"/>
    <p:sldId id="302" r:id="rId15"/>
    <p:sldId id="299" r:id="rId16"/>
    <p:sldId id="300" r:id="rId17"/>
    <p:sldId id="301" r:id="rId18"/>
    <p:sldId id="284" r:id="rId19"/>
    <p:sldId id="285" r:id="rId20"/>
    <p:sldId id="286" r:id="rId2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925B8"/>
    <a:srgbClr val="FF5D33"/>
    <a:srgbClr val="333333"/>
    <a:srgbClr val="C1D831"/>
    <a:srgbClr val="FF9E3B"/>
    <a:srgbClr val="8F0070"/>
    <a:srgbClr val="636466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8" autoAdjust="0"/>
    <p:restoredTop sz="94712" autoAdjust="0"/>
  </p:normalViewPr>
  <p:slideViewPr>
    <p:cSldViewPr>
      <p:cViewPr varScale="1">
        <p:scale>
          <a:sx n="104" d="100"/>
          <a:sy n="104" d="100"/>
        </p:scale>
        <p:origin x="-90" y="-27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ＭＳ Ｐゴシック" pitchFamily="96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ＭＳ Ｐゴシック" pitchFamily="96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ＭＳ Ｐゴシック" pitchFamily="96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ＭＳ Ｐゴシック" pitchFamily="96" charset="-128"/>
                <a:cs typeface="+mn-cs"/>
              </a:defRPr>
            </a:lvl1pPr>
          </a:lstStyle>
          <a:p>
            <a:pPr>
              <a:defRPr/>
            </a:pPr>
            <a:fld id="{3958C749-58A0-48D8-8282-B409F7F556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7845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ＭＳ Ｐゴシック" pitchFamily="-109" charset="-128"/>
        <a:cs typeface="ＭＳ Ｐゴシック" pitchFamily="-109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ＭＳ Ｐゴシック" pitchFamily="-109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ＭＳ Ｐゴシック" pitchFamily="-109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ＭＳ Ｐゴシック" pitchFamily="-109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ＭＳ Ｐゴシック" pitchFamily="-109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181" y="4342778"/>
            <a:ext cx="5487640" cy="4115111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993"/>
            <a:ext cx="5486400" cy="4113615"/>
          </a:xfrm>
          <a:prstGeom prst="rect">
            <a:avLst/>
          </a:prstGeom>
        </p:spPr>
        <p:txBody>
          <a:bodyPr lIns="91122" tIns="45561" rIns="91122" bIns="45561"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993"/>
            <a:ext cx="5486400" cy="4113615"/>
          </a:xfrm>
          <a:prstGeom prst="rect">
            <a:avLst/>
          </a:prstGeom>
        </p:spPr>
        <p:txBody>
          <a:bodyPr lIns="91122" tIns="45561" rIns="91122" bIns="45561"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181" y="4342778"/>
            <a:ext cx="5487640" cy="411511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 smtClean="0"/>
              <a:t>Bo</a:t>
            </a:r>
          </a:p>
          <a:p>
            <a:endParaRPr lang="en-US" dirty="0" smtClean="0"/>
          </a:p>
          <a:p>
            <a:r>
              <a:rPr lang="en-US" dirty="0" smtClean="0"/>
              <a:t>Mill</a:t>
            </a:r>
            <a:r>
              <a:rPr lang="en-US" baseline="0" dirty="0" smtClean="0"/>
              <a:t> down to 25 micron or less for potential inclusion in injection molding process</a:t>
            </a:r>
          </a:p>
          <a:p>
            <a:r>
              <a:rPr lang="en-US" baseline="0" dirty="0" smtClean="0"/>
              <a:t>May provide different inclusion level than </a:t>
            </a:r>
            <a:r>
              <a:rPr lang="en-US" baseline="0" dirty="0" err="1" smtClean="0"/>
              <a:t>torrefied</a:t>
            </a:r>
            <a:r>
              <a:rPr lang="en-US" baseline="0" dirty="0" smtClean="0"/>
              <a:t> core &amp; allows potential for color besides black</a:t>
            </a:r>
          </a:p>
          <a:p>
            <a:r>
              <a:rPr lang="en-US" baseline="0" dirty="0" smtClean="0"/>
              <a:t>Moisture sensitivity might be an issue with milled core</a:t>
            </a:r>
          </a:p>
          <a:p>
            <a:endParaRPr lang="en-US" baseline="0" dirty="0" smtClean="0"/>
          </a:p>
          <a:p>
            <a:r>
              <a:rPr lang="en-US" baseline="0" dirty="0" smtClean="0"/>
              <a:t>CAUTION: talk about Battelle potential work with core in injection molding; how do we proceed to capture Bo’s IP work?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4325E0-7D6A-4FD1-A6C3-CE8559213849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white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86600" y="6534150"/>
            <a:ext cx="186055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0" descr="lin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400800"/>
            <a:ext cx="9145588" cy="4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1" descr="Global Marketing Transparent Image.tif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4800" y="304800"/>
            <a:ext cx="4138613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76200" y="6489700"/>
            <a:ext cx="23622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800" dirty="0">
                <a:solidFill>
                  <a:schemeClr val="bg1"/>
                </a:solidFill>
                <a:cs typeface="Arial" charset="0"/>
              </a:rPr>
              <a:t>© </a:t>
            </a:r>
            <a:r>
              <a:rPr lang="en-US" sz="800" dirty="0">
                <a:solidFill>
                  <a:schemeClr val="bg1"/>
                </a:solidFill>
                <a:latin typeface="Franklin Gothic Demi" pitchFamily="34" charset="0"/>
                <a:cs typeface="Arial" charset="0"/>
              </a:rPr>
              <a:t>Copyright  2008 Kimberly-Clark Corporation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4800600"/>
            <a:ext cx="9144000" cy="1143000"/>
          </a:xfrm>
        </p:spPr>
        <p:txBody>
          <a:bodyPr/>
          <a:lstStyle>
            <a:lvl1pPr algn="ctr">
              <a:defRPr sz="25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5638800"/>
            <a:ext cx="9144000" cy="1752600"/>
          </a:xfrm>
        </p:spPr>
        <p:txBody>
          <a:bodyPr lIns="0" tIns="0" rIns="0" bIns="0"/>
          <a:lstStyle>
            <a:lvl1pPr marL="0" indent="0" algn="ctr">
              <a:defRPr sz="2400" b="1" i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Font typeface="Arial" pitchFamily="34" charset="0"/>
              <a:buChar char="•"/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458200" y="6629400"/>
            <a:ext cx="381000" cy="17303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F7B6C-45C0-4DD1-8926-30EB99AD37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5AAB02-9E46-4439-B78E-DFBE6520F1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1325" y="1066800"/>
            <a:ext cx="41148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8525" y="1066800"/>
            <a:ext cx="41148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66B376-25DF-4BA7-A9B2-F0A4A38F58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0C365F-BC02-4444-8D3A-BB226E3B06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F5E832-04A1-4231-9A3D-CE907C39DF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D1F033-7FCC-4BF5-ADE2-68D58CAC84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F4EF56-602B-452A-9808-1A8CB5FB91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2742CC-F0B5-4CF2-B6B5-9DE772D92F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5" descr="bar top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0" y="0"/>
            <a:ext cx="9145588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41325" y="1066800"/>
            <a:ext cx="83820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534400" y="6629400"/>
            <a:ext cx="304800" cy="173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800">
                <a:solidFill>
                  <a:srgbClr val="333333"/>
                </a:solidFill>
                <a:latin typeface="Arial" charset="0"/>
                <a:ea typeface="ＭＳ Ｐゴシック" pitchFamily="96" charset="-128"/>
                <a:cs typeface="+mn-cs"/>
              </a:defRPr>
            </a:lvl1pPr>
          </a:lstStyle>
          <a:p>
            <a:pPr>
              <a:defRPr/>
            </a:pPr>
            <a:fld id="{6075D9C0-ECA2-41D4-B33E-71D1CC37C0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2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41325" y="220663"/>
            <a:ext cx="725487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2" name="Picture 12" descr="line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0" y="6400800"/>
            <a:ext cx="9145588" cy="4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14" descr="K-C_clr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400050" y="6535738"/>
            <a:ext cx="1809750" cy="255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18" descr="researchandengineering.jpg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7751763" y="76200"/>
            <a:ext cx="1011237" cy="79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/>
          <p:cNvSpPr/>
          <p:nvPr/>
        </p:nvSpPr>
        <p:spPr>
          <a:xfrm>
            <a:off x="3048000" y="6505575"/>
            <a:ext cx="3124200" cy="2762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sz="1200" b="1" dirty="0">
                <a:solidFill>
                  <a:srgbClr val="56A2D6"/>
                </a:solidFill>
                <a:latin typeface="Franklin Gothic Book" pitchFamily="34" charset="0"/>
                <a:ea typeface="ＭＳ Ｐゴシック" pitchFamily="96" charset="-128"/>
                <a:cs typeface="Arial" pitchFamily="34" charset="0"/>
              </a:rPr>
              <a:t>Corporate Research and Engineering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rgbClr val="333333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rgbClr val="333333"/>
          </a:solidFill>
          <a:latin typeface="Arial" pitchFamily="-109" charset="0"/>
          <a:ea typeface="ＭＳ Ｐゴシック" pitchFamily="-109" charset="-128"/>
          <a:cs typeface="ＭＳ Ｐゴシック" pitchFamily="-109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rgbClr val="333333"/>
          </a:solidFill>
          <a:latin typeface="Arial" pitchFamily="-109" charset="0"/>
          <a:ea typeface="ＭＳ Ｐゴシック" pitchFamily="-109" charset="-128"/>
          <a:cs typeface="ＭＳ Ｐゴシック" pitchFamily="-109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rgbClr val="333333"/>
          </a:solidFill>
          <a:latin typeface="Arial" pitchFamily="-109" charset="0"/>
          <a:ea typeface="ＭＳ Ｐゴシック" pitchFamily="-109" charset="-128"/>
          <a:cs typeface="ＭＳ Ｐゴシック" pitchFamily="-109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rgbClr val="333333"/>
          </a:solidFill>
          <a:latin typeface="Arial" pitchFamily="-109" charset="0"/>
          <a:ea typeface="ＭＳ Ｐゴシック" pitchFamily="-109" charset="-128"/>
          <a:cs typeface="ＭＳ Ｐゴシック" pitchFamily="-109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rgbClr val="333333"/>
          </a:solidFill>
          <a:latin typeface="Arial" pitchFamily="-109" charset="0"/>
          <a:ea typeface="ＭＳ Ｐゴシック" pitchFamily="-109" charset="-128"/>
          <a:cs typeface="ＭＳ Ｐゴシック" pitchFamily="-109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rgbClr val="333333"/>
          </a:solidFill>
          <a:latin typeface="Arial" pitchFamily="-109" charset="0"/>
          <a:ea typeface="ＭＳ Ｐゴシック" pitchFamily="-109" charset="-128"/>
          <a:cs typeface="ＭＳ Ｐゴシック" pitchFamily="-109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rgbClr val="333333"/>
          </a:solidFill>
          <a:latin typeface="Arial" pitchFamily="-109" charset="0"/>
          <a:ea typeface="ＭＳ Ｐゴシック" pitchFamily="-109" charset="-128"/>
          <a:cs typeface="ＭＳ Ｐゴシック" pitchFamily="-109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rgbClr val="333333"/>
          </a:solidFill>
          <a:latin typeface="Arial" pitchFamily="-109" charset="0"/>
          <a:ea typeface="ＭＳ Ｐゴシック" pitchFamily="-109" charset="-128"/>
          <a:cs typeface="ＭＳ Ｐゴシック" pitchFamily="-109" charset="-128"/>
        </a:defRPr>
      </a:lvl9pPr>
    </p:titleStyle>
    <p:bodyStyle>
      <a:lvl1pPr marL="169863" indent="-169863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800">
          <a:solidFill>
            <a:srgbClr val="333333"/>
          </a:solidFill>
          <a:latin typeface="+mn-lt"/>
          <a:ea typeface="+mn-ea"/>
          <a:cs typeface="+mn-cs"/>
        </a:defRPr>
      </a:lvl1pPr>
      <a:lvl2pPr marL="457200" indent="-173038" algn="l" rtl="0" eaLnBrk="1" fontAlgn="base" hangingPunct="1">
        <a:spcBef>
          <a:spcPct val="20000"/>
        </a:spcBef>
        <a:spcAft>
          <a:spcPct val="0"/>
        </a:spcAft>
        <a:buClr>
          <a:srgbClr val="333333"/>
        </a:buClr>
        <a:buChar char="»"/>
        <a:defRPr sz="2600">
          <a:solidFill>
            <a:srgbClr val="7030A0"/>
          </a:solidFill>
          <a:latin typeface="+mn-lt"/>
          <a:ea typeface="+mn-ea"/>
        </a:defRPr>
      </a:lvl2pPr>
      <a:lvl3pPr marL="685800" indent="-114300" algn="l" rtl="0" eaLnBrk="1" fontAlgn="base" hangingPunct="1">
        <a:spcBef>
          <a:spcPct val="20000"/>
        </a:spcBef>
        <a:spcAft>
          <a:spcPct val="0"/>
        </a:spcAft>
        <a:buClr>
          <a:srgbClr val="333333"/>
        </a:buClr>
        <a:defRPr sz="2400">
          <a:solidFill>
            <a:srgbClr val="002060"/>
          </a:solidFill>
          <a:latin typeface="+mn-lt"/>
          <a:ea typeface="+mn-ea"/>
        </a:defRPr>
      </a:lvl3pPr>
      <a:lvl4pPr marL="1084263" indent="-169863" algn="l" rtl="0" eaLnBrk="1" fontAlgn="base" hangingPunct="1">
        <a:spcBef>
          <a:spcPct val="20000"/>
        </a:spcBef>
        <a:spcAft>
          <a:spcPct val="0"/>
        </a:spcAft>
        <a:buClr>
          <a:srgbClr val="333333"/>
        </a:buClr>
        <a:buChar char="–"/>
        <a:defRPr sz="2200">
          <a:solidFill>
            <a:srgbClr val="0070C0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rgbClr val="00B0F0"/>
          </a:solidFill>
          <a:latin typeface="ヒラギノ角ゴ ProN W3" pitchFamily="-109" charset="-128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>
          <a:solidFill>
            <a:srgbClr val="333333"/>
          </a:solidFill>
          <a:latin typeface="ヒラギノ角ゴ ProN W3" pitchFamily="-109" charset="-128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>
          <a:solidFill>
            <a:srgbClr val="333333"/>
          </a:solidFill>
          <a:latin typeface="ヒラギノ角ゴ ProN W3" pitchFamily="-109" charset="-128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>
          <a:solidFill>
            <a:srgbClr val="333333"/>
          </a:solidFill>
          <a:latin typeface="ヒラギノ角ゴ ProN W3" pitchFamily="-109" charset="-128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>
          <a:solidFill>
            <a:srgbClr val="333333"/>
          </a:solidFill>
          <a:latin typeface="ヒラギノ角ゴ ProN W3" pitchFamily="-109" charset="-128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ctrTitle"/>
          </p:nvPr>
        </p:nvSpPr>
        <p:spPr>
          <a:xfrm>
            <a:off x="0" y="3429000"/>
            <a:ext cx="9144000" cy="1752600"/>
          </a:xfrm>
        </p:spPr>
        <p:txBody>
          <a:bodyPr/>
          <a:lstStyle/>
          <a:p>
            <a:r>
              <a:rPr lang="en-US" dirty="0"/>
              <a:t>Bio-Based Polyethylene Blends Including Non-Wood Biomass Materials</a:t>
            </a:r>
            <a:endParaRPr lang="en-US" dirty="0" smtClean="0"/>
          </a:p>
        </p:txBody>
      </p:sp>
      <p:sp>
        <p:nvSpPr>
          <p:cNvPr id="4099" name="Subtitle 2"/>
          <p:cNvSpPr>
            <a:spLocks noGrp="1"/>
          </p:cNvSpPr>
          <p:nvPr>
            <p:ph type="subTitle" idx="1"/>
          </p:nvPr>
        </p:nvSpPr>
        <p:spPr>
          <a:xfrm>
            <a:off x="0" y="4668592"/>
            <a:ext cx="9144000" cy="1503608"/>
          </a:xfrm>
        </p:spPr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sz="2000" dirty="0" smtClean="0"/>
              <a:t>Bo Shi</a:t>
            </a:r>
            <a:r>
              <a:rPr lang="en-US" sz="2000" dirty="0"/>
              <a:t> </a:t>
            </a:r>
            <a:r>
              <a:rPr lang="en-US" sz="2000" dirty="0" smtClean="0"/>
              <a:t>and Greg Wideman</a:t>
            </a:r>
          </a:p>
          <a:p>
            <a:pPr>
              <a:buNone/>
            </a:pPr>
            <a:endParaRPr lang="en-US" sz="800" dirty="0" smtClean="0"/>
          </a:p>
          <a:p>
            <a:pPr>
              <a:buNone/>
            </a:pPr>
            <a:r>
              <a:rPr lang="en-US" sz="1800" dirty="0" smtClean="0"/>
              <a:t>August 10-12  2015</a:t>
            </a:r>
          </a:p>
          <a:p>
            <a:endParaRPr lang="en-US" sz="1800" dirty="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33400" y="152400"/>
            <a:ext cx="7696200" cy="6858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Agenda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62000" y="1219200"/>
            <a:ext cx="8001000" cy="510540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sz="3500" b="1" u="sng" dirty="0" smtClean="0"/>
              <a:t>Introduction</a:t>
            </a:r>
            <a:endParaRPr lang="en-US" sz="3500" b="1" dirty="0" smtClean="0"/>
          </a:p>
          <a:p>
            <a:r>
              <a:rPr lang="en-US" sz="3100" dirty="0" smtClean="0"/>
              <a:t>Environmental sustainability</a:t>
            </a:r>
          </a:p>
          <a:p>
            <a:r>
              <a:rPr lang="en-US" sz="3100" dirty="0" smtClean="0"/>
              <a:t>Bio-based polymer</a:t>
            </a:r>
          </a:p>
          <a:p>
            <a:r>
              <a:rPr lang="en-US" sz="3100" dirty="0" smtClean="0"/>
              <a:t>Filler in plastics</a:t>
            </a:r>
          </a:p>
          <a:p>
            <a:r>
              <a:rPr lang="en-US" sz="3100" dirty="0" smtClean="0"/>
              <a:t>Objective</a:t>
            </a:r>
          </a:p>
          <a:p>
            <a:endParaRPr lang="en-US" sz="1100" dirty="0" smtClean="0"/>
          </a:p>
          <a:p>
            <a:pPr>
              <a:buNone/>
            </a:pPr>
            <a:r>
              <a:rPr lang="en-US" sz="3500" b="1" u="sng" dirty="0" smtClean="0"/>
              <a:t>Material preparation</a:t>
            </a:r>
          </a:p>
          <a:p>
            <a:r>
              <a:rPr lang="en-US" sz="3100" dirty="0" err="1" smtClean="0"/>
              <a:t>Torrefaction</a:t>
            </a:r>
            <a:endParaRPr lang="en-US" sz="3100" dirty="0" smtClean="0"/>
          </a:p>
          <a:p>
            <a:r>
              <a:rPr lang="en-US" sz="3100" dirty="0" smtClean="0"/>
              <a:t>Milling</a:t>
            </a:r>
          </a:p>
          <a:p>
            <a:pPr marL="0" indent="0">
              <a:buNone/>
            </a:pPr>
            <a:endParaRPr lang="en-US" sz="1100" dirty="0" smtClean="0"/>
          </a:p>
          <a:p>
            <a:pPr marL="0" indent="0">
              <a:buNone/>
            </a:pPr>
            <a:r>
              <a:rPr lang="en-US" sz="3600" b="1" u="sng" dirty="0" smtClean="0"/>
              <a:t>Thermoplastic processing</a:t>
            </a:r>
          </a:p>
          <a:p>
            <a:r>
              <a:rPr lang="en-US" sz="3100" dirty="0" smtClean="0"/>
              <a:t>Thermoplastic blending</a:t>
            </a:r>
          </a:p>
          <a:p>
            <a:r>
              <a:rPr lang="en-US" sz="3100" dirty="0" smtClean="0"/>
              <a:t>Injection molded articles</a:t>
            </a:r>
          </a:p>
          <a:p>
            <a:endParaRPr lang="en-US" sz="1000" dirty="0" smtClean="0"/>
          </a:p>
          <a:p>
            <a:pPr>
              <a:buNone/>
            </a:pPr>
            <a:r>
              <a:rPr lang="en-US" sz="3500" b="1" u="sng" dirty="0" smtClean="0"/>
              <a:t>Conclusion</a:t>
            </a:r>
            <a:endParaRPr lang="en-US" sz="3500" b="1" dirty="0" smtClean="0"/>
          </a:p>
        </p:txBody>
      </p:sp>
    </p:spTree>
    <p:extLst>
      <p:ext uri="{BB962C8B-B14F-4D97-AF65-F5344CB8AC3E}">
        <p14:creationId xmlns:p14="http://schemas.microsoft.com/office/powerpoint/2010/main" val="148804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038600" y="4038600"/>
            <a:ext cx="4876800" cy="1470025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Introduction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0649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245228" cy="685800"/>
          </a:xfrm>
        </p:spPr>
        <p:txBody>
          <a:bodyPr/>
          <a:lstStyle/>
          <a:p>
            <a:r>
              <a:rPr lang="en-US" altLang="zh-CN" sz="3200" dirty="0" smtClean="0">
                <a:ea typeface="宋体" pitchFamily="2" charset="-122"/>
              </a:rPr>
              <a:t/>
            </a:r>
            <a:br>
              <a:rPr lang="en-US" altLang="zh-CN" sz="3200" dirty="0" smtClean="0">
                <a:ea typeface="宋体" pitchFamily="2" charset="-122"/>
              </a:rPr>
            </a:br>
            <a:r>
              <a:rPr lang="en-US" altLang="zh-CN" sz="2600" dirty="0" smtClean="0">
                <a:ea typeface="宋体" pitchFamily="2" charset="-122"/>
              </a:rPr>
              <a:t>Sustainability: The Global Business Perspective</a:t>
            </a:r>
            <a:r>
              <a:rPr lang="en-US" altLang="zh-CN" sz="2000" dirty="0" smtClean="0">
                <a:ea typeface="宋体" pitchFamily="2" charset="-122"/>
              </a:rPr>
              <a:t>  </a:t>
            </a:r>
            <a:r>
              <a:rPr lang="en-US" altLang="zh-CN" sz="4000" dirty="0" smtClean="0">
                <a:ea typeface="宋体" pitchFamily="2" charset="-122"/>
              </a:rPr>
              <a:t>   </a:t>
            </a:r>
            <a:r>
              <a:rPr lang="en-US" altLang="zh-CN" sz="2400" b="0" i="1" dirty="0" smtClean="0">
                <a:solidFill>
                  <a:srgbClr val="7030A0"/>
                </a:solidFill>
                <a:ea typeface="宋体" pitchFamily="2" charset="-122"/>
              </a:rPr>
              <a:t/>
            </a:r>
            <a:br>
              <a:rPr lang="en-US" altLang="zh-CN" sz="2400" b="0" i="1" dirty="0" smtClean="0">
                <a:solidFill>
                  <a:srgbClr val="7030A0"/>
                </a:solidFill>
                <a:ea typeface="宋体" pitchFamily="2" charset="-122"/>
              </a:rPr>
            </a:br>
            <a:endParaRPr lang="en-US" sz="2400" b="0" i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0276" y="1066800"/>
            <a:ext cx="8229600" cy="5227875"/>
          </a:xfrm>
        </p:spPr>
        <p:txBody>
          <a:bodyPr/>
          <a:lstStyle/>
          <a:p>
            <a:r>
              <a:rPr lang="en-US" altLang="zh-CN" sz="2400" b="1" dirty="0" smtClean="0">
                <a:ea typeface="宋体" pitchFamily="2" charset="-122"/>
              </a:rPr>
              <a:t>World Business Council for Sustainable Development (WBCSD) strategy</a:t>
            </a:r>
          </a:p>
          <a:p>
            <a:pPr lvl="1"/>
            <a:r>
              <a:rPr lang="en-US" altLang="zh-CN" sz="2200" dirty="0">
                <a:ea typeface="宋体" pitchFamily="2" charset="-122"/>
              </a:rPr>
              <a:t>Dealing with a </a:t>
            </a:r>
            <a:r>
              <a:rPr lang="en-US" altLang="zh-CN" sz="2200" i="1" dirty="0">
                <a:solidFill>
                  <a:srgbClr val="FF0000"/>
                </a:solidFill>
                <a:ea typeface="宋体" pitchFamily="2" charset="-122"/>
              </a:rPr>
              <a:t>carbon-constrained</a:t>
            </a:r>
            <a:r>
              <a:rPr lang="en-US" altLang="zh-CN" sz="2200" dirty="0">
                <a:ea typeface="宋体" pitchFamily="2" charset="-122"/>
              </a:rPr>
              <a:t> </a:t>
            </a:r>
            <a:r>
              <a:rPr lang="en-US" altLang="zh-CN" sz="2200" dirty="0" smtClean="0">
                <a:ea typeface="宋体" pitchFamily="2" charset="-122"/>
              </a:rPr>
              <a:t>economy</a:t>
            </a:r>
            <a:endParaRPr lang="en-US" altLang="zh-CN" sz="2200" dirty="0">
              <a:ea typeface="宋体" pitchFamily="2" charset="-122"/>
            </a:endParaRPr>
          </a:p>
          <a:p>
            <a:pPr lvl="1"/>
            <a:r>
              <a:rPr lang="en-US" altLang="zh-CN" sz="2200" dirty="0">
                <a:ea typeface="宋体" pitchFamily="2" charset="-122"/>
              </a:rPr>
              <a:t>Living in a </a:t>
            </a:r>
            <a:r>
              <a:rPr lang="en-US" altLang="zh-CN" sz="2200" i="1" dirty="0">
                <a:solidFill>
                  <a:srgbClr val="FF0000"/>
                </a:solidFill>
                <a:ea typeface="宋体" pitchFamily="2" charset="-122"/>
              </a:rPr>
              <a:t>water-constrained</a:t>
            </a:r>
            <a:r>
              <a:rPr lang="en-US" altLang="zh-CN" sz="2200" i="1" dirty="0">
                <a:ea typeface="宋体" pitchFamily="2" charset="-122"/>
              </a:rPr>
              <a:t> </a:t>
            </a:r>
            <a:r>
              <a:rPr lang="en-US" altLang="zh-CN" sz="2200" dirty="0" smtClean="0">
                <a:ea typeface="宋体" pitchFamily="2" charset="-122"/>
              </a:rPr>
              <a:t>world</a:t>
            </a:r>
            <a:endParaRPr lang="en-US" altLang="zh-CN" sz="2200" dirty="0">
              <a:ea typeface="宋体" pitchFamily="2" charset="-122"/>
            </a:endParaRPr>
          </a:p>
          <a:p>
            <a:pPr lvl="1"/>
            <a:r>
              <a:rPr lang="en-US" altLang="zh-CN" sz="2200" dirty="0">
                <a:ea typeface="宋体" pitchFamily="2" charset="-122"/>
              </a:rPr>
              <a:t>Encouraging </a:t>
            </a:r>
            <a:r>
              <a:rPr lang="en-US" altLang="zh-CN" sz="2200" i="1" dirty="0">
                <a:solidFill>
                  <a:srgbClr val="FF0000"/>
                </a:solidFill>
                <a:ea typeface="宋体" pitchFamily="2" charset="-122"/>
              </a:rPr>
              <a:t>sustainable production and </a:t>
            </a:r>
            <a:r>
              <a:rPr lang="en-US" altLang="zh-CN" sz="2200" i="1" dirty="0" smtClean="0">
                <a:solidFill>
                  <a:srgbClr val="FF0000"/>
                </a:solidFill>
                <a:ea typeface="宋体" pitchFamily="2" charset="-122"/>
              </a:rPr>
              <a:t>consumption</a:t>
            </a:r>
          </a:p>
          <a:p>
            <a:pPr lvl="1"/>
            <a:endParaRPr lang="en-US" altLang="zh-CN" sz="1000" dirty="0">
              <a:ea typeface="宋体" pitchFamily="2" charset="-122"/>
            </a:endParaRPr>
          </a:p>
          <a:p>
            <a:pPr marL="228600" lvl="1" indent="-228600">
              <a:buFont typeface="Arial" panose="020B0604020202020204" pitchFamily="34" charset="0"/>
              <a:buChar char="•"/>
            </a:pPr>
            <a:r>
              <a:rPr lang="en-US" altLang="zh-CN" sz="2400" b="1" dirty="0" smtClean="0">
                <a:solidFill>
                  <a:schemeClr val="tx1"/>
                </a:solidFill>
                <a:ea typeface="宋体" pitchFamily="2" charset="-122"/>
              </a:rPr>
              <a:t>WBCSD 2050 </a:t>
            </a:r>
            <a:r>
              <a:rPr lang="en-US" altLang="zh-CN" sz="2400" b="1" dirty="0">
                <a:solidFill>
                  <a:schemeClr val="tx1"/>
                </a:solidFill>
                <a:ea typeface="宋体" pitchFamily="2" charset="-122"/>
              </a:rPr>
              <a:t>V</a:t>
            </a:r>
            <a:r>
              <a:rPr lang="en-US" altLang="zh-CN" sz="2400" b="1" dirty="0" smtClean="0">
                <a:solidFill>
                  <a:schemeClr val="tx1"/>
                </a:solidFill>
                <a:ea typeface="宋体" pitchFamily="2" charset="-122"/>
              </a:rPr>
              <a:t>ision</a:t>
            </a:r>
          </a:p>
          <a:p>
            <a:pPr lvl="1"/>
            <a:r>
              <a:rPr lang="en-US" altLang="zh-CN" sz="2200" dirty="0" smtClean="0">
                <a:ea typeface="宋体" pitchFamily="2" charset="-122"/>
              </a:rPr>
              <a:t>Halving </a:t>
            </a:r>
            <a:r>
              <a:rPr lang="en-US" altLang="zh-CN" sz="2200" dirty="0">
                <a:ea typeface="宋体" pitchFamily="2" charset="-122"/>
              </a:rPr>
              <a:t>carbon emission </a:t>
            </a:r>
            <a:r>
              <a:rPr lang="en-US" altLang="zh-CN" sz="2200" dirty="0" smtClean="0">
                <a:ea typeface="宋体" pitchFamily="2" charset="-122"/>
              </a:rPr>
              <a:t>by </a:t>
            </a:r>
            <a:r>
              <a:rPr lang="en-US" altLang="zh-CN" sz="2200" dirty="0">
                <a:ea typeface="宋体" pitchFamily="2" charset="-122"/>
              </a:rPr>
              <a:t>2050 (based on 2005</a:t>
            </a:r>
            <a:r>
              <a:rPr lang="en-US" altLang="zh-CN" sz="2200" dirty="0" smtClean="0">
                <a:ea typeface="宋体" pitchFamily="2" charset="-122"/>
              </a:rPr>
              <a:t>)</a:t>
            </a:r>
            <a:endParaRPr lang="en-US" altLang="zh-CN" sz="2200" dirty="0">
              <a:ea typeface="宋体" pitchFamily="2" charset="-122"/>
            </a:endParaRPr>
          </a:p>
          <a:p>
            <a:pPr lvl="1"/>
            <a:r>
              <a:rPr lang="en-US" altLang="zh-CN" sz="2200" dirty="0" smtClean="0">
                <a:ea typeface="宋体" pitchFamily="2" charset="-122"/>
              </a:rPr>
              <a:t>Delivering </a:t>
            </a:r>
            <a:r>
              <a:rPr lang="en-US" altLang="zh-CN" sz="2200" dirty="0">
                <a:ea typeface="宋体" pitchFamily="2" charset="-122"/>
              </a:rPr>
              <a:t>a 4X to 10X improvement in resource &amp; material </a:t>
            </a:r>
            <a:r>
              <a:rPr lang="en-US" altLang="zh-CN" sz="2200" dirty="0" smtClean="0">
                <a:ea typeface="宋体" pitchFamily="2" charset="-122"/>
              </a:rPr>
              <a:t>use</a:t>
            </a:r>
          </a:p>
          <a:p>
            <a:pPr lvl="1"/>
            <a:r>
              <a:rPr lang="en-US" altLang="zh-CN" sz="2200" dirty="0" smtClean="0">
                <a:ea typeface="宋体" pitchFamily="2" charset="-122"/>
              </a:rPr>
              <a:t>Incorporating </a:t>
            </a:r>
            <a:r>
              <a:rPr lang="en-US" altLang="zh-CN" sz="2200" dirty="0">
                <a:ea typeface="宋体" pitchFamily="2" charset="-122"/>
              </a:rPr>
              <a:t>externality costs: carbon, ecosystem, </a:t>
            </a:r>
            <a:r>
              <a:rPr lang="en-US" altLang="zh-CN" sz="2200" dirty="0" smtClean="0">
                <a:ea typeface="宋体" pitchFamily="2" charset="-122"/>
              </a:rPr>
              <a:t>water… </a:t>
            </a:r>
            <a:endParaRPr lang="en-US" altLang="zh-CN" sz="2200" dirty="0">
              <a:ea typeface="宋体" pitchFamily="2" charset="-122"/>
            </a:endParaRPr>
          </a:p>
          <a:p>
            <a:pPr marL="284162" lvl="1" indent="0">
              <a:buNone/>
            </a:pPr>
            <a:endParaRPr lang="en-US" altLang="zh-CN" sz="1000" i="1" dirty="0" smtClean="0">
              <a:solidFill>
                <a:schemeClr val="tx1"/>
              </a:solidFill>
              <a:ea typeface="宋体" pitchFamily="2" charset="-122"/>
            </a:endParaRPr>
          </a:p>
          <a:p>
            <a:pPr marL="284162" lvl="1" indent="0">
              <a:buNone/>
            </a:pPr>
            <a:r>
              <a:rPr lang="en-US" altLang="zh-CN" i="1" dirty="0" smtClean="0">
                <a:solidFill>
                  <a:schemeClr val="tx1"/>
                </a:solidFill>
                <a:ea typeface="宋体" pitchFamily="2" charset="-122"/>
              </a:rPr>
              <a:t>Vision </a:t>
            </a:r>
            <a:r>
              <a:rPr lang="en-US" altLang="zh-CN" i="1" dirty="0">
                <a:solidFill>
                  <a:schemeClr val="tx1"/>
                </a:solidFill>
                <a:ea typeface="宋体" pitchFamily="2" charset="-122"/>
              </a:rPr>
              <a:t>2050: the New Agenda for Business, </a:t>
            </a:r>
            <a:r>
              <a:rPr lang="en-US" altLang="zh-CN" i="1" dirty="0" smtClean="0">
                <a:solidFill>
                  <a:schemeClr val="tx1"/>
                </a:solidFill>
                <a:ea typeface="宋体" pitchFamily="2" charset="-122"/>
              </a:rPr>
              <a:t>WBCSD</a:t>
            </a:r>
            <a:endParaRPr lang="en-US" altLang="zh-CN" i="1" dirty="0">
              <a:solidFill>
                <a:schemeClr val="tx1"/>
              </a:solidFill>
              <a:ea typeface="宋体" pitchFamily="2" charset="-122"/>
            </a:endParaRPr>
          </a:p>
          <a:p>
            <a:pPr lvl="1"/>
            <a:endParaRPr lang="en-US" altLang="zh-CN" i="1" dirty="0" smtClean="0">
              <a:solidFill>
                <a:schemeClr val="tx1"/>
              </a:solidFill>
              <a:ea typeface="宋体" pitchFamily="2" charset="-122"/>
            </a:endParaRPr>
          </a:p>
          <a:p>
            <a:pPr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4923" y="1524000"/>
            <a:ext cx="1254953" cy="132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21729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229600" cy="885825"/>
          </a:xfrm>
        </p:spPr>
        <p:txBody>
          <a:bodyPr/>
          <a:lstStyle/>
          <a:p>
            <a:r>
              <a:rPr lang="en-US" sz="3200" dirty="0" smtClean="0"/>
              <a:t>       The World of Bio-Based Polymers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8965" y="762000"/>
            <a:ext cx="8991600" cy="5671137"/>
          </a:xfrm>
        </p:spPr>
        <p:txBody>
          <a:bodyPr/>
          <a:lstStyle/>
          <a:p>
            <a:endParaRPr lang="en-US" sz="800" dirty="0" smtClean="0"/>
          </a:p>
          <a:p>
            <a:r>
              <a:rPr lang="en-US" sz="2400" b="1" dirty="0" smtClean="0"/>
              <a:t>Bio-based &amp; biodegradable polymers</a:t>
            </a:r>
          </a:p>
          <a:p>
            <a:pPr lvl="1"/>
            <a:r>
              <a:rPr lang="en-US" sz="2000" dirty="0">
                <a:solidFill>
                  <a:schemeClr val="tx1"/>
                </a:solidFill>
              </a:rPr>
              <a:t>Regenerated and modified natural polymers</a:t>
            </a:r>
          </a:p>
          <a:p>
            <a:pPr lvl="2"/>
            <a:r>
              <a:rPr lang="en-US" sz="2000" dirty="0">
                <a:solidFill>
                  <a:schemeClr val="tx1"/>
                </a:solidFill>
              </a:rPr>
              <a:t>Cellulose-based: Rayon, cellophane, </a:t>
            </a:r>
            <a:r>
              <a:rPr lang="en-US" sz="2000" dirty="0" err="1">
                <a:solidFill>
                  <a:schemeClr val="tx1"/>
                </a:solidFill>
              </a:rPr>
              <a:t>Lyocell</a:t>
            </a:r>
            <a:r>
              <a:rPr lang="en-US" sz="2000" dirty="0">
                <a:solidFill>
                  <a:schemeClr val="tx1"/>
                </a:solidFill>
              </a:rPr>
              <a:t>, </a:t>
            </a:r>
            <a:r>
              <a:rPr lang="en-US" sz="2000" dirty="0" err="1">
                <a:solidFill>
                  <a:schemeClr val="tx1"/>
                </a:solidFill>
              </a:rPr>
              <a:t>Tencel</a:t>
            </a:r>
            <a:r>
              <a:rPr lang="en-US" sz="2000" dirty="0">
                <a:solidFill>
                  <a:schemeClr val="tx1"/>
                </a:solidFill>
              </a:rPr>
              <a:t>, etc.</a:t>
            </a:r>
          </a:p>
          <a:p>
            <a:pPr lvl="2"/>
            <a:r>
              <a:rPr lang="en-US" sz="2000" dirty="0">
                <a:solidFill>
                  <a:schemeClr val="tx1"/>
                </a:solidFill>
              </a:rPr>
              <a:t>Starch-based: Thermoplastic starch (TPS</a:t>
            </a:r>
            <a:r>
              <a:rPr lang="en-US" sz="2000" dirty="0" smtClean="0">
                <a:solidFill>
                  <a:schemeClr val="tx1"/>
                </a:solidFill>
              </a:rPr>
              <a:t>)</a:t>
            </a:r>
            <a:endParaRPr lang="en-US" sz="2000" dirty="0">
              <a:solidFill>
                <a:schemeClr val="tx1"/>
              </a:solidFill>
            </a:endParaRPr>
          </a:p>
          <a:p>
            <a:pPr lvl="2"/>
            <a:r>
              <a:rPr lang="en-US" sz="2000" dirty="0">
                <a:solidFill>
                  <a:schemeClr val="tx1"/>
                </a:solidFill>
              </a:rPr>
              <a:t>Proteins, chitosan, lignin, </a:t>
            </a:r>
            <a:r>
              <a:rPr lang="en-US" sz="2000" dirty="0" smtClean="0">
                <a:solidFill>
                  <a:schemeClr val="tx1"/>
                </a:solidFill>
              </a:rPr>
              <a:t>etc.</a:t>
            </a:r>
            <a:endParaRPr lang="en-US" sz="2000" dirty="0">
              <a:solidFill>
                <a:schemeClr val="tx1"/>
              </a:solidFill>
            </a:endParaRPr>
          </a:p>
          <a:p>
            <a:pPr lvl="1"/>
            <a:r>
              <a:rPr lang="en-US" sz="2000" dirty="0" smtClean="0">
                <a:solidFill>
                  <a:schemeClr val="tx1"/>
                </a:solidFill>
              </a:rPr>
              <a:t>Polylactic acid (PLA): </a:t>
            </a:r>
            <a:r>
              <a:rPr lang="en-US" sz="2000" dirty="0">
                <a:solidFill>
                  <a:schemeClr val="tx1"/>
                </a:solidFill>
              </a:rPr>
              <a:t>f</a:t>
            </a:r>
            <a:r>
              <a:rPr lang="en-US" sz="2000" dirty="0" smtClean="0">
                <a:solidFill>
                  <a:schemeClr val="tx1"/>
                </a:solidFill>
              </a:rPr>
              <a:t>rom bio-derived monomer</a:t>
            </a:r>
          </a:p>
          <a:p>
            <a:pPr lvl="1"/>
            <a:r>
              <a:rPr lang="en-US" sz="2000" dirty="0" smtClean="0">
                <a:solidFill>
                  <a:schemeClr val="tx1"/>
                </a:solidFill>
              </a:rPr>
              <a:t>PHA: </a:t>
            </a:r>
            <a:r>
              <a:rPr lang="en-US" sz="2000" dirty="0" err="1" smtClean="0">
                <a:solidFill>
                  <a:schemeClr val="tx1"/>
                </a:solidFill>
              </a:rPr>
              <a:t>microbially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smtClean="0">
                <a:solidFill>
                  <a:schemeClr val="tx1"/>
                </a:solidFill>
              </a:rPr>
              <a:t>produced via fermentation</a:t>
            </a:r>
            <a:endParaRPr lang="en-US" sz="800" dirty="0" smtClean="0">
              <a:solidFill>
                <a:schemeClr val="tx1"/>
              </a:solidFill>
            </a:endParaRPr>
          </a:p>
          <a:p>
            <a:r>
              <a:rPr lang="en-US" sz="2400" b="1" dirty="0" smtClean="0"/>
              <a:t>100% Bio-based and non-biodegradable</a:t>
            </a:r>
            <a:r>
              <a:rPr lang="en-US" dirty="0" smtClean="0"/>
              <a:t> </a:t>
            </a:r>
          </a:p>
          <a:p>
            <a:pPr lvl="1"/>
            <a:r>
              <a:rPr lang="en-US" sz="1800" dirty="0" smtClean="0">
                <a:solidFill>
                  <a:schemeClr val="tx1"/>
                </a:solidFill>
              </a:rPr>
              <a:t>Green polyethylene: from sugarcane</a:t>
            </a:r>
            <a:endParaRPr lang="en-US" sz="800" dirty="0" smtClean="0"/>
          </a:p>
          <a:p>
            <a:r>
              <a:rPr lang="en-US" sz="2400" b="1" dirty="0">
                <a:solidFill>
                  <a:schemeClr val="tx1"/>
                </a:solidFill>
              </a:rPr>
              <a:t>Partially bio-based polymers</a:t>
            </a:r>
          </a:p>
          <a:p>
            <a:pPr lvl="1"/>
            <a:r>
              <a:rPr lang="en-US" sz="2000" dirty="0">
                <a:solidFill>
                  <a:schemeClr val="tx1"/>
                </a:solidFill>
              </a:rPr>
              <a:t>Polyesters: SORONA</a:t>
            </a:r>
            <a:r>
              <a:rPr lang="en-US" sz="2000" dirty="0" smtClean="0">
                <a:solidFill>
                  <a:schemeClr val="tx1"/>
                </a:solidFill>
              </a:rPr>
              <a:t>™, </a:t>
            </a:r>
            <a:r>
              <a:rPr lang="en-US" sz="2000" dirty="0">
                <a:solidFill>
                  <a:schemeClr val="tx1"/>
                </a:solidFill>
              </a:rPr>
              <a:t>polyurethane, </a:t>
            </a:r>
            <a:r>
              <a:rPr lang="en-US" sz="2000" dirty="0" smtClean="0">
                <a:solidFill>
                  <a:schemeClr val="tx1"/>
                </a:solidFill>
              </a:rPr>
              <a:t>polyamide, unsaturated polyester</a:t>
            </a:r>
            <a:endParaRPr lang="en-US" sz="2000" dirty="0">
              <a:solidFill>
                <a:schemeClr val="tx1"/>
              </a:solidFill>
            </a:endParaRPr>
          </a:p>
          <a:p>
            <a:pPr lvl="1"/>
            <a:r>
              <a:rPr lang="en-US" sz="2000" dirty="0" smtClean="0">
                <a:solidFill>
                  <a:schemeClr val="tx1"/>
                </a:solidFill>
              </a:rPr>
              <a:t>Polybutylene </a:t>
            </a:r>
            <a:r>
              <a:rPr lang="en-US" sz="2000" dirty="0">
                <a:solidFill>
                  <a:schemeClr val="tx1"/>
                </a:solidFill>
              </a:rPr>
              <a:t>succinate </a:t>
            </a:r>
            <a:r>
              <a:rPr lang="en-US" sz="2000" dirty="0" smtClean="0">
                <a:solidFill>
                  <a:schemeClr val="tx1"/>
                </a:solidFill>
              </a:rPr>
              <a:t>(Bio-PBS</a:t>
            </a:r>
            <a:r>
              <a:rPr lang="en-US" sz="2000" dirty="0">
                <a:solidFill>
                  <a:schemeClr val="tx1"/>
                </a:solidFill>
              </a:rPr>
              <a:t>): bio-diol or </a:t>
            </a:r>
            <a:r>
              <a:rPr lang="en-US" sz="2000" dirty="0" smtClean="0">
                <a:solidFill>
                  <a:schemeClr val="tx1"/>
                </a:solidFill>
              </a:rPr>
              <a:t>bio-</a:t>
            </a:r>
            <a:r>
              <a:rPr lang="en-US" sz="2000" dirty="0" err="1" smtClean="0">
                <a:solidFill>
                  <a:schemeClr val="tx1"/>
                </a:solidFill>
              </a:rPr>
              <a:t>diacid</a:t>
            </a:r>
            <a:endParaRPr lang="en-US" sz="2000" dirty="0">
              <a:solidFill>
                <a:schemeClr val="tx1"/>
              </a:solidFill>
            </a:endParaRPr>
          </a:p>
          <a:p>
            <a:r>
              <a:rPr lang="en-US" sz="2400" b="1" dirty="0" smtClean="0"/>
              <a:t>Non </a:t>
            </a:r>
            <a:r>
              <a:rPr lang="en-US" sz="2400" b="1" dirty="0"/>
              <a:t>bio-based, 100% biodegradable</a:t>
            </a:r>
          </a:p>
          <a:p>
            <a:pPr lvl="1"/>
            <a:r>
              <a:rPr lang="en-US" sz="2000" dirty="0">
                <a:solidFill>
                  <a:schemeClr val="tx1"/>
                </a:solidFill>
              </a:rPr>
              <a:t>PCL, PBS, </a:t>
            </a:r>
            <a:r>
              <a:rPr lang="en-US" sz="2000" dirty="0" smtClean="0">
                <a:solidFill>
                  <a:schemeClr val="tx1"/>
                </a:solidFill>
              </a:rPr>
              <a:t>aliphatic aromatic copolyesters</a:t>
            </a:r>
            <a:r>
              <a:rPr lang="en-US" sz="2000" dirty="0">
                <a:solidFill>
                  <a:schemeClr val="tx1"/>
                </a:solidFill>
              </a:rPr>
              <a:t>, etc</a:t>
            </a:r>
            <a:r>
              <a:rPr lang="en-US" sz="2000" dirty="0" smtClean="0">
                <a:solidFill>
                  <a:schemeClr val="tx1"/>
                </a:solidFill>
              </a:rPr>
              <a:t>.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9733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76225" y="-152400"/>
            <a:ext cx="8601075" cy="1143000"/>
          </a:xfrm>
        </p:spPr>
        <p:txBody>
          <a:bodyPr/>
          <a:lstStyle/>
          <a:p>
            <a:pPr algn="ctr"/>
            <a:r>
              <a:rPr lang="en-US" sz="2600" dirty="0" smtClean="0"/>
              <a:t>Market Success Criteria of Bio-Based </a:t>
            </a:r>
            <a:br>
              <a:rPr lang="en-US" sz="2600" dirty="0" smtClean="0"/>
            </a:br>
            <a:r>
              <a:rPr lang="en-US" sz="2600" dirty="0" smtClean="0"/>
              <a:t>and/or Biodegradable Polymers </a:t>
            </a:r>
            <a:endParaRPr lang="en-US" sz="2600" dirty="0"/>
          </a:p>
        </p:txBody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838200"/>
            <a:ext cx="7772400" cy="4114800"/>
          </a:xfrm>
        </p:spPr>
        <p:txBody>
          <a:bodyPr/>
          <a:lstStyle/>
          <a:p>
            <a:r>
              <a:rPr lang="en-US" sz="2400" b="1" dirty="0" smtClean="0"/>
              <a:t>Performance</a:t>
            </a:r>
          </a:p>
          <a:p>
            <a:pPr lvl="1">
              <a:spcBef>
                <a:spcPts val="0"/>
              </a:spcBef>
            </a:pPr>
            <a:r>
              <a:rPr lang="en-US" sz="2000" dirty="0" smtClean="0">
                <a:solidFill>
                  <a:schemeClr val="tx1"/>
                </a:solidFill>
              </a:rPr>
              <a:t>Must meet application requirements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  <a:endParaRPr lang="en-US" baseline="-25000" dirty="0" smtClean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</a:pPr>
            <a:r>
              <a:rPr lang="en-US" sz="2400" b="1" dirty="0" smtClean="0">
                <a:solidFill>
                  <a:schemeClr val="tx1"/>
                </a:solidFill>
              </a:rPr>
              <a:t>Processability</a:t>
            </a:r>
          </a:p>
          <a:p>
            <a:pPr lvl="1">
              <a:spcBef>
                <a:spcPts val="0"/>
              </a:spcBef>
            </a:pPr>
            <a:r>
              <a:rPr lang="en-US" sz="2000" dirty="0" smtClean="0">
                <a:solidFill>
                  <a:schemeClr val="tx1"/>
                </a:solidFill>
              </a:rPr>
              <a:t>Acceptable line </a:t>
            </a:r>
            <a:r>
              <a:rPr lang="en-US" sz="2000" i="1" dirty="0" smtClean="0">
                <a:solidFill>
                  <a:schemeClr val="tx1"/>
                </a:solidFill>
              </a:rPr>
              <a:t>speed</a:t>
            </a:r>
            <a:r>
              <a:rPr lang="en-US" sz="2000" dirty="0" smtClean="0">
                <a:solidFill>
                  <a:schemeClr val="tx1"/>
                </a:solidFill>
              </a:rPr>
              <a:t> or cycle time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en-US" sz="2400" b="1" dirty="0" smtClean="0">
                <a:solidFill>
                  <a:schemeClr val="tx1"/>
                </a:solidFill>
              </a:rPr>
              <a:t>Cost: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000" dirty="0" smtClean="0">
                <a:solidFill>
                  <a:schemeClr val="tx1"/>
                </a:solidFill>
              </a:rPr>
              <a:t>Market acceptable cost level</a:t>
            </a:r>
          </a:p>
          <a:p>
            <a:r>
              <a:rPr lang="en-US" sz="2400" b="1" dirty="0" smtClean="0">
                <a:solidFill>
                  <a:schemeClr val="tx1"/>
                </a:solidFill>
              </a:rPr>
              <a:t>Life cycle assessment (LCA) benefits</a:t>
            </a:r>
          </a:p>
          <a:p>
            <a:pPr lvl="1"/>
            <a:r>
              <a:rPr lang="en-US" sz="2000" dirty="0" smtClean="0">
                <a:solidFill>
                  <a:schemeClr val="tx1"/>
                </a:solidFill>
              </a:rPr>
              <a:t>Meaningful savings in energy input and emissions of green house gases (GHG), etc.</a:t>
            </a:r>
          </a:p>
          <a:p>
            <a:r>
              <a:rPr lang="en-US" sz="2400" b="1" dirty="0" smtClean="0">
                <a:solidFill>
                  <a:schemeClr val="tx1"/>
                </a:solidFill>
              </a:rPr>
              <a:t>Resource sustainability: food vs. non-food, etc. </a:t>
            </a:r>
            <a:endParaRPr lang="en-US" sz="2400" b="1" dirty="0">
              <a:solidFill>
                <a:schemeClr val="tx1"/>
              </a:solidFill>
            </a:endParaRPr>
          </a:p>
          <a:p>
            <a:pPr lvl="1">
              <a:buNone/>
            </a:pPr>
            <a:endParaRPr lang="en-US" dirty="0" smtClean="0"/>
          </a:p>
        </p:txBody>
      </p:sp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174" y="4343400"/>
            <a:ext cx="7791368" cy="2501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9227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Fillers in Plastics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458200" cy="5410200"/>
          </a:xfrm>
        </p:spPr>
        <p:txBody>
          <a:bodyPr/>
          <a:lstStyle/>
          <a:p>
            <a:r>
              <a:rPr lang="en-US" sz="2400" b="1" dirty="0" smtClean="0"/>
              <a:t>Calcium carbonate as a major engineered filler</a:t>
            </a:r>
          </a:p>
          <a:p>
            <a:pPr lvl="1"/>
            <a:r>
              <a:rPr lang="en-US" sz="2000" dirty="0" smtClean="0">
                <a:solidFill>
                  <a:schemeClr val="tx1"/>
                </a:solidFill>
              </a:rPr>
              <a:t>Ground </a:t>
            </a:r>
          </a:p>
          <a:p>
            <a:pPr lvl="1"/>
            <a:r>
              <a:rPr lang="en-US" sz="2000" dirty="0">
                <a:solidFill>
                  <a:schemeClr val="tx1"/>
                </a:solidFill>
              </a:rPr>
              <a:t>P</a:t>
            </a:r>
            <a:r>
              <a:rPr lang="en-US" sz="2000" dirty="0" smtClean="0">
                <a:solidFill>
                  <a:schemeClr val="tx1"/>
                </a:solidFill>
              </a:rPr>
              <a:t>recipitated </a:t>
            </a:r>
          </a:p>
          <a:p>
            <a:r>
              <a:rPr lang="en-US" sz="2400" b="1" dirty="0" smtClean="0"/>
              <a:t>Talc</a:t>
            </a:r>
          </a:p>
          <a:p>
            <a:pPr lvl="1"/>
            <a:r>
              <a:rPr lang="en-US" sz="2000" dirty="0" smtClean="0">
                <a:solidFill>
                  <a:schemeClr val="tx1"/>
                </a:solidFill>
              </a:rPr>
              <a:t>It is used to stiffen thermoplastics</a:t>
            </a:r>
          </a:p>
          <a:p>
            <a:r>
              <a:rPr lang="en-US" sz="2400" b="1" dirty="0" smtClean="0"/>
              <a:t>Clay</a:t>
            </a:r>
          </a:p>
          <a:p>
            <a:pPr lvl="1"/>
            <a:r>
              <a:rPr lang="en-US" sz="2000" dirty="0" err="1">
                <a:solidFill>
                  <a:schemeClr val="tx1"/>
                </a:solidFill>
              </a:rPr>
              <a:t>N</a:t>
            </a:r>
            <a:r>
              <a:rPr lang="en-US" sz="2000" dirty="0" err="1" smtClean="0">
                <a:solidFill>
                  <a:schemeClr val="tx1"/>
                </a:solidFill>
              </a:rPr>
              <a:t>anoclay</a:t>
            </a:r>
            <a:endParaRPr lang="en-US" sz="2000" dirty="0" smtClean="0">
              <a:solidFill>
                <a:schemeClr val="tx1"/>
              </a:solidFill>
            </a:endParaRPr>
          </a:p>
          <a:p>
            <a:r>
              <a:rPr lang="en-US" sz="2400" b="1" dirty="0" smtClean="0"/>
              <a:t>Wood flour</a:t>
            </a:r>
          </a:p>
          <a:p>
            <a:pPr lvl="1"/>
            <a:r>
              <a:rPr lang="en-US" sz="2000" dirty="0" smtClean="0">
                <a:solidFill>
                  <a:schemeClr val="tx1"/>
                </a:solidFill>
              </a:rPr>
              <a:t>Saw dust</a:t>
            </a:r>
          </a:p>
          <a:p>
            <a:r>
              <a:rPr lang="en-US" sz="2400" b="1" dirty="0" smtClean="0"/>
              <a:t>Fiber</a:t>
            </a:r>
          </a:p>
          <a:p>
            <a:pPr lvl="1"/>
            <a:r>
              <a:rPr lang="en-US" sz="2000" dirty="0">
                <a:solidFill>
                  <a:schemeClr val="tx1"/>
                </a:solidFill>
              </a:rPr>
              <a:t>Milled </a:t>
            </a:r>
            <a:r>
              <a:rPr lang="en-US" sz="2000" dirty="0" smtClean="0">
                <a:solidFill>
                  <a:schemeClr val="tx1"/>
                </a:solidFill>
              </a:rPr>
              <a:t>glass fiber </a:t>
            </a:r>
          </a:p>
          <a:p>
            <a:pPr lvl="1"/>
            <a:r>
              <a:rPr lang="en-US" sz="2000" dirty="0" smtClean="0">
                <a:solidFill>
                  <a:schemeClr val="tx1"/>
                </a:solidFill>
              </a:rPr>
              <a:t>Carbon fiber</a:t>
            </a:r>
          </a:p>
          <a:p>
            <a:pPr lvl="1"/>
            <a:r>
              <a:rPr lang="en-US" sz="2000" dirty="0" smtClean="0">
                <a:solidFill>
                  <a:schemeClr val="tx1"/>
                </a:solidFill>
              </a:rPr>
              <a:t>Wood fiber</a:t>
            </a:r>
          </a:p>
          <a:p>
            <a:pPr lvl="1"/>
            <a:r>
              <a:rPr lang="en-US" sz="2000" dirty="0" smtClean="0">
                <a:solidFill>
                  <a:schemeClr val="tx1"/>
                </a:solidFill>
              </a:rPr>
              <a:t>Non-wood fiber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EDF7B6C-45C0-4DD1-8926-30EB99AD3782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1037" y="1676400"/>
            <a:ext cx="2558005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3211168"/>
            <a:ext cx="2133600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1037" y="4282730"/>
            <a:ext cx="2558006" cy="164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88547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 and Approach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66800"/>
            <a:ext cx="8382000" cy="5181600"/>
          </a:xfrm>
        </p:spPr>
        <p:txBody>
          <a:bodyPr/>
          <a:lstStyle/>
          <a:p>
            <a:r>
              <a:rPr lang="en-US" b="1" dirty="0"/>
              <a:t>I</a:t>
            </a:r>
            <a:r>
              <a:rPr lang="en-US" b="1" dirty="0" smtClean="0"/>
              <a:t>nvestigate thermoplastic </a:t>
            </a:r>
            <a:r>
              <a:rPr lang="en-US" b="1" dirty="0" err="1" smtClean="0"/>
              <a:t>processability</a:t>
            </a:r>
            <a:r>
              <a:rPr lang="en-US" b="1" dirty="0" smtClean="0"/>
              <a:t> of organic fillers in bio-based polyethylene for rigid packaging applications</a:t>
            </a:r>
          </a:p>
          <a:p>
            <a:endParaRPr lang="en-US" sz="1200" b="1" dirty="0" smtClean="0"/>
          </a:p>
          <a:p>
            <a:r>
              <a:rPr lang="en-US" b="1" dirty="0" smtClean="0"/>
              <a:t>Technical approach uses extrusion compounding and injection molding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Non-wood filler preparations</a:t>
            </a:r>
          </a:p>
          <a:p>
            <a:pPr marL="914400" lvl="2" indent="-342900">
              <a:buFont typeface="Courier New" panose="02070309020205020404" pitchFamily="49" charset="0"/>
              <a:buChar char="o"/>
            </a:pPr>
            <a:r>
              <a:rPr lang="en-US" sz="2000" dirty="0" err="1" smtClean="0">
                <a:solidFill>
                  <a:schemeClr val="tx1"/>
                </a:solidFill>
              </a:rPr>
              <a:t>Torrefaction</a:t>
            </a:r>
            <a:endParaRPr lang="en-US" sz="2000" dirty="0" smtClean="0">
              <a:solidFill>
                <a:schemeClr val="tx1"/>
              </a:solidFill>
            </a:endParaRPr>
          </a:p>
          <a:p>
            <a:pPr marL="914400" lvl="2" indent="-342900">
              <a:buFont typeface="Courier New" panose="02070309020205020404" pitchFamily="49" charset="0"/>
              <a:buChar char="o"/>
            </a:pPr>
            <a:r>
              <a:rPr lang="en-US" sz="2000" dirty="0" smtClean="0">
                <a:solidFill>
                  <a:schemeClr val="tx1"/>
                </a:solidFill>
              </a:rPr>
              <a:t>Milling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Thermoplastic compounding</a:t>
            </a:r>
            <a:endParaRPr lang="en-US" dirty="0">
              <a:solidFill>
                <a:schemeClr val="tx1"/>
              </a:solidFill>
            </a:endParaRPr>
          </a:p>
          <a:p>
            <a:pPr lvl="1"/>
            <a:r>
              <a:rPr lang="en-US" dirty="0">
                <a:solidFill>
                  <a:schemeClr val="tx1"/>
                </a:solidFill>
              </a:rPr>
              <a:t>I</a:t>
            </a:r>
            <a:r>
              <a:rPr lang="en-US" dirty="0" smtClean="0">
                <a:solidFill>
                  <a:schemeClr val="tx1"/>
                </a:solidFill>
              </a:rPr>
              <a:t>njection </a:t>
            </a:r>
            <a:r>
              <a:rPr lang="en-US" dirty="0">
                <a:solidFill>
                  <a:schemeClr val="tx1"/>
                </a:solidFill>
              </a:rPr>
              <a:t>molded articles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Tests of the injection </a:t>
            </a:r>
            <a:r>
              <a:rPr lang="en-US" dirty="0">
                <a:solidFill>
                  <a:schemeClr val="tx1"/>
                </a:solidFill>
              </a:rPr>
              <a:t>molded </a:t>
            </a:r>
            <a:r>
              <a:rPr lang="en-US" dirty="0" smtClean="0">
                <a:solidFill>
                  <a:schemeClr val="tx1"/>
                </a:solidFill>
              </a:rPr>
              <a:t>articles</a:t>
            </a:r>
          </a:p>
          <a:p>
            <a:pPr lvl="1"/>
            <a:endParaRPr lang="en-US" b="1" dirty="0"/>
          </a:p>
          <a:p>
            <a:pPr lvl="1"/>
            <a:endParaRPr lang="en-US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EDF7B6C-45C0-4DD1-8926-30EB99AD3782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6803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3810000"/>
            <a:ext cx="8763000" cy="1470025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bg1"/>
                </a:solidFill>
              </a:rPr>
              <a:t>Material Preparation and Thermoplastic Processing</a:t>
            </a:r>
            <a:endParaRPr lang="en-US"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7117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Torrefaction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What is </a:t>
            </a:r>
            <a:r>
              <a:rPr lang="en-US" b="1" dirty="0" err="1" smtClean="0"/>
              <a:t>torrefaction</a:t>
            </a:r>
            <a:r>
              <a:rPr lang="en-US" b="1" dirty="0" smtClean="0"/>
              <a:t>?</a:t>
            </a:r>
            <a:endParaRPr lang="en-US" b="1" dirty="0"/>
          </a:p>
          <a:p>
            <a:pPr lvl="1"/>
            <a:r>
              <a:rPr lang="en-US" sz="2400" dirty="0" smtClean="0">
                <a:solidFill>
                  <a:schemeClr val="tx1"/>
                </a:solidFill>
              </a:rPr>
              <a:t>It is </a:t>
            </a:r>
            <a:r>
              <a:rPr lang="en-US" sz="2400" dirty="0">
                <a:solidFill>
                  <a:schemeClr val="tx1"/>
                </a:solidFill>
              </a:rPr>
              <a:t>a thermal process that involves heating the biomass to temperatures between 250 and 300 degrees Celsius in an inert </a:t>
            </a:r>
            <a:r>
              <a:rPr lang="en-US" sz="2400" dirty="0" smtClean="0">
                <a:solidFill>
                  <a:schemeClr val="tx1"/>
                </a:solidFill>
              </a:rPr>
              <a:t>atmosphere</a:t>
            </a:r>
            <a:endParaRPr lang="en-US" sz="2400" dirty="0">
              <a:solidFill>
                <a:schemeClr val="tx1"/>
              </a:solidFill>
            </a:endParaRPr>
          </a:p>
          <a:p>
            <a:r>
              <a:rPr lang="en-US" b="1" dirty="0"/>
              <a:t>International Biomass </a:t>
            </a:r>
            <a:r>
              <a:rPr lang="en-US" b="1" dirty="0" err="1"/>
              <a:t>Torrefaction</a:t>
            </a:r>
            <a:r>
              <a:rPr lang="en-US" b="1" dirty="0"/>
              <a:t> Council (IBTC</a:t>
            </a:r>
            <a:r>
              <a:rPr lang="en-US" b="1" dirty="0" smtClean="0"/>
              <a:t>) provides more information</a:t>
            </a:r>
          </a:p>
          <a:p>
            <a:r>
              <a:rPr lang="en-US" b="1" dirty="0" err="1" smtClean="0"/>
              <a:t>Miscanthus</a:t>
            </a:r>
            <a:r>
              <a:rPr lang="en-US" b="1" dirty="0" smtClean="0"/>
              <a:t> </a:t>
            </a:r>
            <a:r>
              <a:rPr lang="en-US" b="1" dirty="0" err="1" smtClean="0"/>
              <a:t>torrefaction</a:t>
            </a:r>
            <a:r>
              <a:rPr lang="en-US" b="1" dirty="0" smtClean="0"/>
              <a:t> process</a:t>
            </a:r>
          </a:p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EDF7B6C-45C0-4DD1-8926-30EB99AD3782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2635" y="4191000"/>
            <a:ext cx="6695694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51898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Fluid Bed Jet Milling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534400" cy="5562600"/>
          </a:xfrm>
        </p:spPr>
        <p:txBody>
          <a:bodyPr/>
          <a:lstStyle/>
          <a:p>
            <a:r>
              <a:rPr lang="en-US" b="1" dirty="0" smtClean="0"/>
              <a:t>What is jet milling?</a:t>
            </a:r>
          </a:p>
          <a:p>
            <a:pPr lvl="1"/>
            <a:r>
              <a:rPr lang="en-US" sz="2400" dirty="0">
                <a:solidFill>
                  <a:schemeClr val="tx1"/>
                </a:solidFill>
              </a:rPr>
              <a:t>Jet milling is a process of using highly compressed air or other gasses, usually in a vortex motion, to impact fine particles against each other in a chamber. This gradually reduces them in size, resulting in powders that have </a:t>
            </a:r>
            <a:r>
              <a:rPr lang="en-US" sz="2400" dirty="0" smtClean="0">
                <a:solidFill>
                  <a:schemeClr val="tx1"/>
                </a:solidFill>
              </a:rPr>
              <a:t>any particle </a:t>
            </a:r>
            <a:r>
              <a:rPr lang="en-US" sz="2400" dirty="0">
                <a:solidFill>
                  <a:schemeClr val="tx1"/>
                </a:solidFill>
              </a:rPr>
              <a:t>size </a:t>
            </a:r>
            <a:r>
              <a:rPr lang="en-US" sz="2400" dirty="0" smtClean="0">
                <a:solidFill>
                  <a:schemeClr val="tx1"/>
                </a:solidFill>
              </a:rPr>
              <a:t>dimensions</a:t>
            </a:r>
            <a:endParaRPr lang="en-US" b="1" dirty="0" smtClean="0"/>
          </a:p>
          <a:p>
            <a:r>
              <a:rPr lang="en-US" b="1" dirty="0" err="1" smtClean="0"/>
              <a:t>Kenaf</a:t>
            </a:r>
            <a:r>
              <a:rPr lang="en-US" b="1" dirty="0" smtClean="0"/>
              <a:t> core milling process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EDF7B6C-45C0-4DD1-8926-30EB99AD3782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3886199"/>
            <a:ext cx="1676400" cy="248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4114800"/>
            <a:ext cx="16764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509419"/>
            <a:ext cx="1905000" cy="1239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ight Arrow 4"/>
          <p:cNvSpPr/>
          <p:nvPr/>
        </p:nvSpPr>
        <p:spPr bwMode="auto">
          <a:xfrm>
            <a:off x="3124200" y="4953000"/>
            <a:ext cx="762000" cy="38100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09" charset="0"/>
              <a:ea typeface="ＭＳ Ｐゴシック" pitchFamily="-109" charset="-128"/>
              <a:cs typeface="ＭＳ Ｐゴシック" pitchFamily="-109" charset="-128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4919663"/>
            <a:ext cx="704850" cy="414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51584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1325" y="220663"/>
            <a:ext cx="8016875" cy="533400"/>
          </a:xfrm>
        </p:spPr>
        <p:txBody>
          <a:bodyPr/>
          <a:lstStyle/>
          <a:p>
            <a:r>
              <a:rPr lang="en-US" dirty="0" smtClean="0"/>
              <a:t>Typical Filler Particle Size Distribution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F5E832-04A1-4231-9A3D-CE907C39DF90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121018"/>
            <a:ext cx="5715000" cy="4610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466398" y="3913009"/>
            <a:ext cx="256236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68275" indent="-168275">
              <a:buFont typeface="Arial" panose="020B0604020202020204" pitchFamily="34" charset="0"/>
              <a:buChar char="•"/>
            </a:pPr>
            <a:r>
              <a:rPr lang="en-US" sz="2000" dirty="0" smtClean="0"/>
              <a:t>Target particle size:</a:t>
            </a:r>
          </a:p>
          <a:p>
            <a:pPr marL="173038" indent="-173038"/>
            <a:r>
              <a:rPr lang="en-US" sz="2000" dirty="0" smtClean="0"/>
              <a:t>	dv50</a:t>
            </a:r>
            <a:r>
              <a:rPr lang="en-US" sz="2000" dirty="0"/>
              <a:t>= 50 </a:t>
            </a:r>
            <a:r>
              <a:rPr lang="en-US" sz="2000" dirty="0" smtClean="0"/>
              <a:t>microns</a:t>
            </a:r>
          </a:p>
        </p:txBody>
      </p:sp>
      <p:sp>
        <p:nvSpPr>
          <p:cNvPr id="5" name="Rectangle 4"/>
          <p:cNvSpPr/>
          <p:nvPr/>
        </p:nvSpPr>
        <p:spPr>
          <a:xfrm>
            <a:off x="6558862" y="1666240"/>
            <a:ext cx="24384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8275" indent="-168275">
              <a:buFont typeface="Arial" panose="020B0604020202020204" pitchFamily="34" charset="0"/>
              <a:buChar char="•"/>
            </a:pPr>
            <a:r>
              <a:rPr lang="en-US" sz="2000" dirty="0"/>
              <a:t>The mean particle </a:t>
            </a:r>
            <a:r>
              <a:rPr lang="en-US" sz="2000" dirty="0" smtClean="0"/>
              <a:t>size of the </a:t>
            </a:r>
            <a:r>
              <a:rPr lang="en-US" sz="2000" dirty="0" err="1" smtClean="0"/>
              <a:t>torrefied</a:t>
            </a:r>
            <a:r>
              <a:rPr lang="en-US" sz="2000" dirty="0" smtClean="0"/>
              <a:t> </a:t>
            </a:r>
            <a:r>
              <a:rPr lang="en-US" sz="2000" dirty="0"/>
              <a:t>biomass </a:t>
            </a:r>
            <a:r>
              <a:rPr lang="en-US" sz="2000" dirty="0" smtClean="0"/>
              <a:t>decreased with </a:t>
            </a:r>
            <a:r>
              <a:rPr lang="en-US" sz="2000" dirty="0"/>
              <a:t>an </a:t>
            </a:r>
            <a:r>
              <a:rPr lang="en-US" sz="2000" dirty="0" smtClean="0"/>
              <a:t>increase in </a:t>
            </a:r>
            <a:r>
              <a:rPr lang="en-US" sz="2000" dirty="0" err="1" smtClean="0"/>
              <a:t>torrefaction</a:t>
            </a:r>
            <a:r>
              <a:rPr lang="en-US" sz="2000" dirty="0" smtClean="0"/>
              <a:t> temperature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8005867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120" y="152400"/>
            <a:ext cx="7410080" cy="685800"/>
          </a:xfrm>
        </p:spPr>
        <p:txBody>
          <a:bodyPr>
            <a:noAutofit/>
          </a:bodyPr>
          <a:lstStyle/>
          <a:p>
            <a:r>
              <a:rPr lang="en-US" sz="2800" b="1" dirty="0" smtClean="0"/>
              <a:t>Thermoplastic Blend Technical Feasibility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334000" y="2528235"/>
            <a:ext cx="3334247" cy="584775"/>
          </a:xfrm>
          <a:prstGeom prst="rect">
            <a:avLst/>
          </a:prstGeom>
          <a:noFill/>
          <a:ln w="28575"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008000"/>
                </a:solidFill>
              </a:rPr>
              <a:t>Natural</a:t>
            </a:r>
            <a:r>
              <a:rPr lang="en-US" sz="1600" dirty="0" smtClean="0"/>
              <a:t> Biomass</a:t>
            </a:r>
          </a:p>
          <a:p>
            <a:pPr algn="ctr"/>
            <a:r>
              <a:rPr lang="en-US" sz="1600" dirty="0" err="1" smtClean="0">
                <a:solidFill>
                  <a:srgbClr val="0925B8"/>
                </a:solidFill>
              </a:rPr>
              <a:t>Torrefied</a:t>
            </a:r>
            <a:r>
              <a:rPr lang="en-US" sz="1600" dirty="0" smtClean="0">
                <a:solidFill>
                  <a:srgbClr val="0925B8"/>
                </a:solidFill>
              </a:rPr>
              <a:t> </a:t>
            </a:r>
            <a:r>
              <a:rPr lang="en-US" sz="1600" dirty="0" err="1" smtClean="0">
                <a:solidFill>
                  <a:srgbClr val="0925B8"/>
                </a:solidFill>
              </a:rPr>
              <a:t>Miscanthus</a:t>
            </a:r>
            <a:r>
              <a:rPr lang="en-US" sz="1600" dirty="0" smtClean="0">
                <a:solidFill>
                  <a:srgbClr val="0925B8"/>
                </a:solidFill>
              </a:rPr>
              <a:t> or </a:t>
            </a:r>
            <a:r>
              <a:rPr lang="en-US" sz="1600" dirty="0" err="1" smtClean="0">
                <a:solidFill>
                  <a:srgbClr val="0925B8"/>
                </a:solidFill>
              </a:rPr>
              <a:t>kenaf</a:t>
            </a:r>
            <a:r>
              <a:rPr lang="en-US" sz="1600" dirty="0" smtClean="0">
                <a:solidFill>
                  <a:srgbClr val="0925B8"/>
                </a:solidFill>
              </a:rPr>
              <a:t> core</a:t>
            </a:r>
            <a:endParaRPr lang="en-US" sz="1600" dirty="0">
              <a:solidFill>
                <a:srgbClr val="0925B8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52239" y="2405202"/>
            <a:ext cx="3946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+</a:t>
            </a:r>
            <a:endParaRPr lang="en-US" sz="2800" dirty="0"/>
          </a:p>
        </p:txBody>
      </p:sp>
      <p:sp>
        <p:nvSpPr>
          <p:cNvPr id="9" name="Down Arrow 8"/>
          <p:cNvSpPr/>
          <p:nvPr/>
        </p:nvSpPr>
        <p:spPr bwMode="auto">
          <a:xfrm>
            <a:off x="4437506" y="3113010"/>
            <a:ext cx="454063" cy="1048366"/>
          </a:xfrm>
          <a:prstGeom prst="down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782323" y="5682863"/>
            <a:ext cx="1894493" cy="369332"/>
          </a:xfrm>
          <a:prstGeom prst="rect">
            <a:avLst/>
          </a:prstGeom>
          <a:noFill/>
          <a:ln w="28575"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rgbClr val="008000"/>
                </a:solidFill>
              </a:rPr>
              <a:t>Molded Articles</a:t>
            </a:r>
            <a:endParaRPr lang="en-US" sz="1800" b="1" dirty="0">
              <a:solidFill>
                <a:srgbClr val="008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910759" y="3420952"/>
            <a:ext cx="14456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="1" i="1" dirty="0" smtClean="0"/>
              <a:t>Twin Screw</a:t>
            </a:r>
          </a:p>
          <a:p>
            <a:pPr algn="ctr"/>
            <a:r>
              <a:rPr lang="en-US" sz="1800" b="1" i="1" dirty="0" smtClean="0"/>
              <a:t>Extrusion</a:t>
            </a:r>
            <a:endParaRPr lang="en-US" sz="1800" b="1" i="1" dirty="0"/>
          </a:p>
        </p:txBody>
      </p:sp>
      <p:sp>
        <p:nvSpPr>
          <p:cNvPr id="16" name="TextBox 15"/>
          <p:cNvSpPr txBox="1"/>
          <p:nvPr/>
        </p:nvSpPr>
        <p:spPr>
          <a:xfrm>
            <a:off x="784039" y="2528236"/>
            <a:ext cx="2715808" cy="58477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008000"/>
                </a:solidFill>
              </a:rPr>
              <a:t>Synthetic and Renewable</a:t>
            </a:r>
            <a:r>
              <a:rPr lang="en-US" sz="1600" dirty="0" smtClean="0"/>
              <a:t> </a:t>
            </a:r>
          </a:p>
          <a:p>
            <a:pPr algn="ctr"/>
            <a:r>
              <a:rPr lang="en-US" sz="1600" dirty="0" smtClean="0"/>
              <a:t>Polymer</a:t>
            </a:r>
            <a:endParaRPr lang="en-US" sz="1600" dirty="0"/>
          </a:p>
        </p:txBody>
      </p:sp>
      <p:sp>
        <p:nvSpPr>
          <p:cNvPr id="17" name="TextBox 16"/>
          <p:cNvSpPr txBox="1"/>
          <p:nvPr/>
        </p:nvSpPr>
        <p:spPr>
          <a:xfrm>
            <a:off x="3476666" y="4378689"/>
            <a:ext cx="2710999" cy="369332"/>
          </a:xfrm>
          <a:prstGeom prst="rect">
            <a:avLst/>
          </a:prstGeom>
          <a:noFill/>
          <a:ln w="28575">
            <a:solidFill>
              <a:srgbClr val="3366FF"/>
            </a:solidFill>
          </a:ln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rgbClr val="008000"/>
                </a:solidFill>
              </a:rPr>
              <a:t>Binary Polymer Blends</a:t>
            </a:r>
            <a:endParaRPr lang="en-US" sz="1800" b="1" dirty="0">
              <a:solidFill>
                <a:srgbClr val="008000"/>
              </a:solidFill>
            </a:endParaRPr>
          </a:p>
        </p:txBody>
      </p:sp>
      <p:sp>
        <p:nvSpPr>
          <p:cNvPr id="14" name="Down Arrow 13"/>
          <p:cNvSpPr/>
          <p:nvPr/>
        </p:nvSpPr>
        <p:spPr bwMode="auto">
          <a:xfrm>
            <a:off x="4452239" y="4896729"/>
            <a:ext cx="454063" cy="603617"/>
          </a:xfrm>
          <a:prstGeom prst="downArrow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-109" charset="0"/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010255" y="5013871"/>
            <a:ext cx="12378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dirty="0" smtClean="0"/>
              <a:t>Injection</a:t>
            </a:r>
            <a:endParaRPr lang="en-US" sz="2000" b="1" i="1" dirty="0"/>
          </a:p>
        </p:txBody>
      </p:sp>
      <p:sp>
        <p:nvSpPr>
          <p:cNvPr id="6" name="TextBox 5"/>
          <p:cNvSpPr txBox="1"/>
          <p:nvPr/>
        </p:nvSpPr>
        <p:spPr>
          <a:xfrm>
            <a:off x="5166907" y="5028359"/>
            <a:ext cx="34323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Boy 22D Injection Machine</a:t>
            </a:r>
            <a:endParaRPr lang="en-US" sz="2000" b="1" dirty="0"/>
          </a:p>
        </p:txBody>
      </p:sp>
      <p:sp>
        <p:nvSpPr>
          <p:cNvPr id="20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7731124" y="6248400"/>
            <a:ext cx="1218407" cy="457200"/>
          </a:xfrm>
          <a:prstGeom prst="rect">
            <a:avLst/>
          </a:prstGeom>
        </p:spPr>
        <p:txBody>
          <a:bodyPr/>
          <a:lstStyle/>
          <a:p>
            <a:pPr algn="r">
              <a:defRPr/>
            </a:pPr>
            <a:fld id="{BAA2CE8D-9327-40B0-A347-9AFF0C6868ED}" type="slidenum">
              <a:rPr lang="en-US" smtClean="0"/>
              <a:pPr algn="r">
                <a:defRPr/>
              </a:pPr>
              <a:t>13</a:t>
            </a:fld>
            <a:endParaRPr lang="en-US" dirty="0"/>
          </a:p>
        </p:txBody>
      </p:sp>
      <p:pic>
        <p:nvPicPr>
          <p:cNvPr id="1034" name="Picture 10" descr="https://encrypted-tbn3.gstatic.com/images?q=tbn:ANd9GcQLjDZzt7tLhYdezbvGFMs3vKSDh5VPBNkQDr81hnZJW8e9A9p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995" y="3420664"/>
            <a:ext cx="1659002" cy="1293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s://encrypted-tbn3.gstatic.com/images?q=tbn:ANd9GcQcvg-attV6kOMhszEvFe3M0CLLP0qmG6LgAfvmf0yj22ZZ8oo5Vw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356" y="1025007"/>
            <a:ext cx="3569115" cy="1223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160" y="1114517"/>
            <a:ext cx="1188039" cy="11880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011439" y="3437138"/>
            <a:ext cx="36182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/>
              <a:t>Thermo</a:t>
            </a:r>
            <a:r>
              <a:rPr lang="en-US" sz="2000" b="1" dirty="0"/>
              <a:t> Prism™ USLAB 16 </a:t>
            </a:r>
          </a:p>
        </p:txBody>
      </p:sp>
    </p:spTree>
    <p:extLst>
      <p:ext uri="{BB962C8B-B14F-4D97-AF65-F5344CB8AC3E}">
        <p14:creationId xmlns:p14="http://schemas.microsoft.com/office/powerpoint/2010/main" val="1910426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Green PE and Filler Compounding 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F5E832-04A1-4231-9A3D-CE907C39DF90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09600" y="1143000"/>
            <a:ext cx="46185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b="1" dirty="0" smtClean="0"/>
              <a:t>Resin processing conditions</a:t>
            </a:r>
            <a:endParaRPr lang="en-US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828800"/>
            <a:ext cx="8491538" cy="1621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6803" y="3727479"/>
            <a:ext cx="3137507" cy="2358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20" y="3962400"/>
            <a:ext cx="2065160" cy="770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5029199"/>
            <a:ext cx="1588801" cy="10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799" y="4191000"/>
            <a:ext cx="2028825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ight Arrow 4"/>
          <p:cNvSpPr/>
          <p:nvPr/>
        </p:nvSpPr>
        <p:spPr bwMode="auto">
          <a:xfrm>
            <a:off x="2362200" y="4724400"/>
            <a:ext cx="530765" cy="30480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09" charset="0"/>
              <a:ea typeface="ＭＳ Ｐゴシック" pitchFamily="-109" charset="-128"/>
              <a:cs typeface="ＭＳ Ｐゴシック" pitchFamily="-109" charset="-128"/>
            </a:endParaRPr>
          </a:p>
        </p:txBody>
      </p:sp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2645" y="4724400"/>
            <a:ext cx="549275" cy="341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75288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1325" y="220663"/>
            <a:ext cx="7712075" cy="533400"/>
          </a:xfrm>
        </p:spPr>
        <p:txBody>
          <a:bodyPr/>
          <a:lstStyle/>
          <a:p>
            <a:r>
              <a:rPr lang="en-US" sz="3000" dirty="0" smtClean="0"/>
              <a:t>Green PE and Milled </a:t>
            </a:r>
            <a:r>
              <a:rPr lang="en-US" sz="3000" dirty="0" err="1" smtClean="0"/>
              <a:t>Kenaf</a:t>
            </a:r>
            <a:r>
              <a:rPr lang="en-US" sz="3000" dirty="0" smtClean="0"/>
              <a:t> Core DSC (1)</a:t>
            </a:r>
            <a:endParaRPr lang="en-US" sz="3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F5E832-04A1-4231-9A3D-CE907C39DF90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960783"/>
            <a:ext cx="6187533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400799" y="2140395"/>
            <a:ext cx="2561920" cy="40934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u="sng" dirty="0" smtClean="0"/>
              <a:t>None effect on</a:t>
            </a:r>
            <a:r>
              <a:rPr lang="en-US" sz="2000" dirty="0" smtClean="0"/>
              <a:t>: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2000" dirty="0" smtClean="0"/>
              <a:t>Glass transition T </a:t>
            </a:r>
          </a:p>
          <a:p>
            <a:r>
              <a:rPr lang="en-US" sz="2000" dirty="0" smtClean="0"/>
              <a:t>(shown in next slide)</a:t>
            </a:r>
            <a:endParaRPr lang="en-US" sz="2000" dirty="0"/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2000" dirty="0" smtClean="0"/>
              <a:t>Melt onset/peak T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endParaRPr lang="en-US" sz="2000" dirty="0" smtClean="0"/>
          </a:p>
          <a:p>
            <a:r>
              <a:rPr lang="en-US" sz="2000" u="sng" dirty="0" smtClean="0"/>
              <a:t>There is an effect on</a:t>
            </a:r>
            <a:r>
              <a:rPr lang="en-US" sz="2000" dirty="0" smtClean="0"/>
              <a:t>: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2000" dirty="0" smtClean="0"/>
              <a:t>Total enthalpy </a:t>
            </a:r>
          </a:p>
          <a:p>
            <a:r>
              <a:rPr lang="en-US" sz="2000" dirty="0" smtClean="0"/>
              <a:t>decreases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2000" dirty="0" smtClean="0"/>
              <a:t>The results for </a:t>
            </a:r>
          </a:p>
          <a:p>
            <a:r>
              <a:rPr lang="en-US" sz="2000" dirty="0" err="1" smtClean="0"/>
              <a:t>torrefied</a:t>
            </a:r>
            <a:r>
              <a:rPr lang="en-US" sz="2000" dirty="0" smtClean="0"/>
              <a:t> </a:t>
            </a:r>
            <a:r>
              <a:rPr lang="en-US" sz="2000" dirty="0" err="1" smtClean="0"/>
              <a:t>miscanthus</a:t>
            </a:r>
            <a:r>
              <a:rPr lang="en-US" sz="2000" dirty="0" smtClean="0"/>
              <a:t> </a:t>
            </a:r>
          </a:p>
          <a:p>
            <a:r>
              <a:rPr lang="en-US" sz="2000" dirty="0" smtClean="0"/>
              <a:t>are similar</a:t>
            </a:r>
          </a:p>
          <a:p>
            <a:endParaRPr lang="en-US" sz="2000" dirty="0"/>
          </a:p>
          <a:p>
            <a:pPr marL="111125" indent="-111125">
              <a:buFont typeface="Arial" panose="020B0604020202020204" pitchFamily="34" charset="0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7398011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7559675" cy="533400"/>
          </a:xfrm>
        </p:spPr>
        <p:txBody>
          <a:bodyPr/>
          <a:lstStyle/>
          <a:p>
            <a:r>
              <a:rPr lang="en-US" sz="3000" dirty="0" smtClean="0"/>
              <a:t>Green PE and Milled </a:t>
            </a:r>
            <a:r>
              <a:rPr lang="en-US" sz="3000" dirty="0" err="1" smtClean="0"/>
              <a:t>Kenaf</a:t>
            </a:r>
            <a:r>
              <a:rPr lang="en-US" sz="3000" dirty="0" smtClean="0"/>
              <a:t> Core DSC (2)</a:t>
            </a:r>
            <a:endParaRPr lang="en-US" sz="3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F5E832-04A1-4231-9A3D-CE907C39DF90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197" y="977347"/>
            <a:ext cx="7004919" cy="5408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15685" y="957469"/>
            <a:ext cx="807394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TA Instruments’ Q200 Differential Scanning </a:t>
            </a:r>
            <a:r>
              <a:rPr lang="en-US" dirty="0" smtClean="0"/>
              <a:t>Calorimeter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The results for </a:t>
            </a:r>
            <a:r>
              <a:rPr lang="en-US" dirty="0" err="1" smtClean="0"/>
              <a:t>torrefied</a:t>
            </a:r>
            <a:r>
              <a:rPr lang="en-US" dirty="0" smtClean="0"/>
              <a:t> </a:t>
            </a:r>
            <a:r>
              <a:rPr lang="en-US" dirty="0" err="1" smtClean="0"/>
              <a:t>miscanthus</a:t>
            </a:r>
            <a:r>
              <a:rPr lang="en-US" dirty="0" smtClean="0"/>
              <a:t> are similar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49216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7924800" cy="762001"/>
          </a:xfrm>
        </p:spPr>
        <p:txBody>
          <a:bodyPr/>
          <a:lstStyle/>
          <a:p>
            <a:r>
              <a:rPr lang="en-US" sz="2800" dirty="0" smtClean="0"/>
              <a:t>Molded Sample Mechanical &amp; Shrinkage Data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F5E832-04A1-4231-9A3D-CE907C39DF90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429000"/>
            <a:ext cx="8379701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40634" y="1066800"/>
            <a:ext cx="4565673" cy="16927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b="1" dirty="0" smtClean="0"/>
              <a:t>Injection molding conditions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000" dirty="0" smtClean="0"/>
              <a:t>Heating </a:t>
            </a:r>
            <a:r>
              <a:rPr lang="en-US" sz="2000" dirty="0"/>
              <a:t>bands 1 to </a:t>
            </a:r>
            <a:r>
              <a:rPr lang="en-US" sz="2000" dirty="0" smtClean="0"/>
              <a:t>3: </a:t>
            </a:r>
            <a:r>
              <a:rPr lang="en-US" sz="2000" dirty="0"/>
              <a:t>200, 190 </a:t>
            </a:r>
            <a:endParaRPr lang="en-US" sz="2000" dirty="0" smtClean="0"/>
          </a:p>
          <a:p>
            <a:pPr lvl="1"/>
            <a:r>
              <a:rPr lang="en-US" sz="2000" dirty="0"/>
              <a:t> </a:t>
            </a:r>
            <a:r>
              <a:rPr lang="en-US" sz="2000" dirty="0" smtClean="0"/>
              <a:t>    and </a:t>
            </a:r>
            <a:r>
              <a:rPr lang="en-US" sz="2000" dirty="0" smtClean="0"/>
              <a:t>185</a:t>
            </a:r>
            <a:r>
              <a:rPr lang="en-US" sz="2000" baseline="30000" dirty="0" smtClean="0"/>
              <a:t>o</a:t>
            </a:r>
            <a:r>
              <a:rPr lang="en-US" sz="2000" dirty="0" smtClean="0"/>
              <a:t>C</a:t>
            </a:r>
            <a:endParaRPr lang="en-US" sz="2000" b="1" dirty="0"/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000" dirty="0" smtClean="0"/>
              <a:t>Nozzle temperature: </a:t>
            </a:r>
            <a:r>
              <a:rPr lang="en-US" sz="2000" dirty="0" smtClean="0"/>
              <a:t>180</a:t>
            </a:r>
            <a:r>
              <a:rPr lang="en-US" sz="2000" baseline="30000" dirty="0" smtClean="0"/>
              <a:t>o</a:t>
            </a:r>
            <a:r>
              <a:rPr lang="en-US" sz="2000" dirty="0" smtClean="0"/>
              <a:t>C</a:t>
            </a:r>
            <a:endParaRPr lang="en-US" sz="2000" dirty="0"/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000" dirty="0" smtClean="0"/>
              <a:t>Mold </a:t>
            </a:r>
            <a:r>
              <a:rPr lang="en-US" sz="2000" dirty="0" smtClean="0"/>
              <a:t>temperature: </a:t>
            </a:r>
            <a:r>
              <a:rPr lang="en-US" sz="2000" dirty="0" smtClean="0"/>
              <a:t>75</a:t>
            </a:r>
            <a:r>
              <a:rPr lang="en-US" sz="2000" baseline="30000" dirty="0" smtClean="0"/>
              <a:t>o</a:t>
            </a:r>
            <a:r>
              <a:rPr lang="en-US" sz="2000" dirty="0" smtClean="0"/>
              <a:t>F</a:t>
            </a:r>
            <a:endParaRPr lang="en-US" sz="2000" dirty="0" smtClean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6999" y="914400"/>
            <a:ext cx="3333935" cy="24326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849054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400" y="3733800"/>
            <a:ext cx="4495800" cy="1219200"/>
          </a:xfrm>
        </p:spPr>
        <p:txBody>
          <a:bodyPr>
            <a:noAutofit/>
          </a:bodyPr>
          <a:lstStyle/>
          <a:p>
            <a:r>
              <a:rPr lang="en-US" sz="9600" dirty="0" smtClean="0">
                <a:solidFill>
                  <a:srgbClr val="00B050"/>
                </a:solidFill>
              </a:rPr>
              <a:t/>
            </a:r>
            <a:br>
              <a:rPr lang="en-US" sz="9600" dirty="0" smtClean="0">
                <a:solidFill>
                  <a:srgbClr val="00B050"/>
                </a:solidFill>
              </a:rPr>
            </a:br>
            <a:r>
              <a:rPr lang="en-US" sz="4400" dirty="0" smtClean="0">
                <a:solidFill>
                  <a:schemeClr val="bg1"/>
                </a:solidFill>
              </a:rPr>
              <a:t>Conclusion</a:t>
            </a:r>
            <a:r>
              <a:rPr lang="en-US" sz="6600" dirty="0" smtClean="0">
                <a:solidFill>
                  <a:schemeClr val="bg1"/>
                </a:solidFill>
              </a:rPr>
              <a:t/>
            </a:r>
            <a:br>
              <a:rPr lang="en-US" sz="6600" dirty="0" smtClean="0">
                <a:solidFill>
                  <a:schemeClr val="bg1"/>
                </a:solidFill>
              </a:rPr>
            </a:br>
            <a:endParaRPr lang="en-US" sz="6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1735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86800" cy="715962"/>
          </a:xfrm>
        </p:spPr>
        <p:txBody>
          <a:bodyPr>
            <a:noAutofit/>
          </a:bodyPr>
          <a:lstStyle/>
          <a:p>
            <a:r>
              <a:rPr lang="en-US" sz="4000" dirty="0" smtClean="0"/>
              <a:t>Melt Extrusion is One of Options…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257800"/>
          </a:xfrm>
        </p:spPr>
        <p:txBody>
          <a:bodyPr>
            <a:normAutofit lnSpcReduction="10000"/>
          </a:bodyPr>
          <a:lstStyle/>
          <a:p>
            <a:r>
              <a:rPr lang="en-US" sz="2600" b="1" dirty="0" smtClean="0"/>
              <a:t>Bulky non-wood materials such as </a:t>
            </a:r>
            <a:r>
              <a:rPr lang="en-US" sz="2600" b="1" dirty="0" err="1" smtClean="0"/>
              <a:t>miscanthus</a:t>
            </a:r>
            <a:r>
              <a:rPr lang="en-US" sz="2600" b="1" dirty="0" smtClean="0"/>
              <a:t> and </a:t>
            </a:r>
            <a:r>
              <a:rPr lang="en-US" sz="2600" b="1" dirty="0" err="1" smtClean="0"/>
              <a:t>kenaf</a:t>
            </a:r>
            <a:r>
              <a:rPr lang="en-US" sz="2600" b="1" dirty="0" smtClean="0"/>
              <a:t> core are successfully densified via</a:t>
            </a:r>
          </a:p>
          <a:p>
            <a:pPr lvl="1"/>
            <a:r>
              <a:rPr lang="en-US" sz="2200" dirty="0" err="1" smtClean="0">
                <a:solidFill>
                  <a:schemeClr val="tx1"/>
                </a:solidFill>
              </a:rPr>
              <a:t>Torrefaction</a:t>
            </a:r>
            <a:endParaRPr lang="en-US" sz="2200" dirty="0" smtClean="0">
              <a:solidFill>
                <a:schemeClr val="tx1"/>
              </a:solidFill>
            </a:endParaRPr>
          </a:p>
          <a:p>
            <a:pPr lvl="1"/>
            <a:r>
              <a:rPr lang="en-US" sz="2200" dirty="0" smtClean="0">
                <a:solidFill>
                  <a:schemeClr val="tx1"/>
                </a:solidFill>
              </a:rPr>
              <a:t>Fluid bed jet milling</a:t>
            </a:r>
          </a:p>
          <a:p>
            <a:pPr lvl="1"/>
            <a:r>
              <a:rPr lang="en-US" sz="2200" dirty="0" smtClean="0">
                <a:solidFill>
                  <a:schemeClr val="tx1"/>
                </a:solidFill>
              </a:rPr>
              <a:t>Average filler particle size is about 50 microns   </a:t>
            </a:r>
          </a:p>
          <a:p>
            <a:r>
              <a:rPr lang="en-US" sz="2400" b="1" dirty="0" smtClean="0"/>
              <a:t>Resin compounding didn’t rely on any </a:t>
            </a:r>
            <a:r>
              <a:rPr lang="en-US" sz="2400" b="1" dirty="0" err="1" smtClean="0"/>
              <a:t>compatibilizers</a:t>
            </a:r>
            <a:endParaRPr lang="en-US" sz="2400" b="1" dirty="0" smtClean="0"/>
          </a:p>
          <a:p>
            <a:r>
              <a:rPr lang="en-US" sz="2400" b="1" dirty="0" smtClean="0"/>
              <a:t>Blend thermal properties are not affected significantly by the presence of organic fillers</a:t>
            </a:r>
          </a:p>
          <a:p>
            <a:r>
              <a:rPr lang="en-US" sz="2400" b="1" dirty="0" smtClean="0"/>
              <a:t>Injection molded articles made from blends of green PE and </a:t>
            </a:r>
            <a:r>
              <a:rPr lang="en-US" sz="2400" b="1" dirty="0" err="1" smtClean="0"/>
              <a:t>miscanthus</a:t>
            </a:r>
            <a:r>
              <a:rPr lang="en-US" sz="2400" b="1" dirty="0" smtClean="0"/>
              <a:t> </a:t>
            </a:r>
            <a:r>
              <a:rPr lang="en-US" sz="2400" b="1" dirty="0" smtClean="0"/>
              <a:t>or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kenaf</a:t>
            </a:r>
            <a:r>
              <a:rPr lang="en-US" sz="2400" b="1" dirty="0" smtClean="0"/>
              <a:t> core, respectively</a:t>
            </a:r>
          </a:p>
          <a:p>
            <a:r>
              <a:rPr lang="en-US" sz="2400" b="1" dirty="0" smtClean="0"/>
              <a:t>Mechanical properties of injection molded articles </a:t>
            </a:r>
          </a:p>
          <a:p>
            <a:pPr lvl="1"/>
            <a:r>
              <a:rPr lang="en-US" sz="2000" dirty="0" smtClean="0">
                <a:solidFill>
                  <a:schemeClr val="tx1"/>
                </a:solidFill>
              </a:rPr>
              <a:t>Dimensionally stable</a:t>
            </a:r>
          </a:p>
          <a:p>
            <a:pPr lvl="1"/>
            <a:r>
              <a:rPr lang="en-US" sz="2000" dirty="0" smtClean="0">
                <a:solidFill>
                  <a:schemeClr val="tx1"/>
                </a:solidFill>
              </a:rPr>
              <a:t>Comparable tensile versus neat green PE</a:t>
            </a:r>
          </a:p>
          <a:p>
            <a:pPr lvl="1"/>
            <a:r>
              <a:rPr lang="en-US" sz="2000" dirty="0" smtClean="0">
                <a:solidFill>
                  <a:schemeClr val="tx1"/>
                </a:solidFill>
              </a:rPr>
              <a:t>Lower elongation and high modulus versus the neat green PE</a:t>
            </a:r>
          </a:p>
        </p:txBody>
      </p:sp>
    </p:spTree>
    <p:extLst>
      <p:ext uri="{BB962C8B-B14F-4D97-AF65-F5344CB8AC3E}">
        <p14:creationId xmlns:p14="http://schemas.microsoft.com/office/powerpoint/2010/main" val="188763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salmongenetalk.com/communities/8/004/006/722/648/images/452292140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76600" y="1295400"/>
            <a:ext cx="2857500" cy="3810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905851" y="198974"/>
            <a:ext cx="269176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latin typeface="Arial" pitchFamily="34" charset="0"/>
                <a:cs typeface="Arial" pitchFamily="34" charset="0"/>
              </a:rPr>
              <a:t>Questions</a:t>
            </a:r>
            <a:endParaRPr lang="en-US" sz="4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3538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M CRE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09" charset="0"/>
            <a:ea typeface="ＭＳ Ｐゴシック" pitchFamily="-109" charset="-128"/>
            <a:cs typeface="ＭＳ Ｐゴシック" pitchFamily="-109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09" charset="0"/>
            <a:ea typeface="ＭＳ Ｐゴシック" pitchFamily="-109" charset="-128"/>
            <a:cs typeface="ＭＳ Ｐゴシック" pitchFamily="-109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GM CRE</Template>
  <TotalTime>450</TotalTime>
  <Words>778</Words>
  <Application>Microsoft Office PowerPoint</Application>
  <PresentationFormat>On-screen Show (4:3)</PresentationFormat>
  <Paragraphs>169</Paragraphs>
  <Slides>20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GM CRE</vt:lpstr>
      <vt:lpstr>Bio-Based Polyethylene Blends Including Non-Wood Biomass Materials</vt:lpstr>
      <vt:lpstr>Agenda</vt:lpstr>
      <vt:lpstr>Introduction</vt:lpstr>
      <vt:lpstr> Sustainability: The Global Business Perspective      </vt:lpstr>
      <vt:lpstr>       The World of Bio-Based Polymers</vt:lpstr>
      <vt:lpstr>Market Success Criteria of Bio-Based  and/or Biodegradable Polymers </vt:lpstr>
      <vt:lpstr>Fillers in Plastics</vt:lpstr>
      <vt:lpstr>Objective and Approach </vt:lpstr>
      <vt:lpstr>Material Preparation and Thermoplastic Processing</vt:lpstr>
      <vt:lpstr>Torrefaction</vt:lpstr>
      <vt:lpstr>Fluid Bed Jet Milling</vt:lpstr>
      <vt:lpstr>Typical Filler Particle Size Distribution</vt:lpstr>
      <vt:lpstr>Thermoplastic Blend Technical Feasibility</vt:lpstr>
      <vt:lpstr>Green PE and Filler Compounding </vt:lpstr>
      <vt:lpstr>Green PE and Milled Kenaf Core DSC (1)</vt:lpstr>
      <vt:lpstr>Green PE and Milled Kenaf Core DSC (2)</vt:lpstr>
      <vt:lpstr>Molded Sample Mechanical &amp; Shrinkage Data</vt:lpstr>
      <vt:lpstr> Conclusion </vt:lpstr>
      <vt:lpstr>Melt Extrusion is One of Options…</vt:lpstr>
      <vt:lpstr>PowerPoint Presentation</vt:lpstr>
    </vt:vector>
  </TitlesOfParts>
  <Company>Kimberly-Clark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b88768</dc:creator>
  <cp:lastModifiedBy>Shi, Bo</cp:lastModifiedBy>
  <cp:revision>53</cp:revision>
  <dcterms:created xsi:type="dcterms:W3CDTF">2008-09-26T19:14:05Z</dcterms:created>
  <dcterms:modified xsi:type="dcterms:W3CDTF">2015-06-17T17:17:27Z</dcterms:modified>
</cp:coreProperties>
</file>