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0"/>
  </p:notesMasterIdLst>
  <p:handoutMasterIdLst>
    <p:handoutMasterId r:id="rId21"/>
  </p:handoutMasterIdLst>
  <p:sldIdLst>
    <p:sldId id="256" r:id="rId2"/>
    <p:sldId id="319" r:id="rId3"/>
    <p:sldId id="320" r:id="rId4"/>
    <p:sldId id="257" r:id="rId5"/>
    <p:sldId id="260" r:id="rId6"/>
    <p:sldId id="287" r:id="rId7"/>
    <p:sldId id="262" r:id="rId8"/>
    <p:sldId id="321" r:id="rId9"/>
    <p:sldId id="285" r:id="rId10"/>
    <p:sldId id="322" r:id="rId11"/>
    <p:sldId id="323" r:id="rId12"/>
    <p:sldId id="324" r:id="rId13"/>
    <p:sldId id="328" r:id="rId14"/>
    <p:sldId id="325" r:id="rId15"/>
    <p:sldId id="326" r:id="rId16"/>
    <p:sldId id="327" r:id="rId17"/>
    <p:sldId id="329" r:id="rId18"/>
    <p:sldId id="303" r:id="rId19"/>
  </p:sldIdLst>
  <p:sldSz cx="9144000" cy="6858000" type="screen4x3"/>
  <p:notesSz cx="6797675" cy="9926638"/>
  <p:defaultTextStyle>
    <a:defPPr>
      <a:defRPr lang="hu-HU"/>
    </a:defPPr>
    <a:lvl1pPr algn="l" rtl="0" fontAlgn="base">
      <a:spcBef>
        <a:spcPct val="20000"/>
      </a:spcBef>
      <a:spcAft>
        <a:spcPts val="1200"/>
      </a:spcAft>
      <a:buClr>
        <a:schemeClr val="tx2"/>
      </a:buClr>
      <a:buSzPct val="70000"/>
      <a:buFont typeface="Wingdings" pitchFamily="2" charset="2"/>
      <a:buChar char="¡"/>
      <a:defRPr sz="3600" kern="1200">
        <a:solidFill>
          <a:schemeClr val="tx1"/>
        </a:solidFill>
        <a:latin typeface="Book Antiqua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ts val="1200"/>
      </a:spcAft>
      <a:buClr>
        <a:schemeClr val="tx2"/>
      </a:buClr>
      <a:buSzPct val="70000"/>
      <a:buFont typeface="Wingdings" pitchFamily="2" charset="2"/>
      <a:buChar char="¡"/>
      <a:defRPr sz="3600" kern="1200">
        <a:solidFill>
          <a:schemeClr val="tx1"/>
        </a:solidFill>
        <a:latin typeface="Book Antiqua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ts val="1200"/>
      </a:spcAft>
      <a:buClr>
        <a:schemeClr val="tx2"/>
      </a:buClr>
      <a:buSzPct val="70000"/>
      <a:buFont typeface="Wingdings" pitchFamily="2" charset="2"/>
      <a:buChar char="¡"/>
      <a:defRPr sz="3600" kern="1200">
        <a:solidFill>
          <a:schemeClr val="tx1"/>
        </a:solidFill>
        <a:latin typeface="Book Antiqua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ts val="1200"/>
      </a:spcAft>
      <a:buClr>
        <a:schemeClr val="tx2"/>
      </a:buClr>
      <a:buSzPct val="70000"/>
      <a:buFont typeface="Wingdings" pitchFamily="2" charset="2"/>
      <a:buChar char="¡"/>
      <a:defRPr sz="3600" kern="1200">
        <a:solidFill>
          <a:schemeClr val="tx1"/>
        </a:solidFill>
        <a:latin typeface="Book Antiqua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ts val="1200"/>
      </a:spcAft>
      <a:buClr>
        <a:schemeClr val="tx2"/>
      </a:buClr>
      <a:buSzPct val="70000"/>
      <a:buFont typeface="Wingdings" pitchFamily="2" charset="2"/>
      <a:buChar char="¡"/>
      <a:defRPr sz="3600" kern="1200">
        <a:solidFill>
          <a:schemeClr val="tx1"/>
        </a:solidFill>
        <a:latin typeface="Book Antiqua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Book Antiqua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Book Antiqua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Book Antiqua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Book Antiqua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0000FF"/>
    <a:srgbClr val="9966FF"/>
    <a:srgbClr val="C285FF"/>
    <a:srgbClr val="FF00FF"/>
    <a:srgbClr val="9999FF"/>
    <a:srgbClr val="990099"/>
    <a:srgbClr val="ADCCE1"/>
    <a:srgbClr val="B9C1C7"/>
    <a:srgbClr val="B1DD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éma alapján készült stílus 1 – 3. jelölőszín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Stílus és rács nélkül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74" autoAdjust="0"/>
    <p:restoredTop sz="89878" autoAdjust="0"/>
  </p:normalViewPr>
  <p:slideViewPr>
    <p:cSldViewPr>
      <p:cViewPr varScale="1">
        <p:scale>
          <a:sx n="63" d="100"/>
          <a:sy n="63" d="100"/>
        </p:scale>
        <p:origin x="-142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49689" y="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C504D9-C918-4412-9055-9CD35B126833}" type="datetimeFigureOut">
              <a:rPr lang="hu-HU" smtClean="0"/>
              <a:t>2015.03.18.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5B2EC-21A8-42F6-B9C1-4BFADF83244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211058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6400" cy="496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9" y="2"/>
            <a:ext cx="2946400" cy="496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1" y="4714877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noProof="0" smtClean="0"/>
              <a:t>Mintaszöveg szerkesztése</a:t>
            </a:r>
          </a:p>
          <a:p>
            <a:pPr lvl="1"/>
            <a:r>
              <a:rPr lang="hu-HU" altLang="hu-HU" noProof="0" smtClean="0"/>
              <a:t>Második szint</a:t>
            </a:r>
          </a:p>
          <a:p>
            <a:pPr lvl="2"/>
            <a:r>
              <a:rPr lang="hu-HU" altLang="hu-HU" noProof="0" smtClean="0"/>
              <a:t>Harmadik szint</a:t>
            </a:r>
          </a:p>
          <a:p>
            <a:pPr lvl="3"/>
            <a:r>
              <a:rPr lang="hu-HU" altLang="hu-HU" noProof="0" smtClean="0"/>
              <a:t>Negyedik szint</a:t>
            </a:r>
          </a:p>
          <a:p>
            <a:pPr lvl="4"/>
            <a:r>
              <a:rPr lang="hu-HU" altLang="hu-HU" noProof="0" smtClean="0"/>
              <a:t>Ötödik szint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5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9" y="9428165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sz="1200" smtClean="0">
                <a:latin typeface="Arial" pitchFamily="34" charset="0"/>
              </a:defRPr>
            </a:lvl1pPr>
          </a:lstStyle>
          <a:p>
            <a:pPr>
              <a:defRPr/>
            </a:pPr>
            <a:fld id="{09C7C4BB-F233-461F-A0D1-DB254F2A081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1319734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C7C4BB-F233-461F-A0D1-DB254F2A081C}" type="slidenum">
              <a:rPr lang="hu-HU" altLang="hu-HU" smtClean="0"/>
              <a:pPr>
                <a:defRPr/>
              </a:pPr>
              <a:t>1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496464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C7C4BB-F233-461F-A0D1-DB254F2A081C}" type="slidenum">
              <a:rPr lang="hu-HU" altLang="hu-HU" smtClean="0"/>
              <a:pPr>
                <a:defRPr/>
              </a:pPr>
              <a:t>2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826858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13F3A4F7-E82E-4704-A49D-EFF38D23D7A9}" type="slidenum">
              <a:rPr lang="hu-HU" altLang="hu-HU" sz="1200">
                <a:latin typeface="Arial" charset="0"/>
              </a:rPr>
              <a:pPr eaLnBrk="1" hangingPunct="1"/>
              <a:t>4</a:t>
            </a:fld>
            <a:endParaRPr lang="hu-HU" altLang="hu-HU" sz="1200">
              <a:latin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hu-H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429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8D053C43-2766-4846-AAFF-FD26D6D186E4}" type="slidenum">
              <a:rPr lang="hu-HU" altLang="hu-HU" sz="1200">
                <a:latin typeface="Arial" charset="0"/>
              </a:rPr>
              <a:pPr eaLnBrk="1" hangingPunct="1"/>
              <a:t>5</a:t>
            </a:fld>
            <a:endParaRPr lang="hu-HU" altLang="hu-HU" sz="1200">
              <a:latin typeface="Arial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>
              <a:spcBef>
                <a:spcPct val="0"/>
              </a:spcBef>
            </a:pPr>
            <a:endParaRPr lang="hu-HU" altLang="hu-H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998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7401FCCB-FAC6-4D8A-9882-343D99741356}" type="slidenum">
              <a:rPr lang="hu-HU" altLang="hu-HU" sz="1200">
                <a:latin typeface="Arial" charset="0"/>
              </a:rPr>
              <a:pPr eaLnBrk="1" hangingPunct="1"/>
              <a:t>6</a:t>
            </a:fld>
            <a:endParaRPr lang="hu-HU" altLang="hu-HU" sz="1200"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hu-H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24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70B15993-0694-4467-AB59-9C647925C524}" type="slidenum">
              <a:rPr lang="hu-HU" altLang="hu-HU" sz="1200">
                <a:latin typeface="Arial" charset="0"/>
              </a:rPr>
              <a:pPr eaLnBrk="1" hangingPunct="1"/>
              <a:t>7</a:t>
            </a:fld>
            <a:endParaRPr lang="hu-HU" altLang="hu-HU" sz="1200">
              <a:latin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hu-HU" altLang="hu-HU" sz="10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7872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fld id="{D1A84426-573F-4CBD-B7E0-02AF2EE15BE6}" type="slidenum">
              <a:rPr lang="hu-HU" altLang="hu-HU" sz="1200">
                <a:latin typeface="Arial" charset="0"/>
              </a:rPr>
              <a:pPr eaLnBrk="1" hangingPunct="1"/>
              <a:t>9</a:t>
            </a:fld>
            <a:endParaRPr lang="hu-HU" altLang="hu-HU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hu-HU" altLang="hu-HU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314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9C7C4BB-F233-461F-A0D1-DB254F2A081C}" type="slidenum">
              <a:rPr lang="hu-HU" altLang="hu-HU" smtClean="0"/>
              <a:pPr>
                <a:defRPr/>
              </a:pPr>
              <a:t>18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5329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0613" y="990600"/>
            <a:ext cx="6345302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613" y="4267200"/>
            <a:ext cx="6345302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CE9C1-DBC5-4068-B1DD-8C6F40F27827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27403124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A5BAF1-AA8B-4807-9C80-EAD6A173A4BE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694233464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613" y="2057401"/>
            <a:ext cx="6345303" cy="2666999"/>
          </a:xfrm>
        </p:spPr>
        <p:txBody>
          <a:bodyPr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0613" y="4876800"/>
            <a:ext cx="6345303" cy="11430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28490-8A92-4C82-9E3D-10D3BC19CA1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789928705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0612" y="1676400"/>
            <a:ext cx="3525930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738" y="1676401"/>
            <a:ext cx="3525930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11ED5-2A45-497B-98AE-ED3961B56175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46181109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0612" y="1676400"/>
            <a:ext cx="3526775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0612" y="2516458"/>
            <a:ext cx="3526775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676400"/>
            <a:ext cx="3528363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516458"/>
            <a:ext cx="3528363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3FCB6-ECEA-40BC-A24E-A2E69B33B9F4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83346806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BE7D4-BF78-4FA3-B7F5-C513A9BB2FB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240614509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99324-644F-4D10-B6E1-F041BFA5324A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506031216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9627" y="1676400"/>
            <a:ext cx="2858244" cy="2438400"/>
          </a:xfrm>
        </p:spPr>
        <p:txBody>
          <a:bodyPr>
            <a:normAutofit/>
          </a:bodyPr>
          <a:lstStyle>
            <a:lvl1pPr algn="l">
              <a:defRPr sz="3200" b="0"/>
            </a:lvl1pPr>
          </a:lstStyle>
          <a:p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0612" y="685800"/>
            <a:ext cx="4630356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29627" y="4191000"/>
            <a:ext cx="2858244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0249E-634B-4E49-BA1C-8155D99DFBD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030369277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9627" y="1676400"/>
            <a:ext cx="2858244" cy="2438400"/>
          </a:xfrm>
        </p:spPr>
        <p:txBody>
          <a:bodyPr>
            <a:noAutofit/>
          </a:bodyPr>
          <a:lstStyle>
            <a:lvl1pPr algn="l">
              <a:defRPr sz="3200" b="0"/>
            </a:lvl1pPr>
          </a:lstStyle>
          <a:p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2107" y="0"/>
            <a:ext cx="4458862" cy="6858000"/>
          </a:xfrm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 smtClean="0"/>
              <a:t>Kép beszúrásához kattintson az ikonra</a:t>
            </a:r>
            <a:endParaRPr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29627" y="4191000"/>
            <a:ext cx="2858244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404737088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EDA95-EB97-49BC-A1D9-577CA8A23109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416954592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5916" y="381000"/>
            <a:ext cx="1429121" cy="57912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0613" y="381000"/>
            <a:ext cx="6230973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94438A-F117-48B2-A566-A5CFF9F95FBF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256670486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14A39-41D5-41D0-BCB5-6283717E2B47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259739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27063" y="0"/>
            <a:ext cx="8516937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969963" y="381000"/>
            <a:ext cx="72040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Mintacím szerkesztése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69963" y="1676400"/>
            <a:ext cx="720407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 smtClean="0"/>
              <a:t>Mintaszöveg szerkesztése</a:t>
            </a:r>
          </a:p>
          <a:p>
            <a:pPr lvl="1"/>
            <a:r>
              <a:rPr lang="hu-HU" altLang="hu-HU" smtClean="0"/>
              <a:t>Második szint</a:t>
            </a:r>
          </a:p>
          <a:p>
            <a:pPr lvl="2"/>
            <a:r>
              <a:rPr lang="hu-HU" altLang="hu-HU" smtClean="0"/>
              <a:t>Harmadik szint</a:t>
            </a:r>
          </a:p>
          <a:p>
            <a:pPr lvl="3"/>
            <a:r>
              <a:rPr lang="hu-HU" altLang="hu-HU" smtClean="0"/>
              <a:t>Negyedik szint</a:t>
            </a:r>
          </a:p>
          <a:p>
            <a:pPr lvl="4"/>
            <a:r>
              <a:rPr lang="hu-HU" altLang="hu-HU" smtClean="0"/>
              <a:t>Ötödik szint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4088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040438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mtClean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pPr>
              <a:defRPr/>
            </a:pPr>
            <a:fld id="{66BE7069-B37B-4CED-8560-C84F5C2D1AB9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0" r:id="rId2"/>
    <p:sldLayoutId id="2147483868" r:id="rId3"/>
    <p:sldLayoutId id="2147483861" r:id="rId4"/>
    <p:sldLayoutId id="2147483862" r:id="rId5"/>
    <p:sldLayoutId id="2147483863" r:id="rId6"/>
    <p:sldLayoutId id="2147483869" r:id="rId7"/>
    <p:sldLayoutId id="2147483864" r:id="rId8"/>
    <p:sldLayoutId id="2147483870" r:id="rId9"/>
    <p:sldLayoutId id="2147483865" r:id="rId10"/>
    <p:sldLayoutId id="2147483866" r:id="rId11"/>
    <p:sldLayoutId id="2147483871" r:id="rId12"/>
  </p:sldLayoutIdLst>
  <p:transition spd="med"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phemia" pitchFamily="34" charset="0"/>
        </a:defRPr>
      </a:lvl9pPr>
    </p:titleStyle>
    <p:bodyStyle>
      <a:lvl1pPr marL="223838" indent="-228600" algn="l" rtl="0" fontAlgn="base">
        <a:lnSpc>
          <a:spcPct val="90000"/>
        </a:lnSpc>
        <a:spcBef>
          <a:spcPts val="1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1650" indent="-228600" algn="l" rtl="0" fontAlgn="base">
        <a:lnSpc>
          <a:spcPct val="90000"/>
        </a:lnSpc>
        <a:spcBef>
          <a:spcPts val="600"/>
        </a:spcBef>
        <a:spcAft>
          <a:spcPct val="0"/>
        </a:spcAft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6288" indent="-228600" algn="l" rtl="0" fontAlgn="base">
        <a:lnSpc>
          <a:spcPct val="90000"/>
        </a:lnSpc>
        <a:spcBef>
          <a:spcPts val="600"/>
        </a:spcBef>
        <a:spcAft>
          <a:spcPct val="0"/>
        </a:spcAft>
        <a:buFont typeface="Euphemia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50925" indent="-228600" algn="l" rtl="0" fontAlgn="base">
        <a:lnSpc>
          <a:spcPct val="90000"/>
        </a:lnSpc>
        <a:spcBef>
          <a:spcPts val="600"/>
        </a:spcBef>
        <a:spcAft>
          <a:spcPct val="0"/>
        </a:spcAft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563" indent="-228600" algn="l" rtl="0" fontAlgn="base">
        <a:lnSpc>
          <a:spcPct val="90000"/>
        </a:lnSpc>
        <a:spcBef>
          <a:spcPts val="600"/>
        </a:spcBef>
        <a:spcAft>
          <a:spcPct val="0"/>
        </a:spcAft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2348880"/>
            <a:ext cx="9144000" cy="1872208"/>
          </a:xfrm>
        </p:spPr>
        <p:txBody>
          <a:bodyPr anchor="ctr">
            <a:noAutofit/>
          </a:bodyPr>
          <a:lstStyle/>
          <a:p>
            <a:pPr algn="ctr"/>
            <a:r>
              <a:rPr lang="en-GB" sz="4400" b="1" dirty="0">
                <a:latin typeface="Book Antiqua" panose="02040602050305030304" pitchFamily="18" charset="0"/>
              </a:rPr>
              <a:t>Characterisation of nanostructured lipid carriers loaded with </a:t>
            </a:r>
            <a:r>
              <a:rPr lang="hu-HU" sz="4400" b="1" dirty="0" smtClean="0">
                <a:latin typeface="Book Antiqua" panose="02040602050305030304" pitchFamily="18" charset="0"/>
              </a:rPr>
              <a:t>I</a:t>
            </a:r>
            <a:r>
              <a:rPr lang="en-GB" sz="4400" b="1" dirty="0" err="1" smtClean="0">
                <a:latin typeface="Book Antiqua" panose="02040602050305030304" pitchFamily="18" charset="0"/>
              </a:rPr>
              <a:t>buprofen</a:t>
            </a:r>
            <a:endParaRPr lang="hu-HU" altLang="hu-HU" sz="4400" b="1" dirty="0" smtClean="0">
              <a:latin typeface="Book Antiqua" panose="0204060205030503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 flipH="1">
            <a:off x="0" y="4695383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spcAft>
                <a:spcPts val="0"/>
              </a:spcAft>
              <a:buNone/>
            </a:pPr>
            <a:r>
              <a:rPr lang="hu-HU" sz="2000" b="1" u="sng" dirty="0" smtClean="0"/>
              <a:t>Blanka </a:t>
            </a:r>
            <a:r>
              <a:rPr lang="hu-HU" sz="2000" b="1" u="sng" dirty="0"/>
              <a:t>Sütő</a:t>
            </a:r>
            <a:r>
              <a:rPr lang="hu-HU" sz="2000" b="1" dirty="0"/>
              <a:t>, Mária </a:t>
            </a:r>
            <a:r>
              <a:rPr lang="hu-HU" sz="2000" b="1" dirty="0" err="1"/>
              <a:t>Budai-Szűcs</a:t>
            </a:r>
            <a:r>
              <a:rPr lang="hu-HU" sz="2000" b="1" dirty="0"/>
              <a:t>, Péter Sipos, Erzsébet Csányi, </a:t>
            </a:r>
            <a:endParaRPr lang="hu-HU" sz="2000" b="1" dirty="0" smtClean="0"/>
          </a:p>
          <a:p>
            <a:pPr algn="ctr">
              <a:spcBef>
                <a:spcPct val="0"/>
              </a:spcBef>
              <a:spcAft>
                <a:spcPts val="0"/>
              </a:spcAft>
              <a:buNone/>
            </a:pPr>
            <a:r>
              <a:rPr lang="hu-HU" sz="2000" b="1" dirty="0" smtClean="0"/>
              <a:t>Piroska </a:t>
            </a:r>
            <a:r>
              <a:rPr lang="hu-HU" sz="2000" b="1" dirty="0"/>
              <a:t>Szabó Révész, Szilvia </a:t>
            </a:r>
            <a:r>
              <a:rPr lang="hu-HU" sz="2000" b="1" dirty="0" smtClean="0"/>
              <a:t>Berkó</a:t>
            </a:r>
          </a:p>
          <a:p>
            <a:pPr algn="ctr">
              <a:spcBef>
                <a:spcPct val="0"/>
              </a:spcBef>
              <a:spcAft>
                <a:spcPts val="0"/>
              </a:spcAft>
              <a:buNone/>
            </a:pPr>
            <a:r>
              <a:rPr lang="hu-HU" sz="1600" b="1" i="1" dirty="0" err="1"/>
              <a:t>Department</a:t>
            </a:r>
            <a:r>
              <a:rPr lang="hu-HU" sz="1600" b="1" i="1" dirty="0"/>
              <a:t> of </a:t>
            </a:r>
            <a:r>
              <a:rPr lang="hu-HU" sz="1600" b="1" i="1" dirty="0" err="1"/>
              <a:t>Pharmaceutical</a:t>
            </a:r>
            <a:r>
              <a:rPr lang="hu-HU" sz="1600" b="1" i="1" dirty="0"/>
              <a:t> </a:t>
            </a:r>
            <a:r>
              <a:rPr lang="hu-HU" sz="1600" b="1" i="1" dirty="0" err="1" smtClean="0"/>
              <a:t>Technology</a:t>
            </a:r>
            <a:r>
              <a:rPr lang="hu-HU" sz="1600" b="1" i="1" dirty="0" smtClean="0"/>
              <a:t>, </a:t>
            </a:r>
            <a:r>
              <a:rPr lang="hu-HU" sz="1600" b="1" i="1" dirty="0" err="1" smtClean="0"/>
              <a:t>Faculty</a:t>
            </a:r>
            <a:r>
              <a:rPr lang="hu-HU" sz="1600" b="1" i="1" dirty="0" smtClean="0"/>
              <a:t> </a:t>
            </a:r>
            <a:r>
              <a:rPr lang="hu-HU" sz="1600" b="1" i="1" dirty="0" err="1" smtClean="0"/>
              <a:t>of</a:t>
            </a:r>
            <a:r>
              <a:rPr lang="hu-HU" sz="1600" b="1" i="1" dirty="0" smtClean="0"/>
              <a:t> </a:t>
            </a:r>
            <a:r>
              <a:rPr lang="hu-HU" sz="1600" b="1" i="1" dirty="0" err="1" smtClean="0"/>
              <a:t>Pharmacy</a:t>
            </a:r>
            <a:r>
              <a:rPr lang="hu-HU" sz="1600" b="1" i="1" dirty="0"/>
              <a:t>, University of </a:t>
            </a:r>
            <a:r>
              <a:rPr lang="hu-HU" sz="1600" b="1" i="1" dirty="0" smtClean="0"/>
              <a:t>Szeged, Hungary </a:t>
            </a:r>
            <a:endParaRPr lang="hu-HU" sz="1600" b="1" i="1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58418"/>
            <a:ext cx="1711781" cy="17084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Szövegdoboz 3"/>
          <p:cNvSpPr txBox="1"/>
          <p:nvPr/>
        </p:nvSpPr>
        <p:spPr>
          <a:xfrm>
            <a:off x="0" y="6211028"/>
            <a:ext cx="8970274" cy="648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Aft>
                <a:spcPts val="0"/>
              </a:spcAft>
              <a:buNone/>
            </a:pPr>
            <a:r>
              <a:rPr lang="en-US" sz="1800" i="1" dirty="0"/>
              <a:t>5</a:t>
            </a:r>
            <a:r>
              <a:rPr lang="en-US" sz="1800" i="1" baseline="30000" dirty="0"/>
              <a:t>th</a:t>
            </a:r>
            <a:r>
              <a:rPr lang="en-US" sz="1800" i="1" dirty="0"/>
              <a:t> International Conference </a:t>
            </a:r>
            <a:r>
              <a:rPr lang="en-US" sz="1800" i="1" dirty="0" smtClean="0"/>
              <a:t>on</a:t>
            </a:r>
            <a:r>
              <a:rPr lang="hu-HU" sz="1800" i="1" dirty="0" smtClean="0"/>
              <a:t> </a:t>
            </a:r>
            <a:r>
              <a:rPr lang="en-US" sz="1800" i="1" dirty="0" smtClean="0"/>
              <a:t>Pharmaceutics </a:t>
            </a:r>
            <a:r>
              <a:rPr lang="en-US" sz="1800" i="1" dirty="0"/>
              <a:t>&amp; Novel Drug Delivery </a:t>
            </a:r>
            <a:r>
              <a:rPr lang="en-US" sz="1800" i="1" dirty="0" smtClean="0"/>
              <a:t>Systems</a:t>
            </a:r>
            <a:endParaRPr lang="hu-HU" sz="1800" i="1" dirty="0"/>
          </a:p>
          <a:p>
            <a:pPr algn="ctr">
              <a:lnSpc>
                <a:spcPct val="90000"/>
              </a:lnSpc>
              <a:spcAft>
                <a:spcPts val="0"/>
              </a:spcAft>
              <a:buNone/>
            </a:pPr>
            <a:r>
              <a:rPr lang="hu-HU" altLang="hu-HU" sz="1800" i="1" dirty="0" smtClean="0"/>
              <a:t>16-18</a:t>
            </a:r>
            <a:r>
              <a:rPr lang="hu-HU" altLang="hu-HU" sz="1800" i="1" baseline="30000" dirty="0" smtClean="0"/>
              <a:t>th </a:t>
            </a:r>
            <a:r>
              <a:rPr lang="hu-HU" altLang="hu-HU" sz="1800" i="1" dirty="0" err="1"/>
              <a:t>March</a:t>
            </a:r>
            <a:r>
              <a:rPr lang="hu-HU" altLang="hu-HU" sz="1800" i="1" dirty="0"/>
              <a:t> </a:t>
            </a:r>
            <a:r>
              <a:rPr lang="hu-HU" altLang="hu-HU" sz="1800" i="1" dirty="0" smtClean="0"/>
              <a:t>2015, Dubai</a:t>
            </a:r>
            <a:endParaRPr lang="hu-HU" sz="1800" i="1" dirty="0" smtClean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085" y="258418"/>
            <a:ext cx="1746189" cy="17461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16492" y="188640"/>
            <a:ext cx="8280920" cy="720080"/>
          </a:xfrm>
        </p:spPr>
        <p:txBody>
          <a:bodyPr/>
          <a:lstStyle/>
          <a:p>
            <a:r>
              <a:rPr lang="en-GB" b="1" dirty="0" smtClean="0">
                <a:latin typeface="Book Antiqua" panose="02040602050305030304" pitchFamily="18" charset="0"/>
              </a:rPr>
              <a:t>About </a:t>
            </a:r>
            <a:r>
              <a:rPr lang="hu-HU" b="1" dirty="0" smtClean="0">
                <a:latin typeface="Book Antiqua" panose="02040602050305030304" pitchFamily="18" charset="0"/>
              </a:rPr>
              <a:t>I</a:t>
            </a:r>
            <a:r>
              <a:rPr lang="en-GB" b="1" dirty="0" err="1" smtClean="0">
                <a:latin typeface="Book Antiqua" panose="02040602050305030304" pitchFamily="18" charset="0"/>
              </a:rPr>
              <a:t>buprofen</a:t>
            </a:r>
            <a:r>
              <a:rPr lang="hu-HU" b="1" dirty="0" smtClean="0">
                <a:latin typeface="Book Antiqua" panose="02040602050305030304" pitchFamily="18" charset="0"/>
              </a:rPr>
              <a:t> (IBU) I.</a:t>
            </a:r>
            <a:endParaRPr lang="en-GB" b="1" dirty="0">
              <a:latin typeface="Book Antiqua" panose="02040602050305030304" pitchFamily="18" charset="0"/>
            </a:endParaRPr>
          </a:p>
        </p:txBody>
      </p:sp>
      <p:sp>
        <p:nvSpPr>
          <p:cNvPr id="9" name="Szövegdoboz 8"/>
          <p:cNvSpPr txBox="1"/>
          <p:nvPr/>
        </p:nvSpPr>
        <p:spPr>
          <a:xfrm>
            <a:off x="611560" y="1479145"/>
            <a:ext cx="8064896" cy="439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600" dirty="0" smtClean="0">
                <a:cs typeface="Arial" panose="020B0604020202020204" pitchFamily="34" charset="0"/>
              </a:rPr>
              <a:t>Non Steroidal Anti-inflammatory Drug (NSAID),</a:t>
            </a:r>
            <a:r>
              <a:rPr lang="hu-HU" sz="2600" dirty="0" smtClean="0">
                <a:cs typeface="Arial" panose="020B0604020202020204" pitchFamily="34" charset="0"/>
              </a:rPr>
              <a:t> </a:t>
            </a:r>
            <a:r>
              <a:rPr lang="en-GB" sz="2600" dirty="0" smtClean="0">
                <a:cs typeface="Arial" panose="020B0604020202020204" pitchFamily="34" charset="0"/>
              </a:rPr>
              <a:t>used to:</a:t>
            </a:r>
          </a:p>
          <a:p>
            <a:pPr marL="1624012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2600" dirty="0" smtClean="0">
                <a:cs typeface="Arial" panose="020B0604020202020204" pitchFamily="34" charset="0"/>
              </a:rPr>
              <a:t>relieve acute/chronic pain,</a:t>
            </a:r>
          </a:p>
          <a:p>
            <a:pPr marL="1624012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2600" dirty="0" smtClean="0">
                <a:cs typeface="Arial" panose="020B0604020202020204" pitchFamily="34" charset="0"/>
              </a:rPr>
              <a:t>soothe fever,</a:t>
            </a:r>
          </a:p>
          <a:p>
            <a:pPr marL="1624012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2600" dirty="0" smtClean="0">
                <a:cs typeface="Arial" panose="020B0604020202020204" pitchFamily="34" charset="0"/>
              </a:rPr>
              <a:t>reduce</a:t>
            </a:r>
            <a:r>
              <a:rPr lang="hu-HU" sz="2600" dirty="0" smtClean="0">
                <a:cs typeface="Arial" panose="020B0604020202020204" pitchFamily="34" charset="0"/>
              </a:rPr>
              <a:t> </a:t>
            </a:r>
            <a:r>
              <a:rPr lang="en-GB" sz="2600" dirty="0" smtClean="0">
                <a:cs typeface="Arial" panose="020B0604020202020204" pitchFamily="34" charset="0"/>
              </a:rPr>
              <a:t>inflammation</a:t>
            </a:r>
            <a:r>
              <a:rPr lang="hu-HU" sz="2600" dirty="0" smtClean="0">
                <a:cs typeface="Arial" panose="020B0604020202020204" pitchFamily="34" charset="0"/>
              </a:rPr>
              <a:t> (</a:t>
            </a:r>
            <a:r>
              <a:rPr lang="en-GB" sz="2600" dirty="0" smtClean="0">
                <a:cs typeface="Arial" panose="020B0604020202020204" pitchFamily="34" charset="0"/>
              </a:rPr>
              <a:t>arthritis)</a:t>
            </a:r>
            <a:endParaRPr lang="hu-HU" sz="2600" dirty="0" smtClean="0">
              <a:cs typeface="Arial" panose="020B0604020202020204" pitchFamily="34" charset="0"/>
            </a:endParaRPr>
          </a:p>
          <a:p>
            <a:pPr marL="514350" indent="-51435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600" dirty="0" smtClean="0">
                <a:cs typeface="Arial" panose="020B0604020202020204" pitchFamily="34" charset="0"/>
              </a:rPr>
              <a:t>Available on the market as:</a:t>
            </a:r>
          </a:p>
          <a:p>
            <a:pPr marL="1624012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2600" dirty="0" smtClean="0">
                <a:cs typeface="Arial" panose="020B0604020202020204" pitchFamily="34" charset="0"/>
              </a:rPr>
              <a:t>oral</a:t>
            </a:r>
            <a:r>
              <a:rPr lang="hu-HU" sz="2600" dirty="0" smtClean="0">
                <a:cs typeface="Arial" panose="020B0604020202020204" pitchFamily="34" charset="0"/>
              </a:rPr>
              <a:t>-</a:t>
            </a:r>
            <a:endParaRPr lang="en-GB" sz="2600" dirty="0" smtClean="0">
              <a:cs typeface="Arial" panose="020B0604020202020204" pitchFamily="34" charset="0"/>
            </a:endParaRPr>
          </a:p>
          <a:p>
            <a:pPr marL="1624012" indent="-4572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2600" dirty="0" smtClean="0">
                <a:cs typeface="Arial" panose="020B0604020202020204" pitchFamily="34" charset="0"/>
              </a:rPr>
              <a:t>topical dosage form</a:t>
            </a:r>
            <a:endParaRPr lang="hu-HU" sz="2400" dirty="0"/>
          </a:p>
          <a:p>
            <a:pPr>
              <a:lnSpc>
                <a:spcPct val="90000"/>
              </a:lnSpc>
              <a:buNone/>
            </a:pPr>
            <a:endParaRPr lang="hu-HU" sz="2400" dirty="0" smtClean="0"/>
          </a:p>
        </p:txBody>
      </p:sp>
    </p:spTree>
    <p:extLst>
      <p:ext uri="{BB962C8B-B14F-4D97-AF65-F5344CB8AC3E}">
        <p14:creationId xmlns:p14="http://schemas.microsoft.com/office/powerpoint/2010/main" val="299878018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3" y="1241376"/>
            <a:ext cx="4392488" cy="5616624"/>
          </a:xfrm>
        </p:spPr>
        <p:txBody>
          <a:bodyPr/>
          <a:lstStyle/>
          <a:p>
            <a:pPr marL="268288" indent="-268288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Ø"/>
            </a:pPr>
            <a:r>
              <a:rPr lang="en-GB" sz="2600" dirty="0" smtClean="0">
                <a:latin typeface="Book Antiqua" pitchFamily="18" charset="0"/>
              </a:rPr>
              <a:t>Biopharmaceutical</a:t>
            </a:r>
            <a:r>
              <a:rPr lang="hu-HU" sz="2600" dirty="0" smtClean="0">
                <a:latin typeface="Book Antiqua" pitchFamily="18" charset="0"/>
              </a:rPr>
              <a:t> </a:t>
            </a:r>
            <a:r>
              <a:rPr lang="en-GB" sz="2600" dirty="0" smtClean="0">
                <a:latin typeface="Book Antiqua" pitchFamily="18" charset="0"/>
              </a:rPr>
              <a:t>Classification System (BCS) group II</a:t>
            </a:r>
            <a:r>
              <a:rPr lang="hu-HU" sz="2600" dirty="0" smtClean="0">
                <a:latin typeface="Book Antiqua" pitchFamily="18" charset="0"/>
              </a:rPr>
              <a:t>:</a:t>
            </a:r>
            <a:endParaRPr lang="en-GB" sz="2600" dirty="0" smtClean="0">
              <a:latin typeface="Book Antiqua" pitchFamily="18" charset="0"/>
            </a:endParaRPr>
          </a:p>
          <a:p>
            <a:pPr marL="630238" indent="-268288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v"/>
            </a:pPr>
            <a:r>
              <a:rPr lang="en-GB" sz="2600" dirty="0" smtClean="0">
                <a:latin typeface="Book Antiqua" pitchFamily="18" charset="0"/>
              </a:rPr>
              <a:t>low water solubility</a:t>
            </a:r>
          </a:p>
          <a:p>
            <a:pPr marL="630238" indent="-268288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v"/>
            </a:pPr>
            <a:r>
              <a:rPr lang="en-GB" sz="2600" dirty="0" smtClean="0">
                <a:latin typeface="Book Antiqua" pitchFamily="18" charset="0"/>
              </a:rPr>
              <a:t>high permeability</a:t>
            </a:r>
            <a:endParaRPr lang="hu-HU" sz="2600" dirty="0" smtClean="0">
              <a:latin typeface="Book Antiqua" pitchFamily="18" charset="0"/>
            </a:endParaRPr>
          </a:p>
          <a:p>
            <a:pPr marL="268288" indent="-268288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Ø"/>
              <a:tabLst>
                <a:tab pos="0" algn="l"/>
              </a:tabLst>
            </a:pPr>
            <a:r>
              <a:rPr lang="en-GB" sz="2600" dirty="0" smtClean="0">
                <a:latin typeface="Book Antiqua" pitchFamily="18" charset="0"/>
              </a:rPr>
              <a:t>Side effects:</a:t>
            </a:r>
          </a:p>
          <a:p>
            <a:pPr marL="630238" indent="-268288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v"/>
              <a:tabLst>
                <a:tab pos="0" algn="l"/>
              </a:tabLst>
            </a:pPr>
            <a:r>
              <a:rPr lang="en-GB" sz="2600" dirty="0" smtClean="0">
                <a:latin typeface="Book Antiqua" pitchFamily="18" charset="0"/>
              </a:rPr>
              <a:t>bleeding/ulceration of the gastric mucosa</a:t>
            </a:r>
            <a:endParaRPr lang="hu-HU" sz="2600" dirty="0" smtClean="0">
              <a:latin typeface="Book Antiqua" pitchFamily="18" charset="0"/>
            </a:endParaRPr>
          </a:p>
          <a:p>
            <a:pPr marL="630238" indent="-268288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" panose="05000000000000000000" pitchFamily="2" charset="2"/>
              <a:buChar char="v"/>
              <a:tabLst>
                <a:tab pos="0" algn="l"/>
              </a:tabLst>
            </a:pPr>
            <a:r>
              <a:rPr lang="en-GB" sz="2600" dirty="0" smtClean="0">
                <a:latin typeface="Book Antiqua" pitchFamily="18" charset="0"/>
              </a:rPr>
              <a:t>cardiovascular risk (hypertension, myocardial infarction</a:t>
            </a:r>
            <a:r>
              <a:rPr lang="hu-HU" sz="2600" dirty="0" smtClean="0">
                <a:latin typeface="Book Antiqua" pitchFamily="18" charset="0"/>
              </a:rPr>
              <a:t>)</a:t>
            </a:r>
          </a:p>
          <a:p>
            <a:pPr marL="0" inden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None/>
              <a:tabLst>
                <a:tab pos="0" algn="l"/>
              </a:tabLst>
            </a:pPr>
            <a:endParaRPr lang="en-GB" sz="2600" dirty="0" smtClean="0">
              <a:latin typeface="Book Antiqua" pitchFamily="18" charset="0"/>
            </a:endParaRPr>
          </a:p>
          <a:p>
            <a:pPr marL="0" indent="0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None/>
              <a:tabLst>
                <a:tab pos="0" algn="l"/>
              </a:tabLst>
            </a:pPr>
            <a:endParaRPr lang="en-GB" sz="2600" dirty="0">
              <a:latin typeface="Book Antiqua" pitchFamily="18" charset="0"/>
            </a:endParaRPr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204075" cy="687288"/>
          </a:xfrm>
        </p:spPr>
        <p:txBody>
          <a:bodyPr/>
          <a:lstStyle/>
          <a:p>
            <a:r>
              <a:rPr lang="en-GB" b="1" dirty="0" smtClean="0">
                <a:latin typeface="Book Antiqua" panose="02040602050305030304" pitchFamily="18" charset="0"/>
              </a:rPr>
              <a:t>About </a:t>
            </a:r>
            <a:r>
              <a:rPr lang="hu-HU" b="1" dirty="0" smtClean="0">
                <a:latin typeface="Book Antiqua" panose="02040602050305030304" pitchFamily="18" charset="0"/>
              </a:rPr>
              <a:t>I</a:t>
            </a:r>
            <a:r>
              <a:rPr lang="en-GB" b="1" dirty="0" err="1" smtClean="0">
                <a:latin typeface="Book Antiqua" panose="02040602050305030304" pitchFamily="18" charset="0"/>
              </a:rPr>
              <a:t>buprofen</a:t>
            </a:r>
            <a:r>
              <a:rPr lang="hu-HU" b="1" dirty="0" smtClean="0">
                <a:latin typeface="Book Antiqua" panose="02040602050305030304" pitchFamily="18" charset="0"/>
              </a:rPr>
              <a:t> (IBU) II.</a:t>
            </a:r>
            <a:endParaRPr lang="en-GB" b="1" dirty="0">
              <a:latin typeface="Book Antiqua" panose="02040602050305030304" pitchFamily="18" charset="0"/>
            </a:endParaRPr>
          </a:p>
        </p:txBody>
      </p:sp>
      <p:pic>
        <p:nvPicPr>
          <p:cNvPr id="5" name="Tartalom hely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15608" y="527273"/>
            <a:ext cx="3528392" cy="1677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ábláza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252710"/>
              </p:ext>
            </p:extLst>
          </p:nvPr>
        </p:nvGraphicFramePr>
        <p:xfrm>
          <a:off x="5017246" y="4077072"/>
          <a:ext cx="3934043" cy="231781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017382"/>
                <a:gridCol w="1916661"/>
              </a:tblGrid>
              <a:tr h="497014">
                <a:tc>
                  <a:txBody>
                    <a:bodyPr/>
                    <a:lstStyle/>
                    <a:p>
                      <a:pPr fontAlgn="t"/>
                      <a:r>
                        <a:rPr lang="en-GB" sz="2400" b="1" noProof="0" dirty="0" smtClean="0">
                          <a:effectLst/>
                          <a:latin typeface="Book Antiqua" panose="02040602050305030304" pitchFamily="18" charset="0"/>
                        </a:rPr>
                        <a:t>melting point</a:t>
                      </a:r>
                      <a:endParaRPr lang="en-GB" sz="2400" b="1" noProof="0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7625" marR="47625" marT="47625" marB="47625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2400" noProof="0" dirty="0" smtClean="0">
                          <a:effectLst/>
                          <a:latin typeface="Book Antiqua" panose="02040602050305030304" pitchFamily="18" charset="0"/>
                        </a:rPr>
                        <a:t>75-77.5 °C</a:t>
                      </a:r>
                      <a:endParaRPr lang="en-GB" sz="2400" noProof="0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7625" marR="47625" marT="47625" marB="47625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97014">
                <a:tc>
                  <a:txBody>
                    <a:bodyPr/>
                    <a:lstStyle/>
                    <a:p>
                      <a:pPr fontAlgn="t"/>
                      <a:r>
                        <a:rPr lang="en-GB" sz="2400" b="1" noProof="0" dirty="0" smtClean="0">
                          <a:effectLst/>
                          <a:latin typeface="Book Antiqua" panose="02040602050305030304" pitchFamily="18" charset="0"/>
                        </a:rPr>
                        <a:t>water solubility</a:t>
                      </a:r>
                      <a:endParaRPr lang="en-GB" sz="2400" b="1" noProof="0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7625" marR="47625" marT="47625" marB="47625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2400" noProof="0" dirty="0" smtClean="0">
                          <a:effectLst/>
                          <a:latin typeface="Book Antiqua" panose="02040602050305030304" pitchFamily="18" charset="0"/>
                        </a:rPr>
                        <a:t>21 mg/L </a:t>
                      </a:r>
                      <a:r>
                        <a:rPr lang="hu-HU" sz="2400" noProof="0" dirty="0" smtClean="0">
                          <a:effectLst/>
                          <a:latin typeface="Book Antiqua" panose="02040602050305030304" pitchFamily="18" charset="0"/>
                        </a:rPr>
                        <a:t/>
                      </a:r>
                      <a:br>
                        <a:rPr lang="hu-HU" sz="2400" noProof="0" dirty="0" smtClean="0">
                          <a:effectLst/>
                          <a:latin typeface="Book Antiqua" panose="02040602050305030304" pitchFamily="18" charset="0"/>
                        </a:rPr>
                      </a:br>
                      <a:r>
                        <a:rPr lang="en-GB" sz="2400" noProof="0" dirty="0" smtClean="0">
                          <a:effectLst/>
                          <a:latin typeface="Book Antiqua" panose="02040602050305030304" pitchFamily="18" charset="0"/>
                        </a:rPr>
                        <a:t>(at 25 °C)</a:t>
                      </a:r>
                      <a:endParaRPr lang="en-GB" sz="2400" noProof="0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7625" marR="47625" marT="47625" marB="47625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97014">
                <a:tc>
                  <a:txBody>
                    <a:bodyPr/>
                    <a:lstStyle/>
                    <a:p>
                      <a:pPr fontAlgn="t"/>
                      <a:r>
                        <a:rPr lang="en-GB" sz="2400" b="1" noProof="0" dirty="0" err="1" smtClean="0">
                          <a:effectLst/>
                          <a:latin typeface="Book Antiqua" panose="02040602050305030304" pitchFamily="18" charset="0"/>
                        </a:rPr>
                        <a:t>logP</a:t>
                      </a:r>
                      <a:endParaRPr lang="en-GB" sz="2400" b="1" noProof="0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7625" marR="47625" marT="47625" marB="47625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2400" noProof="0" dirty="0" smtClean="0">
                          <a:effectLst/>
                          <a:latin typeface="Book Antiqua" panose="02040602050305030304" pitchFamily="18" charset="0"/>
                        </a:rPr>
                        <a:t>3.97</a:t>
                      </a:r>
                      <a:endParaRPr lang="en-GB" sz="2400" noProof="0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7625" marR="47625" marT="47625" marB="47625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97014">
                <a:tc>
                  <a:txBody>
                    <a:bodyPr/>
                    <a:lstStyle/>
                    <a:p>
                      <a:pPr fontAlgn="t"/>
                      <a:r>
                        <a:rPr lang="en-GB" sz="2400" b="1" noProof="0" dirty="0" err="1" smtClean="0">
                          <a:effectLst/>
                          <a:latin typeface="Book Antiqua" panose="02040602050305030304" pitchFamily="18" charset="0"/>
                        </a:rPr>
                        <a:t>pKa</a:t>
                      </a:r>
                      <a:endParaRPr lang="en-GB" sz="2400" b="1" noProof="0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7625" marR="47625" marT="47625" marB="47625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sz="2400" noProof="0" dirty="0" smtClean="0">
                          <a:effectLst/>
                          <a:latin typeface="Book Antiqua" panose="02040602050305030304" pitchFamily="18" charset="0"/>
                        </a:rPr>
                        <a:t>4.91</a:t>
                      </a:r>
                      <a:endParaRPr lang="en-GB" sz="2400" noProof="0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7625" marR="47625" marT="47625" marB="47625" anchor="ctr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9" name="Jobbra nyíl 8"/>
          <p:cNvSpPr/>
          <p:nvPr/>
        </p:nvSpPr>
        <p:spPr>
          <a:xfrm>
            <a:off x="4598397" y="2607327"/>
            <a:ext cx="72008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400"/>
          </a:p>
        </p:txBody>
      </p:sp>
      <p:sp>
        <p:nvSpPr>
          <p:cNvPr id="10" name="Szövegdoboz 9"/>
          <p:cNvSpPr txBox="1"/>
          <p:nvPr/>
        </p:nvSpPr>
        <p:spPr>
          <a:xfrm>
            <a:off x="5580112" y="2688536"/>
            <a:ext cx="2952328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en-GB" sz="2600" dirty="0" smtClean="0"/>
              <a:t>low bioavailability</a:t>
            </a:r>
            <a:endParaRPr lang="en-GB" sz="2600" dirty="0"/>
          </a:p>
        </p:txBody>
      </p:sp>
    </p:spTree>
    <p:extLst>
      <p:ext uri="{BB962C8B-B14F-4D97-AF65-F5344CB8AC3E}">
        <p14:creationId xmlns:p14="http://schemas.microsoft.com/office/powerpoint/2010/main" val="739007806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16632"/>
            <a:ext cx="8280920" cy="1143000"/>
          </a:xfrm>
        </p:spPr>
        <p:txBody>
          <a:bodyPr/>
          <a:lstStyle/>
          <a:p>
            <a:r>
              <a:rPr lang="en-GB" altLang="hu-HU" b="1" dirty="0" smtClean="0">
                <a:latin typeface="Book Antiqua" panose="02040602050305030304" pitchFamily="18" charset="0"/>
              </a:rPr>
              <a:t>Possible methods to improve bioavailability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83567" y="1484784"/>
            <a:ext cx="8222457" cy="2376263"/>
          </a:xfrm>
        </p:spPr>
        <p:txBody>
          <a:bodyPr numCol="2" rtlCol="0">
            <a:noAutofit/>
          </a:bodyPr>
          <a:lstStyle/>
          <a:p>
            <a:pPr fontAlgn="auto">
              <a:lnSpc>
                <a:spcPct val="80000"/>
              </a:lnSpc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GB" altLang="hu-HU" sz="2200" b="1" dirty="0" smtClean="0">
                <a:latin typeface="Book Antiqua" panose="02040602050305030304" pitchFamily="18" charset="0"/>
              </a:rPr>
              <a:t>Modification of the API’s properties</a:t>
            </a:r>
          </a:p>
          <a:p>
            <a:pPr marL="617220" lvl="1" indent="-342900" fontAlgn="auto">
              <a:lnSpc>
                <a:spcPct val="80000"/>
              </a:lnSpc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GB" altLang="hu-HU" sz="2200" dirty="0" smtClean="0">
                <a:latin typeface="Book Antiqua" panose="02040602050305030304" pitchFamily="18" charset="0"/>
              </a:rPr>
              <a:t>micronisation</a:t>
            </a:r>
            <a:endParaRPr lang="hu-HU" altLang="hu-HU" sz="2200" dirty="0" smtClean="0">
              <a:latin typeface="Book Antiqua" panose="02040602050305030304" pitchFamily="18" charset="0"/>
            </a:endParaRPr>
          </a:p>
          <a:p>
            <a:pPr marL="617220" lvl="1" indent="-342900" fontAlgn="auto">
              <a:lnSpc>
                <a:spcPct val="80000"/>
              </a:lnSpc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GB" altLang="hu-HU" sz="2200" dirty="0" smtClean="0">
                <a:latin typeface="Book Antiqua" panose="02040602050305030304" pitchFamily="18" charset="0"/>
              </a:rPr>
              <a:t>nanonisation</a:t>
            </a:r>
          </a:p>
          <a:p>
            <a:pPr marL="617220" lvl="1" indent="-342900" fontAlgn="auto">
              <a:lnSpc>
                <a:spcPct val="80000"/>
              </a:lnSpc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GB" altLang="hu-HU" sz="2200" dirty="0" smtClean="0">
                <a:latin typeface="Book Antiqua" panose="02040602050305030304" pitchFamily="18" charset="0"/>
              </a:rPr>
              <a:t>amorphisation</a:t>
            </a:r>
          </a:p>
          <a:p>
            <a:pPr marL="274320" lvl="1" indent="0" fontAlgn="auto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en-GB" altLang="hu-HU" sz="2200" dirty="0" smtClean="0">
              <a:latin typeface="Book Antiqua" panose="02040602050305030304" pitchFamily="18" charset="0"/>
            </a:endParaRPr>
          </a:p>
          <a:p>
            <a:pPr marL="274320" lvl="1" indent="0" fontAlgn="auto">
              <a:lnSpc>
                <a:spcPct val="80000"/>
              </a:lnSpc>
              <a:spcAft>
                <a:spcPts val="0"/>
              </a:spcAft>
              <a:buNone/>
              <a:defRPr/>
            </a:pPr>
            <a:endParaRPr lang="hu-HU" altLang="hu-HU" sz="2200" dirty="0">
              <a:latin typeface="Book Antiqua" panose="02040602050305030304" pitchFamily="18" charset="0"/>
            </a:endParaRPr>
          </a:p>
          <a:p>
            <a:pPr fontAlgn="auto">
              <a:lnSpc>
                <a:spcPct val="80000"/>
              </a:lnSpc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GB" altLang="hu-HU" sz="2200" b="1" dirty="0" smtClean="0">
                <a:latin typeface="Book Antiqua" panose="02040602050305030304" pitchFamily="18" charset="0"/>
              </a:rPr>
              <a:t>D</a:t>
            </a:r>
            <a:r>
              <a:rPr lang="hu-HU" altLang="hu-HU" sz="2200" b="1" dirty="0" err="1" smtClean="0">
                <a:latin typeface="Book Antiqua" panose="02040602050305030304" pitchFamily="18" charset="0"/>
              </a:rPr>
              <a:t>evelopment</a:t>
            </a:r>
            <a:r>
              <a:rPr lang="hu-HU" altLang="hu-HU" sz="2200" b="1" dirty="0" smtClean="0">
                <a:latin typeface="Book Antiqua" panose="02040602050305030304" pitchFamily="18" charset="0"/>
              </a:rPr>
              <a:t> of d</a:t>
            </a:r>
            <a:r>
              <a:rPr lang="en-GB" altLang="hu-HU" sz="2200" b="1" dirty="0" smtClean="0">
                <a:latin typeface="Book Antiqua" panose="02040602050305030304" pitchFamily="18" charset="0"/>
              </a:rPr>
              <a:t>rug delivery systems</a:t>
            </a:r>
            <a:endParaRPr lang="hu-HU" altLang="hu-HU" sz="2200" b="1" dirty="0" smtClean="0">
              <a:latin typeface="Book Antiqua" panose="02040602050305030304" pitchFamily="18" charset="0"/>
            </a:endParaRPr>
          </a:p>
          <a:p>
            <a:pPr marL="617220" lvl="1" indent="-342900" fontAlgn="auto">
              <a:lnSpc>
                <a:spcPct val="80000"/>
              </a:lnSpc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GB" altLang="hu-HU" sz="2200" dirty="0" smtClean="0">
                <a:latin typeface="Book Antiqua" panose="02040602050305030304" pitchFamily="18" charset="0"/>
              </a:rPr>
              <a:t>liposomes</a:t>
            </a:r>
          </a:p>
          <a:p>
            <a:pPr marL="617220" lvl="1" indent="-342900" fontAlgn="auto">
              <a:lnSpc>
                <a:spcPct val="80000"/>
              </a:lnSpc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GB" altLang="hu-HU" sz="2200" dirty="0" smtClean="0">
                <a:latin typeface="Book Antiqua" panose="02040602050305030304" pitchFamily="18" charset="0"/>
              </a:rPr>
              <a:t>micro-</a:t>
            </a:r>
            <a:r>
              <a:rPr lang="hu-HU" altLang="hu-HU" sz="2200" dirty="0" smtClean="0">
                <a:latin typeface="Book Antiqua" panose="02040602050305030304" pitchFamily="18" charset="0"/>
              </a:rPr>
              <a:t>/</a:t>
            </a:r>
            <a:r>
              <a:rPr lang="en-GB" altLang="hu-HU" sz="2200" dirty="0" smtClean="0">
                <a:latin typeface="Book Antiqua" panose="02040602050305030304" pitchFamily="18" charset="0"/>
              </a:rPr>
              <a:t>nanoemulsions</a:t>
            </a:r>
          </a:p>
          <a:p>
            <a:pPr marL="617220" lvl="1" indent="-342900" fontAlgn="auto">
              <a:lnSpc>
                <a:spcPct val="80000"/>
              </a:lnSpc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GB" altLang="hu-HU" sz="2200" dirty="0" smtClean="0">
                <a:latin typeface="Book Antiqua" panose="02040602050305030304" pitchFamily="18" charset="0"/>
              </a:rPr>
              <a:t>dendrimers</a:t>
            </a:r>
          </a:p>
          <a:p>
            <a:pPr marL="617220" lvl="1" indent="-342900" fontAlgn="auto">
              <a:lnSpc>
                <a:spcPct val="80000"/>
              </a:lnSpc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GB" altLang="hu-HU" sz="2200" dirty="0" smtClean="0">
                <a:latin typeface="Book Antiqua" panose="02040602050305030304" pitchFamily="18" charset="0"/>
              </a:rPr>
              <a:t>polymer nanoparticles</a:t>
            </a:r>
          </a:p>
          <a:p>
            <a:pPr marL="617220" lvl="1" indent="-342900" fontAlgn="auto">
              <a:lnSpc>
                <a:spcPct val="80000"/>
              </a:lnSpc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en-GB" altLang="hu-HU" sz="2200" b="1" dirty="0" smtClean="0">
                <a:latin typeface="Book Antiqua" panose="02040602050305030304" pitchFamily="18" charset="0"/>
              </a:rPr>
              <a:t>lipid nanoparticles</a:t>
            </a:r>
            <a:endParaRPr lang="hu-HU" altLang="hu-HU" sz="2200" b="1" dirty="0" smtClean="0">
              <a:latin typeface="Book Antiqua" panose="02040602050305030304" pitchFamily="18" charset="0"/>
            </a:endParaRPr>
          </a:p>
        </p:txBody>
      </p:sp>
      <p:sp>
        <p:nvSpPr>
          <p:cNvPr id="2" name="Szövegdoboz 1"/>
          <p:cNvSpPr txBox="1"/>
          <p:nvPr/>
        </p:nvSpPr>
        <p:spPr>
          <a:xfrm>
            <a:off x="3809363" y="6545923"/>
            <a:ext cx="1266693" cy="329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hu-HU" sz="1700" i="1" dirty="0" err="1" smtClean="0"/>
              <a:t>wichlab.com</a:t>
            </a:r>
            <a:endParaRPr lang="hu-HU" sz="1700" i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832" y="4005064"/>
            <a:ext cx="5920480" cy="252433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221222"/>
            <a:ext cx="3240360" cy="1392754"/>
          </a:xfrm>
        </p:spPr>
        <p:txBody>
          <a:bodyPr anchor="ctr"/>
          <a:lstStyle/>
          <a:p>
            <a:r>
              <a:rPr lang="hu-HU" altLang="hu-HU" b="1" dirty="0" err="1" smtClean="0">
                <a:solidFill>
                  <a:srgbClr val="CC0000"/>
                </a:solidFill>
                <a:latin typeface="Book Antiqua" panose="02040602050305030304" pitchFamily="18" charset="0"/>
              </a:rPr>
              <a:t>S</a:t>
            </a:r>
            <a:r>
              <a:rPr lang="hu-HU" altLang="hu-HU" b="1" dirty="0" err="1" smtClean="0">
                <a:latin typeface="Book Antiqua" panose="02040602050305030304" pitchFamily="18" charset="0"/>
              </a:rPr>
              <a:t>olid</a:t>
            </a:r>
            <a:r>
              <a:rPr lang="hu-HU" altLang="hu-HU" b="1" dirty="0" smtClean="0">
                <a:latin typeface="Book Antiqua" panose="02040602050305030304" pitchFamily="18" charset="0"/>
              </a:rPr>
              <a:t> </a:t>
            </a:r>
            <a:r>
              <a:rPr lang="hu-HU" altLang="hu-HU" b="1" dirty="0" smtClean="0">
                <a:solidFill>
                  <a:srgbClr val="CC0000"/>
                </a:solidFill>
                <a:latin typeface="Book Antiqua" panose="02040602050305030304" pitchFamily="18" charset="0"/>
              </a:rPr>
              <a:t>L</a:t>
            </a:r>
            <a:r>
              <a:rPr lang="hu-HU" altLang="hu-HU" b="1" dirty="0" smtClean="0">
                <a:latin typeface="Book Antiqua" panose="02040602050305030304" pitchFamily="18" charset="0"/>
              </a:rPr>
              <a:t>ipid </a:t>
            </a:r>
            <a:r>
              <a:rPr lang="hu-HU" altLang="hu-HU" b="1" dirty="0" err="1" smtClean="0">
                <a:solidFill>
                  <a:srgbClr val="CC0000"/>
                </a:solidFill>
                <a:latin typeface="Book Antiqua" panose="02040602050305030304" pitchFamily="18" charset="0"/>
              </a:rPr>
              <a:t>N</a:t>
            </a:r>
            <a:r>
              <a:rPr lang="hu-HU" altLang="hu-HU" b="1" dirty="0" err="1" smtClean="0">
                <a:latin typeface="Book Antiqua" panose="02040602050305030304" pitchFamily="18" charset="0"/>
              </a:rPr>
              <a:t>anoparticles</a:t>
            </a:r>
            <a:r>
              <a:rPr lang="hu-HU" altLang="hu-HU" b="1" dirty="0" smtClean="0">
                <a:latin typeface="Book Antiqua" panose="02040602050305030304" pitchFamily="18" charset="0"/>
              </a:rPr>
              <a:t> (SLN)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26568" y="1722941"/>
            <a:ext cx="4593504" cy="2354131"/>
          </a:xfrm>
        </p:spPr>
        <p:txBody>
          <a:bodyPr numCol="1"/>
          <a:lstStyle/>
          <a:p>
            <a:pPr>
              <a:spcBef>
                <a:spcPts val="600"/>
              </a:spcBef>
            </a:pPr>
            <a:r>
              <a:rPr lang="en-GB" altLang="hu-HU" dirty="0" smtClean="0">
                <a:latin typeface="Book Antiqua" panose="02040602050305030304" pitchFamily="18" charset="0"/>
              </a:rPr>
              <a:t>Derived from o/w emulsions</a:t>
            </a:r>
          </a:p>
          <a:p>
            <a:pPr>
              <a:spcBef>
                <a:spcPts val="600"/>
              </a:spcBef>
            </a:pPr>
            <a:r>
              <a:rPr lang="en-GB" altLang="hu-HU" dirty="0" smtClean="0">
                <a:latin typeface="Book Antiqua" panose="02040602050305030304" pitchFamily="18" charset="0"/>
              </a:rPr>
              <a:t>Liquid lipid          solid lipid</a:t>
            </a:r>
          </a:p>
          <a:p>
            <a:pPr>
              <a:spcBef>
                <a:spcPts val="600"/>
              </a:spcBef>
            </a:pPr>
            <a:r>
              <a:rPr lang="en-GB" altLang="hu-HU" dirty="0" smtClean="0">
                <a:latin typeface="Book Antiqua" panose="02040602050305030304" pitchFamily="18" charset="0"/>
              </a:rPr>
              <a:t>Composition:</a:t>
            </a:r>
          </a:p>
          <a:p>
            <a:pPr marL="903288" indent="-369888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GB" altLang="hu-HU" dirty="0" smtClean="0">
                <a:latin typeface="Book Antiqua" panose="02040602050305030304" pitchFamily="18" charset="0"/>
              </a:rPr>
              <a:t>lipid phase: 0</a:t>
            </a:r>
            <a:r>
              <a:rPr lang="hu-HU" altLang="hu-HU" dirty="0" smtClean="0">
                <a:latin typeface="Book Antiqua" panose="02040602050305030304" pitchFamily="18" charset="0"/>
              </a:rPr>
              <a:t>.</a:t>
            </a:r>
            <a:r>
              <a:rPr lang="en-GB" altLang="hu-HU" dirty="0" smtClean="0">
                <a:latin typeface="Book Antiqua" panose="02040602050305030304" pitchFamily="18" charset="0"/>
              </a:rPr>
              <a:t>1-30%</a:t>
            </a:r>
          </a:p>
          <a:p>
            <a:pPr marL="903288" indent="-369888" algn="just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GB" altLang="hu-HU" dirty="0" smtClean="0">
                <a:latin typeface="Book Antiqua" panose="02040602050305030304" pitchFamily="18" charset="0"/>
              </a:rPr>
              <a:t>surfactant: 0</a:t>
            </a:r>
            <a:r>
              <a:rPr lang="hu-HU" altLang="hu-HU" dirty="0" smtClean="0">
                <a:latin typeface="Book Antiqua" panose="02040602050305030304" pitchFamily="18" charset="0"/>
              </a:rPr>
              <a:t>.</a:t>
            </a:r>
            <a:r>
              <a:rPr lang="en-GB" altLang="hu-HU" dirty="0" smtClean="0">
                <a:latin typeface="Book Antiqua" panose="02040602050305030304" pitchFamily="18" charset="0"/>
              </a:rPr>
              <a:t>5-5%</a:t>
            </a:r>
          </a:p>
          <a:p>
            <a:pPr marL="903288" indent="-369888" algn="just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hu-HU" altLang="hu-HU" dirty="0">
                <a:latin typeface="Book Antiqua" panose="02040602050305030304" pitchFamily="18" charset="0"/>
              </a:rPr>
              <a:t>p</a:t>
            </a:r>
            <a:r>
              <a:rPr lang="en-GB" altLang="hu-HU" dirty="0" smtClean="0">
                <a:latin typeface="Book Antiqua" panose="02040602050305030304" pitchFamily="18" charset="0"/>
              </a:rPr>
              <a:t>article size: 40-1000 nm</a:t>
            </a:r>
          </a:p>
        </p:txBody>
      </p:sp>
      <p:sp>
        <p:nvSpPr>
          <p:cNvPr id="2" name="Jobbra nyíl 1"/>
          <p:cNvSpPr/>
          <p:nvPr/>
        </p:nvSpPr>
        <p:spPr>
          <a:xfrm>
            <a:off x="2771800" y="2204864"/>
            <a:ext cx="378752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40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508105" y="116632"/>
            <a:ext cx="3584552" cy="1484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Euphemia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Euphemia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Euphemia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Euphemia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Euphemia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Euphemia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Euphemia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Euphemia" pitchFamily="34" charset="0"/>
              </a:defRPr>
            </a:lvl9pPr>
          </a:lstStyle>
          <a:p>
            <a:pPr>
              <a:buClrTx/>
              <a:buSzTx/>
              <a:buFontTx/>
              <a:buNone/>
            </a:pPr>
            <a:r>
              <a:rPr lang="hu-HU" altLang="hu-HU" b="1" dirty="0" err="1" smtClean="0">
                <a:solidFill>
                  <a:srgbClr val="CC0000"/>
                </a:solidFill>
                <a:latin typeface="Book Antiqua" panose="02040602050305030304" pitchFamily="18" charset="0"/>
              </a:rPr>
              <a:t>N</a:t>
            </a:r>
            <a:r>
              <a:rPr lang="hu-HU" altLang="hu-HU" b="1" dirty="0" err="1" smtClean="0">
                <a:latin typeface="Book Antiqua" panose="02040602050305030304" pitchFamily="18" charset="0"/>
              </a:rPr>
              <a:t>anostructured</a:t>
            </a:r>
            <a:r>
              <a:rPr lang="hu-HU" altLang="hu-HU" b="1" dirty="0" smtClean="0">
                <a:latin typeface="Book Antiqua" panose="02040602050305030304" pitchFamily="18" charset="0"/>
              </a:rPr>
              <a:t> </a:t>
            </a:r>
            <a:r>
              <a:rPr lang="hu-HU" altLang="hu-HU" b="1" dirty="0" smtClean="0">
                <a:solidFill>
                  <a:srgbClr val="CC0000"/>
                </a:solidFill>
                <a:latin typeface="Book Antiqua" panose="02040602050305030304" pitchFamily="18" charset="0"/>
              </a:rPr>
              <a:t>L</a:t>
            </a:r>
            <a:r>
              <a:rPr lang="hu-HU" altLang="hu-HU" b="1" dirty="0" smtClean="0">
                <a:latin typeface="Book Antiqua" panose="02040602050305030304" pitchFamily="18" charset="0"/>
              </a:rPr>
              <a:t>ipid </a:t>
            </a:r>
            <a:r>
              <a:rPr lang="hu-HU" altLang="hu-HU" b="1" dirty="0" err="1" smtClean="0">
                <a:solidFill>
                  <a:srgbClr val="CC0000"/>
                </a:solidFill>
                <a:latin typeface="Book Antiqua" panose="02040602050305030304" pitchFamily="18" charset="0"/>
              </a:rPr>
              <a:t>C</a:t>
            </a:r>
            <a:r>
              <a:rPr lang="hu-HU" altLang="hu-HU" b="1" dirty="0" err="1" smtClean="0">
                <a:latin typeface="Book Antiqua" panose="02040602050305030304" pitchFamily="18" charset="0"/>
              </a:rPr>
              <a:t>arriers</a:t>
            </a:r>
            <a:r>
              <a:rPr lang="hu-HU" altLang="hu-HU" b="1" dirty="0" smtClean="0">
                <a:latin typeface="Book Antiqua" panose="02040602050305030304" pitchFamily="18" charset="0"/>
              </a:rPr>
              <a:t> (NLC)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1280244" y="6471744"/>
            <a:ext cx="6984776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hu-HU" sz="1800" i="1" dirty="0" smtClean="0"/>
              <a:t>Andrade et al., Nanomedicine</a:t>
            </a:r>
            <a:r>
              <a:rPr lang="hu-HU" sz="1800" i="1" dirty="0"/>
              <a:t> </a:t>
            </a:r>
            <a:r>
              <a:rPr lang="hu-HU" sz="1800" b="1" i="1" dirty="0" smtClean="0"/>
              <a:t>6</a:t>
            </a:r>
            <a:r>
              <a:rPr lang="hu-HU" sz="1800" i="1" dirty="0" smtClean="0"/>
              <a:t>, 123-141, 2011</a:t>
            </a:r>
            <a:endParaRPr lang="hu-HU" sz="1800" i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5019896" y="1772816"/>
            <a:ext cx="408860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38150" lvl="1" indent="-342900" defTabSz="531813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</a:tabLst>
            </a:pPr>
            <a:r>
              <a:rPr lang="en-GB" altLang="hu-HU" sz="2400" dirty="0" smtClean="0"/>
              <a:t>Solid</a:t>
            </a:r>
            <a:r>
              <a:rPr lang="hu-HU" altLang="hu-HU" sz="2400" dirty="0" smtClean="0"/>
              <a:t> lipid +</a:t>
            </a:r>
            <a:r>
              <a:rPr lang="en-GB" altLang="hu-HU" sz="2400" dirty="0" smtClean="0"/>
              <a:t> liquid lipid </a:t>
            </a:r>
          </a:p>
          <a:p>
            <a:pPr marL="438150" lvl="1" indent="-342900" defTabSz="531813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>
                <a:tab pos="723900" algn="l"/>
              </a:tabLst>
            </a:pPr>
            <a:r>
              <a:rPr lang="en-GB" altLang="hu-HU" sz="2400" dirty="0" smtClean="0"/>
              <a:t>Improved</a:t>
            </a:r>
            <a:r>
              <a:rPr lang="hu-HU" altLang="hu-HU" sz="2400" dirty="0" smtClean="0"/>
              <a:t> </a:t>
            </a:r>
            <a:r>
              <a:rPr lang="en-GB" altLang="hu-HU" sz="2400" dirty="0" smtClean="0"/>
              <a:t>physicochemical</a:t>
            </a:r>
            <a:r>
              <a:rPr lang="hu-HU" altLang="hu-HU" sz="2400" dirty="0" smtClean="0"/>
              <a:t> </a:t>
            </a:r>
            <a:r>
              <a:rPr lang="en-GB" altLang="hu-HU" sz="2400" dirty="0" smtClean="0"/>
              <a:t>stability</a:t>
            </a:r>
          </a:p>
          <a:p>
            <a:pPr marL="438150" indent="-342900"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altLang="hu-HU" sz="2400" dirty="0" smtClean="0"/>
              <a:t>Higher drug loading capacity</a:t>
            </a:r>
            <a:endParaRPr lang="en-GB" altLang="hu-HU" sz="2400" dirty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293096"/>
            <a:ext cx="5856129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ím 1"/>
          <p:cNvSpPr>
            <a:spLocks noGrp="1"/>
          </p:cNvSpPr>
          <p:nvPr>
            <p:ph type="title" idx="4294967295"/>
          </p:nvPr>
        </p:nvSpPr>
        <p:spPr>
          <a:xfrm>
            <a:off x="683568" y="188640"/>
            <a:ext cx="6984776" cy="914400"/>
          </a:xfrm>
        </p:spPr>
        <p:txBody>
          <a:bodyPr anchor="ctr"/>
          <a:lstStyle/>
          <a:p>
            <a:r>
              <a:rPr lang="en-GB" altLang="hu-HU" b="1" dirty="0" smtClean="0">
                <a:latin typeface="Book Antiqua" pitchFamily="18" charset="0"/>
              </a:rPr>
              <a:t>Possible administration routes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4294967295"/>
          </p:nvPr>
        </p:nvSpPr>
        <p:spPr>
          <a:xfrm>
            <a:off x="827584" y="1633132"/>
            <a:ext cx="2412826" cy="3713162"/>
          </a:xfrm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GB" altLang="hu-HU" sz="3600" b="1" dirty="0" smtClean="0">
                <a:latin typeface="Book Antiqua" pitchFamily="18" charset="0"/>
              </a:rPr>
              <a:t>Dermal</a:t>
            </a:r>
          </a:p>
          <a:p>
            <a:pPr fontAlgn="auto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GB" altLang="hu-HU" sz="3600" dirty="0" smtClean="0">
                <a:latin typeface="Book Antiqua" pitchFamily="18" charset="0"/>
              </a:rPr>
              <a:t>Parenteral</a:t>
            </a:r>
          </a:p>
          <a:p>
            <a:pPr fontAlgn="auto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GB" altLang="hu-HU" sz="3600" dirty="0" smtClean="0">
                <a:latin typeface="Book Antiqua" pitchFamily="18" charset="0"/>
              </a:rPr>
              <a:t>Peroral</a:t>
            </a:r>
          </a:p>
          <a:p>
            <a:pPr fontAlgn="auto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GB" altLang="hu-HU" sz="3600" dirty="0" smtClean="0">
                <a:latin typeface="Book Antiqua" pitchFamily="18" charset="0"/>
              </a:rPr>
              <a:t>Ocular</a:t>
            </a:r>
          </a:p>
          <a:p>
            <a:pPr fontAlgn="auto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en-GB" altLang="hu-HU" sz="3600" dirty="0" smtClean="0">
                <a:latin typeface="Book Antiqua" pitchFamily="18" charset="0"/>
              </a:rPr>
              <a:t>Nasal</a:t>
            </a:r>
          </a:p>
          <a:p>
            <a:pPr fontAlgn="auto">
              <a:spcAft>
                <a:spcPts val="1200"/>
              </a:spcAft>
              <a:buFont typeface="Arial" pitchFamily="34" charset="0"/>
              <a:buChar char="•"/>
              <a:defRPr/>
            </a:pPr>
            <a:r>
              <a:rPr lang="hu-HU" altLang="hu-HU" sz="3600" dirty="0" smtClean="0">
                <a:latin typeface="Book Antiqua" pitchFamily="18" charset="0"/>
              </a:rPr>
              <a:t>P</a:t>
            </a:r>
            <a:r>
              <a:rPr lang="en-US" altLang="hu-HU" sz="3600" dirty="0" smtClean="0">
                <a:latin typeface="Book Antiqua" pitchFamily="18" charset="0"/>
              </a:rPr>
              <a:t>ulmon</a:t>
            </a:r>
            <a:r>
              <a:rPr lang="en-GB" altLang="hu-HU" sz="3600" dirty="0" smtClean="0">
                <a:latin typeface="Book Antiqua" pitchFamily="18" charset="0"/>
              </a:rPr>
              <a:t>ar</a:t>
            </a:r>
            <a:endParaRPr lang="en-GB" altLang="hu-HU" sz="3600" dirty="0">
              <a:latin typeface="Book Antiqua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3923928" y="6172737"/>
            <a:ext cx="4982564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buNone/>
            </a:pPr>
            <a:r>
              <a:rPr lang="hu-HU" sz="1800" i="1" dirty="0"/>
              <a:t>  </a:t>
            </a:r>
            <a:r>
              <a:rPr lang="hu-HU" sz="1800" i="1" dirty="0" err="1" smtClean="0"/>
              <a:t>Sezer</a:t>
            </a:r>
            <a:r>
              <a:rPr lang="hu-HU" sz="1700" i="1" dirty="0" smtClean="0"/>
              <a:t>,</a:t>
            </a:r>
            <a:r>
              <a:rPr lang="hu-HU" sz="1800" i="1" dirty="0" smtClean="0"/>
              <a:t>Ali </a:t>
            </a:r>
            <a:r>
              <a:rPr lang="hu-HU" sz="1800" i="1" dirty="0" err="1"/>
              <a:t>Demir</a:t>
            </a:r>
            <a:r>
              <a:rPr lang="hu-HU" sz="1800" i="1" dirty="0"/>
              <a:t> </a:t>
            </a:r>
            <a:r>
              <a:rPr lang="hu-HU" sz="1800" i="1" dirty="0" smtClean="0"/>
              <a:t>.</a:t>
            </a:r>
            <a:r>
              <a:rPr lang="en-US" sz="1700" i="1" dirty="0"/>
              <a:t> </a:t>
            </a:r>
            <a:r>
              <a:rPr lang="en-US" sz="1800" i="1" dirty="0"/>
              <a:t>Recent Advances in Novel Drug Carrier </a:t>
            </a:r>
            <a:r>
              <a:rPr lang="en-US" sz="1800" i="1" dirty="0" smtClean="0"/>
              <a:t>Systems</a:t>
            </a:r>
            <a:r>
              <a:rPr lang="hu-HU" sz="1800" i="1" dirty="0" smtClean="0"/>
              <a:t>. </a:t>
            </a:r>
            <a:r>
              <a:rPr lang="en-US" sz="1700" i="1" dirty="0" smtClean="0"/>
              <a:t> </a:t>
            </a:r>
            <a:r>
              <a:rPr lang="hu-HU" sz="1800" i="1" dirty="0" err="1"/>
              <a:t>InTech</a:t>
            </a:r>
            <a:r>
              <a:rPr lang="en-US" sz="1700" i="1" dirty="0" smtClean="0"/>
              <a:t>, 201</a:t>
            </a:r>
            <a:r>
              <a:rPr lang="hu-HU" sz="1700" i="1" dirty="0" smtClean="0"/>
              <a:t>2</a:t>
            </a:r>
            <a:r>
              <a:rPr lang="en-US" sz="1700" i="1" dirty="0" smtClean="0"/>
              <a:t>. </a:t>
            </a:r>
            <a:endParaRPr lang="hu-HU" sz="1700" i="1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534202"/>
            <a:ext cx="5270596" cy="39110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-27384"/>
            <a:ext cx="7056784" cy="993775"/>
          </a:xfrm>
        </p:spPr>
        <p:txBody>
          <a:bodyPr/>
          <a:lstStyle/>
          <a:p>
            <a:r>
              <a:rPr lang="en-GB" altLang="hu-HU" b="1" dirty="0" smtClean="0">
                <a:latin typeface="Book Antiqua" panose="02040602050305030304" pitchFamily="18" charset="0"/>
              </a:rPr>
              <a:t>Dermal use </a:t>
            </a:r>
            <a:r>
              <a:rPr lang="hu-HU" altLang="hu-HU" b="1" dirty="0" smtClean="0">
                <a:latin typeface="Book Antiqua" panose="02040602050305030304" pitchFamily="18" charset="0"/>
              </a:rPr>
              <a:t>of NLC </a:t>
            </a:r>
            <a:r>
              <a:rPr lang="en-GB" altLang="hu-HU" b="1" dirty="0" smtClean="0">
                <a:latin typeface="Book Antiqua" panose="02040602050305030304" pitchFamily="18" charset="0"/>
              </a:rPr>
              <a:t>systems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268760"/>
            <a:ext cx="4248472" cy="5040560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altLang="hu-HU" dirty="0" smtClean="0">
                <a:latin typeface="Book Antiqua" panose="02040602050305030304" pitchFamily="18" charset="0"/>
              </a:rPr>
              <a:t>Increasing skin penetration </a:t>
            </a:r>
            <a:r>
              <a:rPr lang="hu-HU" altLang="hu-HU" dirty="0" smtClean="0">
                <a:latin typeface="Book Antiqua" panose="02040602050305030304" pitchFamily="18" charset="0"/>
              </a:rPr>
              <a:t>of </a:t>
            </a:r>
            <a:r>
              <a:rPr lang="en-GB" altLang="hu-HU" dirty="0" smtClean="0">
                <a:latin typeface="Book Antiqua" panose="02040602050305030304" pitchFamily="18" charset="0"/>
              </a:rPr>
              <a:t>low water soluble drugs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altLang="hu-HU" dirty="0" smtClean="0">
                <a:latin typeface="Book Antiqua" panose="02040602050305030304" pitchFamily="18" charset="0"/>
              </a:rPr>
              <a:t>Protection of API </a:t>
            </a:r>
            <a:r>
              <a:rPr lang="hu-HU" altLang="hu-HU" dirty="0" smtClean="0">
                <a:latin typeface="Book Antiqua" panose="02040602050305030304" pitchFamily="18" charset="0"/>
              </a:rPr>
              <a:t>and </a:t>
            </a:r>
            <a:r>
              <a:rPr lang="en-GB" altLang="hu-HU" dirty="0" smtClean="0">
                <a:latin typeface="Book Antiqua" panose="02040602050305030304" pitchFamily="18" charset="0"/>
              </a:rPr>
              <a:t>the</a:t>
            </a:r>
            <a:r>
              <a:rPr lang="hu-HU" altLang="hu-HU" dirty="0" smtClean="0">
                <a:latin typeface="Book Antiqua" panose="02040602050305030304" pitchFamily="18" charset="0"/>
              </a:rPr>
              <a:t> </a:t>
            </a:r>
            <a:r>
              <a:rPr lang="en-GB" altLang="hu-HU" dirty="0" smtClean="0">
                <a:latin typeface="Book Antiqua" panose="02040602050305030304" pitchFamily="18" charset="0"/>
              </a:rPr>
              <a:t>skin          (oxidation, light, hydrolysis)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altLang="hu-HU" dirty="0" smtClean="0">
                <a:latin typeface="Book Antiqua" panose="02040602050305030304" pitchFamily="18" charset="0"/>
              </a:rPr>
              <a:t>Controlled</a:t>
            </a:r>
            <a:r>
              <a:rPr lang="hu-HU" altLang="hu-HU" dirty="0" smtClean="0">
                <a:latin typeface="Book Antiqua" panose="02040602050305030304" pitchFamily="18" charset="0"/>
              </a:rPr>
              <a:t> </a:t>
            </a:r>
            <a:r>
              <a:rPr lang="en-GB" altLang="hu-HU" dirty="0" smtClean="0">
                <a:latin typeface="Book Antiqua" panose="02040602050305030304" pitchFamily="18" charset="0"/>
              </a:rPr>
              <a:t>drug</a:t>
            </a:r>
            <a:r>
              <a:rPr lang="hu-HU" altLang="hu-HU" dirty="0" smtClean="0">
                <a:latin typeface="Book Antiqua" panose="02040602050305030304" pitchFamily="18" charset="0"/>
              </a:rPr>
              <a:t> </a:t>
            </a:r>
            <a:r>
              <a:rPr lang="en-GB" altLang="hu-HU" dirty="0" smtClean="0">
                <a:latin typeface="Book Antiqua" panose="02040602050305030304" pitchFamily="18" charset="0"/>
              </a:rPr>
              <a:t>release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altLang="hu-HU" dirty="0" smtClean="0">
                <a:latin typeface="Book Antiqua" panose="02040602050305030304" pitchFamily="18" charset="0"/>
              </a:rPr>
              <a:t>Biodegradable</a:t>
            </a:r>
            <a:r>
              <a:rPr lang="hu-HU" altLang="hu-HU" dirty="0" smtClean="0">
                <a:latin typeface="Book Antiqua" panose="02040602050305030304" pitchFamily="18" charset="0"/>
              </a:rPr>
              <a:t> </a:t>
            </a:r>
            <a:r>
              <a:rPr lang="en-GB" altLang="hu-HU" dirty="0" smtClean="0">
                <a:latin typeface="Book Antiqua" panose="02040602050305030304" pitchFamily="18" charset="0"/>
              </a:rPr>
              <a:t>lipid</a:t>
            </a:r>
            <a:r>
              <a:rPr lang="hu-HU" altLang="hu-HU" dirty="0" smtClean="0">
                <a:latin typeface="Book Antiqua" panose="02040602050305030304" pitchFamily="18" charset="0"/>
              </a:rPr>
              <a:t>s</a:t>
            </a:r>
            <a:r>
              <a:rPr lang="en-GB" altLang="hu-HU" dirty="0" smtClean="0">
                <a:latin typeface="Book Antiqua" panose="02040602050305030304" pitchFamily="18" charset="0"/>
              </a:rPr>
              <a:t>         </a:t>
            </a:r>
            <a:r>
              <a:rPr lang="hu-HU" altLang="hu-HU" dirty="0">
                <a:latin typeface="Book Antiqua" panose="02040602050305030304" pitchFamily="18" charset="0"/>
              </a:rPr>
              <a:t/>
            </a:r>
            <a:br>
              <a:rPr lang="hu-HU" altLang="hu-HU" dirty="0">
                <a:latin typeface="Book Antiqua" panose="02040602050305030304" pitchFamily="18" charset="0"/>
              </a:rPr>
            </a:br>
            <a:r>
              <a:rPr lang="en-GB" altLang="hu-HU" dirty="0" smtClean="0">
                <a:latin typeface="Book Antiqua" panose="02040602050305030304" pitchFamily="18" charset="0"/>
              </a:rPr>
              <a:t>(low toxicity, good</a:t>
            </a:r>
            <a:r>
              <a:rPr lang="hu-HU" altLang="hu-HU" dirty="0" smtClean="0">
                <a:latin typeface="Book Antiqua" panose="02040602050305030304" pitchFamily="18" charset="0"/>
              </a:rPr>
              <a:t> </a:t>
            </a:r>
            <a:r>
              <a:rPr lang="en-GB" altLang="hu-HU" dirty="0" smtClean="0">
                <a:latin typeface="Book Antiqua" panose="02040602050305030304" pitchFamily="18" charset="0"/>
              </a:rPr>
              <a:t>tolerability)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altLang="hu-HU" dirty="0" smtClean="0">
                <a:latin typeface="Book Antiqua" panose="02040602050305030304" pitchFamily="18" charset="0"/>
              </a:rPr>
              <a:t>Small size      direct contact with the stratum corneum</a:t>
            </a:r>
          </a:p>
          <a:p>
            <a:pPr marL="502920" lvl="1" fontAlgn="auto">
              <a:spcAft>
                <a:spcPts val="0"/>
              </a:spcAft>
              <a:defRPr/>
            </a:pPr>
            <a:r>
              <a:rPr lang="en-GB" altLang="hu-HU" sz="2400" dirty="0" smtClean="0">
                <a:latin typeface="Book Antiqua" pitchFamily="18" charset="0"/>
              </a:rPr>
              <a:t>Increased API penetration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altLang="hu-HU" dirty="0" smtClean="0">
                <a:latin typeface="Book Antiqua" pitchFamily="18" charset="0"/>
              </a:rPr>
              <a:t>Occlusive properties</a:t>
            </a:r>
          </a:p>
          <a:p>
            <a:pPr marL="502920" lvl="1" fontAlgn="auto">
              <a:spcAft>
                <a:spcPts val="0"/>
              </a:spcAft>
              <a:defRPr/>
            </a:pPr>
            <a:r>
              <a:rPr lang="en-GB" altLang="hu-HU" sz="2400" dirty="0" smtClean="0">
                <a:latin typeface="Book Antiqua" panose="02040602050305030304" pitchFamily="18" charset="0"/>
              </a:rPr>
              <a:t>Increased skin hydration</a:t>
            </a:r>
          </a:p>
          <a:p>
            <a:pPr marL="502920" lvl="1" fontAlgn="auto">
              <a:spcAft>
                <a:spcPts val="0"/>
              </a:spcAft>
              <a:defRPr/>
            </a:pPr>
            <a:endParaRPr lang="hu-HU" altLang="hu-HU" sz="1700" dirty="0"/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2267744" y="4316462"/>
            <a:ext cx="254753" cy="120650"/>
          </a:xfrm>
          <a:prstGeom prst="rightArrow">
            <a:avLst>
              <a:gd name="adj1" fmla="val 50000"/>
              <a:gd name="adj2" fmla="val 70066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Book Antiqu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1200"/>
              </a:spcAft>
              <a:buClr>
                <a:schemeClr val="tx2"/>
              </a:buClr>
              <a:buSzPct val="70000"/>
              <a:buFont typeface="Wingdings" pitchFamily="2" charset="2"/>
              <a:buChar char="¡"/>
              <a:defRPr sz="3600">
                <a:solidFill>
                  <a:schemeClr val="tx1"/>
                </a:solidFill>
                <a:latin typeface="Book Antiqua" pitchFamily="18" charset="0"/>
              </a:defRPr>
            </a:lvl9pPr>
          </a:lstStyle>
          <a:p>
            <a:pPr eaLnBrk="1" hangingPunct="1"/>
            <a:endParaRPr lang="hu-HU" altLang="hu-HU"/>
          </a:p>
        </p:txBody>
      </p:sp>
      <p:sp>
        <p:nvSpPr>
          <p:cNvPr id="5" name="Szövegdoboz 4"/>
          <p:cNvSpPr txBox="1"/>
          <p:nvPr/>
        </p:nvSpPr>
        <p:spPr>
          <a:xfrm>
            <a:off x="3696675" y="6525344"/>
            <a:ext cx="5447325" cy="3294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hu-HU" sz="1700" i="1" dirty="0" smtClean="0"/>
              <a:t>Müller et </a:t>
            </a:r>
            <a:r>
              <a:rPr lang="hu-HU" sz="1700" i="1" dirty="0" err="1" smtClean="0"/>
              <a:t>al</a:t>
            </a:r>
            <a:r>
              <a:rPr lang="hu-HU" sz="1700" i="1" dirty="0" smtClean="0"/>
              <a:t>., </a:t>
            </a:r>
            <a:r>
              <a:rPr lang="en-US" sz="1700" i="1" dirty="0" smtClean="0"/>
              <a:t>H&amp;PC Today</a:t>
            </a:r>
            <a:r>
              <a:rPr lang="en-US" sz="1700" dirty="0" smtClean="0"/>
              <a:t>, </a:t>
            </a:r>
            <a:r>
              <a:rPr lang="en-US" sz="1700" i="1" dirty="0"/>
              <a:t>Vol. 9 nr. 2 March/April 2014 </a:t>
            </a:r>
            <a:endParaRPr lang="hu-HU" sz="1700" i="1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124744"/>
            <a:ext cx="4038600" cy="5343525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8388424" cy="1008112"/>
          </a:xfrm>
        </p:spPr>
        <p:txBody>
          <a:bodyPr/>
          <a:lstStyle/>
          <a:p>
            <a:r>
              <a:rPr lang="en-GB" b="1" dirty="0" smtClean="0">
                <a:latin typeface="Book Antiqua" panose="02040602050305030304" pitchFamily="18" charset="0"/>
              </a:rPr>
              <a:t>Composition</a:t>
            </a:r>
            <a:r>
              <a:rPr lang="hu-HU" b="1" dirty="0" smtClean="0">
                <a:latin typeface="Book Antiqua" panose="02040602050305030304" pitchFamily="18" charset="0"/>
              </a:rPr>
              <a:t> </a:t>
            </a:r>
            <a:r>
              <a:rPr lang="en-GB" b="1" dirty="0" smtClean="0">
                <a:latin typeface="Book Antiqua" panose="02040602050305030304" pitchFamily="18" charset="0"/>
              </a:rPr>
              <a:t>of</a:t>
            </a:r>
            <a:r>
              <a:rPr lang="hu-HU" b="1" dirty="0" smtClean="0">
                <a:latin typeface="Book Antiqua" panose="02040602050305030304" pitchFamily="18" charset="0"/>
              </a:rPr>
              <a:t> </a:t>
            </a:r>
            <a:r>
              <a:rPr lang="hu-HU" b="1" dirty="0">
                <a:latin typeface="Book Antiqua" panose="02040602050305030304" pitchFamily="18" charset="0"/>
              </a:rPr>
              <a:t>I</a:t>
            </a:r>
            <a:r>
              <a:rPr lang="en-GB" b="1" dirty="0" err="1" smtClean="0">
                <a:latin typeface="Book Antiqua" panose="02040602050305030304" pitchFamily="18" charset="0"/>
              </a:rPr>
              <a:t>buprofen</a:t>
            </a:r>
            <a:r>
              <a:rPr lang="hu-HU" b="1" dirty="0">
                <a:latin typeface="Book Antiqua" panose="02040602050305030304" pitchFamily="18" charset="0"/>
              </a:rPr>
              <a:t>-</a:t>
            </a:r>
            <a:r>
              <a:rPr lang="en-GB" b="1" dirty="0" smtClean="0">
                <a:latin typeface="Book Antiqua" panose="02040602050305030304" pitchFamily="18" charset="0"/>
              </a:rPr>
              <a:t>loaded</a:t>
            </a:r>
            <a:r>
              <a:rPr lang="hu-HU" b="1" dirty="0" smtClean="0">
                <a:latin typeface="Book Antiqua" panose="02040602050305030304" pitchFamily="18" charset="0"/>
              </a:rPr>
              <a:t> NLC (IBU-NLC)</a:t>
            </a:r>
            <a:endParaRPr lang="hu-HU" b="1" dirty="0">
              <a:latin typeface="Book Antiqua" panose="0204060205030503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69963" y="1556792"/>
            <a:ext cx="7204075" cy="1464568"/>
          </a:xfrm>
        </p:spPr>
        <p:txBody>
          <a:bodyPr numCol="2"/>
          <a:lstStyle/>
          <a:p>
            <a:pPr fontAlgn="auto">
              <a:spcAft>
                <a:spcPts val="0"/>
              </a:spcAft>
              <a:buClr>
                <a:schemeClr val="tx1"/>
              </a:buClr>
              <a:buSzPct val="70000"/>
              <a:buFont typeface="Arial" pitchFamily="34" charset="0"/>
              <a:buChar char="•"/>
              <a:defRPr/>
            </a:pPr>
            <a:r>
              <a:rPr lang="hu-HU" b="1" dirty="0">
                <a:latin typeface="Book Antiqua" panose="02040602050305030304" pitchFamily="18" charset="0"/>
              </a:rPr>
              <a:t>Lipid </a:t>
            </a:r>
            <a:r>
              <a:rPr lang="en-GB" b="1" dirty="0" smtClean="0">
                <a:latin typeface="Book Antiqua" panose="02040602050305030304" pitchFamily="18" charset="0"/>
              </a:rPr>
              <a:t>phase</a:t>
            </a:r>
          </a:p>
          <a:p>
            <a:pPr marL="730250" indent="-368300" fontAlgn="auto">
              <a:spcAft>
                <a:spcPts val="0"/>
              </a:spcAft>
              <a:buClr>
                <a:schemeClr val="tx1"/>
              </a:buClr>
              <a:buSzPct val="70000"/>
              <a:buFont typeface="Wingdings" panose="05000000000000000000" pitchFamily="2" charset="2"/>
              <a:buChar char="v"/>
              <a:defRPr/>
            </a:pPr>
            <a:r>
              <a:rPr lang="en-GB" dirty="0" smtClean="0">
                <a:latin typeface="Book Antiqua" panose="02040602050305030304" pitchFamily="18" charset="0"/>
              </a:rPr>
              <a:t>Witepsol</a:t>
            </a:r>
            <a:r>
              <a:rPr lang="hu-HU" dirty="0" smtClean="0">
                <a:latin typeface="Book Antiqua" panose="02040602050305030304" pitchFamily="18" charset="0"/>
              </a:rPr>
              <a:t> </a:t>
            </a:r>
            <a:r>
              <a:rPr lang="hu-HU" dirty="0">
                <a:latin typeface="Book Antiqua" panose="02040602050305030304" pitchFamily="18" charset="0"/>
              </a:rPr>
              <a:t>E85</a:t>
            </a:r>
          </a:p>
          <a:p>
            <a:pPr marL="730250" indent="-368300" fontAlgn="auto">
              <a:spcAft>
                <a:spcPts val="0"/>
              </a:spcAft>
              <a:buClr>
                <a:schemeClr val="tx1"/>
              </a:buClr>
              <a:buSzPct val="70000"/>
              <a:buFont typeface="Wingdings" panose="05000000000000000000" pitchFamily="2" charset="2"/>
              <a:buChar char="v"/>
              <a:defRPr/>
            </a:pPr>
            <a:r>
              <a:rPr lang="en-GB" dirty="0" smtClean="0">
                <a:latin typeface="Book Antiqua" panose="02040602050305030304" pitchFamily="18" charset="0"/>
              </a:rPr>
              <a:t>Migylol</a:t>
            </a:r>
            <a:r>
              <a:rPr lang="hu-HU" dirty="0" smtClean="0">
                <a:latin typeface="Book Antiqua" panose="02040602050305030304" pitchFamily="18" charset="0"/>
              </a:rPr>
              <a:t> </a:t>
            </a:r>
            <a:r>
              <a:rPr lang="hu-HU" dirty="0">
                <a:latin typeface="Book Antiqua" panose="02040602050305030304" pitchFamily="18" charset="0"/>
              </a:rPr>
              <a:t>812</a:t>
            </a:r>
          </a:p>
          <a:p>
            <a:pPr fontAlgn="auto">
              <a:spcAft>
                <a:spcPts val="0"/>
              </a:spcAft>
              <a:buClr>
                <a:schemeClr val="tx1"/>
              </a:buClr>
              <a:buSzPct val="70000"/>
              <a:buFont typeface="Arial" pitchFamily="34" charset="0"/>
              <a:buChar char="•"/>
              <a:defRPr/>
            </a:pPr>
            <a:endParaRPr lang="hu-HU" b="1" dirty="0" smtClean="0">
              <a:latin typeface="Book Antiqua" panose="02040602050305030304" pitchFamily="18" charset="0"/>
            </a:endParaRPr>
          </a:p>
          <a:p>
            <a:pPr fontAlgn="auto">
              <a:spcAft>
                <a:spcPts val="0"/>
              </a:spcAft>
              <a:buClr>
                <a:schemeClr val="tx1"/>
              </a:buClr>
              <a:buSzPct val="70000"/>
              <a:buFont typeface="Arial" pitchFamily="34" charset="0"/>
              <a:buChar char="•"/>
              <a:defRPr/>
            </a:pPr>
            <a:r>
              <a:rPr lang="en-GB" b="1" dirty="0" smtClean="0">
                <a:latin typeface="Book Antiqua" panose="02040602050305030304" pitchFamily="18" charset="0"/>
              </a:rPr>
              <a:t>Aqueous</a:t>
            </a:r>
            <a:r>
              <a:rPr lang="hu-HU" b="1" dirty="0" smtClean="0">
                <a:latin typeface="Book Antiqua" panose="02040602050305030304" pitchFamily="18" charset="0"/>
              </a:rPr>
              <a:t> </a:t>
            </a:r>
            <a:r>
              <a:rPr lang="en-GB" b="1" dirty="0" smtClean="0">
                <a:latin typeface="Book Antiqua" panose="02040602050305030304" pitchFamily="18" charset="0"/>
              </a:rPr>
              <a:t>phase</a:t>
            </a:r>
          </a:p>
          <a:p>
            <a:pPr marL="704850" indent="-342900" fontAlgn="auto">
              <a:spcAft>
                <a:spcPts val="0"/>
              </a:spcAft>
              <a:buClr>
                <a:schemeClr val="tx1"/>
              </a:buClr>
              <a:buSzPct val="70000"/>
              <a:buFont typeface="Wingdings" panose="05000000000000000000" pitchFamily="2" charset="2"/>
              <a:buChar char="v"/>
              <a:defRPr/>
            </a:pPr>
            <a:r>
              <a:rPr lang="en-GB" dirty="0" smtClean="0">
                <a:latin typeface="Book Antiqua" panose="02040602050305030304" pitchFamily="18" charset="0"/>
              </a:rPr>
              <a:t>Lutrol</a:t>
            </a:r>
            <a:r>
              <a:rPr lang="hu-HU" dirty="0" smtClean="0">
                <a:latin typeface="Book Antiqua" panose="02040602050305030304" pitchFamily="18" charset="0"/>
              </a:rPr>
              <a:t> </a:t>
            </a:r>
            <a:r>
              <a:rPr lang="hu-HU" dirty="0">
                <a:latin typeface="Book Antiqua" panose="02040602050305030304" pitchFamily="18" charset="0"/>
              </a:rPr>
              <a:t>F68</a:t>
            </a:r>
          </a:p>
          <a:p>
            <a:pPr marL="704850" indent="-342900" fontAlgn="auto">
              <a:spcAft>
                <a:spcPts val="0"/>
              </a:spcAft>
              <a:buClr>
                <a:schemeClr val="tx1"/>
              </a:buClr>
              <a:buSzPct val="70000"/>
              <a:buFont typeface="Wingdings" panose="05000000000000000000" pitchFamily="2" charset="2"/>
              <a:buChar char="v"/>
              <a:defRPr/>
            </a:pPr>
            <a:r>
              <a:rPr lang="hu-HU" dirty="0" err="1" smtClean="0">
                <a:latin typeface="Book Antiqua" panose="02040602050305030304" pitchFamily="18" charset="0"/>
              </a:rPr>
              <a:t>Purified</a:t>
            </a:r>
            <a:r>
              <a:rPr lang="hu-HU" dirty="0" smtClean="0">
                <a:latin typeface="Book Antiqua" panose="02040602050305030304" pitchFamily="18" charset="0"/>
              </a:rPr>
              <a:t> </a:t>
            </a:r>
            <a:r>
              <a:rPr lang="en-GB" dirty="0" smtClean="0">
                <a:latin typeface="Book Antiqua" panose="02040602050305030304" pitchFamily="18" charset="0"/>
              </a:rPr>
              <a:t>water</a:t>
            </a:r>
            <a:endParaRPr lang="en-GB" dirty="0">
              <a:latin typeface="Book Antiqua" panose="02040602050305030304" pitchFamily="18" charset="0"/>
            </a:endParaRPr>
          </a:p>
        </p:txBody>
      </p:sp>
      <p:sp>
        <p:nvSpPr>
          <p:cNvPr id="4" name="Szövegdoboz 3"/>
          <p:cNvSpPr txBox="1"/>
          <p:nvPr/>
        </p:nvSpPr>
        <p:spPr>
          <a:xfrm>
            <a:off x="1043607" y="4601511"/>
            <a:ext cx="4929555" cy="9048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176213" fontAlgn="auto"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en-GB" sz="2400" b="1" dirty="0" smtClean="0"/>
              <a:t>Preparation</a:t>
            </a:r>
            <a:r>
              <a:rPr lang="hu-HU" sz="2400" b="1" dirty="0" smtClean="0"/>
              <a:t> </a:t>
            </a:r>
            <a:r>
              <a:rPr lang="en-GB" sz="2400" b="1" dirty="0" smtClean="0"/>
              <a:t>method</a:t>
            </a:r>
            <a:r>
              <a:rPr lang="hu-HU" sz="2400" b="1" dirty="0" smtClean="0"/>
              <a:t>:</a:t>
            </a:r>
            <a:endParaRPr lang="hu-HU" sz="2400" b="1" dirty="0"/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hu-HU" sz="2400" dirty="0"/>
              <a:t>Hot </a:t>
            </a:r>
            <a:r>
              <a:rPr lang="en-GB" sz="2400" dirty="0" smtClean="0"/>
              <a:t>high</a:t>
            </a:r>
            <a:r>
              <a:rPr lang="hu-HU" sz="2400" dirty="0" smtClean="0"/>
              <a:t> </a:t>
            </a:r>
            <a:r>
              <a:rPr lang="en-GB" sz="2400" dirty="0" smtClean="0"/>
              <a:t>pressure</a:t>
            </a:r>
            <a:r>
              <a:rPr lang="hu-HU" sz="2400" dirty="0" smtClean="0"/>
              <a:t> </a:t>
            </a:r>
            <a:r>
              <a:rPr lang="en-GB" sz="2400" dirty="0" smtClean="0"/>
              <a:t>homogenisation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6538456" y="6270713"/>
            <a:ext cx="2587340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en-GB" sz="1700" i="1" dirty="0" err="1"/>
              <a:t>Emulsiflex</a:t>
            </a:r>
            <a:r>
              <a:rPr lang="hu-HU" sz="1700" i="1" dirty="0"/>
              <a:t> </a:t>
            </a:r>
            <a:r>
              <a:rPr lang="hu-HU" sz="1700" i="1" dirty="0" smtClean="0"/>
              <a:t>C-3 </a:t>
            </a:r>
            <a:r>
              <a:rPr lang="en-GB" sz="1700" i="1" dirty="0" smtClean="0"/>
              <a:t>high</a:t>
            </a:r>
            <a:r>
              <a:rPr lang="hu-HU" sz="1700" i="1" dirty="0" smtClean="0"/>
              <a:t> </a:t>
            </a:r>
            <a:r>
              <a:rPr lang="en-GB" sz="1700" i="1" dirty="0" smtClean="0"/>
              <a:t>pressure</a:t>
            </a:r>
            <a:r>
              <a:rPr lang="hu-HU" sz="1700" i="1" dirty="0" smtClean="0"/>
              <a:t> </a:t>
            </a:r>
            <a:r>
              <a:rPr lang="en-GB" sz="1700" i="1" dirty="0" smtClean="0"/>
              <a:t>homogeniser</a:t>
            </a:r>
            <a:endParaRPr lang="en-GB" sz="1700" i="1" dirty="0"/>
          </a:p>
        </p:txBody>
      </p:sp>
      <p:sp>
        <p:nvSpPr>
          <p:cNvPr id="7" name="Szövegdoboz 6"/>
          <p:cNvSpPr txBox="1"/>
          <p:nvPr/>
        </p:nvSpPr>
        <p:spPr>
          <a:xfrm>
            <a:off x="1072952" y="3534107"/>
            <a:ext cx="18950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3838" indent="-228600" fontAlgn="auto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tx1"/>
              </a:buClr>
              <a:buFont typeface="Arial" pitchFamily="34" charset="0"/>
              <a:buChar char="•"/>
              <a:defRPr/>
            </a:pPr>
            <a:r>
              <a:rPr lang="hu-HU" sz="2400" b="1" dirty="0"/>
              <a:t>API:</a:t>
            </a:r>
          </a:p>
          <a:p>
            <a:pPr marL="342900" indent="-342900">
              <a:lnSpc>
                <a:spcPct val="90000"/>
              </a:lnSpc>
              <a:buClr>
                <a:schemeClr val="tx1"/>
              </a:buClr>
              <a:buFont typeface="Wingdings" panose="05000000000000000000" pitchFamily="2" charset="2"/>
              <a:buChar char="v"/>
            </a:pPr>
            <a:r>
              <a:rPr lang="hu-HU" sz="2400" dirty="0"/>
              <a:t>I</a:t>
            </a:r>
            <a:r>
              <a:rPr lang="en-GB" sz="2400" dirty="0" err="1" smtClean="0"/>
              <a:t>buprofen</a:t>
            </a:r>
            <a:endParaRPr lang="en-GB" sz="2400" b="1" dirty="0"/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3013949"/>
            <a:ext cx="1714364" cy="31751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2824794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116632"/>
            <a:ext cx="7204075" cy="1143000"/>
          </a:xfrm>
        </p:spPr>
        <p:txBody>
          <a:bodyPr anchor="ctr"/>
          <a:lstStyle/>
          <a:p>
            <a:r>
              <a:rPr lang="en-GB" altLang="hu-HU" b="1" dirty="0" smtClean="0">
                <a:latin typeface="Book Antiqua" panose="02040602050305030304" pitchFamily="18" charset="0"/>
              </a:rPr>
              <a:t>Preparation of IBU-NLC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755576" y="1102790"/>
            <a:ext cx="8136904" cy="2508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dirty="0" smtClean="0"/>
              <a:t>Dissolving</a:t>
            </a:r>
            <a:r>
              <a:rPr lang="hu-HU" sz="2200" dirty="0" smtClean="0"/>
              <a:t> IBU </a:t>
            </a:r>
            <a:r>
              <a:rPr lang="en-GB" sz="2200" dirty="0" smtClean="0"/>
              <a:t>in</a:t>
            </a:r>
            <a:r>
              <a:rPr lang="hu-HU" sz="2200" dirty="0" smtClean="0"/>
              <a:t> </a:t>
            </a:r>
            <a:r>
              <a:rPr lang="en-GB" sz="2200" dirty="0" smtClean="0"/>
              <a:t>the</a:t>
            </a:r>
            <a:r>
              <a:rPr lang="hu-HU" sz="2200" dirty="0" smtClean="0"/>
              <a:t> </a:t>
            </a:r>
            <a:r>
              <a:rPr lang="en-GB" sz="2200" dirty="0" smtClean="0"/>
              <a:t>melted</a:t>
            </a:r>
            <a:r>
              <a:rPr lang="en-US" sz="2200" dirty="0" smtClean="0"/>
              <a:t> </a:t>
            </a:r>
            <a:r>
              <a:rPr lang="hu-HU" sz="2200" dirty="0" smtClean="0"/>
              <a:t>lipid </a:t>
            </a:r>
            <a:r>
              <a:rPr lang="en-GB" sz="2200" dirty="0" smtClean="0"/>
              <a:t>phase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dirty="0" smtClean="0"/>
              <a:t>Dispersing</a:t>
            </a:r>
            <a:r>
              <a:rPr lang="en-US" sz="2200" dirty="0" smtClean="0"/>
              <a:t> </a:t>
            </a:r>
            <a:r>
              <a:rPr lang="en-GB" sz="2200" dirty="0" smtClean="0"/>
              <a:t>the</a:t>
            </a:r>
            <a:r>
              <a:rPr lang="hu-HU" sz="2200" dirty="0" smtClean="0"/>
              <a:t> </a:t>
            </a:r>
            <a:r>
              <a:rPr lang="en-GB" sz="2200" dirty="0" smtClean="0"/>
              <a:t>aqueous</a:t>
            </a:r>
            <a:r>
              <a:rPr lang="hu-HU" sz="2200" dirty="0" smtClean="0"/>
              <a:t> </a:t>
            </a:r>
            <a:r>
              <a:rPr lang="en-GB" sz="2200" dirty="0" smtClean="0"/>
              <a:t>phase</a:t>
            </a:r>
            <a:r>
              <a:rPr lang="en-US" sz="2200" dirty="0" smtClean="0"/>
              <a:t> </a:t>
            </a:r>
            <a:r>
              <a:rPr lang="en-GB" sz="2200" dirty="0" smtClean="0"/>
              <a:t>in</a:t>
            </a:r>
            <a:r>
              <a:rPr lang="hu-HU" sz="2200" dirty="0" smtClean="0"/>
              <a:t> </a:t>
            </a:r>
            <a:r>
              <a:rPr lang="en-US" sz="2200" dirty="0" smtClean="0"/>
              <a:t>the </a:t>
            </a:r>
            <a:r>
              <a:rPr lang="hu-HU" sz="2200" dirty="0" smtClean="0"/>
              <a:t>lipid </a:t>
            </a:r>
            <a:r>
              <a:rPr lang="en-GB" sz="2200" dirty="0" smtClean="0"/>
              <a:t>phase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dirty="0" smtClean="0"/>
              <a:t>Homogenisation</a:t>
            </a:r>
            <a:r>
              <a:rPr lang="hu-HU" sz="2200" dirty="0" smtClean="0"/>
              <a:t> </a:t>
            </a:r>
            <a:r>
              <a:rPr lang="en-GB" sz="2200" dirty="0" smtClean="0"/>
              <a:t>to</a:t>
            </a:r>
            <a:r>
              <a:rPr lang="hu-HU" sz="2200" dirty="0" smtClean="0"/>
              <a:t> </a:t>
            </a:r>
            <a:r>
              <a:rPr lang="en-GB" sz="2200" dirty="0" smtClean="0"/>
              <a:t>obtain</a:t>
            </a:r>
            <a:r>
              <a:rPr lang="hu-HU" sz="2200" dirty="0" smtClean="0"/>
              <a:t> </a:t>
            </a:r>
            <a:r>
              <a:rPr lang="en-GB" sz="2200" dirty="0" smtClean="0"/>
              <a:t>the</a:t>
            </a:r>
            <a:r>
              <a:rPr lang="hu-HU" sz="2200" dirty="0" smtClean="0"/>
              <a:t> </a:t>
            </a:r>
            <a:r>
              <a:rPr lang="en-GB" sz="2200" dirty="0" smtClean="0"/>
              <a:t>pre-emulsion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dirty="0" smtClean="0"/>
              <a:t>Subjection</a:t>
            </a:r>
            <a:r>
              <a:rPr lang="hu-HU" sz="2200" dirty="0" smtClean="0"/>
              <a:t> </a:t>
            </a:r>
            <a:r>
              <a:rPr lang="en-GB" sz="2200" dirty="0" smtClean="0"/>
              <a:t>to</a:t>
            </a:r>
            <a:r>
              <a:rPr lang="hu-HU" sz="2200" dirty="0" smtClean="0"/>
              <a:t> </a:t>
            </a:r>
            <a:r>
              <a:rPr lang="en-GB" sz="2200" dirty="0" smtClean="0"/>
              <a:t>high</a:t>
            </a:r>
            <a:r>
              <a:rPr lang="hu-HU" sz="2200" dirty="0" smtClean="0"/>
              <a:t> </a:t>
            </a:r>
            <a:r>
              <a:rPr lang="en-GB" sz="2200" dirty="0" smtClean="0"/>
              <a:t>pressure</a:t>
            </a:r>
            <a:r>
              <a:rPr lang="hu-HU" sz="2200" dirty="0" smtClean="0"/>
              <a:t> </a:t>
            </a:r>
            <a:r>
              <a:rPr lang="en-GB" sz="2200" dirty="0" smtClean="0"/>
              <a:t>homogenisation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200" dirty="0" smtClean="0"/>
              <a:t>Cooling</a:t>
            </a:r>
            <a:r>
              <a:rPr lang="hu-HU" sz="2200" dirty="0" smtClean="0"/>
              <a:t> down </a:t>
            </a:r>
            <a:r>
              <a:rPr lang="en-GB" sz="2200" dirty="0" smtClean="0"/>
              <a:t>the</a:t>
            </a:r>
            <a:r>
              <a:rPr lang="hu-HU" sz="2200" dirty="0" smtClean="0"/>
              <a:t> NLC </a:t>
            </a:r>
            <a:r>
              <a:rPr lang="en-US" sz="2200" dirty="0" smtClean="0"/>
              <a:t>dispersion</a:t>
            </a:r>
            <a:r>
              <a:rPr lang="hu-HU" sz="2200" dirty="0" smtClean="0"/>
              <a:t> </a:t>
            </a:r>
            <a:r>
              <a:rPr lang="en-US" sz="2200" dirty="0" smtClean="0"/>
              <a:t>in</a:t>
            </a:r>
            <a:r>
              <a:rPr lang="hu-HU" sz="2200" dirty="0" smtClean="0"/>
              <a:t> an </a:t>
            </a:r>
            <a:r>
              <a:rPr lang="en-US" sz="2200" dirty="0" smtClean="0"/>
              <a:t>ice bath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 smtClean="0"/>
              <a:t>Gelation</a:t>
            </a:r>
            <a:r>
              <a:rPr lang="hu-HU" sz="2200" dirty="0" smtClean="0"/>
              <a:t> </a:t>
            </a:r>
            <a:r>
              <a:rPr lang="en-US" sz="2200" dirty="0" smtClean="0"/>
              <a:t>to obtain the final formulation</a:t>
            </a:r>
          </a:p>
        </p:txBody>
      </p:sp>
      <p:pic>
        <p:nvPicPr>
          <p:cNvPr id="6" name="Tartalom helye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05" y="3501008"/>
            <a:ext cx="7009487" cy="2808515"/>
          </a:xfrm>
        </p:spPr>
      </p:pic>
      <p:sp>
        <p:nvSpPr>
          <p:cNvPr id="2" name="Szövegdoboz 1"/>
          <p:cNvSpPr txBox="1"/>
          <p:nvPr/>
        </p:nvSpPr>
        <p:spPr>
          <a:xfrm>
            <a:off x="0" y="6309320"/>
            <a:ext cx="9144000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1700" i="1" dirty="0"/>
              <a:t>Shah, Rohan. Lipid Nanoparticles: Production, Characterization and Stability. New York: Springer, 2015</a:t>
            </a:r>
            <a:r>
              <a:rPr lang="en-US" sz="1700" i="1" dirty="0" smtClean="0"/>
              <a:t>. Print.</a:t>
            </a:r>
            <a:endParaRPr lang="hu-HU" sz="1700" i="1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1560" y="72008"/>
            <a:ext cx="8064897" cy="1052736"/>
          </a:xfrm>
        </p:spPr>
        <p:txBody>
          <a:bodyPr/>
          <a:lstStyle/>
          <a:p>
            <a:r>
              <a:rPr lang="hu-HU" b="1" dirty="0">
                <a:latin typeface="Book Antiqua" panose="02040602050305030304" pitchFamily="18" charset="0"/>
              </a:rPr>
              <a:t>1</a:t>
            </a:r>
            <a:r>
              <a:rPr lang="en-GB" b="1" dirty="0" smtClean="0">
                <a:latin typeface="Book Antiqua" panose="02040602050305030304" pitchFamily="18" charset="0"/>
              </a:rPr>
              <a:t>. </a:t>
            </a:r>
            <a:r>
              <a:rPr lang="en-GB" b="1" dirty="0">
                <a:latin typeface="Book Antiqua" panose="02040602050305030304" pitchFamily="18" charset="0"/>
              </a:rPr>
              <a:t>Particle</a:t>
            </a:r>
            <a:r>
              <a:rPr lang="hu-HU" b="1" dirty="0">
                <a:latin typeface="Book Antiqua" pitchFamily="18" charset="0"/>
              </a:rPr>
              <a:t> </a:t>
            </a:r>
            <a:r>
              <a:rPr lang="en-GB" b="1" dirty="0" smtClean="0">
                <a:latin typeface="Book Antiqua" panose="02040602050305030304" pitchFamily="18" charset="0"/>
              </a:rPr>
              <a:t>size</a:t>
            </a:r>
            <a:r>
              <a:rPr lang="hu-HU" b="1" dirty="0" smtClean="0">
                <a:latin typeface="Book Antiqua" pitchFamily="18" charset="0"/>
              </a:rPr>
              <a:t>- and </a:t>
            </a:r>
            <a:r>
              <a:rPr lang="en-GB" b="1" dirty="0" smtClean="0">
                <a:latin typeface="Book Antiqua" pitchFamily="18" charset="0"/>
              </a:rPr>
              <a:t>zeta</a:t>
            </a:r>
            <a:r>
              <a:rPr lang="hu-HU" b="1" dirty="0" smtClean="0">
                <a:latin typeface="Book Antiqua" pitchFamily="18" charset="0"/>
              </a:rPr>
              <a:t> </a:t>
            </a:r>
            <a:r>
              <a:rPr lang="en-GB" b="1" dirty="0" smtClean="0">
                <a:latin typeface="Book Antiqua" pitchFamily="18" charset="0"/>
              </a:rPr>
              <a:t>potential</a:t>
            </a:r>
            <a:r>
              <a:rPr lang="hu-HU" b="1" dirty="0" smtClean="0">
                <a:latin typeface="Book Antiqua" pitchFamily="18" charset="0"/>
              </a:rPr>
              <a:t> </a:t>
            </a:r>
            <a:r>
              <a:rPr lang="en-GB" b="1" dirty="0" smtClean="0">
                <a:latin typeface="Book Antiqua" pitchFamily="18" charset="0"/>
              </a:rPr>
              <a:t>determination</a:t>
            </a:r>
            <a:endParaRPr lang="en-GB" b="1" dirty="0">
              <a:latin typeface="Book Antiqua" panose="02040602050305030304" pitchFamily="18" charset="0"/>
            </a:endParaRPr>
          </a:p>
        </p:txBody>
      </p:sp>
      <p:graphicFrame>
        <p:nvGraphicFramePr>
          <p:cNvPr id="4" name="Tábláza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171195"/>
              </p:ext>
            </p:extLst>
          </p:nvPr>
        </p:nvGraphicFramePr>
        <p:xfrm>
          <a:off x="791577" y="3645024"/>
          <a:ext cx="7992888" cy="28311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5851"/>
                <a:gridCol w="1305701"/>
                <a:gridCol w="1133553"/>
                <a:gridCol w="1057635"/>
                <a:gridCol w="749333"/>
                <a:gridCol w="915852"/>
                <a:gridCol w="999111"/>
                <a:gridCol w="915852"/>
              </a:tblGrid>
              <a:tr h="124729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Sample</a:t>
                      </a:r>
                      <a:endParaRPr lang="hu-HU" sz="1600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Z-</a:t>
                      </a:r>
                      <a:r>
                        <a:rPr lang="en-US" sz="1600" dirty="0" err="1">
                          <a:effectLst/>
                          <a:latin typeface="Book Antiqua" panose="02040602050305030304" pitchFamily="18" charset="0"/>
                        </a:rPr>
                        <a:t>ave</a:t>
                      </a: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 (nm)</a:t>
                      </a:r>
                      <a:endParaRPr lang="hu-HU" sz="1600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Zeta </a:t>
                      </a:r>
                      <a:r>
                        <a:rPr lang="en-GB" sz="1600" noProof="0" dirty="0" err="1" smtClean="0">
                          <a:effectLst/>
                          <a:latin typeface="Book Antiqua" panose="02040602050305030304" pitchFamily="18" charset="0"/>
                        </a:rPr>
                        <a:t>poten</a:t>
                      </a:r>
                      <a:r>
                        <a:rPr lang="hu-HU" sz="1600" noProof="0" dirty="0" smtClean="0">
                          <a:effectLst/>
                          <a:latin typeface="Book Antiqua" panose="02040602050305030304" pitchFamily="18" charset="0"/>
                        </a:rPr>
                        <a:t>t</a:t>
                      </a:r>
                      <a:r>
                        <a:rPr lang="en-GB" sz="1600" noProof="0" dirty="0" err="1" smtClean="0">
                          <a:effectLst/>
                          <a:latin typeface="Book Antiqua" panose="02040602050305030304" pitchFamily="18" charset="0"/>
                        </a:rPr>
                        <a:t>ial</a:t>
                      </a:r>
                      <a:r>
                        <a:rPr lang="en-US" sz="1600" dirty="0" smtClean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(mV)</a:t>
                      </a:r>
                      <a:endParaRPr lang="hu-HU" sz="1600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PDI</a:t>
                      </a:r>
                      <a:endParaRPr lang="hu-HU" sz="1600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d(0.1) (nm)</a:t>
                      </a:r>
                      <a:endParaRPr lang="hu-HU" sz="1600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d(0.5) (nm)</a:t>
                      </a:r>
                      <a:endParaRPr lang="hu-HU" sz="1600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d(0.9) (nm)</a:t>
                      </a:r>
                      <a:endParaRPr lang="hu-HU" sz="1600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Span</a:t>
                      </a:r>
                      <a:endParaRPr lang="hu-HU" sz="1600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79194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hu-HU" sz="1600" noProof="0" dirty="0" smtClean="0">
                          <a:effectLst/>
                          <a:latin typeface="Book Antiqua" panose="02040602050305030304" pitchFamily="18" charset="0"/>
                        </a:rPr>
                        <a:t>b</a:t>
                      </a:r>
                      <a:r>
                        <a:rPr lang="en-GB" sz="1600" noProof="0" dirty="0" smtClean="0">
                          <a:effectLst/>
                          <a:latin typeface="Book Antiqua" panose="02040602050305030304" pitchFamily="18" charset="0"/>
                        </a:rPr>
                        <a:t>lank</a:t>
                      </a:r>
                      <a:r>
                        <a:rPr lang="hu-HU" sz="1600" baseline="0" dirty="0" smtClean="0">
                          <a:effectLst/>
                          <a:latin typeface="Book Antiqua" panose="02040602050305030304" pitchFamily="18" charset="0"/>
                        </a:rPr>
                        <a:t> </a:t>
                      </a:r>
                      <a:r>
                        <a:rPr lang="en-US" sz="1600" dirty="0" smtClean="0">
                          <a:effectLst/>
                          <a:latin typeface="Book Antiqua" panose="02040602050305030304" pitchFamily="18" charset="0"/>
                        </a:rPr>
                        <a:t>NLC</a:t>
                      </a:r>
                      <a:endParaRPr lang="hu-HU" sz="1600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114 ± 2.2</a:t>
                      </a:r>
                      <a:endParaRPr lang="hu-HU" sz="1800" b="1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-15.9 ± 0.7</a:t>
                      </a:r>
                      <a:endParaRPr lang="hu-HU" sz="1800" b="1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0.15 ± 0.1</a:t>
                      </a:r>
                      <a:endParaRPr lang="hu-HU" sz="1800" b="1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67 ± 0</a:t>
                      </a:r>
                      <a:endParaRPr lang="hu-HU" sz="1800" b="1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118 ± 0</a:t>
                      </a:r>
                      <a:endParaRPr lang="hu-HU" sz="1800" b="1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204 ± 0.6</a:t>
                      </a:r>
                      <a:endParaRPr lang="hu-HU" sz="1800" b="1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1.16 ± 0</a:t>
                      </a:r>
                      <a:endParaRPr lang="hu-HU" sz="1800" b="1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79194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600" dirty="0">
                          <a:effectLst/>
                          <a:latin typeface="Book Antiqua" panose="02040602050305030304" pitchFamily="18" charset="0"/>
                        </a:rPr>
                        <a:t>IBU-NLC</a:t>
                      </a:r>
                      <a:endParaRPr lang="hu-HU" sz="1600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106 ± 1.7</a:t>
                      </a:r>
                      <a:endParaRPr lang="hu-HU" sz="1800" b="1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800" b="1">
                          <a:effectLst/>
                          <a:latin typeface="Book Antiqua" panose="02040602050305030304" pitchFamily="18" charset="0"/>
                        </a:rPr>
                        <a:t>-18.4 ± 1.3</a:t>
                      </a:r>
                      <a:endParaRPr lang="hu-HU" sz="1800" b="1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0.18 ± 0.3</a:t>
                      </a:r>
                      <a:endParaRPr lang="hu-HU" sz="1800" b="1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74 ± 0</a:t>
                      </a:r>
                      <a:endParaRPr lang="hu-HU" sz="1800" b="1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122 ± 0</a:t>
                      </a:r>
                      <a:endParaRPr lang="hu-HU" sz="1800" b="1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205 ± 0.6</a:t>
                      </a:r>
                      <a:endParaRPr lang="hu-HU" sz="1800" b="1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200"/>
                        </a:spcAft>
                      </a:pPr>
                      <a:r>
                        <a:rPr lang="en-US" sz="1800" b="1" dirty="0">
                          <a:effectLst/>
                          <a:latin typeface="Book Antiqua" panose="02040602050305030304" pitchFamily="18" charset="0"/>
                        </a:rPr>
                        <a:t>1.07 ± 0</a:t>
                      </a:r>
                      <a:endParaRPr lang="hu-HU" sz="1800" b="1" dirty="0"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5" name="Szövegdoboz 4"/>
          <p:cNvSpPr txBox="1"/>
          <p:nvPr/>
        </p:nvSpPr>
        <p:spPr>
          <a:xfrm>
            <a:off x="5364088" y="1994154"/>
            <a:ext cx="3240360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200" dirty="0" smtClean="0"/>
              <a:t>Laser</a:t>
            </a:r>
            <a:r>
              <a:rPr lang="hu-HU" sz="2200" dirty="0" smtClean="0"/>
              <a:t> </a:t>
            </a:r>
            <a:r>
              <a:rPr lang="en-GB" sz="2200" dirty="0" smtClean="0"/>
              <a:t>diffraction</a:t>
            </a:r>
            <a:r>
              <a:rPr lang="hu-HU" sz="2200" dirty="0" smtClean="0"/>
              <a:t> (LD)</a:t>
            </a:r>
            <a:endParaRPr lang="en-GB" sz="2200" dirty="0" smtClean="0"/>
          </a:p>
        </p:txBody>
      </p:sp>
      <p:sp>
        <p:nvSpPr>
          <p:cNvPr id="7" name="Szövegdoboz 6"/>
          <p:cNvSpPr txBox="1"/>
          <p:nvPr/>
        </p:nvSpPr>
        <p:spPr>
          <a:xfrm>
            <a:off x="1691681" y="1268760"/>
            <a:ext cx="3456383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200" dirty="0" smtClean="0"/>
              <a:t>Photon</a:t>
            </a:r>
            <a:r>
              <a:rPr lang="hu-HU" sz="2200" dirty="0" smtClean="0"/>
              <a:t> </a:t>
            </a:r>
            <a:r>
              <a:rPr lang="en-GB" sz="2200" dirty="0" smtClean="0"/>
              <a:t>correlation</a:t>
            </a:r>
            <a:r>
              <a:rPr lang="hu-HU" sz="2200" dirty="0" smtClean="0"/>
              <a:t> </a:t>
            </a:r>
            <a:r>
              <a:rPr lang="en-GB" sz="2200" dirty="0" smtClean="0"/>
              <a:t>spectroscopy</a:t>
            </a:r>
            <a:r>
              <a:rPr lang="hu-HU" sz="2200" dirty="0" smtClean="0"/>
              <a:t> (PCS)</a:t>
            </a:r>
          </a:p>
          <a:p>
            <a:pPr marL="173038" indent="-173038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GB" sz="2200" dirty="0" smtClean="0"/>
              <a:t>Electrophoretic</a:t>
            </a:r>
            <a:r>
              <a:rPr lang="hu-HU" sz="2200" dirty="0" smtClean="0"/>
              <a:t> </a:t>
            </a:r>
            <a:r>
              <a:rPr lang="en-GB" sz="2200" dirty="0" smtClean="0"/>
              <a:t>mobility</a:t>
            </a:r>
            <a:r>
              <a:rPr lang="hu-HU" sz="2200" dirty="0" smtClean="0"/>
              <a:t> </a:t>
            </a:r>
            <a:r>
              <a:rPr lang="en-GB" sz="2200" dirty="0" smtClean="0"/>
              <a:t>measurements</a:t>
            </a:r>
            <a:r>
              <a:rPr lang="hu-HU" sz="2200" dirty="0" smtClean="0"/>
              <a:t> </a:t>
            </a:r>
          </a:p>
        </p:txBody>
      </p:sp>
      <p:sp>
        <p:nvSpPr>
          <p:cNvPr id="8" name="Jobb oldali kapcsos zárójel 7"/>
          <p:cNvSpPr/>
          <p:nvPr/>
        </p:nvSpPr>
        <p:spPr>
          <a:xfrm rot="16200000">
            <a:off x="3138624" y="1491566"/>
            <a:ext cx="562495" cy="3456384"/>
          </a:xfrm>
          <a:prstGeom prst="rightBrac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Jobb oldali kapcsos zárójel 9"/>
          <p:cNvSpPr/>
          <p:nvPr/>
        </p:nvSpPr>
        <p:spPr>
          <a:xfrm rot="16200000">
            <a:off x="6696236" y="1520785"/>
            <a:ext cx="576065" cy="3384377"/>
          </a:xfrm>
          <a:prstGeom prst="rightBrac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1922426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204075" cy="687288"/>
          </a:xfrm>
        </p:spPr>
        <p:txBody>
          <a:bodyPr/>
          <a:lstStyle/>
          <a:p>
            <a:pPr marL="0" indent="0"/>
            <a:r>
              <a:rPr lang="en-GB" b="1" dirty="0">
                <a:latin typeface="Book Antiqua" panose="02040602050305030304" pitchFamily="18" charset="0"/>
              </a:rPr>
              <a:t>2. </a:t>
            </a:r>
            <a:r>
              <a:rPr lang="en-GB" b="1" dirty="0" smtClean="0">
                <a:latin typeface="Book Antiqua" panose="02040602050305030304" pitchFamily="18" charset="0"/>
              </a:rPr>
              <a:t>Determination of crystallinity</a:t>
            </a:r>
            <a:endParaRPr lang="en-GB" sz="4000" b="1" dirty="0">
              <a:latin typeface="Book Antiqua" pitchFamily="18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67" y="1505283"/>
            <a:ext cx="7375549" cy="4514544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107504" y="6093296"/>
            <a:ext cx="8964488" cy="702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2200" dirty="0" smtClean="0"/>
              <a:t>Bruker </a:t>
            </a:r>
            <a:r>
              <a:rPr lang="en-US" sz="2200" dirty="0"/>
              <a:t>D8 Advance </a:t>
            </a:r>
            <a:r>
              <a:rPr lang="en-GB" sz="2200" dirty="0" smtClean="0"/>
              <a:t>diffractometer</a:t>
            </a:r>
            <a:r>
              <a:rPr lang="hu-HU" sz="2200" dirty="0" smtClean="0"/>
              <a:t/>
            </a:r>
            <a:br>
              <a:rPr lang="hu-HU" sz="2200" dirty="0" smtClean="0"/>
            </a:br>
            <a:r>
              <a:rPr lang="en-US" sz="2200" dirty="0" smtClean="0"/>
              <a:t>40</a:t>
            </a:r>
            <a:r>
              <a:rPr lang="en-US" sz="2200" dirty="0"/>
              <a:t> kV and 40 mA from </a:t>
            </a:r>
            <a:r>
              <a:rPr lang="en-US" sz="2200" dirty="0" smtClean="0"/>
              <a:t>3</a:t>
            </a:r>
            <a:r>
              <a:rPr lang="hu-HU" sz="2200" dirty="0" smtClean="0"/>
              <a:t>-</a:t>
            </a:r>
            <a:r>
              <a:rPr lang="en-US" sz="2200" dirty="0" smtClean="0"/>
              <a:t>40</a:t>
            </a:r>
            <a:r>
              <a:rPr lang="en-US" sz="2200" dirty="0"/>
              <a:t> 2θ, </a:t>
            </a:r>
            <a:r>
              <a:rPr lang="en-US" sz="2200" dirty="0" smtClean="0"/>
              <a:t>scanning </a:t>
            </a:r>
            <a:r>
              <a:rPr lang="en-US" sz="2200" dirty="0"/>
              <a:t>speed </a:t>
            </a:r>
            <a:r>
              <a:rPr lang="en-US" sz="2200" dirty="0" smtClean="0"/>
              <a:t>0.1/s </a:t>
            </a:r>
            <a:r>
              <a:rPr lang="hu-HU" sz="2200" dirty="0" smtClean="0"/>
              <a:t>, </a:t>
            </a:r>
            <a:r>
              <a:rPr lang="en-US" sz="2200" dirty="0" smtClean="0"/>
              <a:t>step </a:t>
            </a:r>
            <a:r>
              <a:rPr lang="en-US" sz="2200" dirty="0"/>
              <a:t>size </a:t>
            </a:r>
            <a:r>
              <a:rPr lang="en-US" sz="2200" dirty="0" smtClean="0"/>
              <a:t>0.010.</a:t>
            </a:r>
            <a:endParaRPr lang="hu-HU" sz="2200" dirty="0"/>
          </a:p>
        </p:txBody>
      </p:sp>
      <p:sp>
        <p:nvSpPr>
          <p:cNvPr id="5" name="Szövegdoboz 4"/>
          <p:cNvSpPr txBox="1"/>
          <p:nvPr/>
        </p:nvSpPr>
        <p:spPr>
          <a:xfrm>
            <a:off x="753580" y="980728"/>
            <a:ext cx="3381054" cy="4255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en-GB" sz="2400" dirty="0"/>
              <a:t>X-ray </a:t>
            </a:r>
            <a:r>
              <a:rPr lang="en-GB" sz="2400" dirty="0" smtClean="0"/>
              <a:t>diffraction</a:t>
            </a:r>
            <a:r>
              <a:rPr lang="hu-HU" sz="2400" dirty="0" smtClean="0"/>
              <a:t> (XRD)</a:t>
            </a:r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42585489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424936" cy="615280"/>
          </a:xfrm>
        </p:spPr>
        <p:txBody>
          <a:bodyPr/>
          <a:lstStyle/>
          <a:p>
            <a:pPr marL="0" indent="0"/>
            <a:r>
              <a:rPr lang="hu-HU" b="1" dirty="0">
                <a:latin typeface="Book Antiqua" pitchFamily="18" charset="0"/>
              </a:rPr>
              <a:t>3</a:t>
            </a:r>
            <a:r>
              <a:rPr lang="hu-HU" b="1" dirty="0" smtClean="0">
                <a:latin typeface="Book Antiqua" pitchFamily="18" charset="0"/>
              </a:rPr>
              <a:t>. </a:t>
            </a:r>
            <a:r>
              <a:rPr lang="en-GB" b="1" dirty="0" smtClean="0">
                <a:latin typeface="Book Antiqua" pitchFamily="18" charset="0"/>
              </a:rPr>
              <a:t>Interaction between the components </a:t>
            </a:r>
            <a:endParaRPr lang="en-GB" b="1" dirty="0">
              <a:latin typeface="Book Antiqua" pitchFamily="18" charset="0"/>
            </a:endParaRPr>
          </a:p>
        </p:txBody>
      </p:sp>
      <p:pic>
        <p:nvPicPr>
          <p:cNvPr id="9" name="Tartalom helye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251364"/>
            <a:ext cx="5602806" cy="4841932"/>
          </a:xfrm>
        </p:spPr>
      </p:pic>
      <p:sp>
        <p:nvSpPr>
          <p:cNvPr id="3" name="Szövegdoboz 2"/>
          <p:cNvSpPr txBox="1"/>
          <p:nvPr/>
        </p:nvSpPr>
        <p:spPr>
          <a:xfrm>
            <a:off x="540950" y="1327754"/>
            <a:ext cx="2950930" cy="4799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400" dirty="0" smtClean="0"/>
              <a:t>Measurement</a:t>
            </a:r>
            <a:r>
              <a:rPr lang="hu-HU" sz="2400" dirty="0" smtClean="0"/>
              <a:t> </a:t>
            </a:r>
            <a:r>
              <a:rPr lang="en-US" sz="2400" dirty="0" smtClean="0"/>
              <a:t>conditions:</a:t>
            </a:r>
            <a:endParaRPr lang="hu-HU" sz="2400" dirty="0" smtClean="0"/>
          </a:p>
          <a:p>
            <a:pPr marL="268288" indent="-26828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2400" dirty="0" smtClean="0"/>
              <a:t>at</a:t>
            </a:r>
            <a:r>
              <a:rPr lang="hu-HU" sz="2400" dirty="0" smtClean="0"/>
              <a:t> </a:t>
            </a:r>
            <a:r>
              <a:rPr lang="en-GB" sz="2400" dirty="0" smtClean="0"/>
              <a:t>least</a:t>
            </a:r>
            <a:r>
              <a:rPr lang="hu-HU" sz="2400" dirty="0" smtClean="0"/>
              <a:t> </a:t>
            </a:r>
            <a:r>
              <a:rPr lang="en-US" sz="2400" dirty="0"/>
              <a:t>5 measurements </a:t>
            </a:r>
            <a:r>
              <a:rPr lang="en-GB" sz="2400" dirty="0" smtClean="0"/>
              <a:t>at</a:t>
            </a:r>
            <a:r>
              <a:rPr lang="hu-HU" sz="2400" dirty="0" smtClean="0"/>
              <a:t> </a:t>
            </a:r>
            <a:r>
              <a:rPr lang="en-US" sz="2400" dirty="0"/>
              <a:t>532 </a:t>
            </a:r>
            <a:r>
              <a:rPr lang="en-US" sz="2400" dirty="0" smtClean="0"/>
              <a:t>nm</a:t>
            </a:r>
            <a:endParaRPr lang="hu-HU" sz="2400" dirty="0" smtClean="0"/>
          </a:p>
          <a:p>
            <a:pPr marL="268288" indent="-26828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GB" sz="2400" dirty="0" smtClean="0"/>
              <a:t>power</a:t>
            </a:r>
            <a:r>
              <a:rPr lang="hu-HU" sz="2400" dirty="0"/>
              <a:t>:</a:t>
            </a:r>
            <a:r>
              <a:rPr lang="hu-HU" sz="2400" dirty="0" smtClean="0"/>
              <a:t> </a:t>
            </a:r>
            <a:r>
              <a:rPr lang="en-US" sz="2400" dirty="0" smtClean="0"/>
              <a:t>3</a:t>
            </a:r>
            <a:r>
              <a:rPr lang="en-US" sz="2400" dirty="0"/>
              <a:t> </a:t>
            </a:r>
            <a:r>
              <a:rPr lang="en-GB" sz="2400" dirty="0" smtClean="0"/>
              <a:t>mW</a:t>
            </a:r>
            <a:r>
              <a:rPr lang="en-US" sz="2400" dirty="0" smtClean="0"/>
              <a:t> </a:t>
            </a:r>
            <a:r>
              <a:rPr lang="en-US" sz="2400" dirty="0"/>
              <a:t>on </a:t>
            </a:r>
            <a:r>
              <a:rPr lang="hu-HU" sz="2400" dirty="0" smtClean="0"/>
              <a:t>a </a:t>
            </a:r>
            <a:r>
              <a:rPr lang="en-US" sz="2400" dirty="0" smtClean="0"/>
              <a:t>3</a:t>
            </a:r>
            <a:r>
              <a:rPr lang="en-US" sz="2400" dirty="0"/>
              <a:t> </a:t>
            </a:r>
            <a:r>
              <a:rPr lang="en-US" sz="2400" dirty="0">
                <a:sym typeface="Symbol"/>
              </a:rPr>
              <a:t></a:t>
            </a:r>
            <a:r>
              <a:rPr lang="en-US" sz="2400" dirty="0"/>
              <a:t>m diameter </a:t>
            </a:r>
            <a:r>
              <a:rPr lang="en-US" sz="2400" dirty="0" smtClean="0"/>
              <a:t>spot</a:t>
            </a:r>
            <a:endParaRPr lang="hu-HU" sz="2400" dirty="0"/>
          </a:p>
          <a:p>
            <a:pPr marL="268288" indent="-26828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400" dirty="0" smtClean="0"/>
              <a:t>aperture </a:t>
            </a:r>
            <a:r>
              <a:rPr lang="en-US" sz="2400" dirty="0"/>
              <a:t>of </a:t>
            </a:r>
            <a:r>
              <a:rPr lang="en-US" sz="2400" dirty="0" smtClean="0"/>
              <a:t>pinhole</a:t>
            </a:r>
            <a:r>
              <a:rPr lang="hu-HU" sz="2400" dirty="0" smtClean="0"/>
              <a:t>: </a:t>
            </a:r>
            <a:r>
              <a:rPr lang="en-US" sz="2400" dirty="0" smtClean="0"/>
              <a:t>50 µ</a:t>
            </a:r>
            <a:r>
              <a:rPr lang="hu-HU" sz="2400" dirty="0" smtClean="0"/>
              <a:t>m</a:t>
            </a:r>
          </a:p>
          <a:p>
            <a:pPr marL="268288" indent="-26828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400" dirty="0" smtClean="0"/>
              <a:t>48 scans</a:t>
            </a:r>
            <a:endParaRPr lang="hu-HU" sz="2400" dirty="0" smtClean="0"/>
          </a:p>
          <a:p>
            <a:pPr marL="268288" indent="-268288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n-US" sz="2400" dirty="0" smtClean="0"/>
              <a:t>spectral resolution</a:t>
            </a:r>
            <a:r>
              <a:rPr lang="hu-HU" sz="2400" dirty="0" smtClean="0"/>
              <a:t>:</a:t>
            </a:r>
            <a:r>
              <a:rPr lang="en-US" sz="2400" dirty="0" smtClean="0"/>
              <a:t> </a:t>
            </a:r>
            <a:r>
              <a:rPr lang="en-US" sz="2400" dirty="0"/>
              <a:t>4 </a:t>
            </a:r>
            <a:r>
              <a:rPr lang="en-US" sz="2400" dirty="0" smtClean="0"/>
              <a:t>cm</a:t>
            </a:r>
            <a:r>
              <a:rPr lang="en-US" sz="2400" baseline="30000" dirty="0" smtClean="0"/>
              <a:t>-1</a:t>
            </a:r>
            <a:endParaRPr lang="hu-HU" sz="24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3562490" y="6261237"/>
            <a:ext cx="5469829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1400" dirty="0" err="1" smtClean="0"/>
              <a:t>Thermo</a:t>
            </a:r>
            <a:r>
              <a:rPr lang="en-US" sz="1400" dirty="0" smtClean="0"/>
              <a:t> </a:t>
            </a:r>
            <a:r>
              <a:rPr lang="en-US" sz="1400" dirty="0"/>
              <a:t>Fisher DXR Dispersive Raman spectrometer </a:t>
            </a:r>
            <a:r>
              <a:rPr lang="hu-HU" sz="1400" dirty="0"/>
              <a:t>+</a:t>
            </a:r>
            <a:r>
              <a:rPr lang="en-US" sz="1400" dirty="0"/>
              <a:t> Olympus </a:t>
            </a:r>
            <a:r>
              <a:rPr lang="en-US" sz="1400" dirty="0" err="1"/>
              <a:t>MPlan</a:t>
            </a:r>
            <a:r>
              <a:rPr lang="en-US" sz="1400" dirty="0"/>
              <a:t> 10x/0.25 BD </a:t>
            </a:r>
            <a:r>
              <a:rPr lang="en-US" sz="1400" dirty="0" smtClean="0"/>
              <a:t>microscope</a:t>
            </a:r>
            <a:endParaRPr lang="hu-HU" sz="1400" dirty="0"/>
          </a:p>
        </p:txBody>
      </p:sp>
      <p:sp>
        <p:nvSpPr>
          <p:cNvPr id="5" name="Szövegdoboz 4"/>
          <p:cNvSpPr txBox="1"/>
          <p:nvPr/>
        </p:nvSpPr>
        <p:spPr>
          <a:xfrm>
            <a:off x="790654" y="816656"/>
            <a:ext cx="5553123" cy="4255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en-GB" sz="2400" dirty="0" smtClean="0"/>
              <a:t>Raman</a:t>
            </a:r>
            <a:r>
              <a:rPr lang="hu-HU" sz="2400" dirty="0" smtClean="0"/>
              <a:t> </a:t>
            </a:r>
            <a:r>
              <a:rPr lang="en-GB" sz="2400" dirty="0" smtClean="0"/>
              <a:t>spectroscopy</a:t>
            </a:r>
            <a:r>
              <a:rPr lang="hu-HU" sz="2400" dirty="0" smtClean="0"/>
              <a:t> – </a:t>
            </a:r>
            <a:r>
              <a:rPr lang="en-GB" sz="2400" dirty="0" smtClean="0"/>
              <a:t>spectral</a:t>
            </a:r>
            <a:r>
              <a:rPr lang="hu-HU" sz="2400" dirty="0" smtClean="0"/>
              <a:t> </a:t>
            </a:r>
            <a:r>
              <a:rPr lang="en-GB" sz="2400" dirty="0" smtClean="0"/>
              <a:t>analysis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022149814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204075" cy="615280"/>
          </a:xfrm>
        </p:spPr>
        <p:txBody>
          <a:bodyPr/>
          <a:lstStyle/>
          <a:p>
            <a:pPr marL="0" indent="0"/>
            <a:r>
              <a:rPr lang="hu-HU" b="1" dirty="0">
                <a:latin typeface="Book Antiqua" pitchFamily="18" charset="0"/>
              </a:rPr>
              <a:t>3. </a:t>
            </a:r>
            <a:r>
              <a:rPr lang="hu-HU" b="1" dirty="0" err="1" smtClean="0">
                <a:latin typeface="Book Antiqua" panose="02040602050305030304" pitchFamily="18" charset="0"/>
              </a:rPr>
              <a:t>L</a:t>
            </a:r>
            <a:r>
              <a:rPr lang="en-US" b="1" dirty="0" err="1" smtClean="0">
                <a:latin typeface="Book Antiqua" panose="02040602050305030304" pitchFamily="18" charset="0"/>
              </a:rPr>
              <a:t>ocaliz</a:t>
            </a:r>
            <a:r>
              <a:rPr lang="hu-HU" b="1" dirty="0" err="1">
                <a:latin typeface="Book Antiqua" panose="02040602050305030304" pitchFamily="18" charset="0"/>
              </a:rPr>
              <a:t>ation</a:t>
            </a:r>
            <a:r>
              <a:rPr lang="hu-HU" b="1" dirty="0">
                <a:latin typeface="Book Antiqua" panose="02040602050305030304" pitchFamily="18" charset="0"/>
              </a:rPr>
              <a:t> of </a:t>
            </a:r>
            <a:r>
              <a:rPr lang="hu-HU" b="1" dirty="0" err="1">
                <a:latin typeface="Book Antiqua" panose="02040602050305030304" pitchFamily="18" charset="0"/>
              </a:rPr>
              <a:t>I</a:t>
            </a:r>
            <a:r>
              <a:rPr lang="hu-HU" b="1" dirty="0" err="1" smtClean="0">
                <a:latin typeface="Book Antiqua" panose="02040602050305030304" pitchFamily="18" charset="0"/>
              </a:rPr>
              <a:t>buprofen</a:t>
            </a:r>
            <a:r>
              <a:rPr lang="en-US" b="1" dirty="0" smtClean="0">
                <a:latin typeface="Book Antiqua" panose="02040602050305030304" pitchFamily="18" charset="0"/>
              </a:rPr>
              <a:t> </a:t>
            </a:r>
            <a:endParaRPr lang="en-GB" b="1" dirty="0">
              <a:latin typeface="Book Antiqua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04" y="1751630"/>
            <a:ext cx="8438618" cy="2613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zövegdoboz 2"/>
          <p:cNvSpPr txBox="1"/>
          <p:nvPr/>
        </p:nvSpPr>
        <p:spPr>
          <a:xfrm>
            <a:off x="899592" y="4869160"/>
            <a:ext cx="7920880" cy="158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hu-HU" sz="2400" b="1" i="1" dirty="0" err="1" smtClean="0">
                <a:solidFill>
                  <a:srgbClr val="FF0000"/>
                </a:solidFill>
              </a:rPr>
              <a:t>Result</a:t>
            </a:r>
            <a:r>
              <a:rPr lang="hu-HU" sz="2400" b="1" i="1" dirty="0" smtClean="0">
                <a:solidFill>
                  <a:srgbClr val="FF0000"/>
                </a:solidFill>
              </a:rPr>
              <a:t>:</a:t>
            </a:r>
            <a:r>
              <a:rPr lang="hu-HU" sz="2400" dirty="0" smtClean="0"/>
              <a:t> </a:t>
            </a:r>
            <a:r>
              <a:rPr lang="hu-HU" sz="2400" dirty="0" err="1"/>
              <a:t>I</a:t>
            </a:r>
            <a:r>
              <a:rPr lang="hu-HU" sz="2400" dirty="0" err="1" smtClean="0"/>
              <a:t>buprofen</a:t>
            </a:r>
            <a:r>
              <a:rPr lang="hu-HU" sz="2400" dirty="0" smtClean="0"/>
              <a:t> </a:t>
            </a:r>
            <a:r>
              <a:rPr lang="hu-HU" sz="2400" dirty="0" err="1" smtClean="0"/>
              <a:t>could</a:t>
            </a:r>
            <a:r>
              <a:rPr lang="hu-HU" sz="2400" dirty="0" smtClean="0"/>
              <a:t> be </a:t>
            </a:r>
            <a:r>
              <a:rPr lang="hu-HU" sz="2400" dirty="0" err="1" smtClean="0"/>
              <a:t>found</a:t>
            </a:r>
            <a:r>
              <a:rPr lang="hu-HU" sz="2400" dirty="0" smtClean="0"/>
              <a:t> </a:t>
            </a:r>
            <a:r>
              <a:rPr lang="hu-HU" sz="2400" dirty="0" err="1" smtClean="0"/>
              <a:t>throughout</a:t>
            </a:r>
            <a:r>
              <a:rPr lang="hu-HU" sz="2400" dirty="0" smtClean="0"/>
              <a:t> </a:t>
            </a:r>
            <a:r>
              <a:rPr lang="hu-HU" sz="2400" dirty="0" err="1" smtClean="0"/>
              <a:t>the</a:t>
            </a:r>
            <a:r>
              <a:rPr lang="hu-HU" sz="2400" dirty="0" smtClean="0"/>
              <a:t> </a:t>
            </a:r>
            <a:r>
              <a:rPr lang="hu-HU" sz="2400" dirty="0" err="1" smtClean="0"/>
              <a:t>whole</a:t>
            </a:r>
            <a:r>
              <a:rPr lang="hu-HU" sz="2400" dirty="0" smtClean="0"/>
              <a:t> </a:t>
            </a:r>
            <a:r>
              <a:rPr lang="hu-HU" sz="2400" dirty="0" err="1" smtClean="0"/>
              <a:t>sample</a:t>
            </a:r>
            <a:r>
              <a:rPr lang="hu-HU" sz="2400" dirty="0" smtClean="0"/>
              <a:t>, </a:t>
            </a:r>
            <a:r>
              <a:rPr lang="hu-HU" sz="2400" dirty="0" err="1" smtClean="0"/>
              <a:t>which</a:t>
            </a:r>
            <a:r>
              <a:rPr lang="hu-HU" sz="2400" dirty="0" smtClean="0"/>
              <a:t> </a:t>
            </a:r>
            <a:r>
              <a:rPr lang="hu-HU" sz="2400" dirty="0" err="1" smtClean="0"/>
              <a:t>suggests</a:t>
            </a:r>
            <a:r>
              <a:rPr lang="hu-HU" sz="2400" dirty="0" smtClean="0"/>
              <a:t> </a:t>
            </a:r>
            <a:r>
              <a:rPr lang="hu-HU" sz="2400" dirty="0" err="1" smtClean="0"/>
              <a:t>homogenous</a:t>
            </a:r>
            <a:r>
              <a:rPr lang="hu-HU" sz="2400" dirty="0" smtClean="0"/>
              <a:t> </a:t>
            </a:r>
            <a:r>
              <a:rPr lang="hu-HU" sz="2400" dirty="0" err="1" smtClean="0"/>
              <a:t>distribution</a:t>
            </a:r>
            <a:r>
              <a:rPr lang="hu-HU" sz="2400" dirty="0" smtClean="0"/>
              <a:t> </a:t>
            </a:r>
            <a:r>
              <a:rPr lang="hu-HU" sz="2400" dirty="0" err="1" smtClean="0"/>
              <a:t>in</a:t>
            </a:r>
            <a:r>
              <a:rPr lang="hu-HU" sz="2400" dirty="0" smtClean="0"/>
              <a:t> </a:t>
            </a:r>
            <a:r>
              <a:rPr lang="hu-HU" sz="2400" dirty="0" err="1" smtClean="0"/>
              <a:t>the</a:t>
            </a:r>
            <a:r>
              <a:rPr lang="hu-HU" sz="2400" dirty="0" smtClean="0"/>
              <a:t> lipid </a:t>
            </a:r>
            <a:r>
              <a:rPr lang="hu-HU" sz="2400" dirty="0" err="1" smtClean="0"/>
              <a:t>phase</a:t>
            </a:r>
            <a:r>
              <a:rPr lang="hu-HU" sz="2400" dirty="0" smtClean="0"/>
              <a:t> </a:t>
            </a:r>
            <a:endParaRPr lang="hu-HU" sz="2400" dirty="0"/>
          </a:p>
          <a:p>
            <a:pPr>
              <a:lnSpc>
                <a:spcPct val="90000"/>
              </a:lnSpc>
              <a:buNone/>
            </a:pPr>
            <a:endParaRPr lang="hu-HU" sz="2000" dirty="0"/>
          </a:p>
        </p:txBody>
      </p:sp>
      <p:sp>
        <p:nvSpPr>
          <p:cNvPr id="5" name="Szövegdoboz 4"/>
          <p:cNvSpPr txBox="1"/>
          <p:nvPr/>
        </p:nvSpPr>
        <p:spPr>
          <a:xfrm>
            <a:off x="683568" y="1087752"/>
            <a:ext cx="4549643" cy="4255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en-GB" sz="2400" dirty="0" smtClean="0"/>
              <a:t>Raman</a:t>
            </a:r>
            <a:r>
              <a:rPr lang="hu-HU" sz="2400" dirty="0" smtClean="0"/>
              <a:t> </a:t>
            </a:r>
            <a:r>
              <a:rPr lang="en-GB" sz="2400" dirty="0" smtClean="0"/>
              <a:t>spectroscopy</a:t>
            </a:r>
            <a:r>
              <a:rPr lang="hu-HU" sz="2400" dirty="0" smtClean="0"/>
              <a:t> – </a:t>
            </a:r>
            <a:r>
              <a:rPr lang="en-GB" sz="2400" dirty="0" smtClean="0"/>
              <a:t>mapping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6269405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7585" y="260648"/>
            <a:ext cx="4824536" cy="543272"/>
          </a:xfrm>
        </p:spPr>
        <p:txBody>
          <a:bodyPr/>
          <a:lstStyle/>
          <a:p>
            <a:r>
              <a:rPr lang="hu-HU" b="1" dirty="0" smtClean="0">
                <a:latin typeface="Book Antiqua" panose="02040602050305030304" pitchFamily="18" charset="0"/>
              </a:rPr>
              <a:t>4. </a:t>
            </a:r>
            <a:r>
              <a:rPr lang="hu-HU" b="1" i="1" dirty="0" err="1" smtClean="0">
                <a:latin typeface="Book Antiqua" panose="02040602050305030304" pitchFamily="18" charset="0"/>
              </a:rPr>
              <a:t>In</a:t>
            </a:r>
            <a:r>
              <a:rPr lang="hu-HU" b="1" i="1" dirty="0" smtClean="0">
                <a:latin typeface="Book Antiqua" panose="02040602050305030304" pitchFamily="18" charset="0"/>
              </a:rPr>
              <a:t> vitro </a:t>
            </a:r>
            <a:r>
              <a:rPr lang="hu-HU" b="1" dirty="0" err="1" smtClean="0">
                <a:latin typeface="Book Antiqua" panose="02040602050305030304" pitchFamily="18" charset="0"/>
              </a:rPr>
              <a:t>dissolution</a:t>
            </a:r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25001"/>
            <a:ext cx="1544960" cy="1544960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611560" y="923159"/>
            <a:ext cx="3600400" cy="583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hu-HU" sz="2200" dirty="0" err="1" smtClean="0"/>
              <a:t>Sample</a:t>
            </a:r>
            <a:r>
              <a:rPr lang="hu-HU" sz="2200" dirty="0" smtClean="0"/>
              <a:t>: </a:t>
            </a:r>
            <a:r>
              <a:rPr lang="hu-HU" sz="2200" b="1" dirty="0" smtClean="0"/>
              <a:t>IBU-NLC</a:t>
            </a:r>
            <a:r>
              <a:rPr lang="hu-HU" sz="2200" dirty="0"/>
              <a:t> </a:t>
            </a:r>
            <a:r>
              <a:rPr lang="hu-HU" sz="2200" dirty="0" err="1" smtClean="0"/>
              <a:t>dispersion</a:t>
            </a:r>
            <a:r>
              <a:rPr lang="hu-HU" sz="2200" dirty="0" smtClean="0"/>
              <a:t> vs. </a:t>
            </a:r>
            <a:r>
              <a:rPr lang="hu-HU" sz="2200" b="1" dirty="0" smtClean="0"/>
              <a:t>IBU </a:t>
            </a:r>
            <a:r>
              <a:rPr lang="hu-HU" sz="2200" b="1" dirty="0" err="1" smtClean="0"/>
              <a:t>suspension</a:t>
            </a:r>
            <a:endParaRPr lang="hu-HU" sz="2200" b="1" dirty="0" smtClean="0"/>
          </a:p>
          <a:p>
            <a:pPr marL="176213" indent="-176213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200" dirty="0" smtClean="0"/>
              <a:t>Dissolution</a:t>
            </a:r>
            <a:r>
              <a:rPr lang="hu-HU" sz="2200" dirty="0" smtClean="0"/>
              <a:t> </a:t>
            </a:r>
            <a:r>
              <a:rPr lang="en-GB" sz="2200" dirty="0" smtClean="0"/>
              <a:t>study</a:t>
            </a:r>
            <a:r>
              <a:rPr lang="hu-HU" sz="2200" dirty="0" smtClean="0"/>
              <a:t>: </a:t>
            </a:r>
            <a:r>
              <a:rPr lang="en-GB" sz="2200" dirty="0"/>
              <a:t>dialysis</a:t>
            </a:r>
            <a:r>
              <a:rPr lang="hu-HU" sz="2200" dirty="0"/>
              <a:t> </a:t>
            </a:r>
            <a:r>
              <a:rPr lang="en-GB" sz="2200" dirty="0"/>
              <a:t>bags</a:t>
            </a:r>
            <a:r>
              <a:rPr lang="hu-HU" sz="2200" dirty="0"/>
              <a:t> </a:t>
            </a:r>
            <a:r>
              <a:rPr lang="hu-HU" sz="2200" dirty="0" smtClean="0"/>
              <a:t>(</a:t>
            </a:r>
            <a:r>
              <a:rPr lang="hu-HU" sz="2200" dirty="0" err="1" smtClean="0"/>
              <a:t>regenerated</a:t>
            </a:r>
            <a:r>
              <a:rPr lang="hu-HU" sz="2200" dirty="0" smtClean="0"/>
              <a:t> </a:t>
            </a:r>
            <a:r>
              <a:rPr lang="hu-HU" sz="2200" dirty="0" err="1" smtClean="0"/>
              <a:t>cellulose</a:t>
            </a:r>
            <a:r>
              <a:rPr lang="hu-HU" sz="2200" dirty="0" smtClean="0"/>
              <a:t> </a:t>
            </a:r>
            <a:r>
              <a:rPr lang="hu-HU" sz="2200" dirty="0" err="1" smtClean="0"/>
              <a:t>membrane</a:t>
            </a:r>
            <a:r>
              <a:rPr lang="hu-HU" sz="2200" dirty="0" smtClean="0"/>
              <a:t>, MWCO: 12-14 </a:t>
            </a:r>
            <a:r>
              <a:rPr lang="hu-HU" sz="2200" dirty="0" err="1" smtClean="0"/>
              <a:t>kDa</a:t>
            </a:r>
            <a:r>
              <a:rPr lang="hu-HU" sz="2200" dirty="0" smtClean="0"/>
              <a:t>)</a:t>
            </a:r>
          </a:p>
          <a:p>
            <a:pPr marL="176213" indent="-176213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hu-HU" sz="2200" dirty="0" err="1" smtClean="0"/>
              <a:t>Temperature</a:t>
            </a:r>
            <a:r>
              <a:rPr lang="hu-HU" sz="2200" dirty="0" smtClean="0"/>
              <a:t>: 37 °C</a:t>
            </a:r>
          </a:p>
          <a:p>
            <a:pPr marL="176213" indent="-176213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hu-HU" sz="2200" dirty="0" smtClean="0"/>
              <a:t>Time: 6 </a:t>
            </a:r>
            <a:r>
              <a:rPr lang="hu-HU" sz="2200" dirty="0" err="1" smtClean="0"/>
              <a:t>hours</a:t>
            </a:r>
            <a:endParaRPr lang="hu-HU" sz="2200" dirty="0" smtClean="0"/>
          </a:p>
          <a:p>
            <a:pPr marL="176213" indent="-176213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hu-HU" sz="2200" dirty="0" err="1" smtClean="0"/>
              <a:t>Acceptor</a:t>
            </a:r>
            <a:r>
              <a:rPr lang="hu-HU" sz="2200" dirty="0" smtClean="0"/>
              <a:t> </a:t>
            </a:r>
            <a:r>
              <a:rPr lang="hu-HU" sz="2200" dirty="0" err="1" smtClean="0"/>
              <a:t>medium</a:t>
            </a:r>
            <a:r>
              <a:rPr lang="hu-HU" sz="2200" dirty="0" smtClean="0"/>
              <a:t>: </a:t>
            </a:r>
            <a:r>
              <a:rPr lang="hu-HU" sz="2200" dirty="0" err="1"/>
              <a:t>p</a:t>
            </a:r>
            <a:r>
              <a:rPr lang="hu-HU" sz="2200" dirty="0" err="1" smtClean="0"/>
              <a:t>hosphate</a:t>
            </a:r>
            <a:r>
              <a:rPr lang="hu-HU" sz="2200" dirty="0" smtClean="0"/>
              <a:t> </a:t>
            </a:r>
            <a:r>
              <a:rPr lang="hu-HU" sz="2200" dirty="0" err="1" smtClean="0"/>
              <a:t>buffer</a:t>
            </a:r>
            <a:r>
              <a:rPr lang="hu-HU" sz="2200" dirty="0" smtClean="0"/>
              <a:t> </a:t>
            </a:r>
            <a:r>
              <a:rPr lang="hu-HU" sz="2200" dirty="0" err="1" smtClean="0"/>
              <a:t>solution</a:t>
            </a:r>
            <a:r>
              <a:rPr lang="hu-HU" sz="2200" dirty="0" smtClean="0"/>
              <a:t>, pH = 7.44</a:t>
            </a:r>
          </a:p>
          <a:p>
            <a:pPr marL="176213" indent="-176213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hu-HU" sz="2200" dirty="0" smtClean="0"/>
              <a:t>UV </a:t>
            </a:r>
            <a:r>
              <a:rPr lang="hu-HU" sz="2200" dirty="0" err="1" smtClean="0"/>
              <a:t>spectrophotometric</a:t>
            </a:r>
            <a:r>
              <a:rPr lang="hu-HU" sz="2200" dirty="0" smtClean="0"/>
              <a:t> </a:t>
            </a:r>
            <a:r>
              <a:rPr lang="hu-HU" sz="2200" dirty="0" err="1" smtClean="0"/>
              <a:t>analysis</a:t>
            </a:r>
            <a:r>
              <a:rPr lang="hu-HU" sz="2200" dirty="0" smtClean="0"/>
              <a:t> </a:t>
            </a:r>
            <a:r>
              <a:rPr lang="hu-HU" sz="2200" dirty="0" err="1" smtClean="0"/>
              <a:t>at</a:t>
            </a:r>
            <a:r>
              <a:rPr lang="hu-HU" sz="2200" dirty="0" smtClean="0"/>
              <a:t> 263 nm</a:t>
            </a:r>
          </a:p>
          <a:p>
            <a:pPr marL="176213" indent="-176213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hu-HU" sz="2200" b="1" i="1" dirty="0" err="1">
                <a:solidFill>
                  <a:srgbClr val="FF0000"/>
                </a:solidFill>
              </a:rPr>
              <a:t>Result</a:t>
            </a:r>
            <a:r>
              <a:rPr lang="hu-HU" sz="2200" b="1" i="1" dirty="0">
                <a:solidFill>
                  <a:srgbClr val="FF0000"/>
                </a:solidFill>
              </a:rPr>
              <a:t>:</a:t>
            </a:r>
            <a:r>
              <a:rPr lang="hu-HU" sz="2200" b="1" i="1" dirty="0"/>
              <a:t> </a:t>
            </a:r>
            <a:r>
              <a:rPr lang="hu-HU" sz="2200" b="1" i="1" dirty="0" smtClean="0"/>
              <a:t>2.59-fold </a:t>
            </a:r>
            <a:r>
              <a:rPr lang="hu-HU" sz="2200" b="1" i="1" dirty="0" err="1"/>
              <a:t>higher</a:t>
            </a:r>
            <a:r>
              <a:rPr lang="hu-HU" sz="2200" b="1" i="1" dirty="0"/>
              <a:t> </a:t>
            </a:r>
            <a:r>
              <a:rPr lang="hu-HU" sz="2200" b="1" i="1" dirty="0" err="1"/>
              <a:t>diffusion</a:t>
            </a:r>
            <a:r>
              <a:rPr lang="hu-HU" sz="2200" b="1" i="1" dirty="0"/>
              <a:t> </a:t>
            </a:r>
            <a:r>
              <a:rPr lang="hu-HU" sz="2200" b="1" i="1" dirty="0" err="1"/>
              <a:t>from</a:t>
            </a:r>
            <a:r>
              <a:rPr lang="hu-HU" sz="2200" b="1" i="1" dirty="0"/>
              <a:t> </a:t>
            </a:r>
            <a:r>
              <a:rPr lang="hu-HU" sz="2200" b="1" i="1" dirty="0" smtClean="0"/>
              <a:t>IBU-NLC</a:t>
            </a:r>
            <a:endParaRPr lang="hu-HU" sz="2200" b="1" i="1" dirty="0"/>
          </a:p>
        </p:txBody>
      </p:sp>
      <p:pic>
        <p:nvPicPr>
          <p:cNvPr id="7" name="Tartalom helye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2269976"/>
            <a:ext cx="4691219" cy="3679304"/>
          </a:xfrm>
        </p:spPr>
      </p:pic>
      <p:sp>
        <p:nvSpPr>
          <p:cNvPr id="8" name="Szövegdoboz 7"/>
          <p:cNvSpPr txBox="1"/>
          <p:nvPr/>
        </p:nvSpPr>
        <p:spPr>
          <a:xfrm>
            <a:off x="6663951" y="1759768"/>
            <a:ext cx="2401619" cy="3277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hu-HU" sz="1700" i="1" dirty="0" err="1" smtClean="0"/>
              <a:t>SpectraPor</a:t>
            </a:r>
            <a:r>
              <a:rPr lang="hu-HU" sz="1700" i="1" baseline="30000" dirty="0" smtClean="0"/>
              <a:t>®</a:t>
            </a:r>
            <a:r>
              <a:rPr lang="hu-HU" sz="1700" i="1" dirty="0" smtClean="0"/>
              <a:t> </a:t>
            </a:r>
            <a:r>
              <a:rPr lang="hu-HU" sz="1700" i="1" dirty="0" err="1"/>
              <a:t>dialysis</a:t>
            </a:r>
            <a:r>
              <a:rPr lang="hu-HU" sz="1700" i="1" dirty="0"/>
              <a:t> </a:t>
            </a:r>
            <a:r>
              <a:rPr lang="hu-HU" sz="1700" i="1" dirty="0" err="1"/>
              <a:t>bag</a:t>
            </a:r>
            <a:endParaRPr lang="hu-HU" sz="1700" i="1" dirty="0"/>
          </a:p>
        </p:txBody>
      </p:sp>
      <p:sp>
        <p:nvSpPr>
          <p:cNvPr id="4" name="Szövegdoboz 3"/>
          <p:cNvSpPr txBox="1"/>
          <p:nvPr/>
        </p:nvSpPr>
        <p:spPr>
          <a:xfrm>
            <a:off x="6076617" y="5990760"/>
            <a:ext cx="2775119" cy="6740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90000"/>
              </a:lnSpc>
              <a:buNone/>
            </a:pPr>
            <a:r>
              <a:rPr lang="hu-HU" sz="1400" dirty="0" smtClean="0"/>
              <a:t>2-way ANOVA; </a:t>
            </a:r>
            <a:br>
              <a:rPr lang="hu-HU" sz="1400" dirty="0" smtClean="0"/>
            </a:br>
            <a:r>
              <a:rPr lang="hu-HU" sz="1400" dirty="0" smtClean="0"/>
              <a:t>** p&lt;0.01 vs. IBU </a:t>
            </a:r>
            <a:r>
              <a:rPr lang="en-GB" sz="1400" dirty="0" smtClean="0"/>
              <a:t>suspension</a:t>
            </a:r>
            <a:br>
              <a:rPr lang="en-GB" sz="1400" dirty="0" smtClean="0"/>
            </a:br>
            <a:r>
              <a:rPr lang="en-GB" sz="1400" dirty="0" smtClean="0"/>
              <a:t>**** p&lt;0.0001 vs. IBU suspension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43632637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204075" cy="615280"/>
          </a:xfrm>
        </p:spPr>
        <p:txBody>
          <a:bodyPr/>
          <a:lstStyle/>
          <a:p>
            <a:r>
              <a:rPr lang="hu-HU" b="1" dirty="0" smtClean="0">
                <a:latin typeface="Book Antiqua" panose="02040602050305030304" pitchFamily="18" charset="0"/>
              </a:rPr>
              <a:t>5. </a:t>
            </a:r>
            <a:r>
              <a:rPr lang="hu-HU" b="1" i="1" dirty="0" smtClean="0">
                <a:latin typeface="Book Antiqua" panose="02040602050305030304" pitchFamily="18" charset="0"/>
              </a:rPr>
              <a:t>Ex vivo </a:t>
            </a:r>
            <a:r>
              <a:rPr lang="en-GB" b="1" dirty="0" smtClean="0">
                <a:latin typeface="Book Antiqua" panose="02040602050305030304" pitchFamily="18" charset="0"/>
              </a:rPr>
              <a:t>permeation</a:t>
            </a:r>
            <a:endParaRPr lang="en-GB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799" y="188640"/>
            <a:ext cx="2985681" cy="1579819"/>
          </a:xfrm>
        </p:spPr>
      </p:pic>
      <p:sp>
        <p:nvSpPr>
          <p:cNvPr id="3" name="Téglalap 2"/>
          <p:cNvSpPr/>
          <p:nvPr/>
        </p:nvSpPr>
        <p:spPr>
          <a:xfrm>
            <a:off x="611560" y="1268760"/>
            <a:ext cx="3816424" cy="5530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200" dirty="0" smtClean="0"/>
              <a:t>Samples</a:t>
            </a:r>
            <a:r>
              <a:rPr lang="hu-HU" sz="2200" dirty="0" smtClean="0"/>
              <a:t>: </a:t>
            </a:r>
            <a:r>
              <a:rPr lang="hu-HU" sz="2200" b="1" dirty="0" smtClean="0"/>
              <a:t>IBU-NLC </a:t>
            </a:r>
            <a:r>
              <a:rPr lang="en-GB" sz="2200" b="1" dirty="0" smtClean="0"/>
              <a:t>gel</a:t>
            </a:r>
            <a:r>
              <a:rPr lang="hu-HU" sz="2200" dirty="0" smtClean="0"/>
              <a:t>  vs. </a:t>
            </a:r>
            <a:r>
              <a:rPr lang="hu-HU" sz="2200" b="1" dirty="0" smtClean="0"/>
              <a:t> IBU </a:t>
            </a:r>
            <a:r>
              <a:rPr lang="en-GB" sz="2200" b="1" dirty="0" smtClean="0"/>
              <a:t>gel</a:t>
            </a:r>
          </a:p>
          <a:p>
            <a:pPr marL="176213" indent="-176213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200" dirty="0" smtClean="0"/>
              <a:t>Excised</a:t>
            </a:r>
            <a:r>
              <a:rPr lang="hu-HU" sz="2200" dirty="0" smtClean="0"/>
              <a:t> human </a:t>
            </a:r>
            <a:r>
              <a:rPr lang="en-GB" sz="2200" dirty="0" smtClean="0"/>
              <a:t>skin</a:t>
            </a:r>
            <a:r>
              <a:rPr lang="hu-HU" sz="2200" dirty="0" smtClean="0"/>
              <a:t> </a:t>
            </a:r>
            <a:r>
              <a:rPr lang="en-GB" sz="2200" dirty="0" smtClean="0"/>
              <a:t>mounted</a:t>
            </a:r>
            <a:r>
              <a:rPr lang="hu-HU" sz="2200" dirty="0" smtClean="0"/>
              <a:t> </a:t>
            </a:r>
            <a:r>
              <a:rPr lang="en-GB" sz="2200" dirty="0" smtClean="0"/>
              <a:t>on</a:t>
            </a:r>
            <a:r>
              <a:rPr lang="hu-HU" sz="2200" dirty="0" smtClean="0"/>
              <a:t> a </a:t>
            </a:r>
            <a:r>
              <a:rPr lang="en-GB" sz="2200" dirty="0" smtClean="0"/>
              <a:t>vertical</a:t>
            </a:r>
            <a:r>
              <a:rPr lang="hu-HU" sz="2200" dirty="0" smtClean="0"/>
              <a:t> Franz </a:t>
            </a:r>
            <a:r>
              <a:rPr lang="en-GB" sz="2200" dirty="0" smtClean="0"/>
              <a:t>diffusion</a:t>
            </a:r>
            <a:r>
              <a:rPr lang="hu-HU" sz="2200" dirty="0" smtClean="0"/>
              <a:t> </a:t>
            </a:r>
            <a:r>
              <a:rPr lang="en-GB" sz="2200" dirty="0" smtClean="0"/>
              <a:t>cell</a:t>
            </a:r>
          </a:p>
          <a:p>
            <a:pPr marL="176213" indent="-176213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200" dirty="0" smtClean="0"/>
              <a:t>Temperature</a:t>
            </a:r>
            <a:r>
              <a:rPr lang="hu-HU" sz="2200" dirty="0" smtClean="0"/>
              <a:t>: 37 </a:t>
            </a:r>
            <a:r>
              <a:rPr lang="hu-HU" sz="2200" dirty="0"/>
              <a:t>°C</a:t>
            </a:r>
          </a:p>
          <a:p>
            <a:pPr marL="176213" indent="-176213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hu-HU" sz="2200" dirty="0" smtClean="0"/>
              <a:t>Time: </a:t>
            </a:r>
            <a:r>
              <a:rPr lang="hu-HU" sz="2200" dirty="0"/>
              <a:t>6 </a:t>
            </a:r>
            <a:r>
              <a:rPr lang="en-GB" sz="2200" dirty="0" smtClean="0"/>
              <a:t>hours</a:t>
            </a:r>
          </a:p>
          <a:p>
            <a:pPr marL="176213" indent="-176213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200" dirty="0" smtClean="0"/>
              <a:t>Acceptor</a:t>
            </a:r>
            <a:r>
              <a:rPr lang="hu-HU" sz="2200" dirty="0" smtClean="0"/>
              <a:t> </a:t>
            </a:r>
            <a:r>
              <a:rPr lang="en-GB" sz="2200" dirty="0" smtClean="0"/>
              <a:t>medium</a:t>
            </a:r>
            <a:r>
              <a:rPr lang="hu-HU" sz="2200" dirty="0" smtClean="0"/>
              <a:t>: </a:t>
            </a:r>
            <a:r>
              <a:rPr lang="en-GB" sz="2200" dirty="0" smtClean="0"/>
              <a:t>phosphate</a:t>
            </a:r>
            <a:r>
              <a:rPr lang="hu-HU" sz="2200" dirty="0" smtClean="0"/>
              <a:t> </a:t>
            </a:r>
            <a:r>
              <a:rPr lang="en-GB" sz="2200" dirty="0" smtClean="0"/>
              <a:t>buffer</a:t>
            </a:r>
            <a:r>
              <a:rPr lang="hu-HU" sz="2200" dirty="0" smtClean="0"/>
              <a:t> </a:t>
            </a:r>
            <a:r>
              <a:rPr lang="en-GB" sz="2200" dirty="0" smtClean="0"/>
              <a:t>solution</a:t>
            </a:r>
            <a:r>
              <a:rPr lang="hu-HU" sz="2200" dirty="0" smtClean="0"/>
              <a:t>, </a:t>
            </a:r>
            <a:r>
              <a:rPr lang="hu-HU" sz="2200" dirty="0"/>
              <a:t>pH = 7.44</a:t>
            </a:r>
          </a:p>
          <a:p>
            <a:pPr marL="176213" indent="-176213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hu-HU" sz="2200" dirty="0"/>
              <a:t>UV </a:t>
            </a:r>
            <a:r>
              <a:rPr lang="en-GB" sz="2200" dirty="0" smtClean="0"/>
              <a:t>spectrophotometric</a:t>
            </a:r>
            <a:r>
              <a:rPr lang="hu-HU" sz="2200" dirty="0" smtClean="0"/>
              <a:t> </a:t>
            </a:r>
            <a:r>
              <a:rPr lang="en-GB" sz="2200" dirty="0" smtClean="0"/>
              <a:t>analysis</a:t>
            </a:r>
            <a:r>
              <a:rPr lang="hu-HU" sz="2200" dirty="0" smtClean="0"/>
              <a:t> </a:t>
            </a:r>
            <a:r>
              <a:rPr lang="en-GB" sz="2200" dirty="0" smtClean="0"/>
              <a:t>at</a:t>
            </a:r>
            <a:r>
              <a:rPr lang="hu-HU" sz="2200" dirty="0" smtClean="0"/>
              <a:t> </a:t>
            </a:r>
            <a:r>
              <a:rPr lang="hu-HU" sz="2200" dirty="0"/>
              <a:t>263 </a:t>
            </a:r>
            <a:r>
              <a:rPr lang="hu-HU" sz="2200" dirty="0" smtClean="0"/>
              <a:t>nm</a:t>
            </a:r>
          </a:p>
          <a:p>
            <a:pPr marL="176213" indent="-176213">
              <a:lnSpc>
                <a:spcPct val="9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GB" sz="2200" b="1" i="1" dirty="0" smtClean="0">
                <a:solidFill>
                  <a:srgbClr val="FF0000"/>
                </a:solidFill>
              </a:rPr>
              <a:t>Result</a:t>
            </a:r>
            <a:r>
              <a:rPr lang="hu-HU" sz="2200" b="1" i="1" dirty="0" smtClean="0">
                <a:solidFill>
                  <a:srgbClr val="FF0000"/>
                </a:solidFill>
              </a:rPr>
              <a:t>:</a:t>
            </a:r>
            <a:r>
              <a:rPr lang="hu-HU" sz="2200" b="1" i="1" dirty="0" smtClean="0"/>
              <a:t> 20.61-fold </a:t>
            </a:r>
            <a:r>
              <a:rPr lang="en-GB" sz="2200" b="1" i="1" dirty="0" smtClean="0"/>
              <a:t>higher</a:t>
            </a:r>
            <a:r>
              <a:rPr lang="hu-HU" sz="2200" b="1" i="1" dirty="0" smtClean="0"/>
              <a:t> </a:t>
            </a:r>
            <a:r>
              <a:rPr lang="en-GB" sz="2200" b="1" i="1" dirty="0" smtClean="0"/>
              <a:t>permeation</a:t>
            </a:r>
            <a:r>
              <a:rPr lang="hu-HU" sz="2200" b="1" i="1" dirty="0" smtClean="0"/>
              <a:t> </a:t>
            </a:r>
            <a:r>
              <a:rPr lang="en-GB" sz="2200" b="1" i="1" dirty="0" smtClean="0"/>
              <a:t>from</a:t>
            </a:r>
            <a:r>
              <a:rPr lang="hu-HU" sz="2200" b="1" i="1" dirty="0" smtClean="0"/>
              <a:t> IBU-NLC </a:t>
            </a:r>
            <a:r>
              <a:rPr lang="en-GB" sz="2200" b="1" i="1" dirty="0" smtClean="0"/>
              <a:t>gel</a:t>
            </a:r>
            <a:endParaRPr lang="en-GB" sz="2200" b="1" i="1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7" y="2420888"/>
            <a:ext cx="4680521" cy="3617926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5796136" y="1772816"/>
            <a:ext cx="3384376" cy="563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buNone/>
            </a:pPr>
            <a:r>
              <a:rPr lang="en-US" sz="1700" i="1" dirty="0" smtClean="0"/>
              <a:t>Hanson </a:t>
            </a:r>
            <a:r>
              <a:rPr lang="en-GB" sz="1700" i="1" dirty="0" err="1" smtClean="0"/>
              <a:t>Microette</a:t>
            </a:r>
            <a:r>
              <a:rPr lang="en-US" sz="1700" i="1" dirty="0" smtClean="0"/>
              <a:t> </a:t>
            </a:r>
            <a:r>
              <a:rPr lang="en-US" sz="1700" i="1" dirty="0"/>
              <a:t>TM Topical &amp; Transdermal Diffusion Cell System</a:t>
            </a:r>
            <a:endParaRPr lang="hu-HU" sz="1700" i="1" dirty="0"/>
          </a:p>
        </p:txBody>
      </p:sp>
      <p:sp>
        <p:nvSpPr>
          <p:cNvPr id="8" name="Szövegdoboz 7"/>
          <p:cNvSpPr txBox="1"/>
          <p:nvPr/>
        </p:nvSpPr>
        <p:spPr>
          <a:xfrm>
            <a:off x="6998885" y="6139345"/>
            <a:ext cx="1965603" cy="6740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90000"/>
              </a:lnSpc>
              <a:buNone/>
            </a:pPr>
            <a:r>
              <a:rPr lang="hu-HU" sz="1400" dirty="0" smtClean="0"/>
              <a:t>2-way ANOVA; </a:t>
            </a:r>
            <a:br>
              <a:rPr lang="hu-HU" sz="1400" dirty="0" smtClean="0"/>
            </a:br>
            <a:r>
              <a:rPr lang="hu-HU" sz="1400" dirty="0" smtClean="0"/>
              <a:t>** p&lt;0.01 vs. IBU </a:t>
            </a:r>
            <a:r>
              <a:rPr lang="en-GB" sz="1400" dirty="0" smtClean="0"/>
              <a:t>gel</a:t>
            </a:r>
            <a:br>
              <a:rPr lang="en-GB" sz="1400" dirty="0" smtClean="0"/>
            </a:br>
            <a:r>
              <a:rPr lang="en-GB" sz="1400" dirty="0" smtClean="0"/>
              <a:t>*** p&lt;0.001 vs. IBU gel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96336627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204075" cy="615280"/>
          </a:xfrm>
        </p:spPr>
        <p:txBody>
          <a:bodyPr/>
          <a:lstStyle/>
          <a:p>
            <a:r>
              <a:rPr lang="en-GB" b="1" dirty="0" smtClean="0">
                <a:latin typeface="Book Antiqua" panose="02040602050305030304" pitchFamily="18" charset="0"/>
              </a:rPr>
              <a:t>Summary</a:t>
            </a:r>
            <a:endParaRPr lang="en-GB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55792" y="1196752"/>
            <a:ext cx="8460432" cy="554461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dirty="0" smtClean="0">
                <a:latin typeface="Book Antiqua" panose="02040602050305030304" pitchFamily="18" charset="0"/>
              </a:rPr>
              <a:t>Characterisation of the prepared IBU-NLC system:</a:t>
            </a:r>
          </a:p>
          <a:p>
            <a:pPr marL="727075" indent="-3746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GB" sz="2000" dirty="0" smtClean="0">
                <a:latin typeface="Book Antiqua" panose="02040602050305030304" pitchFamily="18" charset="0"/>
              </a:rPr>
              <a:t>Mean particle size: 106 nm </a:t>
            </a:r>
          </a:p>
          <a:p>
            <a:pPr marL="727075" indent="-3746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GB" sz="2000" dirty="0" smtClean="0">
                <a:latin typeface="Book Antiqua" panose="02040602050305030304" pitchFamily="18" charset="0"/>
              </a:rPr>
              <a:t>Zeta potential: -18.4 mV</a:t>
            </a:r>
          </a:p>
          <a:p>
            <a:pPr marL="727075" indent="-3746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GB" sz="2000" dirty="0" smtClean="0">
                <a:latin typeface="Book Antiqua" panose="02040602050305030304" pitchFamily="18" charset="0"/>
              </a:rPr>
              <a:t>XRPD: confirmed amorphous state of the particles</a:t>
            </a:r>
          </a:p>
          <a:p>
            <a:pPr marL="727075" indent="-3746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GB" sz="2000" dirty="0" smtClean="0">
                <a:latin typeface="Book Antiqua" panose="02040602050305030304" pitchFamily="18" charset="0"/>
              </a:rPr>
              <a:t>Raman spectroscopy: </a:t>
            </a:r>
            <a:r>
              <a:rPr lang="hu-HU" sz="2000" dirty="0" smtClean="0">
                <a:latin typeface="Book Antiqua" panose="02040602050305030304" pitchFamily="18" charset="0"/>
              </a:rPr>
              <a:t>no </a:t>
            </a:r>
            <a:r>
              <a:rPr lang="en-GB" sz="2000" dirty="0" smtClean="0">
                <a:latin typeface="Book Antiqua" panose="02040602050305030304" pitchFamily="18" charset="0"/>
              </a:rPr>
              <a:t>chemical</a:t>
            </a:r>
            <a:r>
              <a:rPr lang="hu-HU" sz="2000" dirty="0" smtClean="0">
                <a:latin typeface="Book Antiqua" panose="02040602050305030304" pitchFamily="18" charset="0"/>
              </a:rPr>
              <a:t> </a:t>
            </a:r>
            <a:r>
              <a:rPr lang="en-GB" sz="2000" dirty="0" smtClean="0">
                <a:latin typeface="Book Antiqua" panose="02040602050305030304" pitchFamily="18" charset="0"/>
              </a:rPr>
              <a:t>bonds</a:t>
            </a:r>
            <a:r>
              <a:rPr lang="hu-HU" sz="2000" dirty="0" smtClean="0">
                <a:latin typeface="Book Antiqua" panose="02040602050305030304" pitchFamily="18" charset="0"/>
              </a:rPr>
              <a:t>, </a:t>
            </a:r>
            <a:r>
              <a:rPr lang="en-GB" sz="2000" dirty="0" smtClean="0">
                <a:latin typeface="Book Antiqua" panose="02040602050305030304" pitchFamily="18" charset="0"/>
              </a:rPr>
              <a:t>homogenous</a:t>
            </a:r>
            <a:r>
              <a:rPr lang="hu-HU" sz="2000" dirty="0" smtClean="0">
                <a:latin typeface="Book Antiqua" panose="02040602050305030304" pitchFamily="18" charset="0"/>
              </a:rPr>
              <a:t> </a:t>
            </a:r>
            <a:r>
              <a:rPr lang="hu-HU" sz="2000" dirty="0" err="1" smtClean="0">
                <a:latin typeface="Book Antiqua" panose="02040602050305030304" pitchFamily="18" charset="0"/>
              </a:rPr>
              <a:t>drug</a:t>
            </a:r>
            <a:r>
              <a:rPr lang="hu-HU" sz="2000" dirty="0" smtClean="0">
                <a:latin typeface="Book Antiqua" panose="02040602050305030304" pitchFamily="18" charset="0"/>
              </a:rPr>
              <a:t> </a:t>
            </a:r>
            <a:r>
              <a:rPr lang="en-GB" sz="2000" dirty="0" smtClean="0">
                <a:latin typeface="Book Antiqua" panose="02040602050305030304" pitchFamily="18" charset="0"/>
              </a:rPr>
              <a:t>distribution</a:t>
            </a:r>
            <a:r>
              <a:rPr lang="hu-HU" sz="2000" dirty="0" smtClean="0">
                <a:latin typeface="Book Antiqua" panose="02040602050305030304" pitchFamily="18" charset="0"/>
              </a:rPr>
              <a:t> </a:t>
            </a:r>
            <a:r>
              <a:rPr lang="hu-HU" sz="2000" dirty="0" err="1" smtClean="0">
                <a:latin typeface="Book Antiqua" panose="02040602050305030304" pitchFamily="18" charset="0"/>
              </a:rPr>
              <a:t>in</a:t>
            </a:r>
            <a:r>
              <a:rPr lang="hu-HU" sz="2000" dirty="0" smtClean="0">
                <a:latin typeface="Book Antiqua" panose="02040602050305030304" pitchFamily="18" charset="0"/>
              </a:rPr>
              <a:t> </a:t>
            </a:r>
            <a:r>
              <a:rPr lang="hu-HU" sz="2000" dirty="0" err="1" smtClean="0">
                <a:latin typeface="Book Antiqua" panose="02040602050305030304" pitchFamily="18" charset="0"/>
              </a:rPr>
              <a:t>the</a:t>
            </a:r>
            <a:r>
              <a:rPr lang="hu-HU" sz="2000" dirty="0" smtClean="0">
                <a:latin typeface="Book Antiqua" panose="02040602050305030304" pitchFamily="18" charset="0"/>
              </a:rPr>
              <a:t> lipid </a:t>
            </a:r>
            <a:r>
              <a:rPr lang="hu-HU" sz="2000" dirty="0" err="1" smtClean="0">
                <a:latin typeface="Book Antiqua" panose="02040602050305030304" pitchFamily="18" charset="0"/>
              </a:rPr>
              <a:t>phase</a:t>
            </a:r>
            <a:r>
              <a:rPr lang="hu-HU" sz="2000" dirty="0" smtClean="0">
                <a:latin typeface="Book Antiqua" panose="02040602050305030304" pitchFamily="18" charset="0"/>
              </a:rPr>
              <a:t> </a:t>
            </a:r>
            <a:endParaRPr lang="en-GB" sz="2000" dirty="0" smtClean="0">
              <a:latin typeface="Book Antiqua" panose="02040602050305030304" pitchFamily="18" charset="0"/>
            </a:endParaRPr>
          </a:p>
          <a:p>
            <a:pPr marL="727075" indent="-3746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GB" sz="2000" i="1" dirty="0" smtClean="0">
                <a:latin typeface="Book Antiqua" panose="02040602050305030304" pitchFamily="18" charset="0"/>
              </a:rPr>
              <a:t>In vitro </a:t>
            </a:r>
            <a:r>
              <a:rPr lang="en-GB" sz="2000" dirty="0" err="1" smtClean="0">
                <a:latin typeface="Book Antiqua" panose="02040602050305030304" pitchFamily="18" charset="0"/>
              </a:rPr>
              <a:t>dissolu</a:t>
            </a:r>
            <a:r>
              <a:rPr lang="hu-HU" sz="2000" dirty="0" err="1" smtClean="0">
                <a:latin typeface="Book Antiqua" panose="02040602050305030304" pitchFamily="18" charset="0"/>
              </a:rPr>
              <a:t>tion</a:t>
            </a:r>
            <a:r>
              <a:rPr lang="hu-HU" sz="2000" dirty="0" smtClean="0">
                <a:latin typeface="Book Antiqua" panose="02040602050305030304" pitchFamily="18" charset="0"/>
              </a:rPr>
              <a:t>:</a:t>
            </a:r>
            <a:r>
              <a:rPr lang="en-GB" sz="2000" dirty="0" smtClean="0">
                <a:latin typeface="Book Antiqua" panose="02040602050305030304" pitchFamily="18" charset="0"/>
              </a:rPr>
              <a:t> </a:t>
            </a:r>
            <a:r>
              <a:rPr lang="hu-HU" sz="2000" dirty="0" smtClean="0">
                <a:latin typeface="Book Antiqua" panose="02040602050305030304" pitchFamily="18" charset="0"/>
              </a:rPr>
              <a:t>IBU-NLC &gt;</a:t>
            </a:r>
            <a:r>
              <a:rPr lang="en-GB" sz="2000" dirty="0" smtClean="0">
                <a:latin typeface="Book Antiqua" panose="02040602050305030304" pitchFamily="18" charset="0"/>
              </a:rPr>
              <a:t> IBU suspension</a:t>
            </a:r>
          </a:p>
          <a:p>
            <a:pPr marL="727075" indent="-374650">
              <a:spcBef>
                <a:spcPts val="1200"/>
              </a:spcBef>
              <a:buFont typeface="Wingdings" panose="05000000000000000000" pitchFamily="2" charset="2"/>
              <a:buChar char="v"/>
            </a:pPr>
            <a:r>
              <a:rPr lang="en-GB" sz="2000" i="1" dirty="0" smtClean="0">
                <a:latin typeface="Book Antiqua" panose="02040602050305030304" pitchFamily="18" charset="0"/>
              </a:rPr>
              <a:t>Ex vivo </a:t>
            </a:r>
            <a:r>
              <a:rPr lang="en-GB" sz="2000" dirty="0" smtClean="0">
                <a:latin typeface="Book Antiqua" panose="02040602050305030304" pitchFamily="18" charset="0"/>
              </a:rPr>
              <a:t>permeation</a:t>
            </a:r>
            <a:r>
              <a:rPr lang="hu-HU" sz="2000" dirty="0" smtClean="0">
                <a:latin typeface="Book Antiqua" panose="02040602050305030304" pitchFamily="18" charset="0"/>
              </a:rPr>
              <a:t>: </a:t>
            </a:r>
            <a:r>
              <a:rPr lang="en-GB" sz="2000" dirty="0" smtClean="0">
                <a:latin typeface="Book Antiqua" panose="02040602050305030304" pitchFamily="18" charset="0"/>
              </a:rPr>
              <a:t>IBU-NLC gel</a:t>
            </a:r>
            <a:r>
              <a:rPr lang="hu-HU" sz="2000" dirty="0" smtClean="0">
                <a:latin typeface="Book Antiqua" panose="02040602050305030304" pitchFamily="18" charset="0"/>
              </a:rPr>
              <a:t> &gt;&gt;&gt;</a:t>
            </a:r>
            <a:r>
              <a:rPr lang="en-GB" sz="2000" dirty="0" smtClean="0">
                <a:latin typeface="Book Antiqua" panose="02040602050305030304" pitchFamily="18" charset="0"/>
              </a:rPr>
              <a:t> IBU gel</a:t>
            </a:r>
            <a:endParaRPr lang="hu-HU" sz="2000" dirty="0">
              <a:latin typeface="Book Antiqua" panose="02040602050305030304" pitchFamily="18" charset="0"/>
            </a:endParaRPr>
          </a:p>
          <a:p>
            <a:pPr marL="352425" indent="0">
              <a:spcBef>
                <a:spcPts val="1200"/>
              </a:spcBef>
              <a:buNone/>
            </a:pPr>
            <a:endParaRPr lang="en-GB" sz="2000" dirty="0" smtClean="0">
              <a:latin typeface="Book Antiqua" panose="02040602050305030304" pitchFamily="18" charset="0"/>
            </a:endParaRPr>
          </a:p>
          <a:p>
            <a:pPr marL="273050" indent="-2730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hu-HU" dirty="0" smtClean="0">
              <a:latin typeface="Book Antiqua" panose="02040602050305030304" pitchFamily="18" charset="0"/>
            </a:endParaRPr>
          </a:p>
          <a:p>
            <a:pPr marL="273050" indent="-2730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hu-HU" dirty="0">
              <a:latin typeface="Book Antiqua" panose="02040602050305030304" pitchFamily="18" charset="0"/>
            </a:endParaRPr>
          </a:p>
          <a:p>
            <a:pPr marL="273050" indent="-2730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GB" dirty="0" smtClean="0">
                <a:latin typeface="Book Antiqua" panose="02040602050305030304" pitchFamily="18" charset="0"/>
              </a:rPr>
              <a:t>IBU-NLC </a:t>
            </a:r>
            <a:r>
              <a:rPr lang="hu-HU" dirty="0" err="1" smtClean="0">
                <a:latin typeface="Book Antiqua" panose="02040602050305030304" pitchFamily="18" charset="0"/>
              </a:rPr>
              <a:t>gel</a:t>
            </a:r>
            <a:r>
              <a:rPr lang="hu-HU" dirty="0" smtClean="0">
                <a:latin typeface="Book Antiqua" panose="02040602050305030304" pitchFamily="18" charset="0"/>
              </a:rPr>
              <a:t> </a:t>
            </a:r>
            <a:r>
              <a:rPr lang="en-GB" dirty="0" smtClean="0">
                <a:latin typeface="Book Antiqua" panose="02040602050305030304" pitchFamily="18" charset="0"/>
              </a:rPr>
              <a:t>is a promising alternative for IBU gels in the treatment of </a:t>
            </a:r>
            <a:r>
              <a:rPr lang="en-GB" dirty="0" err="1" smtClean="0">
                <a:latin typeface="Book Antiqua" panose="02040602050305030304" pitchFamily="18" charset="0"/>
              </a:rPr>
              <a:t>arthriti</a:t>
            </a:r>
            <a:r>
              <a:rPr lang="hu-HU" dirty="0">
                <a:latin typeface="Book Antiqua" panose="02040602050305030304" pitchFamily="18" charset="0"/>
              </a:rPr>
              <a:t>s</a:t>
            </a:r>
            <a:r>
              <a:rPr lang="en-GB" dirty="0" smtClean="0">
                <a:latin typeface="Book Antiqua" panose="02040602050305030304" pitchFamily="18" charset="0"/>
              </a:rPr>
              <a:t> </a:t>
            </a:r>
            <a:endParaRPr lang="en-GB" dirty="0">
              <a:latin typeface="Book Antiqua" panose="02040602050305030304" pitchFamily="18" charset="0"/>
            </a:endParaRPr>
          </a:p>
        </p:txBody>
      </p:sp>
      <p:sp>
        <p:nvSpPr>
          <p:cNvPr id="4" name="Lefelé nyíl 3"/>
          <p:cNvSpPr/>
          <p:nvPr/>
        </p:nvSpPr>
        <p:spPr>
          <a:xfrm>
            <a:off x="4139952" y="4653136"/>
            <a:ext cx="927916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2400"/>
          </a:p>
        </p:txBody>
      </p:sp>
    </p:spTree>
    <p:extLst>
      <p:ext uri="{BB962C8B-B14F-4D97-AF65-F5344CB8AC3E}">
        <p14:creationId xmlns:p14="http://schemas.microsoft.com/office/powerpoint/2010/main" val="1219481501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76452" y="260648"/>
            <a:ext cx="7204075" cy="543272"/>
          </a:xfrm>
        </p:spPr>
        <p:txBody>
          <a:bodyPr/>
          <a:lstStyle/>
          <a:p>
            <a:r>
              <a:rPr lang="hu-HU" b="1" dirty="0" err="1">
                <a:latin typeface="Book Antiqua" panose="02040602050305030304" pitchFamily="18" charset="0"/>
              </a:rPr>
              <a:t>Acknowledgments</a:t>
            </a:r>
            <a:endParaRPr lang="hu-HU" b="1" dirty="0">
              <a:latin typeface="Book Antiqua" panose="0204060205030503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11635" y="1375750"/>
            <a:ext cx="5576589" cy="4495800"/>
          </a:xfrm>
        </p:spPr>
        <p:txBody>
          <a:bodyPr/>
          <a:lstStyle/>
          <a:p>
            <a:pPr marL="0" indent="0">
              <a:spcBef>
                <a:spcPts val="600"/>
              </a:spcBef>
              <a:buNone/>
            </a:pPr>
            <a:r>
              <a:rPr lang="hu-HU" sz="2000" b="1" dirty="0" smtClean="0">
                <a:latin typeface="Book Antiqua" panose="02040602050305030304" pitchFamily="18" charset="0"/>
              </a:rPr>
              <a:t>Dr. </a:t>
            </a:r>
            <a:r>
              <a:rPr lang="hu-HU" sz="2000" b="1" dirty="0" err="1" smtClean="0">
                <a:latin typeface="Book Antiqua" panose="02040602050305030304" pitchFamily="18" charset="0"/>
              </a:rPr>
              <a:t>Pharm</a:t>
            </a:r>
            <a:r>
              <a:rPr lang="hu-HU" sz="2000" b="1" dirty="0" smtClean="0">
                <a:latin typeface="Book Antiqua" panose="02040602050305030304" pitchFamily="18" charset="0"/>
              </a:rPr>
              <a:t>. Mária </a:t>
            </a:r>
            <a:r>
              <a:rPr lang="hu-HU" sz="2000" b="1" dirty="0" err="1" smtClean="0">
                <a:latin typeface="Book Antiqua" panose="02040602050305030304" pitchFamily="18" charset="0"/>
              </a:rPr>
              <a:t>Budai-Szűcs</a:t>
            </a:r>
            <a:r>
              <a:rPr lang="hu-HU" sz="2000" b="1" dirty="0" smtClean="0">
                <a:latin typeface="Book Antiqua" panose="02040602050305030304" pitchFamily="18" charset="0"/>
              </a:rPr>
              <a:t>, </a:t>
            </a:r>
            <a:r>
              <a:rPr lang="hu-HU" sz="2000" b="1" dirty="0" err="1" smtClean="0">
                <a:latin typeface="Book Antiqua" panose="02040602050305030304" pitchFamily="18" charset="0"/>
              </a:rPr>
              <a:t>Ph.D</a:t>
            </a:r>
            <a:r>
              <a:rPr lang="hu-HU" sz="2000" b="1" dirty="0" smtClean="0">
                <a:latin typeface="Book Antiqua" panose="02040602050305030304" pitchFamily="18" charset="0"/>
              </a:rPr>
              <a:t>.</a:t>
            </a:r>
            <a:endParaRPr lang="hu-HU" sz="2000" b="1" dirty="0">
              <a:latin typeface="Book Antiqua" panose="0204060205030503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hu-HU" sz="2000" b="1" dirty="0" smtClean="0">
                <a:latin typeface="Book Antiqua" panose="02040602050305030304" pitchFamily="18" charset="0"/>
              </a:rPr>
              <a:t>Dr. </a:t>
            </a:r>
            <a:r>
              <a:rPr lang="hu-HU" sz="2000" b="1" dirty="0" err="1" smtClean="0">
                <a:latin typeface="Book Antiqua" panose="02040602050305030304" pitchFamily="18" charset="0"/>
              </a:rPr>
              <a:t>Pharm</a:t>
            </a:r>
            <a:r>
              <a:rPr lang="hu-HU" sz="2000" b="1" dirty="0" smtClean="0">
                <a:latin typeface="Book Antiqua" panose="02040602050305030304" pitchFamily="18" charset="0"/>
              </a:rPr>
              <a:t>. Péter Sipos, </a:t>
            </a:r>
            <a:r>
              <a:rPr lang="hu-HU" sz="2000" b="1" dirty="0" err="1" smtClean="0">
                <a:latin typeface="Book Antiqua" panose="02040602050305030304" pitchFamily="18" charset="0"/>
              </a:rPr>
              <a:t>Ph.D</a:t>
            </a:r>
            <a:r>
              <a:rPr lang="hu-HU" sz="2000" b="1" dirty="0" smtClean="0">
                <a:latin typeface="Book Antiqua" panose="02040602050305030304" pitchFamily="18" charset="0"/>
              </a:rPr>
              <a:t>.</a:t>
            </a:r>
            <a:endParaRPr lang="hu-HU" sz="2000" b="1" dirty="0" smtClean="0">
              <a:latin typeface="Book Antiqua" panose="0204060205030503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hu-HU" sz="2000" b="1" dirty="0" smtClean="0">
                <a:latin typeface="Book Antiqua" panose="02040602050305030304" pitchFamily="18" charset="0"/>
              </a:rPr>
              <a:t>Dr. </a:t>
            </a:r>
            <a:r>
              <a:rPr lang="hu-HU" sz="2000" b="1" dirty="0" err="1" smtClean="0">
                <a:latin typeface="Book Antiqua" panose="02040602050305030304" pitchFamily="18" charset="0"/>
              </a:rPr>
              <a:t>Pharm</a:t>
            </a:r>
            <a:r>
              <a:rPr lang="hu-HU" sz="2000" b="1" dirty="0" smtClean="0">
                <a:latin typeface="Book Antiqua" panose="02040602050305030304" pitchFamily="18" charset="0"/>
              </a:rPr>
              <a:t>. </a:t>
            </a:r>
            <a:r>
              <a:rPr lang="hu-HU" sz="2000" b="1" dirty="0" smtClean="0">
                <a:latin typeface="Book Antiqua" panose="02040602050305030304" pitchFamily="18" charset="0"/>
              </a:rPr>
              <a:t>Erzsébet Csányi, </a:t>
            </a:r>
            <a:r>
              <a:rPr lang="hu-HU" sz="2000" b="1" dirty="0" err="1" smtClean="0">
                <a:latin typeface="Book Antiqua" panose="02040602050305030304" pitchFamily="18" charset="0"/>
              </a:rPr>
              <a:t>Ph.D</a:t>
            </a:r>
            <a:r>
              <a:rPr lang="hu-HU" sz="2000" b="1" dirty="0" smtClean="0">
                <a:latin typeface="Book Antiqua" panose="02040602050305030304" pitchFamily="18" charset="0"/>
              </a:rPr>
              <a:t>.</a:t>
            </a:r>
            <a:endParaRPr lang="hu-HU" sz="2000" b="1" dirty="0" smtClean="0">
              <a:latin typeface="Book Antiqua" panose="0204060205030503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hu-HU" sz="2000" b="1" dirty="0" smtClean="0">
                <a:latin typeface="Book Antiqua" panose="02040602050305030304" pitchFamily="18" charset="0"/>
              </a:rPr>
              <a:t>Prof Dr. </a:t>
            </a:r>
            <a:r>
              <a:rPr lang="hu-HU" sz="2000" b="1" dirty="0" err="1" smtClean="0">
                <a:latin typeface="Book Antiqua" panose="02040602050305030304" pitchFamily="18" charset="0"/>
              </a:rPr>
              <a:t>Pharm</a:t>
            </a:r>
            <a:r>
              <a:rPr lang="hu-HU" sz="2000" b="1" dirty="0" smtClean="0">
                <a:latin typeface="Book Antiqua" panose="02040602050305030304" pitchFamily="18" charset="0"/>
              </a:rPr>
              <a:t>. Piroska </a:t>
            </a:r>
            <a:r>
              <a:rPr lang="hu-HU" sz="2000" b="1" dirty="0">
                <a:latin typeface="Book Antiqua" panose="02040602050305030304" pitchFamily="18" charset="0"/>
              </a:rPr>
              <a:t>Szabó </a:t>
            </a:r>
            <a:r>
              <a:rPr lang="hu-HU" sz="2000" b="1" dirty="0" smtClean="0">
                <a:latin typeface="Book Antiqua" panose="02040602050305030304" pitchFamily="18" charset="0"/>
              </a:rPr>
              <a:t>Révész, </a:t>
            </a:r>
            <a:r>
              <a:rPr lang="hu-HU" sz="2000" b="1" dirty="0" err="1" smtClean="0">
                <a:latin typeface="Book Antiqua" panose="02040602050305030304" pitchFamily="18" charset="0"/>
              </a:rPr>
              <a:t>D.Sc</a:t>
            </a:r>
            <a:r>
              <a:rPr lang="hu-HU" sz="2000" b="1" dirty="0" smtClean="0">
                <a:latin typeface="Book Antiqua" panose="02040602050305030304" pitchFamily="18" charset="0"/>
              </a:rPr>
              <a:t>.</a:t>
            </a:r>
            <a:endParaRPr lang="hu-HU" sz="2000" b="1" dirty="0" smtClean="0">
              <a:latin typeface="Book Antiqua" panose="0204060205030503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hu-HU" sz="2000" b="1" dirty="0" smtClean="0">
                <a:latin typeface="Book Antiqua" panose="02040602050305030304" pitchFamily="18" charset="0"/>
              </a:rPr>
              <a:t>Dr. </a:t>
            </a:r>
            <a:r>
              <a:rPr lang="hu-HU" sz="2000" b="1" dirty="0" err="1" smtClean="0">
                <a:latin typeface="Book Antiqua" panose="02040602050305030304" pitchFamily="18" charset="0"/>
              </a:rPr>
              <a:t>Pharm</a:t>
            </a:r>
            <a:r>
              <a:rPr lang="hu-HU" sz="2000" b="1" dirty="0" smtClean="0">
                <a:latin typeface="Book Antiqua" panose="02040602050305030304" pitchFamily="18" charset="0"/>
              </a:rPr>
              <a:t>. Szilvia Berkó, </a:t>
            </a:r>
            <a:r>
              <a:rPr lang="hu-HU" sz="2000" b="1" dirty="0" err="1" smtClean="0">
                <a:latin typeface="Book Antiqua" panose="02040602050305030304" pitchFamily="18" charset="0"/>
              </a:rPr>
              <a:t>Ph.D</a:t>
            </a:r>
            <a:r>
              <a:rPr lang="hu-HU" sz="2000" b="1" dirty="0" smtClean="0">
                <a:latin typeface="Book Antiqua" panose="02040602050305030304" pitchFamily="18" charset="0"/>
              </a:rPr>
              <a:t>.</a:t>
            </a:r>
            <a:endParaRPr lang="hu-HU" sz="2000" b="1" dirty="0" smtClean="0">
              <a:latin typeface="Book Antiqua" panose="0204060205030503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hu-HU" b="1" dirty="0" smtClean="0">
              <a:latin typeface="Book Antiqua" panose="0204060205030503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hu-HU" b="1" dirty="0">
              <a:latin typeface="Book Antiqua" panose="0204060205030503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hu-HU" b="1" dirty="0" err="1" smtClean="0">
                <a:latin typeface="Book Antiqua" panose="02040602050305030304" pitchFamily="18" charset="0"/>
              </a:rPr>
              <a:t>Azelis</a:t>
            </a:r>
            <a:r>
              <a:rPr lang="hu-HU" b="1" dirty="0" smtClean="0">
                <a:latin typeface="Book Antiqua" panose="02040602050305030304" pitchFamily="18" charset="0"/>
              </a:rPr>
              <a:t> Ltd.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hu-HU" b="1" dirty="0" smtClean="0">
                <a:latin typeface="Book Antiqua" panose="02040602050305030304" pitchFamily="18" charset="0"/>
              </a:rPr>
              <a:t>BASF SE</a:t>
            </a:r>
          </a:p>
          <a:p>
            <a:pPr marL="0" indent="0">
              <a:spcBef>
                <a:spcPts val="600"/>
              </a:spcBef>
              <a:buNone/>
            </a:pPr>
            <a:endParaRPr lang="hu-HU" b="1" dirty="0">
              <a:latin typeface="Book Antiqua" panose="0204060205030503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hu-HU" b="1" dirty="0" smtClean="0">
                <a:latin typeface="Book Antiqua" panose="02040602050305030304" pitchFamily="18" charset="0"/>
              </a:rPr>
              <a:t>Campus Hungary </a:t>
            </a:r>
            <a:r>
              <a:rPr lang="en-US" b="1" dirty="0" smtClean="0">
                <a:latin typeface="Book Antiqua" panose="02040602050305030304" pitchFamily="18" charset="0"/>
              </a:rPr>
              <a:t>Program</a:t>
            </a:r>
          </a:p>
          <a:p>
            <a:pPr marL="0" indent="0">
              <a:spcBef>
                <a:spcPts val="600"/>
              </a:spcBef>
              <a:buNone/>
            </a:pPr>
            <a:endParaRPr lang="hu-HU" sz="2000" b="1" dirty="0">
              <a:latin typeface="Book Antiqua" panose="0204060205030503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hu-HU" sz="2000" b="1" dirty="0">
              <a:latin typeface="Book Antiqua" panose="02040602050305030304" pitchFamily="18" charset="0"/>
            </a:endParaRPr>
          </a:p>
          <a:p>
            <a:pPr marL="0" indent="0">
              <a:buNone/>
            </a:pPr>
            <a:endParaRPr lang="hu-HU" dirty="0">
              <a:latin typeface="Book Antiqua" panose="02040602050305030304" pitchFamily="18" charset="0"/>
            </a:endParaRP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663" y="5373216"/>
            <a:ext cx="2123728" cy="1467710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373" y="1772816"/>
            <a:ext cx="2705453" cy="595472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734" y="692696"/>
            <a:ext cx="1716004" cy="826542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3535094"/>
            <a:ext cx="1760142" cy="1162663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301" y="3328616"/>
            <a:ext cx="1575618" cy="157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146220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52" y="1176119"/>
            <a:ext cx="7992888" cy="1512168"/>
          </a:xfrm>
        </p:spPr>
        <p:txBody>
          <a:bodyPr>
            <a:noAutofit/>
          </a:bodyPr>
          <a:lstStyle/>
          <a:p>
            <a:pPr algn="ctr">
              <a:spcBef>
                <a:spcPct val="0"/>
              </a:spcBef>
            </a:pPr>
            <a:r>
              <a:rPr lang="en-GB" altLang="hu-HU" sz="5400" b="1" dirty="0" smtClean="0">
                <a:solidFill>
                  <a:schemeClr val="accent1"/>
                </a:solidFill>
                <a:latin typeface="Book Antiqua" panose="02040602050305030304" pitchFamily="18" charset="0"/>
              </a:rPr>
              <a:t>Thank you for your attention!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39" y="2773226"/>
            <a:ext cx="6059597" cy="31040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erenity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TS102801109</Template>
  <TotalTime>5929</TotalTime>
  <Words>795</Words>
  <Application>Microsoft Office PowerPoint</Application>
  <PresentationFormat>Diavetítés a képernyőre (4:3 oldalarány)</PresentationFormat>
  <Paragraphs>192</Paragraphs>
  <Slides>18</Slides>
  <Notes>8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19" baseType="lpstr">
      <vt:lpstr>Serenity 16x9</vt:lpstr>
      <vt:lpstr>Characterisation of nanostructured lipid carriers loaded with Ibuprofen</vt:lpstr>
      <vt:lpstr>About Ibuprofen (IBU) I.</vt:lpstr>
      <vt:lpstr>About Ibuprofen (IBU) II.</vt:lpstr>
      <vt:lpstr>Possible methods to improve bioavailability</vt:lpstr>
      <vt:lpstr>Solid Lipid Nanoparticles (SLN)</vt:lpstr>
      <vt:lpstr>Possible administration routes</vt:lpstr>
      <vt:lpstr>Dermal use of NLC systems</vt:lpstr>
      <vt:lpstr>Composition of Ibuprofen-loaded NLC (IBU-NLC)</vt:lpstr>
      <vt:lpstr>Preparation of IBU-NLC</vt:lpstr>
      <vt:lpstr>1. Particle size- and zeta potential determination</vt:lpstr>
      <vt:lpstr>2. Determination of crystallinity</vt:lpstr>
      <vt:lpstr>3. Interaction between the components </vt:lpstr>
      <vt:lpstr>3. Localization of Ibuprofen </vt:lpstr>
      <vt:lpstr>4. In vitro dissolution</vt:lpstr>
      <vt:lpstr>5. Ex vivo permeation</vt:lpstr>
      <vt:lpstr>Summary</vt:lpstr>
      <vt:lpstr>Acknowledgments</vt:lpstr>
      <vt:lpstr>PowerPoint bemutató</vt:lpstr>
    </vt:vector>
  </TitlesOfParts>
  <Company>SZTE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Rossz vízoldékonyságú hatóanyagok formulálása szilárd lipid nanohordozók alkalmazásával</dc:title>
  <dc:creator>Berkó Szilvia</dc:creator>
  <cp:lastModifiedBy>Blanka</cp:lastModifiedBy>
  <cp:revision>225</cp:revision>
  <cp:lastPrinted>2014-11-18T16:24:19Z</cp:lastPrinted>
  <dcterms:created xsi:type="dcterms:W3CDTF">2014-05-10T06:40:59Z</dcterms:created>
  <dcterms:modified xsi:type="dcterms:W3CDTF">2015-03-18T04:56:28Z</dcterms:modified>
</cp:coreProperties>
</file>