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mov" ContentType="video/quicktime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2" r:id="rId2"/>
    <p:sldId id="690" r:id="rId3"/>
    <p:sldId id="691" r:id="rId4"/>
    <p:sldId id="694" r:id="rId5"/>
    <p:sldId id="711" r:id="rId6"/>
    <p:sldId id="739" r:id="rId7"/>
    <p:sldId id="712" r:id="rId8"/>
    <p:sldId id="295" r:id="rId9"/>
    <p:sldId id="641" r:id="rId10"/>
    <p:sldId id="704" r:id="rId11"/>
    <p:sldId id="646" r:id="rId12"/>
    <p:sldId id="661" r:id="rId13"/>
    <p:sldId id="714" r:id="rId14"/>
    <p:sldId id="705" r:id="rId15"/>
    <p:sldId id="667" r:id="rId16"/>
    <p:sldId id="671" r:id="rId17"/>
    <p:sldId id="740" r:id="rId18"/>
    <p:sldId id="689" r:id="rId19"/>
    <p:sldId id="658" r:id="rId20"/>
    <p:sldId id="68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verett Kaplan" initials="J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57" autoAdjust="0"/>
    <p:restoredTop sz="76404" autoAdjust="0"/>
  </p:normalViewPr>
  <p:slideViewPr>
    <p:cSldViewPr snapToGrid="0">
      <p:cViewPr>
        <p:scale>
          <a:sx n="75" d="100"/>
          <a:sy n="75" d="100"/>
        </p:scale>
        <p:origin x="1816" y="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5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rgbClr val="FF66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8000"/>
              </a:solidFill>
            </c:spPr>
          </c:dPt>
          <c:errBars>
            <c:errBarType val="both"/>
            <c:errValType val="percentage"/>
            <c:noEndCap val="0"/>
            <c:val val="3.0"/>
          </c:errBars>
          <c:cat>
            <c:strRef>
              <c:f>Sheet1!$A$3:$A$7</c:f>
              <c:strCache>
                <c:ptCount val="5"/>
                <c:pt idx="0">
                  <c:v>Avicel</c:v>
                </c:pt>
                <c:pt idx="1">
                  <c:v>AFEX</c:v>
                </c:pt>
                <c:pt idx="2">
                  <c:v>Dilute Acid</c:v>
                </c:pt>
                <c:pt idx="3">
                  <c:v>Amorphous cellulose</c:v>
                </c:pt>
                <c:pt idx="4">
                  <c:v>Ionic Liquid</c:v>
                </c:pt>
              </c:strCache>
            </c:strRef>
          </c:cat>
          <c:val>
            <c:numRef>
              <c:f>Sheet1!$B$3:$B$7</c:f>
              <c:numCache>
                <c:formatCode>General</c:formatCode>
                <c:ptCount val="5"/>
                <c:pt idx="0">
                  <c:v>32.0</c:v>
                </c:pt>
                <c:pt idx="1">
                  <c:v>48.0</c:v>
                </c:pt>
                <c:pt idx="2">
                  <c:v>65.0</c:v>
                </c:pt>
                <c:pt idx="3">
                  <c:v>78.0</c:v>
                </c:pt>
                <c:pt idx="4">
                  <c:v>82.0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29220400"/>
        <c:axId val="2090804176"/>
      </c:barChart>
      <c:catAx>
        <c:axId val="-2029220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090804176"/>
        <c:crosses val="autoZero"/>
        <c:auto val="1"/>
        <c:lblAlgn val="ctr"/>
        <c:lblOffset val="100"/>
        <c:noMultiLvlLbl val="0"/>
      </c:catAx>
      <c:valAx>
        <c:axId val="2090804176"/>
        <c:scaling>
          <c:orientation val="minMax"/>
          <c:max val="10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Yields (%)</a:t>
                </a:r>
              </a:p>
            </c:rich>
          </c:tx>
          <c:layout>
            <c:manualLayout>
              <c:xMode val="edge"/>
              <c:yMode val="edge"/>
              <c:x val="0.0194444444444444"/>
              <c:y val="0.25540755322251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-2029220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23B6B-35D5-C443-A454-B080C2AD2A4E}" type="datetimeFigureOut">
              <a:rPr lang="en-US" smtClean="0"/>
              <a:pPr/>
              <a:t>6/14/16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EBA9D-FC31-C84D-815C-4AB7BCEFFF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555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76C71-93EF-5242-809B-0106DEB81F0B}" type="datetimeFigureOut">
              <a:rPr lang="en-US" smtClean="0"/>
              <a:pPr/>
              <a:t>6/14/16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745C23-59B2-D241-85AB-1EF60478C0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163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745C23-59B2-D241-85AB-1EF60478C0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06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20A70E0-36D1-5144-A03E-504222AB53CD}" type="slidenum">
              <a:rPr lang="en-US" sz="1200"/>
              <a:pPr eaLnBrk="1" hangingPunct="1"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41867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32465" lvl="1" defTabSz="432465">
              <a:defRPr/>
            </a:pPr>
            <a:r>
              <a:rPr lang="en-US" sz="1100" dirty="0" smtClean="0"/>
              <a:t>From economic standpoint, A biorefinery must be able to efficiently convert any biomass </a:t>
            </a:r>
            <a:r>
              <a:rPr lang="en-US" sz="1100" dirty="0" err="1" smtClean="0"/>
              <a:t>feedstocks</a:t>
            </a:r>
            <a:r>
              <a:rPr lang="en-US" sz="1100" dirty="0" smtClean="0"/>
              <a:t> that are available regionally and year-around.</a:t>
            </a:r>
            <a:endParaRPr lang="en-US" sz="1100" b="1" dirty="0" smtClean="0"/>
          </a:p>
          <a:p>
            <a:pPr lvl="1" eaLnBrk="1" hangingPunct="1"/>
            <a:endParaRPr lang="en-US" dirty="0" smtClean="0">
              <a:ea typeface="华文新魏" charset="0"/>
              <a:cs typeface="华文新魏" charset="0"/>
            </a:endParaRPr>
          </a:p>
          <a:p>
            <a:pPr lvl="1" eaLnBrk="1" hangingPunct="1"/>
            <a:r>
              <a:rPr lang="en-US" dirty="0" smtClean="0">
                <a:ea typeface="华文新魏" charset="0"/>
                <a:cs typeface="华文新魏" charset="0"/>
              </a:rPr>
              <a:t>Unlike </a:t>
            </a:r>
            <a:r>
              <a:rPr lang="en-US" baseline="0" dirty="0" smtClean="0">
                <a:ea typeface="华文新魏" charset="0"/>
                <a:cs typeface="华文新魏" charset="0"/>
              </a:rPr>
              <a:t>many other biomass fractionation techniques which can only handle a range of biomass </a:t>
            </a:r>
            <a:r>
              <a:rPr lang="en-US" baseline="0" dirty="0" err="1" smtClean="0">
                <a:ea typeface="华文新魏" charset="0"/>
                <a:cs typeface="华文新魏" charset="0"/>
              </a:rPr>
              <a:t>feedstocks</a:t>
            </a:r>
            <a:r>
              <a:rPr lang="en-US" baseline="0" dirty="0" smtClean="0">
                <a:ea typeface="华文新魏" charset="0"/>
                <a:cs typeface="华文新魏" charset="0"/>
              </a:rPr>
              <a:t>, </a:t>
            </a:r>
            <a:r>
              <a:rPr lang="en-US" dirty="0" smtClean="0">
                <a:ea typeface="华文新魏" charset="0"/>
                <a:cs typeface="华文新魏" charset="0"/>
              </a:rPr>
              <a:t>Our</a:t>
            </a:r>
            <a:r>
              <a:rPr lang="en-US" baseline="0" dirty="0" smtClean="0">
                <a:ea typeface="华文新魏" charset="0"/>
                <a:cs typeface="华文新魏" charset="0"/>
              </a:rPr>
              <a:t> recent study has showed that IL pretreatment is effective on multiple and mixed </a:t>
            </a:r>
            <a:r>
              <a:rPr lang="en-US" baseline="0" dirty="0" err="1" smtClean="0">
                <a:ea typeface="华文新魏" charset="0"/>
                <a:cs typeface="华文新魏" charset="0"/>
              </a:rPr>
              <a:t>feedstocks</a:t>
            </a:r>
            <a:r>
              <a:rPr lang="en-US" baseline="0" dirty="0" smtClean="0">
                <a:ea typeface="华文新魏" charset="0"/>
                <a:cs typeface="华文新魏" charset="0"/>
              </a:rPr>
              <a:t>. </a:t>
            </a:r>
          </a:p>
          <a:p>
            <a:pPr lvl="1" eaLnBrk="1" hangingPunct="1"/>
            <a:endParaRPr lang="en-US" baseline="0" dirty="0" smtClean="0">
              <a:ea typeface="华文新魏" charset="0"/>
              <a:cs typeface="华文新魏" charset="0"/>
            </a:endParaRPr>
          </a:p>
          <a:p>
            <a:pPr lvl="1" eaLnBrk="1" hangingPunct="1"/>
            <a:r>
              <a:rPr lang="en-US" baseline="0" dirty="0" smtClean="0">
                <a:ea typeface="华文新魏" charset="0"/>
                <a:cs typeface="华文新魏" charset="0"/>
              </a:rPr>
              <a:t>In this case, we blended four common biomass </a:t>
            </a:r>
            <a:r>
              <a:rPr lang="en-US" baseline="0" dirty="0" err="1" smtClean="0">
                <a:ea typeface="华文新魏" charset="0"/>
                <a:cs typeface="华文新魏" charset="0"/>
              </a:rPr>
              <a:t>feedstocks</a:t>
            </a:r>
            <a:r>
              <a:rPr lang="en-US" baseline="0" dirty="0" smtClean="0">
                <a:ea typeface="华文新魏" charset="0"/>
                <a:cs typeface="华文新魏" charset="0"/>
              </a:rPr>
              <a:t> including pine, eucalyptus, corn </a:t>
            </a:r>
            <a:r>
              <a:rPr lang="en-US" baseline="0" dirty="0" err="1" smtClean="0">
                <a:ea typeface="华文新魏" charset="0"/>
                <a:cs typeface="华文新魏" charset="0"/>
              </a:rPr>
              <a:t>stover</a:t>
            </a:r>
            <a:r>
              <a:rPr lang="en-US" baseline="0" dirty="0" smtClean="0">
                <a:ea typeface="华文新魏" charset="0"/>
                <a:cs typeface="华文新魏" charset="0"/>
              </a:rPr>
              <a:t>, and switchgrass and demonstrated equally high sugar yield and fast sugar release kinetics.</a:t>
            </a:r>
            <a:endParaRPr lang="en-US" dirty="0" smtClean="0">
              <a:ea typeface="华文新魏" charset="0"/>
              <a:cs typeface="华文新魏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2008.06.05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769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EWEST_TONAL_JBEI-logo_BLUE-GREY_tonal.png"/>
          <p:cNvPicPr>
            <a:picLocks noChangeAspect="1"/>
          </p:cNvPicPr>
          <p:nvPr userDrawn="1"/>
        </p:nvPicPr>
        <p:blipFill>
          <a:blip r:embed="rId2"/>
          <a:srcRect l="11228" t="16482" r="11359" b="20700"/>
          <a:stretch>
            <a:fillRect/>
          </a:stretch>
        </p:blipFill>
        <p:spPr bwMode="auto">
          <a:xfrm>
            <a:off x="228600" y="-16941"/>
            <a:ext cx="200534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SideBySideNew_DOE_Logo_Color_042808_outline copy.png"/>
          <p:cNvPicPr>
            <a:picLocks noChangeAspect="1"/>
          </p:cNvPicPr>
          <p:nvPr userDrawn="1"/>
        </p:nvPicPr>
        <p:blipFill>
          <a:blip r:embed="rId3">
            <a:alphaModFix amt="53000"/>
          </a:blip>
          <a:srcRect r="28271" b="-7860"/>
          <a:stretch>
            <a:fillRect/>
          </a:stretch>
        </p:blipFill>
        <p:spPr bwMode="auto">
          <a:xfrm>
            <a:off x="6299200" y="148159"/>
            <a:ext cx="255677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6"/>
          <p:cNvSpPr>
            <a:spLocks noChangeShapeType="1"/>
          </p:cNvSpPr>
          <p:nvPr userDrawn="1"/>
        </p:nvSpPr>
        <p:spPr bwMode="auto">
          <a:xfrm flipH="1">
            <a:off x="69850" y="912813"/>
            <a:ext cx="9004300" cy="0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Arial" pitchFamily="-65" charset="0"/>
              <a:ea typeface="+mn-ea"/>
              <a:cs typeface="+mn-cs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457200"/>
          </a:xfrm>
        </p:spPr>
        <p:txBody>
          <a:bodyPr anchor="t"/>
          <a:lstStyle>
            <a:lvl1pPr algn="ctr">
              <a:defRPr sz="20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371600" y="5943600"/>
            <a:ext cx="64008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685800" y="1828800"/>
            <a:ext cx="7772400" cy="1333500"/>
          </a:xfrm>
        </p:spPr>
        <p:txBody>
          <a:bodyPr anchor="t">
            <a:noAutofit/>
          </a:bodyPr>
          <a:lstStyle>
            <a:lvl1pPr marL="0" indent="0" algn="ctr">
              <a:buNone/>
              <a:defRPr sz="4400" i="0" cap="small">
                <a:latin typeface="Arial"/>
                <a:cs typeface="Arial"/>
              </a:defRPr>
            </a:lvl1pPr>
            <a:lvl2pPr marL="0" indent="0" algn="ctr">
              <a:buNone/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85800" y="3200400"/>
            <a:ext cx="7772400" cy="2743200"/>
          </a:xfrm>
        </p:spPr>
        <p:txBody>
          <a:bodyPr anchor="t">
            <a:normAutofit/>
          </a:bodyPr>
          <a:lstStyle>
            <a:lvl1pPr marL="0" indent="0" algn="ctr">
              <a:buNone/>
              <a:defRPr sz="4000" i="0">
                <a:solidFill>
                  <a:schemeClr val="accent1">
                    <a:lumMod val="75000"/>
                  </a:schemeClr>
                </a:solidFill>
              </a:defRPr>
            </a:lvl1pPr>
            <a:lvl2pPr marL="0" indent="0" algn="ctr">
              <a:buNone/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3D01-F58F-BD45-9E24-A501263B0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es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7609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/>
          <a:lstStyle>
            <a:lvl1pPr>
              <a:defRPr>
                <a:solidFill>
                  <a:srgbClr val="376092"/>
                </a:solidFill>
              </a:defRPr>
            </a:lvl1pPr>
            <a:lvl2pPr>
              <a:defRPr>
                <a:solidFill>
                  <a:srgbClr val="376092"/>
                </a:solidFill>
              </a:defRPr>
            </a:lvl2pPr>
            <a:lvl3pPr>
              <a:defRPr>
                <a:solidFill>
                  <a:srgbClr val="376092"/>
                </a:solidFill>
              </a:defRPr>
            </a:lvl3pPr>
            <a:lvl4pPr>
              <a:defRPr>
                <a:solidFill>
                  <a:srgbClr val="376092"/>
                </a:solidFill>
              </a:defRPr>
            </a:lvl4pPr>
            <a:lvl5pPr>
              <a:defRPr>
                <a:solidFill>
                  <a:srgbClr val="37609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3D01-F58F-BD45-9E24-A501263B0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1148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143000"/>
            <a:ext cx="41148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3D01-F58F-BD45-9E24-A501263B0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057400"/>
            <a:ext cx="4114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57400"/>
            <a:ext cx="41148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3"/>
          </p:nvPr>
        </p:nvSpPr>
        <p:spPr>
          <a:xfrm>
            <a:off x="228600" y="1143000"/>
            <a:ext cx="4114800" cy="914400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4"/>
          </p:nvPr>
        </p:nvSpPr>
        <p:spPr>
          <a:xfrm>
            <a:off x="4800600" y="1143000"/>
            <a:ext cx="4114800" cy="914400"/>
          </a:xfrm>
        </p:spPr>
        <p:txBody>
          <a:bodyPr anchor="ctr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3D01-F58F-BD45-9E24-A501263B0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3D01-F58F-BD45-9E24-A501263B019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3E1CF3-5A17-4F84-8538-105882684CB6}" type="datetimeFigureOut">
              <a:rPr lang="en-US" smtClean="0"/>
              <a:pPr/>
              <a:t>6/14/16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8BFA4-64E0-4E92-AC86-8CE7CB7F69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1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B5B96E-DC11-BD47-8AEC-FF5709B61E17}" type="datetimeFigureOut">
              <a:rPr lang="en-US" smtClean="0"/>
              <a:t>6/14/16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976F096-DEDF-A949-BA82-B6F9B221F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85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1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8012447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43000"/>
            <a:ext cx="84582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Line 6"/>
          <p:cNvSpPr>
            <a:spLocks noChangeShapeType="1"/>
          </p:cNvSpPr>
          <p:nvPr userDrawn="1"/>
        </p:nvSpPr>
        <p:spPr bwMode="auto">
          <a:xfrm flipH="1">
            <a:off x="69850" y="912813"/>
            <a:ext cx="9004300" cy="0"/>
          </a:xfrm>
          <a:prstGeom prst="line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Arial" pitchFamily="-65" charset="0"/>
              <a:ea typeface="+mn-ea"/>
              <a:cs typeface="+mn-cs"/>
            </a:endParaRPr>
          </a:p>
        </p:txBody>
      </p:sp>
      <p:pic>
        <p:nvPicPr>
          <p:cNvPr id="12" name="Picture 11" descr="SideBySideNew_DOE_Logo_Color_042808_outline copy.png"/>
          <p:cNvPicPr>
            <a:picLocks noChangeAspect="1"/>
          </p:cNvPicPr>
          <p:nvPr userDrawn="1"/>
        </p:nvPicPr>
        <p:blipFill>
          <a:blip r:embed="rId10">
            <a:alphaModFix amt="53000"/>
          </a:blip>
          <a:srcRect r="28271" b="-7860"/>
          <a:stretch>
            <a:fillRect/>
          </a:stretch>
        </p:blipFill>
        <p:spPr bwMode="auto">
          <a:xfrm>
            <a:off x="8092053" y="505350"/>
            <a:ext cx="883732" cy="237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" descr="NEWEST_TONAL_JBEI-logo_BLUE-GREY_tonal.png"/>
          <p:cNvPicPr>
            <a:picLocks noChangeAspect="1"/>
          </p:cNvPicPr>
          <p:nvPr userDrawn="1"/>
        </p:nvPicPr>
        <p:blipFill>
          <a:blip r:embed="rId11"/>
          <a:srcRect l="10209" t="16241" r="9608" b="15313"/>
          <a:stretch>
            <a:fillRect/>
          </a:stretch>
        </p:blipFill>
        <p:spPr bwMode="auto">
          <a:xfrm>
            <a:off x="8092053" y="88900"/>
            <a:ext cx="78105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3D01-F58F-BD45-9E24-A501263B019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7" r:id="rId3"/>
    <p:sldLayoutId id="2147483652" r:id="rId4"/>
    <p:sldLayoutId id="2147483656" r:id="rId5"/>
    <p:sldLayoutId id="2147483654" r:id="rId6"/>
    <p:sldLayoutId id="2147483658" r:id="rId7"/>
    <p:sldLayoutId id="2147483660" r:id="rId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 cap="small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27013" indent="-227013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688975" indent="-231775" algn="l" defTabSz="457200" rtl="0" eaLnBrk="1" latinLnBrk="0" hangingPunct="1">
        <a:spcBef>
          <a:spcPct val="20000"/>
        </a:spcBef>
        <a:buFont typeface="Lucida Grande"/>
        <a:buChar char="-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 typeface="Lucida Grande"/>
        <a:buChar char="»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597025" indent="-225425" algn="l" defTabSz="457200" rtl="0" eaLnBrk="1" latinLnBrk="0" hangingPunct="1">
        <a:spcBef>
          <a:spcPct val="20000"/>
        </a:spcBef>
        <a:buSzPct val="100000"/>
        <a:buFont typeface="Lucida Grande"/>
        <a:buChar char="❊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8988" indent="-230188" algn="l" defTabSz="457200" rtl="0" eaLnBrk="1" latinLnBrk="0" hangingPunct="1">
        <a:spcBef>
          <a:spcPct val="20000"/>
        </a:spcBef>
        <a:buFont typeface="Lucida Grande"/>
        <a:buChar char="◆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7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jpeg"/><Relationship Id="rId12" Type="http://schemas.microsoft.com/office/2007/relationships/hdphoto" Target="../media/hdphoto1.wdp"/><Relationship Id="rId13" Type="http://schemas.openxmlformats.org/officeDocument/2006/relationships/image" Target="../media/image32.png"/><Relationship Id="rId14" Type="http://schemas.openxmlformats.org/officeDocument/2006/relationships/image" Target="../media/image33.emf"/><Relationship Id="rId15" Type="http://schemas.openxmlformats.org/officeDocument/2006/relationships/image" Target="../media/image34.png"/><Relationship Id="rId16" Type="http://schemas.openxmlformats.org/officeDocument/2006/relationships/image" Target="../media/image35.png"/><Relationship Id="rId17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8" Type="http://schemas.openxmlformats.org/officeDocument/2006/relationships/image" Target="../media/image28.jpeg"/><Relationship Id="rId9" Type="http://schemas.openxmlformats.org/officeDocument/2006/relationships/image" Target="../media/image29.jpeg"/><Relationship Id="rId10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3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18390" y="2215579"/>
            <a:ext cx="8181109" cy="1333500"/>
          </a:xfrm>
        </p:spPr>
        <p:txBody>
          <a:bodyPr/>
          <a:lstStyle/>
          <a:p>
            <a:r>
              <a:rPr lang="en-US" sz="2800" b="1" dirty="0" smtClean="0"/>
              <a:t>Renewable Ionic Liquids for the Valorization of Lignocellulosic Biomass</a:t>
            </a:r>
          </a:p>
          <a:p>
            <a:endParaRPr lang="en-US" sz="2800" b="1" dirty="0" smtClean="0"/>
          </a:p>
          <a:p>
            <a:endParaRPr lang="en-US" sz="2800" b="1" dirty="0" smtClean="0"/>
          </a:p>
          <a:p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</a:rPr>
              <a:t>Blake A. Simmons, Ph.D.</a:t>
            </a:r>
          </a:p>
          <a:p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</a:rPr>
              <a:t>Chief Science and Technology Officer</a:t>
            </a:r>
          </a:p>
          <a:p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</a:rPr>
              <a:t>Vice-President, Deconstruction Division</a:t>
            </a:r>
          </a:p>
          <a:p>
            <a:endParaRPr lang="en-US" sz="1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</a:rPr>
              <a:t>June 14, 2016</a:t>
            </a:r>
          </a:p>
          <a:p>
            <a:endParaRPr lang="en-US" sz="18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9334"/>
            <a:ext cx="8382000" cy="553998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Biofuels: Motivation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842" y="4346030"/>
            <a:ext cx="8778240" cy="251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00" indent="-285750" defTabSz="642938">
              <a:spcBef>
                <a:spcPts val="638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dirty="0">
                <a:latin typeface="+mj-lt"/>
                <a:cs typeface="Century Gothic"/>
                <a:sym typeface="Chalkboard Bold" charset="0"/>
              </a:rPr>
              <a:t>C</a:t>
            </a:r>
            <a:r>
              <a:rPr lang="en-US" sz="2400" dirty="0" smtClean="0">
                <a:latin typeface="+mj-lt"/>
                <a:cs typeface="Century Gothic"/>
                <a:sym typeface="Chalkboard Bold" charset="0"/>
              </a:rPr>
              <a:t>onsumption of fossil fuels creates energy security challenges and potential negative impacts of climate change</a:t>
            </a:r>
          </a:p>
          <a:p>
            <a:pPr marL="304800" indent="-285750" defTabSz="642938">
              <a:spcBef>
                <a:spcPts val="638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dirty="0" smtClean="0">
                <a:latin typeface="+mj-lt"/>
                <a:cs typeface="Century Gothic"/>
                <a:sym typeface="Chalkboard Bold" charset="0"/>
              </a:rPr>
              <a:t>These concerns resulted in Energy Independence and Security Act of 2007 and the Renewable Fuels Standard</a:t>
            </a:r>
            <a:endParaRPr lang="en-US" sz="2400" dirty="0">
              <a:latin typeface="+mj-lt"/>
              <a:cs typeface="Century Gothic"/>
              <a:sym typeface="Chalkboard Bold" charset="0"/>
            </a:endParaRPr>
          </a:p>
          <a:p>
            <a:pPr marL="304800" indent="-285750" defTabSz="642938">
              <a:spcBef>
                <a:spcPts val="950"/>
              </a:spcBef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2400" dirty="0" smtClean="0">
                <a:latin typeface="+mj-lt"/>
                <a:cs typeface="Century Gothic"/>
                <a:sym typeface="Chalkboard Bold" charset="0"/>
              </a:rPr>
              <a:t>Lignocellulose </a:t>
            </a:r>
            <a:r>
              <a:rPr lang="en-US" sz="2400" dirty="0">
                <a:latin typeface="+mj-lt"/>
                <a:cs typeface="Century Gothic"/>
                <a:sym typeface="Chalkboard Bold" charset="0"/>
              </a:rPr>
              <a:t>biomass conversion offers the possibility of a </a:t>
            </a:r>
            <a:r>
              <a:rPr lang="en-US" sz="2400" dirty="0" smtClean="0">
                <a:latin typeface="+mj-lt"/>
                <a:cs typeface="Century Gothic"/>
                <a:sym typeface="Chalkboard Bold" charset="0"/>
              </a:rPr>
              <a:t>sustainable, renewable, and significant </a:t>
            </a:r>
            <a:r>
              <a:rPr lang="en-US" sz="2400" dirty="0">
                <a:latin typeface="+mj-lt"/>
                <a:cs typeface="Century Gothic"/>
                <a:sym typeface="Chalkboard Bold" charset="0"/>
              </a:rPr>
              <a:t>source of </a:t>
            </a:r>
            <a:r>
              <a:rPr lang="en-US" sz="2400" dirty="0" smtClean="0">
                <a:latin typeface="+mj-lt"/>
                <a:cs typeface="Century Gothic"/>
                <a:sym typeface="Chalkboard Bold" charset="0"/>
              </a:rPr>
              <a:t>fuel</a:t>
            </a:r>
            <a:endParaRPr lang="en-US" sz="2400" dirty="0">
              <a:latin typeface="+mj-lt"/>
              <a:cs typeface="Century Gothic"/>
              <a:sym typeface="Chalkboard Bold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04277" y="4021016"/>
            <a:ext cx="1405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Source: NASA</a:t>
            </a:r>
            <a:endParaRPr lang="en-US" sz="1400" b="1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/>
          <a:lstStyle/>
          <a:p>
            <a:fld id="{0FAD3D01-F58F-BD45-9E24-A501263B01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688" y="1064908"/>
            <a:ext cx="5021746" cy="32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2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7375E"/>
                </a:solidFill>
              </a:rPr>
              <a:t>Beyond Biofuels: Replacing the Whole Barrel of Oil with Renewables</a:t>
            </a:r>
            <a:endParaRPr lang="en-US" dirty="0">
              <a:solidFill>
                <a:srgbClr val="17375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524000"/>
            <a:ext cx="4301597" cy="48932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954" y="1251391"/>
            <a:ext cx="4070706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800" dirty="0" smtClean="0"/>
              <a:t>In order for a new low carbon, “bio-based” economy to occur, we must develop replacements for all products currently derived from oil</a:t>
            </a:r>
          </a:p>
          <a:p>
            <a:pPr marL="342900" indent="-342900">
              <a:buFont typeface="Arial"/>
              <a:buChar char="•"/>
            </a:pPr>
            <a:endParaRPr lang="en-US" sz="2800" dirty="0"/>
          </a:p>
          <a:p>
            <a:pPr marL="342900" indent="-342900">
              <a:buFont typeface="Arial"/>
              <a:buChar char="•"/>
            </a:pPr>
            <a:r>
              <a:rPr lang="en-US" sz="2800" dirty="0" smtClean="0"/>
              <a:t>Requires an integrated “systems of systems” approach to feedstock valorization</a:t>
            </a:r>
            <a:endParaRPr lang="en-US" sz="280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/>
          <a:lstStyle/>
          <a:p>
            <a:fld id="{0FAD3D01-F58F-BD45-9E24-A501263B01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75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6396" y="0"/>
            <a:ext cx="7840133" cy="863600"/>
          </a:xfrm>
        </p:spPr>
        <p:txBody>
          <a:bodyPr/>
          <a:lstStyle/>
          <a:p>
            <a:r>
              <a:rPr lang="en-US" dirty="0" smtClean="0">
                <a:solidFill>
                  <a:srgbClr val="376092"/>
                </a:solidFill>
              </a:rPr>
              <a:t>Joint BioEnergy Institute</a:t>
            </a:r>
            <a:endParaRPr lang="en-US" dirty="0">
              <a:solidFill>
                <a:srgbClr val="37609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0133" y="1010181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Seven Partners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1010179"/>
            <a:ext cx="4041775" cy="639762"/>
          </a:xfrm>
        </p:spPr>
        <p:txBody>
          <a:bodyPr/>
          <a:lstStyle/>
          <a:p>
            <a:pPr algn="ctr"/>
            <a:r>
              <a:rPr lang="en-US" dirty="0" smtClean="0"/>
              <a:t>One Location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966752" y="4301066"/>
            <a:ext cx="4041775" cy="23161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Funded by US Department of</a:t>
            </a:r>
            <a:r>
              <a:rPr lang="en-US" sz="2800" dirty="0"/>
              <a:t> </a:t>
            </a:r>
            <a:r>
              <a:rPr lang="en-US" sz="2800" dirty="0" smtClean="0"/>
              <a:t>Energy</a:t>
            </a:r>
          </a:p>
          <a:p>
            <a:r>
              <a:rPr lang="en-US" sz="2800" dirty="0" smtClean="0"/>
              <a:t>Started in 2007</a:t>
            </a:r>
          </a:p>
          <a:p>
            <a:r>
              <a:rPr lang="en-US" sz="2800" dirty="0" smtClean="0"/>
              <a:t>Renewed in 2012</a:t>
            </a:r>
          </a:p>
          <a:p>
            <a:r>
              <a:rPr lang="en-US" sz="2800" dirty="0" smtClean="0"/>
              <a:t>$25M/year</a:t>
            </a:r>
            <a:endParaRPr lang="en-US" sz="2800" dirty="0"/>
          </a:p>
        </p:txBody>
      </p:sp>
      <p:pic>
        <p:nvPicPr>
          <p:cNvPr id="9" name="Picture 10" descr="JBEI_Members_Logos"/>
          <p:cNvPicPr>
            <a:picLocks noChangeAspect="1" noChangeArrowheads="1"/>
          </p:cNvPicPr>
          <p:nvPr/>
        </p:nvPicPr>
        <p:blipFill>
          <a:blip r:embed="rId2"/>
          <a:srcRect l="82495"/>
          <a:stretch>
            <a:fillRect/>
          </a:stretch>
        </p:blipFill>
        <p:spPr bwMode="auto">
          <a:xfrm>
            <a:off x="2180274" y="4758266"/>
            <a:ext cx="1663599" cy="778843"/>
          </a:xfrm>
          <a:prstGeom prst="rect">
            <a:avLst/>
          </a:prstGeom>
          <a:noFill/>
        </p:spPr>
      </p:pic>
      <p:pic>
        <p:nvPicPr>
          <p:cNvPr id="10" name="Picture 9" descr="pnnl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37" y="4402667"/>
            <a:ext cx="1519318" cy="1581472"/>
          </a:xfrm>
          <a:prstGeom prst="rect">
            <a:avLst/>
          </a:prstGeom>
        </p:spPr>
      </p:pic>
      <p:pic>
        <p:nvPicPr>
          <p:cNvPr id="11" name="Picture 5" descr="JBEI_Members_Logos"/>
          <p:cNvPicPr>
            <a:picLocks noChangeAspect="1" noChangeArrowheads="1"/>
          </p:cNvPicPr>
          <p:nvPr/>
        </p:nvPicPr>
        <p:blipFill>
          <a:blip r:embed="rId2"/>
          <a:srcRect l="28017" r="46391"/>
          <a:stretch>
            <a:fillRect/>
          </a:stretch>
        </p:blipFill>
        <p:spPr bwMode="auto">
          <a:xfrm>
            <a:off x="820077" y="5960533"/>
            <a:ext cx="2520340" cy="807099"/>
          </a:xfrm>
          <a:prstGeom prst="rect">
            <a:avLst/>
          </a:prstGeom>
          <a:noFill/>
        </p:spPr>
      </p:pic>
      <p:pic>
        <p:nvPicPr>
          <p:cNvPr id="12" name="Picture 6" descr="JBEI_Members_Logos"/>
          <p:cNvPicPr>
            <a:picLocks noChangeAspect="1" noChangeArrowheads="1"/>
          </p:cNvPicPr>
          <p:nvPr/>
        </p:nvPicPr>
        <p:blipFill>
          <a:blip r:embed="rId2"/>
          <a:srcRect l="12047" r="72243"/>
          <a:stretch>
            <a:fillRect/>
          </a:stretch>
        </p:blipFill>
        <p:spPr bwMode="auto">
          <a:xfrm>
            <a:off x="223594" y="3300016"/>
            <a:ext cx="1883345" cy="982403"/>
          </a:xfrm>
          <a:prstGeom prst="rect">
            <a:avLst/>
          </a:prstGeom>
          <a:noFill/>
        </p:spPr>
      </p:pic>
      <p:pic>
        <p:nvPicPr>
          <p:cNvPr id="14" name="Picture 8" descr="JBEI_Members_Logos"/>
          <p:cNvPicPr>
            <a:picLocks noChangeAspect="1" noChangeArrowheads="1"/>
          </p:cNvPicPr>
          <p:nvPr/>
        </p:nvPicPr>
        <p:blipFill>
          <a:blip r:embed="rId2"/>
          <a:srcRect l="53886" r="26443"/>
          <a:stretch>
            <a:fillRect/>
          </a:stretch>
        </p:blipFill>
        <p:spPr bwMode="auto">
          <a:xfrm>
            <a:off x="2153613" y="3370762"/>
            <a:ext cx="1868967" cy="778843"/>
          </a:xfrm>
          <a:prstGeom prst="rect">
            <a:avLst/>
          </a:prstGeom>
          <a:noFill/>
        </p:spPr>
      </p:pic>
      <p:pic>
        <p:nvPicPr>
          <p:cNvPr id="15" name="Picture 14" descr="ucb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791" y="1885587"/>
            <a:ext cx="1420984" cy="10541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7564" y="1755448"/>
            <a:ext cx="3462873" cy="2368605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37" y="1885587"/>
            <a:ext cx="153035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96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15651" cy="914400"/>
          </a:xfrm>
        </p:spPr>
        <p:txBody>
          <a:bodyPr/>
          <a:lstStyle/>
          <a:p>
            <a:r>
              <a:rPr lang="en-US" sz="2400" dirty="0" smtClean="0">
                <a:solidFill>
                  <a:srgbClr val="1F497D"/>
                </a:solidFill>
              </a:rPr>
              <a:t>JBEI’s Mission: Basic Science to Convert Cellulosic Biomass to Drop-in Fuels and Chemicals</a:t>
            </a:r>
            <a:endParaRPr lang="en-US" sz="2400" dirty="0">
              <a:solidFill>
                <a:srgbClr val="1F497D"/>
              </a:solidFill>
            </a:endParaRPr>
          </a:p>
        </p:txBody>
      </p:sp>
      <p:sp>
        <p:nvSpPr>
          <p:cNvPr id="25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/>
          <a:lstStyle/>
          <a:p>
            <a:fld id="{0FAD3D01-F58F-BD45-9E24-A501263B01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525596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JBEI’s mission is to provide the scientific basis for converting </a:t>
            </a:r>
            <a:r>
              <a:rPr lang="en-US" sz="2000" b="1" i="1" dirty="0" err="1"/>
              <a:t>lignocellulosic</a:t>
            </a:r>
            <a:r>
              <a:rPr lang="en-US" sz="2000" b="1" i="1" dirty="0"/>
              <a:t> biomass to renewable liquid transportation fuels that are compatible with existing and proposed engines and the current fuel-distribution </a:t>
            </a:r>
            <a:r>
              <a:rPr lang="en-US" sz="2000" b="1" i="1" dirty="0" smtClean="0"/>
              <a:t>infrastructure, as well as the production of renewable chemicals, that enable a thriving US </a:t>
            </a:r>
            <a:r>
              <a:rPr lang="en-US" sz="2000" b="1" i="1" dirty="0" err="1" smtClean="0"/>
              <a:t>bioeconomy</a:t>
            </a:r>
            <a:r>
              <a:rPr lang="en-US" sz="2000" b="1" i="1" dirty="0" smtClean="0"/>
              <a:t>. </a:t>
            </a:r>
            <a:endParaRPr lang="en-US" sz="2000" b="1" i="1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90" y="955314"/>
            <a:ext cx="6611083" cy="389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3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v="urn:schemas-microsoft-com:mac:vml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23" y="1457328"/>
            <a:ext cx="8982531" cy="4786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329"/>
            <a:ext cx="7772399" cy="914400"/>
          </a:xfrm>
        </p:spPr>
        <p:txBody>
          <a:bodyPr/>
          <a:lstStyle/>
          <a:p>
            <a:r>
              <a:rPr lang="en-US" dirty="0" smtClean="0"/>
              <a:t>JBEI </a:t>
            </a:r>
            <a:r>
              <a:rPr lang="en-US" dirty="0"/>
              <a:t>- An Integrated </a:t>
            </a:r>
            <a:r>
              <a:rPr lang="en-US" dirty="0" err="1"/>
              <a:t>Feedstocks</a:t>
            </a:r>
            <a:r>
              <a:rPr lang="en-US" dirty="0"/>
              <a:t> to Fuels </a:t>
            </a:r>
            <a:r>
              <a:rPr lang="en-US" dirty="0" smtClean="0"/>
              <a:t>Bioenergy Research Center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AD3D01-F58F-BD45-9E24-A501263B0192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2966100" y="1228992"/>
            <a:ext cx="4977860" cy="553044"/>
            <a:chOff x="2396747" y="1126572"/>
            <a:chExt cx="4977860" cy="553044"/>
          </a:xfrm>
        </p:grpSpPr>
        <p:sp>
          <p:nvSpPr>
            <p:cNvPr id="18" name="Left-Right Arrow 17"/>
            <p:cNvSpPr/>
            <p:nvPr/>
          </p:nvSpPr>
          <p:spPr>
            <a:xfrm>
              <a:off x="2396747" y="1126572"/>
              <a:ext cx="4977860" cy="553044"/>
            </a:xfrm>
            <a:prstGeom prst="leftRigh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50847" y="1208498"/>
              <a:ext cx="20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Knowledge transfer</a:t>
              </a:r>
              <a:endParaRPr lang="en-US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73055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90" y="955314"/>
            <a:ext cx="6611083" cy="38920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096933" cy="914400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ea typeface="ＭＳ Ｐゴシック" pitchFamily="-106" charset="-128"/>
              </a:rPr>
              <a:t>JBEI’s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ＭＳ Ｐゴシック" pitchFamily="-106" charset="-128"/>
              </a:rPr>
              <a:t>Approach to Biofuels Production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314324" y="5056091"/>
            <a:ext cx="8598775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buFont typeface="Times" pitchFamily="-65" charset="0"/>
              <a:buNone/>
            </a:pPr>
            <a:r>
              <a:rPr lang="en-US" sz="3200" dirty="0" smtClean="0">
                <a:solidFill>
                  <a:srgbClr val="FF0000"/>
                </a:solidFill>
                <a:latin typeface="Arial"/>
                <a:cs typeface="Arial"/>
              </a:rPr>
              <a:t>Deconstruction Mission: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800" b="1" i="1" dirty="0"/>
              <a:t>Provide the science and technology foundation for a scalable, affordable biomass conversion process using ionic liquids</a:t>
            </a:r>
            <a:r>
              <a:rPr lang="en-US" sz="2700" dirty="0" smtClean="0">
                <a:latin typeface="Arial"/>
                <a:cs typeface="Arial"/>
              </a:rPr>
              <a:t>.</a:t>
            </a:r>
            <a:endParaRPr lang="en-US" sz="2700" b="0" dirty="0" smtClean="0">
              <a:latin typeface="Arial"/>
              <a:cs typeface="Arial"/>
            </a:endParaRPr>
          </a:p>
        </p:txBody>
      </p:sp>
      <p:sp>
        <p:nvSpPr>
          <p:cNvPr id="4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</p:spPr>
        <p:txBody>
          <a:bodyPr/>
          <a:lstStyle/>
          <a:p>
            <a:fld id="{0FAD3D01-F58F-BD45-9E24-A501263B0192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96658" y="1164082"/>
            <a:ext cx="1834105" cy="2973038"/>
          </a:xfrm>
          <a:prstGeom prst="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5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nip and Round Single Corner Rectangle 14"/>
          <p:cNvSpPr>
            <a:spLocks noChangeArrowheads="1"/>
          </p:cNvSpPr>
          <p:nvPr/>
        </p:nvSpPr>
        <p:spPr bwMode="auto">
          <a:xfrm>
            <a:off x="6921500" y="4111625"/>
            <a:ext cx="2222500" cy="1066800"/>
          </a:xfrm>
          <a:custGeom>
            <a:avLst/>
            <a:gdLst>
              <a:gd name="T0" fmla="*/ 2146876 w 2146876"/>
              <a:gd name="T1" fmla="*/ 533400 h 1066800"/>
              <a:gd name="T2" fmla="*/ 1073438 w 2146876"/>
              <a:gd name="T3" fmla="*/ 1066800 h 1066800"/>
              <a:gd name="T4" fmla="*/ 0 w 2146876"/>
              <a:gd name="T5" fmla="*/ 533400 h 1066800"/>
              <a:gd name="T6" fmla="*/ 1073438 w 2146876"/>
              <a:gd name="T7" fmla="*/ 0 h 10668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2077 w 2146876"/>
              <a:gd name="T13" fmla="*/ 52077 h 1066800"/>
              <a:gd name="T14" fmla="*/ 2057973 w 2146876"/>
              <a:gd name="T15" fmla="*/ 1066800 h 10668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46876" h="1066800">
                <a:moveTo>
                  <a:pt x="177804" y="0"/>
                </a:moveTo>
                <a:lnTo>
                  <a:pt x="1969072" y="0"/>
                </a:lnTo>
                <a:lnTo>
                  <a:pt x="2146876" y="177804"/>
                </a:lnTo>
                <a:lnTo>
                  <a:pt x="2146876" y="1066800"/>
                </a:lnTo>
                <a:lnTo>
                  <a:pt x="0" y="1066800"/>
                </a:lnTo>
                <a:lnTo>
                  <a:pt x="0" y="177804"/>
                </a:lnTo>
                <a:lnTo>
                  <a:pt x="-1" y="177803"/>
                </a:lnTo>
                <a:cubicBezTo>
                  <a:pt x="-1" y="79605"/>
                  <a:pt x="79605" y="-1"/>
                  <a:pt x="177804" y="-1"/>
                </a:cubicBezTo>
                <a:close/>
              </a:path>
            </a:pathLst>
          </a:custGeom>
          <a:solidFill>
            <a:srgbClr val="FF6600">
              <a:alpha val="34117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Arial"/>
              <a:ea typeface="Arial" charset="0"/>
              <a:cs typeface="Arial"/>
            </a:endParaRPr>
          </a:p>
        </p:txBody>
      </p:sp>
      <p:sp>
        <p:nvSpPr>
          <p:cNvPr id="14" name="Snip and Round Single Corner Rectangle 13"/>
          <p:cNvSpPr>
            <a:spLocks noChangeArrowheads="1"/>
          </p:cNvSpPr>
          <p:nvPr/>
        </p:nvSpPr>
        <p:spPr bwMode="auto">
          <a:xfrm>
            <a:off x="6934200" y="1978025"/>
            <a:ext cx="2209800" cy="1066800"/>
          </a:xfrm>
          <a:custGeom>
            <a:avLst/>
            <a:gdLst>
              <a:gd name="T0" fmla="*/ 2146876 w 2146876"/>
              <a:gd name="T1" fmla="*/ 533400 h 1066800"/>
              <a:gd name="T2" fmla="*/ 1073438 w 2146876"/>
              <a:gd name="T3" fmla="*/ 1066800 h 1066800"/>
              <a:gd name="T4" fmla="*/ 0 w 2146876"/>
              <a:gd name="T5" fmla="*/ 533400 h 1066800"/>
              <a:gd name="T6" fmla="*/ 1073438 w 2146876"/>
              <a:gd name="T7" fmla="*/ 0 h 10668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2077 w 2146876"/>
              <a:gd name="T13" fmla="*/ 52077 h 1066800"/>
              <a:gd name="T14" fmla="*/ 2057973 w 2146876"/>
              <a:gd name="T15" fmla="*/ 1066800 h 10668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46876" h="1066800">
                <a:moveTo>
                  <a:pt x="177804" y="0"/>
                </a:moveTo>
                <a:lnTo>
                  <a:pt x="1969072" y="0"/>
                </a:lnTo>
                <a:lnTo>
                  <a:pt x="2146876" y="177804"/>
                </a:lnTo>
                <a:lnTo>
                  <a:pt x="2146876" y="1066800"/>
                </a:lnTo>
                <a:lnTo>
                  <a:pt x="0" y="1066800"/>
                </a:lnTo>
                <a:lnTo>
                  <a:pt x="0" y="177804"/>
                </a:lnTo>
                <a:lnTo>
                  <a:pt x="-1" y="177803"/>
                </a:lnTo>
                <a:cubicBezTo>
                  <a:pt x="-1" y="79605"/>
                  <a:pt x="79605" y="-1"/>
                  <a:pt x="177804" y="-1"/>
                </a:cubicBezTo>
                <a:close/>
              </a:path>
            </a:pathLst>
          </a:custGeom>
          <a:solidFill>
            <a:srgbClr val="FF6600">
              <a:alpha val="34117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FFFFFF"/>
              </a:solidFill>
              <a:latin typeface="Arial"/>
              <a:ea typeface="Arial" charset="0"/>
              <a:cs typeface="Arial"/>
            </a:endParaRP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>
            <a:off x="478118" y="5623858"/>
            <a:ext cx="6305176" cy="77096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>
                  <a:alpha val="23999"/>
                </a:srgbClr>
              </a:gs>
              <a:gs pos="100000">
                <a:srgbClr val="9BC1FF">
                  <a:alpha val="23999"/>
                </a:srgbClr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dirty="0">
                <a:latin typeface="Arial"/>
                <a:ea typeface="Arial" charset="0"/>
                <a:cs typeface="Arial"/>
              </a:rPr>
              <a:t>1-ethyl-3-</a:t>
            </a:r>
            <a:r>
              <a:rPr lang="en-US" dirty="0" smtClean="0">
                <a:latin typeface="Arial"/>
                <a:ea typeface="Arial" charset="0"/>
                <a:cs typeface="Arial"/>
              </a:rPr>
              <a:t>methylimidazolium </a:t>
            </a:r>
            <a:r>
              <a:rPr lang="en-US" dirty="0">
                <a:latin typeface="Arial"/>
                <a:ea typeface="Arial" charset="0"/>
                <a:cs typeface="Arial"/>
              </a:rPr>
              <a:t>acetate, abbreviated </a:t>
            </a:r>
            <a:endParaRPr lang="en-US" dirty="0" smtClean="0">
              <a:latin typeface="Arial"/>
              <a:ea typeface="Arial" charset="0"/>
              <a:cs typeface="Arial"/>
            </a:endParaRPr>
          </a:p>
          <a:p>
            <a:pPr algn="ctr"/>
            <a:r>
              <a:rPr lang="en-US" dirty="0" smtClean="0">
                <a:latin typeface="Arial"/>
                <a:ea typeface="Arial" charset="0"/>
                <a:cs typeface="Arial"/>
              </a:rPr>
              <a:t>as </a:t>
            </a:r>
            <a:r>
              <a:rPr lang="en-US" dirty="0">
                <a:latin typeface="Arial"/>
                <a:ea typeface="Arial" charset="0"/>
                <a:cs typeface="Arial"/>
              </a:rPr>
              <a:t>[C</a:t>
            </a:r>
            <a:r>
              <a:rPr lang="en-US" baseline="-25000" dirty="0">
                <a:latin typeface="Arial"/>
                <a:ea typeface="Arial" charset="0"/>
                <a:cs typeface="Arial"/>
              </a:rPr>
              <a:t>2</a:t>
            </a:r>
            <a:r>
              <a:rPr lang="en-US" dirty="0">
                <a:latin typeface="Arial"/>
                <a:ea typeface="Arial" charset="0"/>
                <a:cs typeface="Arial"/>
              </a:rPr>
              <a:t>mim][</a:t>
            </a:r>
            <a:r>
              <a:rPr lang="en-US" dirty="0" err="1">
                <a:latin typeface="Arial"/>
                <a:ea typeface="Arial" charset="0"/>
                <a:cs typeface="Arial"/>
              </a:rPr>
              <a:t>OAc</a:t>
            </a:r>
            <a:r>
              <a:rPr lang="en-US" dirty="0">
                <a:latin typeface="Arial"/>
                <a:ea typeface="Arial" charset="0"/>
                <a:cs typeface="Arial"/>
              </a:rPr>
              <a:t>], </a:t>
            </a:r>
            <a:r>
              <a:rPr lang="en-US" dirty="0" smtClean="0">
                <a:latin typeface="Arial"/>
                <a:ea typeface="Arial" charset="0"/>
                <a:cs typeface="Arial"/>
              </a:rPr>
              <a:t>dissolves </a:t>
            </a:r>
            <a:r>
              <a:rPr lang="en-US" dirty="0">
                <a:latin typeface="Arial"/>
                <a:ea typeface="Arial" charset="0"/>
                <a:cs typeface="Arial"/>
              </a:rPr>
              <a:t>&gt; 20 </a:t>
            </a:r>
            <a:r>
              <a:rPr lang="en-US" dirty="0" err="1">
                <a:latin typeface="Arial"/>
                <a:ea typeface="Arial" charset="0"/>
                <a:cs typeface="Arial"/>
              </a:rPr>
              <a:t>wt</a:t>
            </a:r>
            <a:r>
              <a:rPr lang="en-US" dirty="0">
                <a:latin typeface="Arial"/>
                <a:ea typeface="Arial" charset="0"/>
                <a:cs typeface="Arial"/>
              </a:rPr>
              <a:t>% cellulose</a:t>
            </a:r>
          </a:p>
        </p:txBody>
      </p:sp>
      <p:sp>
        <p:nvSpPr>
          <p:cNvPr id="12" name="Rounded Rectangle 11"/>
          <p:cNvSpPr>
            <a:spLocks noChangeArrowheads="1"/>
          </p:cNvSpPr>
          <p:nvPr/>
        </p:nvSpPr>
        <p:spPr bwMode="auto">
          <a:xfrm>
            <a:off x="4648200" y="4721225"/>
            <a:ext cx="914400" cy="3143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>
                  <a:alpha val="15999"/>
                </a:srgbClr>
              </a:gs>
              <a:gs pos="100000">
                <a:srgbClr val="9BC1FF">
                  <a:alpha val="15999"/>
                </a:srgbClr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2209800" y="1444625"/>
            <a:ext cx="914400" cy="14573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F80CD">
                  <a:alpha val="15999"/>
                </a:srgbClr>
              </a:gs>
              <a:gs pos="100000">
                <a:srgbClr val="9BC1FF">
                  <a:alpha val="15999"/>
                </a:srgbClr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+mn-lt"/>
              <a:ea typeface="Arial" charset="0"/>
              <a:cs typeface="Arial" charset="0"/>
            </a:endParaRPr>
          </a:p>
        </p:txBody>
      </p:sp>
      <p:sp>
        <p:nvSpPr>
          <p:cNvPr id="25607" name="Title 4"/>
          <p:cNvSpPr>
            <a:spLocks noGrp="1"/>
          </p:cNvSpPr>
          <p:nvPr>
            <p:ph type="title" idx="4294967295"/>
          </p:nvPr>
        </p:nvSpPr>
        <p:spPr>
          <a:xfrm>
            <a:off x="-1" y="12329"/>
            <a:ext cx="5817903" cy="914400"/>
          </a:xfrm>
        </p:spPr>
        <p:txBody>
          <a:bodyPr/>
          <a:lstStyle/>
          <a:p>
            <a:pPr>
              <a:defRPr/>
            </a:pPr>
            <a:r>
              <a:rPr lang="en-US" sz="2800" dirty="0" smtClean="0">
                <a:solidFill>
                  <a:srgbClr val="376092"/>
                </a:solidFill>
                <a:ea typeface="Century Gothic" charset="0"/>
              </a:rPr>
              <a:t>Certain </a:t>
            </a:r>
            <a:r>
              <a:rPr lang="en-US" sz="2800" cap="small" dirty="0" smtClean="0">
                <a:solidFill>
                  <a:srgbClr val="376092"/>
                </a:solidFill>
                <a:ea typeface="Century Gothic" charset="0"/>
              </a:rPr>
              <a:t>Ionic Liquids (ILs) are Effective Biomass Solvents</a:t>
            </a:r>
            <a:endParaRPr lang="en-US" sz="2800" cap="small" dirty="0">
              <a:solidFill>
                <a:srgbClr val="376092"/>
              </a:solidFill>
              <a:ea typeface="Century Gothic" charset="0"/>
            </a:endParaRPr>
          </a:p>
        </p:txBody>
      </p:sp>
      <p:pic>
        <p:nvPicPr>
          <p:cNvPr id="23560" name="Picture 6" descr="Cations_anions.eps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25" y="1295400"/>
            <a:ext cx="640715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TextBox 7"/>
          <p:cNvSpPr txBox="1">
            <a:spLocks noChangeArrowheads="1"/>
          </p:cNvSpPr>
          <p:nvPr/>
        </p:nvSpPr>
        <p:spPr bwMode="auto">
          <a:xfrm>
            <a:off x="6908800" y="2079625"/>
            <a:ext cx="212205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 err="1">
                <a:latin typeface="Arial"/>
                <a:ea typeface="Arial" charset="0"/>
                <a:cs typeface="Arial"/>
              </a:rPr>
              <a:t>Cation</a:t>
            </a:r>
            <a:r>
              <a:rPr lang="en-US" sz="1800" dirty="0">
                <a:latin typeface="Arial"/>
                <a:ea typeface="Arial" charset="0"/>
                <a:cs typeface="Arial"/>
              </a:rPr>
              <a:t> determines: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/>
                <a:ea typeface="Arial" charset="0"/>
                <a:cs typeface="Arial"/>
              </a:rPr>
              <a:t>s</a:t>
            </a:r>
            <a:r>
              <a:rPr lang="en-US" sz="1800" dirty="0" smtClean="0">
                <a:latin typeface="Arial"/>
                <a:ea typeface="Arial" charset="0"/>
                <a:cs typeface="Arial"/>
              </a:rPr>
              <a:t>tability</a:t>
            </a:r>
            <a:endParaRPr lang="en-US" sz="1800" dirty="0">
              <a:latin typeface="Arial"/>
              <a:ea typeface="Arial" charset="0"/>
              <a:cs typeface="Arial"/>
            </a:endParaRPr>
          </a:p>
          <a:p>
            <a:pPr marL="285750" indent="-285750">
              <a:buFontTx/>
              <a:buChar char="-"/>
            </a:pPr>
            <a:r>
              <a:rPr lang="en-US" sz="1800" dirty="0" smtClean="0">
                <a:latin typeface="Arial"/>
                <a:ea typeface="Arial" charset="0"/>
                <a:cs typeface="Arial"/>
              </a:rPr>
              <a:t>properties</a:t>
            </a:r>
            <a:endParaRPr lang="en-US" sz="1800" dirty="0">
              <a:latin typeface="Arial"/>
              <a:ea typeface="Arial" charset="0"/>
              <a:cs typeface="Arial"/>
            </a:endParaRPr>
          </a:p>
        </p:txBody>
      </p:sp>
      <p:sp>
        <p:nvSpPr>
          <p:cNvPr id="23562" name="TextBox 8"/>
          <p:cNvSpPr txBox="1">
            <a:spLocks noChangeArrowheads="1"/>
          </p:cNvSpPr>
          <p:nvPr/>
        </p:nvSpPr>
        <p:spPr bwMode="auto">
          <a:xfrm>
            <a:off x="6959600" y="4114800"/>
            <a:ext cx="226473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ea typeface="Arial" charset="0"/>
                <a:cs typeface="Arial"/>
              </a:rPr>
              <a:t>Anion determines:</a:t>
            </a:r>
          </a:p>
          <a:p>
            <a:pPr>
              <a:buClr>
                <a:schemeClr val="accent2"/>
              </a:buClr>
            </a:pPr>
            <a:r>
              <a:rPr lang="en-US" sz="2000" dirty="0" smtClean="0">
                <a:latin typeface="Arial"/>
                <a:ea typeface="Arial" charset="0"/>
                <a:cs typeface="Arial"/>
              </a:rPr>
              <a:t>- chemistry</a:t>
            </a:r>
            <a:endParaRPr lang="en-US" sz="2000" dirty="0">
              <a:latin typeface="Arial"/>
              <a:ea typeface="Arial" charset="0"/>
              <a:cs typeface="Arial"/>
            </a:endParaRPr>
          </a:p>
          <a:p>
            <a:pPr>
              <a:buClr>
                <a:schemeClr val="accent2"/>
              </a:buClr>
            </a:pPr>
            <a:r>
              <a:rPr lang="en-US" sz="2000" dirty="0" smtClean="0">
                <a:latin typeface="Arial"/>
                <a:ea typeface="Arial" charset="0"/>
                <a:cs typeface="Arial"/>
              </a:rPr>
              <a:t>- functionality</a:t>
            </a:r>
            <a:endParaRPr lang="en-US" sz="2000" dirty="0">
              <a:latin typeface="Arial"/>
              <a:ea typeface="Arial" charset="0"/>
              <a:cs typeface="Arial"/>
            </a:endParaRPr>
          </a:p>
        </p:txBody>
      </p:sp>
      <p:sp>
        <p:nvSpPr>
          <p:cNvPr id="23564" name="TextBox 15"/>
          <p:cNvSpPr txBox="1">
            <a:spLocks noChangeArrowheads="1"/>
          </p:cNvSpPr>
          <p:nvPr/>
        </p:nvSpPr>
        <p:spPr bwMode="auto">
          <a:xfrm>
            <a:off x="3505200" y="1066800"/>
            <a:ext cx="49672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charset="0"/>
                <a:ea typeface="Arial" charset="0"/>
                <a:cs typeface="Arial" charset="0"/>
              </a:rPr>
              <a:t>Room Temperature, Molten Salts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29987" y="6524486"/>
            <a:ext cx="5010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Simmons, B. et al.</a:t>
            </a:r>
            <a:r>
              <a:rPr lang="en-US" sz="1200" b="1" i="1" dirty="0" smtClean="0"/>
              <a:t>,</a:t>
            </a:r>
            <a:r>
              <a:rPr lang="en-US" sz="1200" b="1" dirty="0" smtClean="0"/>
              <a:t> Ionic Liquid Pretreatment,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Chem</a:t>
            </a:r>
            <a:r>
              <a:rPr lang="en-US" sz="1200" b="1" i="1" dirty="0" smtClean="0"/>
              <a:t> Eng </a:t>
            </a:r>
            <a:r>
              <a:rPr lang="en-US" sz="1200" b="1" i="1" dirty="0" err="1" smtClean="0"/>
              <a:t>Prog</a:t>
            </a:r>
            <a:r>
              <a:rPr lang="en-US" sz="1200" b="1" i="1" dirty="0" smtClean="0"/>
              <a:t>, </a:t>
            </a:r>
            <a:r>
              <a:rPr lang="en-US" sz="1200" b="1" dirty="0" smtClean="0"/>
              <a:t>2010, 3, 50-55</a:t>
            </a:r>
            <a:endParaRPr lang="en-US" sz="1200" b="1" dirty="0"/>
          </a:p>
        </p:txBody>
      </p:sp>
      <p:sp>
        <p:nvSpPr>
          <p:cNvPr id="1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/>
          <a:lstStyle/>
          <a:p>
            <a:pPr algn="r"/>
            <a:fld id="{0FAD3D01-F58F-BD45-9E24-A501263B0192}" type="slidenum">
              <a:rPr lang="en-US" sz="1200" smtClean="0"/>
              <a:pPr algn="r"/>
              <a:t>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485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-176212" y="1161256"/>
            <a:ext cx="4960175" cy="4572000"/>
            <a:chOff x="238407" y="2328852"/>
            <a:chExt cx="2972274" cy="2739672"/>
          </a:xfrm>
        </p:grpSpPr>
        <p:sp>
          <p:nvSpPr>
            <p:cNvPr id="12" name="Oval 11"/>
            <p:cNvSpPr/>
            <p:nvPr/>
          </p:nvSpPr>
          <p:spPr>
            <a:xfrm>
              <a:off x="470861" y="2328852"/>
              <a:ext cx="2739820" cy="2739672"/>
            </a:xfrm>
            <a:prstGeom prst="ellipse">
              <a:avLst/>
            </a:prstGeom>
            <a:solidFill>
              <a:srgbClr val="FF9F00">
                <a:alpha val="70000"/>
              </a:srgbClr>
            </a:soli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/>
                <a:cs typeface="Avenir Book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8407" y="3985132"/>
              <a:ext cx="12925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Avenir Book"/>
                  <a:cs typeface="Avenir Book"/>
                </a:rPr>
                <a:t>Specific</a:t>
              </a:r>
            </a:p>
            <a:p>
              <a:pPr algn="ctr"/>
              <a:r>
                <a:rPr lang="en-US" sz="2400" dirty="0">
                  <a:latin typeface="Avenir Book"/>
                  <a:cs typeface="Avenir Book"/>
                </a:rPr>
                <a:t>I</a:t>
              </a:r>
              <a:r>
                <a:rPr lang="en-US" sz="2400" dirty="0" smtClean="0">
                  <a:latin typeface="Avenir Book"/>
                  <a:cs typeface="Avenir Book"/>
                </a:rPr>
                <a:t>ons </a:t>
              </a: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1719900" y="2927011"/>
            <a:ext cx="2286124" cy="2286000"/>
            <a:chOff x="470861" y="2328852"/>
            <a:chExt cx="2739820" cy="2739672"/>
          </a:xfrm>
        </p:grpSpPr>
        <p:sp>
          <p:nvSpPr>
            <p:cNvPr id="15" name="Oval 14"/>
            <p:cNvSpPr/>
            <p:nvPr/>
          </p:nvSpPr>
          <p:spPr>
            <a:xfrm>
              <a:off x="470861" y="2328852"/>
              <a:ext cx="2739820" cy="2739672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/>
                <a:cs typeface="Avenir Book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69994" y="3669331"/>
              <a:ext cx="1740687" cy="995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Avenir Book"/>
                  <a:cs typeface="Avenir Book"/>
                </a:rPr>
                <a:t>Water Activity</a:t>
              </a:r>
            </a:p>
          </p:txBody>
        </p:sp>
      </p:grpSp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1898809" y="1898690"/>
            <a:ext cx="2286124" cy="2286000"/>
            <a:chOff x="1116120" y="2141324"/>
            <a:chExt cx="2739820" cy="2739672"/>
          </a:xfrm>
          <a:solidFill>
            <a:srgbClr val="CA0028">
              <a:alpha val="60000"/>
            </a:srgbClr>
          </a:solidFill>
        </p:grpSpPr>
        <p:sp>
          <p:nvSpPr>
            <p:cNvPr id="18" name="Oval 17"/>
            <p:cNvSpPr/>
            <p:nvPr/>
          </p:nvSpPr>
          <p:spPr>
            <a:xfrm>
              <a:off x="1116120" y="2141324"/>
              <a:ext cx="2739820" cy="2739672"/>
            </a:xfrm>
            <a:prstGeom prst="ellipse">
              <a:avLst/>
            </a:prstGeom>
            <a:grpFill/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/>
                <a:cs typeface="Avenir Book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10842" y="2377808"/>
              <a:ext cx="1645098" cy="9959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Avenir Book"/>
                  <a:cs typeface="Avenir Book"/>
                </a:rPr>
                <a:t>Ionic Strength</a:t>
              </a:r>
            </a:p>
          </p:txBody>
        </p:sp>
      </p:grp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1093757" y="2096014"/>
            <a:ext cx="2286124" cy="2286000"/>
            <a:chOff x="624193" y="1408401"/>
            <a:chExt cx="2739820" cy="2739672"/>
          </a:xfrm>
          <a:solidFill>
            <a:srgbClr val="006884">
              <a:alpha val="70000"/>
            </a:srgbClr>
          </a:solidFill>
        </p:grpSpPr>
        <p:sp>
          <p:nvSpPr>
            <p:cNvPr id="21" name="Oval 20"/>
            <p:cNvSpPr/>
            <p:nvPr/>
          </p:nvSpPr>
          <p:spPr>
            <a:xfrm>
              <a:off x="624193" y="1408401"/>
              <a:ext cx="2739820" cy="2739672"/>
            </a:xfrm>
            <a:prstGeom prst="ellipse">
              <a:avLst/>
            </a:prstGeom>
            <a:grpFill/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venir Book"/>
                <a:cs typeface="Avenir Book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06086" y="1854793"/>
              <a:ext cx="9152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Avenir Book"/>
                  <a:cs typeface="Avenir Book"/>
                </a:rPr>
                <a:t>pH</a:t>
              </a:r>
            </a:p>
          </p:txBody>
        </p:sp>
      </p:grpSp>
      <p:pic>
        <p:nvPicPr>
          <p:cNvPr id="23" name="Picture 22" descr="chemical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84" b="78811"/>
          <a:stretch/>
        </p:blipFill>
        <p:spPr>
          <a:xfrm>
            <a:off x="1898809" y="2767693"/>
            <a:ext cx="1481070" cy="968768"/>
          </a:xfrm>
          <a:prstGeom prst="rect">
            <a:avLst/>
          </a:prstGeom>
        </p:spPr>
      </p:pic>
      <p:pic>
        <p:nvPicPr>
          <p:cNvPr id="24" name="Picture 23" descr="chemical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0" r="20234" b="85249"/>
          <a:stretch/>
        </p:blipFill>
        <p:spPr>
          <a:xfrm rot="513860" flipH="1" flipV="1">
            <a:off x="2265573" y="3614263"/>
            <a:ext cx="1070058" cy="674391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5148064" y="1124744"/>
            <a:ext cx="1728192" cy="4752528"/>
            <a:chOff x="5076056" y="1412776"/>
            <a:chExt cx="1728192" cy="475252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076056" y="1940768"/>
              <a:ext cx="1022617" cy="1709688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5292080" y="1412776"/>
              <a:ext cx="104899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 smtClean="0">
                  <a:latin typeface="Avenir Book"/>
                  <a:cs typeface="Avenir Book"/>
                </a:rPr>
                <a:t>Cations</a:t>
              </a:r>
              <a:endParaRPr lang="en-US" sz="2000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5364088" y="1556792"/>
              <a:ext cx="1440160" cy="4608512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5868144" y="1124744"/>
            <a:ext cx="3139371" cy="4896544"/>
            <a:chOff x="5796136" y="1412776"/>
            <a:chExt cx="3139371" cy="4896544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6136" y="3164904"/>
              <a:ext cx="2811674" cy="3144416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5"/>
            <a:srcRect b="55891"/>
            <a:stretch/>
          </p:blipFill>
          <p:spPr>
            <a:xfrm>
              <a:off x="6948264" y="2228800"/>
              <a:ext cx="1771219" cy="1098777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7308304" y="1412776"/>
              <a:ext cx="96871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latin typeface="Avenir Book"/>
                  <a:cs typeface="Avenir Book"/>
                </a:rPr>
                <a:t>Anions</a:t>
              </a:r>
              <a:endParaRPr lang="en-US" sz="2000" dirty="0"/>
            </a:p>
          </p:txBody>
        </p:sp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5"/>
            <a:srcRect t="65409"/>
            <a:stretch/>
          </p:blipFill>
          <p:spPr>
            <a:xfrm>
              <a:off x="7164288" y="4679492"/>
              <a:ext cx="1771219" cy="861676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119803" y="6059388"/>
            <a:ext cx="9024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76092"/>
                </a:solidFill>
                <a:latin typeface="Arial"/>
                <a:cs typeface="Arial"/>
              </a:rPr>
              <a:t>We have been investigating pretreatment efficacy, enzyme stability/activity, and microbial viability as a function of defined solvent conditions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376092"/>
                </a:solidFill>
              </a:rPr>
              <a:t>Selection of Ionic Liquids Alter Solution Conditions and Downstream Requirements</a:t>
            </a:r>
            <a:endParaRPr lang="en-US" sz="2800" dirty="0">
              <a:solidFill>
                <a:srgbClr val="376092"/>
              </a:solidFill>
            </a:endParaRPr>
          </a:p>
        </p:txBody>
      </p:sp>
      <p:sp>
        <p:nvSpPr>
          <p:cNvPr id="35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/>
          <a:lstStyle/>
          <a:p>
            <a:pPr algn="r"/>
            <a:fld id="{0FAD3D01-F58F-BD45-9E24-A501263B0192}" type="slidenum">
              <a:rPr lang="en-US" sz="1200" smtClean="0"/>
              <a:pPr algn="r"/>
              <a:t>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1663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396E-6 2.86773E-6 C 4.0396E-6 2.86773E-6 -0.04203 -0.02803 -0.08389 -0.05537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3" y="-278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961E-7 6.56938E-6 C -5.27961E-7 6.56938E-6 0.02049 -0.01922 0.04116 -0.03845 " pathEditMode="relative" ptsTypes="aA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3119E-6 2.27936E-6 C 3.83119E-6 0.00023 -0.02015 0.03961 -0.03995 0.08084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7" y="40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6515098" cy="914400"/>
          </a:xfrm>
        </p:spPr>
        <p:txBody>
          <a:bodyPr/>
          <a:lstStyle/>
          <a:p>
            <a:r>
              <a:rPr lang="en-US" dirty="0" smtClean="0">
                <a:solidFill>
                  <a:srgbClr val="376092"/>
                </a:solidFill>
                <a:latin typeface="Arial" pitchFamily="-65" charset="0"/>
              </a:rPr>
              <a:t>ILs Significantly Impact Lignocellulose</a:t>
            </a:r>
            <a:endParaRPr lang="en-US" dirty="0">
              <a:solidFill>
                <a:srgbClr val="376092"/>
              </a:solidFill>
            </a:endParaRPr>
          </a:p>
        </p:txBody>
      </p:sp>
      <p:pic>
        <p:nvPicPr>
          <p:cNvPr id="20" name="Switchgrass in situ fluorescenc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4917" y="1301032"/>
            <a:ext cx="7522649" cy="5015101"/>
          </a:xfrm>
          <a:prstGeom prst="rect">
            <a:avLst/>
          </a:prstGeom>
        </p:spPr>
      </p:pic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</p:spPr>
        <p:txBody>
          <a:bodyPr/>
          <a:lstStyle/>
          <a:p>
            <a:fld id="{0FAD3D01-F58F-BD45-9E24-A501263B019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8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6246813" y="5994400"/>
            <a:ext cx="2465387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0" y="14599"/>
            <a:ext cx="6870700" cy="914400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376092"/>
                </a:solidFill>
                <a:ea typeface="Century Gothic" charset="0"/>
              </a:rPr>
              <a:t>Developing an IL Conversion Technology that is Affordable and Scalable</a:t>
            </a:r>
            <a:endParaRPr lang="en-US" sz="2400" cap="small" dirty="0" smtClean="0">
              <a:solidFill>
                <a:srgbClr val="000000"/>
              </a:solidFill>
              <a:latin typeface="Century Gothic"/>
              <a:ea typeface="Tw Cen MT" charset="-18"/>
              <a:cs typeface="Century Gothic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076839" y="1263588"/>
            <a:ext cx="1973834" cy="73792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Feedstocks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76839" y="2683855"/>
            <a:ext cx="1973833" cy="720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Pretreatment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76839" y="4382801"/>
            <a:ext cx="1973833" cy="720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rgbClr val="000000"/>
                </a:solidFill>
              </a:rPr>
              <a:t>Saccharification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76839" y="5802315"/>
            <a:ext cx="1973833" cy="64802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Fuels Synthesis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cxnSp>
        <p:nvCxnSpPr>
          <p:cNvPr id="11" name="Straight Arrow Connector 10"/>
          <p:cNvCxnSpPr>
            <a:stCxn id="6" idx="2"/>
            <a:endCxn id="8" idx="0"/>
          </p:cNvCxnSpPr>
          <p:nvPr/>
        </p:nvCxnSpPr>
        <p:spPr>
          <a:xfrm>
            <a:off x="7063756" y="2001513"/>
            <a:ext cx="0" cy="682342"/>
          </a:xfrm>
          <a:prstGeom prst="straightConnector1">
            <a:avLst/>
          </a:prstGeom>
          <a:ln w="57150" cmpd="sng">
            <a:solidFill>
              <a:srgbClr val="4F81BD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0"/>
          </p:cNvCxnSpPr>
          <p:nvPr/>
        </p:nvCxnSpPr>
        <p:spPr>
          <a:xfrm>
            <a:off x="7063756" y="3404620"/>
            <a:ext cx="0" cy="978181"/>
          </a:xfrm>
          <a:prstGeom prst="straightConnector1">
            <a:avLst/>
          </a:prstGeom>
          <a:ln w="57150" cmpd="sng"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2"/>
            <a:endCxn id="10" idx="0"/>
          </p:cNvCxnSpPr>
          <p:nvPr/>
        </p:nvCxnSpPr>
        <p:spPr>
          <a:xfrm>
            <a:off x="7063756" y="5103566"/>
            <a:ext cx="0" cy="698749"/>
          </a:xfrm>
          <a:prstGeom prst="straightConnector1">
            <a:avLst/>
          </a:prstGeom>
          <a:ln w="57150" cmpd="sng"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8393" y="1026802"/>
            <a:ext cx="4422588" cy="5663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Challenge: Ionic liquids are compelling but nascent conversion technology, and common perception is that they are too expensive for </a:t>
            </a:r>
            <a:r>
              <a:rPr lang="en-US" b="1" dirty="0" err="1" smtClean="0">
                <a:latin typeface="Arial"/>
                <a:cs typeface="Arial"/>
              </a:rPr>
              <a:t>biorefineries</a:t>
            </a:r>
            <a:r>
              <a:rPr lang="en-US" b="1" dirty="0" smtClean="0">
                <a:latin typeface="Arial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 smtClean="0">
                <a:latin typeface="Arial"/>
                <a:cs typeface="Arial"/>
              </a:rPr>
              <a:t>Solution: Develop science-based solutions techniques that enable process engineering and deployment:</a:t>
            </a:r>
            <a:endParaRPr lang="en-US" b="1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800100" lvl="1" indent="-342900">
              <a:buFont typeface="Wingdings" charset="2"/>
              <a:buChar char="Ø"/>
            </a:pPr>
            <a:r>
              <a:rPr lang="en-US" sz="1600" b="1" dirty="0" smtClean="0">
                <a:latin typeface="Arial"/>
                <a:cs typeface="Arial"/>
              </a:rPr>
              <a:t>Maximize sugar yields</a:t>
            </a:r>
          </a:p>
          <a:p>
            <a:pPr marL="800100" lvl="1" indent="-342900">
              <a:buFont typeface="Wingdings" charset="2"/>
              <a:buChar char="Ø"/>
            </a:pPr>
            <a:endParaRPr lang="en-US" sz="1600" b="1" dirty="0" smtClean="0">
              <a:latin typeface="Arial"/>
              <a:cs typeface="Arial"/>
            </a:endParaRPr>
          </a:p>
          <a:p>
            <a:pPr marL="800100" lvl="1" indent="-342900">
              <a:buFont typeface="Wingdings" charset="2"/>
              <a:buChar char="Ø"/>
            </a:pPr>
            <a:r>
              <a:rPr lang="en-US" sz="1600" b="1" dirty="0" smtClean="0">
                <a:latin typeface="Arial"/>
                <a:cs typeface="Arial"/>
              </a:rPr>
              <a:t>Renewable, low-cost ionic liquids</a:t>
            </a:r>
          </a:p>
          <a:p>
            <a:pPr marL="800100" lvl="1" indent="-342900">
              <a:buFont typeface="Wingdings" charset="2"/>
              <a:buChar char="Ø"/>
            </a:pPr>
            <a:endParaRPr lang="en-US" sz="1600" b="1" dirty="0" smtClean="0">
              <a:latin typeface="Arial"/>
              <a:cs typeface="Arial"/>
            </a:endParaRPr>
          </a:p>
          <a:p>
            <a:pPr marL="800100" lvl="1" indent="-342900">
              <a:buFont typeface="Wingdings" charset="2"/>
              <a:buChar char="Ø"/>
            </a:pPr>
            <a:r>
              <a:rPr lang="en-US" sz="1600" b="1" dirty="0" smtClean="0">
                <a:latin typeface="Arial"/>
                <a:cs typeface="Arial"/>
              </a:rPr>
              <a:t>Efficient and cheap method of IL recovery and recycle</a:t>
            </a:r>
          </a:p>
          <a:p>
            <a:pPr lvl="1"/>
            <a:endParaRPr lang="en-US" sz="1600" b="1" dirty="0">
              <a:latin typeface="Arial"/>
              <a:cs typeface="Arial"/>
            </a:endParaRPr>
          </a:p>
          <a:p>
            <a:pPr marL="800100" lvl="1" indent="-342900">
              <a:buFont typeface="Wingdings" charset="2"/>
              <a:buChar char="Ø"/>
            </a:pPr>
            <a:r>
              <a:rPr lang="en-US" sz="1600" b="1" dirty="0" smtClean="0">
                <a:latin typeface="Arial"/>
                <a:cs typeface="Arial"/>
              </a:rPr>
              <a:t>Process integration</a:t>
            </a:r>
          </a:p>
          <a:p>
            <a:pPr marL="800100" lvl="1" indent="-342900">
              <a:buFont typeface="Wingdings" charset="2"/>
              <a:buChar char="Ø"/>
            </a:pPr>
            <a:endParaRPr lang="en-US" sz="1600" b="1" dirty="0">
              <a:latin typeface="Arial"/>
              <a:cs typeface="Arial"/>
            </a:endParaRPr>
          </a:p>
          <a:p>
            <a:pPr marL="800100" lvl="1" indent="-342900">
              <a:buFont typeface="Wingdings" charset="2"/>
              <a:buChar char="Ø"/>
            </a:pPr>
            <a:r>
              <a:rPr lang="en-US" sz="1600" b="1" dirty="0" smtClean="0">
                <a:latin typeface="Arial"/>
                <a:cs typeface="Arial"/>
              </a:rPr>
              <a:t>Lignin valorization</a:t>
            </a:r>
            <a:endParaRPr lang="en-US" sz="2000" b="1" dirty="0">
              <a:latin typeface="Arial"/>
              <a:cs typeface="Arial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053009" y="2151126"/>
            <a:ext cx="2010747" cy="1803251"/>
            <a:chOff x="5484809" y="2328926"/>
            <a:chExt cx="2010747" cy="1803251"/>
          </a:xfrm>
        </p:grpSpPr>
        <p:sp>
          <p:nvSpPr>
            <p:cNvPr id="14" name="TextBox 13"/>
            <p:cNvSpPr txBox="1"/>
            <p:nvPr/>
          </p:nvSpPr>
          <p:spPr>
            <a:xfrm>
              <a:off x="6096708" y="3729973"/>
              <a:ext cx="11208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IL Recycle</a:t>
              </a:r>
              <a:endParaRPr lang="en-US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84809" y="2328926"/>
              <a:ext cx="752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Lignin</a:t>
              </a:r>
              <a:endParaRPr lang="en-US" b="1" dirty="0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865112" y="2745629"/>
              <a:ext cx="1630444" cy="1386548"/>
              <a:chOff x="5260812" y="1819075"/>
              <a:chExt cx="1630444" cy="1386548"/>
            </a:xfrm>
          </p:grpSpPr>
          <p:cxnSp>
            <p:nvCxnSpPr>
              <p:cNvPr id="16" name="Straight Arrow Connector 15"/>
              <p:cNvCxnSpPr/>
              <p:nvPr/>
            </p:nvCxnSpPr>
            <p:spPr>
              <a:xfrm flipV="1">
                <a:off x="5260812" y="1819075"/>
                <a:ext cx="0" cy="527893"/>
              </a:xfrm>
              <a:prstGeom prst="straightConnector1">
                <a:avLst/>
              </a:prstGeom>
              <a:ln w="57150" cmpd="sng">
                <a:solidFill>
                  <a:srgbClr val="E46C0A"/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Elbow Connector 16"/>
              <p:cNvCxnSpPr/>
              <p:nvPr/>
            </p:nvCxnSpPr>
            <p:spPr>
              <a:xfrm rot="10800000">
                <a:off x="5904336" y="2345518"/>
                <a:ext cx="986920" cy="860105"/>
              </a:xfrm>
              <a:prstGeom prst="bentConnector3">
                <a:avLst>
                  <a:gd name="adj1" fmla="val 164902"/>
                </a:avLst>
              </a:prstGeom>
              <a:ln w="57150" cmpd="sng">
                <a:solidFill>
                  <a:schemeClr val="accent6">
                    <a:lumMod val="75000"/>
                  </a:schemeClr>
                </a:solidFill>
                <a:headEnd type="non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3726" y="4886"/>
            <a:ext cx="490274" cy="365125"/>
          </a:xfrm>
          <a:prstGeom prst="rect">
            <a:avLst/>
          </a:prstGeom>
        </p:spPr>
        <p:txBody>
          <a:bodyPr/>
          <a:lstStyle/>
          <a:p>
            <a:pPr algn="r"/>
            <a:fld id="{0FAD3D01-F58F-BD45-9E24-A501263B0192}" type="slidenum">
              <a:rPr lang="en-US" sz="1200" smtClean="0"/>
              <a:pPr algn="r"/>
              <a:t>11</a:t>
            </a:fld>
            <a:endParaRPr lang="en-US" sz="1200" dirty="0"/>
          </a:p>
        </p:txBody>
      </p:sp>
      <p:sp>
        <p:nvSpPr>
          <p:cNvPr id="2" name="Oval 1"/>
          <p:cNvSpPr/>
          <p:nvPr/>
        </p:nvSpPr>
        <p:spPr>
          <a:xfrm>
            <a:off x="5753100" y="2286000"/>
            <a:ext cx="2705100" cy="1511300"/>
          </a:xfrm>
          <a:prstGeom prst="ellipse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15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0" y="1101610"/>
            <a:ext cx="3041505" cy="2001788"/>
            <a:chOff x="292100" y="977900"/>
            <a:chExt cx="3041581" cy="2001838"/>
          </a:xfrm>
        </p:grpSpPr>
        <p:pic>
          <p:nvPicPr>
            <p:cNvPr id="539681" name="Picture 2" descr="C:\Documents and Settings\basimmons\Desktop\photos for Blake\start 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3400" y="1360488"/>
              <a:ext cx="2159000" cy="161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9682" name="TextBox 9"/>
            <p:cNvSpPr txBox="1">
              <a:spLocks noChangeArrowheads="1"/>
            </p:cNvSpPr>
            <p:nvPr/>
          </p:nvSpPr>
          <p:spPr bwMode="auto">
            <a:xfrm>
              <a:off x="292100" y="990600"/>
              <a:ext cx="1605901" cy="338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b="1" dirty="0" smtClean="0">
                  <a:latin typeface="Arial"/>
                  <a:cs typeface="Arial"/>
                </a:rPr>
                <a:t>[C</a:t>
              </a:r>
              <a:r>
                <a:rPr lang="en-US" sz="1600" b="1" baseline="-25000" dirty="0" smtClean="0">
                  <a:latin typeface="Arial"/>
                  <a:cs typeface="Arial"/>
                </a:rPr>
                <a:t>2</a:t>
              </a:r>
              <a:r>
                <a:rPr lang="en-US" sz="1600" b="1" dirty="0" smtClean="0">
                  <a:latin typeface="Arial"/>
                  <a:cs typeface="Arial"/>
                </a:rPr>
                <a:t>C</a:t>
              </a:r>
              <a:r>
                <a:rPr lang="en-US" sz="1600" b="1" baseline="-25000" dirty="0" smtClean="0">
                  <a:latin typeface="Arial"/>
                  <a:cs typeface="Arial"/>
                </a:rPr>
                <a:t>1</a:t>
              </a:r>
              <a:r>
                <a:rPr lang="en-US" sz="1600" b="1" dirty="0" smtClean="0">
                  <a:latin typeface="Arial"/>
                  <a:cs typeface="Arial"/>
                </a:rPr>
                <a:t>im][OAc]</a:t>
              </a:r>
              <a:endParaRPr lang="en-US" sz="1600" b="1" dirty="0">
                <a:latin typeface="Arial"/>
                <a:cs typeface="Arial"/>
              </a:endParaRPr>
            </a:p>
          </p:txBody>
        </p:sp>
        <p:sp>
          <p:nvSpPr>
            <p:cNvPr id="539683" name="TextBox 10"/>
            <p:cNvSpPr txBox="1">
              <a:spLocks noChangeArrowheads="1"/>
            </p:cNvSpPr>
            <p:nvPr/>
          </p:nvSpPr>
          <p:spPr bwMode="auto">
            <a:xfrm>
              <a:off x="1789116" y="977900"/>
              <a:ext cx="1544565" cy="369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b="1" dirty="0" err="1" smtClean="0">
                  <a:latin typeface="Arial"/>
                  <a:cs typeface="Arial"/>
                </a:rPr>
                <a:t>Switchgrass</a:t>
              </a:r>
              <a:endParaRPr lang="en-US" b="1" dirty="0">
                <a:latin typeface="Arial"/>
                <a:cs typeface="Arial"/>
              </a:endParaRP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2586867" y="1568442"/>
            <a:ext cx="2971332" cy="1619622"/>
            <a:chOff x="5943600" y="1428750"/>
            <a:chExt cx="2971786" cy="1619250"/>
          </a:xfrm>
        </p:grpSpPr>
        <p:pic>
          <p:nvPicPr>
            <p:cNvPr id="539674" name="Picture 4" descr="C:\Documents and Settings\basimmons\Desktop\photos for Blake\start 20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756386" y="1428750"/>
              <a:ext cx="2159000" cy="161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ight Arrow 18"/>
            <p:cNvSpPr/>
            <p:nvPr/>
          </p:nvSpPr>
          <p:spPr>
            <a:xfrm>
              <a:off x="6008350" y="1981148"/>
              <a:ext cx="620709" cy="304655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B300"/>
              </a:solidFill>
            </a:ln>
            <a:effectLst>
              <a:outerShdw blurRad="40000" dist="23000" dir="5400000" rotWithShape="0">
                <a:srgbClr val="008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FFFFFF"/>
                </a:solidFill>
                <a:latin typeface="Arial"/>
                <a:ea typeface="ＭＳ Ｐゴシック" charset="-128"/>
                <a:cs typeface="Arial"/>
              </a:endParaRPr>
            </a:p>
          </p:txBody>
        </p:sp>
        <p:sp>
          <p:nvSpPr>
            <p:cNvPr id="539676" name="TextBox 20"/>
            <p:cNvSpPr txBox="1">
              <a:spLocks noChangeArrowheads="1"/>
            </p:cNvSpPr>
            <p:nvPr/>
          </p:nvSpPr>
          <p:spPr bwMode="auto">
            <a:xfrm>
              <a:off x="5943600" y="1676400"/>
              <a:ext cx="914400" cy="369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latin typeface="Arial"/>
                  <a:cs typeface="Arial"/>
                </a:rPr>
                <a:t>Heat </a:t>
              </a:r>
            </a:p>
          </p:txBody>
        </p:sp>
        <p:sp>
          <p:nvSpPr>
            <p:cNvPr id="539677" name="TextBox 21"/>
            <p:cNvSpPr txBox="1">
              <a:spLocks noChangeArrowheads="1"/>
            </p:cNvSpPr>
            <p:nvPr/>
          </p:nvSpPr>
          <p:spPr bwMode="auto">
            <a:xfrm>
              <a:off x="5943600" y="2220913"/>
              <a:ext cx="914400" cy="369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b="1">
                  <a:latin typeface="Arial"/>
                  <a:cs typeface="Arial"/>
                </a:rPr>
                <a:t>Stir </a:t>
              </a: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5549937" y="1567830"/>
            <a:ext cx="3335860" cy="1560595"/>
            <a:chOff x="-947925" y="4153311"/>
            <a:chExt cx="3335492" cy="1561689"/>
          </a:xfrm>
        </p:grpSpPr>
        <p:sp>
          <p:nvSpPr>
            <p:cNvPr id="539662" name="TextBox 30"/>
            <p:cNvSpPr txBox="1">
              <a:spLocks noChangeArrowheads="1"/>
            </p:cNvSpPr>
            <p:nvPr/>
          </p:nvSpPr>
          <p:spPr bwMode="auto">
            <a:xfrm>
              <a:off x="-947925" y="4153311"/>
              <a:ext cx="1049785" cy="646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 smtClean="0">
                  <a:latin typeface="Arial"/>
                  <a:cs typeface="Arial"/>
                </a:rPr>
                <a:t>Anti-solvent</a:t>
              </a:r>
              <a:endParaRPr lang="en-US" b="1" dirty="0">
                <a:latin typeface="Arial"/>
                <a:cs typeface="Arial"/>
              </a:endParaRPr>
            </a:p>
          </p:txBody>
        </p:sp>
        <p:pic>
          <p:nvPicPr>
            <p:cNvPr id="539664" name="Picture 30" descr="CSater2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8567" y="4171315"/>
              <a:ext cx="2159000" cy="1543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8" name="TextBox 25"/>
          <p:cNvSpPr txBox="1">
            <a:spLocks noChangeArrowheads="1"/>
          </p:cNvSpPr>
          <p:nvPr/>
        </p:nvSpPr>
        <p:spPr bwMode="auto">
          <a:xfrm>
            <a:off x="1324831" y="3297767"/>
            <a:ext cx="8212869" cy="3785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5" tIns="45718" rIns="91435" bIns="45718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Arial"/>
                <a:ea typeface="Century Gothic" charset="0"/>
                <a:cs typeface="Arial"/>
                <a:sym typeface="Wingdings" charset="2"/>
              </a:rPr>
              <a:t>Advantages:</a:t>
            </a:r>
            <a:endParaRPr lang="en-US" sz="2400" dirty="0">
              <a:latin typeface="Arial"/>
              <a:ea typeface="Century Gothic" charset="0"/>
              <a:cs typeface="Arial"/>
              <a:sym typeface="Wingdings" charset="2"/>
            </a:endParaRP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Arial"/>
                <a:ea typeface="Century Gothic" charset="0"/>
                <a:cs typeface="Arial"/>
                <a:sym typeface="Wingdings" charset="2"/>
              </a:rPr>
              <a:t>Increased enzyme accessibility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Arial"/>
                <a:ea typeface="Century Gothic" charset="0"/>
                <a:cs typeface="Arial"/>
                <a:sym typeface="Wingdings" charset="2"/>
              </a:rPr>
              <a:t>Decreased lignin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Arial"/>
                <a:ea typeface="Century Gothic" charset="0"/>
                <a:cs typeface="Arial"/>
                <a:sym typeface="Wingdings" charset="2"/>
              </a:rPr>
              <a:t>Significantly impacted cellulose </a:t>
            </a:r>
            <a:r>
              <a:rPr lang="en-US" sz="2400" dirty="0" err="1" smtClean="0">
                <a:latin typeface="Arial"/>
                <a:ea typeface="Century Gothic" charset="0"/>
                <a:cs typeface="Arial"/>
                <a:sym typeface="Wingdings" charset="2"/>
              </a:rPr>
              <a:t>crystallinity</a:t>
            </a:r>
            <a:endParaRPr lang="en-US" sz="2400" dirty="0" smtClean="0">
              <a:latin typeface="Arial"/>
              <a:ea typeface="Century Gothic" charset="0"/>
              <a:cs typeface="Arial"/>
              <a:sym typeface="Wingdings" charset="2"/>
            </a:endParaRPr>
          </a:p>
          <a:p>
            <a:pPr lvl="1">
              <a:buFont typeface="Arial" charset="0"/>
              <a:buChar char="•"/>
            </a:pPr>
            <a:endParaRPr lang="en-US" sz="2400" dirty="0">
              <a:latin typeface="Arial"/>
              <a:ea typeface="Century Gothic" charset="0"/>
              <a:cs typeface="Arial"/>
              <a:sym typeface="Wingdings" charset="2"/>
            </a:endParaRPr>
          </a:p>
          <a:p>
            <a:r>
              <a:rPr lang="en-US" sz="2400" dirty="0" smtClean="0">
                <a:latin typeface="Arial"/>
                <a:ea typeface="Century Gothic" charset="0"/>
                <a:cs typeface="Arial"/>
                <a:sym typeface="Wingdings" charset="2"/>
              </a:rPr>
              <a:t>Challenges: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Arial"/>
                <a:ea typeface="Century Gothic" charset="0"/>
                <a:cs typeface="Arial"/>
                <a:sym typeface="Wingdings" charset="2"/>
              </a:rPr>
              <a:t>IL recovery and recycle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Arial"/>
                <a:ea typeface="Century Gothic" charset="0"/>
                <a:cs typeface="Arial"/>
                <a:sym typeface="Wingdings" charset="2"/>
              </a:rPr>
              <a:t>Process integration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>
                <a:latin typeface="Arial"/>
                <a:ea typeface="Century Gothic" charset="0"/>
                <a:cs typeface="Arial"/>
                <a:sym typeface="Wingdings" charset="2"/>
              </a:rPr>
              <a:t>IL cost</a:t>
            </a:r>
            <a:endParaRPr lang="en-US" sz="2400" dirty="0">
              <a:latin typeface="Arial"/>
              <a:ea typeface="Century Gothic" charset="0"/>
              <a:cs typeface="Arial"/>
              <a:sym typeface="Wingdings" charset="2"/>
            </a:endParaRPr>
          </a:p>
          <a:p>
            <a:endParaRPr lang="en-US" sz="2400" dirty="0">
              <a:latin typeface="Arial"/>
              <a:ea typeface="Century Gothic" charset="0"/>
              <a:cs typeface="Arial"/>
            </a:endParaRPr>
          </a:p>
        </p:txBody>
      </p: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0" y="0"/>
            <a:ext cx="7636933" cy="864654"/>
          </a:xfrm>
        </p:spPr>
        <p:txBody>
          <a:bodyPr/>
          <a:lstStyle/>
          <a:p>
            <a:r>
              <a:rPr lang="en-US" sz="2800" dirty="0" smtClean="0">
                <a:solidFill>
                  <a:srgbClr val="376092"/>
                </a:solidFill>
              </a:rPr>
              <a:t>We Have Established an Effective </a:t>
            </a:r>
            <a:r>
              <a:rPr lang="en-US" sz="2800" baseline="0" dirty="0" smtClean="0">
                <a:solidFill>
                  <a:srgbClr val="376092"/>
                </a:solidFill>
              </a:rPr>
              <a:t>Ionic </a:t>
            </a:r>
            <a:br>
              <a:rPr lang="en-US" sz="2800" baseline="0" dirty="0" smtClean="0">
                <a:solidFill>
                  <a:srgbClr val="376092"/>
                </a:solidFill>
              </a:rPr>
            </a:br>
            <a:r>
              <a:rPr lang="en-US" sz="2800" baseline="0" dirty="0" smtClean="0">
                <a:solidFill>
                  <a:srgbClr val="376092"/>
                </a:solidFill>
              </a:rPr>
              <a:t>Liquid </a:t>
            </a:r>
            <a:r>
              <a:rPr lang="en-US" sz="2800" dirty="0">
                <a:solidFill>
                  <a:srgbClr val="376092"/>
                </a:solidFill>
              </a:rPr>
              <a:t>P</a:t>
            </a:r>
            <a:r>
              <a:rPr lang="en-US" sz="2800" baseline="0" dirty="0" smtClean="0">
                <a:solidFill>
                  <a:srgbClr val="376092"/>
                </a:solidFill>
              </a:rPr>
              <a:t>retreatment </a:t>
            </a:r>
            <a:r>
              <a:rPr lang="en-US" sz="2800" dirty="0" smtClean="0">
                <a:solidFill>
                  <a:srgbClr val="376092"/>
                </a:solidFill>
              </a:rPr>
              <a:t>Baseline Process</a:t>
            </a:r>
            <a:endParaRPr lang="en-US" sz="2800" dirty="0">
              <a:solidFill>
                <a:srgbClr val="376092"/>
              </a:solidFill>
            </a:endParaRPr>
          </a:p>
        </p:txBody>
      </p:sp>
      <p:sp>
        <p:nvSpPr>
          <p:cNvPr id="35" name="Right Arrow 34"/>
          <p:cNvSpPr/>
          <p:nvPr/>
        </p:nvSpPr>
        <p:spPr bwMode="auto">
          <a:xfrm>
            <a:off x="5769582" y="2138347"/>
            <a:ext cx="621729" cy="304725"/>
          </a:xfrm>
          <a:prstGeom prst="rightArrow">
            <a:avLst/>
          </a:prstGeom>
          <a:solidFill>
            <a:srgbClr val="008000"/>
          </a:solidFill>
          <a:ln>
            <a:solidFill>
              <a:srgbClr val="00B300"/>
            </a:solidFill>
          </a:ln>
          <a:effectLst>
            <a:outerShdw blurRad="40000" dist="23000" dir="5400000" rotWithShape="0">
              <a:srgbClr val="008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prstTxWarp prst="textNoShape">
              <a:avLst/>
            </a:prstTxWarp>
          </a:bodyPr>
          <a:lstStyle/>
          <a:p>
            <a:endParaRPr lang="en-US">
              <a:solidFill>
                <a:srgbClr val="FFFFFF"/>
              </a:solidFill>
              <a:latin typeface="Arial"/>
              <a:ea typeface="ＭＳ Ｐゴシック" charset="-128"/>
              <a:cs typeface="Arial"/>
            </a:endParaRPr>
          </a:p>
        </p:txBody>
      </p:sp>
      <p:sp>
        <p:nvSpPr>
          <p:cNvPr id="17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653726" y="0"/>
            <a:ext cx="490274" cy="365125"/>
          </a:xfrm>
        </p:spPr>
        <p:txBody>
          <a:bodyPr/>
          <a:lstStyle/>
          <a:p>
            <a:fld id="{0FAD3D01-F58F-BD45-9E24-A501263B019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41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38200" y="152400"/>
            <a:ext cx="8153400" cy="914400"/>
          </a:xfrm>
          <a:prstGeom prst="rect">
            <a:avLst/>
          </a:prstGeom>
        </p:spPr>
        <p:txBody>
          <a:bodyPr anchor="ctr"/>
          <a:lstStyle/>
          <a:p>
            <a:pPr algn="ctr" defTabSz="457149">
              <a:defRPr/>
            </a:pPr>
            <a:r>
              <a:rPr lang="en-US" dirty="0">
                <a:solidFill>
                  <a:prstClr val="black"/>
                </a:solidFill>
                <a:latin typeface="Century Gothic" pitchFamily="34" charset="0"/>
                <a:ea typeface="ＭＳ Ｐゴシック"/>
                <a:cs typeface="Times New Roman" pitchFamily="18" charset="0"/>
              </a:rPr>
              <a:t/>
            </a:r>
            <a:br>
              <a:rPr lang="en-US" dirty="0">
                <a:solidFill>
                  <a:prstClr val="black"/>
                </a:solidFill>
                <a:latin typeface="Century Gothic" pitchFamily="34" charset="0"/>
                <a:ea typeface="ＭＳ Ｐゴシック"/>
                <a:cs typeface="Times New Roman" pitchFamily="18" charset="0"/>
              </a:rPr>
            </a:br>
            <a:r>
              <a:rPr lang="en-US" dirty="0">
                <a:solidFill>
                  <a:prstClr val="black"/>
                </a:solidFill>
                <a:latin typeface="Century Gothic" pitchFamily="34" charset="0"/>
                <a:ea typeface="ＭＳ Ｐゴシック"/>
              </a:rPr>
              <a:t/>
            </a:r>
            <a:br>
              <a:rPr lang="en-US" dirty="0">
                <a:solidFill>
                  <a:prstClr val="black"/>
                </a:solidFill>
                <a:latin typeface="Century Gothic" pitchFamily="34" charset="0"/>
                <a:ea typeface="ＭＳ Ｐゴシック"/>
              </a:rPr>
            </a:br>
            <a:endParaRPr lang="en-US" dirty="0">
              <a:solidFill>
                <a:prstClr val="black"/>
              </a:solidFill>
              <a:latin typeface="Century Gothic" pitchFamily="34" charset="0"/>
              <a:ea typeface="ＭＳ Ｐゴシック"/>
            </a:endParaRPr>
          </a:p>
        </p:txBody>
      </p:sp>
      <p:sp>
        <p:nvSpPr>
          <p:cNvPr id="25621" name="TextBox 9"/>
          <p:cNvSpPr txBox="1">
            <a:spLocks noChangeArrowheads="1"/>
          </p:cNvSpPr>
          <p:nvPr/>
        </p:nvSpPr>
        <p:spPr bwMode="auto">
          <a:xfrm>
            <a:off x="265563" y="1300696"/>
            <a:ext cx="3755681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defTabSz="457149" eaLnBrk="1" hangingPunct="1">
              <a:buFont typeface="Arial"/>
              <a:buChar char="•"/>
            </a:pPr>
            <a:r>
              <a:rPr lang="en-US" sz="2000" b="1" dirty="0" smtClean="0">
                <a:solidFill>
                  <a:prstClr val="black"/>
                </a:solidFill>
                <a:latin typeface="Arial"/>
                <a:cs typeface="Arial"/>
              </a:rPr>
              <a:t>Inter-BRC comparative biomass pretreatment study</a:t>
            </a:r>
          </a:p>
          <a:p>
            <a:pPr marL="285750" indent="-285750" defTabSz="457149" eaLnBrk="1" hangingPunct="1">
              <a:buFont typeface="Arial"/>
              <a:buChar char="•"/>
            </a:pPr>
            <a:endParaRPr lang="en-US" sz="20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285750" indent="-285750" defTabSz="457149" eaLnBrk="1" hangingPunct="1">
              <a:buFont typeface="Arial"/>
              <a:buChar char="•"/>
            </a:pPr>
            <a:r>
              <a:rPr lang="en-US" sz="2000" b="1" dirty="0" smtClean="0">
                <a:solidFill>
                  <a:prstClr val="black"/>
                </a:solidFill>
                <a:latin typeface="Arial"/>
                <a:cs typeface="Arial"/>
              </a:rPr>
              <a:t>IL generate highest glucose yields</a:t>
            </a:r>
          </a:p>
          <a:p>
            <a:pPr defTabSz="457149" eaLnBrk="1" hangingPunct="1"/>
            <a:endParaRPr lang="en-US" sz="2000" b="1" dirty="0">
              <a:solidFill>
                <a:prstClr val="black"/>
              </a:solidFill>
              <a:latin typeface="Arial"/>
              <a:cs typeface="Arial"/>
            </a:endParaRPr>
          </a:p>
          <a:p>
            <a:pPr marL="285750" indent="-285750" defTabSz="457149" eaLnBrk="1" hangingPunct="1">
              <a:buFont typeface="Arial"/>
              <a:buChar char="•"/>
            </a:pPr>
            <a:r>
              <a:rPr lang="en-US" sz="2000" b="1" dirty="0" smtClean="0">
                <a:solidFill>
                  <a:prstClr val="black"/>
                </a:solidFill>
                <a:latin typeface="Arial"/>
                <a:cs typeface="Arial"/>
              </a:rPr>
              <a:t>ILs can handle an unparalleled range of biomass </a:t>
            </a:r>
            <a:r>
              <a:rPr lang="en-US" sz="2000" b="1" dirty="0" err="1" smtClean="0">
                <a:solidFill>
                  <a:prstClr val="black"/>
                </a:solidFill>
                <a:latin typeface="Arial"/>
                <a:cs typeface="Arial"/>
              </a:rPr>
              <a:t>feedstocks</a:t>
            </a:r>
            <a:endParaRPr lang="en-US" sz="2000" b="1" dirty="0" smtClean="0">
              <a:solidFill>
                <a:prstClr val="black"/>
              </a:solidFill>
              <a:latin typeface="Arial"/>
              <a:cs typeface="Arial"/>
            </a:endParaRPr>
          </a:p>
          <a:p>
            <a:pPr marL="285750" indent="-285750" defTabSz="457149" eaLnBrk="1" hangingPunct="1">
              <a:buFont typeface="Arial"/>
              <a:buChar char="•"/>
            </a:pPr>
            <a:endParaRPr lang="en-US" sz="2000" b="1" dirty="0" smtClean="0">
              <a:solidFill>
                <a:prstClr val="black"/>
              </a:solidFill>
              <a:latin typeface="Arial"/>
              <a:cs typeface="Arial"/>
            </a:endParaRPr>
          </a:p>
          <a:p>
            <a:pPr marL="285750" indent="-285750" defTabSz="457149" eaLnBrk="1" hangingPunct="1">
              <a:buFont typeface="Arial"/>
              <a:buChar char="•"/>
            </a:pPr>
            <a:r>
              <a:rPr lang="en-US" sz="2000" b="1" dirty="0" smtClean="0">
                <a:solidFill>
                  <a:prstClr val="black"/>
                </a:solidFill>
                <a:latin typeface="Arial"/>
                <a:cs typeface="Arial"/>
              </a:rPr>
              <a:t>ILs can effectively pretreat at high solids loading with large particle sizes</a:t>
            </a:r>
            <a:endParaRPr lang="en-US" sz="20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623" name="Title 9"/>
          <p:cNvSpPr>
            <a:spLocks noGrp="1"/>
          </p:cNvSpPr>
          <p:nvPr>
            <p:ph type="title"/>
          </p:nvPr>
        </p:nvSpPr>
        <p:spPr>
          <a:xfrm>
            <a:off x="-1" y="0"/>
            <a:ext cx="8369410" cy="914400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ea typeface="ＭＳ Ｐゴシック" charset="0"/>
              </a:rPr>
              <a:t>IL Pretreatment Generates High Sugar Yields</a:t>
            </a:r>
            <a:endParaRPr lang="en-US" sz="2800" dirty="0">
              <a:solidFill>
                <a:schemeClr val="accent1">
                  <a:lumMod val="75000"/>
                </a:schemeClr>
              </a:solidFill>
              <a:ea typeface="ＭＳ Ｐゴシック" charset="0"/>
            </a:endParaRPr>
          </a:p>
        </p:txBody>
      </p:sp>
      <p:sp>
        <p:nvSpPr>
          <p:cNvPr id="25625" name="TextBox 1"/>
          <p:cNvSpPr txBox="1">
            <a:spLocks noChangeArrowheads="1"/>
          </p:cNvSpPr>
          <p:nvPr/>
        </p:nvSpPr>
        <p:spPr bwMode="auto">
          <a:xfrm>
            <a:off x="142241" y="6274657"/>
            <a:ext cx="39014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457149" eaLnBrk="1" hangingPunct="1"/>
            <a:r>
              <a:rPr lang="en-US" sz="1100" b="1" dirty="0" err="1" smtClean="0">
                <a:solidFill>
                  <a:prstClr val="black"/>
                </a:solidFill>
              </a:rPr>
              <a:t>Gao</a:t>
            </a:r>
            <a:r>
              <a:rPr lang="en-US" sz="1100" b="1" dirty="0" smtClean="0">
                <a:solidFill>
                  <a:prstClr val="black"/>
                </a:solidFill>
              </a:rPr>
              <a:t> et al., </a:t>
            </a:r>
            <a:r>
              <a:rPr lang="en-US" sz="1100" b="1" i="1" dirty="0" smtClean="0">
                <a:solidFill>
                  <a:prstClr val="black"/>
                </a:solidFill>
              </a:rPr>
              <a:t>Biotech for Biofuels</a:t>
            </a:r>
            <a:r>
              <a:rPr lang="en-US" sz="1100" b="1" dirty="0" smtClean="0">
                <a:solidFill>
                  <a:prstClr val="black"/>
                </a:solidFill>
              </a:rPr>
              <a:t>, 2014</a:t>
            </a:r>
          </a:p>
          <a:p>
            <a:pPr defTabSz="457149" eaLnBrk="1" hangingPunct="1"/>
            <a:r>
              <a:rPr lang="en-US" sz="1100" b="1" dirty="0" smtClean="0">
                <a:solidFill>
                  <a:prstClr val="black"/>
                </a:solidFill>
              </a:rPr>
              <a:t>Singh </a:t>
            </a:r>
            <a:r>
              <a:rPr lang="en-US" sz="1100" b="1" dirty="0">
                <a:solidFill>
                  <a:prstClr val="black"/>
                </a:solidFill>
              </a:rPr>
              <a:t>et al. </a:t>
            </a:r>
            <a:r>
              <a:rPr lang="en-US" sz="1100" b="1" i="1" dirty="0" smtClean="0">
                <a:solidFill>
                  <a:prstClr val="black"/>
                </a:solidFill>
              </a:rPr>
              <a:t>Frontiers in Energy Res., </a:t>
            </a:r>
            <a:r>
              <a:rPr lang="en-US" sz="1100" b="1" dirty="0" smtClean="0">
                <a:solidFill>
                  <a:prstClr val="black"/>
                </a:solidFill>
              </a:rPr>
              <a:t>2015</a:t>
            </a:r>
            <a:endParaRPr lang="en-US" sz="1100" b="1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459" y="931266"/>
            <a:ext cx="1371601" cy="6706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752" y="1032087"/>
            <a:ext cx="1238824" cy="525780"/>
          </a:xfrm>
          <a:prstGeom prst="rect">
            <a:avLst/>
          </a:prstGeom>
        </p:spPr>
      </p:pic>
      <p:sp>
        <p:nvSpPr>
          <p:cNvPr id="13" name="Slide Number Placeholder 3"/>
          <p:cNvSpPr txBox="1">
            <a:spLocks/>
          </p:cNvSpPr>
          <p:nvPr/>
        </p:nvSpPr>
        <p:spPr>
          <a:xfrm>
            <a:off x="8653726" y="38488"/>
            <a:ext cx="49027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9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8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8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7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6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95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44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93" algn="l" defTabSz="45714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AD3D01-F58F-BD45-9E24-A501263B0192}" type="slidenum">
              <a:rPr lang="en-US" sz="1200" smtClean="0">
                <a:solidFill>
                  <a:prstClr val="black"/>
                </a:solidFill>
                <a:latin typeface="Calibri"/>
              </a:rPr>
              <a:pPr algn="r"/>
              <a:t>13</a:t>
            </a:fld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6944" y="5244680"/>
            <a:ext cx="426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49"/>
            <a:r>
              <a:rPr lang="en-US" sz="1400" b="1" dirty="0">
                <a:solidFill>
                  <a:prstClr val="black"/>
                </a:solidFill>
                <a:latin typeface="Calibri"/>
              </a:rPr>
              <a:t>Glucose yields in solution following 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72 hours of enzymatic</a:t>
            </a:r>
            <a:r>
              <a:rPr lang="en-US" sz="14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hydrolysis at 3 mg enzyme/g </a:t>
            </a:r>
            <a:r>
              <a:rPr lang="en-US" sz="1400" b="1" dirty="0" err="1" smtClean="0">
                <a:solidFill>
                  <a:prstClr val="black"/>
                </a:solidFill>
                <a:latin typeface="Calibri"/>
              </a:rPr>
              <a:t>glucan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 of pretreated </a:t>
            </a:r>
            <a:r>
              <a:rPr lang="en-US" sz="1400" b="1" dirty="0">
                <a:solidFill>
                  <a:prstClr val="black"/>
                </a:solidFill>
                <a:latin typeface="Calibri"/>
              </a:rPr>
              <a:t>corn </a:t>
            </a:r>
            <a:r>
              <a:rPr lang="en-US" sz="1400" b="1" dirty="0" err="1">
                <a:solidFill>
                  <a:prstClr val="black"/>
                </a:solidFill>
                <a:latin typeface="Calibri"/>
              </a:rPr>
              <a:t>stover</a:t>
            </a:r>
            <a:r>
              <a:rPr lang="en-US" sz="14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400" b="1" dirty="0" smtClean="0">
                <a:solidFill>
                  <a:prstClr val="black"/>
                </a:solidFill>
                <a:latin typeface="Calibri"/>
              </a:rPr>
              <a:t>solids</a:t>
            </a:r>
            <a:endParaRPr lang="en-US" sz="1400" b="1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526412"/>
              </p:ext>
            </p:extLst>
          </p:nvPr>
        </p:nvGraphicFramePr>
        <p:xfrm>
          <a:off x="3925359" y="1862027"/>
          <a:ext cx="5218641" cy="3359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8081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5803901" cy="863600"/>
          </a:xfrm>
        </p:spPr>
        <p:txBody>
          <a:bodyPr/>
          <a:lstStyle/>
          <a:p>
            <a:pPr algn="l"/>
            <a:r>
              <a:rPr lang="en-US" kern="0" dirty="0" smtClean="0">
                <a:solidFill>
                  <a:srgbClr val="376092"/>
                </a:solidFill>
                <a:ea typeface="ＭＳ Ｐゴシック" charset="-128"/>
              </a:rPr>
              <a:t>IL Pretreatment is Effective on Mixed </a:t>
            </a:r>
            <a:r>
              <a:rPr lang="en-US" kern="0" dirty="0" err="1">
                <a:solidFill>
                  <a:srgbClr val="376092"/>
                </a:solidFill>
                <a:ea typeface="ＭＳ Ｐゴシック" charset="-128"/>
              </a:rPr>
              <a:t>F</a:t>
            </a:r>
            <a:r>
              <a:rPr lang="en-US" kern="0" dirty="0" err="1" smtClean="0">
                <a:solidFill>
                  <a:srgbClr val="376092"/>
                </a:solidFill>
                <a:ea typeface="ＭＳ Ｐゴシック" charset="-128"/>
              </a:rPr>
              <a:t>eedstocks</a:t>
            </a:r>
            <a:endParaRPr lang="en-US" kern="0" dirty="0">
              <a:solidFill>
                <a:srgbClr val="376092"/>
              </a:solidFill>
              <a:ea typeface="ＭＳ Ｐゴシック" charset="-12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4311" y="1162613"/>
            <a:ext cx="5109777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A biorefinery must be able to efficiently convert any biomass </a:t>
            </a:r>
            <a:r>
              <a:rPr lang="en-US" sz="2000" dirty="0" err="1" smtClean="0"/>
              <a:t>feedstocks</a:t>
            </a:r>
            <a:r>
              <a:rPr lang="en-US" sz="2000" dirty="0" smtClean="0"/>
              <a:t> that are available regionally and year-around.</a:t>
            </a:r>
            <a:endParaRPr lang="en-US" sz="2000" b="1" dirty="0"/>
          </a:p>
        </p:txBody>
      </p:sp>
      <p:grpSp>
        <p:nvGrpSpPr>
          <p:cNvPr id="3" name="Group 2"/>
          <p:cNvGrpSpPr/>
          <p:nvPr/>
        </p:nvGrpSpPr>
        <p:grpSpPr>
          <a:xfrm>
            <a:off x="6012160" y="1052736"/>
            <a:ext cx="2600123" cy="1358900"/>
            <a:chOff x="2708223" y="2349500"/>
            <a:chExt cx="2600123" cy="1358900"/>
          </a:xfrm>
        </p:grpSpPr>
        <p:pic>
          <p:nvPicPr>
            <p:cNvPr id="7" name="Picture 6" descr="3.jp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140824" y="2349500"/>
              <a:ext cx="1167522" cy="1358900"/>
            </a:xfrm>
            <a:prstGeom prst="rect">
              <a:avLst/>
            </a:prstGeom>
          </p:spPr>
        </p:pic>
        <p:pic>
          <p:nvPicPr>
            <p:cNvPr id="8" name="Picture 7" descr="2.jp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2708223" y="2372476"/>
              <a:ext cx="1213767" cy="1304752"/>
            </a:xfrm>
            <a:prstGeom prst="rect">
              <a:avLst/>
            </a:prstGeom>
          </p:spPr>
        </p:pic>
      </p:grpSp>
      <p:sp>
        <p:nvSpPr>
          <p:cNvPr id="13" name="Right Arrow 12"/>
          <p:cNvSpPr/>
          <p:nvPr/>
        </p:nvSpPr>
        <p:spPr>
          <a:xfrm>
            <a:off x="7438736" y="1670820"/>
            <a:ext cx="293009" cy="28787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4" name="Group 49"/>
          <p:cNvGrpSpPr/>
          <p:nvPr/>
        </p:nvGrpSpPr>
        <p:grpSpPr>
          <a:xfrm>
            <a:off x="251520" y="2348880"/>
            <a:ext cx="5177780" cy="3042971"/>
            <a:chOff x="685800" y="762000"/>
            <a:chExt cx="8001001" cy="5623391"/>
          </a:xfrm>
        </p:grpSpPr>
        <p:pic>
          <p:nvPicPr>
            <p:cNvPr id="51" name="Picture 50" descr="photo.JPG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>
            <a:xfrm>
              <a:off x="2362200" y="762000"/>
              <a:ext cx="1828800" cy="2514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pic>
        <p:sp>
          <p:nvSpPr>
            <p:cNvPr id="52" name="Rectangle 51"/>
            <p:cNvSpPr/>
            <p:nvPr/>
          </p:nvSpPr>
          <p:spPr>
            <a:xfrm>
              <a:off x="4691553" y="5819064"/>
              <a:ext cx="1813582" cy="5643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Mixed flour</a:t>
              </a:r>
              <a:endParaRPr lang="en-US" sz="160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694427" y="5784377"/>
              <a:ext cx="1992374" cy="60101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Mixed pellets</a:t>
              </a:r>
              <a:endParaRPr lang="en-US" sz="1400" dirty="0"/>
            </a:p>
          </p:txBody>
        </p:sp>
        <p:pic>
          <p:nvPicPr>
            <p:cNvPr id="54" name="Picture 53" descr="5a.jpg"/>
            <p:cNvPicPr>
              <a:picLocks noChangeAspect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4800600" y="3200400"/>
              <a:ext cx="1752600" cy="25210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pic>
        <p:pic>
          <p:nvPicPr>
            <p:cNvPr id="55" name="Picture 54" descr="IMG_1729.jpg"/>
            <p:cNvPicPr>
              <a:picLocks noChangeAspect="1"/>
            </p:cNvPicPr>
            <p:nvPr/>
          </p:nvPicPr>
          <p:blipFill>
            <a:blip r:embed="rId7" cstate="screen">
              <a:lum bright="20000"/>
            </a:blip>
            <a:stretch>
              <a:fillRect/>
            </a:stretch>
          </p:blipFill>
          <p:spPr>
            <a:xfrm>
              <a:off x="685800" y="762000"/>
              <a:ext cx="1797100" cy="24667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pic>
        <p:pic>
          <p:nvPicPr>
            <p:cNvPr id="56" name="Picture 55" descr="Copy of 5a.jpg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>
              <a:off x="2438400" y="3227928"/>
              <a:ext cx="1752600" cy="24870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pic>
        <p:sp>
          <p:nvSpPr>
            <p:cNvPr id="57" name="Rectangle 56"/>
            <p:cNvSpPr/>
            <p:nvPr/>
          </p:nvSpPr>
          <p:spPr>
            <a:xfrm>
              <a:off x="838200" y="1828800"/>
              <a:ext cx="1447800" cy="5623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Pine</a:t>
              </a:r>
              <a:endParaRPr lang="en-US" sz="1600" dirty="0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425131" y="1828800"/>
              <a:ext cx="1765970" cy="56237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Eucalyptus</a:t>
              </a:r>
              <a:endParaRPr lang="en-US" sz="1600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00678" y="5775616"/>
              <a:ext cx="1785347" cy="59242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/>
                <a:t>Corn </a:t>
              </a:r>
              <a:r>
                <a:rPr lang="en-US" sz="1600" dirty="0" err="1" smtClean="0"/>
                <a:t>stover</a:t>
              </a:r>
              <a:endParaRPr lang="en-US" sz="1600" dirty="0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2547974" y="5784376"/>
              <a:ext cx="1719246" cy="60101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Switchgrass</a:t>
              </a:r>
              <a:endParaRPr lang="en-US" sz="1400" dirty="0"/>
            </a:p>
          </p:txBody>
        </p:sp>
        <p:pic>
          <p:nvPicPr>
            <p:cNvPr id="61" name="Picture 60" descr="5a.jpg"/>
            <p:cNvPicPr>
              <a:picLocks noChangeAspect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6934200" y="3200400"/>
              <a:ext cx="1752600" cy="25210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pic>
        <p:pic>
          <p:nvPicPr>
            <p:cNvPr id="62" name="Picture 61" descr="photo.JPG"/>
            <p:cNvPicPr>
              <a:picLocks noChangeAspect="1"/>
            </p:cNvPicPr>
            <p:nvPr/>
          </p:nvPicPr>
          <p:blipFill>
            <a:blip r:embed="rId10" cstate="screen">
              <a:lum/>
            </a:blip>
            <a:srcRect/>
            <a:stretch>
              <a:fillRect/>
            </a:stretch>
          </p:blipFill>
          <p:spPr>
            <a:xfrm>
              <a:off x="685800" y="3212025"/>
              <a:ext cx="1793239" cy="25029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</p:pic>
      </p:grpSp>
      <p:pic>
        <p:nvPicPr>
          <p:cNvPr id="71" name="Picture 70" descr="0.jpg"/>
          <p:cNvPicPr>
            <a:picLocks noChangeAspect="1"/>
          </p:cNvPicPr>
          <p:nvPr/>
        </p:nvPicPr>
        <p:blipFill rotWithShape="1"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 rot="10800000">
            <a:off x="4331027" y="2395488"/>
            <a:ext cx="1482001" cy="1198758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2555776" y="2420888"/>
            <a:ext cx="1916093" cy="1191772"/>
          </a:xfrm>
          <a:prstGeom prst="rect">
            <a:avLst/>
          </a:prstGeom>
        </p:spPr>
      </p:pic>
      <p:sp>
        <p:nvSpPr>
          <p:cNvPr id="2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/>
          <a:lstStyle/>
          <a:p>
            <a:fld id="{0FAD3D01-F58F-BD45-9E24-A501263B0192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5808434" y="2469927"/>
            <a:ext cx="3242049" cy="3741375"/>
            <a:chOff x="5808434" y="2469927"/>
            <a:chExt cx="3242049" cy="3741375"/>
          </a:xfrm>
        </p:grpSpPr>
        <p:sp>
          <p:nvSpPr>
            <p:cNvPr id="15" name="Rectangle 14"/>
            <p:cNvSpPr/>
            <p:nvPr/>
          </p:nvSpPr>
          <p:spPr>
            <a:xfrm>
              <a:off x="6257508" y="5032494"/>
              <a:ext cx="268329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200"/>
              <a:r>
                <a:rPr lang="en-US" sz="1200" b="1" dirty="0" smtClean="0">
                  <a:solidFill>
                    <a:prstClr val="black"/>
                  </a:solidFill>
                </a:rPr>
                <a:t>90% sugar yield within 24 hours</a:t>
              </a:r>
              <a:endParaRPr lang="en-US" sz="1200" b="1" dirty="0">
                <a:solidFill>
                  <a:prstClr val="black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5808434" y="2469927"/>
              <a:ext cx="3242049" cy="3741375"/>
              <a:chOff x="5808434" y="2469927"/>
              <a:chExt cx="3242049" cy="3741375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6111010" y="5287972"/>
                <a:ext cx="2939473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Font typeface="Wingdings" pitchFamily="2" charset="2"/>
                  <a:buChar char="§"/>
                </a:pPr>
                <a:r>
                  <a:rPr lang="en-US" dirty="0" smtClean="0"/>
                  <a:t> IL </a:t>
                </a:r>
                <a:r>
                  <a:rPr lang="en-US" dirty="0"/>
                  <a:t>pretreatment is equally efficient on </a:t>
                </a:r>
                <a:r>
                  <a:rPr lang="en-US" dirty="0" smtClean="0"/>
                  <a:t>both bulk and densified </a:t>
                </a:r>
                <a:r>
                  <a:rPr lang="en-US" dirty="0" err="1" smtClean="0"/>
                  <a:t>feedstocks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14" cstate="screen"/>
              <a:srcRect/>
              <a:stretch>
                <a:fillRect/>
              </a:stretch>
            </p:blipFill>
            <p:spPr bwMode="auto">
              <a:xfrm>
                <a:off x="5808434" y="2469927"/>
                <a:ext cx="3170466" cy="2743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</p:grpSp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19537" y="6581001"/>
            <a:ext cx="51480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 b="1" dirty="0" smtClean="0">
                <a:latin typeface="+mn-lt"/>
              </a:rPr>
              <a:t>Shi </a:t>
            </a:r>
            <a:r>
              <a:rPr lang="en-US" sz="1200" b="1" dirty="0">
                <a:latin typeface="+mn-lt"/>
              </a:rPr>
              <a:t>et al., </a:t>
            </a:r>
            <a:r>
              <a:rPr lang="en-US" sz="1200" b="1" dirty="0" smtClean="0">
                <a:latin typeface="+mn-lt"/>
              </a:rPr>
              <a:t>2013, </a:t>
            </a:r>
            <a:r>
              <a:rPr lang="en-US" sz="1200" b="1" i="1" dirty="0" smtClean="0">
                <a:latin typeface="+mn-lt"/>
              </a:rPr>
              <a:t>Biofuels</a:t>
            </a:r>
            <a:r>
              <a:rPr lang="en-US" sz="1200" b="1" dirty="0" smtClean="0">
                <a:latin typeface="+mn-lt"/>
              </a:rPr>
              <a:t>; Shi et al., </a:t>
            </a:r>
            <a:r>
              <a:rPr lang="en-US" sz="1200" b="1" i="1" dirty="0" smtClean="0">
                <a:latin typeface="+mn-lt"/>
              </a:rPr>
              <a:t>Biotechnology for Biofuels</a:t>
            </a:r>
            <a:r>
              <a:rPr lang="en-US" sz="1200" b="1" dirty="0" smtClean="0">
                <a:latin typeface="+mn-lt"/>
              </a:rPr>
              <a:t>, submitted</a:t>
            </a:r>
            <a:endParaRPr lang="en-US" sz="12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099282"/>
            <a:ext cx="1906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w/Fuels Synthesis</a:t>
            </a:r>
            <a:endParaRPr lang="en-US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1259632" y="2540000"/>
            <a:ext cx="7884368" cy="4057352"/>
            <a:chOff x="1259632" y="2540000"/>
            <a:chExt cx="7884368" cy="4057352"/>
          </a:xfrm>
        </p:grpSpPr>
        <p:grpSp>
          <p:nvGrpSpPr>
            <p:cNvPr id="32" name="Group 31"/>
            <p:cNvGrpSpPr/>
            <p:nvPr/>
          </p:nvGrpSpPr>
          <p:grpSpPr>
            <a:xfrm>
              <a:off x="1259632" y="5517232"/>
              <a:ext cx="7776864" cy="1080120"/>
              <a:chOff x="629035" y="1179975"/>
              <a:chExt cx="8305800" cy="1143000"/>
            </a:xfrm>
          </p:grpSpPr>
          <p:pic>
            <p:nvPicPr>
              <p:cNvPr id="33" name="Picture 3" descr="Conceptual model 5-22-2013 cropped.png"/>
              <p:cNvPicPr>
                <a:picLocks noChangeAspect="1"/>
              </p:cNvPicPr>
              <p:nvPr/>
            </p:nvPicPr>
            <p:blipFill>
              <a:blip r:embed="rId15" cstate="screen"/>
              <a:srcRect/>
              <a:stretch>
                <a:fillRect/>
              </a:stretch>
            </p:blipFill>
            <p:spPr bwMode="auto">
              <a:xfrm>
                <a:off x="629035" y="1179975"/>
                <a:ext cx="8305800" cy="1143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4" name="Rectangle 33"/>
              <p:cNvSpPr/>
              <p:nvPr/>
            </p:nvSpPr>
            <p:spPr>
              <a:xfrm>
                <a:off x="2830475" y="1759663"/>
                <a:ext cx="317183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Calibri" pitchFamily="34" charset="0"/>
                  </a:rPr>
                  <a:t>(</a:t>
                </a:r>
                <a:r>
                  <a:rPr lang="en-US" u="sng" dirty="0" err="1" smtClean="0">
                    <a:latin typeface="Calibri" pitchFamily="34" charset="0"/>
                  </a:rPr>
                  <a:t>Mevalonate</a:t>
                </a:r>
                <a:r>
                  <a:rPr lang="en-US" u="sng" dirty="0" smtClean="0">
                    <a:latin typeface="Calibri" pitchFamily="34" charset="0"/>
                  </a:rPr>
                  <a:t> pathway in </a:t>
                </a:r>
                <a:r>
                  <a:rPr lang="en-US" i="1" u="sng" dirty="0" smtClean="0">
                    <a:latin typeface="Calibri" pitchFamily="34" charset="0"/>
                  </a:rPr>
                  <a:t>E. coli</a:t>
                </a:r>
                <a:r>
                  <a:rPr lang="en-US" i="1" dirty="0" smtClean="0">
                    <a:latin typeface="Calibri" pitchFamily="34" charset="0"/>
                  </a:rPr>
                  <a:t>) </a:t>
                </a:r>
                <a:endParaRPr lang="en-US" dirty="0">
                  <a:latin typeface="Calibri" pitchFamily="34" charset="0"/>
                </a:endParaRPr>
              </a:p>
            </p:txBody>
          </p:sp>
          <p:pic>
            <p:nvPicPr>
              <p:cNvPr id="35" name="Picture 1"/>
              <p:cNvPicPr>
                <a:picLocks noChangeAspect="1" noChangeArrowheads="1"/>
              </p:cNvPicPr>
              <p:nvPr/>
            </p:nvPicPr>
            <p:blipFill>
              <a:blip r:embed="rId16" cstate="screen"/>
              <a:srcRect t="26258" b="26029"/>
              <a:stretch>
                <a:fillRect/>
              </a:stretch>
            </p:blipFill>
            <p:spPr bwMode="auto">
              <a:xfrm>
                <a:off x="7207199" y="1580376"/>
                <a:ext cx="1297705" cy="619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5693647" y="2540000"/>
              <a:ext cx="3450353" cy="2994124"/>
              <a:chOff x="5769847" y="2780928"/>
              <a:chExt cx="3183653" cy="2664296"/>
            </a:xfrm>
            <a:solidFill>
              <a:srgbClr val="FFFFFF"/>
            </a:solidFill>
          </p:grpSpPr>
          <p:grpSp>
            <p:nvGrpSpPr>
              <p:cNvPr id="29" name="Group 28"/>
              <p:cNvGrpSpPr/>
              <p:nvPr/>
            </p:nvGrpSpPr>
            <p:grpSpPr>
              <a:xfrm>
                <a:off x="5769847" y="2780928"/>
                <a:ext cx="3122633" cy="2664296"/>
                <a:chOff x="513708" y="2495678"/>
                <a:chExt cx="3698697" cy="3053725"/>
              </a:xfrm>
              <a:grpFill/>
            </p:grpSpPr>
            <p:pic>
              <p:nvPicPr>
                <p:cNvPr id="30" name="Picture 29"/>
                <p:cNvPicPr>
                  <a:picLocks noChangeAspect="1"/>
                </p:cNvPicPr>
                <p:nvPr/>
              </p:nvPicPr>
              <p:blipFill>
                <a:blip r:embed="rId17" cstate="print"/>
                <a:srcRect b="11476"/>
                <a:stretch>
                  <a:fillRect/>
                </a:stretch>
              </p:blipFill>
              <p:spPr>
                <a:xfrm>
                  <a:off x="513708" y="2495678"/>
                  <a:ext cx="3698697" cy="2795514"/>
                </a:xfrm>
                <a:prstGeom prst="rect">
                  <a:avLst/>
                </a:prstGeom>
                <a:grpFill/>
              </p:spPr>
            </p:pic>
            <p:sp>
              <p:nvSpPr>
                <p:cNvPr id="31" name="Rectangle 30"/>
                <p:cNvSpPr/>
                <p:nvPr/>
              </p:nvSpPr>
              <p:spPr>
                <a:xfrm>
                  <a:off x="1300822" y="5180071"/>
                  <a:ext cx="2895600" cy="369332"/>
                </a:xfrm>
                <a:prstGeom prst="rect">
                  <a:avLst/>
                </a:prstGeom>
                <a:grp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 err="1" smtClean="0"/>
                    <a:t>Isopentenol</a:t>
                  </a:r>
                  <a:r>
                    <a:rPr lang="en-US" dirty="0" smtClean="0"/>
                    <a:t> yield at 48h </a:t>
                  </a:r>
                  <a:endParaRPr lang="en-US" dirty="0"/>
                </a:p>
              </p:txBody>
            </p:sp>
          </p:grpSp>
          <p:sp>
            <p:nvSpPr>
              <p:cNvPr id="6" name="TextBox 5"/>
              <p:cNvSpPr txBox="1"/>
              <p:nvPr/>
            </p:nvSpPr>
            <p:spPr>
              <a:xfrm>
                <a:off x="6527800" y="4838700"/>
                <a:ext cx="2425700" cy="36933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      </a:t>
                </a:r>
                <a:r>
                  <a:rPr lang="en-US" sz="1400" dirty="0" smtClean="0"/>
                  <a:t> IL       Ammonia     Acid</a:t>
                </a:r>
                <a:endParaRPr lang="en-US" sz="1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8279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243" y="0"/>
            <a:ext cx="7667325" cy="914400"/>
          </a:xfrm>
        </p:spPr>
        <p:txBody>
          <a:bodyPr/>
          <a:lstStyle/>
          <a:p>
            <a:r>
              <a:rPr lang="en-US" dirty="0" smtClean="0">
                <a:solidFill>
                  <a:srgbClr val="376092"/>
                </a:solidFill>
                <a:latin typeface="Arial"/>
                <a:cs typeface="Arial"/>
              </a:rPr>
              <a:t>Process </a:t>
            </a:r>
            <a:r>
              <a:rPr lang="en-US" dirty="0" smtClean="0">
                <a:solidFill>
                  <a:srgbClr val="376092"/>
                </a:solidFill>
              </a:rPr>
              <a:t>I</a:t>
            </a:r>
            <a:r>
              <a:rPr lang="en-US" dirty="0" smtClean="0">
                <a:solidFill>
                  <a:srgbClr val="376092"/>
                </a:solidFill>
                <a:latin typeface="Arial"/>
                <a:cs typeface="Arial"/>
              </a:rPr>
              <a:t>ntegration Scenarios</a:t>
            </a:r>
            <a:endParaRPr lang="en-US" dirty="0">
              <a:solidFill>
                <a:srgbClr val="376092"/>
              </a:solidFill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7743" y="1010030"/>
            <a:ext cx="8655653" cy="5537678"/>
            <a:chOff x="124243" y="1035430"/>
            <a:chExt cx="8655653" cy="5537678"/>
          </a:xfrm>
        </p:grpSpPr>
        <p:pic>
          <p:nvPicPr>
            <p:cNvPr id="4" name="Picture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43" y="1035430"/>
              <a:ext cx="8103459" cy="2683130"/>
            </a:xfrm>
            <a:prstGeom prst="rect">
              <a:avLst/>
            </a:prstGeom>
          </p:spPr>
        </p:pic>
        <p:pic>
          <p:nvPicPr>
            <p:cNvPr id="5" name="Picture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4586" y="3838000"/>
              <a:ext cx="4497440" cy="2735108"/>
            </a:xfrm>
            <a:prstGeom prst="rect">
              <a:avLst/>
            </a:prstGeom>
          </p:spPr>
        </p:pic>
        <p:pic>
          <p:nvPicPr>
            <p:cNvPr id="6" name="Picture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7309" y="3916710"/>
              <a:ext cx="3632587" cy="265639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76466" y="1184116"/>
              <a:ext cx="3414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9162" y="3944988"/>
              <a:ext cx="3414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269114" y="4082276"/>
              <a:ext cx="34142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AD3D01-F58F-BD45-9E24-A501263B019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30300" y="6450568"/>
            <a:ext cx="31388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J. </a:t>
            </a:r>
            <a:r>
              <a:rPr lang="en-US" sz="1400" dirty="0" smtClean="0"/>
              <a:t>Shi </a:t>
            </a:r>
            <a:r>
              <a:rPr lang="en-US" sz="1400" i="1" dirty="0" smtClean="0"/>
              <a:t>et al.</a:t>
            </a:r>
            <a:r>
              <a:rPr lang="en-US" sz="1400" dirty="0" smtClean="0"/>
              <a:t>, </a:t>
            </a:r>
            <a:r>
              <a:rPr lang="en-US" sz="1400" i="1" dirty="0"/>
              <a:t>Green Chem.</a:t>
            </a:r>
            <a:r>
              <a:rPr lang="en-US" sz="1400" dirty="0"/>
              <a:t>, 2013, 15, 2579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92800" y="6450568"/>
            <a:ext cx="2236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Jian</a:t>
            </a:r>
            <a:r>
              <a:rPr lang="en-US" sz="1400" dirty="0"/>
              <a:t> Sun </a:t>
            </a:r>
            <a:r>
              <a:rPr lang="en-US" sz="1400" i="1" dirty="0"/>
              <a:t>et al.</a:t>
            </a:r>
            <a:r>
              <a:rPr lang="en-US" sz="1400" dirty="0"/>
              <a:t>, under </a:t>
            </a:r>
            <a:r>
              <a:rPr lang="en-US" sz="1400" dirty="0" smtClean="0"/>
              <a:t>review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9703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" y="0"/>
            <a:ext cx="4914899" cy="914400"/>
          </a:xfrm>
        </p:spPr>
        <p:txBody>
          <a:bodyPr/>
          <a:lstStyle/>
          <a:p>
            <a:r>
              <a:rPr lang="en-US" dirty="0" smtClean="0">
                <a:solidFill>
                  <a:srgbClr val="376092"/>
                </a:solidFill>
                <a:latin typeface="Arial"/>
                <a:cs typeface="Arial"/>
              </a:rPr>
              <a:t>integrated </a:t>
            </a:r>
            <a:r>
              <a:rPr lang="en-US" dirty="0">
                <a:solidFill>
                  <a:srgbClr val="376092"/>
                </a:solidFill>
                <a:latin typeface="Arial"/>
                <a:cs typeface="Arial"/>
              </a:rPr>
              <a:t>process for biomass-to-biofuels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AD3D01-F58F-BD45-9E24-A501263B0192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586423" y="1054100"/>
            <a:ext cx="7846378" cy="5080000"/>
            <a:chOff x="345123" y="914400"/>
            <a:chExt cx="7846378" cy="5080000"/>
          </a:xfrm>
        </p:grpSpPr>
        <p:pic>
          <p:nvPicPr>
            <p:cNvPr id="4" name="Picture 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123" y="914400"/>
              <a:ext cx="7846378" cy="508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5130800" y="1854200"/>
              <a:ext cx="102954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[</a:t>
              </a:r>
              <a:r>
                <a:rPr lang="en-US" b="1" dirty="0" err="1" smtClean="0"/>
                <a:t>Ch</a:t>
              </a:r>
              <a:r>
                <a:rPr lang="en-US" b="1" dirty="0" smtClean="0"/>
                <a:t>][Lys]</a:t>
              </a:r>
              <a:endParaRPr lang="en-US" b="1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140167" y="6488668"/>
            <a:ext cx="25314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Jian</a:t>
            </a:r>
            <a:r>
              <a:rPr lang="en-US" sz="1600" dirty="0" smtClean="0"/>
              <a:t> Sun </a:t>
            </a:r>
            <a:r>
              <a:rPr lang="en-US" sz="1600" i="1" dirty="0" smtClean="0"/>
              <a:t>et al.</a:t>
            </a:r>
            <a:r>
              <a:rPr lang="en-US" sz="1600" dirty="0" smtClean="0"/>
              <a:t>, under review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89505" y="5892800"/>
            <a:ext cx="895449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Overall yield of glucose from liquid streams=89.9%; </a:t>
            </a:r>
            <a:r>
              <a:rPr lang="en-US" sz="1600" dirty="0" smtClean="0"/>
              <a:t>overall </a:t>
            </a:r>
            <a:r>
              <a:rPr lang="en-US" sz="1600" dirty="0"/>
              <a:t>yield of xylose from liquid</a:t>
            </a:r>
          </a:p>
          <a:p>
            <a:r>
              <a:rPr lang="en-US" sz="1600" dirty="0"/>
              <a:t>streams=93.8%</a:t>
            </a:r>
            <a:r>
              <a:rPr lang="en-US" sz="1600" dirty="0" smtClean="0"/>
              <a:t>; ethanol </a:t>
            </a:r>
            <a:r>
              <a:rPr lang="en-US" sz="1600" dirty="0"/>
              <a:t>production: 0.149 g ethanol/g </a:t>
            </a:r>
            <a:r>
              <a:rPr lang="en-US" sz="1600" dirty="0" err="1"/>
              <a:t>switchgrass</a:t>
            </a:r>
            <a:r>
              <a:rPr lang="en-US" sz="1600" dirty="0"/>
              <a:t>; </a:t>
            </a:r>
            <a:r>
              <a:rPr lang="en-US" sz="1600" dirty="0" smtClean="0"/>
              <a:t>ethanol yield on glucose basis: </a:t>
            </a:r>
            <a:r>
              <a:rPr lang="en-US" sz="1600" dirty="0"/>
              <a:t>87.7%.</a:t>
            </a:r>
          </a:p>
        </p:txBody>
      </p:sp>
    </p:spTree>
    <p:extLst>
      <p:ext uri="{BB962C8B-B14F-4D97-AF65-F5344CB8AC3E}">
        <p14:creationId xmlns:p14="http://schemas.microsoft.com/office/powerpoint/2010/main" val="156400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1" y="0"/>
            <a:ext cx="7577666" cy="914400"/>
          </a:xfrm>
        </p:spPr>
        <p:txBody>
          <a:bodyPr/>
          <a:lstStyle/>
          <a:p>
            <a:r>
              <a:rPr lang="en-US" sz="2800" dirty="0" smtClean="0">
                <a:solidFill>
                  <a:srgbClr val="376092"/>
                </a:solidFill>
              </a:rPr>
              <a:t>Novel “Bionic Liquids” Enable  Integrated </a:t>
            </a:r>
            <a:r>
              <a:rPr lang="en-US" sz="2800" dirty="0">
                <a:solidFill>
                  <a:srgbClr val="376092"/>
                </a:solidFill>
              </a:rPr>
              <a:t>P</a:t>
            </a:r>
            <a:r>
              <a:rPr lang="en-US" sz="2800" dirty="0" smtClean="0">
                <a:solidFill>
                  <a:srgbClr val="376092"/>
                </a:solidFill>
              </a:rPr>
              <a:t>rocess </a:t>
            </a:r>
            <a:r>
              <a:rPr lang="en-US" sz="2800" dirty="0">
                <a:solidFill>
                  <a:srgbClr val="376092"/>
                </a:solidFill>
              </a:rPr>
              <a:t>for </a:t>
            </a:r>
            <a:r>
              <a:rPr lang="en-US" sz="2800" dirty="0" smtClean="0">
                <a:solidFill>
                  <a:srgbClr val="376092"/>
                </a:solidFill>
              </a:rPr>
              <a:t>Biomass</a:t>
            </a:r>
            <a:r>
              <a:rPr lang="en-US" sz="2800" dirty="0">
                <a:solidFill>
                  <a:srgbClr val="376092"/>
                </a:solidFill>
              </a:rPr>
              <a:t>-to-biofuels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AD3D01-F58F-BD45-9E24-A501263B019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062" y="1012283"/>
            <a:ext cx="4521200" cy="27088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1061" y="3865951"/>
            <a:ext cx="4588933" cy="2619516"/>
          </a:xfrm>
          <a:prstGeom prst="rect">
            <a:avLst/>
          </a:prstGeom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86265" y="1163113"/>
            <a:ext cx="3894667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b="0" dirty="0" smtClean="0">
                <a:ea typeface="SimSun" pitchFamily="2" charset="-122"/>
                <a:cs typeface="Times New Roman" pitchFamily="18" charset="0"/>
              </a:rPr>
              <a:t>IL: [</a:t>
            </a:r>
            <a:r>
              <a:rPr lang="en-US" sz="2400" b="0" dirty="0" err="1" smtClean="0">
                <a:ea typeface="SimSun" pitchFamily="2" charset="-122"/>
                <a:cs typeface="Times New Roman" pitchFamily="18" charset="0"/>
              </a:rPr>
              <a:t>Ch</a:t>
            </a:r>
            <a:r>
              <a:rPr lang="en-US" sz="2400" b="0" dirty="0" smtClean="0">
                <a:ea typeface="SimSun" pitchFamily="2" charset="-122"/>
                <a:cs typeface="Times New Roman" pitchFamily="18" charset="0"/>
              </a:rPr>
              <a:t>][Lys]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0" dirty="0" smtClean="0">
              <a:ea typeface="SimSun" pitchFamily="2" charset="-122"/>
              <a:cs typeface="Times New Roman" pitchFamily="18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b="0" dirty="0" smtClean="0">
                <a:ea typeface="SimSun" pitchFamily="2" charset="-122"/>
                <a:cs typeface="Times New Roman" pitchFamily="18" charset="0"/>
              </a:rPr>
              <a:t>One vessel, high solids loading (34%)</a:t>
            </a:r>
            <a:endParaRPr lang="en-US" sz="2400" b="0" dirty="0" smtClean="0">
              <a:ea typeface="SimSun" pitchFamily="2" charset="-122"/>
              <a:cs typeface="Times New Roman" pitchFamily="18" charset="0"/>
              <a:sym typeface="Wingdings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0" dirty="0" smtClean="0">
              <a:ea typeface="SimSun" pitchFamily="2" charset="-122"/>
              <a:cs typeface="Times New Roman" pitchFamily="18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b="0" dirty="0" smtClean="0">
                <a:ea typeface="SimSun" pitchFamily="2" charset="-122"/>
                <a:cs typeface="Times New Roman" pitchFamily="18" charset="0"/>
              </a:rPr>
              <a:t>Simultaneous saccharification and fermentation (SSF)  using fed batch conditions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2400" b="0" dirty="0">
              <a:ea typeface="SimSun" pitchFamily="2" charset="-122"/>
              <a:cs typeface="Times New Roman" pitchFamily="18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b="0" dirty="0" smtClean="0">
                <a:ea typeface="SimSun" pitchFamily="2" charset="-122"/>
                <a:cs typeface="Times New Roman" pitchFamily="18" charset="0"/>
              </a:rPr>
              <a:t>Generates ~75% ethanol yields with no </a:t>
            </a:r>
            <a:r>
              <a:rPr lang="en-US" sz="2400" b="0" dirty="0" err="1" smtClean="0">
                <a:ea typeface="SimSun" pitchFamily="2" charset="-122"/>
                <a:cs typeface="Times New Roman" pitchFamily="18" charset="0"/>
              </a:rPr>
              <a:t>clean-up</a:t>
            </a:r>
            <a:r>
              <a:rPr lang="en-US" sz="2400" b="0" dirty="0" smtClean="0">
                <a:ea typeface="SimSun" pitchFamily="2" charset="-122"/>
                <a:cs typeface="Times New Roman" pitchFamily="18" charset="0"/>
              </a:rPr>
              <a:t> or separations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488668"/>
            <a:ext cx="5635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Feng</a:t>
            </a:r>
            <a:r>
              <a:rPr lang="en-US" sz="1600" dirty="0" smtClean="0"/>
              <a:t> </a:t>
            </a:r>
            <a:r>
              <a:rPr lang="en-US" sz="1600" dirty="0" err="1" smtClean="0"/>
              <a:t>Xu</a:t>
            </a:r>
            <a:r>
              <a:rPr lang="en-US" sz="1600" dirty="0" smtClean="0"/>
              <a:t> et al., </a:t>
            </a:r>
            <a:r>
              <a:rPr lang="en-US" sz="1600" i="1" dirty="0" smtClean="0"/>
              <a:t>Energy and Environmental Science</a:t>
            </a:r>
            <a:r>
              <a:rPr lang="en-US" sz="1600" dirty="0" smtClean="0"/>
              <a:t>, 2016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4857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76092"/>
                </a:solidFill>
              </a:rPr>
              <a:t>Summary</a:t>
            </a:r>
            <a:endParaRPr lang="en-US" dirty="0">
              <a:solidFill>
                <a:srgbClr val="37609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“Bionic liquids” derived from lignin and hemicellulose waste streams are a promising solution to multiple issues within a </a:t>
            </a:r>
            <a:r>
              <a:rPr lang="en-US" dirty="0" err="1" smtClean="0"/>
              <a:t>biorefinery</a:t>
            </a:r>
            <a:r>
              <a:rPr lang="en-US" dirty="0" smtClean="0"/>
              <a:t> context</a:t>
            </a:r>
          </a:p>
          <a:p>
            <a:r>
              <a:rPr lang="en-US" dirty="0" smtClean="0"/>
              <a:t>Process integration/consolidation significantly decreases CAPEX and OPEX</a:t>
            </a:r>
          </a:p>
          <a:p>
            <a:r>
              <a:rPr lang="en-US" dirty="0" smtClean="0"/>
              <a:t>Bionic liquids derived from amino acids enable process consolidation of pretreatment + </a:t>
            </a:r>
            <a:r>
              <a:rPr lang="en-US" dirty="0" err="1" smtClean="0"/>
              <a:t>saccharification</a:t>
            </a:r>
            <a:r>
              <a:rPr lang="en-US" dirty="0" smtClean="0"/>
              <a:t> + fermentation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AD3D01-F58F-BD45-9E24-A501263B019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376092"/>
                </a:solidFill>
              </a:rPr>
              <a:t>Benchmarking Impact - Economics</a:t>
            </a:r>
            <a:endParaRPr lang="en-US" sz="2800" dirty="0">
              <a:solidFill>
                <a:srgbClr val="376092"/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653726" y="0"/>
            <a:ext cx="490274" cy="365125"/>
          </a:xfrm>
          <a:prstGeom prst="rect">
            <a:avLst/>
          </a:prstGeom>
        </p:spPr>
        <p:txBody>
          <a:bodyPr/>
          <a:lstStyle/>
          <a:p>
            <a:fld id="{0FAD3D01-F58F-BD45-9E24-A501263B0192}" type="slidenum">
              <a:rPr lang="en-US" smtClean="0"/>
              <a:t>19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8" y="994860"/>
            <a:ext cx="8998147" cy="52874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6488668"/>
            <a:ext cx="5635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Feng</a:t>
            </a:r>
            <a:r>
              <a:rPr lang="en-US" sz="1600" dirty="0" smtClean="0"/>
              <a:t> </a:t>
            </a:r>
            <a:r>
              <a:rPr lang="en-US" sz="1600" dirty="0" err="1" smtClean="0"/>
              <a:t>Xu</a:t>
            </a:r>
            <a:r>
              <a:rPr lang="en-US" sz="1600" dirty="0" smtClean="0"/>
              <a:t> et al., </a:t>
            </a:r>
            <a:r>
              <a:rPr lang="en-US" sz="1600" i="1" dirty="0" smtClean="0"/>
              <a:t>Energy and Environmental Science</a:t>
            </a:r>
            <a:r>
              <a:rPr lang="en-US" sz="1600" dirty="0" smtClean="0"/>
              <a:t>, 2016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9370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76092"/>
                </a:solidFill>
              </a:rPr>
              <a:t>Acknowledgments</a:t>
            </a:r>
            <a:endParaRPr lang="en-US" dirty="0">
              <a:solidFill>
                <a:srgbClr val="37609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DOE Office of Science for $$</a:t>
            </a:r>
          </a:p>
          <a:p>
            <a:r>
              <a:rPr lang="en-US" sz="2400" dirty="0" smtClean="0"/>
              <a:t>Jay </a:t>
            </a:r>
            <a:r>
              <a:rPr lang="en-US" sz="2400" dirty="0" err="1" smtClean="0"/>
              <a:t>Keasling</a:t>
            </a:r>
            <a:r>
              <a:rPr lang="en-US" sz="2400" dirty="0" smtClean="0"/>
              <a:t>, Paul Adams, </a:t>
            </a:r>
            <a:r>
              <a:rPr lang="en-US" sz="2400" dirty="0" err="1" smtClean="0"/>
              <a:t>Henrik</a:t>
            </a:r>
            <a:r>
              <a:rPr lang="en-US" sz="2400" dirty="0" smtClean="0"/>
              <a:t> </a:t>
            </a:r>
            <a:r>
              <a:rPr lang="en-US" sz="2400" dirty="0" err="1" smtClean="0"/>
              <a:t>Scheller</a:t>
            </a:r>
            <a:r>
              <a:rPr lang="en-US" sz="2400" dirty="0" smtClean="0"/>
              <a:t>, Nicholas Everson and the rest of the JBEI team</a:t>
            </a:r>
          </a:p>
          <a:p>
            <a:r>
              <a:rPr lang="en-US" sz="2400" dirty="0" smtClean="0"/>
              <a:t>Team Deconstruction: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FAD3D01-F58F-BD45-9E24-A501263B0192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4700"/>
            <a:ext cx="9144000" cy="265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06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61713</TotalTime>
  <Words>963</Words>
  <Application>Microsoft Macintosh PowerPoint</Application>
  <PresentationFormat>On-screen Show (4:3)</PresentationFormat>
  <Paragraphs>168</Paragraphs>
  <Slides>20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Avenir Book</vt:lpstr>
      <vt:lpstr>Calibri</vt:lpstr>
      <vt:lpstr>Century Gothic</vt:lpstr>
      <vt:lpstr>Chalkboard Bold</vt:lpstr>
      <vt:lpstr>Lucida Grande</vt:lpstr>
      <vt:lpstr>ＭＳ Ｐゴシック</vt:lpstr>
      <vt:lpstr>SimSun</vt:lpstr>
      <vt:lpstr>Times</vt:lpstr>
      <vt:lpstr>Times New Roman</vt:lpstr>
      <vt:lpstr>Tw Cen MT</vt:lpstr>
      <vt:lpstr>Wingdings</vt:lpstr>
      <vt:lpstr>华文新魏</vt:lpstr>
      <vt:lpstr>Arial</vt:lpstr>
      <vt:lpstr>Office Theme</vt:lpstr>
      <vt:lpstr>PowerPoint Presentation</vt:lpstr>
      <vt:lpstr>Biofuels: Motivation</vt:lpstr>
      <vt:lpstr>Beyond Biofuels: Replacing the Whole Barrel of Oil with Renewables</vt:lpstr>
      <vt:lpstr>Joint BioEnergy Institute</vt:lpstr>
      <vt:lpstr>JBEI’s Mission: Basic Science to Convert Cellulosic Biomass to Drop-in Fuels and Chemicals</vt:lpstr>
      <vt:lpstr>JBEI - An Integrated Feedstocks to Fuels Bioenergy Research Center </vt:lpstr>
      <vt:lpstr>JBEI’s Approach to Biofuels Production</vt:lpstr>
      <vt:lpstr>Certain Ionic Liquids (ILs) are Effective Biomass Solvents</vt:lpstr>
      <vt:lpstr>Selection of Ionic Liquids Alter Solution Conditions and Downstream Requirements</vt:lpstr>
      <vt:lpstr>ILs Significantly Impact Lignocellulose</vt:lpstr>
      <vt:lpstr>Developing an IL Conversion Technology that is Affordable and Scalable</vt:lpstr>
      <vt:lpstr>We Have Established an Effective Ionic  Liquid Pretreatment Baseline Process</vt:lpstr>
      <vt:lpstr>IL Pretreatment Generates High Sugar Yields</vt:lpstr>
      <vt:lpstr>IL Pretreatment is Effective on Mixed Feedstocks</vt:lpstr>
      <vt:lpstr>Process Integration Scenarios</vt:lpstr>
      <vt:lpstr>integrated process for biomass-to-biofuels</vt:lpstr>
      <vt:lpstr>Novel “Bionic Liquids” Enable  Integrated Process for Biomass-to-biofuels</vt:lpstr>
      <vt:lpstr>Summary</vt:lpstr>
      <vt:lpstr>Benchmarking Impact - Economics</vt:lpstr>
      <vt:lpstr>Acknowledgments</vt:lpstr>
    </vt:vector>
  </TitlesOfParts>
  <Manager/>
  <Company/>
  <LinksUpToDate>false</LinksUpToDate>
  <SharedDoc>false</SharedDoc>
  <HyperlinkBase/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 JBEI Review FY2011 - Decon</dc:title>
  <dc:subject/>
  <dc:creator>Blake Simmons</dc:creator>
  <cp:keywords/>
  <dc:description/>
  <cp:lastModifiedBy>Blake Simmons</cp:lastModifiedBy>
  <cp:revision>2827</cp:revision>
  <cp:lastPrinted>2010-11-24T16:31:23Z</cp:lastPrinted>
  <dcterms:created xsi:type="dcterms:W3CDTF">2011-10-24T03:58:56Z</dcterms:created>
  <dcterms:modified xsi:type="dcterms:W3CDTF">2016-06-14T09:00:00Z</dcterms:modified>
  <cp:category/>
</cp:coreProperties>
</file>