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theme/theme6.xml" ContentType="application/vnd.openxmlformats-officedocument.theme+xml"/>
  <Override PartName="/ppt/slideLayouts/slideLayout63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744" r:id="rId1"/>
    <p:sldMasterId id="2147483756" r:id="rId2"/>
    <p:sldMasterId id="2147483804" r:id="rId3"/>
    <p:sldMasterId id="2147483845" r:id="rId4"/>
    <p:sldMasterId id="2147483881" r:id="rId5"/>
    <p:sldMasterId id="2147483905" r:id="rId6"/>
    <p:sldMasterId id="2147483913" r:id="rId7"/>
  </p:sldMasterIdLst>
  <p:notesMasterIdLst>
    <p:notesMasterId r:id="rId39"/>
  </p:notesMasterIdLst>
  <p:handoutMasterIdLst>
    <p:handoutMasterId r:id="rId40"/>
  </p:handoutMasterIdLst>
  <p:sldIdLst>
    <p:sldId id="348" r:id="rId8"/>
    <p:sldId id="332" r:id="rId9"/>
    <p:sldId id="351" r:id="rId10"/>
    <p:sldId id="349" r:id="rId11"/>
    <p:sldId id="314" r:id="rId12"/>
    <p:sldId id="315" r:id="rId13"/>
    <p:sldId id="317" r:id="rId14"/>
    <p:sldId id="318" r:id="rId15"/>
    <p:sldId id="320" r:id="rId16"/>
    <p:sldId id="342" r:id="rId17"/>
    <p:sldId id="301" r:id="rId18"/>
    <p:sldId id="321" r:id="rId19"/>
    <p:sldId id="338" r:id="rId20"/>
    <p:sldId id="340" r:id="rId21"/>
    <p:sldId id="279" r:id="rId22"/>
    <p:sldId id="344" r:id="rId23"/>
    <p:sldId id="303" r:id="rId24"/>
    <p:sldId id="280" r:id="rId25"/>
    <p:sldId id="345" r:id="rId26"/>
    <p:sldId id="304" r:id="rId27"/>
    <p:sldId id="305" r:id="rId28"/>
    <p:sldId id="293" r:id="rId29"/>
    <p:sldId id="354" r:id="rId30"/>
    <p:sldId id="355" r:id="rId31"/>
    <p:sldId id="356" r:id="rId32"/>
    <p:sldId id="358" r:id="rId33"/>
    <p:sldId id="357" r:id="rId34"/>
    <p:sldId id="359" r:id="rId35"/>
    <p:sldId id="360" r:id="rId36"/>
    <p:sldId id="361" r:id="rId37"/>
    <p:sldId id="362" r:id="rId38"/>
  </p:sldIdLst>
  <p:sldSz cx="9144000" cy="6858000" type="screen4x3"/>
  <p:notesSz cx="6797675" cy="9926638"/>
  <p:defaultTextStyle>
    <a:defPPr>
      <a:defRPr lang="en-US"/>
    </a:defPPr>
    <a:lvl1pPr marL="0" algn="l" defTabSz="91423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19" algn="l" defTabSz="91423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239" algn="l" defTabSz="91423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358" algn="l" defTabSz="91423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477" algn="l" defTabSz="91423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596" algn="l" defTabSz="91423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716" algn="l" defTabSz="91423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9835" algn="l" defTabSz="91423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6954" algn="l" defTabSz="91423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39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4.xml"/><Relationship Id="rId34" Type="http://schemas.openxmlformats.org/officeDocument/2006/relationships/slide" Target="slides/slide27.xml"/><Relationship Id="rId42" Type="http://schemas.openxmlformats.org/officeDocument/2006/relationships/viewProps" Target="viewProps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slide" Target="slides/slide26.xml"/><Relationship Id="rId38" Type="http://schemas.openxmlformats.org/officeDocument/2006/relationships/slide" Target="slides/slide3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29" Type="http://schemas.openxmlformats.org/officeDocument/2006/relationships/slide" Target="slides/slide22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slide" Target="slides/slide25.xml"/><Relationship Id="rId37" Type="http://schemas.openxmlformats.org/officeDocument/2006/relationships/slide" Target="slides/slide30.xml"/><Relationship Id="rId40" Type="http://schemas.openxmlformats.org/officeDocument/2006/relationships/handoutMaster" Target="handoutMasters/handoutMaster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slide" Target="slides/slide29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slide" Target="slides/slide24.xml"/><Relationship Id="rId44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slide" Target="slides/slide28.xml"/><Relationship Id="rId43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2A52BB-F5C4-40C2-BD58-6973F7F90607}" type="datetimeFigureOut">
              <a:rPr lang="en-US" smtClean="0"/>
              <a:t>22/07/2015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E9F545-88AF-4694-9D32-662BCA5BC8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597559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0592288-0CBF-46C1-86F1-C7E096578226}" type="datetimeFigureOut">
              <a:rPr lang="en-US" smtClean="0"/>
              <a:t>22/07/2015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4EBA053-1985-4659-A78F-62492EA5AF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9915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3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19" algn="l" defTabSz="91423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239" algn="l" defTabSz="91423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358" algn="l" defTabSz="91423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477" algn="l" defTabSz="91423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596" algn="l" defTabSz="91423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716" algn="l" defTabSz="91423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835" algn="l" defTabSz="91423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6954" algn="l" defTabSz="91423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D58F41-793F-4546-AD09-7ADD253DF786}" type="slidenum">
              <a:rPr lang="en-US" smtClean="0">
                <a:solidFill>
                  <a:prstClr val="black"/>
                </a:solidFill>
              </a:rPr>
              <a:pPr/>
              <a:t>11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54786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EBA053-1985-4659-A78F-62492EA5AF49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72319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EBA053-1985-4659-A78F-62492EA5AF49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389802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EBA053-1985-4659-A78F-62492EA5AF49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389802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EBA053-1985-4659-A78F-62492EA5AF49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389802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EBA053-1985-4659-A78F-62492EA5AF49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389802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EBA053-1985-4659-A78F-62492EA5AF49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389802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EBA053-1985-4659-A78F-62492EA5AF49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389802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EBA053-1985-4659-A78F-62492EA5AF49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38980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-3222624" y="304800"/>
            <a:ext cx="11909425" cy="4724400"/>
            <a:chOff x="-2030" y="192"/>
            <a:chExt cx="7502" cy="2976"/>
          </a:xfrm>
        </p:grpSpPr>
        <p:sp>
          <p:nvSpPr>
            <p:cNvPr id="5" name="Line 3"/>
            <p:cNvSpPr>
              <a:spLocks noChangeShapeType="1"/>
            </p:cNvSpPr>
            <p:nvPr/>
          </p:nvSpPr>
          <p:spPr bwMode="auto">
            <a:xfrm>
              <a:off x="912" y="1584"/>
              <a:ext cx="456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sz="1100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6" name="AutoShape 4"/>
            <p:cNvSpPr>
              <a:spLocks noChangeArrowheads="1"/>
            </p:cNvSpPr>
            <p:nvPr/>
          </p:nvSpPr>
          <p:spPr bwMode="auto">
            <a:xfrm>
              <a:off x="-1584" y="864"/>
              <a:ext cx="2304" cy="2304"/>
            </a:xfrm>
            <a:custGeom>
              <a:avLst/>
              <a:gdLst>
                <a:gd name="T0" fmla="*/ 1587 w 64000"/>
                <a:gd name="T1" fmla="*/ 85 h 64000"/>
                <a:gd name="T2" fmla="*/ 2304 w 64000"/>
                <a:gd name="T3" fmla="*/ 1152 h 64000"/>
                <a:gd name="T4" fmla="*/ 1587 w 64000"/>
                <a:gd name="T5" fmla="*/ 2219 h 64000"/>
                <a:gd name="T6" fmla="*/ 1587 w 64000"/>
                <a:gd name="T7" fmla="*/ 2219 h 64000"/>
                <a:gd name="T8" fmla="*/ 1587 w 64000"/>
                <a:gd name="T9" fmla="*/ 2219 h 64000"/>
                <a:gd name="T10" fmla="*/ 1587 w 64000"/>
                <a:gd name="T11" fmla="*/ 2219 h 64000"/>
                <a:gd name="T12" fmla="*/ 1587 w 64000"/>
                <a:gd name="T13" fmla="*/ 85 h 64000"/>
                <a:gd name="T14" fmla="*/ 1587 w 64000"/>
                <a:gd name="T15" fmla="*/ 85 h 64000"/>
                <a:gd name="T16" fmla="*/ 1587 w 64000"/>
                <a:gd name="T17" fmla="*/ 85 h 6400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44083 w 64000"/>
                <a:gd name="T28" fmla="*/ -29639 h 64000"/>
                <a:gd name="T29" fmla="*/ 44083 w 64000"/>
                <a:gd name="T30" fmla="*/ 29639 h 6400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64000" h="64000">
                  <a:moveTo>
                    <a:pt x="44083" y="2368"/>
                  </a:moveTo>
                  <a:cubicBezTo>
                    <a:pt x="56127" y="7280"/>
                    <a:pt x="64000" y="18993"/>
                    <a:pt x="64000" y="32000"/>
                  </a:cubicBezTo>
                  <a:cubicBezTo>
                    <a:pt x="64000" y="45006"/>
                    <a:pt x="56127" y="56719"/>
                    <a:pt x="44083" y="61631"/>
                  </a:cubicBezTo>
                  <a:cubicBezTo>
                    <a:pt x="44082" y="61631"/>
                    <a:pt x="44082" y="61631"/>
                    <a:pt x="44082" y="61631"/>
                  </a:cubicBezTo>
                  <a:lnTo>
                    <a:pt x="44083" y="61632"/>
                  </a:lnTo>
                  <a:lnTo>
                    <a:pt x="44083" y="2368"/>
                  </a:lnTo>
                  <a:lnTo>
                    <a:pt x="44082" y="2368"/>
                  </a:lnTo>
                  <a:cubicBezTo>
                    <a:pt x="44082" y="2368"/>
                    <a:pt x="44082" y="2368"/>
                    <a:pt x="44083" y="2368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sz="1100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7" name="AutoShape 5"/>
            <p:cNvSpPr>
              <a:spLocks noChangeArrowheads="1"/>
            </p:cNvSpPr>
            <p:nvPr/>
          </p:nvSpPr>
          <p:spPr bwMode="auto">
            <a:xfrm>
              <a:off x="-2030" y="192"/>
              <a:ext cx="2544" cy="2544"/>
            </a:xfrm>
            <a:custGeom>
              <a:avLst/>
              <a:gdLst>
                <a:gd name="T0" fmla="*/ 2027 w 64000"/>
                <a:gd name="T1" fmla="*/ 248 h 64000"/>
                <a:gd name="T2" fmla="*/ 2544 w 64000"/>
                <a:gd name="T3" fmla="*/ 1272 h 64000"/>
                <a:gd name="T4" fmla="*/ 2027 w 64000"/>
                <a:gd name="T5" fmla="*/ 2296 h 64000"/>
                <a:gd name="T6" fmla="*/ 2027 w 64000"/>
                <a:gd name="T7" fmla="*/ 2296 h 64000"/>
                <a:gd name="T8" fmla="*/ 2027 w 64000"/>
                <a:gd name="T9" fmla="*/ 2296 h 64000"/>
                <a:gd name="T10" fmla="*/ 2027 w 64000"/>
                <a:gd name="T11" fmla="*/ 2296 h 64000"/>
                <a:gd name="T12" fmla="*/ 2027 w 64000"/>
                <a:gd name="T13" fmla="*/ 248 h 64000"/>
                <a:gd name="T14" fmla="*/ 2027 w 64000"/>
                <a:gd name="T15" fmla="*/ 248 h 64000"/>
                <a:gd name="T16" fmla="*/ 2027 w 64000"/>
                <a:gd name="T17" fmla="*/ 248 h 6400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50994 w 64000"/>
                <a:gd name="T28" fmla="*/ -25761 h 64000"/>
                <a:gd name="T29" fmla="*/ 50994 w 64000"/>
                <a:gd name="T30" fmla="*/ 25761 h 6400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64000" h="64000">
                  <a:moveTo>
                    <a:pt x="50994" y="6246"/>
                  </a:moveTo>
                  <a:cubicBezTo>
                    <a:pt x="59172" y="12279"/>
                    <a:pt x="64000" y="21837"/>
                    <a:pt x="64000" y="32000"/>
                  </a:cubicBezTo>
                  <a:cubicBezTo>
                    <a:pt x="64000" y="42162"/>
                    <a:pt x="59172" y="51720"/>
                    <a:pt x="50994" y="57753"/>
                  </a:cubicBezTo>
                  <a:cubicBezTo>
                    <a:pt x="50993" y="57753"/>
                    <a:pt x="50993" y="57753"/>
                    <a:pt x="50993" y="57753"/>
                  </a:cubicBezTo>
                  <a:lnTo>
                    <a:pt x="50994" y="57754"/>
                  </a:lnTo>
                  <a:lnTo>
                    <a:pt x="50994" y="6246"/>
                  </a:lnTo>
                  <a:lnTo>
                    <a:pt x="50993" y="6246"/>
                  </a:lnTo>
                  <a:cubicBezTo>
                    <a:pt x="50993" y="6246"/>
                    <a:pt x="50993" y="6246"/>
                    <a:pt x="50994" y="6246"/>
                  </a:cubicBezTo>
                  <a:close/>
                </a:path>
              </a:pathLst>
            </a:custGeom>
            <a:solidFill>
              <a:schemeClr val="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sz="1100">
                <a:solidFill>
                  <a:srgbClr val="000000"/>
                </a:solidFill>
                <a:latin typeface="Arial" charset="0"/>
              </a:endParaRPr>
            </a:p>
          </p:txBody>
        </p:sp>
      </p:grpSp>
      <p:sp>
        <p:nvSpPr>
          <p:cNvPr id="44038" name="Rectangle 6"/>
          <p:cNvSpPr>
            <a:spLocks noGrp="1" noChangeArrowheads="1"/>
          </p:cNvSpPr>
          <p:nvPr>
            <p:ph type="ctrTitle"/>
          </p:nvPr>
        </p:nvSpPr>
        <p:spPr>
          <a:xfrm>
            <a:off x="1443038" y="985839"/>
            <a:ext cx="7239000" cy="1444625"/>
          </a:xfrm>
        </p:spPr>
        <p:txBody>
          <a:bodyPr/>
          <a:lstStyle>
            <a:lvl1pPr>
              <a:defRPr sz="4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44039" name="Rectangle 7"/>
          <p:cNvSpPr>
            <a:spLocks noGrp="1" noChangeArrowheads="1"/>
          </p:cNvSpPr>
          <p:nvPr>
            <p:ph type="subTitle" idx="1"/>
          </p:nvPr>
        </p:nvSpPr>
        <p:spPr>
          <a:xfrm>
            <a:off x="1443038" y="3427414"/>
            <a:ext cx="72390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8" name="Rectangle 8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9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10" name="Rectangle 10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CBF053-FBB5-464B-9A3E-F5313D56BFBC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24571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01BF85-D614-4715-A8A4-395E0D5BC171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12667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19" indent="0">
              <a:buNone/>
              <a:defRPr sz="1800"/>
            </a:lvl2pPr>
            <a:lvl3pPr marL="914239" indent="0">
              <a:buNone/>
              <a:defRPr sz="1600"/>
            </a:lvl3pPr>
            <a:lvl4pPr marL="1371358" indent="0">
              <a:buNone/>
              <a:defRPr sz="1400"/>
            </a:lvl4pPr>
            <a:lvl5pPr marL="1828477" indent="0">
              <a:buNone/>
              <a:defRPr sz="1400"/>
            </a:lvl5pPr>
            <a:lvl6pPr marL="2285596" indent="0">
              <a:buNone/>
              <a:defRPr sz="1400"/>
            </a:lvl6pPr>
            <a:lvl7pPr marL="2742716" indent="0">
              <a:buNone/>
              <a:defRPr sz="1400"/>
            </a:lvl7pPr>
            <a:lvl8pPr marL="3199835" indent="0">
              <a:buNone/>
              <a:defRPr sz="1400"/>
            </a:lvl8pPr>
            <a:lvl9pPr marL="3656954" indent="0">
              <a:buNone/>
              <a:defRPr sz="14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47C2E1-E68F-402D-8669-5BCDC150595E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53479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1370013" y="1827213"/>
            <a:ext cx="3579812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5102225" y="1827213"/>
            <a:ext cx="35814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46DA4F-54FF-4B67-9DE5-692CADD18900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20079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19" indent="0">
              <a:buNone/>
              <a:defRPr sz="2000" b="1"/>
            </a:lvl2pPr>
            <a:lvl3pPr marL="914239" indent="0">
              <a:buNone/>
              <a:defRPr sz="1800" b="1"/>
            </a:lvl3pPr>
            <a:lvl4pPr marL="1371358" indent="0">
              <a:buNone/>
              <a:defRPr sz="1600" b="1"/>
            </a:lvl4pPr>
            <a:lvl5pPr marL="1828477" indent="0">
              <a:buNone/>
              <a:defRPr sz="1600" b="1"/>
            </a:lvl5pPr>
            <a:lvl6pPr marL="2285596" indent="0">
              <a:buNone/>
              <a:defRPr sz="1600" b="1"/>
            </a:lvl6pPr>
            <a:lvl7pPr marL="2742716" indent="0">
              <a:buNone/>
              <a:defRPr sz="1600" b="1"/>
            </a:lvl7pPr>
            <a:lvl8pPr marL="3199835" indent="0">
              <a:buNone/>
              <a:defRPr sz="1600" b="1"/>
            </a:lvl8pPr>
            <a:lvl9pPr marL="3656954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19" indent="0">
              <a:buNone/>
              <a:defRPr sz="2000" b="1"/>
            </a:lvl2pPr>
            <a:lvl3pPr marL="914239" indent="0">
              <a:buNone/>
              <a:defRPr sz="1800" b="1"/>
            </a:lvl3pPr>
            <a:lvl4pPr marL="1371358" indent="0">
              <a:buNone/>
              <a:defRPr sz="1600" b="1"/>
            </a:lvl4pPr>
            <a:lvl5pPr marL="1828477" indent="0">
              <a:buNone/>
              <a:defRPr sz="1600" b="1"/>
            </a:lvl5pPr>
            <a:lvl6pPr marL="2285596" indent="0">
              <a:buNone/>
              <a:defRPr sz="1600" b="1"/>
            </a:lvl6pPr>
            <a:lvl7pPr marL="2742716" indent="0">
              <a:buNone/>
              <a:defRPr sz="1600" b="1"/>
            </a:lvl7pPr>
            <a:lvl8pPr marL="3199835" indent="0">
              <a:buNone/>
              <a:defRPr sz="1600" b="1"/>
            </a:lvl8pPr>
            <a:lvl9pPr marL="3656954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7FBF2A-E8E5-41CE-B6A0-07613C1BBC42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51603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837175-25A4-44AE-B7F8-F1ABB5AC0F60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88732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376B5B-AC4C-425B-8168-90677C971491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66787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1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19" indent="0">
              <a:buNone/>
              <a:defRPr sz="1200"/>
            </a:lvl2pPr>
            <a:lvl3pPr marL="914239" indent="0">
              <a:buNone/>
              <a:defRPr sz="1000"/>
            </a:lvl3pPr>
            <a:lvl4pPr marL="1371358" indent="0">
              <a:buNone/>
              <a:defRPr sz="900"/>
            </a:lvl4pPr>
            <a:lvl5pPr marL="1828477" indent="0">
              <a:buNone/>
              <a:defRPr sz="900"/>
            </a:lvl5pPr>
            <a:lvl6pPr marL="2285596" indent="0">
              <a:buNone/>
              <a:defRPr sz="900"/>
            </a:lvl6pPr>
            <a:lvl7pPr marL="2742716" indent="0">
              <a:buNone/>
              <a:defRPr sz="900"/>
            </a:lvl7pPr>
            <a:lvl8pPr marL="3199835" indent="0">
              <a:buNone/>
              <a:defRPr sz="900"/>
            </a:lvl8pPr>
            <a:lvl9pPr marL="3656954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61F76F-B0DD-405A-A354-D6FF2C3A7080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76677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19" indent="0">
              <a:buNone/>
              <a:defRPr sz="2800"/>
            </a:lvl2pPr>
            <a:lvl3pPr marL="914239" indent="0">
              <a:buNone/>
              <a:defRPr sz="2400"/>
            </a:lvl3pPr>
            <a:lvl4pPr marL="1371358" indent="0">
              <a:buNone/>
              <a:defRPr sz="2000"/>
            </a:lvl4pPr>
            <a:lvl5pPr marL="1828477" indent="0">
              <a:buNone/>
              <a:defRPr sz="2000"/>
            </a:lvl5pPr>
            <a:lvl6pPr marL="2285596" indent="0">
              <a:buNone/>
              <a:defRPr sz="2000"/>
            </a:lvl6pPr>
            <a:lvl7pPr marL="2742716" indent="0">
              <a:buNone/>
              <a:defRPr sz="2000"/>
            </a:lvl7pPr>
            <a:lvl8pPr marL="3199835" indent="0">
              <a:buNone/>
              <a:defRPr sz="2000"/>
            </a:lvl8pPr>
            <a:lvl9pPr marL="3656954" indent="0">
              <a:buNone/>
              <a:defRPr sz="2000"/>
            </a:lvl9pPr>
          </a:lstStyle>
          <a:p>
            <a:pPr lvl="0"/>
            <a:endParaRPr lang="pt-BR" noProof="0" smtClean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19" indent="0">
              <a:buNone/>
              <a:defRPr sz="1200"/>
            </a:lvl2pPr>
            <a:lvl3pPr marL="914239" indent="0">
              <a:buNone/>
              <a:defRPr sz="1000"/>
            </a:lvl3pPr>
            <a:lvl4pPr marL="1371358" indent="0">
              <a:buNone/>
              <a:defRPr sz="900"/>
            </a:lvl4pPr>
            <a:lvl5pPr marL="1828477" indent="0">
              <a:buNone/>
              <a:defRPr sz="900"/>
            </a:lvl5pPr>
            <a:lvl6pPr marL="2285596" indent="0">
              <a:buNone/>
              <a:defRPr sz="900"/>
            </a:lvl6pPr>
            <a:lvl7pPr marL="2742716" indent="0">
              <a:buNone/>
              <a:defRPr sz="900"/>
            </a:lvl7pPr>
            <a:lvl8pPr marL="3199835" indent="0">
              <a:buNone/>
              <a:defRPr sz="900"/>
            </a:lvl8pPr>
            <a:lvl9pPr marL="3656954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E3B721-79DD-4CDB-9909-0DF9032F2550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00318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6A4BE1-ED79-464C-B6FF-F0D77B91E05B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79907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856413" y="301626"/>
            <a:ext cx="1827212" cy="5640388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1370013" y="301626"/>
            <a:ext cx="5334000" cy="5640388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9CD42A-47B6-46DD-9EAD-54F52DACD0A8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904545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-3222624" y="304800"/>
            <a:ext cx="11909425" cy="4724400"/>
            <a:chOff x="-2030" y="192"/>
            <a:chExt cx="7502" cy="2976"/>
          </a:xfrm>
        </p:grpSpPr>
        <p:sp>
          <p:nvSpPr>
            <p:cNvPr id="5" name="Line 3"/>
            <p:cNvSpPr>
              <a:spLocks noChangeShapeType="1"/>
            </p:cNvSpPr>
            <p:nvPr/>
          </p:nvSpPr>
          <p:spPr bwMode="auto">
            <a:xfrm>
              <a:off x="912" y="1584"/>
              <a:ext cx="456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sz="1100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6" name="AutoShape 4"/>
            <p:cNvSpPr>
              <a:spLocks noChangeArrowheads="1"/>
            </p:cNvSpPr>
            <p:nvPr/>
          </p:nvSpPr>
          <p:spPr bwMode="auto">
            <a:xfrm>
              <a:off x="-1584" y="864"/>
              <a:ext cx="2304" cy="2304"/>
            </a:xfrm>
            <a:custGeom>
              <a:avLst/>
              <a:gdLst>
                <a:gd name="T0" fmla="*/ 1587 w 64000"/>
                <a:gd name="T1" fmla="*/ 85 h 64000"/>
                <a:gd name="T2" fmla="*/ 2304 w 64000"/>
                <a:gd name="T3" fmla="*/ 1152 h 64000"/>
                <a:gd name="T4" fmla="*/ 1587 w 64000"/>
                <a:gd name="T5" fmla="*/ 2219 h 64000"/>
                <a:gd name="T6" fmla="*/ 1587 w 64000"/>
                <a:gd name="T7" fmla="*/ 2219 h 64000"/>
                <a:gd name="T8" fmla="*/ 1587 w 64000"/>
                <a:gd name="T9" fmla="*/ 2219 h 64000"/>
                <a:gd name="T10" fmla="*/ 1587 w 64000"/>
                <a:gd name="T11" fmla="*/ 2219 h 64000"/>
                <a:gd name="T12" fmla="*/ 1587 w 64000"/>
                <a:gd name="T13" fmla="*/ 85 h 64000"/>
                <a:gd name="T14" fmla="*/ 1587 w 64000"/>
                <a:gd name="T15" fmla="*/ 85 h 64000"/>
                <a:gd name="T16" fmla="*/ 1587 w 64000"/>
                <a:gd name="T17" fmla="*/ 85 h 6400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44083 w 64000"/>
                <a:gd name="T28" fmla="*/ -29639 h 64000"/>
                <a:gd name="T29" fmla="*/ 44083 w 64000"/>
                <a:gd name="T30" fmla="*/ 29639 h 6400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64000" h="64000">
                  <a:moveTo>
                    <a:pt x="44083" y="2368"/>
                  </a:moveTo>
                  <a:cubicBezTo>
                    <a:pt x="56127" y="7280"/>
                    <a:pt x="64000" y="18993"/>
                    <a:pt x="64000" y="32000"/>
                  </a:cubicBezTo>
                  <a:cubicBezTo>
                    <a:pt x="64000" y="45006"/>
                    <a:pt x="56127" y="56719"/>
                    <a:pt x="44083" y="61631"/>
                  </a:cubicBezTo>
                  <a:cubicBezTo>
                    <a:pt x="44082" y="61631"/>
                    <a:pt x="44082" y="61631"/>
                    <a:pt x="44082" y="61631"/>
                  </a:cubicBezTo>
                  <a:lnTo>
                    <a:pt x="44083" y="61632"/>
                  </a:lnTo>
                  <a:lnTo>
                    <a:pt x="44083" y="2368"/>
                  </a:lnTo>
                  <a:lnTo>
                    <a:pt x="44082" y="2368"/>
                  </a:lnTo>
                  <a:cubicBezTo>
                    <a:pt x="44082" y="2368"/>
                    <a:pt x="44082" y="2368"/>
                    <a:pt x="44083" y="2368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sz="1100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7" name="AutoShape 5"/>
            <p:cNvSpPr>
              <a:spLocks noChangeArrowheads="1"/>
            </p:cNvSpPr>
            <p:nvPr/>
          </p:nvSpPr>
          <p:spPr bwMode="auto">
            <a:xfrm>
              <a:off x="-2030" y="192"/>
              <a:ext cx="2544" cy="2544"/>
            </a:xfrm>
            <a:custGeom>
              <a:avLst/>
              <a:gdLst>
                <a:gd name="T0" fmla="*/ 2027 w 64000"/>
                <a:gd name="T1" fmla="*/ 248 h 64000"/>
                <a:gd name="T2" fmla="*/ 2544 w 64000"/>
                <a:gd name="T3" fmla="*/ 1272 h 64000"/>
                <a:gd name="T4" fmla="*/ 2027 w 64000"/>
                <a:gd name="T5" fmla="*/ 2296 h 64000"/>
                <a:gd name="T6" fmla="*/ 2027 w 64000"/>
                <a:gd name="T7" fmla="*/ 2296 h 64000"/>
                <a:gd name="T8" fmla="*/ 2027 w 64000"/>
                <a:gd name="T9" fmla="*/ 2296 h 64000"/>
                <a:gd name="T10" fmla="*/ 2027 w 64000"/>
                <a:gd name="T11" fmla="*/ 2296 h 64000"/>
                <a:gd name="T12" fmla="*/ 2027 w 64000"/>
                <a:gd name="T13" fmla="*/ 248 h 64000"/>
                <a:gd name="T14" fmla="*/ 2027 w 64000"/>
                <a:gd name="T15" fmla="*/ 248 h 64000"/>
                <a:gd name="T16" fmla="*/ 2027 w 64000"/>
                <a:gd name="T17" fmla="*/ 248 h 6400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50994 w 64000"/>
                <a:gd name="T28" fmla="*/ -25761 h 64000"/>
                <a:gd name="T29" fmla="*/ 50994 w 64000"/>
                <a:gd name="T30" fmla="*/ 25761 h 6400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64000" h="64000">
                  <a:moveTo>
                    <a:pt x="50994" y="6246"/>
                  </a:moveTo>
                  <a:cubicBezTo>
                    <a:pt x="59172" y="12279"/>
                    <a:pt x="64000" y="21837"/>
                    <a:pt x="64000" y="32000"/>
                  </a:cubicBezTo>
                  <a:cubicBezTo>
                    <a:pt x="64000" y="42162"/>
                    <a:pt x="59172" y="51720"/>
                    <a:pt x="50994" y="57753"/>
                  </a:cubicBezTo>
                  <a:cubicBezTo>
                    <a:pt x="50993" y="57753"/>
                    <a:pt x="50993" y="57753"/>
                    <a:pt x="50993" y="57753"/>
                  </a:cubicBezTo>
                  <a:lnTo>
                    <a:pt x="50994" y="57754"/>
                  </a:lnTo>
                  <a:lnTo>
                    <a:pt x="50994" y="6246"/>
                  </a:lnTo>
                  <a:lnTo>
                    <a:pt x="50993" y="6246"/>
                  </a:lnTo>
                  <a:cubicBezTo>
                    <a:pt x="50993" y="6246"/>
                    <a:pt x="50993" y="6246"/>
                    <a:pt x="50994" y="6246"/>
                  </a:cubicBezTo>
                  <a:close/>
                </a:path>
              </a:pathLst>
            </a:custGeom>
            <a:solidFill>
              <a:schemeClr val="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sz="1100">
                <a:solidFill>
                  <a:srgbClr val="000000"/>
                </a:solidFill>
                <a:latin typeface="Arial" charset="0"/>
              </a:endParaRPr>
            </a:p>
          </p:txBody>
        </p:sp>
      </p:grpSp>
      <p:sp>
        <p:nvSpPr>
          <p:cNvPr id="44038" name="Rectangle 6"/>
          <p:cNvSpPr>
            <a:spLocks noGrp="1" noChangeArrowheads="1"/>
          </p:cNvSpPr>
          <p:nvPr>
            <p:ph type="ctrTitle"/>
          </p:nvPr>
        </p:nvSpPr>
        <p:spPr>
          <a:xfrm>
            <a:off x="1443038" y="985839"/>
            <a:ext cx="7239000" cy="1444625"/>
          </a:xfrm>
        </p:spPr>
        <p:txBody>
          <a:bodyPr/>
          <a:lstStyle>
            <a:lvl1pPr>
              <a:defRPr sz="4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44039" name="Rectangle 7"/>
          <p:cNvSpPr>
            <a:spLocks noGrp="1" noChangeArrowheads="1"/>
          </p:cNvSpPr>
          <p:nvPr>
            <p:ph type="subTitle" idx="1"/>
          </p:nvPr>
        </p:nvSpPr>
        <p:spPr>
          <a:xfrm>
            <a:off x="1443038" y="3427414"/>
            <a:ext cx="72390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8" name="Rectangle 8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9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10" name="Rectangle 10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CBF053-FBB5-464B-9A3E-F5313D56BFBC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739694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01BF85-D614-4715-A8A4-395E0D5BC171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889588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19" indent="0">
              <a:buNone/>
              <a:defRPr sz="1800"/>
            </a:lvl2pPr>
            <a:lvl3pPr marL="914239" indent="0">
              <a:buNone/>
              <a:defRPr sz="1600"/>
            </a:lvl3pPr>
            <a:lvl4pPr marL="1371358" indent="0">
              <a:buNone/>
              <a:defRPr sz="1400"/>
            </a:lvl4pPr>
            <a:lvl5pPr marL="1828477" indent="0">
              <a:buNone/>
              <a:defRPr sz="1400"/>
            </a:lvl5pPr>
            <a:lvl6pPr marL="2285596" indent="0">
              <a:buNone/>
              <a:defRPr sz="1400"/>
            </a:lvl6pPr>
            <a:lvl7pPr marL="2742716" indent="0">
              <a:buNone/>
              <a:defRPr sz="1400"/>
            </a:lvl7pPr>
            <a:lvl8pPr marL="3199835" indent="0">
              <a:buNone/>
              <a:defRPr sz="1400"/>
            </a:lvl8pPr>
            <a:lvl9pPr marL="3656954" indent="0">
              <a:buNone/>
              <a:defRPr sz="14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47C2E1-E68F-402D-8669-5BCDC150595E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735225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1370013" y="1827213"/>
            <a:ext cx="3579812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5102225" y="1827213"/>
            <a:ext cx="35814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46DA4F-54FF-4B67-9DE5-692CADD18900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425723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19" indent="0">
              <a:buNone/>
              <a:defRPr sz="2000" b="1"/>
            </a:lvl2pPr>
            <a:lvl3pPr marL="914239" indent="0">
              <a:buNone/>
              <a:defRPr sz="1800" b="1"/>
            </a:lvl3pPr>
            <a:lvl4pPr marL="1371358" indent="0">
              <a:buNone/>
              <a:defRPr sz="1600" b="1"/>
            </a:lvl4pPr>
            <a:lvl5pPr marL="1828477" indent="0">
              <a:buNone/>
              <a:defRPr sz="1600" b="1"/>
            </a:lvl5pPr>
            <a:lvl6pPr marL="2285596" indent="0">
              <a:buNone/>
              <a:defRPr sz="1600" b="1"/>
            </a:lvl6pPr>
            <a:lvl7pPr marL="2742716" indent="0">
              <a:buNone/>
              <a:defRPr sz="1600" b="1"/>
            </a:lvl7pPr>
            <a:lvl8pPr marL="3199835" indent="0">
              <a:buNone/>
              <a:defRPr sz="1600" b="1"/>
            </a:lvl8pPr>
            <a:lvl9pPr marL="3656954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19" indent="0">
              <a:buNone/>
              <a:defRPr sz="2000" b="1"/>
            </a:lvl2pPr>
            <a:lvl3pPr marL="914239" indent="0">
              <a:buNone/>
              <a:defRPr sz="1800" b="1"/>
            </a:lvl3pPr>
            <a:lvl4pPr marL="1371358" indent="0">
              <a:buNone/>
              <a:defRPr sz="1600" b="1"/>
            </a:lvl4pPr>
            <a:lvl5pPr marL="1828477" indent="0">
              <a:buNone/>
              <a:defRPr sz="1600" b="1"/>
            </a:lvl5pPr>
            <a:lvl6pPr marL="2285596" indent="0">
              <a:buNone/>
              <a:defRPr sz="1600" b="1"/>
            </a:lvl6pPr>
            <a:lvl7pPr marL="2742716" indent="0">
              <a:buNone/>
              <a:defRPr sz="1600" b="1"/>
            </a:lvl7pPr>
            <a:lvl8pPr marL="3199835" indent="0">
              <a:buNone/>
              <a:defRPr sz="1600" b="1"/>
            </a:lvl8pPr>
            <a:lvl9pPr marL="3656954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7FBF2A-E8E5-41CE-B6A0-07613C1BBC42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060178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837175-25A4-44AE-B7F8-F1ABB5AC0F60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007516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376B5B-AC4C-425B-8168-90677C971491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346921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1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19" indent="0">
              <a:buNone/>
              <a:defRPr sz="1200"/>
            </a:lvl2pPr>
            <a:lvl3pPr marL="914239" indent="0">
              <a:buNone/>
              <a:defRPr sz="1000"/>
            </a:lvl3pPr>
            <a:lvl4pPr marL="1371358" indent="0">
              <a:buNone/>
              <a:defRPr sz="900"/>
            </a:lvl4pPr>
            <a:lvl5pPr marL="1828477" indent="0">
              <a:buNone/>
              <a:defRPr sz="900"/>
            </a:lvl5pPr>
            <a:lvl6pPr marL="2285596" indent="0">
              <a:buNone/>
              <a:defRPr sz="900"/>
            </a:lvl6pPr>
            <a:lvl7pPr marL="2742716" indent="0">
              <a:buNone/>
              <a:defRPr sz="900"/>
            </a:lvl7pPr>
            <a:lvl8pPr marL="3199835" indent="0">
              <a:buNone/>
              <a:defRPr sz="900"/>
            </a:lvl8pPr>
            <a:lvl9pPr marL="3656954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61F76F-B0DD-405A-A354-D6FF2C3A7080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241445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19" indent="0">
              <a:buNone/>
              <a:defRPr sz="2800"/>
            </a:lvl2pPr>
            <a:lvl3pPr marL="914239" indent="0">
              <a:buNone/>
              <a:defRPr sz="2400"/>
            </a:lvl3pPr>
            <a:lvl4pPr marL="1371358" indent="0">
              <a:buNone/>
              <a:defRPr sz="2000"/>
            </a:lvl4pPr>
            <a:lvl5pPr marL="1828477" indent="0">
              <a:buNone/>
              <a:defRPr sz="2000"/>
            </a:lvl5pPr>
            <a:lvl6pPr marL="2285596" indent="0">
              <a:buNone/>
              <a:defRPr sz="2000"/>
            </a:lvl6pPr>
            <a:lvl7pPr marL="2742716" indent="0">
              <a:buNone/>
              <a:defRPr sz="2000"/>
            </a:lvl7pPr>
            <a:lvl8pPr marL="3199835" indent="0">
              <a:buNone/>
              <a:defRPr sz="2000"/>
            </a:lvl8pPr>
            <a:lvl9pPr marL="3656954" indent="0">
              <a:buNone/>
              <a:defRPr sz="2000"/>
            </a:lvl9pPr>
          </a:lstStyle>
          <a:p>
            <a:pPr lvl="0"/>
            <a:endParaRPr lang="pt-BR" noProof="0" smtClean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19" indent="0">
              <a:buNone/>
              <a:defRPr sz="1200"/>
            </a:lvl2pPr>
            <a:lvl3pPr marL="914239" indent="0">
              <a:buNone/>
              <a:defRPr sz="1000"/>
            </a:lvl3pPr>
            <a:lvl4pPr marL="1371358" indent="0">
              <a:buNone/>
              <a:defRPr sz="900"/>
            </a:lvl4pPr>
            <a:lvl5pPr marL="1828477" indent="0">
              <a:buNone/>
              <a:defRPr sz="900"/>
            </a:lvl5pPr>
            <a:lvl6pPr marL="2285596" indent="0">
              <a:buNone/>
              <a:defRPr sz="900"/>
            </a:lvl6pPr>
            <a:lvl7pPr marL="2742716" indent="0">
              <a:buNone/>
              <a:defRPr sz="900"/>
            </a:lvl7pPr>
            <a:lvl8pPr marL="3199835" indent="0">
              <a:buNone/>
              <a:defRPr sz="900"/>
            </a:lvl8pPr>
            <a:lvl9pPr marL="3656954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E3B721-79DD-4CDB-9909-0DF9032F2550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133107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6A4BE1-ED79-464C-B6FF-F0D77B91E05B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646380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856413" y="301626"/>
            <a:ext cx="1827212" cy="5640388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1370013" y="301626"/>
            <a:ext cx="5334000" cy="5640388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9CD42A-47B6-46DD-9EAD-54F52DACD0A8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643168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1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2800">
                <a:solidFill>
                  <a:schemeClr val="tx1"/>
                </a:solidFill>
              </a:defRPr>
            </a:lvl1pPr>
            <a:lvl2pPr marL="45711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2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3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4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5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7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8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69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029E0D1-3FEB-4837-91AD-F9769FB076D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22/07/2015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A4BD5DE-0832-438C-B972-6A7CD977363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175437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029E0D1-3FEB-4837-91AD-F9769FB076D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22/07/2015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A4BD5DE-0832-438C-B972-6A7CD977363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271062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>
            <a:normAutofit/>
          </a:bodyPr>
          <a:lstStyle>
            <a:lvl1pPr algn="l">
              <a:defRPr sz="32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1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23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35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47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59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71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83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9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029E0D1-3FEB-4837-91AD-F9769FB076D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22/07/2015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A4BD5DE-0832-438C-B972-6A7CD977363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435397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029E0D1-3FEB-4837-91AD-F9769FB076D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22/07/2015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A4BD5DE-0832-438C-B972-6A7CD977363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199777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19" indent="0">
              <a:buNone/>
              <a:defRPr sz="2000" b="1"/>
            </a:lvl2pPr>
            <a:lvl3pPr marL="914239" indent="0">
              <a:buNone/>
              <a:defRPr sz="1800" b="1"/>
            </a:lvl3pPr>
            <a:lvl4pPr marL="1371358" indent="0">
              <a:buNone/>
              <a:defRPr sz="1600" b="1"/>
            </a:lvl4pPr>
            <a:lvl5pPr marL="1828477" indent="0">
              <a:buNone/>
              <a:defRPr sz="1600" b="1"/>
            </a:lvl5pPr>
            <a:lvl6pPr marL="2285596" indent="0">
              <a:buNone/>
              <a:defRPr sz="1600" b="1"/>
            </a:lvl6pPr>
            <a:lvl7pPr marL="2742716" indent="0">
              <a:buNone/>
              <a:defRPr sz="1600" b="1"/>
            </a:lvl7pPr>
            <a:lvl8pPr marL="3199835" indent="0">
              <a:buNone/>
              <a:defRPr sz="1600" b="1"/>
            </a:lvl8pPr>
            <a:lvl9pPr marL="3656954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19" indent="0">
              <a:buNone/>
              <a:defRPr sz="2000" b="1"/>
            </a:lvl2pPr>
            <a:lvl3pPr marL="914239" indent="0">
              <a:buNone/>
              <a:defRPr sz="1800" b="1"/>
            </a:lvl3pPr>
            <a:lvl4pPr marL="1371358" indent="0">
              <a:buNone/>
              <a:defRPr sz="1600" b="1"/>
            </a:lvl4pPr>
            <a:lvl5pPr marL="1828477" indent="0">
              <a:buNone/>
              <a:defRPr sz="1600" b="1"/>
            </a:lvl5pPr>
            <a:lvl6pPr marL="2285596" indent="0">
              <a:buNone/>
              <a:defRPr sz="1600" b="1"/>
            </a:lvl6pPr>
            <a:lvl7pPr marL="2742716" indent="0">
              <a:buNone/>
              <a:defRPr sz="1600" b="1"/>
            </a:lvl7pPr>
            <a:lvl8pPr marL="3199835" indent="0">
              <a:buNone/>
              <a:defRPr sz="1600" b="1"/>
            </a:lvl8pPr>
            <a:lvl9pPr marL="3656954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029E0D1-3FEB-4837-91AD-F9769FB076D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22/07/2015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A4BD5DE-0832-438C-B972-6A7CD977363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574792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029E0D1-3FEB-4837-91AD-F9769FB076D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22/07/2015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A4BD5DE-0832-438C-B972-6A7CD977363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452008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029E0D1-3FEB-4837-91AD-F9769FB076D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22/07/2015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A4BD5DE-0832-438C-B972-6A7CD977363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033171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19" indent="0">
              <a:buNone/>
              <a:defRPr sz="1200"/>
            </a:lvl2pPr>
            <a:lvl3pPr marL="914239" indent="0">
              <a:buNone/>
              <a:defRPr sz="1000"/>
            </a:lvl3pPr>
            <a:lvl4pPr marL="1371358" indent="0">
              <a:buNone/>
              <a:defRPr sz="900"/>
            </a:lvl4pPr>
            <a:lvl5pPr marL="1828477" indent="0">
              <a:buNone/>
              <a:defRPr sz="900"/>
            </a:lvl5pPr>
            <a:lvl6pPr marL="2285596" indent="0">
              <a:buNone/>
              <a:defRPr sz="900"/>
            </a:lvl6pPr>
            <a:lvl7pPr marL="2742716" indent="0">
              <a:buNone/>
              <a:defRPr sz="900"/>
            </a:lvl7pPr>
            <a:lvl8pPr marL="3199835" indent="0">
              <a:buNone/>
              <a:defRPr sz="900"/>
            </a:lvl8pPr>
            <a:lvl9pPr marL="3656954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029E0D1-3FEB-4837-91AD-F9769FB076D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22/07/2015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A4BD5DE-0832-438C-B972-6A7CD977363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996868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119" indent="0">
              <a:buNone/>
              <a:defRPr sz="2800"/>
            </a:lvl2pPr>
            <a:lvl3pPr marL="914239" indent="0">
              <a:buNone/>
              <a:defRPr sz="2400"/>
            </a:lvl3pPr>
            <a:lvl4pPr marL="1371358" indent="0">
              <a:buNone/>
              <a:defRPr sz="2000"/>
            </a:lvl4pPr>
            <a:lvl5pPr marL="1828477" indent="0">
              <a:buNone/>
              <a:defRPr sz="2000"/>
            </a:lvl5pPr>
            <a:lvl6pPr marL="2285596" indent="0">
              <a:buNone/>
              <a:defRPr sz="2000"/>
            </a:lvl6pPr>
            <a:lvl7pPr marL="2742716" indent="0">
              <a:buNone/>
              <a:defRPr sz="2000"/>
            </a:lvl7pPr>
            <a:lvl8pPr marL="3199835" indent="0">
              <a:buNone/>
              <a:defRPr sz="2000"/>
            </a:lvl8pPr>
            <a:lvl9pPr marL="3656954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19" indent="0">
              <a:buNone/>
              <a:defRPr sz="1200"/>
            </a:lvl2pPr>
            <a:lvl3pPr marL="914239" indent="0">
              <a:buNone/>
              <a:defRPr sz="1000"/>
            </a:lvl3pPr>
            <a:lvl4pPr marL="1371358" indent="0">
              <a:buNone/>
              <a:defRPr sz="900"/>
            </a:lvl4pPr>
            <a:lvl5pPr marL="1828477" indent="0">
              <a:buNone/>
              <a:defRPr sz="900"/>
            </a:lvl5pPr>
            <a:lvl6pPr marL="2285596" indent="0">
              <a:buNone/>
              <a:defRPr sz="900"/>
            </a:lvl6pPr>
            <a:lvl7pPr marL="2742716" indent="0">
              <a:buNone/>
              <a:defRPr sz="900"/>
            </a:lvl7pPr>
            <a:lvl8pPr marL="3199835" indent="0">
              <a:buNone/>
              <a:defRPr sz="900"/>
            </a:lvl8pPr>
            <a:lvl9pPr marL="3656954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029E0D1-3FEB-4837-91AD-F9769FB076D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22/07/2015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A4BD5DE-0832-438C-B972-6A7CD977363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440303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029E0D1-3FEB-4837-91AD-F9769FB076D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22/07/2015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A4BD5DE-0832-438C-B972-6A7CD977363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278224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029E0D1-3FEB-4837-91AD-F9769FB076D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22/07/2015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A4BD5DE-0832-438C-B972-6A7CD977363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947076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1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2800">
                <a:solidFill>
                  <a:schemeClr val="tx1"/>
                </a:solidFill>
              </a:defRPr>
            </a:lvl1pPr>
            <a:lvl2pPr marL="45711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2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3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4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5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7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8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69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029E0D1-3FEB-4837-91AD-F9769FB076D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22/07/2015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A4BD5DE-0832-438C-B972-6A7CD977363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025198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029E0D1-3FEB-4837-91AD-F9769FB076D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22/07/2015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A4BD5DE-0832-438C-B972-6A7CD977363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002537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>
            <a:normAutofit/>
          </a:bodyPr>
          <a:lstStyle>
            <a:lvl1pPr algn="l">
              <a:defRPr sz="32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1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23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35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47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59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71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83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9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029E0D1-3FEB-4837-91AD-F9769FB076D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22/07/2015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A4BD5DE-0832-438C-B972-6A7CD977363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025270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029E0D1-3FEB-4837-91AD-F9769FB076D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22/07/2015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A4BD5DE-0832-438C-B972-6A7CD977363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96078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19" indent="0">
              <a:buNone/>
              <a:defRPr sz="2000" b="1"/>
            </a:lvl2pPr>
            <a:lvl3pPr marL="914239" indent="0">
              <a:buNone/>
              <a:defRPr sz="1800" b="1"/>
            </a:lvl3pPr>
            <a:lvl4pPr marL="1371358" indent="0">
              <a:buNone/>
              <a:defRPr sz="1600" b="1"/>
            </a:lvl4pPr>
            <a:lvl5pPr marL="1828477" indent="0">
              <a:buNone/>
              <a:defRPr sz="1600" b="1"/>
            </a:lvl5pPr>
            <a:lvl6pPr marL="2285596" indent="0">
              <a:buNone/>
              <a:defRPr sz="1600" b="1"/>
            </a:lvl6pPr>
            <a:lvl7pPr marL="2742716" indent="0">
              <a:buNone/>
              <a:defRPr sz="1600" b="1"/>
            </a:lvl7pPr>
            <a:lvl8pPr marL="3199835" indent="0">
              <a:buNone/>
              <a:defRPr sz="1600" b="1"/>
            </a:lvl8pPr>
            <a:lvl9pPr marL="3656954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19" indent="0">
              <a:buNone/>
              <a:defRPr sz="2000" b="1"/>
            </a:lvl2pPr>
            <a:lvl3pPr marL="914239" indent="0">
              <a:buNone/>
              <a:defRPr sz="1800" b="1"/>
            </a:lvl3pPr>
            <a:lvl4pPr marL="1371358" indent="0">
              <a:buNone/>
              <a:defRPr sz="1600" b="1"/>
            </a:lvl4pPr>
            <a:lvl5pPr marL="1828477" indent="0">
              <a:buNone/>
              <a:defRPr sz="1600" b="1"/>
            </a:lvl5pPr>
            <a:lvl6pPr marL="2285596" indent="0">
              <a:buNone/>
              <a:defRPr sz="1600" b="1"/>
            </a:lvl6pPr>
            <a:lvl7pPr marL="2742716" indent="0">
              <a:buNone/>
              <a:defRPr sz="1600" b="1"/>
            </a:lvl7pPr>
            <a:lvl8pPr marL="3199835" indent="0">
              <a:buNone/>
              <a:defRPr sz="1600" b="1"/>
            </a:lvl8pPr>
            <a:lvl9pPr marL="3656954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029E0D1-3FEB-4837-91AD-F9769FB076D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22/07/2015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A4BD5DE-0832-438C-B972-6A7CD977363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488383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029E0D1-3FEB-4837-91AD-F9769FB076D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22/07/2015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A4BD5DE-0832-438C-B972-6A7CD977363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599611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029E0D1-3FEB-4837-91AD-F9769FB076D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22/07/2015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A4BD5DE-0832-438C-B972-6A7CD977363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417379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19" indent="0">
              <a:buNone/>
              <a:defRPr sz="1200"/>
            </a:lvl2pPr>
            <a:lvl3pPr marL="914239" indent="0">
              <a:buNone/>
              <a:defRPr sz="1000"/>
            </a:lvl3pPr>
            <a:lvl4pPr marL="1371358" indent="0">
              <a:buNone/>
              <a:defRPr sz="900"/>
            </a:lvl4pPr>
            <a:lvl5pPr marL="1828477" indent="0">
              <a:buNone/>
              <a:defRPr sz="900"/>
            </a:lvl5pPr>
            <a:lvl6pPr marL="2285596" indent="0">
              <a:buNone/>
              <a:defRPr sz="900"/>
            </a:lvl6pPr>
            <a:lvl7pPr marL="2742716" indent="0">
              <a:buNone/>
              <a:defRPr sz="900"/>
            </a:lvl7pPr>
            <a:lvl8pPr marL="3199835" indent="0">
              <a:buNone/>
              <a:defRPr sz="900"/>
            </a:lvl8pPr>
            <a:lvl9pPr marL="3656954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029E0D1-3FEB-4837-91AD-F9769FB076D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22/07/2015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A4BD5DE-0832-438C-B972-6A7CD977363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247104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119" indent="0">
              <a:buNone/>
              <a:defRPr sz="2800"/>
            </a:lvl2pPr>
            <a:lvl3pPr marL="914239" indent="0">
              <a:buNone/>
              <a:defRPr sz="2400"/>
            </a:lvl3pPr>
            <a:lvl4pPr marL="1371358" indent="0">
              <a:buNone/>
              <a:defRPr sz="2000"/>
            </a:lvl4pPr>
            <a:lvl5pPr marL="1828477" indent="0">
              <a:buNone/>
              <a:defRPr sz="2000"/>
            </a:lvl5pPr>
            <a:lvl6pPr marL="2285596" indent="0">
              <a:buNone/>
              <a:defRPr sz="2000"/>
            </a:lvl6pPr>
            <a:lvl7pPr marL="2742716" indent="0">
              <a:buNone/>
              <a:defRPr sz="2000"/>
            </a:lvl7pPr>
            <a:lvl8pPr marL="3199835" indent="0">
              <a:buNone/>
              <a:defRPr sz="2000"/>
            </a:lvl8pPr>
            <a:lvl9pPr marL="3656954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19" indent="0">
              <a:buNone/>
              <a:defRPr sz="1200"/>
            </a:lvl2pPr>
            <a:lvl3pPr marL="914239" indent="0">
              <a:buNone/>
              <a:defRPr sz="1000"/>
            </a:lvl3pPr>
            <a:lvl4pPr marL="1371358" indent="0">
              <a:buNone/>
              <a:defRPr sz="900"/>
            </a:lvl4pPr>
            <a:lvl5pPr marL="1828477" indent="0">
              <a:buNone/>
              <a:defRPr sz="900"/>
            </a:lvl5pPr>
            <a:lvl6pPr marL="2285596" indent="0">
              <a:buNone/>
              <a:defRPr sz="900"/>
            </a:lvl6pPr>
            <a:lvl7pPr marL="2742716" indent="0">
              <a:buNone/>
              <a:defRPr sz="900"/>
            </a:lvl7pPr>
            <a:lvl8pPr marL="3199835" indent="0">
              <a:buNone/>
              <a:defRPr sz="900"/>
            </a:lvl8pPr>
            <a:lvl9pPr marL="3656954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029E0D1-3FEB-4837-91AD-F9769FB076D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22/07/2015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A4BD5DE-0832-438C-B972-6A7CD977363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366734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029E0D1-3FEB-4837-91AD-F9769FB076D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22/07/2015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A4BD5DE-0832-438C-B972-6A7CD977363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377985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029E0D1-3FEB-4837-91AD-F9769FB076D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22/07/2015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A4BD5DE-0832-438C-B972-6A7CD977363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636732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27963E-EAE8-4A38-9AEC-46F16716785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22/07/2015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79C26-BD68-4A80-AA21-A7CF32511F7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795123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27963E-EAE8-4A38-9AEC-46F16716785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22/07/2015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79C26-BD68-4A80-AA21-A7CF32511F7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0365546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27963E-EAE8-4A38-9AEC-46F16716785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22/07/2015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79C26-BD68-4A80-AA21-A7CF32511F7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95390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27963E-EAE8-4A38-9AEC-46F16716785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22/07/2015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79C26-BD68-4A80-AA21-A7CF32511F7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5641733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27963E-EAE8-4A38-9AEC-46F16716785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22/07/2015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79C26-BD68-4A80-AA21-A7CF32511F7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692179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27963E-EAE8-4A38-9AEC-46F16716785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22/07/2015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79C26-BD68-4A80-AA21-A7CF32511F7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944010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27963E-EAE8-4A38-9AEC-46F16716785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22/07/2015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79C26-BD68-4A80-AA21-A7CF32511F7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4380831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27963E-EAE8-4A38-9AEC-46F16716785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22/07/2015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79C26-BD68-4A80-AA21-A7CF32511F7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4907716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27963E-EAE8-4A38-9AEC-46F16716785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22/07/2015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79C26-BD68-4A80-AA21-A7CF32511F7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4868606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27963E-EAE8-4A38-9AEC-46F16716785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22/07/2015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79C26-BD68-4A80-AA21-A7CF32511F7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3917726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27963E-EAE8-4A38-9AEC-46F16716785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22/07/2015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79C26-BD68-4A80-AA21-A7CF32511F7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7489511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40428" y="2815698"/>
            <a:ext cx="6480611" cy="1470025"/>
          </a:xfrm>
        </p:spPr>
        <p:txBody>
          <a:bodyPr anchor="t">
            <a:noAutofit/>
          </a:bodyPr>
          <a:lstStyle>
            <a:lvl1pPr>
              <a:lnSpc>
                <a:spcPts val="5200"/>
              </a:lnSpc>
              <a:spcAft>
                <a:spcPts val="0"/>
              </a:spcAft>
              <a:defRPr sz="5200">
                <a:latin typeface="Times"/>
                <a:cs typeface="Times"/>
              </a:defRPr>
            </a:lvl1pPr>
          </a:lstStyle>
          <a:p>
            <a:r>
              <a:rPr lang="en-GB" dirty="0" smtClean="0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157CAC-88CB-9747-94FA-7AE28366206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22/07/2015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6642450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54525"/>
            <a:ext cx="8229600" cy="874482"/>
          </a:xfrm>
        </p:spPr>
        <p:txBody>
          <a:bodyPr anchor="t"/>
          <a:lstStyle>
            <a:lvl1pPr algn="l"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GB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29007"/>
            <a:ext cx="8229600" cy="4525963"/>
          </a:xfrm>
          <a:prstGeom prst="rect">
            <a:avLst/>
          </a:prstGeom>
        </p:spPr>
        <p:txBody>
          <a:bodyPr/>
          <a:lstStyle>
            <a:lvl1pPr>
              <a:defRPr>
                <a:latin typeface="Helvetica"/>
                <a:cs typeface="Helvetica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GB" dirty="0" smtClean="0"/>
              <a:t>Click to edit Master text styles</a:t>
            </a:r>
          </a:p>
          <a:p>
            <a:pPr lvl="1"/>
            <a:r>
              <a:rPr lang="en-GB" dirty="0" smtClean="0"/>
              <a:t>Second level</a:t>
            </a:r>
          </a:p>
          <a:p>
            <a:pPr lvl="2"/>
            <a:r>
              <a:rPr lang="en-GB" dirty="0" smtClean="0"/>
              <a:t>Third level</a:t>
            </a:r>
          </a:p>
          <a:p>
            <a:pPr lvl="3"/>
            <a:r>
              <a:rPr lang="en-GB" dirty="0" smtClean="0"/>
              <a:t>Fourth level</a:t>
            </a:r>
          </a:p>
          <a:p>
            <a:pPr lvl="4"/>
            <a:r>
              <a:rPr lang="en-GB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4766669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54525"/>
            <a:ext cx="8229600" cy="823044"/>
          </a:xfrm>
        </p:spPr>
        <p:txBody>
          <a:bodyPr anchor="t"/>
          <a:lstStyle>
            <a:lvl1pPr algn="l">
              <a:defRPr sz="4000">
                <a:solidFill>
                  <a:srgbClr val="000000"/>
                </a:solidFill>
              </a:defRPr>
            </a:lvl1pPr>
          </a:lstStyle>
          <a:p>
            <a:r>
              <a:rPr lang="en-GB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017466"/>
            <a:ext cx="4038600" cy="4320989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Helvetica"/>
                <a:cs typeface="Helvetica"/>
              </a:defRPr>
            </a:lvl1pPr>
            <a:lvl2pPr>
              <a:defRPr sz="2400">
                <a:latin typeface="Helvetica"/>
                <a:cs typeface="Helvetica"/>
              </a:defRPr>
            </a:lvl2pPr>
            <a:lvl3pPr>
              <a:defRPr sz="2000">
                <a:latin typeface="Helvetica"/>
                <a:cs typeface="Helvetica"/>
              </a:defRPr>
            </a:lvl3pPr>
            <a:lvl4pPr>
              <a:defRPr sz="1800">
                <a:latin typeface="Helvetica"/>
                <a:cs typeface="Helvetica"/>
              </a:defRPr>
            </a:lvl4pPr>
            <a:lvl5pPr>
              <a:defRPr sz="1800">
                <a:latin typeface="Helvetica"/>
                <a:cs typeface="Helvetica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dirty="0" smtClean="0"/>
              <a:t>Click to edit Master text styles</a:t>
            </a:r>
          </a:p>
          <a:p>
            <a:pPr lvl="1"/>
            <a:r>
              <a:rPr lang="en-GB" dirty="0" smtClean="0"/>
              <a:t>Second level</a:t>
            </a:r>
          </a:p>
          <a:p>
            <a:pPr lvl="2"/>
            <a:r>
              <a:rPr lang="en-GB" dirty="0" smtClean="0"/>
              <a:t>Third level</a:t>
            </a:r>
          </a:p>
          <a:p>
            <a:pPr lvl="3"/>
            <a:r>
              <a:rPr lang="en-GB" dirty="0" smtClean="0"/>
              <a:t>Fourth level</a:t>
            </a:r>
          </a:p>
          <a:p>
            <a:pPr lvl="4"/>
            <a:r>
              <a:rPr lang="en-GB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017466"/>
            <a:ext cx="4038600" cy="4320989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Helvetica"/>
                <a:cs typeface="Helvetica"/>
              </a:defRPr>
            </a:lvl1pPr>
            <a:lvl2pPr>
              <a:defRPr sz="2400">
                <a:latin typeface="Helvetica"/>
                <a:cs typeface="Helvetica"/>
              </a:defRPr>
            </a:lvl2pPr>
            <a:lvl3pPr>
              <a:defRPr sz="2000">
                <a:latin typeface="Helvetica"/>
                <a:cs typeface="Helvetica"/>
              </a:defRPr>
            </a:lvl3pPr>
            <a:lvl4pPr>
              <a:defRPr sz="1800">
                <a:latin typeface="Helvetica"/>
                <a:cs typeface="Helvetica"/>
              </a:defRPr>
            </a:lvl4pPr>
            <a:lvl5pPr>
              <a:defRPr sz="1800">
                <a:latin typeface="Helvetica"/>
                <a:cs typeface="Helvetica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dirty="0" smtClean="0"/>
              <a:t>Click to edit Master text styles</a:t>
            </a:r>
          </a:p>
          <a:p>
            <a:pPr lvl="1"/>
            <a:r>
              <a:rPr lang="en-GB" dirty="0" smtClean="0"/>
              <a:t>Second level</a:t>
            </a:r>
          </a:p>
          <a:p>
            <a:pPr lvl="2"/>
            <a:r>
              <a:rPr lang="en-GB" dirty="0" smtClean="0"/>
              <a:t>Third level</a:t>
            </a:r>
          </a:p>
          <a:p>
            <a:pPr lvl="3"/>
            <a:r>
              <a:rPr lang="en-GB" dirty="0" smtClean="0"/>
              <a:t>Fourth level</a:t>
            </a:r>
          </a:p>
          <a:p>
            <a:pPr lvl="4"/>
            <a:r>
              <a:rPr lang="en-GB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1752161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88658"/>
            <a:ext cx="8229600" cy="819707"/>
          </a:xfrm>
        </p:spPr>
        <p:txBody>
          <a:bodyPr anchor="b"/>
          <a:lstStyle>
            <a:lvl1pPr algn="l">
              <a:defRPr sz="4800">
                <a:solidFill>
                  <a:srgbClr val="FFFFFF"/>
                </a:solidFill>
              </a:defRPr>
            </a:lvl1pPr>
          </a:lstStyle>
          <a:p>
            <a:r>
              <a:rPr lang="en-GB" dirty="0" smtClean="0"/>
              <a:t>Click to edit Master title style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285910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Helvetica"/>
                <a:cs typeface="Helvetica"/>
              </a:defRPr>
            </a:lvl1pPr>
            <a:lvl2pPr>
              <a:defRPr sz="2000">
                <a:latin typeface="Helvetica"/>
                <a:cs typeface="Helvetica"/>
              </a:defRPr>
            </a:lvl2pPr>
            <a:lvl3pPr>
              <a:defRPr sz="1800">
                <a:latin typeface="Helvetica"/>
                <a:cs typeface="Helvetica"/>
              </a:defRPr>
            </a:lvl3pPr>
            <a:lvl4pPr>
              <a:defRPr sz="1600">
                <a:latin typeface="Helvetica"/>
                <a:cs typeface="Helvetica"/>
              </a:defRPr>
            </a:lvl4pPr>
            <a:lvl5pPr>
              <a:defRPr sz="1600">
                <a:latin typeface="Helvetica"/>
                <a:cs typeface="Helvetica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dirty="0" smtClean="0"/>
              <a:t>Click to edit Master text styles</a:t>
            </a:r>
          </a:p>
          <a:p>
            <a:pPr lvl="1"/>
            <a:r>
              <a:rPr lang="en-GB" dirty="0" smtClean="0"/>
              <a:t>Second level</a:t>
            </a:r>
          </a:p>
          <a:p>
            <a:pPr lvl="2"/>
            <a:r>
              <a:rPr lang="en-GB" dirty="0" smtClean="0"/>
              <a:t>Third level</a:t>
            </a:r>
          </a:p>
          <a:p>
            <a:pPr lvl="3"/>
            <a:r>
              <a:rPr lang="en-GB" dirty="0" smtClean="0"/>
              <a:t>Fourth level</a:t>
            </a:r>
          </a:p>
          <a:p>
            <a:pPr lvl="4"/>
            <a:r>
              <a:rPr lang="en-GB" dirty="0" smtClean="0"/>
              <a:t>Fifth level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285910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Helvetica"/>
                <a:cs typeface="Helvetica"/>
              </a:defRPr>
            </a:lvl1pPr>
            <a:lvl2pPr>
              <a:defRPr sz="2000">
                <a:latin typeface="Helvetica"/>
                <a:cs typeface="Helvetica"/>
              </a:defRPr>
            </a:lvl2pPr>
            <a:lvl3pPr>
              <a:defRPr sz="1800">
                <a:latin typeface="Helvetica"/>
                <a:cs typeface="Helvetica"/>
              </a:defRPr>
            </a:lvl3pPr>
            <a:lvl4pPr>
              <a:defRPr sz="1600">
                <a:latin typeface="Helvetica"/>
                <a:cs typeface="Helvetica"/>
              </a:defRPr>
            </a:lvl4pPr>
            <a:lvl5pPr>
              <a:defRPr sz="1600">
                <a:latin typeface="Helvetica"/>
                <a:cs typeface="Helvetica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dirty="0" smtClean="0"/>
              <a:t>Click to edit Master text styles</a:t>
            </a:r>
          </a:p>
          <a:p>
            <a:pPr lvl="1"/>
            <a:r>
              <a:rPr lang="en-GB" dirty="0" smtClean="0"/>
              <a:t>Second level</a:t>
            </a:r>
          </a:p>
          <a:p>
            <a:pPr lvl="2"/>
            <a:r>
              <a:rPr lang="en-GB" dirty="0" smtClean="0"/>
              <a:t>Third level</a:t>
            </a:r>
          </a:p>
          <a:p>
            <a:pPr lvl="3"/>
            <a:r>
              <a:rPr lang="en-GB" dirty="0" smtClean="0"/>
              <a:t>Fourth level</a:t>
            </a:r>
          </a:p>
          <a:p>
            <a:pPr lvl="4"/>
            <a:r>
              <a:rPr lang="en-GB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3168361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49910"/>
            <a:ext cx="8229600" cy="864262"/>
          </a:xfrm>
        </p:spPr>
        <p:txBody>
          <a:bodyPr anchor="b"/>
          <a:lstStyle>
            <a:lvl1pPr algn="l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GB" dirty="0" smtClean="0"/>
              <a:t>Click to edit Master title style</a:t>
            </a:r>
            <a:endParaRPr lang="en-US" dirty="0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457200" y="1301672"/>
            <a:ext cx="8229600" cy="4525963"/>
          </a:xfrm>
          <a:prstGeom prst="rect">
            <a:avLst/>
          </a:prstGeom>
        </p:spPr>
        <p:txBody>
          <a:bodyPr/>
          <a:lstStyle>
            <a:lvl1pPr>
              <a:defRPr>
                <a:latin typeface="Helvetica"/>
                <a:cs typeface="Helvetica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GB" dirty="0" smtClean="0"/>
              <a:t>Click to edit Master text styles</a:t>
            </a:r>
          </a:p>
          <a:p>
            <a:pPr lvl="1"/>
            <a:r>
              <a:rPr lang="en-GB" dirty="0" smtClean="0"/>
              <a:t>Second level</a:t>
            </a:r>
          </a:p>
          <a:p>
            <a:pPr lvl="2"/>
            <a:r>
              <a:rPr lang="en-GB" dirty="0" smtClean="0"/>
              <a:t>Third level</a:t>
            </a:r>
          </a:p>
          <a:p>
            <a:pPr lvl="3"/>
            <a:r>
              <a:rPr lang="en-GB" dirty="0" smtClean="0"/>
              <a:t>Fourth level</a:t>
            </a:r>
          </a:p>
          <a:p>
            <a:pPr lvl="4"/>
            <a:r>
              <a:rPr lang="en-GB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0672618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4455" y="1290611"/>
            <a:ext cx="7342909" cy="462065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7200" y="288658"/>
            <a:ext cx="8229600" cy="819707"/>
          </a:xfrm>
        </p:spPr>
        <p:txBody>
          <a:bodyPr anchor="b"/>
          <a:lstStyle>
            <a:lvl1pPr algn="l">
              <a:defRPr sz="4800">
                <a:solidFill>
                  <a:srgbClr val="FFFFFF"/>
                </a:solidFill>
              </a:defRPr>
            </a:lvl1pPr>
          </a:lstStyle>
          <a:p>
            <a:r>
              <a:rPr lang="en-GB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1159969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90800" y="2768696"/>
            <a:ext cx="5867400" cy="1470025"/>
          </a:xfrm>
        </p:spPr>
        <p:txBody>
          <a:bodyPr anchor="b"/>
          <a:lstStyle>
            <a:lvl1pPr algn="r">
              <a:defRPr sz="4800"/>
            </a:lvl1pPr>
          </a:lstStyle>
          <a:p>
            <a:r>
              <a:rPr lang="en-GB" dirty="0" smtClean="0"/>
              <a:t>Click to edit Master title style</a:t>
            </a:r>
            <a:endParaRPr lang="en-US" dirty="0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157CAC-88CB-9747-94FA-7AE28366206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22/07/2015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9467198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7AC9BF-8645-447A-8141-9665FDA53F1E}" type="datetime4">
              <a:rPr lang="de-CH">
                <a:solidFill>
                  <a:srgbClr val="000000"/>
                </a:solidFill>
              </a:rPr>
              <a:pPr>
                <a:defRPr/>
              </a:pPr>
              <a:t>22. Juli 2015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Präsentationstitel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B17984-84CB-4608-9F33-1E5413D410F2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18225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theme" Target="../theme/theme6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5" Type="http://schemas.openxmlformats.org/officeDocument/2006/relationships/slideLayout" Target="../slideLayouts/slideLayout60.xml"/><Relationship Id="rId4" Type="http://schemas.openxmlformats.org/officeDocument/2006/relationships/slideLayout" Target="../slideLayouts/slideLayout59.xml"/><Relationship Id="rId9" Type="http://schemas.openxmlformats.org/officeDocument/2006/relationships/image" Target="../media/image2.jpeg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theme" Target="../theme/theme7.xml"/><Relationship Id="rId1" Type="http://schemas.openxmlformats.org/officeDocument/2006/relationships/slideLayout" Target="../slideLayouts/slideLayout6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-3238500" y="0"/>
            <a:ext cx="11925300" cy="3810000"/>
            <a:chOff x="-2040" y="0"/>
            <a:chExt cx="7512" cy="2400"/>
          </a:xfrm>
        </p:grpSpPr>
        <p:sp>
          <p:nvSpPr>
            <p:cNvPr id="1032" name="AutoShape 3"/>
            <p:cNvSpPr>
              <a:spLocks noChangeArrowheads="1"/>
            </p:cNvSpPr>
            <p:nvPr/>
          </p:nvSpPr>
          <p:spPr bwMode="auto">
            <a:xfrm>
              <a:off x="-2040" y="432"/>
              <a:ext cx="2592" cy="1968"/>
            </a:xfrm>
            <a:custGeom>
              <a:avLst/>
              <a:gdLst>
                <a:gd name="T0" fmla="*/ 2037 w 64000"/>
                <a:gd name="T1" fmla="*/ 177 h 64000"/>
                <a:gd name="T2" fmla="*/ 2592 w 64000"/>
                <a:gd name="T3" fmla="*/ 984 h 64000"/>
                <a:gd name="T4" fmla="*/ 2037 w 64000"/>
                <a:gd name="T5" fmla="*/ 1791 h 64000"/>
                <a:gd name="T6" fmla="*/ 2037 w 64000"/>
                <a:gd name="T7" fmla="*/ 1791 h 64000"/>
                <a:gd name="T8" fmla="*/ 2037 w 64000"/>
                <a:gd name="T9" fmla="*/ 1791 h 64000"/>
                <a:gd name="T10" fmla="*/ 2037 w 64000"/>
                <a:gd name="T11" fmla="*/ 1791 h 64000"/>
                <a:gd name="T12" fmla="*/ 2037 w 64000"/>
                <a:gd name="T13" fmla="*/ 177 h 64000"/>
                <a:gd name="T14" fmla="*/ 2037 w 64000"/>
                <a:gd name="T15" fmla="*/ 177 h 64000"/>
                <a:gd name="T16" fmla="*/ 2037 w 64000"/>
                <a:gd name="T17" fmla="*/ 177 h 6400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50296 w 64000"/>
                <a:gd name="T28" fmla="*/ -26244 h 64000"/>
                <a:gd name="T29" fmla="*/ 50296 w 64000"/>
                <a:gd name="T30" fmla="*/ 26244 h 6400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64000" h="64000">
                  <a:moveTo>
                    <a:pt x="50296" y="5746"/>
                  </a:moveTo>
                  <a:cubicBezTo>
                    <a:pt x="58882" y="11730"/>
                    <a:pt x="64000" y="21534"/>
                    <a:pt x="64000" y="32000"/>
                  </a:cubicBezTo>
                  <a:cubicBezTo>
                    <a:pt x="64000" y="42465"/>
                    <a:pt x="58882" y="52269"/>
                    <a:pt x="50296" y="58253"/>
                  </a:cubicBezTo>
                  <a:cubicBezTo>
                    <a:pt x="50296" y="58253"/>
                    <a:pt x="50296" y="58253"/>
                    <a:pt x="50295" y="58253"/>
                  </a:cubicBezTo>
                  <a:lnTo>
                    <a:pt x="50296" y="58254"/>
                  </a:lnTo>
                  <a:lnTo>
                    <a:pt x="50296" y="5746"/>
                  </a:lnTo>
                  <a:lnTo>
                    <a:pt x="50295" y="5746"/>
                  </a:lnTo>
                  <a:cubicBezTo>
                    <a:pt x="50296" y="5746"/>
                    <a:pt x="50296" y="5746"/>
                    <a:pt x="50296" y="5746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sz="1100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1033" name="AutoShape 4"/>
            <p:cNvSpPr>
              <a:spLocks noChangeArrowheads="1"/>
            </p:cNvSpPr>
            <p:nvPr/>
          </p:nvSpPr>
          <p:spPr bwMode="auto">
            <a:xfrm>
              <a:off x="-1528" y="0"/>
              <a:ext cx="1949" cy="1987"/>
            </a:xfrm>
            <a:custGeom>
              <a:avLst/>
              <a:gdLst>
                <a:gd name="T0" fmla="*/ 1525 w 64000"/>
                <a:gd name="T1" fmla="*/ 174 h 64000"/>
                <a:gd name="T2" fmla="*/ 1949 w 64000"/>
                <a:gd name="T3" fmla="*/ 994 h 64000"/>
                <a:gd name="T4" fmla="*/ 1525 w 64000"/>
                <a:gd name="T5" fmla="*/ 1813 h 64000"/>
                <a:gd name="T6" fmla="*/ 1525 w 64000"/>
                <a:gd name="T7" fmla="*/ 1813 h 64000"/>
                <a:gd name="T8" fmla="*/ 1525 w 64000"/>
                <a:gd name="T9" fmla="*/ 1813 h 64000"/>
                <a:gd name="T10" fmla="*/ 1525 w 64000"/>
                <a:gd name="T11" fmla="*/ 1813 h 64000"/>
                <a:gd name="T12" fmla="*/ 1525 w 64000"/>
                <a:gd name="T13" fmla="*/ 174 h 64000"/>
                <a:gd name="T14" fmla="*/ 1525 w 64000"/>
                <a:gd name="T15" fmla="*/ 174 h 64000"/>
                <a:gd name="T16" fmla="*/ 1525 w 64000"/>
                <a:gd name="T17" fmla="*/ 174 h 6400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50077 w 64000"/>
                <a:gd name="T28" fmla="*/ -26412 h 64000"/>
                <a:gd name="T29" fmla="*/ 50077 w 64000"/>
                <a:gd name="T30" fmla="*/ 26412 h 6400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64000" h="64000">
                  <a:moveTo>
                    <a:pt x="50077" y="5595"/>
                  </a:moveTo>
                  <a:cubicBezTo>
                    <a:pt x="58790" y="11560"/>
                    <a:pt x="64000" y="21440"/>
                    <a:pt x="64000" y="32000"/>
                  </a:cubicBezTo>
                  <a:cubicBezTo>
                    <a:pt x="64000" y="42559"/>
                    <a:pt x="58790" y="52439"/>
                    <a:pt x="50077" y="58404"/>
                  </a:cubicBezTo>
                  <a:cubicBezTo>
                    <a:pt x="50077" y="58404"/>
                    <a:pt x="50077" y="58404"/>
                    <a:pt x="50076" y="58404"/>
                  </a:cubicBezTo>
                  <a:lnTo>
                    <a:pt x="50077" y="58405"/>
                  </a:lnTo>
                  <a:lnTo>
                    <a:pt x="50077" y="5595"/>
                  </a:lnTo>
                  <a:lnTo>
                    <a:pt x="50076" y="5595"/>
                  </a:lnTo>
                  <a:cubicBezTo>
                    <a:pt x="50077" y="5595"/>
                    <a:pt x="50077" y="5595"/>
                    <a:pt x="50077" y="5595"/>
                  </a:cubicBezTo>
                  <a:close/>
                </a:path>
              </a:pathLst>
            </a:custGeom>
            <a:solidFill>
              <a:schemeClr val="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sz="1100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1034" name="Line 5"/>
            <p:cNvSpPr>
              <a:spLocks noChangeShapeType="1"/>
            </p:cNvSpPr>
            <p:nvPr/>
          </p:nvSpPr>
          <p:spPr bwMode="auto">
            <a:xfrm>
              <a:off x="864" y="960"/>
              <a:ext cx="460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sz="1100">
                <a:solidFill>
                  <a:srgbClr val="000000"/>
                </a:solidFill>
                <a:latin typeface="Arial" charset="0"/>
              </a:endParaRPr>
            </a:p>
          </p:txBody>
        </p:sp>
      </p:grpSp>
      <p:sp>
        <p:nvSpPr>
          <p:cNvPr id="1027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1370013" y="301625"/>
            <a:ext cx="7313612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4" tIns="45712" rIns="91424" bIns="45712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Click to edit Master title style</a:t>
            </a:r>
          </a:p>
        </p:txBody>
      </p:sp>
      <p:sp>
        <p:nvSpPr>
          <p:cNvPr id="1028" name="Rectangle 7"/>
          <p:cNvSpPr>
            <a:spLocks noGrp="1" noChangeArrowheads="1"/>
          </p:cNvSpPr>
          <p:nvPr>
            <p:ph type="body" idx="1"/>
          </p:nvPr>
        </p:nvSpPr>
        <p:spPr bwMode="auto">
          <a:xfrm>
            <a:off x="1370013" y="1827213"/>
            <a:ext cx="7313612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4" tIns="45712" rIns="91424" bIns="4571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Click to edit Master text styles</a:t>
            </a:r>
          </a:p>
          <a:p>
            <a:pPr lvl="1"/>
            <a:r>
              <a:rPr lang="en-GB" altLang="en-US" smtClean="0"/>
              <a:t>Second level</a:t>
            </a:r>
          </a:p>
          <a:p>
            <a:pPr lvl="2"/>
            <a:r>
              <a:rPr lang="en-GB" altLang="en-US" smtClean="0"/>
              <a:t>Third level</a:t>
            </a:r>
          </a:p>
          <a:p>
            <a:pPr lvl="3"/>
            <a:r>
              <a:rPr lang="en-GB" altLang="en-US" smtClean="0"/>
              <a:t>Fourth level</a:t>
            </a:r>
          </a:p>
          <a:p>
            <a:pPr lvl="4"/>
            <a:r>
              <a:rPr lang="en-GB" altLang="en-US" smtClean="0"/>
              <a:t>Fifth level</a:t>
            </a:r>
          </a:p>
        </p:txBody>
      </p:sp>
      <p:sp>
        <p:nvSpPr>
          <p:cNvPr id="43016" name="Rectangle 8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1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4" tIns="45712" rIns="91424" bIns="45712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43017" name="Rectangle 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1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4" tIns="45712" rIns="91424" bIns="45712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43018" name="Rectangle 1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4" tIns="45712" rIns="91424" bIns="45712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97BCC3C-11EA-4DD2-83CB-033D7EDFB3EB}" type="slidenum">
              <a:rPr lang="en-GB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1718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pitchFamily="34" charset="0"/>
        </a:defRPr>
      </a:lvl5pPr>
      <a:lvl6pPr marL="457119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pitchFamily="34" charset="0"/>
        </a:defRPr>
      </a:lvl6pPr>
      <a:lvl7pPr marL="914239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pitchFamily="34" charset="0"/>
        </a:defRPr>
      </a:lvl7pPr>
      <a:lvl8pPr marL="1371358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pitchFamily="34" charset="0"/>
        </a:defRPr>
      </a:lvl8pPr>
      <a:lvl9pPr marL="1828477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pitchFamily="34" charset="0"/>
        </a:defRPr>
      </a:lvl9pPr>
    </p:titleStyle>
    <p:bodyStyle>
      <a:lvl1pPr marL="342839" indent="-342839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0000"/>
        <a:buFont typeface="Wingdings" pitchFamily="2" charset="2"/>
        <a:buChar char="¡"/>
        <a:defRPr sz="2900">
          <a:solidFill>
            <a:schemeClr val="tx1"/>
          </a:solidFill>
          <a:latin typeface="+mn-lt"/>
          <a:ea typeface="+mn-ea"/>
          <a:cs typeface="+mn-cs"/>
        </a:defRPr>
      </a:lvl1pPr>
      <a:lvl2pPr marL="742819" indent="-2857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l"/>
        <a:defRPr sz="2500">
          <a:solidFill>
            <a:schemeClr val="tx1"/>
          </a:solidFill>
          <a:latin typeface="+mn-lt"/>
        </a:defRPr>
      </a:lvl2pPr>
      <a:lvl3pPr marL="1142798" indent="-22856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65000"/>
        <a:buFont typeface="Wingdings" pitchFamily="2" charset="2"/>
        <a:buChar char="¡"/>
        <a:defRPr sz="2200">
          <a:solidFill>
            <a:schemeClr val="tx1"/>
          </a:solidFill>
          <a:latin typeface="+mn-lt"/>
        </a:defRPr>
      </a:lvl3pPr>
      <a:lvl4pPr marL="1599918" indent="-22856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l"/>
        <a:defRPr sz="1900">
          <a:solidFill>
            <a:schemeClr val="tx1"/>
          </a:solidFill>
          <a:latin typeface="+mn-lt"/>
        </a:defRPr>
      </a:lvl4pPr>
      <a:lvl5pPr marL="2057037" indent="-22856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" pitchFamily="2" charset="2"/>
        <a:buChar char="¡"/>
        <a:defRPr sz="1900">
          <a:solidFill>
            <a:schemeClr val="tx1"/>
          </a:solidFill>
          <a:latin typeface="+mn-lt"/>
        </a:defRPr>
      </a:lvl5pPr>
      <a:lvl6pPr marL="2514156" indent="-228560" algn="l" rtl="0" fontAlgn="base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" pitchFamily="2" charset="2"/>
        <a:buChar char="¡"/>
        <a:defRPr sz="1900">
          <a:solidFill>
            <a:schemeClr val="tx1"/>
          </a:solidFill>
          <a:latin typeface="+mn-lt"/>
        </a:defRPr>
      </a:lvl6pPr>
      <a:lvl7pPr marL="2971275" indent="-228560" algn="l" rtl="0" fontAlgn="base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" pitchFamily="2" charset="2"/>
        <a:buChar char="¡"/>
        <a:defRPr sz="1900">
          <a:solidFill>
            <a:schemeClr val="tx1"/>
          </a:solidFill>
          <a:latin typeface="+mn-lt"/>
        </a:defRPr>
      </a:lvl7pPr>
      <a:lvl8pPr marL="3428395" indent="-228560" algn="l" rtl="0" fontAlgn="base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" pitchFamily="2" charset="2"/>
        <a:buChar char="¡"/>
        <a:defRPr sz="1900">
          <a:solidFill>
            <a:schemeClr val="tx1"/>
          </a:solidFill>
          <a:latin typeface="+mn-lt"/>
        </a:defRPr>
      </a:lvl8pPr>
      <a:lvl9pPr marL="3885514" indent="-228560" algn="l" rtl="0" fontAlgn="base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" pitchFamily="2" charset="2"/>
        <a:buChar char="¡"/>
        <a:defRPr sz="1900">
          <a:solidFill>
            <a:schemeClr val="tx1"/>
          </a:solidFill>
          <a:latin typeface="+mn-lt"/>
        </a:defRPr>
      </a:lvl9pPr>
    </p:bodyStyle>
    <p:otherStyle>
      <a:defPPr>
        <a:defRPr lang="pt-BR"/>
      </a:defPPr>
      <a:lvl1pPr marL="0" algn="l" defTabSz="91423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19" algn="l" defTabSz="91423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39" algn="l" defTabSz="91423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58" algn="l" defTabSz="91423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477" algn="l" defTabSz="91423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596" algn="l" defTabSz="91423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716" algn="l" defTabSz="91423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835" algn="l" defTabSz="91423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954" algn="l" defTabSz="91423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-3238500" y="0"/>
            <a:ext cx="11925300" cy="3810000"/>
            <a:chOff x="-2040" y="0"/>
            <a:chExt cx="7512" cy="2400"/>
          </a:xfrm>
        </p:grpSpPr>
        <p:sp>
          <p:nvSpPr>
            <p:cNvPr id="1032" name="AutoShape 3"/>
            <p:cNvSpPr>
              <a:spLocks noChangeArrowheads="1"/>
            </p:cNvSpPr>
            <p:nvPr/>
          </p:nvSpPr>
          <p:spPr bwMode="auto">
            <a:xfrm>
              <a:off x="-2040" y="432"/>
              <a:ext cx="2592" cy="1968"/>
            </a:xfrm>
            <a:custGeom>
              <a:avLst/>
              <a:gdLst>
                <a:gd name="T0" fmla="*/ 2037 w 64000"/>
                <a:gd name="T1" fmla="*/ 177 h 64000"/>
                <a:gd name="T2" fmla="*/ 2592 w 64000"/>
                <a:gd name="T3" fmla="*/ 984 h 64000"/>
                <a:gd name="T4" fmla="*/ 2037 w 64000"/>
                <a:gd name="T5" fmla="*/ 1791 h 64000"/>
                <a:gd name="T6" fmla="*/ 2037 w 64000"/>
                <a:gd name="T7" fmla="*/ 1791 h 64000"/>
                <a:gd name="T8" fmla="*/ 2037 w 64000"/>
                <a:gd name="T9" fmla="*/ 1791 h 64000"/>
                <a:gd name="T10" fmla="*/ 2037 w 64000"/>
                <a:gd name="T11" fmla="*/ 1791 h 64000"/>
                <a:gd name="T12" fmla="*/ 2037 w 64000"/>
                <a:gd name="T13" fmla="*/ 177 h 64000"/>
                <a:gd name="T14" fmla="*/ 2037 w 64000"/>
                <a:gd name="T15" fmla="*/ 177 h 64000"/>
                <a:gd name="T16" fmla="*/ 2037 w 64000"/>
                <a:gd name="T17" fmla="*/ 177 h 6400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50296 w 64000"/>
                <a:gd name="T28" fmla="*/ -26244 h 64000"/>
                <a:gd name="T29" fmla="*/ 50296 w 64000"/>
                <a:gd name="T30" fmla="*/ 26244 h 6400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64000" h="64000">
                  <a:moveTo>
                    <a:pt x="50296" y="5746"/>
                  </a:moveTo>
                  <a:cubicBezTo>
                    <a:pt x="58882" y="11730"/>
                    <a:pt x="64000" y="21534"/>
                    <a:pt x="64000" y="32000"/>
                  </a:cubicBezTo>
                  <a:cubicBezTo>
                    <a:pt x="64000" y="42465"/>
                    <a:pt x="58882" y="52269"/>
                    <a:pt x="50296" y="58253"/>
                  </a:cubicBezTo>
                  <a:cubicBezTo>
                    <a:pt x="50296" y="58253"/>
                    <a:pt x="50296" y="58253"/>
                    <a:pt x="50295" y="58253"/>
                  </a:cubicBezTo>
                  <a:lnTo>
                    <a:pt x="50296" y="58254"/>
                  </a:lnTo>
                  <a:lnTo>
                    <a:pt x="50296" y="5746"/>
                  </a:lnTo>
                  <a:lnTo>
                    <a:pt x="50295" y="5746"/>
                  </a:lnTo>
                  <a:cubicBezTo>
                    <a:pt x="50296" y="5746"/>
                    <a:pt x="50296" y="5746"/>
                    <a:pt x="50296" y="5746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sz="1100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1033" name="AutoShape 4"/>
            <p:cNvSpPr>
              <a:spLocks noChangeArrowheads="1"/>
            </p:cNvSpPr>
            <p:nvPr/>
          </p:nvSpPr>
          <p:spPr bwMode="auto">
            <a:xfrm>
              <a:off x="-1528" y="0"/>
              <a:ext cx="1949" cy="1987"/>
            </a:xfrm>
            <a:custGeom>
              <a:avLst/>
              <a:gdLst>
                <a:gd name="T0" fmla="*/ 1525 w 64000"/>
                <a:gd name="T1" fmla="*/ 174 h 64000"/>
                <a:gd name="T2" fmla="*/ 1949 w 64000"/>
                <a:gd name="T3" fmla="*/ 994 h 64000"/>
                <a:gd name="T4" fmla="*/ 1525 w 64000"/>
                <a:gd name="T5" fmla="*/ 1813 h 64000"/>
                <a:gd name="T6" fmla="*/ 1525 w 64000"/>
                <a:gd name="T7" fmla="*/ 1813 h 64000"/>
                <a:gd name="T8" fmla="*/ 1525 w 64000"/>
                <a:gd name="T9" fmla="*/ 1813 h 64000"/>
                <a:gd name="T10" fmla="*/ 1525 w 64000"/>
                <a:gd name="T11" fmla="*/ 1813 h 64000"/>
                <a:gd name="T12" fmla="*/ 1525 w 64000"/>
                <a:gd name="T13" fmla="*/ 174 h 64000"/>
                <a:gd name="T14" fmla="*/ 1525 w 64000"/>
                <a:gd name="T15" fmla="*/ 174 h 64000"/>
                <a:gd name="T16" fmla="*/ 1525 w 64000"/>
                <a:gd name="T17" fmla="*/ 174 h 6400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50077 w 64000"/>
                <a:gd name="T28" fmla="*/ -26412 h 64000"/>
                <a:gd name="T29" fmla="*/ 50077 w 64000"/>
                <a:gd name="T30" fmla="*/ 26412 h 6400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64000" h="64000">
                  <a:moveTo>
                    <a:pt x="50077" y="5595"/>
                  </a:moveTo>
                  <a:cubicBezTo>
                    <a:pt x="58790" y="11560"/>
                    <a:pt x="64000" y="21440"/>
                    <a:pt x="64000" y="32000"/>
                  </a:cubicBezTo>
                  <a:cubicBezTo>
                    <a:pt x="64000" y="42559"/>
                    <a:pt x="58790" y="52439"/>
                    <a:pt x="50077" y="58404"/>
                  </a:cubicBezTo>
                  <a:cubicBezTo>
                    <a:pt x="50077" y="58404"/>
                    <a:pt x="50077" y="58404"/>
                    <a:pt x="50076" y="58404"/>
                  </a:cubicBezTo>
                  <a:lnTo>
                    <a:pt x="50077" y="58405"/>
                  </a:lnTo>
                  <a:lnTo>
                    <a:pt x="50077" y="5595"/>
                  </a:lnTo>
                  <a:lnTo>
                    <a:pt x="50076" y="5595"/>
                  </a:lnTo>
                  <a:cubicBezTo>
                    <a:pt x="50077" y="5595"/>
                    <a:pt x="50077" y="5595"/>
                    <a:pt x="50077" y="5595"/>
                  </a:cubicBezTo>
                  <a:close/>
                </a:path>
              </a:pathLst>
            </a:custGeom>
            <a:solidFill>
              <a:schemeClr val="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sz="1100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1034" name="Line 5"/>
            <p:cNvSpPr>
              <a:spLocks noChangeShapeType="1"/>
            </p:cNvSpPr>
            <p:nvPr/>
          </p:nvSpPr>
          <p:spPr bwMode="auto">
            <a:xfrm>
              <a:off x="864" y="960"/>
              <a:ext cx="460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sz="1100">
                <a:solidFill>
                  <a:srgbClr val="000000"/>
                </a:solidFill>
                <a:latin typeface="Arial" charset="0"/>
              </a:endParaRPr>
            </a:p>
          </p:txBody>
        </p:sp>
      </p:grpSp>
      <p:sp>
        <p:nvSpPr>
          <p:cNvPr id="1027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1370013" y="301625"/>
            <a:ext cx="7313612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4" tIns="45712" rIns="91424" bIns="45712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Click to edit Master title style</a:t>
            </a:r>
          </a:p>
        </p:txBody>
      </p:sp>
      <p:sp>
        <p:nvSpPr>
          <p:cNvPr id="1028" name="Rectangle 7"/>
          <p:cNvSpPr>
            <a:spLocks noGrp="1" noChangeArrowheads="1"/>
          </p:cNvSpPr>
          <p:nvPr>
            <p:ph type="body" idx="1"/>
          </p:nvPr>
        </p:nvSpPr>
        <p:spPr bwMode="auto">
          <a:xfrm>
            <a:off x="1370013" y="1827213"/>
            <a:ext cx="7313612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4" tIns="45712" rIns="91424" bIns="4571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Click to edit Master text styles</a:t>
            </a:r>
          </a:p>
          <a:p>
            <a:pPr lvl="1"/>
            <a:r>
              <a:rPr lang="en-GB" altLang="en-US" smtClean="0"/>
              <a:t>Second level</a:t>
            </a:r>
          </a:p>
          <a:p>
            <a:pPr lvl="2"/>
            <a:r>
              <a:rPr lang="en-GB" altLang="en-US" smtClean="0"/>
              <a:t>Third level</a:t>
            </a:r>
          </a:p>
          <a:p>
            <a:pPr lvl="3"/>
            <a:r>
              <a:rPr lang="en-GB" altLang="en-US" smtClean="0"/>
              <a:t>Fourth level</a:t>
            </a:r>
          </a:p>
          <a:p>
            <a:pPr lvl="4"/>
            <a:r>
              <a:rPr lang="en-GB" altLang="en-US" smtClean="0"/>
              <a:t>Fifth level</a:t>
            </a:r>
          </a:p>
        </p:txBody>
      </p:sp>
      <p:sp>
        <p:nvSpPr>
          <p:cNvPr id="43016" name="Rectangle 8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1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4" tIns="45712" rIns="91424" bIns="45712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43017" name="Rectangle 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1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4" tIns="45712" rIns="91424" bIns="45712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43018" name="Rectangle 1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4" tIns="45712" rIns="91424" bIns="45712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97BCC3C-11EA-4DD2-83CB-033D7EDFB3EB}" type="slidenum">
              <a:rPr lang="en-GB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94110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pitchFamily="34" charset="0"/>
        </a:defRPr>
      </a:lvl5pPr>
      <a:lvl6pPr marL="457119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pitchFamily="34" charset="0"/>
        </a:defRPr>
      </a:lvl6pPr>
      <a:lvl7pPr marL="914239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pitchFamily="34" charset="0"/>
        </a:defRPr>
      </a:lvl7pPr>
      <a:lvl8pPr marL="1371358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pitchFamily="34" charset="0"/>
        </a:defRPr>
      </a:lvl8pPr>
      <a:lvl9pPr marL="1828477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pitchFamily="34" charset="0"/>
        </a:defRPr>
      </a:lvl9pPr>
    </p:titleStyle>
    <p:bodyStyle>
      <a:lvl1pPr marL="342839" indent="-342839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0000"/>
        <a:buFont typeface="Wingdings" pitchFamily="2" charset="2"/>
        <a:buChar char="¡"/>
        <a:defRPr sz="2900">
          <a:solidFill>
            <a:schemeClr val="tx1"/>
          </a:solidFill>
          <a:latin typeface="+mn-lt"/>
          <a:ea typeface="+mn-ea"/>
          <a:cs typeface="+mn-cs"/>
        </a:defRPr>
      </a:lvl1pPr>
      <a:lvl2pPr marL="742819" indent="-2857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l"/>
        <a:defRPr sz="2500">
          <a:solidFill>
            <a:schemeClr val="tx1"/>
          </a:solidFill>
          <a:latin typeface="+mn-lt"/>
        </a:defRPr>
      </a:lvl2pPr>
      <a:lvl3pPr marL="1142798" indent="-22856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65000"/>
        <a:buFont typeface="Wingdings" pitchFamily="2" charset="2"/>
        <a:buChar char="¡"/>
        <a:defRPr sz="2200">
          <a:solidFill>
            <a:schemeClr val="tx1"/>
          </a:solidFill>
          <a:latin typeface="+mn-lt"/>
        </a:defRPr>
      </a:lvl3pPr>
      <a:lvl4pPr marL="1599918" indent="-22856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l"/>
        <a:defRPr sz="1900">
          <a:solidFill>
            <a:schemeClr val="tx1"/>
          </a:solidFill>
          <a:latin typeface="+mn-lt"/>
        </a:defRPr>
      </a:lvl4pPr>
      <a:lvl5pPr marL="2057037" indent="-22856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" pitchFamily="2" charset="2"/>
        <a:buChar char="¡"/>
        <a:defRPr sz="1900">
          <a:solidFill>
            <a:schemeClr val="tx1"/>
          </a:solidFill>
          <a:latin typeface="+mn-lt"/>
        </a:defRPr>
      </a:lvl5pPr>
      <a:lvl6pPr marL="2514156" indent="-228560" algn="l" rtl="0" fontAlgn="base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" pitchFamily="2" charset="2"/>
        <a:buChar char="¡"/>
        <a:defRPr sz="1900">
          <a:solidFill>
            <a:schemeClr val="tx1"/>
          </a:solidFill>
          <a:latin typeface="+mn-lt"/>
        </a:defRPr>
      </a:lvl6pPr>
      <a:lvl7pPr marL="2971275" indent="-228560" algn="l" rtl="0" fontAlgn="base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" pitchFamily="2" charset="2"/>
        <a:buChar char="¡"/>
        <a:defRPr sz="1900">
          <a:solidFill>
            <a:schemeClr val="tx1"/>
          </a:solidFill>
          <a:latin typeface="+mn-lt"/>
        </a:defRPr>
      </a:lvl7pPr>
      <a:lvl8pPr marL="3428395" indent="-228560" algn="l" rtl="0" fontAlgn="base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" pitchFamily="2" charset="2"/>
        <a:buChar char="¡"/>
        <a:defRPr sz="1900">
          <a:solidFill>
            <a:schemeClr val="tx1"/>
          </a:solidFill>
          <a:latin typeface="+mn-lt"/>
        </a:defRPr>
      </a:lvl8pPr>
      <a:lvl9pPr marL="3885514" indent="-228560" algn="l" rtl="0" fontAlgn="base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" pitchFamily="2" charset="2"/>
        <a:buChar char="¡"/>
        <a:defRPr sz="1900">
          <a:solidFill>
            <a:schemeClr val="tx1"/>
          </a:solidFill>
          <a:latin typeface="+mn-lt"/>
        </a:defRPr>
      </a:lvl9pPr>
    </p:bodyStyle>
    <p:otherStyle>
      <a:defPPr>
        <a:defRPr lang="pt-BR"/>
      </a:defPPr>
      <a:lvl1pPr marL="0" algn="l" defTabSz="91423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19" algn="l" defTabSz="91423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39" algn="l" defTabSz="91423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58" algn="l" defTabSz="91423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477" algn="l" defTabSz="91423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596" algn="l" defTabSz="91423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716" algn="l" defTabSz="91423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835" algn="l" defTabSz="91423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954" algn="l" defTabSz="91423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screen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9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4" tIns="45712" rIns="91424" bIns="45712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447800"/>
            <a:ext cx="82296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4" tIns="45712" rIns="91424" bIns="4571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1" y="6356351"/>
            <a:ext cx="2133600" cy="365125"/>
          </a:xfrm>
          <a:prstGeom prst="rect">
            <a:avLst/>
          </a:prstGeom>
        </p:spPr>
        <p:txBody>
          <a:bodyPr vert="horz" lIns="91424" tIns="45712" rIns="91424" bIns="45712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fld id="{7029E0D1-3FEB-4837-91AD-F9769FB076D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22/07/2015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1" y="6356351"/>
            <a:ext cx="2895600" cy="365125"/>
          </a:xfrm>
          <a:prstGeom prst="rect">
            <a:avLst/>
          </a:prstGeom>
        </p:spPr>
        <p:txBody>
          <a:bodyPr vert="horz" lIns="91424" tIns="45712" rIns="91424" bIns="45712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91424" tIns="45712" rIns="91424" bIns="45712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fld id="{7A4BD5DE-0832-438C-B972-6A7CD977363C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63939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charset="0"/>
        </a:defRPr>
      </a:lvl5pPr>
      <a:lvl6pPr marL="457119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charset="0"/>
        </a:defRPr>
      </a:lvl6pPr>
      <a:lvl7pPr marL="914239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charset="0"/>
        </a:defRPr>
      </a:lvl7pPr>
      <a:lvl8pPr marL="1371358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charset="0"/>
        </a:defRPr>
      </a:lvl8pPr>
      <a:lvl9pPr marL="1828477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charset="0"/>
        </a:defRPr>
      </a:lvl9pPr>
    </p:titleStyle>
    <p:bodyStyle>
      <a:lvl1pPr marL="342839" indent="-342839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819" indent="-2857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798" indent="-22856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918" indent="-22856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037" indent="-22856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156" indent="-228560" algn="l" defTabSz="91423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275" indent="-228560" algn="l" defTabSz="91423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395" indent="-228560" algn="l" defTabSz="91423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514" indent="-228560" algn="l" defTabSz="91423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23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19" algn="l" defTabSz="91423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39" algn="l" defTabSz="91423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58" algn="l" defTabSz="91423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477" algn="l" defTabSz="91423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596" algn="l" defTabSz="91423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716" algn="l" defTabSz="91423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835" algn="l" defTabSz="91423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954" algn="l" defTabSz="91423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9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4" tIns="45712" rIns="91424" bIns="45712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447800"/>
            <a:ext cx="82296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4" tIns="45712" rIns="91424" bIns="4571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1" y="6356351"/>
            <a:ext cx="2133600" cy="365125"/>
          </a:xfrm>
          <a:prstGeom prst="rect">
            <a:avLst/>
          </a:prstGeom>
        </p:spPr>
        <p:txBody>
          <a:bodyPr vert="horz" lIns="91424" tIns="45712" rIns="91424" bIns="45712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fld id="{7029E0D1-3FEB-4837-91AD-F9769FB076D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22/07/2015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1" y="6356351"/>
            <a:ext cx="2895600" cy="365125"/>
          </a:xfrm>
          <a:prstGeom prst="rect">
            <a:avLst/>
          </a:prstGeom>
        </p:spPr>
        <p:txBody>
          <a:bodyPr vert="horz" lIns="91424" tIns="45712" rIns="91424" bIns="45712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91424" tIns="45712" rIns="91424" bIns="45712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fld id="{7A4BD5DE-0832-438C-B972-6A7CD977363C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63406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6" r:id="rId1"/>
    <p:sldLayoutId id="2147483847" r:id="rId2"/>
    <p:sldLayoutId id="2147483848" r:id="rId3"/>
    <p:sldLayoutId id="2147483849" r:id="rId4"/>
    <p:sldLayoutId id="2147483850" r:id="rId5"/>
    <p:sldLayoutId id="2147483851" r:id="rId6"/>
    <p:sldLayoutId id="2147483852" r:id="rId7"/>
    <p:sldLayoutId id="2147483853" r:id="rId8"/>
    <p:sldLayoutId id="2147483854" r:id="rId9"/>
    <p:sldLayoutId id="2147483855" r:id="rId10"/>
    <p:sldLayoutId id="2147483856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charset="0"/>
        </a:defRPr>
      </a:lvl5pPr>
      <a:lvl6pPr marL="457119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charset="0"/>
        </a:defRPr>
      </a:lvl6pPr>
      <a:lvl7pPr marL="914239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charset="0"/>
        </a:defRPr>
      </a:lvl7pPr>
      <a:lvl8pPr marL="1371358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charset="0"/>
        </a:defRPr>
      </a:lvl8pPr>
      <a:lvl9pPr marL="1828477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charset="0"/>
        </a:defRPr>
      </a:lvl9pPr>
    </p:titleStyle>
    <p:bodyStyle>
      <a:lvl1pPr marL="342839" indent="-342839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819" indent="-2857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798" indent="-22856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918" indent="-22856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037" indent="-22856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156" indent="-228560" algn="l" defTabSz="91423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275" indent="-228560" algn="l" defTabSz="91423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395" indent="-228560" algn="l" defTabSz="91423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514" indent="-228560" algn="l" defTabSz="91423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23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19" algn="l" defTabSz="91423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39" algn="l" defTabSz="91423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58" algn="l" defTabSz="91423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477" algn="l" defTabSz="91423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596" algn="l" defTabSz="91423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716" algn="l" defTabSz="91423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835" algn="l" defTabSz="91423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954" algn="l" defTabSz="91423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fld id="{6D27963E-EAE8-4A38-9AEC-46F16716785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22/07/2015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fld id="{BFD79C26-BD68-4A80-AA21-A7CF32511F7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2482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2" r:id="rId1"/>
    <p:sldLayoutId id="2147483883" r:id="rId2"/>
    <p:sldLayoutId id="2147483884" r:id="rId3"/>
    <p:sldLayoutId id="2147483885" r:id="rId4"/>
    <p:sldLayoutId id="2147483886" r:id="rId5"/>
    <p:sldLayoutId id="2147483887" r:id="rId6"/>
    <p:sldLayoutId id="2147483888" r:id="rId7"/>
    <p:sldLayoutId id="2147483889" r:id="rId8"/>
    <p:sldLayoutId id="2147483890" r:id="rId9"/>
    <p:sldLayoutId id="2147483891" r:id="rId10"/>
    <p:sldLayoutId id="2147483892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9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0800" y="2820389"/>
            <a:ext cx="6349989" cy="176314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GB" dirty="0" smtClean="0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fld id="{31157CAC-88CB-9747-94FA-7AE28366206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457200"/>
              <a:t>22/07/2015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21961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6" r:id="rId1"/>
    <p:sldLayoutId id="2147483907" r:id="rId2"/>
    <p:sldLayoutId id="2147483908" r:id="rId3"/>
    <p:sldLayoutId id="2147483909" r:id="rId4"/>
    <p:sldLayoutId id="2147483910" r:id="rId5"/>
    <p:sldLayoutId id="2147483911" r:id="rId6"/>
    <p:sldLayoutId id="2147483912" r:id="rId7"/>
  </p:sldLayoutIdLst>
  <p:txStyles>
    <p:titleStyle>
      <a:lvl1pPr algn="r" defTabSz="457200" rtl="0" eaLnBrk="1" latinLnBrk="0" hangingPunct="1">
        <a:lnSpc>
          <a:spcPts val="5200"/>
        </a:lnSpc>
        <a:spcBef>
          <a:spcPct val="0"/>
        </a:spcBef>
        <a:buNone/>
        <a:defRPr sz="5200" kern="1200">
          <a:solidFill>
            <a:srgbClr val="FFFFFF"/>
          </a:solidFill>
          <a:latin typeface="Times"/>
          <a:ea typeface="+mj-ea"/>
          <a:cs typeface="Time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6421438"/>
            <a:ext cx="9140825" cy="431800"/>
          </a:xfrm>
          <a:prstGeom prst="rect">
            <a:avLst/>
          </a:prstGeom>
          <a:solidFill>
            <a:srgbClr val="E5E5D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de-DE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19138" y="1666875"/>
            <a:ext cx="8061325" cy="4462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719138" y="1090613"/>
            <a:ext cx="8066087" cy="503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Titelmasterformat durch Klicken bearbeiten</a:t>
            </a:r>
            <a:endParaRPr lang="de-CH" smtClean="0"/>
          </a:p>
        </p:txBody>
      </p:sp>
      <p:sp>
        <p:nvSpPr>
          <p:cNvPr id="5125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19138" y="6546850"/>
            <a:ext cx="1512887" cy="230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defRPr sz="1000">
                <a:latin typeface="Arial" pitchFamily="34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7C119B9C-BE7D-42CC-AD34-1A2C5891F660}" type="datetime4">
              <a:rPr lang="de-CH">
                <a:solidFill>
                  <a:srgbClr val="000000"/>
                </a:solidFill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22. Juli 2015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376488" y="6545263"/>
            <a:ext cx="4752975" cy="231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latin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>
                <a:solidFill>
                  <a:srgbClr val="000000"/>
                </a:solidFill>
              </a:rPr>
              <a:t>Präsentationstitel</a:t>
            </a:r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273925" y="6545263"/>
            <a:ext cx="1511300" cy="231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latin typeface="Arial" pitchFamily="34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0535E98C-31C6-447F-A44E-4CFED43B6DEE}" type="slidenum">
              <a:rPr lang="en-US">
                <a:solidFill>
                  <a:srgbClr val="000000"/>
                </a:solidFill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0" y="0"/>
            <a:ext cx="9144000" cy="719138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de-DE">
              <a:solidFill>
                <a:srgbClr val="000000"/>
              </a:solidFill>
              <a:latin typeface="Arial" charset="0"/>
            </a:endParaRPr>
          </a:p>
        </p:txBody>
      </p:sp>
      <p:pic>
        <p:nvPicPr>
          <p:cNvPr id="1033" name="Picture 9" descr="thp_logo_power2ohne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12000" y="107950"/>
            <a:ext cx="1673225" cy="48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514469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4" r:id="rId1"/>
  </p:sldLayoutIdLst>
  <p:hf hd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Verdan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Verdan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Verdan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Verdana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Verdana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Verdana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Verdana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Verdana" pitchFamily="34" charset="0"/>
        </a:defRPr>
      </a:lvl9pPr>
    </p:titleStyle>
    <p:bodyStyle>
      <a:lvl1pPr marL="342900" indent="-342900" algn="l" defTabSz="381000" rtl="0" eaLnBrk="0" fontAlgn="base" hangingPunct="0">
        <a:spcBef>
          <a:spcPct val="0"/>
        </a:spcBef>
        <a:spcAft>
          <a:spcPct val="40000"/>
        </a:spcAft>
        <a:buFont typeface="Arial" charset="0"/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381000" indent="-381000" algn="l" defTabSz="381000" rtl="0" eaLnBrk="0" fontAlgn="base" hangingPunct="0">
        <a:spcBef>
          <a:spcPct val="0"/>
        </a:spcBef>
        <a:spcAft>
          <a:spcPct val="40000"/>
        </a:spcAft>
        <a:buSzPct val="90000"/>
        <a:buFont typeface="Arial" charset="0"/>
        <a:buAutoNum type="arabicPeriod"/>
        <a:defRPr sz="2000">
          <a:solidFill>
            <a:schemeClr val="tx1"/>
          </a:solidFill>
          <a:latin typeface="+mn-lt"/>
        </a:defRPr>
      </a:lvl2pPr>
      <a:lvl3pPr marL="381000" indent="533400" algn="l" defTabSz="381000" rtl="0" eaLnBrk="0" fontAlgn="base" hangingPunct="0">
        <a:spcBef>
          <a:spcPct val="0"/>
        </a:spcBef>
        <a:spcAft>
          <a:spcPct val="40000"/>
        </a:spcAft>
        <a:defRPr sz="1600">
          <a:solidFill>
            <a:schemeClr val="tx1"/>
          </a:solidFill>
          <a:latin typeface="+mn-lt"/>
        </a:defRPr>
      </a:lvl3pPr>
      <a:lvl4pPr marL="762000" indent="-381000" algn="l" defTabSz="381000" rtl="0" eaLnBrk="0" fontAlgn="base" hangingPunct="0">
        <a:spcBef>
          <a:spcPct val="0"/>
        </a:spcBef>
        <a:spcAft>
          <a:spcPct val="40000"/>
        </a:spcAft>
        <a:buSzPct val="90000"/>
        <a:buFont typeface="Arial" charset="0"/>
        <a:buAutoNum type="arabicPeriod"/>
        <a:defRPr sz="1600">
          <a:solidFill>
            <a:schemeClr val="tx1"/>
          </a:solidFill>
          <a:latin typeface="+mn-lt"/>
        </a:defRPr>
      </a:lvl4pPr>
      <a:lvl5pPr marL="762000" indent="1066800" algn="l" defTabSz="381000" rtl="0" eaLnBrk="0" fontAlgn="base" hangingPunct="0">
        <a:spcBef>
          <a:spcPct val="0"/>
        </a:spcBef>
        <a:spcAft>
          <a:spcPct val="40000"/>
        </a:spcAft>
        <a:defRPr sz="1200">
          <a:solidFill>
            <a:schemeClr val="tx1"/>
          </a:solidFill>
          <a:latin typeface="+mn-lt"/>
        </a:defRPr>
      </a:lvl5pPr>
      <a:lvl6pPr marL="1219200" algn="l" defTabSz="381000" rtl="0" eaLnBrk="1" fontAlgn="base" hangingPunct="1">
        <a:spcBef>
          <a:spcPct val="0"/>
        </a:spcBef>
        <a:spcAft>
          <a:spcPct val="40000"/>
        </a:spcAft>
        <a:defRPr sz="1200">
          <a:solidFill>
            <a:schemeClr val="tx1"/>
          </a:solidFill>
          <a:latin typeface="+mn-lt"/>
        </a:defRPr>
      </a:lvl6pPr>
      <a:lvl7pPr marL="1676400" algn="l" defTabSz="381000" rtl="0" eaLnBrk="1" fontAlgn="base" hangingPunct="1">
        <a:spcBef>
          <a:spcPct val="0"/>
        </a:spcBef>
        <a:spcAft>
          <a:spcPct val="40000"/>
        </a:spcAft>
        <a:defRPr sz="1200">
          <a:solidFill>
            <a:schemeClr val="tx1"/>
          </a:solidFill>
          <a:latin typeface="+mn-lt"/>
        </a:defRPr>
      </a:lvl7pPr>
      <a:lvl8pPr marL="2133600" algn="l" defTabSz="381000" rtl="0" eaLnBrk="1" fontAlgn="base" hangingPunct="1">
        <a:spcBef>
          <a:spcPct val="0"/>
        </a:spcBef>
        <a:spcAft>
          <a:spcPct val="40000"/>
        </a:spcAft>
        <a:defRPr sz="1200">
          <a:solidFill>
            <a:schemeClr val="tx1"/>
          </a:solidFill>
          <a:latin typeface="+mn-lt"/>
        </a:defRPr>
      </a:lvl8pPr>
      <a:lvl9pPr marL="2590800" algn="l" defTabSz="381000" rtl="0" eaLnBrk="1" fontAlgn="base" hangingPunct="1">
        <a:spcBef>
          <a:spcPct val="0"/>
        </a:spcBef>
        <a:spcAft>
          <a:spcPct val="40000"/>
        </a:spcAft>
        <a:defRPr sz="12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5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5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63.xml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6.xml"/><Relationship Id="rId4" Type="http://schemas.openxmlformats.org/officeDocument/2006/relationships/image" Target="../media/image17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3" Type="http://schemas.openxmlformats.org/officeDocument/2006/relationships/image" Target="../media/image19.jpeg"/><Relationship Id="rId7" Type="http://schemas.openxmlformats.org/officeDocument/2006/relationships/image" Target="../media/image23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6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46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emf"/><Relationship Id="rId1" Type="http://schemas.openxmlformats.org/officeDocument/2006/relationships/slideLayout" Target="../slideLayouts/slideLayout6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5.xml"/><Relationship Id="rId4" Type="http://schemas.openxmlformats.org/officeDocument/2006/relationships/image" Target="../media/image33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4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3.xml"/><Relationship Id="rId5" Type="http://schemas.openxmlformats.org/officeDocument/2006/relationships/hyperlink" Target="http://www.sswm.info/glossary/2/lettern" TargetMode="External"/><Relationship Id="rId4" Type="http://schemas.openxmlformats.org/officeDocument/2006/relationships/hyperlink" Target="http://www.sswm.info/glossary/2/letters" TargetMode="Externa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40.jpeg"/><Relationship Id="rId7" Type="http://schemas.openxmlformats.org/officeDocument/2006/relationships/image" Target="../media/image44.pn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43.jpeg"/><Relationship Id="rId5" Type="http://schemas.openxmlformats.org/officeDocument/2006/relationships/image" Target="../media/image42.jpeg"/><Relationship Id="rId4" Type="http://schemas.openxmlformats.org/officeDocument/2006/relationships/image" Target="../media/image41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jpeg"/><Relationship Id="rId3" Type="http://schemas.openxmlformats.org/officeDocument/2006/relationships/image" Target="../media/image47.jpeg"/><Relationship Id="rId7" Type="http://schemas.openxmlformats.org/officeDocument/2006/relationships/image" Target="../media/image50.wmf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49.jpeg"/><Relationship Id="rId11" Type="http://schemas.openxmlformats.org/officeDocument/2006/relationships/image" Target="../media/image54.png"/><Relationship Id="rId5" Type="http://schemas.openxmlformats.org/officeDocument/2006/relationships/hyperlink" Target="http://www.winton.com.br/imagens/fotosx/cod2784.jpg" TargetMode="External"/><Relationship Id="rId10" Type="http://schemas.openxmlformats.org/officeDocument/2006/relationships/image" Target="../media/image53.jpeg"/><Relationship Id="rId4" Type="http://schemas.openxmlformats.org/officeDocument/2006/relationships/image" Target="../media/image48.jpeg"/><Relationship Id="rId9" Type="http://schemas.openxmlformats.org/officeDocument/2006/relationships/image" Target="../media/image52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3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jpeg"/><Relationship Id="rId3" Type="http://schemas.openxmlformats.org/officeDocument/2006/relationships/image" Target="../media/image56.jpeg"/><Relationship Id="rId7" Type="http://schemas.openxmlformats.org/officeDocument/2006/relationships/image" Target="../media/image60.pn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59.jpeg"/><Relationship Id="rId5" Type="http://schemas.openxmlformats.org/officeDocument/2006/relationships/image" Target="../media/image58.jpeg"/><Relationship Id="rId10" Type="http://schemas.openxmlformats.org/officeDocument/2006/relationships/image" Target="../media/image63.jpeg"/><Relationship Id="rId4" Type="http://schemas.openxmlformats.org/officeDocument/2006/relationships/image" Target="../media/image57.jpeg"/><Relationship Id="rId9" Type="http://schemas.openxmlformats.org/officeDocument/2006/relationships/image" Target="../media/image62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68.png"/><Relationship Id="rId5" Type="http://schemas.openxmlformats.org/officeDocument/2006/relationships/image" Target="../media/image67.jpeg"/><Relationship Id="rId4" Type="http://schemas.openxmlformats.org/officeDocument/2006/relationships/image" Target="../media/image6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7" Type="http://schemas.openxmlformats.org/officeDocument/2006/relationships/image" Target="../media/image74.jpeg"/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73.jpeg"/><Relationship Id="rId5" Type="http://schemas.openxmlformats.org/officeDocument/2006/relationships/image" Target="../media/image72.png"/><Relationship Id="rId4" Type="http://schemas.openxmlformats.org/officeDocument/2006/relationships/image" Target="../media/image71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63.xml"/><Relationship Id="rId4" Type="http://schemas.openxmlformats.org/officeDocument/2006/relationships/image" Target="../media/image77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3.xml"/><Relationship Id="rId4" Type="http://schemas.openxmlformats.org/officeDocument/2006/relationships/image" Target="../media/image85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5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599" y="1905000"/>
            <a:ext cx="7619999" cy="1776381"/>
          </a:xfrm>
        </p:spPr>
        <p:txBody>
          <a:bodyPr/>
          <a:lstStyle/>
          <a:p>
            <a:pPr algn="ctr"/>
            <a:r>
              <a:rPr lang="en-US" sz="4000" dirty="0" smtClean="0">
                <a:latin typeface="Arial"/>
                <a:cs typeface="Arial"/>
              </a:rPr>
              <a:t>Recycling wastewater yields multiple benefits</a:t>
            </a:r>
            <a:endParaRPr lang="en-US" sz="4200" i="1" dirty="0">
              <a:latin typeface="Arial"/>
              <a:cs typeface="Arial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962400" y="4191000"/>
            <a:ext cx="3036312" cy="415450"/>
          </a:xfrm>
          <a:prstGeom prst="rect">
            <a:avLst/>
          </a:prstGeom>
          <a:noFill/>
        </p:spPr>
        <p:txBody>
          <a:bodyPr wrap="none" lIns="91392" tIns="45696" rIns="91392" bIns="45696" rtlCol="0">
            <a:spAutoFit/>
          </a:bodyPr>
          <a:lstStyle/>
          <a:p>
            <a:pPr algn="dist" defTabSz="913916" latinLnBrk="1"/>
            <a:r>
              <a:rPr lang="en-US" altLang="ko-KR" sz="2100" spc="-150" dirty="0" err="1">
                <a:gradFill>
                  <a:gsLst>
                    <a:gs pos="0">
                      <a:prstClr val="white"/>
                    </a:gs>
                    <a:gs pos="50000">
                      <a:prstClr val="white"/>
                    </a:gs>
                    <a:gs pos="100000">
                      <a:prstClr val="white"/>
                    </a:gs>
                  </a:gsLst>
                  <a:lin ang="5400000" scaled="0"/>
                </a:gradFill>
                <a:latin typeface="Arial" panose="020B0604020202020204" pitchFamily="34" charset="0"/>
                <a:ea typeface="-윤고딕340" pitchFamily="18" charset="-127"/>
                <a:cs typeface="Arial" panose="020B0604020202020204" pitchFamily="34" charset="0"/>
              </a:rPr>
              <a:t>Dr</a:t>
            </a:r>
            <a:r>
              <a:rPr lang="en-US" altLang="ko-KR" sz="2100" spc="-150" dirty="0">
                <a:gradFill>
                  <a:gsLst>
                    <a:gs pos="0">
                      <a:prstClr val="white"/>
                    </a:gs>
                    <a:gs pos="50000">
                      <a:prstClr val="white"/>
                    </a:gs>
                    <a:gs pos="100000">
                      <a:prstClr val="white"/>
                    </a:gs>
                  </a:gsLst>
                  <a:lin ang="5400000" scaled="0"/>
                </a:gradFill>
                <a:latin typeface="Arial" panose="020B0604020202020204" pitchFamily="34" charset="0"/>
                <a:ea typeface="-윤고딕340" pitchFamily="18" charset="-127"/>
                <a:cs typeface="Arial" panose="020B0604020202020204" pitchFamily="34" charset="0"/>
              </a:rPr>
              <a:t>  </a:t>
            </a:r>
            <a:r>
              <a:rPr lang="en-US" altLang="ko-KR" sz="2100" spc="-150" dirty="0" err="1">
                <a:gradFill>
                  <a:gsLst>
                    <a:gs pos="0">
                      <a:prstClr val="white"/>
                    </a:gs>
                    <a:gs pos="50000">
                      <a:prstClr val="white"/>
                    </a:gs>
                    <a:gs pos="100000">
                      <a:prstClr val="white"/>
                    </a:gs>
                  </a:gsLst>
                  <a:lin ang="5400000" scaled="0"/>
                </a:gradFill>
                <a:latin typeface="Arial" panose="020B0604020202020204" pitchFamily="34" charset="0"/>
                <a:ea typeface="-윤고딕340" pitchFamily="18" charset="-127"/>
                <a:cs typeface="Arial" panose="020B0604020202020204" pitchFamily="34" charset="0"/>
              </a:rPr>
              <a:t>Birguy</a:t>
            </a:r>
            <a:r>
              <a:rPr lang="en-US" altLang="ko-KR" sz="2100" spc="-150" dirty="0">
                <a:gradFill>
                  <a:gsLst>
                    <a:gs pos="0">
                      <a:prstClr val="white"/>
                    </a:gs>
                    <a:gs pos="50000">
                      <a:prstClr val="white"/>
                    </a:gs>
                    <a:gs pos="100000">
                      <a:prstClr val="white"/>
                    </a:gs>
                  </a:gsLst>
                  <a:lin ang="5400000" scaled="0"/>
                </a:gradFill>
                <a:latin typeface="Arial" panose="020B0604020202020204" pitchFamily="34" charset="0"/>
                <a:ea typeface="-윤고딕340" pitchFamily="18" charset="-127"/>
                <a:cs typeface="Arial" panose="020B0604020202020204" pitchFamily="34" charset="0"/>
              </a:rPr>
              <a:t> </a:t>
            </a:r>
            <a:r>
              <a:rPr lang="en-US" altLang="ko-KR" sz="2100" spc="-150" dirty="0" err="1">
                <a:gradFill>
                  <a:gsLst>
                    <a:gs pos="0">
                      <a:prstClr val="white"/>
                    </a:gs>
                    <a:gs pos="50000">
                      <a:prstClr val="white"/>
                    </a:gs>
                    <a:gs pos="100000">
                      <a:prstClr val="white"/>
                    </a:gs>
                  </a:gsLst>
                  <a:lin ang="5400000" scaled="0"/>
                </a:gradFill>
                <a:latin typeface="Arial" panose="020B0604020202020204" pitchFamily="34" charset="0"/>
                <a:ea typeface="-윤고딕340" pitchFamily="18" charset="-127"/>
                <a:cs typeface="Arial" panose="020B0604020202020204" pitchFamily="34" charset="0"/>
              </a:rPr>
              <a:t>Lamizana</a:t>
            </a:r>
            <a:r>
              <a:rPr lang="en-US" altLang="ko-KR" sz="2100" spc="-150" dirty="0">
                <a:gradFill>
                  <a:gsLst>
                    <a:gs pos="0">
                      <a:prstClr val="white"/>
                    </a:gs>
                    <a:gs pos="50000">
                      <a:prstClr val="white"/>
                    </a:gs>
                    <a:gs pos="100000">
                      <a:prstClr val="white"/>
                    </a:gs>
                  </a:gsLst>
                  <a:lin ang="5400000" scaled="0"/>
                </a:gradFill>
                <a:latin typeface="Arial" panose="020B0604020202020204" pitchFamily="34" charset="0"/>
                <a:ea typeface="-윤고딕340" pitchFamily="18" charset="-127"/>
                <a:cs typeface="Arial" panose="020B0604020202020204" pitchFamily="34" charset="0"/>
              </a:rPr>
              <a:t>, UNEP</a:t>
            </a:r>
            <a:endParaRPr lang="ko-KR" altLang="en-US" sz="2100" spc="-150" dirty="0">
              <a:gradFill>
                <a:gsLst>
                  <a:gs pos="0">
                    <a:prstClr val="white"/>
                  </a:gs>
                  <a:gs pos="50000">
                    <a:prstClr val="white"/>
                  </a:gs>
                  <a:gs pos="100000">
                    <a:prstClr val="white"/>
                  </a:gs>
                </a:gsLst>
                <a:lin ang="5400000" scaled="0"/>
              </a:gradFill>
              <a:latin typeface="Arial" panose="020B0604020202020204" pitchFamily="34" charset="0"/>
              <a:ea typeface="-윤고딕340" pitchFamily="18" charset="-127"/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447800" y="5781822"/>
            <a:ext cx="7467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solidFill>
                  <a:prstClr val="white"/>
                </a:solidFill>
                <a:latin typeface="맑은 고딕"/>
              </a:rPr>
              <a:t>World Congress &amp; Expo on Recycling, July 20-22,</a:t>
            </a:r>
          </a:p>
          <a:p>
            <a:pPr algn="ctr"/>
            <a:r>
              <a:rPr lang="en-US" sz="2000" b="1" dirty="0" smtClean="0">
                <a:solidFill>
                  <a:prstClr val="white"/>
                </a:solidFill>
                <a:latin typeface="맑은 고딕"/>
              </a:rPr>
              <a:t> Barcelona, Spain</a:t>
            </a:r>
            <a:endParaRPr lang="en-US" sz="2000" b="1" dirty="0">
              <a:solidFill>
                <a:prstClr val="white"/>
              </a:solidFill>
              <a:latin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val="2293774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404256" y="741507"/>
            <a:ext cx="7358744" cy="521875"/>
          </a:xfrm>
        </p:spPr>
        <p:txBody>
          <a:bodyPr/>
          <a:lstStyle/>
          <a:p>
            <a:pPr marL="342900" lvl="0" indent="-342900" algn="ctr">
              <a:lnSpc>
                <a:spcPct val="100000"/>
              </a:lnSpc>
              <a:spcBef>
                <a:spcPct val="20000"/>
              </a:spcBef>
            </a:pPr>
            <a:r>
              <a:rPr lang="en-US" sz="2600" b="1" kern="0" dirty="0" smtClean="0">
                <a:solidFill>
                  <a:srgbClr val="FFFFFF"/>
                </a:solidFill>
                <a:latin typeface="Arial"/>
                <a:ea typeface="+mn-ea"/>
                <a:cs typeface="Arial" charset="0"/>
              </a:rPr>
              <a:t>New approach, turning waste into wealth</a:t>
            </a:r>
            <a:r>
              <a:rPr lang="en-US" sz="2600" b="1" kern="0" dirty="0">
                <a:solidFill>
                  <a:srgbClr val="FFFFFF"/>
                </a:solidFill>
                <a:latin typeface="Arial"/>
                <a:ea typeface="+mn-ea"/>
                <a:cs typeface="Arial" charset="0"/>
              </a:rPr>
              <a:t/>
            </a:r>
            <a:br>
              <a:rPr lang="en-US" sz="2600" b="1" kern="0" dirty="0">
                <a:solidFill>
                  <a:srgbClr val="FFFFFF"/>
                </a:solidFill>
                <a:latin typeface="Arial"/>
                <a:ea typeface="+mn-ea"/>
                <a:cs typeface="Arial" charset="0"/>
              </a:rPr>
            </a:br>
            <a:r>
              <a:rPr lang="en-US" sz="3200" dirty="0">
                <a:solidFill>
                  <a:prstClr val="white"/>
                </a:solidFill>
                <a:latin typeface="Helvetica"/>
                <a:ea typeface="+mn-ea"/>
              </a:rPr>
              <a:t/>
            </a:r>
            <a:br>
              <a:rPr lang="en-US" sz="3200" dirty="0">
                <a:solidFill>
                  <a:prstClr val="white"/>
                </a:solidFill>
                <a:latin typeface="Helvetica"/>
                <a:ea typeface="+mn-ea"/>
              </a:rPr>
            </a:br>
            <a:endParaRPr lang="en-US" dirty="0"/>
          </a:p>
        </p:txBody>
      </p:sp>
      <p:sp>
        <p:nvSpPr>
          <p:cNvPr id="7" name="TextBox 2"/>
          <p:cNvSpPr txBox="1"/>
          <p:nvPr/>
        </p:nvSpPr>
        <p:spPr>
          <a:xfrm>
            <a:off x="1476346" y="1447463"/>
            <a:ext cx="7569686" cy="51706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457200">
              <a:defRPr/>
            </a:pPr>
            <a:r>
              <a:rPr lang="en-GB" sz="2400" b="1" dirty="0">
                <a:solidFill>
                  <a:prstClr val="white"/>
                </a:solidFill>
              </a:rPr>
              <a:t>Worldwide, the new environmental paradigm is to eliminate the concept of </a:t>
            </a:r>
            <a:r>
              <a:rPr lang="en-GB" sz="2400" b="1" dirty="0">
                <a:solidFill>
                  <a:srgbClr val="FFC000"/>
                </a:solidFill>
              </a:rPr>
              <a:t>throwing away waste </a:t>
            </a:r>
            <a:r>
              <a:rPr lang="en-GB" sz="2400" b="1" dirty="0">
                <a:solidFill>
                  <a:prstClr val="white"/>
                </a:solidFill>
              </a:rPr>
              <a:t>and replace it with the concept of considering </a:t>
            </a:r>
            <a:r>
              <a:rPr lang="en-GB" sz="2400" b="1" dirty="0">
                <a:solidFill>
                  <a:srgbClr val="FFC000"/>
                </a:solidFill>
              </a:rPr>
              <a:t>waste as a resource</a:t>
            </a:r>
          </a:p>
          <a:p>
            <a:pPr defTabSz="457200">
              <a:defRPr/>
            </a:pPr>
            <a:endParaRPr lang="en-GB" sz="2400" b="1" dirty="0">
              <a:solidFill>
                <a:prstClr val="white"/>
              </a:solidFill>
            </a:endParaRPr>
          </a:p>
          <a:p>
            <a:pPr defTabSz="457200">
              <a:defRPr/>
            </a:pPr>
            <a:r>
              <a:rPr lang="en-GB" sz="2400" b="1" dirty="0">
                <a:solidFill>
                  <a:prstClr val="white"/>
                </a:solidFill>
              </a:rPr>
              <a:t>Focus on  “</a:t>
            </a:r>
            <a:r>
              <a:rPr lang="en-GB" sz="2400" b="1" dirty="0">
                <a:solidFill>
                  <a:srgbClr val="FFC000"/>
                </a:solidFill>
              </a:rPr>
              <a:t>Reduce, Reuse, Recycle</a:t>
            </a:r>
            <a:r>
              <a:rPr lang="en-GB" sz="2400" b="1" dirty="0">
                <a:solidFill>
                  <a:prstClr val="white"/>
                </a:solidFill>
              </a:rPr>
              <a:t>” paradigm</a:t>
            </a:r>
            <a:endParaRPr lang="en-GB" b="1" dirty="0">
              <a:solidFill>
                <a:prstClr val="white"/>
              </a:solidFill>
            </a:endParaRPr>
          </a:p>
          <a:p>
            <a:pPr defTabSz="457200">
              <a:defRPr/>
            </a:pPr>
            <a:endParaRPr lang="en-GB" sz="2400" b="1" dirty="0">
              <a:solidFill>
                <a:prstClr val="white"/>
              </a:solidFill>
            </a:endParaRPr>
          </a:p>
          <a:p>
            <a:pPr defTabSz="457200">
              <a:defRPr/>
            </a:pPr>
            <a:r>
              <a:rPr lang="en-GB" sz="2400" b="1" dirty="0">
                <a:solidFill>
                  <a:prstClr val="white"/>
                </a:solidFill>
              </a:rPr>
              <a:t>Considers both </a:t>
            </a:r>
            <a:r>
              <a:rPr lang="en-GB" sz="2400" b="1" dirty="0">
                <a:solidFill>
                  <a:srgbClr val="FFC000"/>
                </a:solidFill>
              </a:rPr>
              <a:t>solid waste and wastewater</a:t>
            </a:r>
            <a:endParaRPr lang="de-CH" sz="2400" b="1" dirty="0">
              <a:solidFill>
                <a:srgbClr val="FFC000"/>
              </a:solidFill>
            </a:endParaRPr>
          </a:p>
          <a:p>
            <a:pPr defTabSz="457200">
              <a:defRPr/>
            </a:pPr>
            <a:endParaRPr lang="de-CH" sz="2400" b="1" dirty="0">
              <a:solidFill>
                <a:prstClr val="white"/>
              </a:solidFill>
            </a:endParaRPr>
          </a:p>
          <a:p>
            <a:pPr marL="342900" indent="-342900" defTabSz="457200">
              <a:buFontTx/>
              <a:buChar char="-"/>
              <a:defRPr/>
            </a:pPr>
            <a:r>
              <a:rPr lang="de-CH" sz="2400" b="1" dirty="0">
                <a:solidFill>
                  <a:prstClr val="white"/>
                </a:solidFill>
              </a:rPr>
              <a:t>Solid </a:t>
            </a:r>
            <a:r>
              <a:rPr lang="de-CH" sz="2400" b="1" dirty="0" err="1">
                <a:solidFill>
                  <a:prstClr val="white"/>
                </a:solidFill>
              </a:rPr>
              <a:t>waste</a:t>
            </a:r>
            <a:endParaRPr lang="de-CH" sz="2400" b="1" dirty="0">
              <a:solidFill>
                <a:prstClr val="white"/>
              </a:solidFill>
            </a:endParaRPr>
          </a:p>
          <a:p>
            <a:pPr marL="342900" indent="-342900" defTabSz="457200">
              <a:buFontTx/>
              <a:buChar char="-"/>
              <a:defRPr/>
            </a:pPr>
            <a:r>
              <a:rPr lang="de-CH" sz="2400" b="1" dirty="0" err="1">
                <a:solidFill>
                  <a:prstClr val="white"/>
                </a:solidFill>
              </a:rPr>
              <a:t>Wastewater</a:t>
            </a:r>
            <a:endParaRPr lang="de-CH" sz="2400" b="1" dirty="0">
              <a:solidFill>
                <a:prstClr val="white"/>
              </a:solidFill>
            </a:endParaRPr>
          </a:p>
          <a:p>
            <a:pPr marL="342900" indent="-342900" defTabSz="457200">
              <a:buFontTx/>
              <a:buChar char="-"/>
              <a:defRPr/>
            </a:pPr>
            <a:r>
              <a:rPr lang="de-CH" sz="2400" b="1" dirty="0" err="1">
                <a:solidFill>
                  <a:prstClr val="white"/>
                </a:solidFill>
              </a:rPr>
              <a:t>Feacal</a:t>
            </a:r>
            <a:r>
              <a:rPr lang="de-CH" sz="2400" b="1" dirty="0">
                <a:solidFill>
                  <a:prstClr val="white"/>
                </a:solidFill>
              </a:rPr>
              <a:t> </a:t>
            </a:r>
            <a:r>
              <a:rPr lang="de-CH" sz="2400" b="1" dirty="0" smtClean="0">
                <a:solidFill>
                  <a:prstClr val="white"/>
                </a:solidFill>
              </a:rPr>
              <a:t> </a:t>
            </a:r>
            <a:r>
              <a:rPr lang="de-CH" sz="2400" b="1" dirty="0" err="1" smtClean="0">
                <a:solidFill>
                  <a:prstClr val="white"/>
                </a:solidFill>
              </a:rPr>
              <a:t>sludge</a:t>
            </a:r>
            <a:endParaRPr lang="de-CH" sz="2400" b="1" dirty="0">
              <a:solidFill>
                <a:prstClr val="white"/>
              </a:solidFill>
            </a:endParaRPr>
          </a:p>
          <a:p>
            <a:pPr defTabSz="457200">
              <a:defRPr/>
            </a:pPr>
            <a:endParaRPr lang="de-CH" sz="2400" b="1" dirty="0">
              <a:solidFill>
                <a:prstClr val="white"/>
              </a:solidFill>
            </a:endParaRPr>
          </a:p>
          <a:p>
            <a:pPr defTabSz="457200">
              <a:defRPr/>
            </a:pPr>
            <a:endParaRPr lang="en-GB" dirty="0">
              <a:solidFill>
                <a:prstClr val="white"/>
              </a:solidFill>
            </a:endParaRPr>
          </a:p>
        </p:txBody>
      </p:sp>
      <p:pic>
        <p:nvPicPr>
          <p:cNvPr id="8" name="Picture 3" descr="P807007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865359" y="4466181"/>
            <a:ext cx="3082925" cy="230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3850764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3"/>
          <p:cNvSpPr txBox="1">
            <a:spLocks noChangeArrowheads="1"/>
          </p:cNvSpPr>
          <p:nvPr/>
        </p:nvSpPr>
        <p:spPr bwMode="auto">
          <a:xfrm>
            <a:off x="533400" y="152400"/>
            <a:ext cx="5755482" cy="46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45712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Verdana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Verdana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Verdana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Verdana" pitchFamily="34" charset="0"/>
              </a:defRPr>
            </a:lvl5pPr>
            <a:lvl6pPr marL="457119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Verdana" pitchFamily="34" charset="0"/>
              </a:defRPr>
            </a:lvl6pPr>
            <a:lvl7pPr marL="914239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Verdana" pitchFamily="34" charset="0"/>
              </a:defRPr>
            </a:lvl7pPr>
            <a:lvl8pPr marL="1371358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Verdana" pitchFamily="34" charset="0"/>
              </a:defRPr>
            </a:lvl8pPr>
            <a:lvl9pPr marL="1828477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defTabSz="914400" eaLnBrk="1" hangingPunct="1">
              <a:defRPr/>
            </a:pPr>
            <a:r>
              <a:rPr lang="en-AU" kern="0" dirty="0" smtClean="0">
                <a:solidFill>
                  <a:schemeClr val="accent1"/>
                </a:solidFill>
                <a:latin typeface="Verdana"/>
              </a:rPr>
              <a:t>Waste management options  </a:t>
            </a:r>
          </a:p>
        </p:txBody>
      </p:sp>
      <p:pic>
        <p:nvPicPr>
          <p:cNvPr id="2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620712"/>
            <a:ext cx="6019800" cy="35065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0" name="Rectangle 2"/>
          <p:cNvSpPr txBox="1">
            <a:spLocks noChangeArrowheads="1"/>
          </p:cNvSpPr>
          <p:nvPr/>
        </p:nvSpPr>
        <p:spPr bwMode="auto">
          <a:xfrm>
            <a:off x="381001" y="4207967"/>
            <a:ext cx="8763000" cy="25738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marL="342839" indent="-342839" defTabSz="380933" fontAlgn="base">
              <a:spcBef>
                <a:spcPct val="0"/>
              </a:spcBef>
              <a:spcAft>
                <a:spcPct val="40000"/>
              </a:spcAft>
            </a:pPr>
            <a:r>
              <a:rPr lang="en-GB" b="1" dirty="0" smtClean="0">
                <a:solidFill>
                  <a:srgbClr val="FF0000"/>
                </a:solidFill>
                <a:latin typeface="Verdana"/>
              </a:rPr>
              <a:t>Reduce</a:t>
            </a:r>
            <a:r>
              <a:rPr lang="en-GB" b="1" dirty="0" smtClean="0">
                <a:solidFill>
                  <a:schemeClr val="accent1"/>
                </a:solidFill>
                <a:latin typeface="Verdana"/>
              </a:rPr>
              <a:t>: reduce the amount </a:t>
            </a:r>
          </a:p>
          <a:p>
            <a:pPr marL="342839" indent="-342839" defTabSz="380933" fontAlgn="base">
              <a:spcBef>
                <a:spcPct val="0"/>
              </a:spcBef>
              <a:spcAft>
                <a:spcPct val="40000"/>
              </a:spcAft>
            </a:pPr>
            <a:r>
              <a:rPr lang="en-GB" b="1" dirty="0" smtClean="0">
                <a:solidFill>
                  <a:srgbClr val="FF0000"/>
                </a:solidFill>
                <a:latin typeface="Verdana"/>
              </a:rPr>
              <a:t>Reuse</a:t>
            </a:r>
            <a:r>
              <a:rPr lang="en-GB" b="1" dirty="0" smtClean="0">
                <a:solidFill>
                  <a:schemeClr val="accent1"/>
                </a:solidFill>
                <a:latin typeface="Verdana"/>
              </a:rPr>
              <a:t> : someone’s waste used else</a:t>
            </a:r>
          </a:p>
          <a:p>
            <a:pPr marL="342839" indent="-342839" defTabSz="380933" fontAlgn="base">
              <a:spcBef>
                <a:spcPct val="0"/>
              </a:spcBef>
              <a:spcAft>
                <a:spcPct val="40000"/>
              </a:spcAft>
            </a:pPr>
            <a:r>
              <a:rPr lang="en-GB" b="1" dirty="0" smtClean="0">
                <a:solidFill>
                  <a:srgbClr val="FF0000"/>
                </a:solidFill>
                <a:latin typeface="Verdana"/>
              </a:rPr>
              <a:t>Recycle</a:t>
            </a:r>
            <a:r>
              <a:rPr lang="en-GB" b="1" dirty="0" smtClean="0">
                <a:solidFill>
                  <a:schemeClr val="accent1"/>
                </a:solidFill>
                <a:latin typeface="Verdana"/>
              </a:rPr>
              <a:t>: use in another way or process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b="1" dirty="0" smtClean="0">
                <a:solidFill>
                  <a:srgbClr val="FF0000"/>
                </a:solidFill>
                <a:latin typeface="Verdana"/>
              </a:rPr>
              <a:t>Recover</a:t>
            </a:r>
            <a:r>
              <a:rPr lang="en-GB" b="1" dirty="0" smtClean="0">
                <a:solidFill>
                  <a:schemeClr val="accent1"/>
                </a:solidFill>
                <a:latin typeface="Verdana"/>
              </a:rPr>
              <a:t>: handle, keep, clean,  transform, improve, return to the economy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b="1" dirty="0" smtClean="0">
                <a:solidFill>
                  <a:schemeClr val="accent1"/>
                </a:solidFill>
                <a:latin typeface="Arial" charset="0"/>
              </a:rPr>
              <a:t>Many </a:t>
            </a:r>
            <a:r>
              <a:rPr lang="en-GB" b="1" dirty="0">
                <a:solidFill>
                  <a:schemeClr val="accent1"/>
                </a:solidFill>
                <a:latin typeface="Arial" charset="0"/>
              </a:rPr>
              <a:t>other </a:t>
            </a:r>
            <a:r>
              <a:rPr lang="en-GB" b="1" dirty="0">
                <a:solidFill>
                  <a:srgbClr val="FF0000"/>
                </a:solidFill>
                <a:latin typeface="Arial" charset="0"/>
              </a:rPr>
              <a:t>R's</a:t>
            </a:r>
            <a:r>
              <a:rPr lang="en-GB" b="1" dirty="0" smtClean="0">
                <a:solidFill>
                  <a:schemeClr val="accent1"/>
                </a:solidFill>
                <a:latin typeface="Arial" charset="0"/>
              </a:rPr>
              <a:t>:….. </a:t>
            </a:r>
            <a:r>
              <a:rPr lang="en-GB" b="1" dirty="0">
                <a:solidFill>
                  <a:schemeClr val="accent1"/>
                </a:solidFill>
                <a:latin typeface="Arial" charset="0"/>
              </a:rPr>
              <a:t>repair, rethink … </a:t>
            </a:r>
          </a:p>
          <a:p>
            <a:pPr marL="285700" indent="-28570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  <a:defRPr/>
            </a:pPr>
            <a:r>
              <a:rPr lang="en-GB" b="1" dirty="0">
                <a:solidFill>
                  <a:srgbClr val="FF0000"/>
                </a:solidFill>
                <a:latin typeface="Arial" charset="0"/>
              </a:rPr>
              <a:t>Repair</a:t>
            </a:r>
            <a:r>
              <a:rPr lang="en-GB" b="1" dirty="0">
                <a:solidFill>
                  <a:schemeClr val="accent1"/>
                </a:solidFill>
                <a:latin typeface="Arial" charset="0"/>
              </a:rPr>
              <a:t>:  take old and little defected things and repair them </a:t>
            </a:r>
          </a:p>
          <a:p>
            <a:pPr marL="285700" indent="-28570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  <a:defRPr/>
            </a:pPr>
            <a:r>
              <a:rPr lang="en-GB" b="1" dirty="0">
                <a:solidFill>
                  <a:srgbClr val="FF0000"/>
                </a:solidFill>
                <a:latin typeface="Arial" charset="0"/>
              </a:rPr>
              <a:t>Rethink</a:t>
            </a:r>
            <a:r>
              <a:rPr lang="en-GB" b="1" dirty="0">
                <a:solidFill>
                  <a:schemeClr val="accent1"/>
                </a:solidFill>
                <a:latin typeface="Arial" charset="0"/>
              </a:rPr>
              <a:t>: environmentally sound management of </a:t>
            </a:r>
            <a:r>
              <a:rPr lang="en-GB" b="1" dirty="0" smtClean="0">
                <a:solidFill>
                  <a:schemeClr val="accent1"/>
                </a:solidFill>
                <a:latin typeface="Arial" charset="0"/>
              </a:rPr>
              <a:t>waste</a:t>
            </a:r>
            <a:endParaRPr lang="en-GB" b="1" dirty="0" smtClean="0">
              <a:solidFill>
                <a:schemeClr val="accent1"/>
              </a:solidFill>
              <a:latin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697744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9004" y="533400"/>
            <a:ext cx="5264996" cy="556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152400" y="76200"/>
            <a:ext cx="4345028" cy="365760"/>
          </a:xfrm>
          <a:prstGeom prst="rect">
            <a:avLst/>
          </a:prstGeom>
        </p:spPr>
        <p:txBody>
          <a:bodyPr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GB" sz="2400" b="1" kern="0" dirty="0" smtClean="0">
                <a:solidFill>
                  <a:srgbClr val="FF0000"/>
                </a:solidFill>
                <a:ea typeface="+mj-ea"/>
                <a:cs typeface="Times New Roman" pitchFamily="18" charset="0"/>
              </a:rPr>
              <a:t>Closing the loop.... </a:t>
            </a:r>
            <a:endParaRPr lang="en-US" sz="2400" b="1" kern="0" dirty="0" smtClean="0">
              <a:solidFill>
                <a:srgbClr val="FF0000"/>
              </a:solidFill>
              <a:ea typeface="+mj-ea"/>
              <a:cs typeface="Times New Roman" pitchFamily="18" charset="0"/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649828" y="76200"/>
            <a:ext cx="4494172" cy="3147060"/>
          </a:xfrm>
          <a:prstGeom prst="rect">
            <a:avLst/>
          </a:prstGeom>
        </p:spPr>
        <p:txBody>
          <a:bodyPr lIns="91424" tIns="45712" rIns="91424" bIns="45712"/>
          <a:lstStyle/>
          <a:p>
            <a:pPr marL="285700" marR="0" lvl="0" indent="-28570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1B6FD"/>
              </a:buClr>
              <a:buSzPct val="100000"/>
              <a:buFont typeface="Wingdings"/>
              <a:buChar char="à"/>
              <a:tabLst/>
              <a:defRPr/>
            </a:pP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sym typeface="Wingdings" pitchFamily="2" charset="2"/>
              </a:rPr>
              <a:t>This approach has fifth fold outcome:</a:t>
            </a:r>
          </a:p>
          <a:p>
            <a:pPr marL="742819" marR="0" lvl="1" indent="-28570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1B6FD"/>
              </a:buClr>
              <a:buSzPct val="100000"/>
              <a:buFont typeface="Wingdings"/>
              <a:buChar char="à"/>
              <a:tabLst/>
              <a:defRPr/>
            </a:pP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sym typeface="Wingdings" pitchFamily="2" charset="2"/>
              </a:rPr>
              <a:t>Reduce the contamination load on water bodies</a:t>
            </a:r>
          </a:p>
          <a:p>
            <a:pPr marL="742819" marR="0" lvl="1" indent="-28570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1B6FD"/>
              </a:buClr>
              <a:buSzPct val="100000"/>
              <a:buFont typeface="Wingdings"/>
              <a:buChar char="à"/>
              <a:tabLst/>
              <a:defRPr/>
            </a:pP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sym typeface="Wingdings" pitchFamily="2" charset="2"/>
              </a:rPr>
              <a:t>Reduce water scarcity</a:t>
            </a:r>
          </a:p>
          <a:p>
            <a:pPr marL="742819" marR="0" lvl="1" indent="-28570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1B6FD"/>
              </a:buClr>
              <a:buSzPct val="100000"/>
              <a:buFont typeface="Wingdings"/>
              <a:buChar char="à"/>
              <a:tabLst/>
              <a:defRPr/>
            </a:pP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sym typeface="Wingdings" pitchFamily="2" charset="2"/>
              </a:rPr>
              <a:t>Reduce CO2 emission</a:t>
            </a:r>
          </a:p>
          <a:p>
            <a:pPr marL="742819" marR="0" lvl="1" indent="-28570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1B6FD"/>
              </a:buClr>
              <a:buSzPct val="100000"/>
              <a:buFont typeface="Wingdings"/>
              <a:buChar char="à"/>
              <a:tabLst/>
              <a:defRPr/>
            </a:pP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sym typeface="Wingdings" pitchFamily="2" charset="2"/>
              </a:rPr>
              <a:t>Recycle fertilizers in food production</a:t>
            </a:r>
          </a:p>
          <a:p>
            <a:pPr marL="742819" marR="0" lvl="1" indent="-28570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1B6FD"/>
              </a:buClr>
              <a:buSzPct val="100000"/>
              <a:buFont typeface="Wingdings"/>
              <a:buChar char="à"/>
              <a:tabLst/>
              <a:defRPr/>
            </a:pP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sym typeface="Wingdings" pitchFamily="2" charset="2"/>
              </a:rPr>
              <a:t>Produce renewable energy</a:t>
            </a: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</a:endParaRPr>
          </a:p>
        </p:txBody>
      </p:sp>
      <p:pic>
        <p:nvPicPr>
          <p:cNvPr id="7" name="Imag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69416" y="4953000"/>
            <a:ext cx="1573484" cy="1653588"/>
          </a:xfrm>
          <a:prstGeom prst="rect">
            <a:avLst/>
          </a:prstGeom>
        </p:spPr>
      </p:pic>
      <p:pic>
        <p:nvPicPr>
          <p:cNvPr id="8" name="Content Placeholder 8"/>
          <p:cNvPicPr>
            <a:picLocks noChangeAspect="1"/>
          </p:cNvPicPr>
          <p:nvPr/>
        </p:nvPicPr>
        <p:blipFill>
          <a:blip r:embed="rId4"/>
          <a:srcRect l="2641" r="2641"/>
          <a:stretch>
            <a:fillRect/>
          </a:stretch>
        </p:blipFill>
        <p:spPr>
          <a:xfrm>
            <a:off x="7774387" y="2819400"/>
            <a:ext cx="1384853" cy="1792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6061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2824" y="1457980"/>
            <a:ext cx="57583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en-US" sz="2800" b="1" i="1" dirty="0" smtClean="0">
                <a:solidFill>
                  <a:prstClr val="black"/>
                </a:solidFill>
              </a:rPr>
              <a:t>Considering the institutional aspect..</a:t>
            </a:r>
            <a:endParaRPr lang="en-US" sz="2800" b="1" i="1" dirty="0">
              <a:solidFill>
                <a:prstClr val="black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58393" y="2152354"/>
            <a:ext cx="4608512" cy="21082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-177800" defTabSz="914400"/>
            <a:r>
              <a:rPr lang="en-US" b="1" i="1" dirty="0" smtClean="0">
                <a:solidFill>
                  <a:prstClr val="black"/>
                </a:solidFill>
              </a:rPr>
              <a:t>Capturing topics such as:</a:t>
            </a:r>
          </a:p>
          <a:p>
            <a:pPr indent="-177800" defTabSz="914400"/>
            <a:endParaRPr lang="en-US" sz="500" b="1" i="1" dirty="0" smtClean="0">
              <a:solidFill>
                <a:prstClr val="black"/>
              </a:solidFill>
            </a:endParaRPr>
          </a:p>
          <a:p>
            <a:pPr marL="177800" indent="-177800" defTabSz="914400">
              <a:buFont typeface="Arial" pitchFamily="34" charset="0"/>
              <a:buChar char="•"/>
            </a:pPr>
            <a:r>
              <a:rPr lang="en-US" dirty="0" smtClean="0">
                <a:solidFill>
                  <a:prstClr val="black"/>
                </a:solidFill>
              </a:rPr>
              <a:t>Planning process</a:t>
            </a:r>
          </a:p>
          <a:p>
            <a:pPr marL="177800" indent="-177800" defTabSz="914400">
              <a:buFont typeface="Arial" pitchFamily="34" charset="0"/>
              <a:buChar char="•"/>
            </a:pPr>
            <a:r>
              <a:rPr lang="en-US" dirty="0" smtClean="0">
                <a:solidFill>
                  <a:prstClr val="black"/>
                </a:solidFill>
              </a:rPr>
              <a:t>Stakeholder engagement and ownership</a:t>
            </a:r>
          </a:p>
          <a:p>
            <a:pPr marL="177800" indent="-177800" defTabSz="914400">
              <a:buFont typeface="Arial" pitchFamily="34" charset="0"/>
              <a:buChar char="•"/>
            </a:pPr>
            <a:r>
              <a:rPr lang="en-US" dirty="0" smtClean="0">
                <a:solidFill>
                  <a:prstClr val="black"/>
                </a:solidFill>
              </a:rPr>
              <a:t>Policy and regulatory framework</a:t>
            </a:r>
          </a:p>
          <a:p>
            <a:pPr marL="177800" indent="-177800" defTabSz="914400">
              <a:buFont typeface="Arial" pitchFamily="34" charset="0"/>
              <a:buChar char="•"/>
            </a:pPr>
            <a:r>
              <a:rPr lang="en-US" dirty="0" smtClean="0">
                <a:solidFill>
                  <a:prstClr val="black"/>
                </a:solidFill>
              </a:rPr>
              <a:t>Capacity and resources</a:t>
            </a:r>
          </a:p>
          <a:p>
            <a:pPr marL="177800" indent="-177800" defTabSz="914400">
              <a:buFont typeface="Arial" pitchFamily="34" charset="0"/>
              <a:buChar char="•"/>
            </a:pPr>
            <a:r>
              <a:rPr lang="en-US" dirty="0" smtClean="0">
                <a:solidFill>
                  <a:prstClr val="black"/>
                </a:solidFill>
              </a:rPr>
              <a:t>Certification and quality </a:t>
            </a:r>
            <a:r>
              <a:rPr lang="en-US" dirty="0" err="1" smtClean="0">
                <a:solidFill>
                  <a:prstClr val="black"/>
                </a:solidFill>
              </a:rPr>
              <a:t>ensurance</a:t>
            </a:r>
            <a:endParaRPr lang="en-US" dirty="0" smtClean="0">
              <a:solidFill>
                <a:prstClr val="black"/>
              </a:solidFill>
            </a:endParaRPr>
          </a:p>
          <a:p>
            <a:pPr marL="177800" indent="-177800" defTabSz="914400">
              <a:buFont typeface="Arial" pitchFamily="34" charset="0"/>
              <a:buChar char="•"/>
            </a:pPr>
            <a:r>
              <a:rPr lang="en-US" dirty="0" smtClean="0">
                <a:solidFill>
                  <a:prstClr val="black"/>
                </a:solidFill>
              </a:rPr>
              <a:t>Monitoring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98024" y="4275092"/>
            <a:ext cx="3960440" cy="1908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en-US" b="1" i="1" dirty="0" smtClean="0">
                <a:solidFill>
                  <a:prstClr val="black"/>
                </a:solidFill>
              </a:rPr>
              <a:t>Examples:</a:t>
            </a:r>
          </a:p>
          <a:p>
            <a:pPr defTabSz="914400"/>
            <a:endParaRPr lang="en-US" sz="400" b="1" i="1" dirty="0" smtClean="0">
              <a:solidFill>
                <a:prstClr val="black"/>
              </a:solidFill>
            </a:endParaRPr>
          </a:p>
          <a:p>
            <a:pPr marL="177800" indent="-177800" defTabSz="914400">
              <a:buFontTx/>
              <a:buChar char="-"/>
            </a:pPr>
            <a:r>
              <a:rPr lang="en-US" sz="1600" i="1" dirty="0" smtClean="0">
                <a:solidFill>
                  <a:prstClr val="black"/>
                </a:solidFill>
              </a:rPr>
              <a:t>South Africa</a:t>
            </a:r>
          </a:p>
          <a:p>
            <a:pPr marL="177800" indent="-177800" defTabSz="914400">
              <a:buFontTx/>
              <a:buChar char="-"/>
            </a:pPr>
            <a:r>
              <a:rPr lang="en-US" sz="1600" i="1" dirty="0" smtClean="0">
                <a:solidFill>
                  <a:prstClr val="black"/>
                </a:solidFill>
              </a:rPr>
              <a:t>Brazil</a:t>
            </a:r>
          </a:p>
          <a:p>
            <a:pPr marL="177800" indent="-177800" defTabSz="914400">
              <a:buFontTx/>
              <a:buChar char="-"/>
            </a:pPr>
            <a:r>
              <a:rPr lang="en-US" sz="1600" i="1" dirty="0" smtClean="0">
                <a:solidFill>
                  <a:prstClr val="black"/>
                </a:solidFill>
              </a:rPr>
              <a:t>Philippines</a:t>
            </a:r>
          </a:p>
          <a:p>
            <a:pPr marL="177800" indent="-177800" defTabSz="914400">
              <a:buFontTx/>
              <a:buChar char="-"/>
            </a:pPr>
            <a:r>
              <a:rPr lang="sv-SE" sz="1600" i="1" dirty="0" smtClean="0">
                <a:solidFill>
                  <a:prstClr val="black"/>
                </a:solidFill>
              </a:rPr>
              <a:t>Burkina Faso</a:t>
            </a:r>
          </a:p>
          <a:p>
            <a:pPr marL="177800" indent="-177800" defTabSz="914400">
              <a:buFontTx/>
              <a:buChar char="-"/>
            </a:pPr>
            <a:r>
              <a:rPr lang="sv-SE" sz="1600" i="1" dirty="0" smtClean="0">
                <a:solidFill>
                  <a:prstClr val="black"/>
                </a:solidFill>
              </a:rPr>
              <a:t>Sweden</a:t>
            </a:r>
          </a:p>
          <a:p>
            <a:pPr marL="177800" indent="-177800" defTabSz="914400">
              <a:buFontTx/>
              <a:buChar char="-"/>
            </a:pPr>
            <a:r>
              <a:rPr lang="sv-SE" sz="1600" i="1" dirty="0" smtClean="0">
                <a:solidFill>
                  <a:prstClr val="black"/>
                </a:solidFill>
              </a:rPr>
              <a:t>…</a:t>
            </a:r>
            <a:endParaRPr lang="en-US" dirty="0">
              <a:solidFill>
                <a:prstClr val="black"/>
              </a:solidFill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7020272" y="188761"/>
            <a:ext cx="1857479" cy="1857479"/>
            <a:chOff x="4211960" y="764704"/>
            <a:chExt cx="3104986" cy="3104986"/>
          </a:xfrm>
        </p:grpSpPr>
        <p:sp>
          <p:nvSpPr>
            <p:cNvPr id="9" name="Freeform 8"/>
            <p:cNvSpPr/>
            <p:nvPr/>
          </p:nvSpPr>
          <p:spPr>
            <a:xfrm>
              <a:off x="4211960" y="764704"/>
              <a:ext cx="3104986" cy="3104986"/>
            </a:xfrm>
            <a:custGeom>
              <a:avLst/>
              <a:gdLst>
                <a:gd name="connsiteX0" fmla="*/ 1552492 w 3104986"/>
                <a:gd name="connsiteY0" fmla="*/ 3104986 h 3104986"/>
                <a:gd name="connsiteX1" fmla="*/ 207994 w 3104986"/>
                <a:gd name="connsiteY1" fmla="*/ 2328738 h 3104986"/>
                <a:gd name="connsiteX2" fmla="*/ 1552493 w 3104986"/>
                <a:gd name="connsiteY2" fmla="*/ 1552493 h 3104986"/>
                <a:gd name="connsiteX3" fmla="*/ 1552492 w 3104986"/>
                <a:gd name="connsiteY3" fmla="*/ 3104986 h 31049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04986" h="3104986">
                  <a:moveTo>
                    <a:pt x="1552492" y="3104986"/>
                  </a:moveTo>
                  <a:cubicBezTo>
                    <a:pt x="997839" y="3104986"/>
                    <a:pt x="485319" y="2809082"/>
                    <a:pt x="207994" y="2328738"/>
                  </a:cubicBezTo>
                  <a:lnTo>
                    <a:pt x="1552493" y="1552493"/>
                  </a:lnTo>
                  <a:cubicBezTo>
                    <a:pt x="1552493" y="2069991"/>
                    <a:pt x="1552492" y="2587488"/>
                    <a:pt x="1552492" y="3104986"/>
                  </a:cubicBez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6">
                <a:hueOff val="0"/>
                <a:satOff val="0"/>
                <a:lumOff val="0"/>
                <a:alphaOff val="0"/>
              </a:schemeClr>
            </a:fillRef>
            <a:effectRef idx="0">
              <a:schemeClr val="accent6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9484" tIns="1249728" rIns="2129474" bIns="1249728" numCol="1" spcCol="1270" anchor="ctr" anchorCtr="0">
              <a:noAutofit/>
            </a:bodyPr>
            <a:lstStyle/>
            <a:p>
              <a:pPr algn="ctr" defTabSz="400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1000" b="1">
                <a:solidFill>
                  <a:prstClr val="white"/>
                </a:solidFill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4572000" y="3135019"/>
              <a:ext cx="1152127" cy="3279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400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750" b="1">
                  <a:solidFill>
                    <a:prstClr val="white"/>
                  </a:solidFill>
                </a:rPr>
                <a:t>Health</a:t>
              </a: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7020272" y="188761"/>
            <a:ext cx="1857479" cy="1857479"/>
            <a:chOff x="4211960" y="764704"/>
            <a:chExt cx="3104986" cy="3104986"/>
          </a:xfrm>
        </p:grpSpPr>
        <p:sp>
          <p:nvSpPr>
            <p:cNvPr id="12" name="Freeform 11"/>
            <p:cNvSpPr/>
            <p:nvPr/>
          </p:nvSpPr>
          <p:spPr>
            <a:xfrm>
              <a:off x="4211960" y="764704"/>
              <a:ext cx="3104986" cy="3104986"/>
            </a:xfrm>
            <a:custGeom>
              <a:avLst/>
              <a:gdLst>
                <a:gd name="connsiteX0" fmla="*/ 207994 w 3104986"/>
                <a:gd name="connsiteY0" fmla="*/ 2328738 h 3104986"/>
                <a:gd name="connsiteX1" fmla="*/ 207996 w 3104986"/>
                <a:gd name="connsiteY1" fmla="*/ 776245 h 3104986"/>
                <a:gd name="connsiteX2" fmla="*/ 1552493 w 3104986"/>
                <a:gd name="connsiteY2" fmla="*/ 1552493 h 3104986"/>
                <a:gd name="connsiteX3" fmla="*/ 207994 w 3104986"/>
                <a:gd name="connsiteY3" fmla="*/ 2328738 h 31049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04986" h="3104986">
                  <a:moveTo>
                    <a:pt x="207994" y="2328738"/>
                  </a:moveTo>
                  <a:cubicBezTo>
                    <a:pt x="-69332" y="1848395"/>
                    <a:pt x="-69331" y="1256588"/>
                    <a:pt x="207996" y="776245"/>
                  </a:cubicBezTo>
                  <a:lnTo>
                    <a:pt x="1552493" y="1552493"/>
                  </a:lnTo>
                  <a:lnTo>
                    <a:pt x="207994" y="2328738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0"/>
                <a:satOff val="0"/>
                <a:lumOff val="0"/>
                <a:alphaOff val="0"/>
              </a:schemeClr>
            </a:fillRef>
            <a:effectRef idx="0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46630" tIns="146629" rIns="146630" bIns="146629" numCol="1" spcCol="1270" anchor="ctr" anchorCtr="0">
              <a:noAutofit/>
            </a:bodyPr>
            <a:lstStyle/>
            <a:p>
              <a:pPr algn="ctr" defTabSz="400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1000" b="1">
                <a:solidFill>
                  <a:prstClr val="white"/>
                </a:solidFill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4283968" y="2204864"/>
              <a:ext cx="1152127" cy="3279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400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750" b="1" dirty="0" smtClean="0">
                  <a:solidFill>
                    <a:prstClr val="white"/>
                  </a:solidFill>
                </a:rPr>
                <a:t>Financial</a:t>
              </a: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6963762" y="85636"/>
            <a:ext cx="1857479" cy="1857479"/>
            <a:chOff x="4211960" y="764704"/>
            <a:chExt cx="3104986" cy="3104986"/>
          </a:xfrm>
        </p:grpSpPr>
        <p:sp>
          <p:nvSpPr>
            <p:cNvPr id="15" name="Freeform 14"/>
            <p:cNvSpPr/>
            <p:nvPr/>
          </p:nvSpPr>
          <p:spPr>
            <a:xfrm>
              <a:off x="4211960" y="764704"/>
              <a:ext cx="3104986" cy="3104986"/>
            </a:xfrm>
            <a:custGeom>
              <a:avLst/>
              <a:gdLst>
                <a:gd name="connsiteX0" fmla="*/ 207996 w 3104986"/>
                <a:gd name="connsiteY0" fmla="*/ 776245 h 3104986"/>
                <a:gd name="connsiteX1" fmla="*/ 1552495 w 3104986"/>
                <a:gd name="connsiteY1" fmla="*/ 0 h 3104986"/>
                <a:gd name="connsiteX2" fmla="*/ 1552493 w 3104986"/>
                <a:gd name="connsiteY2" fmla="*/ 1552493 h 3104986"/>
                <a:gd name="connsiteX3" fmla="*/ 207996 w 3104986"/>
                <a:gd name="connsiteY3" fmla="*/ 776245 h 31049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04986" h="3104986">
                  <a:moveTo>
                    <a:pt x="207996" y="776245"/>
                  </a:moveTo>
                  <a:cubicBezTo>
                    <a:pt x="485323" y="295902"/>
                    <a:pt x="997843" y="-1"/>
                    <a:pt x="1552495" y="0"/>
                  </a:cubicBezTo>
                  <a:cubicBezTo>
                    <a:pt x="1552494" y="517498"/>
                    <a:pt x="1552494" y="1034995"/>
                    <a:pt x="1552493" y="1552493"/>
                  </a:cubicBezTo>
                  <a:lnTo>
                    <a:pt x="207996" y="776245"/>
                  </a:ln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597191" tIns="344107" rIns="625034" bIns="2118385" numCol="1" spcCol="1270" anchor="ctr" anchorCtr="0">
              <a:noAutofit/>
            </a:bodyPr>
            <a:lstStyle/>
            <a:p>
              <a:pPr algn="ctr" defTabSz="400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1000" b="1">
                <a:solidFill>
                  <a:prstClr val="white"/>
                </a:solidFill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4435956" y="1294667"/>
              <a:ext cx="1463806" cy="3858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400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000" b="1" dirty="0" smtClean="0">
                  <a:solidFill>
                    <a:prstClr val="white"/>
                  </a:solidFill>
                </a:rPr>
                <a:t>Institutional</a:t>
              </a: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7020272" y="188640"/>
            <a:ext cx="1857479" cy="1857479"/>
            <a:chOff x="4213725" y="772251"/>
            <a:chExt cx="3104986" cy="3104988"/>
          </a:xfrm>
        </p:grpSpPr>
        <p:sp>
          <p:nvSpPr>
            <p:cNvPr id="18" name="Freeform 17"/>
            <p:cNvSpPr/>
            <p:nvPr/>
          </p:nvSpPr>
          <p:spPr>
            <a:xfrm>
              <a:off x="4213725" y="772251"/>
              <a:ext cx="3104986" cy="3104988"/>
            </a:xfrm>
            <a:custGeom>
              <a:avLst/>
              <a:gdLst>
                <a:gd name="connsiteX0" fmla="*/ 1552495 w 3104986"/>
                <a:gd name="connsiteY0" fmla="*/ 0 h 3104986"/>
                <a:gd name="connsiteX1" fmla="*/ 2896993 w 3104986"/>
                <a:gd name="connsiteY1" fmla="*/ 776250 h 3104986"/>
                <a:gd name="connsiteX2" fmla="*/ 1552493 w 3104986"/>
                <a:gd name="connsiteY2" fmla="*/ 1552493 h 3104986"/>
                <a:gd name="connsiteX3" fmla="*/ 1552495 w 3104986"/>
                <a:gd name="connsiteY3" fmla="*/ 0 h 31049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04986" h="3104986">
                  <a:moveTo>
                    <a:pt x="1552495" y="0"/>
                  </a:moveTo>
                  <a:cubicBezTo>
                    <a:pt x="2107148" y="1"/>
                    <a:pt x="2619668" y="295905"/>
                    <a:pt x="2896993" y="776250"/>
                  </a:cubicBezTo>
                  <a:lnTo>
                    <a:pt x="1552493" y="1552493"/>
                  </a:lnTo>
                  <a:cubicBezTo>
                    <a:pt x="1552494" y="1034995"/>
                    <a:pt x="1552494" y="517498"/>
                    <a:pt x="1552495" y="0"/>
                  </a:cubicBez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46630" tIns="146629" rIns="146630" bIns="146629" numCol="1" spcCol="1270" anchor="ctr" anchorCtr="0">
              <a:noAutofit/>
            </a:bodyPr>
            <a:lstStyle/>
            <a:p>
              <a:pPr algn="ctr" defTabSz="400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1200" b="1">
                <a:solidFill>
                  <a:prstClr val="white"/>
                </a:solidFill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5765141" y="1284258"/>
              <a:ext cx="1152127" cy="3279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400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750" b="1" dirty="0" smtClean="0">
                  <a:solidFill>
                    <a:prstClr val="white"/>
                  </a:solidFill>
                </a:rPr>
                <a:t>Social</a:t>
              </a:r>
              <a:endParaRPr lang="en-US" sz="750" b="1" dirty="0">
                <a:solidFill>
                  <a:prstClr val="white"/>
                </a:solidFill>
              </a:endParaRP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7020272" y="188761"/>
            <a:ext cx="1857479" cy="1857479"/>
            <a:chOff x="4211960" y="764704"/>
            <a:chExt cx="3104986" cy="3104986"/>
          </a:xfrm>
        </p:grpSpPr>
        <p:sp>
          <p:nvSpPr>
            <p:cNvPr id="21" name="Freeform 20"/>
            <p:cNvSpPr/>
            <p:nvPr/>
          </p:nvSpPr>
          <p:spPr>
            <a:xfrm>
              <a:off x="4211960" y="764704"/>
              <a:ext cx="3104986" cy="3104986"/>
            </a:xfrm>
            <a:custGeom>
              <a:avLst/>
              <a:gdLst>
                <a:gd name="connsiteX0" fmla="*/ 2896991 w 3104986"/>
                <a:gd name="connsiteY0" fmla="*/ 2328740 h 3104986"/>
                <a:gd name="connsiteX1" fmla="*/ 1552492 w 3104986"/>
                <a:gd name="connsiteY1" fmla="*/ 3104986 h 3104986"/>
                <a:gd name="connsiteX2" fmla="*/ 1552493 w 3104986"/>
                <a:gd name="connsiteY2" fmla="*/ 1552493 h 3104986"/>
                <a:gd name="connsiteX3" fmla="*/ 2896991 w 3104986"/>
                <a:gd name="connsiteY3" fmla="*/ 2328740 h 31049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04986" h="3104986">
                  <a:moveTo>
                    <a:pt x="2896991" y="2328740"/>
                  </a:moveTo>
                  <a:cubicBezTo>
                    <a:pt x="2619665" y="2809083"/>
                    <a:pt x="2107145" y="3104987"/>
                    <a:pt x="1552492" y="3104986"/>
                  </a:cubicBezTo>
                  <a:cubicBezTo>
                    <a:pt x="1552492" y="2587488"/>
                    <a:pt x="1552493" y="2069991"/>
                    <a:pt x="1552493" y="1552493"/>
                  </a:cubicBezTo>
                  <a:lnTo>
                    <a:pt x="2896991" y="2328740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136868" tIns="1249728" rIns="52090" bIns="1249728" numCol="1" spcCol="1270" anchor="ctr" anchorCtr="0">
              <a:noAutofit/>
            </a:bodyPr>
            <a:lstStyle/>
            <a:p>
              <a:pPr algn="ctr" defTabSz="400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1000" b="1">
                <a:solidFill>
                  <a:prstClr val="white"/>
                </a:solidFill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5796136" y="3109113"/>
              <a:ext cx="1184321" cy="3279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400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750" b="1" dirty="0" smtClean="0">
                  <a:solidFill>
                    <a:prstClr val="white"/>
                  </a:solidFill>
                </a:rPr>
                <a:t>Environment</a:t>
              </a:r>
              <a:endParaRPr lang="en-US" sz="750" b="1" dirty="0">
                <a:solidFill>
                  <a:prstClr val="white"/>
                </a:solidFill>
              </a:endParaRPr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7020272" y="188761"/>
            <a:ext cx="1872208" cy="1857479"/>
            <a:chOff x="4211960" y="764704"/>
            <a:chExt cx="3129607" cy="3104986"/>
          </a:xfrm>
        </p:grpSpPr>
        <p:sp>
          <p:nvSpPr>
            <p:cNvPr id="24" name="Freeform 23"/>
            <p:cNvSpPr/>
            <p:nvPr/>
          </p:nvSpPr>
          <p:spPr>
            <a:xfrm>
              <a:off x="4211960" y="764704"/>
              <a:ext cx="3104986" cy="3104986"/>
            </a:xfrm>
            <a:custGeom>
              <a:avLst/>
              <a:gdLst>
                <a:gd name="connsiteX0" fmla="*/ 2896993 w 3104986"/>
                <a:gd name="connsiteY0" fmla="*/ 776250 h 3104986"/>
                <a:gd name="connsiteX1" fmla="*/ 2896989 w 3104986"/>
                <a:gd name="connsiteY1" fmla="*/ 2328743 h 3104986"/>
                <a:gd name="connsiteX2" fmla="*/ 1552493 w 3104986"/>
                <a:gd name="connsiteY2" fmla="*/ 1552493 h 3104986"/>
                <a:gd name="connsiteX3" fmla="*/ 2896993 w 3104986"/>
                <a:gd name="connsiteY3" fmla="*/ 776250 h 31049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04986" h="3104986">
                  <a:moveTo>
                    <a:pt x="2896993" y="776250"/>
                  </a:moveTo>
                  <a:cubicBezTo>
                    <a:pt x="3174318" y="1256594"/>
                    <a:pt x="3174317" y="1848401"/>
                    <a:pt x="2896989" y="2328743"/>
                  </a:cubicBezTo>
                  <a:lnTo>
                    <a:pt x="1552493" y="1552493"/>
                  </a:lnTo>
                  <a:lnTo>
                    <a:pt x="2896993" y="776250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0"/>
                <a:satOff val="0"/>
                <a:lumOff val="0"/>
                <a:alphaOff val="0"/>
              </a:schemeClr>
            </a:fillRef>
            <a:effectRef idx="0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597192" tIns="2118385" rIns="625033" bIns="344107" numCol="1" spcCol="1270" anchor="ctr" anchorCtr="0">
              <a:noAutofit/>
            </a:bodyPr>
            <a:lstStyle/>
            <a:p>
              <a:pPr algn="ctr" defTabSz="400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000" b="1">
                  <a:solidFill>
                    <a:prstClr val="white"/>
                  </a:solidFill>
                </a:rPr>
                <a:t> </a:t>
              </a: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6189440" y="2189366"/>
              <a:ext cx="1152127" cy="3279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400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750" b="1" smtClean="0">
                  <a:solidFill>
                    <a:prstClr val="white"/>
                  </a:solidFill>
                </a:rPr>
                <a:t>Technical</a:t>
              </a:r>
              <a:endParaRPr lang="en-US" sz="750" b="1">
                <a:solidFill>
                  <a:prstClr val="white"/>
                </a:solidFill>
              </a:endParaRPr>
            </a:p>
          </p:txBody>
        </p:sp>
      </p:grpSp>
      <p:pic>
        <p:nvPicPr>
          <p:cNvPr id="26" name="Picture 3"/>
          <p:cNvPicPr>
            <a:picLocks noChangeAspect="1" noChangeArrowheads="1"/>
          </p:cNvPicPr>
          <p:nvPr/>
        </p:nvPicPr>
        <p:blipFill>
          <a:blip r:embed="rId2" cstate="print">
            <a:lum brigh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7020" y="2152354"/>
            <a:ext cx="2195736" cy="17184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7" name="Content Placeholder 4"/>
          <p:cNvPicPr>
            <a:picLocks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4057247" y="4475126"/>
            <a:ext cx="5086753" cy="1697074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TextBox 27"/>
          <p:cNvSpPr txBox="1"/>
          <p:nvPr/>
        </p:nvSpPr>
        <p:spPr>
          <a:xfrm>
            <a:off x="7320961" y="6581854"/>
            <a:ext cx="172819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914400"/>
            <a:r>
              <a:rPr lang="sv-SE" sz="800" i="1" dirty="0" err="1" smtClean="0">
                <a:solidFill>
                  <a:prstClr val="black"/>
                </a:solidFill>
              </a:rPr>
              <a:t>Drawing</a:t>
            </a:r>
            <a:r>
              <a:rPr lang="sv-SE" sz="800" i="1" dirty="0" smtClean="0">
                <a:solidFill>
                  <a:prstClr val="black"/>
                </a:solidFill>
              </a:rPr>
              <a:t> by Jan Wijkmark</a:t>
            </a:r>
            <a:endParaRPr lang="en-US" sz="800" i="1" dirty="0">
              <a:solidFill>
                <a:prstClr val="black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5173628" y="4667648"/>
            <a:ext cx="26642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sv-SE" dirty="0" smtClean="0">
                <a:solidFill>
                  <a:prstClr val="black"/>
                </a:solidFill>
              </a:rPr>
              <a:t>SYSTEM APPROACH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303935" y="116045"/>
            <a:ext cx="66457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en-US" sz="2800" b="1" i="1" dirty="0" smtClean="0">
                <a:solidFill>
                  <a:prstClr val="black"/>
                </a:solidFill>
              </a:rPr>
              <a:t>Looking through the sustainability lens</a:t>
            </a:r>
            <a:endParaRPr lang="en-US" sz="2800" b="1" i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40971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167300" y="95302"/>
            <a:ext cx="18529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en-US" sz="2800" b="1" i="1" dirty="0" smtClean="0">
                <a:solidFill>
                  <a:prstClr val="black"/>
                </a:solidFill>
              </a:rPr>
              <a:t>Social</a:t>
            </a:r>
            <a:endParaRPr lang="en-US" sz="2800" b="1" i="1" dirty="0">
              <a:solidFill>
                <a:prstClr val="black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83568" y="764704"/>
            <a:ext cx="4680520" cy="37087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-177800" defTabSz="914400"/>
            <a:r>
              <a:rPr lang="en-US" b="1" i="1" dirty="0" smtClean="0">
                <a:solidFill>
                  <a:prstClr val="black"/>
                </a:solidFill>
              </a:rPr>
              <a:t>Capturing topics such as:</a:t>
            </a:r>
          </a:p>
          <a:p>
            <a:pPr indent="-177800" defTabSz="914400"/>
            <a:endParaRPr lang="en-US" sz="500" b="1" i="1" dirty="0" smtClean="0">
              <a:solidFill>
                <a:prstClr val="black"/>
              </a:solidFill>
            </a:endParaRPr>
          </a:p>
          <a:p>
            <a:pPr marL="177800" indent="-177800" defTabSz="914400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en-US" dirty="0" smtClean="0">
                <a:solidFill>
                  <a:prstClr val="black"/>
                </a:solidFill>
              </a:rPr>
              <a:t>Capacity development (e.g. awareness, local capacity)</a:t>
            </a:r>
          </a:p>
          <a:p>
            <a:pPr marL="177800" indent="-177800" defTabSz="914400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en-US" dirty="0" smtClean="0">
                <a:solidFill>
                  <a:prstClr val="black"/>
                </a:solidFill>
              </a:rPr>
              <a:t>Participation (e.g. intervention models, community </a:t>
            </a:r>
            <a:r>
              <a:rPr lang="en-US" dirty="0" err="1" smtClean="0">
                <a:solidFill>
                  <a:prstClr val="black"/>
                </a:solidFill>
              </a:rPr>
              <a:t>organisation</a:t>
            </a:r>
            <a:r>
              <a:rPr lang="en-US" dirty="0" smtClean="0">
                <a:solidFill>
                  <a:prstClr val="black"/>
                </a:solidFill>
              </a:rPr>
              <a:t>)</a:t>
            </a:r>
          </a:p>
          <a:p>
            <a:pPr marL="177800" indent="-177800" defTabSz="914400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en-US" dirty="0" smtClean="0">
                <a:solidFill>
                  <a:prstClr val="black"/>
                </a:solidFill>
              </a:rPr>
              <a:t>Gender and equity </a:t>
            </a:r>
          </a:p>
          <a:p>
            <a:pPr marL="177800" indent="-177800" defTabSz="914400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en-US" dirty="0" smtClean="0">
                <a:solidFill>
                  <a:prstClr val="black"/>
                </a:solidFill>
              </a:rPr>
              <a:t>Cultural acceptance</a:t>
            </a:r>
          </a:p>
          <a:p>
            <a:pPr marL="177800" indent="-177800" defTabSz="914400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en-US" dirty="0" smtClean="0">
                <a:solidFill>
                  <a:prstClr val="black"/>
                </a:solidFill>
              </a:rPr>
              <a:t>Socio-economic context (e.g. capacity and willingness to pay)</a:t>
            </a:r>
          </a:p>
          <a:p>
            <a:pPr marL="177800" indent="-177800" defTabSz="914400">
              <a:buFont typeface="Arial" pitchFamily="34" charset="0"/>
              <a:buChar char="•"/>
            </a:pPr>
            <a:endParaRPr lang="en-US" dirty="0">
              <a:solidFill>
                <a:prstClr val="black"/>
              </a:solidFill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7020272" y="188761"/>
            <a:ext cx="1857479" cy="1857479"/>
            <a:chOff x="4211960" y="764704"/>
            <a:chExt cx="3104986" cy="3104986"/>
          </a:xfrm>
        </p:grpSpPr>
        <p:sp>
          <p:nvSpPr>
            <p:cNvPr id="9" name="Freeform 8"/>
            <p:cNvSpPr/>
            <p:nvPr/>
          </p:nvSpPr>
          <p:spPr>
            <a:xfrm>
              <a:off x="4211960" y="764704"/>
              <a:ext cx="3104986" cy="3104986"/>
            </a:xfrm>
            <a:custGeom>
              <a:avLst/>
              <a:gdLst>
                <a:gd name="connsiteX0" fmla="*/ 1552492 w 3104986"/>
                <a:gd name="connsiteY0" fmla="*/ 3104986 h 3104986"/>
                <a:gd name="connsiteX1" fmla="*/ 207994 w 3104986"/>
                <a:gd name="connsiteY1" fmla="*/ 2328738 h 3104986"/>
                <a:gd name="connsiteX2" fmla="*/ 1552493 w 3104986"/>
                <a:gd name="connsiteY2" fmla="*/ 1552493 h 3104986"/>
                <a:gd name="connsiteX3" fmla="*/ 1552492 w 3104986"/>
                <a:gd name="connsiteY3" fmla="*/ 3104986 h 31049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04986" h="3104986">
                  <a:moveTo>
                    <a:pt x="1552492" y="3104986"/>
                  </a:moveTo>
                  <a:cubicBezTo>
                    <a:pt x="997839" y="3104986"/>
                    <a:pt x="485319" y="2809082"/>
                    <a:pt x="207994" y="2328738"/>
                  </a:cubicBezTo>
                  <a:lnTo>
                    <a:pt x="1552493" y="1552493"/>
                  </a:lnTo>
                  <a:cubicBezTo>
                    <a:pt x="1552493" y="2069991"/>
                    <a:pt x="1552492" y="2587488"/>
                    <a:pt x="1552492" y="3104986"/>
                  </a:cubicBez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6">
                <a:hueOff val="0"/>
                <a:satOff val="0"/>
                <a:lumOff val="0"/>
                <a:alphaOff val="0"/>
              </a:schemeClr>
            </a:fillRef>
            <a:effectRef idx="0">
              <a:schemeClr val="accent6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9484" tIns="1249728" rIns="2129474" bIns="1249728" numCol="1" spcCol="1270" anchor="ctr" anchorCtr="0">
              <a:noAutofit/>
            </a:bodyPr>
            <a:lstStyle/>
            <a:p>
              <a:pPr algn="ctr" defTabSz="400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1000" b="1">
                <a:solidFill>
                  <a:prstClr val="white"/>
                </a:solidFill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4572000" y="3135019"/>
              <a:ext cx="1152127" cy="3279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400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750" b="1">
                  <a:solidFill>
                    <a:prstClr val="white"/>
                  </a:solidFill>
                </a:rPr>
                <a:t>Health</a:t>
              </a:r>
            </a:p>
          </p:txBody>
        </p:sp>
      </p:grpSp>
      <p:grpSp>
        <p:nvGrpSpPr>
          <p:cNvPr id="2" name="Group 1"/>
          <p:cNvGrpSpPr/>
          <p:nvPr/>
        </p:nvGrpSpPr>
        <p:grpSpPr>
          <a:xfrm>
            <a:off x="7020272" y="152400"/>
            <a:ext cx="1857479" cy="1857479"/>
            <a:chOff x="7020272" y="152400"/>
            <a:chExt cx="1857479" cy="1857479"/>
          </a:xfrm>
        </p:grpSpPr>
        <p:sp>
          <p:nvSpPr>
            <p:cNvPr id="12" name="Freeform 11"/>
            <p:cNvSpPr/>
            <p:nvPr/>
          </p:nvSpPr>
          <p:spPr>
            <a:xfrm>
              <a:off x="7020272" y="152400"/>
              <a:ext cx="1857479" cy="1857479"/>
            </a:xfrm>
            <a:custGeom>
              <a:avLst/>
              <a:gdLst>
                <a:gd name="connsiteX0" fmla="*/ 207994 w 3104986"/>
                <a:gd name="connsiteY0" fmla="*/ 2328738 h 3104986"/>
                <a:gd name="connsiteX1" fmla="*/ 207996 w 3104986"/>
                <a:gd name="connsiteY1" fmla="*/ 776245 h 3104986"/>
                <a:gd name="connsiteX2" fmla="*/ 1552493 w 3104986"/>
                <a:gd name="connsiteY2" fmla="*/ 1552493 h 3104986"/>
                <a:gd name="connsiteX3" fmla="*/ 207994 w 3104986"/>
                <a:gd name="connsiteY3" fmla="*/ 2328738 h 31049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04986" h="3104986">
                  <a:moveTo>
                    <a:pt x="207994" y="2328738"/>
                  </a:moveTo>
                  <a:cubicBezTo>
                    <a:pt x="-69332" y="1848395"/>
                    <a:pt x="-69331" y="1256588"/>
                    <a:pt x="207996" y="776245"/>
                  </a:cubicBezTo>
                  <a:lnTo>
                    <a:pt x="1552493" y="1552493"/>
                  </a:lnTo>
                  <a:lnTo>
                    <a:pt x="207994" y="2328738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0"/>
                <a:satOff val="0"/>
                <a:lumOff val="0"/>
                <a:alphaOff val="0"/>
              </a:schemeClr>
            </a:fillRef>
            <a:effectRef idx="0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46630" tIns="146629" rIns="146630" bIns="146629" numCol="1" spcCol="1270" anchor="ctr" anchorCtr="0">
              <a:noAutofit/>
            </a:bodyPr>
            <a:lstStyle/>
            <a:p>
              <a:pPr algn="ctr" defTabSz="400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1000" b="1">
                <a:solidFill>
                  <a:prstClr val="white"/>
                </a:solidFill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7063349" y="1013939"/>
              <a:ext cx="689231" cy="1962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400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750" b="1" dirty="0" smtClean="0">
                  <a:solidFill>
                    <a:prstClr val="white"/>
                  </a:solidFill>
                </a:rPr>
                <a:t>Financial</a:t>
              </a: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7020272" y="188761"/>
            <a:ext cx="1857479" cy="1857479"/>
            <a:chOff x="4211960" y="764704"/>
            <a:chExt cx="3104986" cy="3104986"/>
          </a:xfrm>
        </p:grpSpPr>
        <p:sp>
          <p:nvSpPr>
            <p:cNvPr id="15" name="Freeform 14"/>
            <p:cNvSpPr/>
            <p:nvPr/>
          </p:nvSpPr>
          <p:spPr>
            <a:xfrm>
              <a:off x="4211960" y="764704"/>
              <a:ext cx="3104986" cy="3104986"/>
            </a:xfrm>
            <a:custGeom>
              <a:avLst/>
              <a:gdLst>
                <a:gd name="connsiteX0" fmla="*/ 207996 w 3104986"/>
                <a:gd name="connsiteY0" fmla="*/ 776245 h 3104986"/>
                <a:gd name="connsiteX1" fmla="*/ 1552495 w 3104986"/>
                <a:gd name="connsiteY1" fmla="*/ 0 h 3104986"/>
                <a:gd name="connsiteX2" fmla="*/ 1552493 w 3104986"/>
                <a:gd name="connsiteY2" fmla="*/ 1552493 h 3104986"/>
                <a:gd name="connsiteX3" fmla="*/ 207996 w 3104986"/>
                <a:gd name="connsiteY3" fmla="*/ 776245 h 31049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04986" h="3104986">
                  <a:moveTo>
                    <a:pt x="207996" y="776245"/>
                  </a:moveTo>
                  <a:cubicBezTo>
                    <a:pt x="485323" y="295902"/>
                    <a:pt x="997843" y="-1"/>
                    <a:pt x="1552495" y="0"/>
                  </a:cubicBezTo>
                  <a:cubicBezTo>
                    <a:pt x="1552494" y="517498"/>
                    <a:pt x="1552494" y="1034995"/>
                    <a:pt x="1552493" y="1552493"/>
                  </a:cubicBezTo>
                  <a:lnTo>
                    <a:pt x="207996" y="776245"/>
                  </a:ln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597191" tIns="344107" rIns="625034" bIns="2118385" numCol="1" spcCol="1270" anchor="ctr" anchorCtr="0">
              <a:noAutofit/>
            </a:bodyPr>
            <a:lstStyle/>
            <a:p>
              <a:pPr algn="ctr" defTabSz="400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1000" b="1">
                <a:solidFill>
                  <a:prstClr val="white"/>
                </a:solidFill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4644008" y="1268761"/>
              <a:ext cx="1152127" cy="3279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400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750" b="1" dirty="0" smtClean="0">
                  <a:solidFill>
                    <a:prstClr val="white"/>
                  </a:solidFill>
                </a:rPr>
                <a:t>Institutional</a:t>
              </a: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7092280" y="62389"/>
            <a:ext cx="1857479" cy="1857479"/>
            <a:chOff x="4213725" y="772251"/>
            <a:chExt cx="3104986" cy="3104986"/>
          </a:xfrm>
        </p:grpSpPr>
        <p:sp>
          <p:nvSpPr>
            <p:cNvPr id="18" name="Freeform 17"/>
            <p:cNvSpPr/>
            <p:nvPr/>
          </p:nvSpPr>
          <p:spPr>
            <a:xfrm>
              <a:off x="4213725" y="772251"/>
              <a:ext cx="3104986" cy="3104986"/>
            </a:xfrm>
            <a:custGeom>
              <a:avLst/>
              <a:gdLst>
                <a:gd name="connsiteX0" fmla="*/ 1552495 w 3104986"/>
                <a:gd name="connsiteY0" fmla="*/ 0 h 3104986"/>
                <a:gd name="connsiteX1" fmla="*/ 2896993 w 3104986"/>
                <a:gd name="connsiteY1" fmla="*/ 776250 h 3104986"/>
                <a:gd name="connsiteX2" fmla="*/ 1552493 w 3104986"/>
                <a:gd name="connsiteY2" fmla="*/ 1552493 h 3104986"/>
                <a:gd name="connsiteX3" fmla="*/ 1552495 w 3104986"/>
                <a:gd name="connsiteY3" fmla="*/ 0 h 31049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04986" h="3104986">
                  <a:moveTo>
                    <a:pt x="1552495" y="0"/>
                  </a:moveTo>
                  <a:cubicBezTo>
                    <a:pt x="2107148" y="1"/>
                    <a:pt x="2619668" y="295905"/>
                    <a:pt x="2896993" y="776250"/>
                  </a:cubicBezTo>
                  <a:lnTo>
                    <a:pt x="1552493" y="1552493"/>
                  </a:lnTo>
                  <a:cubicBezTo>
                    <a:pt x="1552494" y="1034995"/>
                    <a:pt x="1552494" y="517498"/>
                    <a:pt x="1552495" y="0"/>
                  </a:cubicBez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46630" tIns="146629" rIns="146630" bIns="146629" numCol="1" spcCol="1270" anchor="ctr" anchorCtr="0">
              <a:noAutofit/>
            </a:bodyPr>
            <a:lstStyle/>
            <a:p>
              <a:pPr algn="ctr" defTabSz="400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1200" b="1">
                <a:solidFill>
                  <a:prstClr val="white"/>
                </a:solidFill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5726281" y="1271304"/>
              <a:ext cx="1152127" cy="3858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400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000" b="1" dirty="0" smtClean="0">
                  <a:solidFill>
                    <a:prstClr val="white"/>
                  </a:solidFill>
                </a:rPr>
                <a:t>Social</a:t>
              </a:r>
              <a:endParaRPr lang="en-US" sz="1000" b="1" dirty="0">
                <a:solidFill>
                  <a:prstClr val="white"/>
                </a:solidFill>
              </a:endParaRP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7020272" y="188761"/>
            <a:ext cx="1857479" cy="1857479"/>
            <a:chOff x="4211960" y="764704"/>
            <a:chExt cx="3104986" cy="3104986"/>
          </a:xfrm>
        </p:grpSpPr>
        <p:sp>
          <p:nvSpPr>
            <p:cNvPr id="21" name="Freeform 20"/>
            <p:cNvSpPr/>
            <p:nvPr/>
          </p:nvSpPr>
          <p:spPr>
            <a:xfrm>
              <a:off x="4211960" y="764704"/>
              <a:ext cx="3104986" cy="3104986"/>
            </a:xfrm>
            <a:custGeom>
              <a:avLst/>
              <a:gdLst>
                <a:gd name="connsiteX0" fmla="*/ 2896991 w 3104986"/>
                <a:gd name="connsiteY0" fmla="*/ 2328740 h 3104986"/>
                <a:gd name="connsiteX1" fmla="*/ 1552492 w 3104986"/>
                <a:gd name="connsiteY1" fmla="*/ 3104986 h 3104986"/>
                <a:gd name="connsiteX2" fmla="*/ 1552493 w 3104986"/>
                <a:gd name="connsiteY2" fmla="*/ 1552493 h 3104986"/>
                <a:gd name="connsiteX3" fmla="*/ 2896991 w 3104986"/>
                <a:gd name="connsiteY3" fmla="*/ 2328740 h 31049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04986" h="3104986">
                  <a:moveTo>
                    <a:pt x="2896991" y="2328740"/>
                  </a:moveTo>
                  <a:cubicBezTo>
                    <a:pt x="2619665" y="2809083"/>
                    <a:pt x="2107145" y="3104987"/>
                    <a:pt x="1552492" y="3104986"/>
                  </a:cubicBezTo>
                  <a:cubicBezTo>
                    <a:pt x="1552492" y="2587488"/>
                    <a:pt x="1552493" y="2069991"/>
                    <a:pt x="1552493" y="1552493"/>
                  </a:cubicBezTo>
                  <a:lnTo>
                    <a:pt x="2896991" y="2328740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136868" tIns="1249728" rIns="52090" bIns="1249728" numCol="1" spcCol="1270" anchor="ctr" anchorCtr="0">
              <a:noAutofit/>
            </a:bodyPr>
            <a:lstStyle/>
            <a:p>
              <a:pPr algn="ctr" defTabSz="400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1000" b="1">
                <a:solidFill>
                  <a:prstClr val="white"/>
                </a:solidFill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5796136" y="3109113"/>
              <a:ext cx="1184321" cy="3279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400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750" b="1" dirty="0" smtClean="0">
                  <a:solidFill>
                    <a:prstClr val="white"/>
                  </a:solidFill>
                </a:rPr>
                <a:t>Environment</a:t>
              </a:r>
              <a:endParaRPr lang="en-US" sz="750" b="1" dirty="0">
                <a:solidFill>
                  <a:prstClr val="white"/>
                </a:solidFill>
              </a:endParaRPr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7020272" y="216896"/>
            <a:ext cx="1872208" cy="1857479"/>
            <a:chOff x="4211960" y="764704"/>
            <a:chExt cx="3129607" cy="3104986"/>
          </a:xfrm>
        </p:grpSpPr>
        <p:sp>
          <p:nvSpPr>
            <p:cNvPr id="24" name="Freeform 23"/>
            <p:cNvSpPr/>
            <p:nvPr/>
          </p:nvSpPr>
          <p:spPr>
            <a:xfrm>
              <a:off x="4211960" y="764704"/>
              <a:ext cx="3104986" cy="3104986"/>
            </a:xfrm>
            <a:custGeom>
              <a:avLst/>
              <a:gdLst>
                <a:gd name="connsiteX0" fmla="*/ 2896993 w 3104986"/>
                <a:gd name="connsiteY0" fmla="*/ 776250 h 3104986"/>
                <a:gd name="connsiteX1" fmla="*/ 2896989 w 3104986"/>
                <a:gd name="connsiteY1" fmla="*/ 2328743 h 3104986"/>
                <a:gd name="connsiteX2" fmla="*/ 1552493 w 3104986"/>
                <a:gd name="connsiteY2" fmla="*/ 1552493 h 3104986"/>
                <a:gd name="connsiteX3" fmla="*/ 2896993 w 3104986"/>
                <a:gd name="connsiteY3" fmla="*/ 776250 h 31049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04986" h="3104986">
                  <a:moveTo>
                    <a:pt x="2896993" y="776250"/>
                  </a:moveTo>
                  <a:cubicBezTo>
                    <a:pt x="3174318" y="1256594"/>
                    <a:pt x="3174317" y="1848401"/>
                    <a:pt x="2896989" y="2328743"/>
                  </a:cubicBezTo>
                  <a:lnTo>
                    <a:pt x="1552493" y="1552493"/>
                  </a:lnTo>
                  <a:lnTo>
                    <a:pt x="2896993" y="776250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0"/>
                <a:satOff val="0"/>
                <a:lumOff val="0"/>
                <a:alphaOff val="0"/>
              </a:schemeClr>
            </a:fillRef>
            <a:effectRef idx="0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597192" tIns="2118385" rIns="625033" bIns="344107" numCol="1" spcCol="1270" anchor="ctr" anchorCtr="0">
              <a:noAutofit/>
            </a:bodyPr>
            <a:lstStyle/>
            <a:p>
              <a:pPr algn="ctr" defTabSz="400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000" b="1">
                  <a:solidFill>
                    <a:prstClr val="white"/>
                  </a:solidFill>
                </a:rPr>
                <a:t> </a:t>
              </a: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6189440" y="2189366"/>
              <a:ext cx="1152127" cy="3279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400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750" b="1" smtClean="0">
                  <a:solidFill>
                    <a:prstClr val="white"/>
                  </a:solidFill>
                </a:rPr>
                <a:t>Technical</a:t>
              </a:r>
              <a:endParaRPr lang="en-US" sz="750" b="1">
                <a:solidFill>
                  <a:prstClr val="white"/>
                </a:solidFill>
              </a:endParaRPr>
            </a:p>
          </p:txBody>
        </p:sp>
      </p:grpSp>
      <p:pic>
        <p:nvPicPr>
          <p:cNvPr id="30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2920100"/>
            <a:ext cx="2699792" cy="20520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1" name="Picture 2" descr="C:\Users\Kim\Desktop\Munchique\Fotos\Taller 3\P106086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64496" y="4218384"/>
            <a:ext cx="1979712" cy="26396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" name="Picture 5" descr="C:\Users\kim.andersson\Documents\India\Photos\Community unit-Mohaddipur,Nalanda\DSC00546.JPG"/>
          <p:cNvPicPr>
            <a:picLocks noChangeAspect="1" noChangeArrowheads="1"/>
          </p:cNvPicPr>
          <p:nvPr/>
        </p:nvPicPr>
        <p:blipFill>
          <a:blip r:embed="rId4" cstate="print"/>
          <a:srcRect b="7358"/>
          <a:stretch>
            <a:fillRect/>
          </a:stretch>
        </p:blipFill>
        <p:spPr bwMode="auto">
          <a:xfrm>
            <a:off x="6444208" y="4982076"/>
            <a:ext cx="2699792" cy="187592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724115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3" descr="HPIM174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72200" y="3006106"/>
            <a:ext cx="2592288" cy="1935062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</p:pic>
      <p:pic>
        <p:nvPicPr>
          <p:cNvPr id="6" name="Picture 8" descr="http://agrinews-pubs.com/Images/Images/6968.jpg"/>
          <p:cNvPicPr>
            <a:picLocks noChangeAspect="1" noChangeArrowheads="1"/>
          </p:cNvPicPr>
          <p:nvPr/>
        </p:nvPicPr>
        <p:blipFill>
          <a:blip r:embed="rId3" cstate="print"/>
          <a:srcRect r="5164"/>
          <a:stretch>
            <a:fillRect/>
          </a:stretch>
        </p:blipFill>
        <p:spPr bwMode="auto">
          <a:xfrm>
            <a:off x="395536" y="1554568"/>
            <a:ext cx="2304256" cy="1700808"/>
          </a:xfrm>
          <a:prstGeom prst="rect">
            <a:avLst/>
          </a:prstGeom>
          <a:noFill/>
        </p:spPr>
      </p:pic>
      <p:pic>
        <p:nvPicPr>
          <p:cNvPr id="31746" name="Picture 2" descr="C:\Users\kim.andersson\Documents\African Sanitation Initiative\South Africa - visit - Apr2014\Photos\DSCN514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5400000">
            <a:off x="-178428" y="4024235"/>
            <a:ext cx="2246908" cy="1685077"/>
          </a:xfrm>
          <a:prstGeom prst="rect">
            <a:avLst/>
          </a:prstGeom>
          <a:noFill/>
        </p:spPr>
      </p:pic>
      <p:pic>
        <p:nvPicPr>
          <p:cNvPr id="13" name="Picture 8"/>
          <p:cNvPicPr>
            <a:picLocks noChangeAspect="1" noChangeArrowheads="1"/>
          </p:cNvPicPr>
          <p:nvPr/>
        </p:nvPicPr>
        <p:blipFill>
          <a:blip r:embed="rId5" cstate="print"/>
          <a:srcRect r="17578"/>
          <a:stretch>
            <a:fillRect/>
          </a:stretch>
        </p:blipFill>
        <p:spPr bwMode="auto">
          <a:xfrm>
            <a:off x="3059832" y="3861048"/>
            <a:ext cx="1235075" cy="200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48" name="Picture 4" descr="http://www.backlund.dk/pilepl5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419872" y="1554568"/>
            <a:ext cx="2304256" cy="1730416"/>
          </a:xfrm>
          <a:prstGeom prst="rect">
            <a:avLst/>
          </a:prstGeom>
          <a:noFill/>
        </p:spPr>
      </p:pic>
      <p:pic>
        <p:nvPicPr>
          <p:cNvPr id="8" name="Picture 5" descr="C:\Users\kim.andersson\Documents\ISSS\Vinnova\Exchange visit\Photos\IMG_8755.JPG"/>
          <p:cNvPicPr>
            <a:picLocks noChangeAspect="1" noChangeArrowheads="1"/>
          </p:cNvPicPr>
          <p:nvPr/>
        </p:nvPicPr>
        <p:blipFill>
          <a:blip r:embed="rId7" cstate="print"/>
          <a:srcRect l="11767" t="6032" r="19987"/>
          <a:stretch>
            <a:fillRect/>
          </a:stretch>
        </p:blipFill>
        <p:spPr bwMode="auto">
          <a:xfrm>
            <a:off x="1259632" y="5229200"/>
            <a:ext cx="1647384" cy="1512168"/>
          </a:xfrm>
          <a:prstGeom prst="rect">
            <a:avLst/>
          </a:prstGeom>
          <a:noFill/>
        </p:spPr>
      </p:pic>
      <p:pic>
        <p:nvPicPr>
          <p:cNvPr id="12" name="Picture 17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181326" y="4797152"/>
            <a:ext cx="1974850" cy="1995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4" name="Group 13"/>
          <p:cNvGrpSpPr/>
          <p:nvPr/>
        </p:nvGrpSpPr>
        <p:grpSpPr>
          <a:xfrm>
            <a:off x="7020272" y="188761"/>
            <a:ext cx="1857479" cy="1857479"/>
            <a:chOff x="4211960" y="764704"/>
            <a:chExt cx="3104986" cy="3104986"/>
          </a:xfrm>
        </p:grpSpPr>
        <p:sp>
          <p:nvSpPr>
            <p:cNvPr id="15" name="Freeform 14"/>
            <p:cNvSpPr/>
            <p:nvPr/>
          </p:nvSpPr>
          <p:spPr>
            <a:xfrm>
              <a:off x="4211960" y="764704"/>
              <a:ext cx="3104986" cy="3104986"/>
            </a:xfrm>
            <a:custGeom>
              <a:avLst/>
              <a:gdLst>
                <a:gd name="connsiteX0" fmla="*/ 1552492 w 3104986"/>
                <a:gd name="connsiteY0" fmla="*/ 3104986 h 3104986"/>
                <a:gd name="connsiteX1" fmla="*/ 207994 w 3104986"/>
                <a:gd name="connsiteY1" fmla="*/ 2328738 h 3104986"/>
                <a:gd name="connsiteX2" fmla="*/ 1552493 w 3104986"/>
                <a:gd name="connsiteY2" fmla="*/ 1552493 h 3104986"/>
                <a:gd name="connsiteX3" fmla="*/ 1552492 w 3104986"/>
                <a:gd name="connsiteY3" fmla="*/ 3104986 h 31049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04986" h="3104986">
                  <a:moveTo>
                    <a:pt x="1552492" y="3104986"/>
                  </a:moveTo>
                  <a:cubicBezTo>
                    <a:pt x="997839" y="3104986"/>
                    <a:pt x="485319" y="2809082"/>
                    <a:pt x="207994" y="2328738"/>
                  </a:cubicBezTo>
                  <a:lnTo>
                    <a:pt x="1552493" y="1552493"/>
                  </a:lnTo>
                  <a:cubicBezTo>
                    <a:pt x="1552493" y="2069991"/>
                    <a:pt x="1552492" y="2587488"/>
                    <a:pt x="1552492" y="3104986"/>
                  </a:cubicBez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6">
                <a:hueOff val="0"/>
                <a:satOff val="0"/>
                <a:lumOff val="0"/>
                <a:alphaOff val="0"/>
              </a:schemeClr>
            </a:fillRef>
            <a:effectRef idx="0">
              <a:schemeClr val="accent6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9484" tIns="1249728" rIns="2129474" bIns="1249728" numCol="1" spcCol="1270" anchor="ctr" anchorCtr="0">
              <a:noAutofit/>
            </a:bodyPr>
            <a:lstStyle/>
            <a:p>
              <a:pPr algn="ctr" defTabSz="400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1000" b="1">
                <a:solidFill>
                  <a:prstClr val="white"/>
                </a:solidFill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4572000" y="3135019"/>
              <a:ext cx="1152127" cy="3279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400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750" b="1">
                  <a:solidFill>
                    <a:prstClr val="white"/>
                  </a:solidFill>
                </a:rPr>
                <a:t>Health</a:t>
              </a: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7020272" y="188761"/>
            <a:ext cx="1857479" cy="1857479"/>
            <a:chOff x="4211960" y="764704"/>
            <a:chExt cx="3104986" cy="3104986"/>
          </a:xfrm>
        </p:grpSpPr>
        <p:sp>
          <p:nvSpPr>
            <p:cNvPr id="18" name="Freeform 17"/>
            <p:cNvSpPr/>
            <p:nvPr/>
          </p:nvSpPr>
          <p:spPr>
            <a:xfrm>
              <a:off x="4211960" y="764704"/>
              <a:ext cx="3104986" cy="3104986"/>
            </a:xfrm>
            <a:custGeom>
              <a:avLst/>
              <a:gdLst>
                <a:gd name="connsiteX0" fmla="*/ 207994 w 3104986"/>
                <a:gd name="connsiteY0" fmla="*/ 2328738 h 3104986"/>
                <a:gd name="connsiteX1" fmla="*/ 207996 w 3104986"/>
                <a:gd name="connsiteY1" fmla="*/ 776245 h 3104986"/>
                <a:gd name="connsiteX2" fmla="*/ 1552493 w 3104986"/>
                <a:gd name="connsiteY2" fmla="*/ 1552493 h 3104986"/>
                <a:gd name="connsiteX3" fmla="*/ 207994 w 3104986"/>
                <a:gd name="connsiteY3" fmla="*/ 2328738 h 31049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04986" h="3104986">
                  <a:moveTo>
                    <a:pt x="207994" y="2328738"/>
                  </a:moveTo>
                  <a:cubicBezTo>
                    <a:pt x="-69332" y="1848395"/>
                    <a:pt x="-69331" y="1256588"/>
                    <a:pt x="207996" y="776245"/>
                  </a:cubicBezTo>
                  <a:lnTo>
                    <a:pt x="1552493" y="1552493"/>
                  </a:lnTo>
                  <a:lnTo>
                    <a:pt x="207994" y="2328738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0"/>
                <a:satOff val="0"/>
                <a:lumOff val="0"/>
                <a:alphaOff val="0"/>
              </a:schemeClr>
            </a:fillRef>
            <a:effectRef idx="0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46630" tIns="146629" rIns="146630" bIns="146629" numCol="1" spcCol="1270" anchor="ctr" anchorCtr="0">
              <a:noAutofit/>
            </a:bodyPr>
            <a:lstStyle/>
            <a:p>
              <a:pPr algn="ctr" defTabSz="400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1000" b="1">
                <a:solidFill>
                  <a:prstClr val="white"/>
                </a:solidFill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4283968" y="2204864"/>
              <a:ext cx="1152127" cy="3279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400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750" b="1" dirty="0" smtClean="0">
                  <a:solidFill>
                    <a:prstClr val="white"/>
                  </a:solidFill>
                </a:rPr>
                <a:t>Financial</a:t>
              </a: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7020272" y="188761"/>
            <a:ext cx="1857479" cy="1857479"/>
            <a:chOff x="4211960" y="764704"/>
            <a:chExt cx="3104986" cy="3104986"/>
          </a:xfrm>
        </p:grpSpPr>
        <p:sp>
          <p:nvSpPr>
            <p:cNvPr id="21" name="Freeform 20"/>
            <p:cNvSpPr/>
            <p:nvPr/>
          </p:nvSpPr>
          <p:spPr>
            <a:xfrm>
              <a:off x="4211960" y="764704"/>
              <a:ext cx="3104986" cy="3104986"/>
            </a:xfrm>
            <a:custGeom>
              <a:avLst/>
              <a:gdLst>
                <a:gd name="connsiteX0" fmla="*/ 207996 w 3104986"/>
                <a:gd name="connsiteY0" fmla="*/ 776245 h 3104986"/>
                <a:gd name="connsiteX1" fmla="*/ 1552495 w 3104986"/>
                <a:gd name="connsiteY1" fmla="*/ 0 h 3104986"/>
                <a:gd name="connsiteX2" fmla="*/ 1552493 w 3104986"/>
                <a:gd name="connsiteY2" fmla="*/ 1552493 h 3104986"/>
                <a:gd name="connsiteX3" fmla="*/ 207996 w 3104986"/>
                <a:gd name="connsiteY3" fmla="*/ 776245 h 31049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04986" h="3104986">
                  <a:moveTo>
                    <a:pt x="207996" y="776245"/>
                  </a:moveTo>
                  <a:cubicBezTo>
                    <a:pt x="485323" y="295902"/>
                    <a:pt x="997843" y="-1"/>
                    <a:pt x="1552495" y="0"/>
                  </a:cubicBezTo>
                  <a:cubicBezTo>
                    <a:pt x="1552494" y="517498"/>
                    <a:pt x="1552494" y="1034995"/>
                    <a:pt x="1552493" y="1552493"/>
                  </a:cubicBezTo>
                  <a:lnTo>
                    <a:pt x="207996" y="776245"/>
                  </a:ln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597191" tIns="344107" rIns="625034" bIns="2118385" numCol="1" spcCol="1270" anchor="ctr" anchorCtr="0">
              <a:noAutofit/>
            </a:bodyPr>
            <a:lstStyle/>
            <a:p>
              <a:pPr algn="ctr" defTabSz="400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1000" b="1">
                <a:solidFill>
                  <a:prstClr val="white"/>
                </a:solidFill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4644008" y="1268761"/>
              <a:ext cx="1152127" cy="3279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400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750" b="1" dirty="0" smtClean="0">
                  <a:solidFill>
                    <a:prstClr val="white"/>
                  </a:solidFill>
                </a:rPr>
                <a:t>Institutional</a:t>
              </a:r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7020272" y="188640"/>
            <a:ext cx="1857479" cy="1857479"/>
            <a:chOff x="4213725" y="772251"/>
            <a:chExt cx="3104986" cy="3104988"/>
          </a:xfrm>
        </p:grpSpPr>
        <p:sp>
          <p:nvSpPr>
            <p:cNvPr id="24" name="Freeform 23"/>
            <p:cNvSpPr/>
            <p:nvPr/>
          </p:nvSpPr>
          <p:spPr>
            <a:xfrm>
              <a:off x="4213725" y="772251"/>
              <a:ext cx="3104986" cy="3104988"/>
            </a:xfrm>
            <a:custGeom>
              <a:avLst/>
              <a:gdLst>
                <a:gd name="connsiteX0" fmla="*/ 1552495 w 3104986"/>
                <a:gd name="connsiteY0" fmla="*/ 0 h 3104986"/>
                <a:gd name="connsiteX1" fmla="*/ 2896993 w 3104986"/>
                <a:gd name="connsiteY1" fmla="*/ 776250 h 3104986"/>
                <a:gd name="connsiteX2" fmla="*/ 1552493 w 3104986"/>
                <a:gd name="connsiteY2" fmla="*/ 1552493 h 3104986"/>
                <a:gd name="connsiteX3" fmla="*/ 1552495 w 3104986"/>
                <a:gd name="connsiteY3" fmla="*/ 0 h 31049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04986" h="3104986">
                  <a:moveTo>
                    <a:pt x="1552495" y="0"/>
                  </a:moveTo>
                  <a:cubicBezTo>
                    <a:pt x="2107148" y="1"/>
                    <a:pt x="2619668" y="295905"/>
                    <a:pt x="2896993" y="776250"/>
                  </a:cubicBezTo>
                  <a:lnTo>
                    <a:pt x="1552493" y="1552493"/>
                  </a:lnTo>
                  <a:cubicBezTo>
                    <a:pt x="1552494" y="1034995"/>
                    <a:pt x="1552494" y="517498"/>
                    <a:pt x="1552495" y="0"/>
                  </a:cubicBez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46630" tIns="146629" rIns="146630" bIns="146629" numCol="1" spcCol="1270" anchor="ctr" anchorCtr="0">
              <a:noAutofit/>
            </a:bodyPr>
            <a:lstStyle/>
            <a:p>
              <a:pPr algn="ctr" defTabSz="400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1200" b="1">
                <a:solidFill>
                  <a:prstClr val="white"/>
                </a:solidFill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5765141" y="1284258"/>
              <a:ext cx="1152127" cy="3279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400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750" b="1" dirty="0" smtClean="0">
                  <a:solidFill>
                    <a:prstClr val="white"/>
                  </a:solidFill>
                </a:rPr>
                <a:t>Social</a:t>
              </a:r>
              <a:endParaRPr lang="en-US" sz="750" b="1" dirty="0">
                <a:solidFill>
                  <a:prstClr val="white"/>
                </a:solidFill>
              </a:endParaRPr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7020272" y="188761"/>
            <a:ext cx="1857479" cy="1857479"/>
            <a:chOff x="4211960" y="764704"/>
            <a:chExt cx="3104986" cy="3104986"/>
          </a:xfrm>
        </p:grpSpPr>
        <p:sp>
          <p:nvSpPr>
            <p:cNvPr id="27" name="Freeform 26"/>
            <p:cNvSpPr/>
            <p:nvPr/>
          </p:nvSpPr>
          <p:spPr>
            <a:xfrm>
              <a:off x="4211960" y="764704"/>
              <a:ext cx="3104986" cy="3104986"/>
            </a:xfrm>
            <a:custGeom>
              <a:avLst/>
              <a:gdLst>
                <a:gd name="connsiteX0" fmla="*/ 2896991 w 3104986"/>
                <a:gd name="connsiteY0" fmla="*/ 2328740 h 3104986"/>
                <a:gd name="connsiteX1" fmla="*/ 1552492 w 3104986"/>
                <a:gd name="connsiteY1" fmla="*/ 3104986 h 3104986"/>
                <a:gd name="connsiteX2" fmla="*/ 1552493 w 3104986"/>
                <a:gd name="connsiteY2" fmla="*/ 1552493 h 3104986"/>
                <a:gd name="connsiteX3" fmla="*/ 2896991 w 3104986"/>
                <a:gd name="connsiteY3" fmla="*/ 2328740 h 31049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04986" h="3104986">
                  <a:moveTo>
                    <a:pt x="2896991" y="2328740"/>
                  </a:moveTo>
                  <a:cubicBezTo>
                    <a:pt x="2619665" y="2809083"/>
                    <a:pt x="2107145" y="3104987"/>
                    <a:pt x="1552492" y="3104986"/>
                  </a:cubicBezTo>
                  <a:cubicBezTo>
                    <a:pt x="1552492" y="2587488"/>
                    <a:pt x="1552493" y="2069991"/>
                    <a:pt x="1552493" y="1552493"/>
                  </a:cubicBezTo>
                  <a:lnTo>
                    <a:pt x="2896991" y="2328740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136868" tIns="1249728" rIns="52090" bIns="1249728" numCol="1" spcCol="1270" anchor="ctr" anchorCtr="0">
              <a:noAutofit/>
            </a:bodyPr>
            <a:lstStyle/>
            <a:p>
              <a:pPr algn="ctr" defTabSz="400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1000" b="1">
                <a:solidFill>
                  <a:prstClr val="white"/>
                </a:solidFill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5796136" y="3109113"/>
              <a:ext cx="1184321" cy="3279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400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750" b="1" dirty="0" smtClean="0">
                  <a:solidFill>
                    <a:prstClr val="white"/>
                  </a:solidFill>
                </a:rPr>
                <a:t>Environment</a:t>
              </a:r>
              <a:endParaRPr lang="en-US" sz="750" b="1" dirty="0">
                <a:solidFill>
                  <a:prstClr val="white"/>
                </a:solidFill>
              </a:endParaRPr>
            </a:p>
          </p:txBody>
        </p:sp>
      </p:grpSp>
      <p:grpSp>
        <p:nvGrpSpPr>
          <p:cNvPr id="29" name="Group 28"/>
          <p:cNvGrpSpPr/>
          <p:nvPr/>
        </p:nvGrpSpPr>
        <p:grpSpPr>
          <a:xfrm>
            <a:off x="7138006" y="188761"/>
            <a:ext cx="1875243" cy="1857479"/>
            <a:chOff x="4408763" y="764704"/>
            <a:chExt cx="3134680" cy="3104986"/>
          </a:xfrm>
        </p:grpSpPr>
        <p:sp>
          <p:nvSpPr>
            <p:cNvPr id="30" name="Freeform 29"/>
            <p:cNvSpPr/>
            <p:nvPr/>
          </p:nvSpPr>
          <p:spPr>
            <a:xfrm>
              <a:off x="4408763" y="764704"/>
              <a:ext cx="3104986" cy="3104986"/>
            </a:xfrm>
            <a:custGeom>
              <a:avLst/>
              <a:gdLst>
                <a:gd name="connsiteX0" fmla="*/ 2896993 w 3104986"/>
                <a:gd name="connsiteY0" fmla="*/ 776250 h 3104986"/>
                <a:gd name="connsiteX1" fmla="*/ 2896989 w 3104986"/>
                <a:gd name="connsiteY1" fmla="*/ 2328743 h 3104986"/>
                <a:gd name="connsiteX2" fmla="*/ 1552493 w 3104986"/>
                <a:gd name="connsiteY2" fmla="*/ 1552493 h 3104986"/>
                <a:gd name="connsiteX3" fmla="*/ 2896993 w 3104986"/>
                <a:gd name="connsiteY3" fmla="*/ 776250 h 31049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04986" h="3104986">
                  <a:moveTo>
                    <a:pt x="2896993" y="776250"/>
                  </a:moveTo>
                  <a:cubicBezTo>
                    <a:pt x="3174318" y="1256594"/>
                    <a:pt x="3174317" y="1848401"/>
                    <a:pt x="2896989" y="2328743"/>
                  </a:cubicBezTo>
                  <a:lnTo>
                    <a:pt x="1552493" y="1552493"/>
                  </a:lnTo>
                  <a:lnTo>
                    <a:pt x="2896993" y="776250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0"/>
                <a:satOff val="0"/>
                <a:lumOff val="0"/>
                <a:alphaOff val="0"/>
              </a:schemeClr>
            </a:fillRef>
            <a:effectRef idx="0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597192" tIns="2118385" rIns="625033" bIns="344107" numCol="1" spcCol="1270" anchor="ctr" anchorCtr="0">
              <a:noAutofit/>
            </a:bodyPr>
            <a:lstStyle/>
            <a:p>
              <a:pPr algn="ctr" defTabSz="400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000" b="1">
                  <a:solidFill>
                    <a:prstClr val="white"/>
                  </a:solidFill>
                </a:rPr>
                <a:t> </a:t>
              </a: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6391316" y="2137553"/>
              <a:ext cx="1152127" cy="3858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400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000" b="1" dirty="0" smtClean="0">
                  <a:solidFill>
                    <a:prstClr val="white"/>
                  </a:solidFill>
                </a:rPr>
                <a:t>Technical</a:t>
              </a:r>
              <a:endParaRPr lang="en-US" sz="1000" b="1" dirty="0">
                <a:solidFill>
                  <a:prstClr val="white"/>
                </a:solidFill>
              </a:endParaRPr>
            </a:p>
          </p:txBody>
        </p:sp>
      </p:grpSp>
      <p:sp>
        <p:nvSpPr>
          <p:cNvPr id="32" name="TextBox 31"/>
          <p:cNvSpPr txBox="1"/>
          <p:nvPr/>
        </p:nvSpPr>
        <p:spPr>
          <a:xfrm>
            <a:off x="144016" y="817548"/>
            <a:ext cx="26997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en-US" sz="1400" b="1" i="1" dirty="0" smtClean="0">
                <a:solidFill>
                  <a:prstClr val="black"/>
                </a:solidFill>
              </a:rPr>
              <a:t>Diverse set of solutions for resource utilization</a:t>
            </a:r>
            <a:endParaRPr lang="en-US" sz="1400" b="1" i="1" dirty="0">
              <a:solidFill>
                <a:prstClr val="black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2051720" y="116632"/>
            <a:ext cx="43204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en-US" sz="2800" b="1" i="1" dirty="0" smtClean="0">
                <a:solidFill>
                  <a:prstClr val="black"/>
                </a:solidFill>
              </a:rPr>
              <a:t>Technical</a:t>
            </a:r>
            <a:endParaRPr lang="en-US" sz="2800" b="1" i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4654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861861" y="69819"/>
            <a:ext cx="23737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en-US" sz="2800" b="1" i="1" dirty="0" smtClean="0">
                <a:solidFill>
                  <a:prstClr val="black"/>
                </a:solidFill>
              </a:rPr>
              <a:t>Environment</a:t>
            </a:r>
            <a:endParaRPr lang="en-US" sz="2800" b="1" i="1" dirty="0">
              <a:solidFill>
                <a:prstClr val="black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343400" y="817285"/>
            <a:ext cx="4445441" cy="2687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-177800" defTabSz="914400"/>
            <a:r>
              <a:rPr lang="en-US" b="1" i="1" dirty="0" smtClean="0">
                <a:solidFill>
                  <a:prstClr val="black"/>
                </a:solidFill>
              </a:rPr>
              <a:t>Capturing topics such as:</a:t>
            </a:r>
          </a:p>
          <a:p>
            <a:pPr indent="-177800" defTabSz="914400"/>
            <a:endParaRPr lang="en-US" sz="500" b="1" i="1" dirty="0" smtClean="0">
              <a:solidFill>
                <a:prstClr val="black"/>
              </a:solidFill>
            </a:endParaRPr>
          </a:p>
          <a:p>
            <a:pPr marL="177800" indent="-177800" defTabSz="914400">
              <a:spcBef>
                <a:spcPts val="600"/>
              </a:spcBef>
              <a:spcAft>
                <a:spcPts val="300"/>
              </a:spcAft>
              <a:buFont typeface="Arial" pitchFamily="34" charset="0"/>
              <a:buChar char="•"/>
            </a:pPr>
            <a:r>
              <a:rPr lang="en-US" dirty="0" smtClean="0">
                <a:solidFill>
                  <a:prstClr val="black"/>
                </a:solidFill>
              </a:rPr>
              <a:t>Environmental protection</a:t>
            </a:r>
            <a:endParaRPr lang="en-US" dirty="0">
              <a:solidFill>
                <a:prstClr val="black"/>
              </a:solidFill>
            </a:endParaRPr>
          </a:p>
          <a:p>
            <a:pPr marL="177800" indent="-177800" defTabSz="914400">
              <a:spcBef>
                <a:spcPts val="600"/>
              </a:spcBef>
              <a:spcAft>
                <a:spcPts val="300"/>
              </a:spcAft>
              <a:buFont typeface="Arial" pitchFamily="34" charset="0"/>
              <a:buChar char="•"/>
            </a:pPr>
            <a:r>
              <a:rPr lang="en-US" dirty="0">
                <a:solidFill>
                  <a:prstClr val="black"/>
                </a:solidFill>
              </a:rPr>
              <a:t>Protecting and enhancing </a:t>
            </a:r>
            <a:r>
              <a:rPr lang="en-US" dirty="0" smtClean="0">
                <a:solidFill>
                  <a:prstClr val="black"/>
                </a:solidFill>
              </a:rPr>
              <a:t>ES </a:t>
            </a:r>
            <a:endParaRPr lang="en-US" dirty="0">
              <a:solidFill>
                <a:prstClr val="black"/>
              </a:solidFill>
            </a:endParaRPr>
          </a:p>
          <a:p>
            <a:pPr marL="357188" indent="-179388" defTabSz="914400">
              <a:spcAft>
                <a:spcPts val="200"/>
              </a:spcAft>
              <a:buFont typeface="Calibri" pitchFamily="34" charset="0"/>
              <a:buChar char="-"/>
            </a:pPr>
            <a:r>
              <a:rPr lang="en-US" sz="1400" i="1" dirty="0" smtClean="0">
                <a:solidFill>
                  <a:prstClr val="black"/>
                </a:solidFill>
              </a:rPr>
              <a:t>Natural treatment capacity</a:t>
            </a:r>
          </a:p>
          <a:p>
            <a:pPr marL="357188" indent="-179388" defTabSz="914400">
              <a:spcAft>
                <a:spcPts val="200"/>
              </a:spcAft>
              <a:buFont typeface="Calibri" pitchFamily="34" charset="0"/>
              <a:buChar char="-"/>
            </a:pPr>
            <a:r>
              <a:rPr lang="en-US" sz="1400" i="1" dirty="0" smtClean="0">
                <a:solidFill>
                  <a:prstClr val="black"/>
                </a:solidFill>
              </a:rPr>
              <a:t>Ground </a:t>
            </a:r>
            <a:r>
              <a:rPr lang="en-US" sz="1400" i="1" dirty="0">
                <a:solidFill>
                  <a:prstClr val="black"/>
                </a:solidFill>
              </a:rPr>
              <a:t>water </a:t>
            </a:r>
            <a:r>
              <a:rPr lang="en-US" sz="1400" i="1" dirty="0" smtClean="0">
                <a:solidFill>
                  <a:prstClr val="black"/>
                </a:solidFill>
              </a:rPr>
              <a:t>recharge</a:t>
            </a:r>
          </a:p>
          <a:p>
            <a:pPr marL="357188" indent="-179388" defTabSz="914400">
              <a:spcAft>
                <a:spcPts val="200"/>
              </a:spcAft>
              <a:buFont typeface="Calibri" pitchFamily="34" charset="0"/>
              <a:buChar char="-"/>
            </a:pPr>
            <a:r>
              <a:rPr lang="en-US" sz="1400" i="1" dirty="0" smtClean="0">
                <a:solidFill>
                  <a:prstClr val="black"/>
                </a:solidFill>
              </a:rPr>
              <a:t>Creation of new habitats (e.g. constructed wetlands) </a:t>
            </a:r>
          </a:p>
          <a:p>
            <a:pPr marL="463550" indent="-285750" defTabSz="914400">
              <a:spcAft>
                <a:spcPts val="200"/>
              </a:spcAft>
              <a:buFont typeface="Wingdings" panose="05000000000000000000" pitchFamily="2" charset="2"/>
              <a:buChar char="§"/>
            </a:pPr>
            <a:r>
              <a:rPr lang="en-US" sz="1400" b="1" i="1" dirty="0">
                <a:solidFill>
                  <a:prstClr val="black"/>
                </a:solidFill>
              </a:rPr>
              <a:t>Potential cases</a:t>
            </a:r>
            <a:r>
              <a:rPr lang="en-US" sz="1400" b="1" i="1" dirty="0" smtClean="0">
                <a:solidFill>
                  <a:prstClr val="black"/>
                </a:solidFill>
              </a:rPr>
              <a:t>: </a:t>
            </a:r>
            <a:r>
              <a:rPr lang="en-US" sz="1400" i="1" dirty="0" smtClean="0">
                <a:solidFill>
                  <a:prstClr val="black"/>
                </a:solidFill>
              </a:rPr>
              <a:t>Namibia, Egypt, Philippines, Sweden,…</a:t>
            </a:r>
            <a:endParaRPr lang="en-US" sz="1400" i="1" dirty="0">
              <a:solidFill>
                <a:prstClr val="black"/>
              </a:solidFill>
            </a:endParaRPr>
          </a:p>
          <a:p>
            <a:pPr marL="177800" indent="-177800" defTabSz="914400">
              <a:buFont typeface="Arial" pitchFamily="34" charset="0"/>
              <a:buChar char="•"/>
            </a:pPr>
            <a:endParaRPr lang="en-US" dirty="0">
              <a:solidFill>
                <a:prstClr val="black"/>
              </a:solidFill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7020272" y="188761"/>
            <a:ext cx="1857479" cy="1857479"/>
            <a:chOff x="4211960" y="764704"/>
            <a:chExt cx="3104986" cy="3104986"/>
          </a:xfrm>
        </p:grpSpPr>
        <p:sp>
          <p:nvSpPr>
            <p:cNvPr id="9" name="Freeform 8"/>
            <p:cNvSpPr/>
            <p:nvPr/>
          </p:nvSpPr>
          <p:spPr>
            <a:xfrm>
              <a:off x="4211960" y="764704"/>
              <a:ext cx="3104986" cy="3104986"/>
            </a:xfrm>
            <a:custGeom>
              <a:avLst/>
              <a:gdLst>
                <a:gd name="connsiteX0" fmla="*/ 1552492 w 3104986"/>
                <a:gd name="connsiteY0" fmla="*/ 3104986 h 3104986"/>
                <a:gd name="connsiteX1" fmla="*/ 207994 w 3104986"/>
                <a:gd name="connsiteY1" fmla="*/ 2328738 h 3104986"/>
                <a:gd name="connsiteX2" fmla="*/ 1552493 w 3104986"/>
                <a:gd name="connsiteY2" fmla="*/ 1552493 h 3104986"/>
                <a:gd name="connsiteX3" fmla="*/ 1552492 w 3104986"/>
                <a:gd name="connsiteY3" fmla="*/ 3104986 h 31049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04986" h="3104986">
                  <a:moveTo>
                    <a:pt x="1552492" y="3104986"/>
                  </a:moveTo>
                  <a:cubicBezTo>
                    <a:pt x="997839" y="3104986"/>
                    <a:pt x="485319" y="2809082"/>
                    <a:pt x="207994" y="2328738"/>
                  </a:cubicBezTo>
                  <a:lnTo>
                    <a:pt x="1552493" y="1552493"/>
                  </a:lnTo>
                  <a:cubicBezTo>
                    <a:pt x="1552493" y="2069991"/>
                    <a:pt x="1552492" y="2587488"/>
                    <a:pt x="1552492" y="3104986"/>
                  </a:cubicBez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6">
                <a:hueOff val="0"/>
                <a:satOff val="0"/>
                <a:lumOff val="0"/>
                <a:alphaOff val="0"/>
              </a:schemeClr>
            </a:fillRef>
            <a:effectRef idx="0">
              <a:schemeClr val="accent6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9484" tIns="1249728" rIns="2129474" bIns="1249728" numCol="1" spcCol="1270" anchor="ctr" anchorCtr="0">
              <a:noAutofit/>
            </a:bodyPr>
            <a:lstStyle/>
            <a:p>
              <a:pPr algn="ctr" defTabSz="400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1000" b="1">
                <a:solidFill>
                  <a:prstClr val="white"/>
                </a:solidFill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4572000" y="3135019"/>
              <a:ext cx="1152127" cy="3279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400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750" b="1">
                  <a:solidFill>
                    <a:prstClr val="white"/>
                  </a:solidFill>
                </a:rPr>
                <a:t>Health</a:t>
              </a: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7020272" y="188761"/>
            <a:ext cx="1857479" cy="1857479"/>
            <a:chOff x="4211960" y="764704"/>
            <a:chExt cx="3104986" cy="3104986"/>
          </a:xfrm>
        </p:grpSpPr>
        <p:sp>
          <p:nvSpPr>
            <p:cNvPr id="12" name="Freeform 11"/>
            <p:cNvSpPr/>
            <p:nvPr/>
          </p:nvSpPr>
          <p:spPr>
            <a:xfrm>
              <a:off x="4211960" y="764704"/>
              <a:ext cx="3104986" cy="3104986"/>
            </a:xfrm>
            <a:custGeom>
              <a:avLst/>
              <a:gdLst>
                <a:gd name="connsiteX0" fmla="*/ 207994 w 3104986"/>
                <a:gd name="connsiteY0" fmla="*/ 2328738 h 3104986"/>
                <a:gd name="connsiteX1" fmla="*/ 207996 w 3104986"/>
                <a:gd name="connsiteY1" fmla="*/ 776245 h 3104986"/>
                <a:gd name="connsiteX2" fmla="*/ 1552493 w 3104986"/>
                <a:gd name="connsiteY2" fmla="*/ 1552493 h 3104986"/>
                <a:gd name="connsiteX3" fmla="*/ 207994 w 3104986"/>
                <a:gd name="connsiteY3" fmla="*/ 2328738 h 31049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04986" h="3104986">
                  <a:moveTo>
                    <a:pt x="207994" y="2328738"/>
                  </a:moveTo>
                  <a:cubicBezTo>
                    <a:pt x="-69332" y="1848395"/>
                    <a:pt x="-69331" y="1256588"/>
                    <a:pt x="207996" y="776245"/>
                  </a:cubicBezTo>
                  <a:lnTo>
                    <a:pt x="1552493" y="1552493"/>
                  </a:lnTo>
                  <a:lnTo>
                    <a:pt x="207994" y="2328738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0"/>
                <a:satOff val="0"/>
                <a:lumOff val="0"/>
                <a:alphaOff val="0"/>
              </a:schemeClr>
            </a:fillRef>
            <a:effectRef idx="0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46630" tIns="146629" rIns="146630" bIns="146629" numCol="1" spcCol="1270" anchor="ctr" anchorCtr="0">
              <a:noAutofit/>
            </a:bodyPr>
            <a:lstStyle/>
            <a:p>
              <a:pPr algn="ctr" defTabSz="400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1000" b="1">
                <a:solidFill>
                  <a:prstClr val="white"/>
                </a:solidFill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4283968" y="2204864"/>
              <a:ext cx="1152127" cy="3279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400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750" b="1" dirty="0" smtClean="0">
                  <a:solidFill>
                    <a:prstClr val="white"/>
                  </a:solidFill>
                </a:rPr>
                <a:t>Financial</a:t>
              </a: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7020272" y="188761"/>
            <a:ext cx="1857479" cy="1857479"/>
            <a:chOff x="4211960" y="764704"/>
            <a:chExt cx="3104986" cy="3104986"/>
          </a:xfrm>
        </p:grpSpPr>
        <p:sp>
          <p:nvSpPr>
            <p:cNvPr id="15" name="Freeform 14"/>
            <p:cNvSpPr/>
            <p:nvPr/>
          </p:nvSpPr>
          <p:spPr>
            <a:xfrm>
              <a:off x="4211960" y="764704"/>
              <a:ext cx="3104986" cy="3104986"/>
            </a:xfrm>
            <a:custGeom>
              <a:avLst/>
              <a:gdLst>
                <a:gd name="connsiteX0" fmla="*/ 207996 w 3104986"/>
                <a:gd name="connsiteY0" fmla="*/ 776245 h 3104986"/>
                <a:gd name="connsiteX1" fmla="*/ 1552495 w 3104986"/>
                <a:gd name="connsiteY1" fmla="*/ 0 h 3104986"/>
                <a:gd name="connsiteX2" fmla="*/ 1552493 w 3104986"/>
                <a:gd name="connsiteY2" fmla="*/ 1552493 h 3104986"/>
                <a:gd name="connsiteX3" fmla="*/ 207996 w 3104986"/>
                <a:gd name="connsiteY3" fmla="*/ 776245 h 31049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04986" h="3104986">
                  <a:moveTo>
                    <a:pt x="207996" y="776245"/>
                  </a:moveTo>
                  <a:cubicBezTo>
                    <a:pt x="485323" y="295902"/>
                    <a:pt x="997843" y="-1"/>
                    <a:pt x="1552495" y="0"/>
                  </a:cubicBezTo>
                  <a:cubicBezTo>
                    <a:pt x="1552494" y="517498"/>
                    <a:pt x="1552494" y="1034995"/>
                    <a:pt x="1552493" y="1552493"/>
                  </a:cubicBezTo>
                  <a:lnTo>
                    <a:pt x="207996" y="776245"/>
                  </a:ln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597191" tIns="344107" rIns="625034" bIns="2118385" numCol="1" spcCol="1270" anchor="ctr" anchorCtr="0">
              <a:noAutofit/>
            </a:bodyPr>
            <a:lstStyle/>
            <a:p>
              <a:pPr algn="ctr" defTabSz="400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1000" b="1">
                <a:solidFill>
                  <a:prstClr val="white"/>
                </a:solidFill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4644008" y="1268761"/>
              <a:ext cx="1152127" cy="3279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400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750" b="1" dirty="0" smtClean="0">
                  <a:solidFill>
                    <a:prstClr val="white"/>
                  </a:solidFill>
                </a:rPr>
                <a:t>Institutional</a:t>
              </a: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7020272" y="188640"/>
            <a:ext cx="1857479" cy="1857479"/>
            <a:chOff x="4213725" y="772251"/>
            <a:chExt cx="3104986" cy="3104988"/>
          </a:xfrm>
        </p:grpSpPr>
        <p:sp>
          <p:nvSpPr>
            <p:cNvPr id="18" name="Freeform 17"/>
            <p:cNvSpPr/>
            <p:nvPr/>
          </p:nvSpPr>
          <p:spPr>
            <a:xfrm>
              <a:off x="4213725" y="772251"/>
              <a:ext cx="3104986" cy="3104988"/>
            </a:xfrm>
            <a:custGeom>
              <a:avLst/>
              <a:gdLst>
                <a:gd name="connsiteX0" fmla="*/ 1552495 w 3104986"/>
                <a:gd name="connsiteY0" fmla="*/ 0 h 3104986"/>
                <a:gd name="connsiteX1" fmla="*/ 2896993 w 3104986"/>
                <a:gd name="connsiteY1" fmla="*/ 776250 h 3104986"/>
                <a:gd name="connsiteX2" fmla="*/ 1552493 w 3104986"/>
                <a:gd name="connsiteY2" fmla="*/ 1552493 h 3104986"/>
                <a:gd name="connsiteX3" fmla="*/ 1552495 w 3104986"/>
                <a:gd name="connsiteY3" fmla="*/ 0 h 31049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04986" h="3104986">
                  <a:moveTo>
                    <a:pt x="1552495" y="0"/>
                  </a:moveTo>
                  <a:cubicBezTo>
                    <a:pt x="2107148" y="1"/>
                    <a:pt x="2619668" y="295905"/>
                    <a:pt x="2896993" y="776250"/>
                  </a:cubicBezTo>
                  <a:lnTo>
                    <a:pt x="1552493" y="1552493"/>
                  </a:lnTo>
                  <a:cubicBezTo>
                    <a:pt x="1552494" y="1034995"/>
                    <a:pt x="1552494" y="517498"/>
                    <a:pt x="1552495" y="0"/>
                  </a:cubicBez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46630" tIns="146629" rIns="146630" bIns="146629" numCol="1" spcCol="1270" anchor="ctr" anchorCtr="0">
              <a:noAutofit/>
            </a:bodyPr>
            <a:lstStyle/>
            <a:p>
              <a:pPr algn="ctr" defTabSz="400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1200" b="1">
                <a:solidFill>
                  <a:prstClr val="white"/>
                </a:solidFill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5765141" y="1284258"/>
              <a:ext cx="1152127" cy="3279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400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750" b="1" dirty="0" smtClean="0">
                  <a:solidFill>
                    <a:prstClr val="white"/>
                  </a:solidFill>
                </a:rPr>
                <a:t>Social</a:t>
              </a:r>
              <a:endParaRPr lang="en-US" sz="750" b="1" dirty="0">
                <a:solidFill>
                  <a:prstClr val="white"/>
                </a:solidFill>
              </a:endParaRP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7083762" y="298624"/>
            <a:ext cx="1857479" cy="1857479"/>
            <a:chOff x="4211960" y="764704"/>
            <a:chExt cx="3104986" cy="3104986"/>
          </a:xfrm>
        </p:grpSpPr>
        <p:sp>
          <p:nvSpPr>
            <p:cNvPr id="21" name="Freeform 20"/>
            <p:cNvSpPr/>
            <p:nvPr/>
          </p:nvSpPr>
          <p:spPr>
            <a:xfrm>
              <a:off x="4211960" y="764704"/>
              <a:ext cx="3104986" cy="3104986"/>
            </a:xfrm>
            <a:custGeom>
              <a:avLst/>
              <a:gdLst>
                <a:gd name="connsiteX0" fmla="*/ 2896991 w 3104986"/>
                <a:gd name="connsiteY0" fmla="*/ 2328740 h 3104986"/>
                <a:gd name="connsiteX1" fmla="*/ 1552492 w 3104986"/>
                <a:gd name="connsiteY1" fmla="*/ 3104986 h 3104986"/>
                <a:gd name="connsiteX2" fmla="*/ 1552493 w 3104986"/>
                <a:gd name="connsiteY2" fmla="*/ 1552493 h 3104986"/>
                <a:gd name="connsiteX3" fmla="*/ 2896991 w 3104986"/>
                <a:gd name="connsiteY3" fmla="*/ 2328740 h 31049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04986" h="3104986">
                  <a:moveTo>
                    <a:pt x="2896991" y="2328740"/>
                  </a:moveTo>
                  <a:cubicBezTo>
                    <a:pt x="2619665" y="2809083"/>
                    <a:pt x="2107145" y="3104987"/>
                    <a:pt x="1552492" y="3104986"/>
                  </a:cubicBezTo>
                  <a:cubicBezTo>
                    <a:pt x="1552492" y="2587488"/>
                    <a:pt x="1552493" y="2069991"/>
                    <a:pt x="1552493" y="1552493"/>
                  </a:cubicBezTo>
                  <a:lnTo>
                    <a:pt x="2896991" y="2328740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136868" tIns="1249728" rIns="52090" bIns="1249728" numCol="1" spcCol="1270" anchor="ctr" anchorCtr="0">
              <a:noAutofit/>
            </a:bodyPr>
            <a:lstStyle/>
            <a:p>
              <a:pPr algn="ctr" defTabSz="400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1000" b="1">
                <a:solidFill>
                  <a:prstClr val="white"/>
                </a:solidFill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5630487" y="2944106"/>
              <a:ext cx="1564804" cy="3858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400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000" b="1" dirty="0" smtClean="0">
                  <a:solidFill>
                    <a:prstClr val="white"/>
                  </a:solidFill>
                </a:rPr>
                <a:t>Environment</a:t>
              </a:r>
              <a:endParaRPr lang="en-US" sz="1000" b="1" dirty="0">
                <a:solidFill>
                  <a:prstClr val="white"/>
                </a:solidFill>
              </a:endParaRPr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7020272" y="188761"/>
            <a:ext cx="1872208" cy="1857479"/>
            <a:chOff x="4211960" y="764704"/>
            <a:chExt cx="3129607" cy="3104986"/>
          </a:xfrm>
        </p:grpSpPr>
        <p:sp>
          <p:nvSpPr>
            <p:cNvPr id="24" name="Freeform 23"/>
            <p:cNvSpPr/>
            <p:nvPr/>
          </p:nvSpPr>
          <p:spPr>
            <a:xfrm>
              <a:off x="4211960" y="764704"/>
              <a:ext cx="3104986" cy="3104986"/>
            </a:xfrm>
            <a:custGeom>
              <a:avLst/>
              <a:gdLst>
                <a:gd name="connsiteX0" fmla="*/ 2896993 w 3104986"/>
                <a:gd name="connsiteY0" fmla="*/ 776250 h 3104986"/>
                <a:gd name="connsiteX1" fmla="*/ 2896989 w 3104986"/>
                <a:gd name="connsiteY1" fmla="*/ 2328743 h 3104986"/>
                <a:gd name="connsiteX2" fmla="*/ 1552493 w 3104986"/>
                <a:gd name="connsiteY2" fmla="*/ 1552493 h 3104986"/>
                <a:gd name="connsiteX3" fmla="*/ 2896993 w 3104986"/>
                <a:gd name="connsiteY3" fmla="*/ 776250 h 31049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04986" h="3104986">
                  <a:moveTo>
                    <a:pt x="2896993" y="776250"/>
                  </a:moveTo>
                  <a:cubicBezTo>
                    <a:pt x="3174318" y="1256594"/>
                    <a:pt x="3174317" y="1848401"/>
                    <a:pt x="2896989" y="2328743"/>
                  </a:cubicBezTo>
                  <a:lnTo>
                    <a:pt x="1552493" y="1552493"/>
                  </a:lnTo>
                  <a:lnTo>
                    <a:pt x="2896993" y="776250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0"/>
                <a:satOff val="0"/>
                <a:lumOff val="0"/>
                <a:alphaOff val="0"/>
              </a:schemeClr>
            </a:fillRef>
            <a:effectRef idx="0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597192" tIns="2118385" rIns="625033" bIns="344107" numCol="1" spcCol="1270" anchor="ctr" anchorCtr="0">
              <a:noAutofit/>
            </a:bodyPr>
            <a:lstStyle/>
            <a:p>
              <a:pPr algn="ctr" defTabSz="400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000" b="1">
                  <a:solidFill>
                    <a:prstClr val="white"/>
                  </a:solidFill>
                </a:rPr>
                <a:t> </a:t>
              </a: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6189440" y="2189366"/>
              <a:ext cx="1152127" cy="3279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400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750" b="1" smtClean="0">
                  <a:solidFill>
                    <a:prstClr val="white"/>
                  </a:solidFill>
                </a:rPr>
                <a:t>Technical</a:t>
              </a:r>
              <a:endParaRPr lang="en-US" sz="750" b="1">
                <a:solidFill>
                  <a:prstClr val="white"/>
                </a:solidFill>
              </a:endParaRPr>
            </a:p>
          </p:txBody>
        </p:sp>
      </p:grpSp>
      <p:pic>
        <p:nvPicPr>
          <p:cNvPr id="5121" name="Picture 1" descr="C:\Users\kim.andersson\Documents\ISSS\Vinnova\Exchange visit\Photos\IMG_870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5999" y="2931967"/>
            <a:ext cx="2917249" cy="1944833"/>
          </a:xfrm>
          <a:prstGeom prst="rect">
            <a:avLst/>
          </a:prstGeom>
          <a:noFill/>
        </p:spPr>
      </p:pic>
      <p:pic>
        <p:nvPicPr>
          <p:cNvPr id="5123" name="Picture 3" descr=" LOFTUS (2011)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95999" y="4974507"/>
            <a:ext cx="2922316" cy="1654893"/>
          </a:xfrm>
          <a:prstGeom prst="rect">
            <a:avLst/>
          </a:prstGeom>
          <a:noFill/>
        </p:spPr>
      </p:pic>
      <p:sp>
        <p:nvSpPr>
          <p:cNvPr id="5124" name="Rectangle 4"/>
          <p:cNvSpPr>
            <a:spLocks noChangeArrowheads="1"/>
          </p:cNvSpPr>
          <p:nvPr/>
        </p:nvSpPr>
        <p:spPr bwMode="auto">
          <a:xfrm>
            <a:off x="7333666" y="6650359"/>
            <a:ext cx="1821332" cy="2000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700" i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Recharge pond. Source: LOFTUS (2011)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-46455" y="37014"/>
            <a:ext cx="15072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en-US" sz="2800" b="1" i="1" dirty="0" smtClean="0">
                <a:solidFill>
                  <a:prstClr val="black"/>
                </a:solidFill>
              </a:rPr>
              <a:t>Health</a:t>
            </a:r>
            <a:endParaRPr lang="en-US" sz="2800" b="1" i="1" dirty="0">
              <a:solidFill>
                <a:prstClr val="black"/>
              </a:solidFill>
            </a:endParaRPr>
          </a:p>
        </p:txBody>
      </p:sp>
      <p:grpSp>
        <p:nvGrpSpPr>
          <p:cNvPr id="30" name="Group 29"/>
          <p:cNvGrpSpPr/>
          <p:nvPr/>
        </p:nvGrpSpPr>
        <p:grpSpPr>
          <a:xfrm>
            <a:off x="1012086" y="144155"/>
            <a:ext cx="1959714" cy="1989445"/>
            <a:chOff x="6932766" y="155728"/>
            <a:chExt cx="1959714" cy="2000726"/>
          </a:xfrm>
        </p:grpSpPr>
        <p:grpSp>
          <p:nvGrpSpPr>
            <p:cNvPr id="31" name="Group 30"/>
            <p:cNvGrpSpPr/>
            <p:nvPr/>
          </p:nvGrpSpPr>
          <p:grpSpPr>
            <a:xfrm>
              <a:off x="6932766" y="298975"/>
              <a:ext cx="1857479" cy="1857479"/>
              <a:chOff x="4211960" y="764704"/>
              <a:chExt cx="3104986" cy="3104986"/>
            </a:xfrm>
          </p:grpSpPr>
          <p:sp>
            <p:nvSpPr>
              <p:cNvPr id="46" name="Freeform 45"/>
              <p:cNvSpPr/>
              <p:nvPr/>
            </p:nvSpPr>
            <p:spPr>
              <a:xfrm>
                <a:off x="4211960" y="764704"/>
                <a:ext cx="3104986" cy="3104986"/>
              </a:xfrm>
              <a:custGeom>
                <a:avLst/>
                <a:gdLst>
                  <a:gd name="connsiteX0" fmla="*/ 1552492 w 3104986"/>
                  <a:gd name="connsiteY0" fmla="*/ 3104986 h 3104986"/>
                  <a:gd name="connsiteX1" fmla="*/ 207994 w 3104986"/>
                  <a:gd name="connsiteY1" fmla="*/ 2328738 h 3104986"/>
                  <a:gd name="connsiteX2" fmla="*/ 1552493 w 3104986"/>
                  <a:gd name="connsiteY2" fmla="*/ 1552493 h 3104986"/>
                  <a:gd name="connsiteX3" fmla="*/ 1552492 w 3104986"/>
                  <a:gd name="connsiteY3" fmla="*/ 3104986 h 31049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104986" h="3104986">
                    <a:moveTo>
                      <a:pt x="1552492" y="3104986"/>
                    </a:moveTo>
                    <a:cubicBezTo>
                      <a:pt x="997839" y="3104986"/>
                      <a:pt x="485319" y="2809082"/>
                      <a:pt x="207994" y="2328738"/>
                    </a:cubicBezTo>
                    <a:lnTo>
                      <a:pt x="1552493" y="1552493"/>
                    </a:lnTo>
                    <a:cubicBezTo>
                      <a:pt x="1552493" y="2069991"/>
                      <a:pt x="1552492" y="2587488"/>
                      <a:pt x="1552492" y="3104986"/>
                    </a:cubicBezTo>
                    <a:close/>
                  </a:path>
                </a:pathLst>
              </a:custGeom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6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6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59484" tIns="1249728" rIns="2129474" bIns="1249728" numCol="1" spcCol="1270" anchor="ctr" anchorCtr="0">
                <a:noAutofit/>
              </a:bodyPr>
              <a:lstStyle/>
              <a:p>
                <a:pPr algn="ctr" defTabSz="4000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en-US" sz="1000" b="1">
                  <a:solidFill>
                    <a:prstClr val="white"/>
                  </a:solidFill>
                </a:endParaRPr>
              </a:p>
            </p:txBody>
          </p:sp>
          <p:sp>
            <p:nvSpPr>
              <p:cNvPr id="47" name="TextBox 46"/>
              <p:cNvSpPr txBox="1"/>
              <p:nvPr/>
            </p:nvSpPr>
            <p:spPr>
              <a:xfrm>
                <a:off x="4572000" y="3135019"/>
                <a:ext cx="1152127" cy="38586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defTabSz="4000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n-US" sz="1000" b="1" dirty="0">
                    <a:solidFill>
                      <a:prstClr val="white"/>
                    </a:solidFill>
                  </a:rPr>
                  <a:t>Health</a:t>
                </a:r>
              </a:p>
            </p:txBody>
          </p:sp>
        </p:grpSp>
        <p:grpSp>
          <p:nvGrpSpPr>
            <p:cNvPr id="32" name="Group 31"/>
            <p:cNvGrpSpPr/>
            <p:nvPr/>
          </p:nvGrpSpPr>
          <p:grpSpPr>
            <a:xfrm>
              <a:off x="7020272" y="155849"/>
              <a:ext cx="1857479" cy="1857479"/>
              <a:chOff x="4211960" y="764704"/>
              <a:chExt cx="3104986" cy="3104986"/>
            </a:xfrm>
          </p:grpSpPr>
          <p:sp>
            <p:nvSpPr>
              <p:cNvPr id="44" name="Freeform 43"/>
              <p:cNvSpPr/>
              <p:nvPr/>
            </p:nvSpPr>
            <p:spPr>
              <a:xfrm>
                <a:off x="4211960" y="764704"/>
                <a:ext cx="3104986" cy="3104986"/>
              </a:xfrm>
              <a:custGeom>
                <a:avLst/>
                <a:gdLst>
                  <a:gd name="connsiteX0" fmla="*/ 207994 w 3104986"/>
                  <a:gd name="connsiteY0" fmla="*/ 2328738 h 3104986"/>
                  <a:gd name="connsiteX1" fmla="*/ 207996 w 3104986"/>
                  <a:gd name="connsiteY1" fmla="*/ 776245 h 3104986"/>
                  <a:gd name="connsiteX2" fmla="*/ 1552493 w 3104986"/>
                  <a:gd name="connsiteY2" fmla="*/ 1552493 h 3104986"/>
                  <a:gd name="connsiteX3" fmla="*/ 207994 w 3104986"/>
                  <a:gd name="connsiteY3" fmla="*/ 2328738 h 31049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104986" h="3104986">
                    <a:moveTo>
                      <a:pt x="207994" y="2328738"/>
                    </a:moveTo>
                    <a:cubicBezTo>
                      <a:pt x="-69332" y="1848395"/>
                      <a:pt x="-69331" y="1256588"/>
                      <a:pt x="207996" y="776245"/>
                    </a:cubicBezTo>
                    <a:lnTo>
                      <a:pt x="1552493" y="1552493"/>
                    </a:lnTo>
                    <a:lnTo>
                      <a:pt x="207994" y="2328738"/>
                    </a:lnTo>
                    <a:close/>
                  </a:path>
                </a:pathLst>
              </a:custGeom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5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5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146630" tIns="146629" rIns="146630" bIns="146629" numCol="1" spcCol="1270" anchor="ctr" anchorCtr="0">
                <a:noAutofit/>
              </a:bodyPr>
              <a:lstStyle/>
              <a:p>
                <a:pPr algn="ctr" defTabSz="4000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en-US" sz="1000" b="1">
                  <a:solidFill>
                    <a:prstClr val="white"/>
                  </a:solidFill>
                </a:endParaRPr>
              </a:p>
            </p:txBody>
          </p:sp>
          <p:sp>
            <p:nvSpPr>
              <p:cNvPr id="45" name="TextBox 44"/>
              <p:cNvSpPr txBox="1"/>
              <p:nvPr/>
            </p:nvSpPr>
            <p:spPr>
              <a:xfrm>
                <a:off x="4283968" y="2204864"/>
                <a:ext cx="1152127" cy="3279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defTabSz="4000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n-US" sz="750" b="1" dirty="0" smtClean="0">
                    <a:solidFill>
                      <a:prstClr val="white"/>
                    </a:solidFill>
                  </a:rPr>
                  <a:t>Financial</a:t>
                </a:r>
              </a:p>
            </p:txBody>
          </p:sp>
        </p:grpSp>
        <p:sp>
          <p:nvSpPr>
            <p:cNvPr id="33" name="Freeform 32"/>
            <p:cNvSpPr/>
            <p:nvPr/>
          </p:nvSpPr>
          <p:spPr>
            <a:xfrm>
              <a:off x="7020272" y="155849"/>
              <a:ext cx="1857479" cy="1857479"/>
            </a:xfrm>
            <a:custGeom>
              <a:avLst/>
              <a:gdLst>
                <a:gd name="connsiteX0" fmla="*/ 207996 w 3104986"/>
                <a:gd name="connsiteY0" fmla="*/ 776245 h 3104986"/>
                <a:gd name="connsiteX1" fmla="*/ 1552495 w 3104986"/>
                <a:gd name="connsiteY1" fmla="*/ 0 h 3104986"/>
                <a:gd name="connsiteX2" fmla="*/ 1552493 w 3104986"/>
                <a:gd name="connsiteY2" fmla="*/ 1552493 h 3104986"/>
                <a:gd name="connsiteX3" fmla="*/ 207996 w 3104986"/>
                <a:gd name="connsiteY3" fmla="*/ 776245 h 31049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04986" h="3104986">
                  <a:moveTo>
                    <a:pt x="207996" y="776245"/>
                  </a:moveTo>
                  <a:cubicBezTo>
                    <a:pt x="485323" y="295902"/>
                    <a:pt x="997843" y="-1"/>
                    <a:pt x="1552495" y="0"/>
                  </a:cubicBezTo>
                  <a:cubicBezTo>
                    <a:pt x="1552494" y="517498"/>
                    <a:pt x="1552494" y="1034995"/>
                    <a:pt x="1552493" y="1552493"/>
                  </a:cubicBezTo>
                  <a:lnTo>
                    <a:pt x="207996" y="776245"/>
                  </a:ln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597191" tIns="344107" rIns="625034" bIns="2118385" numCol="1" spcCol="1270" anchor="ctr" anchorCtr="0">
              <a:noAutofit/>
            </a:bodyPr>
            <a:lstStyle/>
            <a:p>
              <a:pPr algn="ctr" defTabSz="400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1000" b="1">
                <a:solidFill>
                  <a:prstClr val="white"/>
                </a:solidFill>
              </a:endParaRP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7278734" y="457388"/>
              <a:ext cx="689231" cy="1962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400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750" b="1" dirty="0" smtClean="0">
                  <a:solidFill>
                    <a:prstClr val="white"/>
                  </a:solidFill>
                </a:rPr>
                <a:t>Institutional</a:t>
              </a:r>
            </a:p>
          </p:txBody>
        </p:sp>
        <p:grpSp>
          <p:nvGrpSpPr>
            <p:cNvPr id="35" name="Group 34"/>
            <p:cNvGrpSpPr/>
            <p:nvPr/>
          </p:nvGrpSpPr>
          <p:grpSpPr>
            <a:xfrm>
              <a:off x="7020272" y="155728"/>
              <a:ext cx="1857479" cy="1857479"/>
              <a:chOff x="4213725" y="772251"/>
              <a:chExt cx="3104986" cy="3104988"/>
            </a:xfrm>
          </p:grpSpPr>
          <p:sp>
            <p:nvSpPr>
              <p:cNvPr id="42" name="Freeform 41"/>
              <p:cNvSpPr/>
              <p:nvPr/>
            </p:nvSpPr>
            <p:spPr>
              <a:xfrm>
                <a:off x="4213725" y="772251"/>
                <a:ext cx="3104986" cy="3104988"/>
              </a:xfrm>
              <a:custGeom>
                <a:avLst/>
                <a:gdLst>
                  <a:gd name="connsiteX0" fmla="*/ 1552495 w 3104986"/>
                  <a:gd name="connsiteY0" fmla="*/ 0 h 3104986"/>
                  <a:gd name="connsiteX1" fmla="*/ 2896993 w 3104986"/>
                  <a:gd name="connsiteY1" fmla="*/ 776250 h 3104986"/>
                  <a:gd name="connsiteX2" fmla="*/ 1552493 w 3104986"/>
                  <a:gd name="connsiteY2" fmla="*/ 1552493 h 3104986"/>
                  <a:gd name="connsiteX3" fmla="*/ 1552495 w 3104986"/>
                  <a:gd name="connsiteY3" fmla="*/ 0 h 31049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104986" h="3104986">
                    <a:moveTo>
                      <a:pt x="1552495" y="0"/>
                    </a:moveTo>
                    <a:cubicBezTo>
                      <a:pt x="2107148" y="1"/>
                      <a:pt x="2619668" y="295905"/>
                      <a:pt x="2896993" y="776250"/>
                    </a:cubicBezTo>
                    <a:lnTo>
                      <a:pt x="1552493" y="1552493"/>
                    </a:lnTo>
                    <a:cubicBezTo>
                      <a:pt x="1552494" y="1034995"/>
                      <a:pt x="1552494" y="517498"/>
                      <a:pt x="1552495" y="0"/>
                    </a:cubicBezTo>
                    <a:close/>
                  </a:path>
                </a:pathLst>
              </a:custGeom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2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2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146630" tIns="146629" rIns="146630" bIns="146629" numCol="1" spcCol="1270" anchor="ctr" anchorCtr="0">
                <a:noAutofit/>
              </a:bodyPr>
              <a:lstStyle/>
              <a:p>
                <a:pPr algn="ctr" defTabSz="4000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en-US" sz="1200" b="1">
                  <a:solidFill>
                    <a:prstClr val="white"/>
                  </a:solidFill>
                </a:endParaRPr>
              </a:p>
            </p:txBody>
          </p:sp>
          <p:sp>
            <p:nvSpPr>
              <p:cNvPr id="43" name="TextBox 42"/>
              <p:cNvSpPr txBox="1"/>
              <p:nvPr/>
            </p:nvSpPr>
            <p:spPr>
              <a:xfrm>
                <a:off x="5765141" y="1284258"/>
                <a:ext cx="1152127" cy="3279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defTabSz="4000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n-US" sz="750" b="1" dirty="0" smtClean="0">
                    <a:solidFill>
                      <a:prstClr val="white"/>
                    </a:solidFill>
                  </a:rPr>
                  <a:t>Social</a:t>
                </a:r>
                <a:endParaRPr lang="en-US" sz="750" b="1" dirty="0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36" name="Group 35"/>
            <p:cNvGrpSpPr/>
            <p:nvPr/>
          </p:nvGrpSpPr>
          <p:grpSpPr>
            <a:xfrm>
              <a:off x="7020272" y="155849"/>
              <a:ext cx="1857479" cy="1857479"/>
              <a:chOff x="4211960" y="764704"/>
              <a:chExt cx="3104986" cy="3104986"/>
            </a:xfrm>
          </p:grpSpPr>
          <p:sp>
            <p:nvSpPr>
              <p:cNvPr id="40" name="Freeform 39"/>
              <p:cNvSpPr/>
              <p:nvPr/>
            </p:nvSpPr>
            <p:spPr>
              <a:xfrm>
                <a:off x="4211960" y="764704"/>
                <a:ext cx="3104986" cy="3104986"/>
              </a:xfrm>
              <a:custGeom>
                <a:avLst/>
                <a:gdLst>
                  <a:gd name="connsiteX0" fmla="*/ 2896991 w 3104986"/>
                  <a:gd name="connsiteY0" fmla="*/ 2328740 h 3104986"/>
                  <a:gd name="connsiteX1" fmla="*/ 1552492 w 3104986"/>
                  <a:gd name="connsiteY1" fmla="*/ 3104986 h 3104986"/>
                  <a:gd name="connsiteX2" fmla="*/ 1552493 w 3104986"/>
                  <a:gd name="connsiteY2" fmla="*/ 1552493 h 3104986"/>
                  <a:gd name="connsiteX3" fmla="*/ 2896991 w 3104986"/>
                  <a:gd name="connsiteY3" fmla="*/ 2328740 h 31049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104986" h="3104986">
                    <a:moveTo>
                      <a:pt x="2896991" y="2328740"/>
                    </a:moveTo>
                    <a:cubicBezTo>
                      <a:pt x="2619665" y="2809083"/>
                      <a:pt x="2107145" y="3104987"/>
                      <a:pt x="1552492" y="3104986"/>
                    </a:cubicBezTo>
                    <a:cubicBezTo>
                      <a:pt x="1552492" y="2587488"/>
                      <a:pt x="1552493" y="2069991"/>
                      <a:pt x="1552493" y="1552493"/>
                    </a:cubicBezTo>
                    <a:lnTo>
                      <a:pt x="2896991" y="2328740"/>
                    </a:lnTo>
                    <a:close/>
                  </a:path>
                </a:pathLst>
              </a:custGeom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3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3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2136868" tIns="1249728" rIns="52090" bIns="1249728" numCol="1" spcCol="1270" anchor="ctr" anchorCtr="0">
                <a:noAutofit/>
              </a:bodyPr>
              <a:lstStyle/>
              <a:p>
                <a:pPr algn="ctr" defTabSz="4000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en-US" sz="1000" b="1">
                  <a:solidFill>
                    <a:prstClr val="white"/>
                  </a:solidFill>
                </a:endParaRPr>
              </a:p>
            </p:txBody>
          </p:sp>
          <p:sp>
            <p:nvSpPr>
              <p:cNvPr id="41" name="TextBox 40"/>
              <p:cNvSpPr txBox="1"/>
              <p:nvPr/>
            </p:nvSpPr>
            <p:spPr>
              <a:xfrm>
                <a:off x="5796136" y="3109113"/>
                <a:ext cx="1184321" cy="3279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defTabSz="4000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n-US" sz="750" b="1" dirty="0" smtClean="0">
                    <a:solidFill>
                      <a:prstClr val="white"/>
                    </a:solidFill>
                  </a:rPr>
                  <a:t>Environment</a:t>
                </a:r>
                <a:endParaRPr lang="en-US" sz="750" b="1" dirty="0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37" name="Group 36"/>
            <p:cNvGrpSpPr/>
            <p:nvPr/>
          </p:nvGrpSpPr>
          <p:grpSpPr>
            <a:xfrm>
              <a:off x="7020272" y="155849"/>
              <a:ext cx="1872208" cy="1857479"/>
              <a:chOff x="4211960" y="764704"/>
              <a:chExt cx="3129607" cy="3104986"/>
            </a:xfrm>
          </p:grpSpPr>
          <p:sp>
            <p:nvSpPr>
              <p:cNvPr id="38" name="Freeform 37"/>
              <p:cNvSpPr/>
              <p:nvPr/>
            </p:nvSpPr>
            <p:spPr>
              <a:xfrm>
                <a:off x="4211960" y="764704"/>
                <a:ext cx="3104986" cy="3104986"/>
              </a:xfrm>
              <a:custGeom>
                <a:avLst/>
                <a:gdLst>
                  <a:gd name="connsiteX0" fmla="*/ 2896993 w 3104986"/>
                  <a:gd name="connsiteY0" fmla="*/ 776250 h 3104986"/>
                  <a:gd name="connsiteX1" fmla="*/ 2896989 w 3104986"/>
                  <a:gd name="connsiteY1" fmla="*/ 2328743 h 3104986"/>
                  <a:gd name="connsiteX2" fmla="*/ 1552493 w 3104986"/>
                  <a:gd name="connsiteY2" fmla="*/ 1552493 h 3104986"/>
                  <a:gd name="connsiteX3" fmla="*/ 2896993 w 3104986"/>
                  <a:gd name="connsiteY3" fmla="*/ 776250 h 31049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104986" h="3104986">
                    <a:moveTo>
                      <a:pt x="2896993" y="776250"/>
                    </a:moveTo>
                    <a:cubicBezTo>
                      <a:pt x="3174318" y="1256594"/>
                      <a:pt x="3174317" y="1848401"/>
                      <a:pt x="2896989" y="2328743"/>
                    </a:cubicBezTo>
                    <a:lnTo>
                      <a:pt x="1552493" y="1552493"/>
                    </a:lnTo>
                    <a:lnTo>
                      <a:pt x="2896993" y="776250"/>
                    </a:lnTo>
                    <a:close/>
                  </a:path>
                </a:pathLst>
              </a:custGeom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4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4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1597192" tIns="2118385" rIns="625033" bIns="344107" numCol="1" spcCol="1270" anchor="ctr" anchorCtr="0">
                <a:noAutofit/>
              </a:bodyPr>
              <a:lstStyle/>
              <a:p>
                <a:pPr algn="ctr" defTabSz="4000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n-US" sz="1000" b="1">
                    <a:solidFill>
                      <a:prstClr val="white"/>
                    </a:solidFill>
                  </a:rPr>
                  <a:t> </a:t>
                </a:r>
              </a:p>
            </p:txBody>
          </p:sp>
          <p:sp>
            <p:nvSpPr>
              <p:cNvPr id="39" name="TextBox 38"/>
              <p:cNvSpPr txBox="1"/>
              <p:nvPr/>
            </p:nvSpPr>
            <p:spPr>
              <a:xfrm>
                <a:off x="6189440" y="2189366"/>
                <a:ext cx="1152127" cy="3279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defTabSz="4000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n-US" sz="750" b="1" smtClean="0">
                    <a:solidFill>
                      <a:prstClr val="white"/>
                    </a:solidFill>
                  </a:rPr>
                  <a:t>Technical</a:t>
                </a:r>
                <a:endParaRPr lang="en-US" sz="750" b="1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48" name="TextBox 47"/>
          <p:cNvSpPr txBox="1"/>
          <p:nvPr/>
        </p:nvSpPr>
        <p:spPr>
          <a:xfrm>
            <a:off x="237074" y="1828800"/>
            <a:ext cx="3344326" cy="15542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-177800" defTabSz="914400"/>
            <a:r>
              <a:rPr lang="en-US" b="1" i="1" dirty="0" smtClean="0">
                <a:solidFill>
                  <a:prstClr val="black"/>
                </a:solidFill>
              </a:rPr>
              <a:t>Capturing :</a:t>
            </a:r>
          </a:p>
          <a:p>
            <a:pPr indent="-177800" defTabSz="914400"/>
            <a:endParaRPr lang="en-US" sz="500" b="1" i="1" dirty="0" smtClean="0">
              <a:solidFill>
                <a:prstClr val="black"/>
              </a:solidFill>
            </a:endParaRPr>
          </a:p>
          <a:p>
            <a:pPr marL="177800" indent="-177800" defTabSz="914400">
              <a:buFont typeface="Arial" pitchFamily="34" charset="0"/>
              <a:buChar char="•"/>
            </a:pPr>
            <a:r>
              <a:rPr lang="en-US" dirty="0" smtClean="0">
                <a:solidFill>
                  <a:prstClr val="black"/>
                </a:solidFill>
              </a:rPr>
              <a:t>Integrated WASH approach</a:t>
            </a:r>
          </a:p>
          <a:p>
            <a:pPr marL="177800" indent="-177800" defTabSz="914400">
              <a:buFont typeface="Arial" pitchFamily="34" charset="0"/>
              <a:buChar char="•"/>
            </a:pPr>
            <a:r>
              <a:rPr lang="en-US" dirty="0" smtClean="0">
                <a:solidFill>
                  <a:prstClr val="black"/>
                </a:solidFill>
              </a:rPr>
              <a:t>Reuse guidelines</a:t>
            </a:r>
          </a:p>
          <a:p>
            <a:pPr marL="177800" indent="-177800" defTabSz="914400">
              <a:buFont typeface="Arial" pitchFamily="34" charset="0"/>
              <a:buChar char="•"/>
            </a:pPr>
            <a:r>
              <a:rPr lang="en-US" dirty="0" smtClean="0">
                <a:solidFill>
                  <a:prstClr val="black"/>
                </a:solidFill>
              </a:rPr>
              <a:t>Sanitation Safety Planning</a:t>
            </a:r>
          </a:p>
          <a:p>
            <a:pPr marL="177800" indent="-177800" defTabSz="914400">
              <a:buFont typeface="Arial" pitchFamily="34" charset="0"/>
              <a:buChar char="•"/>
            </a:pPr>
            <a:r>
              <a:rPr lang="en-US" b="1" i="1" dirty="0">
                <a:solidFill>
                  <a:prstClr val="black"/>
                </a:solidFill>
              </a:rPr>
              <a:t>Potential cases: </a:t>
            </a:r>
            <a:r>
              <a:rPr lang="en-US" i="1" dirty="0" smtClean="0">
                <a:solidFill>
                  <a:prstClr val="black"/>
                </a:solidFill>
              </a:rPr>
              <a:t>Jordan</a:t>
            </a:r>
            <a:endParaRPr lang="en-US" dirty="0">
              <a:solidFill>
                <a:prstClr val="black"/>
              </a:solidFill>
            </a:endParaRPr>
          </a:p>
        </p:txBody>
      </p:sp>
      <p:pic>
        <p:nvPicPr>
          <p:cNvPr id="49" name="Picture 2" descr="Picture 1"/>
          <p:cNvPicPr>
            <a:picLocks noChangeAspect="1" noChangeArrowheads="1"/>
          </p:cNvPicPr>
          <p:nvPr/>
        </p:nvPicPr>
        <p:blipFill>
          <a:blip r:embed="rId4" cstate="print"/>
          <a:srcRect l="20204" t="20000" r="22917" b="36667"/>
          <a:stretch>
            <a:fillRect/>
          </a:stretch>
        </p:blipFill>
        <p:spPr bwMode="auto">
          <a:xfrm>
            <a:off x="25791" y="3455504"/>
            <a:ext cx="4745649" cy="23356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" name="Picture 49" descr="Screen shot 2010-11-15 at 9.30.56 PM.png"/>
          <p:cNvPicPr>
            <a:picLocks noChangeAspect="1"/>
          </p:cNvPicPr>
          <p:nvPr/>
        </p:nvPicPr>
        <p:blipFill>
          <a:blip r:embed="rId5" cstate="print"/>
          <a:srcRect l="16528" t="17556" r="47917" b="3694"/>
          <a:stretch>
            <a:fillRect/>
          </a:stretch>
        </p:blipFill>
        <p:spPr>
          <a:xfrm>
            <a:off x="3069486" y="1975513"/>
            <a:ext cx="1031962" cy="1428522"/>
          </a:xfrm>
          <a:prstGeom prst="roundRect">
            <a:avLst>
              <a:gd name="adj" fmla="val 4167"/>
            </a:avLst>
          </a:prstGeom>
          <a:scene3d>
            <a:camera prst="perspectiveRight" fov="2700000">
              <a:rot lat="0" lon="20400000" rev="0"/>
            </a:camera>
            <a:lightRig rig="threePt" dir="t"/>
          </a:scene3d>
        </p:spPr>
      </p:pic>
    </p:spTree>
    <p:extLst>
      <p:ext uri="{BB962C8B-B14F-4D97-AF65-F5344CB8AC3E}">
        <p14:creationId xmlns:p14="http://schemas.microsoft.com/office/powerpoint/2010/main" val="362046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979712" y="188640"/>
            <a:ext cx="43204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en-US" sz="2800" b="1" i="1" dirty="0" smtClean="0">
                <a:solidFill>
                  <a:prstClr val="black"/>
                </a:solidFill>
              </a:rPr>
              <a:t>Financial</a:t>
            </a:r>
            <a:endParaRPr lang="en-US" sz="2800" b="1" i="1" dirty="0">
              <a:solidFill>
                <a:prstClr val="black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15616" y="1052736"/>
            <a:ext cx="4752528" cy="29290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-177800" defTabSz="914400"/>
            <a:r>
              <a:rPr lang="en-US" b="1" i="1" dirty="0" smtClean="0">
                <a:solidFill>
                  <a:prstClr val="black"/>
                </a:solidFill>
              </a:rPr>
              <a:t>Capturing topics such as:</a:t>
            </a:r>
          </a:p>
          <a:p>
            <a:pPr indent="-177800" defTabSz="914400"/>
            <a:endParaRPr lang="en-US" sz="500" b="1" i="1" dirty="0" smtClean="0">
              <a:solidFill>
                <a:prstClr val="black"/>
              </a:solidFill>
            </a:endParaRPr>
          </a:p>
          <a:p>
            <a:pPr marL="177800" indent="-177800" defTabSz="914400">
              <a:spcBef>
                <a:spcPts val="600"/>
              </a:spcBef>
              <a:spcAft>
                <a:spcPts val="300"/>
              </a:spcAft>
              <a:buFont typeface="Arial" pitchFamily="34" charset="0"/>
              <a:buChar char="•"/>
            </a:pPr>
            <a:r>
              <a:rPr lang="en-US" dirty="0" smtClean="0">
                <a:solidFill>
                  <a:prstClr val="black"/>
                </a:solidFill>
              </a:rPr>
              <a:t>Financial models</a:t>
            </a:r>
            <a:endParaRPr lang="en-US" dirty="0">
              <a:solidFill>
                <a:prstClr val="black"/>
              </a:solidFill>
            </a:endParaRPr>
          </a:p>
          <a:p>
            <a:pPr marL="177800" indent="-177800" defTabSz="914400">
              <a:spcBef>
                <a:spcPts val="600"/>
              </a:spcBef>
              <a:spcAft>
                <a:spcPts val="300"/>
              </a:spcAft>
              <a:buFont typeface="Arial" pitchFamily="34" charset="0"/>
              <a:buChar char="•"/>
            </a:pPr>
            <a:r>
              <a:rPr lang="en-US" dirty="0" smtClean="0">
                <a:solidFill>
                  <a:prstClr val="black"/>
                </a:solidFill>
              </a:rPr>
              <a:t>Cost-Benefit Analyses </a:t>
            </a:r>
          </a:p>
          <a:p>
            <a:pPr marL="177800" indent="-177800" defTabSz="914400">
              <a:spcAft>
                <a:spcPts val="300"/>
              </a:spcAft>
            </a:pPr>
            <a:r>
              <a:rPr lang="en-US" sz="1400" dirty="0">
                <a:solidFill>
                  <a:prstClr val="black"/>
                </a:solidFill>
              </a:rPr>
              <a:t> </a:t>
            </a:r>
            <a:r>
              <a:rPr lang="en-US" sz="1400" dirty="0" smtClean="0">
                <a:solidFill>
                  <a:prstClr val="black"/>
                </a:solidFill>
              </a:rPr>
              <a:t>	(e.g. costs for doing nothing – in health impacts and environmental degradation)</a:t>
            </a:r>
          </a:p>
          <a:p>
            <a:pPr marL="177800" indent="-177800" defTabSz="914400">
              <a:spcBef>
                <a:spcPts val="600"/>
              </a:spcBef>
              <a:spcAft>
                <a:spcPts val="300"/>
              </a:spcAft>
              <a:buFont typeface="Arial" pitchFamily="34" charset="0"/>
              <a:buChar char="•"/>
            </a:pPr>
            <a:r>
              <a:rPr lang="en-US" dirty="0" smtClean="0">
                <a:solidFill>
                  <a:prstClr val="black"/>
                </a:solidFill>
              </a:rPr>
              <a:t>Sanitation as a Business</a:t>
            </a:r>
          </a:p>
          <a:p>
            <a:pPr marL="357188" indent="-179388" defTabSz="914400">
              <a:spcAft>
                <a:spcPts val="200"/>
              </a:spcAft>
              <a:buFont typeface="Calibri" pitchFamily="34" charset="0"/>
              <a:buChar char="-"/>
            </a:pPr>
            <a:endParaRPr lang="en-US" sz="1400" i="1" dirty="0" smtClean="0">
              <a:solidFill>
                <a:prstClr val="black"/>
              </a:solidFill>
            </a:endParaRPr>
          </a:p>
          <a:p>
            <a:pPr marL="357188" indent="-179388" defTabSz="914400">
              <a:spcAft>
                <a:spcPts val="200"/>
              </a:spcAft>
              <a:buFont typeface="Calibri" pitchFamily="34" charset="0"/>
              <a:buChar char="-"/>
            </a:pPr>
            <a:endParaRPr lang="en-US" sz="1400" i="1" dirty="0">
              <a:solidFill>
                <a:prstClr val="black"/>
              </a:solidFill>
            </a:endParaRPr>
          </a:p>
          <a:p>
            <a:pPr marL="177800" indent="-177800" defTabSz="914400">
              <a:buFont typeface="Arial" pitchFamily="34" charset="0"/>
              <a:buChar char="•"/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115616" y="3810813"/>
            <a:ext cx="396044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en-US" b="1" i="1" dirty="0" smtClean="0">
                <a:solidFill>
                  <a:prstClr val="black"/>
                </a:solidFill>
              </a:rPr>
              <a:t>Potential cases:</a:t>
            </a:r>
          </a:p>
          <a:p>
            <a:pPr defTabSz="914400"/>
            <a:endParaRPr lang="en-US" sz="400" b="1" i="1" dirty="0" smtClean="0">
              <a:solidFill>
                <a:prstClr val="black"/>
              </a:solidFill>
            </a:endParaRPr>
          </a:p>
          <a:p>
            <a:pPr marL="177800" indent="-177800" defTabSz="914400">
              <a:buFontTx/>
              <a:buChar char="-"/>
            </a:pPr>
            <a:endParaRPr lang="sv-SE" sz="400" i="1" dirty="0" smtClean="0">
              <a:solidFill>
                <a:prstClr val="black"/>
              </a:solidFill>
            </a:endParaRPr>
          </a:p>
          <a:p>
            <a:pPr marL="177800" indent="-177800" defTabSz="914400">
              <a:buFontTx/>
              <a:buChar char="-"/>
            </a:pPr>
            <a:r>
              <a:rPr lang="sv-SE" sz="1600" i="1" dirty="0" smtClean="0">
                <a:solidFill>
                  <a:prstClr val="black"/>
                </a:solidFill>
              </a:rPr>
              <a:t>Jamaica</a:t>
            </a:r>
          </a:p>
          <a:p>
            <a:pPr marL="177800" indent="-177800" defTabSz="914400">
              <a:buFontTx/>
              <a:buChar char="-"/>
            </a:pPr>
            <a:r>
              <a:rPr lang="sv-SE" sz="1600" i="1" dirty="0" smtClean="0">
                <a:solidFill>
                  <a:prstClr val="black"/>
                </a:solidFill>
              </a:rPr>
              <a:t>South Africa </a:t>
            </a:r>
          </a:p>
          <a:p>
            <a:pPr marL="177800" indent="-177800" defTabSz="914400">
              <a:buFontTx/>
              <a:buChar char="-"/>
            </a:pPr>
            <a:r>
              <a:rPr lang="sv-SE" sz="1600" i="1" dirty="0" err="1" smtClean="0">
                <a:solidFill>
                  <a:prstClr val="black"/>
                </a:solidFill>
              </a:rPr>
              <a:t>India</a:t>
            </a:r>
            <a:endParaRPr lang="sv-SE" sz="1600" i="1" dirty="0" smtClean="0">
              <a:solidFill>
                <a:prstClr val="black"/>
              </a:solidFill>
            </a:endParaRPr>
          </a:p>
          <a:p>
            <a:pPr marL="177800" indent="-177800" defTabSz="914400">
              <a:buFontTx/>
              <a:buChar char="-"/>
            </a:pPr>
            <a:r>
              <a:rPr lang="sv-SE" sz="1600" i="1" dirty="0" smtClean="0">
                <a:solidFill>
                  <a:prstClr val="black"/>
                </a:solidFill>
              </a:rPr>
              <a:t>…</a:t>
            </a:r>
            <a:endParaRPr lang="en-US" sz="1600" i="1" dirty="0" smtClean="0">
              <a:solidFill>
                <a:prstClr val="black"/>
              </a:solidFill>
            </a:endParaRPr>
          </a:p>
          <a:p>
            <a:pPr defTabSz="914400">
              <a:buFontTx/>
              <a:buChar char="-"/>
            </a:pPr>
            <a:endParaRPr lang="en-US" dirty="0" smtClean="0">
              <a:solidFill>
                <a:prstClr val="black"/>
              </a:solidFill>
            </a:endParaRPr>
          </a:p>
          <a:p>
            <a:pPr defTabSz="914400">
              <a:buFontTx/>
              <a:buChar char="-"/>
            </a:pPr>
            <a:endParaRPr lang="en-US" dirty="0">
              <a:solidFill>
                <a:prstClr val="black"/>
              </a:solidFill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7020272" y="188761"/>
            <a:ext cx="1857479" cy="1857479"/>
            <a:chOff x="4211960" y="764704"/>
            <a:chExt cx="3104986" cy="3104986"/>
          </a:xfrm>
        </p:grpSpPr>
        <p:sp>
          <p:nvSpPr>
            <p:cNvPr id="9" name="Freeform 8"/>
            <p:cNvSpPr/>
            <p:nvPr/>
          </p:nvSpPr>
          <p:spPr>
            <a:xfrm>
              <a:off x="4211960" y="764704"/>
              <a:ext cx="3104986" cy="3104986"/>
            </a:xfrm>
            <a:custGeom>
              <a:avLst/>
              <a:gdLst>
                <a:gd name="connsiteX0" fmla="*/ 1552492 w 3104986"/>
                <a:gd name="connsiteY0" fmla="*/ 3104986 h 3104986"/>
                <a:gd name="connsiteX1" fmla="*/ 207994 w 3104986"/>
                <a:gd name="connsiteY1" fmla="*/ 2328738 h 3104986"/>
                <a:gd name="connsiteX2" fmla="*/ 1552493 w 3104986"/>
                <a:gd name="connsiteY2" fmla="*/ 1552493 h 3104986"/>
                <a:gd name="connsiteX3" fmla="*/ 1552492 w 3104986"/>
                <a:gd name="connsiteY3" fmla="*/ 3104986 h 31049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04986" h="3104986">
                  <a:moveTo>
                    <a:pt x="1552492" y="3104986"/>
                  </a:moveTo>
                  <a:cubicBezTo>
                    <a:pt x="997839" y="3104986"/>
                    <a:pt x="485319" y="2809082"/>
                    <a:pt x="207994" y="2328738"/>
                  </a:cubicBezTo>
                  <a:lnTo>
                    <a:pt x="1552493" y="1552493"/>
                  </a:lnTo>
                  <a:cubicBezTo>
                    <a:pt x="1552493" y="2069991"/>
                    <a:pt x="1552492" y="2587488"/>
                    <a:pt x="1552492" y="3104986"/>
                  </a:cubicBez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6">
                <a:hueOff val="0"/>
                <a:satOff val="0"/>
                <a:lumOff val="0"/>
                <a:alphaOff val="0"/>
              </a:schemeClr>
            </a:fillRef>
            <a:effectRef idx="0">
              <a:schemeClr val="accent6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9484" tIns="1249728" rIns="2129474" bIns="1249728" numCol="1" spcCol="1270" anchor="ctr" anchorCtr="0">
              <a:noAutofit/>
            </a:bodyPr>
            <a:lstStyle/>
            <a:p>
              <a:pPr algn="ctr" defTabSz="400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1000" b="1">
                <a:solidFill>
                  <a:prstClr val="white"/>
                </a:solidFill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4572000" y="3135019"/>
              <a:ext cx="1152127" cy="3279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400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750" b="1">
                  <a:solidFill>
                    <a:prstClr val="white"/>
                  </a:solidFill>
                </a:rPr>
                <a:t>Health</a:t>
              </a: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6876256" y="188761"/>
            <a:ext cx="1857479" cy="1857479"/>
            <a:chOff x="4211960" y="764704"/>
            <a:chExt cx="3104986" cy="3104986"/>
          </a:xfrm>
        </p:grpSpPr>
        <p:sp>
          <p:nvSpPr>
            <p:cNvPr id="12" name="Freeform 11"/>
            <p:cNvSpPr/>
            <p:nvPr/>
          </p:nvSpPr>
          <p:spPr>
            <a:xfrm>
              <a:off x="4211960" y="764704"/>
              <a:ext cx="3104986" cy="3104986"/>
            </a:xfrm>
            <a:custGeom>
              <a:avLst/>
              <a:gdLst>
                <a:gd name="connsiteX0" fmla="*/ 207994 w 3104986"/>
                <a:gd name="connsiteY0" fmla="*/ 2328738 h 3104986"/>
                <a:gd name="connsiteX1" fmla="*/ 207996 w 3104986"/>
                <a:gd name="connsiteY1" fmla="*/ 776245 h 3104986"/>
                <a:gd name="connsiteX2" fmla="*/ 1552493 w 3104986"/>
                <a:gd name="connsiteY2" fmla="*/ 1552493 h 3104986"/>
                <a:gd name="connsiteX3" fmla="*/ 207994 w 3104986"/>
                <a:gd name="connsiteY3" fmla="*/ 2328738 h 31049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04986" h="3104986">
                  <a:moveTo>
                    <a:pt x="207994" y="2328738"/>
                  </a:moveTo>
                  <a:cubicBezTo>
                    <a:pt x="-69332" y="1848395"/>
                    <a:pt x="-69331" y="1256588"/>
                    <a:pt x="207996" y="776245"/>
                  </a:cubicBezTo>
                  <a:lnTo>
                    <a:pt x="1552493" y="1552493"/>
                  </a:lnTo>
                  <a:lnTo>
                    <a:pt x="207994" y="2328738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0"/>
                <a:satOff val="0"/>
                <a:lumOff val="0"/>
                <a:alphaOff val="0"/>
              </a:schemeClr>
            </a:fillRef>
            <a:effectRef idx="0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46630" tIns="146629" rIns="146630" bIns="146629" numCol="1" spcCol="1270" anchor="ctr" anchorCtr="0">
              <a:noAutofit/>
            </a:bodyPr>
            <a:lstStyle/>
            <a:p>
              <a:pPr algn="ctr" defTabSz="400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1000" b="1">
                <a:solidFill>
                  <a:prstClr val="white"/>
                </a:solidFill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4258061" y="2178957"/>
              <a:ext cx="1152127" cy="3858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400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000" b="1" dirty="0" smtClean="0">
                  <a:solidFill>
                    <a:prstClr val="white"/>
                  </a:solidFill>
                </a:rPr>
                <a:t>Financial</a:t>
              </a: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7020272" y="188761"/>
            <a:ext cx="1857479" cy="1857479"/>
            <a:chOff x="4211960" y="764704"/>
            <a:chExt cx="3104986" cy="3104986"/>
          </a:xfrm>
        </p:grpSpPr>
        <p:sp>
          <p:nvSpPr>
            <p:cNvPr id="15" name="Freeform 14"/>
            <p:cNvSpPr/>
            <p:nvPr/>
          </p:nvSpPr>
          <p:spPr>
            <a:xfrm>
              <a:off x="4211960" y="764704"/>
              <a:ext cx="3104986" cy="3104986"/>
            </a:xfrm>
            <a:custGeom>
              <a:avLst/>
              <a:gdLst>
                <a:gd name="connsiteX0" fmla="*/ 207996 w 3104986"/>
                <a:gd name="connsiteY0" fmla="*/ 776245 h 3104986"/>
                <a:gd name="connsiteX1" fmla="*/ 1552495 w 3104986"/>
                <a:gd name="connsiteY1" fmla="*/ 0 h 3104986"/>
                <a:gd name="connsiteX2" fmla="*/ 1552493 w 3104986"/>
                <a:gd name="connsiteY2" fmla="*/ 1552493 h 3104986"/>
                <a:gd name="connsiteX3" fmla="*/ 207996 w 3104986"/>
                <a:gd name="connsiteY3" fmla="*/ 776245 h 31049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04986" h="3104986">
                  <a:moveTo>
                    <a:pt x="207996" y="776245"/>
                  </a:moveTo>
                  <a:cubicBezTo>
                    <a:pt x="485323" y="295902"/>
                    <a:pt x="997843" y="-1"/>
                    <a:pt x="1552495" y="0"/>
                  </a:cubicBezTo>
                  <a:cubicBezTo>
                    <a:pt x="1552494" y="517498"/>
                    <a:pt x="1552494" y="1034995"/>
                    <a:pt x="1552493" y="1552493"/>
                  </a:cubicBezTo>
                  <a:lnTo>
                    <a:pt x="207996" y="776245"/>
                  </a:ln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597191" tIns="344107" rIns="625034" bIns="2118385" numCol="1" spcCol="1270" anchor="ctr" anchorCtr="0">
              <a:noAutofit/>
            </a:bodyPr>
            <a:lstStyle/>
            <a:p>
              <a:pPr algn="ctr" defTabSz="400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1000" b="1">
                <a:solidFill>
                  <a:prstClr val="white"/>
                </a:solidFill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4644008" y="1268761"/>
              <a:ext cx="1152127" cy="3279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400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750" b="1" dirty="0" smtClean="0">
                  <a:solidFill>
                    <a:prstClr val="white"/>
                  </a:solidFill>
                </a:rPr>
                <a:t>Institutional</a:t>
              </a: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7020272" y="188640"/>
            <a:ext cx="1857479" cy="1857479"/>
            <a:chOff x="4213725" y="772251"/>
            <a:chExt cx="3104986" cy="3104988"/>
          </a:xfrm>
        </p:grpSpPr>
        <p:sp>
          <p:nvSpPr>
            <p:cNvPr id="18" name="Freeform 17"/>
            <p:cNvSpPr/>
            <p:nvPr/>
          </p:nvSpPr>
          <p:spPr>
            <a:xfrm>
              <a:off x="4213725" y="772251"/>
              <a:ext cx="3104986" cy="3104988"/>
            </a:xfrm>
            <a:custGeom>
              <a:avLst/>
              <a:gdLst>
                <a:gd name="connsiteX0" fmla="*/ 1552495 w 3104986"/>
                <a:gd name="connsiteY0" fmla="*/ 0 h 3104986"/>
                <a:gd name="connsiteX1" fmla="*/ 2896993 w 3104986"/>
                <a:gd name="connsiteY1" fmla="*/ 776250 h 3104986"/>
                <a:gd name="connsiteX2" fmla="*/ 1552493 w 3104986"/>
                <a:gd name="connsiteY2" fmla="*/ 1552493 h 3104986"/>
                <a:gd name="connsiteX3" fmla="*/ 1552495 w 3104986"/>
                <a:gd name="connsiteY3" fmla="*/ 0 h 31049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04986" h="3104986">
                  <a:moveTo>
                    <a:pt x="1552495" y="0"/>
                  </a:moveTo>
                  <a:cubicBezTo>
                    <a:pt x="2107148" y="1"/>
                    <a:pt x="2619668" y="295905"/>
                    <a:pt x="2896993" y="776250"/>
                  </a:cubicBezTo>
                  <a:lnTo>
                    <a:pt x="1552493" y="1552493"/>
                  </a:lnTo>
                  <a:cubicBezTo>
                    <a:pt x="1552494" y="1034995"/>
                    <a:pt x="1552494" y="517498"/>
                    <a:pt x="1552495" y="0"/>
                  </a:cubicBez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46630" tIns="146629" rIns="146630" bIns="146629" numCol="1" spcCol="1270" anchor="ctr" anchorCtr="0">
              <a:noAutofit/>
            </a:bodyPr>
            <a:lstStyle/>
            <a:p>
              <a:pPr algn="ctr" defTabSz="400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1200" b="1">
                <a:solidFill>
                  <a:prstClr val="white"/>
                </a:solidFill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5765141" y="1284258"/>
              <a:ext cx="1152127" cy="3279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400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750" b="1" dirty="0" smtClean="0">
                  <a:solidFill>
                    <a:prstClr val="white"/>
                  </a:solidFill>
                </a:rPr>
                <a:t>Social</a:t>
              </a:r>
              <a:endParaRPr lang="en-US" sz="750" b="1" dirty="0">
                <a:solidFill>
                  <a:prstClr val="white"/>
                </a:solidFill>
              </a:endParaRP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7020272" y="188761"/>
            <a:ext cx="1857479" cy="1857479"/>
            <a:chOff x="4211960" y="764704"/>
            <a:chExt cx="3104986" cy="3104986"/>
          </a:xfrm>
        </p:grpSpPr>
        <p:sp>
          <p:nvSpPr>
            <p:cNvPr id="21" name="Freeform 20"/>
            <p:cNvSpPr/>
            <p:nvPr/>
          </p:nvSpPr>
          <p:spPr>
            <a:xfrm>
              <a:off x="4211960" y="764704"/>
              <a:ext cx="3104986" cy="3104986"/>
            </a:xfrm>
            <a:custGeom>
              <a:avLst/>
              <a:gdLst>
                <a:gd name="connsiteX0" fmla="*/ 2896991 w 3104986"/>
                <a:gd name="connsiteY0" fmla="*/ 2328740 h 3104986"/>
                <a:gd name="connsiteX1" fmla="*/ 1552492 w 3104986"/>
                <a:gd name="connsiteY1" fmla="*/ 3104986 h 3104986"/>
                <a:gd name="connsiteX2" fmla="*/ 1552493 w 3104986"/>
                <a:gd name="connsiteY2" fmla="*/ 1552493 h 3104986"/>
                <a:gd name="connsiteX3" fmla="*/ 2896991 w 3104986"/>
                <a:gd name="connsiteY3" fmla="*/ 2328740 h 31049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04986" h="3104986">
                  <a:moveTo>
                    <a:pt x="2896991" y="2328740"/>
                  </a:moveTo>
                  <a:cubicBezTo>
                    <a:pt x="2619665" y="2809083"/>
                    <a:pt x="2107145" y="3104987"/>
                    <a:pt x="1552492" y="3104986"/>
                  </a:cubicBezTo>
                  <a:cubicBezTo>
                    <a:pt x="1552492" y="2587488"/>
                    <a:pt x="1552493" y="2069991"/>
                    <a:pt x="1552493" y="1552493"/>
                  </a:cubicBezTo>
                  <a:lnTo>
                    <a:pt x="2896991" y="2328740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136868" tIns="1249728" rIns="52090" bIns="1249728" numCol="1" spcCol="1270" anchor="ctr" anchorCtr="0">
              <a:noAutofit/>
            </a:bodyPr>
            <a:lstStyle/>
            <a:p>
              <a:pPr algn="ctr" defTabSz="400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1000" b="1">
                <a:solidFill>
                  <a:prstClr val="white"/>
                </a:solidFill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5796136" y="3109113"/>
              <a:ext cx="1184321" cy="3279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400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750" b="1" dirty="0" smtClean="0">
                  <a:solidFill>
                    <a:prstClr val="white"/>
                  </a:solidFill>
                </a:rPr>
                <a:t>Environment</a:t>
              </a:r>
              <a:endParaRPr lang="en-US" sz="750" b="1" dirty="0">
                <a:solidFill>
                  <a:prstClr val="white"/>
                </a:solidFill>
              </a:endParaRPr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7020272" y="188761"/>
            <a:ext cx="1872208" cy="1857479"/>
            <a:chOff x="4211960" y="764704"/>
            <a:chExt cx="3129607" cy="3104986"/>
          </a:xfrm>
        </p:grpSpPr>
        <p:sp>
          <p:nvSpPr>
            <p:cNvPr id="24" name="Freeform 23"/>
            <p:cNvSpPr/>
            <p:nvPr/>
          </p:nvSpPr>
          <p:spPr>
            <a:xfrm>
              <a:off x="4211960" y="764704"/>
              <a:ext cx="3104986" cy="3104986"/>
            </a:xfrm>
            <a:custGeom>
              <a:avLst/>
              <a:gdLst>
                <a:gd name="connsiteX0" fmla="*/ 2896993 w 3104986"/>
                <a:gd name="connsiteY0" fmla="*/ 776250 h 3104986"/>
                <a:gd name="connsiteX1" fmla="*/ 2896989 w 3104986"/>
                <a:gd name="connsiteY1" fmla="*/ 2328743 h 3104986"/>
                <a:gd name="connsiteX2" fmla="*/ 1552493 w 3104986"/>
                <a:gd name="connsiteY2" fmla="*/ 1552493 h 3104986"/>
                <a:gd name="connsiteX3" fmla="*/ 2896993 w 3104986"/>
                <a:gd name="connsiteY3" fmla="*/ 776250 h 31049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04986" h="3104986">
                  <a:moveTo>
                    <a:pt x="2896993" y="776250"/>
                  </a:moveTo>
                  <a:cubicBezTo>
                    <a:pt x="3174318" y="1256594"/>
                    <a:pt x="3174317" y="1848401"/>
                    <a:pt x="2896989" y="2328743"/>
                  </a:cubicBezTo>
                  <a:lnTo>
                    <a:pt x="1552493" y="1552493"/>
                  </a:lnTo>
                  <a:lnTo>
                    <a:pt x="2896993" y="776250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0"/>
                <a:satOff val="0"/>
                <a:lumOff val="0"/>
                <a:alphaOff val="0"/>
              </a:schemeClr>
            </a:fillRef>
            <a:effectRef idx="0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597192" tIns="2118385" rIns="625033" bIns="344107" numCol="1" spcCol="1270" anchor="ctr" anchorCtr="0">
              <a:noAutofit/>
            </a:bodyPr>
            <a:lstStyle/>
            <a:p>
              <a:pPr algn="ctr" defTabSz="400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000" b="1">
                  <a:solidFill>
                    <a:prstClr val="white"/>
                  </a:solidFill>
                </a:rPr>
                <a:t> </a:t>
              </a: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6189440" y="2189366"/>
              <a:ext cx="1152127" cy="3279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400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750" b="1" smtClean="0">
                  <a:solidFill>
                    <a:prstClr val="white"/>
                  </a:solidFill>
                </a:rPr>
                <a:t>Technical</a:t>
              </a:r>
              <a:endParaRPr lang="en-US" sz="750" b="1">
                <a:solidFill>
                  <a:prstClr val="white"/>
                </a:solidFill>
              </a:endParaRPr>
            </a:p>
          </p:txBody>
        </p:sp>
      </p:grpSp>
      <p:pic>
        <p:nvPicPr>
          <p:cNvPr id="26" name="Picture 2"/>
          <p:cNvPicPr>
            <a:picLocks noChangeAspect="1" noChangeArrowheads="1"/>
          </p:cNvPicPr>
          <p:nvPr/>
        </p:nvPicPr>
        <p:blipFill>
          <a:blip r:embed="rId2" cstate="print"/>
          <a:srcRect l="6167" t="8181" r="54989" b="8035"/>
          <a:stretch>
            <a:fillRect/>
          </a:stretch>
        </p:blipFill>
        <p:spPr bwMode="auto">
          <a:xfrm>
            <a:off x="7056784" y="4197841"/>
            <a:ext cx="1907704" cy="24928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Picture 12" descr="P1150195"/>
          <p:cNvPicPr>
            <a:picLocks noChangeAspect="1" noChangeArrowheads="1"/>
          </p:cNvPicPr>
          <p:nvPr/>
        </p:nvPicPr>
        <p:blipFill>
          <a:blip r:embed="rId3" cstate="print"/>
          <a:srcRect r="3564"/>
          <a:stretch>
            <a:fillRect/>
          </a:stretch>
        </p:blipFill>
        <p:spPr bwMode="auto">
          <a:xfrm>
            <a:off x="3779912" y="5129808"/>
            <a:ext cx="3036888" cy="1566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71674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3219" y="1480405"/>
            <a:ext cx="8651630" cy="4758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3011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587376"/>
            <a:ext cx="8066087" cy="503237"/>
          </a:xfrm>
        </p:spPr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Using the </a:t>
            </a:r>
            <a:r>
              <a:rPr lang="en-US" dirty="0" err="1" smtClean="0">
                <a:solidFill>
                  <a:srgbClr val="FF0000"/>
                </a:solidFill>
              </a:rPr>
              <a:t>EcoSan</a:t>
            </a:r>
            <a:r>
              <a:rPr lang="en-US" dirty="0" smtClean="0">
                <a:solidFill>
                  <a:srgbClr val="FF0000"/>
                </a:solidFill>
              </a:rPr>
              <a:t> approach………..</a:t>
            </a:r>
          </a:p>
        </p:txBody>
      </p:sp>
      <p:sp>
        <p:nvSpPr>
          <p:cNvPr id="43012" name="Retângulo 9"/>
          <p:cNvSpPr>
            <a:spLocks noChangeArrowheads="1"/>
          </p:cNvSpPr>
          <p:nvPr/>
        </p:nvSpPr>
        <p:spPr bwMode="auto">
          <a:xfrm>
            <a:off x="1295400" y="6219825"/>
            <a:ext cx="678180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457200"/>
            <a:r>
              <a:rPr lang="en-US" sz="1200" dirty="0">
                <a:solidFill>
                  <a:srgbClr val="000000"/>
                </a:solidFill>
              </a:rPr>
              <a:t>Waste segregation and possible utilization options. (UNESCO/IHP &amp; GTZ, 2006)</a:t>
            </a:r>
            <a:endParaRPr lang="pt-BR" sz="12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5455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/>
          <p:cNvSpPr txBox="1"/>
          <p:nvPr/>
        </p:nvSpPr>
        <p:spPr>
          <a:xfrm>
            <a:off x="0" y="0"/>
            <a:ext cx="6228184" cy="346765"/>
          </a:xfrm>
          <a:prstGeom prst="rect">
            <a:avLst/>
          </a:prstGeom>
          <a:noFill/>
        </p:spPr>
        <p:txBody>
          <a:bodyPr wrap="square" lIns="91424" tIns="45712" rIns="91424" bIns="45712" rtlCol="0">
            <a:spAutoFit/>
          </a:bodyPr>
          <a:lstStyle/>
          <a:p>
            <a:r>
              <a:rPr lang="en-US" sz="1600" b="1" i="1" dirty="0">
                <a:solidFill>
                  <a:prstClr val="black"/>
                </a:solidFill>
              </a:rPr>
              <a:t>Shifting focus from waste removal to resource recovery</a:t>
            </a:r>
          </a:p>
        </p:txBody>
      </p:sp>
      <p:grpSp>
        <p:nvGrpSpPr>
          <p:cNvPr id="45" name="Group 44"/>
          <p:cNvGrpSpPr/>
          <p:nvPr/>
        </p:nvGrpSpPr>
        <p:grpSpPr>
          <a:xfrm>
            <a:off x="1923077" y="642372"/>
            <a:ext cx="2514012" cy="6088461"/>
            <a:chOff x="1923076" y="580899"/>
            <a:chExt cx="2514012" cy="6088461"/>
          </a:xfrm>
        </p:grpSpPr>
        <p:sp>
          <p:nvSpPr>
            <p:cNvPr id="24" name="TextBox 23"/>
            <p:cNvSpPr txBox="1"/>
            <p:nvPr/>
          </p:nvSpPr>
          <p:spPr>
            <a:xfrm>
              <a:off x="2185837" y="580899"/>
              <a:ext cx="2251251" cy="4466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defRPr/>
              </a:pPr>
              <a:r>
                <a:rPr lang="sv-SE" sz="1100" b="1" kern="0" dirty="0">
                  <a:solidFill>
                    <a:sysClr val="windowText" lastClr="000000"/>
                  </a:solidFill>
                  <a:latin typeface="Century Gothic" panose="020B0502020202020204" pitchFamily="34" charset="0"/>
                </a:rPr>
                <a:t>RESOURCE MANAGEMENT OPTIONS</a:t>
              </a:r>
              <a:endParaRPr lang="en-US" sz="1100" b="1" kern="0" dirty="0">
                <a:solidFill>
                  <a:sysClr val="windowText" lastClr="0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2400183" y="1067934"/>
              <a:ext cx="1800000" cy="861774"/>
            </a:xfrm>
            <a:prstGeom prst="rect">
              <a:avLst/>
            </a:prstGeom>
            <a:solidFill>
              <a:srgbClr val="D6E3BC"/>
            </a:solidFill>
          </p:spPr>
          <p:txBody>
            <a:bodyPr wrap="square" rtlCol="0">
              <a:spAutoFit/>
            </a:bodyPr>
            <a:lstStyle/>
            <a:p>
              <a:pPr>
                <a:spcAft>
                  <a:spcPts val="300"/>
                </a:spcAft>
                <a:defRPr/>
              </a:pPr>
              <a:r>
                <a:rPr lang="en-US" sz="1100" b="1" kern="0" dirty="0">
                  <a:solidFill>
                    <a:sysClr val="windowText" lastClr="000000"/>
                  </a:solidFill>
                  <a:latin typeface="Century Gothic" panose="020B0502020202020204" pitchFamily="34" charset="0"/>
                </a:rPr>
                <a:t>Water recycling</a:t>
              </a:r>
            </a:p>
            <a:p>
              <a:pPr marL="85710" indent="-85710">
                <a:spcAft>
                  <a:spcPts val="300"/>
                </a:spcAft>
                <a:buFontTx/>
                <a:buChar char="-"/>
                <a:defRPr/>
              </a:pPr>
              <a:r>
                <a:rPr lang="en-US" sz="1000" kern="0" dirty="0">
                  <a:solidFill>
                    <a:sysClr val="windowText" lastClr="000000"/>
                  </a:solidFill>
                  <a:latin typeface="Century Gothic" panose="020B0502020202020204" pitchFamily="34" charset="0"/>
                </a:rPr>
                <a:t>Potable water</a:t>
              </a:r>
            </a:p>
            <a:p>
              <a:pPr marL="85710" indent="-85710">
                <a:spcAft>
                  <a:spcPts val="300"/>
                </a:spcAft>
                <a:buFontTx/>
                <a:buChar char="-"/>
                <a:defRPr/>
              </a:pPr>
              <a:r>
                <a:rPr lang="sv-SE" sz="1000" kern="0" dirty="0">
                  <a:solidFill>
                    <a:sysClr val="windowText" lastClr="000000"/>
                  </a:solidFill>
                  <a:latin typeface="Century Gothic" panose="020B0502020202020204" pitchFamily="34" charset="0"/>
                </a:rPr>
                <a:t>Flush water</a:t>
              </a:r>
            </a:p>
            <a:p>
              <a:pPr marL="85710" indent="-85710">
                <a:spcAft>
                  <a:spcPts val="300"/>
                </a:spcAft>
                <a:buFontTx/>
                <a:buChar char="-"/>
                <a:defRPr/>
              </a:pPr>
              <a:r>
                <a:rPr lang="sv-SE" sz="1000" kern="0" dirty="0">
                  <a:solidFill>
                    <a:sysClr val="windowText" lastClr="000000"/>
                  </a:solidFill>
                  <a:latin typeface="Century Gothic" panose="020B0502020202020204" pitchFamily="34" charset="0"/>
                </a:rPr>
                <a:t>Industrial </a:t>
              </a:r>
              <a:endParaRPr lang="en-US" sz="1000" kern="0" dirty="0">
                <a:solidFill>
                  <a:sysClr val="windowText" lastClr="0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2400183" y="2062685"/>
              <a:ext cx="1800000" cy="1106072"/>
            </a:xfrm>
            <a:prstGeom prst="rect">
              <a:avLst/>
            </a:prstGeom>
            <a:solidFill>
              <a:srgbClr val="D6E3BC"/>
            </a:solidFill>
          </p:spPr>
          <p:txBody>
            <a:bodyPr wrap="square" rtlCol="0">
              <a:spAutoFit/>
            </a:bodyPr>
            <a:lstStyle/>
            <a:p>
              <a:pPr>
                <a:lnSpc>
                  <a:spcPct val="115000"/>
                </a:lnSpc>
                <a:spcAft>
                  <a:spcPts val="300"/>
                </a:spcAft>
                <a:defRPr/>
              </a:pPr>
              <a:r>
                <a:rPr lang="en-US" sz="1100" b="1" kern="0" dirty="0">
                  <a:solidFill>
                    <a:sysClr val="windowText" lastClr="000000"/>
                  </a:solidFill>
                  <a:latin typeface="Century Gothic" panose="020B0502020202020204" pitchFamily="34" charset="0"/>
                  <a:ea typeface="SimSun"/>
                  <a:cs typeface="Times New Roman"/>
                </a:rPr>
                <a:t>Water and nutrient reuse</a:t>
              </a:r>
              <a:endParaRPr lang="en-US" sz="1100" kern="0" dirty="0">
                <a:solidFill>
                  <a:sysClr val="windowText" lastClr="000000"/>
                </a:solidFill>
                <a:latin typeface="Century Gothic" panose="020B0502020202020204" pitchFamily="34" charset="0"/>
                <a:ea typeface="SimSun"/>
                <a:cs typeface="Times New Roman"/>
              </a:endParaRPr>
            </a:p>
            <a:p>
              <a:pPr marL="85710" marR="71742" indent="-85710">
                <a:lnSpc>
                  <a:spcPct val="115000"/>
                </a:lnSpc>
                <a:spcAft>
                  <a:spcPts val="300"/>
                </a:spcAft>
                <a:buFontTx/>
                <a:buChar char="-"/>
                <a:defRPr/>
              </a:pPr>
              <a:r>
                <a:rPr lang="en-US" sz="1000" kern="0" dirty="0">
                  <a:solidFill>
                    <a:sysClr val="windowText" lastClr="000000"/>
                  </a:solidFill>
                  <a:latin typeface="Century Gothic" panose="020B0502020202020204" pitchFamily="34" charset="0"/>
                </a:rPr>
                <a:t>Agricultural irrigation</a:t>
              </a:r>
            </a:p>
            <a:p>
              <a:pPr marL="85710" indent="-85710">
                <a:spcAft>
                  <a:spcPts val="300"/>
                </a:spcAft>
                <a:buFontTx/>
                <a:buChar char="-"/>
                <a:defRPr/>
              </a:pPr>
              <a:r>
                <a:rPr lang="en-US" sz="1000" kern="0" dirty="0">
                  <a:solidFill>
                    <a:sysClr val="windowText" lastClr="000000"/>
                  </a:solidFill>
                  <a:latin typeface="Century Gothic" panose="020B0502020202020204" pitchFamily="34" charset="0"/>
                </a:rPr>
                <a:t>Forestry irrigation</a:t>
              </a:r>
            </a:p>
            <a:p>
              <a:pPr marL="85710" indent="-85710">
                <a:spcAft>
                  <a:spcPts val="300"/>
                </a:spcAft>
                <a:buFontTx/>
                <a:buChar char="-"/>
                <a:defRPr/>
              </a:pPr>
              <a:r>
                <a:rPr lang="en-US" sz="1000" kern="0" dirty="0">
                  <a:solidFill>
                    <a:sysClr val="windowText" lastClr="000000"/>
                  </a:solidFill>
                  <a:latin typeface="Century Gothic" panose="020B0502020202020204" pitchFamily="34" charset="0"/>
                </a:rPr>
                <a:t>Aquaculture</a:t>
              </a: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2400183" y="3290788"/>
              <a:ext cx="1800000" cy="735586"/>
            </a:xfrm>
            <a:prstGeom prst="rect">
              <a:avLst/>
            </a:prstGeom>
            <a:solidFill>
              <a:srgbClr val="D6E3BC"/>
            </a:solidFill>
          </p:spPr>
          <p:txBody>
            <a:bodyPr wrap="square" rtlCol="0">
              <a:spAutoFit/>
            </a:bodyPr>
            <a:lstStyle/>
            <a:p>
              <a:pPr>
                <a:lnSpc>
                  <a:spcPct val="115000"/>
                </a:lnSpc>
                <a:spcAft>
                  <a:spcPts val="300"/>
                </a:spcAft>
                <a:defRPr/>
              </a:pPr>
              <a:r>
                <a:rPr lang="en-US" sz="1100" b="1" kern="0" dirty="0">
                  <a:solidFill>
                    <a:sysClr val="windowText" lastClr="000000"/>
                  </a:solidFill>
                  <a:latin typeface="Century Gothic" panose="020B0502020202020204" pitchFamily="34" charset="0"/>
                  <a:ea typeface="SimSun"/>
                  <a:cs typeface="Times New Roman"/>
                </a:rPr>
                <a:t>Nutrient reuse</a:t>
              </a:r>
              <a:endParaRPr lang="en-US" sz="1100" kern="0" dirty="0">
                <a:solidFill>
                  <a:sysClr val="windowText" lastClr="000000"/>
                </a:solidFill>
                <a:latin typeface="Century Gothic" panose="020B0502020202020204" pitchFamily="34" charset="0"/>
                <a:ea typeface="SimSun"/>
                <a:cs typeface="Times New Roman"/>
              </a:endParaRPr>
            </a:p>
            <a:p>
              <a:pPr marL="85710" marR="71742" indent="-85710">
                <a:lnSpc>
                  <a:spcPct val="115000"/>
                </a:lnSpc>
                <a:spcAft>
                  <a:spcPts val="300"/>
                </a:spcAft>
                <a:buFontTx/>
                <a:buChar char="-"/>
                <a:defRPr/>
              </a:pPr>
              <a:r>
                <a:rPr lang="en-US" sz="1000" kern="0" dirty="0">
                  <a:solidFill>
                    <a:sysClr val="windowText" lastClr="000000"/>
                  </a:solidFill>
                  <a:latin typeface="Century Gothic" panose="020B0502020202020204" pitchFamily="34" charset="0"/>
                </a:rPr>
                <a:t>Solid fertilizer</a:t>
              </a:r>
            </a:p>
            <a:p>
              <a:pPr marL="85710" marR="71742" indent="-85710">
                <a:lnSpc>
                  <a:spcPct val="115000"/>
                </a:lnSpc>
                <a:spcAft>
                  <a:spcPts val="300"/>
                </a:spcAft>
                <a:buFontTx/>
                <a:buChar char="-"/>
                <a:defRPr/>
              </a:pPr>
              <a:r>
                <a:rPr lang="en-US" sz="1000" kern="0" dirty="0">
                  <a:solidFill>
                    <a:sysClr val="windowText" lastClr="000000"/>
                  </a:solidFill>
                  <a:latin typeface="Century Gothic" panose="020B0502020202020204" pitchFamily="34" charset="0"/>
                </a:rPr>
                <a:t>Liquid fertilizer</a:t>
              </a: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2400183" y="4139776"/>
              <a:ext cx="1800000" cy="735586"/>
            </a:xfrm>
            <a:prstGeom prst="rect">
              <a:avLst/>
            </a:prstGeom>
            <a:solidFill>
              <a:srgbClr val="D6E3BC"/>
            </a:solidFill>
          </p:spPr>
          <p:txBody>
            <a:bodyPr wrap="square" rtlCol="0">
              <a:spAutoFit/>
            </a:bodyPr>
            <a:lstStyle/>
            <a:p>
              <a:pPr>
                <a:lnSpc>
                  <a:spcPct val="115000"/>
                </a:lnSpc>
                <a:spcAft>
                  <a:spcPts val="300"/>
                </a:spcAft>
                <a:defRPr/>
              </a:pPr>
              <a:r>
                <a:rPr lang="en-US" sz="1100" b="1" kern="0" dirty="0">
                  <a:solidFill>
                    <a:sysClr val="windowText" lastClr="000000"/>
                  </a:solidFill>
                  <a:latin typeface="Century Gothic" panose="020B0502020202020204" pitchFamily="34" charset="0"/>
                  <a:ea typeface="SimSun"/>
                  <a:cs typeface="Times New Roman"/>
                </a:rPr>
                <a:t>Energy generation</a:t>
              </a:r>
              <a:endParaRPr lang="en-US" sz="1100" kern="0" dirty="0">
                <a:solidFill>
                  <a:sysClr val="windowText" lastClr="000000"/>
                </a:solidFill>
                <a:latin typeface="Century Gothic" panose="020B0502020202020204" pitchFamily="34" charset="0"/>
                <a:ea typeface="SimSun"/>
                <a:cs typeface="Times New Roman"/>
              </a:endParaRPr>
            </a:p>
            <a:p>
              <a:pPr marL="85710" marR="71742" indent="-85710">
                <a:lnSpc>
                  <a:spcPct val="115000"/>
                </a:lnSpc>
                <a:spcAft>
                  <a:spcPts val="300"/>
                </a:spcAft>
                <a:buFontTx/>
                <a:buChar char="-"/>
                <a:defRPr/>
              </a:pPr>
              <a:r>
                <a:rPr lang="en-US" sz="1000" kern="0" dirty="0">
                  <a:solidFill>
                    <a:sysClr val="windowText" lastClr="000000"/>
                  </a:solidFill>
                  <a:latin typeface="Century Gothic" panose="020B0502020202020204" pitchFamily="34" charset="0"/>
                </a:rPr>
                <a:t>Biogas generation</a:t>
              </a:r>
            </a:p>
            <a:p>
              <a:pPr marL="85710" marR="71742" indent="-85710">
                <a:lnSpc>
                  <a:spcPct val="115000"/>
                </a:lnSpc>
                <a:spcAft>
                  <a:spcPts val="300"/>
                </a:spcAft>
                <a:buFontTx/>
                <a:buChar char="-"/>
                <a:defRPr/>
              </a:pPr>
              <a:r>
                <a:rPr lang="en-US" sz="1000" kern="0" dirty="0">
                  <a:solidFill>
                    <a:sysClr val="windowText" lastClr="000000"/>
                  </a:solidFill>
                  <a:latin typeface="Century Gothic" panose="020B0502020202020204" pitchFamily="34" charset="0"/>
                </a:rPr>
                <a:t>Biomass production</a:t>
              </a: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2400183" y="5003258"/>
              <a:ext cx="1800000" cy="717889"/>
            </a:xfrm>
            <a:prstGeom prst="rect">
              <a:avLst/>
            </a:prstGeom>
            <a:solidFill>
              <a:srgbClr val="D6E3BC"/>
            </a:solidFill>
          </p:spPr>
          <p:txBody>
            <a:bodyPr wrap="square" rtlCol="0">
              <a:spAutoFit/>
            </a:bodyPr>
            <a:lstStyle/>
            <a:p>
              <a:pPr>
                <a:lnSpc>
                  <a:spcPct val="115000"/>
                </a:lnSpc>
                <a:spcAft>
                  <a:spcPts val="300"/>
                </a:spcAft>
                <a:defRPr/>
              </a:pPr>
              <a:r>
                <a:rPr lang="en-US" sz="1100" b="1" kern="0" dirty="0">
                  <a:solidFill>
                    <a:sysClr val="windowText" lastClr="000000"/>
                  </a:solidFill>
                  <a:latin typeface="Century Gothic" panose="020B0502020202020204" pitchFamily="34" charset="0"/>
                  <a:ea typeface="SimSun"/>
                  <a:cs typeface="Times New Roman"/>
                </a:rPr>
                <a:t>Ecosystem services</a:t>
              </a:r>
              <a:endParaRPr lang="en-US" sz="1100" kern="0" dirty="0">
                <a:solidFill>
                  <a:sysClr val="windowText" lastClr="000000"/>
                </a:solidFill>
                <a:latin typeface="Century Gothic" panose="020B0502020202020204" pitchFamily="34" charset="0"/>
                <a:ea typeface="SimSun"/>
                <a:cs typeface="Times New Roman"/>
              </a:endParaRPr>
            </a:p>
            <a:p>
              <a:pPr marL="85710" marR="71742" indent="-85710">
                <a:lnSpc>
                  <a:spcPct val="115000"/>
                </a:lnSpc>
                <a:spcAft>
                  <a:spcPts val="300"/>
                </a:spcAft>
                <a:buFontTx/>
                <a:buChar char="-"/>
                <a:defRPr/>
              </a:pPr>
              <a:r>
                <a:rPr lang="en-US" sz="1000" kern="0" dirty="0">
                  <a:solidFill>
                    <a:sysClr val="windowText" lastClr="000000"/>
                  </a:solidFill>
                  <a:latin typeface="Century Gothic" panose="020B0502020202020204" pitchFamily="34" charset="0"/>
                </a:rPr>
                <a:t>Groundwater recharge</a:t>
              </a:r>
            </a:p>
            <a:p>
              <a:pPr marL="85710" marR="71742" indent="-85710">
                <a:lnSpc>
                  <a:spcPct val="115000"/>
                </a:lnSpc>
                <a:spcAft>
                  <a:spcPts val="300"/>
                </a:spcAft>
                <a:buFontTx/>
                <a:buChar char="-"/>
                <a:defRPr/>
              </a:pPr>
              <a:r>
                <a:rPr lang="en-US" sz="1000" kern="0" dirty="0">
                  <a:solidFill>
                    <a:sysClr val="windowText" lastClr="000000"/>
                  </a:solidFill>
                  <a:latin typeface="Century Gothic" panose="020B0502020202020204" pitchFamily="34" charset="0"/>
                </a:rPr>
                <a:t>Wetland biotope</a:t>
              </a: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2400183" y="5877193"/>
              <a:ext cx="1800000" cy="735586"/>
            </a:xfrm>
            <a:prstGeom prst="rect">
              <a:avLst/>
            </a:prstGeom>
            <a:solidFill>
              <a:srgbClr val="D6E3BC"/>
            </a:solidFill>
          </p:spPr>
          <p:txBody>
            <a:bodyPr wrap="square" rtlCol="0">
              <a:spAutoFit/>
            </a:bodyPr>
            <a:lstStyle/>
            <a:p>
              <a:pPr>
                <a:lnSpc>
                  <a:spcPct val="115000"/>
                </a:lnSpc>
                <a:spcAft>
                  <a:spcPts val="300"/>
                </a:spcAft>
                <a:defRPr/>
              </a:pPr>
              <a:r>
                <a:rPr lang="en-US" sz="1100" b="1" kern="0" dirty="0">
                  <a:solidFill>
                    <a:sysClr val="windowText" lastClr="000000"/>
                  </a:solidFill>
                  <a:latin typeface="Century Gothic" panose="020B0502020202020204" pitchFamily="34" charset="0"/>
                  <a:ea typeface="SimSun"/>
                  <a:cs typeface="Times New Roman"/>
                </a:rPr>
                <a:t>Other outputs, e.g.</a:t>
              </a:r>
            </a:p>
            <a:p>
              <a:pPr marL="85710" marR="71742" indent="-85710">
                <a:lnSpc>
                  <a:spcPct val="115000"/>
                </a:lnSpc>
                <a:spcAft>
                  <a:spcPts val="300"/>
                </a:spcAft>
                <a:buFontTx/>
                <a:buChar char="-"/>
                <a:defRPr/>
              </a:pPr>
              <a:r>
                <a:rPr lang="en-US" sz="1000" kern="0" dirty="0">
                  <a:solidFill>
                    <a:sysClr val="windowText" lastClr="000000"/>
                  </a:solidFill>
                  <a:latin typeface="Century Gothic" panose="020B0502020202020204" pitchFamily="34" charset="0"/>
                </a:rPr>
                <a:t>Protein feed</a:t>
              </a:r>
            </a:p>
            <a:p>
              <a:pPr marL="85710" marR="71742" indent="-85710">
                <a:lnSpc>
                  <a:spcPct val="115000"/>
                </a:lnSpc>
                <a:spcAft>
                  <a:spcPts val="300"/>
                </a:spcAft>
                <a:buFontTx/>
                <a:buChar char="-"/>
                <a:defRPr/>
              </a:pPr>
              <a:r>
                <a:rPr lang="en-US" sz="1000" kern="0" dirty="0">
                  <a:solidFill>
                    <a:sysClr val="windowText" lastClr="000000"/>
                  </a:solidFill>
                  <a:latin typeface="Century Gothic" panose="020B0502020202020204" pitchFamily="34" charset="0"/>
                </a:rPr>
                <a:t>Building material</a:t>
              </a:r>
            </a:p>
          </p:txBody>
        </p:sp>
        <p:sp>
          <p:nvSpPr>
            <p:cNvPr id="31" name="Right Arrow 30"/>
            <p:cNvSpPr/>
            <p:nvPr/>
          </p:nvSpPr>
          <p:spPr>
            <a:xfrm>
              <a:off x="1923076" y="3397772"/>
              <a:ext cx="378042" cy="504056"/>
            </a:xfrm>
            <a:prstGeom prst="rightArrow">
              <a:avLst/>
            </a:prstGeom>
            <a:solidFill>
              <a:schemeClr val="bg2">
                <a:lumMod val="75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en-US" sz="1600" kern="0">
                <a:solidFill>
                  <a:sysClr val="window" lastClr="FFFFFF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34" name="Rectangle 33"/>
            <p:cNvSpPr/>
            <p:nvPr/>
          </p:nvSpPr>
          <p:spPr>
            <a:xfrm>
              <a:off x="2336175" y="1004737"/>
              <a:ext cx="1917159" cy="5664623"/>
            </a:xfrm>
            <a:prstGeom prst="rect">
              <a:avLst/>
            </a:prstGeom>
            <a:noFill/>
            <a:ln w="6350">
              <a:solidFill>
                <a:schemeClr val="bg2">
                  <a:lumMod val="7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white"/>
                </a:solidFill>
              </a:endParaRPr>
            </a:p>
          </p:txBody>
        </p:sp>
      </p:grpSp>
      <p:grpSp>
        <p:nvGrpSpPr>
          <p:cNvPr id="46" name="Group 45"/>
          <p:cNvGrpSpPr/>
          <p:nvPr/>
        </p:nvGrpSpPr>
        <p:grpSpPr>
          <a:xfrm>
            <a:off x="4363349" y="1145159"/>
            <a:ext cx="2249099" cy="4828783"/>
            <a:chOff x="4363348" y="1083687"/>
            <a:chExt cx="2249099" cy="4828783"/>
          </a:xfrm>
        </p:grpSpPr>
        <p:grpSp>
          <p:nvGrpSpPr>
            <p:cNvPr id="32" name="Group 28"/>
            <p:cNvGrpSpPr/>
            <p:nvPr/>
          </p:nvGrpSpPr>
          <p:grpSpPr>
            <a:xfrm>
              <a:off x="4710418" y="1083687"/>
              <a:ext cx="1872208" cy="4828783"/>
              <a:chOff x="14748" y="1342591"/>
              <a:chExt cx="1872208" cy="3789592"/>
            </a:xfrm>
          </p:grpSpPr>
          <p:sp>
            <p:nvSpPr>
              <p:cNvPr id="40" name="TextBox 39"/>
              <p:cNvSpPr txBox="1"/>
              <p:nvPr/>
            </p:nvSpPr>
            <p:spPr>
              <a:xfrm>
                <a:off x="144016" y="1751121"/>
                <a:ext cx="1728192" cy="3381062"/>
              </a:xfrm>
              <a:prstGeom prst="rect">
                <a:avLst/>
              </a:prstGeom>
              <a:solidFill>
                <a:srgbClr val="FBD4B4"/>
              </a:solidFill>
            </p:spPr>
            <p:txBody>
              <a:bodyPr wrap="square" rtlCol="0">
                <a:spAutoFit/>
              </a:bodyPr>
              <a:lstStyle/>
              <a:p>
                <a:pPr marL="177768" indent="-177768">
                  <a:spcAft>
                    <a:spcPts val="1200"/>
                  </a:spcAft>
                  <a:buFont typeface="Wingdings" pitchFamily="2" charset="2"/>
                  <a:buChar char="§"/>
                  <a:defRPr/>
                </a:pPr>
                <a:r>
                  <a:rPr lang="en-US" sz="1100" kern="0" dirty="0">
                    <a:solidFill>
                      <a:sysClr val="windowText" lastClr="000000"/>
                    </a:solidFill>
                    <a:latin typeface="Century Gothic" panose="020B0502020202020204" pitchFamily="34" charset="0"/>
                  </a:rPr>
                  <a:t>Decentralized or centralized</a:t>
                </a:r>
              </a:p>
              <a:p>
                <a:pPr marL="177768" indent="-177768">
                  <a:spcAft>
                    <a:spcPts val="1200"/>
                  </a:spcAft>
                  <a:buFont typeface="Wingdings" pitchFamily="2" charset="2"/>
                  <a:buChar char="§"/>
                  <a:defRPr/>
                </a:pPr>
                <a:r>
                  <a:rPr lang="en-US" sz="1100" kern="0" dirty="0">
                    <a:solidFill>
                      <a:sysClr val="windowText" lastClr="000000"/>
                    </a:solidFill>
                    <a:latin typeface="Century Gothic" panose="020B0502020202020204" pitchFamily="34" charset="0"/>
                  </a:rPr>
                  <a:t>Waterborne excreta management</a:t>
                </a:r>
              </a:p>
              <a:p>
                <a:pPr marL="177768" indent="-177768">
                  <a:spcAft>
                    <a:spcPts val="1200"/>
                  </a:spcAft>
                  <a:buFont typeface="Wingdings" pitchFamily="2" charset="2"/>
                  <a:buChar char="§"/>
                  <a:defRPr/>
                </a:pPr>
                <a:r>
                  <a:rPr lang="en-US" sz="1100" kern="0" dirty="0">
                    <a:solidFill>
                      <a:sysClr val="windowText" lastClr="000000"/>
                    </a:solidFill>
                    <a:latin typeface="Century Gothic" panose="020B0502020202020204" pitchFamily="34" charset="0"/>
                  </a:rPr>
                  <a:t>Non-waterborne excreta management</a:t>
                </a:r>
              </a:p>
              <a:p>
                <a:pPr marL="177768" indent="-177768">
                  <a:spcAft>
                    <a:spcPts val="1200"/>
                  </a:spcAft>
                  <a:buFont typeface="Wingdings" pitchFamily="2" charset="2"/>
                  <a:buChar char="§"/>
                  <a:defRPr/>
                </a:pPr>
                <a:r>
                  <a:rPr lang="en-US" sz="1100" kern="0" dirty="0">
                    <a:solidFill>
                      <a:sysClr val="windowText" lastClr="000000"/>
                    </a:solidFill>
                    <a:latin typeface="Century Gothic" panose="020B0502020202020204" pitchFamily="34" charset="0"/>
                  </a:rPr>
                  <a:t>Separate greywater management</a:t>
                </a:r>
              </a:p>
              <a:p>
                <a:pPr marL="177768" indent="-177768">
                  <a:spcAft>
                    <a:spcPts val="1200"/>
                  </a:spcAft>
                  <a:buFont typeface="Wingdings" pitchFamily="2" charset="2"/>
                  <a:buChar char="§"/>
                  <a:defRPr/>
                </a:pPr>
                <a:r>
                  <a:rPr lang="en-US" sz="1100" kern="0" dirty="0">
                    <a:solidFill>
                      <a:sysClr val="windowText" lastClr="000000"/>
                    </a:solidFill>
                    <a:latin typeface="Century Gothic" panose="020B0502020202020204" pitchFamily="34" charset="0"/>
                  </a:rPr>
                  <a:t>Sludge management</a:t>
                </a:r>
              </a:p>
              <a:p>
                <a:pPr marL="177768" indent="-177768">
                  <a:spcAft>
                    <a:spcPts val="1200"/>
                  </a:spcAft>
                  <a:buFont typeface="Wingdings" pitchFamily="2" charset="2"/>
                  <a:buChar char="§"/>
                  <a:defRPr/>
                </a:pPr>
                <a:r>
                  <a:rPr lang="en-US" sz="1100" kern="0" dirty="0">
                    <a:solidFill>
                      <a:sysClr val="windowText" lastClr="000000"/>
                    </a:solidFill>
                    <a:latin typeface="Century Gothic" panose="020B0502020202020204" pitchFamily="34" charset="0"/>
                  </a:rPr>
                  <a:t>On- or offsite treatment</a:t>
                </a:r>
              </a:p>
              <a:p>
                <a:pPr marL="177768" indent="-177768">
                  <a:spcAft>
                    <a:spcPts val="1200"/>
                  </a:spcAft>
                  <a:buFont typeface="Wingdings" pitchFamily="2" charset="2"/>
                  <a:buChar char="§"/>
                  <a:defRPr/>
                </a:pPr>
                <a:r>
                  <a:rPr lang="en-US" sz="1100" kern="0" dirty="0">
                    <a:solidFill>
                      <a:sysClr val="windowText" lastClr="000000"/>
                    </a:solidFill>
                    <a:latin typeface="Century Gothic" panose="020B0502020202020204" pitchFamily="34" charset="0"/>
                  </a:rPr>
                  <a:t>Wastewater treatment options</a:t>
                </a:r>
              </a:p>
              <a:p>
                <a:pPr marL="177768" indent="-177768">
                  <a:spcAft>
                    <a:spcPts val="1200"/>
                  </a:spcAft>
                  <a:buFont typeface="Wingdings" pitchFamily="2" charset="2"/>
                  <a:buChar char="§"/>
                  <a:defRPr/>
                </a:pPr>
                <a:r>
                  <a:rPr lang="en-US" sz="1100" kern="0" dirty="0">
                    <a:solidFill>
                      <a:sysClr val="windowText" lastClr="000000"/>
                    </a:solidFill>
                    <a:latin typeface="Century Gothic" panose="020B0502020202020204" pitchFamily="34" charset="0"/>
                  </a:rPr>
                  <a:t>Excreta and sludge treatment options</a:t>
                </a:r>
              </a:p>
            </p:txBody>
          </p:sp>
          <p:sp>
            <p:nvSpPr>
              <p:cNvPr id="41" name="Rectangle 40"/>
              <p:cNvSpPr/>
              <p:nvPr/>
            </p:nvSpPr>
            <p:spPr>
              <a:xfrm>
                <a:off x="14748" y="1342591"/>
                <a:ext cx="1872208" cy="35052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defRPr/>
                </a:pPr>
                <a:r>
                  <a:rPr lang="en-US" sz="1100" b="1" kern="0" dirty="0">
                    <a:solidFill>
                      <a:sysClr val="windowText" lastClr="000000"/>
                    </a:solidFill>
                    <a:latin typeface="Century Gothic" panose="020B0502020202020204" pitchFamily="34" charset="0"/>
                  </a:rPr>
                  <a:t>TECHNICAL SYSTEM OPTIONS</a:t>
                </a:r>
              </a:p>
            </p:txBody>
          </p:sp>
        </p:grpSp>
        <p:sp>
          <p:nvSpPr>
            <p:cNvPr id="35" name="Right Arrow 34"/>
            <p:cNvSpPr/>
            <p:nvPr/>
          </p:nvSpPr>
          <p:spPr>
            <a:xfrm>
              <a:off x="4363348" y="3397772"/>
              <a:ext cx="378042" cy="504056"/>
            </a:xfrm>
            <a:prstGeom prst="rightArrow">
              <a:avLst/>
            </a:prstGeom>
            <a:solidFill>
              <a:schemeClr val="bg2">
                <a:lumMod val="75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en-US" sz="1600" kern="0">
                <a:solidFill>
                  <a:sysClr val="window" lastClr="FFFFFF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36" name="Rectangle 35"/>
            <p:cNvSpPr/>
            <p:nvPr/>
          </p:nvSpPr>
          <p:spPr>
            <a:xfrm>
              <a:off x="4776447" y="1554690"/>
              <a:ext cx="1836000" cy="4320000"/>
            </a:xfrm>
            <a:prstGeom prst="rect">
              <a:avLst/>
            </a:prstGeom>
            <a:noFill/>
            <a:ln w="6350">
              <a:solidFill>
                <a:schemeClr val="bg2">
                  <a:lumMod val="7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white"/>
                </a:solidFill>
              </a:endParaRPr>
            </a:p>
          </p:txBody>
        </p:sp>
      </p:grpSp>
      <p:grpSp>
        <p:nvGrpSpPr>
          <p:cNvPr id="47" name="Group 46"/>
          <p:cNvGrpSpPr/>
          <p:nvPr/>
        </p:nvGrpSpPr>
        <p:grpSpPr>
          <a:xfrm>
            <a:off x="6693606" y="2235108"/>
            <a:ext cx="2077944" cy="2762770"/>
            <a:chOff x="6693606" y="2173636"/>
            <a:chExt cx="2077944" cy="2762770"/>
          </a:xfrm>
        </p:grpSpPr>
        <p:grpSp>
          <p:nvGrpSpPr>
            <p:cNvPr id="23" name="Group 14"/>
            <p:cNvGrpSpPr/>
            <p:nvPr/>
          </p:nvGrpSpPr>
          <p:grpSpPr>
            <a:xfrm>
              <a:off x="6983616" y="2173636"/>
              <a:ext cx="1787934" cy="2698087"/>
              <a:chOff x="7081992" y="1790829"/>
              <a:chExt cx="1787934" cy="2698087"/>
            </a:xfrm>
          </p:grpSpPr>
          <p:sp>
            <p:nvSpPr>
              <p:cNvPr id="42" name="TextBox 41"/>
              <p:cNvSpPr txBox="1"/>
              <p:nvPr/>
            </p:nvSpPr>
            <p:spPr>
              <a:xfrm>
                <a:off x="7081992" y="1790829"/>
                <a:ext cx="1787934" cy="4466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defRPr/>
                </a:pPr>
                <a:r>
                  <a:rPr lang="sv-SE" sz="1100" b="1" kern="0" dirty="0">
                    <a:solidFill>
                      <a:sysClr val="windowText" lastClr="000000"/>
                    </a:solidFill>
                    <a:latin typeface="Century Gothic" panose="020B0502020202020204" pitchFamily="34" charset="0"/>
                  </a:rPr>
                  <a:t>POTENTIAL MULTIPLE BENEFITS</a:t>
                </a:r>
                <a:endParaRPr lang="en-US" sz="1100" b="1" kern="0" dirty="0">
                  <a:solidFill>
                    <a:sysClr val="windowText" lastClr="000000"/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43" name="TextBox 42"/>
              <p:cNvSpPr txBox="1"/>
              <p:nvPr/>
            </p:nvSpPr>
            <p:spPr>
              <a:xfrm>
                <a:off x="7271664" y="2272925"/>
                <a:ext cx="1403648" cy="2215991"/>
              </a:xfrm>
              <a:prstGeom prst="rect">
                <a:avLst/>
              </a:prstGeom>
              <a:solidFill>
                <a:srgbClr val="EEECE1">
                  <a:lumMod val="90000"/>
                </a:srgbClr>
              </a:solidFill>
            </p:spPr>
            <p:txBody>
              <a:bodyPr wrap="square" rtlCol="0">
                <a:spAutoFit/>
              </a:bodyPr>
              <a:lstStyle/>
              <a:p>
                <a:pPr marL="177768" indent="-177768">
                  <a:spcAft>
                    <a:spcPts val="1200"/>
                  </a:spcAft>
                  <a:buFont typeface="Wingdings" pitchFamily="2" charset="2"/>
                  <a:buChar char="§"/>
                  <a:defRPr/>
                </a:pPr>
                <a:r>
                  <a:rPr lang="en-US" sz="1100" b="1" kern="0" dirty="0">
                    <a:solidFill>
                      <a:sysClr val="windowText" lastClr="000000"/>
                    </a:solidFill>
                    <a:latin typeface="Century Gothic" panose="020B0502020202020204" pitchFamily="34" charset="0"/>
                  </a:rPr>
                  <a:t>Health protection</a:t>
                </a:r>
              </a:p>
              <a:p>
                <a:pPr marL="177768" indent="-177768">
                  <a:spcAft>
                    <a:spcPts val="1200"/>
                  </a:spcAft>
                  <a:buFont typeface="Wingdings" pitchFamily="2" charset="2"/>
                  <a:buChar char="§"/>
                  <a:defRPr/>
                </a:pPr>
                <a:r>
                  <a:rPr lang="en-US" sz="1100" b="1" kern="0" dirty="0">
                    <a:solidFill>
                      <a:sysClr val="windowText" lastClr="000000"/>
                    </a:solidFill>
                    <a:latin typeface="Century Gothic" panose="020B0502020202020204" pitchFamily="34" charset="0"/>
                  </a:rPr>
                  <a:t>Environmental protection</a:t>
                </a:r>
              </a:p>
              <a:p>
                <a:pPr marL="177768" indent="-177768">
                  <a:spcAft>
                    <a:spcPts val="1200"/>
                  </a:spcAft>
                  <a:buFont typeface="Wingdings" pitchFamily="2" charset="2"/>
                  <a:buChar char="§"/>
                  <a:defRPr/>
                </a:pPr>
                <a:r>
                  <a:rPr lang="en-US" sz="1100" b="1" kern="0" dirty="0">
                    <a:solidFill>
                      <a:sysClr val="windowText" lastClr="000000"/>
                    </a:solidFill>
                    <a:latin typeface="Century Gothic" panose="020B0502020202020204" pitchFamily="34" charset="0"/>
                  </a:rPr>
                  <a:t>Livelihoods</a:t>
                </a:r>
              </a:p>
              <a:p>
                <a:pPr marL="177768" indent="-177768">
                  <a:spcAft>
                    <a:spcPts val="1200"/>
                  </a:spcAft>
                  <a:buFont typeface="Wingdings" pitchFamily="2" charset="2"/>
                  <a:buChar char="§"/>
                  <a:defRPr/>
                </a:pPr>
                <a:r>
                  <a:rPr lang="en-US" sz="1100" b="1" kern="0" dirty="0">
                    <a:solidFill>
                      <a:sysClr val="windowText" lastClr="000000"/>
                    </a:solidFill>
                    <a:latin typeface="Century Gothic" panose="020B0502020202020204" pitchFamily="34" charset="0"/>
                  </a:rPr>
                  <a:t>Water security</a:t>
                </a:r>
              </a:p>
              <a:p>
                <a:pPr marL="177768" indent="-177768">
                  <a:spcAft>
                    <a:spcPts val="1200"/>
                  </a:spcAft>
                  <a:buFont typeface="Wingdings" pitchFamily="2" charset="2"/>
                  <a:buChar char="§"/>
                  <a:defRPr/>
                </a:pPr>
                <a:r>
                  <a:rPr lang="en-US" sz="1100" b="1" kern="0" dirty="0">
                    <a:solidFill>
                      <a:sysClr val="windowText" lastClr="000000"/>
                    </a:solidFill>
                    <a:latin typeface="Century Gothic" panose="020B0502020202020204" pitchFamily="34" charset="0"/>
                  </a:rPr>
                  <a:t>Food security</a:t>
                </a:r>
              </a:p>
              <a:p>
                <a:pPr marL="177768" indent="-177768">
                  <a:spcAft>
                    <a:spcPts val="1200"/>
                  </a:spcAft>
                  <a:buFont typeface="Wingdings" pitchFamily="2" charset="2"/>
                  <a:buChar char="§"/>
                  <a:defRPr/>
                </a:pPr>
                <a:r>
                  <a:rPr lang="en-US" sz="1100" b="1" kern="0" dirty="0">
                    <a:solidFill>
                      <a:sysClr val="windowText" lastClr="000000"/>
                    </a:solidFill>
                    <a:latin typeface="Century Gothic" panose="020B0502020202020204" pitchFamily="34" charset="0"/>
                  </a:rPr>
                  <a:t>Energy security</a:t>
                </a:r>
                <a:endParaRPr lang="en-US" sz="1100" kern="0" dirty="0">
                  <a:solidFill>
                    <a:sysClr val="windowText" lastClr="000000"/>
                  </a:solidFill>
                  <a:latin typeface="Century Gothic" panose="020B0502020202020204" pitchFamily="34" charset="0"/>
                </a:endParaRPr>
              </a:p>
            </p:txBody>
          </p:sp>
        </p:grpSp>
        <p:sp>
          <p:nvSpPr>
            <p:cNvPr id="37" name="Right Arrow 36"/>
            <p:cNvSpPr/>
            <p:nvPr/>
          </p:nvSpPr>
          <p:spPr>
            <a:xfrm>
              <a:off x="6693606" y="3396078"/>
              <a:ext cx="378042" cy="504056"/>
            </a:xfrm>
            <a:prstGeom prst="rightArrow">
              <a:avLst/>
            </a:prstGeom>
            <a:solidFill>
              <a:schemeClr val="bg2">
                <a:lumMod val="75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en-US" sz="1600" kern="0">
                <a:solidFill>
                  <a:sysClr val="window" lastClr="FFFFFF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38" name="Rectangle 37"/>
            <p:cNvSpPr/>
            <p:nvPr/>
          </p:nvSpPr>
          <p:spPr>
            <a:xfrm>
              <a:off x="7115849" y="2596406"/>
              <a:ext cx="1512000" cy="2340000"/>
            </a:xfrm>
            <a:prstGeom prst="rect">
              <a:avLst/>
            </a:prstGeom>
            <a:noFill/>
            <a:ln w="6350">
              <a:solidFill>
                <a:schemeClr val="bg2">
                  <a:lumMod val="7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white"/>
                </a:solidFill>
              </a:endParaRPr>
            </a:p>
          </p:txBody>
        </p:sp>
      </p:grpSp>
      <p:grpSp>
        <p:nvGrpSpPr>
          <p:cNvPr id="44" name="Group 43"/>
          <p:cNvGrpSpPr/>
          <p:nvPr/>
        </p:nvGrpSpPr>
        <p:grpSpPr>
          <a:xfrm>
            <a:off x="251520" y="2175388"/>
            <a:ext cx="1545542" cy="2658210"/>
            <a:chOff x="251520" y="2113916"/>
            <a:chExt cx="1545542" cy="2658210"/>
          </a:xfrm>
        </p:grpSpPr>
        <p:sp>
          <p:nvSpPr>
            <p:cNvPr id="33" name="Rectangle 32"/>
            <p:cNvSpPr/>
            <p:nvPr/>
          </p:nvSpPr>
          <p:spPr>
            <a:xfrm>
              <a:off x="251520" y="2113916"/>
              <a:ext cx="1545542" cy="7694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en-US" sz="1100" b="1" kern="0" dirty="0">
                  <a:solidFill>
                    <a:sysClr val="windowText" lastClr="000000"/>
                  </a:solidFill>
                  <a:latin typeface="Century Gothic" panose="020B0502020202020204" pitchFamily="34" charset="0"/>
                </a:rPr>
                <a:t> </a:t>
              </a:r>
              <a:r>
                <a:rPr lang="en-GB" sz="1100" b="1" kern="0" dirty="0">
                  <a:solidFill>
                    <a:sysClr val="windowText" lastClr="000000"/>
                  </a:solidFill>
                  <a:latin typeface="Century Gothic" panose="020B0502020202020204" pitchFamily="34" charset="0"/>
                </a:rPr>
                <a:t>RESOURCES FROM EXCRETA AND  WASTEWATER </a:t>
              </a:r>
            </a:p>
            <a:p>
              <a:pPr algn="ctr">
                <a:defRPr/>
              </a:pPr>
              <a:endParaRPr lang="en-US" sz="1100" b="1" kern="0" dirty="0">
                <a:solidFill>
                  <a:sysClr val="windowText" lastClr="0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39" name="Rounded Rectangle 38"/>
            <p:cNvSpPr/>
            <p:nvPr/>
          </p:nvSpPr>
          <p:spPr>
            <a:xfrm>
              <a:off x="251520" y="2749700"/>
              <a:ext cx="1545542" cy="2022426"/>
            </a:xfrm>
            <a:prstGeom prst="roundRect">
              <a:avLst/>
            </a:prstGeom>
            <a:ln>
              <a:prstDash val="dash"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>
                <a:lnSpc>
                  <a:spcPts val="2400"/>
                </a:lnSpc>
                <a:spcAft>
                  <a:spcPts val="300"/>
                </a:spcAft>
              </a:pPr>
              <a:r>
                <a:rPr lang="en-US" sz="1400" b="1" kern="0" dirty="0">
                  <a:solidFill>
                    <a:sysClr val="windowText" lastClr="000000"/>
                  </a:solidFill>
                  <a:latin typeface="Century Gothic" panose="020B0502020202020204" pitchFamily="34" charset="0"/>
                </a:rPr>
                <a:t>water, nutrients, organic matter, and energy</a:t>
              </a:r>
            </a:p>
          </p:txBody>
        </p:sp>
      </p:grpSp>
      <p:pic>
        <p:nvPicPr>
          <p:cNvPr id="49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5867401"/>
            <a:ext cx="704850" cy="741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2750" y="6076950"/>
            <a:ext cx="3498850" cy="628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454151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1082675"/>
            <a:ext cx="8497893" cy="554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" name="5 CuadroTexto"/>
          <p:cNvSpPr txBox="1">
            <a:spLocks noChangeArrowheads="1"/>
          </p:cNvSpPr>
          <p:nvPr/>
        </p:nvSpPr>
        <p:spPr bwMode="auto">
          <a:xfrm>
            <a:off x="437904" y="58615"/>
            <a:ext cx="580960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ES" sz="2400" b="1" dirty="0" err="1"/>
              <a:t>Benefits</a:t>
            </a:r>
            <a:r>
              <a:rPr lang="es-ES" sz="2400" b="1" dirty="0"/>
              <a:t> of </a:t>
            </a:r>
            <a:r>
              <a:rPr lang="es-ES" sz="2400" b="1" dirty="0" err="1"/>
              <a:t>investing</a:t>
            </a:r>
            <a:r>
              <a:rPr lang="es-ES" sz="2400" b="1" dirty="0"/>
              <a:t> in </a:t>
            </a:r>
            <a:r>
              <a:rPr lang="es-ES" sz="2400" b="1" dirty="0" err="1"/>
              <a:t>water</a:t>
            </a:r>
            <a:r>
              <a:rPr lang="es-ES" sz="2400" b="1" dirty="0"/>
              <a:t> and </a:t>
            </a:r>
            <a:r>
              <a:rPr lang="es-ES" sz="2400" b="1" dirty="0" err="1"/>
              <a:t>sanitation</a:t>
            </a:r>
            <a:endParaRPr lang="es-ES" sz="2400" b="1" dirty="0"/>
          </a:p>
        </p:txBody>
      </p:sp>
    </p:spTree>
    <p:extLst>
      <p:ext uri="{BB962C8B-B14F-4D97-AF65-F5344CB8AC3E}">
        <p14:creationId xmlns:p14="http://schemas.microsoft.com/office/powerpoint/2010/main" val="361377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6" name="Picture 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0626" y="6052458"/>
            <a:ext cx="704850" cy="741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60" name="Rectangle 2"/>
          <p:cNvSpPr>
            <a:spLocks noChangeArrowheads="1"/>
          </p:cNvSpPr>
          <p:nvPr/>
        </p:nvSpPr>
        <p:spPr bwMode="auto">
          <a:xfrm>
            <a:off x="228600" y="228600"/>
            <a:ext cx="8240151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 defTabSz="457200"/>
            <a:r>
              <a:rPr lang="en-US" sz="2800" b="1" dirty="0" smtClean="0">
                <a:solidFill>
                  <a:srgbClr val="BF3227"/>
                </a:solidFill>
                <a:latin typeface="Trebuchet MS" pitchFamily="34" charset="0"/>
              </a:rPr>
              <a:t>Benefits for local communities &amp; Society</a:t>
            </a:r>
            <a:endParaRPr lang="en-GB" sz="2800" b="1" dirty="0">
              <a:solidFill>
                <a:srgbClr val="BF3227"/>
              </a:solidFill>
              <a:latin typeface="Trebuchet MS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13661" y="741906"/>
            <a:ext cx="8676249" cy="54476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457200"/>
            <a:r>
              <a:rPr lang="en-US" sz="1600" b="1" dirty="0" smtClean="0">
                <a:solidFill>
                  <a:srgbClr val="000000"/>
                </a:solidFill>
              </a:rPr>
              <a:t>Wastewater</a:t>
            </a:r>
          </a:p>
          <a:p>
            <a:pPr marL="285750" indent="-285750" defTabSz="4572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 smtClean="0">
                <a:solidFill>
                  <a:srgbClr val="000000"/>
                </a:solidFill>
              </a:rPr>
              <a:t>Provides a source of income to farmers</a:t>
            </a:r>
          </a:p>
          <a:p>
            <a:pPr marL="285750" indent="-285750" defTabSz="4572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 smtClean="0">
                <a:solidFill>
                  <a:srgbClr val="000000"/>
                </a:solidFill>
              </a:rPr>
              <a:t>Alternative </a:t>
            </a:r>
            <a:r>
              <a:rPr lang="en-US" sz="1600" dirty="0" err="1" smtClean="0">
                <a:solidFill>
                  <a:srgbClr val="000000"/>
                </a:solidFill>
              </a:rPr>
              <a:t>fertiliser</a:t>
            </a:r>
            <a:r>
              <a:rPr lang="en-US" sz="1600" dirty="0" smtClean="0">
                <a:solidFill>
                  <a:srgbClr val="000000"/>
                </a:solidFill>
              </a:rPr>
              <a:t> and irrigation source from domestic WW</a:t>
            </a:r>
          </a:p>
          <a:p>
            <a:pPr marL="285750" indent="-285750" defTabSz="4572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 smtClean="0">
                <a:solidFill>
                  <a:srgbClr val="000000"/>
                </a:solidFill>
              </a:rPr>
              <a:t>Recycling of local water and nutrient sources</a:t>
            </a:r>
          </a:p>
          <a:p>
            <a:pPr marL="285750" indent="-285750" defTabSz="4572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 smtClean="0">
                <a:solidFill>
                  <a:srgbClr val="000000"/>
                </a:solidFill>
              </a:rPr>
              <a:t>Reduction of energy consumption requirements for the production of artificial fertilizer</a:t>
            </a:r>
          </a:p>
          <a:p>
            <a:pPr marL="285750" indent="-285750" defTabSz="4572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 smtClean="0">
                <a:solidFill>
                  <a:srgbClr val="000000"/>
                </a:solidFill>
              </a:rPr>
              <a:t>Opportunities to reduce costs for conventional WW treatment (investment, operation, disposal)</a:t>
            </a:r>
          </a:p>
          <a:p>
            <a:pPr marL="285750" indent="-285750" defTabSz="4572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 smtClean="0">
                <a:solidFill>
                  <a:srgbClr val="000000"/>
                </a:solidFill>
              </a:rPr>
              <a:t>Supporting compliance with environmental legislation </a:t>
            </a:r>
          </a:p>
          <a:p>
            <a:pPr defTabSz="457200">
              <a:spcAft>
                <a:spcPts val="600"/>
              </a:spcAft>
            </a:pPr>
            <a:r>
              <a:rPr lang="en-US" sz="1600" b="1" dirty="0" smtClean="0">
                <a:solidFill>
                  <a:srgbClr val="000000"/>
                </a:solidFill>
              </a:rPr>
              <a:t>Biomass</a:t>
            </a:r>
          </a:p>
          <a:p>
            <a:pPr marL="285750" indent="-285750" defTabSz="4572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 smtClean="0">
                <a:solidFill>
                  <a:srgbClr val="000000"/>
                </a:solidFill>
              </a:rPr>
              <a:t>Increase in soil organic matter content and soil fertility</a:t>
            </a:r>
          </a:p>
          <a:p>
            <a:pPr marL="285750" indent="-285750" defTabSz="4572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 smtClean="0">
                <a:solidFill>
                  <a:srgbClr val="000000"/>
                </a:solidFill>
              </a:rPr>
              <a:t>Increased income from improved biomass yields due to irrigation and fertilization</a:t>
            </a:r>
          </a:p>
          <a:p>
            <a:pPr marL="285750" indent="-285750" defTabSz="4572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 smtClean="0">
                <a:solidFill>
                  <a:srgbClr val="000000"/>
                </a:solidFill>
              </a:rPr>
              <a:t>Opportunities to produce renewable biomass for local heat and power generation</a:t>
            </a:r>
          </a:p>
          <a:p>
            <a:pPr marL="285750" indent="-285750" defTabSz="4572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 smtClean="0">
                <a:solidFill>
                  <a:srgbClr val="000000"/>
                </a:solidFill>
              </a:rPr>
              <a:t>Supporting local economy by establishing local biomass supply chains</a:t>
            </a:r>
          </a:p>
          <a:p>
            <a:pPr marL="285750" indent="-285750" defTabSz="4572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 smtClean="0">
                <a:solidFill>
                  <a:srgbClr val="000000"/>
                </a:solidFill>
              </a:rPr>
              <a:t>It contribute to reducing dependency upon fossil fuels</a:t>
            </a:r>
          </a:p>
          <a:p>
            <a:pPr marL="285750" indent="-285750" defTabSz="4572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 smtClean="0">
                <a:solidFill>
                  <a:srgbClr val="000000"/>
                </a:solidFill>
              </a:rPr>
              <a:t>Getting green areas</a:t>
            </a:r>
          </a:p>
        </p:txBody>
      </p:sp>
    </p:spTree>
    <p:extLst>
      <p:ext uri="{BB962C8B-B14F-4D97-AF65-F5344CB8AC3E}">
        <p14:creationId xmlns:p14="http://schemas.microsoft.com/office/powerpoint/2010/main" val="385766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6" name="Picture 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297637" y="6052393"/>
            <a:ext cx="704850" cy="741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60" name="Rectangle 2"/>
          <p:cNvSpPr>
            <a:spLocks noChangeArrowheads="1"/>
          </p:cNvSpPr>
          <p:nvPr/>
        </p:nvSpPr>
        <p:spPr bwMode="auto">
          <a:xfrm>
            <a:off x="70253" y="228600"/>
            <a:ext cx="858489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defTabSz="457200"/>
            <a:r>
              <a:rPr lang="en-US" sz="2400" b="1" dirty="0" smtClean="0">
                <a:solidFill>
                  <a:srgbClr val="BF3227"/>
                </a:solidFill>
                <a:latin typeface="Trebuchet MS" pitchFamily="34" charset="0"/>
              </a:rPr>
              <a:t>Benefits for other sectors?</a:t>
            </a:r>
            <a:endParaRPr lang="en-GB" sz="2400" b="1" dirty="0">
              <a:solidFill>
                <a:srgbClr val="BF3227"/>
              </a:solidFill>
              <a:latin typeface="Trebuchet MS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266201" y="1034151"/>
            <a:ext cx="8485908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457200"/>
            <a:r>
              <a:rPr lang="en-US" b="1" dirty="0" smtClean="0">
                <a:solidFill>
                  <a:srgbClr val="000000"/>
                </a:solidFill>
              </a:rPr>
              <a:t>Energy sector</a:t>
            </a:r>
            <a:r>
              <a:rPr lang="en-US" dirty="0" smtClean="0">
                <a:solidFill>
                  <a:srgbClr val="000000"/>
                </a:solidFill>
              </a:rPr>
              <a:t>: both wastewater (sludge) and the biomass can be an efficient and renewable source of  energy,</a:t>
            </a:r>
          </a:p>
          <a:p>
            <a:pPr defTabSz="457200"/>
            <a:endParaRPr lang="en-US" sz="600" dirty="0" smtClean="0">
              <a:solidFill>
                <a:srgbClr val="000000"/>
              </a:solidFill>
            </a:endParaRPr>
          </a:p>
          <a:p>
            <a:pPr defTabSz="457200">
              <a:buFont typeface="Arial" pitchFamily="34" charset="0"/>
              <a:buChar char="•"/>
            </a:pPr>
            <a:r>
              <a:rPr lang="en-US" b="1" dirty="0" smtClean="0">
                <a:solidFill>
                  <a:srgbClr val="000000"/>
                </a:solidFill>
              </a:rPr>
              <a:t>Water sector</a:t>
            </a:r>
            <a:r>
              <a:rPr lang="en-US" dirty="0" smtClean="0">
                <a:solidFill>
                  <a:srgbClr val="000000"/>
                </a:solidFill>
              </a:rPr>
              <a:t>: </a:t>
            </a:r>
          </a:p>
          <a:p>
            <a:pPr marL="457200" lvl="1" defTabSz="457200">
              <a:buFont typeface="Arial" pitchFamily="34" charset="0"/>
              <a:buChar char="•"/>
            </a:pPr>
            <a:r>
              <a:rPr lang="en-US" dirty="0" smtClean="0">
                <a:solidFill>
                  <a:srgbClr val="000000"/>
                </a:solidFill>
              </a:rPr>
              <a:t>Reducing freshwater withdrawal</a:t>
            </a:r>
          </a:p>
          <a:p>
            <a:pPr marL="457200" lvl="1" defTabSz="457200">
              <a:buFont typeface="Arial" pitchFamily="34" charset="0"/>
              <a:buChar char="•"/>
            </a:pPr>
            <a:r>
              <a:rPr lang="en-US" dirty="0" smtClean="0">
                <a:solidFill>
                  <a:srgbClr val="000000"/>
                </a:solidFill>
              </a:rPr>
              <a:t>Contributing to groundwater recharge</a:t>
            </a:r>
          </a:p>
          <a:p>
            <a:pPr marL="457200" lvl="1" defTabSz="457200">
              <a:buFont typeface="Arial" pitchFamily="34" charset="0"/>
              <a:buChar char="•"/>
            </a:pPr>
            <a:r>
              <a:rPr lang="en-US" dirty="0" smtClean="0">
                <a:solidFill>
                  <a:srgbClr val="000000"/>
                </a:solidFill>
              </a:rPr>
              <a:t> Improving water quality</a:t>
            </a:r>
          </a:p>
          <a:p>
            <a:pPr marL="457200" lvl="1" defTabSz="457200"/>
            <a:endParaRPr lang="en-US" sz="600" dirty="0" smtClean="0">
              <a:solidFill>
                <a:srgbClr val="000000"/>
              </a:solidFill>
            </a:endParaRPr>
          </a:p>
          <a:p>
            <a:pPr defTabSz="457200">
              <a:buFont typeface="Arial" pitchFamily="34" charset="0"/>
              <a:buChar char="•"/>
            </a:pPr>
            <a:r>
              <a:rPr lang="en-US" b="1" dirty="0" smtClean="0">
                <a:solidFill>
                  <a:srgbClr val="000000"/>
                </a:solidFill>
              </a:rPr>
              <a:t>Economy</a:t>
            </a:r>
            <a:r>
              <a:rPr lang="en-US" dirty="0" smtClean="0">
                <a:solidFill>
                  <a:srgbClr val="000000"/>
                </a:solidFill>
              </a:rPr>
              <a:t>:</a:t>
            </a:r>
          </a:p>
          <a:p>
            <a:pPr marL="457200" lvl="1" defTabSz="457200">
              <a:buFont typeface="Arial" pitchFamily="34" charset="0"/>
              <a:buChar char="•"/>
            </a:pPr>
            <a:r>
              <a:rPr lang="en-US" dirty="0" smtClean="0">
                <a:solidFill>
                  <a:srgbClr val="000000"/>
                </a:solidFill>
              </a:rPr>
              <a:t> the implementation of this integrated agro-forestry land-use system, particularly on larger scale, can furthermore </a:t>
            </a:r>
            <a:r>
              <a:rPr lang="en-US" b="1" dirty="0" smtClean="0">
                <a:solidFill>
                  <a:srgbClr val="000000"/>
                </a:solidFill>
              </a:rPr>
              <a:t>create income </a:t>
            </a:r>
            <a:r>
              <a:rPr lang="en-US" dirty="0" smtClean="0">
                <a:solidFill>
                  <a:srgbClr val="000000"/>
                </a:solidFill>
              </a:rPr>
              <a:t>and </a:t>
            </a:r>
            <a:r>
              <a:rPr lang="en-US" b="1" dirty="0" smtClean="0">
                <a:solidFill>
                  <a:srgbClr val="000000"/>
                </a:solidFill>
              </a:rPr>
              <a:t>job opportunities </a:t>
            </a:r>
            <a:r>
              <a:rPr lang="en-US" dirty="0" smtClean="0">
                <a:solidFill>
                  <a:srgbClr val="000000"/>
                </a:solidFill>
              </a:rPr>
              <a:t>for many people at a local level.</a:t>
            </a:r>
          </a:p>
          <a:p>
            <a:pPr marL="457200" lvl="1" defTabSz="457200"/>
            <a:endParaRPr lang="en-US" sz="600" dirty="0" smtClean="0">
              <a:solidFill>
                <a:srgbClr val="000000"/>
              </a:solidFill>
            </a:endParaRPr>
          </a:p>
          <a:p>
            <a:pPr defTabSz="457200">
              <a:buFont typeface="Arial" pitchFamily="34" charset="0"/>
              <a:buChar char="•"/>
            </a:pPr>
            <a:r>
              <a:rPr lang="en-US" b="1" dirty="0" smtClean="0">
                <a:solidFill>
                  <a:srgbClr val="000000"/>
                </a:solidFill>
              </a:rPr>
              <a:t>Food security</a:t>
            </a:r>
            <a:r>
              <a:rPr lang="en-US" dirty="0" smtClean="0">
                <a:solidFill>
                  <a:srgbClr val="000000"/>
                </a:solidFill>
              </a:rPr>
              <a:t>: </a:t>
            </a:r>
          </a:p>
          <a:p>
            <a:pPr marL="457200" lvl="1" defTabSz="457200">
              <a:buFont typeface="Arial" pitchFamily="34" charset="0"/>
              <a:buChar char="•"/>
            </a:pPr>
            <a:r>
              <a:rPr lang="en-US" dirty="0" smtClean="0">
                <a:solidFill>
                  <a:srgbClr val="000000"/>
                </a:solidFill>
              </a:rPr>
              <a:t>Aquaculture</a:t>
            </a:r>
          </a:p>
          <a:p>
            <a:pPr marL="457200" lvl="1" defTabSz="457200">
              <a:buFont typeface="Arial" pitchFamily="34" charset="0"/>
              <a:buChar char="•"/>
            </a:pPr>
            <a:r>
              <a:rPr lang="en-US" dirty="0" smtClean="0">
                <a:solidFill>
                  <a:srgbClr val="000000"/>
                </a:solidFill>
              </a:rPr>
              <a:t>livestock </a:t>
            </a:r>
          </a:p>
          <a:p>
            <a:pPr marL="457200" lvl="1" defTabSz="457200">
              <a:buFont typeface="Arial" pitchFamily="34" charset="0"/>
              <a:buChar char="•"/>
            </a:pPr>
            <a:r>
              <a:rPr lang="en-US" dirty="0" smtClean="0">
                <a:solidFill>
                  <a:srgbClr val="000000"/>
                </a:solidFill>
              </a:rPr>
              <a:t>Crops</a:t>
            </a:r>
          </a:p>
          <a:p>
            <a:pPr marL="457200" lvl="1" defTabSz="457200">
              <a:buFont typeface="Arial" pitchFamily="34" charset="0"/>
              <a:buChar char="•"/>
            </a:pPr>
            <a:endParaRPr lang="en-US" sz="600" dirty="0" smtClean="0">
              <a:solidFill>
                <a:srgbClr val="000000"/>
              </a:solidFill>
            </a:endParaRPr>
          </a:p>
          <a:p>
            <a:pPr defTabSz="457200">
              <a:buFont typeface="Arial" pitchFamily="34" charset="0"/>
              <a:buChar char="•"/>
            </a:pPr>
            <a:r>
              <a:rPr lang="en-US" b="1" dirty="0" smtClean="0">
                <a:solidFill>
                  <a:srgbClr val="000000"/>
                </a:solidFill>
              </a:rPr>
              <a:t>Health sector</a:t>
            </a:r>
            <a:r>
              <a:rPr lang="en-US" dirty="0" smtClean="0">
                <a:solidFill>
                  <a:srgbClr val="000000"/>
                </a:solidFill>
              </a:rPr>
              <a:t>: </a:t>
            </a:r>
            <a:endParaRPr lang="en-US" dirty="0">
              <a:solidFill>
                <a:srgbClr val="000000"/>
              </a:solidFill>
            </a:endParaRPr>
          </a:p>
          <a:p>
            <a:pPr marL="457200" lvl="1" defTabSz="457200">
              <a:buFont typeface="Arial" pitchFamily="34" charset="0"/>
              <a:buChar char="•"/>
            </a:pPr>
            <a:r>
              <a:rPr lang="fr-FR" dirty="0" err="1" smtClean="0">
                <a:solidFill>
                  <a:srgbClr val="000000"/>
                </a:solidFill>
              </a:rPr>
              <a:t>Reducing</a:t>
            </a:r>
            <a:r>
              <a:rPr lang="fr-FR" dirty="0" smtClean="0">
                <a:solidFill>
                  <a:srgbClr val="000000"/>
                </a:solidFill>
              </a:rPr>
              <a:t> WW </a:t>
            </a:r>
            <a:r>
              <a:rPr lang="fr-FR" dirty="0" err="1" smtClean="0">
                <a:solidFill>
                  <a:srgbClr val="000000"/>
                </a:solidFill>
              </a:rPr>
              <a:t>related</a:t>
            </a:r>
            <a:r>
              <a:rPr lang="fr-FR" dirty="0" smtClean="0">
                <a:solidFill>
                  <a:srgbClr val="000000"/>
                </a:solidFill>
              </a:rPr>
              <a:t> </a:t>
            </a:r>
            <a:r>
              <a:rPr lang="fr-FR" dirty="0" err="1" smtClean="0">
                <a:solidFill>
                  <a:srgbClr val="000000"/>
                </a:solidFill>
              </a:rPr>
              <a:t>diseases</a:t>
            </a:r>
            <a:endParaRPr lang="fr-FR" dirty="0" smtClean="0">
              <a:solidFill>
                <a:srgbClr val="000000"/>
              </a:solidFill>
            </a:endParaRPr>
          </a:p>
          <a:p>
            <a:pPr defTabSz="457200">
              <a:buFont typeface="Arial" pitchFamily="34" charset="0"/>
              <a:buChar char="•"/>
            </a:pPr>
            <a:r>
              <a:rPr lang="en-US" b="1" dirty="0" smtClean="0">
                <a:solidFill>
                  <a:srgbClr val="000000"/>
                </a:solidFill>
              </a:rPr>
              <a:t>Forest</a:t>
            </a:r>
            <a:endParaRPr lang="fr-FR" dirty="0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7305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1066801" y="301625"/>
            <a:ext cx="7616825" cy="1143000"/>
          </a:xfrm>
        </p:spPr>
        <p:txBody>
          <a:bodyPr/>
          <a:lstStyle/>
          <a:p>
            <a:pPr algn="ctr"/>
            <a:r>
              <a:rPr lang="en-US" altLang="en-US" sz="2400">
                <a:latin typeface="Verdana" pitchFamily="34" charset="0"/>
                <a:cs typeface="Times New Roman" pitchFamily="18" charset="0"/>
              </a:rPr>
              <a:t>Decentralized Wastewater Management at Adarsh College - India</a:t>
            </a:r>
          </a:p>
        </p:txBody>
      </p:sp>
      <p:pic>
        <p:nvPicPr>
          <p:cNvPr id="24579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6019801"/>
            <a:ext cx="704850" cy="741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0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7200" y="6032500"/>
            <a:ext cx="771525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4581" name="Grupo 10"/>
          <p:cNvGrpSpPr>
            <a:grpSpLocks/>
          </p:cNvGrpSpPr>
          <p:nvPr/>
        </p:nvGrpSpPr>
        <p:grpSpPr bwMode="auto">
          <a:xfrm>
            <a:off x="0" y="238126"/>
            <a:ext cx="9144000" cy="6543675"/>
            <a:chOff x="1" y="238125"/>
            <a:chExt cx="9144000" cy="6543675"/>
          </a:xfrm>
        </p:grpSpPr>
        <p:pic>
          <p:nvPicPr>
            <p:cNvPr id="24582" name="Picture 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" y="238125"/>
              <a:ext cx="9144000" cy="65436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CaixaDeTexto 8"/>
            <p:cNvSpPr txBox="1"/>
            <p:nvPr/>
          </p:nvSpPr>
          <p:spPr>
            <a:xfrm>
              <a:off x="2641601" y="5619750"/>
              <a:ext cx="1600200" cy="400050"/>
            </a:xfrm>
            <a:prstGeom prst="rect">
              <a:avLst/>
            </a:prstGeom>
            <a:solidFill>
              <a:schemeClr val="bg1"/>
            </a:solidFill>
          </p:spPr>
          <p:txBody>
            <a:bodyPr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pt-BR" sz="1000" dirty="0" err="1">
                  <a:solidFill>
                    <a:srgbClr val="000000"/>
                  </a:solidFill>
                </a:rPr>
                <a:t>Anaerobic</a:t>
              </a:r>
              <a:r>
                <a:rPr lang="pt-BR" sz="1000" dirty="0">
                  <a:solidFill>
                    <a:srgbClr val="000000"/>
                  </a:solidFill>
                </a:rPr>
                <a:t> </a:t>
              </a:r>
              <a:r>
                <a:rPr lang="pt-BR" sz="1000" dirty="0" err="1">
                  <a:solidFill>
                    <a:srgbClr val="000000"/>
                  </a:solidFill>
                </a:rPr>
                <a:t>Baffled</a:t>
              </a:r>
              <a:r>
                <a:rPr lang="pt-BR" sz="1000" dirty="0">
                  <a:solidFill>
                    <a:srgbClr val="000000"/>
                  </a:solidFill>
                </a:rPr>
                <a:t> Reator</a:t>
              </a:r>
            </a:p>
          </p:txBody>
        </p:sp>
        <p:sp>
          <p:nvSpPr>
            <p:cNvPr id="10" name="CaixaDeTexto 9"/>
            <p:cNvSpPr txBox="1"/>
            <p:nvPr/>
          </p:nvSpPr>
          <p:spPr>
            <a:xfrm>
              <a:off x="4533901" y="5697538"/>
              <a:ext cx="1219200" cy="246062"/>
            </a:xfrm>
            <a:prstGeom prst="rect">
              <a:avLst/>
            </a:prstGeom>
            <a:solidFill>
              <a:schemeClr val="bg1"/>
            </a:solidFill>
          </p:spPr>
          <p:txBody>
            <a:bodyPr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pt-BR" sz="1000" dirty="0" err="1">
                  <a:solidFill>
                    <a:srgbClr val="000000"/>
                  </a:solidFill>
                </a:rPr>
                <a:t>Anaerobic</a:t>
              </a:r>
              <a:r>
                <a:rPr lang="pt-BR" sz="1000" dirty="0">
                  <a:solidFill>
                    <a:srgbClr val="000000"/>
                  </a:solidFill>
                </a:rPr>
                <a:t> </a:t>
              </a:r>
              <a:r>
                <a:rPr lang="pt-BR" sz="1000" dirty="0" err="1">
                  <a:solidFill>
                    <a:srgbClr val="000000"/>
                  </a:solidFill>
                </a:rPr>
                <a:t>Filter</a:t>
              </a:r>
              <a:endParaRPr lang="pt-BR" sz="1000" dirty="0">
                <a:solidFill>
                  <a:srgbClr val="000000"/>
                </a:solidFill>
              </a:endParaRPr>
            </a:p>
          </p:txBody>
        </p:sp>
      </p:grpSp>
      <p:sp>
        <p:nvSpPr>
          <p:cNvPr id="11" name="Rectangle 2"/>
          <p:cNvSpPr txBox="1">
            <a:spLocks noChangeArrowheads="1"/>
          </p:cNvSpPr>
          <p:nvPr/>
        </p:nvSpPr>
        <p:spPr bwMode="auto">
          <a:xfrm>
            <a:off x="933450" y="76200"/>
            <a:ext cx="813435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4" tIns="45712" rIns="91424" bIns="45712" numCol="1" anchor="b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pitchFamily="34" charset="0"/>
              </a:defRPr>
            </a:lvl9pPr>
          </a:lstStyle>
          <a:p>
            <a:pPr algn="ctr"/>
            <a:r>
              <a:rPr lang="en-US" altLang="en-US" sz="2000" kern="0" dirty="0">
                <a:latin typeface="Verdana" pitchFamily="34" charset="0"/>
                <a:cs typeface="Times New Roman" pitchFamily="18" charset="0"/>
              </a:rPr>
              <a:t>Decentralized Wastewater Management at </a:t>
            </a:r>
            <a:r>
              <a:rPr lang="en-US" altLang="en-US" sz="2000" kern="0" dirty="0" err="1">
                <a:latin typeface="Verdana" pitchFamily="34" charset="0"/>
                <a:cs typeface="Times New Roman" pitchFamily="18" charset="0"/>
              </a:rPr>
              <a:t>Adarsh</a:t>
            </a:r>
            <a:r>
              <a:rPr lang="en-US" altLang="en-US" sz="2000" kern="0" dirty="0">
                <a:latin typeface="Verdana" pitchFamily="34" charset="0"/>
                <a:cs typeface="Times New Roman" pitchFamily="18" charset="0"/>
              </a:rPr>
              <a:t> College </a:t>
            </a:r>
            <a:r>
              <a:rPr lang="en-US" altLang="en-US" sz="2000" kern="0" dirty="0" smtClean="0">
                <a:latin typeface="Verdana" pitchFamily="34" charset="0"/>
                <a:cs typeface="Times New Roman" pitchFamily="18" charset="0"/>
              </a:rPr>
              <a:t>– India- </a:t>
            </a:r>
            <a:r>
              <a:rPr lang="en-US" altLang="en-US" sz="2000" kern="0" dirty="0" err="1" smtClean="0">
                <a:latin typeface="Verdana" pitchFamily="34" charset="0"/>
                <a:cs typeface="Times New Roman" pitchFamily="18" charset="0"/>
              </a:rPr>
              <a:t>Ecosan</a:t>
            </a:r>
            <a:r>
              <a:rPr lang="en-US" altLang="en-US" sz="2000" kern="0" dirty="0" smtClean="0">
                <a:latin typeface="Verdana" pitchFamily="34" charset="0"/>
                <a:cs typeface="Times New Roman" pitchFamily="18" charset="0"/>
              </a:rPr>
              <a:t> approach</a:t>
            </a:r>
            <a:endParaRPr lang="en-US" altLang="en-US" sz="2000" kern="0" dirty="0">
              <a:latin typeface="Verdana" pitchFamily="34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9999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 EUBIA (n.y.)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60017" y="206829"/>
            <a:ext cx="7388230" cy="5944425"/>
          </a:xfrm>
          <a:prstGeom prst="rect">
            <a:avLst/>
          </a:prstGeom>
          <a:noFill/>
        </p:spPr>
      </p:pic>
      <p:sp>
        <p:nvSpPr>
          <p:cNvPr id="10" name="Rectangle 9"/>
          <p:cNvSpPr/>
          <p:nvPr/>
        </p:nvSpPr>
        <p:spPr>
          <a:xfrm>
            <a:off x="508123" y="6151254"/>
            <a:ext cx="806608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457200"/>
            <a:r>
              <a:rPr lang="en-US" dirty="0" smtClean="0">
                <a:solidFill>
                  <a:srgbClr val="000000"/>
                </a:solidFill>
              </a:rPr>
              <a:t>Schematic of the </a:t>
            </a:r>
            <a:r>
              <a:rPr lang="en-US" i="1" dirty="0" smtClean="0">
                <a:solidFill>
                  <a:srgbClr val="000000"/>
                </a:solidFill>
                <a:hlinkClick r:id="rId4"/>
              </a:rPr>
              <a:t>short rotation plantation</a:t>
            </a:r>
            <a:r>
              <a:rPr lang="en-US" dirty="0" smtClean="0">
                <a:solidFill>
                  <a:srgbClr val="000000"/>
                </a:solidFill>
              </a:rPr>
              <a:t>. Source: EUBIA (</a:t>
            </a:r>
            <a:r>
              <a:rPr lang="en-US" i="1" dirty="0" err="1" smtClean="0">
                <a:solidFill>
                  <a:srgbClr val="000000"/>
                </a:solidFill>
                <a:hlinkClick r:id="rId5"/>
              </a:rPr>
              <a:t>n</a:t>
            </a:r>
            <a:r>
              <a:rPr lang="en-US" dirty="0" err="1" smtClean="0">
                <a:solidFill>
                  <a:srgbClr val="000000"/>
                </a:solidFill>
              </a:rPr>
              <a:t>.y</a:t>
            </a:r>
            <a:r>
              <a:rPr lang="en-US" dirty="0" smtClean="0">
                <a:solidFill>
                  <a:srgbClr val="000000"/>
                </a:solidFill>
              </a:rPr>
              <a:t>.)</a:t>
            </a:r>
            <a:endParaRPr lang="fr-FR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4937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3851921" y="6237312"/>
            <a:ext cx="1872208" cy="369316"/>
          </a:xfrm>
          <a:prstGeom prst="rect">
            <a:avLst/>
          </a:prstGeom>
          <a:noFill/>
        </p:spPr>
        <p:txBody>
          <a:bodyPr wrap="square" lIns="91424" tIns="45712" rIns="91424" bIns="45712" rtlCol="0">
            <a:spAutoFit/>
          </a:bodyPr>
          <a:lstStyle/>
          <a:p>
            <a:pPr algn="r"/>
            <a:r>
              <a:rPr lang="sv-SE" b="1" i="1" dirty="0" smtClean="0">
                <a:solidFill>
                  <a:prstClr val="black"/>
                </a:solidFill>
              </a:rPr>
              <a:t>El Alto, Bolivia</a:t>
            </a:r>
            <a:endParaRPr lang="en-US" b="1" i="1" dirty="0">
              <a:solidFill>
                <a:prstClr val="black"/>
              </a:solidFill>
            </a:endParaRPr>
          </a:p>
        </p:txBody>
      </p:sp>
      <p:pic>
        <p:nvPicPr>
          <p:cNvPr id="24579" name="Picture 12" descr="P1150195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6107112" y="4451971"/>
            <a:ext cx="3036888" cy="1566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0" name="Picture 4" descr="C:\Users\kim.andersson\Documents\ISSS\Bolivia\Visita de AT Nov 2012\Fotos\Kims kamera\P1160745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3494486" y="548681"/>
            <a:ext cx="2553170" cy="2507788"/>
          </a:xfrm>
          <a:prstGeom prst="rect">
            <a:avLst/>
          </a:prstGeom>
          <a:noFill/>
        </p:spPr>
      </p:pic>
      <p:pic>
        <p:nvPicPr>
          <p:cNvPr id="24581" name="Picture 5" descr="C:\Users\kim.andersson\Documents\ISSS\Bolivia\Visita de AT Nov 2012\Fotos\Kims kamera\P1160759.JPG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 rot="5400000">
            <a:off x="5682427" y="899271"/>
            <a:ext cx="3956180" cy="2966966"/>
          </a:xfrm>
          <a:prstGeom prst="rect">
            <a:avLst/>
          </a:prstGeom>
          <a:noFill/>
        </p:spPr>
      </p:pic>
      <p:pic>
        <p:nvPicPr>
          <p:cNvPr id="24583" name="Picture 7" descr="C:\Users\kim.andersson\Documents\ISSS\Bolivia\Visita de AT Nov 2012\Fotos\Kims kamera\P1160766.JPG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0" y="3208386"/>
            <a:ext cx="2055554" cy="2740894"/>
          </a:xfrm>
          <a:prstGeom prst="rect">
            <a:avLst/>
          </a:prstGeom>
          <a:noFill/>
        </p:spPr>
      </p:pic>
      <p:pic>
        <p:nvPicPr>
          <p:cNvPr id="24584" name="Picture 8" descr="C:\Users\kim.andersson\Documents\ISSS\Panama-Bolivia-Col\Photos\P1150182.JPG"/>
          <p:cNvPicPr>
            <a:picLocks noChangeAspect="1" noChangeArrowheads="1"/>
          </p:cNvPicPr>
          <p:nvPr/>
        </p:nvPicPr>
        <p:blipFill>
          <a:blip r:embed="rId6" cstate="screen"/>
          <a:srcRect/>
          <a:stretch>
            <a:fillRect/>
          </a:stretch>
        </p:blipFill>
        <p:spPr bwMode="auto">
          <a:xfrm>
            <a:off x="2267744" y="3217168"/>
            <a:ext cx="3672407" cy="2754148"/>
          </a:xfrm>
          <a:prstGeom prst="rect">
            <a:avLst/>
          </a:prstGeom>
          <a:noFill/>
        </p:spPr>
      </p:pic>
      <p:pic>
        <p:nvPicPr>
          <p:cNvPr id="24586" name="Picture 10"/>
          <p:cNvPicPr>
            <a:picLocks noChangeAspect="1" noChangeArrowheads="1"/>
          </p:cNvPicPr>
          <p:nvPr/>
        </p:nvPicPr>
        <p:blipFill>
          <a:blip r:embed="rId7" cstate="screen"/>
          <a:srcRect/>
          <a:stretch>
            <a:fillRect/>
          </a:stretch>
        </p:blipFill>
        <p:spPr bwMode="auto">
          <a:xfrm>
            <a:off x="7308304" y="6185639"/>
            <a:ext cx="1835696" cy="672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8" name="Picture 12" descr="Fundación Sumaj Huasi - Para la vivienda saludable"/>
          <p:cNvPicPr>
            <a:picLocks noChangeAspect="1" noChangeArrowheads="1"/>
          </p:cNvPicPr>
          <p:nvPr/>
        </p:nvPicPr>
        <p:blipFill>
          <a:blip r:embed="rId8" cstate="screen"/>
          <a:srcRect/>
          <a:stretch>
            <a:fillRect/>
          </a:stretch>
        </p:blipFill>
        <p:spPr bwMode="auto">
          <a:xfrm>
            <a:off x="6300192" y="6078439"/>
            <a:ext cx="982234" cy="779562"/>
          </a:xfrm>
          <a:prstGeom prst="rect">
            <a:avLst/>
          </a:prstGeom>
          <a:noFill/>
        </p:spPr>
      </p:pic>
      <p:sp>
        <p:nvSpPr>
          <p:cNvPr id="12" name="TextBox 11"/>
          <p:cNvSpPr txBox="1"/>
          <p:nvPr/>
        </p:nvSpPr>
        <p:spPr>
          <a:xfrm>
            <a:off x="1" y="140440"/>
            <a:ext cx="4067944" cy="1647141"/>
          </a:xfrm>
          <a:prstGeom prst="rect">
            <a:avLst/>
          </a:prstGeom>
          <a:noFill/>
        </p:spPr>
        <p:txBody>
          <a:bodyPr wrap="square" lIns="91424" tIns="45712" rIns="91424" bIns="45712" rtlCol="0">
            <a:spAutoFit/>
          </a:bodyPr>
          <a:lstStyle/>
          <a:p>
            <a:r>
              <a:rPr lang="en-US" sz="1600" b="1" i="1" dirty="0">
                <a:solidFill>
                  <a:prstClr val="black"/>
                </a:solidFill>
              </a:rPr>
              <a:t>Non-waterborne excreta management: </a:t>
            </a:r>
          </a:p>
          <a:p>
            <a:endParaRPr lang="en-US" sz="1400" b="1" i="1" dirty="0">
              <a:solidFill>
                <a:prstClr val="black"/>
              </a:solidFill>
            </a:endParaRPr>
          </a:p>
          <a:p>
            <a:pPr marL="177768" indent="-177768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§"/>
            </a:pPr>
            <a:r>
              <a:rPr lang="en-US" sz="1400" b="1" i="1" dirty="0">
                <a:solidFill>
                  <a:prstClr val="black"/>
                </a:solidFill>
              </a:rPr>
              <a:t>Urine diverting dry toilets</a:t>
            </a:r>
          </a:p>
          <a:p>
            <a:pPr marL="177768" indent="-177768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§"/>
            </a:pPr>
            <a:r>
              <a:rPr lang="en-US" sz="1400" b="1" i="1" dirty="0">
                <a:solidFill>
                  <a:prstClr val="black"/>
                </a:solidFill>
              </a:rPr>
              <a:t>Central collection and treatment</a:t>
            </a:r>
          </a:p>
          <a:p>
            <a:pPr marL="177768" indent="-177768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§"/>
            </a:pPr>
            <a:r>
              <a:rPr lang="en-US" sz="1400" b="1" i="1" dirty="0">
                <a:solidFill>
                  <a:prstClr val="black"/>
                </a:solidFill>
              </a:rPr>
              <a:t>Reuse in crop</a:t>
            </a:r>
          </a:p>
        </p:txBody>
      </p:sp>
    </p:spTree>
    <p:extLst>
      <p:ext uri="{BB962C8B-B14F-4D97-AF65-F5344CB8AC3E}">
        <p14:creationId xmlns:p14="http://schemas.microsoft.com/office/powerpoint/2010/main" val="973988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Imagem 22" descr="2 peixes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2" r="19489" b="14172"/>
          <a:stretch>
            <a:fillRect/>
          </a:stretch>
        </p:blipFill>
        <p:spPr bwMode="auto">
          <a:xfrm>
            <a:off x="2643189" y="4857750"/>
            <a:ext cx="1857375" cy="153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9699" name="Group 2"/>
          <p:cNvGrpSpPr>
            <a:grpSpLocks/>
          </p:cNvGrpSpPr>
          <p:nvPr/>
        </p:nvGrpSpPr>
        <p:grpSpPr bwMode="auto">
          <a:xfrm>
            <a:off x="214313" y="495300"/>
            <a:ext cx="8667750" cy="6210300"/>
            <a:chOff x="135" y="144"/>
            <a:chExt cx="5460" cy="3912"/>
          </a:xfrm>
        </p:grpSpPr>
        <p:grpSp>
          <p:nvGrpSpPr>
            <p:cNvPr id="29705" name="Group 3"/>
            <p:cNvGrpSpPr>
              <a:grpSpLocks/>
            </p:cNvGrpSpPr>
            <p:nvPr/>
          </p:nvGrpSpPr>
          <p:grpSpPr bwMode="auto">
            <a:xfrm>
              <a:off x="135" y="144"/>
              <a:ext cx="5460" cy="3912"/>
              <a:chOff x="135" y="144"/>
              <a:chExt cx="5460" cy="3912"/>
            </a:xfrm>
          </p:grpSpPr>
          <p:pic>
            <p:nvPicPr>
              <p:cNvPr id="29707" name="Picture 4" descr="Grenhs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72" y="2160"/>
                <a:ext cx="2496" cy="187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08" name="Picture 5" descr="foto bio digestor cheio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9186" b="10498"/>
              <a:stretch>
                <a:fillRect/>
              </a:stretch>
            </p:blipFill>
            <p:spPr bwMode="auto">
              <a:xfrm>
                <a:off x="288" y="336"/>
                <a:ext cx="2592" cy="15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09" name="Picture 6" descr="cod2784">
                <a:hlinkClick r:id="rId5"/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12" y="432"/>
                <a:ext cx="1008" cy="100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9710" name="Text Box 7"/>
              <p:cNvSpPr txBox="1">
                <a:spLocks noChangeArrowheads="1"/>
              </p:cNvSpPr>
              <p:nvPr/>
            </p:nvSpPr>
            <p:spPr bwMode="auto">
              <a:xfrm>
                <a:off x="2250" y="672"/>
                <a:ext cx="810" cy="2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11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11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11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11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11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1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1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1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1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50000"/>
                  </a:spcBef>
                  <a:spcAft>
                    <a:spcPct val="0"/>
                  </a:spcAft>
                </a:pPr>
                <a:r>
                  <a:rPr lang="pt-BR" altLang="en-US" sz="2400">
                    <a:solidFill>
                      <a:srgbClr val="FFFF00"/>
                    </a:solidFill>
                    <a:latin typeface="Times New Roman" pitchFamily="18" charset="0"/>
                  </a:rPr>
                  <a:t>CH</a:t>
                </a:r>
                <a:r>
                  <a:rPr lang="pt-BR" altLang="en-US" sz="2400" baseline="-25000">
                    <a:solidFill>
                      <a:srgbClr val="FFFF00"/>
                    </a:solidFill>
                    <a:latin typeface="Times New Roman" pitchFamily="18" charset="0"/>
                  </a:rPr>
                  <a:t>4</a:t>
                </a:r>
                <a:endParaRPr lang="pt-BR" altLang="en-US" sz="2400">
                  <a:solidFill>
                    <a:srgbClr val="FFFF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29711" name="AutoShape 8"/>
              <p:cNvSpPr>
                <a:spLocks noChangeArrowheads="1"/>
              </p:cNvSpPr>
              <p:nvPr/>
            </p:nvSpPr>
            <p:spPr bwMode="auto">
              <a:xfrm>
                <a:off x="2112" y="960"/>
                <a:ext cx="1200" cy="96"/>
              </a:xfrm>
              <a:prstGeom prst="rightArrow">
                <a:avLst>
                  <a:gd name="adj1" fmla="val 50000"/>
                  <a:gd name="adj2" fmla="val 312500"/>
                </a:avLst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sz="11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11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11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11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11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1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1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1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1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pt-BR" altLang="en-US" smtClean="0">
                  <a:solidFill>
                    <a:srgbClr val="000000"/>
                  </a:solidFill>
                  <a:latin typeface="Calibri" pitchFamily="34" charset="0"/>
                </a:endParaRPr>
              </a:p>
            </p:txBody>
          </p:sp>
          <p:sp>
            <p:nvSpPr>
              <p:cNvPr id="29712" name="Text Box 9"/>
              <p:cNvSpPr txBox="1">
                <a:spLocks noChangeArrowheads="1"/>
              </p:cNvSpPr>
              <p:nvPr/>
            </p:nvSpPr>
            <p:spPr bwMode="auto">
              <a:xfrm>
                <a:off x="4080" y="2592"/>
                <a:ext cx="1005" cy="3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11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11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11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11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11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1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1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1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1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50000"/>
                  </a:spcBef>
                  <a:spcAft>
                    <a:spcPct val="0"/>
                  </a:spcAft>
                </a:pPr>
                <a:r>
                  <a:rPr lang="pt-BR" altLang="en-US" sz="3200" b="1">
                    <a:solidFill>
                      <a:srgbClr val="FFFF00"/>
                    </a:solidFill>
                    <a:latin typeface="Times New Roman" pitchFamily="18" charset="0"/>
                  </a:rPr>
                  <a:t>CO</a:t>
                </a:r>
                <a:r>
                  <a:rPr lang="pt-BR" altLang="en-US" sz="3200" b="1" baseline="-25000">
                    <a:solidFill>
                      <a:srgbClr val="FFFF00"/>
                    </a:solidFill>
                    <a:latin typeface="Times New Roman" pitchFamily="18" charset="0"/>
                  </a:rPr>
                  <a:t>2</a:t>
                </a:r>
                <a:endParaRPr lang="pt-BR" altLang="en-US" sz="3200" b="1">
                  <a:solidFill>
                    <a:srgbClr val="FFFF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2302" name="Text Box 10"/>
              <p:cNvSpPr txBox="1">
                <a:spLocks noChangeArrowheads="1"/>
              </p:cNvSpPr>
              <p:nvPr/>
            </p:nvSpPr>
            <p:spPr bwMode="auto">
              <a:xfrm>
                <a:off x="3150" y="144"/>
                <a:ext cx="2064" cy="21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fontAlgn="base">
                  <a:spcBef>
                    <a:spcPct val="50000"/>
                  </a:spcBef>
                  <a:spcAft>
                    <a:spcPct val="0"/>
                  </a:spcAft>
                  <a:defRPr/>
                </a:pPr>
                <a:r>
                  <a:rPr lang="en-US" sz="1600" dirty="0">
                    <a:solidFill>
                      <a:srgbClr val="000000"/>
                    </a:solidFill>
                    <a:latin typeface="Arial"/>
                  </a:rPr>
                  <a:t>Electricity generator by Biogas</a:t>
                </a:r>
              </a:p>
            </p:txBody>
          </p:sp>
          <p:pic>
            <p:nvPicPr>
              <p:cNvPr id="29714" name="Picture 11" descr="BD04924_"/>
              <p:cNvPicPr>
                <a:picLocks noChangeAspect="1" noChangeArrowheads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48" y="432"/>
                <a:ext cx="747" cy="100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9715" name="AutoShape 12"/>
              <p:cNvSpPr>
                <a:spLocks noChangeArrowheads="1"/>
              </p:cNvSpPr>
              <p:nvPr/>
            </p:nvSpPr>
            <p:spPr bwMode="auto">
              <a:xfrm>
                <a:off x="4320" y="1056"/>
                <a:ext cx="672" cy="4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3375 w 21600"/>
                  <a:gd name="T13" fmla="*/ 5400 h 21600"/>
                  <a:gd name="T14" fmla="*/ 18900 w 21600"/>
                  <a:gd name="T15" fmla="*/ 16200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6200" y="0"/>
                    </a:moveTo>
                    <a:lnTo>
                      <a:pt x="16200" y="5400"/>
                    </a:lnTo>
                    <a:lnTo>
                      <a:pt x="3375" y="5400"/>
                    </a:lnTo>
                    <a:lnTo>
                      <a:pt x="3375" y="16200"/>
                    </a:lnTo>
                    <a:lnTo>
                      <a:pt x="16200" y="16200"/>
                    </a:lnTo>
                    <a:lnTo>
                      <a:pt x="16200" y="21600"/>
                    </a:lnTo>
                    <a:lnTo>
                      <a:pt x="21600" y="10800"/>
                    </a:lnTo>
                    <a:lnTo>
                      <a:pt x="16200" y="0"/>
                    </a:lnTo>
                    <a:close/>
                  </a:path>
                  <a:path w="21600" h="21600">
                    <a:moveTo>
                      <a:pt x="1350" y="5400"/>
                    </a:moveTo>
                    <a:lnTo>
                      <a:pt x="1350" y="16200"/>
                    </a:lnTo>
                    <a:lnTo>
                      <a:pt x="2700" y="16200"/>
                    </a:lnTo>
                    <a:lnTo>
                      <a:pt x="2700" y="5400"/>
                    </a:lnTo>
                    <a:lnTo>
                      <a:pt x="1350" y="5400"/>
                    </a:lnTo>
                    <a:close/>
                  </a:path>
                  <a:path w="21600" h="21600">
                    <a:moveTo>
                      <a:pt x="0" y="5400"/>
                    </a:moveTo>
                    <a:lnTo>
                      <a:pt x="0" y="16200"/>
                    </a:lnTo>
                    <a:lnTo>
                      <a:pt x="675" y="16200"/>
                    </a:lnTo>
                    <a:lnTo>
                      <a:pt x="675" y="5400"/>
                    </a:lnTo>
                    <a:lnTo>
                      <a:pt x="0" y="5400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100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pic>
            <p:nvPicPr>
              <p:cNvPr id="29716" name="Picture 13" descr="ração pronta"/>
              <p:cNvPicPr>
                <a:picLocks noChangeAspect="1" noChangeArrowheads="1"/>
              </p:cNvPicPr>
              <p:nvPr/>
            </p:nvPicPr>
            <p:blipFill>
              <a:blip r:embed="rId8" cstate="print">
                <a:lum brigh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32" y="2160"/>
                <a:ext cx="1104" cy="8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9717" name="Text Box 14"/>
              <p:cNvSpPr txBox="1">
                <a:spLocks noChangeArrowheads="1"/>
              </p:cNvSpPr>
              <p:nvPr/>
            </p:nvSpPr>
            <p:spPr bwMode="auto">
              <a:xfrm>
                <a:off x="1665" y="2160"/>
                <a:ext cx="1215" cy="2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11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11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11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11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11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1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1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1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1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50000"/>
                  </a:spcBef>
                  <a:spcAft>
                    <a:spcPct val="0"/>
                  </a:spcAft>
                </a:pPr>
                <a:r>
                  <a:rPr lang="pt-BR" altLang="en-US" sz="2400" b="1">
                    <a:solidFill>
                      <a:srgbClr val="000000"/>
                    </a:solidFill>
                    <a:latin typeface="Times New Roman" pitchFamily="18" charset="0"/>
                  </a:rPr>
                  <a:t>Food</a:t>
                </a:r>
              </a:p>
            </p:txBody>
          </p:sp>
          <p:sp>
            <p:nvSpPr>
              <p:cNvPr id="29718" name="AutoShape 15"/>
              <p:cNvSpPr>
                <a:spLocks noChangeArrowheads="1"/>
              </p:cNvSpPr>
              <p:nvPr/>
            </p:nvSpPr>
            <p:spPr bwMode="auto">
              <a:xfrm>
                <a:off x="2640" y="2829"/>
                <a:ext cx="720" cy="96"/>
              </a:xfrm>
              <a:prstGeom prst="leftArrow">
                <a:avLst>
                  <a:gd name="adj1" fmla="val 50000"/>
                  <a:gd name="adj2" fmla="val 187500"/>
                </a:avLst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sz="11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11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11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11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11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1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1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1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1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pt-BR" altLang="en-US" smtClean="0">
                  <a:solidFill>
                    <a:srgbClr val="000000"/>
                  </a:solidFill>
                  <a:latin typeface="Calibri" pitchFamily="34" charset="0"/>
                </a:endParaRPr>
              </a:p>
            </p:txBody>
          </p:sp>
          <p:pic>
            <p:nvPicPr>
              <p:cNvPr id="29719" name="Picture 16" descr="suino_padano"/>
              <p:cNvPicPr>
                <a:picLocks noChangeAspect="1" noChangeArrowheads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5" y="2520"/>
                <a:ext cx="1460" cy="15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9720" name="AutoShape 17"/>
              <p:cNvSpPr>
                <a:spLocks noChangeArrowheads="1"/>
              </p:cNvSpPr>
              <p:nvPr/>
            </p:nvSpPr>
            <p:spPr bwMode="auto">
              <a:xfrm>
                <a:off x="4608" y="672"/>
                <a:ext cx="192" cy="336"/>
              </a:xfrm>
              <a:prstGeom prst="lightningBolt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sz="11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11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11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11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11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1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1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1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1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pt-BR" altLang="en-US" smtClean="0">
                  <a:solidFill>
                    <a:srgbClr val="000000"/>
                  </a:solidFill>
                  <a:latin typeface="Calibri" pitchFamily="34" charset="0"/>
                </a:endParaRPr>
              </a:p>
            </p:txBody>
          </p:sp>
          <p:sp>
            <p:nvSpPr>
              <p:cNvPr id="12310" name="Text Box 18"/>
              <p:cNvSpPr txBox="1">
                <a:spLocks noChangeArrowheads="1"/>
              </p:cNvSpPr>
              <p:nvPr/>
            </p:nvSpPr>
            <p:spPr bwMode="auto">
              <a:xfrm>
                <a:off x="2880" y="1968"/>
                <a:ext cx="1824" cy="21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fontAlgn="base">
                  <a:spcBef>
                    <a:spcPct val="50000"/>
                  </a:spcBef>
                  <a:spcAft>
                    <a:spcPct val="0"/>
                  </a:spcAft>
                  <a:defRPr/>
                </a:pPr>
                <a:r>
                  <a:rPr lang="en-US" sz="1600" dirty="0">
                    <a:solidFill>
                      <a:srgbClr val="000000"/>
                    </a:solidFill>
                    <a:latin typeface="Arial"/>
                  </a:rPr>
                  <a:t> Methane Combustion= CO</a:t>
                </a:r>
                <a:r>
                  <a:rPr lang="en-US" sz="1600" baseline="-25000" dirty="0">
                    <a:solidFill>
                      <a:srgbClr val="000000"/>
                    </a:solidFill>
                    <a:latin typeface="Arial"/>
                  </a:rPr>
                  <a:t>2</a:t>
                </a:r>
                <a:endParaRPr lang="en-US" sz="1600" dirty="0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29722" name="AutoShape 20"/>
              <p:cNvSpPr>
                <a:spLocks noChangeArrowheads="1"/>
              </p:cNvSpPr>
              <p:nvPr/>
            </p:nvSpPr>
            <p:spPr bwMode="auto">
              <a:xfrm rot="-4279146">
                <a:off x="-458" y="1519"/>
                <a:ext cx="2064" cy="480"/>
              </a:xfrm>
              <a:prstGeom prst="curvedDownArrow">
                <a:avLst>
                  <a:gd name="adj1" fmla="val 40173"/>
                  <a:gd name="adj2" fmla="val 172000"/>
                  <a:gd name="adj3" fmla="val 44861"/>
                </a:avLst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sz="11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11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11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11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11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1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1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1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1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pt-BR" altLang="en-US" smtClean="0">
                  <a:solidFill>
                    <a:srgbClr val="000000"/>
                  </a:solidFill>
                  <a:latin typeface="Calibri" pitchFamily="34" charset="0"/>
                </a:endParaRPr>
              </a:p>
            </p:txBody>
          </p:sp>
          <p:sp>
            <p:nvSpPr>
              <p:cNvPr id="29723" name="Text Box 21"/>
              <p:cNvSpPr txBox="1">
                <a:spLocks noChangeArrowheads="1"/>
              </p:cNvSpPr>
              <p:nvPr/>
            </p:nvSpPr>
            <p:spPr bwMode="auto">
              <a:xfrm>
                <a:off x="288" y="2160"/>
                <a:ext cx="1197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11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11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11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11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11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1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1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1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1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50000"/>
                  </a:spcBef>
                  <a:spcAft>
                    <a:spcPct val="0"/>
                  </a:spcAft>
                </a:pPr>
                <a:r>
                  <a:rPr lang="pt-BR" altLang="en-US" sz="2400" b="1">
                    <a:solidFill>
                      <a:srgbClr val="000000"/>
                    </a:solidFill>
                    <a:latin typeface="Times New Roman" pitchFamily="18" charset="0"/>
                  </a:rPr>
                  <a:t>Swine waste</a:t>
                </a:r>
              </a:p>
            </p:txBody>
          </p:sp>
          <p:sp>
            <p:nvSpPr>
              <p:cNvPr id="29724" name="AutoShape 19"/>
              <p:cNvSpPr>
                <a:spLocks noChangeArrowheads="1"/>
              </p:cNvSpPr>
              <p:nvPr/>
            </p:nvSpPr>
            <p:spPr bwMode="auto">
              <a:xfrm rot="3958071" flipH="1">
                <a:off x="1280" y="2111"/>
                <a:ext cx="303" cy="970"/>
              </a:xfrm>
              <a:prstGeom prst="curvedLeftArrow">
                <a:avLst>
                  <a:gd name="adj1" fmla="val 14865"/>
                  <a:gd name="adj2" fmla="val 48687"/>
                  <a:gd name="adj3" fmla="val 60051"/>
                </a:avLst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sz="11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11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11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11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11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1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1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1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1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pt-BR" altLang="en-US" smtClean="0">
                  <a:solidFill>
                    <a:srgbClr val="000000"/>
                  </a:solidFill>
                  <a:latin typeface="Calibri" pitchFamily="34" charset="0"/>
                </a:endParaRPr>
              </a:p>
            </p:txBody>
          </p:sp>
        </p:grpSp>
        <p:sp>
          <p:nvSpPr>
            <p:cNvPr id="29706" name="AutoShape 22"/>
            <p:cNvSpPr>
              <a:spLocks noChangeArrowheads="1"/>
            </p:cNvSpPr>
            <p:nvPr/>
          </p:nvSpPr>
          <p:spPr bwMode="auto">
            <a:xfrm rot="-1015353">
              <a:off x="4392" y="1552"/>
              <a:ext cx="288" cy="1200"/>
            </a:xfrm>
            <a:prstGeom prst="curvedLeftArrow">
              <a:avLst>
                <a:gd name="adj1" fmla="val 83333"/>
                <a:gd name="adj2" fmla="val 166667"/>
                <a:gd name="adj3" fmla="val 33333"/>
              </a:avLst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11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1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1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1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1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1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1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1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1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pt-BR" altLang="en-US" smtClean="0">
                <a:solidFill>
                  <a:srgbClr val="000000"/>
                </a:solidFill>
                <a:latin typeface="Calibri" pitchFamily="34" charset="0"/>
              </a:endParaRPr>
            </a:p>
          </p:txBody>
        </p:sp>
      </p:grpSp>
      <p:sp>
        <p:nvSpPr>
          <p:cNvPr id="29700" name="AutoShape 15"/>
          <p:cNvSpPr>
            <a:spLocks noChangeArrowheads="1"/>
          </p:cNvSpPr>
          <p:nvPr/>
        </p:nvSpPr>
        <p:spPr bwMode="auto">
          <a:xfrm rot="-4773092">
            <a:off x="2881313" y="4565651"/>
            <a:ext cx="881063" cy="201612"/>
          </a:xfrm>
          <a:prstGeom prst="leftArrow">
            <a:avLst>
              <a:gd name="adj1" fmla="val 50000"/>
              <a:gd name="adj2" fmla="val 186821"/>
            </a:avLst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24" tIns="45712" rIns="91424" bIns="45712" anchor="ctr"/>
          <a:lstStyle>
            <a:lvl1pPr eaLnBrk="0" hangingPunct="0">
              <a:defRPr sz="11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1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1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1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1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pt-BR" altLang="en-US" smtClean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29701" name="AutoShape 8"/>
          <p:cNvSpPr>
            <a:spLocks noChangeArrowheads="1"/>
          </p:cNvSpPr>
          <p:nvPr/>
        </p:nvSpPr>
        <p:spPr bwMode="auto">
          <a:xfrm rot="2827936">
            <a:off x="2828132" y="3101183"/>
            <a:ext cx="3122613" cy="133350"/>
          </a:xfrm>
          <a:prstGeom prst="rightArrow">
            <a:avLst>
              <a:gd name="adj1" fmla="val 50000"/>
              <a:gd name="adj2" fmla="val 312222"/>
            </a:avLst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24" tIns="45712" rIns="91424" bIns="45712" anchor="ctr"/>
          <a:lstStyle>
            <a:lvl1pPr eaLnBrk="0" hangingPunct="0">
              <a:defRPr sz="11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1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1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1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1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pt-BR" altLang="en-US" smtClean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29702" name="CaixaDeTexto 25"/>
          <p:cNvSpPr txBox="1">
            <a:spLocks noChangeArrowheads="1"/>
          </p:cNvSpPr>
          <p:nvPr/>
        </p:nvSpPr>
        <p:spPr bwMode="auto">
          <a:xfrm>
            <a:off x="7264400" y="5943600"/>
            <a:ext cx="1529554" cy="27698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4" tIns="45712" rIns="91424" bIns="45712">
            <a:spAutoFit/>
          </a:bodyPr>
          <a:lstStyle>
            <a:lvl1pPr eaLnBrk="0" hangingPunct="0">
              <a:defRPr sz="11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1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1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1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1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1200">
                <a:solidFill>
                  <a:srgbClr val="000000"/>
                </a:solidFill>
              </a:rPr>
              <a:t>Duckweeds Lagoon</a:t>
            </a:r>
          </a:p>
        </p:txBody>
      </p:sp>
      <p:sp>
        <p:nvSpPr>
          <p:cNvPr id="29703" name="AutoShape 8"/>
          <p:cNvSpPr>
            <a:spLocks noChangeArrowheads="1"/>
          </p:cNvSpPr>
          <p:nvPr/>
        </p:nvSpPr>
        <p:spPr bwMode="auto">
          <a:xfrm rot="1385463">
            <a:off x="3279775" y="1927225"/>
            <a:ext cx="2097088" cy="184150"/>
          </a:xfrm>
          <a:prstGeom prst="rightArrow">
            <a:avLst>
              <a:gd name="adj1" fmla="val 50000"/>
              <a:gd name="adj2" fmla="val 309741"/>
            </a:avLst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24" tIns="45712" rIns="91424" bIns="45712" anchor="ctr"/>
          <a:lstStyle>
            <a:lvl1pPr eaLnBrk="0" hangingPunct="0">
              <a:defRPr sz="11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1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1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1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1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pt-BR" altLang="en-US" smtClean="0">
              <a:solidFill>
                <a:srgbClr val="000000"/>
              </a:solidFill>
              <a:latin typeface="Calibri" pitchFamily="34" charset="0"/>
            </a:endParaRPr>
          </a:p>
        </p:txBody>
      </p:sp>
      <p:pic>
        <p:nvPicPr>
          <p:cNvPr id="29704" name="Imagem 27" descr="biogas cooker.jpeg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2133600"/>
            <a:ext cx="1238250" cy="93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" y="76200"/>
            <a:ext cx="7688263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93201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6" name="Picture 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6019800"/>
            <a:ext cx="704850" cy="741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7"/>
          <p:cNvSpPr/>
          <p:nvPr/>
        </p:nvSpPr>
        <p:spPr>
          <a:xfrm>
            <a:off x="0" y="1295400"/>
            <a:ext cx="8556625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defTabSz="457200">
              <a:buFont typeface="+mj-lt"/>
              <a:buAutoNum type="arabicPeriod"/>
            </a:pPr>
            <a:r>
              <a:rPr lang="en-US" sz="2000" dirty="0" smtClean="0">
                <a:solidFill>
                  <a:srgbClr val="000000"/>
                </a:solidFill>
              </a:rPr>
              <a:t> to clean water in </a:t>
            </a:r>
            <a:r>
              <a:rPr lang="en-US" sz="2000" dirty="0" err="1" smtClean="0">
                <a:solidFill>
                  <a:srgbClr val="000000"/>
                </a:solidFill>
              </a:rPr>
              <a:t>stabilisation</a:t>
            </a:r>
            <a:r>
              <a:rPr lang="en-US" sz="2000" dirty="0" smtClean="0">
                <a:solidFill>
                  <a:srgbClr val="000000"/>
                </a:solidFill>
              </a:rPr>
              <a:t> providing high quality of effluent, </a:t>
            </a:r>
          </a:p>
          <a:p>
            <a:pPr marL="342900" indent="-342900" defTabSz="457200">
              <a:buFont typeface="+mj-lt"/>
              <a:buAutoNum type="arabicPeriod"/>
            </a:pPr>
            <a:r>
              <a:rPr lang="en-US" sz="2000" dirty="0" smtClean="0">
                <a:solidFill>
                  <a:srgbClr val="000000"/>
                </a:solidFill>
              </a:rPr>
              <a:t> harvesting of duckweed for use as:</a:t>
            </a:r>
          </a:p>
          <a:p>
            <a:pPr marL="800100" lvl="1" indent="-342900" defTabSz="457200">
              <a:buFont typeface="Arial" pitchFamily="34" charset="0"/>
              <a:buChar char="•"/>
            </a:pPr>
            <a:r>
              <a:rPr lang="en-US" sz="2000" dirty="0" smtClean="0">
                <a:solidFill>
                  <a:srgbClr val="000000"/>
                </a:solidFill>
              </a:rPr>
              <a:t> a feed for on-site aquaculture </a:t>
            </a:r>
          </a:p>
          <a:p>
            <a:pPr marL="800100" lvl="1" indent="-342900" defTabSz="457200">
              <a:buFont typeface="Arial" pitchFamily="34" charset="0"/>
              <a:buChar char="•"/>
            </a:pPr>
            <a:r>
              <a:rPr lang="en-US" sz="2000" dirty="0" smtClean="0">
                <a:solidFill>
                  <a:srgbClr val="000000"/>
                </a:solidFill>
              </a:rPr>
              <a:t> animal feed) provides additional income generation for the system. </a:t>
            </a:r>
          </a:p>
          <a:p>
            <a:pPr marL="342900" indent="-342900" defTabSz="457200">
              <a:buFont typeface="+mj-lt"/>
              <a:buAutoNum type="arabicPeriod"/>
            </a:pPr>
            <a:r>
              <a:rPr lang="en-US" sz="2000" dirty="0" smtClean="0">
                <a:solidFill>
                  <a:srgbClr val="000000"/>
                </a:solidFill>
              </a:rPr>
              <a:t> use of treated water for irrigating additional plants such as </a:t>
            </a:r>
            <a:r>
              <a:rPr lang="en-US" sz="2000" dirty="0" err="1" smtClean="0">
                <a:solidFill>
                  <a:srgbClr val="000000"/>
                </a:solidFill>
              </a:rPr>
              <a:t>Moringa</a:t>
            </a:r>
            <a:r>
              <a:rPr lang="en-US" sz="2000" dirty="0" smtClean="0">
                <a:solidFill>
                  <a:srgbClr val="000000"/>
                </a:solidFill>
              </a:rPr>
              <a:t> and </a:t>
            </a:r>
            <a:r>
              <a:rPr lang="en-US" sz="2000" dirty="0" err="1" smtClean="0">
                <a:solidFill>
                  <a:srgbClr val="000000"/>
                </a:solidFill>
              </a:rPr>
              <a:t>Leptadenia</a:t>
            </a:r>
            <a:r>
              <a:rPr lang="en-US" sz="2000" dirty="0" smtClean="0">
                <a:solidFill>
                  <a:srgbClr val="000000"/>
                </a:solidFill>
              </a:rPr>
              <a:t> adds to the financial stability of the agro sanitary system. </a:t>
            </a:r>
          </a:p>
          <a:p>
            <a:pPr marL="342900" indent="-342900" defTabSz="457200"/>
            <a:r>
              <a:rPr lang="en-US" sz="2000" dirty="0" smtClean="0">
                <a:solidFill>
                  <a:srgbClr val="000000"/>
                </a:solidFill>
              </a:rPr>
              <a:t>		</a:t>
            </a:r>
          </a:p>
          <a:p>
            <a:pPr marL="342900" indent="-342900" defTabSz="457200"/>
            <a:r>
              <a:rPr lang="en-US" sz="2000" dirty="0">
                <a:solidFill>
                  <a:srgbClr val="000000"/>
                </a:solidFill>
              </a:rPr>
              <a:t>	</a:t>
            </a:r>
            <a:r>
              <a:rPr lang="en-US" sz="2000" dirty="0" smtClean="0">
                <a:solidFill>
                  <a:srgbClr val="000000"/>
                </a:solidFill>
              </a:rPr>
              <a:t>   Water hyacinth (already there!) within the Niger River could also offer other perspectives</a:t>
            </a:r>
          </a:p>
          <a:p>
            <a:pPr defTabSz="457200">
              <a:buFont typeface="Arial" pitchFamily="34" charset="0"/>
              <a:buChar char="•"/>
            </a:pPr>
            <a:endParaRPr lang="en-US" sz="2000" dirty="0">
              <a:solidFill>
                <a:srgbClr val="000000"/>
              </a:solidFill>
            </a:endParaRPr>
          </a:p>
        </p:txBody>
      </p:sp>
      <p:sp>
        <p:nvSpPr>
          <p:cNvPr id="6" name="Titre 11"/>
          <p:cNvSpPr>
            <a:spLocks noGrp="1"/>
          </p:cNvSpPr>
          <p:nvPr>
            <p:ph type="title"/>
          </p:nvPr>
        </p:nvSpPr>
        <p:spPr>
          <a:xfrm>
            <a:off x="64683" y="152400"/>
            <a:ext cx="8066087" cy="503237"/>
          </a:xfrm>
        </p:spPr>
        <p:txBody>
          <a:bodyPr/>
          <a:lstStyle/>
          <a:p>
            <a:r>
              <a:rPr lang="fr-FR" dirty="0" smtClean="0"/>
              <a:t>Niger: use of </a:t>
            </a:r>
            <a:r>
              <a:rPr lang="fr-FR" dirty="0" err="1" smtClean="0"/>
              <a:t>duckweed</a:t>
            </a:r>
            <a:r>
              <a:rPr lang="fr-FR" dirty="0" smtClean="0"/>
              <a:t> (</a:t>
            </a:r>
            <a:r>
              <a:rPr lang="fr-FR" dirty="0" err="1" smtClean="0"/>
              <a:t>Lemna</a:t>
            </a:r>
            <a:r>
              <a:rPr lang="fr-FR" dirty="0" smtClean="0"/>
              <a:t> </a:t>
            </a:r>
            <a:r>
              <a:rPr lang="fr-FR" dirty="0" err="1" smtClean="0"/>
              <a:t>spp</a:t>
            </a:r>
            <a:r>
              <a:rPr lang="fr-FR" dirty="0" smtClean="0"/>
              <a:t>.)in WW </a:t>
            </a:r>
            <a:r>
              <a:rPr lang="fr-FR" dirty="0" err="1" smtClean="0"/>
              <a:t>treatment</a:t>
            </a:r>
            <a:r>
              <a:rPr lang="fr-FR" dirty="0" smtClean="0"/>
              <a:t> and </a:t>
            </a:r>
            <a:r>
              <a:rPr lang="fr-FR" dirty="0" err="1" smtClean="0"/>
              <a:t>fodder</a:t>
            </a:r>
            <a:r>
              <a:rPr lang="fr-FR" dirty="0" smtClean="0"/>
              <a:t> production</a:t>
            </a:r>
            <a:endParaRPr lang="fr-FR" dirty="0"/>
          </a:p>
        </p:txBody>
      </p:sp>
      <p:sp>
        <p:nvSpPr>
          <p:cNvPr id="9" name="Flèche droite 8"/>
          <p:cNvSpPr/>
          <p:nvPr/>
        </p:nvSpPr>
        <p:spPr>
          <a:xfrm>
            <a:off x="-63348" y="4495800"/>
            <a:ext cx="548725" cy="278276"/>
          </a:xfrm>
          <a:prstGeom prst="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fr-FR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2353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8" descr="http://farm9.staticflickr.com/8319/7985412540_3e4f919f25_b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4664950"/>
            <a:ext cx="2710950" cy="1716378"/>
          </a:xfrm>
          <a:prstGeom prst="rect">
            <a:avLst/>
          </a:prstGeom>
          <a:noFill/>
        </p:spPr>
      </p:pic>
      <p:pic>
        <p:nvPicPr>
          <p:cNvPr id="4" name="Picture 2" descr="http://farm9.staticflickr.com/8039/7985412790_9e96f62557_k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0" y="908720"/>
            <a:ext cx="1907704" cy="2852936"/>
          </a:xfrm>
          <a:prstGeom prst="rect">
            <a:avLst/>
          </a:prstGeom>
          <a:noFill/>
        </p:spPr>
      </p:pic>
      <p:grpSp>
        <p:nvGrpSpPr>
          <p:cNvPr id="2" name="Platshållare för innehåll 6"/>
          <p:cNvGrpSpPr>
            <a:grpSpLocks noGrp="1"/>
          </p:cNvGrpSpPr>
          <p:nvPr/>
        </p:nvGrpSpPr>
        <p:grpSpPr bwMode="auto">
          <a:xfrm>
            <a:off x="2051720" y="692697"/>
            <a:ext cx="4067944" cy="1281459"/>
            <a:chOff x="804863" y="3800475"/>
            <a:chExt cx="7278687" cy="2443163"/>
          </a:xfrm>
        </p:grpSpPr>
        <p:pic>
          <p:nvPicPr>
            <p:cNvPr id="8" name="Picture 4" descr="1f-BLUE350high"/>
            <p:cNvPicPr>
              <a:picLocks noChangeAspect="1" noChangeArrowheads="1"/>
            </p:cNvPicPr>
            <p:nvPr/>
          </p:nvPicPr>
          <p:blipFill>
            <a:blip r:embed="rId4" cstate="screen"/>
            <a:srcRect/>
            <a:stretch>
              <a:fillRect/>
            </a:stretch>
          </p:blipFill>
          <p:spPr bwMode="auto">
            <a:xfrm>
              <a:off x="2087563" y="3894138"/>
              <a:ext cx="2840037" cy="2311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" name="Picture 6" descr="3b-350high"/>
            <p:cNvPicPr>
              <a:picLocks noChangeAspect="1" noChangeArrowheads="1"/>
            </p:cNvPicPr>
            <p:nvPr/>
          </p:nvPicPr>
          <p:blipFill>
            <a:blip r:embed="rId5" cstate="screen"/>
            <a:srcRect/>
            <a:stretch>
              <a:fillRect/>
            </a:stretch>
          </p:blipFill>
          <p:spPr bwMode="auto">
            <a:xfrm>
              <a:off x="804863" y="3800475"/>
              <a:ext cx="1290637" cy="24431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" name="Picture 5" descr="2b-350high"/>
            <p:cNvPicPr>
              <a:picLocks noChangeAspect="1" noChangeArrowheads="1"/>
            </p:cNvPicPr>
            <p:nvPr/>
          </p:nvPicPr>
          <p:blipFill>
            <a:blip r:embed="rId6" cstate="screen"/>
            <a:srcRect/>
            <a:stretch>
              <a:fillRect/>
            </a:stretch>
          </p:blipFill>
          <p:spPr bwMode="auto">
            <a:xfrm>
              <a:off x="4919663" y="3941763"/>
              <a:ext cx="3163887" cy="22399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12" name="Picture 1"/>
          <p:cNvPicPr>
            <a:picLocks noChangeAspect="1" noChangeArrowheads="1"/>
          </p:cNvPicPr>
          <p:nvPr/>
        </p:nvPicPr>
        <p:blipFill>
          <a:blip r:embed="rId7" cstate="screen"/>
          <a:srcRect/>
          <a:stretch>
            <a:fillRect/>
          </a:stretch>
        </p:blipFill>
        <p:spPr bwMode="auto">
          <a:xfrm>
            <a:off x="7092281" y="6138284"/>
            <a:ext cx="1872208" cy="719716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  <p:sp>
        <p:nvSpPr>
          <p:cNvPr id="13" name="TextBox 12"/>
          <p:cNvSpPr txBox="1"/>
          <p:nvPr/>
        </p:nvSpPr>
        <p:spPr>
          <a:xfrm>
            <a:off x="0" y="1"/>
            <a:ext cx="5364088" cy="793405"/>
          </a:xfrm>
          <a:prstGeom prst="rect">
            <a:avLst/>
          </a:prstGeom>
          <a:noFill/>
        </p:spPr>
        <p:txBody>
          <a:bodyPr wrap="square" lIns="91424" tIns="45712" rIns="91424" bIns="45712" rtlCol="0">
            <a:spAutoFit/>
          </a:bodyPr>
          <a:lstStyle/>
          <a:p>
            <a:r>
              <a:rPr lang="en-US" sz="1600" b="1" i="1" dirty="0">
                <a:solidFill>
                  <a:prstClr val="black"/>
                </a:solidFill>
              </a:rPr>
              <a:t>Decentralized wastewater management: </a:t>
            </a:r>
          </a:p>
          <a:p>
            <a:r>
              <a:rPr lang="en-US" sz="1400" b="1" i="1" dirty="0">
                <a:solidFill>
                  <a:prstClr val="black"/>
                </a:solidFill>
              </a:rPr>
              <a:t>Low-flush vacuum toilets – Wet-composting and urea treatment – Reuse in (energy) crop</a:t>
            </a:r>
          </a:p>
        </p:txBody>
      </p:sp>
      <p:pic>
        <p:nvPicPr>
          <p:cNvPr id="14" name="Picture 2" descr="http://farm9.staticflickr.com/8040/7985409992_41ea889aa5_k.jpg"/>
          <p:cNvPicPr>
            <a:picLocks noChangeAspect="1" noChangeArrowheads="1"/>
          </p:cNvPicPr>
          <p:nvPr/>
        </p:nvPicPr>
        <p:blipFill>
          <a:blip r:embed="rId8" cstate="screen">
            <a:lum bright="10000"/>
          </a:blip>
          <a:srcRect/>
          <a:stretch>
            <a:fillRect/>
          </a:stretch>
        </p:blipFill>
        <p:spPr bwMode="auto">
          <a:xfrm>
            <a:off x="6133888" y="86977"/>
            <a:ext cx="2917749" cy="2492896"/>
          </a:xfrm>
          <a:prstGeom prst="rect">
            <a:avLst/>
          </a:prstGeom>
          <a:noFill/>
        </p:spPr>
      </p:pic>
      <p:sp>
        <p:nvSpPr>
          <p:cNvPr id="18" name="Rectangle 17"/>
          <p:cNvSpPr/>
          <p:nvPr/>
        </p:nvSpPr>
        <p:spPr>
          <a:xfrm>
            <a:off x="3931544" y="6397423"/>
            <a:ext cx="3160705" cy="369316"/>
          </a:xfrm>
          <a:prstGeom prst="rect">
            <a:avLst/>
          </a:prstGeom>
        </p:spPr>
        <p:txBody>
          <a:bodyPr wrap="none" lIns="91424" tIns="45712" rIns="91424" bIns="45712">
            <a:spAutoFit/>
          </a:bodyPr>
          <a:lstStyle/>
          <a:p>
            <a:r>
              <a:rPr lang="sv-SE" i="1" dirty="0" smtClean="0">
                <a:solidFill>
                  <a:prstClr val="black"/>
                </a:solidFill>
                <a:latin typeface="Calibri" pitchFamily="34" charset="0"/>
                <a:cs typeface="Calibri" pitchFamily="34" charset="0"/>
              </a:rPr>
              <a:t>Södertälje </a:t>
            </a:r>
            <a:r>
              <a:rPr lang="sv-SE" i="1" dirty="0" err="1" smtClean="0">
                <a:solidFill>
                  <a:prstClr val="black"/>
                </a:solidFill>
                <a:latin typeface="Calibri" pitchFamily="34" charset="0"/>
                <a:cs typeface="Calibri" pitchFamily="34" charset="0"/>
              </a:rPr>
              <a:t>Municipality</a:t>
            </a:r>
            <a:r>
              <a:rPr lang="sv-SE" i="1" dirty="0" smtClean="0">
                <a:solidFill>
                  <a:prstClr val="black"/>
                </a:solidFill>
                <a:latin typeface="Calibri" pitchFamily="34" charset="0"/>
                <a:cs typeface="Calibri" pitchFamily="34" charset="0"/>
              </a:rPr>
              <a:t>, Sweden</a:t>
            </a:r>
            <a:endParaRPr lang="en-US" dirty="0">
              <a:solidFill>
                <a:prstClr val="black"/>
              </a:solidFill>
            </a:endParaRPr>
          </a:p>
        </p:txBody>
      </p:sp>
      <p:pic>
        <p:nvPicPr>
          <p:cNvPr id="15" name="Picture 12" descr="UrinspridareTraktorLiten"/>
          <p:cNvPicPr>
            <a:picLocks noChangeAspect="1" noChangeArrowheads="1"/>
          </p:cNvPicPr>
          <p:nvPr/>
        </p:nvPicPr>
        <p:blipFill>
          <a:blip r:embed="rId9" cstate="screen">
            <a:lum bright="12000" contrast="10000"/>
          </a:blip>
          <a:srcRect/>
          <a:stretch>
            <a:fillRect/>
          </a:stretch>
        </p:blipFill>
        <p:spPr bwMode="auto">
          <a:xfrm>
            <a:off x="5511911" y="4664951"/>
            <a:ext cx="3419872" cy="1412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Bildobjekt 54" descr="mittuppslaget_kretslopp_ej_text.jpg"/>
          <p:cNvPicPr>
            <a:picLocks noChangeAspect="1"/>
          </p:cNvPicPr>
          <p:nvPr/>
        </p:nvPicPr>
        <p:blipFill>
          <a:blip r:embed="rId10" cstate="screen"/>
          <a:srcRect/>
          <a:stretch>
            <a:fillRect/>
          </a:stretch>
        </p:blipFill>
        <p:spPr bwMode="auto">
          <a:xfrm>
            <a:off x="2123728" y="1916833"/>
            <a:ext cx="3993358" cy="26371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976485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kim.andersson\Documents\ISSS\Vinnova\Exchange visit\Photos\IMG_8723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395536" y="3549352"/>
            <a:ext cx="3383868" cy="2255912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72008" y="110822"/>
            <a:ext cx="6444208" cy="346765"/>
          </a:xfrm>
          <a:prstGeom prst="rect">
            <a:avLst/>
          </a:prstGeom>
          <a:noFill/>
        </p:spPr>
        <p:txBody>
          <a:bodyPr wrap="square" lIns="91424" tIns="45712" rIns="91424" bIns="45712" rtlCol="0">
            <a:spAutoFit/>
          </a:bodyPr>
          <a:lstStyle/>
          <a:p>
            <a:r>
              <a:rPr lang="en-US" sz="1600" b="1" i="1" dirty="0">
                <a:solidFill>
                  <a:prstClr val="black"/>
                </a:solidFill>
              </a:rPr>
              <a:t>Protein production from waste products:</a:t>
            </a: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 cstate="screen">
            <a:lum contrast="10000"/>
          </a:blip>
          <a:srcRect/>
          <a:stretch>
            <a:fillRect/>
          </a:stretch>
        </p:blipFill>
        <p:spPr bwMode="auto">
          <a:xfrm>
            <a:off x="4391472" y="548680"/>
            <a:ext cx="4680520" cy="3024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4" cstate="screen">
            <a:lum contrast="10000"/>
          </a:blip>
          <a:srcRect/>
          <a:stretch>
            <a:fillRect/>
          </a:stretch>
        </p:blipFill>
        <p:spPr bwMode="auto">
          <a:xfrm>
            <a:off x="4427984" y="3645024"/>
            <a:ext cx="2819484" cy="1949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3995936" y="6309320"/>
            <a:ext cx="5112568" cy="346765"/>
          </a:xfrm>
          <a:prstGeom prst="rect">
            <a:avLst/>
          </a:prstGeom>
          <a:noFill/>
        </p:spPr>
        <p:txBody>
          <a:bodyPr wrap="square" lIns="91424" tIns="45712" rIns="91424" bIns="45712" rtlCol="0">
            <a:spAutoFit/>
          </a:bodyPr>
          <a:lstStyle/>
          <a:p>
            <a:r>
              <a:rPr lang="sv-SE" sz="1600" b="1" i="1" dirty="0">
                <a:solidFill>
                  <a:prstClr val="black"/>
                </a:solidFill>
              </a:rPr>
              <a:t>Projects in Uganda, South Africa, USA, Sweden..</a:t>
            </a:r>
            <a:endParaRPr lang="en-US" sz="1600" b="1" i="1" dirty="0">
              <a:solidFill>
                <a:prstClr val="black"/>
              </a:solidFill>
            </a:endParaRPr>
          </a:p>
        </p:txBody>
      </p:sp>
      <p:pic>
        <p:nvPicPr>
          <p:cNvPr id="6146" name="Picture 2" descr="http://www.dipterra.com/website_images/bsf_shed_bin.jpg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395536" y="620688"/>
            <a:ext cx="3528392" cy="2106234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323528" y="2849169"/>
            <a:ext cx="3240360" cy="570085"/>
          </a:xfrm>
          <a:prstGeom prst="rect">
            <a:avLst/>
          </a:prstGeom>
          <a:noFill/>
        </p:spPr>
        <p:txBody>
          <a:bodyPr wrap="square" lIns="91424" tIns="45712" rIns="91424" bIns="45712" rtlCol="0">
            <a:spAutoFit/>
          </a:bodyPr>
          <a:lstStyle/>
          <a:p>
            <a:r>
              <a:rPr lang="en-US" sz="1500" i="1" dirty="0">
                <a:solidFill>
                  <a:prstClr val="black"/>
                </a:solidFill>
              </a:rPr>
              <a:t>Potentials for wastewater sludge and excreta management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600021" y="2489181"/>
            <a:ext cx="1404070" cy="276983"/>
          </a:xfrm>
          <a:prstGeom prst="rect">
            <a:avLst/>
          </a:prstGeom>
        </p:spPr>
        <p:txBody>
          <a:bodyPr wrap="none" lIns="91424" tIns="45712" rIns="91424" bIns="45712">
            <a:spAutoFit/>
          </a:bodyPr>
          <a:lstStyle/>
          <a:p>
            <a:r>
              <a:rPr lang="en-US" sz="1200" i="1">
                <a:solidFill>
                  <a:prstClr val="white"/>
                </a:solidFill>
              </a:rPr>
              <a:t>www.dipterra.com</a:t>
            </a: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6" cstate="screen">
            <a:lum contrast="10000"/>
          </a:blip>
          <a:srcRect b="-11608"/>
          <a:stretch>
            <a:fillRect/>
          </a:stretch>
        </p:blipFill>
        <p:spPr bwMode="auto">
          <a:xfrm>
            <a:off x="8633945" y="5157192"/>
            <a:ext cx="438048" cy="590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Rectangle 12"/>
          <p:cNvSpPr/>
          <p:nvPr/>
        </p:nvSpPr>
        <p:spPr>
          <a:xfrm>
            <a:off x="8604449" y="3501008"/>
            <a:ext cx="467544" cy="1440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4283968" y="404664"/>
            <a:ext cx="4788024" cy="5328592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1805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62"/>
          <p:cNvGrpSpPr/>
          <p:nvPr/>
        </p:nvGrpSpPr>
        <p:grpSpPr>
          <a:xfrm>
            <a:off x="3779912" y="3861048"/>
            <a:ext cx="3240360" cy="720080"/>
            <a:chOff x="3779912" y="3861048"/>
            <a:chExt cx="3240360" cy="720080"/>
          </a:xfrm>
        </p:grpSpPr>
        <p:cxnSp>
          <p:nvCxnSpPr>
            <p:cNvPr id="32" name="Straight Arrow Connector 31"/>
            <p:cNvCxnSpPr/>
            <p:nvPr/>
          </p:nvCxnSpPr>
          <p:spPr bwMode="auto">
            <a:xfrm flipH="1">
              <a:off x="3779912" y="3861048"/>
              <a:ext cx="3240360" cy="0"/>
            </a:xfrm>
            <a:prstGeom prst="straightConnector1">
              <a:avLst/>
            </a:prstGeom>
            <a:solidFill>
              <a:schemeClr val="accent1"/>
            </a:solidFill>
            <a:ln w="44450" cap="flat" cmpd="sng" algn="ctr">
              <a:solidFill>
                <a:srgbClr val="0070C0"/>
              </a:solidFill>
              <a:prstDash val="solid"/>
              <a:round/>
              <a:headEnd type="none" w="med" len="med"/>
              <a:tailEnd type="stealth" w="lg" len="lg"/>
            </a:ln>
            <a:effectLst/>
          </p:spPr>
        </p:cxnSp>
        <p:cxnSp>
          <p:nvCxnSpPr>
            <p:cNvPr id="73" name="Straight Arrow Connector 72"/>
            <p:cNvCxnSpPr/>
            <p:nvPr/>
          </p:nvCxnSpPr>
          <p:spPr bwMode="auto">
            <a:xfrm flipV="1">
              <a:off x="7001222" y="3861048"/>
              <a:ext cx="0" cy="720080"/>
            </a:xfrm>
            <a:prstGeom prst="straightConnector1">
              <a:avLst/>
            </a:prstGeom>
            <a:solidFill>
              <a:schemeClr val="accent1"/>
            </a:solidFill>
            <a:ln w="44450" cap="flat" cmpd="sng" algn="ctr">
              <a:solidFill>
                <a:srgbClr val="0070C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3" name="Group 60"/>
          <p:cNvGrpSpPr/>
          <p:nvPr/>
        </p:nvGrpSpPr>
        <p:grpSpPr>
          <a:xfrm>
            <a:off x="3851921" y="1143794"/>
            <a:ext cx="4598987" cy="4877494"/>
            <a:chOff x="3851920" y="1143794"/>
            <a:chExt cx="4598987" cy="4877494"/>
          </a:xfrm>
        </p:grpSpPr>
        <p:grpSp>
          <p:nvGrpSpPr>
            <p:cNvPr id="9" name="Group 54"/>
            <p:cNvGrpSpPr/>
            <p:nvPr/>
          </p:nvGrpSpPr>
          <p:grpSpPr>
            <a:xfrm>
              <a:off x="3851920" y="1143794"/>
              <a:ext cx="4598987" cy="4877494"/>
              <a:chOff x="3851920" y="1143794"/>
              <a:chExt cx="4598987" cy="4877494"/>
            </a:xfrm>
          </p:grpSpPr>
          <p:pic>
            <p:nvPicPr>
              <p:cNvPr id="4" name="Picture 14" descr="http://cache.virtualtourist.com/6/3759430-Patuxay_monument_made_with_american_cement_Vientiane.jpg"/>
              <p:cNvPicPr>
                <a:picLocks noChangeAspect="1" noChangeArrowheads="1"/>
              </p:cNvPicPr>
              <p:nvPr/>
            </p:nvPicPr>
            <p:blipFill>
              <a:blip cstate="screen"/>
              <a:srcRect/>
              <a:stretch>
                <a:fillRect/>
              </a:stretch>
            </p:blipFill>
            <p:spPr bwMode="auto">
              <a:xfrm>
                <a:off x="6866731" y="4687919"/>
                <a:ext cx="1584176" cy="1130125"/>
              </a:xfrm>
              <a:prstGeom prst="rect">
                <a:avLst/>
              </a:prstGeom>
              <a:noFill/>
            </p:spPr>
          </p:pic>
          <p:sp>
            <p:nvSpPr>
              <p:cNvPr id="5" name="TextBox 4"/>
              <p:cNvSpPr txBox="1"/>
              <p:nvPr/>
            </p:nvSpPr>
            <p:spPr>
              <a:xfrm>
                <a:off x="7083513" y="5744289"/>
                <a:ext cx="1080120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sv-SE" sz="1200" b="1" dirty="0">
                    <a:solidFill>
                      <a:prstClr val="black"/>
                    </a:solidFill>
                    <a:latin typeface="Arial Narrow" pitchFamily="34" charset="0"/>
                  </a:rPr>
                  <a:t>Urban centre</a:t>
                </a:r>
                <a:endParaRPr lang="en-US" sz="1200" b="1" dirty="0">
                  <a:solidFill>
                    <a:prstClr val="black"/>
                  </a:solidFill>
                  <a:latin typeface="Arial Narrow" pitchFamily="34" charset="0"/>
                </a:endParaRPr>
              </a:p>
            </p:txBody>
          </p:sp>
          <p:pic>
            <p:nvPicPr>
              <p:cNvPr id="6" name="Picture 4" descr="http://www.nesc.wvu.edu/images/subpgs/septic_example.jpg"/>
              <p:cNvPicPr>
                <a:picLocks noChangeAspect="1" noChangeArrowheads="1"/>
              </p:cNvPicPr>
              <p:nvPr/>
            </p:nvPicPr>
            <p:blipFill>
              <a:blip r:embed="rId2" cstate="screen">
                <a:lum bright="10000" contrast="10000"/>
              </a:blip>
              <a:srcRect/>
              <a:stretch>
                <a:fillRect/>
              </a:stretch>
            </p:blipFill>
            <p:spPr bwMode="auto">
              <a:xfrm>
                <a:off x="6444208" y="1459581"/>
                <a:ext cx="1224136" cy="673275"/>
              </a:xfrm>
              <a:prstGeom prst="rect">
                <a:avLst/>
              </a:prstGeom>
              <a:noFill/>
            </p:spPr>
          </p:pic>
          <p:sp>
            <p:nvSpPr>
              <p:cNvPr id="7" name="TextBox 6"/>
              <p:cNvSpPr txBox="1"/>
              <p:nvPr/>
            </p:nvSpPr>
            <p:spPr>
              <a:xfrm>
                <a:off x="6396708" y="1207932"/>
                <a:ext cx="1080120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sv-SE" sz="1200" b="1" dirty="0">
                    <a:solidFill>
                      <a:prstClr val="black"/>
                    </a:solidFill>
                    <a:latin typeface="Arial Narrow" pitchFamily="34" charset="0"/>
                  </a:rPr>
                  <a:t>Septic Tank</a:t>
                </a:r>
                <a:endParaRPr lang="en-US" sz="1200" b="1" dirty="0">
                  <a:solidFill>
                    <a:prstClr val="black"/>
                  </a:solidFill>
                  <a:latin typeface="Arial Narrow" pitchFamily="34" charset="0"/>
                </a:endParaRPr>
              </a:p>
            </p:txBody>
          </p:sp>
          <p:cxnSp>
            <p:nvCxnSpPr>
              <p:cNvPr id="8" name="Straight Arrow Connector 7"/>
              <p:cNvCxnSpPr/>
              <p:nvPr/>
            </p:nvCxnSpPr>
            <p:spPr bwMode="auto">
              <a:xfrm flipV="1">
                <a:off x="7572586" y="2383663"/>
                <a:ext cx="0" cy="2197465"/>
              </a:xfrm>
              <a:prstGeom prst="straightConnector1">
                <a:avLst/>
              </a:prstGeom>
              <a:solidFill>
                <a:schemeClr val="accent1"/>
              </a:solidFill>
              <a:ln w="44450" cap="flat" cmpd="sng" algn="ctr">
                <a:solidFill>
                  <a:srgbClr val="0070C0"/>
                </a:solidFill>
                <a:prstDash val="solid"/>
                <a:round/>
                <a:headEnd type="none" w="med" len="med"/>
                <a:tailEnd type="stealth" w="lg" len="lg"/>
              </a:ln>
              <a:effectLst/>
            </p:spPr>
          </p:cxnSp>
          <p:sp>
            <p:nvSpPr>
              <p:cNvPr id="13" name="TextBox 12"/>
              <p:cNvSpPr txBox="1"/>
              <p:nvPr/>
            </p:nvSpPr>
            <p:spPr>
              <a:xfrm>
                <a:off x="7063705" y="3382250"/>
                <a:ext cx="1008112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sv-SE" sz="1200" b="1" dirty="0">
                    <a:solidFill>
                      <a:prstClr val="black"/>
                    </a:solidFill>
                    <a:latin typeface="Arial Narrow" pitchFamily="34" charset="0"/>
                  </a:rPr>
                  <a:t>Wastewater</a:t>
                </a:r>
                <a:endParaRPr lang="en-US" sz="1200" b="1" dirty="0">
                  <a:solidFill>
                    <a:prstClr val="black"/>
                  </a:solidFill>
                  <a:latin typeface="Arial Narrow" pitchFamily="34" charset="0"/>
                </a:endParaRPr>
              </a:p>
            </p:txBody>
          </p:sp>
          <p:sp>
            <p:nvSpPr>
              <p:cNvPr id="23" name="TextBox 22"/>
              <p:cNvSpPr txBox="1"/>
              <p:nvPr/>
            </p:nvSpPr>
            <p:spPr>
              <a:xfrm>
                <a:off x="4039369" y="1143794"/>
                <a:ext cx="1512168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sv-SE" sz="1200" b="1" dirty="0">
                    <a:solidFill>
                      <a:prstClr val="black"/>
                    </a:solidFill>
                    <a:latin typeface="Arial Narrow" pitchFamily="34" charset="0"/>
                  </a:rPr>
                  <a:t>Urban channels</a:t>
                </a:r>
                <a:endParaRPr lang="en-US" sz="1200" b="1" dirty="0">
                  <a:solidFill>
                    <a:prstClr val="black"/>
                  </a:solidFill>
                  <a:latin typeface="Arial Narrow" pitchFamily="34" charset="0"/>
                </a:endParaRPr>
              </a:p>
            </p:txBody>
          </p:sp>
          <p:pic>
            <p:nvPicPr>
              <p:cNvPr id="24" name="Picture 18" descr="F:\DCIM\116_PANA\P1160063.JPG"/>
              <p:cNvPicPr>
                <a:picLocks noChangeAspect="1" noChangeArrowheads="1"/>
              </p:cNvPicPr>
              <p:nvPr/>
            </p:nvPicPr>
            <p:blipFill>
              <a:blip r:embed="rId3" cstate="screen"/>
              <a:srcRect/>
              <a:stretch>
                <a:fillRect/>
              </a:stretch>
            </p:blipFill>
            <p:spPr bwMode="auto">
              <a:xfrm>
                <a:off x="3851920" y="1386885"/>
                <a:ext cx="1559157" cy="1169368"/>
              </a:xfrm>
              <a:prstGeom prst="rect">
                <a:avLst/>
              </a:prstGeom>
              <a:noFill/>
            </p:spPr>
          </p:pic>
          <p:cxnSp>
            <p:nvCxnSpPr>
              <p:cNvPr id="26" name="Straight Arrow Connector 25"/>
              <p:cNvCxnSpPr/>
              <p:nvPr/>
            </p:nvCxnSpPr>
            <p:spPr bwMode="auto">
              <a:xfrm flipH="1">
                <a:off x="5436096" y="1628801"/>
                <a:ext cx="936104" cy="0"/>
              </a:xfrm>
              <a:prstGeom prst="straightConnector1">
                <a:avLst/>
              </a:prstGeom>
              <a:solidFill>
                <a:schemeClr val="accent1"/>
              </a:solidFill>
              <a:ln w="44450" cap="flat" cmpd="sng" algn="ctr">
                <a:solidFill>
                  <a:srgbClr val="0070C0"/>
                </a:solidFill>
                <a:prstDash val="sysDot"/>
                <a:round/>
                <a:headEnd type="none" w="med" len="med"/>
                <a:tailEnd type="stealth" w="lg" len="lg"/>
              </a:ln>
              <a:effectLst/>
            </p:spPr>
          </p:cxnSp>
          <p:sp>
            <p:nvSpPr>
              <p:cNvPr id="52" name="TextBox 51"/>
              <p:cNvSpPr txBox="1"/>
              <p:nvPr/>
            </p:nvSpPr>
            <p:spPr>
              <a:xfrm>
                <a:off x="5542012" y="1304176"/>
                <a:ext cx="792088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sv-SE" sz="1200" b="1" dirty="0">
                    <a:solidFill>
                      <a:prstClr val="black"/>
                    </a:solidFill>
                    <a:latin typeface="Arial Narrow" pitchFamily="34" charset="0"/>
                  </a:rPr>
                  <a:t>Discharge</a:t>
                </a:r>
                <a:endParaRPr lang="en-US" sz="1200" b="1" dirty="0">
                  <a:solidFill>
                    <a:prstClr val="black"/>
                  </a:solidFill>
                  <a:latin typeface="Arial Narrow" pitchFamily="34" charset="0"/>
                </a:endParaRPr>
              </a:p>
            </p:txBody>
          </p:sp>
        </p:grpSp>
        <p:cxnSp>
          <p:nvCxnSpPr>
            <p:cNvPr id="56" name="Straight Arrow Connector 55"/>
            <p:cNvCxnSpPr/>
            <p:nvPr/>
          </p:nvCxnSpPr>
          <p:spPr bwMode="auto">
            <a:xfrm flipH="1">
              <a:off x="5436096" y="2420888"/>
              <a:ext cx="1584176" cy="0"/>
            </a:xfrm>
            <a:prstGeom prst="straightConnector1">
              <a:avLst/>
            </a:prstGeom>
            <a:solidFill>
              <a:schemeClr val="accent1"/>
            </a:solidFill>
            <a:ln w="44450" cap="flat" cmpd="sng" algn="ctr">
              <a:solidFill>
                <a:srgbClr val="0070C0"/>
              </a:solidFill>
              <a:prstDash val="sysDot"/>
              <a:round/>
              <a:headEnd type="none" w="med" len="med"/>
              <a:tailEnd type="stealth" w="lg" len="lg"/>
            </a:ln>
            <a:effectLst/>
          </p:spPr>
        </p:cxnSp>
        <p:cxnSp>
          <p:nvCxnSpPr>
            <p:cNvPr id="58" name="Straight Connector 57"/>
            <p:cNvCxnSpPr/>
            <p:nvPr/>
          </p:nvCxnSpPr>
          <p:spPr>
            <a:xfrm flipV="1">
              <a:off x="7001222" y="2420888"/>
              <a:ext cx="0" cy="2160240"/>
            </a:xfrm>
            <a:prstGeom prst="line">
              <a:avLst/>
            </a:prstGeom>
            <a:solidFill>
              <a:schemeClr val="accent1"/>
            </a:solidFill>
            <a:ln w="44450" cap="flat" cmpd="sng" algn="ctr">
              <a:solidFill>
                <a:srgbClr val="0070C0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79" name="TextBox 78"/>
            <p:cNvSpPr txBox="1"/>
            <p:nvPr/>
          </p:nvSpPr>
          <p:spPr>
            <a:xfrm>
              <a:off x="6497166" y="3947914"/>
              <a:ext cx="1008112" cy="474556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sv-SE" sz="1200" b="1" dirty="0" err="1">
                  <a:solidFill>
                    <a:prstClr val="black"/>
                  </a:solidFill>
                  <a:latin typeface="Arial Narrow" pitchFamily="34" charset="0"/>
                </a:rPr>
                <a:t>Organic</a:t>
              </a:r>
              <a:r>
                <a:rPr lang="sv-SE" sz="1200" b="1" dirty="0">
                  <a:solidFill>
                    <a:prstClr val="black"/>
                  </a:solidFill>
                  <a:latin typeface="Arial Narrow" pitchFamily="34" charset="0"/>
                </a:rPr>
                <a:t> solid </a:t>
              </a:r>
              <a:r>
                <a:rPr lang="sv-SE" sz="1200" b="1" dirty="0" err="1">
                  <a:solidFill>
                    <a:prstClr val="black"/>
                  </a:solidFill>
                  <a:latin typeface="Arial Narrow" pitchFamily="34" charset="0"/>
                </a:rPr>
                <a:t>waste</a:t>
              </a:r>
              <a:endParaRPr lang="en-US" sz="1200" b="1" dirty="0">
                <a:solidFill>
                  <a:prstClr val="black"/>
                </a:solidFill>
                <a:latin typeface="Arial Narrow" pitchFamily="34" charset="0"/>
              </a:endParaRPr>
            </a:p>
          </p:txBody>
        </p:sp>
      </p:grpSp>
      <p:grpSp>
        <p:nvGrpSpPr>
          <p:cNvPr id="14" name="Group 65"/>
          <p:cNvGrpSpPr/>
          <p:nvPr/>
        </p:nvGrpSpPr>
        <p:grpSpPr>
          <a:xfrm>
            <a:off x="2205261" y="3710518"/>
            <a:ext cx="4526979" cy="1950731"/>
            <a:chOff x="2205261" y="3710517"/>
            <a:chExt cx="4526979" cy="1950731"/>
          </a:xfrm>
        </p:grpSpPr>
        <p:grpSp>
          <p:nvGrpSpPr>
            <p:cNvPr id="15" name="Group 59"/>
            <p:cNvGrpSpPr/>
            <p:nvPr/>
          </p:nvGrpSpPr>
          <p:grpSpPr>
            <a:xfrm>
              <a:off x="2339752" y="4574613"/>
              <a:ext cx="1584176" cy="1086635"/>
              <a:chOff x="2339752" y="4471895"/>
              <a:chExt cx="1584176" cy="1086635"/>
            </a:xfrm>
          </p:grpSpPr>
          <p:pic>
            <p:nvPicPr>
              <p:cNvPr id="21" name="Picture 10" descr="http://1.bp.blogspot.com/__UIs6-gaeYw/ScmQLGJhtWI/AAAAAAAAShg/7a-a2XDKnF8/s400/ALeqM5hW5NwAuJfLZHxTLhju1XlwLMZJvw.jpg"/>
              <p:cNvPicPr>
                <a:picLocks noChangeAspect="1" noChangeArrowheads="1"/>
              </p:cNvPicPr>
              <p:nvPr/>
            </p:nvPicPr>
            <p:blipFill>
              <a:blip r:embed="rId4" cstate="screen"/>
              <a:srcRect/>
              <a:stretch>
                <a:fillRect/>
              </a:stretch>
            </p:blipFill>
            <p:spPr bwMode="auto">
              <a:xfrm>
                <a:off x="2508276" y="4471895"/>
                <a:ext cx="1296144" cy="839253"/>
              </a:xfrm>
              <a:prstGeom prst="rect">
                <a:avLst/>
              </a:prstGeom>
              <a:noFill/>
            </p:spPr>
          </p:pic>
          <p:sp>
            <p:nvSpPr>
              <p:cNvPr id="22" name="TextBox 21"/>
              <p:cNvSpPr txBox="1"/>
              <p:nvPr/>
            </p:nvSpPr>
            <p:spPr>
              <a:xfrm>
                <a:off x="2339752" y="5281531"/>
                <a:ext cx="1584176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sv-SE" sz="1200" b="1" dirty="0">
                    <a:solidFill>
                      <a:prstClr val="black"/>
                    </a:solidFill>
                    <a:latin typeface="Arial Narrow" pitchFamily="34" charset="0"/>
                  </a:rPr>
                  <a:t>Fuel or electricity</a:t>
                </a:r>
                <a:endParaRPr lang="en-US" sz="1200" b="1" dirty="0">
                  <a:solidFill>
                    <a:prstClr val="black"/>
                  </a:solidFill>
                  <a:latin typeface="Arial Narrow" pitchFamily="34" charset="0"/>
                </a:endParaRPr>
              </a:p>
            </p:txBody>
          </p:sp>
        </p:grpSp>
        <p:grpSp>
          <p:nvGrpSpPr>
            <p:cNvPr id="16" name="Group 57"/>
            <p:cNvGrpSpPr/>
            <p:nvPr/>
          </p:nvGrpSpPr>
          <p:grpSpPr>
            <a:xfrm>
              <a:off x="2205261" y="3710517"/>
              <a:ext cx="4526979" cy="1512168"/>
              <a:chOff x="2205261" y="3607799"/>
              <a:chExt cx="4526979" cy="1512168"/>
            </a:xfrm>
          </p:grpSpPr>
          <p:cxnSp>
            <p:nvCxnSpPr>
              <p:cNvPr id="17" name="Straight Arrow Connector 16"/>
              <p:cNvCxnSpPr/>
              <p:nvPr/>
            </p:nvCxnSpPr>
            <p:spPr bwMode="auto">
              <a:xfrm>
                <a:off x="3923928" y="5119967"/>
                <a:ext cx="2808312" cy="0"/>
              </a:xfrm>
              <a:prstGeom prst="straightConnector1">
                <a:avLst/>
              </a:prstGeom>
              <a:solidFill>
                <a:schemeClr val="accent1"/>
              </a:solidFill>
              <a:ln w="44450" cap="flat" cmpd="sng" algn="ctr">
                <a:solidFill>
                  <a:srgbClr val="FF6600"/>
                </a:solidFill>
                <a:prstDash val="sysDot"/>
                <a:round/>
                <a:headEnd type="none" w="med" len="med"/>
                <a:tailEnd type="stealth" w="lg" len="lg"/>
              </a:ln>
              <a:effectLst/>
            </p:spPr>
          </p:cxnSp>
          <p:cxnSp>
            <p:nvCxnSpPr>
              <p:cNvPr id="18" name="Straight Arrow Connector 17"/>
              <p:cNvCxnSpPr/>
              <p:nvPr/>
            </p:nvCxnSpPr>
            <p:spPr bwMode="auto">
              <a:xfrm>
                <a:off x="2987824" y="3607799"/>
                <a:ext cx="0" cy="792088"/>
              </a:xfrm>
              <a:prstGeom prst="straightConnector1">
                <a:avLst/>
              </a:prstGeom>
              <a:solidFill>
                <a:schemeClr val="accent1"/>
              </a:solidFill>
              <a:ln w="44450" cap="flat" cmpd="sng" algn="ctr">
                <a:solidFill>
                  <a:srgbClr val="FF6600"/>
                </a:solidFill>
                <a:prstDash val="sysDot"/>
                <a:round/>
                <a:headEnd type="none" w="med" len="med"/>
                <a:tailEnd type="stealth" w="lg" len="lg"/>
              </a:ln>
              <a:effectLst/>
            </p:spPr>
          </p:cxnSp>
          <p:sp>
            <p:nvSpPr>
              <p:cNvPr id="19" name="TextBox 18"/>
              <p:cNvSpPr txBox="1"/>
              <p:nvPr/>
            </p:nvSpPr>
            <p:spPr>
              <a:xfrm>
                <a:off x="2205261" y="3902346"/>
                <a:ext cx="1584176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sv-SE" sz="1200" b="1" dirty="0">
                    <a:solidFill>
                      <a:prstClr val="black"/>
                    </a:solidFill>
                    <a:latin typeface="Arial Narrow" pitchFamily="34" charset="0"/>
                  </a:rPr>
                  <a:t>Biogas</a:t>
                </a:r>
                <a:endParaRPr lang="en-US" sz="1200" b="1" dirty="0">
                  <a:solidFill>
                    <a:prstClr val="black"/>
                  </a:solidFill>
                  <a:latin typeface="Arial Narrow" pitchFamily="34" charset="0"/>
                </a:endParaRPr>
              </a:p>
            </p:txBody>
          </p:sp>
          <p:sp>
            <p:nvSpPr>
              <p:cNvPr id="20" name="TextBox 19"/>
              <p:cNvSpPr txBox="1"/>
              <p:nvPr/>
            </p:nvSpPr>
            <p:spPr>
              <a:xfrm>
                <a:off x="4067944" y="4831935"/>
                <a:ext cx="1584176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sv-SE" sz="1200" b="1" dirty="0">
                    <a:solidFill>
                      <a:prstClr val="black"/>
                    </a:solidFill>
                    <a:latin typeface="Arial Narrow" pitchFamily="34" charset="0"/>
                  </a:rPr>
                  <a:t>Energy</a:t>
                </a:r>
                <a:endParaRPr lang="en-US" sz="1200" b="1" dirty="0">
                  <a:solidFill>
                    <a:prstClr val="black"/>
                  </a:solidFill>
                  <a:latin typeface="Arial Narrow" pitchFamily="34" charset="0"/>
                </a:endParaRPr>
              </a:p>
            </p:txBody>
          </p:sp>
        </p:grpSp>
      </p:grpSp>
      <p:grpSp>
        <p:nvGrpSpPr>
          <p:cNvPr id="25" name="Group 64"/>
          <p:cNvGrpSpPr/>
          <p:nvPr/>
        </p:nvGrpSpPr>
        <p:grpSpPr>
          <a:xfrm>
            <a:off x="2339752" y="620688"/>
            <a:ext cx="6283746" cy="3960440"/>
            <a:chOff x="2339752" y="620688"/>
            <a:chExt cx="6283746" cy="3960440"/>
          </a:xfrm>
        </p:grpSpPr>
        <p:pic>
          <p:nvPicPr>
            <p:cNvPr id="10" name="Picture 6" descr="http://upload.wikimedia.org/wikipedia/commons/thumb/a/aa/Septic_tank_EN.svg/220px-Septic_tank_EN.svg.png"/>
            <p:cNvPicPr>
              <a:picLocks noChangeAspect="1" noChangeArrowheads="1"/>
            </p:cNvPicPr>
            <p:nvPr/>
          </p:nvPicPr>
          <p:blipFill>
            <a:blip r:embed="rId5" cstate="screen"/>
            <a:srcRect/>
            <a:stretch>
              <a:fillRect/>
            </a:stretch>
          </p:blipFill>
          <p:spPr bwMode="auto">
            <a:xfrm>
              <a:off x="7857072" y="1328466"/>
              <a:ext cx="648072" cy="983189"/>
            </a:xfrm>
            <a:prstGeom prst="rect">
              <a:avLst/>
            </a:prstGeom>
            <a:noFill/>
          </p:spPr>
        </p:pic>
        <p:cxnSp>
          <p:nvCxnSpPr>
            <p:cNvPr id="11" name="Straight Arrow Connector 10"/>
            <p:cNvCxnSpPr/>
            <p:nvPr/>
          </p:nvCxnSpPr>
          <p:spPr bwMode="auto">
            <a:xfrm flipV="1">
              <a:off x="8208025" y="2383663"/>
              <a:ext cx="0" cy="2197465"/>
            </a:xfrm>
            <a:prstGeom prst="straightConnector1">
              <a:avLst/>
            </a:prstGeom>
            <a:solidFill>
              <a:schemeClr val="accent1"/>
            </a:solidFill>
            <a:ln w="44450" cap="flat" cmpd="sng" algn="ctr">
              <a:solidFill>
                <a:srgbClr val="0070C0"/>
              </a:solidFill>
              <a:prstDash val="solid"/>
              <a:round/>
              <a:headEnd type="none" w="med" len="med"/>
              <a:tailEnd type="stealth" w="lg" len="lg"/>
            </a:ln>
            <a:effectLst/>
          </p:spPr>
        </p:cxnSp>
        <p:sp>
          <p:nvSpPr>
            <p:cNvPr id="12" name="TextBox 11"/>
            <p:cNvSpPr txBox="1"/>
            <p:nvPr/>
          </p:nvSpPr>
          <p:spPr>
            <a:xfrm>
              <a:off x="7903417" y="3379900"/>
              <a:ext cx="720081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sv-SE" sz="1200" b="1" dirty="0">
                  <a:solidFill>
                    <a:prstClr val="black"/>
                  </a:solidFill>
                  <a:latin typeface="Arial Narrow" pitchFamily="34" charset="0"/>
                </a:rPr>
                <a:t>Urine</a:t>
              </a:r>
              <a:endParaRPr lang="en-US" sz="1200" b="1" dirty="0">
                <a:solidFill>
                  <a:prstClr val="black"/>
                </a:solidFill>
                <a:latin typeface="Arial Narrow" pitchFamily="34" charset="0"/>
              </a:endParaRPr>
            </a:p>
          </p:txBody>
        </p:sp>
        <p:cxnSp>
          <p:nvCxnSpPr>
            <p:cNvPr id="34" name="Straight Arrow Connector 33"/>
            <p:cNvCxnSpPr/>
            <p:nvPr/>
          </p:nvCxnSpPr>
          <p:spPr bwMode="auto">
            <a:xfrm flipV="1">
              <a:off x="8081342" y="874812"/>
              <a:ext cx="0" cy="537964"/>
            </a:xfrm>
            <a:prstGeom prst="straightConnector1">
              <a:avLst/>
            </a:prstGeom>
            <a:solidFill>
              <a:schemeClr val="accent1"/>
            </a:solidFill>
            <a:ln w="44450" cap="flat" cmpd="sng" algn="ctr">
              <a:solidFill>
                <a:srgbClr val="00B05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5" name="Straight Connector 34"/>
            <p:cNvCxnSpPr/>
            <p:nvPr/>
          </p:nvCxnSpPr>
          <p:spPr bwMode="auto">
            <a:xfrm flipH="1">
              <a:off x="2339752" y="866329"/>
              <a:ext cx="5760641" cy="0"/>
            </a:xfrm>
            <a:prstGeom prst="line">
              <a:avLst/>
            </a:prstGeom>
            <a:solidFill>
              <a:schemeClr val="accent1"/>
            </a:solidFill>
            <a:ln w="44450" cap="flat" cmpd="sng" algn="ctr">
              <a:solidFill>
                <a:srgbClr val="00B050"/>
              </a:solidFill>
              <a:prstDash val="solid"/>
              <a:round/>
              <a:headEnd type="none" w="med" len="med"/>
              <a:tailEnd type="stealth" w="lg" len="lg"/>
            </a:ln>
            <a:effectLst/>
          </p:spPr>
        </p:cxnSp>
        <p:sp>
          <p:nvSpPr>
            <p:cNvPr id="36" name="TextBox 35"/>
            <p:cNvSpPr txBox="1"/>
            <p:nvPr/>
          </p:nvSpPr>
          <p:spPr>
            <a:xfrm>
              <a:off x="4211960" y="620688"/>
              <a:ext cx="1584176" cy="474556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sv-SE" sz="1200" b="1" dirty="0">
                  <a:solidFill>
                    <a:prstClr val="black"/>
                  </a:solidFill>
                  <a:latin typeface="Arial Narrow" pitchFamily="34" charset="0"/>
                </a:rPr>
                <a:t>Used as fertilizer after treatment/processing</a:t>
              </a:r>
              <a:endParaRPr lang="en-US" sz="1200" b="1" dirty="0">
                <a:solidFill>
                  <a:prstClr val="black"/>
                </a:solidFill>
                <a:latin typeface="Arial Narrow" pitchFamily="34" charset="0"/>
              </a:endParaRPr>
            </a:p>
          </p:txBody>
        </p:sp>
      </p:grpSp>
      <p:grpSp>
        <p:nvGrpSpPr>
          <p:cNvPr id="27" name="Group 56"/>
          <p:cNvGrpSpPr/>
          <p:nvPr/>
        </p:nvGrpSpPr>
        <p:grpSpPr>
          <a:xfrm>
            <a:off x="1043609" y="2095631"/>
            <a:ext cx="5688632" cy="3600400"/>
            <a:chOff x="1307132" y="2095631"/>
            <a:chExt cx="5688632" cy="3600400"/>
          </a:xfrm>
        </p:grpSpPr>
        <p:cxnSp>
          <p:nvCxnSpPr>
            <p:cNvPr id="45" name="Straight Arrow Connector 27"/>
            <p:cNvCxnSpPr/>
            <p:nvPr/>
          </p:nvCxnSpPr>
          <p:spPr bwMode="auto">
            <a:xfrm flipH="1" flipV="1">
              <a:off x="1835696" y="2095631"/>
              <a:ext cx="13648" cy="3600400"/>
            </a:xfrm>
            <a:prstGeom prst="straightConnector1">
              <a:avLst/>
            </a:prstGeom>
            <a:solidFill>
              <a:schemeClr val="accent1"/>
            </a:solidFill>
            <a:ln w="44450" cap="flat" cmpd="sng" algn="ctr">
              <a:solidFill>
                <a:srgbClr val="00B050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46" name="TextBox 45"/>
            <p:cNvSpPr txBox="1"/>
            <p:nvPr/>
          </p:nvSpPr>
          <p:spPr>
            <a:xfrm>
              <a:off x="1307132" y="3535791"/>
              <a:ext cx="1080120" cy="46166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sv-SE" sz="1200" b="1" dirty="0">
                  <a:solidFill>
                    <a:prstClr val="black"/>
                  </a:solidFill>
                  <a:latin typeface="Arial Narrow" pitchFamily="34" charset="0"/>
                </a:rPr>
                <a:t>Food and Fibre</a:t>
              </a:r>
              <a:endParaRPr lang="en-US" sz="1200" b="1" dirty="0">
                <a:solidFill>
                  <a:prstClr val="black"/>
                </a:solidFill>
                <a:latin typeface="Arial Narrow" pitchFamily="34" charset="0"/>
              </a:endParaRPr>
            </a:p>
          </p:txBody>
        </p:sp>
        <p:cxnSp>
          <p:nvCxnSpPr>
            <p:cNvPr id="47" name="Straight Connector 46"/>
            <p:cNvCxnSpPr/>
            <p:nvPr/>
          </p:nvCxnSpPr>
          <p:spPr bwMode="auto">
            <a:xfrm>
              <a:off x="1835696" y="5696031"/>
              <a:ext cx="5160068" cy="0"/>
            </a:xfrm>
            <a:prstGeom prst="line">
              <a:avLst/>
            </a:prstGeom>
            <a:solidFill>
              <a:schemeClr val="accent1"/>
            </a:solidFill>
            <a:ln w="44450" cap="flat" cmpd="sng" algn="ctr">
              <a:solidFill>
                <a:srgbClr val="00B050"/>
              </a:solidFill>
              <a:prstDash val="sysDot"/>
              <a:round/>
              <a:headEnd type="none" w="med" len="med"/>
              <a:tailEnd type="stealth" w="lg" len="lg"/>
            </a:ln>
            <a:effectLst/>
          </p:spPr>
        </p:cxnSp>
      </p:grpSp>
      <p:grpSp>
        <p:nvGrpSpPr>
          <p:cNvPr id="29" name="Group 61"/>
          <p:cNvGrpSpPr/>
          <p:nvPr/>
        </p:nvGrpSpPr>
        <p:grpSpPr>
          <a:xfrm>
            <a:off x="899593" y="655472"/>
            <a:ext cx="2340639" cy="2053449"/>
            <a:chOff x="1259632" y="655471"/>
            <a:chExt cx="2340639" cy="2053449"/>
          </a:xfrm>
        </p:grpSpPr>
        <p:grpSp>
          <p:nvGrpSpPr>
            <p:cNvPr id="33" name="Group 55"/>
            <p:cNvGrpSpPr/>
            <p:nvPr/>
          </p:nvGrpSpPr>
          <p:grpSpPr>
            <a:xfrm>
              <a:off x="2520151" y="1375551"/>
              <a:ext cx="1080120" cy="1333369"/>
              <a:chOff x="2520151" y="1375551"/>
              <a:chExt cx="1080120" cy="1333369"/>
            </a:xfrm>
          </p:grpSpPr>
          <p:cxnSp>
            <p:nvCxnSpPr>
              <p:cNvPr id="42" name="Straight Arrow Connector 43"/>
              <p:cNvCxnSpPr/>
              <p:nvPr/>
            </p:nvCxnSpPr>
            <p:spPr bwMode="auto">
              <a:xfrm flipH="1">
                <a:off x="2687917" y="1375551"/>
                <a:ext cx="396000" cy="0"/>
              </a:xfrm>
              <a:prstGeom prst="straightConnector1">
                <a:avLst/>
              </a:prstGeom>
              <a:solidFill>
                <a:schemeClr val="accent1"/>
              </a:solidFill>
              <a:ln w="44450" cap="flat" cmpd="sng" algn="ctr">
                <a:solidFill>
                  <a:srgbClr val="00B050"/>
                </a:solidFill>
                <a:prstDash val="solid"/>
                <a:round/>
                <a:headEnd type="none" w="med" len="med"/>
                <a:tailEnd type="stealth" w="lg" len="lg"/>
              </a:ln>
              <a:effectLst/>
            </p:spPr>
          </p:cxnSp>
          <p:cxnSp>
            <p:nvCxnSpPr>
              <p:cNvPr id="43" name="Straight Connector 42"/>
              <p:cNvCxnSpPr/>
              <p:nvPr/>
            </p:nvCxnSpPr>
            <p:spPr bwMode="auto">
              <a:xfrm>
                <a:off x="3059832" y="1375551"/>
                <a:ext cx="0" cy="1333369"/>
              </a:xfrm>
              <a:prstGeom prst="line">
                <a:avLst/>
              </a:prstGeom>
              <a:solidFill>
                <a:schemeClr val="accent1"/>
              </a:solidFill>
              <a:ln w="44450" cap="flat" cmpd="sng" algn="ctr">
                <a:solidFill>
                  <a:srgbClr val="00B05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sp>
            <p:nvSpPr>
              <p:cNvPr id="44" name="TextBox 43"/>
              <p:cNvSpPr txBox="1"/>
              <p:nvPr/>
            </p:nvSpPr>
            <p:spPr>
              <a:xfrm>
                <a:off x="2520151" y="1591575"/>
                <a:ext cx="1080120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sv-SE" sz="1200" b="1" dirty="0">
                    <a:solidFill>
                      <a:prstClr val="black"/>
                    </a:solidFill>
                    <a:latin typeface="Arial Narrow" pitchFamily="34" charset="0"/>
                  </a:rPr>
                  <a:t>Biosolid</a:t>
                </a:r>
                <a:endParaRPr lang="en-US" sz="1200" b="1" dirty="0">
                  <a:solidFill>
                    <a:prstClr val="black"/>
                  </a:solidFill>
                  <a:latin typeface="Arial Narrow" pitchFamily="34" charset="0"/>
                </a:endParaRPr>
              </a:p>
            </p:txBody>
          </p:sp>
        </p:grpSp>
        <p:pic>
          <p:nvPicPr>
            <p:cNvPr id="41" name="Picture 16" descr="http://farm4.static.flickr.com/3030/4605714723_dcbbffff27.jpg"/>
            <p:cNvPicPr>
              <a:picLocks noChangeAspect="1" noChangeArrowheads="1"/>
            </p:cNvPicPr>
            <p:nvPr/>
          </p:nvPicPr>
          <p:blipFill>
            <a:blip r:embed="rId6" cstate="screen"/>
            <a:srcRect/>
            <a:stretch>
              <a:fillRect/>
            </a:stretch>
          </p:blipFill>
          <p:spPr bwMode="auto">
            <a:xfrm>
              <a:off x="1259632" y="655471"/>
              <a:ext cx="1368152" cy="1368152"/>
            </a:xfrm>
            <a:prstGeom prst="rect">
              <a:avLst/>
            </a:prstGeom>
            <a:noFill/>
          </p:spPr>
        </p:pic>
      </p:grpSp>
      <p:sp>
        <p:nvSpPr>
          <p:cNvPr id="53" name="TextBox 52"/>
          <p:cNvSpPr txBox="1"/>
          <p:nvPr/>
        </p:nvSpPr>
        <p:spPr>
          <a:xfrm>
            <a:off x="1828800" y="4554"/>
            <a:ext cx="7063680" cy="400093"/>
          </a:xfrm>
          <a:prstGeom prst="rect">
            <a:avLst/>
          </a:prstGeom>
          <a:noFill/>
        </p:spPr>
        <p:txBody>
          <a:bodyPr wrap="square" lIns="91424" tIns="45712" rIns="91424" bIns="45712" rtlCol="0">
            <a:spAutoFit/>
          </a:bodyPr>
          <a:lstStyle/>
          <a:p>
            <a:pPr algn="r"/>
            <a:r>
              <a:rPr lang="en-US" sz="2000" b="1" i="1" dirty="0">
                <a:solidFill>
                  <a:srgbClr val="8E0000"/>
                </a:solidFill>
                <a:latin typeface="Calibri" pitchFamily="34" charset="0"/>
                <a:cs typeface="Calibri" pitchFamily="34" charset="0"/>
              </a:rPr>
              <a:t>Making wealth from waste</a:t>
            </a:r>
            <a:r>
              <a:rPr lang="sv-SE" sz="2000" b="1" i="1" dirty="0">
                <a:solidFill>
                  <a:srgbClr val="8E0000"/>
                </a:solidFill>
                <a:latin typeface="Calibri" pitchFamily="34" charset="0"/>
                <a:cs typeface="Calibri" pitchFamily="34" charset="0"/>
              </a:rPr>
              <a:t>-Resource based management</a:t>
            </a:r>
            <a:endParaRPr lang="en-US" sz="2000" b="1" i="1" dirty="0">
              <a:solidFill>
                <a:srgbClr val="8E0000"/>
              </a:solidFill>
              <a:latin typeface="Calibri" pitchFamily="34" charset="0"/>
              <a:cs typeface="Calibri" pitchFamily="34" charset="0"/>
            </a:endParaRPr>
          </a:p>
        </p:txBody>
      </p:sp>
      <p:grpSp>
        <p:nvGrpSpPr>
          <p:cNvPr id="37" name="Group 63"/>
          <p:cNvGrpSpPr/>
          <p:nvPr/>
        </p:nvGrpSpPr>
        <p:grpSpPr>
          <a:xfrm>
            <a:off x="3779912" y="2564904"/>
            <a:ext cx="1224136" cy="720080"/>
            <a:chOff x="3779912" y="2564904"/>
            <a:chExt cx="1224136" cy="720080"/>
          </a:xfrm>
        </p:grpSpPr>
        <p:cxnSp>
          <p:nvCxnSpPr>
            <p:cNvPr id="49" name="Straight Connector 41"/>
            <p:cNvCxnSpPr/>
            <p:nvPr/>
          </p:nvCxnSpPr>
          <p:spPr bwMode="auto">
            <a:xfrm flipV="1">
              <a:off x="4427984" y="2564904"/>
              <a:ext cx="0" cy="720080"/>
            </a:xfrm>
            <a:prstGeom prst="line">
              <a:avLst/>
            </a:prstGeom>
            <a:solidFill>
              <a:schemeClr val="accent1"/>
            </a:solidFill>
            <a:ln w="44450" cap="flat" cmpd="sng" algn="ctr">
              <a:solidFill>
                <a:srgbClr val="0070C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0" name="Straight Arrow Connector 42"/>
            <p:cNvCxnSpPr/>
            <p:nvPr/>
          </p:nvCxnSpPr>
          <p:spPr bwMode="auto">
            <a:xfrm flipH="1">
              <a:off x="3779912" y="3271649"/>
              <a:ext cx="657597" cy="0"/>
            </a:xfrm>
            <a:prstGeom prst="straightConnector1">
              <a:avLst/>
            </a:prstGeom>
            <a:solidFill>
              <a:schemeClr val="accent1"/>
            </a:solidFill>
            <a:ln w="44450" cap="flat" cmpd="sng" algn="ctr">
              <a:solidFill>
                <a:srgbClr val="0070C0"/>
              </a:solidFill>
              <a:prstDash val="solid"/>
              <a:round/>
              <a:headEnd type="none" w="med" len="med"/>
              <a:tailEnd type="stealth" w="lg" len="lg"/>
            </a:ln>
            <a:effectLst/>
          </p:spPr>
        </p:cxnSp>
        <p:sp>
          <p:nvSpPr>
            <p:cNvPr id="51" name="TextBox 50"/>
            <p:cNvSpPr txBox="1"/>
            <p:nvPr/>
          </p:nvSpPr>
          <p:spPr>
            <a:xfrm>
              <a:off x="3923928" y="2708920"/>
              <a:ext cx="1080120" cy="474556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sv-SE" sz="1200" b="1" dirty="0">
                  <a:solidFill>
                    <a:prstClr val="black"/>
                  </a:solidFill>
                  <a:latin typeface="Arial Narrow" pitchFamily="34" charset="0"/>
                </a:rPr>
                <a:t>Harvested plants</a:t>
              </a:r>
              <a:endParaRPr lang="en-US" sz="1200" b="1" dirty="0">
                <a:solidFill>
                  <a:prstClr val="black"/>
                </a:solidFill>
                <a:latin typeface="Arial Narrow" pitchFamily="34" charset="0"/>
              </a:endParaRPr>
            </a:p>
          </p:txBody>
        </p:sp>
      </p:grpSp>
      <p:grpSp>
        <p:nvGrpSpPr>
          <p:cNvPr id="38" name="Group 61"/>
          <p:cNvGrpSpPr/>
          <p:nvPr/>
        </p:nvGrpSpPr>
        <p:grpSpPr>
          <a:xfrm>
            <a:off x="2411760" y="2132856"/>
            <a:ext cx="4248472" cy="1800200"/>
            <a:chOff x="2411760" y="2132856"/>
            <a:chExt cx="4248472" cy="1800200"/>
          </a:xfrm>
        </p:grpSpPr>
        <p:pic>
          <p:nvPicPr>
            <p:cNvPr id="28" name="Picture 12" descr="http://www.naturalsystems.co.nz/projects/waste_to_energy/files/dscn3388.jpg"/>
            <p:cNvPicPr>
              <a:picLocks noChangeAspect="1" noChangeArrowheads="1"/>
            </p:cNvPicPr>
            <p:nvPr/>
          </p:nvPicPr>
          <p:blipFill>
            <a:blip r:embed="rId7" cstate="screen"/>
            <a:srcRect/>
            <a:stretch>
              <a:fillRect/>
            </a:stretch>
          </p:blipFill>
          <p:spPr bwMode="auto">
            <a:xfrm>
              <a:off x="2411760" y="2636912"/>
              <a:ext cx="1296144" cy="1296144"/>
            </a:xfrm>
            <a:prstGeom prst="rect">
              <a:avLst/>
            </a:prstGeom>
            <a:noFill/>
          </p:spPr>
        </p:pic>
        <p:cxnSp>
          <p:nvCxnSpPr>
            <p:cNvPr id="31" name="Straight Arrow Connector 30"/>
            <p:cNvCxnSpPr/>
            <p:nvPr/>
          </p:nvCxnSpPr>
          <p:spPr bwMode="auto">
            <a:xfrm flipH="1">
              <a:off x="3779912" y="3573017"/>
              <a:ext cx="2880320" cy="0"/>
            </a:xfrm>
            <a:prstGeom prst="straightConnector1">
              <a:avLst/>
            </a:prstGeom>
            <a:solidFill>
              <a:schemeClr val="accent1"/>
            </a:solidFill>
            <a:ln w="44450" cap="flat" cmpd="sng" algn="ctr">
              <a:solidFill>
                <a:srgbClr val="0070C0"/>
              </a:solidFill>
              <a:prstDash val="solid"/>
              <a:round/>
              <a:headEnd type="none" w="med" len="med"/>
              <a:tailEnd type="stealth" w="lg" len="lg"/>
            </a:ln>
            <a:effectLst/>
          </p:spPr>
        </p:cxnSp>
        <p:sp>
          <p:nvSpPr>
            <p:cNvPr id="30" name="TextBox 29"/>
            <p:cNvSpPr txBox="1"/>
            <p:nvPr/>
          </p:nvSpPr>
          <p:spPr>
            <a:xfrm>
              <a:off x="4644008" y="3429000"/>
              <a:ext cx="648072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sv-SE" sz="1200" b="1" dirty="0">
                  <a:solidFill>
                    <a:prstClr val="black"/>
                  </a:solidFill>
                  <a:latin typeface="Arial Narrow" pitchFamily="34" charset="0"/>
                </a:rPr>
                <a:t>Sludge</a:t>
              </a:r>
              <a:endParaRPr lang="en-US" sz="1200" b="1" dirty="0">
                <a:solidFill>
                  <a:prstClr val="black"/>
                </a:solidFill>
                <a:latin typeface="Arial Narrow" pitchFamily="34" charset="0"/>
              </a:endParaRPr>
            </a:p>
          </p:txBody>
        </p:sp>
        <p:cxnSp>
          <p:nvCxnSpPr>
            <p:cNvPr id="75" name="Straight Arrow Connector 74"/>
            <p:cNvCxnSpPr/>
            <p:nvPr/>
          </p:nvCxnSpPr>
          <p:spPr bwMode="auto">
            <a:xfrm flipV="1">
              <a:off x="6660232" y="2132856"/>
              <a:ext cx="0" cy="1440160"/>
            </a:xfrm>
            <a:prstGeom prst="straightConnector1">
              <a:avLst/>
            </a:prstGeom>
            <a:solidFill>
              <a:schemeClr val="accent1"/>
            </a:solidFill>
            <a:ln w="44450" cap="flat" cmpd="sng" algn="ctr">
              <a:solidFill>
                <a:srgbClr val="0070C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80" name="TextBox 79"/>
          <p:cNvSpPr txBox="1"/>
          <p:nvPr/>
        </p:nvSpPr>
        <p:spPr>
          <a:xfrm rot="18900000">
            <a:off x="412470" y="2210831"/>
            <a:ext cx="1296144" cy="5979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lIns="91424" tIns="45712" rIns="91424" bIns="45712" rtlCol="0">
            <a:spAutoFit/>
          </a:bodyPr>
          <a:lstStyle/>
          <a:p>
            <a:pPr algn="ctr"/>
            <a:r>
              <a:rPr lang="en-US" sz="1600" b="1">
                <a:solidFill>
                  <a:srgbClr val="00B050"/>
                </a:solidFill>
                <a:latin typeface="Century Gothic" pitchFamily="34" charset="0"/>
              </a:rPr>
              <a:t>Food Security</a:t>
            </a:r>
          </a:p>
        </p:txBody>
      </p:sp>
      <p:sp>
        <p:nvSpPr>
          <p:cNvPr id="81" name="TextBox 80"/>
          <p:cNvSpPr txBox="1"/>
          <p:nvPr/>
        </p:nvSpPr>
        <p:spPr>
          <a:xfrm rot="18900000">
            <a:off x="3724838" y="4299063"/>
            <a:ext cx="1296144" cy="5979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lIns="91424" tIns="45712" rIns="91424" bIns="45712" rtlCol="0">
            <a:spAutoFit/>
          </a:bodyPr>
          <a:lstStyle/>
          <a:p>
            <a:pPr algn="ctr"/>
            <a:r>
              <a:rPr lang="en-US" sz="1600" b="1" dirty="0">
                <a:solidFill>
                  <a:srgbClr val="F79646">
                    <a:lumMod val="75000"/>
                  </a:srgbClr>
                </a:solidFill>
                <a:latin typeface="Century Gothic" pitchFamily="34" charset="0"/>
              </a:rPr>
              <a:t>Energy Security</a:t>
            </a:r>
          </a:p>
        </p:txBody>
      </p:sp>
      <p:sp>
        <p:nvSpPr>
          <p:cNvPr id="83" name="TextBox 82"/>
          <p:cNvSpPr txBox="1"/>
          <p:nvPr/>
        </p:nvSpPr>
        <p:spPr>
          <a:xfrm rot="18900000">
            <a:off x="4732949" y="2570871"/>
            <a:ext cx="1296144" cy="5979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lIns="91424" tIns="45712" rIns="91424" bIns="45712" rtlCol="0">
            <a:spAutoFit/>
          </a:bodyPr>
          <a:lstStyle/>
          <a:p>
            <a:pPr algn="ctr"/>
            <a:r>
              <a:rPr lang="en-US" sz="1600" b="1" dirty="0">
                <a:solidFill>
                  <a:srgbClr val="0070C0"/>
                </a:solidFill>
                <a:latin typeface="Century Gothic" pitchFamily="34" charset="0"/>
              </a:rPr>
              <a:t>Water Security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5926504" y="332656"/>
            <a:ext cx="3131840" cy="276983"/>
          </a:xfrm>
          <a:prstGeom prst="rect">
            <a:avLst/>
          </a:prstGeom>
          <a:noFill/>
        </p:spPr>
        <p:txBody>
          <a:bodyPr wrap="square" lIns="91424" tIns="45712" rIns="91424" bIns="45712" rtlCol="0">
            <a:spAutoFit/>
          </a:bodyPr>
          <a:lstStyle/>
          <a:p>
            <a:r>
              <a:rPr lang="sv-SE" sz="1200" b="1" i="1" dirty="0" err="1">
                <a:solidFill>
                  <a:prstClr val="black"/>
                </a:solidFill>
              </a:rPr>
              <a:t>Concept</a:t>
            </a:r>
            <a:r>
              <a:rPr lang="sv-SE" sz="1200" b="1" i="1" dirty="0">
                <a:solidFill>
                  <a:prstClr val="black"/>
                </a:solidFill>
              </a:rPr>
              <a:t> </a:t>
            </a:r>
            <a:r>
              <a:rPr lang="sv-SE" sz="1200" b="1" i="1" dirty="0" err="1">
                <a:solidFill>
                  <a:prstClr val="black"/>
                </a:solidFill>
              </a:rPr>
              <a:t>example</a:t>
            </a:r>
            <a:r>
              <a:rPr lang="sv-SE" sz="1200" b="1" i="1" dirty="0">
                <a:solidFill>
                  <a:prstClr val="black"/>
                </a:solidFill>
              </a:rPr>
              <a:t> from Vientiane, Laos</a:t>
            </a:r>
            <a:endParaRPr lang="en-US" sz="1200" b="1" i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003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" grpId="0" animBg="1"/>
      <p:bldP spid="81" grpId="0" animBg="1"/>
      <p:bldP spid="83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1 Título"/>
          <p:cNvSpPr txBox="1">
            <a:spLocks/>
          </p:cNvSpPr>
          <p:nvPr/>
        </p:nvSpPr>
        <p:spPr>
          <a:xfrm>
            <a:off x="0" y="0"/>
            <a:ext cx="9144000" cy="670719"/>
          </a:xfrm>
          <a:prstGeom prst="rect">
            <a:avLst/>
          </a:prstGeom>
          <a:solidFill>
            <a:srgbClr val="4F81BD"/>
          </a:solidFill>
          <a:ln w="38100" cap="flat" cmpd="sng" algn="ctr">
            <a:solidFill>
              <a:sysClr val="window" lastClr="FFFFFF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0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FF9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</a:rPr>
              <a:t>Example</a:t>
            </a:r>
            <a:r>
              <a:rPr kumimoji="0" lang="es-ES" sz="4000" b="1" i="0" u="none" strike="noStrike" kern="0" cap="none" spc="0" normalizeH="0" baseline="0" noProof="0" dirty="0" smtClean="0">
                <a:ln>
                  <a:noFill/>
                </a:ln>
                <a:solidFill>
                  <a:srgbClr val="FF9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</a:rPr>
              <a:t> - Llobregat </a:t>
            </a:r>
            <a:r>
              <a:rPr kumimoji="0" lang="es-ES" sz="4000" b="1" i="0" u="none" strike="noStrike" kern="0" cap="none" spc="0" normalizeH="0" baseline="0" noProof="0" dirty="0" err="1">
                <a:ln>
                  <a:noFill/>
                </a:ln>
                <a:solidFill>
                  <a:srgbClr val="FF9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</a:rPr>
              <a:t>River</a:t>
            </a:r>
            <a:r>
              <a:rPr kumimoji="0" lang="es-ES" sz="4000" b="1" i="0" u="none" strike="noStrike" kern="0" cap="none" spc="0" normalizeH="0" baseline="0" noProof="0" dirty="0">
                <a:ln>
                  <a:noFill/>
                </a:ln>
                <a:solidFill>
                  <a:srgbClr val="FF9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</a:rPr>
              <a:t> </a:t>
            </a:r>
            <a:r>
              <a:rPr kumimoji="0" lang="es-ES" sz="40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FF9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</a:rPr>
              <a:t>Basin</a:t>
            </a:r>
            <a:endParaRPr kumimoji="0" lang="es-ES" sz="4000" b="1" i="0" u="none" strike="noStrike" kern="0" cap="none" spc="0" normalizeH="0" baseline="0" noProof="0" dirty="0">
              <a:ln>
                <a:noFill/>
              </a:ln>
              <a:solidFill>
                <a:srgbClr val="FF9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+mj-ea"/>
              <a:cs typeface="+mj-cs"/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0" y="1268413"/>
            <a:ext cx="9144000" cy="5111750"/>
            <a:chOff x="0" y="1268413"/>
            <a:chExt cx="9144000" cy="5111750"/>
          </a:xfrm>
        </p:grpSpPr>
        <p:pic>
          <p:nvPicPr>
            <p:cNvPr id="11" name="Picture 8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0" y="1341438"/>
              <a:ext cx="3552825" cy="503872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</p:pic>
        <p:pic>
          <p:nvPicPr>
            <p:cNvPr id="12" name="Imagen 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067175" y="1341438"/>
              <a:ext cx="2743200" cy="2692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3" name="Imagen 7" descr="Descripción: Descripción: Descripción: Map Llobregat river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7297738" y="1268413"/>
              <a:ext cx="1846262" cy="22494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14" name="4 Conector recto"/>
            <p:cNvCxnSpPr/>
            <p:nvPr/>
          </p:nvCxnSpPr>
          <p:spPr>
            <a:xfrm flipV="1">
              <a:off x="1258888" y="1484313"/>
              <a:ext cx="3384550" cy="4119562"/>
            </a:xfrm>
            <a:prstGeom prst="line">
              <a:avLst/>
            </a:prstGeom>
            <a:noFill/>
            <a:ln w="25400" cap="flat" cmpd="sng" algn="ctr">
              <a:solidFill>
                <a:srgbClr val="C0504D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15" name="6 Conector recto"/>
            <p:cNvCxnSpPr/>
            <p:nvPr/>
          </p:nvCxnSpPr>
          <p:spPr>
            <a:xfrm flipV="1">
              <a:off x="1258888" y="3789363"/>
              <a:ext cx="3384550" cy="1727200"/>
            </a:xfrm>
            <a:prstGeom prst="line">
              <a:avLst/>
            </a:prstGeom>
            <a:noFill/>
            <a:ln w="25400" cap="flat" cmpd="sng" algn="ctr">
              <a:solidFill>
                <a:srgbClr val="C0504D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16" name="10 Conector recto"/>
            <p:cNvCxnSpPr/>
            <p:nvPr/>
          </p:nvCxnSpPr>
          <p:spPr>
            <a:xfrm flipV="1">
              <a:off x="6372225" y="1341438"/>
              <a:ext cx="863600" cy="935037"/>
            </a:xfrm>
            <a:prstGeom prst="line">
              <a:avLst/>
            </a:prstGeom>
            <a:noFill/>
            <a:ln w="25400" cap="flat" cmpd="sng" algn="ctr">
              <a:solidFill>
                <a:srgbClr val="C0504D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17" name="13 Conector recto"/>
            <p:cNvCxnSpPr/>
            <p:nvPr/>
          </p:nvCxnSpPr>
          <p:spPr>
            <a:xfrm>
              <a:off x="6300788" y="2276475"/>
              <a:ext cx="1008062" cy="1223963"/>
            </a:xfrm>
            <a:prstGeom prst="line">
              <a:avLst/>
            </a:prstGeom>
            <a:noFill/>
            <a:ln w="25400" cap="flat" cmpd="sng" algn="ctr">
              <a:solidFill>
                <a:srgbClr val="C0504D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</p:grpSp>
      <p:sp>
        <p:nvSpPr>
          <p:cNvPr id="18" name="12 CuadroTexto"/>
          <p:cNvSpPr txBox="1">
            <a:spLocks noChangeArrowheads="1"/>
          </p:cNvSpPr>
          <p:nvPr/>
        </p:nvSpPr>
        <p:spPr bwMode="auto">
          <a:xfrm>
            <a:off x="5599112" y="3618707"/>
            <a:ext cx="3419475" cy="83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>
                <a:solidFill>
                  <a:schemeClr val="bg2"/>
                </a:solidFill>
                <a:latin typeface="Arial" charset="0"/>
                <a:cs typeface="Arial" charset="0"/>
              </a:rPr>
              <a:t>Barcelona city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>
                <a:solidFill>
                  <a:schemeClr val="bg2"/>
                </a:solidFill>
                <a:latin typeface="Arial" charset="0"/>
                <a:cs typeface="Arial" charset="0"/>
              </a:rPr>
              <a:t>1,619,337 inhabitants</a:t>
            </a:r>
          </a:p>
        </p:txBody>
      </p:sp>
      <p:sp>
        <p:nvSpPr>
          <p:cNvPr id="19" name="30 CuadroTexto"/>
          <p:cNvSpPr txBox="1">
            <a:spLocks noChangeArrowheads="1"/>
          </p:cNvSpPr>
          <p:nvPr/>
        </p:nvSpPr>
        <p:spPr bwMode="auto">
          <a:xfrm>
            <a:off x="3851275" y="5229225"/>
            <a:ext cx="2665413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>
                <a:solidFill>
                  <a:schemeClr val="bg2"/>
                </a:solidFill>
                <a:latin typeface="Arial" charset="0"/>
                <a:cs typeface="Arial" charset="0"/>
              </a:rPr>
              <a:t>Area: 4,948 km</a:t>
            </a:r>
            <a:r>
              <a:rPr lang="en-US" sz="2400" baseline="30000" dirty="0">
                <a:solidFill>
                  <a:schemeClr val="bg2"/>
                </a:solidFill>
                <a:latin typeface="Arial" charset="0"/>
                <a:cs typeface="Arial" charset="0"/>
              </a:rPr>
              <a:t>2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>
                <a:solidFill>
                  <a:schemeClr val="bg2"/>
                </a:solidFill>
                <a:latin typeface="Arial" charset="0"/>
                <a:cs typeface="Arial" charset="0"/>
              </a:rPr>
              <a:t>Length: 156.5 km</a:t>
            </a:r>
          </a:p>
        </p:txBody>
      </p:sp>
    </p:spTree>
    <p:extLst>
      <p:ext uri="{BB962C8B-B14F-4D97-AF65-F5344CB8AC3E}">
        <p14:creationId xmlns:p14="http://schemas.microsoft.com/office/powerpoint/2010/main" val="2872980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1 Título"/>
          <p:cNvSpPr txBox="1">
            <a:spLocks/>
          </p:cNvSpPr>
          <p:nvPr/>
        </p:nvSpPr>
        <p:spPr>
          <a:xfrm>
            <a:off x="0" y="0"/>
            <a:ext cx="9144000" cy="670719"/>
          </a:xfrm>
          <a:prstGeom prst="rect">
            <a:avLst/>
          </a:prstGeom>
          <a:solidFill>
            <a:srgbClr val="4F81BD"/>
          </a:solidFill>
          <a:ln w="38100" cap="flat" cmpd="sng" algn="ctr">
            <a:solidFill>
              <a:sysClr val="window" lastClr="FFFFFF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0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FF9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</a:rPr>
              <a:t>Example</a:t>
            </a:r>
            <a:r>
              <a:rPr kumimoji="0" lang="es-ES" sz="4000" b="1" i="0" u="none" strike="noStrike" kern="0" cap="none" spc="0" normalizeH="0" baseline="0" noProof="0" dirty="0" smtClean="0">
                <a:ln>
                  <a:noFill/>
                </a:ln>
                <a:solidFill>
                  <a:srgbClr val="FF9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</a:rPr>
              <a:t> - Llobregat </a:t>
            </a:r>
            <a:r>
              <a:rPr kumimoji="0" lang="es-ES" sz="4000" b="1" i="0" u="none" strike="noStrike" kern="0" cap="none" spc="0" normalizeH="0" baseline="0" noProof="0" dirty="0" err="1">
                <a:ln>
                  <a:noFill/>
                </a:ln>
                <a:solidFill>
                  <a:srgbClr val="FF9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</a:rPr>
              <a:t>River</a:t>
            </a:r>
            <a:r>
              <a:rPr kumimoji="0" lang="es-ES" sz="4000" b="1" i="0" u="none" strike="noStrike" kern="0" cap="none" spc="0" normalizeH="0" baseline="0" noProof="0" dirty="0">
                <a:ln>
                  <a:noFill/>
                </a:ln>
                <a:solidFill>
                  <a:srgbClr val="FF9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</a:rPr>
              <a:t> </a:t>
            </a:r>
            <a:r>
              <a:rPr kumimoji="0" lang="es-ES" sz="40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FF9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</a:rPr>
              <a:t>Basin</a:t>
            </a:r>
            <a:endParaRPr kumimoji="0" lang="es-ES" sz="4000" b="1" i="0" u="none" strike="noStrike" kern="0" cap="none" spc="0" normalizeH="0" baseline="0" noProof="0" dirty="0">
              <a:ln>
                <a:noFill/>
              </a:ln>
              <a:solidFill>
                <a:srgbClr val="FF9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+mj-ea"/>
              <a:cs typeface="+mj-cs"/>
            </a:endParaRPr>
          </a:p>
        </p:txBody>
      </p:sp>
      <p:pic>
        <p:nvPicPr>
          <p:cNvPr id="2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62" y="670719"/>
            <a:ext cx="8907618" cy="48156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930492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1 Título"/>
          <p:cNvSpPr txBox="1">
            <a:spLocks/>
          </p:cNvSpPr>
          <p:nvPr/>
        </p:nvSpPr>
        <p:spPr>
          <a:xfrm>
            <a:off x="0" y="0"/>
            <a:ext cx="9144000" cy="670719"/>
          </a:xfrm>
          <a:prstGeom prst="rect">
            <a:avLst/>
          </a:prstGeom>
          <a:solidFill>
            <a:srgbClr val="4F81BD"/>
          </a:solidFill>
          <a:ln w="38100" cap="flat" cmpd="sng" algn="ctr">
            <a:solidFill>
              <a:sysClr val="window" lastClr="FFFFFF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0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FF9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</a:rPr>
              <a:t>Example</a:t>
            </a:r>
            <a:r>
              <a:rPr kumimoji="0" lang="es-ES" sz="4000" b="1" i="0" u="none" strike="noStrike" kern="0" cap="none" spc="0" normalizeH="0" baseline="0" noProof="0" dirty="0" smtClean="0">
                <a:ln>
                  <a:noFill/>
                </a:ln>
                <a:solidFill>
                  <a:srgbClr val="FF9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</a:rPr>
              <a:t> - Llobregat </a:t>
            </a:r>
            <a:r>
              <a:rPr kumimoji="0" lang="es-ES" sz="4000" b="1" i="0" u="none" strike="noStrike" kern="0" cap="none" spc="0" normalizeH="0" baseline="0" noProof="0" dirty="0" err="1">
                <a:ln>
                  <a:noFill/>
                </a:ln>
                <a:solidFill>
                  <a:srgbClr val="FF9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</a:rPr>
              <a:t>River</a:t>
            </a:r>
            <a:r>
              <a:rPr kumimoji="0" lang="es-ES" sz="4000" b="1" i="0" u="none" strike="noStrike" kern="0" cap="none" spc="0" normalizeH="0" baseline="0" noProof="0" dirty="0">
                <a:ln>
                  <a:noFill/>
                </a:ln>
                <a:solidFill>
                  <a:srgbClr val="FF9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</a:rPr>
              <a:t> </a:t>
            </a:r>
            <a:r>
              <a:rPr kumimoji="0" lang="es-ES" sz="40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FF9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</a:rPr>
              <a:t>Basin</a:t>
            </a:r>
            <a:endParaRPr kumimoji="0" lang="es-ES" sz="4000" b="1" i="0" u="none" strike="noStrike" kern="0" cap="none" spc="0" normalizeH="0" baseline="0" noProof="0" dirty="0">
              <a:ln>
                <a:noFill/>
              </a:ln>
              <a:solidFill>
                <a:srgbClr val="FF9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+mj-ea"/>
              <a:cs typeface="+mj-cs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" y="1066800"/>
            <a:ext cx="8915400" cy="49143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840081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1 Título"/>
          <p:cNvSpPr txBox="1">
            <a:spLocks/>
          </p:cNvSpPr>
          <p:nvPr/>
        </p:nvSpPr>
        <p:spPr>
          <a:xfrm>
            <a:off x="0" y="0"/>
            <a:ext cx="9144000" cy="670719"/>
          </a:xfrm>
          <a:prstGeom prst="rect">
            <a:avLst/>
          </a:prstGeom>
          <a:solidFill>
            <a:srgbClr val="4F81BD"/>
          </a:solidFill>
          <a:ln w="38100" cap="flat" cmpd="sng" algn="ctr">
            <a:solidFill>
              <a:sysClr val="window" lastClr="FFFFFF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0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FF9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</a:rPr>
              <a:t>Example</a:t>
            </a:r>
            <a:r>
              <a:rPr kumimoji="0" lang="es-ES" sz="4000" b="1" i="0" u="none" strike="noStrike" kern="0" cap="none" spc="0" normalizeH="0" baseline="0" noProof="0" dirty="0" smtClean="0">
                <a:ln>
                  <a:noFill/>
                </a:ln>
                <a:solidFill>
                  <a:srgbClr val="FF9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</a:rPr>
              <a:t> - Llobregat </a:t>
            </a:r>
            <a:r>
              <a:rPr kumimoji="0" lang="es-ES" sz="4000" b="1" i="0" u="none" strike="noStrike" kern="0" cap="none" spc="0" normalizeH="0" baseline="0" noProof="0" dirty="0" err="1">
                <a:ln>
                  <a:noFill/>
                </a:ln>
                <a:solidFill>
                  <a:srgbClr val="FF9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</a:rPr>
              <a:t>River</a:t>
            </a:r>
            <a:r>
              <a:rPr kumimoji="0" lang="es-ES" sz="4000" b="1" i="0" u="none" strike="noStrike" kern="0" cap="none" spc="0" normalizeH="0" baseline="0" noProof="0" dirty="0">
                <a:ln>
                  <a:noFill/>
                </a:ln>
                <a:solidFill>
                  <a:srgbClr val="FF9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</a:rPr>
              <a:t> </a:t>
            </a:r>
            <a:r>
              <a:rPr kumimoji="0" lang="es-ES" sz="40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FF9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</a:rPr>
              <a:t>Basin</a:t>
            </a:r>
            <a:endParaRPr kumimoji="0" lang="es-ES" sz="4000" b="1" i="0" u="none" strike="noStrike" kern="0" cap="none" spc="0" normalizeH="0" baseline="0" noProof="0" dirty="0">
              <a:ln>
                <a:noFill/>
              </a:ln>
              <a:solidFill>
                <a:srgbClr val="FF9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+mj-ea"/>
              <a:cs typeface="+mj-cs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990600"/>
            <a:ext cx="9144000" cy="5024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4" name="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21005978"/>
              </p:ext>
            </p:extLst>
          </p:nvPr>
        </p:nvGraphicFramePr>
        <p:xfrm>
          <a:off x="1143000" y="1753389"/>
          <a:ext cx="6589713" cy="3498857"/>
        </p:xfrm>
        <a:graphic>
          <a:graphicData uri="http://schemas.openxmlformats.org/drawingml/2006/table">
            <a:tbl>
              <a:tblPr firstRow="1" firstCol="1" bandRow="1"/>
              <a:tblGrid>
                <a:gridCol w="2438483"/>
                <a:gridCol w="2017556"/>
                <a:gridCol w="2133674"/>
              </a:tblGrid>
              <a:tr h="26632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dirty="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es-ES" sz="2000" dirty="0">
                        <a:solidFill>
                          <a:schemeClr val="bg1"/>
                        </a:solidFill>
                        <a:effectLst/>
                        <a:latin typeface="Palatino Linotype"/>
                        <a:ea typeface="Times New Roman"/>
                        <a:cs typeface="Times New Roman"/>
                      </a:endParaRPr>
                    </a:p>
                  </a:txBody>
                  <a:tcPr marL="68582" marR="68582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305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2000" dirty="0">
                          <a:solidFill>
                            <a:schemeClr val="bg1"/>
                          </a:solidFill>
                          <a:effectLst/>
                        </a:rPr>
                        <a:t>El Prat de Llobregat WWTP (hm</a:t>
                      </a:r>
                      <a:r>
                        <a:rPr lang="es-ES" sz="2000" baseline="30000" dirty="0">
                          <a:solidFill>
                            <a:schemeClr val="bg1"/>
                          </a:solidFill>
                          <a:effectLst/>
                        </a:rPr>
                        <a:t>3</a:t>
                      </a:r>
                      <a:r>
                        <a:rPr lang="es-ES" sz="2000" dirty="0">
                          <a:solidFill>
                            <a:schemeClr val="bg1"/>
                          </a:solidFill>
                          <a:effectLst/>
                        </a:rPr>
                        <a:t>/</a:t>
                      </a:r>
                      <a:r>
                        <a:rPr lang="es-ES" sz="2000" dirty="0" err="1">
                          <a:solidFill>
                            <a:schemeClr val="bg1"/>
                          </a:solidFill>
                          <a:effectLst/>
                        </a:rPr>
                        <a:t>yr</a:t>
                      </a:r>
                      <a:r>
                        <a:rPr lang="es-ES" sz="2000" dirty="0">
                          <a:solidFill>
                            <a:schemeClr val="bg1"/>
                          </a:solidFill>
                          <a:effectLst/>
                        </a:rPr>
                        <a:t>)</a:t>
                      </a:r>
                      <a:endParaRPr lang="es-ES" sz="2000" dirty="0">
                        <a:solidFill>
                          <a:schemeClr val="bg1"/>
                        </a:solidFill>
                        <a:effectLst/>
                        <a:latin typeface="Palatino Linotype"/>
                        <a:ea typeface="Times New Roman"/>
                        <a:cs typeface="Times New Roman"/>
                      </a:endParaRPr>
                    </a:p>
                  </a:txBody>
                  <a:tcPr marL="68582" marR="68582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305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2000" dirty="0" err="1">
                          <a:solidFill>
                            <a:schemeClr val="bg1"/>
                          </a:solidFill>
                          <a:effectLst/>
                        </a:rPr>
                        <a:t>Sant</a:t>
                      </a:r>
                      <a:r>
                        <a:rPr lang="es-ES" sz="2000" dirty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es-ES" sz="2000" dirty="0" err="1">
                          <a:solidFill>
                            <a:schemeClr val="bg1"/>
                          </a:solidFill>
                          <a:effectLst/>
                        </a:rPr>
                        <a:t>Feliu</a:t>
                      </a:r>
                      <a:r>
                        <a:rPr lang="es-ES" sz="2000" dirty="0">
                          <a:solidFill>
                            <a:schemeClr val="bg1"/>
                          </a:solidFill>
                          <a:effectLst/>
                        </a:rPr>
                        <a:t> de Llobregat WWTP (hm</a:t>
                      </a:r>
                      <a:r>
                        <a:rPr lang="es-ES" sz="2000" baseline="30000" dirty="0">
                          <a:solidFill>
                            <a:schemeClr val="bg1"/>
                          </a:solidFill>
                          <a:effectLst/>
                        </a:rPr>
                        <a:t>3</a:t>
                      </a:r>
                      <a:r>
                        <a:rPr lang="es-ES" sz="2000" dirty="0">
                          <a:solidFill>
                            <a:schemeClr val="bg1"/>
                          </a:solidFill>
                          <a:effectLst/>
                        </a:rPr>
                        <a:t>/</a:t>
                      </a:r>
                      <a:r>
                        <a:rPr lang="es-ES" sz="2000" dirty="0" err="1">
                          <a:solidFill>
                            <a:schemeClr val="bg1"/>
                          </a:solidFill>
                          <a:effectLst/>
                        </a:rPr>
                        <a:t>yr</a:t>
                      </a:r>
                      <a:r>
                        <a:rPr lang="es-ES" sz="2000" dirty="0">
                          <a:solidFill>
                            <a:schemeClr val="bg1"/>
                          </a:solidFill>
                          <a:effectLst/>
                        </a:rPr>
                        <a:t>)</a:t>
                      </a:r>
                      <a:endParaRPr lang="es-ES" sz="2000" dirty="0">
                        <a:solidFill>
                          <a:schemeClr val="bg1"/>
                        </a:solidFill>
                        <a:effectLst/>
                        <a:latin typeface="Palatino Linotype"/>
                        <a:ea typeface="Times New Roman"/>
                        <a:cs typeface="Times New Roman"/>
                      </a:endParaRPr>
                    </a:p>
                  </a:txBody>
                  <a:tcPr marL="68582" marR="68582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3052"/>
                    </a:solidFill>
                  </a:tcPr>
                </a:tc>
              </a:tr>
              <a:tr h="32453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</a:rPr>
                        <a:t>Agriculture</a:t>
                      </a:r>
                      <a:endParaRPr lang="es-ES" sz="2000" dirty="0">
                        <a:effectLst/>
                        <a:latin typeface="Palatino Linotype"/>
                        <a:ea typeface="Times New Roman"/>
                        <a:cs typeface="Times New Roman"/>
                      </a:endParaRPr>
                    </a:p>
                  </a:txBody>
                  <a:tcPr marL="68582" marR="68582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305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GB" sz="2000">
                          <a:effectLst/>
                        </a:rPr>
                        <a:t>13.09</a:t>
                      </a:r>
                      <a:endParaRPr lang="es-ES" sz="2000">
                        <a:effectLst/>
                        <a:latin typeface="Palatino Linotype"/>
                        <a:ea typeface="Times New Roman"/>
                        <a:cs typeface="Times New Roman"/>
                      </a:endParaRPr>
                    </a:p>
                  </a:txBody>
                  <a:tcPr marL="68582" marR="68582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GB" sz="2000">
                          <a:effectLst/>
                        </a:rPr>
                        <a:t>7.36</a:t>
                      </a:r>
                      <a:endParaRPr lang="es-ES" sz="2000">
                        <a:effectLst/>
                        <a:latin typeface="Palatino Linotype"/>
                        <a:ea typeface="Times New Roman"/>
                        <a:cs typeface="Times New Roman"/>
                      </a:endParaRPr>
                    </a:p>
                  </a:txBody>
                  <a:tcPr marL="68582" marR="68582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</a:tr>
              <a:tr h="31271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algn="l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GB" sz="2000" dirty="0">
                          <a:effectLst/>
                        </a:rPr>
                        <a:t>River stream flow</a:t>
                      </a:r>
                      <a:endParaRPr lang="es-ES" sz="2000" dirty="0">
                        <a:effectLst/>
                        <a:latin typeface="Palatino Linotype"/>
                        <a:ea typeface="Times New Roman"/>
                        <a:cs typeface="Times New Roman"/>
                      </a:endParaRPr>
                    </a:p>
                  </a:txBody>
                  <a:tcPr marL="68582" marR="68582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305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GB" sz="2000">
                          <a:effectLst/>
                        </a:rPr>
                        <a:t>10.37</a:t>
                      </a:r>
                      <a:endParaRPr lang="es-ES" sz="2000">
                        <a:effectLst/>
                        <a:latin typeface="Palatino Linotype"/>
                        <a:ea typeface="Times New Roman"/>
                        <a:cs typeface="Times New Roman"/>
                      </a:endParaRPr>
                    </a:p>
                  </a:txBody>
                  <a:tcPr marL="68582" marR="68582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GB" sz="2000">
                          <a:effectLst/>
                        </a:rPr>
                        <a:t>-</a:t>
                      </a:r>
                      <a:endParaRPr lang="es-ES" sz="2000">
                        <a:effectLst/>
                        <a:latin typeface="Palatino Linotype"/>
                        <a:ea typeface="Times New Roman"/>
                        <a:cs typeface="Times New Roman"/>
                      </a:endParaRPr>
                    </a:p>
                  </a:txBody>
                  <a:tcPr marL="68582" marR="68582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</a:tr>
              <a:tr h="32453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algn="l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GB" sz="2000" dirty="0">
                          <a:effectLst/>
                        </a:rPr>
                        <a:t>Wetlands</a:t>
                      </a:r>
                      <a:endParaRPr lang="es-ES" sz="2000" dirty="0">
                        <a:effectLst/>
                        <a:latin typeface="Palatino Linotype"/>
                        <a:ea typeface="Times New Roman"/>
                        <a:cs typeface="Times New Roman"/>
                      </a:endParaRPr>
                    </a:p>
                  </a:txBody>
                  <a:tcPr marL="68582" marR="68582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305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s-ES" sz="2000">
                          <a:effectLst/>
                        </a:rPr>
                        <a:t>6.31</a:t>
                      </a:r>
                      <a:endParaRPr lang="es-ES" sz="2000">
                        <a:effectLst/>
                        <a:latin typeface="Palatino Linotype"/>
                        <a:ea typeface="Times New Roman"/>
                        <a:cs typeface="Times New Roman"/>
                      </a:endParaRPr>
                    </a:p>
                  </a:txBody>
                  <a:tcPr marL="68582" marR="68582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s-ES" sz="2000">
                          <a:effectLst/>
                        </a:rPr>
                        <a:t>-</a:t>
                      </a:r>
                      <a:endParaRPr lang="es-ES" sz="2000">
                        <a:effectLst/>
                        <a:latin typeface="Palatino Linotype"/>
                        <a:ea typeface="Times New Roman"/>
                        <a:cs typeface="Times New Roman"/>
                      </a:endParaRPr>
                    </a:p>
                  </a:txBody>
                  <a:tcPr marL="68582" marR="68582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</a:tr>
              <a:tr h="32453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algn="l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GB" sz="2000" dirty="0">
                          <a:effectLst/>
                        </a:rPr>
                        <a:t>Seawater barrier</a:t>
                      </a:r>
                      <a:endParaRPr lang="es-ES" sz="2000" dirty="0">
                        <a:effectLst/>
                        <a:latin typeface="Palatino Linotype"/>
                        <a:ea typeface="Times New Roman"/>
                        <a:cs typeface="Times New Roman"/>
                      </a:endParaRPr>
                    </a:p>
                  </a:txBody>
                  <a:tcPr marL="68582" marR="68582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305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s-ES" sz="2000">
                          <a:effectLst/>
                        </a:rPr>
                        <a:t>0.91</a:t>
                      </a:r>
                      <a:endParaRPr lang="es-ES" sz="2000">
                        <a:effectLst/>
                        <a:latin typeface="Palatino Linotype"/>
                        <a:ea typeface="Times New Roman"/>
                        <a:cs typeface="Times New Roman"/>
                      </a:endParaRPr>
                    </a:p>
                  </a:txBody>
                  <a:tcPr marL="68582" marR="68582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s-ES" sz="2000">
                          <a:effectLst/>
                        </a:rPr>
                        <a:t>-</a:t>
                      </a:r>
                      <a:endParaRPr lang="es-ES" sz="2000">
                        <a:effectLst/>
                        <a:latin typeface="Palatino Linotype"/>
                        <a:ea typeface="Times New Roman"/>
                        <a:cs typeface="Times New Roman"/>
                      </a:endParaRPr>
                    </a:p>
                  </a:txBody>
                  <a:tcPr marL="68582" marR="68582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</a:tr>
              <a:tr h="32453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algn="l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GB" sz="2000" dirty="0">
                          <a:effectLst/>
                        </a:rPr>
                        <a:t>Municipalities</a:t>
                      </a:r>
                      <a:endParaRPr lang="es-ES" sz="2000" dirty="0">
                        <a:effectLst/>
                        <a:latin typeface="Palatino Linotype"/>
                        <a:ea typeface="Times New Roman"/>
                        <a:cs typeface="Times New Roman"/>
                      </a:endParaRPr>
                    </a:p>
                  </a:txBody>
                  <a:tcPr marL="68582" marR="68582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305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s-ES" sz="2000">
                          <a:effectLst/>
                        </a:rPr>
                        <a:t>-</a:t>
                      </a:r>
                      <a:endParaRPr lang="es-ES" sz="2000">
                        <a:effectLst/>
                        <a:latin typeface="Palatino Linotype"/>
                        <a:ea typeface="Times New Roman"/>
                        <a:cs typeface="Times New Roman"/>
                      </a:endParaRPr>
                    </a:p>
                  </a:txBody>
                  <a:tcPr marL="68582" marR="68582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s-ES" sz="2000">
                          <a:effectLst/>
                        </a:rPr>
                        <a:t>0.11</a:t>
                      </a:r>
                      <a:endParaRPr lang="es-ES" sz="2000">
                        <a:effectLst/>
                        <a:latin typeface="Palatino Linotype"/>
                        <a:ea typeface="Times New Roman"/>
                        <a:cs typeface="Times New Roman"/>
                      </a:endParaRPr>
                    </a:p>
                  </a:txBody>
                  <a:tcPr marL="68582" marR="68582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</a:tr>
              <a:tr h="32453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algn="l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GB" sz="2000" dirty="0">
                          <a:effectLst/>
                        </a:rPr>
                        <a:t>Recreation</a:t>
                      </a:r>
                      <a:endParaRPr lang="es-ES" sz="2000" dirty="0">
                        <a:effectLst/>
                        <a:latin typeface="Palatino Linotype"/>
                        <a:ea typeface="Times New Roman"/>
                        <a:cs typeface="Times New Roman"/>
                      </a:endParaRPr>
                    </a:p>
                  </a:txBody>
                  <a:tcPr marL="68582" marR="68582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305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s-ES" sz="2000">
                          <a:effectLst/>
                        </a:rPr>
                        <a:t>-</a:t>
                      </a:r>
                      <a:endParaRPr lang="es-ES" sz="2000">
                        <a:effectLst/>
                        <a:latin typeface="Palatino Linotype"/>
                        <a:ea typeface="Times New Roman"/>
                        <a:cs typeface="Times New Roman"/>
                      </a:endParaRPr>
                    </a:p>
                  </a:txBody>
                  <a:tcPr marL="68582" marR="68582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s-ES" sz="2000">
                          <a:effectLst/>
                        </a:rPr>
                        <a:t>0.37</a:t>
                      </a:r>
                      <a:endParaRPr lang="es-ES" sz="2000">
                        <a:effectLst/>
                        <a:latin typeface="Palatino Linotype"/>
                        <a:ea typeface="Times New Roman"/>
                        <a:cs typeface="Times New Roman"/>
                      </a:endParaRPr>
                    </a:p>
                  </a:txBody>
                  <a:tcPr marL="68582" marR="68582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</a:tr>
              <a:tr h="32453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algn="l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GB" sz="2000" dirty="0">
                          <a:effectLst/>
                        </a:rPr>
                        <a:t>Industry</a:t>
                      </a:r>
                      <a:endParaRPr lang="es-ES" sz="2000" dirty="0">
                        <a:effectLst/>
                        <a:latin typeface="Palatino Linotype"/>
                        <a:ea typeface="Times New Roman"/>
                        <a:cs typeface="Times New Roman"/>
                      </a:endParaRPr>
                    </a:p>
                  </a:txBody>
                  <a:tcPr marL="68582" marR="68582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305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s-ES" sz="2000">
                          <a:effectLst/>
                        </a:rPr>
                        <a:t>5.48</a:t>
                      </a:r>
                      <a:endParaRPr lang="es-ES" sz="2000">
                        <a:effectLst/>
                        <a:latin typeface="Palatino Linotype"/>
                        <a:ea typeface="Times New Roman"/>
                        <a:cs typeface="Times New Roman"/>
                      </a:endParaRPr>
                    </a:p>
                  </a:txBody>
                  <a:tcPr marL="68582" marR="68582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s-ES" sz="2000">
                          <a:effectLst/>
                        </a:rPr>
                        <a:t>-</a:t>
                      </a:r>
                      <a:endParaRPr lang="es-ES" sz="2000">
                        <a:effectLst/>
                        <a:latin typeface="Palatino Linotype"/>
                        <a:ea typeface="Times New Roman"/>
                        <a:cs typeface="Times New Roman"/>
                      </a:endParaRPr>
                    </a:p>
                  </a:txBody>
                  <a:tcPr marL="68582" marR="68582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</a:tr>
              <a:tr h="32453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algn="l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GB" sz="2000" dirty="0">
                          <a:effectLst/>
                        </a:rPr>
                        <a:t>Total</a:t>
                      </a:r>
                      <a:endParaRPr lang="es-ES" sz="2000" dirty="0">
                        <a:effectLst/>
                        <a:latin typeface="Palatino Linotype"/>
                        <a:ea typeface="Times New Roman"/>
                        <a:cs typeface="Times New Roman"/>
                      </a:endParaRPr>
                    </a:p>
                  </a:txBody>
                  <a:tcPr marL="68582" marR="68582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305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s-ES" sz="2000">
                          <a:effectLst/>
                        </a:rPr>
                        <a:t>36.2</a:t>
                      </a:r>
                      <a:endParaRPr lang="es-ES" sz="2000">
                        <a:effectLst/>
                        <a:latin typeface="Palatino Linotype"/>
                        <a:ea typeface="Times New Roman"/>
                        <a:cs typeface="Times New Roman"/>
                      </a:endParaRPr>
                    </a:p>
                  </a:txBody>
                  <a:tcPr marL="68582" marR="68582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s-ES" sz="2000" dirty="0">
                          <a:effectLst/>
                        </a:rPr>
                        <a:t>7.84</a:t>
                      </a:r>
                      <a:endParaRPr lang="es-ES" sz="2000" dirty="0">
                        <a:effectLst/>
                        <a:latin typeface="Palatino Linotype"/>
                        <a:ea typeface="Times New Roman"/>
                        <a:cs typeface="Times New Roman"/>
                      </a:endParaRPr>
                    </a:p>
                  </a:txBody>
                  <a:tcPr marL="68582" marR="68582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09886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1 Título"/>
          <p:cNvSpPr txBox="1">
            <a:spLocks/>
          </p:cNvSpPr>
          <p:nvPr/>
        </p:nvSpPr>
        <p:spPr>
          <a:xfrm>
            <a:off x="0" y="0"/>
            <a:ext cx="9144000" cy="670719"/>
          </a:xfrm>
          <a:prstGeom prst="rect">
            <a:avLst/>
          </a:prstGeom>
          <a:solidFill>
            <a:srgbClr val="4F81BD"/>
          </a:solidFill>
          <a:ln w="38100" cap="flat" cmpd="sng" algn="ctr">
            <a:solidFill>
              <a:sysClr val="window" lastClr="FFFFFF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0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FF9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</a:rPr>
              <a:t>Example</a:t>
            </a:r>
            <a:r>
              <a:rPr kumimoji="0" lang="es-ES" sz="4000" b="1" i="0" u="none" strike="noStrike" kern="0" cap="none" spc="0" normalizeH="0" baseline="0" noProof="0" dirty="0" smtClean="0">
                <a:ln>
                  <a:noFill/>
                </a:ln>
                <a:solidFill>
                  <a:srgbClr val="FF9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</a:rPr>
              <a:t> - Llobregat </a:t>
            </a:r>
            <a:r>
              <a:rPr kumimoji="0" lang="es-ES" sz="4000" b="1" i="0" u="none" strike="noStrike" kern="0" cap="none" spc="0" normalizeH="0" baseline="0" noProof="0" dirty="0" err="1">
                <a:ln>
                  <a:noFill/>
                </a:ln>
                <a:solidFill>
                  <a:srgbClr val="FF9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</a:rPr>
              <a:t>River</a:t>
            </a:r>
            <a:r>
              <a:rPr kumimoji="0" lang="es-ES" sz="4000" b="1" i="0" u="none" strike="noStrike" kern="0" cap="none" spc="0" normalizeH="0" baseline="0" noProof="0" dirty="0">
                <a:ln>
                  <a:noFill/>
                </a:ln>
                <a:solidFill>
                  <a:srgbClr val="FF9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</a:rPr>
              <a:t> </a:t>
            </a:r>
            <a:r>
              <a:rPr kumimoji="0" lang="es-ES" sz="40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FF9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</a:rPr>
              <a:t>Basin</a:t>
            </a:r>
            <a:endParaRPr kumimoji="0" lang="es-ES" sz="4000" b="1" i="0" u="none" strike="noStrike" kern="0" cap="none" spc="0" normalizeH="0" baseline="0" noProof="0" dirty="0">
              <a:ln>
                <a:noFill/>
              </a:ln>
              <a:solidFill>
                <a:srgbClr val="FF9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+mj-ea"/>
              <a:cs typeface="+mj-cs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1341438"/>
            <a:ext cx="8915400" cy="48431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6" name="2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91053291"/>
              </p:ext>
            </p:extLst>
          </p:nvPr>
        </p:nvGraphicFramePr>
        <p:xfrm>
          <a:off x="685800" y="3276600"/>
          <a:ext cx="8185150" cy="1478280"/>
        </p:xfrm>
        <a:graphic>
          <a:graphicData uri="http://schemas.openxmlformats.org/drawingml/2006/table">
            <a:tbl>
              <a:tblPr firstRow="1" firstCol="1" bandRow="1"/>
              <a:tblGrid>
                <a:gridCol w="4193158"/>
                <a:gridCol w="3991992"/>
              </a:tblGrid>
              <a:tr h="36957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s-ES" sz="1800" dirty="0">
                          <a:effectLst/>
                        </a:rPr>
                        <a:t>El Prat de Llobregat </a:t>
                      </a:r>
                      <a:r>
                        <a:rPr lang="es-ES" sz="1800" dirty="0" err="1">
                          <a:effectLst/>
                        </a:rPr>
                        <a:t>area</a:t>
                      </a:r>
                      <a:endParaRPr lang="es-ES" sz="1800" dirty="0">
                        <a:effectLst/>
                        <a:latin typeface="Palatino Linotype"/>
                        <a:ea typeface="Times New Roman"/>
                        <a:cs typeface="Times New Roman"/>
                      </a:endParaRPr>
                    </a:p>
                  </a:txBody>
                  <a:tcPr marL="68572" marR="68572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F497D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800" dirty="0">
                          <a:effectLst/>
                        </a:rPr>
                        <a:t>5 245 000 EUR</a:t>
                      </a:r>
                      <a:r>
                        <a:rPr lang="en-GB" sz="1800" dirty="0">
                          <a:effectLst/>
                        </a:rPr>
                        <a:t>/</a:t>
                      </a:r>
                      <a:r>
                        <a:rPr lang="en-GB" sz="1800" dirty="0" err="1">
                          <a:effectLst/>
                        </a:rPr>
                        <a:t>yr</a:t>
                      </a:r>
                      <a:r>
                        <a:rPr lang="en-GB" sz="1800" dirty="0">
                          <a:effectLst/>
                        </a:rPr>
                        <a:t> for 13 hm</a:t>
                      </a:r>
                      <a:r>
                        <a:rPr lang="en-GB" sz="1800" baseline="30000" dirty="0">
                          <a:effectLst/>
                        </a:rPr>
                        <a:t>3</a:t>
                      </a:r>
                      <a:r>
                        <a:rPr lang="en-GB" sz="1800" dirty="0">
                          <a:effectLst/>
                        </a:rPr>
                        <a:t>/</a:t>
                      </a:r>
                      <a:r>
                        <a:rPr lang="en-GB" sz="1800" dirty="0" err="1">
                          <a:effectLst/>
                        </a:rPr>
                        <a:t>yr</a:t>
                      </a:r>
                      <a:endParaRPr lang="es-ES" sz="1800" dirty="0">
                        <a:effectLst/>
                        <a:latin typeface="Palatino Linotype"/>
                        <a:ea typeface="Times New Roman"/>
                        <a:cs typeface="Times New Roman"/>
                      </a:endParaRPr>
                    </a:p>
                  </a:txBody>
                  <a:tcPr marL="68572" marR="68572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F497D">
                        <a:lumMod val="20000"/>
                        <a:lumOff val="80000"/>
                      </a:srgbClr>
                    </a:solidFill>
                  </a:tcPr>
                </a:tc>
              </a:tr>
              <a:tr h="36957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800">
                          <a:effectLst/>
                        </a:rPr>
                        <a:t>Sant Feliu </a:t>
                      </a:r>
                      <a:r>
                        <a:rPr lang="es-ES" sz="1800">
                          <a:effectLst/>
                        </a:rPr>
                        <a:t>de Llobregat area</a:t>
                      </a:r>
                      <a:endParaRPr lang="es-ES" sz="1800">
                        <a:effectLst/>
                        <a:latin typeface="Palatino Linotype"/>
                        <a:ea typeface="Times New Roman"/>
                        <a:cs typeface="Times New Roman"/>
                      </a:endParaRPr>
                    </a:p>
                  </a:txBody>
                  <a:tcPr marL="68572" marR="68572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F497D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800" dirty="0">
                          <a:effectLst/>
                        </a:rPr>
                        <a:t>1 607 000 EUR</a:t>
                      </a:r>
                      <a:r>
                        <a:rPr lang="en-GB" sz="1800" dirty="0">
                          <a:effectLst/>
                        </a:rPr>
                        <a:t>/</a:t>
                      </a:r>
                      <a:r>
                        <a:rPr lang="en-GB" sz="1800" dirty="0" err="1">
                          <a:effectLst/>
                        </a:rPr>
                        <a:t>yr</a:t>
                      </a:r>
                      <a:r>
                        <a:rPr lang="en-GB" sz="1800" dirty="0">
                          <a:effectLst/>
                        </a:rPr>
                        <a:t> for 7.3 hm</a:t>
                      </a:r>
                      <a:r>
                        <a:rPr lang="en-GB" sz="1800" baseline="30000" dirty="0">
                          <a:effectLst/>
                        </a:rPr>
                        <a:t>3</a:t>
                      </a:r>
                      <a:r>
                        <a:rPr lang="en-GB" sz="1800" dirty="0">
                          <a:effectLst/>
                        </a:rPr>
                        <a:t>/</a:t>
                      </a:r>
                      <a:r>
                        <a:rPr lang="en-GB" sz="1800" dirty="0" err="1">
                          <a:effectLst/>
                        </a:rPr>
                        <a:t>yr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endParaRPr lang="es-ES" sz="1800" dirty="0">
                        <a:effectLst/>
                        <a:latin typeface="Palatino Linotype"/>
                        <a:ea typeface="Times New Roman"/>
                        <a:cs typeface="Times New Roman"/>
                      </a:endParaRPr>
                    </a:p>
                  </a:txBody>
                  <a:tcPr marL="68572" marR="68572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F497D">
                        <a:lumMod val="20000"/>
                        <a:lumOff val="80000"/>
                      </a:srgbClr>
                    </a:solidFill>
                  </a:tcPr>
                </a:tc>
              </a:tr>
              <a:tr h="36957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800" dirty="0">
                          <a:effectLst/>
                        </a:rPr>
                        <a:t>Total annual cost</a:t>
                      </a:r>
                      <a:endParaRPr lang="es-ES" sz="1800" dirty="0">
                        <a:effectLst/>
                        <a:latin typeface="Palatino Linotype"/>
                        <a:ea typeface="Times New Roman"/>
                        <a:cs typeface="Times New Roman"/>
                      </a:endParaRPr>
                    </a:p>
                  </a:txBody>
                  <a:tcPr marL="68572" marR="68572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F497D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800" dirty="0">
                          <a:effectLst/>
                        </a:rPr>
                        <a:t>6 852 000 EUR</a:t>
                      </a:r>
                      <a:r>
                        <a:rPr lang="en-GB" sz="1800" dirty="0">
                          <a:effectLst/>
                        </a:rPr>
                        <a:t>/</a:t>
                      </a:r>
                      <a:r>
                        <a:rPr lang="en-GB" sz="1800" dirty="0" err="1">
                          <a:effectLst/>
                        </a:rPr>
                        <a:t>yr</a:t>
                      </a:r>
                      <a:r>
                        <a:rPr lang="en-GB" sz="1800" dirty="0">
                          <a:effectLst/>
                        </a:rPr>
                        <a:t> for 20.3 hm</a:t>
                      </a:r>
                      <a:r>
                        <a:rPr lang="en-GB" sz="1800" baseline="30000" dirty="0">
                          <a:effectLst/>
                        </a:rPr>
                        <a:t>3</a:t>
                      </a:r>
                      <a:r>
                        <a:rPr lang="en-GB" sz="1800" dirty="0">
                          <a:effectLst/>
                        </a:rPr>
                        <a:t>/</a:t>
                      </a:r>
                      <a:r>
                        <a:rPr lang="en-GB" sz="1800" dirty="0" err="1">
                          <a:effectLst/>
                        </a:rPr>
                        <a:t>yr</a:t>
                      </a:r>
                      <a:endParaRPr lang="es-ES" sz="1800" dirty="0">
                        <a:effectLst/>
                        <a:latin typeface="Palatino Linotype"/>
                        <a:ea typeface="Times New Roman"/>
                        <a:cs typeface="Times New Roman"/>
                      </a:endParaRPr>
                    </a:p>
                  </a:txBody>
                  <a:tcPr marL="68572" marR="68572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F497D">
                        <a:lumMod val="20000"/>
                        <a:lumOff val="80000"/>
                      </a:srgbClr>
                    </a:solidFill>
                  </a:tcPr>
                </a:tc>
              </a:tr>
              <a:tr h="36957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800" b="1" dirty="0">
                          <a:effectLst/>
                        </a:rPr>
                        <a:t>Average unit cost of water release</a:t>
                      </a:r>
                      <a:endParaRPr lang="es-ES" sz="1800" b="1" dirty="0">
                        <a:effectLst/>
                        <a:latin typeface="Palatino Linotype"/>
                        <a:ea typeface="Times New Roman"/>
                        <a:cs typeface="Times New Roman"/>
                      </a:endParaRPr>
                    </a:p>
                  </a:txBody>
                  <a:tcPr marL="68572" marR="68572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F497D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800" b="1" dirty="0">
                          <a:solidFill>
                            <a:schemeClr val="bg1"/>
                          </a:solidFill>
                          <a:effectLst/>
                        </a:rPr>
                        <a:t>0.34 </a:t>
                      </a:r>
                      <a:r>
                        <a:rPr lang="en-GB" sz="1800" b="1" dirty="0">
                          <a:solidFill>
                            <a:schemeClr val="bg1"/>
                          </a:solidFill>
                          <a:effectLst/>
                        </a:rPr>
                        <a:t>EUR/m</a:t>
                      </a:r>
                      <a:r>
                        <a:rPr lang="en-GB" sz="1800" b="1" baseline="30000" dirty="0">
                          <a:solidFill>
                            <a:schemeClr val="bg1"/>
                          </a:solidFill>
                          <a:effectLst/>
                        </a:rPr>
                        <a:t>3</a:t>
                      </a:r>
                      <a:endParaRPr lang="es-ES" sz="1800" b="1" dirty="0">
                        <a:solidFill>
                          <a:schemeClr val="bg1"/>
                        </a:solidFill>
                        <a:effectLst/>
                        <a:latin typeface="Palatino Linotype"/>
                        <a:ea typeface="Times New Roman"/>
                        <a:cs typeface="Times New Roman"/>
                      </a:endParaRPr>
                    </a:p>
                  </a:txBody>
                  <a:tcPr marL="68572" marR="68572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3052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23372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1 Título"/>
          <p:cNvSpPr txBox="1">
            <a:spLocks/>
          </p:cNvSpPr>
          <p:nvPr/>
        </p:nvSpPr>
        <p:spPr>
          <a:xfrm>
            <a:off x="0" y="0"/>
            <a:ext cx="9144000" cy="670719"/>
          </a:xfrm>
          <a:prstGeom prst="rect">
            <a:avLst/>
          </a:prstGeom>
          <a:solidFill>
            <a:srgbClr val="4F81BD"/>
          </a:solidFill>
          <a:ln w="38100" cap="flat" cmpd="sng" algn="ctr">
            <a:solidFill>
              <a:sysClr val="window" lastClr="FFFFFF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0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FF9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</a:rPr>
              <a:t>Example</a:t>
            </a:r>
            <a:r>
              <a:rPr kumimoji="0" lang="es-ES" sz="4000" b="1" i="0" u="none" strike="noStrike" kern="0" cap="none" spc="0" normalizeH="0" baseline="0" noProof="0" dirty="0" smtClean="0">
                <a:ln>
                  <a:noFill/>
                </a:ln>
                <a:solidFill>
                  <a:srgbClr val="FF9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</a:rPr>
              <a:t> - Llobregat </a:t>
            </a:r>
            <a:r>
              <a:rPr kumimoji="0" lang="es-ES" sz="4000" b="1" i="0" u="none" strike="noStrike" kern="0" cap="none" spc="0" normalizeH="0" baseline="0" noProof="0" dirty="0" err="1">
                <a:ln>
                  <a:noFill/>
                </a:ln>
                <a:solidFill>
                  <a:srgbClr val="FF9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</a:rPr>
              <a:t>River</a:t>
            </a:r>
            <a:r>
              <a:rPr kumimoji="0" lang="es-ES" sz="4000" b="1" i="0" u="none" strike="noStrike" kern="0" cap="none" spc="0" normalizeH="0" baseline="0" noProof="0" dirty="0">
                <a:ln>
                  <a:noFill/>
                </a:ln>
                <a:solidFill>
                  <a:srgbClr val="FF9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</a:rPr>
              <a:t> </a:t>
            </a:r>
            <a:r>
              <a:rPr kumimoji="0" lang="es-ES" sz="40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FF9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</a:rPr>
              <a:t>Basin</a:t>
            </a:r>
            <a:endParaRPr kumimoji="0" lang="es-ES" sz="4000" b="1" i="0" u="none" strike="noStrike" kern="0" cap="none" spc="0" normalizeH="0" baseline="0" noProof="0" dirty="0">
              <a:ln>
                <a:noFill/>
              </a:ln>
              <a:solidFill>
                <a:srgbClr val="FF9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+mj-ea"/>
              <a:cs typeface="+mj-cs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3892" y="670719"/>
            <a:ext cx="9010107" cy="58062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5" name="2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8689971"/>
              </p:ext>
            </p:extLst>
          </p:nvPr>
        </p:nvGraphicFramePr>
        <p:xfrm>
          <a:off x="228601" y="1676400"/>
          <a:ext cx="8077199" cy="2743200"/>
        </p:xfrm>
        <a:graphic>
          <a:graphicData uri="http://schemas.openxmlformats.org/drawingml/2006/table">
            <a:tbl>
              <a:tblPr firstRow="1" firstCol="1" bandRow="1"/>
              <a:tblGrid>
                <a:gridCol w="3231558"/>
                <a:gridCol w="1622528"/>
                <a:gridCol w="1488586"/>
                <a:gridCol w="1734527"/>
              </a:tblGrid>
              <a:tr h="60922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dirty="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es-ES" sz="2000" dirty="0">
                        <a:solidFill>
                          <a:schemeClr val="bg1"/>
                        </a:solidFill>
                        <a:effectLst/>
                        <a:latin typeface="Palatino Linotype"/>
                        <a:ea typeface="Times New Roman"/>
                        <a:cs typeface="Times New Roman"/>
                      </a:endParaRPr>
                    </a:p>
                  </a:txBody>
                  <a:tcPr marL="68578" marR="68578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305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2000" dirty="0" err="1" smtClean="0">
                          <a:solidFill>
                            <a:schemeClr val="bg1"/>
                          </a:solidFill>
                          <a:effectLst/>
                        </a:rPr>
                        <a:t>Sant</a:t>
                      </a:r>
                      <a:r>
                        <a:rPr lang="es-ES" sz="2000" dirty="0" smtClean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es-ES" sz="2000" dirty="0" err="1" smtClean="0">
                          <a:solidFill>
                            <a:schemeClr val="bg1"/>
                          </a:solidFill>
                          <a:effectLst/>
                        </a:rPr>
                        <a:t>Feliu</a:t>
                      </a:r>
                      <a:r>
                        <a:rPr lang="es-ES" sz="2000" dirty="0" smtClean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es-ES" sz="2000" dirty="0" err="1" smtClean="0">
                          <a:solidFill>
                            <a:schemeClr val="bg1"/>
                          </a:solidFill>
                          <a:effectLst/>
                        </a:rPr>
                        <a:t>area</a:t>
                      </a:r>
                      <a:r>
                        <a:rPr lang="es-ES" sz="2000" dirty="0" smtClean="0">
                          <a:solidFill>
                            <a:schemeClr val="bg1"/>
                          </a:solidFill>
                          <a:effectLst/>
                        </a:rPr>
                        <a:t> (EUR/</a:t>
                      </a:r>
                      <a:r>
                        <a:rPr lang="es-ES" sz="2000" dirty="0" err="1" smtClean="0">
                          <a:solidFill>
                            <a:schemeClr val="bg1"/>
                          </a:solidFill>
                          <a:effectLst/>
                        </a:rPr>
                        <a:t>yr</a:t>
                      </a:r>
                      <a:r>
                        <a:rPr lang="es-ES" sz="2000" dirty="0" smtClean="0">
                          <a:solidFill>
                            <a:schemeClr val="bg1"/>
                          </a:solidFill>
                          <a:effectLst/>
                        </a:rPr>
                        <a:t>)</a:t>
                      </a:r>
                      <a:endParaRPr lang="es-ES" sz="2000" dirty="0" smtClean="0">
                        <a:solidFill>
                          <a:schemeClr val="bg1"/>
                        </a:solidFill>
                        <a:effectLst/>
                        <a:latin typeface="Palatino Linotype"/>
                        <a:ea typeface="Times New Roman"/>
                        <a:cs typeface="Times New Roman"/>
                      </a:endParaRPr>
                    </a:p>
                  </a:txBody>
                  <a:tcPr marL="68578" marR="68578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305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2000" dirty="0" smtClean="0">
                          <a:solidFill>
                            <a:schemeClr val="bg1"/>
                          </a:solidFill>
                          <a:effectLst/>
                        </a:rPr>
                        <a:t>El Prat </a:t>
                      </a:r>
                      <a:r>
                        <a:rPr lang="es-ES" sz="2000" dirty="0" err="1" smtClean="0">
                          <a:solidFill>
                            <a:schemeClr val="bg1"/>
                          </a:solidFill>
                          <a:effectLst/>
                        </a:rPr>
                        <a:t>area</a:t>
                      </a:r>
                      <a:r>
                        <a:rPr lang="es-ES" sz="2000" dirty="0" smtClean="0">
                          <a:solidFill>
                            <a:schemeClr val="bg1"/>
                          </a:solidFill>
                          <a:effectLst/>
                        </a:rPr>
                        <a:t> (EUR/</a:t>
                      </a:r>
                      <a:r>
                        <a:rPr lang="es-ES" sz="2000" dirty="0" err="1" smtClean="0">
                          <a:solidFill>
                            <a:schemeClr val="bg1"/>
                          </a:solidFill>
                          <a:effectLst/>
                        </a:rPr>
                        <a:t>yr</a:t>
                      </a:r>
                      <a:r>
                        <a:rPr lang="es-ES" sz="2000" dirty="0" smtClean="0">
                          <a:solidFill>
                            <a:schemeClr val="bg1"/>
                          </a:solidFill>
                          <a:effectLst/>
                        </a:rPr>
                        <a:t>)</a:t>
                      </a:r>
                      <a:endParaRPr lang="es-ES" sz="2000" dirty="0" smtClean="0">
                        <a:solidFill>
                          <a:schemeClr val="bg1"/>
                        </a:solidFill>
                        <a:effectLst/>
                        <a:latin typeface="Palatino Linotype"/>
                        <a:ea typeface="Times New Roman"/>
                        <a:cs typeface="Times New Roman"/>
                      </a:endParaRPr>
                    </a:p>
                  </a:txBody>
                  <a:tcPr marL="68578" marR="68578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305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2000" dirty="0" smtClean="0">
                          <a:solidFill>
                            <a:schemeClr val="bg1"/>
                          </a:solidFill>
                          <a:effectLst/>
                        </a:rPr>
                        <a:t>Total (EUR/</a:t>
                      </a:r>
                      <a:r>
                        <a:rPr lang="es-ES" sz="2000" dirty="0" err="1" smtClean="0">
                          <a:solidFill>
                            <a:schemeClr val="bg1"/>
                          </a:solidFill>
                          <a:effectLst/>
                        </a:rPr>
                        <a:t>yr</a:t>
                      </a:r>
                      <a:r>
                        <a:rPr lang="es-ES" sz="2000" dirty="0" smtClean="0">
                          <a:solidFill>
                            <a:schemeClr val="bg1"/>
                          </a:solidFill>
                          <a:effectLst/>
                        </a:rPr>
                        <a:t>)</a:t>
                      </a:r>
                      <a:endParaRPr lang="es-ES" sz="2000" dirty="0" smtClean="0">
                        <a:solidFill>
                          <a:schemeClr val="bg1"/>
                        </a:solidFill>
                        <a:effectLst/>
                        <a:latin typeface="Palatino Linotype"/>
                        <a:ea typeface="Times New Roman"/>
                        <a:cs typeface="Times New Roman"/>
                      </a:endParaRPr>
                    </a:p>
                  </a:txBody>
                  <a:tcPr marL="68578" marR="68578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3052"/>
                    </a:solidFill>
                  </a:tcPr>
                </a:tc>
              </a:tr>
              <a:tr h="26131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baseline="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Pumping costs</a:t>
                      </a:r>
                      <a:endParaRPr lang="es-ES" sz="2000" dirty="0">
                        <a:effectLst/>
                        <a:latin typeface="Palatino Linotype"/>
                        <a:ea typeface="Times New Roman"/>
                        <a:cs typeface="Times New Roman"/>
                      </a:endParaRPr>
                    </a:p>
                  </a:txBody>
                  <a:tcPr marL="68578" marR="68578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305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s-ES" sz="2000" dirty="0" smtClean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- 62 672</a:t>
                      </a:r>
                      <a:endParaRPr lang="es-ES" sz="2000" dirty="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78" marR="68578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s-ES" sz="2000" dirty="0" smtClean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-321 177</a:t>
                      </a:r>
                      <a:endParaRPr lang="es-ES" sz="2000" dirty="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78" marR="68578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s-ES" sz="2000" dirty="0" smtClean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- 383 849</a:t>
                      </a:r>
                      <a:endParaRPr lang="es-ES" sz="2000" dirty="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78" marR="68578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</a:tr>
              <a:tr h="26131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algn="l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GB" sz="2000" dirty="0" smtClean="0">
                          <a:effectLst/>
                        </a:rPr>
                        <a:t>Fertilizing costs</a:t>
                      </a:r>
                      <a:endParaRPr lang="es-ES" sz="2000" dirty="0">
                        <a:effectLst/>
                        <a:latin typeface="Palatino Linotype"/>
                        <a:ea typeface="Times New Roman"/>
                        <a:cs typeface="Times New Roman"/>
                      </a:endParaRPr>
                    </a:p>
                  </a:txBody>
                  <a:tcPr marL="68578" marR="68578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305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s-ES" sz="2000" dirty="0" smtClean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-10 419</a:t>
                      </a:r>
                      <a:endParaRPr lang="es-ES" sz="2000" dirty="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78" marR="68578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s-ES" sz="2000" dirty="0" smtClean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- 30 017</a:t>
                      </a:r>
                      <a:endParaRPr lang="es-ES" sz="2000" dirty="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78" marR="68578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s-ES" sz="2000" dirty="0" smtClean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- 40 436</a:t>
                      </a:r>
                      <a:endParaRPr lang="es-ES" sz="2000" dirty="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78" marR="68578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</a:tr>
              <a:tr h="26131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algn="l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GB" sz="20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Sales</a:t>
                      </a:r>
                      <a:r>
                        <a:rPr lang="en-GB" sz="2000" baseline="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 revenue</a:t>
                      </a:r>
                      <a:endParaRPr lang="es-ES" sz="2000" dirty="0">
                        <a:effectLst/>
                        <a:latin typeface="Palatino Linotype"/>
                        <a:ea typeface="Times New Roman"/>
                        <a:cs typeface="Times New Roman"/>
                      </a:endParaRPr>
                    </a:p>
                  </a:txBody>
                  <a:tcPr marL="68578" marR="68578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305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s-ES" sz="2000" dirty="0" smtClean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- 388 139</a:t>
                      </a:r>
                      <a:endParaRPr lang="es-ES" sz="2000" dirty="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78" marR="68578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s-ES" sz="2000" dirty="0" smtClean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0</a:t>
                      </a:r>
                      <a:endParaRPr lang="es-ES" sz="2000" dirty="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78" marR="68578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s-ES" sz="2000" dirty="0" smtClean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- 388 139</a:t>
                      </a:r>
                      <a:endParaRPr lang="es-ES" sz="2000" dirty="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78" marR="68578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</a:tr>
              <a:tr h="52262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algn="l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GB" sz="20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Conveying</a:t>
                      </a:r>
                      <a:r>
                        <a:rPr lang="en-GB" sz="2000" baseline="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 reclaimed water</a:t>
                      </a:r>
                      <a:endParaRPr lang="es-ES" sz="2000" dirty="0">
                        <a:effectLst/>
                        <a:latin typeface="Palatino Linotype"/>
                        <a:ea typeface="Times New Roman"/>
                        <a:cs typeface="Times New Roman"/>
                      </a:endParaRPr>
                    </a:p>
                  </a:txBody>
                  <a:tcPr marL="68578" marR="68578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305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s-ES" sz="2000" dirty="0" smtClean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208 390</a:t>
                      </a:r>
                      <a:endParaRPr lang="es-ES" sz="2000" dirty="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78" marR="68578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s-ES" sz="2000" dirty="0" smtClean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120 066</a:t>
                      </a:r>
                      <a:endParaRPr lang="es-ES" sz="2000" dirty="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78" marR="68578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s-ES" sz="2000" dirty="0" smtClean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328</a:t>
                      </a:r>
                      <a:r>
                        <a:rPr lang="es-ES" sz="2000" baseline="0" dirty="0" smtClean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 456</a:t>
                      </a:r>
                      <a:endParaRPr lang="es-ES" sz="2000" dirty="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78" marR="68578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</a:tr>
              <a:tr h="52262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algn="l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GB" sz="20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Change</a:t>
                      </a:r>
                      <a:r>
                        <a:rPr lang="en-GB" sz="2000" baseline="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 of farmers´ income</a:t>
                      </a:r>
                      <a:endParaRPr lang="es-ES" sz="2000" dirty="0">
                        <a:effectLst/>
                        <a:latin typeface="Palatino Linotype"/>
                        <a:ea typeface="Times New Roman"/>
                        <a:cs typeface="Times New Roman"/>
                      </a:endParaRPr>
                    </a:p>
                  </a:txBody>
                  <a:tcPr marL="68578" marR="68578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305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s-ES" sz="2000" b="1" dirty="0" smtClean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252 840</a:t>
                      </a:r>
                      <a:r>
                        <a:rPr lang="es-ES" sz="2000" b="1" baseline="0" dirty="0" smtClean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s-ES" sz="2000" b="1" dirty="0" smtClean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(20%)</a:t>
                      </a:r>
                      <a:endParaRPr lang="es-ES" sz="2000" b="1" dirty="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78" marR="68578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s-ES" sz="2000" b="1" dirty="0" smtClean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231 127 (5%)</a:t>
                      </a:r>
                      <a:endParaRPr lang="es-ES" sz="2000" b="1" dirty="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78" marR="68578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s-ES" sz="2000" b="1" dirty="0" smtClean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483 967 (25%)</a:t>
                      </a:r>
                      <a:endParaRPr lang="es-ES" sz="2000" b="1" dirty="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78" marR="68578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1638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1 Título"/>
          <p:cNvSpPr txBox="1">
            <a:spLocks/>
          </p:cNvSpPr>
          <p:nvPr/>
        </p:nvSpPr>
        <p:spPr>
          <a:xfrm>
            <a:off x="0" y="0"/>
            <a:ext cx="9144000" cy="670719"/>
          </a:xfrm>
          <a:prstGeom prst="rect">
            <a:avLst/>
          </a:prstGeom>
          <a:solidFill>
            <a:srgbClr val="4F81BD"/>
          </a:solidFill>
          <a:ln w="38100" cap="flat" cmpd="sng" algn="ctr">
            <a:solidFill>
              <a:sysClr val="window" lastClr="FFFFFF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0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FF9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</a:rPr>
              <a:t>Example</a:t>
            </a:r>
            <a:r>
              <a:rPr kumimoji="0" lang="es-ES" sz="4000" b="1" i="0" u="none" strike="noStrike" kern="0" cap="none" spc="0" normalizeH="0" baseline="0" noProof="0" dirty="0" smtClean="0">
                <a:ln>
                  <a:noFill/>
                </a:ln>
                <a:solidFill>
                  <a:srgbClr val="FF9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</a:rPr>
              <a:t> - Llobregat </a:t>
            </a:r>
            <a:r>
              <a:rPr kumimoji="0" lang="es-ES" sz="4000" b="1" i="0" u="none" strike="noStrike" kern="0" cap="none" spc="0" normalizeH="0" baseline="0" noProof="0" dirty="0" err="1">
                <a:ln>
                  <a:noFill/>
                </a:ln>
                <a:solidFill>
                  <a:srgbClr val="FF9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</a:rPr>
              <a:t>River</a:t>
            </a:r>
            <a:r>
              <a:rPr kumimoji="0" lang="es-ES" sz="4000" b="1" i="0" u="none" strike="noStrike" kern="0" cap="none" spc="0" normalizeH="0" baseline="0" noProof="0" dirty="0">
                <a:ln>
                  <a:noFill/>
                </a:ln>
                <a:solidFill>
                  <a:srgbClr val="FF9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</a:rPr>
              <a:t> </a:t>
            </a:r>
            <a:r>
              <a:rPr kumimoji="0" lang="es-ES" sz="40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FF9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</a:rPr>
              <a:t>Basin</a:t>
            </a:r>
            <a:endParaRPr kumimoji="0" lang="es-ES" sz="4000" b="1" i="0" u="none" strike="noStrike" kern="0" cap="none" spc="0" normalizeH="0" baseline="0" noProof="0" dirty="0">
              <a:ln>
                <a:noFill/>
              </a:ln>
              <a:solidFill>
                <a:srgbClr val="FF9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+mj-ea"/>
              <a:cs typeface="+mj-cs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268413"/>
            <a:ext cx="9144000" cy="5040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294544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1 Título"/>
          <p:cNvSpPr txBox="1">
            <a:spLocks/>
          </p:cNvSpPr>
          <p:nvPr/>
        </p:nvSpPr>
        <p:spPr>
          <a:xfrm>
            <a:off x="0" y="0"/>
            <a:ext cx="9144000" cy="670719"/>
          </a:xfrm>
          <a:prstGeom prst="rect">
            <a:avLst/>
          </a:prstGeom>
          <a:solidFill>
            <a:srgbClr val="4F81BD"/>
          </a:solidFill>
          <a:ln w="38100" cap="flat" cmpd="sng" algn="ctr">
            <a:solidFill>
              <a:sysClr val="window" lastClr="FFFFFF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0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FF9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</a:rPr>
              <a:t>Example</a:t>
            </a:r>
            <a:r>
              <a:rPr kumimoji="0" lang="es-ES" sz="4000" b="1" i="0" u="none" strike="noStrike" kern="0" cap="none" spc="0" normalizeH="0" baseline="0" noProof="0" dirty="0" smtClean="0">
                <a:ln>
                  <a:noFill/>
                </a:ln>
                <a:solidFill>
                  <a:srgbClr val="FF9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</a:rPr>
              <a:t> - Llobregat </a:t>
            </a:r>
            <a:r>
              <a:rPr kumimoji="0" lang="es-ES" sz="4000" b="1" i="0" u="none" strike="noStrike" kern="0" cap="none" spc="0" normalizeH="0" baseline="0" noProof="0" dirty="0" err="1">
                <a:ln>
                  <a:noFill/>
                </a:ln>
                <a:solidFill>
                  <a:srgbClr val="FF9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</a:rPr>
              <a:t>River</a:t>
            </a:r>
            <a:r>
              <a:rPr kumimoji="0" lang="es-ES" sz="4000" b="1" i="0" u="none" strike="noStrike" kern="0" cap="none" spc="0" normalizeH="0" baseline="0" noProof="0" dirty="0">
                <a:ln>
                  <a:noFill/>
                </a:ln>
                <a:solidFill>
                  <a:srgbClr val="FF9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</a:rPr>
              <a:t> </a:t>
            </a:r>
            <a:r>
              <a:rPr kumimoji="0" lang="es-ES" sz="40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FF9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</a:rPr>
              <a:t>Basin</a:t>
            </a:r>
            <a:endParaRPr kumimoji="0" lang="es-ES" sz="4000" b="1" i="0" u="none" strike="noStrike" kern="0" cap="none" spc="0" normalizeH="0" baseline="0" noProof="0" dirty="0">
              <a:ln>
                <a:noFill/>
              </a:ln>
              <a:solidFill>
                <a:srgbClr val="FF9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+mj-ea"/>
              <a:cs typeface="+mj-cs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341438"/>
            <a:ext cx="9144000" cy="4967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2060575"/>
            <a:ext cx="9144000" cy="3981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123479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524000" y="1981200"/>
            <a:ext cx="7358744" cy="521875"/>
          </a:xfrm>
        </p:spPr>
        <p:txBody>
          <a:bodyPr/>
          <a:lstStyle/>
          <a:p>
            <a:pPr marL="342900" lvl="0" indent="-342900" algn="ctr">
              <a:lnSpc>
                <a:spcPct val="100000"/>
              </a:lnSpc>
              <a:spcBef>
                <a:spcPct val="20000"/>
              </a:spcBef>
            </a:pPr>
            <a:r>
              <a:rPr lang="en-US" sz="2600" b="1" kern="0" dirty="0" smtClean="0">
                <a:solidFill>
                  <a:srgbClr val="FFFFFF"/>
                </a:solidFill>
                <a:latin typeface="Arial"/>
                <a:ea typeface="+mn-ea"/>
                <a:cs typeface="Arial" charset="0"/>
              </a:rPr>
              <a:t>THANK YOU FOR YOUR ATTENTION</a:t>
            </a:r>
            <a:r>
              <a:rPr lang="en-US" sz="2600" b="1" kern="0" dirty="0">
                <a:solidFill>
                  <a:srgbClr val="FFFFFF"/>
                </a:solidFill>
                <a:latin typeface="Arial"/>
                <a:ea typeface="+mn-ea"/>
                <a:cs typeface="Arial" charset="0"/>
              </a:rPr>
              <a:t/>
            </a:r>
            <a:br>
              <a:rPr lang="en-US" sz="2600" b="1" kern="0" dirty="0">
                <a:solidFill>
                  <a:srgbClr val="FFFFFF"/>
                </a:solidFill>
                <a:latin typeface="Arial"/>
                <a:ea typeface="+mn-ea"/>
                <a:cs typeface="Arial" charset="0"/>
              </a:rPr>
            </a:br>
            <a:r>
              <a:rPr lang="en-US" sz="3200" dirty="0">
                <a:solidFill>
                  <a:prstClr val="white"/>
                </a:solidFill>
                <a:latin typeface="Helvetica"/>
                <a:ea typeface="+mn-ea"/>
              </a:rPr>
              <a:t/>
            </a:r>
            <a:br>
              <a:rPr lang="en-US" sz="3200" dirty="0">
                <a:solidFill>
                  <a:prstClr val="white"/>
                </a:solidFill>
                <a:latin typeface="Helvetica"/>
                <a:ea typeface="+mn-ea"/>
              </a:rPr>
            </a:br>
            <a:endParaRPr lang="en-US" dirty="0"/>
          </a:p>
        </p:txBody>
      </p:sp>
      <p:sp>
        <p:nvSpPr>
          <p:cNvPr id="7" name="TextBox 2"/>
          <p:cNvSpPr txBox="1"/>
          <p:nvPr/>
        </p:nvSpPr>
        <p:spPr>
          <a:xfrm>
            <a:off x="2667000" y="3810000"/>
            <a:ext cx="4369286" cy="22159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200">
              <a:defRPr/>
            </a:pPr>
            <a:r>
              <a:rPr lang="de-CH" sz="2400" b="1" dirty="0" smtClean="0">
                <a:solidFill>
                  <a:schemeClr val="bg1"/>
                </a:solidFill>
              </a:rPr>
              <a:t>Dr Birguy Lamizana</a:t>
            </a:r>
          </a:p>
          <a:p>
            <a:pPr algn="ctr" defTabSz="457200">
              <a:defRPr/>
            </a:pPr>
            <a:r>
              <a:rPr lang="de-CH" sz="2400" b="1" dirty="0" smtClean="0">
                <a:solidFill>
                  <a:schemeClr val="bg1"/>
                </a:solidFill>
              </a:rPr>
              <a:t>Birguy.lamizana@unep.org</a:t>
            </a:r>
          </a:p>
          <a:p>
            <a:pPr algn="ctr" defTabSz="457200">
              <a:defRPr/>
            </a:pPr>
            <a:endParaRPr lang="de-CH" sz="2400" b="1" dirty="0" smtClean="0">
              <a:solidFill>
                <a:prstClr val="white"/>
              </a:solidFill>
            </a:endParaRPr>
          </a:p>
          <a:p>
            <a:pPr algn="ctr" defTabSz="457200">
              <a:defRPr/>
            </a:pPr>
            <a:r>
              <a:rPr lang="de-CH" sz="2400" b="1" dirty="0" smtClean="0">
                <a:solidFill>
                  <a:prstClr val="white"/>
                </a:solidFill>
              </a:rPr>
              <a:t>www.unep.org/gpa</a:t>
            </a:r>
          </a:p>
          <a:p>
            <a:pPr algn="ctr" defTabSz="457200">
              <a:defRPr/>
            </a:pPr>
            <a:r>
              <a:rPr lang="en-US" sz="2400" dirty="0" smtClean="0">
                <a:solidFill>
                  <a:schemeClr val="bg1"/>
                </a:solidFill>
              </a:rPr>
              <a:t> </a:t>
            </a:r>
            <a:endParaRPr lang="de-CH" sz="2400" b="1" dirty="0">
              <a:solidFill>
                <a:schemeClr val="bg1"/>
              </a:solidFill>
            </a:endParaRPr>
          </a:p>
          <a:p>
            <a:pPr algn="ctr" defTabSz="457200">
              <a:defRPr/>
            </a:pPr>
            <a:endParaRPr lang="en-GB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9111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_Eclipse">
  <a:themeElements>
    <a:clrScheme name="Eclipse 1">
      <a:dk1>
        <a:srgbClr val="000000"/>
      </a:dk1>
      <a:lt1>
        <a:srgbClr val="FFFFFF"/>
      </a:lt1>
      <a:dk2>
        <a:srgbClr val="006666"/>
      </a:dk2>
      <a:lt2>
        <a:srgbClr val="5F5F5F"/>
      </a:lt2>
      <a:accent1>
        <a:srgbClr val="33CCCC"/>
      </a:accent1>
      <a:accent2>
        <a:srgbClr val="99CCCC"/>
      </a:accent2>
      <a:accent3>
        <a:srgbClr val="FFFFFF"/>
      </a:accent3>
      <a:accent4>
        <a:srgbClr val="000000"/>
      </a:accent4>
      <a:accent5>
        <a:srgbClr val="ADE2E2"/>
      </a:accent5>
      <a:accent6>
        <a:srgbClr val="8AB9B9"/>
      </a:accent6>
      <a:hlink>
        <a:srgbClr val="006666"/>
      </a:hlink>
      <a:folHlink>
        <a:srgbClr val="B2B2B2"/>
      </a:folHlink>
    </a:clrScheme>
    <a:fontScheme name="Eclipse">
      <a:majorFont>
        <a:latin typeface="Arial"/>
        <a:ea typeface=""/>
        <a:cs typeface=""/>
      </a:majorFont>
      <a:minorFont>
        <a:latin typeface="Verdana"/>
        <a:ea typeface="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342900" marR="0" indent="-34290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11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342900" marR="0" indent="-34290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11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Eclipse 1">
        <a:dk1>
          <a:srgbClr val="000000"/>
        </a:dk1>
        <a:lt1>
          <a:srgbClr val="FFFFFF"/>
        </a:lt1>
        <a:dk2>
          <a:srgbClr val="006666"/>
        </a:dk2>
        <a:lt2>
          <a:srgbClr val="5F5F5F"/>
        </a:lt2>
        <a:accent1>
          <a:srgbClr val="33CCCC"/>
        </a:accent1>
        <a:accent2>
          <a:srgbClr val="99CCCC"/>
        </a:accent2>
        <a:accent3>
          <a:srgbClr val="FFFFFF"/>
        </a:accent3>
        <a:accent4>
          <a:srgbClr val="000000"/>
        </a:accent4>
        <a:accent5>
          <a:srgbClr val="ADE2E2"/>
        </a:accent5>
        <a:accent6>
          <a:srgbClr val="8AB9B9"/>
        </a:accent6>
        <a:hlink>
          <a:srgbClr val="006666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lipse 2">
        <a:dk1>
          <a:srgbClr val="000000"/>
        </a:dk1>
        <a:lt1>
          <a:srgbClr val="FFFFFF"/>
        </a:lt1>
        <a:dk2>
          <a:srgbClr val="333366"/>
        </a:dk2>
        <a:lt2>
          <a:srgbClr val="5F5F5F"/>
        </a:lt2>
        <a:accent1>
          <a:srgbClr val="CC99FF"/>
        </a:accent1>
        <a:accent2>
          <a:srgbClr val="99CCCC"/>
        </a:accent2>
        <a:accent3>
          <a:srgbClr val="FFFFFF"/>
        </a:accent3>
        <a:accent4>
          <a:srgbClr val="000000"/>
        </a:accent4>
        <a:accent5>
          <a:srgbClr val="E2CAFF"/>
        </a:accent5>
        <a:accent6>
          <a:srgbClr val="8AB9B9"/>
        </a:accent6>
        <a:hlink>
          <a:srgbClr val="666699"/>
        </a:hlink>
        <a:folHlink>
          <a:srgbClr val="6600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lipse 3">
        <a:dk1>
          <a:srgbClr val="000000"/>
        </a:dk1>
        <a:lt1>
          <a:srgbClr val="FFFFFF"/>
        </a:lt1>
        <a:dk2>
          <a:srgbClr val="0000CC"/>
        </a:dk2>
        <a:lt2>
          <a:srgbClr val="434343"/>
        </a:lt2>
        <a:accent1>
          <a:srgbClr val="99CC00"/>
        </a:accent1>
        <a:accent2>
          <a:srgbClr val="FFCC00"/>
        </a:accent2>
        <a:accent3>
          <a:srgbClr val="FFFFFF"/>
        </a:accent3>
        <a:accent4>
          <a:srgbClr val="000000"/>
        </a:accent4>
        <a:accent5>
          <a:srgbClr val="CAE2AA"/>
        </a:accent5>
        <a:accent6>
          <a:srgbClr val="E7B900"/>
        </a:accent6>
        <a:hlink>
          <a:srgbClr val="FF0000"/>
        </a:hlink>
        <a:folHlink>
          <a:srgbClr val="808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lipse 4">
        <a:dk1>
          <a:srgbClr val="000000"/>
        </a:dk1>
        <a:lt1>
          <a:srgbClr val="64AAAE"/>
        </a:lt1>
        <a:dk2>
          <a:srgbClr val="FFFFCC"/>
        </a:dk2>
        <a:lt2>
          <a:srgbClr val="5F5F5F"/>
        </a:lt2>
        <a:accent1>
          <a:srgbClr val="B4B1DB"/>
        </a:accent1>
        <a:accent2>
          <a:srgbClr val="61C1D7"/>
        </a:accent2>
        <a:accent3>
          <a:srgbClr val="B8D2D3"/>
        </a:accent3>
        <a:accent4>
          <a:srgbClr val="000000"/>
        </a:accent4>
        <a:accent5>
          <a:srgbClr val="D6D5EA"/>
        </a:accent5>
        <a:accent6>
          <a:srgbClr val="57AFC3"/>
        </a:accent6>
        <a:hlink>
          <a:srgbClr val="257177"/>
        </a:hlink>
        <a:folHlink>
          <a:srgbClr val="CCCC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lipse 5">
        <a:dk1>
          <a:srgbClr val="5F5F5F"/>
        </a:dk1>
        <a:lt1>
          <a:srgbClr val="F8F8F8"/>
        </a:lt1>
        <a:dk2>
          <a:srgbClr val="2A285A"/>
        </a:dk2>
        <a:lt2>
          <a:srgbClr val="FFFFFF"/>
        </a:lt2>
        <a:accent1>
          <a:srgbClr val="999966"/>
        </a:accent1>
        <a:accent2>
          <a:srgbClr val="8C8B9D"/>
        </a:accent2>
        <a:accent3>
          <a:srgbClr val="ACACB5"/>
        </a:accent3>
        <a:accent4>
          <a:srgbClr val="D4D4D4"/>
        </a:accent4>
        <a:accent5>
          <a:srgbClr val="CACAB8"/>
        </a:accent5>
        <a:accent6>
          <a:srgbClr val="7E7D8E"/>
        </a:accent6>
        <a:hlink>
          <a:srgbClr val="465174"/>
        </a:hlink>
        <a:folHlink>
          <a:srgbClr val="C0C0C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lipse 6">
        <a:dk1>
          <a:srgbClr val="434343"/>
        </a:dk1>
        <a:lt1>
          <a:srgbClr val="FFFFFF"/>
        </a:lt1>
        <a:dk2>
          <a:srgbClr val="360404"/>
        </a:dk2>
        <a:lt2>
          <a:srgbClr val="FFFFFF"/>
        </a:lt2>
        <a:accent1>
          <a:srgbClr val="669900"/>
        </a:accent1>
        <a:accent2>
          <a:srgbClr val="CC6600"/>
        </a:accent2>
        <a:accent3>
          <a:srgbClr val="AEAAAA"/>
        </a:accent3>
        <a:accent4>
          <a:srgbClr val="DADADA"/>
        </a:accent4>
        <a:accent5>
          <a:srgbClr val="B8CAAA"/>
        </a:accent5>
        <a:accent6>
          <a:srgbClr val="B95C00"/>
        </a:accent6>
        <a:hlink>
          <a:srgbClr val="CC3300"/>
        </a:hlink>
        <a:folHlink>
          <a:srgbClr val="80808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lipse 7">
        <a:dk1>
          <a:srgbClr val="434343"/>
        </a:dk1>
        <a:lt1>
          <a:srgbClr val="FFFFFF"/>
        </a:lt1>
        <a:dk2>
          <a:srgbClr val="000000"/>
        </a:dk2>
        <a:lt2>
          <a:srgbClr val="8285FE"/>
        </a:lt2>
        <a:accent1>
          <a:srgbClr val="669900"/>
        </a:accent1>
        <a:accent2>
          <a:srgbClr val="9900FF"/>
        </a:accent2>
        <a:accent3>
          <a:srgbClr val="AAAAAA"/>
        </a:accent3>
        <a:accent4>
          <a:srgbClr val="DADADA"/>
        </a:accent4>
        <a:accent5>
          <a:srgbClr val="B8CAAA"/>
        </a:accent5>
        <a:accent6>
          <a:srgbClr val="8A00E7"/>
        </a:accent6>
        <a:hlink>
          <a:srgbClr val="6600CC"/>
        </a:hlink>
        <a:folHlink>
          <a:srgbClr val="80808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lipse 8">
        <a:dk1>
          <a:srgbClr val="434343"/>
        </a:dk1>
        <a:lt1>
          <a:srgbClr val="FFFFFF"/>
        </a:lt1>
        <a:dk2>
          <a:srgbClr val="000000"/>
        </a:dk2>
        <a:lt2>
          <a:srgbClr val="0066FF"/>
        </a:lt2>
        <a:accent1>
          <a:srgbClr val="339966"/>
        </a:accent1>
        <a:accent2>
          <a:srgbClr val="FFCC00"/>
        </a:accent2>
        <a:accent3>
          <a:srgbClr val="AAAAAA"/>
        </a:accent3>
        <a:accent4>
          <a:srgbClr val="DADADA"/>
        </a:accent4>
        <a:accent5>
          <a:srgbClr val="ADCAB8"/>
        </a:accent5>
        <a:accent6>
          <a:srgbClr val="E7B900"/>
        </a:accent6>
        <a:hlink>
          <a:srgbClr val="CC0000"/>
        </a:hlink>
        <a:folHlink>
          <a:srgbClr val="80808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lipse 9">
        <a:dk1>
          <a:srgbClr val="333300"/>
        </a:dk1>
        <a:lt1>
          <a:srgbClr val="FFFFFF"/>
        </a:lt1>
        <a:dk2>
          <a:srgbClr val="669900"/>
        </a:dk2>
        <a:lt2>
          <a:srgbClr val="FFFFCC"/>
        </a:lt2>
        <a:accent1>
          <a:srgbClr val="CCCC00"/>
        </a:accent1>
        <a:accent2>
          <a:srgbClr val="99CC00"/>
        </a:accent2>
        <a:accent3>
          <a:srgbClr val="B8CAAA"/>
        </a:accent3>
        <a:accent4>
          <a:srgbClr val="DADADA"/>
        </a:accent4>
        <a:accent5>
          <a:srgbClr val="E2E2AA"/>
        </a:accent5>
        <a:accent6>
          <a:srgbClr val="8AB900"/>
        </a:accent6>
        <a:hlink>
          <a:srgbClr val="336600"/>
        </a:hlink>
        <a:folHlink>
          <a:srgbClr val="FFFF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lipse 10">
        <a:dk1>
          <a:srgbClr val="333333"/>
        </a:dk1>
        <a:lt1>
          <a:srgbClr val="FFFFCC"/>
        </a:lt1>
        <a:dk2>
          <a:srgbClr val="660000"/>
        </a:dk2>
        <a:lt2>
          <a:srgbClr val="CCCCCC"/>
        </a:lt2>
        <a:accent1>
          <a:srgbClr val="FF6600"/>
        </a:accent1>
        <a:accent2>
          <a:srgbClr val="CC3300"/>
        </a:accent2>
        <a:accent3>
          <a:srgbClr val="B8AAAA"/>
        </a:accent3>
        <a:accent4>
          <a:srgbClr val="DADAAE"/>
        </a:accent4>
        <a:accent5>
          <a:srgbClr val="FFB8AA"/>
        </a:accent5>
        <a:accent6>
          <a:srgbClr val="B92D00"/>
        </a:accent6>
        <a:hlink>
          <a:srgbClr val="9900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3_Eclipse">
  <a:themeElements>
    <a:clrScheme name="Eclipse 1">
      <a:dk1>
        <a:srgbClr val="000000"/>
      </a:dk1>
      <a:lt1>
        <a:srgbClr val="FFFFFF"/>
      </a:lt1>
      <a:dk2>
        <a:srgbClr val="006666"/>
      </a:dk2>
      <a:lt2>
        <a:srgbClr val="5F5F5F"/>
      </a:lt2>
      <a:accent1>
        <a:srgbClr val="33CCCC"/>
      </a:accent1>
      <a:accent2>
        <a:srgbClr val="99CCCC"/>
      </a:accent2>
      <a:accent3>
        <a:srgbClr val="FFFFFF"/>
      </a:accent3>
      <a:accent4>
        <a:srgbClr val="000000"/>
      </a:accent4>
      <a:accent5>
        <a:srgbClr val="ADE2E2"/>
      </a:accent5>
      <a:accent6>
        <a:srgbClr val="8AB9B9"/>
      </a:accent6>
      <a:hlink>
        <a:srgbClr val="006666"/>
      </a:hlink>
      <a:folHlink>
        <a:srgbClr val="B2B2B2"/>
      </a:folHlink>
    </a:clrScheme>
    <a:fontScheme name="Eclipse">
      <a:majorFont>
        <a:latin typeface="Arial"/>
        <a:ea typeface=""/>
        <a:cs typeface=""/>
      </a:majorFont>
      <a:minorFont>
        <a:latin typeface="Verdana"/>
        <a:ea typeface="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342900" marR="0" indent="-34290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11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342900" marR="0" indent="-34290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11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Eclipse 1">
        <a:dk1>
          <a:srgbClr val="000000"/>
        </a:dk1>
        <a:lt1>
          <a:srgbClr val="FFFFFF"/>
        </a:lt1>
        <a:dk2>
          <a:srgbClr val="006666"/>
        </a:dk2>
        <a:lt2>
          <a:srgbClr val="5F5F5F"/>
        </a:lt2>
        <a:accent1>
          <a:srgbClr val="33CCCC"/>
        </a:accent1>
        <a:accent2>
          <a:srgbClr val="99CCCC"/>
        </a:accent2>
        <a:accent3>
          <a:srgbClr val="FFFFFF"/>
        </a:accent3>
        <a:accent4>
          <a:srgbClr val="000000"/>
        </a:accent4>
        <a:accent5>
          <a:srgbClr val="ADE2E2"/>
        </a:accent5>
        <a:accent6>
          <a:srgbClr val="8AB9B9"/>
        </a:accent6>
        <a:hlink>
          <a:srgbClr val="006666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lipse 2">
        <a:dk1>
          <a:srgbClr val="000000"/>
        </a:dk1>
        <a:lt1>
          <a:srgbClr val="FFFFFF"/>
        </a:lt1>
        <a:dk2>
          <a:srgbClr val="333366"/>
        </a:dk2>
        <a:lt2>
          <a:srgbClr val="5F5F5F"/>
        </a:lt2>
        <a:accent1>
          <a:srgbClr val="CC99FF"/>
        </a:accent1>
        <a:accent2>
          <a:srgbClr val="99CCCC"/>
        </a:accent2>
        <a:accent3>
          <a:srgbClr val="FFFFFF"/>
        </a:accent3>
        <a:accent4>
          <a:srgbClr val="000000"/>
        </a:accent4>
        <a:accent5>
          <a:srgbClr val="E2CAFF"/>
        </a:accent5>
        <a:accent6>
          <a:srgbClr val="8AB9B9"/>
        </a:accent6>
        <a:hlink>
          <a:srgbClr val="666699"/>
        </a:hlink>
        <a:folHlink>
          <a:srgbClr val="6600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lipse 3">
        <a:dk1>
          <a:srgbClr val="000000"/>
        </a:dk1>
        <a:lt1>
          <a:srgbClr val="FFFFFF"/>
        </a:lt1>
        <a:dk2>
          <a:srgbClr val="0000CC"/>
        </a:dk2>
        <a:lt2>
          <a:srgbClr val="434343"/>
        </a:lt2>
        <a:accent1>
          <a:srgbClr val="99CC00"/>
        </a:accent1>
        <a:accent2>
          <a:srgbClr val="FFCC00"/>
        </a:accent2>
        <a:accent3>
          <a:srgbClr val="FFFFFF"/>
        </a:accent3>
        <a:accent4>
          <a:srgbClr val="000000"/>
        </a:accent4>
        <a:accent5>
          <a:srgbClr val="CAE2AA"/>
        </a:accent5>
        <a:accent6>
          <a:srgbClr val="E7B900"/>
        </a:accent6>
        <a:hlink>
          <a:srgbClr val="FF0000"/>
        </a:hlink>
        <a:folHlink>
          <a:srgbClr val="808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lipse 4">
        <a:dk1>
          <a:srgbClr val="000000"/>
        </a:dk1>
        <a:lt1>
          <a:srgbClr val="64AAAE"/>
        </a:lt1>
        <a:dk2>
          <a:srgbClr val="FFFFCC"/>
        </a:dk2>
        <a:lt2>
          <a:srgbClr val="5F5F5F"/>
        </a:lt2>
        <a:accent1>
          <a:srgbClr val="B4B1DB"/>
        </a:accent1>
        <a:accent2>
          <a:srgbClr val="61C1D7"/>
        </a:accent2>
        <a:accent3>
          <a:srgbClr val="B8D2D3"/>
        </a:accent3>
        <a:accent4>
          <a:srgbClr val="000000"/>
        </a:accent4>
        <a:accent5>
          <a:srgbClr val="D6D5EA"/>
        </a:accent5>
        <a:accent6>
          <a:srgbClr val="57AFC3"/>
        </a:accent6>
        <a:hlink>
          <a:srgbClr val="257177"/>
        </a:hlink>
        <a:folHlink>
          <a:srgbClr val="CCCC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lipse 5">
        <a:dk1>
          <a:srgbClr val="5F5F5F"/>
        </a:dk1>
        <a:lt1>
          <a:srgbClr val="F8F8F8"/>
        </a:lt1>
        <a:dk2>
          <a:srgbClr val="2A285A"/>
        </a:dk2>
        <a:lt2>
          <a:srgbClr val="FFFFFF"/>
        </a:lt2>
        <a:accent1>
          <a:srgbClr val="999966"/>
        </a:accent1>
        <a:accent2>
          <a:srgbClr val="8C8B9D"/>
        </a:accent2>
        <a:accent3>
          <a:srgbClr val="ACACB5"/>
        </a:accent3>
        <a:accent4>
          <a:srgbClr val="D4D4D4"/>
        </a:accent4>
        <a:accent5>
          <a:srgbClr val="CACAB8"/>
        </a:accent5>
        <a:accent6>
          <a:srgbClr val="7E7D8E"/>
        </a:accent6>
        <a:hlink>
          <a:srgbClr val="465174"/>
        </a:hlink>
        <a:folHlink>
          <a:srgbClr val="C0C0C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lipse 6">
        <a:dk1>
          <a:srgbClr val="434343"/>
        </a:dk1>
        <a:lt1>
          <a:srgbClr val="FFFFFF"/>
        </a:lt1>
        <a:dk2>
          <a:srgbClr val="360404"/>
        </a:dk2>
        <a:lt2>
          <a:srgbClr val="FFFFFF"/>
        </a:lt2>
        <a:accent1>
          <a:srgbClr val="669900"/>
        </a:accent1>
        <a:accent2>
          <a:srgbClr val="CC6600"/>
        </a:accent2>
        <a:accent3>
          <a:srgbClr val="AEAAAA"/>
        </a:accent3>
        <a:accent4>
          <a:srgbClr val="DADADA"/>
        </a:accent4>
        <a:accent5>
          <a:srgbClr val="B8CAAA"/>
        </a:accent5>
        <a:accent6>
          <a:srgbClr val="B95C00"/>
        </a:accent6>
        <a:hlink>
          <a:srgbClr val="CC3300"/>
        </a:hlink>
        <a:folHlink>
          <a:srgbClr val="80808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lipse 7">
        <a:dk1>
          <a:srgbClr val="434343"/>
        </a:dk1>
        <a:lt1>
          <a:srgbClr val="FFFFFF"/>
        </a:lt1>
        <a:dk2>
          <a:srgbClr val="000000"/>
        </a:dk2>
        <a:lt2>
          <a:srgbClr val="8285FE"/>
        </a:lt2>
        <a:accent1>
          <a:srgbClr val="669900"/>
        </a:accent1>
        <a:accent2>
          <a:srgbClr val="9900FF"/>
        </a:accent2>
        <a:accent3>
          <a:srgbClr val="AAAAAA"/>
        </a:accent3>
        <a:accent4>
          <a:srgbClr val="DADADA"/>
        </a:accent4>
        <a:accent5>
          <a:srgbClr val="B8CAAA"/>
        </a:accent5>
        <a:accent6>
          <a:srgbClr val="8A00E7"/>
        </a:accent6>
        <a:hlink>
          <a:srgbClr val="6600CC"/>
        </a:hlink>
        <a:folHlink>
          <a:srgbClr val="80808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lipse 8">
        <a:dk1>
          <a:srgbClr val="434343"/>
        </a:dk1>
        <a:lt1>
          <a:srgbClr val="FFFFFF"/>
        </a:lt1>
        <a:dk2>
          <a:srgbClr val="000000"/>
        </a:dk2>
        <a:lt2>
          <a:srgbClr val="0066FF"/>
        </a:lt2>
        <a:accent1>
          <a:srgbClr val="339966"/>
        </a:accent1>
        <a:accent2>
          <a:srgbClr val="FFCC00"/>
        </a:accent2>
        <a:accent3>
          <a:srgbClr val="AAAAAA"/>
        </a:accent3>
        <a:accent4>
          <a:srgbClr val="DADADA"/>
        </a:accent4>
        <a:accent5>
          <a:srgbClr val="ADCAB8"/>
        </a:accent5>
        <a:accent6>
          <a:srgbClr val="E7B900"/>
        </a:accent6>
        <a:hlink>
          <a:srgbClr val="CC0000"/>
        </a:hlink>
        <a:folHlink>
          <a:srgbClr val="80808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lipse 9">
        <a:dk1>
          <a:srgbClr val="333300"/>
        </a:dk1>
        <a:lt1>
          <a:srgbClr val="FFFFFF"/>
        </a:lt1>
        <a:dk2>
          <a:srgbClr val="669900"/>
        </a:dk2>
        <a:lt2>
          <a:srgbClr val="FFFFCC"/>
        </a:lt2>
        <a:accent1>
          <a:srgbClr val="CCCC00"/>
        </a:accent1>
        <a:accent2>
          <a:srgbClr val="99CC00"/>
        </a:accent2>
        <a:accent3>
          <a:srgbClr val="B8CAAA"/>
        </a:accent3>
        <a:accent4>
          <a:srgbClr val="DADADA"/>
        </a:accent4>
        <a:accent5>
          <a:srgbClr val="E2E2AA"/>
        </a:accent5>
        <a:accent6>
          <a:srgbClr val="8AB900"/>
        </a:accent6>
        <a:hlink>
          <a:srgbClr val="336600"/>
        </a:hlink>
        <a:folHlink>
          <a:srgbClr val="FFFF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lipse 10">
        <a:dk1>
          <a:srgbClr val="333333"/>
        </a:dk1>
        <a:lt1>
          <a:srgbClr val="FFFFCC"/>
        </a:lt1>
        <a:dk2>
          <a:srgbClr val="660000"/>
        </a:dk2>
        <a:lt2>
          <a:srgbClr val="CCCCCC"/>
        </a:lt2>
        <a:accent1>
          <a:srgbClr val="FF6600"/>
        </a:accent1>
        <a:accent2>
          <a:srgbClr val="CC3300"/>
        </a:accent2>
        <a:accent3>
          <a:srgbClr val="B8AAAA"/>
        </a:accent3>
        <a:accent4>
          <a:srgbClr val="DADAAE"/>
        </a:accent4>
        <a:accent5>
          <a:srgbClr val="FFB8AA"/>
        </a:accent5>
        <a:accent6>
          <a:srgbClr val="B92D00"/>
        </a:accent6>
        <a:hlink>
          <a:srgbClr val="9900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SEI Powerpoint Template EKB modified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2_SEI Powerpoint Template EKB modified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7.xml><?xml version="1.0" encoding="utf-8"?>
<a:theme xmlns:a="http://schemas.openxmlformats.org/drawingml/2006/main" name="4_D_PPT_SwissTPH-1">
  <a:themeElements>
    <a:clrScheme name="swiss-tph-work03 1">
      <a:dk1>
        <a:srgbClr val="000000"/>
      </a:dk1>
      <a:lt1>
        <a:srgbClr val="FFFFFF"/>
      </a:lt1>
      <a:dk2>
        <a:srgbClr val="BF3227"/>
      </a:dk2>
      <a:lt2>
        <a:srgbClr val="468AB2"/>
      </a:lt2>
      <a:accent1>
        <a:srgbClr val="E5E5D0"/>
      </a:accent1>
      <a:accent2>
        <a:srgbClr val="8E8A82"/>
      </a:accent2>
      <a:accent3>
        <a:srgbClr val="FFFFFF"/>
      </a:accent3>
      <a:accent4>
        <a:srgbClr val="000000"/>
      </a:accent4>
      <a:accent5>
        <a:srgbClr val="F0F0E4"/>
      </a:accent5>
      <a:accent6>
        <a:srgbClr val="807D75"/>
      </a:accent6>
      <a:hlink>
        <a:srgbClr val="526B62"/>
      </a:hlink>
      <a:folHlink>
        <a:srgbClr val="B2C654"/>
      </a:folHlink>
    </a:clrScheme>
    <a:fontScheme name="swiss-tph-work03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wiss-tph-work03 1">
        <a:dk1>
          <a:srgbClr val="000000"/>
        </a:dk1>
        <a:lt1>
          <a:srgbClr val="FFFFFF"/>
        </a:lt1>
        <a:dk2>
          <a:srgbClr val="BF3227"/>
        </a:dk2>
        <a:lt2>
          <a:srgbClr val="468AB2"/>
        </a:lt2>
        <a:accent1>
          <a:srgbClr val="E5E5D0"/>
        </a:accent1>
        <a:accent2>
          <a:srgbClr val="8E8A82"/>
        </a:accent2>
        <a:accent3>
          <a:srgbClr val="FFFFFF"/>
        </a:accent3>
        <a:accent4>
          <a:srgbClr val="000000"/>
        </a:accent4>
        <a:accent5>
          <a:srgbClr val="F0F0E4"/>
        </a:accent5>
        <a:accent6>
          <a:srgbClr val="807D75"/>
        </a:accent6>
        <a:hlink>
          <a:srgbClr val="526B62"/>
        </a:hlink>
        <a:folHlink>
          <a:srgbClr val="B2C654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802</TotalTime>
  <Words>1215</Words>
  <Application>Microsoft Office PowerPoint</Application>
  <PresentationFormat>On-screen Show (4:3)</PresentationFormat>
  <Paragraphs>349</Paragraphs>
  <Slides>31</Slides>
  <Notes>9</Notes>
  <HiddenSlides>0</HiddenSlides>
  <MMClips>0</MMClips>
  <ScaleCrop>false</ScaleCrop>
  <HeadingPairs>
    <vt:vector size="4" baseType="variant">
      <vt:variant>
        <vt:lpstr>Theme</vt:lpstr>
      </vt:variant>
      <vt:variant>
        <vt:i4>7</vt:i4>
      </vt:variant>
      <vt:variant>
        <vt:lpstr>Slide Titles</vt:lpstr>
      </vt:variant>
      <vt:variant>
        <vt:i4>31</vt:i4>
      </vt:variant>
    </vt:vector>
  </HeadingPairs>
  <TitlesOfParts>
    <vt:vector size="38" baseType="lpstr">
      <vt:lpstr>2_Eclipse</vt:lpstr>
      <vt:lpstr>3_Eclipse</vt:lpstr>
      <vt:lpstr>1_SEI Powerpoint Template EKB modified</vt:lpstr>
      <vt:lpstr>2_SEI Powerpoint Template EKB modified</vt:lpstr>
      <vt:lpstr>Office Theme</vt:lpstr>
      <vt:lpstr>1_Office Theme</vt:lpstr>
      <vt:lpstr>4_D_PPT_SwissTPH-1</vt:lpstr>
      <vt:lpstr>Recycling wastewater yields multiple benefits</vt:lpstr>
      <vt:lpstr>New approach, turning waste into wealth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Using the EcoSan approach………..</vt:lpstr>
      <vt:lpstr>PowerPoint Presentation</vt:lpstr>
      <vt:lpstr>PowerPoint Presentation</vt:lpstr>
      <vt:lpstr>PowerPoint Presentation</vt:lpstr>
      <vt:lpstr>PowerPoint Presentation</vt:lpstr>
      <vt:lpstr>Decentralized Wastewater Management at Adarsh College - India</vt:lpstr>
      <vt:lpstr>PowerPoint Presentation</vt:lpstr>
      <vt:lpstr>PowerPoint Presentation</vt:lpstr>
      <vt:lpstr>PowerPoint Presentation</vt:lpstr>
      <vt:lpstr>Niger: use of duckweed (Lemna spp.)in WW treatment and fodder production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THANK YOU FOR YOUR ATTENTION 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Birguy Lamizana</dc:creator>
  <cp:lastModifiedBy>Birguy Lamizana</cp:lastModifiedBy>
  <cp:revision>62</cp:revision>
  <cp:lastPrinted>2014-08-29T09:15:38Z</cp:lastPrinted>
  <dcterms:created xsi:type="dcterms:W3CDTF">2013-12-17T07:10:37Z</dcterms:created>
  <dcterms:modified xsi:type="dcterms:W3CDTF">2015-07-22T07:03:08Z</dcterms:modified>
</cp:coreProperties>
</file>