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embeddings/oleObject3.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ppt/embeddings/oleObject6.bin" ContentType="application/vnd.openxmlformats-officedocument.oleObject"/>
  <Override PartName="/ppt/embeddings/oleObject7.bin" ContentType="application/vnd.openxmlformats-officedocument.oleObject"/>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Lst>
  <p:notesMasterIdLst>
    <p:notesMasterId r:id="rId25"/>
  </p:notesMasterIdLst>
  <p:sldIdLst>
    <p:sldId id="256" r:id="rId4"/>
    <p:sldId id="268" r:id="rId5"/>
    <p:sldId id="269" r:id="rId6"/>
    <p:sldId id="282" r:id="rId7"/>
    <p:sldId id="270" r:id="rId8"/>
    <p:sldId id="271" r:id="rId9"/>
    <p:sldId id="272" r:id="rId10"/>
    <p:sldId id="283" r:id="rId11"/>
    <p:sldId id="281" r:id="rId12"/>
    <p:sldId id="280" r:id="rId13"/>
    <p:sldId id="260" r:id="rId14"/>
    <p:sldId id="261" r:id="rId15"/>
    <p:sldId id="262" r:id="rId16"/>
    <p:sldId id="273" r:id="rId17"/>
    <p:sldId id="264" r:id="rId18"/>
    <p:sldId id="265" r:id="rId19"/>
    <p:sldId id="279" r:id="rId20"/>
    <p:sldId id="274" r:id="rId21"/>
    <p:sldId id="277" r:id="rId22"/>
    <p:sldId id="267" r:id="rId23"/>
    <p:sldId id="278" r:id="rId24"/>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Perpetua" charset="0"/>
        <a:ea typeface="ＭＳ Ｐゴシック" charset="0"/>
        <a:cs typeface="+mn-cs"/>
      </a:defRPr>
    </a:lvl1pPr>
    <a:lvl2pPr marL="457200" algn="l" rtl="0" eaLnBrk="0" fontAlgn="base" hangingPunct="0">
      <a:spcBef>
        <a:spcPct val="0"/>
      </a:spcBef>
      <a:spcAft>
        <a:spcPct val="0"/>
      </a:spcAft>
      <a:defRPr kern="1200">
        <a:solidFill>
          <a:schemeClr val="tx1"/>
        </a:solidFill>
        <a:latin typeface="Perpetua" charset="0"/>
        <a:ea typeface="ＭＳ Ｐゴシック" charset="0"/>
        <a:cs typeface="+mn-cs"/>
      </a:defRPr>
    </a:lvl2pPr>
    <a:lvl3pPr marL="914400" algn="l" rtl="0" eaLnBrk="0" fontAlgn="base" hangingPunct="0">
      <a:spcBef>
        <a:spcPct val="0"/>
      </a:spcBef>
      <a:spcAft>
        <a:spcPct val="0"/>
      </a:spcAft>
      <a:defRPr kern="1200">
        <a:solidFill>
          <a:schemeClr val="tx1"/>
        </a:solidFill>
        <a:latin typeface="Perpetua" charset="0"/>
        <a:ea typeface="ＭＳ Ｐゴシック" charset="0"/>
        <a:cs typeface="+mn-cs"/>
      </a:defRPr>
    </a:lvl3pPr>
    <a:lvl4pPr marL="1371600" algn="l" rtl="0" eaLnBrk="0" fontAlgn="base" hangingPunct="0">
      <a:spcBef>
        <a:spcPct val="0"/>
      </a:spcBef>
      <a:spcAft>
        <a:spcPct val="0"/>
      </a:spcAft>
      <a:defRPr kern="1200">
        <a:solidFill>
          <a:schemeClr val="tx1"/>
        </a:solidFill>
        <a:latin typeface="Perpetua" charset="0"/>
        <a:ea typeface="ＭＳ Ｐゴシック" charset="0"/>
        <a:cs typeface="+mn-cs"/>
      </a:defRPr>
    </a:lvl4pPr>
    <a:lvl5pPr marL="1828800" algn="l" rtl="0" eaLnBrk="0" fontAlgn="base" hangingPunct="0">
      <a:spcBef>
        <a:spcPct val="0"/>
      </a:spcBef>
      <a:spcAft>
        <a:spcPct val="0"/>
      </a:spcAft>
      <a:defRPr kern="1200">
        <a:solidFill>
          <a:schemeClr val="tx1"/>
        </a:solidFill>
        <a:latin typeface="Perpetua" charset="0"/>
        <a:ea typeface="ＭＳ Ｐゴシック" charset="0"/>
        <a:cs typeface="+mn-cs"/>
      </a:defRPr>
    </a:lvl5pPr>
    <a:lvl6pPr marL="2286000" algn="l" defTabSz="457200" rtl="0" eaLnBrk="1" latinLnBrk="0" hangingPunct="1">
      <a:defRPr kern="1200">
        <a:solidFill>
          <a:schemeClr val="tx1"/>
        </a:solidFill>
        <a:latin typeface="Perpetua" charset="0"/>
        <a:ea typeface="ＭＳ Ｐゴシック" charset="0"/>
        <a:cs typeface="+mn-cs"/>
      </a:defRPr>
    </a:lvl6pPr>
    <a:lvl7pPr marL="2743200" algn="l" defTabSz="457200" rtl="0" eaLnBrk="1" latinLnBrk="0" hangingPunct="1">
      <a:defRPr kern="1200">
        <a:solidFill>
          <a:schemeClr val="tx1"/>
        </a:solidFill>
        <a:latin typeface="Perpetua" charset="0"/>
        <a:ea typeface="ＭＳ Ｐゴシック" charset="0"/>
        <a:cs typeface="+mn-cs"/>
      </a:defRPr>
    </a:lvl7pPr>
    <a:lvl8pPr marL="3200400" algn="l" defTabSz="457200" rtl="0" eaLnBrk="1" latinLnBrk="0" hangingPunct="1">
      <a:defRPr kern="1200">
        <a:solidFill>
          <a:schemeClr val="tx1"/>
        </a:solidFill>
        <a:latin typeface="Perpetua" charset="0"/>
        <a:ea typeface="ＭＳ Ｐゴシック" charset="0"/>
        <a:cs typeface="+mn-cs"/>
      </a:defRPr>
    </a:lvl8pPr>
    <a:lvl9pPr marL="3657600" algn="l" defTabSz="457200" rtl="0" eaLnBrk="1" latinLnBrk="0" hangingPunct="1">
      <a:defRPr kern="1200">
        <a:solidFill>
          <a:schemeClr val="tx1"/>
        </a:solidFill>
        <a:latin typeface="Perpetua" charset="0"/>
        <a:ea typeface="ＭＳ Ｐゴシック" charset="0"/>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74621" autoAdjust="0"/>
  </p:normalViewPr>
  <p:slideViewPr>
    <p:cSldViewPr snapToGrid="0">
      <p:cViewPr varScale="1">
        <p:scale>
          <a:sx n="68" d="100"/>
          <a:sy n="68" d="100"/>
        </p:scale>
        <p:origin x="-1560" y="-11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notesMaster" Target="notesMasters/notesMaster1.xml"/><Relationship Id="rId26" Type="http://schemas.openxmlformats.org/officeDocument/2006/relationships/printerSettings" Target="printerSettings/printerSettings1.bin"/><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3.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9.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defRPr>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charset="0"/>
              </a:defRPr>
            </a:lvl1pPr>
          </a:lstStyle>
          <a:p>
            <a:fld id="{08F7F6EF-783C-4F4A-9F6C-A6FACCE9B497}" type="datetimeFigureOut">
              <a:rPr lang="en-US"/>
              <a:pPr/>
              <a:t>6/16/15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defRPr>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charset="0"/>
              </a:defRPr>
            </a:lvl1pPr>
          </a:lstStyle>
          <a:p>
            <a:fld id="{5FEA377A-11BF-3948-849E-F3A578DA4B50}" type="slidenum">
              <a:rPr lang="en-US"/>
              <a:pPr/>
              <a:t>‹#›</a:t>
            </a:fld>
            <a:endParaRPr lang="en-US"/>
          </a:p>
        </p:txBody>
      </p:sp>
    </p:spTree>
    <p:extLst>
      <p:ext uri="{BB962C8B-B14F-4D97-AF65-F5344CB8AC3E}">
        <p14:creationId xmlns:p14="http://schemas.microsoft.com/office/powerpoint/2010/main" val="339330582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ＭＳ Ｐゴシック" charset="0"/>
        <a:cs typeface="+mn-cs"/>
      </a:defRPr>
    </a:lvl1pPr>
    <a:lvl2pPr marL="457200" algn="l" rtl="0" fontAlgn="base">
      <a:spcBef>
        <a:spcPct val="30000"/>
      </a:spcBef>
      <a:spcAft>
        <a:spcPct val="0"/>
      </a:spcAft>
      <a:defRPr sz="1200" kern="1200">
        <a:solidFill>
          <a:schemeClr val="tx1"/>
        </a:solidFill>
        <a:latin typeface="+mn-lt"/>
        <a:ea typeface="ＭＳ Ｐゴシック" charset="0"/>
        <a:cs typeface="+mn-cs"/>
      </a:defRPr>
    </a:lvl2pPr>
    <a:lvl3pPr marL="914400" algn="l" rtl="0" fontAlgn="base">
      <a:spcBef>
        <a:spcPct val="30000"/>
      </a:spcBef>
      <a:spcAft>
        <a:spcPct val="0"/>
      </a:spcAft>
      <a:defRPr sz="1200" kern="1200">
        <a:solidFill>
          <a:schemeClr val="tx1"/>
        </a:solidFill>
        <a:latin typeface="+mn-lt"/>
        <a:ea typeface="ＭＳ Ｐゴシック" charset="0"/>
        <a:cs typeface="+mn-cs"/>
      </a:defRPr>
    </a:lvl3pPr>
    <a:lvl4pPr marL="1371600" algn="l" rtl="0" fontAlgn="base">
      <a:spcBef>
        <a:spcPct val="30000"/>
      </a:spcBef>
      <a:spcAft>
        <a:spcPct val="0"/>
      </a:spcAft>
      <a:defRPr sz="1200" kern="1200">
        <a:solidFill>
          <a:schemeClr val="tx1"/>
        </a:solidFill>
        <a:latin typeface="+mn-lt"/>
        <a:ea typeface="ＭＳ Ｐゴシック" charset="0"/>
        <a:cs typeface="+mn-cs"/>
      </a:defRPr>
    </a:lvl4pPr>
    <a:lvl5pPr marL="1828800" algn="l" rtl="0" fontAlgn="base">
      <a:spcBef>
        <a:spcPct val="30000"/>
      </a:spcBef>
      <a:spcAft>
        <a:spcPct val="0"/>
      </a:spcAft>
      <a:defRPr sz="1200" kern="1200">
        <a:solidFill>
          <a:schemeClr val="tx1"/>
        </a:solidFill>
        <a:latin typeface="+mn-lt"/>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oasis.state.ga.us/oasis/oasis/qryPopulation.aspx" TargetMode="External"/><Relationship Id="rId4" Type="http://schemas.openxmlformats.org/officeDocument/2006/relationships/hyperlink" Target="http://www.cdc.gov/nchs/nvss/mortality/lewk4.htm" TargetMode="External"/><Relationship Id="rId5" Type="http://schemas.openxmlformats.org/officeDocument/2006/relationships/hyperlink" Target="http://oasis.state.ga.us/oasis/oasis/qryMCH.aspx" TargetMode="External"/><Relationship Id="rId6" Type="http://schemas.openxmlformats.org/officeDocument/2006/relationships/hyperlink" Target="http://explorer.dol.state.ga.us/gsipub/index.asp?docid=387" TargetMode="External"/><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oasis.state.ga.us/oasis/oasis/qryPopulation.aspx" TargetMode="External"/><Relationship Id="rId4" Type="http://schemas.openxmlformats.org/officeDocument/2006/relationships/hyperlink" Target="http://www.cdc.gov/nchs/nvss/mortality/lewk4.htm" TargetMode="External"/><Relationship Id="rId5" Type="http://schemas.openxmlformats.org/officeDocument/2006/relationships/hyperlink" Target="http://oasis.state.ga.us/oasis/oasis/qryMCH.aspx" TargetMode="External"/><Relationship Id="rId6" Type="http://schemas.openxmlformats.org/officeDocument/2006/relationships/hyperlink" Target="http://explorer.dol.state.ga.us/gsipub/index.asp?docid=387" TargetMode="External"/><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explorer.dol.state.ga.us/gsipub/index.asp?docid=387" TargetMode="External"/><Relationship Id="rId4" Type="http://schemas.openxmlformats.org/officeDocument/2006/relationships/hyperlink" Target="http://www.bls.gov/emp/" TargetMode="External"/><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53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a:spcBef>
                <a:spcPct val="0"/>
              </a:spcBef>
            </a:pPr>
            <a:endParaRPr lang="en-US">
              <a:latin typeface="Calibri" charset="0"/>
            </a:endParaRPr>
          </a:p>
        </p:txBody>
      </p:sp>
      <p:sp>
        <p:nvSpPr>
          <p:cNvPr id="153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Perpetua" charset="0"/>
                <a:ea typeface="ＭＳ Ｐゴシック" charset="0"/>
              </a:defRPr>
            </a:lvl1pPr>
            <a:lvl2pPr marL="742950" indent="-285750">
              <a:defRPr>
                <a:solidFill>
                  <a:schemeClr val="tx1"/>
                </a:solidFill>
                <a:latin typeface="Perpetua" charset="0"/>
                <a:ea typeface="ＭＳ Ｐゴシック" charset="0"/>
              </a:defRPr>
            </a:lvl2pPr>
            <a:lvl3pPr marL="1143000" indent="-228600">
              <a:defRPr>
                <a:solidFill>
                  <a:schemeClr val="tx1"/>
                </a:solidFill>
                <a:latin typeface="Perpetua" charset="0"/>
                <a:ea typeface="ＭＳ Ｐゴシック" charset="0"/>
              </a:defRPr>
            </a:lvl3pPr>
            <a:lvl4pPr marL="1600200" indent="-228600">
              <a:defRPr>
                <a:solidFill>
                  <a:schemeClr val="tx1"/>
                </a:solidFill>
                <a:latin typeface="Perpetua" charset="0"/>
                <a:ea typeface="ＭＳ Ｐゴシック" charset="0"/>
              </a:defRPr>
            </a:lvl4pPr>
            <a:lvl5pPr marL="2057400" indent="-228600">
              <a:defRPr>
                <a:solidFill>
                  <a:schemeClr val="tx1"/>
                </a:solidFill>
                <a:latin typeface="Perpetua" charset="0"/>
                <a:ea typeface="ＭＳ Ｐゴシック" charset="0"/>
              </a:defRPr>
            </a:lvl5pPr>
            <a:lvl6pPr marL="2514600" indent="-228600" fontAlgn="base">
              <a:spcBef>
                <a:spcPct val="0"/>
              </a:spcBef>
              <a:spcAft>
                <a:spcPct val="0"/>
              </a:spcAft>
              <a:defRPr>
                <a:solidFill>
                  <a:schemeClr val="tx1"/>
                </a:solidFill>
                <a:latin typeface="Perpetua" charset="0"/>
                <a:ea typeface="ＭＳ Ｐゴシック" charset="0"/>
              </a:defRPr>
            </a:lvl6pPr>
            <a:lvl7pPr marL="2971800" indent="-228600" fontAlgn="base">
              <a:spcBef>
                <a:spcPct val="0"/>
              </a:spcBef>
              <a:spcAft>
                <a:spcPct val="0"/>
              </a:spcAft>
              <a:defRPr>
                <a:solidFill>
                  <a:schemeClr val="tx1"/>
                </a:solidFill>
                <a:latin typeface="Perpetua" charset="0"/>
                <a:ea typeface="ＭＳ Ｐゴシック" charset="0"/>
              </a:defRPr>
            </a:lvl7pPr>
            <a:lvl8pPr marL="3429000" indent="-228600" fontAlgn="base">
              <a:spcBef>
                <a:spcPct val="0"/>
              </a:spcBef>
              <a:spcAft>
                <a:spcPct val="0"/>
              </a:spcAft>
              <a:defRPr>
                <a:solidFill>
                  <a:schemeClr val="tx1"/>
                </a:solidFill>
                <a:latin typeface="Perpetua" charset="0"/>
                <a:ea typeface="ＭＳ Ｐゴシック" charset="0"/>
              </a:defRPr>
            </a:lvl8pPr>
            <a:lvl9pPr marL="3886200" indent="-228600" fontAlgn="base">
              <a:spcBef>
                <a:spcPct val="0"/>
              </a:spcBef>
              <a:spcAft>
                <a:spcPct val="0"/>
              </a:spcAft>
              <a:defRPr>
                <a:solidFill>
                  <a:schemeClr val="tx1"/>
                </a:solidFill>
                <a:latin typeface="Perpetua" charset="0"/>
                <a:ea typeface="ＭＳ Ｐゴシック" charset="0"/>
              </a:defRPr>
            </a:lvl9pPr>
          </a:lstStyle>
          <a:p>
            <a:fld id="{90C2A3DA-7681-4543-9299-BAB7CB51C56D}" type="slidenum">
              <a:rPr lang="en-US">
                <a:solidFill>
                  <a:srgbClr val="000000"/>
                </a:solidFill>
                <a:latin typeface="Calibri" charset="0"/>
              </a:rPr>
              <a:pPr/>
              <a:t>2</a:t>
            </a:fld>
            <a:endParaRPr lang="en-US">
              <a:solidFill>
                <a:srgbClr val="000000"/>
              </a:solidFill>
              <a:latin typeface="Calibri"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7411" name="Notes Placeholder 2"/>
          <p:cNvSpPr>
            <a:spLocks noGrp="1"/>
          </p:cNvSpPr>
          <p:nvPr>
            <p:ph type="body" idx="1"/>
          </p:nvPr>
        </p:nvSpPr>
        <p:spPr bwMode="auto">
          <a:xfrm>
            <a:off x="685800" y="44196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z="1000" dirty="0">
              <a:latin typeface="Times New Roman" charset="0"/>
              <a:cs typeface="Times New Roman" charset="0"/>
            </a:endParaRPr>
          </a:p>
          <a:p>
            <a:pPr>
              <a:spcBef>
                <a:spcPct val="0"/>
              </a:spcBef>
            </a:pPr>
            <a:r>
              <a:rPr lang="en-US" sz="1000" dirty="0">
                <a:latin typeface="Times New Roman" charset="0"/>
                <a:cs typeface="Times New Roman" charset="0"/>
              </a:rPr>
              <a:t>These three graphs are taken from IPCC</a:t>
            </a:r>
            <a:r>
              <a:rPr lang="ja-JP" altLang="en-US" sz="1000" dirty="0">
                <a:latin typeface="Times New Roman" charset="0"/>
                <a:cs typeface="Times New Roman" charset="0"/>
              </a:rPr>
              <a:t>’</a:t>
            </a:r>
            <a:r>
              <a:rPr lang="en-US" sz="1000" dirty="0">
                <a:latin typeface="Times New Roman" charset="0"/>
                <a:cs typeface="Times New Roman" charset="0"/>
              </a:rPr>
              <a:t>s Special Report on Managing the Risks of Extreme Events and Disasters to Advance Climate Change Adaptation  (SREX). Shows relationship between climate change and extreme weather and climate events. A changing climate leads to change in the frequency, intensity , spatial extent , duration and timing of extreme weather and climate events. </a:t>
            </a:r>
            <a:r>
              <a:rPr lang="en-US" sz="1000">
                <a:latin typeface="Times New Roman" charset="0"/>
                <a:cs typeface="Times New Roman" charset="0"/>
              </a:rPr>
              <a:t>The changes in the extremes can be linked to change in the mean, variance or shape of probability distributions. </a:t>
            </a:r>
          </a:p>
          <a:p>
            <a:pPr>
              <a:spcBef>
                <a:spcPct val="0"/>
              </a:spcBef>
            </a:pPr>
            <a:endParaRPr lang="en-US" sz="1000">
              <a:latin typeface="Times New Roman" charset="0"/>
              <a:cs typeface="Times New Roman" charset="0"/>
            </a:endParaRPr>
          </a:p>
          <a:p>
            <a:pPr>
              <a:spcBef>
                <a:spcPct val="0"/>
              </a:spcBef>
            </a:pPr>
            <a:r>
              <a:rPr lang="en-US" sz="1000" dirty="0">
                <a:latin typeface="Times New Roman" charset="0"/>
                <a:cs typeface="Times New Roman" charset="0"/>
              </a:rPr>
              <a:t>The effect of changes in temperature distribution on extremes. </a:t>
            </a:r>
          </a:p>
          <a:p>
            <a:pPr>
              <a:spcBef>
                <a:spcPct val="0"/>
              </a:spcBef>
            </a:pPr>
            <a:r>
              <a:rPr lang="en-US" sz="1000" dirty="0">
                <a:latin typeface="Times New Roman" charset="0"/>
                <a:cs typeface="Times New Roman" charset="0"/>
              </a:rPr>
              <a:t>(a) effects of a simple shift of the entire distribution toward a warmer climate;</a:t>
            </a:r>
          </a:p>
          <a:p>
            <a:pPr>
              <a:spcBef>
                <a:spcPct val="0"/>
              </a:spcBef>
            </a:pPr>
            <a:r>
              <a:rPr lang="en-US" sz="1000" dirty="0">
                <a:latin typeface="Times New Roman" charset="0"/>
                <a:cs typeface="Times New Roman" charset="0"/>
              </a:rPr>
              <a:t>(b) effects of an increase in temperature variability with no shift in the mean;</a:t>
            </a:r>
          </a:p>
          <a:p>
            <a:pPr>
              <a:spcBef>
                <a:spcPct val="0"/>
              </a:spcBef>
            </a:pPr>
            <a:r>
              <a:rPr lang="en-US" sz="1000" dirty="0">
                <a:latin typeface="Times New Roman" charset="0"/>
                <a:cs typeface="Times New Roman" charset="0"/>
              </a:rPr>
              <a:t>(c) effects of an altered shape of the distribution, in this example a change in symmetry toward the hotter part of the distribution. </a:t>
            </a:r>
          </a:p>
        </p:txBody>
      </p:sp>
      <p:sp>
        <p:nvSpPr>
          <p:cNvPr id="174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Perpetua" charset="0"/>
                <a:ea typeface="ＭＳ Ｐゴシック" charset="0"/>
              </a:defRPr>
            </a:lvl1pPr>
            <a:lvl2pPr marL="742950" indent="-285750">
              <a:defRPr>
                <a:solidFill>
                  <a:schemeClr val="tx1"/>
                </a:solidFill>
                <a:latin typeface="Perpetua" charset="0"/>
                <a:ea typeface="ＭＳ Ｐゴシック" charset="0"/>
              </a:defRPr>
            </a:lvl2pPr>
            <a:lvl3pPr marL="1143000" indent="-228600">
              <a:defRPr>
                <a:solidFill>
                  <a:schemeClr val="tx1"/>
                </a:solidFill>
                <a:latin typeface="Perpetua" charset="0"/>
                <a:ea typeface="ＭＳ Ｐゴシック" charset="0"/>
              </a:defRPr>
            </a:lvl3pPr>
            <a:lvl4pPr marL="1600200" indent="-228600">
              <a:defRPr>
                <a:solidFill>
                  <a:schemeClr val="tx1"/>
                </a:solidFill>
                <a:latin typeface="Perpetua" charset="0"/>
                <a:ea typeface="ＭＳ Ｐゴシック" charset="0"/>
              </a:defRPr>
            </a:lvl4pPr>
            <a:lvl5pPr marL="2057400" indent="-228600">
              <a:defRPr>
                <a:solidFill>
                  <a:schemeClr val="tx1"/>
                </a:solidFill>
                <a:latin typeface="Perpetua" charset="0"/>
                <a:ea typeface="ＭＳ Ｐゴシック" charset="0"/>
              </a:defRPr>
            </a:lvl5pPr>
            <a:lvl6pPr marL="2514600" indent="-228600" fontAlgn="base">
              <a:spcBef>
                <a:spcPct val="0"/>
              </a:spcBef>
              <a:spcAft>
                <a:spcPct val="0"/>
              </a:spcAft>
              <a:defRPr>
                <a:solidFill>
                  <a:schemeClr val="tx1"/>
                </a:solidFill>
                <a:latin typeface="Perpetua" charset="0"/>
                <a:ea typeface="ＭＳ Ｐゴシック" charset="0"/>
              </a:defRPr>
            </a:lvl6pPr>
            <a:lvl7pPr marL="2971800" indent="-228600" fontAlgn="base">
              <a:spcBef>
                <a:spcPct val="0"/>
              </a:spcBef>
              <a:spcAft>
                <a:spcPct val="0"/>
              </a:spcAft>
              <a:defRPr>
                <a:solidFill>
                  <a:schemeClr val="tx1"/>
                </a:solidFill>
                <a:latin typeface="Perpetua" charset="0"/>
                <a:ea typeface="ＭＳ Ｐゴシック" charset="0"/>
              </a:defRPr>
            </a:lvl7pPr>
            <a:lvl8pPr marL="3429000" indent="-228600" fontAlgn="base">
              <a:spcBef>
                <a:spcPct val="0"/>
              </a:spcBef>
              <a:spcAft>
                <a:spcPct val="0"/>
              </a:spcAft>
              <a:defRPr>
                <a:solidFill>
                  <a:schemeClr val="tx1"/>
                </a:solidFill>
                <a:latin typeface="Perpetua" charset="0"/>
                <a:ea typeface="ＭＳ Ｐゴシック" charset="0"/>
              </a:defRPr>
            </a:lvl8pPr>
            <a:lvl9pPr marL="3886200" indent="-228600" fontAlgn="base">
              <a:spcBef>
                <a:spcPct val="0"/>
              </a:spcBef>
              <a:spcAft>
                <a:spcPct val="0"/>
              </a:spcAft>
              <a:defRPr>
                <a:solidFill>
                  <a:schemeClr val="tx1"/>
                </a:solidFill>
                <a:latin typeface="Perpetua" charset="0"/>
                <a:ea typeface="ＭＳ Ｐゴシック" charset="0"/>
              </a:defRPr>
            </a:lvl9pPr>
          </a:lstStyle>
          <a:p>
            <a:fld id="{178D7626-2F54-7F46-A9CF-037E13AA0088}" type="slidenum">
              <a:rPr lang="en-US">
                <a:solidFill>
                  <a:srgbClr val="000000"/>
                </a:solidFill>
                <a:latin typeface="Calibri" charset="0"/>
              </a:rPr>
              <a:pPr/>
              <a:t>3</a:t>
            </a:fld>
            <a:endParaRPr lang="en-US">
              <a:solidFill>
                <a:srgbClr val="000000"/>
              </a:solidFill>
              <a:latin typeface="Calibri"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dirty="0" smtClean="0">
                <a:latin typeface="Times New Roman" charset="0"/>
                <a:cs typeface="Times New Roman" charset="0"/>
              </a:rPr>
              <a:t>Georgia is one of the fastest growing states in the nation.  From 2000 to 2010, Georgia</a:t>
            </a:r>
            <a:r>
              <a:rPr lang="ja-JP" altLang="en-US" dirty="0" smtClean="0">
                <a:latin typeface="Times New Roman" charset="0"/>
                <a:cs typeface="Times New Roman" charset="0"/>
              </a:rPr>
              <a:t>’</a:t>
            </a:r>
            <a:r>
              <a:rPr lang="en-US" dirty="0" smtClean="0">
                <a:latin typeface="Times New Roman" charset="0"/>
                <a:cs typeface="Times New Roman" charset="0"/>
              </a:rPr>
              <a:t>s population increased by 18.3 percent (compared to a national population increase of 9.7 percent for the same period) (U.S. Census Bureau 2011); and Georgia ranked tenth in terms of percent change in population from 2010 to 2012 (U.S. Census Bureau 2012b).  Much of the state</a:t>
            </a:r>
            <a:r>
              <a:rPr lang="ja-JP" altLang="en-US" dirty="0" smtClean="0">
                <a:latin typeface="Times New Roman" charset="0"/>
                <a:cs typeface="Times New Roman" charset="0"/>
              </a:rPr>
              <a:t>’</a:t>
            </a:r>
            <a:r>
              <a:rPr lang="en-US" dirty="0" smtClean="0">
                <a:latin typeface="Times New Roman" charset="0"/>
                <a:cs typeface="Times New Roman" charset="0"/>
              </a:rPr>
              <a:t>s population growth and economic expansion in recent decades has centered in and around metropolitan Atlanta counties in the north part of the state (</a:t>
            </a:r>
            <a:r>
              <a:rPr lang="en-US" dirty="0" err="1" smtClean="0">
                <a:latin typeface="Times New Roman" charset="0"/>
                <a:cs typeface="Times New Roman" charset="0"/>
              </a:rPr>
              <a:t>Hartshorn</a:t>
            </a:r>
            <a:r>
              <a:rPr lang="en-US" dirty="0" smtClean="0">
                <a:latin typeface="Times New Roman" charset="0"/>
                <a:cs typeface="Times New Roman" charset="0"/>
              </a:rPr>
              <a:t> and </a:t>
            </a:r>
            <a:r>
              <a:rPr lang="en-US" dirty="0" err="1" smtClean="0">
                <a:latin typeface="Times New Roman" charset="0"/>
                <a:cs typeface="Times New Roman" charset="0"/>
              </a:rPr>
              <a:t>Ihlanfeldt</a:t>
            </a:r>
            <a:r>
              <a:rPr lang="en-US" dirty="0" smtClean="0">
                <a:latin typeface="Times New Roman" charset="0"/>
                <a:cs typeface="Times New Roman" charset="0"/>
              </a:rPr>
              <a:t> 2000); but Georgia still contains a substantial number of rural, </a:t>
            </a:r>
            <a:r>
              <a:rPr lang="ja-JP" altLang="en-US" dirty="0" smtClean="0">
                <a:latin typeface="Times New Roman" charset="0"/>
                <a:cs typeface="Times New Roman" charset="0"/>
              </a:rPr>
              <a:t>“</a:t>
            </a:r>
            <a:r>
              <a:rPr lang="en-US" dirty="0" smtClean="0">
                <a:latin typeface="Times New Roman" charset="0"/>
                <a:cs typeface="Times New Roman" charset="0"/>
              </a:rPr>
              <a:t>Black Belt</a:t>
            </a:r>
            <a:r>
              <a:rPr lang="ja-JP" altLang="en-US" dirty="0" smtClean="0">
                <a:latin typeface="Times New Roman" charset="0"/>
                <a:cs typeface="Times New Roman" charset="0"/>
              </a:rPr>
              <a:t>”</a:t>
            </a:r>
            <a:r>
              <a:rPr lang="en-US" dirty="0" smtClean="0">
                <a:latin typeface="Times New Roman" charset="0"/>
                <a:cs typeface="Times New Roman" charset="0"/>
              </a:rPr>
              <a:t> counties, mostly in the southern part of the state, with resource-based industries as an economic mainstay (</a:t>
            </a:r>
            <a:r>
              <a:rPr lang="en-US" dirty="0" err="1" smtClean="0">
                <a:latin typeface="Times New Roman" charset="0"/>
                <a:cs typeface="Times New Roman" charset="0"/>
              </a:rPr>
              <a:t>Wimberly</a:t>
            </a:r>
            <a:r>
              <a:rPr lang="en-US" dirty="0" smtClean="0">
                <a:latin typeface="Times New Roman" charset="0"/>
                <a:cs typeface="Times New Roman" charset="0"/>
              </a:rPr>
              <a:t> and Morris 1997). </a:t>
            </a:r>
          </a:p>
          <a:p>
            <a:pPr>
              <a:spcBef>
                <a:spcPct val="0"/>
              </a:spcBef>
            </a:pPr>
            <a:endParaRPr lang="en-US" dirty="0" smtClean="0">
              <a:latin typeface="Times New Roman" charset="0"/>
              <a:cs typeface="Times New Roman" charset="0"/>
            </a:endParaRPr>
          </a:p>
          <a:p>
            <a:pPr>
              <a:spcBef>
                <a:spcPct val="0"/>
              </a:spcBef>
            </a:pPr>
            <a:r>
              <a:rPr lang="en-US" dirty="0" smtClean="0">
                <a:latin typeface="Times New Roman" charset="0"/>
                <a:cs typeface="Times New Roman" charset="0"/>
              </a:rPr>
              <a:t>The Black Belt is a band of mostly rural counties stretching from southern Virginia down through the Carolinas, Georgia, Alabama, Mississippi, and over to east Texas which have higher than average percentages of African-American residents (</a:t>
            </a:r>
            <a:r>
              <a:rPr lang="en-US" dirty="0" err="1" smtClean="0">
                <a:latin typeface="Times New Roman" charset="0"/>
                <a:cs typeface="Times New Roman" charset="0"/>
              </a:rPr>
              <a:t>Wimberly</a:t>
            </a:r>
            <a:r>
              <a:rPr lang="en-US" dirty="0" smtClean="0">
                <a:latin typeface="Times New Roman" charset="0"/>
                <a:cs typeface="Times New Roman" charset="0"/>
              </a:rPr>
              <a:t> and Morris 1997; McDaniel and Casanova 2003).  African Americans residing in this region have relatively higher poverty compared to the rest of the United States (Hoppe 1985; Falk and Rankin 1992; Falk et al. 1993); and a notable gap persists in social well-being of African Americans in this region compared to Whites and African Americans outside this region (Doherty and </a:t>
            </a:r>
            <a:r>
              <a:rPr lang="en-US" dirty="0" err="1" smtClean="0">
                <a:latin typeface="Times New Roman" charset="0"/>
                <a:cs typeface="Times New Roman" charset="0"/>
              </a:rPr>
              <a:t>McKissick</a:t>
            </a:r>
            <a:r>
              <a:rPr lang="en-US" dirty="0" smtClean="0">
                <a:latin typeface="Times New Roman" charset="0"/>
                <a:cs typeface="Times New Roman" charset="0"/>
              </a:rPr>
              <a:t> 2002; Webster and Bowman 2008).  </a:t>
            </a:r>
          </a:p>
          <a:p>
            <a:pPr>
              <a:spcBef>
                <a:spcPct val="0"/>
              </a:spcBef>
            </a:pPr>
            <a:endParaRPr lang="en-US" dirty="0" smtClean="0">
              <a:latin typeface="Times New Roman" charset="0"/>
              <a:cs typeface="Times New Roman" charset="0"/>
            </a:endParaRPr>
          </a:p>
          <a:p>
            <a:pPr>
              <a:spcBef>
                <a:spcPct val="0"/>
              </a:spcBef>
            </a:pPr>
            <a:r>
              <a:rPr lang="en-US" dirty="0" smtClean="0">
                <a:latin typeface="Times New Roman" charset="0"/>
                <a:cs typeface="Times New Roman" charset="0"/>
              </a:rPr>
              <a:t> Importantly, the historically-rooted, racial bifurcation of the state</a:t>
            </a:r>
            <a:r>
              <a:rPr lang="ja-JP" altLang="en-US" dirty="0" smtClean="0">
                <a:latin typeface="Times New Roman" charset="0"/>
                <a:cs typeface="Times New Roman" charset="0"/>
              </a:rPr>
              <a:t>’</a:t>
            </a:r>
            <a:r>
              <a:rPr lang="en-US" dirty="0" smtClean="0">
                <a:latin typeface="Times New Roman" charset="0"/>
                <a:cs typeface="Times New Roman" charset="0"/>
              </a:rPr>
              <a:t>s population into </a:t>
            </a:r>
            <a:r>
              <a:rPr lang="ja-JP" altLang="en-US" dirty="0" smtClean="0">
                <a:latin typeface="Times New Roman" charset="0"/>
                <a:cs typeface="Times New Roman" charset="0"/>
              </a:rPr>
              <a:t>“</a:t>
            </a:r>
            <a:r>
              <a:rPr lang="en-US" dirty="0" smtClean="0">
                <a:latin typeface="Times New Roman" charset="0"/>
                <a:cs typeface="Times New Roman" charset="0"/>
              </a:rPr>
              <a:t>black</a:t>
            </a:r>
            <a:r>
              <a:rPr lang="ja-JP" altLang="en-US" dirty="0" smtClean="0">
                <a:latin typeface="Times New Roman" charset="0"/>
                <a:cs typeface="Times New Roman" charset="0"/>
              </a:rPr>
              <a:t>”</a:t>
            </a:r>
            <a:r>
              <a:rPr lang="en-US" dirty="0" smtClean="0">
                <a:latin typeface="Times New Roman" charset="0"/>
                <a:cs typeface="Times New Roman" charset="0"/>
              </a:rPr>
              <a:t> and </a:t>
            </a:r>
            <a:r>
              <a:rPr lang="ja-JP" altLang="en-US" dirty="0" smtClean="0">
                <a:latin typeface="Times New Roman" charset="0"/>
                <a:cs typeface="Times New Roman" charset="0"/>
              </a:rPr>
              <a:t>“</a:t>
            </a:r>
            <a:r>
              <a:rPr lang="en-US" dirty="0" smtClean="0">
                <a:latin typeface="Times New Roman" charset="0"/>
                <a:cs typeface="Times New Roman" charset="0"/>
              </a:rPr>
              <a:t>white</a:t>
            </a:r>
            <a:r>
              <a:rPr lang="ja-JP" altLang="en-US" dirty="0" smtClean="0">
                <a:latin typeface="Times New Roman" charset="0"/>
                <a:cs typeface="Times New Roman" charset="0"/>
              </a:rPr>
              <a:t>”</a:t>
            </a:r>
            <a:r>
              <a:rPr lang="en-US" dirty="0" smtClean="0">
                <a:latin typeface="Times New Roman" charset="0"/>
                <a:cs typeface="Times New Roman" charset="0"/>
              </a:rPr>
              <a:t> subcultural groupings has given way to a significant third force, manifested as the unprecedented growth in immigrant/migrant populations of both Hispanics and Asians across Georgia (</a:t>
            </a:r>
            <a:r>
              <a:rPr lang="en-US" dirty="0" err="1" smtClean="0">
                <a:latin typeface="Times New Roman" charset="0"/>
                <a:cs typeface="Times New Roman" charset="0"/>
              </a:rPr>
              <a:t>Zúñiga</a:t>
            </a:r>
            <a:r>
              <a:rPr lang="en-US" dirty="0" smtClean="0">
                <a:latin typeface="Times New Roman" charset="0"/>
                <a:cs typeface="Times New Roman" charset="0"/>
              </a:rPr>
              <a:t> and Hernández-León 2001;Yarbrough 2007).  Between 1990 and 2000, Georgia</a:t>
            </a:r>
            <a:r>
              <a:rPr lang="ja-JP" altLang="en-US" dirty="0" smtClean="0">
                <a:latin typeface="Times New Roman" charset="0"/>
                <a:cs typeface="Times New Roman" charset="0"/>
              </a:rPr>
              <a:t>’</a:t>
            </a:r>
            <a:r>
              <a:rPr lang="en-US" dirty="0" smtClean="0">
                <a:latin typeface="Times New Roman" charset="0"/>
                <a:cs typeface="Times New Roman" charset="0"/>
              </a:rPr>
              <a:t>s Hispanic population increased 324 percent and 96.1 percent from 2000 to 2010; Asians increased 155 percent and 82 percent, respectively, during these decades (U.S. Census Bureau, 1990, 2000a, 2000b, 2002, 2012a).  </a:t>
            </a:r>
          </a:p>
          <a:p>
            <a:endParaRPr lang="en-US" dirty="0"/>
          </a:p>
        </p:txBody>
      </p:sp>
      <p:sp>
        <p:nvSpPr>
          <p:cNvPr id="4" name="Slide Number Placeholder 3"/>
          <p:cNvSpPr>
            <a:spLocks noGrp="1"/>
          </p:cNvSpPr>
          <p:nvPr>
            <p:ph type="sldNum" sz="quarter" idx="10"/>
          </p:nvPr>
        </p:nvSpPr>
        <p:spPr/>
        <p:txBody>
          <a:bodyPr/>
          <a:lstStyle/>
          <a:p>
            <a:fld id="{5FEA377A-11BF-3948-849E-F3A578DA4B50}" type="slidenum">
              <a:rPr lang="en-US" smtClean="0"/>
              <a:pPr/>
              <a:t>4</a:t>
            </a:fld>
            <a:endParaRPr lang="en-US"/>
          </a:p>
        </p:txBody>
      </p:sp>
    </p:spTree>
    <p:extLst>
      <p:ext uri="{BB962C8B-B14F-4D97-AF65-F5344CB8AC3E}">
        <p14:creationId xmlns:p14="http://schemas.microsoft.com/office/powerpoint/2010/main" val="34189550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dirty="0">
                <a:latin typeface="Calibri" charset="0"/>
              </a:rPr>
              <a:t>The climate of the Southeast is uniquely warm and wet. The average annual temperature of the Southeast did not change significantly over the past century as a whole. Similarly, Tebaldi et al. (2012) report that warming hole, which is the slow warming in parts of the Southeast United States including Georgia, has disappeared in recent decades which is consistent with the warming trend in Southeast. Since 1970, however, annual average temperature has risen about 2°F, with the greatest seasonal increase in temperature occurring during the winter months. The number of freezing days in the Southeast has declined by four to seven days per year for most of the region since the mid-1970s.  Despite reported increases in precipitation, areas experiencing moderate to severe drought have increased in recent decades in the region. </a:t>
            </a:r>
          </a:p>
          <a:p>
            <a:pPr>
              <a:spcBef>
                <a:spcPct val="0"/>
              </a:spcBef>
            </a:pPr>
            <a:endParaRPr lang="en-US" dirty="0">
              <a:latin typeface="Calibri" charset="0"/>
            </a:endParaRPr>
          </a:p>
          <a:p>
            <a:pPr marL="0" lvl="1">
              <a:spcBef>
                <a:spcPct val="0"/>
              </a:spcBef>
            </a:pPr>
            <a:r>
              <a:rPr lang="en-US" sz="2400" dirty="0">
                <a:solidFill>
                  <a:srgbClr val="000000"/>
                </a:solidFill>
                <a:latin typeface="Calibri" charset="0"/>
              </a:rPr>
              <a:t>2012 hottest year on record</a:t>
            </a:r>
          </a:p>
          <a:p>
            <a:pPr>
              <a:spcBef>
                <a:spcPct val="0"/>
              </a:spcBef>
            </a:pPr>
            <a:endParaRPr lang="en-US" dirty="0" smtClean="0">
              <a:latin typeface="Calibri" charset="0"/>
            </a:endParaRPr>
          </a:p>
          <a:p>
            <a:pPr>
              <a:spcBef>
                <a:spcPct val="0"/>
              </a:spcBef>
            </a:pPr>
            <a:r>
              <a:rPr lang="en-US" dirty="0" smtClean="0">
                <a:solidFill>
                  <a:srgbClr val="000000"/>
                </a:solidFill>
                <a:latin typeface="Calibri" charset="0"/>
              </a:rPr>
              <a:t>United States National Climate Assessment </a:t>
            </a:r>
            <a:r>
              <a:rPr lang="en-US" dirty="0" smtClean="0">
                <a:latin typeface="Calibri" charset="0"/>
              </a:rPr>
              <a:t>(</a:t>
            </a:r>
            <a:r>
              <a:rPr lang="en-US" sz="2100" dirty="0" err="1" smtClean="0">
                <a:latin typeface="Calibri" charset="0"/>
              </a:rPr>
              <a:t>Melillo</a:t>
            </a:r>
            <a:r>
              <a:rPr lang="en-US" sz="2100" dirty="0" smtClean="0">
                <a:latin typeface="Calibri" charset="0"/>
              </a:rPr>
              <a:t> </a:t>
            </a:r>
            <a:r>
              <a:rPr lang="en-US" sz="2100" i="1" dirty="0" smtClean="0">
                <a:latin typeface="Calibri" charset="0"/>
              </a:rPr>
              <a:t>et al.</a:t>
            </a:r>
            <a:r>
              <a:rPr lang="en-US" sz="2100" dirty="0" smtClean="0">
                <a:latin typeface="Calibri" charset="0"/>
              </a:rPr>
              <a:t> 2014) </a:t>
            </a:r>
          </a:p>
          <a:p>
            <a:pPr lvl="1">
              <a:spcBef>
                <a:spcPct val="0"/>
              </a:spcBef>
            </a:pPr>
            <a:r>
              <a:rPr lang="en-US" dirty="0" smtClean="0">
                <a:latin typeface="Calibri" charset="0"/>
              </a:rPr>
              <a:t>1.5°C to 2.5°C , 2.5°C to 5.5°C rise under low and high emissions scenario</a:t>
            </a:r>
          </a:p>
          <a:p>
            <a:pPr lvl="1">
              <a:spcBef>
                <a:spcPct val="0"/>
              </a:spcBef>
            </a:pPr>
            <a:r>
              <a:rPr lang="en-US" dirty="0" smtClean="0">
                <a:latin typeface="Calibri" charset="0"/>
              </a:rPr>
              <a:t>Frequent heavy precipitation events, heat events (once in 20 year events) </a:t>
            </a:r>
          </a:p>
          <a:p>
            <a:pPr lvl="1">
              <a:spcBef>
                <a:spcPct val="0"/>
              </a:spcBef>
            </a:pPr>
            <a:r>
              <a:rPr lang="en-US" dirty="0" smtClean="0">
                <a:latin typeface="Calibri" charset="0"/>
              </a:rPr>
              <a:t>Decrease in water availability</a:t>
            </a:r>
          </a:p>
          <a:p>
            <a:pPr>
              <a:spcBef>
                <a:spcPct val="0"/>
              </a:spcBef>
            </a:pPr>
            <a:endParaRPr lang="en-US" dirty="0">
              <a:latin typeface="Calibri" charset="0"/>
            </a:endParaRPr>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Perpetua" charset="0"/>
                <a:ea typeface="ＭＳ Ｐゴシック" charset="0"/>
              </a:defRPr>
            </a:lvl1pPr>
            <a:lvl2pPr marL="742950" indent="-285750">
              <a:defRPr>
                <a:solidFill>
                  <a:schemeClr val="tx1"/>
                </a:solidFill>
                <a:latin typeface="Perpetua" charset="0"/>
                <a:ea typeface="ＭＳ Ｐゴシック" charset="0"/>
              </a:defRPr>
            </a:lvl2pPr>
            <a:lvl3pPr marL="1143000" indent="-228600">
              <a:defRPr>
                <a:solidFill>
                  <a:schemeClr val="tx1"/>
                </a:solidFill>
                <a:latin typeface="Perpetua" charset="0"/>
                <a:ea typeface="ＭＳ Ｐゴシック" charset="0"/>
              </a:defRPr>
            </a:lvl3pPr>
            <a:lvl4pPr marL="1600200" indent="-228600">
              <a:defRPr>
                <a:solidFill>
                  <a:schemeClr val="tx1"/>
                </a:solidFill>
                <a:latin typeface="Perpetua" charset="0"/>
                <a:ea typeface="ＭＳ Ｐゴシック" charset="0"/>
              </a:defRPr>
            </a:lvl4pPr>
            <a:lvl5pPr marL="2057400" indent="-228600">
              <a:defRPr>
                <a:solidFill>
                  <a:schemeClr val="tx1"/>
                </a:solidFill>
                <a:latin typeface="Perpetua" charset="0"/>
                <a:ea typeface="ＭＳ Ｐゴシック" charset="0"/>
              </a:defRPr>
            </a:lvl5pPr>
            <a:lvl6pPr marL="2514600" indent="-228600" fontAlgn="base">
              <a:spcBef>
                <a:spcPct val="0"/>
              </a:spcBef>
              <a:spcAft>
                <a:spcPct val="0"/>
              </a:spcAft>
              <a:defRPr>
                <a:solidFill>
                  <a:schemeClr val="tx1"/>
                </a:solidFill>
                <a:latin typeface="Perpetua" charset="0"/>
                <a:ea typeface="ＭＳ Ｐゴシック" charset="0"/>
              </a:defRPr>
            </a:lvl6pPr>
            <a:lvl7pPr marL="2971800" indent="-228600" fontAlgn="base">
              <a:spcBef>
                <a:spcPct val="0"/>
              </a:spcBef>
              <a:spcAft>
                <a:spcPct val="0"/>
              </a:spcAft>
              <a:defRPr>
                <a:solidFill>
                  <a:schemeClr val="tx1"/>
                </a:solidFill>
                <a:latin typeface="Perpetua" charset="0"/>
                <a:ea typeface="ＭＳ Ｐゴシック" charset="0"/>
              </a:defRPr>
            </a:lvl7pPr>
            <a:lvl8pPr marL="3429000" indent="-228600" fontAlgn="base">
              <a:spcBef>
                <a:spcPct val="0"/>
              </a:spcBef>
              <a:spcAft>
                <a:spcPct val="0"/>
              </a:spcAft>
              <a:defRPr>
                <a:solidFill>
                  <a:schemeClr val="tx1"/>
                </a:solidFill>
                <a:latin typeface="Perpetua" charset="0"/>
                <a:ea typeface="ＭＳ Ｐゴシック" charset="0"/>
              </a:defRPr>
            </a:lvl8pPr>
            <a:lvl9pPr marL="3886200" indent="-228600" fontAlgn="base">
              <a:spcBef>
                <a:spcPct val="0"/>
              </a:spcBef>
              <a:spcAft>
                <a:spcPct val="0"/>
              </a:spcAft>
              <a:defRPr>
                <a:solidFill>
                  <a:schemeClr val="tx1"/>
                </a:solidFill>
                <a:latin typeface="Perpetua" charset="0"/>
                <a:ea typeface="ＭＳ Ｐゴシック" charset="0"/>
              </a:defRPr>
            </a:lvl9pPr>
          </a:lstStyle>
          <a:p>
            <a:fld id="{4B2B3823-BC24-0A45-BD5E-31C8C2D27D46}" type="slidenum">
              <a:rPr lang="en-US">
                <a:solidFill>
                  <a:srgbClr val="000000"/>
                </a:solidFill>
                <a:latin typeface="Calibri" charset="0"/>
              </a:rPr>
              <a:pPr/>
              <a:t>5</a:t>
            </a:fld>
            <a:endParaRPr lang="en-US">
              <a:solidFill>
                <a:srgbClr val="000000"/>
              </a:solidFill>
              <a:latin typeface="Calibri"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 name="Notes Placeholder 2"/>
          <p:cNvSpPr>
            <a:spLocks noGrp="1"/>
          </p:cNvSpPr>
          <p:nvPr>
            <p:ph type="body" idx="1"/>
          </p:nvPr>
        </p:nvSpPr>
        <p:spPr/>
        <p:txBody>
          <a:bodyPr wrap="square" numCol="1" anchor="t" anchorCtr="0" compatLnSpc="1">
            <a:prstTxWarp prst="textNoShape">
              <a:avLst/>
            </a:prstTxWarp>
            <a:noAutofit/>
          </a:bodyPr>
          <a:lstStyle/>
          <a:p>
            <a:pPr marL="57150" lvl="1">
              <a:spcBef>
                <a:spcPct val="0"/>
              </a:spcBef>
            </a:pPr>
            <a:r>
              <a:rPr lang="en-US" dirty="0">
                <a:latin typeface="Times New Roman" charset="0"/>
                <a:cs typeface="Times New Roman" charset="0"/>
              </a:rPr>
              <a:t>It has been widely discussed in the literature that climate change and globalization act simultaneously as </a:t>
            </a:r>
            <a:r>
              <a:rPr lang="ja-JP" altLang="en-US" dirty="0">
                <a:latin typeface="Times New Roman" charset="0"/>
                <a:cs typeface="Times New Roman" charset="0"/>
              </a:rPr>
              <a:t>“</a:t>
            </a:r>
            <a:r>
              <a:rPr lang="en-US" dirty="0">
                <a:latin typeface="Times New Roman" charset="0"/>
                <a:cs typeface="Times New Roman" charset="0"/>
              </a:rPr>
              <a:t>double exposures</a:t>
            </a:r>
            <a:r>
              <a:rPr lang="ja-JP" altLang="en-US" dirty="0">
                <a:latin typeface="Times New Roman" charset="0"/>
                <a:cs typeface="Times New Roman" charset="0"/>
              </a:rPr>
              <a:t>”</a:t>
            </a:r>
            <a:r>
              <a:rPr lang="en-US" dirty="0">
                <a:latin typeface="Times New Roman" charset="0"/>
                <a:cs typeface="Times New Roman" charset="0"/>
              </a:rPr>
              <a:t> among poor residents of large cities. Mainly due to reduced demand and wages for low-skilled workers which rises the income inequality and results into increased spatial concentration of poverty within central city (Castells, 1998; </a:t>
            </a:r>
            <a:r>
              <a:rPr lang="en-US" dirty="0" err="1">
                <a:latin typeface="Times New Roman" charset="0"/>
                <a:cs typeface="Times New Roman" charset="0"/>
              </a:rPr>
              <a:t>Jargowsky</a:t>
            </a:r>
            <a:r>
              <a:rPr lang="en-US" dirty="0">
                <a:latin typeface="Times New Roman" charset="0"/>
                <a:cs typeface="Times New Roman" charset="0"/>
              </a:rPr>
              <a:t>, 1997). This will ultimately lead to physical vulnerability of these groups to weather-related events</a:t>
            </a:r>
          </a:p>
          <a:p>
            <a:pPr lvl="2">
              <a:spcBef>
                <a:spcPct val="0"/>
              </a:spcBef>
            </a:pPr>
            <a:r>
              <a:rPr lang="en-US" dirty="0">
                <a:latin typeface="Times New Roman" charset="0"/>
                <a:cs typeface="Times New Roman" charset="0"/>
              </a:rPr>
              <a:t>	</a:t>
            </a:r>
          </a:p>
          <a:p>
            <a:pPr lvl="2">
              <a:spcBef>
                <a:spcPct val="0"/>
              </a:spcBef>
            </a:pPr>
            <a:r>
              <a:rPr lang="en-US" dirty="0">
                <a:latin typeface="Times New Roman" charset="0"/>
                <a:cs typeface="Times New Roman" charset="0"/>
              </a:rPr>
              <a:t>Hence, the US Global Change research program report cites that both urban and rural areas are affected by climate change due to </a:t>
            </a:r>
          </a:p>
          <a:p>
            <a:pPr marL="457200" lvl="3">
              <a:spcBef>
                <a:spcPct val="0"/>
              </a:spcBef>
              <a:buFont typeface="Wingdings" charset="0"/>
              <a:buChar char="§"/>
            </a:pPr>
            <a:r>
              <a:rPr lang="en-US" dirty="0">
                <a:latin typeface="Times New Roman" charset="0"/>
                <a:cs typeface="Times New Roman" charset="0"/>
              </a:rPr>
              <a:t>Heat-related stresses</a:t>
            </a:r>
          </a:p>
          <a:p>
            <a:pPr marL="57150" lvl="1">
              <a:spcBef>
                <a:spcPct val="0"/>
              </a:spcBef>
              <a:buClr>
                <a:srgbClr val="0070C0"/>
              </a:buClr>
              <a:buFont typeface="Wingdings" charset="0"/>
              <a:buChar char="§"/>
            </a:pPr>
            <a:r>
              <a:rPr lang="en-US" dirty="0">
                <a:latin typeface="Times New Roman" charset="0"/>
                <a:cs typeface="Times New Roman" charset="0"/>
              </a:rPr>
              <a:t>Crops damage</a:t>
            </a:r>
          </a:p>
          <a:p>
            <a:pPr marL="57150" lvl="1">
              <a:spcBef>
                <a:spcPct val="0"/>
              </a:spcBef>
              <a:buClr>
                <a:srgbClr val="0070C0"/>
              </a:buClr>
              <a:buFont typeface="Wingdings" charset="0"/>
              <a:buChar char="§"/>
            </a:pPr>
            <a:r>
              <a:rPr lang="en-US" dirty="0">
                <a:latin typeface="Times New Roman" charset="0"/>
                <a:cs typeface="Times New Roman" charset="0"/>
              </a:rPr>
              <a:t>Infrastructure damage</a:t>
            </a:r>
          </a:p>
          <a:p>
            <a:pPr marL="57150" lvl="1">
              <a:spcBef>
                <a:spcPct val="0"/>
              </a:spcBef>
              <a:buClr>
                <a:srgbClr val="0070C0"/>
              </a:buClr>
              <a:buFont typeface="Wingdings" charset="0"/>
              <a:buChar char="§"/>
            </a:pPr>
            <a:r>
              <a:rPr lang="en-US" dirty="0">
                <a:latin typeface="Times New Roman" charset="0"/>
                <a:cs typeface="Times New Roman" charset="0"/>
              </a:rPr>
              <a:t>Disease outbreak</a:t>
            </a:r>
          </a:p>
          <a:p>
            <a:pPr marL="57150" lvl="1">
              <a:spcBef>
                <a:spcPct val="0"/>
              </a:spcBef>
              <a:buClr>
                <a:srgbClr val="0070C0"/>
              </a:buClr>
              <a:buFont typeface="Wingdings" charset="0"/>
              <a:buChar char="§"/>
            </a:pPr>
            <a:r>
              <a:rPr lang="en-US" dirty="0">
                <a:latin typeface="Times New Roman" charset="0"/>
                <a:cs typeface="Times New Roman" charset="0"/>
              </a:rPr>
              <a:t>Decreased water availability</a:t>
            </a:r>
          </a:p>
          <a:p>
            <a:pPr marL="57150" lvl="1">
              <a:spcBef>
                <a:spcPct val="0"/>
              </a:spcBef>
              <a:buClr>
                <a:srgbClr val="0070C0"/>
              </a:buClr>
              <a:buFont typeface="Wingdings" charset="0"/>
              <a:buChar char="§"/>
            </a:pPr>
            <a:endParaRPr lang="en-US" dirty="0">
              <a:latin typeface="Times New Roman" charset="0"/>
              <a:cs typeface="Times New Roman" charset="0"/>
            </a:endParaRPr>
          </a:p>
          <a:p>
            <a:pPr marL="57150" lvl="1">
              <a:spcBef>
                <a:spcPct val="0"/>
              </a:spcBef>
              <a:buClr>
                <a:srgbClr val="0070C0"/>
              </a:buClr>
              <a:buFont typeface="Wingdings" charset="0"/>
              <a:buChar char="§"/>
            </a:pPr>
            <a:endParaRPr lang="en-US" dirty="0">
              <a:latin typeface="Times New Roman" charset="0"/>
              <a:cs typeface="Times New Roman" charset="0"/>
            </a:endParaRPr>
          </a:p>
          <a:p>
            <a:pPr>
              <a:spcBef>
                <a:spcPct val="0"/>
              </a:spcBef>
            </a:pPr>
            <a:endParaRPr lang="en-US" dirty="0">
              <a:latin typeface="Times New Roman" charset="0"/>
              <a:cs typeface="Times New Roman" charset="0"/>
            </a:endParaRPr>
          </a:p>
          <a:p>
            <a:pPr>
              <a:spcBef>
                <a:spcPct val="0"/>
              </a:spcBef>
            </a:pPr>
            <a:endParaRPr lang="en-US" dirty="0">
              <a:latin typeface="Times New Roman" charset="0"/>
              <a:cs typeface="Times New Roman" charset="0"/>
            </a:endParaRPr>
          </a:p>
        </p:txBody>
      </p:sp>
      <p:sp>
        <p:nvSpPr>
          <p:cNvPr id="215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Perpetua" charset="0"/>
                <a:ea typeface="ＭＳ Ｐゴシック" charset="0"/>
              </a:defRPr>
            </a:lvl1pPr>
            <a:lvl2pPr marL="742950" indent="-285750">
              <a:defRPr>
                <a:solidFill>
                  <a:schemeClr val="tx1"/>
                </a:solidFill>
                <a:latin typeface="Perpetua" charset="0"/>
                <a:ea typeface="ＭＳ Ｐゴシック" charset="0"/>
              </a:defRPr>
            </a:lvl2pPr>
            <a:lvl3pPr marL="1143000" indent="-228600">
              <a:defRPr>
                <a:solidFill>
                  <a:schemeClr val="tx1"/>
                </a:solidFill>
                <a:latin typeface="Perpetua" charset="0"/>
                <a:ea typeface="ＭＳ Ｐゴシック" charset="0"/>
              </a:defRPr>
            </a:lvl3pPr>
            <a:lvl4pPr marL="1600200" indent="-228600">
              <a:defRPr>
                <a:solidFill>
                  <a:schemeClr val="tx1"/>
                </a:solidFill>
                <a:latin typeface="Perpetua" charset="0"/>
                <a:ea typeface="ＭＳ Ｐゴシック" charset="0"/>
              </a:defRPr>
            </a:lvl4pPr>
            <a:lvl5pPr marL="2057400" indent="-228600">
              <a:defRPr>
                <a:solidFill>
                  <a:schemeClr val="tx1"/>
                </a:solidFill>
                <a:latin typeface="Perpetua" charset="0"/>
                <a:ea typeface="ＭＳ Ｐゴシック" charset="0"/>
              </a:defRPr>
            </a:lvl5pPr>
            <a:lvl6pPr marL="2514600" indent="-228600" fontAlgn="base">
              <a:spcBef>
                <a:spcPct val="0"/>
              </a:spcBef>
              <a:spcAft>
                <a:spcPct val="0"/>
              </a:spcAft>
              <a:defRPr>
                <a:solidFill>
                  <a:schemeClr val="tx1"/>
                </a:solidFill>
                <a:latin typeface="Perpetua" charset="0"/>
                <a:ea typeface="ＭＳ Ｐゴシック" charset="0"/>
              </a:defRPr>
            </a:lvl6pPr>
            <a:lvl7pPr marL="2971800" indent="-228600" fontAlgn="base">
              <a:spcBef>
                <a:spcPct val="0"/>
              </a:spcBef>
              <a:spcAft>
                <a:spcPct val="0"/>
              </a:spcAft>
              <a:defRPr>
                <a:solidFill>
                  <a:schemeClr val="tx1"/>
                </a:solidFill>
                <a:latin typeface="Perpetua" charset="0"/>
                <a:ea typeface="ＭＳ Ｐゴシック" charset="0"/>
              </a:defRPr>
            </a:lvl7pPr>
            <a:lvl8pPr marL="3429000" indent="-228600" fontAlgn="base">
              <a:spcBef>
                <a:spcPct val="0"/>
              </a:spcBef>
              <a:spcAft>
                <a:spcPct val="0"/>
              </a:spcAft>
              <a:defRPr>
                <a:solidFill>
                  <a:schemeClr val="tx1"/>
                </a:solidFill>
                <a:latin typeface="Perpetua" charset="0"/>
                <a:ea typeface="ＭＳ Ｐゴシック" charset="0"/>
              </a:defRPr>
            </a:lvl8pPr>
            <a:lvl9pPr marL="3886200" indent="-228600" fontAlgn="base">
              <a:spcBef>
                <a:spcPct val="0"/>
              </a:spcBef>
              <a:spcAft>
                <a:spcPct val="0"/>
              </a:spcAft>
              <a:defRPr>
                <a:solidFill>
                  <a:schemeClr val="tx1"/>
                </a:solidFill>
                <a:latin typeface="Perpetua" charset="0"/>
                <a:ea typeface="ＭＳ Ｐゴシック" charset="0"/>
              </a:defRPr>
            </a:lvl9pPr>
          </a:lstStyle>
          <a:p>
            <a:fld id="{445C3FEE-6926-0545-B8F3-6C6AC2D45D2D}" type="slidenum">
              <a:rPr lang="en-US">
                <a:solidFill>
                  <a:srgbClr val="000000"/>
                </a:solidFill>
                <a:latin typeface="Calibri" charset="0"/>
              </a:rPr>
              <a:pPr/>
              <a:t>6</a:t>
            </a:fld>
            <a:endParaRPr lang="en-US">
              <a:solidFill>
                <a:srgbClr val="000000"/>
              </a:solidFill>
              <a:latin typeface="Calibri"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 name="Notes Placeholder 2"/>
          <p:cNvSpPr>
            <a:spLocks noGrp="1"/>
          </p:cNvSpPr>
          <p:nvPr>
            <p:ph type="body" idx="1"/>
          </p:nvPr>
        </p:nvSpPr>
        <p:spPr/>
        <p:txBody>
          <a:bodyPr wrap="square" numCol="1" anchor="t" anchorCtr="0" compatLnSpc="1">
            <a:prstTxWarp prst="textNoShape">
              <a:avLst/>
            </a:prstTxWarp>
            <a:noAutofit/>
          </a:bodyPr>
          <a:lstStyle/>
          <a:p>
            <a:pPr>
              <a:spcBef>
                <a:spcPct val="0"/>
              </a:spcBef>
            </a:pPr>
            <a:r>
              <a:rPr lang="en-US">
                <a:latin typeface="Times New Roman" charset="0"/>
                <a:cs typeface="Times New Roman" charset="0"/>
              </a:rPr>
              <a:t>Vulnerability divided into –social vulnerability and biophysical vulnerability. Social vulnerability represents a set of socioeconomic factor that exists independent of occurrence of hazard depending on people</a:t>
            </a:r>
            <a:r>
              <a:rPr lang="ja-JP" altLang="en-US">
                <a:latin typeface="Times New Roman" charset="0"/>
                <a:cs typeface="Times New Roman" charset="0"/>
              </a:rPr>
              <a:t>’</a:t>
            </a:r>
            <a:r>
              <a:rPr lang="en-US">
                <a:latin typeface="Times New Roman" charset="0"/>
                <a:cs typeface="Times New Roman" charset="0"/>
              </a:rPr>
              <a:t>s ability to cope with stress or</a:t>
            </a:r>
          </a:p>
          <a:p>
            <a:pPr>
              <a:spcBef>
                <a:spcPct val="0"/>
              </a:spcBef>
            </a:pPr>
            <a:r>
              <a:rPr lang="en-US">
                <a:latin typeface="Times New Roman" charset="0"/>
                <a:cs typeface="Times New Roman" charset="0"/>
              </a:rPr>
              <a:t>change. The nature of social vulnerability will depend on the nature of the hazard to which the human system in question is exposed: although social vulnerability is not a function of hazard, certain properties of a system will make it more vulnerable to certain types of hazard than to others. For example, quality of housing will be an important determinant of a community</a:t>
            </a:r>
            <a:r>
              <a:rPr lang="ja-JP" altLang="en-US">
                <a:latin typeface="Times New Roman" charset="0"/>
                <a:cs typeface="Times New Roman" charset="0"/>
              </a:rPr>
              <a:t>’</a:t>
            </a:r>
            <a:r>
              <a:rPr lang="en-US">
                <a:latin typeface="Times New Roman" charset="0"/>
                <a:cs typeface="Times New Roman" charset="0"/>
              </a:rPr>
              <a:t>s (social) vulnerability to a flood or windstorm, but is less likely to influence its vulnerability to drought. Nonetheless, certain factors such as poverty, inequality, health, access to resources and social status are likely to determine the vulnerability of communities and individuals to a range of different hazards (including non-climate hazards). We may view such factors as </a:t>
            </a:r>
            <a:r>
              <a:rPr lang="ja-JP" altLang="en-US">
                <a:latin typeface="Times New Roman" charset="0"/>
                <a:cs typeface="Times New Roman" charset="0"/>
              </a:rPr>
              <a:t>“</a:t>
            </a:r>
            <a:r>
              <a:rPr lang="en-US">
                <a:latin typeface="Times New Roman" charset="0"/>
                <a:cs typeface="Times New Roman" charset="0"/>
              </a:rPr>
              <a:t>generic</a:t>
            </a:r>
            <a:r>
              <a:rPr lang="ja-JP" altLang="en-US">
                <a:latin typeface="Times New Roman" charset="0"/>
                <a:cs typeface="Times New Roman" charset="0"/>
              </a:rPr>
              <a:t>”</a:t>
            </a:r>
            <a:r>
              <a:rPr lang="en-US">
                <a:latin typeface="Times New Roman" charset="0"/>
                <a:cs typeface="Times New Roman" charset="0"/>
              </a:rPr>
              <a:t> determinants of social vulnerability, and others such as the situation of dwellings in relation to river flood plains or low-lying coastal areas as determinants that are </a:t>
            </a:r>
            <a:r>
              <a:rPr lang="ja-JP" altLang="en-US">
                <a:latin typeface="Times New Roman" charset="0"/>
                <a:cs typeface="Times New Roman" charset="0"/>
              </a:rPr>
              <a:t>“</a:t>
            </a:r>
            <a:r>
              <a:rPr lang="en-US">
                <a:latin typeface="Times New Roman" charset="0"/>
                <a:cs typeface="Times New Roman" charset="0"/>
              </a:rPr>
              <a:t>specific</a:t>
            </a:r>
            <a:r>
              <a:rPr lang="ja-JP" altLang="en-US">
                <a:latin typeface="Times New Roman" charset="0"/>
                <a:cs typeface="Times New Roman" charset="0"/>
              </a:rPr>
              <a:t>”</a:t>
            </a:r>
            <a:r>
              <a:rPr lang="en-US">
                <a:latin typeface="Times New Roman" charset="0"/>
                <a:cs typeface="Times New Roman" charset="0"/>
              </a:rPr>
              <a:t> to particular hazards, in this example, flooding and storm surges.</a:t>
            </a:r>
          </a:p>
          <a:p>
            <a:pPr>
              <a:spcBef>
                <a:spcPct val="0"/>
              </a:spcBef>
            </a:pPr>
            <a:endParaRPr lang="en-US">
              <a:latin typeface="Times New Roman" charset="0"/>
              <a:cs typeface="Times New Roman" charset="0"/>
            </a:endParaRPr>
          </a:p>
          <a:p>
            <a:pPr>
              <a:spcBef>
                <a:spcPct val="0"/>
              </a:spcBef>
            </a:pPr>
            <a:r>
              <a:rPr lang="en-US">
                <a:latin typeface="Times New Roman" charset="0"/>
                <a:cs typeface="Times New Roman" charset="0"/>
              </a:rPr>
              <a:t>Whereas in biophysical vulnerability climate scientists often view vulnerability in terms of occurrence and impacts of weather and climate related events and is a function of the frequency and severity (or probability of occurrence) of a given type of hazard. </a:t>
            </a:r>
          </a:p>
          <a:p>
            <a:pPr>
              <a:spcBef>
                <a:spcPct val="0"/>
              </a:spcBef>
            </a:pPr>
            <a:r>
              <a:rPr lang="en-US">
                <a:latin typeface="Times New Roman" charset="0"/>
                <a:cs typeface="Times New Roman" charset="0"/>
              </a:rPr>
              <a:t>A hazard may cause no damage if it occurs in an unpopulated area or in a region where human systems are well adapted to cope with it. </a:t>
            </a:r>
            <a:endParaRPr lang="en-US" sz="1000">
              <a:latin typeface="Calibri" charset="0"/>
            </a:endParaRPr>
          </a:p>
        </p:txBody>
      </p:sp>
      <p:sp>
        <p:nvSpPr>
          <p:cNvPr id="235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Perpetua" charset="0"/>
                <a:ea typeface="ＭＳ Ｐゴシック" charset="0"/>
              </a:defRPr>
            </a:lvl1pPr>
            <a:lvl2pPr marL="742950" indent="-285750">
              <a:defRPr>
                <a:solidFill>
                  <a:schemeClr val="tx1"/>
                </a:solidFill>
                <a:latin typeface="Perpetua" charset="0"/>
                <a:ea typeface="ＭＳ Ｐゴシック" charset="0"/>
              </a:defRPr>
            </a:lvl2pPr>
            <a:lvl3pPr marL="1143000" indent="-228600">
              <a:defRPr>
                <a:solidFill>
                  <a:schemeClr val="tx1"/>
                </a:solidFill>
                <a:latin typeface="Perpetua" charset="0"/>
                <a:ea typeface="ＭＳ Ｐゴシック" charset="0"/>
              </a:defRPr>
            </a:lvl3pPr>
            <a:lvl4pPr marL="1600200" indent="-228600">
              <a:defRPr>
                <a:solidFill>
                  <a:schemeClr val="tx1"/>
                </a:solidFill>
                <a:latin typeface="Perpetua" charset="0"/>
                <a:ea typeface="ＭＳ Ｐゴシック" charset="0"/>
              </a:defRPr>
            </a:lvl4pPr>
            <a:lvl5pPr marL="2057400" indent="-228600">
              <a:defRPr>
                <a:solidFill>
                  <a:schemeClr val="tx1"/>
                </a:solidFill>
                <a:latin typeface="Perpetua" charset="0"/>
                <a:ea typeface="ＭＳ Ｐゴシック" charset="0"/>
              </a:defRPr>
            </a:lvl5pPr>
            <a:lvl6pPr marL="2514600" indent="-228600" fontAlgn="base">
              <a:spcBef>
                <a:spcPct val="0"/>
              </a:spcBef>
              <a:spcAft>
                <a:spcPct val="0"/>
              </a:spcAft>
              <a:defRPr>
                <a:solidFill>
                  <a:schemeClr val="tx1"/>
                </a:solidFill>
                <a:latin typeface="Perpetua" charset="0"/>
                <a:ea typeface="ＭＳ Ｐゴシック" charset="0"/>
              </a:defRPr>
            </a:lvl6pPr>
            <a:lvl7pPr marL="2971800" indent="-228600" fontAlgn="base">
              <a:spcBef>
                <a:spcPct val="0"/>
              </a:spcBef>
              <a:spcAft>
                <a:spcPct val="0"/>
              </a:spcAft>
              <a:defRPr>
                <a:solidFill>
                  <a:schemeClr val="tx1"/>
                </a:solidFill>
                <a:latin typeface="Perpetua" charset="0"/>
                <a:ea typeface="ＭＳ Ｐゴシック" charset="0"/>
              </a:defRPr>
            </a:lvl7pPr>
            <a:lvl8pPr marL="3429000" indent="-228600" fontAlgn="base">
              <a:spcBef>
                <a:spcPct val="0"/>
              </a:spcBef>
              <a:spcAft>
                <a:spcPct val="0"/>
              </a:spcAft>
              <a:defRPr>
                <a:solidFill>
                  <a:schemeClr val="tx1"/>
                </a:solidFill>
                <a:latin typeface="Perpetua" charset="0"/>
                <a:ea typeface="ＭＳ Ｐゴシック" charset="0"/>
              </a:defRPr>
            </a:lvl8pPr>
            <a:lvl9pPr marL="3886200" indent="-228600" fontAlgn="base">
              <a:spcBef>
                <a:spcPct val="0"/>
              </a:spcBef>
              <a:spcAft>
                <a:spcPct val="0"/>
              </a:spcAft>
              <a:defRPr>
                <a:solidFill>
                  <a:schemeClr val="tx1"/>
                </a:solidFill>
                <a:latin typeface="Perpetua" charset="0"/>
                <a:ea typeface="ＭＳ Ｐゴシック" charset="0"/>
              </a:defRPr>
            </a:lvl9pPr>
          </a:lstStyle>
          <a:p>
            <a:fld id="{7749778D-16B5-FD43-BD6B-D396832CBE42}" type="slidenum">
              <a:rPr lang="en-US">
                <a:solidFill>
                  <a:srgbClr val="000000"/>
                </a:solidFill>
                <a:latin typeface="Calibri" charset="0"/>
              </a:rPr>
              <a:pPr/>
              <a:t>7</a:t>
            </a:fld>
            <a:endParaRPr lang="en-US">
              <a:solidFill>
                <a:srgbClr val="000000"/>
              </a:solidFill>
              <a:latin typeface="Calibri"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 name="Notes Placeholder 2"/>
          <p:cNvSpPr>
            <a:spLocks noGrp="1"/>
          </p:cNvSpPr>
          <p:nvPr>
            <p:ph type="body" idx="1"/>
          </p:nvPr>
        </p:nvSpPr>
        <p:spPr/>
        <p:txBody>
          <a:bodyPr wrap="square" numCol="1" anchor="t" anchorCtr="0" compatLnSpc="1">
            <a:prstTxWarp prst="textNoShape">
              <a:avLst/>
            </a:prstTxWarp>
            <a:noAutofit/>
          </a:bodyPr>
          <a:lstStyle/>
          <a:p>
            <a:pPr>
              <a:spcBef>
                <a:spcPct val="0"/>
              </a:spcBef>
            </a:pPr>
            <a:r>
              <a:rPr lang="en-US">
                <a:latin typeface="Times New Roman" charset="0"/>
                <a:cs typeface="Times New Roman" charset="0"/>
              </a:rPr>
              <a:t>Vulnerability divided into –social vulnerability and biophysical vulnerability. Social vulnerability represents a set of socioeconomic factor that exists independent of occurrence of hazard depending on people</a:t>
            </a:r>
            <a:r>
              <a:rPr lang="ja-JP" altLang="en-US">
                <a:latin typeface="Times New Roman" charset="0"/>
                <a:cs typeface="Times New Roman" charset="0"/>
              </a:rPr>
              <a:t>’</a:t>
            </a:r>
            <a:r>
              <a:rPr lang="en-US">
                <a:latin typeface="Times New Roman" charset="0"/>
                <a:cs typeface="Times New Roman" charset="0"/>
              </a:rPr>
              <a:t>s ability to cope with stress or</a:t>
            </a:r>
          </a:p>
          <a:p>
            <a:pPr>
              <a:spcBef>
                <a:spcPct val="0"/>
              </a:spcBef>
            </a:pPr>
            <a:r>
              <a:rPr lang="en-US">
                <a:latin typeface="Times New Roman" charset="0"/>
                <a:cs typeface="Times New Roman" charset="0"/>
              </a:rPr>
              <a:t>change. The nature of social vulnerability will depend on the nature of the hazard to which the human system in question is exposed: although social vulnerability is not a function of hazard, certain properties of a system will make it more vulnerable to certain types of hazard than to others. For example, quality of housing will be an important determinant of a community</a:t>
            </a:r>
            <a:r>
              <a:rPr lang="ja-JP" altLang="en-US">
                <a:latin typeface="Times New Roman" charset="0"/>
                <a:cs typeface="Times New Roman" charset="0"/>
              </a:rPr>
              <a:t>’</a:t>
            </a:r>
            <a:r>
              <a:rPr lang="en-US">
                <a:latin typeface="Times New Roman" charset="0"/>
                <a:cs typeface="Times New Roman" charset="0"/>
              </a:rPr>
              <a:t>s (social) vulnerability to a flood or windstorm, but is less likely to influence its vulnerability to drought. Nonetheless, certain factors such as poverty, inequality, health, access to resources and social status are likely to determine the vulnerability of communities and individuals to a range of different hazards (including non-climate hazards). We may view such factors as </a:t>
            </a:r>
            <a:r>
              <a:rPr lang="ja-JP" altLang="en-US">
                <a:latin typeface="Times New Roman" charset="0"/>
                <a:cs typeface="Times New Roman" charset="0"/>
              </a:rPr>
              <a:t>“</a:t>
            </a:r>
            <a:r>
              <a:rPr lang="en-US">
                <a:latin typeface="Times New Roman" charset="0"/>
                <a:cs typeface="Times New Roman" charset="0"/>
              </a:rPr>
              <a:t>generic</a:t>
            </a:r>
            <a:r>
              <a:rPr lang="ja-JP" altLang="en-US">
                <a:latin typeface="Times New Roman" charset="0"/>
                <a:cs typeface="Times New Roman" charset="0"/>
              </a:rPr>
              <a:t>”</a:t>
            </a:r>
            <a:r>
              <a:rPr lang="en-US">
                <a:latin typeface="Times New Roman" charset="0"/>
                <a:cs typeface="Times New Roman" charset="0"/>
              </a:rPr>
              <a:t> determinants of social vulnerability, and others such as the situation of dwellings in relation to river flood plains or low-lying coastal areas as determinants that are </a:t>
            </a:r>
            <a:r>
              <a:rPr lang="ja-JP" altLang="en-US">
                <a:latin typeface="Times New Roman" charset="0"/>
                <a:cs typeface="Times New Roman" charset="0"/>
              </a:rPr>
              <a:t>“</a:t>
            </a:r>
            <a:r>
              <a:rPr lang="en-US">
                <a:latin typeface="Times New Roman" charset="0"/>
                <a:cs typeface="Times New Roman" charset="0"/>
              </a:rPr>
              <a:t>specific</a:t>
            </a:r>
            <a:r>
              <a:rPr lang="ja-JP" altLang="en-US">
                <a:latin typeface="Times New Roman" charset="0"/>
                <a:cs typeface="Times New Roman" charset="0"/>
              </a:rPr>
              <a:t>”</a:t>
            </a:r>
            <a:r>
              <a:rPr lang="en-US">
                <a:latin typeface="Times New Roman" charset="0"/>
                <a:cs typeface="Times New Roman" charset="0"/>
              </a:rPr>
              <a:t> to particular hazards, in this example, flooding and storm surges.</a:t>
            </a:r>
          </a:p>
          <a:p>
            <a:pPr>
              <a:spcBef>
                <a:spcPct val="0"/>
              </a:spcBef>
            </a:pPr>
            <a:endParaRPr lang="en-US">
              <a:latin typeface="Times New Roman" charset="0"/>
              <a:cs typeface="Times New Roman" charset="0"/>
            </a:endParaRPr>
          </a:p>
          <a:p>
            <a:pPr>
              <a:spcBef>
                <a:spcPct val="0"/>
              </a:spcBef>
            </a:pPr>
            <a:r>
              <a:rPr lang="en-US">
                <a:latin typeface="Times New Roman" charset="0"/>
                <a:cs typeface="Times New Roman" charset="0"/>
              </a:rPr>
              <a:t>Whereas in biophysical vulnerability climate scientists often view vulnerability in terms of occurrence and impacts of weather and climate related events and is a function of the frequency and severity (or probability of occurrence) of a given type of hazard. </a:t>
            </a:r>
          </a:p>
          <a:p>
            <a:pPr>
              <a:spcBef>
                <a:spcPct val="0"/>
              </a:spcBef>
            </a:pPr>
            <a:r>
              <a:rPr lang="en-US">
                <a:latin typeface="Times New Roman" charset="0"/>
                <a:cs typeface="Times New Roman" charset="0"/>
              </a:rPr>
              <a:t>A hazard may cause no damage if it occurs in an unpopulated area or in a region where human systems are well adapted to cope with it. </a:t>
            </a:r>
            <a:endParaRPr lang="en-US" sz="1000">
              <a:latin typeface="Calibri" charset="0"/>
            </a:endParaRPr>
          </a:p>
        </p:txBody>
      </p:sp>
      <p:sp>
        <p:nvSpPr>
          <p:cNvPr id="235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Perpetua" charset="0"/>
                <a:ea typeface="ＭＳ Ｐゴシック" charset="0"/>
              </a:defRPr>
            </a:lvl1pPr>
            <a:lvl2pPr marL="742950" indent="-285750">
              <a:defRPr>
                <a:solidFill>
                  <a:schemeClr val="tx1"/>
                </a:solidFill>
                <a:latin typeface="Perpetua" charset="0"/>
                <a:ea typeface="ＭＳ Ｐゴシック" charset="0"/>
              </a:defRPr>
            </a:lvl2pPr>
            <a:lvl3pPr marL="1143000" indent="-228600">
              <a:defRPr>
                <a:solidFill>
                  <a:schemeClr val="tx1"/>
                </a:solidFill>
                <a:latin typeface="Perpetua" charset="0"/>
                <a:ea typeface="ＭＳ Ｐゴシック" charset="0"/>
              </a:defRPr>
            </a:lvl3pPr>
            <a:lvl4pPr marL="1600200" indent="-228600">
              <a:defRPr>
                <a:solidFill>
                  <a:schemeClr val="tx1"/>
                </a:solidFill>
                <a:latin typeface="Perpetua" charset="0"/>
                <a:ea typeface="ＭＳ Ｐゴシック" charset="0"/>
              </a:defRPr>
            </a:lvl4pPr>
            <a:lvl5pPr marL="2057400" indent="-228600">
              <a:defRPr>
                <a:solidFill>
                  <a:schemeClr val="tx1"/>
                </a:solidFill>
                <a:latin typeface="Perpetua" charset="0"/>
                <a:ea typeface="ＭＳ Ｐゴシック" charset="0"/>
              </a:defRPr>
            </a:lvl5pPr>
            <a:lvl6pPr marL="2514600" indent="-228600" fontAlgn="base">
              <a:spcBef>
                <a:spcPct val="0"/>
              </a:spcBef>
              <a:spcAft>
                <a:spcPct val="0"/>
              </a:spcAft>
              <a:defRPr>
                <a:solidFill>
                  <a:schemeClr val="tx1"/>
                </a:solidFill>
                <a:latin typeface="Perpetua" charset="0"/>
                <a:ea typeface="ＭＳ Ｐゴシック" charset="0"/>
              </a:defRPr>
            </a:lvl6pPr>
            <a:lvl7pPr marL="2971800" indent="-228600" fontAlgn="base">
              <a:spcBef>
                <a:spcPct val="0"/>
              </a:spcBef>
              <a:spcAft>
                <a:spcPct val="0"/>
              </a:spcAft>
              <a:defRPr>
                <a:solidFill>
                  <a:schemeClr val="tx1"/>
                </a:solidFill>
                <a:latin typeface="Perpetua" charset="0"/>
                <a:ea typeface="ＭＳ Ｐゴシック" charset="0"/>
              </a:defRPr>
            </a:lvl7pPr>
            <a:lvl8pPr marL="3429000" indent="-228600" fontAlgn="base">
              <a:spcBef>
                <a:spcPct val="0"/>
              </a:spcBef>
              <a:spcAft>
                <a:spcPct val="0"/>
              </a:spcAft>
              <a:defRPr>
                <a:solidFill>
                  <a:schemeClr val="tx1"/>
                </a:solidFill>
                <a:latin typeface="Perpetua" charset="0"/>
                <a:ea typeface="ＭＳ Ｐゴシック" charset="0"/>
              </a:defRPr>
            </a:lvl8pPr>
            <a:lvl9pPr marL="3886200" indent="-228600" fontAlgn="base">
              <a:spcBef>
                <a:spcPct val="0"/>
              </a:spcBef>
              <a:spcAft>
                <a:spcPct val="0"/>
              </a:spcAft>
              <a:defRPr>
                <a:solidFill>
                  <a:schemeClr val="tx1"/>
                </a:solidFill>
                <a:latin typeface="Perpetua" charset="0"/>
                <a:ea typeface="ＭＳ Ｐゴシック" charset="0"/>
              </a:defRPr>
            </a:lvl9pPr>
          </a:lstStyle>
          <a:p>
            <a:fld id="{7749778D-16B5-FD43-BD6B-D396832CBE42}" type="slidenum">
              <a:rPr lang="en-US">
                <a:solidFill>
                  <a:srgbClr val="000000"/>
                </a:solidFill>
                <a:latin typeface="Calibri" charset="0"/>
              </a:rPr>
              <a:pPr/>
              <a:t>8</a:t>
            </a:fld>
            <a:endParaRPr lang="en-US">
              <a:solidFill>
                <a:srgbClr val="000000"/>
              </a:solidFill>
              <a:latin typeface="Calibri"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dirty="0">
                <a:latin typeface="Calibri" charset="0"/>
              </a:rPr>
              <a:t>County-wide data for white male/female, African American male/female, Hispanic male/female and non-white population male /female were obtained from the Georgia Department of Public Health, Office of Health Indicators for Planning (</a:t>
            </a:r>
            <a:r>
              <a:rPr lang="en-US" u="sng" dirty="0">
                <a:latin typeface="Calibri" charset="0"/>
                <a:hlinkClick r:id="rId3"/>
              </a:rPr>
              <a:t>http://oasis.state.ga.us/oasis/oasis/qryPopulation.aspx</a:t>
            </a:r>
            <a:r>
              <a:rPr lang="en-US" dirty="0">
                <a:latin typeface="Calibri" charset="0"/>
              </a:rPr>
              <a:t>). This data was acquired for years 2000, 2005, and 2010 and served as the base population for future projection. Survival rate was calculated from Georgia life table. Persons that lived between age x and x+1 (Lx) were obtained from the 1999-2001 Decennial Georgia life table downloaded from Center for Disease Control and Prevention website (</a:t>
            </a:r>
            <a:r>
              <a:rPr lang="en-US" u="sng" dirty="0">
                <a:latin typeface="Calibri" charset="0"/>
                <a:hlinkClick r:id="rId4"/>
              </a:rPr>
              <a:t>http://www.cdc.gov/nchs/nvss/mortality/lewk4.htm</a:t>
            </a:r>
            <a:r>
              <a:rPr lang="en-US" dirty="0">
                <a:latin typeface="Calibri" charset="0"/>
              </a:rPr>
              <a:t> ). The life table was not available for counties; hence, the state life table was used instead. Persons that lived at specific age (Lx) were summed up to five years periods to calculate the five-year survival rate of the age cohort for White male, White female, African American male and African American female. Since Lx was not available for non-white population, African American male/female survival rate was used to as a proxy for the survival rate of non- white populations. </a:t>
            </a:r>
          </a:p>
          <a:p>
            <a:pPr>
              <a:spcBef>
                <a:spcPct val="0"/>
              </a:spcBef>
            </a:pPr>
            <a:endParaRPr lang="en-US" dirty="0">
              <a:latin typeface="Calibri" charset="0"/>
            </a:endParaRPr>
          </a:p>
          <a:p>
            <a:pPr>
              <a:spcBef>
                <a:spcPct val="0"/>
              </a:spcBef>
            </a:pPr>
            <a:r>
              <a:rPr lang="en-US" dirty="0">
                <a:latin typeface="Calibri" charset="0"/>
              </a:rPr>
              <a:t>Five-year fertility rate was calculated using live births per 1000 women within the 10-49 age range for white, nonwhite, Hispanic, and African American female population in all counties. The fertility rates were downloaded from Georgia Department of Public Health, Office of Health Indicators for Planning (</a:t>
            </a:r>
            <a:r>
              <a:rPr lang="en-US" u="sng" dirty="0">
                <a:latin typeface="Calibri" charset="0"/>
                <a:hlinkClick r:id="rId5"/>
              </a:rPr>
              <a:t>http://oasis.state.ga.us/oasis/oasis/qryMCH.aspx</a:t>
            </a:r>
            <a:r>
              <a:rPr lang="en-US" dirty="0">
                <a:latin typeface="Calibri" charset="0"/>
              </a:rPr>
              <a:t> ). </a:t>
            </a:r>
          </a:p>
          <a:p>
            <a:pPr>
              <a:spcBef>
                <a:spcPct val="0"/>
              </a:spcBef>
            </a:pPr>
            <a:endParaRPr lang="en-US" dirty="0">
              <a:latin typeface="Calibri" charset="0"/>
            </a:endParaRPr>
          </a:p>
          <a:p>
            <a:pPr>
              <a:spcBef>
                <a:spcPct val="0"/>
              </a:spcBef>
            </a:pPr>
            <a:r>
              <a:rPr lang="en-US" dirty="0">
                <a:latin typeface="Calibri" charset="0"/>
              </a:rPr>
              <a:t> Male –female sex ration from National vital statistic</a:t>
            </a:r>
          </a:p>
          <a:p>
            <a:pPr>
              <a:spcBef>
                <a:spcPct val="0"/>
              </a:spcBef>
            </a:pPr>
            <a:endParaRPr lang="en-US" dirty="0">
              <a:latin typeface="Calibri" charset="0"/>
            </a:endParaRPr>
          </a:p>
          <a:p>
            <a:pPr>
              <a:spcBef>
                <a:spcPct val="0"/>
              </a:spcBef>
            </a:pPr>
            <a:r>
              <a:rPr lang="en-US" dirty="0">
                <a:latin typeface="Calibri" charset="0"/>
              </a:rPr>
              <a:t>2012 employment data for all the counties in Georgia was obtained from Georgia Department of Labor (</a:t>
            </a:r>
            <a:r>
              <a:rPr lang="en-US" u="sng" dirty="0">
                <a:latin typeface="Calibri" charset="0"/>
                <a:hlinkClick r:id="rId6"/>
              </a:rPr>
              <a:t>http://explorer.dol.state.ga.us/gsipub/index.asp?docid=387</a:t>
            </a:r>
            <a:r>
              <a:rPr lang="en-US" dirty="0">
                <a:latin typeface="Calibri" charset="0"/>
              </a:rPr>
              <a:t>). Employment projection for 2020 for the state of Georgia was obtained from Bureau of labor statistics </a:t>
            </a:r>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Perpetua" charset="0"/>
                <a:ea typeface="ＭＳ Ｐゴシック" charset="0"/>
              </a:defRPr>
            </a:lvl1pPr>
            <a:lvl2pPr marL="742950" indent="-285750">
              <a:defRPr>
                <a:solidFill>
                  <a:schemeClr val="tx1"/>
                </a:solidFill>
                <a:latin typeface="Perpetua" charset="0"/>
                <a:ea typeface="ＭＳ Ｐゴシック" charset="0"/>
              </a:defRPr>
            </a:lvl2pPr>
            <a:lvl3pPr marL="1143000" indent="-228600">
              <a:defRPr>
                <a:solidFill>
                  <a:schemeClr val="tx1"/>
                </a:solidFill>
                <a:latin typeface="Perpetua" charset="0"/>
                <a:ea typeface="ＭＳ Ｐゴシック" charset="0"/>
              </a:defRPr>
            </a:lvl3pPr>
            <a:lvl4pPr marL="1600200" indent="-228600">
              <a:defRPr>
                <a:solidFill>
                  <a:schemeClr val="tx1"/>
                </a:solidFill>
                <a:latin typeface="Perpetua" charset="0"/>
                <a:ea typeface="ＭＳ Ｐゴシック" charset="0"/>
              </a:defRPr>
            </a:lvl4pPr>
            <a:lvl5pPr marL="2057400" indent="-228600">
              <a:defRPr>
                <a:solidFill>
                  <a:schemeClr val="tx1"/>
                </a:solidFill>
                <a:latin typeface="Perpetua" charset="0"/>
                <a:ea typeface="ＭＳ Ｐゴシック" charset="0"/>
              </a:defRPr>
            </a:lvl5pPr>
            <a:lvl6pPr marL="2514600" indent="-228600" fontAlgn="base">
              <a:spcBef>
                <a:spcPct val="0"/>
              </a:spcBef>
              <a:spcAft>
                <a:spcPct val="0"/>
              </a:spcAft>
              <a:defRPr>
                <a:solidFill>
                  <a:schemeClr val="tx1"/>
                </a:solidFill>
                <a:latin typeface="Perpetua" charset="0"/>
                <a:ea typeface="ＭＳ Ｐゴシック" charset="0"/>
              </a:defRPr>
            </a:lvl6pPr>
            <a:lvl7pPr marL="2971800" indent="-228600" fontAlgn="base">
              <a:spcBef>
                <a:spcPct val="0"/>
              </a:spcBef>
              <a:spcAft>
                <a:spcPct val="0"/>
              </a:spcAft>
              <a:defRPr>
                <a:solidFill>
                  <a:schemeClr val="tx1"/>
                </a:solidFill>
                <a:latin typeface="Perpetua" charset="0"/>
                <a:ea typeface="ＭＳ Ｐゴシック" charset="0"/>
              </a:defRPr>
            </a:lvl7pPr>
            <a:lvl8pPr marL="3429000" indent="-228600" fontAlgn="base">
              <a:spcBef>
                <a:spcPct val="0"/>
              </a:spcBef>
              <a:spcAft>
                <a:spcPct val="0"/>
              </a:spcAft>
              <a:defRPr>
                <a:solidFill>
                  <a:schemeClr val="tx1"/>
                </a:solidFill>
                <a:latin typeface="Perpetua" charset="0"/>
                <a:ea typeface="ＭＳ Ｐゴシック" charset="0"/>
              </a:defRPr>
            </a:lvl8pPr>
            <a:lvl9pPr marL="3886200" indent="-228600" fontAlgn="base">
              <a:spcBef>
                <a:spcPct val="0"/>
              </a:spcBef>
              <a:spcAft>
                <a:spcPct val="0"/>
              </a:spcAft>
              <a:defRPr>
                <a:solidFill>
                  <a:schemeClr val="tx1"/>
                </a:solidFill>
                <a:latin typeface="Perpetua" charset="0"/>
                <a:ea typeface="ＭＳ Ｐゴシック" charset="0"/>
              </a:defRPr>
            </a:lvl9pPr>
          </a:lstStyle>
          <a:p>
            <a:fld id="{73624ADC-3EA4-F04F-A541-7169F7654806}" type="slidenum">
              <a:rPr lang="en-US">
                <a:solidFill>
                  <a:srgbClr val="000000"/>
                </a:solidFill>
                <a:latin typeface="Calibri" charset="0"/>
              </a:rPr>
              <a:pPr/>
              <a:t>9</a:t>
            </a:fld>
            <a:endParaRPr lang="en-US">
              <a:solidFill>
                <a:srgbClr val="000000"/>
              </a:solidFill>
              <a:latin typeface="Calibri"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atin typeface="Calibri" charset="0"/>
              </a:rPr>
              <a:t>County-wide data for white male/female, African American male/female, Hispanic male/female and non-white population male /female were obtained from the Georgia Department of Public Health, Office of Health Indicators for Planning (</a:t>
            </a:r>
            <a:r>
              <a:rPr lang="en-US" u="sng">
                <a:latin typeface="Calibri" charset="0"/>
                <a:hlinkClick r:id="rId3"/>
              </a:rPr>
              <a:t>http://oasis.state.ga.us/oasis/oasis/qryPopulation.aspx</a:t>
            </a:r>
            <a:r>
              <a:rPr lang="en-US">
                <a:latin typeface="Calibri" charset="0"/>
              </a:rPr>
              <a:t>). This data was acquired for years 2000, 2005, and 2010 and served as the base population for future projection. Survival rate was calculated from Georgia life table. Persons that lived between age x and x+1 (Lx) were obtained from the 1999-2001 Decennial Georgia life table downloaded from Center for Disease Control and Prevention website (</a:t>
            </a:r>
            <a:r>
              <a:rPr lang="en-US" u="sng">
                <a:latin typeface="Calibri" charset="0"/>
                <a:hlinkClick r:id="rId4"/>
              </a:rPr>
              <a:t>http://www.cdc.gov/nchs/nvss/mortality/lewk4.htm</a:t>
            </a:r>
            <a:r>
              <a:rPr lang="en-US">
                <a:latin typeface="Calibri" charset="0"/>
              </a:rPr>
              <a:t> ). The life table was not available for counties; hence, the state life table was used instead. Persons that lived at specific age (Lx) were summed up to five years periods to calculate the five-year survival rate of the age cohort for White male, White female, African American male and African American female. Since Lx was not available for non-white population, African American male/female survival rate was used to as a proxy for the survival rate of non- white populations. </a:t>
            </a:r>
          </a:p>
          <a:p>
            <a:pPr>
              <a:spcBef>
                <a:spcPct val="0"/>
              </a:spcBef>
            </a:pPr>
            <a:endParaRPr lang="en-US">
              <a:latin typeface="Calibri" charset="0"/>
            </a:endParaRPr>
          </a:p>
          <a:p>
            <a:pPr>
              <a:spcBef>
                <a:spcPct val="0"/>
              </a:spcBef>
            </a:pPr>
            <a:r>
              <a:rPr lang="en-US">
                <a:latin typeface="Calibri" charset="0"/>
              </a:rPr>
              <a:t>Five-year fertility rate was calculated using live births per 1000 women within the 10-49 age range for white, nonwhite, Hispanic, and African American female population in all counties. The fertility rates were downloaded from Georgia Department of Public Health, Office of Health Indicators for Planning (</a:t>
            </a:r>
            <a:r>
              <a:rPr lang="en-US" u="sng">
                <a:latin typeface="Calibri" charset="0"/>
                <a:hlinkClick r:id="rId5"/>
              </a:rPr>
              <a:t>http://oasis.state.ga.us/oasis/oasis/qryMCH.aspx</a:t>
            </a:r>
            <a:r>
              <a:rPr lang="en-US">
                <a:latin typeface="Calibri" charset="0"/>
              </a:rPr>
              <a:t> ). </a:t>
            </a:r>
          </a:p>
          <a:p>
            <a:pPr>
              <a:spcBef>
                <a:spcPct val="0"/>
              </a:spcBef>
            </a:pPr>
            <a:endParaRPr lang="en-US">
              <a:latin typeface="Calibri" charset="0"/>
            </a:endParaRPr>
          </a:p>
          <a:p>
            <a:pPr>
              <a:spcBef>
                <a:spcPct val="0"/>
              </a:spcBef>
            </a:pPr>
            <a:r>
              <a:rPr lang="en-US">
                <a:latin typeface="Calibri" charset="0"/>
              </a:rPr>
              <a:t> Male –female sex ration from National vital statistic</a:t>
            </a:r>
          </a:p>
          <a:p>
            <a:pPr>
              <a:spcBef>
                <a:spcPct val="0"/>
              </a:spcBef>
            </a:pPr>
            <a:endParaRPr lang="en-US">
              <a:latin typeface="Calibri" charset="0"/>
            </a:endParaRPr>
          </a:p>
          <a:p>
            <a:pPr>
              <a:spcBef>
                <a:spcPct val="0"/>
              </a:spcBef>
            </a:pPr>
            <a:r>
              <a:rPr lang="en-US">
                <a:latin typeface="Calibri" charset="0"/>
              </a:rPr>
              <a:t>2012 employment data for all the counties in Georgia was obtained from Georgia Department of Labor (</a:t>
            </a:r>
            <a:r>
              <a:rPr lang="en-US" u="sng">
                <a:latin typeface="Calibri" charset="0"/>
                <a:hlinkClick r:id="rId6"/>
              </a:rPr>
              <a:t>http://explorer.dol.state.ga.us/gsipub/index.asp?docid=387</a:t>
            </a:r>
            <a:r>
              <a:rPr lang="en-US">
                <a:latin typeface="Calibri" charset="0"/>
              </a:rPr>
              <a:t>). Employment projection for 2020 for the state of Georgia was obtained from Bureau of labor statistics </a:t>
            </a:r>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Perpetua" charset="0"/>
                <a:ea typeface="ＭＳ Ｐゴシック" charset="0"/>
              </a:defRPr>
            </a:lvl1pPr>
            <a:lvl2pPr marL="742950" indent="-285750">
              <a:defRPr>
                <a:solidFill>
                  <a:schemeClr val="tx1"/>
                </a:solidFill>
                <a:latin typeface="Perpetua" charset="0"/>
                <a:ea typeface="ＭＳ Ｐゴシック" charset="0"/>
              </a:defRPr>
            </a:lvl2pPr>
            <a:lvl3pPr marL="1143000" indent="-228600">
              <a:defRPr>
                <a:solidFill>
                  <a:schemeClr val="tx1"/>
                </a:solidFill>
                <a:latin typeface="Perpetua" charset="0"/>
                <a:ea typeface="ＭＳ Ｐゴシック" charset="0"/>
              </a:defRPr>
            </a:lvl3pPr>
            <a:lvl4pPr marL="1600200" indent="-228600">
              <a:defRPr>
                <a:solidFill>
                  <a:schemeClr val="tx1"/>
                </a:solidFill>
                <a:latin typeface="Perpetua" charset="0"/>
                <a:ea typeface="ＭＳ Ｐゴシック" charset="0"/>
              </a:defRPr>
            </a:lvl4pPr>
            <a:lvl5pPr marL="2057400" indent="-228600">
              <a:defRPr>
                <a:solidFill>
                  <a:schemeClr val="tx1"/>
                </a:solidFill>
                <a:latin typeface="Perpetua" charset="0"/>
                <a:ea typeface="ＭＳ Ｐゴシック" charset="0"/>
              </a:defRPr>
            </a:lvl5pPr>
            <a:lvl6pPr marL="2514600" indent="-228600" fontAlgn="base">
              <a:spcBef>
                <a:spcPct val="0"/>
              </a:spcBef>
              <a:spcAft>
                <a:spcPct val="0"/>
              </a:spcAft>
              <a:defRPr>
                <a:solidFill>
                  <a:schemeClr val="tx1"/>
                </a:solidFill>
                <a:latin typeface="Perpetua" charset="0"/>
                <a:ea typeface="ＭＳ Ｐゴシック" charset="0"/>
              </a:defRPr>
            </a:lvl6pPr>
            <a:lvl7pPr marL="2971800" indent="-228600" fontAlgn="base">
              <a:spcBef>
                <a:spcPct val="0"/>
              </a:spcBef>
              <a:spcAft>
                <a:spcPct val="0"/>
              </a:spcAft>
              <a:defRPr>
                <a:solidFill>
                  <a:schemeClr val="tx1"/>
                </a:solidFill>
                <a:latin typeface="Perpetua" charset="0"/>
                <a:ea typeface="ＭＳ Ｐゴシック" charset="0"/>
              </a:defRPr>
            </a:lvl7pPr>
            <a:lvl8pPr marL="3429000" indent="-228600" fontAlgn="base">
              <a:spcBef>
                <a:spcPct val="0"/>
              </a:spcBef>
              <a:spcAft>
                <a:spcPct val="0"/>
              </a:spcAft>
              <a:defRPr>
                <a:solidFill>
                  <a:schemeClr val="tx1"/>
                </a:solidFill>
                <a:latin typeface="Perpetua" charset="0"/>
                <a:ea typeface="ＭＳ Ｐゴシック" charset="0"/>
              </a:defRPr>
            </a:lvl8pPr>
            <a:lvl9pPr marL="3886200" indent="-228600" fontAlgn="base">
              <a:spcBef>
                <a:spcPct val="0"/>
              </a:spcBef>
              <a:spcAft>
                <a:spcPct val="0"/>
              </a:spcAft>
              <a:defRPr>
                <a:solidFill>
                  <a:schemeClr val="tx1"/>
                </a:solidFill>
                <a:latin typeface="Perpetua" charset="0"/>
                <a:ea typeface="ＭＳ Ｐゴシック" charset="0"/>
              </a:defRPr>
            </a:lvl9pPr>
          </a:lstStyle>
          <a:p>
            <a:fld id="{B7FA6312-1D1A-6644-8E51-5C9115F37C76}" type="slidenum">
              <a:rPr lang="en-US">
                <a:solidFill>
                  <a:srgbClr val="000000"/>
                </a:solidFill>
                <a:latin typeface="Calibri" charset="0"/>
              </a:rPr>
              <a:pPr/>
              <a:t>10</a:t>
            </a:fld>
            <a:endParaRPr lang="en-US">
              <a:solidFill>
                <a:srgbClr val="000000"/>
              </a:solidFill>
              <a:latin typeface="Calibri"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KC B, J</a:t>
            </a:r>
            <a:r>
              <a:rPr lang="en-US" baseline="0" dirty="0" smtClean="0"/>
              <a:t> M Shepherd, C Johnson Cassandra</a:t>
            </a:r>
            <a:endParaRPr lang="en-US" dirty="0"/>
          </a:p>
        </p:txBody>
      </p:sp>
      <p:sp>
        <p:nvSpPr>
          <p:cNvPr id="4" name="Slide Number Placeholder 3"/>
          <p:cNvSpPr>
            <a:spLocks noGrp="1"/>
          </p:cNvSpPr>
          <p:nvPr>
            <p:ph type="sldNum" sz="quarter" idx="10"/>
          </p:nvPr>
        </p:nvSpPr>
        <p:spPr/>
        <p:txBody>
          <a:bodyPr/>
          <a:lstStyle/>
          <a:p>
            <a:fld id="{5FEA377A-11BF-3948-849E-F3A578DA4B50}" type="slidenum">
              <a:rPr lang="en-US" smtClean="0"/>
              <a:pPr/>
              <a:t>11</a:t>
            </a:fld>
            <a:endParaRPr lang="en-US"/>
          </a:p>
        </p:txBody>
      </p:sp>
    </p:spTree>
    <p:extLst>
      <p:ext uri="{BB962C8B-B14F-4D97-AF65-F5344CB8AC3E}">
        <p14:creationId xmlns:p14="http://schemas.microsoft.com/office/powerpoint/2010/main" val="31120407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ja-JP" altLang="en-US">
                <a:latin typeface="Calibri" charset="0"/>
              </a:rPr>
              <a:t>”</a:t>
            </a:r>
            <a:r>
              <a:rPr lang="en-US">
                <a:latin typeface="Calibri" charset="0"/>
              </a:rPr>
              <a:t>). It utilizes historic employment data of a larger area (for example, state level) to project the employment status of a component sub-area (for example county level). A primary assumption of these techniques is that the growth of a smaller area will emulate the growth of its pattern area. A constant share occurs when employment in the industry grows at the exact same rate both in the local economy and in the reference region economy. 2012 employment data for all the counties in Georgia was obtained from Georgia Department of Labor (</a:t>
            </a:r>
            <a:r>
              <a:rPr lang="en-US" u="sng">
                <a:latin typeface="Calibri" charset="0"/>
                <a:hlinkClick r:id="rId3"/>
              </a:rPr>
              <a:t>http://explorer.dol.state.ga.us/gsipub/index.asp?docid=387</a:t>
            </a:r>
            <a:r>
              <a:rPr lang="en-US">
                <a:latin typeface="Calibri" charset="0"/>
              </a:rPr>
              <a:t>). Employment projection for 2020 for the state of Georgia was obtained from Bureau of labor statistics (</a:t>
            </a:r>
            <a:r>
              <a:rPr lang="en-US" u="sng">
                <a:latin typeface="Calibri" charset="0"/>
                <a:hlinkClick r:id="rId4"/>
              </a:rPr>
              <a:t>http://www.bls.gov/emp/#tables</a:t>
            </a:r>
            <a:r>
              <a:rPr lang="en-US">
                <a:latin typeface="Calibri" charset="0"/>
              </a:rPr>
              <a:t>). At first, ten year growth rate in Georgia from 2010 to 2020 is calculated and the same rate is applied at county level to obtain total population projection, population involved in agriculture, forestry, fishery, and hunting and construction in all the counties. Total employment projection as well as people involved in forestry, fishing hunting and construction were obtained for all the counties in Georgia based on the constant share method. </a:t>
            </a:r>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Perpetua" charset="0"/>
                <a:ea typeface="ＭＳ Ｐゴシック" charset="0"/>
              </a:defRPr>
            </a:lvl1pPr>
            <a:lvl2pPr marL="742950" indent="-285750">
              <a:defRPr>
                <a:solidFill>
                  <a:schemeClr val="tx1"/>
                </a:solidFill>
                <a:latin typeface="Perpetua" charset="0"/>
                <a:ea typeface="ＭＳ Ｐゴシック" charset="0"/>
              </a:defRPr>
            </a:lvl2pPr>
            <a:lvl3pPr marL="1143000" indent="-228600">
              <a:defRPr>
                <a:solidFill>
                  <a:schemeClr val="tx1"/>
                </a:solidFill>
                <a:latin typeface="Perpetua" charset="0"/>
                <a:ea typeface="ＭＳ Ｐゴシック" charset="0"/>
              </a:defRPr>
            </a:lvl3pPr>
            <a:lvl4pPr marL="1600200" indent="-228600">
              <a:defRPr>
                <a:solidFill>
                  <a:schemeClr val="tx1"/>
                </a:solidFill>
                <a:latin typeface="Perpetua" charset="0"/>
                <a:ea typeface="ＭＳ Ｐゴシック" charset="0"/>
              </a:defRPr>
            </a:lvl4pPr>
            <a:lvl5pPr marL="2057400" indent="-228600">
              <a:defRPr>
                <a:solidFill>
                  <a:schemeClr val="tx1"/>
                </a:solidFill>
                <a:latin typeface="Perpetua" charset="0"/>
                <a:ea typeface="ＭＳ Ｐゴシック" charset="0"/>
              </a:defRPr>
            </a:lvl5pPr>
            <a:lvl6pPr marL="2514600" indent="-228600" fontAlgn="base">
              <a:spcBef>
                <a:spcPct val="0"/>
              </a:spcBef>
              <a:spcAft>
                <a:spcPct val="0"/>
              </a:spcAft>
              <a:defRPr>
                <a:solidFill>
                  <a:schemeClr val="tx1"/>
                </a:solidFill>
                <a:latin typeface="Perpetua" charset="0"/>
                <a:ea typeface="ＭＳ Ｐゴシック" charset="0"/>
              </a:defRPr>
            </a:lvl6pPr>
            <a:lvl7pPr marL="2971800" indent="-228600" fontAlgn="base">
              <a:spcBef>
                <a:spcPct val="0"/>
              </a:spcBef>
              <a:spcAft>
                <a:spcPct val="0"/>
              </a:spcAft>
              <a:defRPr>
                <a:solidFill>
                  <a:schemeClr val="tx1"/>
                </a:solidFill>
                <a:latin typeface="Perpetua" charset="0"/>
                <a:ea typeface="ＭＳ Ｐゴシック" charset="0"/>
              </a:defRPr>
            </a:lvl7pPr>
            <a:lvl8pPr marL="3429000" indent="-228600" fontAlgn="base">
              <a:spcBef>
                <a:spcPct val="0"/>
              </a:spcBef>
              <a:spcAft>
                <a:spcPct val="0"/>
              </a:spcAft>
              <a:defRPr>
                <a:solidFill>
                  <a:schemeClr val="tx1"/>
                </a:solidFill>
                <a:latin typeface="Perpetua" charset="0"/>
                <a:ea typeface="ＭＳ Ｐゴシック" charset="0"/>
              </a:defRPr>
            </a:lvl8pPr>
            <a:lvl9pPr marL="3886200" indent="-228600" fontAlgn="base">
              <a:spcBef>
                <a:spcPct val="0"/>
              </a:spcBef>
              <a:spcAft>
                <a:spcPct val="0"/>
              </a:spcAft>
              <a:defRPr>
                <a:solidFill>
                  <a:schemeClr val="tx1"/>
                </a:solidFill>
                <a:latin typeface="Perpetua" charset="0"/>
                <a:ea typeface="ＭＳ Ｐゴシック" charset="0"/>
              </a:defRPr>
            </a:lvl9pPr>
          </a:lstStyle>
          <a:p>
            <a:fld id="{B95AEEC6-4779-3A4F-A814-5186C74B84A2}" type="slidenum">
              <a:rPr lang="en-US">
                <a:solidFill>
                  <a:srgbClr val="000000"/>
                </a:solidFill>
                <a:latin typeface="Calibri" charset="0"/>
              </a:rPr>
              <a:pPr/>
              <a:t>12</a:t>
            </a:fld>
            <a:endParaRPr lang="en-US">
              <a:solidFill>
                <a:srgbClr val="000000"/>
              </a:solidFill>
              <a:latin typeface="Calibri"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a:spcBef>
                <a:spcPct val="0"/>
              </a:spcBef>
            </a:pPr>
            <a:endParaRPr lang="en-US">
              <a:latin typeface="Calibri" charset="0"/>
            </a:endParaRPr>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Perpetua" charset="0"/>
                <a:ea typeface="ＭＳ Ｐゴシック" charset="0"/>
              </a:defRPr>
            </a:lvl1pPr>
            <a:lvl2pPr marL="742950" indent="-285750">
              <a:defRPr>
                <a:solidFill>
                  <a:schemeClr val="tx1"/>
                </a:solidFill>
                <a:latin typeface="Perpetua" charset="0"/>
                <a:ea typeface="ＭＳ Ｐゴシック" charset="0"/>
              </a:defRPr>
            </a:lvl2pPr>
            <a:lvl3pPr marL="1143000" indent="-228600">
              <a:defRPr>
                <a:solidFill>
                  <a:schemeClr val="tx1"/>
                </a:solidFill>
                <a:latin typeface="Perpetua" charset="0"/>
                <a:ea typeface="ＭＳ Ｐゴシック" charset="0"/>
              </a:defRPr>
            </a:lvl3pPr>
            <a:lvl4pPr marL="1600200" indent="-228600">
              <a:defRPr>
                <a:solidFill>
                  <a:schemeClr val="tx1"/>
                </a:solidFill>
                <a:latin typeface="Perpetua" charset="0"/>
                <a:ea typeface="ＭＳ Ｐゴシック" charset="0"/>
              </a:defRPr>
            </a:lvl4pPr>
            <a:lvl5pPr marL="2057400" indent="-228600">
              <a:defRPr>
                <a:solidFill>
                  <a:schemeClr val="tx1"/>
                </a:solidFill>
                <a:latin typeface="Perpetua" charset="0"/>
                <a:ea typeface="ＭＳ Ｐゴシック" charset="0"/>
              </a:defRPr>
            </a:lvl5pPr>
            <a:lvl6pPr marL="2514600" indent="-228600" fontAlgn="base">
              <a:spcBef>
                <a:spcPct val="0"/>
              </a:spcBef>
              <a:spcAft>
                <a:spcPct val="0"/>
              </a:spcAft>
              <a:defRPr>
                <a:solidFill>
                  <a:schemeClr val="tx1"/>
                </a:solidFill>
                <a:latin typeface="Perpetua" charset="0"/>
                <a:ea typeface="ＭＳ Ｐゴシック" charset="0"/>
              </a:defRPr>
            </a:lvl6pPr>
            <a:lvl7pPr marL="2971800" indent="-228600" fontAlgn="base">
              <a:spcBef>
                <a:spcPct val="0"/>
              </a:spcBef>
              <a:spcAft>
                <a:spcPct val="0"/>
              </a:spcAft>
              <a:defRPr>
                <a:solidFill>
                  <a:schemeClr val="tx1"/>
                </a:solidFill>
                <a:latin typeface="Perpetua" charset="0"/>
                <a:ea typeface="ＭＳ Ｐゴシック" charset="0"/>
              </a:defRPr>
            </a:lvl7pPr>
            <a:lvl8pPr marL="3429000" indent="-228600" fontAlgn="base">
              <a:spcBef>
                <a:spcPct val="0"/>
              </a:spcBef>
              <a:spcAft>
                <a:spcPct val="0"/>
              </a:spcAft>
              <a:defRPr>
                <a:solidFill>
                  <a:schemeClr val="tx1"/>
                </a:solidFill>
                <a:latin typeface="Perpetua" charset="0"/>
                <a:ea typeface="ＭＳ Ｐゴシック" charset="0"/>
              </a:defRPr>
            </a:lvl8pPr>
            <a:lvl9pPr marL="3886200" indent="-228600" fontAlgn="base">
              <a:spcBef>
                <a:spcPct val="0"/>
              </a:spcBef>
              <a:spcAft>
                <a:spcPct val="0"/>
              </a:spcAft>
              <a:defRPr>
                <a:solidFill>
                  <a:schemeClr val="tx1"/>
                </a:solidFill>
                <a:latin typeface="Perpetua" charset="0"/>
                <a:ea typeface="ＭＳ Ｐゴシック" charset="0"/>
              </a:defRPr>
            </a:lvl9pPr>
          </a:lstStyle>
          <a:p>
            <a:fld id="{6181558E-27B6-BD44-A859-B31CD1817487}" type="slidenum">
              <a:rPr lang="en-US">
                <a:latin typeface="Calibri" charset="0"/>
              </a:rPr>
              <a:pPr/>
              <a:t>13</a:t>
            </a:fld>
            <a:endParaRPr lang="en-US">
              <a:latin typeface="Calibri"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kern="1200" dirty="0" smtClean="0">
                <a:solidFill>
                  <a:schemeClr val="tx1"/>
                </a:solidFill>
                <a:latin typeface="+mn-lt"/>
                <a:ea typeface="ＭＳ Ｐゴシック" charset="0"/>
                <a:cs typeface="+mn-cs"/>
              </a:rPr>
              <a:t>Short-term projection of vulnerability in the 2030s can be utilized by individuals, communities and planners and to prepare adaptation plans</a:t>
            </a:r>
          </a:p>
          <a:p>
            <a:endParaRPr lang="en-US" dirty="0"/>
          </a:p>
        </p:txBody>
      </p:sp>
      <p:sp>
        <p:nvSpPr>
          <p:cNvPr id="4" name="Slide Number Placeholder 3"/>
          <p:cNvSpPr>
            <a:spLocks noGrp="1"/>
          </p:cNvSpPr>
          <p:nvPr>
            <p:ph type="sldNum" sz="quarter" idx="10"/>
          </p:nvPr>
        </p:nvSpPr>
        <p:spPr/>
        <p:txBody>
          <a:bodyPr/>
          <a:lstStyle/>
          <a:p>
            <a:fld id="{5FEA377A-11BF-3948-849E-F3A578DA4B50}" type="slidenum">
              <a:rPr lang="en-US" smtClean="0"/>
              <a:pPr/>
              <a:t>20</a:t>
            </a:fld>
            <a:endParaRPr lang="en-US"/>
          </a:p>
        </p:txBody>
      </p:sp>
    </p:spTree>
    <p:extLst>
      <p:ext uri="{BB962C8B-B14F-4D97-AF65-F5344CB8AC3E}">
        <p14:creationId xmlns:p14="http://schemas.microsoft.com/office/powerpoint/2010/main" val="16186063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useBgFill="1">
        <p:nvSpPr>
          <p:cNvPr id="5" name="Rounded Rectangle 4"/>
          <p:cNvSpPr/>
          <p:nvPr/>
        </p:nvSpPr>
        <p:spPr>
          <a:xfrm>
            <a:off x="87313" y="69850"/>
            <a:ext cx="1201737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6" name="Rectangle 5"/>
          <p:cNvSpPr/>
          <p:nvPr/>
        </p:nvSpPr>
        <p:spPr>
          <a:xfrm>
            <a:off x="84138" y="1449388"/>
            <a:ext cx="12028487" cy="15271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7" name="Rectangle 6"/>
          <p:cNvSpPr/>
          <p:nvPr/>
        </p:nvSpPr>
        <p:spPr>
          <a:xfrm>
            <a:off x="84138" y="1397000"/>
            <a:ext cx="12028487" cy="12065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10" name="Rectangle 9"/>
          <p:cNvSpPr/>
          <p:nvPr/>
        </p:nvSpPr>
        <p:spPr>
          <a:xfrm>
            <a:off x="84138" y="2976563"/>
            <a:ext cx="12028487" cy="1111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9" name="Subtitle 8"/>
          <p:cNvSpPr>
            <a:spLocks noGrp="1"/>
          </p:cNvSpPr>
          <p:nvPr>
            <p:ph type="subTitle" idx="1"/>
          </p:nvPr>
        </p:nvSpPr>
        <p:spPr>
          <a:xfrm>
            <a:off x="1727200" y="3200400"/>
            <a:ext cx="85344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8" name="Title 7"/>
          <p:cNvSpPr>
            <a:spLocks noGrp="1"/>
          </p:cNvSpPr>
          <p:nvPr>
            <p:ph type="ctrTitle"/>
          </p:nvPr>
        </p:nvSpPr>
        <p:spPr>
          <a:xfrm>
            <a:off x="609600" y="1505931"/>
            <a:ext cx="10972800" cy="1470025"/>
          </a:xfrm>
        </p:spPr>
        <p:txBody>
          <a:bodyPr anchor="ctr"/>
          <a:lstStyle>
            <a:lvl1pPr algn="ctr">
              <a:defRPr lang="en-US" dirty="0">
                <a:solidFill>
                  <a:srgbClr val="FFFFFF"/>
                </a:solidFill>
              </a:defRPr>
            </a:lvl1pPr>
          </a:lstStyle>
          <a:p>
            <a:r>
              <a:rPr lang="en-US" smtClean="0"/>
              <a:t>Click to edit Master title style</a:t>
            </a:r>
            <a:endParaRPr lang="en-US"/>
          </a:p>
        </p:txBody>
      </p:sp>
      <p:sp>
        <p:nvSpPr>
          <p:cNvPr id="11" name="Date Placeholder 27"/>
          <p:cNvSpPr>
            <a:spLocks noGrp="1"/>
          </p:cNvSpPr>
          <p:nvPr>
            <p:ph type="dt" sz="half" idx="10"/>
          </p:nvPr>
        </p:nvSpPr>
        <p:spPr/>
        <p:txBody>
          <a:bodyPr/>
          <a:lstStyle>
            <a:lvl1pPr>
              <a:defRPr/>
            </a:lvl1pPr>
          </a:lstStyle>
          <a:p>
            <a:fld id="{D6ACEFFE-DA48-0647-8C77-E06A7B9080DC}" type="datetimeFigureOut">
              <a:rPr lang="en-US"/>
              <a:pPr/>
              <a:t>6/16/15</a:t>
            </a:fld>
            <a:endParaRPr lang="en-US"/>
          </a:p>
        </p:txBody>
      </p:sp>
      <p:sp>
        <p:nvSpPr>
          <p:cNvPr id="12" name="Footer Placeholder 16"/>
          <p:cNvSpPr>
            <a:spLocks noGrp="1"/>
          </p:cNvSpPr>
          <p:nvPr>
            <p:ph type="ftr" sz="quarter" idx="11"/>
          </p:nvPr>
        </p:nvSpPr>
        <p:spPr/>
        <p:txBody>
          <a:bodyPr/>
          <a:lstStyle>
            <a:lvl1pPr>
              <a:defRPr/>
            </a:lvl1pPr>
          </a:lstStyle>
          <a:p>
            <a:pPr>
              <a:defRPr/>
            </a:pPr>
            <a:endParaRPr lang="en-US"/>
          </a:p>
        </p:txBody>
      </p:sp>
      <p:sp>
        <p:nvSpPr>
          <p:cNvPr id="13" name="Slide Number Placeholder 28"/>
          <p:cNvSpPr>
            <a:spLocks noGrp="1"/>
          </p:cNvSpPr>
          <p:nvPr>
            <p:ph type="sldNum" sz="quarter" idx="12"/>
          </p:nvPr>
        </p:nvSpPr>
        <p:spPr/>
        <p:txBody>
          <a:bodyPr/>
          <a:lstStyle>
            <a:lvl1pPr>
              <a:defRPr/>
            </a:lvl1pPr>
          </a:lstStyle>
          <a:p>
            <a:fld id="{11233FAE-40B6-E748-9D19-BF1D6CAEFEA0}" type="slidenum">
              <a:rPr lang="en-US"/>
              <a:pPr/>
              <a:t>‹#›</a:t>
            </a:fld>
            <a:endParaRPr lang="en-US"/>
          </a:p>
        </p:txBody>
      </p:sp>
    </p:spTree>
    <p:extLst>
      <p:ext uri="{BB962C8B-B14F-4D97-AF65-F5344CB8AC3E}">
        <p14:creationId xmlns:p14="http://schemas.microsoft.com/office/powerpoint/2010/main" val="240707612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8" name="Content Placeholder 7"/>
          <p:cNvSpPr>
            <a:spLocks noGrp="1"/>
          </p:cNvSpPr>
          <p:nvPr>
            <p:ph sz="quarter" idx="1"/>
          </p:nvPr>
        </p:nvSpPr>
        <p:spPr>
          <a:xfrm>
            <a:off x="1219200" y="1447800"/>
            <a:ext cx="10363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fld id="{E2C764BF-EA4A-E849-9BF1-3A4E0A2F9479}" type="datetimeFigureOut">
              <a:rPr lang="en-US"/>
              <a:pPr/>
              <a:t>6/16/15</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fld id="{95CEAE20-CA14-4E4D-8E51-20914968B9A2}" type="slidenum">
              <a:rPr lang="en-US"/>
              <a:pPr/>
              <a:t>‹#›</a:t>
            </a:fld>
            <a:endParaRPr lang="en-US"/>
          </a:p>
        </p:txBody>
      </p:sp>
    </p:spTree>
    <p:extLst>
      <p:ext uri="{BB962C8B-B14F-4D97-AF65-F5344CB8AC3E}">
        <p14:creationId xmlns:p14="http://schemas.microsoft.com/office/powerpoint/2010/main" val="28095461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useBgFill="1">
        <p:nvSpPr>
          <p:cNvPr id="5" name="Rounded Rectangle 4"/>
          <p:cNvSpPr/>
          <p:nvPr/>
        </p:nvSpPr>
        <p:spPr>
          <a:xfrm>
            <a:off x="87084" y="69756"/>
            <a:ext cx="12017829"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6" name="Rectangle 5"/>
          <p:cNvSpPr/>
          <p:nvPr/>
        </p:nvSpPr>
        <p:spPr>
          <a:xfrm flipV="1">
            <a:off x="92075" y="2376488"/>
            <a:ext cx="12018963"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7" name="Rectangle 6"/>
          <p:cNvSpPr/>
          <p:nvPr/>
        </p:nvSpPr>
        <p:spPr>
          <a:xfrm>
            <a:off x="92075" y="2341563"/>
            <a:ext cx="12018963"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8" name="Rectangle 7"/>
          <p:cNvSpPr/>
          <p:nvPr/>
        </p:nvSpPr>
        <p:spPr>
          <a:xfrm>
            <a:off x="90488" y="2468563"/>
            <a:ext cx="12020550" cy="4603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2" name="Title 1"/>
          <p:cNvSpPr>
            <a:spLocks noGrp="1"/>
          </p:cNvSpPr>
          <p:nvPr>
            <p:ph type="title"/>
          </p:nvPr>
        </p:nvSpPr>
        <p:spPr>
          <a:xfrm>
            <a:off x="963084" y="952501"/>
            <a:ext cx="10363200" cy="1362075"/>
          </a:xfrm>
        </p:spPr>
        <p:txBody>
          <a:bodyPr/>
          <a:lstStyle>
            <a:lvl1pPr algn="l">
              <a:buNone/>
              <a:defRPr sz="4000" b="0" cap="none"/>
            </a:lvl1pPr>
          </a:lstStyle>
          <a:p>
            <a:r>
              <a:rPr lang="en-US" smtClean="0"/>
              <a:t>Click to edit Master title style</a:t>
            </a:r>
            <a:endParaRPr lang="en-US"/>
          </a:p>
        </p:txBody>
      </p:sp>
      <p:sp>
        <p:nvSpPr>
          <p:cNvPr id="3" name="Text Placeholder 2"/>
          <p:cNvSpPr>
            <a:spLocks noGrp="1"/>
          </p:cNvSpPr>
          <p:nvPr>
            <p:ph type="body" idx="1"/>
          </p:nvPr>
        </p:nvSpPr>
        <p:spPr>
          <a:xfrm>
            <a:off x="963084" y="2547938"/>
            <a:ext cx="10363200" cy="1338262"/>
          </a:xfrm>
        </p:spPr>
        <p:txBody>
          <a:bodyPr/>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9" name="Date Placeholder 3"/>
          <p:cNvSpPr>
            <a:spLocks noGrp="1"/>
          </p:cNvSpPr>
          <p:nvPr>
            <p:ph type="dt" sz="half" idx="10"/>
          </p:nvPr>
        </p:nvSpPr>
        <p:spPr/>
        <p:txBody>
          <a:bodyPr/>
          <a:lstStyle>
            <a:lvl1pPr>
              <a:defRPr/>
            </a:lvl1pPr>
          </a:lstStyle>
          <a:p>
            <a:fld id="{83A51FC0-7DE2-954A-BFB1-F30D31DC3FD5}" type="datetimeFigureOut">
              <a:rPr lang="en-US"/>
              <a:pPr/>
              <a:t>6/16/15</a:t>
            </a:fld>
            <a:endParaRPr lang="en-US"/>
          </a:p>
        </p:txBody>
      </p:sp>
      <p:sp>
        <p:nvSpPr>
          <p:cNvPr id="10" name="Footer Placeholder 4"/>
          <p:cNvSpPr>
            <a:spLocks noGrp="1"/>
          </p:cNvSpPr>
          <p:nvPr>
            <p:ph type="ftr" sz="quarter" idx="11"/>
          </p:nvPr>
        </p:nvSpPr>
        <p:spPr>
          <a:xfrm>
            <a:off x="1066800" y="6172200"/>
            <a:ext cx="5334000" cy="457200"/>
          </a:xfrm>
        </p:spPr>
        <p:txBody>
          <a:bodyPr/>
          <a:lstStyle>
            <a:lvl1pPr>
              <a:defRPr/>
            </a:lvl1pPr>
          </a:lstStyle>
          <a:p>
            <a:pPr>
              <a:defRPr/>
            </a:pPr>
            <a:endParaRPr lang="en-US"/>
          </a:p>
        </p:txBody>
      </p:sp>
      <p:sp>
        <p:nvSpPr>
          <p:cNvPr id="11" name="Slide Number Placeholder 5"/>
          <p:cNvSpPr>
            <a:spLocks noGrp="1"/>
          </p:cNvSpPr>
          <p:nvPr>
            <p:ph type="sldNum" sz="quarter" idx="12"/>
          </p:nvPr>
        </p:nvSpPr>
        <p:spPr>
          <a:xfrm>
            <a:off x="195263" y="6208713"/>
            <a:ext cx="609600" cy="457200"/>
          </a:xfrm>
        </p:spPr>
        <p:txBody>
          <a:bodyPr/>
          <a:lstStyle>
            <a:lvl1pPr>
              <a:defRPr/>
            </a:lvl1pPr>
          </a:lstStyle>
          <a:p>
            <a:fld id="{379D056A-0C04-FB4A-BAE7-6EC009D93C00}" type="slidenum">
              <a:rPr lang="en-US"/>
              <a:pPr/>
              <a:t>‹#›</a:t>
            </a:fld>
            <a:endParaRPr lang="en-US"/>
          </a:p>
        </p:txBody>
      </p:sp>
    </p:spTree>
    <p:extLst>
      <p:ext uri="{BB962C8B-B14F-4D97-AF65-F5344CB8AC3E}">
        <p14:creationId xmlns:p14="http://schemas.microsoft.com/office/powerpoint/2010/main" val="2395498090"/>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1219200" y="1447800"/>
            <a:ext cx="499872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6578600" y="1447800"/>
            <a:ext cx="499872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fld id="{7DFC742C-11FF-2040-A030-C9F59051108C}" type="datetimeFigureOut">
              <a:rPr lang="en-US"/>
              <a:pPr/>
              <a:t>6/16/15</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fld id="{3577F18C-AE1F-4143-80D5-7F37EAF450BE}" type="slidenum">
              <a:rPr lang="en-US"/>
              <a:pPr/>
              <a:t>‹#›</a:t>
            </a:fld>
            <a:endParaRPr lang="en-US"/>
          </a:p>
        </p:txBody>
      </p:sp>
    </p:spTree>
    <p:extLst>
      <p:ext uri="{BB962C8B-B14F-4D97-AF65-F5344CB8AC3E}">
        <p14:creationId xmlns:p14="http://schemas.microsoft.com/office/powerpoint/2010/main" val="2420398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19200" y="273050"/>
            <a:ext cx="103632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219200" y="1447800"/>
            <a:ext cx="49784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6604000" y="1447800"/>
            <a:ext cx="49784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11" name="Content Placeholder 10"/>
          <p:cNvSpPr>
            <a:spLocks noGrp="1"/>
          </p:cNvSpPr>
          <p:nvPr>
            <p:ph sz="half" idx="2"/>
          </p:nvPr>
        </p:nvSpPr>
        <p:spPr>
          <a:xfrm>
            <a:off x="1219200" y="2247900"/>
            <a:ext cx="49784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half" idx="4"/>
          </p:nvPr>
        </p:nvSpPr>
        <p:spPr>
          <a:xfrm>
            <a:off x="6604000" y="2247900"/>
            <a:ext cx="49784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13"/>
          <p:cNvSpPr>
            <a:spLocks noGrp="1"/>
          </p:cNvSpPr>
          <p:nvPr>
            <p:ph type="dt" sz="half" idx="10"/>
          </p:nvPr>
        </p:nvSpPr>
        <p:spPr/>
        <p:txBody>
          <a:bodyPr/>
          <a:lstStyle>
            <a:lvl1pPr>
              <a:defRPr/>
            </a:lvl1pPr>
          </a:lstStyle>
          <a:p>
            <a:fld id="{E5496732-BD4B-1443-AF5E-3835893DA838}" type="datetimeFigureOut">
              <a:rPr lang="en-US"/>
              <a:pPr/>
              <a:t>6/16/15</a:t>
            </a:fld>
            <a:endParaRPr lang="en-US"/>
          </a:p>
        </p:txBody>
      </p:sp>
      <p:sp>
        <p:nvSpPr>
          <p:cNvPr id="8" name="Footer Placeholder 2"/>
          <p:cNvSpPr>
            <a:spLocks noGrp="1"/>
          </p:cNvSpPr>
          <p:nvPr>
            <p:ph type="ftr" sz="quarter" idx="11"/>
          </p:nvPr>
        </p:nvSpPr>
        <p:spPr/>
        <p:txBody>
          <a:bodyPr/>
          <a:lstStyle>
            <a:lvl1pPr>
              <a:defRPr/>
            </a:lvl1pPr>
          </a:lstStyle>
          <a:p>
            <a:pPr>
              <a:defRPr/>
            </a:pPr>
            <a:endParaRPr lang="en-US"/>
          </a:p>
        </p:txBody>
      </p:sp>
      <p:sp>
        <p:nvSpPr>
          <p:cNvPr id="9" name="Slide Number Placeholder 22"/>
          <p:cNvSpPr>
            <a:spLocks noGrp="1"/>
          </p:cNvSpPr>
          <p:nvPr>
            <p:ph type="sldNum" sz="quarter" idx="12"/>
          </p:nvPr>
        </p:nvSpPr>
        <p:spPr/>
        <p:txBody>
          <a:bodyPr/>
          <a:lstStyle>
            <a:lvl1pPr>
              <a:defRPr/>
            </a:lvl1pPr>
          </a:lstStyle>
          <a:p>
            <a:fld id="{D03BFC5D-F7F6-7F4D-AD37-FCCFD6484F04}" type="slidenum">
              <a:rPr lang="en-US"/>
              <a:pPr/>
              <a:t>‹#›</a:t>
            </a:fld>
            <a:endParaRPr lang="en-US"/>
          </a:p>
        </p:txBody>
      </p:sp>
    </p:spTree>
    <p:extLst>
      <p:ext uri="{BB962C8B-B14F-4D97-AF65-F5344CB8AC3E}">
        <p14:creationId xmlns:p14="http://schemas.microsoft.com/office/powerpoint/2010/main" val="39466934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13"/>
          <p:cNvSpPr>
            <a:spLocks noGrp="1"/>
          </p:cNvSpPr>
          <p:nvPr>
            <p:ph type="dt" sz="half" idx="10"/>
          </p:nvPr>
        </p:nvSpPr>
        <p:spPr/>
        <p:txBody>
          <a:bodyPr/>
          <a:lstStyle>
            <a:lvl1pPr>
              <a:defRPr/>
            </a:lvl1pPr>
          </a:lstStyle>
          <a:p>
            <a:fld id="{A376BD67-AA4B-C34D-9D46-B7764D70378A}" type="datetimeFigureOut">
              <a:rPr lang="en-US"/>
              <a:pPr/>
              <a:t>6/16/15</a:t>
            </a:fld>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22"/>
          <p:cNvSpPr>
            <a:spLocks noGrp="1"/>
          </p:cNvSpPr>
          <p:nvPr>
            <p:ph type="sldNum" sz="quarter" idx="12"/>
          </p:nvPr>
        </p:nvSpPr>
        <p:spPr/>
        <p:txBody>
          <a:bodyPr/>
          <a:lstStyle>
            <a:lvl1pPr>
              <a:defRPr/>
            </a:lvl1pPr>
          </a:lstStyle>
          <a:p>
            <a:fld id="{044F1C0A-6164-614F-87FA-71E52A79B5F0}" type="slidenum">
              <a:rPr lang="en-US"/>
              <a:pPr/>
              <a:t>‹#›</a:t>
            </a:fld>
            <a:endParaRPr lang="en-US"/>
          </a:p>
        </p:txBody>
      </p:sp>
    </p:spTree>
    <p:extLst>
      <p:ext uri="{BB962C8B-B14F-4D97-AF65-F5344CB8AC3E}">
        <p14:creationId xmlns:p14="http://schemas.microsoft.com/office/powerpoint/2010/main" val="14438131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fld id="{9BE021BB-2F85-FC45-B4C2-FF6BEEE8D9BF}" type="datetimeFigureOut">
              <a:rPr lang="en-US"/>
              <a:pPr/>
              <a:t>6/16/15</a:t>
            </a:fld>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22"/>
          <p:cNvSpPr>
            <a:spLocks noGrp="1"/>
          </p:cNvSpPr>
          <p:nvPr>
            <p:ph type="sldNum" sz="quarter" idx="12"/>
          </p:nvPr>
        </p:nvSpPr>
        <p:spPr/>
        <p:txBody>
          <a:bodyPr/>
          <a:lstStyle>
            <a:lvl1pPr>
              <a:defRPr/>
            </a:lvl1pPr>
          </a:lstStyle>
          <a:p>
            <a:fld id="{B07F68DA-C969-9645-B3F8-4A5765BDDD5A}" type="slidenum">
              <a:rPr lang="en-US"/>
              <a:pPr/>
              <a:t>‹#›</a:t>
            </a:fld>
            <a:endParaRPr lang="en-US"/>
          </a:p>
        </p:txBody>
      </p:sp>
    </p:spTree>
    <p:extLst>
      <p:ext uri="{BB962C8B-B14F-4D97-AF65-F5344CB8AC3E}">
        <p14:creationId xmlns:p14="http://schemas.microsoft.com/office/powerpoint/2010/main" val="40240869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a:xfrm>
            <a:off x="0" y="0"/>
            <a:ext cx="12192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useBgFill="1">
        <p:nvSpPr>
          <p:cNvPr id="6" name="Rounded Rectangle 5"/>
          <p:cNvSpPr/>
          <p:nvPr/>
        </p:nvSpPr>
        <p:spPr>
          <a:xfrm>
            <a:off x="85725" y="69850"/>
            <a:ext cx="1201737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2" name="Title 1"/>
          <p:cNvSpPr>
            <a:spLocks noGrp="1"/>
          </p:cNvSpPr>
          <p:nvPr>
            <p:ph type="title"/>
          </p:nvPr>
        </p:nvSpPr>
        <p:spPr>
          <a:xfrm>
            <a:off x="1219200" y="273050"/>
            <a:ext cx="10363200" cy="1143000"/>
          </a:xfrm>
        </p:spPr>
        <p:txBody>
          <a:bodyPr/>
          <a:lstStyle>
            <a:lvl1pPr algn="l">
              <a:buNone/>
              <a:defRPr sz="4000" b="0"/>
            </a:lvl1pPr>
          </a:lstStyle>
          <a:p>
            <a:r>
              <a:rPr lang="en-US" smtClean="0"/>
              <a:t>Click to edit Master title style</a:t>
            </a:r>
            <a:endParaRPr lang="en-US"/>
          </a:p>
        </p:txBody>
      </p:sp>
      <p:sp>
        <p:nvSpPr>
          <p:cNvPr id="3" name="Text Placeholder 2"/>
          <p:cNvSpPr>
            <a:spLocks noGrp="1"/>
          </p:cNvSpPr>
          <p:nvPr>
            <p:ph type="body" idx="2"/>
          </p:nvPr>
        </p:nvSpPr>
        <p:spPr>
          <a:xfrm>
            <a:off x="1219200" y="1600200"/>
            <a:ext cx="2540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11" name="Content Placeholder 10"/>
          <p:cNvSpPr>
            <a:spLocks noGrp="1"/>
          </p:cNvSpPr>
          <p:nvPr>
            <p:ph sz="quarter" idx="1"/>
          </p:nvPr>
        </p:nvSpPr>
        <p:spPr>
          <a:xfrm>
            <a:off x="3962400" y="1600200"/>
            <a:ext cx="76200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4"/>
          <p:cNvSpPr>
            <a:spLocks noGrp="1"/>
          </p:cNvSpPr>
          <p:nvPr>
            <p:ph type="dt" sz="half" idx="10"/>
          </p:nvPr>
        </p:nvSpPr>
        <p:spPr/>
        <p:txBody>
          <a:bodyPr/>
          <a:lstStyle>
            <a:lvl1pPr>
              <a:defRPr/>
            </a:lvl1pPr>
          </a:lstStyle>
          <a:p>
            <a:fld id="{6BFFC7EF-2AA5-3C44-92B3-1CA75E7D69CF}" type="datetimeFigureOut">
              <a:rPr lang="en-US"/>
              <a:pPr/>
              <a:t>6/16/15</a:t>
            </a:fld>
            <a:endParaRPr lang="en-US"/>
          </a:p>
        </p:txBody>
      </p:sp>
      <p:sp>
        <p:nvSpPr>
          <p:cNvPr id="8" name="Footer Placeholder 5"/>
          <p:cNvSpPr>
            <a:spLocks noGrp="1"/>
          </p:cNvSpPr>
          <p:nvPr>
            <p:ph type="ftr" sz="quarter" idx="11"/>
          </p:nvPr>
        </p:nvSpPr>
        <p:spPr/>
        <p:txBody>
          <a:bodyPr/>
          <a:lstStyle>
            <a:lvl1pPr>
              <a:defRPr/>
            </a:lvl1pPr>
          </a:lstStyle>
          <a:p>
            <a:pPr>
              <a:defRPr/>
            </a:pPr>
            <a:endParaRPr lang="en-US"/>
          </a:p>
        </p:txBody>
      </p:sp>
      <p:sp>
        <p:nvSpPr>
          <p:cNvPr id="9" name="Slide Number Placeholder 6"/>
          <p:cNvSpPr>
            <a:spLocks noGrp="1"/>
          </p:cNvSpPr>
          <p:nvPr>
            <p:ph type="sldNum" sz="quarter" idx="12"/>
          </p:nvPr>
        </p:nvSpPr>
        <p:spPr/>
        <p:txBody>
          <a:bodyPr/>
          <a:lstStyle>
            <a:lvl1pPr>
              <a:defRPr/>
            </a:lvl1pPr>
          </a:lstStyle>
          <a:p>
            <a:fld id="{5CA34C80-4504-5648-B92C-26013D2C33BE}" type="slidenum">
              <a:rPr lang="en-US"/>
              <a:pPr/>
              <a:t>‹#›</a:t>
            </a:fld>
            <a:endParaRPr lang="en-US"/>
          </a:p>
        </p:txBody>
      </p:sp>
    </p:spTree>
    <p:extLst>
      <p:ext uri="{BB962C8B-B14F-4D97-AF65-F5344CB8AC3E}">
        <p14:creationId xmlns:p14="http://schemas.microsoft.com/office/powerpoint/2010/main" val="11639803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a:xfrm flipV="1">
            <a:off x="90488" y="4683125"/>
            <a:ext cx="12009437"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6" name="Rectangle 5"/>
          <p:cNvSpPr/>
          <p:nvPr/>
        </p:nvSpPr>
        <p:spPr>
          <a:xfrm>
            <a:off x="92075" y="4649788"/>
            <a:ext cx="12007850"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7" name="Rectangle 6"/>
          <p:cNvSpPr/>
          <p:nvPr/>
        </p:nvSpPr>
        <p:spPr>
          <a:xfrm>
            <a:off x="92075" y="4773613"/>
            <a:ext cx="12007850" cy="4921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2" name="Title 1"/>
          <p:cNvSpPr>
            <a:spLocks noGrp="1"/>
          </p:cNvSpPr>
          <p:nvPr>
            <p:ph type="title"/>
          </p:nvPr>
        </p:nvSpPr>
        <p:spPr>
          <a:xfrm>
            <a:off x="1219200" y="4900550"/>
            <a:ext cx="9753600" cy="522288"/>
          </a:xfrm>
        </p:spPr>
        <p:txBody>
          <a:bodyPr anchor="ctr">
            <a:noAutofit/>
          </a:bodyPr>
          <a:lstStyle>
            <a:lvl1pPr algn="l">
              <a:buNone/>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1219200" y="5445825"/>
            <a:ext cx="9753600" cy="685800"/>
          </a:xfrm>
        </p:spPr>
        <p:txBody>
          <a:bodyPr/>
          <a:lstStyle>
            <a:lvl1pPr marL="0" indent="0">
              <a:buFontTx/>
              <a:buNone/>
              <a:defRPr sz="16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a:off x="91078" y="66676"/>
            <a:ext cx="12002497" cy="4581525"/>
          </a:xfrm>
          <a:prstGeom prst="round2SameRect">
            <a:avLst>
              <a:gd name="adj1" fmla="val 7101"/>
              <a:gd name="adj2" fmla="val 0"/>
            </a:avLst>
          </a:prstGeom>
          <a:solidFill>
            <a:schemeClr val="bg2"/>
          </a:solidFill>
          <a:ln w="6350">
            <a:solidFill>
              <a:schemeClr val="tx1"/>
            </a:solidFill>
          </a:ln>
        </p:spPr>
        <p:txBody>
          <a:bodyPr>
            <a:normAutofit/>
          </a:bodyPr>
          <a:lstStyle>
            <a:lvl1pPr marL="0" indent="0">
              <a:buNone/>
              <a:defRPr sz="3200"/>
            </a:lvl1pPr>
          </a:lstStyle>
          <a:p>
            <a:pPr lvl="0"/>
            <a:r>
              <a:rPr lang="en-US" noProof="0" smtClean="0"/>
              <a:t>Click icon to add picture</a:t>
            </a:r>
            <a:endParaRPr lang="en-US" noProof="0" dirty="0"/>
          </a:p>
        </p:txBody>
      </p:sp>
      <p:sp>
        <p:nvSpPr>
          <p:cNvPr id="8" name="Date Placeholder 4"/>
          <p:cNvSpPr>
            <a:spLocks noGrp="1"/>
          </p:cNvSpPr>
          <p:nvPr>
            <p:ph type="dt" sz="half" idx="10"/>
          </p:nvPr>
        </p:nvSpPr>
        <p:spPr/>
        <p:txBody>
          <a:bodyPr/>
          <a:lstStyle>
            <a:lvl1pPr>
              <a:defRPr/>
            </a:lvl1pPr>
          </a:lstStyle>
          <a:p>
            <a:fld id="{4E48E761-42DD-1345-A6E3-B2C3046DC66C}" type="datetimeFigureOut">
              <a:rPr lang="en-US"/>
              <a:pPr/>
              <a:t>6/16/15</a:t>
            </a:fld>
            <a:endParaRPr lang="en-US"/>
          </a:p>
        </p:txBody>
      </p:sp>
      <p:sp>
        <p:nvSpPr>
          <p:cNvPr id="9" name="Footer Placeholder 5"/>
          <p:cNvSpPr>
            <a:spLocks noGrp="1"/>
          </p:cNvSpPr>
          <p:nvPr>
            <p:ph type="ftr" sz="quarter" idx="11"/>
          </p:nvPr>
        </p:nvSpPr>
        <p:spPr>
          <a:xfrm>
            <a:off x="1219200" y="6172200"/>
            <a:ext cx="5181600" cy="457200"/>
          </a:xfrm>
        </p:spPr>
        <p:txBody>
          <a:bodyPr/>
          <a:lstStyle>
            <a:lvl1pPr>
              <a:defRPr/>
            </a:lvl1pPr>
          </a:lstStyle>
          <a:p>
            <a:pPr>
              <a:defRPr/>
            </a:pPr>
            <a:endParaRPr lang="en-US"/>
          </a:p>
        </p:txBody>
      </p:sp>
      <p:sp>
        <p:nvSpPr>
          <p:cNvPr id="10" name="Slide Number Placeholder 6"/>
          <p:cNvSpPr>
            <a:spLocks noGrp="1"/>
          </p:cNvSpPr>
          <p:nvPr>
            <p:ph type="sldNum" sz="quarter" idx="12"/>
          </p:nvPr>
        </p:nvSpPr>
        <p:spPr>
          <a:xfrm>
            <a:off x="195263" y="6208713"/>
            <a:ext cx="609600" cy="457200"/>
          </a:xfrm>
        </p:spPr>
        <p:txBody>
          <a:bodyPr/>
          <a:lstStyle>
            <a:lvl1pPr>
              <a:defRPr/>
            </a:lvl1pPr>
          </a:lstStyle>
          <a:p>
            <a:fld id="{E607CD8B-36AC-C845-B687-F017C712D909}" type="slidenum">
              <a:rPr lang="en-US"/>
              <a:pPr/>
              <a:t>‹#›</a:t>
            </a:fld>
            <a:endParaRPr lang="en-US"/>
          </a:p>
        </p:txBody>
      </p:sp>
    </p:spTree>
    <p:extLst>
      <p:ext uri="{BB962C8B-B14F-4D97-AF65-F5344CB8AC3E}">
        <p14:creationId xmlns:p14="http://schemas.microsoft.com/office/powerpoint/2010/main" val="37858966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fld id="{1D950D64-1E0A-7E4C-B3FA-3F96572B1257}" type="datetimeFigureOut">
              <a:rPr lang="en-US"/>
              <a:pPr/>
              <a:t>6/16/15</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fld id="{E0D94D04-AC50-1A49-B762-E12FEA0A9E47}" type="slidenum">
              <a:rPr lang="en-US"/>
              <a:pPr/>
              <a:t>‹#›</a:t>
            </a:fld>
            <a:endParaRPr lang="en-US"/>
          </a:p>
        </p:txBody>
      </p:sp>
    </p:spTree>
    <p:extLst>
      <p:ext uri="{BB962C8B-B14F-4D97-AF65-F5344CB8AC3E}">
        <p14:creationId xmlns:p14="http://schemas.microsoft.com/office/powerpoint/2010/main" val="9269408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2"/>
            <a:ext cx="268224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19200" y="274641"/>
            <a:ext cx="7416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fld id="{1AC50970-5296-774D-B7CB-B347C6203830}" type="datetimeFigureOut">
              <a:rPr lang="en-US"/>
              <a:pPr/>
              <a:t>6/16/15</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fld id="{C9546914-3593-0647-901F-88A4CC5B9FDC}" type="slidenum">
              <a:rPr lang="en-US"/>
              <a:pPr/>
              <a:t>‹#›</a:t>
            </a:fld>
            <a:endParaRPr lang="en-US"/>
          </a:p>
        </p:txBody>
      </p:sp>
    </p:spTree>
    <p:extLst>
      <p:ext uri="{BB962C8B-B14F-4D97-AF65-F5344CB8AC3E}">
        <p14:creationId xmlns:p14="http://schemas.microsoft.com/office/powerpoint/2010/main" val="23751659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useBgFill="1">
        <p:nvSpPr>
          <p:cNvPr id="5" name="Rounded Rectangle 4"/>
          <p:cNvSpPr/>
          <p:nvPr/>
        </p:nvSpPr>
        <p:spPr>
          <a:xfrm>
            <a:off x="87313" y="69850"/>
            <a:ext cx="1201737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6" name="Rectangle 5"/>
          <p:cNvSpPr/>
          <p:nvPr/>
        </p:nvSpPr>
        <p:spPr>
          <a:xfrm>
            <a:off x="84138" y="1449388"/>
            <a:ext cx="12028487" cy="15271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7" name="Rectangle 6"/>
          <p:cNvSpPr/>
          <p:nvPr/>
        </p:nvSpPr>
        <p:spPr>
          <a:xfrm>
            <a:off x="84138" y="1397000"/>
            <a:ext cx="12028487" cy="12065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10" name="Rectangle 9"/>
          <p:cNvSpPr/>
          <p:nvPr/>
        </p:nvSpPr>
        <p:spPr>
          <a:xfrm>
            <a:off x="84138" y="2976563"/>
            <a:ext cx="12028487" cy="1111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9" name="Subtitle 8"/>
          <p:cNvSpPr>
            <a:spLocks noGrp="1"/>
          </p:cNvSpPr>
          <p:nvPr>
            <p:ph type="subTitle" idx="1"/>
          </p:nvPr>
        </p:nvSpPr>
        <p:spPr>
          <a:xfrm>
            <a:off x="1727200" y="3200400"/>
            <a:ext cx="85344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8" name="Title 7"/>
          <p:cNvSpPr>
            <a:spLocks noGrp="1"/>
          </p:cNvSpPr>
          <p:nvPr>
            <p:ph type="ctrTitle"/>
          </p:nvPr>
        </p:nvSpPr>
        <p:spPr>
          <a:xfrm>
            <a:off x="609600" y="1505931"/>
            <a:ext cx="10972800" cy="1470025"/>
          </a:xfrm>
        </p:spPr>
        <p:txBody>
          <a:bodyPr anchor="ctr"/>
          <a:lstStyle>
            <a:lvl1pPr algn="ctr">
              <a:defRPr lang="en-US" dirty="0">
                <a:solidFill>
                  <a:srgbClr val="FFFFFF"/>
                </a:solidFill>
              </a:defRPr>
            </a:lvl1pPr>
          </a:lstStyle>
          <a:p>
            <a:r>
              <a:rPr lang="en-US" smtClean="0"/>
              <a:t>Click to edit Master title style</a:t>
            </a:r>
            <a:endParaRPr lang="en-US"/>
          </a:p>
        </p:txBody>
      </p:sp>
      <p:sp>
        <p:nvSpPr>
          <p:cNvPr id="11" name="Date Placeholder 27"/>
          <p:cNvSpPr>
            <a:spLocks noGrp="1"/>
          </p:cNvSpPr>
          <p:nvPr>
            <p:ph type="dt" sz="half" idx="10"/>
          </p:nvPr>
        </p:nvSpPr>
        <p:spPr/>
        <p:txBody>
          <a:bodyPr/>
          <a:lstStyle>
            <a:lvl1pPr>
              <a:defRPr/>
            </a:lvl1pPr>
          </a:lstStyle>
          <a:p>
            <a:fld id="{0ABA9E6C-BEDE-6849-A1C3-0232C04A666E}" type="datetimeFigureOut">
              <a:rPr lang="en-US"/>
              <a:pPr/>
              <a:t>6/16/15</a:t>
            </a:fld>
            <a:endParaRPr lang="en-US"/>
          </a:p>
        </p:txBody>
      </p:sp>
      <p:sp>
        <p:nvSpPr>
          <p:cNvPr id="12" name="Footer Placeholder 16"/>
          <p:cNvSpPr>
            <a:spLocks noGrp="1"/>
          </p:cNvSpPr>
          <p:nvPr>
            <p:ph type="ftr" sz="quarter" idx="11"/>
          </p:nvPr>
        </p:nvSpPr>
        <p:spPr/>
        <p:txBody>
          <a:bodyPr/>
          <a:lstStyle>
            <a:lvl1pPr>
              <a:defRPr/>
            </a:lvl1pPr>
          </a:lstStyle>
          <a:p>
            <a:pPr>
              <a:defRPr/>
            </a:pPr>
            <a:endParaRPr lang="en-US"/>
          </a:p>
        </p:txBody>
      </p:sp>
      <p:sp>
        <p:nvSpPr>
          <p:cNvPr id="13" name="Slide Number Placeholder 28"/>
          <p:cNvSpPr>
            <a:spLocks noGrp="1"/>
          </p:cNvSpPr>
          <p:nvPr>
            <p:ph type="sldNum" sz="quarter" idx="12"/>
          </p:nvPr>
        </p:nvSpPr>
        <p:spPr/>
        <p:txBody>
          <a:bodyPr/>
          <a:lstStyle>
            <a:lvl1pPr>
              <a:defRPr/>
            </a:lvl1pPr>
          </a:lstStyle>
          <a:p>
            <a:fld id="{54CF78A4-0423-A34A-9AC3-7C68E36551C6}" type="slidenum">
              <a:rPr lang="en-US"/>
              <a:pPr/>
              <a:t>‹#›</a:t>
            </a:fld>
            <a:endParaRPr lang="en-US"/>
          </a:p>
        </p:txBody>
      </p:sp>
    </p:spTree>
    <p:extLst>
      <p:ext uri="{BB962C8B-B14F-4D97-AF65-F5344CB8AC3E}">
        <p14:creationId xmlns:p14="http://schemas.microsoft.com/office/powerpoint/2010/main" val="3911309379"/>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8" name="Content Placeholder 7"/>
          <p:cNvSpPr>
            <a:spLocks noGrp="1"/>
          </p:cNvSpPr>
          <p:nvPr>
            <p:ph sz="quarter" idx="1"/>
          </p:nvPr>
        </p:nvSpPr>
        <p:spPr>
          <a:xfrm>
            <a:off x="1219200" y="1447800"/>
            <a:ext cx="10363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fld id="{AB915BFD-5287-A149-B692-9C8356FDC374}" type="datetimeFigureOut">
              <a:rPr lang="en-US"/>
              <a:pPr/>
              <a:t>6/16/15</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fld id="{1150A570-7D68-3249-BDA5-E25A266E80E6}" type="slidenum">
              <a:rPr lang="en-US"/>
              <a:pPr/>
              <a:t>‹#›</a:t>
            </a:fld>
            <a:endParaRPr lang="en-US"/>
          </a:p>
        </p:txBody>
      </p:sp>
    </p:spTree>
    <p:extLst>
      <p:ext uri="{BB962C8B-B14F-4D97-AF65-F5344CB8AC3E}">
        <p14:creationId xmlns:p14="http://schemas.microsoft.com/office/powerpoint/2010/main" val="14991333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useBgFill="1">
        <p:nvSpPr>
          <p:cNvPr id="5" name="Rounded Rectangle 4"/>
          <p:cNvSpPr/>
          <p:nvPr/>
        </p:nvSpPr>
        <p:spPr>
          <a:xfrm>
            <a:off x="87084" y="69756"/>
            <a:ext cx="12017829"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6" name="Rectangle 5"/>
          <p:cNvSpPr/>
          <p:nvPr/>
        </p:nvSpPr>
        <p:spPr>
          <a:xfrm flipV="1">
            <a:off x="92075" y="2376488"/>
            <a:ext cx="12018963"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7" name="Rectangle 6"/>
          <p:cNvSpPr/>
          <p:nvPr/>
        </p:nvSpPr>
        <p:spPr>
          <a:xfrm>
            <a:off x="92075" y="2341563"/>
            <a:ext cx="12018963"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8" name="Rectangle 7"/>
          <p:cNvSpPr/>
          <p:nvPr/>
        </p:nvSpPr>
        <p:spPr>
          <a:xfrm>
            <a:off x="90488" y="2468563"/>
            <a:ext cx="12020550" cy="4603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2" name="Title 1"/>
          <p:cNvSpPr>
            <a:spLocks noGrp="1"/>
          </p:cNvSpPr>
          <p:nvPr>
            <p:ph type="title"/>
          </p:nvPr>
        </p:nvSpPr>
        <p:spPr>
          <a:xfrm>
            <a:off x="963084" y="952501"/>
            <a:ext cx="10363200" cy="1362075"/>
          </a:xfrm>
        </p:spPr>
        <p:txBody>
          <a:bodyPr/>
          <a:lstStyle>
            <a:lvl1pPr algn="l">
              <a:buNone/>
              <a:defRPr sz="4000" b="0" cap="none"/>
            </a:lvl1pPr>
          </a:lstStyle>
          <a:p>
            <a:r>
              <a:rPr lang="en-US" smtClean="0"/>
              <a:t>Click to edit Master title style</a:t>
            </a:r>
            <a:endParaRPr lang="en-US"/>
          </a:p>
        </p:txBody>
      </p:sp>
      <p:sp>
        <p:nvSpPr>
          <p:cNvPr id="3" name="Text Placeholder 2"/>
          <p:cNvSpPr>
            <a:spLocks noGrp="1"/>
          </p:cNvSpPr>
          <p:nvPr>
            <p:ph type="body" idx="1"/>
          </p:nvPr>
        </p:nvSpPr>
        <p:spPr>
          <a:xfrm>
            <a:off x="963084" y="2547938"/>
            <a:ext cx="10363200" cy="1338262"/>
          </a:xfrm>
        </p:spPr>
        <p:txBody>
          <a:bodyPr/>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9" name="Date Placeholder 3"/>
          <p:cNvSpPr>
            <a:spLocks noGrp="1"/>
          </p:cNvSpPr>
          <p:nvPr>
            <p:ph type="dt" sz="half" idx="10"/>
          </p:nvPr>
        </p:nvSpPr>
        <p:spPr/>
        <p:txBody>
          <a:bodyPr/>
          <a:lstStyle>
            <a:lvl1pPr>
              <a:defRPr/>
            </a:lvl1pPr>
          </a:lstStyle>
          <a:p>
            <a:fld id="{2D4DB96E-0979-C345-A195-A864D1A9EFE5}" type="datetimeFigureOut">
              <a:rPr lang="en-US"/>
              <a:pPr/>
              <a:t>6/16/15</a:t>
            </a:fld>
            <a:endParaRPr lang="en-US"/>
          </a:p>
        </p:txBody>
      </p:sp>
      <p:sp>
        <p:nvSpPr>
          <p:cNvPr id="10" name="Footer Placeholder 4"/>
          <p:cNvSpPr>
            <a:spLocks noGrp="1"/>
          </p:cNvSpPr>
          <p:nvPr>
            <p:ph type="ftr" sz="quarter" idx="11"/>
          </p:nvPr>
        </p:nvSpPr>
        <p:spPr>
          <a:xfrm>
            <a:off x="1066800" y="6172200"/>
            <a:ext cx="5334000" cy="457200"/>
          </a:xfrm>
        </p:spPr>
        <p:txBody>
          <a:bodyPr/>
          <a:lstStyle>
            <a:lvl1pPr>
              <a:defRPr/>
            </a:lvl1pPr>
          </a:lstStyle>
          <a:p>
            <a:pPr>
              <a:defRPr/>
            </a:pPr>
            <a:endParaRPr lang="en-US"/>
          </a:p>
        </p:txBody>
      </p:sp>
      <p:sp>
        <p:nvSpPr>
          <p:cNvPr id="11" name="Slide Number Placeholder 5"/>
          <p:cNvSpPr>
            <a:spLocks noGrp="1"/>
          </p:cNvSpPr>
          <p:nvPr>
            <p:ph type="sldNum" sz="quarter" idx="12"/>
          </p:nvPr>
        </p:nvSpPr>
        <p:spPr>
          <a:xfrm>
            <a:off x="195263" y="6208713"/>
            <a:ext cx="609600" cy="457200"/>
          </a:xfrm>
        </p:spPr>
        <p:txBody>
          <a:bodyPr/>
          <a:lstStyle>
            <a:lvl1pPr>
              <a:defRPr/>
            </a:lvl1pPr>
          </a:lstStyle>
          <a:p>
            <a:fld id="{9118448B-C84E-2B44-8EB0-A22C6C305E78}" type="slidenum">
              <a:rPr lang="en-US"/>
              <a:pPr/>
              <a:t>‹#›</a:t>
            </a:fld>
            <a:endParaRPr lang="en-US"/>
          </a:p>
        </p:txBody>
      </p:sp>
    </p:spTree>
    <p:extLst>
      <p:ext uri="{BB962C8B-B14F-4D97-AF65-F5344CB8AC3E}">
        <p14:creationId xmlns:p14="http://schemas.microsoft.com/office/powerpoint/2010/main" val="2982022586"/>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1219200" y="1447800"/>
            <a:ext cx="499872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6578600" y="1447800"/>
            <a:ext cx="499872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fld id="{27C92615-D6D7-7F4E-9A3C-419C15527166}" type="datetimeFigureOut">
              <a:rPr lang="en-US"/>
              <a:pPr/>
              <a:t>6/16/15</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fld id="{9AAE5FEC-7548-0346-8B3A-438A4E6DF354}" type="slidenum">
              <a:rPr lang="en-US"/>
              <a:pPr/>
              <a:t>‹#›</a:t>
            </a:fld>
            <a:endParaRPr lang="en-US"/>
          </a:p>
        </p:txBody>
      </p:sp>
    </p:spTree>
    <p:extLst>
      <p:ext uri="{BB962C8B-B14F-4D97-AF65-F5344CB8AC3E}">
        <p14:creationId xmlns:p14="http://schemas.microsoft.com/office/powerpoint/2010/main" val="27246414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19200" y="273050"/>
            <a:ext cx="103632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219200" y="1447800"/>
            <a:ext cx="49784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6604000" y="1447800"/>
            <a:ext cx="49784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11" name="Content Placeholder 10"/>
          <p:cNvSpPr>
            <a:spLocks noGrp="1"/>
          </p:cNvSpPr>
          <p:nvPr>
            <p:ph sz="half" idx="2"/>
          </p:nvPr>
        </p:nvSpPr>
        <p:spPr>
          <a:xfrm>
            <a:off x="1219200" y="2247900"/>
            <a:ext cx="49784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half" idx="4"/>
          </p:nvPr>
        </p:nvSpPr>
        <p:spPr>
          <a:xfrm>
            <a:off x="6604000" y="2247900"/>
            <a:ext cx="49784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13"/>
          <p:cNvSpPr>
            <a:spLocks noGrp="1"/>
          </p:cNvSpPr>
          <p:nvPr>
            <p:ph type="dt" sz="half" idx="10"/>
          </p:nvPr>
        </p:nvSpPr>
        <p:spPr/>
        <p:txBody>
          <a:bodyPr/>
          <a:lstStyle>
            <a:lvl1pPr>
              <a:defRPr/>
            </a:lvl1pPr>
          </a:lstStyle>
          <a:p>
            <a:fld id="{9641F594-5210-C244-AB6C-6072746975CD}" type="datetimeFigureOut">
              <a:rPr lang="en-US"/>
              <a:pPr/>
              <a:t>6/16/15</a:t>
            </a:fld>
            <a:endParaRPr lang="en-US"/>
          </a:p>
        </p:txBody>
      </p:sp>
      <p:sp>
        <p:nvSpPr>
          <p:cNvPr id="8" name="Footer Placeholder 2"/>
          <p:cNvSpPr>
            <a:spLocks noGrp="1"/>
          </p:cNvSpPr>
          <p:nvPr>
            <p:ph type="ftr" sz="quarter" idx="11"/>
          </p:nvPr>
        </p:nvSpPr>
        <p:spPr/>
        <p:txBody>
          <a:bodyPr/>
          <a:lstStyle>
            <a:lvl1pPr>
              <a:defRPr/>
            </a:lvl1pPr>
          </a:lstStyle>
          <a:p>
            <a:pPr>
              <a:defRPr/>
            </a:pPr>
            <a:endParaRPr lang="en-US"/>
          </a:p>
        </p:txBody>
      </p:sp>
      <p:sp>
        <p:nvSpPr>
          <p:cNvPr id="9" name="Slide Number Placeholder 22"/>
          <p:cNvSpPr>
            <a:spLocks noGrp="1"/>
          </p:cNvSpPr>
          <p:nvPr>
            <p:ph type="sldNum" sz="quarter" idx="12"/>
          </p:nvPr>
        </p:nvSpPr>
        <p:spPr/>
        <p:txBody>
          <a:bodyPr/>
          <a:lstStyle>
            <a:lvl1pPr>
              <a:defRPr/>
            </a:lvl1pPr>
          </a:lstStyle>
          <a:p>
            <a:fld id="{32256C93-3992-7A48-83BA-AC6A92D92089}" type="slidenum">
              <a:rPr lang="en-US"/>
              <a:pPr/>
              <a:t>‹#›</a:t>
            </a:fld>
            <a:endParaRPr lang="en-US"/>
          </a:p>
        </p:txBody>
      </p:sp>
    </p:spTree>
    <p:extLst>
      <p:ext uri="{BB962C8B-B14F-4D97-AF65-F5344CB8AC3E}">
        <p14:creationId xmlns:p14="http://schemas.microsoft.com/office/powerpoint/2010/main" val="22711265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13"/>
          <p:cNvSpPr>
            <a:spLocks noGrp="1"/>
          </p:cNvSpPr>
          <p:nvPr>
            <p:ph type="dt" sz="half" idx="10"/>
          </p:nvPr>
        </p:nvSpPr>
        <p:spPr/>
        <p:txBody>
          <a:bodyPr/>
          <a:lstStyle>
            <a:lvl1pPr>
              <a:defRPr/>
            </a:lvl1pPr>
          </a:lstStyle>
          <a:p>
            <a:fld id="{769EB5AD-B940-9140-901A-8608ADAFAECE}" type="datetimeFigureOut">
              <a:rPr lang="en-US"/>
              <a:pPr/>
              <a:t>6/16/15</a:t>
            </a:fld>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22"/>
          <p:cNvSpPr>
            <a:spLocks noGrp="1"/>
          </p:cNvSpPr>
          <p:nvPr>
            <p:ph type="sldNum" sz="quarter" idx="12"/>
          </p:nvPr>
        </p:nvSpPr>
        <p:spPr/>
        <p:txBody>
          <a:bodyPr/>
          <a:lstStyle>
            <a:lvl1pPr>
              <a:defRPr/>
            </a:lvl1pPr>
          </a:lstStyle>
          <a:p>
            <a:fld id="{087330DF-C022-7042-A23F-7182735C46EA}" type="slidenum">
              <a:rPr lang="en-US"/>
              <a:pPr/>
              <a:t>‹#›</a:t>
            </a:fld>
            <a:endParaRPr lang="en-US"/>
          </a:p>
        </p:txBody>
      </p:sp>
    </p:spTree>
    <p:extLst>
      <p:ext uri="{BB962C8B-B14F-4D97-AF65-F5344CB8AC3E}">
        <p14:creationId xmlns:p14="http://schemas.microsoft.com/office/powerpoint/2010/main" val="8430909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fld id="{731172B2-9603-6C49-975F-C3D9C5D43169}" type="datetimeFigureOut">
              <a:rPr lang="en-US"/>
              <a:pPr/>
              <a:t>6/16/15</a:t>
            </a:fld>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22"/>
          <p:cNvSpPr>
            <a:spLocks noGrp="1"/>
          </p:cNvSpPr>
          <p:nvPr>
            <p:ph type="sldNum" sz="quarter" idx="12"/>
          </p:nvPr>
        </p:nvSpPr>
        <p:spPr/>
        <p:txBody>
          <a:bodyPr/>
          <a:lstStyle>
            <a:lvl1pPr>
              <a:defRPr/>
            </a:lvl1pPr>
          </a:lstStyle>
          <a:p>
            <a:fld id="{4604856C-CCDB-D944-8240-EB3D56DAA2D0}" type="slidenum">
              <a:rPr lang="en-US"/>
              <a:pPr/>
              <a:t>‹#›</a:t>
            </a:fld>
            <a:endParaRPr lang="en-US"/>
          </a:p>
        </p:txBody>
      </p:sp>
    </p:spTree>
    <p:extLst>
      <p:ext uri="{BB962C8B-B14F-4D97-AF65-F5344CB8AC3E}">
        <p14:creationId xmlns:p14="http://schemas.microsoft.com/office/powerpoint/2010/main" val="33230595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a:xfrm>
            <a:off x="0" y="0"/>
            <a:ext cx="12192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useBgFill="1">
        <p:nvSpPr>
          <p:cNvPr id="6" name="Rounded Rectangle 5"/>
          <p:cNvSpPr/>
          <p:nvPr/>
        </p:nvSpPr>
        <p:spPr>
          <a:xfrm>
            <a:off x="85725" y="69850"/>
            <a:ext cx="1201737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2" name="Title 1"/>
          <p:cNvSpPr>
            <a:spLocks noGrp="1"/>
          </p:cNvSpPr>
          <p:nvPr>
            <p:ph type="title"/>
          </p:nvPr>
        </p:nvSpPr>
        <p:spPr>
          <a:xfrm>
            <a:off x="1219200" y="273050"/>
            <a:ext cx="10363200" cy="1143000"/>
          </a:xfrm>
        </p:spPr>
        <p:txBody>
          <a:bodyPr/>
          <a:lstStyle>
            <a:lvl1pPr algn="l">
              <a:buNone/>
              <a:defRPr sz="4000" b="0"/>
            </a:lvl1pPr>
          </a:lstStyle>
          <a:p>
            <a:r>
              <a:rPr lang="en-US" smtClean="0"/>
              <a:t>Click to edit Master title style</a:t>
            </a:r>
            <a:endParaRPr lang="en-US"/>
          </a:p>
        </p:txBody>
      </p:sp>
      <p:sp>
        <p:nvSpPr>
          <p:cNvPr id="3" name="Text Placeholder 2"/>
          <p:cNvSpPr>
            <a:spLocks noGrp="1"/>
          </p:cNvSpPr>
          <p:nvPr>
            <p:ph type="body" idx="2"/>
          </p:nvPr>
        </p:nvSpPr>
        <p:spPr>
          <a:xfrm>
            <a:off x="1219200" y="1600200"/>
            <a:ext cx="2540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11" name="Content Placeholder 10"/>
          <p:cNvSpPr>
            <a:spLocks noGrp="1"/>
          </p:cNvSpPr>
          <p:nvPr>
            <p:ph sz="quarter" idx="1"/>
          </p:nvPr>
        </p:nvSpPr>
        <p:spPr>
          <a:xfrm>
            <a:off x="3962400" y="1600200"/>
            <a:ext cx="76200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4"/>
          <p:cNvSpPr>
            <a:spLocks noGrp="1"/>
          </p:cNvSpPr>
          <p:nvPr>
            <p:ph type="dt" sz="half" idx="10"/>
          </p:nvPr>
        </p:nvSpPr>
        <p:spPr/>
        <p:txBody>
          <a:bodyPr/>
          <a:lstStyle>
            <a:lvl1pPr>
              <a:defRPr/>
            </a:lvl1pPr>
          </a:lstStyle>
          <a:p>
            <a:fld id="{8DAC53DE-CC8E-DD49-9809-5D9F7A2E77BD}" type="datetimeFigureOut">
              <a:rPr lang="en-US"/>
              <a:pPr/>
              <a:t>6/16/15</a:t>
            </a:fld>
            <a:endParaRPr lang="en-US"/>
          </a:p>
        </p:txBody>
      </p:sp>
      <p:sp>
        <p:nvSpPr>
          <p:cNvPr id="8" name="Footer Placeholder 5"/>
          <p:cNvSpPr>
            <a:spLocks noGrp="1"/>
          </p:cNvSpPr>
          <p:nvPr>
            <p:ph type="ftr" sz="quarter" idx="11"/>
          </p:nvPr>
        </p:nvSpPr>
        <p:spPr/>
        <p:txBody>
          <a:bodyPr/>
          <a:lstStyle>
            <a:lvl1pPr>
              <a:defRPr/>
            </a:lvl1pPr>
          </a:lstStyle>
          <a:p>
            <a:pPr>
              <a:defRPr/>
            </a:pPr>
            <a:endParaRPr lang="en-US"/>
          </a:p>
        </p:txBody>
      </p:sp>
      <p:sp>
        <p:nvSpPr>
          <p:cNvPr id="9" name="Slide Number Placeholder 6"/>
          <p:cNvSpPr>
            <a:spLocks noGrp="1"/>
          </p:cNvSpPr>
          <p:nvPr>
            <p:ph type="sldNum" sz="quarter" idx="12"/>
          </p:nvPr>
        </p:nvSpPr>
        <p:spPr/>
        <p:txBody>
          <a:bodyPr/>
          <a:lstStyle>
            <a:lvl1pPr>
              <a:defRPr/>
            </a:lvl1pPr>
          </a:lstStyle>
          <a:p>
            <a:fld id="{D93F3810-7923-804C-928D-A6F5401B85D1}" type="slidenum">
              <a:rPr lang="en-US"/>
              <a:pPr/>
              <a:t>‹#›</a:t>
            </a:fld>
            <a:endParaRPr lang="en-US"/>
          </a:p>
        </p:txBody>
      </p:sp>
    </p:spTree>
    <p:extLst>
      <p:ext uri="{BB962C8B-B14F-4D97-AF65-F5344CB8AC3E}">
        <p14:creationId xmlns:p14="http://schemas.microsoft.com/office/powerpoint/2010/main" val="1393667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a:xfrm flipV="1">
            <a:off x="90488" y="4683125"/>
            <a:ext cx="12009437"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6" name="Rectangle 5"/>
          <p:cNvSpPr/>
          <p:nvPr/>
        </p:nvSpPr>
        <p:spPr>
          <a:xfrm>
            <a:off x="92075" y="4649788"/>
            <a:ext cx="12007850"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7" name="Rectangle 6"/>
          <p:cNvSpPr/>
          <p:nvPr/>
        </p:nvSpPr>
        <p:spPr>
          <a:xfrm>
            <a:off x="92075" y="4773613"/>
            <a:ext cx="12007850" cy="4921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2" name="Title 1"/>
          <p:cNvSpPr>
            <a:spLocks noGrp="1"/>
          </p:cNvSpPr>
          <p:nvPr>
            <p:ph type="title"/>
          </p:nvPr>
        </p:nvSpPr>
        <p:spPr>
          <a:xfrm>
            <a:off x="1219200" y="4900550"/>
            <a:ext cx="9753600" cy="522288"/>
          </a:xfrm>
        </p:spPr>
        <p:txBody>
          <a:bodyPr anchor="ctr">
            <a:noAutofit/>
          </a:bodyPr>
          <a:lstStyle>
            <a:lvl1pPr algn="l">
              <a:buNone/>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1219200" y="5445825"/>
            <a:ext cx="9753600" cy="685800"/>
          </a:xfrm>
        </p:spPr>
        <p:txBody>
          <a:bodyPr/>
          <a:lstStyle>
            <a:lvl1pPr marL="0" indent="0">
              <a:buFontTx/>
              <a:buNone/>
              <a:defRPr sz="16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a:off x="91078" y="66676"/>
            <a:ext cx="12002497" cy="4581525"/>
          </a:xfrm>
          <a:prstGeom prst="round2SameRect">
            <a:avLst>
              <a:gd name="adj1" fmla="val 7101"/>
              <a:gd name="adj2" fmla="val 0"/>
            </a:avLst>
          </a:prstGeom>
          <a:solidFill>
            <a:schemeClr val="bg2"/>
          </a:solidFill>
          <a:ln w="6350">
            <a:solidFill>
              <a:schemeClr val="tx1"/>
            </a:solidFill>
          </a:ln>
        </p:spPr>
        <p:txBody>
          <a:bodyPr>
            <a:normAutofit/>
          </a:bodyPr>
          <a:lstStyle>
            <a:lvl1pPr marL="0" indent="0">
              <a:buNone/>
              <a:defRPr sz="3200"/>
            </a:lvl1pPr>
          </a:lstStyle>
          <a:p>
            <a:pPr lvl="0"/>
            <a:r>
              <a:rPr lang="en-US" noProof="0" smtClean="0"/>
              <a:t>Click icon to add picture</a:t>
            </a:r>
            <a:endParaRPr lang="en-US" noProof="0" dirty="0"/>
          </a:p>
        </p:txBody>
      </p:sp>
      <p:sp>
        <p:nvSpPr>
          <p:cNvPr id="8" name="Date Placeholder 4"/>
          <p:cNvSpPr>
            <a:spLocks noGrp="1"/>
          </p:cNvSpPr>
          <p:nvPr>
            <p:ph type="dt" sz="half" idx="10"/>
          </p:nvPr>
        </p:nvSpPr>
        <p:spPr/>
        <p:txBody>
          <a:bodyPr/>
          <a:lstStyle>
            <a:lvl1pPr>
              <a:defRPr/>
            </a:lvl1pPr>
          </a:lstStyle>
          <a:p>
            <a:fld id="{DF422C9F-042D-6342-AE7D-1200CB510CDA}" type="datetimeFigureOut">
              <a:rPr lang="en-US"/>
              <a:pPr/>
              <a:t>6/16/15</a:t>
            </a:fld>
            <a:endParaRPr lang="en-US"/>
          </a:p>
        </p:txBody>
      </p:sp>
      <p:sp>
        <p:nvSpPr>
          <p:cNvPr id="9" name="Footer Placeholder 5"/>
          <p:cNvSpPr>
            <a:spLocks noGrp="1"/>
          </p:cNvSpPr>
          <p:nvPr>
            <p:ph type="ftr" sz="quarter" idx="11"/>
          </p:nvPr>
        </p:nvSpPr>
        <p:spPr>
          <a:xfrm>
            <a:off x="1219200" y="6172200"/>
            <a:ext cx="5181600" cy="457200"/>
          </a:xfrm>
        </p:spPr>
        <p:txBody>
          <a:bodyPr/>
          <a:lstStyle>
            <a:lvl1pPr>
              <a:defRPr/>
            </a:lvl1pPr>
          </a:lstStyle>
          <a:p>
            <a:pPr>
              <a:defRPr/>
            </a:pPr>
            <a:endParaRPr lang="en-US"/>
          </a:p>
        </p:txBody>
      </p:sp>
      <p:sp>
        <p:nvSpPr>
          <p:cNvPr id="10" name="Slide Number Placeholder 6"/>
          <p:cNvSpPr>
            <a:spLocks noGrp="1"/>
          </p:cNvSpPr>
          <p:nvPr>
            <p:ph type="sldNum" sz="quarter" idx="12"/>
          </p:nvPr>
        </p:nvSpPr>
        <p:spPr>
          <a:xfrm>
            <a:off x="195263" y="6208713"/>
            <a:ext cx="609600" cy="457200"/>
          </a:xfrm>
        </p:spPr>
        <p:txBody>
          <a:bodyPr/>
          <a:lstStyle>
            <a:lvl1pPr>
              <a:defRPr/>
            </a:lvl1pPr>
          </a:lstStyle>
          <a:p>
            <a:fld id="{67783BCC-CC78-2741-9344-7B3B7616E2F7}" type="slidenum">
              <a:rPr lang="en-US"/>
              <a:pPr/>
              <a:t>‹#›</a:t>
            </a:fld>
            <a:endParaRPr lang="en-US"/>
          </a:p>
        </p:txBody>
      </p:sp>
    </p:spTree>
    <p:extLst>
      <p:ext uri="{BB962C8B-B14F-4D97-AF65-F5344CB8AC3E}">
        <p14:creationId xmlns:p14="http://schemas.microsoft.com/office/powerpoint/2010/main" val="40719363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fld id="{50A14453-FFD9-BA4B-A9F0-418EC00041C1}" type="datetimeFigureOut">
              <a:rPr lang="en-US"/>
              <a:pPr/>
              <a:t>6/16/15</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fld id="{637F2D42-305C-5C4B-93DC-48CEE61A1723}" type="slidenum">
              <a:rPr lang="en-US"/>
              <a:pPr/>
              <a:t>‹#›</a:t>
            </a:fld>
            <a:endParaRPr lang="en-US"/>
          </a:p>
        </p:txBody>
      </p:sp>
    </p:spTree>
    <p:extLst>
      <p:ext uri="{BB962C8B-B14F-4D97-AF65-F5344CB8AC3E}">
        <p14:creationId xmlns:p14="http://schemas.microsoft.com/office/powerpoint/2010/main" val="42406852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2"/>
            <a:ext cx="268224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19200" y="274641"/>
            <a:ext cx="7416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fld id="{131EF1AF-FDE8-0248-B27C-6DF0BEA6910F}" type="datetimeFigureOut">
              <a:rPr lang="en-US"/>
              <a:pPr/>
              <a:t>6/16/15</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fld id="{A65227DE-8828-B946-9073-9E88425C8C42}" type="slidenum">
              <a:rPr lang="en-US"/>
              <a:pPr/>
              <a:t>‹#›</a:t>
            </a:fld>
            <a:endParaRPr lang="en-US"/>
          </a:p>
        </p:txBody>
      </p:sp>
    </p:spTree>
    <p:extLst>
      <p:ext uri="{BB962C8B-B14F-4D97-AF65-F5344CB8AC3E}">
        <p14:creationId xmlns:p14="http://schemas.microsoft.com/office/powerpoint/2010/main" val="31000822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fld id="{C5D46FDB-888F-604E-B3F4-8703995816CA}" type="datetimeFigureOut">
              <a:rPr lang="en-US"/>
              <a:pPr/>
              <a:t>6/16/15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A7FD2772-C691-D64C-A5EB-A93CD18966AA}" type="slidenum">
              <a:rPr lang="en-US"/>
              <a:pPr/>
              <a:t>‹#›</a:t>
            </a:fld>
            <a:endParaRPr lang="en-US"/>
          </a:p>
        </p:txBody>
      </p:sp>
    </p:spTree>
    <p:extLst>
      <p:ext uri="{BB962C8B-B14F-4D97-AF65-F5344CB8AC3E}">
        <p14:creationId xmlns:p14="http://schemas.microsoft.com/office/powerpoint/2010/main" val="11293749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fld id="{7BE1FAF0-AB91-EF40-8BA8-B314329E22E2}" type="datetimeFigureOut">
              <a:rPr lang="en-US"/>
              <a:pPr/>
              <a:t>6/16/15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870E1820-1D82-B141-AD8A-A9C75A2239E8}" type="slidenum">
              <a:rPr lang="en-US"/>
              <a:pPr/>
              <a:t>‹#›</a:t>
            </a:fld>
            <a:endParaRPr lang="en-US"/>
          </a:p>
        </p:txBody>
      </p:sp>
    </p:spTree>
    <p:extLst>
      <p:ext uri="{BB962C8B-B14F-4D97-AF65-F5344CB8AC3E}">
        <p14:creationId xmlns:p14="http://schemas.microsoft.com/office/powerpoint/2010/main" val="12143495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E859771A-3D61-D64C-A58B-0D8B38E0BA43}" type="datetimeFigureOut">
              <a:rPr lang="en-US"/>
              <a:pPr/>
              <a:t>6/16/15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5D5C5571-8729-8C44-95E5-B7FB1E13B3ED}" type="slidenum">
              <a:rPr lang="en-US"/>
              <a:pPr/>
              <a:t>‹#›</a:t>
            </a:fld>
            <a:endParaRPr lang="en-US"/>
          </a:p>
        </p:txBody>
      </p:sp>
    </p:spTree>
    <p:extLst>
      <p:ext uri="{BB962C8B-B14F-4D97-AF65-F5344CB8AC3E}">
        <p14:creationId xmlns:p14="http://schemas.microsoft.com/office/powerpoint/2010/main" val="340942486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fld id="{53215332-B213-2540-889D-DF216F8675C3}" type="datetimeFigureOut">
              <a:rPr lang="en-US"/>
              <a:pPr/>
              <a:t>6/16/15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671CDE93-9B16-D14C-91B4-27ADBCE28415}" type="slidenum">
              <a:rPr lang="en-US"/>
              <a:pPr/>
              <a:t>‹#›</a:t>
            </a:fld>
            <a:endParaRPr lang="en-US"/>
          </a:p>
        </p:txBody>
      </p:sp>
    </p:spTree>
    <p:extLst>
      <p:ext uri="{BB962C8B-B14F-4D97-AF65-F5344CB8AC3E}">
        <p14:creationId xmlns:p14="http://schemas.microsoft.com/office/powerpoint/2010/main" val="28040071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lvl1pPr>
              <a:defRPr/>
            </a:lvl1pPr>
          </a:lstStyle>
          <a:p>
            <a:fld id="{9648A53E-20B6-3247-A18D-624C582F70A8}" type="datetimeFigureOut">
              <a:rPr lang="en-US"/>
              <a:pPr/>
              <a:t>6/16/15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3E6CD1DE-B22A-8A49-B4FE-9F9661C09243}" type="slidenum">
              <a:rPr lang="en-US"/>
              <a:pPr/>
              <a:t>‹#›</a:t>
            </a:fld>
            <a:endParaRPr lang="en-US"/>
          </a:p>
        </p:txBody>
      </p:sp>
    </p:spTree>
    <p:extLst>
      <p:ext uri="{BB962C8B-B14F-4D97-AF65-F5344CB8AC3E}">
        <p14:creationId xmlns:p14="http://schemas.microsoft.com/office/powerpoint/2010/main" val="1827928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fld id="{D9ECC34C-1A18-DF42-9262-4868D38AD904}" type="datetimeFigureOut">
              <a:rPr lang="en-US"/>
              <a:pPr/>
              <a:t>6/16/15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944926AE-0E68-6A43-AA1A-6BE1C40BDD5B}" type="slidenum">
              <a:rPr lang="en-US"/>
              <a:pPr/>
              <a:t>‹#›</a:t>
            </a:fld>
            <a:endParaRPr lang="en-US"/>
          </a:p>
        </p:txBody>
      </p:sp>
    </p:spTree>
    <p:extLst>
      <p:ext uri="{BB962C8B-B14F-4D97-AF65-F5344CB8AC3E}">
        <p14:creationId xmlns:p14="http://schemas.microsoft.com/office/powerpoint/2010/main" val="420492341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FED39B02-062F-4A47-9945-F41F77F0FF7E}" type="datetimeFigureOut">
              <a:rPr lang="en-US"/>
              <a:pPr/>
              <a:t>6/16/15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1612A750-65FD-6542-83E4-7F8FAE76EB61}" type="slidenum">
              <a:rPr lang="en-US"/>
              <a:pPr/>
              <a:t>‹#›</a:t>
            </a:fld>
            <a:endParaRPr lang="en-US"/>
          </a:p>
        </p:txBody>
      </p:sp>
    </p:spTree>
    <p:extLst>
      <p:ext uri="{BB962C8B-B14F-4D97-AF65-F5344CB8AC3E}">
        <p14:creationId xmlns:p14="http://schemas.microsoft.com/office/powerpoint/2010/main" val="39687644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8BFCAC03-60E2-1A47-90DA-866BC00EBF32}" type="datetimeFigureOut">
              <a:rPr lang="en-US"/>
              <a:pPr/>
              <a:t>6/16/15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32B7914D-3ADC-C64C-9924-22EA12D53764}" type="slidenum">
              <a:rPr lang="en-US"/>
              <a:pPr/>
              <a:t>‹#›</a:t>
            </a:fld>
            <a:endParaRPr lang="en-US"/>
          </a:p>
        </p:txBody>
      </p:sp>
    </p:spTree>
    <p:extLst>
      <p:ext uri="{BB962C8B-B14F-4D97-AF65-F5344CB8AC3E}">
        <p14:creationId xmlns:p14="http://schemas.microsoft.com/office/powerpoint/2010/main" val="296578502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45E24CA9-6D37-ED47-814A-75E27E7BC748}" type="datetimeFigureOut">
              <a:rPr lang="en-US"/>
              <a:pPr/>
              <a:t>6/16/15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88685FA4-6361-F946-89EA-CE9EABFBB943}" type="slidenum">
              <a:rPr lang="en-US"/>
              <a:pPr/>
              <a:t>‹#›</a:t>
            </a:fld>
            <a:endParaRPr lang="en-US"/>
          </a:p>
        </p:txBody>
      </p:sp>
    </p:spTree>
    <p:extLst>
      <p:ext uri="{BB962C8B-B14F-4D97-AF65-F5344CB8AC3E}">
        <p14:creationId xmlns:p14="http://schemas.microsoft.com/office/powerpoint/2010/main" val="1885634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fld id="{1BCC4AB2-8EF8-604B-9FCE-ACEC5E7D51E7}" type="datetimeFigureOut">
              <a:rPr lang="en-US"/>
              <a:pPr/>
              <a:t>6/16/15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426C8F35-94A9-7F46-8516-6A264081DF9F}" type="slidenum">
              <a:rPr lang="en-US"/>
              <a:pPr/>
              <a:t>‹#›</a:t>
            </a:fld>
            <a:endParaRPr lang="en-US"/>
          </a:p>
        </p:txBody>
      </p:sp>
    </p:spTree>
    <p:extLst>
      <p:ext uri="{BB962C8B-B14F-4D97-AF65-F5344CB8AC3E}">
        <p14:creationId xmlns:p14="http://schemas.microsoft.com/office/powerpoint/2010/main" val="362621999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fld id="{AA75055A-747A-B243-9B7F-60513FDDB4BC}" type="datetimeFigureOut">
              <a:rPr lang="en-US"/>
              <a:pPr/>
              <a:t>6/16/15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47C7B539-C461-2947-8643-748215346880}" type="slidenum">
              <a:rPr lang="en-US"/>
              <a:pPr/>
              <a:t>‹#›</a:t>
            </a:fld>
            <a:endParaRPr lang="en-US"/>
          </a:p>
        </p:txBody>
      </p:sp>
    </p:spTree>
    <p:extLst>
      <p:ext uri="{BB962C8B-B14F-4D97-AF65-F5344CB8AC3E}">
        <p14:creationId xmlns:p14="http://schemas.microsoft.com/office/powerpoint/2010/main" val="268046965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theme" Target="../theme/theme3.xml"/><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useBgFill="1">
        <p:nvSpPr>
          <p:cNvPr id="8" name="Rounded Rectangle 7"/>
          <p:cNvSpPr/>
          <p:nvPr/>
        </p:nvSpPr>
        <p:spPr>
          <a:xfrm>
            <a:off x="85725" y="69850"/>
            <a:ext cx="1201737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1028" name="Title Placeholder 21"/>
          <p:cNvSpPr>
            <a:spLocks noGrp="1"/>
          </p:cNvSpPr>
          <p:nvPr>
            <p:ph type="title"/>
          </p:nvPr>
        </p:nvSpPr>
        <p:spPr bwMode="auto">
          <a:xfrm>
            <a:off x="1219200" y="274638"/>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91440" numCol="1" anchor="b" anchorCtr="0" compatLnSpc="1">
            <a:prstTxWarp prst="textNoShape">
              <a:avLst/>
            </a:prstTxWarp>
          </a:bodyPr>
          <a:lstStyle/>
          <a:p>
            <a:pPr lvl="0"/>
            <a:r>
              <a:rPr lang="en-US"/>
              <a:t>Click to edit Master title style</a:t>
            </a:r>
          </a:p>
        </p:txBody>
      </p:sp>
      <p:sp>
        <p:nvSpPr>
          <p:cNvPr id="1029" name="Text Placeholder 12"/>
          <p:cNvSpPr>
            <a:spLocks noGrp="1"/>
          </p:cNvSpPr>
          <p:nvPr>
            <p:ph type="body" idx="1"/>
          </p:nvPr>
        </p:nvSpPr>
        <p:spPr bwMode="auto">
          <a:xfrm>
            <a:off x="1219200" y="1447800"/>
            <a:ext cx="103632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Date Placeholder 13"/>
          <p:cNvSpPr>
            <a:spLocks noGrp="1"/>
          </p:cNvSpPr>
          <p:nvPr>
            <p:ph type="dt" sz="half" idx="2"/>
          </p:nvPr>
        </p:nvSpPr>
        <p:spPr>
          <a:xfrm>
            <a:off x="8229600" y="6191250"/>
            <a:ext cx="3302000" cy="476250"/>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400">
                <a:solidFill>
                  <a:srgbClr val="1F497D"/>
                </a:solidFill>
              </a:defRPr>
            </a:lvl1pPr>
          </a:lstStyle>
          <a:p>
            <a:fld id="{FE0C26BD-8770-E747-83F4-A4392FAE8BA6}" type="datetimeFigureOut">
              <a:rPr lang="en-US"/>
              <a:pPr/>
              <a:t>6/16/15</a:t>
            </a:fld>
            <a:endParaRPr lang="en-US"/>
          </a:p>
        </p:txBody>
      </p:sp>
      <p:sp>
        <p:nvSpPr>
          <p:cNvPr id="3" name="Footer Placeholder 2"/>
          <p:cNvSpPr>
            <a:spLocks noGrp="1"/>
          </p:cNvSpPr>
          <p:nvPr>
            <p:ph type="ftr" sz="quarter" idx="3"/>
          </p:nvPr>
        </p:nvSpPr>
        <p:spPr>
          <a:xfrm>
            <a:off x="1219200" y="6172200"/>
            <a:ext cx="5283200" cy="457200"/>
          </a:xfrm>
          <a:prstGeom prst="rect">
            <a:avLst/>
          </a:prstGeom>
        </p:spPr>
        <p:txBody>
          <a:bodyPr anchor="ctr" anchorCtr="0"/>
          <a:lstStyle>
            <a:lvl1pPr eaLnBrk="1" fontAlgn="auto" latinLnBrk="0" hangingPunct="1">
              <a:spcBef>
                <a:spcPts val="0"/>
              </a:spcBef>
              <a:spcAft>
                <a:spcPts val="0"/>
              </a:spcAft>
              <a:defRPr kumimoji="0" sz="1400">
                <a:solidFill>
                  <a:srgbClr val="1F497D"/>
                </a:solidFill>
                <a:latin typeface="+mn-lt"/>
                <a:ea typeface="+mn-ea"/>
              </a:defRPr>
            </a:lvl1pPr>
          </a:lstStyle>
          <a:p>
            <a:pPr>
              <a:defRPr/>
            </a:pPr>
            <a:endParaRPr lang="en-US"/>
          </a:p>
        </p:txBody>
      </p:sp>
      <p:sp>
        <p:nvSpPr>
          <p:cNvPr id="23" name="Slide Number Placeholder 22"/>
          <p:cNvSpPr>
            <a:spLocks noGrp="1"/>
          </p:cNvSpPr>
          <p:nvPr>
            <p:ph type="sldNum" sz="quarter" idx="4"/>
          </p:nvPr>
        </p:nvSpPr>
        <p:spPr>
          <a:xfrm>
            <a:off x="195263" y="6210300"/>
            <a:ext cx="609600" cy="457200"/>
          </a:xfrm>
          <a:prstGeom prst="ellipse">
            <a:avLst/>
          </a:prstGeom>
          <a:solidFill>
            <a:schemeClr val="accent1"/>
          </a:solidFill>
        </p:spPr>
        <p:txBody>
          <a:bodyPr vert="horz" wrap="none" lIns="0" tIns="0" rIns="0" bIns="0" numCol="1" anchor="ctr" anchorCtr="1" compatLnSpc="1">
            <a:prstTxWarp prst="textNoShape">
              <a:avLst/>
            </a:prstTxWarp>
            <a:noAutofit/>
          </a:bodyPr>
          <a:lstStyle>
            <a:lvl1pPr algn="ctr" eaLnBrk="1" hangingPunct="1">
              <a:defRPr sz="1400">
                <a:solidFill>
                  <a:srgbClr val="FFFFFF"/>
                </a:solidFill>
                <a:latin typeface="Franklin Gothic Book" charset="0"/>
              </a:defRPr>
            </a:lvl1pPr>
          </a:lstStyle>
          <a:p>
            <a:fld id="{E94EE5E4-3ADE-7E49-BBC1-B686E2EE71AD}"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729" r:id="rId1"/>
    <p:sldLayoutId id="2147483704" r:id="rId2"/>
    <p:sldLayoutId id="2147483730" r:id="rId3"/>
    <p:sldLayoutId id="2147483705" r:id="rId4"/>
    <p:sldLayoutId id="2147483706" r:id="rId5"/>
    <p:sldLayoutId id="2147483707" r:id="rId6"/>
    <p:sldLayoutId id="2147483708" r:id="rId7"/>
    <p:sldLayoutId id="2147483731" r:id="rId8"/>
    <p:sldLayoutId id="2147483732" r:id="rId9"/>
    <p:sldLayoutId id="2147483709" r:id="rId10"/>
    <p:sldLayoutId id="2147483710" r:id="rId11"/>
  </p:sldLayoutIdLst>
  <p:txStyles>
    <p:titleStyle>
      <a:lvl1pPr algn="l" rtl="0" fontAlgn="base">
        <a:spcBef>
          <a:spcPct val="0"/>
        </a:spcBef>
        <a:spcAft>
          <a:spcPct val="0"/>
        </a:spcAft>
        <a:defRPr sz="4000" kern="1200">
          <a:solidFill>
            <a:schemeClr val="tx2"/>
          </a:solidFill>
          <a:latin typeface="+mj-lt"/>
          <a:ea typeface="ＭＳ Ｐゴシック" charset="0"/>
          <a:cs typeface="+mj-cs"/>
        </a:defRPr>
      </a:lvl1pPr>
      <a:lvl2pPr algn="l" rtl="0" fontAlgn="base">
        <a:spcBef>
          <a:spcPct val="0"/>
        </a:spcBef>
        <a:spcAft>
          <a:spcPct val="0"/>
        </a:spcAft>
        <a:defRPr sz="4000">
          <a:solidFill>
            <a:schemeClr val="tx2"/>
          </a:solidFill>
          <a:latin typeface="Franklin Gothic Book" charset="0"/>
          <a:ea typeface="ＭＳ Ｐゴシック" charset="0"/>
        </a:defRPr>
      </a:lvl2pPr>
      <a:lvl3pPr algn="l" rtl="0" fontAlgn="base">
        <a:spcBef>
          <a:spcPct val="0"/>
        </a:spcBef>
        <a:spcAft>
          <a:spcPct val="0"/>
        </a:spcAft>
        <a:defRPr sz="4000">
          <a:solidFill>
            <a:schemeClr val="tx2"/>
          </a:solidFill>
          <a:latin typeface="Franklin Gothic Book" charset="0"/>
          <a:ea typeface="ＭＳ Ｐゴシック" charset="0"/>
        </a:defRPr>
      </a:lvl3pPr>
      <a:lvl4pPr algn="l" rtl="0" fontAlgn="base">
        <a:spcBef>
          <a:spcPct val="0"/>
        </a:spcBef>
        <a:spcAft>
          <a:spcPct val="0"/>
        </a:spcAft>
        <a:defRPr sz="4000">
          <a:solidFill>
            <a:schemeClr val="tx2"/>
          </a:solidFill>
          <a:latin typeface="Franklin Gothic Book" charset="0"/>
          <a:ea typeface="ＭＳ Ｐゴシック" charset="0"/>
        </a:defRPr>
      </a:lvl4pPr>
      <a:lvl5pPr algn="l" rtl="0" fontAlgn="base">
        <a:spcBef>
          <a:spcPct val="0"/>
        </a:spcBef>
        <a:spcAft>
          <a:spcPct val="0"/>
        </a:spcAft>
        <a:defRPr sz="4000">
          <a:solidFill>
            <a:schemeClr val="tx2"/>
          </a:solidFill>
          <a:latin typeface="Franklin Gothic Book" charset="0"/>
          <a:ea typeface="ＭＳ Ｐゴシック" charset="0"/>
        </a:defRPr>
      </a:lvl5pPr>
      <a:lvl6pPr marL="457200" algn="l" rtl="0" fontAlgn="base">
        <a:spcBef>
          <a:spcPct val="0"/>
        </a:spcBef>
        <a:spcAft>
          <a:spcPct val="0"/>
        </a:spcAft>
        <a:defRPr sz="4000">
          <a:solidFill>
            <a:schemeClr val="tx2"/>
          </a:solidFill>
          <a:latin typeface="Franklin Gothic Book" charset="0"/>
          <a:ea typeface="ＭＳ Ｐゴシック" charset="0"/>
        </a:defRPr>
      </a:lvl6pPr>
      <a:lvl7pPr marL="914400" algn="l" rtl="0" fontAlgn="base">
        <a:spcBef>
          <a:spcPct val="0"/>
        </a:spcBef>
        <a:spcAft>
          <a:spcPct val="0"/>
        </a:spcAft>
        <a:defRPr sz="4000">
          <a:solidFill>
            <a:schemeClr val="tx2"/>
          </a:solidFill>
          <a:latin typeface="Franklin Gothic Book" charset="0"/>
          <a:ea typeface="ＭＳ Ｐゴシック" charset="0"/>
        </a:defRPr>
      </a:lvl7pPr>
      <a:lvl8pPr marL="1371600" algn="l" rtl="0" fontAlgn="base">
        <a:spcBef>
          <a:spcPct val="0"/>
        </a:spcBef>
        <a:spcAft>
          <a:spcPct val="0"/>
        </a:spcAft>
        <a:defRPr sz="4000">
          <a:solidFill>
            <a:schemeClr val="tx2"/>
          </a:solidFill>
          <a:latin typeface="Franklin Gothic Book" charset="0"/>
          <a:ea typeface="ＭＳ Ｐゴシック" charset="0"/>
        </a:defRPr>
      </a:lvl8pPr>
      <a:lvl9pPr marL="1828800" algn="l" rtl="0" fontAlgn="base">
        <a:spcBef>
          <a:spcPct val="0"/>
        </a:spcBef>
        <a:spcAft>
          <a:spcPct val="0"/>
        </a:spcAft>
        <a:defRPr sz="4000">
          <a:solidFill>
            <a:schemeClr val="tx2"/>
          </a:solidFill>
          <a:latin typeface="Franklin Gothic Book" charset="0"/>
          <a:ea typeface="ＭＳ Ｐゴシック" charset="0"/>
        </a:defRPr>
      </a:lvl9pPr>
    </p:titleStyle>
    <p:bodyStyle>
      <a:lvl1pPr marL="273050" indent="-273050" algn="l" rtl="0" fontAlgn="base">
        <a:spcBef>
          <a:spcPts val="575"/>
        </a:spcBef>
        <a:spcAft>
          <a:spcPct val="0"/>
        </a:spcAft>
        <a:buClr>
          <a:schemeClr val="accent1"/>
        </a:buClr>
        <a:buSzPct val="85000"/>
        <a:buFont typeface="Wingdings 2" charset="0"/>
        <a:buChar char=""/>
        <a:defRPr sz="2600" kern="1200">
          <a:solidFill>
            <a:schemeClr val="tx1"/>
          </a:solidFill>
          <a:latin typeface="+mn-lt"/>
          <a:ea typeface="ＭＳ Ｐゴシック" charset="0"/>
          <a:cs typeface="+mn-cs"/>
        </a:defRPr>
      </a:lvl1pPr>
      <a:lvl2pPr marL="547688" indent="-228600" algn="l" rtl="0" fontAlgn="base">
        <a:spcBef>
          <a:spcPts val="375"/>
        </a:spcBef>
        <a:spcAft>
          <a:spcPct val="0"/>
        </a:spcAft>
        <a:buClr>
          <a:schemeClr val="accent2"/>
        </a:buClr>
        <a:buSzPct val="85000"/>
        <a:buFont typeface="Wingdings 2" charset="0"/>
        <a:buChar char=""/>
        <a:defRPr sz="2400" kern="1200">
          <a:solidFill>
            <a:schemeClr val="tx1"/>
          </a:solidFill>
          <a:latin typeface="+mn-lt"/>
          <a:ea typeface="ＭＳ Ｐゴシック" charset="0"/>
          <a:cs typeface="+mn-cs"/>
        </a:defRPr>
      </a:lvl2pPr>
      <a:lvl3pPr marL="822325" indent="-228600" algn="l" rtl="0" fontAlgn="base">
        <a:spcBef>
          <a:spcPts val="375"/>
        </a:spcBef>
        <a:spcAft>
          <a:spcPct val="0"/>
        </a:spcAft>
        <a:buClr>
          <a:srgbClr val="B2C1DB"/>
        </a:buClr>
        <a:buSzPct val="85000"/>
        <a:buFont typeface="Wingdings 2" charset="0"/>
        <a:buChar char=""/>
        <a:defRPr sz="2000" kern="1200">
          <a:solidFill>
            <a:schemeClr val="tx1"/>
          </a:solidFill>
          <a:latin typeface="+mn-lt"/>
          <a:ea typeface="ＭＳ Ｐゴシック" charset="0"/>
          <a:cs typeface="+mn-cs"/>
        </a:defRPr>
      </a:lvl3pPr>
      <a:lvl4pPr marL="1096963" indent="-228600" algn="l" rtl="0" fontAlgn="base">
        <a:spcBef>
          <a:spcPts val="375"/>
        </a:spcBef>
        <a:spcAft>
          <a:spcPct val="0"/>
        </a:spcAft>
        <a:buClr>
          <a:srgbClr val="9BBB59"/>
        </a:buClr>
        <a:buSzPct val="80000"/>
        <a:buFont typeface="Wingdings 2" charset="0"/>
        <a:buChar char=""/>
        <a:defRPr sz="2000" kern="1200">
          <a:solidFill>
            <a:schemeClr val="tx1"/>
          </a:solidFill>
          <a:latin typeface="+mn-lt"/>
          <a:ea typeface="ＭＳ Ｐゴシック" charset="0"/>
          <a:cs typeface="+mn-cs"/>
        </a:defRPr>
      </a:lvl4pPr>
      <a:lvl5pPr marL="1371600" indent="-228600" algn="l" rtl="0" fontAlgn="base">
        <a:spcBef>
          <a:spcPts val="375"/>
        </a:spcBef>
        <a:spcAft>
          <a:spcPct val="0"/>
        </a:spcAft>
        <a:buClr>
          <a:srgbClr val="9BBB59"/>
        </a:buClr>
        <a:buChar char="o"/>
        <a:defRPr sz="2000" kern="1200">
          <a:solidFill>
            <a:schemeClr val="tx1"/>
          </a:solidFill>
          <a:latin typeface="+mn-lt"/>
          <a:ea typeface="ＭＳ Ｐゴシック" charset="0"/>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useBgFill="1">
        <p:nvSpPr>
          <p:cNvPr id="8" name="Rounded Rectangle 7"/>
          <p:cNvSpPr/>
          <p:nvPr/>
        </p:nvSpPr>
        <p:spPr>
          <a:xfrm>
            <a:off x="85725" y="69850"/>
            <a:ext cx="1201737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2052" name="Title Placeholder 21"/>
          <p:cNvSpPr>
            <a:spLocks noGrp="1"/>
          </p:cNvSpPr>
          <p:nvPr>
            <p:ph type="title"/>
          </p:nvPr>
        </p:nvSpPr>
        <p:spPr bwMode="auto">
          <a:xfrm>
            <a:off x="1219200" y="274638"/>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91440" numCol="1" anchor="b" anchorCtr="0" compatLnSpc="1">
            <a:prstTxWarp prst="textNoShape">
              <a:avLst/>
            </a:prstTxWarp>
          </a:bodyPr>
          <a:lstStyle/>
          <a:p>
            <a:pPr lvl="0"/>
            <a:r>
              <a:rPr lang="en-US"/>
              <a:t>Click to edit Master title style</a:t>
            </a:r>
          </a:p>
        </p:txBody>
      </p:sp>
      <p:sp>
        <p:nvSpPr>
          <p:cNvPr id="2053" name="Text Placeholder 12"/>
          <p:cNvSpPr>
            <a:spLocks noGrp="1"/>
          </p:cNvSpPr>
          <p:nvPr>
            <p:ph type="body" idx="1"/>
          </p:nvPr>
        </p:nvSpPr>
        <p:spPr bwMode="auto">
          <a:xfrm>
            <a:off x="1219200" y="1447800"/>
            <a:ext cx="103632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Date Placeholder 13"/>
          <p:cNvSpPr>
            <a:spLocks noGrp="1"/>
          </p:cNvSpPr>
          <p:nvPr>
            <p:ph type="dt" sz="half" idx="2"/>
          </p:nvPr>
        </p:nvSpPr>
        <p:spPr>
          <a:xfrm>
            <a:off x="8229600" y="6191250"/>
            <a:ext cx="3302000" cy="476250"/>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400">
                <a:solidFill>
                  <a:srgbClr val="1F497D"/>
                </a:solidFill>
              </a:defRPr>
            </a:lvl1pPr>
          </a:lstStyle>
          <a:p>
            <a:fld id="{6EFDCE52-3D40-7040-B6F4-275C41BF4705}" type="datetimeFigureOut">
              <a:rPr lang="en-US"/>
              <a:pPr/>
              <a:t>6/16/15</a:t>
            </a:fld>
            <a:endParaRPr lang="en-US"/>
          </a:p>
        </p:txBody>
      </p:sp>
      <p:sp>
        <p:nvSpPr>
          <p:cNvPr id="3" name="Footer Placeholder 2"/>
          <p:cNvSpPr>
            <a:spLocks noGrp="1"/>
          </p:cNvSpPr>
          <p:nvPr>
            <p:ph type="ftr" sz="quarter" idx="3"/>
          </p:nvPr>
        </p:nvSpPr>
        <p:spPr>
          <a:xfrm>
            <a:off x="1219200" y="6172200"/>
            <a:ext cx="5283200" cy="457200"/>
          </a:xfrm>
          <a:prstGeom prst="rect">
            <a:avLst/>
          </a:prstGeom>
        </p:spPr>
        <p:txBody>
          <a:bodyPr anchor="ctr" anchorCtr="0"/>
          <a:lstStyle>
            <a:lvl1pPr eaLnBrk="1" fontAlgn="auto" latinLnBrk="0" hangingPunct="1">
              <a:spcBef>
                <a:spcPts val="0"/>
              </a:spcBef>
              <a:spcAft>
                <a:spcPts val="0"/>
              </a:spcAft>
              <a:defRPr kumimoji="0" sz="1400">
                <a:solidFill>
                  <a:srgbClr val="1F497D"/>
                </a:solidFill>
                <a:latin typeface="+mn-lt"/>
                <a:ea typeface="+mn-ea"/>
              </a:defRPr>
            </a:lvl1pPr>
          </a:lstStyle>
          <a:p>
            <a:pPr>
              <a:defRPr/>
            </a:pPr>
            <a:endParaRPr lang="en-US"/>
          </a:p>
        </p:txBody>
      </p:sp>
      <p:sp>
        <p:nvSpPr>
          <p:cNvPr id="23" name="Slide Number Placeholder 22"/>
          <p:cNvSpPr>
            <a:spLocks noGrp="1"/>
          </p:cNvSpPr>
          <p:nvPr>
            <p:ph type="sldNum" sz="quarter" idx="4"/>
          </p:nvPr>
        </p:nvSpPr>
        <p:spPr>
          <a:xfrm>
            <a:off x="195263" y="6210300"/>
            <a:ext cx="609600" cy="457200"/>
          </a:xfrm>
          <a:prstGeom prst="ellipse">
            <a:avLst/>
          </a:prstGeom>
          <a:solidFill>
            <a:schemeClr val="accent1"/>
          </a:solidFill>
        </p:spPr>
        <p:txBody>
          <a:bodyPr vert="horz" wrap="none" lIns="0" tIns="0" rIns="0" bIns="0" numCol="1" anchor="ctr" anchorCtr="1" compatLnSpc="1">
            <a:prstTxWarp prst="textNoShape">
              <a:avLst/>
            </a:prstTxWarp>
            <a:noAutofit/>
          </a:bodyPr>
          <a:lstStyle>
            <a:lvl1pPr algn="ctr" eaLnBrk="1" hangingPunct="1">
              <a:defRPr sz="1400">
                <a:solidFill>
                  <a:srgbClr val="FFFFFF"/>
                </a:solidFill>
                <a:latin typeface="Franklin Gothic Book" charset="0"/>
              </a:defRPr>
            </a:lvl1pPr>
          </a:lstStyle>
          <a:p>
            <a:fld id="{F20F53AA-865F-374F-B090-AE9052F34C7E}"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733" r:id="rId1"/>
    <p:sldLayoutId id="2147483711" r:id="rId2"/>
    <p:sldLayoutId id="2147483734" r:id="rId3"/>
    <p:sldLayoutId id="2147483712" r:id="rId4"/>
    <p:sldLayoutId id="2147483713" r:id="rId5"/>
    <p:sldLayoutId id="2147483714" r:id="rId6"/>
    <p:sldLayoutId id="2147483715" r:id="rId7"/>
    <p:sldLayoutId id="2147483735" r:id="rId8"/>
    <p:sldLayoutId id="2147483736" r:id="rId9"/>
    <p:sldLayoutId id="2147483716" r:id="rId10"/>
    <p:sldLayoutId id="2147483717" r:id="rId11"/>
  </p:sldLayoutIdLst>
  <p:txStyles>
    <p:titleStyle>
      <a:lvl1pPr algn="l" rtl="0" fontAlgn="base">
        <a:spcBef>
          <a:spcPct val="0"/>
        </a:spcBef>
        <a:spcAft>
          <a:spcPct val="0"/>
        </a:spcAft>
        <a:defRPr sz="4000" kern="1200">
          <a:solidFill>
            <a:schemeClr val="tx2"/>
          </a:solidFill>
          <a:latin typeface="+mj-lt"/>
          <a:ea typeface="ＭＳ Ｐゴシック" charset="0"/>
          <a:cs typeface="+mj-cs"/>
        </a:defRPr>
      </a:lvl1pPr>
      <a:lvl2pPr algn="l" rtl="0" fontAlgn="base">
        <a:spcBef>
          <a:spcPct val="0"/>
        </a:spcBef>
        <a:spcAft>
          <a:spcPct val="0"/>
        </a:spcAft>
        <a:defRPr sz="4000">
          <a:solidFill>
            <a:schemeClr val="tx2"/>
          </a:solidFill>
          <a:latin typeface="Franklin Gothic Book" charset="0"/>
          <a:ea typeface="ＭＳ Ｐゴシック" charset="0"/>
        </a:defRPr>
      </a:lvl2pPr>
      <a:lvl3pPr algn="l" rtl="0" fontAlgn="base">
        <a:spcBef>
          <a:spcPct val="0"/>
        </a:spcBef>
        <a:spcAft>
          <a:spcPct val="0"/>
        </a:spcAft>
        <a:defRPr sz="4000">
          <a:solidFill>
            <a:schemeClr val="tx2"/>
          </a:solidFill>
          <a:latin typeface="Franklin Gothic Book" charset="0"/>
          <a:ea typeface="ＭＳ Ｐゴシック" charset="0"/>
        </a:defRPr>
      </a:lvl3pPr>
      <a:lvl4pPr algn="l" rtl="0" fontAlgn="base">
        <a:spcBef>
          <a:spcPct val="0"/>
        </a:spcBef>
        <a:spcAft>
          <a:spcPct val="0"/>
        </a:spcAft>
        <a:defRPr sz="4000">
          <a:solidFill>
            <a:schemeClr val="tx2"/>
          </a:solidFill>
          <a:latin typeface="Franklin Gothic Book" charset="0"/>
          <a:ea typeface="ＭＳ Ｐゴシック" charset="0"/>
        </a:defRPr>
      </a:lvl4pPr>
      <a:lvl5pPr algn="l" rtl="0" fontAlgn="base">
        <a:spcBef>
          <a:spcPct val="0"/>
        </a:spcBef>
        <a:spcAft>
          <a:spcPct val="0"/>
        </a:spcAft>
        <a:defRPr sz="4000">
          <a:solidFill>
            <a:schemeClr val="tx2"/>
          </a:solidFill>
          <a:latin typeface="Franklin Gothic Book" charset="0"/>
          <a:ea typeface="ＭＳ Ｐゴシック" charset="0"/>
        </a:defRPr>
      </a:lvl5pPr>
      <a:lvl6pPr marL="457200" algn="l" rtl="0" fontAlgn="base">
        <a:spcBef>
          <a:spcPct val="0"/>
        </a:spcBef>
        <a:spcAft>
          <a:spcPct val="0"/>
        </a:spcAft>
        <a:defRPr sz="4000">
          <a:solidFill>
            <a:schemeClr val="tx2"/>
          </a:solidFill>
          <a:latin typeface="Franklin Gothic Book" charset="0"/>
          <a:ea typeface="ＭＳ Ｐゴシック" charset="0"/>
        </a:defRPr>
      </a:lvl6pPr>
      <a:lvl7pPr marL="914400" algn="l" rtl="0" fontAlgn="base">
        <a:spcBef>
          <a:spcPct val="0"/>
        </a:spcBef>
        <a:spcAft>
          <a:spcPct val="0"/>
        </a:spcAft>
        <a:defRPr sz="4000">
          <a:solidFill>
            <a:schemeClr val="tx2"/>
          </a:solidFill>
          <a:latin typeface="Franklin Gothic Book" charset="0"/>
          <a:ea typeface="ＭＳ Ｐゴシック" charset="0"/>
        </a:defRPr>
      </a:lvl7pPr>
      <a:lvl8pPr marL="1371600" algn="l" rtl="0" fontAlgn="base">
        <a:spcBef>
          <a:spcPct val="0"/>
        </a:spcBef>
        <a:spcAft>
          <a:spcPct val="0"/>
        </a:spcAft>
        <a:defRPr sz="4000">
          <a:solidFill>
            <a:schemeClr val="tx2"/>
          </a:solidFill>
          <a:latin typeface="Franklin Gothic Book" charset="0"/>
          <a:ea typeface="ＭＳ Ｐゴシック" charset="0"/>
        </a:defRPr>
      </a:lvl8pPr>
      <a:lvl9pPr marL="1828800" algn="l" rtl="0" fontAlgn="base">
        <a:spcBef>
          <a:spcPct val="0"/>
        </a:spcBef>
        <a:spcAft>
          <a:spcPct val="0"/>
        </a:spcAft>
        <a:defRPr sz="4000">
          <a:solidFill>
            <a:schemeClr val="tx2"/>
          </a:solidFill>
          <a:latin typeface="Franklin Gothic Book" charset="0"/>
          <a:ea typeface="ＭＳ Ｐゴシック" charset="0"/>
        </a:defRPr>
      </a:lvl9pPr>
    </p:titleStyle>
    <p:bodyStyle>
      <a:lvl1pPr marL="273050" indent="-273050" algn="l" rtl="0" fontAlgn="base">
        <a:spcBef>
          <a:spcPts val="575"/>
        </a:spcBef>
        <a:spcAft>
          <a:spcPct val="0"/>
        </a:spcAft>
        <a:buClr>
          <a:schemeClr val="accent1"/>
        </a:buClr>
        <a:buSzPct val="85000"/>
        <a:buFont typeface="Wingdings 2" charset="0"/>
        <a:buChar char=""/>
        <a:defRPr sz="2600" kern="1200">
          <a:solidFill>
            <a:schemeClr val="tx1"/>
          </a:solidFill>
          <a:latin typeface="+mn-lt"/>
          <a:ea typeface="ＭＳ Ｐゴシック" charset="0"/>
          <a:cs typeface="+mn-cs"/>
        </a:defRPr>
      </a:lvl1pPr>
      <a:lvl2pPr marL="547688" indent="-228600" algn="l" rtl="0" fontAlgn="base">
        <a:spcBef>
          <a:spcPts val="375"/>
        </a:spcBef>
        <a:spcAft>
          <a:spcPct val="0"/>
        </a:spcAft>
        <a:buClr>
          <a:schemeClr val="accent2"/>
        </a:buClr>
        <a:buSzPct val="85000"/>
        <a:buFont typeface="Wingdings 2" charset="0"/>
        <a:buChar char=""/>
        <a:defRPr sz="2400" kern="1200">
          <a:solidFill>
            <a:schemeClr val="tx1"/>
          </a:solidFill>
          <a:latin typeface="+mn-lt"/>
          <a:ea typeface="ＭＳ Ｐゴシック" charset="0"/>
          <a:cs typeface="+mn-cs"/>
        </a:defRPr>
      </a:lvl2pPr>
      <a:lvl3pPr marL="822325" indent="-228600" algn="l" rtl="0" fontAlgn="base">
        <a:spcBef>
          <a:spcPts val="375"/>
        </a:spcBef>
        <a:spcAft>
          <a:spcPct val="0"/>
        </a:spcAft>
        <a:buClr>
          <a:srgbClr val="B2C1DB"/>
        </a:buClr>
        <a:buSzPct val="85000"/>
        <a:buFont typeface="Wingdings 2" charset="0"/>
        <a:buChar char=""/>
        <a:defRPr sz="2000" kern="1200">
          <a:solidFill>
            <a:schemeClr val="tx1"/>
          </a:solidFill>
          <a:latin typeface="+mn-lt"/>
          <a:ea typeface="ＭＳ Ｐゴシック" charset="0"/>
          <a:cs typeface="+mn-cs"/>
        </a:defRPr>
      </a:lvl3pPr>
      <a:lvl4pPr marL="1096963" indent="-228600" algn="l" rtl="0" fontAlgn="base">
        <a:spcBef>
          <a:spcPts val="375"/>
        </a:spcBef>
        <a:spcAft>
          <a:spcPct val="0"/>
        </a:spcAft>
        <a:buClr>
          <a:srgbClr val="9BBB59"/>
        </a:buClr>
        <a:buSzPct val="80000"/>
        <a:buFont typeface="Wingdings 2" charset="0"/>
        <a:buChar char=""/>
        <a:defRPr sz="2000" kern="1200">
          <a:solidFill>
            <a:schemeClr val="tx1"/>
          </a:solidFill>
          <a:latin typeface="+mn-lt"/>
          <a:ea typeface="ＭＳ Ｐゴシック" charset="0"/>
          <a:cs typeface="+mn-cs"/>
        </a:defRPr>
      </a:lvl4pPr>
      <a:lvl5pPr marL="1371600" indent="-228600" algn="l" rtl="0" fontAlgn="base">
        <a:spcBef>
          <a:spcPts val="375"/>
        </a:spcBef>
        <a:spcAft>
          <a:spcPct val="0"/>
        </a:spcAft>
        <a:buClr>
          <a:srgbClr val="9BBB59"/>
        </a:buClr>
        <a:buChar char="o"/>
        <a:defRPr sz="2000" kern="1200">
          <a:solidFill>
            <a:schemeClr val="tx1"/>
          </a:solidFill>
          <a:latin typeface="+mn-lt"/>
          <a:ea typeface="ＭＳ Ｐゴシック" charset="0"/>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075"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charset="0"/>
              </a:defRPr>
            </a:lvl1pPr>
          </a:lstStyle>
          <a:p>
            <a:fld id="{EE855D6D-BA0A-2849-91DF-E7908296A3F6}" type="datetimeFigureOut">
              <a:rPr lang="en-US"/>
              <a:pPr/>
              <a:t>6/16/15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charset="0"/>
              </a:defRPr>
            </a:lvl1pPr>
          </a:lstStyle>
          <a:p>
            <a:fld id="{F8B9D288-E725-7B43-B6B0-5FE35AEA5CDC}"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Lst>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mj-cs"/>
        </a:defRPr>
      </a:lvl1pPr>
      <a:lvl2pPr algn="l" rtl="0" fontAlgn="base">
        <a:lnSpc>
          <a:spcPct val="90000"/>
        </a:lnSpc>
        <a:spcBef>
          <a:spcPct val="0"/>
        </a:spcBef>
        <a:spcAft>
          <a:spcPct val="0"/>
        </a:spcAft>
        <a:defRPr sz="4400">
          <a:solidFill>
            <a:schemeClr val="tx1"/>
          </a:solidFill>
          <a:latin typeface="Calibri Light" charset="0"/>
          <a:ea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oleObject" Target="../embeddings/oleObject1.bin"/><Relationship Id="rId5" Type="http://schemas.openxmlformats.org/officeDocument/2006/relationships/image" Target="../media/image2.png"/><Relationship Id="rId6" Type="http://schemas.openxmlformats.org/officeDocument/2006/relationships/oleObject" Target="../embeddings/oleObject2.bin"/><Relationship Id="rId7" Type="http://schemas.openxmlformats.org/officeDocument/2006/relationships/image" Target="../media/image3.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3.bin"/><Relationship Id="rId4" Type="http://schemas.openxmlformats.org/officeDocument/2006/relationships/image" Target="../media/image5.png"/><Relationship Id="rId1" Type="http://schemas.openxmlformats.org/officeDocument/2006/relationships/vmlDrawing" Target="../drawings/vmlDrawing2.vml"/><Relationship Id="rId2"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4.bin"/><Relationship Id="rId4" Type="http://schemas.openxmlformats.org/officeDocument/2006/relationships/image" Target="../media/image6.png"/><Relationship Id="rId1" Type="http://schemas.openxmlformats.org/officeDocument/2006/relationships/vmlDrawing" Target="../drawings/vmlDrawing3.vml"/><Relationship Id="rId2"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5.bin"/><Relationship Id="rId4" Type="http://schemas.openxmlformats.org/officeDocument/2006/relationships/image" Target="../media/image7.png"/><Relationship Id="rId1" Type="http://schemas.openxmlformats.org/officeDocument/2006/relationships/vmlDrawing" Target="../drawings/vmlDrawing4.vml"/><Relationship Id="rId2"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6.bin"/><Relationship Id="rId4" Type="http://schemas.openxmlformats.org/officeDocument/2006/relationships/image" Target="../media/image8.png"/><Relationship Id="rId1" Type="http://schemas.openxmlformats.org/officeDocument/2006/relationships/vmlDrawing" Target="../drawings/vmlDrawing5.vml"/><Relationship Id="rId2"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7.bin"/><Relationship Id="rId4" Type="http://schemas.openxmlformats.org/officeDocument/2006/relationships/image" Target="../media/image9.png"/><Relationship Id="rId1" Type="http://schemas.openxmlformats.org/officeDocument/2006/relationships/vmlDrawing" Target="../drawings/vmlDrawing6.vml"/><Relationship Id="rId2"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0.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1003300" y="982663"/>
            <a:ext cx="9663113" cy="3035300"/>
          </a:xfrm>
        </p:spPr>
        <p:txBody>
          <a:bodyPr/>
          <a:lstStyle/>
          <a:p>
            <a:r>
              <a:rPr lang="en-US" sz="3600" dirty="0">
                <a:latin typeface="Perpetua" charset="0"/>
                <a:cs typeface="Arial" charset="0"/>
              </a:rPr>
              <a:t>Climate Change Vulnerability Projection in Georgia</a:t>
            </a:r>
            <a:br>
              <a:rPr lang="en-US" sz="3600" dirty="0">
                <a:latin typeface="Perpetua" charset="0"/>
                <a:cs typeface="Arial" charset="0"/>
              </a:rPr>
            </a:br>
            <a:r>
              <a:rPr lang="en-US" sz="3600" dirty="0">
                <a:latin typeface="Perpetua" charset="0"/>
                <a:cs typeface="Arial" charset="0"/>
              </a:rPr>
              <a:t/>
            </a:r>
            <a:br>
              <a:rPr lang="en-US" sz="3600" dirty="0">
                <a:latin typeface="Perpetua" charset="0"/>
                <a:cs typeface="Arial" charset="0"/>
              </a:rPr>
            </a:br>
            <a:r>
              <a:rPr lang="en-US" sz="2400" dirty="0">
                <a:latin typeface="Perpetua" charset="0"/>
                <a:cs typeface="Arial" charset="0"/>
              </a:rPr>
              <a:t>Earth Science and Climate Change Conference</a:t>
            </a:r>
            <a:br>
              <a:rPr lang="en-US" sz="2400" dirty="0">
                <a:latin typeface="Perpetua" charset="0"/>
                <a:cs typeface="Arial" charset="0"/>
              </a:rPr>
            </a:br>
            <a:r>
              <a:rPr lang="en-US" sz="2400" dirty="0">
                <a:latin typeface="Perpetua" charset="0"/>
                <a:cs typeface="Arial" charset="0"/>
              </a:rPr>
              <a:t>June 16-</a:t>
            </a:r>
            <a:r>
              <a:rPr lang="en-US" sz="2400" dirty="0" smtClean="0">
                <a:latin typeface="Perpetua" charset="0"/>
                <a:cs typeface="Arial" charset="0"/>
              </a:rPr>
              <a:t>18, </a:t>
            </a:r>
            <a:r>
              <a:rPr lang="en-US" sz="2400" dirty="0">
                <a:latin typeface="Perpetua" charset="0"/>
                <a:cs typeface="Arial" charset="0"/>
              </a:rPr>
              <a:t>2015</a:t>
            </a:r>
            <a:r>
              <a:rPr lang="en-US" sz="2400" dirty="0" smtClean="0">
                <a:latin typeface="Perpetua" charset="0"/>
                <a:cs typeface="Arial" charset="0"/>
              </a:rPr>
              <a:t/>
            </a:r>
            <a:br>
              <a:rPr lang="en-US" sz="2400" dirty="0" smtClean="0">
                <a:latin typeface="Perpetua" charset="0"/>
                <a:cs typeface="Arial" charset="0"/>
              </a:rPr>
            </a:br>
            <a:r>
              <a:rPr lang="en-US" sz="2400" dirty="0" smtClean="0">
                <a:latin typeface="Perpetua" charset="0"/>
                <a:cs typeface="Arial" charset="0"/>
              </a:rPr>
              <a:t>Alicante</a:t>
            </a:r>
            <a:r>
              <a:rPr lang="en-US" sz="2400" dirty="0">
                <a:latin typeface="Perpetua" charset="0"/>
                <a:cs typeface="Arial" charset="0"/>
              </a:rPr>
              <a:t>, Spain </a:t>
            </a:r>
            <a:br>
              <a:rPr lang="en-US" sz="2400" dirty="0">
                <a:latin typeface="Perpetua" charset="0"/>
                <a:cs typeface="Arial" charset="0"/>
              </a:rPr>
            </a:br>
            <a:endParaRPr lang="en-US" sz="2400" dirty="0">
              <a:latin typeface="Perpetua" charset="0"/>
            </a:endParaRPr>
          </a:p>
        </p:txBody>
      </p:sp>
      <p:sp>
        <p:nvSpPr>
          <p:cNvPr id="13315" name="Subtitle 2"/>
          <p:cNvSpPr>
            <a:spLocks noGrp="1"/>
          </p:cNvSpPr>
          <p:nvPr>
            <p:ph type="subTitle" idx="1"/>
          </p:nvPr>
        </p:nvSpPr>
        <p:spPr>
          <a:xfrm>
            <a:off x="4613275" y="4622800"/>
            <a:ext cx="3000375" cy="1844675"/>
          </a:xfrm>
        </p:spPr>
        <p:txBody>
          <a:bodyPr/>
          <a:lstStyle/>
          <a:p>
            <a:r>
              <a:rPr lang="en-US" sz="1800" b="1" dirty="0">
                <a:solidFill>
                  <a:srgbClr val="000000"/>
                </a:solidFill>
                <a:latin typeface="Perpetua" charset="0"/>
              </a:rPr>
              <a:t>J. Marshall Shepherd</a:t>
            </a:r>
          </a:p>
          <a:p>
            <a:r>
              <a:rPr lang="en-US" sz="1600" dirty="0">
                <a:solidFill>
                  <a:srgbClr val="000000"/>
                </a:solidFill>
                <a:latin typeface="Perpetua" charset="0"/>
              </a:rPr>
              <a:t>Department of Geography</a:t>
            </a:r>
          </a:p>
          <a:p>
            <a:r>
              <a:rPr lang="en-US" sz="1600" dirty="0">
                <a:solidFill>
                  <a:srgbClr val="000000"/>
                </a:solidFill>
                <a:latin typeface="Perpetua" charset="0"/>
              </a:rPr>
              <a:t>University of Georgia</a:t>
            </a:r>
          </a:p>
          <a:p>
            <a:r>
              <a:rPr lang="en-US" sz="1600" dirty="0">
                <a:solidFill>
                  <a:srgbClr val="000000"/>
                </a:solidFill>
                <a:latin typeface="Perpetua" charset="0"/>
              </a:rPr>
              <a:t>Athens, Georgia, USA</a:t>
            </a:r>
          </a:p>
          <a:p>
            <a:r>
              <a:rPr lang="en-US" sz="1600" dirty="0" err="1">
                <a:solidFill>
                  <a:srgbClr val="000000"/>
                </a:solidFill>
                <a:latin typeface="Perpetua" charset="0"/>
              </a:rPr>
              <a:t>marshgeo@gmail.com</a:t>
            </a:r>
            <a:endParaRPr lang="en-US" sz="1600" dirty="0">
              <a:solidFill>
                <a:srgbClr val="000000"/>
              </a:solidFill>
              <a:latin typeface="Perpetua" charset="0"/>
            </a:endParaRPr>
          </a:p>
          <a:p>
            <a:endParaRPr lang="en-US" sz="1600" dirty="0">
              <a:latin typeface="Perpetua" charset="0"/>
            </a:endParaRPr>
          </a:p>
        </p:txBody>
      </p:sp>
      <p:sp>
        <p:nvSpPr>
          <p:cNvPr id="13316" name="Subtitle 2"/>
          <p:cNvSpPr txBox="1">
            <a:spLocks/>
          </p:cNvSpPr>
          <p:nvPr/>
        </p:nvSpPr>
        <p:spPr bwMode="auto">
          <a:xfrm>
            <a:off x="311150" y="4527550"/>
            <a:ext cx="3714750" cy="177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000">
                <a:solidFill>
                  <a:schemeClr val="tx1"/>
                </a:solidFill>
                <a:latin typeface="Calibri" charset="0"/>
                <a:ea typeface="ＭＳ Ｐゴシック" charset="0"/>
              </a:defRPr>
            </a:lvl3pPr>
            <a:lvl4pPr>
              <a:defRPr>
                <a:solidFill>
                  <a:schemeClr val="tx1"/>
                </a:solidFill>
                <a:latin typeface="Calibri" charset="0"/>
                <a:ea typeface="ＭＳ Ｐゴシック" charset="0"/>
              </a:defRPr>
            </a:lvl4pPr>
            <a:lvl5pPr>
              <a:defRPr>
                <a:solidFill>
                  <a:schemeClr val="tx1"/>
                </a:solidFill>
                <a:latin typeface="Calibri" charset="0"/>
                <a:ea typeface="ＭＳ Ｐゴシック" charset="0"/>
              </a:defRPr>
            </a:lvl5pPr>
            <a:lvl6pPr fontAlgn="base">
              <a:spcAft>
                <a:spcPct val="0"/>
              </a:spcAft>
              <a:buFont typeface="Arial" charset="0"/>
              <a:defRPr>
                <a:solidFill>
                  <a:schemeClr val="tx1"/>
                </a:solidFill>
                <a:latin typeface="Calibri" charset="0"/>
                <a:ea typeface="ＭＳ Ｐゴシック" charset="0"/>
              </a:defRPr>
            </a:lvl6pPr>
            <a:lvl7pPr fontAlgn="base">
              <a:spcAft>
                <a:spcPct val="0"/>
              </a:spcAft>
              <a:buFont typeface="Arial" charset="0"/>
              <a:defRPr>
                <a:solidFill>
                  <a:schemeClr val="tx1"/>
                </a:solidFill>
                <a:latin typeface="Calibri" charset="0"/>
                <a:ea typeface="ＭＳ Ｐゴシック" charset="0"/>
              </a:defRPr>
            </a:lvl7pPr>
            <a:lvl8pPr fontAlgn="base">
              <a:spcAft>
                <a:spcPct val="0"/>
              </a:spcAft>
              <a:buFont typeface="Arial" charset="0"/>
              <a:defRPr>
                <a:solidFill>
                  <a:schemeClr val="tx1"/>
                </a:solidFill>
                <a:latin typeface="Calibri" charset="0"/>
                <a:ea typeface="ＭＳ Ｐゴシック" charset="0"/>
              </a:defRPr>
            </a:lvl8pPr>
            <a:lvl9pPr fontAlgn="base">
              <a:spcAft>
                <a:spcPct val="0"/>
              </a:spcAft>
              <a:buFont typeface="Arial" charset="0"/>
              <a:defRPr>
                <a:solidFill>
                  <a:schemeClr val="tx1"/>
                </a:solidFill>
                <a:latin typeface="Calibri" charset="0"/>
                <a:ea typeface="ＭＳ Ｐゴシック" charset="0"/>
              </a:defRPr>
            </a:lvl9pPr>
          </a:lstStyle>
          <a:p>
            <a:pPr algn="ctr" eaLnBrk="1" hangingPunct="1">
              <a:spcBef>
                <a:spcPts val="1000"/>
              </a:spcBef>
              <a:buFont typeface="Arial" charset="0"/>
              <a:buNone/>
            </a:pPr>
            <a:r>
              <a:rPr lang="en-US" sz="1800" b="1" dirty="0" err="1">
                <a:solidFill>
                  <a:srgbClr val="000000"/>
                </a:solidFill>
                <a:latin typeface="Perpetua" charset="0"/>
              </a:rPr>
              <a:t>Binita</a:t>
            </a:r>
            <a:r>
              <a:rPr lang="en-US" sz="1800" b="1" dirty="0">
                <a:solidFill>
                  <a:srgbClr val="000000"/>
                </a:solidFill>
                <a:latin typeface="Perpetua" charset="0"/>
              </a:rPr>
              <a:t> KC</a:t>
            </a:r>
          </a:p>
          <a:p>
            <a:pPr algn="ctr" eaLnBrk="1" hangingPunct="1">
              <a:spcBef>
                <a:spcPts val="1000"/>
              </a:spcBef>
              <a:buFont typeface="Arial" charset="0"/>
              <a:buNone/>
            </a:pPr>
            <a:r>
              <a:rPr lang="en-US" sz="1600" dirty="0">
                <a:solidFill>
                  <a:srgbClr val="000000"/>
                </a:solidFill>
                <a:latin typeface="Perpetua" charset="0"/>
              </a:rPr>
              <a:t>Resilient Cities Lab</a:t>
            </a:r>
          </a:p>
          <a:p>
            <a:pPr algn="ctr" eaLnBrk="1" hangingPunct="1">
              <a:spcBef>
                <a:spcPts val="1000"/>
              </a:spcBef>
              <a:buFont typeface="Arial" charset="0"/>
              <a:buNone/>
            </a:pPr>
            <a:r>
              <a:rPr lang="en-US" sz="1600" dirty="0">
                <a:solidFill>
                  <a:srgbClr val="000000"/>
                </a:solidFill>
                <a:latin typeface="Perpetua" charset="0"/>
              </a:rPr>
              <a:t>School of Public Policy and Urban Affairs</a:t>
            </a:r>
          </a:p>
          <a:p>
            <a:pPr algn="ctr" eaLnBrk="1" hangingPunct="1">
              <a:spcBef>
                <a:spcPts val="1000"/>
              </a:spcBef>
              <a:buFont typeface="Arial" charset="0"/>
              <a:buNone/>
            </a:pPr>
            <a:r>
              <a:rPr lang="en-US" sz="1600" dirty="0">
                <a:solidFill>
                  <a:srgbClr val="000000"/>
                </a:solidFill>
                <a:latin typeface="Perpetua" charset="0"/>
              </a:rPr>
              <a:t>Northeastern University</a:t>
            </a:r>
          </a:p>
          <a:p>
            <a:pPr algn="ctr" eaLnBrk="1" hangingPunct="1">
              <a:spcBef>
                <a:spcPts val="1000"/>
              </a:spcBef>
              <a:buFont typeface="Arial" charset="0"/>
              <a:buNone/>
            </a:pPr>
            <a:r>
              <a:rPr lang="en-US" sz="1600" dirty="0">
                <a:solidFill>
                  <a:srgbClr val="000000"/>
                </a:solidFill>
                <a:latin typeface="Perpetua" charset="0"/>
              </a:rPr>
              <a:t>Boston, Massachusetts, USA</a:t>
            </a:r>
          </a:p>
          <a:p>
            <a:pPr algn="ctr" eaLnBrk="1" hangingPunct="1">
              <a:spcBef>
                <a:spcPts val="1000"/>
              </a:spcBef>
              <a:buFont typeface="Arial" charset="0"/>
              <a:buNone/>
            </a:pPr>
            <a:r>
              <a:rPr lang="en-US" sz="1600" dirty="0" err="1">
                <a:solidFill>
                  <a:srgbClr val="000000"/>
                </a:solidFill>
                <a:latin typeface="Perpetua" charset="0"/>
              </a:rPr>
              <a:t>leebinita@gmail.com</a:t>
            </a:r>
            <a:endParaRPr lang="en-US" sz="1600" dirty="0">
              <a:solidFill>
                <a:srgbClr val="000000"/>
              </a:solidFill>
              <a:latin typeface="Perpetua" charset="0"/>
            </a:endParaRPr>
          </a:p>
          <a:p>
            <a:pPr algn="ctr" eaLnBrk="1" hangingPunct="1">
              <a:lnSpc>
                <a:spcPct val="90000"/>
              </a:lnSpc>
              <a:spcBef>
                <a:spcPts val="1000"/>
              </a:spcBef>
              <a:buFont typeface="Arial" charset="0"/>
              <a:buNone/>
            </a:pPr>
            <a:endParaRPr lang="en-US" sz="1600" dirty="0">
              <a:solidFill>
                <a:srgbClr val="000000"/>
              </a:solidFill>
              <a:latin typeface="Perpetua" charset="0"/>
            </a:endParaRPr>
          </a:p>
        </p:txBody>
      </p:sp>
      <p:sp>
        <p:nvSpPr>
          <p:cNvPr id="13317" name="Subtitle 2"/>
          <p:cNvSpPr txBox="1">
            <a:spLocks/>
          </p:cNvSpPr>
          <p:nvPr/>
        </p:nvSpPr>
        <p:spPr bwMode="auto">
          <a:xfrm>
            <a:off x="8448675" y="4791075"/>
            <a:ext cx="3267075" cy="18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Calibri" charset="0"/>
                <a:ea typeface="ＭＳ Ｐゴシック" charset="0"/>
              </a:defRPr>
            </a:lvl1pPr>
            <a:lvl2pPr>
              <a:defRPr sz="2400">
                <a:solidFill>
                  <a:schemeClr val="tx1"/>
                </a:solidFill>
                <a:latin typeface="Calibri" charset="0"/>
                <a:ea typeface="ＭＳ Ｐゴシック" charset="0"/>
              </a:defRPr>
            </a:lvl2pPr>
            <a:lvl3pPr>
              <a:defRPr sz="2000">
                <a:solidFill>
                  <a:schemeClr val="tx1"/>
                </a:solidFill>
                <a:latin typeface="Calibri" charset="0"/>
                <a:ea typeface="ＭＳ Ｐゴシック" charset="0"/>
              </a:defRPr>
            </a:lvl3pPr>
            <a:lvl4pPr>
              <a:defRPr>
                <a:solidFill>
                  <a:schemeClr val="tx1"/>
                </a:solidFill>
                <a:latin typeface="Calibri" charset="0"/>
                <a:ea typeface="ＭＳ Ｐゴシック" charset="0"/>
              </a:defRPr>
            </a:lvl4pPr>
            <a:lvl5pPr>
              <a:defRPr>
                <a:solidFill>
                  <a:schemeClr val="tx1"/>
                </a:solidFill>
                <a:latin typeface="Calibri" charset="0"/>
                <a:ea typeface="ＭＳ Ｐゴシック" charset="0"/>
              </a:defRPr>
            </a:lvl5pPr>
            <a:lvl6pPr fontAlgn="base">
              <a:spcAft>
                <a:spcPct val="0"/>
              </a:spcAft>
              <a:buFont typeface="Arial" charset="0"/>
              <a:defRPr>
                <a:solidFill>
                  <a:schemeClr val="tx1"/>
                </a:solidFill>
                <a:latin typeface="Calibri" charset="0"/>
                <a:ea typeface="ＭＳ Ｐゴシック" charset="0"/>
              </a:defRPr>
            </a:lvl6pPr>
            <a:lvl7pPr fontAlgn="base">
              <a:spcAft>
                <a:spcPct val="0"/>
              </a:spcAft>
              <a:buFont typeface="Arial" charset="0"/>
              <a:defRPr>
                <a:solidFill>
                  <a:schemeClr val="tx1"/>
                </a:solidFill>
                <a:latin typeface="Calibri" charset="0"/>
                <a:ea typeface="ＭＳ Ｐゴシック" charset="0"/>
              </a:defRPr>
            </a:lvl7pPr>
            <a:lvl8pPr fontAlgn="base">
              <a:spcAft>
                <a:spcPct val="0"/>
              </a:spcAft>
              <a:buFont typeface="Arial" charset="0"/>
              <a:defRPr>
                <a:solidFill>
                  <a:schemeClr val="tx1"/>
                </a:solidFill>
                <a:latin typeface="Calibri" charset="0"/>
                <a:ea typeface="ＭＳ Ｐゴシック" charset="0"/>
              </a:defRPr>
            </a:lvl8pPr>
            <a:lvl9pPr fontAlgn="base">
              <a:spcAft>
                <a:spcPct val="0"/>
              </a:spcAft>
              <a:buFont typeface="Arial" charset="0"/>
              <a:defRPr>
                <a:solidFill>
                  <a:schemeClr val="tx1"/>
                </a:solidFill>
                <a:latin typeface="Calibri" charset="0"/>
                <a:ea typeface="ＭＳ Ｐゴシック" charset="0"/>
              </a:defRPr>
            </a:lvl9pPr>
          </a:lstStyle>
          <a:p>
            <a:pPr algn="ctr" eaLnBrk="1" hangingPunct="1">
              <a:lnSpc>
                <a:spcPct val="90000"/>
              </a:lnSpc>
              <a:spcBef>
                <a:spcPts val="1000"/>
              </a:spcBef>
              <a:buFont typeface="Arial" charset="0"/>
              <a:buNone/>
            </a:pPr>
            <a:r>
              <a:rPr lang="en-US" sz="1800" b="1">
                <a:solidFill>
                  <a:srgbClr val="000000"/>
                </a:solidFill>
                <a:latin typeface="Perpetua" charset="0"/>
              </a:rPr>
              <a:t>Cassandra Johnson Gaither</a:t>
            </a:r>
          </a:p>
          <a:p>
            <a:pPr algn="ctr" eaLnBrk="1" hangingPunct="1">
              <a:lnSpc>
                <a:spcPct val="90000"/>
              </a:lnSpc>
              <a:spcBef>
                <a:spcPts val="1000"/>
              </a:spcBef>
              <a:buFont typeface="Arial" charset="0"/>
              <a:buNone/>
            </a:pPr>
            <a:r>
              <a:rPr lang="en-US" sz="1600">
                <a:solidFill>
                  <a:srgbClr val="000000"/>
                </a:solidFill>
                <a:latin typeface="Perpetua" charset="0"/>
              </a:rPr>
              <a:t>USDA Forest Service </a:t>
            </a:r>
          </a:p>
          <a:p>
            <a:pPr algn="ctr" eaLnBrk="1" hangingPunct="1">
              <a:lnSpc>
                <a:spcPct val="90000"/>
              </a:lnSpc>
              <a:spcBef>
                <a:spcPts val="1000"/>
              </a:spcBef>
              <a:buFont typeface="Arial" charset="0"/>
              <a:buNone/>
            </a:pPr>
            <a:r>
              <a:rPr lang="en-US" sz="1600">
                <a:solidFill>
                  <a:srgbClr val="000000"/>
                </a:solidFill>
                <a:latin typeface="Perpetua" charset="0"/>
              </a:rPr>
              <a:t>Athens, Georgia, USA</a:t>
            </a:r>
          </a:p>
          <a:p>
            <a:pPr algn="ctr" eaLnBrk="1" hangingPunct="1">
              <a:lnSpc>
                <a:spcPct val="90000"/>
              </a:lnSpc>
              <a:spcBef>
                <a:spcPts val="1000"/>
              </a:spcBef>
              <a:buFont typeface="Arial" charset="0"/>
              <a:buNone/>
            </a:pPr>
            <a:r>
              <a:rPr lang="en-US" sz="1600">
                <a:solidFill>
                  <a:srgbClr val="000000"/>
                </a:solidFill>
                <a:latin typeface="Perpetua" charset="0"/>
              </a:rPr>
              <a:t>jamieclaud@gmail.com</a:t>
            </a:r>
          </a:p>
          <a:p>
            <a:pPr algn="ctr" eaLnBrk="1" hangingPunct="1">
              <a:lnSpc>
                <a:spcPct val="90000"/>
              </a:lnSpc>
              <a:spcBef>
                <a:spcPts val="1000"/>
              </a:spcBef>
              <a:buFont typeface="Arial" charset="0"/>
              <a:buNone/>
            </a:pPr>
            <a:endParaRPr lang="en-US" sz="1400">
              <a:solidFill>
                <a:srgbClr val="000000"/>
              </a:solidFill>
              <a:latin typeface="Perpetua" charset="0"/>
            </a:endParaRP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1319213" y="334963"/>
            <a:ext cx="10363200" cy="1143000"/>
          </a:xfrm>
        </p:spPr>
        <p:txBody>
          <a:bodyPr/>
          <a:lstStyle/>
          <a:p>
            <a:r>
              <a:rPr lang="en-US" sz="3600">
                <a:latin typeface="Franklin Gothic Book" charset="0"/>
              </a:rPr>
              <a:t>Outline</a:t>
            </a:r>
          </a:p>
        </p:txBody>
      </p:sp>
      <p:sp>
        <p:nvSpPr>
          <p:cNvPr id="14339" name="Content Placeholder 2"/>
          <p:cNvSpPr>
            <a:spLocks noGrp="1"/>
          </p:cNvSpPr>
          <p:nvPr>
            <p:ph sz="quarter" idx="1"/>
          </p:nvPr>
        </p:nvSpPr>
        <p:spPr>
          <a:xfrm>
            <a:off x="1189038" y="1716088"/>
            <a:ext cx="8229600" cy="4525962"/>
          </a:xfrm>
        </p:spPr>
        <p:txBody>
          <a:bodyPr/>
          <a:lstStyle/>
          <a:p>
            <a:pPr>
              <a:buFont typeface="Wingdings" charset="0"/>
              <a:buChar char="§"/>
            </a:pPr>
            <a:endParaRPr lang="en-US" sz="2200">
              <a:latin typeface="Perpetua" charset="0"/>
            </a:endParaRPr>
          </a:p>
          <a:p>
            <a:pPr>
              <a:buClr>
                <a:srgbClr val="0070C0"/>
              </a:buClr>
            </a:pPr>
            <a:r>
              <a:rPr lang="en-US" sz="2400">
                <a:latin typeface="Perpetua" charset="0"/>
              </a:rPr>
              <a:t>Climate Change in the Southeast United States</a:t>
            </a:r>
          </a:p>
          <a:p>
            <a:pPr>
              <a:buClr>
                <a:srgbClr val="0070C0"/>
              </a:buClr>
            </a:pPr>
            <a:r>
              <a:rPr lang="en-US" sz="2400">
                <a:latin typeface="Perpetua" charset="0"/>
              </a:rPr>
              <a:t>Impacts of Climate Change</a:t>
            </a:r>
          </a:p>
          <a:p>
            <a:pPr>
              <a:buClr>
                <a:srgbClr val="0070C0"/>
              </a:buClr>
            </a:pPr>
            <a:r>
              <a:rPr lang="en-US" sz="2400">
                <a:latin typeface="Perpetua" charset="0"/>
              </a:rPr>
              <a:t>Vulnerability</a:t>
            </a:r>
          </a:p>
          <a:p>
            <a:pPr>
              <a:buClr>
                <a:srgbClr val="0070C0"/>
              </a:buClr>
            </a:pPr>
            <a:r>
              <a:rPr lang="en-US" sz="2400">
                <a:latin typeface="Perpetua" charset="0"/>
              </a:rPr>
              <a:t>Methodology</a:t>
            </a:r>
          </a:p>
          <a:p>
            <a:pPr>
              <a:buClr>
                <a:srgbClr val="0070C0"/>
              </a:buClr>
            </a:pPr>
            <a:r>
              <a:rPr lang="en-US" sz="2400">
                <a:latin typeface="Perpetua" charset="0"/>
              </a:rPr>
              <a:t>Results</a:t>
            </a:r>
          </a:p>
          <a:p>
            <a:pPr>
              <a:buClr>
                <a:srgbClr val="0070C0"/>
              </a:buClr>
            </a:pPr>
            <a:r>
              <a:rPr lang="en-US" sz="2400">
                <a:latin typeface="Perpetua" charset="0"/>
              </a:rPr>
              <a:t>Conclusion</a:t>
            </a:r>
          </a:p>
          <a:p>
            <a:endParaRPr lang="en-US">
              <a:latin typeface="Perpetua" charset="0"/>
            </a:endParaRPr>
          </a:p>
          <a:p>
            <a:endParaRPr lang="en-US">
              <a:latin typeface="Perpetua" charset="0"/>
            </a:endParaRPr>
          </a:p>
          <a:p>
            <a:endParaRPr lang="en-US">
              <a:latin typeface="Perpetua" charset="0"/>
            </a:endParaRPr>
          </a:p>
          <a:p>
            <a:endParaRPr lang="en-US">
              <a:latin typeface="Perpetua" charset="0"/>
            </a:endParaRP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992188" y="354013"/>
            <a:ext cx="7467600" cy="685800"/>
          </a:xfrm>
        </p:spPr>
        <p:txBody>
          <a:bodyPr/>
          <a:lstStyle/>
          <a:p>
            <a:r>
              <a:rPr lang="en-US" sz="3200">
                <a:latin typeface="Franklin Gothic Book" charset="0"/>
              </a:rPr>
              <a:t>Climate Change</a:t>
            </a:r>
          </a:p>
        </p:txBody>
      </p:sp>
      <p:sp>
        <p:nvSpPr>
          <p:cNvPr id="3" name="Content Placeholder 2"/>
          <p:cNvSpPr>
            <a:spLocks noGrp="1"/>
          </p:cNvSpPr>
          <p:nvPr>
            <p:ph sz="quarter" idx="1"/>
          </p:nvPr>
        </p:nvSpPr>
        <p:spPr>
          <a:xfrm>
            <a:off x="966788" y="1338263"/>
            <a:ext cx="10480675" cy="1371600"/>
          </a:xfrm>
        </p:spPr>
        <p:txBody>
          <a:bodyPr>
            <a:normAutofit/>
          </a:bodyPr>
          <a:lstStyle/>
          <a:p>
            <a:pPr marL="0" lvl="1" indent="0" fontAlgn="auto">
              <a:spcBef>
                <a:spcPts val="700"/>
              </a:spcBef>
              <a:spcAft>
                <a:spcPts val="0"/>
              </a:spcAft>
              <a:buSzPct val="60000"/>
              <a:buFont typeface="Wingdings 2"/>
              <a:buNone/>
              <a:defRPr/>
            </a:pPr>
            <a:r>
              <a:rPr lang="en-US" dirty="0">
                <a:ea typeface="+mn-ea"/>
              </a:rPr>
              <a:t>Climate change refers to a statistically significant variation in either the mean state of the climate or in its variability, persisting for an extended period (typically decades or longer) </a:t>
            </a:r>
            <a:r>
              <a:rPr lang="en-US" sz="1600" dirty="0">
                <a:ea typeface="+mn-ea"/>
              </a:rPr>
              <a:t>(IPCC 2007</a:t>
            </a:r>
            <a:r>
              <a:rPr lang="en-US" sz="1600" dirty="0" smtClean="0">
                <a:ea typeface="+mn-ea"/>
              </a:rPr>
              <a:t>)</a:t>
            </a:r>
            <a:endParaRPr lang="en-US" sz="1600" b="1" dirty="0">
              <a:ea typeface="+mn-ea"/>
            </a:endParaRPr>
          </a:p>
          <a:p>
            <a:pPr marL="822960" lvl="2" fontAlgn="auto">
              <a:spcBef>
                <a:spcPts val="370"/>
              </a:spcBef>
              <a:spcAft>
                <a:spcPts val="0"/>
              </a:spcAft>
              <a:buClr>
                <a:schemeClr val="accent1">
                  <a:tint val="60000"/>
                </a:schemeClr>
              </a:buClr>
              <a:buFont typeface="Wingdings 2"/>
              <a:buChar char=""/>
              <a:defRPr/>
            </a:pPr>
            <a:endParaRPr lang="en-US" sz="2400" b="1" dirty="0">
              <a:ea typeface="+mn-ea"/>
            </a:endParaRPr>
          </a:p>
          <a:p>
            <a:pPr marL="548640" lvl="1" fontAlgn="auto">
              <a:spcBef>
                <a:spcPts val="370"/>
              </a:spcBef>
              <a:spcAft>
                <a:spcPts val="0"/>
              </a:spcAft>
              <a:buFont typeface="Wingdings 2"/>
              <a:buNone/>
              <a:defRPr/>
            </a:pPr>
            <a:endParaRPr lang="en-US" sz="2800" b="1" dirty="0">
              <a:ea typeface="+mn-ea"/>
            </a:endParaRPr>
          </a:p>
          <a:p>
            <a:pPr marL="548640" lvl="1" fontAlgn="auto">
              <a:spcBef>
                <a:spcPts val="370"/>
              </a:spcBef>
              <a:spcAft>
                <a:spcPts val="0"/>
              </a:spcAft>
              <a:buFont typeface="Wingdings 2"/>
              <a:buChar char=""/>
              <a:defRPr/>
            </a:pPr>
            <a:endParaRPr lang="en-US" sz="2800" b="1" dirty="0">
              <a:ea typeface="+mn-ea"/>
            </a:endParaRPr>
          </a:p>
        </p:txBody>
      </p:sp>
      <p:pic>
        <p:nvPicPr>
          <p:cNvPr id="1638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48113" y="2260600"/>
            <a:ext cx="2608262" cy="443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9" name="Rectangle 3"/>
          <p:cNvSpPr>
            <a:spLocks noChangeArrowheads="1"/>
          </p:cNvSpPr>
          <p:nvPr/>
        </p:nvSpPr>
        <p:spPr bwMode="auto">
          <a:xfrm>
            <a:off x="6742113" y="6407150"/>
            <a:ext cx="1123950"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80000"/>
              </a:lnSpc>
              <a:spcBef>
                <a:spcPts val="575"/>
              </a:spcBef>
              <a:buClr>
                <a:srgbClr val="4F81BD"/>
              </a:buClr>
              <a:buSzPct val="120000"/>
            </a:pPr>
            <a:r>
              <a:rPr lang="en-US" sz="1600">
                <a:solidFill>
                  <a:srgbClr val="000000"/>
                </a:solidFill>
              </a:rPr>
              <a:t>SREX, 2012</a:t>
            </a:r>
            <a:endParaRPr lang="en-US" sz="2000">
              <a:solidFill>
                <a:srgbClr val="000000"/>
              </a:solidFill>
            </a:endParaRPr>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atin typeface="Franklin Gothic Book" charset="0"/>
              </a:rPr>
              <a:t>Study Area</a:t>
            </a:r>
          </a:p>
        </p:txBody>
      </p:sp>
      <p:graphicFrame>
        <p:nvGraphicFramePr>
          <p:cNvPr id="26627" name="Object 7"/>
          <p:cNvGraphicFramePr>
            <a:graphicFrameLocks noChangeAspect="1"/>
          </p:cNvGraphicFramePr>
          <p:nvPr/>
        </p:nvGraphicFramePr>
        <p:xfrm>
          <a:off x="449263" y="2466975"/>
          <a:ext cx="4573587" cy="3049588"/>
        </p:xfrm>
        <a:graphic>
          <a:graphicData uri="http://schemas.openxmlformats.org/presentationml/2006/ole">
            <mc:AlternateContent xmlns:mc="http://schemas.openxmlformats.org/markup-compatibility/2006">
              <mc:Choice xmlns:v="urn:schemas-microsoft-com:vml" Requires="v">
                <p:oleObj spid="_x0000_s26649" name="PDF" r:id="rId4" imgW="0" imgH="0" progId="FoxitReader.Document">
                  <p:embed/>
                </p:oleObj>
              </mc:Choice>
              <mc:Fallback>
                <p:oleObj name="PDF" r:id="rId4" imgW="0" imgH="0" progId="FoxitReader.Document">
                  <p:embed/>
                  <p:pic>
                    <p:nvPicPr>
                      <p:cNvPr id="0"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263" y="2466975"/>
                        <a:ext cx="4573587" cy="304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6628" name="Object 9"/>
          <p:cNvGraphicFramePr>
            <a:graphicFrameLocks noChangeAspect="1"/>
          </p:cNvGraphicFramePr>
          <p:nvPr/>
        </p:nvGraphicFramePr>
        <p:xfrm>
          <a:off x="5268913" y="1193800"/>
          <a:ext cx="6426200" cy="4630738"/>
        </p:xfrm>
        <a:graphic>
          <a:graphicData uri="http://schemas.openxmlformats.org/presentationml/2006/ole">
            <mc:AlternateContent xmlns:mc="http://schemas.openxmlformats.org/markup-compatibility/2006">
              <mc:Choice xmlns:v="urn:schemas-microsoft-com:vml" Requires="v">
                <p:oleObj spid="_x0000_s26650" name="PDF" r:id="rId6" imgW="0" imgH="0" progId="FoxitReader.Document">
                  <p:embed/>
                </p:oleObj>
              </mc:Choice>
              <mc:Fallback>
                <p:oleObj name="PDF" r:id="rId6" imgW="0" imgH="0" progId="FoxitReader.Document">
                  <p:embed/>
                  <p:pic>
                    <p:nvPicPr>
                      <p:cNvPr id="0" name="Object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68913" y="1193800"/>
                        <a:ext cx="6426200" cy="463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2" name="Straight Connector 11"/>
          <p:cNvCxnSpPr/>
          <p:nvPr/>
        </p:nvCxnSpPr>
        <p:spPr>
          <a:xfrm flipV="1">
            <a:off x="2808288" y="1226199"/>
            <a:ext cx="2517775" cy="22637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2827727" y="3676650"/>
            <a:ext cx="2517775" cy="20002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243013" y="436563"/>
            <a:ext cx="7577137" cy="762000"/>
          </a:xfrm>
        </p:spPr>
        <p:txBody>
          <a:bodyPr>
            <a:normAutofit fontScale="90000"/>
          </a:bodyPr>
          <a:lstStyle/>
          <a:p>
            <a:pPr fontAlgn="auto">
              <a:spcAft>
                <a:spcPts val="0"/>
              </a:spcAft>
              <a:defRPr/>
            </a:pPr>
            <a:r>
              <a:rPr lang="en-US" sz="3200" dirty="0">
                <a:ea typeface="+mj-ea"/>
              </a:rPr>
              <a:t>Climate </a:t>
            </a:r>
            <a:r>
              <a:rPr lang="en-US" sz="3200" dirty="0" smtClean="0">
                <a:ea typeface="+mj-ea"/>
              </a:rPr>
              <a:t>Change </a:t>
            </a:r>
            <a:r>
              <a:rPr lang="en-US" sz="3200" dirty="0">
                <a:ea typeface="+mj-ea"/>
              </a:rPr>
              <a:t>in the Southeast </a:t>
            </a:r>
            <a:r>
              <a:rPr lang="en-US" sz="3200" dirty="0" smtClean="0">
                <a:ea typeface="+mj-ea"/>
              </a:rPr>
              <a:t>United States</a:t>
            </a:r>
            <a:endParaRPr lang="en-US" sz="3200" dirty="0">
              <a:ea typeface="+mj-ea"/>
            </a:endParaRPr>
          </a:p>
        </p:txBody>
      </p:sp>
      <p:sp>
        <p:nvSpPr>
          <p:cNvPr id="14" name="Content Placeholder 15"/>
          <p:cNvSpPr txBox="1">
            <a:spLocks/>
          </p:cNvSpPr>
          <p:nvPr/>
        </p:nvSpPr>
        <p:spPr>
          <a:xfrm>
            <a:off x="836613" y="1539875"/>
            <a:ext cx="9836150" cy="5132388"/>
          </a:xfrm>
          <a:prstGeom prst="rect">
            <a:avLst/>
          </a:prstGeom>
          <a:solidFill>
            <a:schemeClr val="bg1"/>
          </a:solidFill>
        </p:spPr>
        <p:txBody>
          <a:bodyPr/>
          <a:lstStyle>
            <a:lvl1pPr marL="342900" indent="-342900">
              <a:defRPr>
                <a:solidFill>
                  <a:schemeClr val="tx1"/>
                </a:solidFill>
                <a:latin typeface="Perpetua" charset="0"/>
                <a:ea typeface="ＭＳ Ｐゴシック" charset="0"/>
              </a:defRPr>
            </a:lvl1pPr>
            <a:lvl2pPr marL="800100" indent="-342900">
              <a:defRPr>
                <a:solidFill>
                  <a:schemeClr val="tx1"/>
                </a:solidFill>
                <a:latin typeface="Perpetua" charset="0"/>
                <a:ea typeface="ＭＳ Ｐゴシック" charset="0"/>
              </a:defRPr>
            </a:lvl2pPr>
            <a:lvl3pPr marL="1143000" indent="-228600">
              <a:defRPr>
                <a:solidFill>
                  <a:schemeClr val="tx1"/>
                </a:solidFill>
                <a:latin typeface="Perpetua" charset="0"/>
                <a:ea typeface="ＭＳ Ｐゴシック" charset="0"/>
              </a:defRPr>
            </a:lvl3pPr>
            <a:lvl4pPr marL="1600200" indent="-228600">
              <a:defRPr>
                <a:solidFill>
                  <a:schemeClr val="tx1"/>
                </a:solidFill>
                <a:latin typeface="Perpetua" charset="0"/>
                <a:ea typeface="ＭＳ Ｐゴシック" charset="0"/>
              </a:defRPr>
            </a:lvl4pPr>
            <a:lvl5pPr marL="2057400" indent="-228600">
              <a:defRPr>
                <a:solidFill>
                  <a:schemeClr val="tx1"/>
                </a:solidFill>
                <a:latin typeface="Perpetua" charset="0"/>
                <a:ea typeface="ＭＳ Ｐゴシック" charset="0"/>
              </a:defRPr>
            </a:lvl5pPr>
            <a:lvl6pPr marL="2514600" indent="-228600" fontAlgn="base">
              <a:spcBef>
                <a:spcPct val="0"/>
              </a:spcBef>
              <a:spcAft>
                <a:spcPct val="0"/>
              </a:spcAft>
              <a:defRPr>
                <a:solidFill>
                  <a:schemeClr val="tx1"/>
                </a:solidFill>
                <a:latin typeface="Perpetua" charset="0"/>
                <a:ea typeface="ＭＳ Ｐゴシック" charset="0"/>
              </a:defRPr>
            </a:lvl6pPr>
            <a:lvl7pPr marL="2971800" indent="-228600" fontAlgn="base">
              <a:spcBef>
                <a:spcPct val="0"/>
              </a:spcBef>
              <a:spcAft>
                <a:spcPct val="0"/>
              </a:spcAft>
              <a:defRPr>
                <a:solidFill>
                  <a:schemeClr val="tx1"/>
                </a:solidFill>
                <a:latin typeface="Perpetua" charset="0"/>
                <a:ea typeface="ＭＳ Ｐゴシック" charset="0"/>
              </a:defRPr>
            </a:lvl7pPr>
            <a:lvl8pPr marL="3429000" indent="-228600" fontAlgn="base">
              <a:spcBef>
                <a:spcPct val="0"/>
              </a:spcBef>
              <a:spcAft>
                <a:spcPct val="0"/>
              </a:spcAft>
              <a:defRPr>
                <a:solidFill>
                  <a:schemeClr val="tx1"/>
                </a:solidFill>
                <a:latin typeface="Perpetua" charset="0"/>
                <a:ea typeface="ＭＳ Ｐゴシック" charset="0"/>
              </a:defRPr>
            </a:lvl8pPr>
            <a:lvl9pPr marL="3886200" indent="-228600" fontAlgn="base">
              <a:spcBef>
                <a:spcPct val="0"/>
              </a:spcBef>
              <a:spcAft>
                <a:spcPct val="0"/>
              </a:spcAft>
              <a:defRPr>
                <a:solidFill>
                  <a:schemeClr val="tx1"/>
                </a:solidFill>
                <a:latin typeface="Perpetua" charset="0"/>
                <a:ea typeface="ＭＳ Ｐゴシック" charset="0"/>
              </a:defRPr>
            </a:lvl9pPr>
          </a:lstStyle>
          <a:p>
            <a:pPr eaLnBrk="1" hangingPunct="1">
              <a:spcBef>
                <a:spcPts val="700"/>
              </a:spcBef>
              <a:buClr>
                <a:srgbClr val="0070C0"/>
              </a:buClr>
              <a:buSzPct val="75000"/>
            </a:pPr>
            <a:r>
              <a:rPr lang="en-US" sz="2400" dirty="0">
                <a:solidFill>
                  <a:srgbClr val="000000"/>
                </a:solidFill>
              </a:rPr>
              <a:t>	United States National Climate Assessment </a:t>
            </a:r>
            <a:r>
              <a:rPr lang="en-US" sz="1600" dirty="0">
                <a:solidFill>
                  <a:srgbClr val="000000"/>
                </a:solidFill>
              </a:rPr>
              <a:t>(Karl </a:t>
            </a:r>
            <a:r>
              <a:rPr lang="en-US" sz="1600" i="1" dirty="0">
                <a:solidFill>
                  <a:srgbClr val="000000"/>
                </a:solidFill>
              </a:rPr>
              <a:t>et al. </a:t>
            </a:r>
            <a:r>
              <a:rPr lang="en-US" sz="1600" dirty="0">
                <a:solidFill>
                  <a:srgbClr val="000000"/>
                </a:solidFill>
              </a:rPr>
              <a:t>2009 and </a:t>
            </a:r>
            <a:r>
              <a:rPr lang="en-US" sz="1600" dirty="0" err="1">
                <a:solidFill>
                  <a:srgbClr val="000000"/>
                </a:solidFill>
              </a:rPr>
              <a:t>Melillo</a:t>
            </a:r>
            <a:r>
              <a:rPr lang="en-US" sz="1600" dirty="0">
                <a:solidFill>
                  <a:srgbClr val="000000"/>
                </a:solidFill>
              </a:rPr>
              <a:t> </a:t>
            </a:r>
            <a:r>
              <a:rPr lang="en-US" sz="1600" i="1" dirty="0">
                <a:solidFill>
                  <a:srgbClr val="000000"/>
                </a:solidFill>
              </a:rPr>
              <a:t>et al.</a:t>
            </a:r>
            <a:r>
              <a:rPr lang="en-US" sz="1600" dirty="0">
                <a:solidFill>
                  <a:srgbClr val="000000"/>
                </a:solidFill>
              </a:rPr>
              <a:t> 2014)</a:t>
            </a:r>
            <a:endParaRPr lang="en-US" sz="2400" dirty="0">
              <a:solidFill>
                <a:srgbClr val="000000"/>
              </a:solidFill>
            </a:endParaRPr>
          </a:p>
          <a:p>
            <a:pPr lvl="1" eaLnBrk="1" hangingPunct="1">
              <a:spcBef>
                <a:spcPts val="700"/>
              </a:spcBef>
              <a:buClr>
                <a:srgbClr val="0070C0"/>
              </a:buClr>
              <a:buSzPct val="75000"/>
              <a:buFont typeface="Wingdings" charset="0"/>
              <a:buChar char="§"/>
            </a:pPr>
            <a:r>
              <a:rPr lang="en-US" sz="2400" dirty="0">
                <a:solidFill>
                  <a:srgbClr val="000000"/>
                </a:solidFill>
              </a:rPr>
              <a:t>1.1º C rise since 1970s, decline in frost days per year</a:t>
            </a:r>
          </a:p>
          <a:p>
            <a:pPr lvl="1" eaLnBrk="1" hangingPunct="1">
              <a:spcBef>
                <a:spcPts val="700"/>
              </a:spcBef>
              <a:buClr>
                <a:srgbClr val="0070C0"/>
              </a:buClr>
              <a:buSzPct val="75000"/>
              <a:buFont typeface="Wingdings" charset="0"/>
              <a:buChar char="§"/>
            </a:pPr>
            <a:r>
              <a:rPr lang="en-US" sz="2400" dirty="0">
                <a:solidFill>
                  <a:srgbClr val="000000"/>
                </a:solidFill>
              </a:rPr>
              <a:t>Heavy precipitation events in </a:t>
            </a:r>
            <a:r>
              <a:rPr lang="en-US" sz="2400" dirty="0" smtClean="0">
                <a:solidFill>
                  <a:srgbClr val="000000"/>
                </a:solidFill>
              </a:rPr>
              <a:t>the Northeastern United States</a:t>
            </a:r>
            <a:endParaRPr lang="en-US" sz="2400" dirty="0">
              <a:solidFill>
                <a:srgbClr val="000000"/>
              </a:solidFill>
            </a:endParaRPr>
          </a:p>
          <a:p>
            <a:pPr lvl="1" eaLnBrk="1" hangingPunct="1">
              <a:spcBef>
                <a:spcPts val="700"/>
              </a:spcBef>
              <a:buClr>
                <a:srgbClr val="0070C0"/>
              </a:buClr>
              <a:buSzPct val="75000"/>
              <a:buFont typeface="Wingdings" charset="0"/>
              <a:buChar char="§"/>
            </a:pPr>
            <a:r>
              <a:rPr lang="en-US" sz="2400" dirty="0">
                <a:solidFill>
                  <a:srgbClr val="000000"/>
                </a:solidFill>
              </a:rPr>
              <a:t>12-14 % increase in drought since the mid-1970s</a:t>
            </a:r>
            <a:endParaRPr lang="en-US" sz="2200" dirty="0">
              <a:solidFill>
                <a:srgbClr val="000000"/>
              </a:solidFill>
            </a:endParaRPr>
          </a:p>
          <a:p>
            <a:pPr lvl="1" eaLnBrk="1" hangingPunct="1">
              <a:spcBef>
                <a:spcPts val="700"/>
              </a:spcBef>
              <a:buClr>
                <a:srgbClr val="0070C0"/>
              </a:buClr>
              <a:buSzPct val="75000"/>
              <a:buFont typeface="Wingdings" charset="0"/>
              <a:buChar char="§"/>
            </a:pPr>
            <a:r>
              <a:rPr lang="en-US" sz="2400" dirty="0">
                <a:solidFill>
                  <a:srgbClr val="000000"/>
                </a:solidFill>
              </a:rPr>
              <a:t>Frequent and intense hurricanes and floods </a:t>
            </a:r>
            <a:r>
              <a:rPr lang="en-US" sz="1600" dirty="0">
                <a:solidFill>
                  <a:srgbClr val="000000"/>
                </a:solidFill>
              </a:rPr>
              <a:t>(Kunkel et al. 2010, Shepherd and Knutson 2007) </a:t>
            </a:r>
            <a:endParaRPr lang="en-US" sz="2400" dirty="0">
              <a:solidFill>
                <a:srgbClr val="000000"/>
              </a:solidFill>
            </a:endParaRPr>
          </a:p>
          <a:p>
            <a:pPr lvl="1" eaLnBrk="1" hangingPunct="1">
              <a:spcBef>
                <a:spcPts val="700"/>
              </a:spcBef>
              <a:buClr>
                <a:srgbClr val="0070C0"/>
              </a:buClr>
              <a:buSzPct val="75000"/>
              <a:buFont typeface="Wingdings" charset="0"/>
              <a:buChar char="§"/>
            </a:pPr>
            <a:r>
              <a:rPr lang="en-US" sz="2400" dirty="0">
                <a:solidFill>
                  <a:srgbClr val="000000"/>
                </a:solidFill>
              </a:rPr>
              <a:t>Intense heat </a:t>
            </a:r>
            <a:r>
              <a:rPr lang="en-US" sz="1600" dirty="0">
                <a:solidFill>
                  <a:srgbClr val="000000"/>
                </a:solidFill>
              </a:rPr>
              <a:t>(</a:t>
            </a:r>
            <a:r>
              <a:rPr lang="en-US" sz="1600" dirty="0" err="1">
                <a:solidFill>
                  <a:srgbClr val="000000"/>
                </a:solidFill>
              </a:rPr>
              <a:t>Meehl</a:t>
            </a:r>
            <a:r>
              <a:rPr lang="en-US" sz="1600" dirty="0">
                <a:solidFill>
                  <a:srgbClr val="000000"/>
                </a:solidFill>
              </a:rPr>
              <a:t> and Tebaldi 2004)</a:t>
            </a:r>
            <a:endParaRPr lang="en-US" sz="2400" dirty="0">
              <a:solidFill>
                <a:srgbClr val="000000"/>
              </a:solidFill>
            </a:endParaRPr>
          </a:p>
          <a:p>
            <a:pPr lvl="1" eaLnBrk="1" hangingPunct="1">
              <a:spcBef>
                <a:spcPts val="700"/>
              </a:spcBef>
              <a:buClr>
                <a:srgbClr val="0070C0"/>
              </a:buClr>
              <a:buSzPct val="75000"/>
              <a:buFont typeface="Wingdings" charset="0"/>
              <a:buChar char="§"/>
            </a:pPr>
            <a:r>
              <a:rPr lang="en-US" sz="2400" dirty="0">
                <a:solidFill>
                  <a:srgbClr val="000000"/>
                </a:solidFill>
              </a:rPr>
              <a:t>Urban heat island </a:t>
            </a:r>
            <a:r>
              <a:rPr lang="en-US" sz="1600" dirty="0">
                <a:solidFill>
                  <a:srgbClr val="000000"/>
                </a:solidFill>
              </a:rPr>
              <a:t>(Zhou and Shepherd 2010)</a:t>
            </a:r>
          </a:p>
          <a:p>
            <a:pPr lvl="1" eaLnBrk="1" hangingPunct="1">
              <a:spcBef>
                <a:spcPts val="700"/>
              </a:spcBef>
              <a:buClr>
                <a:srgbClr val="0070C0"/>
              </a:buClr>
              <a:buSzPct val="75000"/>
              <a:buFont typeface="Wingdings" charset="0"/>
              <a:buChar char="§"/>
            </a:pPr>
            <a:endParaRPr lang="en-US" sz="2400" dirty="0">
              <a:solidFill>
                <a:srgbClr val="000000"/>
              </a:solidFill>
            </a:endParaRPr>
          </a:p>
          <a:p>
            <a:pPr lvl="1" eaLnBrk="1" hangingPunct="1">
              <a:spcBef>
                <a:spcPts val="700"/>
              </a:spcBef>
              <a:buClr>
                <a:srgbClr val="0070C0"/>
              </a:buClr>
              <a:buSzPct val="75000"/>
              <a:buFont typeface="Wingdings" charset="0"/>
              <a:buChar char="§"/>
            </a:pPr>
            <a:endParaRPr lang="en-US" sz="1600" dirty="0">
              <a:solidFill>
                <a:srgbClr val="000000"/>
              </a:solidFill>
            </a:endParaRPr>
          </a:p>
          <a:p>
            <a:pPr lvl="1" eaLnBrk="1" hangingPunct="1">
              <a:spcBef>
                <a:spcPts val="700"/>
              </a:spcBef>
              <a:buClr>
                <a:srgbClr val="0070C0"/>
              </a:buClr>
              <a:buSzPct val="75000"/>
            </a:pPr>
            <a:endParaRPr lang="en-US" sz="2400" dirty="0">
              <a:solidFill>
                <a:srgbClr val="000000"/>
              </a:solidFill>
            </a:endParaRPr>
          </a:p>
          <a:p>
            <a:pPr lvl="1" eaLnBrk="1" hangingPunct="1">
              <a:spcBef>
                <a:spcPts val="700"/>
              </a:spcBef>
              <a:buClr>
                <a:srgbClr val="0070C0"/>
              </a:buClr>
              <a:buSzPct val="75000"/>
              <a:buFont typeface="Wingdings" charset="0"/>
              <a:buChar char="§"/>
            </a:pPr>
            <a:endParaRPr lang="en-US" sz="2400" dirty="0">
              <a:solidFill>
                <a:srgbClr val="000000"/>
              </a:solidFill>
            </a:endParaRPr>
          </a:p>
          <a:p>
            <a:pPr eaLnBrk="1" hangingPunct="1">
              <a:spcBef>
                <a:spcPts val="700"/>
              </a:spcBef>
              <a:buClr>
                <a:srgbClr val="C0504D"/>
              </a:buClr>
              <a:buSzPct val="60000"/>
              <a:buFont typeface="Wingdings" charset="0"/>
              <a:buChar char=""/>
            </a:pPr>
            <a:endParaRPr lang="en-US" sz="800" dirty="0">
              <a:solidFill>
                <a:srgbClr val="000000"/>
              </a:solidFill>
            </a:endParaRPr>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8"/>
          <p:cNvSpPr>
            <a:spLocks noGrp="1"/>
          </p:cNvSpPr>
          <p:nvPr>
            <p:ph type="title"/>
          </p:nvPr>
        </p:nvSpPr>
        <p:spPr>
          <a:xfrm>
            <a:off x="1152525" y="379413"/>
            <a:ext cx="9854672" cy="838200"/>
          </a:xfrm>
        </p:spPr>
        <p:txBody>
          <a:bodyPr/>
          <a:lstStyle/>
          <a:p>
            <a:r>
              <a:rPr lang="en-US" sz="2800" dirty="0"/>
              <a:t>Climate Change in the Southeast United States</a:t>
            </a:r>
            <a:endParaRPr lang="en-US" sz="2800" dirty="0">
              <a:latin typeface="Franklin Gothic Book" charset="0"/>
            </a:endParaRPr>
          </a:p>
        </p:txBody>
      </p:sp>
      <p:sp>
        <p:nvSpPr>
          <p:cNvPr id="17" name="Content Placeholder 16"/>
          <p:cNvSpPr>
            <a:spLocks noGrp="1"/>
          </p:cNvSpPr>
          <p:nvPr>
            <p:ph sz="quarter" idx="1"/>
          </p:nvPr>
        </p:nvSpPr>
        <p:spPr>
          <a:xfrm>
            <a:off x="1152525" y="1211263"/>
            <a:ext cx="10210800" cy="5256212"/>
          </a:xfrm>
        </p:spPr>
        <p:txBody>
          <a:bodyPr>
            <a:normAutofit/>
          </a:bodyPr>
          <a:lstStyle/>
          <a:p>
            <a:pPr lvl="1" eaLnBrk="1" hangingPunct="1">
              <a:spcBef>
                <a:spcPts val="700"/>
              </a:spcBef>
              <a:buClr>
                <a:srgbClr val="0070C0"/>
              </a:buClr>
              <a:buSzPct val="75000"/>
              <a:buFont typeface="Wingdings" charset="0"/>
              <a:buChar char="§"/>
            </a:pPr>
            <a:r>
              <a:rPr lang="en-US" dirty="0">
                <a:solidFill>
                  <a:srgbClr val="000000"/>
                </a:solidFill>
              </a:rPr>
              <a:t>1.5°C to 2.5°C - low emission scenario </a:t>
            </a:r>
          </a:p>
          <a:p>
            <a:pPr lvl="1" eaLnBrk="1" hangingPunct="1">
              <a:spcBef>
                <a:spcPts val="700"/>
              </a:spcBef>
              <a:buClr>
                <a:srgbClr val="0070C0"/>
              </a:buClr>
              <a:buSzPct val="75000"/>
              <a:buFont typeface="Wingdings" charset="0"/>
              <a:buChar char="§"/>
            </a:pPr>
            <a:r>
              <a:rPr lang="en-US" dirty="0">
                <a:solidFill>
                  <a:srgbClr val="000000"/>
                </a:solidFill>
              </a:rPr>
              <a:t>2.5°C to 5.5°C - high emissions scenario</a:t>
            </a:r>
          </a:p>
          <a:p>
            <a:pPr lvl="1" eaLnBrk="1" hangingPunct="1">
              <a:spcBef>
                <a:spcPts val="700"/>
              </a:spcBef>
              <a:buClr>
                <a:srgbClr val="0070C0"/>
              </a:buClr>
              <a:buSzPct val="75000"/>
              <a:buFont typeface="Wingdings" charset="0"/>
              <a:buChar char="§"/>
            </a:pPr>
            <a:r>
              <a:rPr lang="en-US" dirty="0">
                <a:solidFill>
                  <a:srgbClr val="000000"/>
                </a:solidFill>
              </a:rPr>
              <a:t>floods exceeding historic water level of 3.5 feet </a:t>
            </a:r>
            <a:r>
              <a:rPr lang="en-US" dirty="0" smtClean="0">
                <a:solidFill>
                  <a:srgbClr val="000000"/>
                </a:solidFill>
              </a:rPr>
              <a:t>to </a:t>
            </a:r>
            <a:r>
              <a:rPr lang="en-US" dirty="0">
                <a:solidFill>
                  <a:srgbClr val="000000"/>
                </a:solidFill>
              </a:rPr>
              <a:t>8 feet </a:t>
            </a:r>
            <a:r>
              <a:rPr lang="en-US" dirty="0" smtClean="0">
                <a:solidFill>
                  <a:srgbClr val="000000"/>
                </a:solidFill>
              </a:rPr>
              <a:t>above </a:t>
            </a:r>
            <a:r>
              <a:rPr lang="en-US" dirty="0">
                <a:solidFill>
                  <a:srgbClr val="000000"/>
                </a:solidFill>
              </a:rPr>
              <a:t>the local high tide line </a:t>
            </a:r>
            <a:r>
              <a:rPr lang="en-US" dirty="0" smtClean="0">
                <a:solidFill>
                  <a:srgbClr val="000000"/>
                </a:solidFill>
              </a:rPr>
              <a:t>are </a:t>
            </a:r>
            <a:r>
              <a:rPr lang="en-US" dirty="0">
                <a:solidFill>
                  <a:srgbClr val="000000"/>
                </a:solidFill>
              </a:rPr>
              <a:t>forecasted by the </a:t>
            </a:r>
            <a:r>
              <a:rPr lang="en-US" dirty="0" smtClean="0">
                <a:solidFill>
                  <a:srgbClr val="000000"/>
                </a:solidFill>
              </a:rPr>
              <a:t>mid-end </a:t>
            </a:r>
            <a:r>
              <a:rPr lang="en-US" dirty="0">
                <a:solidFill>
                  <a:srgbClr val="000000"/>
                </a:solidFill>
              </a:rPr>
              <a:t>of century</a:t>
            </a:r>
          </a:p>
          <a:p>
            <a:pPr marL="274320" lvl="1" indent="-274320" fontAlgn="auto">
              <a:spcBef>
                <a:spcPts val="580"/>
              </a:spcBef>
              <a:spcAft>
                <a:spcPts val="0"/>
              </a:spcAft>
              <a:buClr>
                <a:srgbClr val="0070C0"/>
              </a:buClr>
              <a:buFont typeface="Wingdings 2"/>
              <a:buChar char=""/>
              <a:defRPr/>
            </a:pPr>
            <a:endParaRPr lang="en-US" dirty="0" smtClean="0">
              <a:ea typeface="+mn-ea"/>
            </a:endParaRPr>
          </a:p>
          <a:p>
            <a:pPr marL="274320" lvl="1" indent="-274320" fontAlgn="auto">
              <a:spcBef>
                <a:spcPts val="580"/>
              </a:spcBef>
              <a:spcAft>
                <a:spcPts val="0"/>
              </a:spcAft>
              <a:buClr>
                <a:srgbClr val="0070C0"/>
              </a:buClr>
              <a:buFont typeface="Wingdings 2"/>
              <a:buChar char=""/>
              <a:defRPr/>
            </a:pPr>
            <a:r>
              <a:rPr lang="en-US" dirty="0" smtClean="0">
                <a:ea typeface="+mn-ea"/>
              </a:rPr>
              <a:t>Impacts</a:t>
            </a:r>
            <a:endParaRPr lang="en-US" dirty="0">
              <a:ea typeface="+mn-ea"/>
            </a:endParaRPr>
          </a:p>
          <a:p>
            <a:pPr marL="548640" lvl="1" fontAlgn="auto">
              <a:spcBef>
                <a:spcPts val="370"/>
              </a:spcBef>
              <a:spcAft>
                <a:spcPts val="0"/>
              </a:spcAft>
              <a:buClr>
                <a:srgbClr val="0070C0"/>
              </a:buClr>
              <a:buFont typeface="Wingdings" pitchFamily="2" charset="2"/>
              <a:buChar char="§"/>
              <a:defRPr/>
            </a:pPr>
            <a:r>
              <a:rPr lang="en-US" sz="2200" dirty="0">
                <a:ea typeface="+mn-ea"/>
              </a:rPr>
              <a:t>Heat-related stresses</a:t>
            </a:r>
          </a:p>
          <a:p>
            <a:pPr marL="548640" lvl="1" fontAlgn="auto">
              <a:spcBef>
                <a:spcPts val="370"/>
              </a:spcBef>
              <a:spcAft>
                <a:spcPts val="0"/>
              </a:spcAft>
              <a:buClr>
                <a:srgbClr val="0070C0"/>
              </a:buClr>
              <a:buFont typeface="Wingdings" pitchFamily="2" charset="2"/>
              <a:buChar char="§"/>
              <a:defRPr/>
            </a:pPr>
            <a:r>
              <a:rPr lang="en-US" sz="2200" dirty="0">
                <a:ea typeface="+mn-ea"/>
              </a:rPr>
              <a:t>Crops damage</a:t>
            </a:r>
          </a:p>
          <a:p>
            <a:pPr marL="548640" lvl="1" fontAlgn="auto">
              <a:spcBef>
                <a:spcPts val="370"/>
              </a:spcBef>
              <a:spcAft>
                <a:spcPts val="0"/>
              </a:spcAft>
              <a:buClr>
                <a:srgbClr val="0070C0"/>
              </a:buClr>
              <a:buFont typeface="Wingdings" pitchFamily="2" charset="2"/>
              <a:buChar char="§"/>
              <a:defRPr/>
            </a:pPr>
            <a:r>
              <a:rPr lang="en-US" sz="2200" dirty="0">
                <a:ea typeface="+mn-ea"/>
              </a:rPr>
              <a:t>Infrastructure damage</a:t>
            </a:r>
          </a:p>
          <a:p>
            <a:pPr marL="548640" lvl="1" fontAlgn="auto">
              <a:spcBef>
                <a:spcPts val="370"/>
              </a:spcBef>
              <a:spcAft>
                <a:spcPts val="0"/>
              </a:spcAft>
              <a:buClr>
                <a:srgbClr val="0070C0"/>
              </a:buClr>
              <a:buFont typeface="Wingdings" pitchFamily="2" charset="2"/>
              <a:buChar char="§"/>
              <a:defRPr/>
            </a:pPr>
            <a:r>
              <a:rPr lang="en-US" sz="2200" dirty="0">
                <a:ea typeface="+mn-ea"/>
              </a:rPr>
              <a:t>Disease outbreak</a:t>
            </a:r>
          </a:p>
          <a:p>
            <a:pPr marL="548640" lvl="1" fontAlgn="auto">
              <a:spcBef>
                <a:spcPts val="370"/>
              </a:spcBef>
              <a:spcAft>
                <a:spcPts val="0"/>
              </a:spcAft>
              <a:buClr>
                <a:srgbClr val="0070C0"/>
              </a:buClr>
              <a:buFont typeface="Wingdings" pitchFamily="2" charset="2"/>
              <a:buChar char="§"/>
              <a:defRPr/>
            </a:pPr>
            <a:r>
              <a:rPr lang="en-US" sz="2200" dirty="0">
                <a:ea typeface="+mn-ea"/>
              </a:rPr>
              <a:t>Decreased water availability</a:t>
            </a:r>
          </a:p>
          <a:p>
            <a:pPr marL="274320" indent="-274320" fontAlgn="auto">
              <a:spcBef>
                <a:spcPts val="580"/>
              </a:spcBef>
              <a:spcAft>
                <a:spcPts val="0"/>
              </a:spcAft>
              <a:buClr>
                <a:srgbClr val="0070C0"/>
              </a:buClr>
              <a:buFont typeface="Wingdings" pitchFamily="2" charset="2"/>
              <a:buChar char="§"/>
              <a:defRPr/>
            </a:pPr>
            <a:endParaRPr lang="en-US" sz="2400" dirty="0">
              <a:ea typeface="+mn-ea"/>
            </a:endParaRPr>
          </a:p>
          <a:p>
            <a:pPr marL="274320" indent="-274320" fontAlgn="auto">
              <a:spcBef>
                <a:spcPts val="580"/>
              </a:spcBef>
              <a:spcAft>
                <a:spcPts val="0"/>
              </a:spcAft>
              <a:buClr>
                <a:srgbClr val="0070C0"/>
              </a:buClr>
              <a:buFont typeface="Wingdings" pitchFamily="2" charset="2"/>
              <a:buChar char="§"/>
              <a:defRPr/>
            </a:pPr>
            <a:endParaRPr lang="en-US" sz="2400" dirty="0">
              <a:ea typeface="+mn-ea"/>
            </a:endParaRPr>
          </a:p>
          <a:p>
            <a:pPr marL="274320" indent="-274320" fontAlgn="auto">
              <a:spcBef>
                <a:spcPts val="580"/>
              </a:spcBef>
              <a:spcAft>
                <a:spcPts val="0"/>
              </a:spcAft>
              <a:buClr>
                <a:srgbClr val="0070C0"/>
              </a:buClr>
              <a:buFont typeface="Wingdings" pitchFamily="2" charset="2"/>
              <a:buChar char="§"/>
              <a:defRPr/>
            </a:pPr>
            <a:endParaRPr lang="en-US" sz="2400" dirty="0">
              <a:ea typeface="+mn-ea"/>
            </a:endParaRPr>
          </a:p>
          <a:p>
            <a:pPr marL="548640" lvl="1" fontAlgn="auto">
              <a:spcBef>
                <a:spcPts val="370"/>
              </a:spcBef>
              <a:spcAft>
                <a:spcPts val="0"/>
              </a:spcAft>
              <a:buFont typeface="Wingdings 2"/>
              <a:buChar char=""/>
              <a:defRPr/>
            </a:pPr>
            <a:endParaRPr lang="en-US" dirty="0">
              <a:ea typeface="+mn-ea"/>
            </a:endParaRPr>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1225550" y="317500"/>
            <a:ext cx="5486400" cy="838200"/>
          </a:xfrm>
        </p:spPr>
        <p:txBody>
          <a:bodyPr/>
          <a:lstStyle/>
          <a:p>
            <a:r>
              <a:rPr lang="en-US" sz="3200" dirty="0">
                <a:latin typeface="Franklin Gothic Book" charset="0"/>
              </a:rPr>
              <a:t>Vulnerability Components</a:t>
            </a:r>
          </a:p>
        </p:txBody>
      </p:sp>
      <p:sp>
        <p:nvSpPr>
          <p:cNvPr id="22531" name="Content Placeholder 2"/>
          <p:cNvSpPr>
            <a:spLocks noGrp="1"/>
          </p:cNvSpPr>
          <p:nvPr>
            <p:ph sz="quarter" idx="1"/>
          </p:nvPr>
        </p:nvSpPr>
        <p:spPr>
          <a:xfrm>
            <a:off x="1122363" y="1443038"/>
            <a:ext cx="9429750" cy="4876800"/>
          </a:xfrm>
        </p:spPr>
        <p:txBody>
          <a:bodyPr/>
          <a:lstStyle/>
          <a:p>
            <a:pPr marL="274320" indent="-274320" fontAlgn="auto">
              <a:spcBef>
                <a:spcPts val="580"/>
              </a:spcBef>
              <a:spcAft>
                <a:spcPts val="0"/>
              </a:spcAft>
              <a:buClr>
                <a:srgbClr val="0070C0"/>
              </a:buClr>
              <a:buFont typeface="Wingdings 2"/>
              <a:buChar char=""/>
              <a:defRPr/>
            </a:pPr>
            <a:endParaRPr lang="en-US" dirty="0" smtClean="0">
              <a:latin typeface="Perpetua" charset="0"/>
            </a:endParaRPr>
          </a:p>
          <a:p>
            <a:pPr marL="0" indent="0" fontAlgn="auto">
              <a:spcBef>
                <a:spcPts val="580"/>
              </a:spcBef>
              <a:spcAft>
                <a:spcPts val="0"/>
              </a:spcAft>
              <a:buClr>
                <a:srgbClr val="0070C0"/>
              </a:buClr>
              <a:buNone/>
              <a:defRPr/>
            </a:pPr>
            <a:endParaRPr lang="en-US" sz="2400" dirty="0" smtClean="0">
              <a:latin typeface="Perpetua" charset="0"/>
            </a:endParaRPr>
          </a:p>
          <a:p>
            <a:pPr marL="274320" indent="-274320" fontAlgn="auto">
              <a:spcBef>
                <a:spcPts val="580"/>
              </a:spcBef>
              <a:spcAft>
                <a:spcPts val="0"/>
              </a:spcAft>
              <a:buClr>
                <a:srgbClr val="0070C0"/>
              </a:buClr>
              <a:buFont typeface="Wingdings 2"/>
              <a:buChar char=""/>
              <a:defRPr/>
            </a:pPr>
            <a:r>
              <a:rPr lang="en-US" sz="2400" dirty="0" smtClean="0"/>
              <a:t>Vulnerability</a:t>
            </a:r>
            <a:endParaRPr lang="en-US" sz="2400" dirty="0"/>
          </a:p>
          <a:p>
            <a:pPr marL="548640" lvl="1" fontAlgn="auto">
              <a:spcBef>
                <a:spcPts val="370"/>
              </a:spcBef>
              <a:spcAft>
                <a:spcPts val="0"/>
              </a:spcAft>
              <a:buFont typeface="Wingdings 2"/>
              <a:buNone/>
              <a:defRPr/>
            </a:pPr>
            <a:r>
              <a:rPr lang="en-US" sz="2200" dirty="0"/>
              <a:t>The degree to which a system is susceptible to, and unable to cope with, adverse effects of climate change, including climate variability and extremes (IPCC 2007) </a:t>
            </a:r>
          </a:p>
          <a:p>
            <a:pPr marL="45720" lvl="1" indent="0" fontAlgn="auto">
              <a:spcBef>
                <a:spcPts val="370"/>
              </a:spcBef>
              <a:spcAft>
                <a:spcPts val="0"/>
              </a:spcAft>
              <a:buFont typeface="Wingdings 2"/>
              <a:buNone/>
              <a:defRPr/>
            </a:pPr>
            <a:r>
              <a:rPr lang="en-US" sz="2200" dirty="0"/>
              <a:t>	</a:t>
            </a:r>
          </a:p>
          <a:p>
            <a:pPr marL="45720" lvl="1" indent="0" fontAlgn="auto">
              <a:spcBef>
                <a:spcPts val="370"/>
              </a:spcBef>
              <a:spcAft>
                <a:spcPts val="0"/>
              </a:spcAft>
              <a:buFont typeface="Wingdings 2"/>
              <a:buNone/>
              <a:defRPr/>
            </a:pPr>
            <a:r>
              <a:rPr lang="en-US" sz="2200" dirty="0"/>
              <a:t>		Vulnerability = f (Exposure, Sensitivity, Adaptive Capacity)</a:t>
            </a:r>
          </a:p>
          <a:p>
            <a:endParaRPr lang="en-US" dirty="0">
              <a:latin typeface="Perpetua" charset="0"/>
            </a:endParaRPr>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1225550" y="317500"/>
            <a:ext cx="5486400" cy="838200"/>
          </a:xfrm>
        </p:spPr>
        <p:txBody>
          <a:bodyPr/>
          <a:lstStyle/>
          <a:p>
            <a:r>
              <a:rPr lang="en-US" sz="3200">
                <a:latin typeface="Franklin Gothic Book" charset="0"/>
              </a:rPr>
              <a:t>Vulnerability Components</a:t>
            </a:r>
          </a:p>
        </p:txBody>
      </p:sp>
      <p:sp>
        <p:nvSpPr>
          <p:cNvPr id="22531" name="Content Placeholder 2"/>
          <p:cNvSpPr>
            <a:spLocks noGrp="1"/>
          </p:cNvSpPr>
          <p:nvPr>
            <p:ph sz="quarter" idx="1"/>
          </p:nvPr>
        </p:nvSpPr>
        <p:spPr>
          <a:xfrm>
            <a:off x="1122363" y="1443038"/>
            <a:ext cx="9429750" cy="4876800"/>
          </a:xfrm>
        </p:spPr>
        <p:txBody>
          <a:bodyPr/>
          <a:lstStyle/>
          <a:p>
            <a:pPr>
              <a:buClr>
                <a:srgbClr val="0070C0"/>
              </a:buClr>
            </a:pPr>
            <a:r>
              <a:rPr lang="en-US">
                <a:latin typeface="Perpetua" charset="0"/>
              </a:rPr>
              <a:t> </a:t>
            </a:r>
            <a:r>
              <a:rPr lang="en-US" sz="2400">
                <a:latin typeface="Perpetua" charset="0"/>
              </a:rPr>
              <a:t>Social vulnerability</a:t>
            </a:r>
          </a:p>
          <a:p>
            <a:pPr lvl="1">
              <a:buClr>
                <a:srgbClr val="0070C0"/>
              </a:buClr>
              <a:buFont typeface="Wingdings" charset="0"/>
              <a:buChar char="§"/>
            </a:pPr>
            <a:r>
              <a:rPr lang="en-US" sz="2200">
                <a:latin typeface="Perpetua" charset="0"/>
              </a:rPr>
              <a:t>Internal characteristics of a system</a:t>
            </a:r>
          </a:p>
          <a:p>
            <a:pPr lvl="1">
              <a:buFont typeface="Wingdings 2" charset="0"/>
              <a:buNone/>
            </a:pPr>
            <a:r>
              <a:rPr lang="en-US" sz="1200">
                <a:latin typeface="Perpetua" charset="0"/>
              </a:rPr>
              <a:t>	</a:t>
            </a:r>
            <a:r>
              <a:rPr lang="en-US" sz="1500">
                <a:latin typeface="Perpetua" charset="0"/>
              </a:rPr>
              <a:t>(</a:t>
            </a:r>
            <a:r>
              <a:rPr lang="en-US" sz="1700">
                <a:latin typeface="Perpetua" charset="0"/>
              </a:rPr>
              <a:t>Adger 1999, Adger and Kelly 1999,</a:t>
            </a:r>
            <a:r>
              <a:rPr lang="en-US" sz="1800">
                <a:latin typeface="Perpetua" charset="0"/>
              </a:rPr>
              <a:t> </a:t>
            </a:r>
            <a:r>
              <a:rPr lang="en-US" sz="1700">
                <a:latin typeface="Perpetua" charset="0"/>
              </a:rPr>
              <a:t>Cross 2001, Cutter et al. 2003 and Cutter and Finch 2008)</a:t>
            </a:r>
            <a:endParaRPr lang="en-US">
              <a:latin typeface="Perpetua" charset="0"/>
            </a:endParaRPr>
          </a:p>
          <a:p>
            <a:pPr lvl="2">
              <a:buClr>
                <a:srgbClr val="0070C0"/>
              </a:buClr>
              <a:buFont typeface="Wingdings 2" charset="0"/>
              <a:buNone/>
            </a:pPr>
            <a:endParaRPr lang="en-US">
              <a:latin typeface="Perpetua" charset="0"/>
            </a:endParaRPr>
          </a:p>
          <a:p>
            <a:pPr>
              <a:buClr>
                <a:srgbClr val="0070C0"/>
              </a:buClr>
            </a:pPr>
            <a:r>
              <a:rPr lang="en-US" sz="2400">
                <a:latin typeface="Perpetua" charset="0"/>
              </a:rPr>
              <a:t>Biophysical vulnerability</a:t>
            </a:r>
          </a:p>
          <a:p>
            <a:pPr lvl="1">
              <a:buClr>
                <a:srgbClr val="0070C0"/>
              </a:buClr>
              <a:buFont typeface="Wingdings" charset="0"/>
              <a:buChar char="§"/>
            </a:pPr>
            <a:r>
              <a:rPr lang="en-US" sz="2200">
                <a:latin typeface="Perpetua" charset="0"/>
              </a:rPr>
              <a:t>frequency and severity of hazard</a:t>
            </a:r>
          </a:p>
          <a:p>
            <a:pPr lvl="2">
              <a:buClr>
                <a:srgbClr val="0070C0"/>
              </a:buClr>
              <a:buFont typeface="Wingdings" charset="0"/>
              <a:buChar char="§"/>
            </a:pPr>
            <a:r>
              <a:rPr lang="en-US">
                <a:latin typeface="Perpetua" charset="0"/>
              </a:rPr>
              <a:t>floods </a:t>
            </a:r>
            <a:r>
              <a:rPr lang="en-US" sz="1800">
                <a:latin typeface="Perpetua" charset="0"/>
              </a:rPr>
              <a:t>(Baum et al.</a:t>
            </a:r>
            <a:r>
              <a:rPr lang="en-US" sz="1800" i="1">
                <a:latin typeface="Perpetua" charset="0"/>
              </a:rPr>
              <a:t> </a:t>
            </a:r>
            <a:r>
              <a:rPr lang="en-US" sz="1800">
                <a:latin typeface="Perpetua" charset="0"/>
              </a:rPr>
              <a:t>2008)</a:t>
            </a:r>
            <a:endParaRPr lang="en-US">
              <a:latin typeface="Perpetua" charset="0"/>
            </a:endParaRPr>
          </a:p>
          <a:p>
            <a:pPr lvl="2">
              <a:buClr>
                <a:srgbClr val="0070C0"/>
              </a:buClr>
              <a:buFont typeface="Wingdings" charset="0"/>
              <a:buChar char="§"/>
            </a:pPr>
            <a:r>
              <a:rPr lang="en-US">
                <a:latin typeface="Perpetua" charset="0"/>
              </a:rPr>
              <a:t>heat waves </a:t>
            </a:r>
            <a:r>
              <a:rPr lang="en-US" sz="1800">
                <a:latin typeface="Perpetua" charset="0"/>
              </a:rPr>
              <a:t>(Reid et al. 2009)</a:t>
            </a:r>
            <a:endParaRPr lang="en-US">
              <a:latin typeface="Perpetua" charset="0"/>
            </a:endParaRPr>
          </a:p>
          <a:p>
            <a:pPr lvl="2">
              <a:buClr>
                <a:srgbClr val="0070C0"/>
              </a:buClr>
              <a:buFont typeface="Wingdings" charset="0"/>
              <a:buChar char="§"/>
            </a:pPr>
            <a:r>
              <a:rPr lang="en-US">
                <a:latin typeface="Perpetua" charset="0"/>
              </a:rPr>
              <a:t>hurricanes </a:t>
            </a:r>
            <a:r>
              <a:rPr lang="en-US" sz="1800">
                <a:latin typeface="Perpetua" charset="0"/>
              </a:rPr>
              <a:t>(Frazier et al. 2010)</a:t>
            </a:r>
            <a:endParaRPr lang="en-US">
              <a:latin typeface="Perpetua" charset="0"/>
            </a:endParaRPr>
          </a:p>
          <a:p>
            <a:pPr lvl="1">
              <a:buClr>
                <a:srgbClr val="0070C0"/>
              </a:buClr>
              <a:buSzPct val="60000"/>
              <a:buFont typeface="Wingdings" charset="0"/>
              <a:buChar char="§"/>
            </a:pPr>
            <a:endParaRPr lang="en-US">
              <a:latin typeface="Perpetua" charset="0"/>
            </a:endParaRPr>
          </a:p>
          <a:p>
            <a:pPr>
              <a:buClr>
                <a:srgbClr val="0070C0"/>
              </a:buClr>
            </a:pPr>
            <a:r>
              <a:rPr lang="en-US" sz="2400">
                <a:latin typeface="Perpetua" charset="0"/>
              </a:rPr>
              <a:t>Hazard of place model</a:t>
            </a:r>
          </a:p>
          <a:p>
            <a:pPr lvl="1">
              <a:buClr>
                <a:srgbClr val="0070C0"/>
              </a:buClr>
              <a:buFont typeface="Wingdings" charset="0"/>
              <a:buChar char="§"/>
            </a:pPr>
            <a:r>
              <a:rPr lang="en-US" sz="2200">
                <a:latin typeface="Perpetua" charset="0"/>
              </a:rPr>
              <a:t>Settlements</a:t>
            </a:r>
            <a:r>
              <a:rPr lang="en-US" sz="2600">
                <a:latin typeface="Perpetua" charset="0"/>
              </a:rPr>
              <a:t> </a:t>
            </a:r>
            <a:r>
              <a:rPr lang="en-US" sz="1600">
                <a:latin typeface="Perpetua" charset="0"/>
              </a:rPr>
              <a:t>(Brooks 2003, Cutter et al. 2003)</a:t>
            </a:r>
          </a:p>
          <a:p>
            <a:endParaRPr lang="en-US">
              <a:latin typeface="Perpetua" charset="0"/>
            </a:endParaRPr>
          </a:p>
        </p:txBody>
      </p:sp>
    </p:spTree>
    <p:extLst>
      <p:ext uri="{BB962C8B-B14F-4D97-AF65-F5344CB8AC3E}">
        <p14:creationId xmlns:p14="http://schemas.microsoft.com/office/powerpoint/2010/main" val="131281393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1190625" y="546100"/>
            <a:ext cx="7772400" cy="715963"/>
          </a:xfrm>
        </p:spPr>
        <p:txBody>
          <a:bodyPr/>
          <a:lstStyle/>
          <a:p>
            <a:r>
              <a:rPr lang="en-US" sz="3200">
                <a:latin typeface="Franklin Gothic Book" charset="0"/>
              </a:rPr>
              <a:t>Datasets</a:t>
            </a:r>
          </a:p>
        </p:txBody>
      </p:sp>
      <p:sp>
        <p:nvSpPr>
          <p:cNvPr id="3" name="Content Placeholder 2"/>
          <p:cNvSpPr>
            <a:spLocks noGrp="1"/>
          </p:cNvSpPr>
          <p:nvPr>
            <p:ph sz="quarter" idx="1"/>
          </p:nvPr>
        </p:nvSpPr>
        <p:spPr>
          <a:xfrm>
            <a:off x="1190625" y="1425575"/>
            <a:ext cx="9296400" cy="1879600"/>
          </a:xfrm>
        </p:spPr>
        <p:txBody>
          <a:bodyPr>
            <a:normAutofit fontScale="92500" lnSpcReduction="10000"/>
          </a:bodyPr>
          <a:lstStyle/>
          <a:p>
            <a:pPr marL="273050" lvl="1" indent="-273050">
              <a:lnSpc>
                <a:spcPct val="80000"/>
              </a:lnSpc>
              <a:spcBef>
                <a:spcPts val="575"/>
              </a:spcBef>
              <a:buClr>
                <a:schemeClr val="accent1"/>
              </a:buClr>
            </a:pPr>
            <a:r>
              <a:rPr lang="en-US" dirty="0">
                <a:latin typeface="Perpetua" charset="0"/>
              </a:rPr>
              <a:t>Climate Data</a:t>
            </a:r>
          </a:p>
          <a:p>
            <a:pPr marL="615950" lvl="2" indent="-342900">
              <a:lnSpc>
                <a:spcPct val="80000"/>
              </a:lnSpc>
              <a:spcBef>
                <a:spcPts val="575"/>
              </a:spcBef>
              <a:buClr>
                <a:schemeClr val="accent1"/>
              </a:buClr>
              <a:buFont typeface="Wingdings" charset="0"/>
              <a:buChar char="§"/>
            </a:pPr>
            <a:r>
              <a:rPr lang="en-US" sz="2400" dirty="0">
                <a:latin typeface="Perpetua" charset="0"/>
              </a:rPr>
              <a:t>World Climate Research </a:t>
            </a:r>
            <a:r>
              <a:rPr lang="en-US" sz="2400" dirty="0" err="1">
                <a:latin typeface="Perpetua" charset="0"/>
              </a:rPr>
              <a:t>Programme's</a:t>
            </a:r>
            <a:r>
              <a:rPr lang="en-US" sz="2400" dirty="0">
                <a:latin typeface="Perpetua" charset="0"/>
              </a:rPr>
              <a:t> CMIP5 </a:t>
            </a:r>
            <a:r>
              <a:rPr lang="en-US" dirty="0">
                <a:latin typeface="Perpetua" charset="0"/>
              </a:rPr>
              <a:t>(Taylor </a:t>
            </a:r>
            <a:r>
              <a:rPr lang="en-US" i="1" dirty="0">
                <a:latin typeface="Perpetua" charset="0"/>
              </a:rPr>
              <a:t>et al.</a:t>
            </a:r>
            <a:r>
              <a:rPr lang="en-US" dirty="0">
                <a:latin typeface="Perpetua" charset="0"/>
              </a:rPr>
              <a:t> 2011): </a:t>
            </a:r>
            <a:r>
              <a:rPr lang="en-US" sz="2200" b="1" dirty="0">
                <a:latin typeface="Perpetua" charset="0"/>
              </a:rPr>
              <a:t>2025-2034</a:t>
            </a:r>
            <a:r>
              <a:rPr lang="en-US" sz="2200" dirty="0">
                <a:latin typeface="Perpetua" charset="0"/>
              </a:rPr>
              <a:t> </a:t>
            </a:r>
          </a:p>
          <a:p>
            <a:pPr marL="615950" lvl="2" indent="-342900">
              <a:lnSpc>
                <a:spcPct val="80000"/>
              </a:lnSpc>
              <a:spcBef>
                <a:spcPts val="575"/>
              </a:spcBef>
              <a:buClr>
                <a:schemeClr val="accent1"/>
              </a:buClr>
              <a:buFont typeface="Wingdings" charset="0"/>
              <a:buChar char="§"/>
            </a:pPr>
            <a:r>
              <a:rPr lang="en-US" sz="2400" b="1" dirty="0" smtClean="0">
                <a:latin typeface="Perpetua" charset="0"/>
              </a:rPr>
              <a:t>RCP </a:t>
            </a:r>
            <a:r>
              <a:rPr lang="en-US" sz="2400" b="1" dirty="0">
                <a:latin typeface="Perpetua" charset="0"/>
              </a:rPr>
              <a:t>4.5</a:t>
            </a:r>
            <a:r>
              <a:rPr lang="en-US" sz="2400" dirty="0">
                <a:latin typeface="Perpetua" charset="0"/>
              </a:rPr>
              <a:t>, </a:t>
            </a:r>
            <a:r>
              <a:rPr lang="en-US" sz="2400" b="1" dirty="0" smtClean="0">
                <a:latin typeface="Perpetua" charset="0"/>
              </a:rPr>
              <a:t>RCP </a:t>
            </a:r>
            <a:r>
              <a:rPr lang="en-US" sz="2400" b="1" dirty="0">
                <a:latin typeface="Perpetua" charset="0"/>
              </a:rPr>
              <a:t>8.5</a:t>
            </a:r>
          </a:p>
          <a:p>
            <a:pPr marL="890588" lvl="3" indent="-342900">
              <a:lnSpc>
                <a:spcPct val="80000"/>
              </a:lnSpc>
              <a:spcBef>
                <a:spcPts val="575"/>
              </a:spcBef>
              <a:buClr>
                <a:schemeClr val="accent1"/>
              </a:buClr>
              <a:buFont typeface="Wingdings" charset="0"/>
              <a:buChar char="§"/>
            </a:pPr>
            <a:r>
              <a:rPr lang="en-US" sz="2200" dirty="0">
                <a:latin typeface="Perpetua" charset="0"/>
              </a:rPr>
              <a:t>Mean monthly Temperature and </a:t>
            </a:r>
            <a:r>
              <a:rPr lang="en-US" sz="2200" dirty="0" smtClean="0">
                <a:latin typeface="Perpetua" charset="0"/>
              </a:rPr>
              <a:t>Precipitation</a:t>
            </a:r>
          </a:p>
          <a:p>
            <a:pPr marL="890588" lvl="3" indent="-342900">
              <a:lnSpc>
                <a:spcPct val="80000"/>
              </a:lnSpc>
              <a:spcBef>
                <a:spcPts val="575"/>
              </a:spcBef>
              <a:buClr>
                <a:schemeClr val="accent1"/>
              </a:buClr>
              <a:buFont typeface="Wingdings" charset="0"/>
              <a:buChar char="§"/>
            </a:pPr>
            <a:r>
              <a:rPr lang="en-US" sz="1900" dirty="0" smtClean="0">
                <a:latin typeface="Perpetua" charset="0"/>
              </a:rPr>
              <a:t>Daily Temperature (maximum) and Precipitation</a:t>
            </a:r>
          </a:p>
          <a:p>
            <a:pPr marL="615950" lvl="2" indent="-342900">
              <a:lnSpc>
                <a:spcPct val="80000"/>
              </a:lnSpc>
              <a:spcBef>
                <a:spcPts val="575"/>
              </a:spcBef>
              <a:buClr>
                <a:schemeClr val="accent1"/>
              </a:buClr>
              <a:buFont typeface="Wingdings" charset="0"/>
              <a:buChar char="§"/>
            </a:pPr>
            <a:r>
              <a:rPr lang="en-US" sz="2400" dirty="0">
                <a:latin typeface="Perpetua" charset="0"/>
              </a:rPr>
              <a:t>Ensemble averages of </a:t>
            </a:r>
            <a:r>
              <a:rPr lang="en-US" sz="2400" dirty="0" smtClean="0">
                <a:latin typeface="Perpetua" charset="0"/>
              </a:rPr>
              <a:t>Global Climate Models</a:t>
            </a:r>
            <a:endParaRPr lang="en-US" sz="2400" dirty="0">
              <a:latin typeface="Perpetua" charset="0"/>
            </a:endParaRPr>
          </a:p>
          <a:p>
            <a:pPr marL="615950" lvl="2" indent="-342900">
              <a:lnSpc>
                <a:spcPct val="80000"/>
              </a:lnSpc>
              <a:spcBef>
                <a:spcPts val="575"/>
              </a:spcBef>
              <a:buClr>
                <a:schemeClr val="accent1"/>
              </a:buClr>
              <a:buFont typeface="Wingdings" charset="0"/>
              <a:buChar char="§"/>
            </a:pPr>
            <a:endParaRPr lang="en-US" sz="1900" dirty="0">
              <a:latin typeface="Perpetua" charset="0"/>
            </a:endParaRPr>
          </a:p>
          <a:p>
            <a:pPr marL="0" indent="0">
              <a:lnSpc>
                <a:spcPct val="80000"/>
              </a:lnSpc>
              <a:buFont typeface="Wingdings 2" charset="0"/>
              <a:buNone/>
            </a:pPr>
            <a:endParaRPr lang="en-US" sz="2200" dirty="0">
              <a:latin typeface="Perpetua" charset="0"/>
            </a:endParaRPr>
          </a:p>
          <a:p>
            <a:pPr marL="0" indent="0">
              <a:lnSpc>
                <a:spcPct val="80000"/>
              </a:lnSpc>
              <a:buFont typeface="Wingdings 2" charset="0"/>
              <a:buNone/>
            </a:pPr>
            <a:endParaRPr lang="en-US" sz="2200" dirty="0">
              <a:latin typeface="Perpetua" charset="0"/>
            </a:endParaRPr>
          </a:p>
          <a:p>
            <a:pPr marL="273050" lvl="1" indent="-273050">
              <a:lnSpc>
                <a:spcPct val="80000"/>
              </a:lnSpc>
            </a:pPr>
            <a:endParaRPr lang="en-US" sz="2000" dirty="0">
              <a:latin typeface="Perpetua" charset="0"/>
            </a:endParaRPr>
          </a:p>
        </p:txBody>
      </p:sp>
      <p:pic>
        <p:nvPicPr>
          <p:cNvPr id="27652"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16038" y="3305175"/>
            <a:ext cx="8778875" cy="302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1190625" y="546100"/>
            <a:ext cx="7772400" cy="715963"/>
          </a:xfrm>
        </p:spPr>
        <p:txBody>
          <a:bodyPr/>
          <a:lstStyle/>
          <a:p>
            <a:r>
              <a:rPr lang="en-US" sz="3200">
                <a:latin typeface="Franklin Gothic Book" charset="0"/>
              </a:rPr>
              <a:t>Datasets</a:t>
            </a:r>
          </a:p>
        </p:txBody>
      </p:sp>
      <p:sp>
        <p:nvSpPr>
          <p:cNvPr id="3" name="Content Placeholder 2"/>
          <p:cNvSpPr>
            <a:spLocks noGrp="1"/>
          </p:cNvSpPr>
          <p:nvPr>
            <p:ph sz="quarter" idx="1"/>
          </p:nvPr>
        </p:nvSpPr>
        <p:spPr>
          <a:xfrm>
            <a:off x="1190625" y="1425575"/>
            <a:ext cx="9296400" cy="5018088"/>
          </a:xfrm>
        </p:spPr>
        <p:txBody>
          <a:bodyPr>
            <a:normAutofit/>
          </a:bodyPr>
          <a:lstStyle/>
          <a:p>
            <a:pPr marL="274320" lvl="1" indent="-274320" fontAlgn="auto">
              <a:spcBef>
                <a:spcPts val="580"/>
              </a:spcBef>
              <a:spcAft>
                <a:spcPts val="0"/>
              </a:spcAft>
              <a:buClr>
                <a:schemeClr val="accent1"/>
              </a:buClr>
              <a:buFont typeface="Wingdings 2"/>
              <a:buChar char=""/>
              <a:defRPr/>
            </a:pPr>
            <a:r>
              <a:rPr lang="en-US" sz="2900" dirty="0" smtClean="0">
                <a:ea typeface="+mn-ea"/>
              </a:rPr>
              <a:t>Sea level rise: Costal </a:t>
            </a:r>
            <a:r>
              <a:rPr lang="en-US" sz="2900" dirty="0">
                <a:ea typeface="+mn-ea"/>
              </a:rPr>
              <a:t>Inundation</a:t>
            </a:r>
          </a:p>
          <a:p>
            <a:pPr marL="548640" lvl="1" fontAlgn="auto">
              <a:spcBef>
                <a:spcPts val="370"/>
              </a:spcBef>
              <a:spcAft>
                <a:spcPts val="0"/>
              </a:spcAft>
              <a:buClr>
                <a:schemeClr val="accent1"/>
              </a:buClr>
              <a:buFont typeface="Wingdings" panose="05000000000000000000" pitchFamily="2" charset="2"/>
              <a:buChar char="§"/>
              <a:defRPr/>
            </a:pPr>
            <a:r>
              <a:rPr lang="en-US" sz="2600" dirty="0">
                <a:ea typeface="+mn-ea"/>
              </a:rPr>
              <a:t>Surging Seas- Climate </a:t>
            </a:r>
            <a:r>
              <a:rPr lang="en-US" dirty="0" smtClean="0">
                <a:ea typeface="+mn-ea"/>
              </a:rPr>
              <a:t>Central</a:t>
            </a:r>
          </a:p>
          <a:p>
            <a:pPr marL="548640" lvl="1" fontAlgn="auto">
              <a:spcBef>
                <a:spcPts val="370"/>
              </a:spcBef>
              <a:spcAft>
                <a:spcPts val="0"/>
              </a:spcAft>
              <a:buClr>
                <a:srgbClr val="0070C0"/>
              </a:buClr>
              <a:buFont typeface="Wingdings" panose="05000000000000000000" pitchFamily="2" charset="2"/>
              <a:buChar char="§"/>
              <a:defRPr/>
            </a:pPr>
            <a:endParaRPr lang="en-US" dirty="0">
              <a:ea typeface="+mn-ea"/>
            </a:endParaRPr>
          </a:p>
          <a:p>
            <a:pPr marL="274320" indent="-274320" fontAlgn="auto">
              <a:spcBef>
                <a:spcPts val="580"/>
              </a:spcBef>
              <a:spcAft>
                <a:spcPts val="0"/>
              </a:spcAft>
              <a:buFont typeface="Wingdings 2"/>
              <a:buChar char=""/>
              <a:defRPr/>
            </a:pPr>
            <a:r>
              <a:rPr lang="en-US" sz="2800" dirty="0" smtClean="0">
                <a:ea typeface="+mn-ea"/>
              </a:rPr>
              <a:t>Social Data</a:t>
            </a:r>
          </a:p>
          <a:p>
            <a:pPr marL="548640" lvl="1" fontAlgn="auto">
              <a:spcBef>
                <a:spcPts val="370"/>
              </a:spcBef>
              <a:spcAft>
                <a:spcPts val="0"/>
              </a:spcAft>
              <a:buClr>
                <a:schemeClr val="accent1"/>
              </a:buClr>
              <a:buFont typeface="Wingdings" panose="05000000000000000000" pitchFamily="2" charset="2"/>
              <a:buChar char="§"/>
              <a:defRPr/>
            </a:pPr>
            <a:r>
              <a:rPr lang="en-US" sz="2600" dirty="0" smtClean="0">
                <a:ea typeface="+mn-ea"/>
              </a:rPr>
              <a:t>Georgia </a:t>
            </a:r>
            <a:r>
              <a:rPr lang="en-US" sz="2600" dirty="0">
                <a:ea typeface="+mn-ea"/>
              </a:rPr>
              <a:t>Department of Public Health</a:t>
            </a:r>
          </a:p>
          <a:p>
            <a:pPr marL="548640" lvl="1" fontAlgn="auto">
              <a:spcBef>
                <a:spcPts val="370"/>
              </a:spcBef>
              <a:spcAft>
                <a:spcPts val="0"/>
              </a:spcAft>
              <a:buClr>
                <a:schemeClr val="accent1"/>
              </a:buClr>
              <a:buFont typeface="Wingdings" panose="05000000000000000000" pitchFamily="2" charset="2"/>
              <a:buChar char="§"/>
              <a:defRPr/>
            </a:pPr>
            <a:r>
              <a:rPr lang="en-US" sz="2600" dirty="0">
                <a:ea typeface="+mn-ea"/>
              </a:rPr>
              <a:t>Centers for Disease Control and Prevention </a:t>
            </a:r>
            <a:endParaRPr lang="en-US" sz="2600" dirty="0" smtClean="0">
              <a:ea typeface="+mn-ea"/>
            </a:endParaRPr>
          </a:p>
          <a:p>
            <a:pPr marL="548640" lvl="1" fontAlgn="auto">
              <a:spcBef>
                <a:spcPts val="370"/>
              </a:spcBef>
              <a:spcAft>
                <a:spcPts val="0"/>
              </a:spcAft>
              <a:buClr>
                <a:schemeClr val="accent1"/>
              </a:buClr>
              <a:buFont typeface="Wingdings" panose="05000000000000000000" pitchFamily="2" charset="2"/>
              <a:buChar char="§"/>
              <a:defRPr/>
            </a:pPr>
            <a:r>
              <a:rPr lang="en-US" sz="2600" dirty="0" smtClean="0">
                <a:ea typeface="+mn-ea"/>
              </a:rPr>
              <a:t>National </a:t>
            </a:r>
            <a:r>
              <a:rPr lang="en-US" sz="2600" dirty="0">
                <a:ea typeface="+mn-ea"/>
              </a:rPr>
              <a:t>Vital Statistics </a:t>
            </a:r>
          </a:p>
          <a:p>
            <a:pPr marL="548640" lvl="1" fontAlgn="auto">
              <a:spcBef>
                <a:spcPts val="370"/>
              </a:spcBef>
              <a:spcAft>
                <a:spcPts val="0"/>
              </a:spcAft>
              <a:buClr>
                <a:schemeClr val="accent1"/>
              </a:buClr>
              <a:buFont typeface="Wingdings" panose="05000000000000000000" pitchFamily="2" charset="2"/>
              <a:buChar char="§"/>
              <a:defRPr/>
            </a:pPr>
            <a:r>
              <a:rPr lang="en-US" sz="2600" dirty="0" smtClean="0">
                <a:ea typeface="+mn-ea"/>
              </a:rPr>
              <a:t>Georgia </a:t>
            </a:r>
            <a:r>
              <a:rPr lang="en-US" sz="2600" dirty="0">
                <a:ea typeface="+mn-ea"/>
              </a:rPr>
              <a:t>Department of Labor</a:t>
            </a:r>
          </a:p>
          <a:p>
            <a:pPr marL="548640" lvl="1" fontAlgn="auto">
              <a:spcBef>
                <a:spcPts val="370"/>
              </a:spcBef>
              <a:spcAft>
                <a:spcPts val="0"/>
              </a:spcAft>
              <a:buClr>
                <a:schemeClr val="accent1"/>
              </a:buClr>
              <a:buFont typeface="Wingdings" panose="05000000000000000000" pitchFamily="2" charset="2"/>
              <a:buChar char="§"/>
              <a:defRPr/>
            </a:pPr>
            <a:r>
              <a:rPr lang="en-US" sz="2600" dirty="0">
                <a:ea typeface="+mn-ea"/>
              </a:rPr>
              <a:t>Bureau of Labor </a:t>
            </a:r>
            <a:r>
              <a:rPr lang="en-US" sz="2600" dirty="0" smtClean="0">
                <a:ea typeface="+mn-ea"/>
              </a:rPr>
              <a:t>Statistics</a:t>
            </a:r>
          </a:p>
          <a:p>
            <a:pPr marL="548640" lvl="1" fontAlgn="auto">
              <a:spcBef>
                <a:spcPts val="370"/>
              </a:spcBef>
              <a:spcAft>
                <a:spcPts val="0"/>
              </a:spcAft>
              <a:buClr>
                <a:schemeClr val="accent1"/>
              </a:buClr>
              <a:buFont typeface="Wingdings" panose="05000000000000000000" pitchFamily="2" charset="2"/>
              <a:buChar char="§"/>
              <a:defRPr/>
            </a:pPr>
            <a:r>
              <a:rPr lang="en-US" sz="2800" dirty="0">
                <a:ea typeface="+mn-ea"/>
              </a:rPr>
              <a:t>Woods and Poole (2009)</a:t>
            </a:r>
          </a:p>
          <a:p>
            <a:pPr marL="548640" lvl="1" fontAlgn="auto">
              <a:spcBef>
                <a:spcPts val="370"/>
              </a:spcBef>
              <a:spcAft>
                <a:spcPts val="0"/>
              </a:spcAft>
              <a:buClr>
                <a:schemeClr val="accent1"/>
              </a:buClr>
              <a:buFont typeface="Wingdings" panose="05000000000000000000" pitchFamily="2" charset="2"/>
              <a:buChar char="§"/>
              <a:defRPr/>
            </a:pPr>
            <a:endParaRPr lang="en-US" sz="2600" dirty="0">
              <a:ea typeface="+mn-ea"/>
            </a:endParaRPr>
          </a:p>
          <a:p>
            <a:pPr marL="0" indent="0" fontAlgn="auto">
              <a:spcBef>
                <a:spcPts val="580"/>
              </a:spcBef>
              <a:spcAft>
                <a:spcPts val="0"/>
              </a:spcAft>
              <a:buFont typeface="Wingdings 2"/>
              <a:buNone/>
              <a:defRPr/>
            </a:pPr>
            <a:endParaRPr lang="en-US" dirty="0" smtClean="0">
              <a:ea typeface="+mn-ea"/>
            </a:endParaRPr>
          </a:p>
          <a:p>
            <a:pPr marL="0" indent="0" fontAlgn="auto">
              <a:spcBef>
                <a:spcPts val="580"/>
              </a:spcBef>
              <a:spcAft>
                <a:spcPts val="0"/>
              </a:spcAft>
              <a:buFont typeface="Wingdings 2"/>
              <a:buNone/>
              <a:defRPr/>
            </a:pPr>
            <a:endParaRPr lang="en-US" dirty="0" smtClean="0">
              <a:ea typeface="+mn-ea"/>
            </a:endParaRPr>
          </a:p>
          <a:p>
            <a:pPr marL="548640" lvl="1" fontAlgn="auto">
              <a:spcBef>
                <a:spcPts val="370"/>
              </a:spcBef>
              <a:spcAft>
                <a:spcPts val="0"/>
              </a:spcAft>
              <a:buFont typeface="Wingdings 2"/>
              <a:buChar char=""/>
              <a:defRPr/>
            </a:pPr>
            <a:endParaRPr lang="en-US" dirty="0">
              <a:ea typeface="+mn-ea"/>
            </a:endParaRPr>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1165225" y="479425"/>
            <a:ext cx="10363200" cy="731838"/>
          </a:xfrm>
        </p:spPr>
        <p:txBody>
          <a:bodyPr/>
          <a:lstStyle/>
          <a:p>
            <a:r>
              <a:rPr lang="en-US" sz="3200">
                <a:latin typeface="Franklin Gothic Book" charset="0"/>
              </a:rPr>
              <a:t>Methodology</a:t>
            </a:r>
          </a:p>
        </p:txBody>
      </p:sp>
      <p:sp>
        <p:nvSpPr>
          <p:cNvPr id="31747" name="Content Placeholder 2"/>
          <p:cNvSpPr>
            <a:spLocks noGrp="1"/>
          </p:cNvSpPr>
          <p:nvPr>
            <p:ph sz="quarter" idx="1"/>
          </p:nvPr>
        </p:nvSpPr>
        <p:spPr>
          <a:xfrm>
            <a:off x="1055688" y="1501775"/>
            <a:ext cx="10363200" cy="4572000"/>
          </a:xfrm>
        </p:spPr>
        <p:txBody>
          <a:bodyPr/>
          <a:lstStyle/>
          <a:p>
            <a:r>
              <a:rPr lang="en-US" sz="2400" dirty="0" smtClean="0">
                <a:latin typeface="Perpetua" charset="0"/>
              </a:rPr>
              <a:t>Anomalies </a:t>
            </a:r>
            <a:r>
              <a:rPr lang="en-US" sz="2400" dirty="0">
                <a:latin typeface="Perpetua" charset="0"/>
              </a:rPr>
              <a:t>in mean temperature and </a:t>
            </a:r>
            <a:r>
              <a:rPr lang="en-US" sz="2400" dirty="0" smtClean="0">
                <a:latin typeface="Perpetua" charset="0"/>
              </a:rPr>
              <a:t>precipitation (KC </a:t>
            </a:r>
            <a:r>
              <a:rPr lang="en-US" sz="2400" i="1" dirty="0" smtClean="0">
                <a:latin typeface="Perpetua" charset="0"/>
              </a:rPr>
              <a:t>et al. </a:t>
            </a:r>
            <a:r>
              <a:rPr lang="en-US" sz="2400" dirty="0" smtClean="0">
                <a:latin typeface="Perpetua" charset="0"/>
              </a:rPr>
              <a:t>2015)</a:t>
            </a:r>
            <a:endParaRPr lang="en-US" sz="2400" dirty="0">
              <a:latin typeface="Perpetua" charset="0"/>
            </a:endParaRPr>
          </a:p>
          <a:p>
            <a:pPr lvl="2">
              <a:buClr>
                <a:schemeClr val="accent1"/>
              </a:buClr>
              <a:buFont typeface="Wingdings" charset="0"/>
              <a:buChar char="§"/>
            </a:pPr>
            <a:r>
              <a:rPr lang="en-US" sz="2200" dirty="0">
                <a:latin typeface="Perpetua" charset="0"/>
              </a:rPr>
              <a:t>Z-score - anomalies in mean decadal temperature and precipitation in the 2030s compared to baseline climate (1971 -2000) </a:t>
            </a:r>
            <a:endParaRPr lang="en-US" sz="2800" dirty="0">
              <a:latin typeface="Perpetua" charset="0"/>
            </a:endParaRPr>
          </a:p>
          <a:p>
            <a:r>
              <a:rPr lang="en-US" sz="2400" dirty="0">
                <a:latin typeface="Perpetua" charset="0"/>
              </a:rPr>
              <a:t>Extreme Events </a:t>
            </a:r>
          </a:p>
          <a:p>
            <a:pPr lvl="2">
              <a:buClr>
                <a:schemeClr val="accent1"/>
              </a:buClr>
              <a:buFont typeface="Wingdings" charset="0"/>
              <a:buChar char="§"/>
            </a:pPr>
            <a:r>
              <a:rPr lang="en-US" sz="2200" dirty="0">
                <a:latin typeface="Perpetua" charset="0"/>
              </a:rPr>
              <a:t>Heat wave </a:t>
            </a:r>
            <a:r>
              <a:rPr lang="en-US" sz="1600" dirty="0">
                <a:latin typeface="Perpetua" charset="0"/>
              </a:rPr>
              <a:t>(Anderson and Bell 2011, </a:t>
            </a:r>
            <a:r>
              <a:rPr lang="en-US" sz="1600" dirty="0" err="1">
                <a:latin typeface="Perpetua" charset="0"/>
              </a:rPr>
              <a:t>Kyselý</a:t>
            </a:r>
            <a:r>
              <a:rPr lang="en-US" sz="1600" dirty="0">
                <a:latin typeface="Perpetua" charset="0"/>
              </a:rPr>
              <a:t> </a:t>
            </a:r>
            <a:r>
              <a:rPr lang="en-US" sz="1600" i="1" dirty="0">
                <a:latin typeface="Perpetua" charset="0"/>
              </a:rPr>
              <a:t>et al.</a:t>
            </a:r>
            <a:r>
              <a:rPr lang="en-US" sz="1600" dirty="0">
                <a:latin typeface="Perpetua" charset="0"/>
              </a:rPr>
              <a:t> 2011, Zacharias </a:t>
            </a:r>
            <a:r>
              <a:rPr lang="en-US" sz="1600" i="1" dirty="0">
                <a:latin typeface="Perpetua" charset="0"/>
              </a:rPr>
              <a:t>et al.</a:t>
            </a:r>
            <a:r>
              <a:rPr lang="en-US" sz="1600" dirty="0">
                <a:latin typeface="Perpetua" charset="0"/>
              </a:rPr>
              <a:t> 2014)</a:t>
            </a:r>
          </a:p>
          <a:p>
            <a:pPr lvl="3">
              <a:buClr>
                <a:schemeClr val="accent1"/>
              </a:buClr>
              <a:buFont typeface="Wingdings" charset="0"/>
              <a:buChar char="§"/>
            </a:pPr>
            <a:r>
              <a:rPr lang="en-US" sz="2200" dirty="0">
                <a:latin typeface="Perpetua" charset="0"/>
              </a:rPr>
              <a:t>&gt; 97.5 percentile of daily maximum temperature </a:t>
            </a:r>
            <a:r>
              <a:rPr lang="en-US" sz="2200" dirty="0" smtClean="0">
                <a:latin typeface="Perpetua" charset="0"/>
              </a:rPr>
              <a:t>3 </a:t>
            </a:r>
            <a:r>
              <a:rPr lang="en-US" sz="2200" dirty="0">
                <a:latin typeface="Perpetua" charset="0"/>
              </a:rPr>
              <a:t>days in a row</a:t>
            </a:r>
          </a:p>
          <a:p>
            <a:pPr lvl="2">
              <a:buClr>
                <a:schemeClr val="accent1"/>
              </a:buClr>
              <a:buFont typeface="Wingdings" charset="0"/>
              <a:buChar char="§"/>
            </a:pPr>
            <a:r>
              <a:rPr lang="en-US" sz="2200" dirty="0">
                <a:latin typeface="Perpetua" charset="0"/>
              </a:rPr>
              <a:t>Extreme precipitation days </a:t>
            </a:r>
            <a:r>
              <a:rPr lang="en-US" sz="1600" dirty="0">
                <a:latin typeface="Perpetua" charset="0"/>
              </a:rPr>
              <a:t>(Shepherd</a:t>
            </a:r>
            <a:r>
              <a:rPr lang="en-US" sz="1600" i="1" dirty="0">
                <a:latin typeface="Perpetua" charset="0"/>
              </a:rPr>
              <a:t> et al. </a:t>
            </a:r>
            <a:r>
              <a:rPr lang="en-US" sz="1600" dirty="0">
                <a:latin typeface="Perpetua" charset="0"/>
              </a:rPr>
              <a:t>2007)</a:t>
            </a:r>
          </a:p>
          <a:p>
            <a:pPr lvl="3">
              <a:buClr>
                <a:schemeClr val="accent1"/>
              </a:buClr>
              <a:buFont typeface="Wingdings" charset="0"/>
              <a:buChar char="§"/>
            </a:pPr>
            <a:r>
              <a:rPr lang="en-US" sz="2200" dirty="0">
                <a:latin typeface="Perpetua" charset="0"/>
              </a:rPr>
              <a:t>days &gt;25 mm of rainfall </a:t>
            </a:r>
          </a:p>
          <a:p>
            <a:pPr lvl="2">
              <a:buClr>
                <a:schemeClr val="accent1"/>
              </a:buClr>
              <a:buFont typeface="Wingdings" charset="0"/>
              <a:buChar char="§"/>
            </a:pPr>
            <a:r>
              <a:rPr lang="en-US" sz="2200" dirty="0">
                <a:latin typeface="Perpetua" charset="0"/>
              </a:rPr>
              <a:t>Mean decadal frequency</a:t>
            </a:r>
            <a:endParaRPr lang="en-US" dirty="0">
              <a:latin typeface="Perpetua" charset="0"/>
            </a:endParaRPr>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865188" y="223838"/>
            <a:ext cx="10363200" cy="876300"/>
          </a:xfrm>
        </p:spPr>
        <p:txBody>
          <a:bodyPr/>
          <a:lstStyle/>
          <a:p>
            <a:r>
              <a:rPr lang="en-US" sz="3200">
                <a:latin typeface="Franklin Gothic Book" charset="0"/>
              </a:rPr>
              <a:t>Methodology</a:t>
            </a:r>
            <a:endParaRPr lang="en-US" sz="3600">
              <a:latin typeface="Franklin Gothic Book" charset="0"/>
            </a:endParaRPr>
          </a:p>
        </p:txBody>
      </p:sp>
      <p:sp>
        <p:nvSpPr>
          <p:cNvPr id="3" name="Content Placeholder 2"/>
          <p:cNvSpPr>
            <a:spLocks noGrp="1"/>
          </p:cNvSpPr>
          <p:nvPr>
            <p:ph sz="quarter" idx="1"/>
          </p:nvPr>
        </p:nvSpPr>
        <p:spPr>
          <a:xfrm>
            <a:off x="669925" y="1447800"/>
            <a:ext cx="10912475" cy="4864100"/>
          </a:xfrm>
        </p:spPr>
        <p:txBody>
          <a:bodyPr>
            <a:normAutofit/>
          </a:bodyPr>
          <a:lstStyle/>
          <a:p>
            <a:pPr marL="274320" indent="-274320" fontAlgn="auto">
              <a:spcBef>
                <a:spcPts val="580"/>
              </a:spcBef>
              <a:spcAft>
                <a:spcPts val="0"/>
              </a:spcAft>
              <a:buFont typeface="Wingdings 2"/>
              <a:buChar char=""/>
              <a:defRPr/>
            </a:pPr>
            <a:r>
              <a:rPr lang="en-US" sz="2400" dirty="0" smtClean="0">
                <a:ea typeface="+mn-ea"/>
              </a:rPr>
              <a:t>Cohort </a:t>
            </a:r>
            <a:r>
              <a:rPr lang="en-US" sz="2400" dirty="0">
                <a:ea typeface="+mn-ea"/>
              </a:rPr>
              <a:t>Component </a:t>
            </a:r>
            <a:r>
              <a:rPr lang="en-US" sz="2400" dirty="0" smtClean="0">
                <a:ea typeface="+mn-ea"/>
              </a:rPr>
              <a:t>Projection</a:t>
            </a:r>
            <a:r>
              <a:rPr lang="en-US" sz="2800" dirty="0" smtClean="0">
                <a:ea typeface="+mn-ea"/>
              </a:rPr>
              <a:t> </a:t>
            </a:r>
            <a:r>
              <a:rPr lang="en-US" sz="1800" dirty="0" smtClean="0">
                <a:ea typeface="+mn-ea"/>
              </a:rPr>
              <a:t>(</a:t>
            </a:r>
            <a:r>
              <a:rPr lang="en-US" sz="1800" dirty="0">
                <a:ea typeface="+mn-ea"/>
              </a:rPr>
              <a:t>Dr. Tim Chapin at Florida State </a:t>
            </a:r>
            <a:r>
              <a:rPr lang="en-US" sz="1800" dirty="0" smtClean="0">
                <a:ea typeface="+mn-ea"/>
              </a:rPr>
              <a:t>University)</a:t>
            </a:r>
          </a:p>
          <a:p>
            <a:pPr marL="548640" lvl="1" fontAlgn="auto">
              <a:spcBef>
                <a:spcPts val="370"/>
              </a:spcBef>
              <a:spcAft>
                <a:spcPts val="0"/>
              </a:spcAft>
              <a:buClr>
                <a:schemeClr val="accent1"/>
              </a:buClr>
              <a:buFont typeface="Wingdings" panose="05000000000000000000" pitchFamily="2" charset="2"/>
              <a:buChar char="§"/>
              <a:defRPr/>
            </a:pPr>
            <a:r>
              <a:rPr lang="en-US" sz="2200" dirty="0">
                <a:ea typeface="+mn-ea"/>
              </a:rPr>
              <a:t>Population Projection	 in 2030</a:t>
            </a:r>
          </a:p>
          <a:p>
            <a:pPr marL="823277" lvl="2" fontAlgn="auto">
              <a:spcBef>
                <a:spcPts val="370"/>
              </a:spcBef>
              <a:spcAft>
                <a:spcPts val="0"/>
              </a:spcAft>
              <a:buClr>
                <a:schemeClr val="accent1"/>
              </a:buClr>
              <a:buFont typeface="Wingdings" panose="05000000000000000000" pitchFamily="2" charset="2"/>
              <a:buChar char="§"/>
              <a:defRPr/>
            </a:pPr>
            <a:r>
              <a:rPr lang="en-US" sz="2400" dirty="0" smtClean="0">
                <a:ea typeface="+mn-ea"/>
              </a:rPr>
              <a:t>Five </a:t>
            </a:r>
            <a:r>
              <a:rPr lang="en-US" sz="2400" dirty="0">
                <a:ea typeface="+mn-ea"/>
              </a:rPr>
              <a:t>year cohort</a:t>
            </a:r>
          </a:p>
          <a:p>
            <a:pPr marL="823277" lvl="2" fontAlgn="auto">
              <a:spcBef>
                <a:spcPts val="370"/>
              </a:spcBef>
              <a:spcAft>
                <a:spcPts val="0"/>
              </a:spcAft>
              <a:buClr>
                <a:schemeClr val="accent1"/>
              </a:buClr>
              <a:buFont typeface="Wingdings" panose="05000000000000000000" pitchFamily="2" charset="2"/>
              <a:buChar char="§"/>
              <a:defRPr/>
            </a:pPr>
            <a:r>
              <a:rPr lang="en-US" sz="2400" dirty="0">
                <a:ea typeface="+mn-ea"/>
              </a:rPr>
              <a:t>Survival </a:t>
            </a:r>
            <a:r>
              <a:rPr lang="en-US" sz="2400" dirty="0" smtClean="0">
                <a:ea typeface="+mn-ea"/>
              </a:rPr>
              <a:t>rate</a:t>
            </a:r>
            <a:endParaRPr lang="en-US" sz="2800" dirty="0">
              <a:ea typeface="+mn-ea"/>
            </a:endParaRPr>
          </a:p>
          <a:p>
            <a:pPr marL="823277" lvl="2" fontAlgn="auto">
              <a:spcBef>
                <a:spcPts val="370"/>
              </a:spcBef>
              <a:spcAft>
                <a:spcPts val="0"/>
              </a:spcAft>
              <a:buClr>
                <a:schemeClr val="accent1"/>
              </a:buClr>
              <a:buFont typeface="Wingdings" panose="05000000000000000000" pitchFamily="2" charset="2"/>
              <a:buChar char="§"/>
              <a:defRPr/>
            </a:pPr>
            <a:r>
              <a:rPr lang="en-US" sz="2400" dirty="0" smtClean="0">
                <a:ea typeface="+mn-ea"/>
              </a:rPr>
              <a:t>Migration </a:t>
            </a:r>
            <a:r>
              <a:rPr lang="en-US" sz="2400" dirty="0">
                <a:ea typeface="+mn-ea"/>
              </a:rPr>
              <a:t>rate </a:t>
            </a:r>
            <a:endParaRPr lang="en-US" sz="2400" dirty="0" smtClean="0">
              <a:ea typeface="+mn-ea"/>
            </a:endParaRPr>
          </a:p>
          <a:p>
            <a:pPr marL="823277" lvl="2" fontAlgn="auto">
              <a:spcBef>
                <a:spcPts val="370"/>
              </a:spcBef>
              <a:spcAft>
                <a:spcPts val="0"/>
              </a:spcAft>
              <a:buClr>
                <a:schemeClr val="accent1"/>
              </a:buClr>
              <a:buFont typeface="Wingdings" panose="05000000000000000000" pitchFamily="2" charset="2"/>
              <a:buChar char="§"/>
              <a:defRPr/>
            </a:pPr>
            <a:r>
              <a:rPr lang="en-US" sz="2400" dirty="0" smtClean="0">
                <a:ea typeface="+mn-ea"/>
              </a:rPr>
              <a:t>Fertility </a:t>
            </a:r>
            <a:r>
              <a:rPr lang="en-US" sz="2400" dirty="0">
                <a:ea typeface="+mn-ea"/>
              </a:rPr>
              <a:t>rate</a:t>
            </a:r>
          </a:p>
          <a:p>
            <a:pPr marL="274320" lvl="1" indent="0" fontAlgn="auto">
              <a:spcBef>
                <a:spcPts val="370"/>
              </a:spcBef>
              <a:spcAft>
                <a:spcPts val="0"/>
              </a:spcAft>
              <a:buFont typeface="Wingdings 2"/>
              <a:buNone/>
              <a:defRPr/>
            </a:pPr>
            <a:r>
              <a:rPr lang="en-US" sz="1700" dirty="0" smtClean="0">
                <a:ea typeface="+mn-ea"/>
              </a:rPr>
              <a:t>	</a:t>
            </a:r>
            <a:r>
              <a:rPr lang="en-US" dirty="0" smtClean="0">
                <a:ea typeface="+mn-ea"/>
              </a:rPr>
              <a:t>	</a:t>
            </a:r>
            <a:r>
              <a:rPr lang="en-US" sz="1500" dirty="0">
                <a:ea typeface="+mn-ea"/>
              </a:rPr>
              <a:t>	</a:t>
            </a:r>
            <a:endParaRPr lang="en-US" dirty="0" smtClean="0">
              <a:ea typeface="+mn-ea"/>
            </a:endParaRPr>
          </a:p>
          <a:p>
            <a:pPr marL="274320" indent="-274320" fontAlgn="auto">
              <a:spcBef>
                <a:spcPts val="580"/>
              </a:spcBef>
              <a:spcAft>
                <a:spcPts val="0"/>
              </a:spcAft>
              <a:buFont typeface="Wingdings 2"/>
              <a:buChar char=""/>
              <a:defRPr/>
            </a:pPr>
            <a:r>
              <a:rPr lang="en-US" sz="2400" dirty="0">
                <a:ea typeface="+mn-ea"/>
              </a:rPr>
              <a:t>Constant share method</a:t>
            </a:r>
          </a:p>
          <a:p>
            <a:pPr marL="548640" lvl="1" fontAlgn="auto">
              <a:spcBef>
                <a:spcPts val="370"/>
              </a:spcBef>
              <a:spcAft>
                <a:spcPts val="0"/>
              </a:spcAft>
              <a:buClr>
                <a:schemeClr val="accent1"/>
              </a:buClr>
              <a:buFont typeface="Wingdings" panose="05000000000000000000" pitchFamily="2" charset="2"/>
              <a:buChar char="§"/>
              <a:defRPr/>
            </a:pPr>
            <a:r>
              <a:rPr lang="en-US" sz="2200" dirty="0">
                <a:ea typeface="+mn-ea"/>
              </a:rPr>
              <a:t>Local economy is well integrated with the regions economy</a:t>
            </a:r>
          </a:p>
          <a:p>
            <a:pPr marL="274320" indent="-274320" fontAlgn="auto">
              <a:spcBef>
                <a:spcPts val="580"/>
              </a:spcBef>
              <a:spcAft>
                <a:spcPts val="0"/>
              </a:spcAft>
              <a:buFont typeface="Wingdings 2"/>
              <a:buChar char=""/>
              <a:defRPr/>
            </a:pPr>
            <a:endParaRPr lang="en-US" dirty="0" smtClean="0">
              <a:ea typeface="+mn-ea"/>
            </a:endParaRPr>
          </a:p>
          <a:p>
            <a:pPr marL="274320" indent="-274320" fontAlgn="auto">
              <a:spcBef>
                <a:spcPts val="580"/>
              </a:spcBef>
              <a:spcAft>
                <a:spcPts val="0"/>
              </a:spcAft>
              <a:buFont typeface="Wingdings 2"/>
              <a:buChar char=""/>
              <a:defRPr/>
            </a:pPr>
            <a:endParaRPr lang="en-US" dirty="0" smtClean="0">
              <a:ea typeface="+mn-ea"/>
            </a:endParaRPr>
          </a:p>
          <a:p>
            <a:pPr marL="274320" indent="-274320" fontAlgn="auto">
              <a:spcBef>
                <a:spcPts val="580"/>
              </a:spcBef>
              <a:spcAft>
                <a:spcPts val="0"/>
              </a:spcAft>
              <a:buFont typeface="Wingdings 2"/>
              <a:buChar char=""/>
              <a:defRPr/>
            </a:pPr>
            <a:endParaRPr lang="en-US" dirty="0" smtClean="0">
              <a:ea typeface="+mn-ea"/>
            </a:endParaRPr>
          </a:p>
          <a:p>
            <a:pPr marL="274320" indent="-274320" fontAlgn="auto">
              <a:spcBef>
                <a:spcPts val="580"/>
              </a:spcBef>
              <a:spcAft>
                <a:spcPts val="0"/>
              </a:spcAft>
              <a:buFont typeface="Wingdings 2"/>
              <a:buChar char=""/>
              <a:defRPr/>
            </a:pPr>
            <a:endParaRPr lang="en-US" dirty="0" smtClean="0">
              <a:ea typeface="+mn-ea"/>
            </a:endParaRPr>
          </a:p>
          <a:p>
            <a:pPr marL="274320" indent="-274320" fontAlgn="auto">
              <a:spcBef>
                <a:spcPts val="580"/>
              </a:spcBef>
              <a:spcAft>
                <a:spcPts val="0"/>
              </a:spcAft>
              <a:buFont typeface="Wingdings 2"/>
              <a:buChar char=""/>
              <a:defRPr/>
            </a:pPr>
            <a:endParaRPr lang="en-US" dirty="0" smtClean="0">
              <a:ea typeface="+mn-ea"/>
            </a:endParaRPr>
          </a:p>
          <a:p>
            <a:pPr marL="274320" indent="-274320" fontAlgn="auto">
              <a:spcBef>
                <a:spcPts val="580"/>
              </a:spcBef>
              <a:spcAft>
                <a:spcPts val="0"/>
              </a:spcAft>
              <a:buFont typeface="Wingdings 2"/>
              <a:buChar char=""/>
              <a:defRPr/>
            </a:pPr>
            <a:endParaRPr lang="en-US" dirty="0" smtClean="0">
              <a:ea typeface="+mn-ea"/>
            </a:endParaRPr>
          </a:p>
          <a:p>
            <a:pPr marL="274320" indent="-274320" fontAlgn="auto">
              <a:spcBef>
                <a:spcPts val="580"/>
              </a:spcBef>
              <a:spcAft>
                <a:spcPts val="0"/>
              </a:spcAft>
              <a:buFont typeface="Wingdings 2"/>
              <a:buChar char=""/>
              <a:defRPr/>
            </a:pPr>
            <a:endParaRPr lang="en-US" dirty="0" smtClean="0">
              <a:ea typeface="+mn-ea"/>
            </a:endParaRPr>
          </a:p>
          <a:p>
            <a:pPr marL="274320" indent="-274320" fontAlgn="auto">
              <a:spcBef>
                <a:spcPts val="580"/>
              </a:spcBef>
              <a:spcAft>
                <a:spcPts val="0"/>
              </a:spcAft>
              <a:buFont typeface="Wingdings 2"/>
              <a:buChar char=""/>
              <a:defRPr/>
            </a:pPr>
            <a:endParaRPr lang="en-US" dirty="0" smtClean="0">
              <a:ea typeface="+mn-ea"/>
            </a:endParaRPr>
          </a:p>
          <a:p>
            <a:pPr marL="274320" indent="-274320" fontAlgn="auto">
              <a:spcBef>
                <a:spcPts val="580"/>
              </a:spcBef>
              <a:spcAft>
                <a:spcPts val="0"/>
              </a:spcAft>
              <a:buFont typeface="Wingdings 2"/>
              <a:buChar char=""/>
              <a:defRPr/>
            </a:pPr>
            <a:endParaRPr lang="en-US" dirty="0">
              <a:ea typeface="+mn-ea"/>
            </a:endParaRPr>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728663" y="252413"/>
            <a:ext cx="10363200" cy="1143000"/>
          </a:xfrm>
        </p:spPr>
        <p:txBody>
          <a:bodyPr/>
          <a:lstStyle/>
          <a:p>
            <a:r>
              <a:rPr lang="en-US" sz="3200">
                <a:latin typeface="Franklin Gothic Book" charset="0"/>
              </a:rPr>
              <a:t>Climate Change Vulnerability</a:t>
            </a:r>
          </a:p>
        </p:txBody>
      </p:sp>
      <p:sp>
        <p:nvSpPr>
          <p:cNvPr id="3" name="Content Placeholder 2"/>
          <p:cNvSpPr>
            <a:spLocks noGrp="1"/>
          </p:cNvSpPr>
          <p:nvPr>
            <p:ph sz="quarter" idx="1"/>
          </p:nvPr>
        </p:nvSpPr>
        <p:spPr>
          <a:xfrm>
            <a:off x="898525" y="1566863"/>
            <a:ext cx="10193338" cy="4572000"/>
          </a:xfrm>
        </p:spPr>
        <p:txBody>
          <a:bodyPr>
            <a:normAutofit/>
          </a:bodyPr>
          <a:lstStyle/>
          <a:p>
            <a:pPr marL="0" indent="0">
              <a:buFont typeface="Wingdings 2" charset="0"/>
              <a:buNone/>
            </a:pPr>
            <a:endParaRPr lang="en-US" sz="2400" dirty="0">
              <a:latin typeface="Perpetua" charset="0"/>
            </a:endParaRPr>
          </a:p>
          <a:p>
            <a:pPr marL="0" indent="0"/>
            <a:r>
              <a:rPr lang="en-US" sz="2200" dirty="0" smtClean="0">
                <a:latin typeface="Perpetua" charset="0"/>
              </a:rPr>
              <a:t> </a:t>
            </a:r>
            <a:r>
              <a:rPr lang="en-US" dirty="0">
                <a:latin typeface="Perpetua" charset="0"/>
              </a:rPr>
              <a:t>Social vulnerability</a:t>
            </a:r>
          </a:p>
          <a:p>
            <a:pPr lvl="1">
              <a:buClr>
                <a:schemeClr val="accent1"/>
              </a:buClr>
              <a:buFont typeface="Wingdings" charset="0"/>
              <a:buChar char="§"/>
            </a:pPr>
            <a:r>
              <a:rPr lang="en-US" sz="2200" dirty="0">
                <a:latin typeface="Perpetua" charset="0"/>
              </a:rPr>
              <a:t>African American, Hispanic, Elderly, Infant, Natural resource based population, and Construction industry, Personal </a:t>
            </a:r>
            <a:r>
              <a:rPr lang="en-US" sz="2200" dirty="0" smtClean="0">
                <a:latin typeface="Perpetua" charset="0"/>
              </a:rPr>
              <a:t>income </a:t>
            </a:r>
            <a:r>
              <a:rPr lang="en-US" sz="2200" dirty="0">
                <a:latin typeface="Perpetua" charset="0"/>
              </a:rPr>
              <a:t>per capita </a:t>
            </a:r>
          </a:p>
          <a:p>
            <a:pPr>
              <a:buSzPct val="100000"/>
              <a:buFont typeface="Arial"/>
              <a:buChar char="•"/>
            </a:pPr>
            <a:r>
              <a:rPr lang="en-US" dirty="0">
                <a:latin typeface="Perpetua" charset="0"/>
              </a:rPr>
              <a:t>Decadal anomalies in temperature and </a:t>
            </a:r>
            <a:r>
              <a:rPr lang="en-US" dirty="0" smtClean="0">
                <a:latin typeface="Perpetua" charset="0"/>
              </a:rPr>
              <a:t>precipitation</a:t>
            </a:r>
          </a:p>
          <a:p>
            <a:pPr>
              <a:buSzPct val="100000"/>
              <a:buFont typeface="Arial"/>
              <a:buChar char="•"/>
            </a:pPr>
            <a:r>
              <a:rPr lang="en-US" dirty="0">
                <a:latin typeface="Perpetua" charset="0"/>
              </a:rPr>
              <a:t>Mean decadal frequency of extreme precipitation and heat wave events</a:t>
            </a:r>
          </a:p>
          <a:p>
            <a:pPr marL="0" indent="0"/>
            <a:endParaRPr lang="en-US" sz="2200" dirty="0">
              <a:latin typeface="Perpetua" charset="0"/>
            </a:endParaRPr>
          </a:p>
          <a:p>
            <a:pPr marL="0" indent="0"/>
            <a:r>
              <a:rPr lang="en-US" sz="2400" dirty="0">
                <a:latin typeface="Perpetua" charset="0"/>
              </a:rPr>
              <a:t>Sea level rise</a:t>
            </a:r>
          </a:p>
          <a:p>
            <a:pPr lvl="1">
              <a:buClr>
                <a:schemeClr val="accent1"/>
              </a:buClr>
            </a:pPr>
            <a:r>
              <a:rPr lang="en-US" sz="2200" dirty="0" smtClean="0">
                <a:latin typeface="Perpetua" charset="0"/>
              </a:rPr>
              <a:t>percentage </a:t>
            </a:r>
            <a:r>
              <a:rPr lang="en-US" sz="2200" dirty="0">
                <a:latin typeface="Perpetua" charset="0"/>
              </a:rPr>
              <a:t>of land inundated by 1, 2, 3, and 4 feet above Mean Higher High Water levels</a:t>
            </a:r>
          </a:p>
          <a:p>
            <a:pPr lvl="1">
              <a:buClr>
                <a:schemeClr val="accent1"/>
              </a:buClr>
            </a:pPr>
            <a:r>
              <a:rPr lang="en-US" sz="2200" dirty="0" smtClean="0">
                <a:latin typeface="Perpetua" charset="0"/>
              </a:rPr>
              <a:t>modified </a:t>
            </a:r>
            <a:r>
              <a:rPr lang="ja-JP" altLang="en-US" sz="2200" dirty="0" smtClean="0">
                <a:latin typeface="Perpetua" charset="0"/>
              </a:rPr>
              <a:t>“</a:t>
            </a:r>
            <a:r>
              <a:rPr lang="en-US" sz="2200" dirty="0" smtClean="0">
                <a:latin typeface="Perpetua" charset="0"/>
              </a:rPr>
              <a:t>bath tub</a:t>
            </a:r>
            <a:r>
              <a:rPr lang="ja-JP" altLang="en-US" sz="2200" dirty="0" smtClean="0">
                <a:latin typeface="Perpetua" charset="0"/>
              </a:rPr>
              <a:t>”</a:t>
            </a:r>
            <a:r>
              <a:rPr lang="en-US" sz="2200" dirty="0" smtClean="0">
                <a:latin typeface="Perpetua" charset="0"/>
              </a:rPr>
              <a:t> approach, modeling hydrological connectivity and locally adjusted MHHW</a:t>
            </a:r>
          </a:p>
          <a:p>
            <a:pPr marL="0" indent="0"/>
            <a:endParaRPr lang="en-US" sz="2400" dirty="0">
              <a:latin typeface="Perpetua" charset="0"/>
            </a:endParaRPr>
          </a:p>
          <a:p>
            <a:pPr marL="0" indent="0"/>
            <a:endParaRPr lang="en-US" sz="2400" dirty="0">
              <a:latin typeface="Perpetua" charset="0"/>
            </a:endParaRPr>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1219200" y="211138"/>
            <a:ext cx="10363200" cy="1143000"/>
          </a:xfrm>
        </p:spPr>
        <p:txBody>
          <a:bodyPr/>
          <a:lstStyle/>
          <a:p>
            <a:r>
              <a:rPr lang="en-US" sz="3200">
                <a:latin typeface="Franklin Gothic Book" charset="0"/>
              </a:rPr>
              <a:t>Social Vulnerability</a:t>
            </a:r>
          </a:p>
        </p:txBody>
      </p:sp>
      <p:graphicFrame>
        <p:nvGraphicFramePr>
          <p:cNvPr id="36867" name="Object 4"/>
          <p:cNvGraphicFramePr>
            <a:graphicFrameLocks noChangeAspect="1"/>
          </p:cNvGraphicFramePr>
          <p:nvPr>
            <p:extLst>
              <p:ext uri="{D42A27DB-BD31-4B8C-83A1-F6EECF244321}">
                <p14:modId xmlns:p14="http://schemas.microsoft.com/office/powerpoint/2010/main" val="234385480"/>
              </p:ext>
            </p:extLst>
          </p:nvPr>
        </p:nvGraphicFramePr>
        <p:xfrm>
          <a:off x="974725" y="1346200"/>
          <a:ext cx="7874000" cy="5248275"/>
        </p:xfrm>
        <a:graphic>
          <a:graphicData uri="http://schemas.openxmlformats.org/presentationml/2006/ole">
            <mc:AlternateContent xmlns:mc="http://schemas.openxmlformats.org/markup-compatibility/2006">
              <mc:Choice xmlns:v="urn:schemas-microsoft-com:vml" Requires="v">
                <p:oleObj spid="_x0000_s36879" name="PDF" r:id="rId3" imgW="0" imgH="0" progId="FoxitReader.Document">
                  <p:embed/>
                </p:oleObj>
              </mc:Choice>
              <mc:Fallback>
                <p:oleObj name="PDF" r:id="rId3" imgW="0" imgH="0" progId="FoxitReader.Document">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4725" y="1346200"/>
                        <a:ext cx="7874000" cy="524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1090613" y="206375"/>
            <a:ext cx="7772400" cy="838200"/>
          </a:xfrm>
        </p:spPr>
        <p:txBody>
          <a:bodyPr/>
          <a:lstStyle/>
          <a:p>
            <a:r>
              <a:rPr lang="en-US" sz="3200">
                <a:latin typeface="Franklin Gothic Book" charset="0"/>
              </a:rPr>
              <a:t>Temperature and Precipitation Anomalies</a:t>
            </a:r>
          </a:p>
        </p:txBody>
      </p:sp>
      <p:graphicFrame>
        <p:nvGraphicFramePr>
          <p:cNvPr id="37891" name="Object 3"/>
          <p:cNvGraphicFramePr>
            <a:graphicFrameLocks noChangeAspect="1"/>
          </p:cNvGraphicFramePr>
          <p:nvPr/>
        </p:nvGraphicFramePr>
        <p:xfrm>
          <a:off x="912813" y="1203325"/>
          <a:ext cx="8128000" cy="5418138"/>
        </p:xfrm>
        <a:graphic>
          <a:graphicData uri="http://schemas.openxmlformats.org/presentationml/2006/ole">
            <mc:AlternateContent xmlns:mc="http://schemas.openxmlformats.org/markup-compatibility/2006">
              <mc:Choice xmlns:v="urn:schemas-microsoft-com:vml" Requires="v">
                <p:oleObj spid="_x0000_s37902" name="PDF" r:id="rId3" imgW="0" imgH="0" progId="FoxitReader.Document">
                  <p:embed/>
                </p:oleObj>
              </mc:Choice>
              <mc:Fallback>
                <p:oleObj name="PDF" r:id="rId3" imgW="0" imgH="0" progId="FoxitReader.Document">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2813" y="1203325"/>
                        <a:ext cx="8128000" cy="541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1252538" y="152400"/>
            <a:ext cx="7772400" cy="792163"/>
          </a:xfrm>
        </p:spPr>
        <p:txBody>
          <a:bodyPr/>
          <a:lstStyle/>
          <a:p>
            <a:r>
              <a:rPr lang="en-US" sz="3200">
                <a:latin typeface="Franklin Gothic Book" charset="0"/>
              </a:rPr>
              <a:t>Extreme Climate Projection</a:t>
            </a:r>
          </a:p>
        </p:txBody>
      </p:sp>
      <p:graphicFrame>
        <p:nvGraphicFramePr>
          <p:cNvPr id="38915" name="Object 3"/>
          <p:cNvGraphicFramePr>
            <a:graphicFrameLocks noChangeAspect="1"/>
          </p:cNvGraphicFramePr>
          <p:nvPr/>
        </p:nvGraphicFramePr>
        <p:xfrm>
          <a:off x="603250" y="1012825"/>
          <a:ext cx="8128000" cy="5418138"/>
        </p:xfrm>
        <a:graphic>
          <a:graphicData uri="http://schemas.openxmlformats.org/presentationml/2006/ole">
            <mc:AlternateContent xmlns:mc="http://schemas.openxmlformats.org/markup-compatibility/2006">
              <mc:Choice xmlns:v="urn:schemas-microsoft-com:vml" Requires="v">
                <p:oleObj spid="_x0000_s38926" name="PDF" r:id="rId3" imgW="0" imgH="0" progId="FoxitReader.Document">
                  <p:embed/>
                </p:oleObj>
              </mc:Choice>
              <mc:Fallback>
                <p:oleObj name="PDF" r:id="rId3" imgW="0" imgH="0" progId="FoxitReader.Document">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3250" y="1012825"/>
                        <a:ext cx="8128000" cy="541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1252538" y="152400"/>
            <a:ext cx="7772400" cy="792163"/>
          </a:xfrm>
        </p:spPr>
        <p:txBody>
          <a:bodyPr/>
          <a:lstStyle/>
          <a:p>
            <a:r>
              <a:rPr lang="en-US" sz="3200">
                <a:latin typeface="Franklin Gothic Book" charset="0"/>
              </a:rPr>
              <a:t>Extreme Climate Projection</a:t>
            </a:r>
          </a:p>
        </p:txBody>
      </p:sp>
      <p:graphicFrame>
        <p:nvGraphicFramePr>
          <p:cNvPr id="39939" name="Object 2"/>
          <p:cNvGraphicFramePr>
            <a:graphicFrameLocks noChangeAspect="1"/>
          </p:cNvGraphicFramePr>
          <p:nvPr/>
        </p:nvGraphicFramePr>
        <p:xfrm>
          <a:off x="746125" y="1041400"/>
          <a:ext cx="8128000" cy="5418138"/>
        </p:xfrm>
        <a:graphic>
          <a:graphicData uri="http://schemas.openxmlformats.org/presentationml/2006/ole">
            <mc:AlternateContent xmlns:mc="http://schemas.openxmlformats.org/markup-compatibility/2006">
              <mc:Choice xmlns:v="urn:schemas-microsoft-com:vml" Requires="v">
                <p:oleObj spid="_x0000_s39950" name="PDF" r:id="rId3" imgW="0" imgH="0" progId="FoxitReader.Document">
                  <p:embed/>
                </p:oleObj>
              </mc:Choice>
              <mc:Fallback>
                <p:oleObj name="PDF" r:id="rId3" imgW="0" imgH="0" progId="FoxitReader.Document">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6125" y="1041400"/>
                        <a:ext cx="8128000" cy="541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a:xfrm>
            <a:off x="676275" y="247650"/>
            <a:ext cx="10363200" cy="941388"/>
          </a:xfrm>
        </p:spPr>
        <p:txBody>
          <a:bodyPr/>
          <a:lstStyle/>
          <a:p>
            <a:r>
              <a:rPr lang="en-US" sz="3200">
                <a:latin typeface="Franklin Gothic Book" charset="0"/>
              </a:rPr>
              <a:t>Climate Vulnerability Projection</a:t>
            </a:r>
          </a:p>
        </p:txBody>
      </p:sp>
      <p:graphicFrame>
        <p:nvGraphicFramePr>
          <p:cNvPr id="43011" name="Object 2"/>
          <p:cNvGraphicFramePr>
            <a:graphicFrameLocks noChangeAspect="1"/>
          </p:cNvGraphicFramePr>
          <p:nvPr/>
        </p:nvGraphicFramePr>
        <p:xfrm>
          <a:off x="1289050" y="1189038"/>
          <a:ext cx="8128000" cy="5418137"/>
        </p:xfrm>
        <a:graphic>
          <a:graphicData uri="http://schemas.openxmlformats.org/presentationml/2006/ole">
            <mc:AlternateContent xmlns:mc="http://schemas.openxmlformats.org/markup-compatibility/2006">
              <mc:Choice xmlns:v="urn:schemas-microsoft-com:vml" Requires="v">
                <p:oleObj spid="_x0000_s43022" name="PDF" r:id="rId3" imgW="0" imgH="0" progId="FoxitReader.Document">
                  <p:embed/>
                </p:oleObj>
              </mc:Choice>
              <mc:Fallback>
                <p:oleObj name="PDF" r:id="rId3" imgW="0" imgH="0" progId="FoxitReader.Document">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89050" y="1189038"/>
                        <a:ext cx="8128000" cy="541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522288" y="190500"/>
            <a:ext cx="10363200" cy="855663"/>
          </a:xfrm>
        </p:spPr>
        <p:txBody>
          <a:bodyPr/>
          <a:lstStyle/>
          <a:p>
            <a:r>
              <a:rPr lang="en-US" sz="3200">
                <a:latin typeface="Franklin Gothic Book" charset="0"/>
              </a:rPr>
              <a:t>Vulnerability Components</a:t>
            </a:r>
          </a:p>
        </p:txBody>
      </p:sp>
      <p:pic>
        <p:nvPicPr>
          <p:cNvPr id="8" name="Picture 7" descr="Macintosh HD:Users:sudipshrestha:Desktop:binita_ttest:final_corrected_piechart.pdf"/>
          <p:cNvPicPr/>
          <p:nvPr/>
        </p:nvPicPr>
        <p:blipFill>
          <a:blip r:embed="rId2">
            <a:extLst>
              <a:ext uri="{28A0092B-C50C-407E-A947-70E740481C1C}">
                <a14:useLocalDpi xmlns:a14="http://schemas.microsoft.com/office/drawing/2010/main" val="0"/>
              </a:ext>
            </a:extLst>
          </a:blip>
          <a:srcRect/>
          <a:stretch>
            <a:fillRect/>
          </a:stretch>
        </p:blipFill>
        <p:spPr bwMode="auto">
          <a:xfrm>
            <a:off x="2953318" y="1377719"/>
            <a:ext cx="5885882" cy="5139867"/>
          </a:xfrm>
          <a:prstGeom prst="rect">
            <a:avLst/>
          </a:prstGeom>
          <a:noFill/>
          <a:ln>
            <a:solidFill>
              <a:schemeClr val="tx1"/>
            </a:solidFill>
          </a:ln>
        </p:spPr>
      </p:pic>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1066800" y="304800"/>
            <a:ext cx="10363200" cy="1143000"/>
          </a:xfrm>
        </p:spPr>
        <p:txBody>
          <a:bodyPr/>
          <a:lstStyle/>
          <a:p>
            <a:r>
              <a:rPr lang="en-US" sz="3200">
                <a:latin typeface="Franklin Gothic Book" charset="0"/>
              </a:rPr>
              <a:t>Conclusion</a:t>
            </a:r>
          </a:p>
        </p:txBody>
      </p:sp>
      <p:sp>
        <p:nvSpPr>
          <p:cNvPr id="3" name="Content Placeholder 2"/>
          <p:cNvSpPr>
            <a:spLocks noGrp="1"/>
          </p:cNvSpPr>
          <p:nvPr>
            <p:ph sz="quarter" idx="1"/>
          </p:nvPr>
        </p:nvSpPr>
        <p:spPr/>
        <p:txBody>
          <a:bodyPr>
            <a:normAutofit fontScale="92500"/>
          </a:bodyPr>
          <a:lstStyle/>
          <a:p>
            <a:pPr marL="274320" indent="-274320" fontAlgn="auto">
              <a:spcBef>
                <a:spcPts val="580"/>
              </a:spcBef>
              <a:spcAft>
                <a:spcPts val="0"/>
              </a:spcAft>
              <a:buFont typeface="Wingdings 2"/>
              <a:buChar char=""/>
              <a:defRPr/>
            </a:pPr>
            <a:r>
              <a:rPr lang="en-US" sz="2800" dirty="0" smtClean="0">
                <a:ea typeface="+mn-ea"/>
              </a:rPr>
              <a:t>Increased </a:t>
            </a:r>
            <a:r>
              <a:rPr lang="en-US" sz="2800" dirty="0">
                <a:ea typeface="+mn-ea"/>
              </a:rPr>
              <a:t>heat </a:t>
            </a:r>
            <a:r>
              <a:rPr lang="en-US" sz="2800" dirty="0" smtClean="0">
                <a:ea typeface="+mn-ea"/>
              </a:rPr>
              <a:t>waves frequency in Atlanta metro</a:t>
            </a:r>
          </a:p>
          <a:p>
            <a:pPr marL="274320" indent="-274320" fontAlgn="auto">
              <a:spcBef>
                <a:spcPts val="580"/>
              </a:spcBef>
              <a:spcAft>
                <a:spcPts val="0"/>
              </a:spcAft>
              <a:buFont typeface="Wingdings 2"/>
              <a:buChar char=""/>
              <a:defRPr/>
            </a:pPr>
            <a:endParaRPr lang="en-US" sz="2800" dirty="0" smtClean="0">
              <a:ea typeface="+mn-ea"/>
            </a:endParaRPr>
          </a:p>
          <a:p>
            <a:pPr marL="274320" indent="-274320" fontAlgn="auto">
              <a:spcBef>
                <a:spcPts val="580"/>
              </a:spcBef>
              <a:spcAft>
                <a:spcPts val="0"/>
              </a:spcAft>
              <a:buFont typeface="Wingdings 2"/>
              <a:buChar char=""/>
              <a:defRPr/>
            </a:pPr>
            <a:r>
              <a:rPr lang="en-US" sz="2800" dirty="0">
                <a:ea typeface="+mn-ea"/>
              </a:rPr>
              <a:t>Frequent heavy precipitation in </a:t>
            </a:r>
            <a:r>
              <a:rPr lang="en-US" sz="2800" dirty="0" smtClean="0">
                <a:ea typeface="+mn-ea"/>
              </a:rPr>
              <a:t>the northern </a:t>
            </a:r>
            <a:r>
              <a:rPr lang="en-US" sz="2800" dirty="0">
                <a:ea typeface="+mn-ea"/>
              </a:rPr>
              <a:t>and southeastern counties </a:t>
            </a:r>
            <a:endParaRPr lang="en-US" sz="2800" dirty="0" smtClean="0">
              <a:ea typeface="+mn-ea"/>
            </a:endParaRPr>
          </a:p>
          <a:p>
            <a:pPr marL="274320" indent="-274320" fontAlgn="auto">
              <a:spcBef>
                <a:spcPts val="580"/>
              </a:spcBef>
              <a:spcAft>
                <a:spcPts val="0"/>
              </a:spcAft>
              <a:buFont typeface="Wingdings 2"/>
              <a:buChar char=""/>
              <a:defRPr/>
            </a:pPr>
            <a:endParaRPr lang="en-US" sz="2800" dirty="0" smtClean="0">
              <a:ea typeface="+mn-ea"/>
            </a:endParaRPr>
          </a:p>
          <a:p>
            <a:pPr marL="274320" indent="-274320" fontAlgn="auto">
              <a:spcBef>
                <a:spcPts val="580"/>
              </a:spcBef>
              <a:spcAft>
                <a:spcPts val="0"/>
              </a:spcAft>
              <a:buFont typeface="Wingdings 2"/>
              <a:buChar char=""/>
              <a:defRPr/>
            </a:pPr>
            <a:r>
              <a:rPr lang="en-US" sz="2800" dirty="0" smtClean="0">
                <a:ea typeface="+mn-ea"/>
              </a:rPr>
              <a:t>Higher anomalies </a:t>
            </a:r>
            <a:r>
              <a:rPr lang="en-US" sz="2800" dirty="0">
                <a:ea typeface="+mn-ea"/>
              </a:rPr>
              <a:t>in mean temperature and precipitation </a:t>
            </a:r>
            <a:r>
              <a:rPr lang="en-US" sz="2800" dirty="0" smtClean="0">
                <a:ea typeface="+mn-ea"/>
              </a:rPr>
              <a:t>in </a:t>
            </a:r>
            <a:r>
              <a:rPr lang="en-US" sz="2800" dirty="0">
                <a:ea typeface="+mn-ea"/>
              </a:rPr>
              <a:t>the western </a:t>
            </a:r>
            <a:r>
              <a:rPr lang="en-US" sz="2800" dirty="0" smtClean="0">
                <a:ea typeface="+mn-ea"/>
              </a:rPr>
              <a:t>counties</a:t>
            </a:r>
          </a:p>
          <a:p>
            <a:pPr marL="274320" indent="-274320" fontAlgn="auto">
              <a:spcBef>
                <a:spcPts val="580"/>
              </a:spcBef>
              <a:spcAft>
                <a:spcPts val="0"/>
              </a:spcAft>
              <a:buFont typeface="Wingdings 2"/>
              <a:buChar char=""/>
              <a:defRPr/>
            </a:pPr>
            <a:endParaRPr lang="en-US" sz="2800" dirty="0" smtClean="0">
              <a:ea typeface="+mn-ea"/>
            </a:endParaRPr>
          </a:p>
          <a:p>
            <a:pPr marL="274320" indent="-274320" fontAlgn="auto">
              <a:spcBef>
                <a:spcPts val="580"/>
              </a:spcBef>
              <a:spcAft>
                <a:spcPts val="0"/>
              </a:spcAft>
              <a:buFont typeface="Wingdings 2"/>
              <a:buChar char=""/>
              <a:defRPr/>
            </a:pPr>
            <a:r>
              <a:rPr lang="en-US" sz="2800" dirty="0">
                <a:ea typeface="+mn-ea"/>
              </a:rPr>
              <a:t>Metro Atlanta and southwest Georgia are climatologically and socially </a:t>
            </a:r>
            <a:r>
              <a:rPr lang="en-US" sz="2800" dirty="0" smtClean="0">
                <a:ea typeface="+mn-ea"/>
              </a:rPr>
              <a:t>vulnerable</a:t>
            </a:r>
          </a:p>
          <a:p>
            <a:pPr marL="0" indent="0" fontAlgn="auto">
              <a:spcBef>
                <a:spcPts val="580"/>
              </a:spcBef>
              <a:spcAft>
                <a:spcPts val="0"/>
              </a:spcAft>
              <a:buNone/>
              <a:defRPr/>
            </a:pPr>
            <a:endParaRPr lang="en-US" sz="2800" dirty="0" smtClean="0">
              <a:ea typeface="+mn-ea"/>
            </a:endParaRPr>
          </a:p>
          <a:p>
            <a:pPr marL="274320" indent="-274320" fontAlgn="auto">
              <a:spcBef>
                <a:spcPts val="580"/>
              </a:spcBef>
              <a:spcAft>
                <a:spcPts val="0"/>
              </a:spcAft>
              <a:buFont typeface="Wingdings 2"/>
              <a:buChar char=""/>
              <a:defRPr/>
            </a:pPr>
            <a:r>
              <a:rPr lang="en-US" sz="2800" dirty="0" smtClean="0">
                <a:ea typeface="+mn-ea"/>
              </a:rPr>
              <a:t>Geographic vulnerability is high in coastal counties</a:t>
            </a:r>
          </a:p>
          <a:p>
            <a:pPr marL="274320" indent="-274320" fontAlgn="auto">
              <a:spcBef>
                <a:spcPts val="580"/>
              </a:spcBef>
              <a:spcAft>
                <a:spcPts val="0"/>
              </a:spcAft>
              <a:buFont typeface="Wingdings 2"/>
              <a:buChar char=""/>
              <a:defRPr/>
            </a:pPr>
            <a:endParaRPr lang="en-US" sz="2800" dirty="0" smtClean="0">
              <a:ea typeface="+mn-ea"/>
            </a:endParaRPr>
          </a:p>
          <a:p>
            <a:pPr marL="0" indent="0" fontAlgn="auto">
              <a:spcBef>
                <a:spcPts val="580"/>
              </a:spcBef>
              <a:spcAft>
                <a:spcPts val="0"/>
              </a:spcAft>
              <a:buFont typeface="Wingdings 2"/>
              <a:buNone/>
              <a:defRPr/>
            </a:pPr>
            <a:endParaRPr lang="en-US" sz="3000" dirty="0">
              <a:ea typeface="+mn-ea"/>
            </a:endParaRPr>
          </a:p>
          <a:p>
            <a:pPr marL="274320" indent="-274320" fontAlgn="auto">
              <a:spcBef>
                <a:spcPts val="580"/>
              </a:spcBef>
              <a:spcAft>
                <a:spcPts val="0"/>
              </a:spcAft>
              <a:buFont typeface="Wingdings 2"/>
              <a:buChar char=""/>
              <a:defRPr/>
            </a:pPr>
            <a:endParaRPr lang="en-US" dirty="0">
              <a:ea typeface="+mn-ea"/>
            </a:endParaRPr>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Content Placeholder 2"/>
          <p:cNvSpPr>
            <a:spLocks noGrp="1"/>
          </p:cNvSpPr>
          <p:nvPr>
            <p:ph sz="quarter" idx="1"/>
          </p:nvPr>
        </p:nvSpPr>
        <p:spPr>
          <a:xfrm>
            <a:off x="3663950" y="2425700"/>
            <a:ext cx="5091113" cy="2065338"/>
          </a:xfrm>
        </p:spPr>
        <p:txBody>
          <a:bodyPr/>
          <a:lstStyle/>
          <a:p>
            <a:pPr marL="0" indent="0" algn="ctr">
              <a:buFont typeface="Wingdings 2" charset="0"/>
              <a:buNone/>
            </a:pPr>
            <a:r>
              <a:rPr lang="en-US" sz="3600">
                <a:latin typeface="Perpetua" charset="0"/>
              </a:rPr>
              <a:t>Thank You!</a:t>
            </a:r>
          </a:p>
          <a:p>
            <a:pPr marL="0" indent="0" algn="ctr">
              <a:buFont typeface="Wingdings 2" charset="0"/>
              <a:buNone/>
            </a:pPr>
            <a:r>
              <a:rPr lang="en-US" sz="3600">
                <a:latin typeface="Perpetua" charset="0"/>
              </a:rPr>
              <a:t>leebinita@gmail.com</a:t>
            </a:r>
          </a:p>
        </p:txBody>
      </p:sp>
    </p:spTree>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NULL"/></Relationships>
</file>

<file path=ppt/theme/_rels/theme2.xml.rels><?xml version="1.0" encoding="UTF-8" standalone="yes"?>
<Relationships xmlns="http://schemas.openxmlformats.org/package/2006/relationships"><Relationship Id="rId1" Type="http://schemas.openxmlformats.org/officeDocument/2006/relationships/image" Target="NULL"/></Relationships>
</file>

<file path=ppt/theme/theme1.xml><?xml version="1.0" encoding="utf-8"?>
<a:theme xmlns:a="http://schemas.openxmlformats.org/drawingml/2006/main" name="Equit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2_Equity">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AE6F2518-B084-4896-AF52-66CC2144AA26}"/>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1036</TotalTime>
  <Words>2942</Words>
  <Application>Microsoft Macintosh PowerPoint</Application>
  <PresentationFormat>Custom</PresentationFormat>
  <Paragraphs>222</Paragraphs>
  <Slides>21</Slides>
  <Notes>13</Notes>
  <HiddenSlides>0</HiddenSlides>
  <MMClips>0</MMClips>
  <ScaleCrop>false</ScaleCrop>
  <HeadingPairs>
    <vt:vector size="6" baseType="variant">
      <vt:variant>
        <vt:lpstr>Theme</vt:lpstr>
      </vt:variant>
      <vt:variant>
        <vt:i4>3</vt:i4>
      </vt:variant>
      <vt:variant>
        <vt:lpstr>Embedded OLE Servers</vt:lpstr>
      </vt:variant>
      <vt:variant>
        <vt:i4>1</vt:i4>
      </vt:variant>
      <vt:variant>
        <vt:lpstr>Slide Titles</vt:lpstr>
      </vt:variant>
      <vt:variant>
        <vt:i4>21</vt:i4>
      </vt:variant>
    </vt:vector>
  </HeadingPairs>
  <TitlesOfParts>
    <vt:vector size="25" baseType="lpstr">
      <vt:lpstr>Equity</vt:lpstr>
      <vt:lpstr>2_Equity</vt:lpstr>
      <vt:lpstr>Office Theme</vt:lpstr>
      <vt:lpstr>PDF</vt:lpstr>
      <vt:lpstr>Climate Change Vulnerability Projection in Georgia  Earth Science and Climate Change Conference June 16-18, 2015 Alicante, Spain  </vt:lpstr>
      <vt:lpstr>Outline</vt:lpstr>
      <vt:lpstr>Climate Change</vt:lpstr>
      <vt:lpstr>Study Area</vt:lpstr>
      <vt:lpstr>Climate Change in the Southeast United States</vt:lpstr>
      <vt:lpstr>Climate Change in the Southeast United States</vt:lpstr>
      <vt:lpstr>Vulnerability Components</vt:lpstr>
      <vt:lpstr>Vulnerability Components</vt:lpstr>
      <vt:lpstr>Datasets</vt:lpstr>
      <vt:lpstr>Datasets</vt:lpstr>
      <vt:lpstr>Methodology</vt:lpstr>
      <vt:lpstr>Methodology</vt:lpstr>
      <vt:lpstr>Climate Change Vulnerability</vt:lpstr>
      <vt:lpstr>Social Vulnerability</vt:lpstr>
      <vt:lpstr>Temperature and Precipitation Anomalies</vt:lpstr>
      <vt:lpstr>Extreme Climate Projection</vt:lpstr>
      <vt:lpstr>Extreme Climate Projection</vt:lpstr>
      <vt:lpstr>Climate Vulnerability Projection</vt:lpstr>
      <vt:lpstr>Vulnerability Components</vt:lpstr>
      <vt:lpstr>Conclusion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Climate Change Vulnerability Projection in Georgia</dc:title>
  <dc:creator>Binita</dc:creator>
  <cp:lastModifiedBy>Sudip Shrestha</cp:lastModifiedBy>
  <cp:revision>30</cp:revision>
  <dcterms:created xsi:type="dcterms:W3CDTF">2014-11-22T11:59:09Z</dcterms:created>
  <dcterms:modified xsi:type="dcterms:W3CDTF">2015-06-16T12:00:07Z</dcterms:modified>
  <cp:contentStatus/>
</cp:coreProperties>
</file>