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1"/>
  </p:sldMasterIdLst>
  <p:notesMasterIdLst>
    <p:notesMasterId r:id="rId38"/>
  </p:notesMasterIdLst>
  <p:sldIdLst>
    <p:sldId id="256" r:id="rId2"/>
    <p:sldId id="426" r:id="rId3"/>
    <p:sldId id="370" r:id="rId4"/>
    <p:sldId id="423" r:id="rId5"/>
    <p:sldId id="413" r:id="rId6"/>
    <p:sldId id="372" r:id="rId7"/>
    <p:sldId id="374" r:id="rId8"/>
    <p:sldId id="376" r:id="rId9"/>
    <p:sldId id="378" r:id="rId10"/>
    <p:sldId id="380" r:id="rId11"/>
    <p:sldId id="384" r:id="rId12"/>
    <p:sldId id="386" r:id="rId13"/>
    <p:sldId id="388" r:id="rId14"/>
    <p:sldId id="390" r:id="rId15"/>
    <p:sldId id="422" r:id="rId16"/>
    <p:sldId id="392" r:id="rId17"/>
    <p:sldId id="394" r:id="rId18"/>
    <p:sldId id="396" r:id="rId19"/>
    <p:sldId id="398" r:id="rId20"/>
    <p:sldId id="421" r:id="rId21"/>
    <p:sldId id="400" r:id="rId22"/>
    <p:sldId id="402" r:id="rId23"/>
    <p:sldId id="404" r:id="rId24"/>
    <p:sldId id="412" r:id="rId25"/>
    <p:sldId id="419" r:id="rId26"/>
    <p:sldId id="420" r:id="rId27"/>
    <p:sldId id="424" r:id="rId28"/>
    <p:sldId id="427" r:id="rId29"/>
    <p:sldId id="425" r:id="rId30"/>
    <p:sldId id="406" r:id="rId31"/>
    <p:sldId id="416" r:id="rId32"/>
    <p:sldId id="414" r:id="rId33"/>
    <p:sldId id="409" r:id="rId34"/>
    <p:sldId id="415" r:id="rId35"/>
    <p:sldId id="418" r:id="rId36"/>
    <p:sldId id="408" r:id="rId37"/>
  </p:sldIdLst>
  <p:sldSz cx="9144000" cy="6858000" type="screen4x3"/>
  <p:notesSz cx="7086600" cy="9428163"/>
  <p:custDataLst>
    <p:tags r:id="rId3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72" autoAdjust="0"/>
    <p:restoredTop sz="84211" autoAdjust="0"/>
  </p:normalViewPr>
  <p:slideViewPr>
    <p:cSldViewPr>
      <p:cViewPr varScale="1">
        <p:scale>
          <a:sx n="61" d="100"/>
          <a:sy n="61" d="100"/>
        </p:scale>
        <p:origin x="1422"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8" d="100"/>
          <a:sy n="88" d="100"/>
        </p:scale>
        <p:origin x="375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70225" cy="471488"/>
          </a:xfrm>
          <a:prstGeom prst="rect">
            <a:avLst/>
          </a:prstGeom>
          <a:noFill/>
          <a:ln w="9525">
            <a:noFill/>
            <a:miter lim="800000"/>
            <a:headEnd/>
            <a:tailEnd/>
          </a:ln>
          <a:effectLst/>
        </p:spPr>
        <p:txBody>
          <a:bodyPr vert="horz" wrap="square" lIns="94366" tIns="47183" rIns="94366" bIns="47183" numCol="1" anchor="t" anchorCtr="0" compatLnSpc="1">
            <a:prstTxWarp prst="textNoShape">
              <a:avLst/>
            </a:prstTxWarp>
          </a:bodyPr>
          <a:lstStyle>
            <a:lvl1pPr defTabSz="942975">
              <a:defRPr sz="1200">
                <a:ea typeface="굴림" charset="-127"/>
              </a:defRPr>
            </a:lvl1pPr>
          </a:lstStyle>
          <a:p>
            <a:pPr>
              <a:defRPr/>
            </a:pPr>
            <a:endParaRPr lang="en-US" altLang="ko-KR"/>
          </a:p>
        </p:txBody>
      </p:sp>
      <p:sp>
        <p:nvSpPr>
          <p:cNvPr id="10243" name="Rectangle 3"/>
          <p:cNvSpPr>
            <a:spLocks noGrp="1" noChangeArrowheads="1"/>
          </p:cNvSpPr>
          <p:nvPr>
            <p:ph type="dt" idx="1"/>
          </p:nvPr>
        </p:nvSpPr>
        <p:spPr bwMode="auto">
          <a:xfrm>
            <a:off x="4014788" y="0"/>
            <a:ext cx="3070225" cy="471488"/>
          </a:xfrm>
          <a:prstGeom prst="rect">
            <a:avLst/>
          </a:prstGeom>
          <a:noFill/>
          <a:ln w="9525">
            <a:noFill/>
            <a:miter lim="800000"/>
            <a:headEnd/>
            <a:tailEnd/>
          </a:ln>
          <a:effectLst/>
        </p:spPr>
        <p:txBody>
          <a:bodyPr vert="horz" wrap="square" lIns="94366" tIns="47183" rIns="94366" bIns="47183" numCol="1" anchor="t" anchorCtr="0" compatLnSpc="1">
            <a:prstTxWarp prst="textNoShape">
              <a:avLst/>
            </a:prstTxWarp>
          </a:bodyPr>
          <a:lstStyle>
            <a:lvl1pPr algn="r" defTabSz="942975">
              <a:defRPr sz="1200">
                <a:ea typeface="굴림" charset="-127"/>
              </a:defRPr>
            </a:lvl1pPr>
          </a:lstStyle>
          <a:p>
            <a:pPr>
              <a:defRPr/>
            </a:pPr>
            <a:endParaRPr lang="en-US" altLang="ko-KR"/>
          </a:p>
        </p:txBody>
      </p:sp>
      <p:sp>
        <p:nvSpPr>
          <p:cNvPr id="57348" name="Rectangle 4"/>
          <p:cNvSpPr>
            <a:spLocks noGrp="1" noRot="1" noChangeAspect="1" noChangeArrowheads="1" noTextEdit="1"/>
          </p:cNvSpPr>
          <p:nvPr>
            <p:ph type="sldImg" idx="2"/>
          </p:nvPr>
        </p:nvSpPr>
        <p:spPr bwMode="auto">
          <a:xfrm>
            <a:off x="1185863" y="706438"/>
            <a:ext cx="4716462" cy="35369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708025" y="4478338"/>
            <a:ext cx="5670550" cy="4243387"/>
          </a:xfrm>
          <a:prstGeom prst="rect">
            <a:avLst/>
          </a:prstGeom>
          <a:noFill/>
          <a:ln w="9525">
            <a:noFill/>
            <a:miter lim="800000"/>
            <a:headEnd/>
            <a:tailEnd/>
          </a:ln>
          <a:effectLst/>
        </p:spPr>
        <p:txBody>
          <a:bodyPr vert="horz" wrap="square" lIns="94366" tIns="47183" rIns="94366" bIns="47183" numCol="1" anchor="t" anchorCtr="0" compatLnSpc="1">
            <a:prstTxWarp prst="textNoShape">
              <a:avLst/>
            </a:prstTxWarp>
          </a:bodyPr>
          <a:lstStyle/>
          <a:p>
            <a:pPr lvl="0"/>
            <a:r>
              <a:rPr lang="en-US" altLang="ko-KR" noProof="0"/>
              <a:t>Click to edit Master text styles</a:t>
            </a:r>
          </a:p>
          <a:p>
            <a:pPr lvl="1"/>
            <a:r>
              <a:rPr lang="en-US" altLang="ko-KR" noProof="0"/>
              <a:t>Second level</a:t>
            </a:r>
          </a:p>
          <a:p>
            <a:pPr lvl="2"/>
            <a:r>
              <a:rPr lang="en-US" altLang="ko-KR" noProof="0"/>
              <a:t>Third level</a:t>
            </a:r>
          </a:p>
          <a:p>
            <a:pPr lvl="3"/>
            <a:r>
              <a:rPr lang="en-US" altLang="ko-KR" noProof="0"/>
              <a:t>Fourth level</a:t>
            </a:r>
          </a:p>
          <a:p>
            <a:pPr lvl="4"/>
            <a:r>
              <a:rPr lang="en-US" altLang="ko-KR" noProof="0"/>
              <a:t>Fifth level</a:t>
            </a:r>
          </a:p>
        </p:txBody>
      </p:sp>
      <p:sp>
        <p:nvSpPr>
          <p:cNvPr id="10246" name="Rectangle 6"/>
          <p:cNvSpPr>
            <a:spLocks noGrp="1" noChangeArrowheads="1"/>
          </p:cNvSpPr>
          <p:nvPr>
            <p:ph type="ftr" sz="quarter" idx="4"/>
          </p:nvPr>
        </p:nvSpPr>
        <p:spPr bwMode="auto">
          <a:xfrm>
            <a:off x="0" y="8955088"/>
            <a:ext cx="3070225" cy="471487"/>
          </a:xfrm>
          <a:prstGeom prst="rect">
            <a:avLst/>
          </a:prstGeom>
          <a:noFill/>
          <a:ln w="9525">
            <a:noFill/>
            <a:miter lim="800000"/>
            <a:headEnd/>
            <a:tailEnd/>
          </a:ln>
          <a:effectLst/>
        </p:spPr>
        <p:txBody>
          <a:bodyPr vert="horz" wrap="square" lIns="94366" tIns="47183" rIns="94366" bIns="47183" numCol="1" anchor="b" anchorCtr="0" compatLnSpc="1">
            <a:prstTxWarp prst="textNoShape">
              <a:avLst/>
            </a:prstTxWarp>
          </a:bodyPr>
          <a:lstStyle>
            <a:lvl1pPr defTabSz="942975">
              <a:defRPr sz="1200">
                <a:ea typeface="굴림" charset="-127"/>
              </a:defRPr>
            </a:lvl1pPr>
          </a:lstStyle>
          <a:p>
            <a:pPr>
              <a:defRPr/>
            </a:pPr>
            <a:endParaRPr lang="en-US" altLang="ko-KR"/>
          </a:p>
        </p:txBody>
      </p:sp>
      <p:sp>
        <p:nvSpPr>
          <p:cNvPr id="10247" name="Rectangle 7"/>
          <p:cNvSpPr>
            <a:spLocks noGrp="1" noChangeArrowheads="1"/>
          </p:cNvSpPr>
          <p:nvPr>
            <p:ph type="sldNum" sz="quarter" idx="5"/>
          </p:nvPr>
        </p:nvSpPr>
        <p:spPr bwMode="auto">
          <a:xfrm>
            <a:off x="4014788" y="8955088"/>
            <a:ext cx="3070225" cy="471487"/>
          </a:xfrm>
          <a:prstGeom prst="rect">
            <a:avLst/>
          </a:prstGeom>
          <a:noFill/>
          <a:ln w="9525">
            <a:noFill/>
            <a:miter lim="800000"/>
            <a:headEnd/>
            <a:tailEnd/>
          </a:ln>
          <a:effectLst/>
        </p:spPr>
        <p:txBody>
          <a:bodyPr vert="horz" wrap="square" lIns="94366" tIns="47183" rIns="94366" bIns="47183" numCol="1" anchor="b" anchorCtr="0" compatLnSpc="1">
            <a:prstTxWarp prst="textNoShape">
              <a:avLst/>
            </a:prstTxWarp>
          </a:bodyPr>
          <a:lstStyle>
            <a:lvl1pPr algn="r" defTabSz="942975">
              <a:defRPr sz="1200">
                <a:ea typeface="굴림" charset="-127"/>
              </a:defRPr>
            </a:lvl1pPr>
          </a:lstStyle>
          <a:p>
            <a:pPr>
              <a:defRPr/>
            </a:pPr>
            <a:fld id="{266817DD-D553-4EDC-A08D-8E02C8FA04D3}" type="slidenum">
              <a:rPr lang="ko-KR" altLang="en-US"/>
              <a:pPr>
                <a:defRPr/>
              </a:pPr>
              <a:t>‹#›</a:t>
            </a:fld>
            <a:endParaRPr lang="en-US" altLang="ko-KR"/>
          </a:p>
        </p:txBody>
      </p:sp>
    </p:spTree>
    <p:extLst>
      <p:ext uri="{BB962C8B-B14F-4D97-AF65-F5344CB8AC3E}">
        <p14:creationId xmlns:p14="http://schemas.microsoft.com/office/powerpoint/2010/main" val="18502371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6817DD-D553-4EDC-A08D-8E02C8FA04D3}" type="slidenum">
              <a:rPr lang="ko-KR" altLang="en-US" smtClean="0"/>
              <a:pPr>
                <a:defRPr/>
              </a:pPr>
              <a:t>1</a:t>
            </a:fld>
            <a:endParaRPr lang="en-US" altLang="ko-KR"/>
          </a:p>
        </p:txBody>
      </p:sp>
    </p:spTree>
    <p:extLst>
      <p:ext uri="{BB962C8B-B14F-4D97-AF65-F5344CB8AC3E}">
        <p14:creationId xmlns:p14="http://schemas.microsoft.com/office/powerpoint/2010/main" val="3797673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6817DD-D553-4EDC-A08D-8E02C8FA04D3}" type="slidenum">
              <a:rPr lang="ko-KR" altLang="en-US" smtClean="0"/>
              <a:pPr>
                <a:defRPr/>
              </a:pPr>
              <a:t>4</a:t>
            </a:fld>
            <a:endParaRPr lang="en-US" altLang="ko-KR"/>
          </a:p>
        </p:txBody>
      </p:sp>
    </p:spTree>
    <p:extLst>
      <p:ext uri="{BB962C8B-B14F-4D97-AF65-F5344CB8AC3E}">
        <p14:creationId xmlns:p14="http://schemas.microsoft.com/office/powerpoint/2010/main" val="2566696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1920FFA-3AFB-48C1-8EAF-00382BC9E091}"/>
              </a:ext>
            </a:extLst>
          </p:cNvPr>
          <p:cNvSpPr>
            <a:spLocks noGrp="1" noChangeArrowheads="1"/>
          </p:cNvSpPr>
          <p:nvPr>
            <p:ph type="sldNum" sz="quarter" idx="5"/>
          </p:nvPr>
        </p:nvSpPr>
        <p:spPr>
          <a:ln/>
        </p:spPr>
        <p:txBody>
          <a:bodyPr/>
          <a:lstStyle/>
          <a:p>
            <a:fld id="{0421A46F-7D9C-4746-A26B-F535A259EC6A}" type="slidenum">
              <a:rPr lang="en-US" altLang="en-US"/>
              <a:pPr/>
              <a:t>8</a:t>
            </a:fld>
            <a:endParaRPr lang="en-US" altLang="en-US"/>
          </a:p>
        </p:txBody>
      </p:sp>
      <p:sp>
        <p:nvSpPr>
          <p:cNvPr id="41986" name="Rectangle 2">
            <a:extLst>
              <a:ext uri="{FF2B5EF4-FFF2-40B4-BE49-F238E27FC236}">
                <a16:creationId xmlns:a16="http://schemas.microsoft.com/office/drawing/2014/main" id="{D971F91B-ADE2-4071-888A-70A36A7BCAD4}"/>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6BE27C91-EB5E-4AB0-B728-DD969E71FEB8}"/>
              </a:ext>
            </a:extLst>
          </p:cNvPr>
          <p:cNvSpPr>
            <a:spLocks noGrp="1" noChangeArrowheads="1"/>
          </p:cNvSpPr>
          <p:nvPr>
            <p:ph type="body" idx="1"/>
          </p:nvPr>
        </p:nvSpPr>
        <p:spPr>
          <a:xfrm>
            <a:off x="914400" y="4343400"/>
            <a:ext cx="5029200" cy="4114800"/>
          </a:xfrm>
        </p:spPr>
        <p:txBody>
          <a:bodyPr/>
          <a:lstStyle/>
          <a:p>
            <a:endParaRPr lang="en-US" altLang="en-US" dirty="0"/>
          </a:p>
        </p:txBody>
      </p:sp>
    </p:spTree>
    <p:extLst>
      <p:ext uri="{BB962C8B-B14F-4D97-AF65-F5344CB8AC3E}">
        <p14:creationId xmlns:p14="http://schemas.microsoft.com/office/powerpoint/2010/main" val="289470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51C6D33-EAE9-4F1B-9731-D1DC4228A14A}"/>
              </a:ext>
            </a:extLst>
          </p:cNvPr>
          <p:cNvSpPr>
            <a:spLocks noGrp="1" noChangeArrowheads="1"/>
          </p:cNvSpPr>
          <p:nvPr>
            <p:ph type="sldNum" sz="quarter" idx="5"/>
          </p:nvPr>
        </p:nvSpPr>
        <p:spPr>
          <a:ln/>
        </p:spPr>
        <p:txBody>
          <a:bodyPr/>
          <a:lstStyle/>
          <a:p>
            <a:fld id="{3777C352-2D16-4EB4-8435-8A822821C205}" type="slidenum">
              <a:rPr lang="en-US" altLang="en-US"/>
              <a:pPr/>
              <a:t>9</a:t>
            </a:fld>
            <a:endParaRPr lang="en-US" altLang="en-US"/>
          </a:p>
        </p:txBody>
      </p:sp>
      <p:sp>
        <p:nvSpPr>
          <p:cNvPr id="50178" name="Rectangle 2">
            <a:extLst>
              <a:ext uri="{FF2B5EF4-FFF2-40B4-BE49-F238E27FC236}">
                <a16:creationId xmlns:a16="http://schemas.microsoft.com/office/drawing/2014/main" id="{F6C904E3-3494-4D76-95F0-6C33659775A7}"/>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D78B1A02-75FA-4255-A89A-0ECF1EEE0DCB}"/>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97006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B5C6F86-DAD4-4F71-8887-19642A9BFD6A}"/>
              </a:ext>
            </a:extLst>
          </p:cNvPr>
          <p:cNvSpPr>
            <a:spLocks noGrp="1" noChangeArrowheads="1"/>
          </p:cNvSpPr>
          <p:nvPr>
            <p:ph type="sldNum" sz="quarter" idx="5"/>
          </p:nvPr>
        </p:nvSpPr>
        <p:spPr>
          <a:ln/>
        </p:spPr>
        <p:txBody>
          <a:bodyPr/>
          <a:lstStyle/>
          <a:p>
            <a:fld id="{1CD26E02-F101-4DE4-86A5-8FA57555E526}" type="slidenum">
              <a:rPr lang="en-US" altLang="en-US"/>
              <a:pPr/>
              <a:t>10</a:t>
            </a:fld>
            <a:endParaRPr lang="en-US" altLang="en-US"/>
          </a:p>
        </p:txBody>
      </p:sp>
      <p:sp>
        <p:nvSpPr>
          <p:cNvPr id="44034" name="Rectangle 2">
            <a:extLst>
              <a:ext uri="{FF2B5EF4-FFF2-40B4-BE49-F238E27FC236}">
                <a16:creationId xmlns:a16="http://schemas.microsoft.com/office/drawing/2014/main" id="{8E56C408-1ADC-4CBB-A708-44619CF45D52}"/>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C371879C-A8BD-419B-9BB3-70C9157A51B5}"/>
              </a:ext>
            </a:extLst>
          </p:cNvPr>
          <p:cNvSpPr>
            <a:spLocks noGrp="1" noChangeArrowheads="1"/>
          </p:cNvSpPr>
          <p:nvPr>
            <p:ph type="body" idx="1"/>
          </p:nvPr>
        </p:nvSpPr>
        <p:spPr>
          <a:xfrm>
            <a:off x="914400" y="4343400"/>
            <a:ext cx="5029200" cy="4114800"/>
          </a:xfrm>
        </p:spPr>
        <p:txBody>
          <a:bodyPr/>
          <a:lstStyle/>
          <a:p>
            <a:endParaRPr lang="en-US" altLang="en-US"/>
          </a:p>
        </p:txBody>
      </p:sp>
    </p:spTree>
    <p:extLst>
      <p:ext uri="{BB962C8B-B14F-4D97-AF65-F5344CB8AC3E}">
        <p14:creationId xmlns:p14="http://schemas.microsoft.com/office/powerpoint/2010/main" val="1577840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038DCEE-9668-4186-82E2-EF0C890E332A}"/>
              </a:ext>
            </a:extLst>
          </p:cNvPr>
          <p:cNvSpPr>
            <a:spLocks noGrp="1" noChangeArrowheads="1"/>
          </p:cNvSpPr>
          <p:nvPr>
            <p:ph type="sldNum" sz="quarter" idx="5"/>
          </p:nvPr>
        </p:nvSpPr>
        <p:spPr>
          <a:ln/>
        </p:spPr>
        <p:txBody>
          <a:bodyPr/>
          <a:lstStyle/>
          <a:p>
            <a:fld id="{5FBF7E25-BAB7-430E-9287-AC83B23825A6}" type="slidenum">
              <a:rPr lang="en-US" altLang="en-US"/>
              <a:pPr/>
              <a:t>11</a:t>
            </a:fld>
            <a:endParaRPr lang="en-US" altLang="en-US"/>
          </a:p>
        </p:txBody>
      </p:sp>
      <p:sp>
        <p:nvSpPr>
          <p:cNvPr id="87042" name="Rectangle 2">
            <a:extLst>
              <a:ext uri="{FF2B5EF4-FFF2-40B4-BE49-F238E27FC236}">
                <a16:creationId xmlns:a16="http://schemas.microsoft.com/office/drawing/2014/main" id="{CFE070FF-1E77-4616-BAC8-175D015FBA9C}"/>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578A6236-7A81-4132-9C28-8F14E9A4ED74}"/>
              </a:ext>
            </a:extLst>
          </p:cNvPr>
          <p:cNvSpPr>
            <a:spLocks noGrp="1" noChangeArrowheads="1"/>
          </p:cNvSpPr>
          <p:nvPr>
            <p:ph type="body" idx="1"/>
          </p:nvPr>
        </p:nvSpPr>
        <p:spPr>
          <a:xfrm>
            <a:off x="914400" y="4343400"/>
            <a:ext cx="5029200" cy="4114800"/>
          </a:xfrm>
        </p:spPr>
        <p:txBody>
          <a:bodyPr/>
          <a:lstStyle/>
          <a:p>
            <a:endParaRPr lang="en-US" altLang="en-US"/>
          </a:p>
        </p:txBody>
      </p:sp>
    </p:spTree>
    <p:extLst>
      <p:ext uri="{BB962C8B-B14F-4D97-AF65-F5344CB8AC3E}">
        <p14:creationId xmlns:p14="http://schemas.microsoft.com/office/powerpoint/2010/main" val="3670693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6817DD-D553-4EDC-A08D-8E02C8FA04D3}" type="slidenum">
              <a:rPr lang="ko-KR" altLang="en-US" smtClean="0"/>
              <a:pPr>
                <a:defRPr/>
              </a:pPr>
              <a:t>12</a:t>
            </a:fld>
            <a:endParaRPr lang="en-US" altLang="ko-KR"/>
          </a:p>
        </p:txBody>
      </p:sp>
    </p:spTree>
    <p:extLst>
      <p:ext uri="{BB962C8B-B14F-4D97-AF65-F5344CB8AC3E}">
        <p14:creationId xmlns:p14="http://schemas.microsoft.com/office/powerpoint/2010/main" val="467871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6817DD-D553-4EDC-A08D-8E02C8FA04D3}" type="slidenum">
              <a:rPr lang="ko-KR" altLang="en-US" smtClean="0"/>
              <a:pPr>
                <a:defRPr/>
              </a:pPr>
              <a:t>18</a:t>
            </a:fld>
            <a:endParaRPr lang="en-US" altLang="ko-KR"/>
          </a:p>
        </p:txBody>
      </p:sp>
    </p:spTree>
    <p:extLst>
      <p:ext uri="{BB962C8B-B14F-4D97-AF65-F5344CB8AC3E}">
        <p14:creationId xmlns:p14="http://schemas.microsoft.com/office/powerpoint/2010/main" val="2476637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6817DD-D553-4EDC-A08D-8E02C8FA04D3}" type="slidenum">
              <a:rPr lang="ko-KR" altLang="en-US" smtClean="0"/>
              <a:pPr>
                <a:defRPr/>
              </a:pPr>
              <a:t>19</a:t>
            </a:fld>
            <a:endParaRPr lang="en-US" altLang="ko-KR"/>
          </a:p>
        </p:txBody>
      </p:sp>
    </p:spTree>
    <p:extLst>
      <p:ext uri="{BB962C8B-B14F-4D97-AF65-F5344CB8AC3E}">
        <p14:creationId xmlns:p14="http://schemas.microsoft.com/office/powerpoint/2010/main" val="2466628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66817DD-D553-4EDC-A08D-8E02C8FA04D3}" type="slidenum">
              <a:rPr lang="ko-KR" altLang="en-US" smtClean="0"/>
              <a:pPr>
                <a:defRPr/>
              </a:pPr>
              <a:t>21</a:t>
            </a:fld>
            <a:endParaRPr lang="en-US" altLang="ko-KR"/>
          </a:p>
        </p:txBody>
      </p:sp>
    </p:spTree>
    <p:extLst>
      <p:ext uri="{BB962C8B-B14F-4D97-AF65-F5344CB8AC3E}">
        <p14:creationId xmlns:p14="http://schemas.microsoft.com/office/powerpoint/2010/main" val="1431066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EC337F0-60A5-4F87-994C-F5532B3BE131}"/>
              </a:ext>
            </a:extLst>
          </p:cNvPr>
          <p:cNvSpPr>
            <a:spLocks noGrp="1" noChangeArrowheads="1"/>
          </p:cNvSpPr>
          <p:nvPr>
            <p:ph type="sldNum" sz="quarter" idx="5"/>
          </p:nvPr>
        </p:nvSpPr>
        <p:spPr>
          <a:ln/>
        </p:spPr>
        <p:txBody>
          <a:bodyPr/>
          <a:lstStyle/>
          <a:p>
            <a:fld id="{12B8F843-B5C5-445E-A81A-B8C690598748}" type="slidenum">
              <a:rPr lang="en-US" altLang="en-US"/>
              <a:pPr/>
              <a:t>23</a:t>
            </a:fld>
            <a:endParaRPr lang="en-US" altLang="en-US"/>
          </a:p>
        </p:txBody>
      </p:sp>
      <p:sp>
        <p:nvSpPr>
          <p:cNvPr id="39938" name="Rectangle 2">
            <a:extLst>
              <a:ext uri="{FF2B5EF4-FFF2-40B4-BE49-F238E27FC236}">
                <a16:creationId xmlns:a16="http://schemas.microsoft.com/office/drawing/2014/main" id="{23DA328F-A336-43E2-B16A-D1C86CBF5F9C}"/>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7844752B-B6ED-401C-A0E4-87902A0CB3D9}"/>
              </a:ext>
            </a:extLst>
          </p:cNvPr>
          <p:cNvSpPr>
            <a:spLocks noGrp="1" noChangeArrowheads="1"/>
          </p:cNvSpPr>
          <p:nvPr>
            <p:ph type="body" idx="1"/>
          </p:nvPr>
        </p:nvSpPr>
        <p:spPr>
          <a:xfrm>
            <a:off x="1447800" y="4343400"/>
            <a:ext cx="4038600" cy="4114800"/>
          </a:xfrm>
        </p:spPr>
        <p:txBody>
          <a:bodyPr/>
          <a:lstStyle/>
          <a:p>
            <a:pPr marL="228600" indent="-228600"/>
            <a:endParaRPr lang="en-US" altLang="en-US"/>
          </a:p>
        </p:txBody>
      </p:sp>
    </p:spTree>
    <p:extLst>
      <p:ext uri="{BB962C8B-B14F-4D97-AF65-F5344CB8AC3E}">
        <p14:creationId xmlns:p14="http://schemas.microsoft.com/office/powerpoint/2010/main" val="1947104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66817DD-D553-4EDC-A08D-8E02C8FA04D3}" type="slidenum">
              <a:rPr lang="ko-KR" altLang="en-US" smtClean="0"/>
              <a:pPr>
                <a:defRPr/>
              </a:pPr>
              <a:t>36</a:t>
            </a:fld>
            <a:endParaRPr lang="en-US" altLang="ko-KR"/>
          </a:p>
        </p:txBody>
      </p:sp>
    </p:spTree>
    <p:extLst>
      <p:ext uri="{BB962C8B-B14F-4D97-AF65-F5344CB8AC3E}">
        <p14:creationId xmlns:p14="http://schemas.microsoft.com/office/powerpoint/2010/main" val="223357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pPr>
              <a:defRPr/>
            </a:pPr>
            <a:endParaRPr lang="en-US" altLang="ko-KR"/>
          </a:p>
        </p:txBody>
      </p:sp>
      <p:sp>
        <p:nvSpPr>
          <p:cNvPr id="5" name="Footer Placeholder 4"/>
          <p:cNvSpPr>
            <a:spLocks noGrp="1"/>
          </p:cNvSpPr>
          <p:nvPr>
            <p:ph type="ftr" sz="quarter" idx="11"/>
          </p:nvPr>
        </p:nvSpPr>
        <p:spPr>
          <a:xfrm>
            <a:off x="3623733" y="6117336"/>
            <a:ext cx="3609438" cy="365125"/>
          </a:xfrm>
        </p:spPr>
        <p:txBody>
          <a:bodyPr/>
          <a:lstStyle/>
          <a:p>
            <a:pPr>
              <a:defRPr/>
            </a:pPr>
            <a:endParaRPr lang="en-US" altLang="ko-KR"/>
          </a:p>
        </p:txBody>
      </p:sp>
      <p:sp>
        <p:nvSpPr>
          <p:cNvPr id="6" name="Slide Number Placeholder 5"/>
          <p:cNvSpPr>
            <a:spLocks noGrp="1"/>
          </p:cNvSpPr>
          <p:nvPr>
            <p:ph type="sldNum" sz="quarter" idx="12"/>
          </p:nvPr>
        </p:nvSpPr>
        <p:spPr>
          <a:xfrm>
            <a:off x="8275320" y="6117336"/>
            <a:ext cx="411480" cy="365125"/>
          </a:xfrm>
        </p:spPr>
        <p:txBody>
          <a:bodyPr/>
          <a:lstStyle/>
          <a:p>
            <a:pPr>
              <a:defRPr/>
            </a:pPr>
            <a:fld id="{2638AFE5-5863-4FA7-A97A-EBB200A77DD5}" type="slidenum">
              <a:rPr lang="ko-KR" altLang="en-US" smtClean="0"/>
              <a:pPr>
                <a:defRPr/>
              </a:pPr>
              <a:t>‹#›</a:t>
            </a:fld>
            <a:endParaRPr lang="en-US" altLang="ko-KR"/>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97633340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pPr>
              <a:defRPr/>
            </a:pPr>
            <a:endParaRPr lang="en-US" altLang="ko-KR"/>
          </a:p>
        </p:txBody>
      </p:sp>
      <p:sp>
        <p:nvSpPr>
          <p:cNvPr id="5" name="Footer Placeholder 4"/>
          <p:cNvSpPr>
            <a:spLocks noGrp="1"/>
          </p:cNvSpPr>
          <p:nvPr>
            <p:ph type="ftr" sz="quarter" idx="11"/>
          </p:nvPr>
        </p:nvSpPr>
        <p:spPr>
          <a:xfrm>
            <a:off x="1972647" y="6108173"/>
            <a:ext cx="5314517" cy="365125"/>
          </a:xfrm>
        </p:spPr>
        <p:txBody>
          <a:bodyPr/>
          <a:lstStyle/>
          <a:p>
            <a:pPr>
              <a:defRPr/>
            </a:pPr>
            <a:endParaRPr lang="en-US" altLang="ko-KR"/>
          </a:p>
        </p:txBody>
      </p:sp>
      <p:sp>
        <p:nvSpPr>
          <p:cNvPr id="6" name="Slide Number Placeholder 5"/>
          <p:cNvSpPr>
            <a:spLocks noGrp="1"/>
          </p:cNvSpPr>
          <p:nvPr>
            <p:ph type="sldNum" sz="quarter" idx="12"/>
          </p:nvPr>
        </p:nvSpPr>
        <p:spPr>
          <a:xfrm>
            <a:off x="8258967" y="6108173"/>
            <a:ext cx="427833" cy="365125"/>
          </a:xfrm>
        </p:spPr>
        <p:txBody>
          <a:bodyPr/>
          <a:lstStyle/>
          <a:p>
            <a:pPr>
              <a:defRPr/>
            </a:pPr>
            <a:fld id="{32D13AF1-9CDA-4D5F-9C4E-D19065A4E7A4}" type="slidenum">
              <a:rPr lang="ko-KR" altLang="en-US" smtClean="0"/>
              <a:pPr>
                <a:defRPr/>
              </a:pPr>
              <a:t>‹#›</a:t>
            </a:fld>
            <a:endParaRPr lang="en-US" altLang="ko-KR"/>
          </a:p>
        </p:txBody>
      </p:sp>
    </p:spTree>
    <p:extLst>
      <p:ext uri="{BB962C8B-B14F-4D97-AF65-F5344CB8AC3E}">
        <p14:creationId xmlns:p14="http://schemas.microsoft.com/office/powerpoint/2010/main" val="2126743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ko-KR"/>
          </a:p>
        </p:txBody>
      </p:sp>
      <p:sp>
        <p:nvSpPr>
          <p:cNvPr id="5" name="Footer Placeholder 4"/>
          <p:cNvSpPr>
            <a:spLocks noGrp="1"/>
          </p:cNvSpPr>
          <p:nvPr>
            <p:ph type="ftr" sz="quarter" idx="11"/>
          </p:nvPr>
        </p:nvSpPr>
        <p:spPr/>
        <p:txBody>
          <a:bodyPr/>
          <a:lstStyle/>
          <a:p>
            <a:pPr>
              <a:defRPr/>
            </a:pPr>
            <a:endParaRPr lang="en-US" altLang="ko-KR"/>
          </a:p>
        </p:txBody>
      </p:sp>
      <p:sp>
        <p:nvSpPr>
          <p:cNvPr id="6" name="Slide Number Placeholder 5"/>
          <p:cNvSpPr>
            <a:spLocks noGrp="1"/>
          </p:cNvSpPr>
          <p:nvPr>
            <p:ph type="sldNum" sz="quarter" idx="12"/>
          </p:nvPr>
        </p:nvSpPr>
        <p:spPr>
          <a:xfrm>
            <a:off x="8273317" y="6116070"/>
            <a:ext cx="413483" cy="365125"/>
          </a:xfrm>
        </p:spPr>
        <p:txBody>
          <a:bodyPr/>
          <a:lstStyle/>
          <a:p>
            <a:pPr>
              <a:defRPr/>
            </a:pPr>
            <a:fld id="{B5191D12-10EF-408A-94F2-F0D6630AB981}" type="slidenum">
              <a:rPr lang="ko-KR" altLang="en-US" smtClean="0"/>
              <a:pPr>
                <a:defRPr/>
              </a:pPr>
              <a:t>‹#›</a:t>
            </a:fld>
            <a:endParaRPr lang="en-US" altLang="ko-KR"/>
          </a:p>
        </p:txBody>
      </p:sp>
    </p:spTree>
    <p:extLst>
      <p:ext uri="{BB962C8B-B14F-4D97-AF65-F5344CB8AC3E}">
        <p14:creationId xmlns:p14="http://schemas.microsoft.com/office/powerpoint/2010/main" val="379312306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ko-KR"/>
          </a:p>
        </p:txBody>
      </p:sp>
      <p:sp>
        <p:nvSpPr>
          <p:cNvPr id="6" name="Footer Placeholder 5"/>
          <p:cNvSpPr>
            <a:spLocks noGrp="1"/>
          </p:cNvSpPr>
          <p:nvPr>
            <p:ph type="ftr" sz="quarter" idx="11"/>
          </p:nvPr>
        </p:nvSpPr>
        <p:spPr/>
        <p:txBody>
          <a:bodyPr/>
          <a:lstStyle/>
          <a:p>
            <a:pPr>
              <a:defRPr/>
            </a:pPr>
            <a:endParaRPr lang="en-US" altLang="ko-KR"/>
          </a:p>
        </p:txBody>
      </p:sp>
      <p:sp>
        <p:nvSpPr>
          <p:cNvPr id="7" name="Slide Number Placeholder 6"/>
          <p:cNvSpPr>
            <a:spLocks noGrp="1"/>
          </p:cNvSpPr>
          <p:nvPr>
            <p:ph type="sldNum" sz="quarter" idx="12"/>
          </p:nvPr>
        </p:nvSpPr>
        <p:spPr/>
        <p:txBody>
          <a:bodyPr/>
          <a:lstStyle/>
          <a:p>
            <a:pPr>
              <a:defRPr/>
            </a:pPr>
            <a:fld id="{FFA88707-5900-4B8B-B73E-41B3D901F2EE}" type="slidenum">
              <a:rPr lang="ko-KR" altLang="en-US" smtClean="0"/>
              <a:pPr>
                <a:defRPr/>
              </a:pPr>
              <a:t>‹#›</a:t>
            </a:fld>
            <a:endParaRPr lang="en-US" altLang="ko-KR"/>
          </a:p>
        </p:txBody>
      </p:sp>
    </p:spTree>
    <p:extLst>
      <p:ext uri="{BB962C8B-B14F-4D97-AF65-F5344CB8AC3E}">
        <p14:creationId xmlns:p14="http://schemas.microsoft.com/office/powerpoint/2010/main" val="1141248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ko-KR"/>
          </a:p>
        </p:txBody>
      </p:sp>
      <p:sp>
        <p:nvSpPr>
          <p:cNvPr id="8" name="Footer Placeholder 7"/>
          <p:cNvSpPr>
            <a:spLocks noGrp="1"/>
          </p:cNvSpPr>
          <p:nvPr>
            <p:ph type="ftr" sz="quarter" idx="11"/>
          </p:nvPr>
        </p:nvSpPr>
        <p:spPr/>
        <p:txBody>
          <a:bodyPr/>
          <a:lstStyle/>
          <a:p>
            <a:pPr>
              <a:defRPr/>
            </a:pPr>
            <a:endParaRPr lang="en-US" altLang="ko-KR"/>
          </a:p>
        </p:txBody>
      </p:sp>
      <p:sp>
        <p:nvSpPr>
          <p:cNvPr id="9" name="Slide Number Placeholder 8"/>
          <p:cNvSpPr>
            <a:spLocks noGrp="1"/>
          </p:cNvSpPr>
          <p:nvPr>
            <p:ph type="sldNum" sz="quarter" idx="12"/>
          </p:nvPr>
        </p:nvSpPr>
        <p:spPr/>
        <p:txBody>
          <a:bodyPr/>
          <a:lstStyle/>
          <a:p>
            <a:pPr>
              <a:defRPr/>
            </a:pPr>
            <a:fld id="{B815CDB4-25EC-4024-B28B-1837259A8DF4}" type="slidenum">
              <a:rPr lang="ko-KR" altLang="en-US" smtClean="0"/>
              <a:pPr>
                <a:defRPr/>
              </a:pPr>
              <a:t>‹#›</a:t>
            </a:fld>
            <a:endParaRPr lang="en-US" altLang="ko-KR"/>
          </a:p>
        </p:txBody>
      </p:sp>
    </p:spTree>
    <p:extLst>
      <p:ext uri="{BB962C8B-B14F-4D97-AF65-F5344CB8AC3E}">
        <p14:creationId xmlns:p14="http://schemas.microsoft.com/office/powerpoint/2010/main" val="3250297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ko-KR"/>
          </a:p>
        </p:txBody>
      </p:sp>
      <p:sp>
        <p:nvSpPr>
          <p:cNvPr id="4" name="Footer Placeholder 3"/>
          <p:cNvSpPr>
            <a:spLocks noGrp="1"/>
          </p:cNvSpPr>
          <p:nvPr>
            <p:ph type="ftr" sz="quarter" idx="11"/>
          </p:nvPr>
        </p:nvSpPr>
        <p:spPr/>
        <p:txBody>
          <a:bodyPr/>
          <a:lstStyle/>
          <a:p>
            <a:pPr>
              <a:defRPr/>
            </a:pPr>
            <a:endParaRPr lang="en-US" altLang="ko-KR"/>
          </a:p>
        </p:txBody>
      </p:sp>
      <p:sp>
        <p:nvSpPr>
          <p:cNvPr id="5" name="Slide Number Placeholder 4"/>
          <p:cNvSpPr>
            <a:spLocks noGrp="1"/>
          </p:cNvSpPr>
          <p:nvPr>
            <p:ph type="sldNum" sz="quarter" idx="12"/>
          </p:nvPr>
        </p:nvSpPr>
        <p:spPr/>
        <p:txBody>
          <a:bodyPr/>
          <a:lstStyle/>
          <a:p>
            <a:pPr>
              <a:defRPr/>
            </a:pPr>
            <a:fld id="{66B60D74-ED7F-4D5B-A17F-33935EB38BCE}" type="slidenum">
              <a:rPr lang="ko-KR" altLang="en-US" smtClean="0"/>
              <a:pPr>
                <a:defRPr/>
              </a:pPr>
              <a:t>‹#›</a:t>
            </a:fld>
            <a:endParaRPr lang="en-US" altLang="ko-KR"/>
          </a:p>
        </p:txBody>
      </p:sp>
    </p:spTree>
    <p:extLst>
      <p:ext uri="{BB962C8B-B14F-4D97-AF65-F5344CB8AC3E}">
        <p14:creationId xmlns:p14="http://schemas.microsoft.com/office/powerpoint/2010/main" val="1161942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ko-KR"/>
          </a:p>
        </p:txBody>
      </p:sp>
      <p:sp>
        <p:nvSpPr>
          <p:cNvPr id="3" name="Footer Placeholder 2"/>
          <p:cNvSpPr>
            <a:spLocks noGrp="1"/>
          </p:cNvSpPr>
          <p:nvPr>
            <p:ph type="ftr" sz="quarter" idx="11"/>
          </p:nvPr>
        </p:nvSpPr>
        <p:spPr/>
        <p:txBody>
          <a:bodyPr/>
          <a:lstStyle/>
          <a:p>
            <a:pPr>
              <a:defRPr/>
            </a:pPr>
            <a:endParaRPr lang="en-US" altLang="ko-KR"/>
          </a:p>
        </p:txBody>
      </p:sp>
      <p:sp>
        <p:nvSpPr>
          <p:cNvPr id="4" name="Slide Number Placeholder 3"/>
          <p:cNvSpPr>
            <a:spLocks noGrp="1"/>
          </p:cNvSpPr>
          <p:nvPr>
            <p:ph type="sldNum" sz="quarter" idx="12"/>
          </p:nvPr>
        </p:nvSpPr>
        <p:spPr/>
        <p:txBody>
          <a:bodyPr/>
          <a:lstStyle/>
          <a:p>
            <a:pPr>
              <a:defRPr/>
            </a:pPr>
            <a:fld id="{7ADB3AF6-AE08-4443-BECC-016D871184EE}" type="slidenum">
              <a:rPr lang="ko-KR" altLang="en-US" smtClean="0"/>
              <a:pPr>
                <a:defRPr/>
              </a:pPr>
              <a:t>‹#›</a:t>
            </a:fld>
            <a:endParaRPr lang="en-US" altLang="ko-KR"/>
          </a:p>
        </p:txBody>
      </p:sp>
    </p:spTree>
    <p:extLst>
      <p:ext uri="{BB962C8B-B14F-4D97-AF65-F5344CB8AC3E}">
        <p14:creationId xmlns:p14="http://schemas.microsoft.com/office/powerpoint/2010/main" val="2224140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ko-KR"/>
          </a:p>
        </p:txBody>
      </p:sp>
      <p:sp>
        <p:nvSpPr>
          <p:cNvPr id="6" name="Footer Placeholder 5"/>
          <p:cNvSpPr>
            <a:spLocks noGrp="1"/>
          </p:cNvSpPr>
          <p:nvPr>
            <p:ph type="ftr" sz="quarter" idx="11"/>
          </p:nvPr>
        </p:nvSpPr>
        <p:spPr/>
        <p:txBody>
          <a:bodyPr/>
          <a:lstStyle/>
          <a:p>
            <a:pPr>
              <a:defRPr/>
            </a:pPr>
            <a:endParaRPr lang="en-US" altLang="ko-KR"/>
          </a:p>
        </p:txBody>
      </p:sp>
      <p:sp>
        <p:nvSpPr>
          <p:cNvPr id="7" name="Slide Number Placeholder 6"/>
          <p:cNvSpPr>
            <a:spLocks noGrp="1"/>
          </p:cNvSpPr>
          <p:nvPr>
            <p:ph type="sldNum" sz="quarter" idx="12"/>
          </p:nvPr>
        </p:nvSpPr>
        <p:spPr/>
        <p:txBody>
          <a:bodyPr/>
          <a:lstStyle/>
          <a:p>
            <a:pPr>
              <a:defRPr/>
            </a:pPr>
            <a:fld id="{6E1208A9-37CA-47D5-9D6C-DA826BF41844}" type="slidenum">
              <a:rPr lang="ko-KR" altLang="en-US" smtClean="0"/>
              <a:pPr>
                <a:defRPr/>
              </a:pPr>
              <a:t>‹#›</a:t>
            </a:fld>
            <a:endParaRPr lang="en-US" altLang="ko-KR"/>
          </a:p>
        </p:txBody>
      </p:sp>
    </p:spTree>
    <p:extLst>
      <p:ext uri="{BB962C8B-B14F-4D97-AF65-F5344CB8AC3E}">
        <p14:creationId xmlns:p14="http://schemas.microsoft.com/office/powerpoint/2010/main" val="2884341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ko-KR"/>
          </a:p>
        </p:txBody>
      </p:sp>
      <p:sp>
        <p:nvSpPr>
          <p:cNvPr id="6" name="Footer Placeholder 5"/>
          <p:cNvSpPr>
            <a:spLocks noGrp="1"/>
          </p:cNvSpPr>
          <p:nvPr>
            <p:ph type="ftr" sz="quarter" idx="11"/>
          </p:nvPr>
        </p:nvSpPr>
        <p:spPr/>
        <p:txBody>
          <a:bodyPr/>
          <a:lstStyle/>
          <a:p>
            <a:pPr>
              <a:defRPr/>
            </a:pPr>
            <a:endParaRPr lang="en-US" altLang="ko-KR"/>
          </a:p>
        </p:txBody>
      </p:sp>
      <p:sp>
        <p:nvSpPr>
          <p:cNvPr id="7" name="Slide Number Placeholder 6"/>
          <p:cNvSpPr>
            <a:spLocks noGrp="1"/>
          </p:cNvSpPr>
          <p:nvPr>
            <p:ph type="sldNum" sz="quarter" idx="12"/>
          </p:nvPr>
        </p:nvSpPr>
        <p:spPr/>
        <p:txBody>
          <a:bodyPr/>
          <a:lstStyle/>
          <a:p>
            <a:pPr>
              <a:defRPr/>
            </a:pPr>
            <a:fld id="{27E66164-19B5-4F3D-A7AE-46BA4086064A}" type="slidenum">
              <a:rPr lang="ko-KR" altLang="en-US" smtClean="0"/>
              <a:pPr>
                <a:defRPr/>
              </a:pPr>
              <a:t>‹#›</a:t>
            </a:fld>
            <a:endParaRPr lang="en-US" altLang="ko-KR"/>
          </a:p>
        </p:txBody>
      </p:sp>
    </p:spTree>
    <p:extLst>
      <p:ext uri="{BB962C8B-B14F-4D97-AF65-F5344CB8AC3E}">
        <p14:creationId xmlns:p14="http://schemas.microsoft.com/office/powerpoint/2010/main" val="2654583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ko-KR"/>
          </a:p>
        </p:txBody>
      </p:sp>
      <p:sp>
        <p:nvSpPr>
          <p:cNvPr id="6" name="Footer Placeholder 5"/>
          <p:cNvSpPr>
            <a:spLocks noGrp="1"/>
          </p:cNvSpPr>
          <p:nvPr>
            <p:ph type="ftr" sz="quarter" idx="11"/>
          </p:nvPr>
        </p:nvSpPr>
        <p:spPr/>
        <p:txBody>
          <a:bodyPr/>
          <a:lstStyle/>
          <a:p>
            <a:pPr>
              <a:defRPr/>
            </a:pPr>
            <a:endParaRPr lang="en-US" altLang="ko-KR"/>
          </a:p>
        </p:txBody>
      </p:sp>
      <p:sp>
        <p:nvSpPr>
          <p:cNvPr id="7" name="Slide Number Placeholder 6"/>
          <p:cNvSpPr>
            <a:spLocks noGrp="1"/>
          </p:cNvSpPr>
          <p:nvPr>
            <p:ph type="sldNum" sz="quarter" idx="12"/>
          </p:nvPr>
        </p:nvSpPr>
        <p:spPr/>
        <p:txBody>
          <a:bodyPr/>
          <a:lstStyle/>
          <a:p>
            <a:pPr>
              <a:defRPr/>
            </a:pPr>
            <a:fld id="{2EABAE20-18AA-417F-82FC-B965FD35018D}" type="slidenum">
              <a:rPr lang="ko-KR" altLang="en-US" smtClean="0"/>
              <a:pPr>
                <a:defRPr/>
              </a:pPr>
              <a:t>‹#›</a:t>
            </a:fld>
            <a:endParaRPr lang="en-US" altLang="ko-KR"/>
          </a:p>
        </p:txBody>
      </p:sp>
    </p:spTree>
    <p:extLst>
      <p:ext uri="{BB962C8B-B14F-4D97-AF65-F5344CB8AC3E}">
        <p14:creationId xmlns:p14="http://schemas.microsoft.com/office/powerpoint/2010/main" val="146132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ko-KR"/>
          </a:p>
        </p:txBody>
      </p:sp>
      <p:sp>
        <p:nvSpPr>
          <p:cNvPr id="5" name="Footer Placeholder 4"/>
          <p:cNvSpPr>
            <a:spLocks noGrp="1"/>
          </p:cNvSpPr>
          <p:nvPr>
            <p:ph type="ftr" sz="quarter" idx="11"/>
          </p:nvPr>
        </p:nvSpPr>
        <p:spPr/>
        <p:txBody>
          <a:bodyPr/>
          <a:lstStyle/>
          <a:p>
            <a:pPr>
              <a:defRPr/>
            </a:pPr>
            <a:endParaRPr lang="en-US" altLang="ko-KR"/>
          </a:p>
        </p:txBody>
      </p:sp>
      <p:sp>
        <p:nvSpPr>
          <p:cNvPr id="6" name="Slide Number Placeholder 5"/>
          <p:cNvSpPr>
            <a:spLocks noGrp="1"/>
          </p:cNvSpPr>
          <p:nvPr>
            <p:ph type="sldNum" sz="quarter" idx="12"/>
          </p:nvPr>
        </p:nvSpPr>
        <p:spPr/>
        <p:txBody>
          <a:bodyPr/>
          <a:lstStyle/>
          <a:p>
            <a:pPr>
              <a:defRPr/>
            </a:pPr>
            <a:fld id="{2EABAE20-18AA-417F-82FC-B965FD35018D}" type="slidenum">
              <a:rPr lang="ko-KR" altLang="en-US" smtClean="0"/>
              <a:pPr>
                <a:defRPr/>
              </a:pPr>
              <a:t>‹#›</a:t>
            </a:fld>
            <a:endParaRPr lang="en-US" altLang="ko-KR"/>
          </a:p>
        </p:txBody>
      </p:sp>
    </p:spTree>
    <p:extLst>
      <p:ext uri="{BB962C8B-B14F-4D97-AF65-F5344CB8AC3E}">
        <p14:creationId xmlns:p14="http://schemas.microsoft.com/office/powerpoint/2010/main" val="1727936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ko-KR"/>
          </a:p>
        </p:txBody>
      </p:sp>
      <p:sp>
        <p:nvSpPr>
          <p:cNvPr id="5" name="Footer Placeholder 4"/>
          <p:cNvSpPr>
            <a:spLocks noGrp="1"/>
          </p:cNvSpPr>
          <p:nvPr>
            <p:ph type="ftr" sz="quarter" idx="11"/>
          </p:nvPr>
        </p:nvSpPr>
        <p:spPr/>
        <p:txBody>
          <a:bodyPr/>
          <a:lstStyle/>
          <a:p>
            <a:pPr>
              <a:defRPr/>
            </a:pPr>
            <a:endParaRPr lang="en-US" altLang="ko-KR"/>
          </a:p>
        </p:txBody>
      </p:sp>
      <p:sp>
        <p:nvSpPr>
          <p:cNvPr id="6" name="Slide Number Placeholder 5"/>
          <p:cNvSpPr>
            <a:spLocks noGrp="1"/>
          </p:cNvSpPr>
          <p:nvPr>
            <p:ph type="sldNum" sz="quarter" idx="12"/>
          </p:nvPr>
        </p:nvSpPr>
        <p:spPr/>
        <p:txBody>
          <a:bodyPr/>
          <a:lstStyle/>
          <a:p>
            <a:pPr>
              <a:defRPr/>
            </a:pPr>
            <a:fld id="{2EABAE20-18AA-417F-82FC-B965FD35018D}" type="slidenum">
              <a:rPr lang="ko-KR" altLang="en-US" smtClean="0"/>
              <a:pPr>
                <a:defRPr/>
              </a:pPr>
              <a:t>‹#›</a:t>
            </a:fld>
            <a:endParaRPr lang="en-US" altLang="ko-KR"/>
          </a:p>
        </p:txBody>
      </p:sp>
    </p:spTree>
    <p:extLst>
      <p:ext uri="{BB962C8B-B14F-4D97-AF65-F5344CB8AC3E}">
        <p14:creationId xmlns:p14="http://schemas.microsoft.com/office/powerpoint/2010/main" val="2111468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ko-KR"/>
          </a:p>
        </p:txBody>
      </p:sp>
      <p:sp>
        <p:nvSpPr>
          <p:cNvPr id="5" name="Footer Placeholder 4"/>
          <p:cNvSpPr>
            <a:spLocks noGrp="1"/>
          </p:cNvSpPr>
          <p:nvPr>
            <p:ph type="ftr" sz="quarter" idx="11"/>
          </p:nvPr>
        </p:nvSpPr>
        <p:spPr/>
        <p:txBody>
          <a:bodyPr/>
          <a:lstStyle/>
          <a:p>
            <a:pPr>
              <a:defRPr/>
            </a:pPr>
            <a:endParaRPr lang="en-US" altLang="ko-KR"/>
          </a:p>
        </p:txBody>
      </p:sp>
      <p:sp>
        <p:nvSpPr>
          <p:cNvPr id="6" name="Slide Number Placeholder 5"/>
          <p:cNvSpPr>
            <a:spLocks noGrp="1"/>
          </p:cNvSpPr>
          <p:nvPr>
            <p:ph type="sldNum" sz="quarter" idx="12"/>
          </p:nvPr>
        </p:nvSpPr>
        <p:spPr/>
        <p:txBody>
          <a:bodyPr/>
          <a:lstStyle/>
          <a:p>
            <a:pPr>
              <a:defRPr/>
            </a:pPr>
            <a:fld id="{2EABAE20-18AA-417F-82FC-B965FD35018D}" type="slidenum">
              <a:rPr lang="ko-KR" altLang="en-US" smtClean="0"/>
              <a:pPr>
                <a:defRPr/>
              </a:pPr>
              <a:t>‹#›</a:t>
            </a:fld>
            <a:endParaRPr lang="en-US" altLang="ko-KR"/>
          </a:p>
        </p:txBody>
      </p:sp>
    </p:spTree>
    <p:extLst>
      <p:ext uri="{BB962C8B-B14F-4D97-AF65-F5344CB8AC3E}">
        <p14:creationId xmlns:p14="http://schemas.microsoft.com/office/powerpoint/2010/main" val="3577501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ko-KR"/>
          </a:p>
        </p:txBody>
      </p:sp>
      <p:sp>
        <p:nvSpPr>
          <p:cNvPr id="5" name="Footer Placeholder 4"/>
          <p:cNvSpPr>
            <a:spLocks noGrp="1"/>
          </p:cNvSpPr>
          <p:nvPr>
            <p:ph type="ftr" sz="quarter" idx="11"/>
          </p:nvPr>
        </p:nvSpPr>
        <p:spPr/>
        <p:txBody>
          <a:bodyPr/>
          <a:lstStyle/>
          <a:p>
            <a:pPr>
              <a:defRPr/>
            </a:pPr>
            <a:endParaRPr lang="en-US" altLang="ko-KR"/>
          </a:p>
        </p:txBody>
      </p:sp>
      <p:sp>
        <p:nvSpPr>
          <p:cNvPr id="6" name="Slide Number Placeholder 5"/>
          <p:cNvSpPr>
            <a:spLocks noGrp="1"/>
          </p:cNvSpPr>
          <p:nvPr>
            <p:ph type="sldNum" sz="quarter" idx="12"/>
          </p:nvPr>
        </p:nvSpPr>
        <p:spPr/>
        <p:txBody>
          <a:bodyPr/>
          <a:lstStyle/>
          <a:p>
            <a:pPr>
              <a:defRPr/>
            </a:pPr>
            <a:fld id="{2EABAE20-18AA-417F-82FC-B965FD35018D}" type="slidenum">
              <a:rPr lang="ko-KR" altLang="en-US" smtClean="0"/>
              <a:pPr>
                <a:defRPr/>
              </a:pPr>
              <a:t>‹#›</a:t>
            </a:fld>
            <a:endParaRPr lang="en-US" altLang="ko-KR"/>
          </a:p>
        </p:txBody>
      </p:sp>
    </p:spTree>
    <p:extLst>
      <p:ext uri="{BB962C8B-B14F-4D97-AF65-F5344CB8AC3E}">
        <p14:creationId xmlns:p14="http://schemas.microsoft.com/office/powerpoint/2010/main" val="1936512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ko-KR"/>
          </a:p>
        </p:txBody>
      </p:sp>
      <p:sp>
        <p:nvSpPr>
          <p:cNvPr id="5" name="Footer Placeholder 4"/>
          <p:cNvSpPr>
            <a:spLocks noGrp="1"/>
          </p:cNvSpPr>
          <p:nvPr>
            <p:ph type="ftr" sz="quarter" idx="11"/>
          </p:nvPr>
        </p:nvSpPr>
        <p:spPr/>
        <p:txBody>
          <a:bodyPr/>
          <a:lstStyle/>
          <a:p>
            <a:pPr>
              <a:defRPr/>
            </a:pPr>
            <a:endParaRPr lang="en-US" altLang="ko-KR"/>
          </a:p>
        </p:txBody>
      </p:sp>
      <p:sp>
        <p:nvSpPr>
          <p:cNvPr id="6" name="Slide Number Placeholder 5"/>
          <p:cNvSpPr>
            <a:spLocks noGrp="1"/>
          </p:cNvSpPr>
          <p:nvPr>
            <p:ph type="sldNum" sz="quarter" idx="12"/>
          </p:nvPr>
        </p:nvSpPr>
        <p:spPr/>
        <p:txBody>
          <a:bodyPr/>
          <a:lstStyle/>
          <a:p>
            <a:pPr>
              <a:defRPr/>
            </a:pPr>
            <a:fld id="{2EABAE20-18AA-417F-82FC-B965FD35018D}" type="slidenum">
              <a:rPr lang="ko-KR" altLang="en-US" smtClean="0"/>
              <a:pPr>
                <a:defRPr/>
              </a:pPr>
              <a:t>‹#›</a:t>
            </a:fld>
            <a:endParaRPr lang="en-US" altLang="ko-KR"/>
          </a:p>
        </p:txBody>
      </p:sp>
    </p:spTree>
    <p:extLst>
      <p:ext uri="{BB962C8B-B14F-4D97-AF65-F5344CB8AC3E}">
        <p14:creationId xmlns:p14="http://schemas.microsoft.com/office/powerpoint/2010/main" val="4222920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ko-KR"/>
          </a:p>
        </p:txBody>
      </p:sp>
      <p:sp>
        <p:nvSpPr>
          <p:cNvPr id="5" name="Footer Placeholder 4"/>
          <p:cNvSpPr>
            <a:spLocks noGrp="1"/>
          </p:cNvSpPr>
          <p:nvPr>
            <p:ph type="ftr" sz="quarter" idx="11"/>
          </p:nvPr>
        </p:nvSpPr>
        <p:spPr/>
        <p:txBody>
          <a:bodyPr/>
          <a:lstStyle/>
          <a:p>
            <a:pPr>
              <a:defRPr/>
            </a:pPr>
            <a:endParaRPr lang="en-US" altLang="ko-KR"/>
          </a:p>
        </p:txBody>
      </p:sp>
      <p:sp>
        <p:nvSpPr>
          <p:cNvPr id="6" name="Slide Number Placeholder 5"/>
          <p:cNvSpPr>
            <a:spLocks noGrp="1"/>
          </p:cNvSpPr>
          <p:nvPr>
            <p:ph type="sldNum" sz="quarter" idx="12"/>
          </p:nvPr>
        </p:nvSpPr>
        <p:spPr/>
        <p:txBody>
          <a:bodyPr/>
          <a:lstStyle/>
          <a:p>
            <a:pPr>
              <a:defRPr/>
            </a:pPr>
            <a:fld id="{F8CD08DE-ED5A-4792-B996-0D4153473251}" type="slidenum">
              <a:rPr lang="ko-KR" altLang="en-US" smtClean="0"/>
              <a:pPr>
                <a:defRPr/>
              </a:pPr>
              <a:t>‹#›</a:t>
            </a:fld>
            <a:endParaRPr lang="en-US" altLang="ko-KR"/>
          </a:p>
        </p:txBody>
      </p:sp>
    </p:spTree>
    <p:extLst>
      <p:ext uri="{BB962C8B-B14F-4D97-AF65-F5344CB8AC3E}">
        <p14:creationId xmlns:p14="http://schemas.microsoft.com/office/powerpoint/2010/main" val="2204264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ko-KR"/>
          </a:p>
        </p:txBody>
      </p:sp>
      <p:sp>
        <p:nvSpPr>
          <p:cNvPr id="5" name="Footer Placeholder 4"/>
          <p:cNvSpPr>
            <a:spLocks noGrp="1"/>
          </p:cNvSpPr>
          <p:nvPr>
            <p:ph type="ftr" sz="quarter" idx="11"/>
          </p:nvPr>
        </p:nvSpPr>
        <p:spPr/>
        <p:txBody>
          <a:bodyPr/>
          <a:lstStyle/>
          <a:p>
            <a:pPr>
              <a:defRPr/>
            </a:pPr>
            <a:endParaRPr lang="en-US" altLang="ko-KR"/>
          </a:p>
        </p:txBody>
      </p:sp>
      <p:sp>
        <p:nvSpPr>
          <p:cNvPr id="6" name="Slide Number Placeholder 5"/>
          <p:cNvSpPr>
            <a:spLocks noGrp="1"/>
          </p:cNvSpPr>
          <p:nvPr>
            <p:ph type="sldNum" sz="quarter" idx="12"/>
          </p:nvPr>
        </p:nvSpPr>
        <p:spPr/>
        <p:txBody>
          <a:bodyPr/>
          <a:lstStyle/>
          <a:p>
            <a:pPr>
              <a:defRPr/>
            </a:pPr>
            <a:fld id="{8122A9ED-564F-4087-AA45-04C406675A6F}" type="slidenum">
              <a:rPr lang="ko-KR" altLang="en-US" smtClean="0"/>
              <a:pPr>
                <a:defRPr/>
              </a:pPr>
              <a:t>‹#›</a:t>
            </a:fld>
            <a:endParaRPr lang="en-US" altLang="ko-KR"/>
          </a:p>
        </p:txBody>
      </p:sp>
    </p:spTree>
    <p:extLst>
      <p:ext uri="{BB962C8B-B14F-4D97-AF65-F5344CB8AC3E}">
        <p14:creationId xmlns:p14="http://schemas.microsoft.com/office/powerpoint/2010/main" val="100813155"/>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2DD435-171D-415B-948C-C0AFF5A81444}"/>
              </a:ext>
            </a:extLst>
          </p:cNvPr>
          <p:cNvSpPr>
            <a:spLocks noGrp="1"/>
          </p:cNvSpPr>
          <p:nvPr>
            <p:ph/>
          </p:nvPr>
        </p:nvSpPr>
        <p:spPr>
          <a:xfrm>
            <a:off x="1066800" y="304800"/>
            <a:ext cx="7543800" cy="579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FC3B820C-ECB5-4F8C-A65B-8C31843469DA}"/>
              </a:ext>
            </a:extLst>
          </p:cNvPr>
          <p:cNvSpPr>
            <a:spLocks noGrp="1"/>
          </p:cNvSpPr>
          <p:nvPr>
            <p:ph type="dt" sz="half" idx="10"/>
          </p:nvPr>
        </p:nvSpPr>
        <p:spPr>
          <a:xfrm>
            <a:off x="1066800" y="6248400"/>
            <a:ext cx="1905000" cy="457200"/>
          </a:xfrm>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1D01CB0A-642C-41CE-9C8A-3EF8FFCB5054}"/>
              </a:ext>
            </a:extLst>
          </p:cNvPr>
          <p:cNvSpPr>
            <a:spLocks noGrp="1"/>
          </p:cNvSpPr>
          <p:nvPr>
            <p:ph type="ftr" sz="quarter" idx="11"/>
          </p:nvPr>
        </p:nvSpPr>
        <p:spPr>
          <a:xfrm>
            <a:off x="3429000" y="6248400"/>
            <a:ext cx="2895600" cy="457200"/>
          </a:xfrm>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DF96635C-50F2-455D-AA2B-D5FC87F86700}"/>
              </a:ext>
            </a:extLst>
          </p:cNvPr>
          <p:cNvSpPr>
            <a:spLocks noGrp="1"/>
          </p:cNvSpPr>
          <p:nvPr>
            <p:ph type="sldNum" sz="quarter" idx="12"/>
          </p:nvPr>
        </p:nvSpPr>
        <p:spPr>
          <a:xfrm>
            <a:off x="6705600" y="6248400"/>
            <a:ext cx="1905000" cy="457200"/>
          </a:xfrm>
        </p:spPr>
        <p:txBody>
          <a:bodyPr/>
          <a:lstStyle>
            <a:lvl1pPr>
              <a:defRPr/>
            </a:lvl1pPr>
          </a:lstStyle>
          <a:p>
            <a:fld id="{54BAA812-C274-40C2-B1C6-3BCC02959C25}" type="slidenum">
              <a:rPr lang="en-US" altLang="en-US"/>
              <a:pPr/>
              <a:t>‹#›</a:t>
            </a:fld>
            <a:endParaRPr lang="en-US" altLang="en-US"/>
          </a:p>
        </p:txBody>
      </p:sp>
    </p:spTree>
    <p:extLst>
      <p:ext uri="{BB962C8B-B14F-4D97-AF65-F5344CB8AC3E}">
        <p14:creationId xmlns:p14="http://schemas.microsoft.com/office/powerpoint/2010/main" val="1299618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931E-258B-44C2-90BB-B4C0DEFF8C1E}"/>
              </a:ext>
            </a:extLst>
          </p:cNvPr>
          <p:cNvSpPr>
            <a:spLocks noGrp="1"/>
          </p:cNvSpPr>
          <p:nvPr>
            <p:ph type="title"/>
          </p:nvPr>
        </p:nvSpPr>
        <p:spPr>
          <a:xfrm>
            <a:off x="1066800" y="304800"/>
            <a:ext cx="7543800" cy="143192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3A5BC74-00DA-4F34-91FF-BEE31F1B175A}"/>
              </a:ext>
            </a:extLst>
          </p:cNvPr>
          <p:cNvSpPr>
            <a:spLocks noGrp="1"/>
          </p:cNvSpPr>
          <p:nvPr>
            <p:ph sz="half" idx="1"/>
          </p:nvPr>
        </p:nvSpPr>
        <p:spPr>
          <a:xfrm>
            <a:off x="1066800" y="1981200"/>
            <a:ext cx="75438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CA4B67-E6E7-4644-B8F1-CB18E4AF8A49}"/>
              </a:ext>
            </a:extLst>
          </p:cNvPr>
          <p:cNvSpPr>
            <a:spLocks noGrp="1"/>
          </p:cNvSpPr>
          <p:nvPr>
            <p:ph type="body" sz="half" idx="2"/>
          </p:nvPr>
        </p:nvSpPr>
        <p:spPr>
          <a:xfrm>
            <a:off x="1066800" y="4114800"/>
            <a:ext cx="75438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535FBE-B9D9-45F3-84AF-0C494E13993E}"/>
              </a:ext>
            </a:extLst>
          </p:cNvPr>
          <p:cNvSpPr>
            <a:spLocks noGrp="1"/>
          </p:cNvSpPr>
          <p:nvPr>
            <p:ph type="dt" sz="half" idx="10"/>
          </p:nvPr>
        </p:nvSpPr>
        <p:spPr>
          <a:xfrm>
            <a:off x="10668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475E7AF-D9A7-44F4-B4C4-BC2FDD870EDF}"/>
              </a:ext>
            </a:extLst>
          </p:cNvPr>
          <p:cNvSpPr>
            <a:spLocks noGrp="1"/>
          </p:cNvSpPr>
          <p:nvPr>
            <p:ph type="ftr" sz="quarter" idx="11"/>
          </p:nvPr>
        </p:nvSpPr>
        <p:spPr>
          <a:xfrm>
            <a:off x="34290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F7EA146-A617-4F92-AC44-D9888D1D43B3}"/>
              </a:ext>
            </a:extLst>
          </p:cNvPr>
          <p:cNvSpPr>
            <a:spLocks noGrp="1"/>
          </p:cNvSpPr>
          <p:nvPr>
            <p:ph type="sldNum" sz="quarter" idx="12"/>
          </p:nvPr>
        </p:nvSpPr>
        <p:spPr>
          <a:xfrm>
            <a:off x="6705600" y="6248400"/>
            <a:ext cx="1905000" cy="457200"/>
          </a:xfrm>
        </p:spPr>
        <p:txBody>
          <a:bodyPr/>
          <a:lstStyle>
            <a:lvl1pPr>
              <a:defRPr/>
            </a:lvl1pPr>
          </a:lstStyle>
          <a:p>
            <a:fld id="{C40FCF05-200C-4129-B61A-8659E1CC5285}" type="slidenum">
              <a:rPr lang="en-US" altLang="en-US"/>
              <a:pPr/>
              <a:t>‹#›</a:t>
            </a:fld>
            <a:endParaRPr lang="en-US" altLang="en-US"/>
          </a:p>
        </p:txBody>
      </p:sp>
    </p:spTree>
    <p:extLst>
      <p:ext uri="{BB962C8B-B14F-4D97-AF65-F5344CB8AC3E}">
        <p14:creationId xmlns:p14="http://schemas.microsoft.com/office/powerpoint/2010/main" val="1983255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endParaRPr lang="en-US" altLang="ko-KR"/>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US" altLang="ko-KR"/>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2EABAE20-18AA-417F-82FC-B965FD35018D}" type="slidenum">
              <a:rPr lang="ko-KR" altLang="en-US" smtClean="0"/>
              <a:pPr>
                <a:defRPr/>
              </a:pPr>
              <a:t>‹#›</a:t>
            </a:fld>
            <a:endParaRPr lang="en-US" altLang="ko-KR"/>
          </a:p>
        </p:txBody>
      </p:sp>
    </p:spTree>
    <p:extLst>
      <p:ext uri="{BB962C8B-B14F-4D97-AF65-F5344CB8AC3E}">
        <p14:creationId xmlns:p14="http://schemas.microsoft.com/office/powerpoint/2010/main" val="317285224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 id="2147483796" r:id="rId19"/>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hyperlink" Target="https://www.cdc.gov/drugoverdose/pdf/guidelines_factsheet-a.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723900"/>
            <a:ext cx="8839200" cy="3429000"/>
          </a:xfrm>
        </p:spPr>
        <p:txBody>
          <a:bodyPr>
            <a:normAutofit fontScale="90000"/>
          </a:bodyPr>
          <a:lstStyle/>
          <a:p>
            <a:pPr eaLnBrk="1" hangingPunct="1">
              <a:defRPr/>
            </a:pPr>
            <a:br>
              <a:rPr lang="en-US" altLang="ko-KR" sz="5400" b="1" dirty="0">
                <a:effectLst>
                  <a:outerShdw blurRad="38100" dist="38100" dir="2700000" algn="tl">
                    <a:srgbClr val="000000"/>
                  </a:outerShdw>
                </a:effectLst>
                <a:ea typeface="굴림" charset="-127"/>
              </a:rPr>
            </a:br>
            <a:br>
              <a:rPr lang="en-US" altLang="ko-KR" sz="5400" b="1" dirty="0">
                <a:effectLst>
                  <a:outerShdw blurRad="38100" dist="38100" dir="2700000" algn="tl">
                    <a:srgbClr val="000000"/>
                  </a:outerShdw>
                </a:effectLst>
                <a:ea typeface="굴림" charset="-127"/>
              </a:rPr>
            </a:br>
            <a:r>
              <a:rPr lang="en-US" altLang="ko-KR" sz="5400" b="1" dirty="0">
                <a:solidFill>
                  <a:srgbClr val="0066FF"/>
                </a:solidFill>
                <a:effectLst>
                  <a:outerShdw blurRad="38100" dist="38100" dir="2700000" algn="tl">
                    <a:srgbClr val="000000"/>
                  </a:outerShdw>
                </a:effectLst>
                <a:ea typeface="굴림" charset="-127"/>
              </a:rPr>
              <a:t>PAIN MANAGEMENT</a:t>
            </a:r>
            <a:br>
              <a:rPr lang="en-US" altLang="ko-KR" sz="5400" b="1" dirty="0">
                <a:solidFill>
                  <a:srgbClr val="0066FF"/>
                </a:solidFill>
                <a:effectLst>
                  <a:outerShdw blurRad="38100" dist="38100" dir="2700000" algn="tl">
                    <a:srgbClr val="000000"/>
                  </a:outerShdw>
                </a:effectLst>
                <a:ea typeface="굴림" charset="-127"/>
              </a:rPr>
            </a:br>
            <a:r>
              <a:rPr lang="en-US" altLang="ko-KR" sz="5400" b="1" dirty="0">
                <a:solidFill>
                  <a:srgbClr val="0066FF"/>
                </a:solidFill>
                <a:effectLst>
                  <a:outerShdw blurRad="38100" dist="38100" dir="2700000" algn="tl">
                    <a:srgbClr val="000000"/>
                  </a:outerShdw>
                </a:effectLst>
                <a:ea typeface="굴림" charset="-127"/>
              </a:rPr>
              <a:t>THERAPEUTIC AND</a:t>
            </a:r>
            <a:br>
              <a:rPr lang="en-US" altLang="ko-KR" sz="5400" b="1" dirty="0">
                <a:solidFill>
                  <a:srgbClr val="0066FF"/>
                </a:solidFill>
                <a:effectLst>
                  <a:outerShdw blurRad="38100" dist="38100" dir="2700000" algn="tl">
                    <a:srgbClr val="000000"/>
                  </a:outerShdw>
                </a:effectLst>
                <a:ea typeface="굴림" charset="-127"/>
              </a:rPr>
            </a:br>
            <a:r>
              <a:rPr lang="en-US" altLang="ko-KR" sz="5400" b="1" dirty="0">
                <a:solidFill>
                  <a:srgbClr val="0066FF"/>
                </a:solidFill>
                <a:effectLst>
                  <a:outerShdw blurRad="38100" dist="38100" dir="2700000" algn="tl">
                    <a:srgbClr val="000000"/>
                  </a:outerShdw>
                </a:effectLst>
                <a:ea typeface="굴림" charset="-127"/>
              </a:rPr>
              <a:t> NON-THERAPEUTIC INTERVENTIONS</a:t>
            </a:r>
          </a:p>
        </p:txBody>
      </p:sp>
      <p:sp>
        <p:nvSpPr>
          <p:cNvPr id="9219" name="Rectangle 3"/>
          <p:cNvSpPr>
            <a:spLocks noGrp="1" noChangeArrowheads="1"/>
          </p:cNvSpPr>
          <p:nvPr>
            <p:ph type="subTitle" idx="1"/>
          </p:nvPr>
        </p:nvSpPr>
        <p:spPr>
          <a:xfrm>
            <a:off x="152400" y="4419600"/>
            <a:ext cx="8839200" cy="2362200"/>
          </a:xfrm>
        </p:spPr>
        <p:txBody>
          <a:bodyPr/>
          <a:lstStyle/>
          <a:p>
            <a:pPr eaLnBrk="1" hangingPunct="1"/>
            <a:r>
              <a:rPr lang="en-US" altLang="ko-KR" sz="2000" b="1" dirty="0">
                <a:ea typeface="굴림" charset="-127"/>
              </a:rPr>
              <a:t>Roy Krishna, PhD, FCP.</a:t>
            </a:r>
          </a:p>
          <a:p>
            <a:pPr eaLnBrk="1" hangingPunct="1"/>
            <a:r>
              <a:rPr lang="en-US" altLang="ko-KR" sz="2000" b="1" dirty="0" err="1">
                <a:ea typeface="굴림" charset="-127"/>
              </a:rPr>
              <a:t>Touro</a:t>
            </a:r>
            <a:r>
              <a:rPr lang="en-US" altLang="ko-KR" sz="2000" b="1" dirty="0">
                <a:ea typeface="굴림" charset="-127"/>
              </a:rPr>
              <a:t> University Nevada</a:t>
            </a:r>
          </a:p>
          <a:p>
            <a:pPr eaLnBrk="1" hangingPunct="1"/>
            <a:r>
              <a:rPr lang="en-US" altLang="ko-KR" sz="2000" b="1" dirty="0">
                <a:ea typeface="굴림" charset="-127"/>
              </a:rPr>
              <a:t>College of Osteopathic Medicine</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ACD452-5DE0-40AC-BB80-64473EF4FE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934200"/>
          </a:xfrm>
          <a:prstGeom prst="rect">
            <a:avLst/>
          </a:prstGeom>
        </p:spPr>
      </p:pic>
    </p:spTree>
    <p:extLst>
      <p:ext uri="{BB962C8B-B14F-4D97-AF65-F5344CB8AC3E}">
        <p14:creationId xmlns:p14="http://schemas.microsoft.com/office/powerpoint/2010/main" val="2403984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accent1"/>
                </a:solidFill>
              </a:rPr>
              <a:t>Pain Management</a:t>
            </a:r>
          </a:p>
        </p:txBody>
      </p:sp>
      <p:pic>
        <p:nvPicPr>
          <p:cNvPr id="4" name="Content Placeholder 3"/>
          <p:cNvPicPr>
            <a:picLocks noGrp="1" noChangeAspect="1"/>
          </p:cNvPicPr>
          <p:nvPr>
            <p:ph idx="1"/>
          </p:nvPr>
        </p:nvPicPr>
        <p:blipFill>
          <a:blip r:embed="rId2"/>
          <a:stretch>
            <a:fillRect/>
          </a:stretch>
        </p:blipFill>
        <p:spPr>
          <a:xfrm>
            <a:off x="982133" y="2209800"/>
            <a:ext cx="7455138" cy="3624412"/>
          </a:xfrm>
          <a:prstGeom prst="rect">
            <a:avLst/>
          </a:prstGeom>
        </p:spPr>
      </p:pic>
    </p:spTree>
    <p:extLst>
      <p:ext uri="{BB962C8B-B14F-4D97-AF65-F5344CB8AC3E}">
        <p14:creationId xmlns:p14="http://schemas.microsoft.com/office/powerpoint/2010/main" val="2880146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1765" t="19318" r="1869"/>
          <a:stretch/>
        </p:blipFill>
        <p:spPr>
          <a:xfrm>
            <a:off x="1143000" y="1143000"/>
            <a:ext cx="7857067" cy="5410200"/>
          </a:xfrm>
        </p:spPr>
      </p:pic>
      <p:sp>
        <p:nvSpPr>
          <p:cNvPr id="5" name="Title 1">
            <a:extLst>
              <a:ext uri="{FF2B5EF4-FFF2-40B4-BE49-F238E27FC236}">
                <a16:creationId xmlns:a16="http://schemas.microsoft.com/office/drawing/2014/main" id="{B16121BC-702D-42D4-BC7B-CE1648AE3B30}"/>
              </a:ext>
            </a:extLst>
          </p:cNvPr>
          <p:cNvSpPr>
            <a:spLocks noGrp="1"/>
          </p:cNvSpPr>
          <p:nvPr>
            <p:ph type="title"/>
          </p:nvPr>
        </p:nvSpPr>
        <p:spPr>
          <a:xfrm>
            <a:off x="1133475" y="152400"/>
            <a:ext cx="7704667" cy="761999"/>
          </a:xfrm>
        </p:spPr>
        <p:txBody>
          <a:bodyPr/>
          <a:lstStyle/>
          <a:p>
            <a:pPr algn="ctr"/>
            <a:r>
              <a:rPr lang="en-US" b="1" dirty="0">
                <a:solidFill>
                  <a:srgbClr val="0066FF"/>
                </a:solidFill>
              </a:rPr>
              <a:t>Nociceptive vs. Neuropathic Pain</a:t>
            </a:r>
          </a:p>
        </p:txBody>
      </p:sp>
    </p:spTree>
    <p:extLst>
      <p:ext uri="{BB962C8B-B14F-4D97-AF65-F5344CB8AC3E}">
        <p14:creationId xmlns:p14="http://schemas.microsoft.com/office/powerpoint/2010/main" val="650811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5400" y="371475"/>
            <a:ext cx="7483287" cy="6057899"/>
          </a:xfrm>
        </p:spPr>
      </p:pic>
    </p:spTree>
    <p:extLst>
      <p:ext uri="{BB962C8B-B14F-4D97-AF65-F5344CB8AC3E}">
        <p14:creationId xmlns:p14="http://schemas.microsoft.com/office/powerpoint/2010/main" val="3632120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1D86C-4C71-48F3-925A-A90EB580575D}"/>
              </a:ext>
            </a:extLst>
          </p:cNvPr>
          <p:cNvSpPr>
            <a:spLocks noGrp="1"/>
          </p:cNvSpPr>
          <p:nvPr>
            <p:ph type="title"/>
          </p:nvPr>
        </p:nvSpPr>
        <p:spPr>
          <a:xfrm>
            <a:off x="609600" y="533400"/>
            <a:ext cx="7704667" cy="685799"/>
          </a:xfrm>
        </p:spPr>
        <p:txBody>
          <a:bodyPr>
            <a:normAutofit fontScale="90000"/>
          </a:bodyPr>
          <a:lstStyle/>
          <a:p>
            <a:pPr algn="ctr"/>
            <a:r>
              <a:rPr lang="en-US" b="1" dirty="0">
                <a:solidFill>
                  <a:srgbClr val="0066FF"/>
                </a:solidFill>
              </a:rPr>
              <a:t>Pain Management</a:t>
            </a:r>
          </a:p>
        </p:txBody>
      </p:sp>
      <p:sp>
        <p:nvSpPr>
          <p:cNvPr id="3" name="Content Placeholder 2">
            <a:extLst>
              <a:ext uri="{FF2B5EF4-FFF2-40B4-BE49-F238E27FC236}">
                <a16:creationId xmlns:a16="http://schemas.microsoft.com/office/drawing/2014/main" id="{7BDCDB0A-F39A-4A9D-8BDF-B07D25E3B591}"/>
              </a:ext>
            </a:extLst>
          </p:cNvPr>
          <p:cNvSpPr>
            <a:spLocks noGrp="1"/>
          </p:cNvSpPr>
          <p:nvPr>
            <p:ph idx="1"/>
          </p:nvPr>
        </p:nvSpPr>
        <p:spPr>
          <a:xfrm>
            <a:off x="914400" y="1447800"/>
            <a:ext cx="7704667" cy="3332816"/>
          </a:xfrm>
        </p:spPr>
        <p:txBody>
          <a:bodyPr/>
          <a:lstStyle/>
          <a:p>
            <a:r>
              <a:rPr lang="en-US" dirty="0"/>
              <a:t>Chronic Malignant Pain: Cancer, HIV/AIDS, MS, End Stage Organ Failure, CHF, </a:t>
            </a:r>
            <a:r>
              <a:rPr lang="en-US" dirty="0" err="1"/>
              <a:t>Parkinsons</a:t>
            </a:r>
            <a:r>
              <a:rPr lang="en-US" dirty="0"/>
              <a:t>.</a:t>
            </a:r>
          </a:p>
          <a:p>
            <a:r>
              <a:rPr lang="en-US" dirty="0"/>
              <a:t>Chronic Non-Malignant Pain: Musculoskeletal, RA, Migraine, Post-amputation, Diabetic neuropathy, Post-herpetic neuralgia, Sickle cell anemia.</a:t>
            </a:r>
          </a:p>
        </p:txBody>
      </p:sp>
    </p:spTree>
    <p:extLst>
      <p:ext uri="{BB962C8B-B14F-4D97-AF65-F5344CB8AC3E}">
        <p14:creationId xmlns:p14="http://schemas.microsoft.com/office/powerpoint/2010/main" val="4148926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8117" y="152400"/>
            <a:ext cx="7848600" cy="914400"/>
          </a:xfrm>
        </p:spPr>
        <p:txBody>
          <a:bodyPr>
            <a:normAutofit fontScale="90000"/>
          </a:bodyPr>
          <a:lstStyle/>
          <a:p>
            <a:pPr algn="ctr"/>
            <a:r>
              <a:rPr lang="en-US" b="1" dirty="0">
                <a:solidFill>
                  <a:srgbClr val="0066FF"/>
                </a:solidFill>
              </a:rPr>
              <a:t>Pain Management</a:t>
            </a:r>
            <a:br>
              <a:rPr lang="en-US" b="1" dirty="0">
                <a:solidFill>
                  <a:srgbClr val="0066FF"/>
                </a:solidFill>
              </a:rPr>
            </a:br>
            <a:r>
              <a:rPr lang="en-US" b="1" dirty="0">
                <a:solidFill>
                  <a:srgbClr val="0066FF"/>
                </a:solidFill>
              </a:rPr>
              <a:t>Treatment Options</a:t>
            </a:r>
          </a:p>
        </p:txBody>
      </p:sp>
      <p:sp>
        <p:nvSpPr>
          <p:cNvPr id="3" name="Content Placeholder 2"/>
          <p:cNvSpPr>
            <a:spLocks noGrp="1"/>
          </p:cNvSpPr>
          <p:nvPr>
            <p:ph idx="1"/>
          </p:nvPr>
        </p:nvSpPr>
        <p:spPr>
          <a:xfrm>
            <a:off x="1018117" y="1524000"/>
            <a:ext cx="7704667" cy="3332816"/>
          </a:xfrm>
        </p:spPr>
        <p:txBody>
          <a:bodyPr>
            <a:normAutofit/>
          </a:bodyPr>
          <a:lstStyle/>
          <a:p>
            <a:r>
              <a:rPr lang="en-US" dirty="0"/>
              <a:t>Non-opioids</a:t>
            </a:r>
          </a:p>
          <a:p>
            <a:r>
              <a:rPr lang="en-US" dirty="0"/>
              <a:t>Antidepressants</a:t>
            </a:r>
          </a:p>
          <a:p>
            <a:r>
              <a:rPr lang="en-US" dirty="0"/>
              <a:t>Anticonvulsants</a:t>
            </a:r>
          </a:p>
          <a:p>
            <a:r>
              <a:rPr lang="en-US" dirty="0"/>
              <a:t>Opioids</a:t>
            </a:r>
          </a:p>
          <a:p>
            <a:r>
              <a:rPr lang="en-US" dirty="0"/>
              <a:t>Cognitive Behavioral Therapy</a:t>
            </a:r>
          </a:p>
          <a:p>
            <a:r>
              <a:rPr lang="en-US" dirty="0"/>
              <a:t>CAM</a:t>
            </a:r>
          </a:p>
        </p:txBody>
      </p:sp>
    </p:spTree>
    <p:extLst>
      <p:ext uri="{BB962C8B-B14F-4D97-AF65-F5344CB8AC3E}">
        <p14:creationId xmlns:p14="http://schemas.microsoft.com/office/powerpoint/2010/main" val="112387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2">
            <a:extLst>
              <a:ext uri="{FF2B5EF4-FFF2-40B4-BE49-F238E27FC236}">
                <a16:creationId xmlns:a16="http://schemas.microsoft.com/office/drawing/2014/main" id="{A8D0F369-25CD-4B04-A84C-339B2C7969BB}"/>
              </a:ext>
            </a:extLst>
          </p:cNvPr>
          <p:cNvGraphicFramePr>
            <a:graphicFrameLocks noGrp="1" noChangeAspect="1"/>
          </p:cNvGraphicFramePr>
          <p:nvPr>
            <p:ph/>
            <p:extLst>
              <p:ext uri="{D42A27DB-BD31-4B8C-83A1-F6EECF244321}">
                <p14:modId xmlns:p14="http://schemas.microsoft.com/office/powerpoint/2010/main" val="2139290038"/>
              </p:ext>
            </p:extLst>
          </p:nvPr>
        </p:nvGraphicFramePr>
        <p:xfrm>
          <a:off x="1295400" y="381000"/>
          <a:ext cx="7608887" cy="5754688"/>
        </p:xfrm>
        <a:graphic>
          <a:graphicData uri="http://schemas.openxmlformats.org/presentationml/2006/ole">
            <mc:AlternateContent xmlns:mc="http://schemas.openxmlformats.org/markup-compatibility/2006">
              <mc:Choice xmlns:v="urn:schemas-microsoft-com:vml" Requires="v">
                <p:oleObj spid="_x0000_s2089" name="Document" r:id="rId4" imgW="5853769" imgH="4566658" progId="Word.Document.8">
                  <p:embed/>
                </p:oleObj>
              </mc:Choice>
              <mc:Fallback>
                <p:oleObj name="Document" r:id="rId4" imgW="5853769" imgH="4566658" progId="Word.Document.8">
                  <p:embed/>
                  <p:pic>
                    <p:nvPicPr>
                      <p:cNvPr id="0" name=""/>
                      <p:cNvPicPr>
                        <a:picLocks noChangeAspect="1" noChangeArrowheads="1"/>
                      </p:cNvPicPr>
                      <p:nvPr/>
                    </p:nvPicPr>
                    <p:blipFill>
                      <a:blip r:embed="rId5"/>
                      <a:srcRect/>
                      <a:stretch>
                        <a:fillRect/>
                      </a:stretch>
                    </p:blipFill>
                    <p:spPr bwMode="auto">
                      <a:xfrm>
                        <a:off x="1295400" y="381000"/>
                        <a:ext cx="7608887" cy="5754688"/>
                      </a:xfrm>
                      <a:prstGeom prst="rect">
                        <a:avLst/>
                      </a:prstGeom>
                    </p:spPr>
                  </p:pic>
                </p:oleObj>
              </mc:Fallback>
            </mc:AlternateContent>
          </a:graphicData>
        </a:graphic>
      </p:graphicFrame>
    </p:spTree>
    <p:extLst>
      <p:ext uri="{BB962C8B-B14F-4D97-AF65-F5344CB8AC3E}">
        <p14:creationId xmlns:p14="http://schemas.microsoft.com/office/powerpoint/2010/main" val="3634050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80C73BE8-256F-43F1-AE9A-7C52DCEB07D4}"/>
              </a:ext>
            </a:extLst>
          </p:cNvPr>
          <p:cNvSpPr>
            <a:spLocks noGrp="1" noChangeArrowheads="1"/>
          </p:cNvSpPr>
          <p:nvPr>
            <p:ph type="title"/>
          </p:nvPr>
        </p:nvSpPr>
        <p:spPr>
          <a:xfrm>
            <a:off x="982133" y="457201"/>
            <a:ext cx="7704667" cy="838199"/>
          </a:xfrm>
        </p:spPr>
        <p:txBody>
          <a:bodyPr/>
          <a:lstStyle/>
          <a:p>
            <a:r>
              <a:rPr lang="en-US" altLang="en-US" b="1" dirty="0">
                <a:solidFill>
                  <a:srgbClr val="0066FF"/>
                </a:solidFill>
              </a:rPr>
              <a:t>Non-opioid medications</a:t>
            </a:r>
          </a:p>
        </p:txBody>
      </p:sp>
      <p:sp>
        <p:nvSpPr>
          <p:cNvPr id="49155" name="Rectangle 3">
            <a:extLst>
              <a:ext uri="{FF2B5EF4-FFF2-40B4-BE49-F238E27FC236}">
                <a16:creationId xmlns:a16="http://schemas.microsoft.com/office/drawing/2014/main" id="{0CB64EC3-23BB-41A9-B7D3-48877D285609}"/>
              </a:ext>
            </a:extLst>
          </p:cNvPr>
          <p:cNvSpPr>
            <a:spLocks noGrp="1" noChangeArrowheads="1"/>
          </p:cNvSpPr>
          <p:nvPr>
            <p:ph idx="1"/>
          </p:nvPr>
        </p:nvSpPr>
        <p:spPr>
          <a:xfrm>
            <a:off x="963083" y="1524000"/>
            <a:ext cx="7704667" cy="3332816"/>
          </a:xfrm>
        </p:spPr>
        <p:txBody>
          <a:bodyPr/>
          <a:lstStyle/>
          <a:p>
            <a:r>
              <a:rPr lang="en-US" altLang="en-US" sz="2800" dirty="0"/>
              <a:t>Acetaminophen 650mg </a:t>
            </a:r>
            <a:r>
              <a:rPr lang="en-US" altLang="en-US" sz="2800" dirty="0" err="1"/>
              <a:t>tid-qid</a:t>
            </a:r>
            <a:r>
              <a:rPr lang="en-US" altLang="en-US" sz="2800" dirty="0"/>
              <a:t> : concern for hepatic toxicity &gt;3-4grams</a:t>
            </a:r>
          </a:p>
          <a:p>
            <a:r>
              <a:rPr lang="en-US" altLang="en-US" sz="2800" dirty="0"/>
              <a:t>NSAIDs including Ibuprofen, Naproxen, COX-2 inhibitor: concern for gastric / renal toxicity, platelet dysfunction, may inhibit anti-hypertensive medications</a:t>
            </a:r>
          </a:p>
          <a:p>
            <a:endParaRPr lang="en-US" altLang="en-US" sz="2800" dirty="0"/>
          </a:p>
        </p:txBody>
      </p:sp>
    </p:spTree>
    <p:extLst>
      <p:ext uri="{BB962C8B-B14F-4D97-AF65-F5344CB8AC3E}">
        <p14:creationId xmlns:p14="http://schemas.microsoft.com/office/powerpoint/2010/main" val="1460653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98B02B6-26F9-4B45-884B-02E23F818B21}"/>
              </a:ext>
            </a:extLst>
          </p:cNvPr>
          <p:cNvSpPr>
            <a:spLocks noGrp="1" noChangeArrowheads="1"/>
          </p:cNvSpPr>
          <p:nvPr>
            <p:ph type="title"/>
          </p:nvPr>
        </p:nvSpPr>
        <p:spPr>
          <a:xfrm>
            <a:off x="1066800" y="228600"/>
            <a:ext cx="7772400" cy="1143000"/>
          </a:xfrm>
        </p:spPr>
        <p:txBody>
          <a:bodyPr/>
          <a:lstStyle/>
          <a:p>
            <a:r>
              <a:rPr lang="en-US" altLang="en-US" b="1" dirty="0">
                <a:solidFill>
                  <a:srgbClr val="0066FF"/>
                </a:solidFill>
              </a:rPr>
              <a:t>Opioid combination products</a:t>
            </a:r>
          </a:p>
        </p:txBody>
      </p:sp>
      <p:sp>
        <p:nvSpPr>
          <p:cNvPr id="43011" name="Rectangle 3">
            <a:extLst>
              <a:ext uri="{FF2B5EF4-FFF2-40B4-BE49-F238E27FC236}">
                <a16:creationId xmlns:a16="http://schemas.microsoft.com/office/drawing/2014/main" id="{3EB54AFF-5E9F-4EE3-ABA9-744A17288042}"/>
              </a:ext>
            </a:extLst>
          </p:cNvPr>
          <p:cNvSpPr>
            <a:spLocks noGrp="1" noChangeArrowheads="1"/>
          </p:cNvSpPr>
          <p:nvPr>
            <p:ph idx="1"/>
          </p:nvPr>
        </p:nvSpPr>
        <p:spPr>
          <a:xfrm>
            <a:off x="1143000" y="1676400"/>
            <a:ext cx="7772400" cy="4114800"/>
          </a:xfrm>
        </p:spPr>
        <p:txBody>
          <a:bodyPr>
            <a:normAutofit fontScale="92500"/>
          </a:bodyPr>
          <a:lstStyle/>
          <a:p>
            <a:r>
              <a:rPr lang="en-US" altLang="en-US" sz="2800" dirty="0"/>
              <a:t>The following opioids are available as combination products with acetaminophen,  aspirin, or ibuprofen</a:t>
            </a:r>
          </a:p>
          <a:p>
            <a:pPr lvl="1"/>
            <a:r>
              <a:rPr lang="en-US" altLang="en-US" sz="2500" dirty="0"/>
              <a:t>Codeine; hydrocodone; oxycodone; propoxyphene</a:t>
            </a:r>
          </a:p>
          <a:p>
            <a:r>
              <a:rPr lang="en-US" altLang="en-US" sz="2800" dirty="0"/>
              <a:t>Typically used for</a:t>
            </a:r>
            <a:endParaRPr lang="en-US" altLang="en-US" sz="1800" dirty="0"/>
          </a:p>
          <a:p>
            <a:pPr lvl="1"/>
            <a:r>
              <a:rPr lang="en-US" altLang="en-US" sz="2500" dirty="0"/>
              <a:t>Moderate episodic (PRN) pain</a:t>
            </a:r>
          </a:p>
          <a:p>
            <a:pPr lvl="1"/>
            <a:r>
              <a:rPr lang="en-US" altLang="en-US" sz="2500" dirty="0"/>
              <a:t>Breakthrough pain in addition to a long-acting opioid.</a:t>
            </a:r>
            <a:endParaRPr lang="en-US" altLang="en-US" sz="1900" dirty="0"/>
          </a:p>
          <a:p>
            <a:r>
              <a:rPr lang="en-US" altLang="en-US" sz="2800" dirty="0"/>
              <a:t>Never prescribe more than one combination drug at any one time.</a:t>
            </a:r>
          </a:p>
          <a:p>
            <a:pPr lvl="1"/>
            <a:endParaRPr lang="en-US" altLang="en-US" sz="2900" dirty="0"/>
          </a:p>
        </p:txBody>
      </p:sp>
    </p:spTree>
    <p:extLst>
      <p:ext uri="{BB962C8B-B14F-4D97-AF65-F5344CB8AC3E}">
        <p14:creationId xmlns:p14="http://schemas.microsoft.com/office/powerpoint/2010/main" val="1424118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A735D88C-59FB-459C-A390-E55D6E1A5044}"/>
              </a:ext>
            </a:extLst>
          </p:cNvPr>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19" name="Rectangle 3">
            <a:extLst>
              <a:ext uri="{FF2B5EF4-FFF2-40B4-BE49-F238E27FC236}">
                <a16:creationId xmlns:a16="http://schemas.microsoft.com/office/drawing/2014/main" id="{6B9BD297-608A-4574-8428-BA5DF2867D9E}"/>
              </a:ext>
            </a:extLst>
          </p:cNvPr>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20" name="Rectangle 4">
            <a:extLst>
              <a:ext uri="{FF2B5EF4-FFF2-40B4-BE49-F238E27FC236}">
                <a16:creationId xmlns:a16="http://schemas.microsoft.com/office/drawing/2014/main" id="{FBF77607-D0B7-4EC2-AEA7-030048B6CDF2}"/>
              </a:ext>
            </a:extLst>
          </p:cNvPr>
          <p:cNvSpPr>
            <a:spLocks noGrp="1" noChangeArrowheads="1"/>
          </p:cNvSpPr>
          <p:nvPr>
            <p:ph type="title"/>
          </p:nvPr>
        </p:nvSpPr>
        <p:spPr>
          <a:xfrm>
            <a:off x="1047750" y="233364"/>
            <a:ext cx="7772400" cy="1066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0000"/>
          </a:bodyPr>
          <a:lstStyle/>
          <a:p>
            <a:r>
              <a:rPr lang="en-US" altLang="en-US" dirty="0"/>
              <a:t>            </a:t>
            </a:r>
            <a:r>
              <a:rPr lang="en-US" altLang="en-US" sz="3600" b="1" dirty="0">
                <a:solidFill>
                  <a:srgbClr val="0066FF"/>
                </a:solidFill>
              </a:rPr>
              <a:t>Pain Management</a:t>
            </a:r>
            <a:br>
              <a:rPr lang="en-US" altLang="en-US" sz="3600" b="1" dirty="0">
                <a:solidFill>
                  <a:srgbClr val="0066FF"/>
                </a:solidFill>
              </a:rPr>
            </a:br>
            <a:r>
              <a:rPr lang="en-US" altLang="en-US" sz="3600" b="1" dirty="0">
                <a:solidFill>
                  <a:srgbClr val="0066FF"/>
                </a:solidFill>
              </a:rPr>
              <a:t>        Opioid Dose Escalation</a:t>
            </a:r>
            <a:endParaRPr lang="en-US" altLang="en-US" b="1" dirty="0">
              <a:solidFill>
                <a:srgbClr val="0066FF"/>
              </a:solidFill>
            </a:endParaRPr>
          </a:p>
        </p:txBody>
      </p:sp>
      <p:sp>
        <p:nvSpPr>
          <p:cNvPr id="86021" name="Rectangle 5">
            <a:extLst>
              <a:ext uri="{FF2B5EF4-FFF2-40B4-BE49-F238E27FC236}">
                <a16:creationId xmlns:a16="http://schemas.microsoft.com/office/drawing/2014/main" id="{EF420EFF-414F-46EB-9CAC-0DA448695D33}"/>
              </a:ext>
            </a:extLst>
          </p:cNvPr>
          <p:cNvSpPr>
            <a:spLocks noChangeArrowheads="1"/>
          </p:cNvSpPr>
          <p:nvPr/>
        </p:nvSpPr>
        <p:spPr bwMode="auto">
          <a:xfrm>
            <a:off x="914400" y="1590676"/>
            <a:ext cx="7905741"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r>
              <a:rPr lang="en-US" altLang="en-US" sz="2000" dirty="0">
                <a:latin typeface="Arial" panose="020B0604020202020204" pitchFamily="34" charset="0"/>
              </a:rPr>
              <a:t>Always increase by a percentage of the present dose based upon patient’s pain rating and current assessment</a:t>
            </a:r>
          </a:p>
        </p:txBody>
      </p:sp>
      <p:sp>
        <p:nvSpPr>
          <p:cNvPr id="86022" name="Line 6">
            <a:extLst>
              <a:ext uri="{FF2B5EF4-FFF2-40B4-BE49-F238E27FC236}">
                <a16:creationId xmlns:a16="http://schemas.microsoft.com/office/drawing/2014/main" id="{282632CE-8338-4A09-A2FE-25C0F1486987}"/>
              </a:ext>
            </a:extLst>
          </p:cNvPr>
          <p:cNvSpPr>
            <a:spLocks noChangeShapeType="1"/>
          </p:cNvSpPr>
          <p:nvPr/>
        </p:nvSpPr>
        <p:spPr bwMode="auto">
          <a:xfrm flipV="1">
            <a:off x="1066800" y="5105400"/>
            <a:ext cx="0" cy="100171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23" name="Rectangle 7">
            <a:extLst>
              <a:ext uri="{FF2B5EF4-FFF2-40B4-BE49-F238E27FC236}">
                <a16:creationId xmlns:a16="http://schemas.microsoft.com/office/drawing/2014/main" id="{06591B09-51EE-47B2-98A9-BD40320E36A9}"/>
              </a:ext>
            </a:extLst>
          </p:cNvPr>
          <p:cNvSpPr>
            <a:spLocks noChangeArrowheads="1"/>
          </p:cNvSpPr>
          <p:nvPr/>
        </p:nvSpPr>
        <p:spPr bwMode="auto">
          <a:xfrm>
            <a:off x="914400" y="5181600"/>
            <a:ext cx="1601788"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2400">
                <a:latin typeface="Times New Roman" panose="02020603050405020304" pitchFamily="18" charset="0"/>
              </a:rPr>
              <a:t>   Mild pain</a:t>
            </a:r>
          </a:p>
          <a:p>
            <a:r>
              <a:rPr lang="en-US" altLang="en-US" sz="2400">
                <a:latin typeface="Times New Roman" panose="02020603050405020304" pitchFamily="18" charset="0"/>
              </a:rPr>
              <a:t>     1-3/10</a:t>
            </a:r>
          </a:p>
        </p:txBody>
      </p:sp>
      <p:sp>
        <p:nvSpPr>
          <p:cNvPr id="86024" name="Rectangle 8">
            <a:extLst>
              <a:ext uri="{FF2B5EF4-FFF2-40B4-BE49-F238E27FC236}">
                <a16:creationId xmlns:a16="http://schemas.microsoft.com/office/drawing/2014/main" id="{D872E4BE-B70C-4BED-BCFC-3C4C47DBF519}"/>
              </a:ext>
            </a:extLst>
          </p:cNvPr>
          <p:cNvSpPr>
            <a:spLocks noChangeArrowheads="1"/>
          </p:cNvSpPr>
          <p:nvPr/>
        </p:nvSpPr>
        <p:spPr bwMode="auto">
          <a:xfrm>
            <a:off x="747713" y="4310063"/>
            <a:ext cx="2160587"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2400">
                <a:solidFill>
                  <a:schemeClr val="accent1"/>
                </a:solidFill>
                <a:latin typeface="Times New Roman" panose="02020603050405020304" pitchFamily="18" charset="0"/>
              </a:rPr>
              <a:t>   </a:t>
            </a:r>
            <a:r>
              <a:rPr lang="en-US" altLang="en-US" sz="2400" b="1">
                <a:solidFill>
                  <a:schemeClr val="accent1"/>
                </a:solidFill>
                <a:latin typeface="Times New Roman" panose="02020603050405020304" pitchFamily="18" charset="0"/>
              </a:rPr>
              <a:t>25% increase</a:t>
            </a:r>
          </a:p>
        </p:txBody>
      </p:sp>
      <p:sp>
        <p:nvSpPr>
          <p:cNvPr id="86025" name="Line 9">
            <a:extLst>
              <a:ext uri="{FF2B5EF4-FFF2-40B4-BE49-F238E27FC236}">
                <a16:creationId xmlns:a16="http://schemas.microsoft.com/office/drawing/2014/main" id="{D9953B3D-6132-44E4-9907-F7CFD0D99580}"/>
              </a:ext>
            </a:extLst>
          </p:cNvPr>
          <p:cNvSpPr>
            <a:spLocks noChangeShapeType="1"/>
          </p:cNvSpPr>
          <p:nvPr/>
        </p:nvSpPr>
        <p:spPr bwMode="auto">
          <a:xfrm>
            <a:off x="1066800" y="5105400"/>
            <a:ext cx="18986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26" name="Line 10">
            <a:extLst>
              <a:ext uri="{FF2B5EF4-FFF2-40B4-BE49-F238E27FC236}">
                <a16:creationId xmlns:a16="http://schemas.microsoft.com/office/drawing/2014/main" id="{3313DDB6-E4DD-4F86-9AA9-6945942A2EAB}"/>
              </a:ext>
            </a:extLst>
          </p:cNvPr>
          <p:cNvSpPr>
            <a:spLocks noChangeShapeType="1"/>
          </p:cNvSpPr>
          <p:nvPr/>
        </p:nvSpPr>
        <p:spPr bwMode="auto">
          <a:xfrm flipV="1">
            <a:off x="2971800" y="4033838"/>
            <a:ext cx="0" cy="10779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27" name="Rectangle 11">
            <a:extLst>
              <a:ext uri="{FF2B5EF4-FFF2-40B4-BE49-F238E27FC236}">
                <a16:creationId xmlns:a16="http://schemas.microsoft.com/office/drawing/2014/main" id="{2DC0E0C7-9575-4B11-9650-E916BC73A78F}"/>
              </a:ext>
            </a:extLst>
          </p:cNvPr>
          <p:cNvSpPr>
            <a:spLocks noChangeArrowheads="1"/>
          </p:cNvSpPr>
          <p:nvPr/>
        </p:nvSpPr>
        <p:spPr bwMode="auto">
          <a:xfrm>
            <a:off x="3033713" y="3929063"/>
            <a:ext cx="1947862"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2400">
                <a:latin typeface="Times New Roman" panose="02020603050405020304" pitchFamily="18" charset="0"/>
              </a:rPr>
              <a:t>Moderate pain</a:t>
            </a:r>
          </a:p>
          <a:p>
            <a:r>
              <a:rPr lang="en-US" altLang="en-US" sz="2400">
                <a:latin typeface="Times New Roman" panose="02020603050405020304" pitchFamily="18" charset="0"/>
              </a:rPr>
              <a:t>4-6/10</a:t>
            </a:r>
          </a:p>
        </p:txBody>
      </p:sp>
      <p:sp>
        <p:nvSpPr>
          <p:cNvPr id="86028" name="Rectangle 12">
            <a:extLst>
              <a:ext uri="{FF2B5EF4-FFF2-40B4-BE49-F238E27FC236}">
                <a16:creationId xmlns:a16="http://schemas.microsoft.com/office/drawing/2014/main" id="{A867AB2B-380A-463A-B316-5C7B6059A515}"/>
              </a:ext>
            </a:extLst>
          </p:cNvPr>
          <p:cNvSpPr>
            <a:spLocks noChangeArrowheads="1"/>
          </p:cNvSpPr>
          <p:nvPr/>
        </p:nvSpPr>
        <p:spPr bwMode="auto">
          <a:xfrm>
            <a:off x="3033713" y="3167063"/>
            <a:ext cx="2490787"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2400">
                <a:solidFill>
                  <a:schemeClr val="accent1"/>
                </a:solidFill>
                <a:latin typeface="Times New Roman" panose="02020603050405020304" pitchFamily="18" charset="0"/>
              </a:rPr>
              <a:t>  </a:t>
            </a:r>
            <a:r>
              <a:rPr lang="en-US" altLang="en-US" sz="2400" b="1">
                <a:solidFill>
                  <a:schemeClr val="tx2"/>
                </a:solidFill>
                <a:latin typeface="Times New Roman" panose="02020603050405020304" pitchFamily="18" charset="0"/>
              </a:rPr>
              <a:t>25-50% increase</a:t>
            </a:r>
          </a:p>
        </p:txBody>
      </p:sp>
      <p:sp>
        <p:nvSpPr>
          <p:cNvPr id="86029" name="Line 13">
            <a:extLst>
              <a:ext uri="{FF2B5EF4-FFF2-40B4-BE49-F238E27FC236}">
                <a16:creationId xmlns:a16="http://schemas.microsoft.com/office/drawing/2014/main" id="{8A7048AE-E57F-43F1-A2E6-CAA60D8EE1B1}"/>
              </a:ext>
            </a:extLst>
          </p:cNvPr>
          <p:cNvSpPr>
            <a:spLocks noChangeShapeType="1"/>
          </p:cNvSpPr>
          <p:nvPr/>
        </p:nvSpPr>
        <p:spPr bwMode="auto">
          <a:xfrm>
            <a:off x="2971800" y="4038600"/>
            <a:ext cx="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30" name="Line 14">
            <a:extLst>
              <a:ext uri="{FF2B5EF4-FFF2-40B4-BE49-F238E27FC236}">
                <a16:creationId xmlns:a16="http://schemas.microsoft.com/office/drawing/2014/main" id="{2131F037-1A68-4F0E-B170-E4BD73D2F514}"/>
              </a:ext>
            </a:extLst>
          </p:cNvPr>
          <p:cNvSpPr>
            <a:spLocks noChangeShapeType="1"/>
          </p:cNvSpPr>
          <p:nvPr/>
        </p:nvSpPr>
        <p:spPr bwMode="auto">
          <a:xfrm>
            <a:off x="2971800" y="4038600"/>
            <a:ext cx="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31" name="Line 15">
            <a:extLst>
              <a:ext uri="{FF2B5EF4-FFF2-40B4-BE49-F238E27FC236}">
                <a16:creationId xmlns:a16="http://schemas.microsoft.com/office/drawing/2014/main" id="{365043DC-3373-487E-900E-025F5044A2D0}"/>
              </a:ext>
            </a:extLst>
          </p:cNvPr>
          <p:cNvSpPr>
            <a:spLocks noChangeShapeType="1"/>
          </p:cNvSpPr>
          <p:nvPr/>
        </p:nvSpPr>
        <p:spPr bwMode="auto">
          <a:xfrm flipV="1">
            <a:off x="2971800" y="3957638"/>
            <a:ext cx="0" cy="873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32" name="Line 16">
            <a:extLst>
              <a:ext uri="{FF2B5EF4-FFF2-40B4-BE49-F238E27FC236}">
                <a16:creationId xmlns:a16="http://schemas.microsoft.com/office/drawing/2014/main" id="{9971B9FA-C4C8-4E37-857D-670A5684EC45}"/>
              </a:ext>
            </a:extLst>
          </p:cNvPr>
          <p:cNvSpPr>
            <a:spLocks noChangeShapeType="1"/>
          </p:cNvSpPr>
          <p:nvPr/>
        </p:nvSpPr>
        <p:spPr bwMode="auto">
          <a:xfrm>
            <a:off x="2979738" y="3962400"/>
            <a:ext cx="26527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33" name="Line 17">
            <a:extLst>
              <a:ext uri="{FF2B5EF4-FFF2-40B4-BE49-F238E27FC236}">
                <a16:creationId xmlns:a16="http://schemas.microsoft.com/office/drawing/2014/main" id="{BB6EDA08-33E6-4974-BF54-7DD4E5A3D6DB}"/>
              </a:ext>
            </a:extLst>
          </p:cNvPr>
          <p:cNvSpPr>
            <a:spLocks noChangeShapeType="1"/>
          </p:cNvSpPr>
          <p:nvPr/>
        </p:nvSpPr>
        <p:spPr bwMode="auto">
          <a:xfrm flipV="1">
            <a:off x="5638800" y="3043238"/>
            <a:ext cx="0" cy="7731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34" name="Rectangle 18">
            <a:extLst>
              <a:ext uri="{FF2B5EF4-FFF2-40B4-BE49-F238E27FC236}">
                <a16:creationId xmlns:a16="http://schemas.microsoft.com/office/drawing/2014/main" id="{33B7F1CC-48B2-403B-8EFD-D8A559AFE359}"/>
              </a:ext>
            </a:extLst>
          </p:cNvPr>
          <p:cNvSpPr>
            <a:spLocks noChangeArrowheads="1"/>
          </p:cNvSpPr>
          <p:nvPr/>
        </p:nvSpPr>
        <p:spPr bwMode="auto">
          <a:xfrm>
            <a:off x="5776913" y="3090863"/>
            <a:ext cx="160972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2400" dirty="0">
                <a:latin typeface="Times New Roman" panose="02020603050405020304" pitchFamily="18" charset="0"/>
              </a:rPr>
              <a:t>Severe pain</a:t>
            </a:r>
          </a:p>
          <a:p>
            <a:r>
              <a:rPr lang="en-US" altLang="en-US" sz="2400" dirty="0">
                <a:latin typeface="Times New Roman" panose="02020603050405020304" pitchFamily="18" charset="0"/>
              </a:rPr>
              <a:t>7-10/10</a:t>
            </a:r>
          </a:p>
        </p:txBody>
      </p:sp>
      <p:sp>
        <p:nvSpPr>
          <p:cNvPr id="86035" name="Line 19">
            <a:extLst>
              <a:ext uri="{FF2B5EF4-FFF2-40B4-BE49-F238E27FC236}">
                <a16:creationId xmlns:a16="http://schemas.microsoft.com/office/drawing/2014/main" id="{48D662D0-216D-4C6D-AE58-4684464BC013}"/>
              </a:ext>
            </a:extLst>
          </p:cNvPr>
          <p:cNvSpPr>
            <a:spLocks noChangeShapeType="1"/>
          </p:cNvSpPr>
          <p:nvPr/>
        </p:nvSpPr>
        <p:spPr bwMode="auto">
          <a:xfrm>
            <a:off x="5638800" y="3124200"/>
            <a:ext cx="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36" name="Line 20">
            <a:extLst>
              <a:ext uri="{FF2B5EF4-FFF2-40B4-BE49-F238E27FC236}">
                <a16:creationId xmlns:a16="http://schemas.microsoft.com/office/drawing/2014/main" id="{E9B44B0D-3B06-42EB-A515-2FBD4376CF49}"/>
              </a:ext>
            </a:extLst>
          </p:cNvPr>
          <p:cNvSpPr>
            <a:spLocks noChangeShapeType="1"/>
          </p:cNvSpPr>
          <p:nvPr/>
        </p:nvSpPr>
        <p:spPr bwMode="auto">
          <a:xfrm>
            <a:off x="5646738" y="3048000"/>
            <a:ext cx="25765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037" name="Rectangle 21">
            <a:extLst>
              <a:ext uri="{FF2B5EF4-FFF2-40B4-BE49-F238E27FC236}">
                <a16:creationId xmlns:a16="http://schemas.microsoft.com/office/drawing/2014/main" id="{0D0AC9AF-9ABC-4178-8791-55CA101205E7}"/>
              </a:ext>
            </a:extLst>
          </p:cNvPr>
          <p:cNvSpPr>
            <a:spLocks noChangeArrowheads="1"/>
          </p:cNvSpPr>
          <p:nvPr/>
        </p:nvSpPr>
        <p:spPr bwMode="auto">
          <a:xfrm>
            <a:off x="5700713" y="2405063"/>
            <a:ext cx="2643187"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altLang="en-US" sz="2400" dirty="0">
                <a:solidFill>
                  <a:schemeClr val="accent1"/>
                </a:solidFill>
                <a:latin typeface="Times New Roman" panose="02020603050405020304" pitchFamily="18" charset="0"/>
              </a:rPr>
              <a:t>  </a:t>
            </a:r>
            <a:r>
              <a:rPr lang="en-US" altLang="en-US" sz="2400" b="1" dirty="0">
                <a:solidFill>
                  <a:srgbClr val="FF0000"/>
                </a:solidFill>
                <a:latin typeface="Times New Roman" panose="02020603050405020304" pitchFamily="18" charset="0"/>
              </a:rPr>
              <a:t>50-100% increase</a:t>
            </a:r>
          </a:p>
        </p:txBody>
      </p:sp>
      <p:sp>
        <p:nvSpPr>
          <p:cNvPr id="86038" name="Line 22">
            <a:extLst>
              <a:ext uri="{FF2B5EF4-FFF2-40B4-BE49-F238E27FC236}">
                <a16:creationId xmlns:a16="http://schemas.microsoft.com/office/drawing/2014/main" id="{9F488551-8BEB-4464-A0FF-C179EEBC40D1}"/>
              </a:ext>
            </a:extLst>
          </p:cNvPr>
          <p:cNvSpPr>
            <a:spLocks noChangeShapeType="1"/>
          </p:cNvSpPr>
          <p:nvPr/>
        </p:nvSpPr>
        <p:spPr bwMode="auto">
          <a:xfrm>
            <a:off x="5638800" y="3741738"/>
            <a:ext cx="0" cy="21431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09309264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F6C47B-C689-4CD1-823B-1824E618CFE6}"/>
              </a:ext>
            </a:extLst>
          </p:cNvPr>
          <p:cNvSpPr>
            <a:spLocks noGrp="1"/>
          </p:cNvSpPr>
          <p:nvPr>
            <p:ph type="title"/>
          </p:nvPr>
        </p:nvSpPr>
        <p:spPr>
          <a:xfrm>
            <a:off x="457200" y="152400"/>
            <a:ext cx="7704667" cy="990599"/>
          </a:xfrm>
        </p:spPr>
        <p:txBody>
          <a:bodyPr>
            <a:normAutofit fontScale="90000"/>
          </a:bodyPr>
          <a:lstStyle/>
          <a:p>
            <a:r>
              <a:rPr lang="en-US" dirty="0"/>
              <a:t>             </a:t>
            </a:r>
            <a:r>
              <a:rPr lang="en-US" sz="3600" b="1" dirty="0">
                <a:solidFill>
                  <a:srgbClr val="0066FF"/>
                </a:solidFill>
              </a:rPr>
              <a:t>Pain Management</a:t>
            </a:r>
            <a:br>
              <a:rPr lang="en-US" sz="3600" b="1" dirty="0">
                <a:solidFill>
                  <a:srgbClr val="0066FF"/>
                </a:solidFill>
              </a:rPr>
            </a:br>
            <a:r>
              <a:rPr lang="en-US" sz="3600" b="1" dirty="0">
                <a:solidFill>
                  <a:srgbClr val="0066FF"/>
                </a:solidFill>
              </a:rPr>
              <a:t>             Breakthrough Pain</a:t>
            </a:r>
            <a:endParaRPr lang="en-US" b="1" dirty="0">
              <a:solidFill>
                <a:srgbClr val="0066FF"/>
              </a:solidFill>
            </a:endParaRPr>
          </a:p>
        </p:txBody>
      </p:sp>
      <p:sp>
        <p:nvSpPr>
          <p:cNvPr id="4" name="Content Placeholder 3">
            <a:extLst>
              <a:ext uri="{FF2B5EF4-FFF2-40B4-BE49-F238E27FC236}">
                <a16:creationId xmlns:a16="http://schemas.microsoft.com/office/drawing/2014/main" id="{0FD3B068-7D77-4236-9E32-5738B1E674F3}"/>
              </a:ext>
            </a:extLst>
          </p:cNvPr>
          <p:cNvSpPr>
            <a:spLocks noGrp="1"/>
          </p:cNvSpPr>
          <p:nvPr>
            <p:ph idx="1"/>
          </p:nvPr>
        </p:nvSpPr>
        <p:spPr>
          <a:xfrm>
            <a:off x="914400" y="1524000"/>
            <a:ext cx="7704667" cy="3332816"/>
          </a:xfrm>
        </p:spPr>
        <p:txBody>
          <a:bodyPr/>
          <a:lstStyle/>
          <a:p>
            <a:endParaRPr lang="en-US" dirty="0"/>
          </a:p>
          <a:p>
            <a:r>
              <a:rPr lang="en-US" dirty="0"/>
              <a:t>Long acting opioids for persistent pain.</a:t>
            </a:r>
          </a:p>
          <a:p>
            <a:r>
              <a:rPr lang="en-US" dirty="0"/>
              <a:t>Short acting opioids (rescue) for breakthrough pain.</a:t>
            </a:r>
          </a:p>
          <a:p>
            <a:r>
              <a:rPr lang="en-US" dirty="0"/>
              <a:t>Rescue dose is 10-15% of 24 h daily dosage.</a:t>
            </a:r>
          </a:p>
          <a:p>
            <a:r>
              <a:rPr lang="en-US" dirty="0"/>
              <a:t>Oral rescue doses every 1-2h, parenteral every 15-30min.</a:t>
            </a:r>
          </a:p>
          <a:p>
            <a:endParaRPr lang="en-US" dirty="0"/>
          </a:p>
        </p:txBody>
      </p:sp>
    </p:spTree>
    <p:extLst>
      <p:ext uri="{BB962C8B-B14F-4D97-AF65-F5344CB8AC3E}">
        <p14:creationId xmlns:p14="http://schemas.microsoft.com/office/powerpoint/2010/main" val="3939306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52400"/>
            <a:ext cx="7848600" cy="1219200"/>
          </a:xfrm>
        </p:spPr>
        <p:txBody>
          <a:bodyPr>
            <a:normAutofit fontScale="90000"/>
          </a:bodyPr>
          <a:lstStyle/>
          <a:p>
            <a:pPr algn="ctr"/>
            <a:r>
              <a:rPr lang="en-US" b="1" dirty="0">
                <a:solidFill>
                  <a:srgbClr val="0066FF"/>
                </a:solidFill>
              </a:rPr>
              <a:t>Pain Management</a:t>
            </a:r>
            <a:br>
              <a:rPr lang="en-US" b="1" dirty="0">
                <a:solidFill>
                  <a:srgbClr val="0066FF"/>
                </a:solidFill>
              </a:rPr>
            </a:br>
            <a:r>
              <a:rPr lang="en-US" b="1" dirty="0">
                <a:solidFill>
                  <a:srgbClr val="0066FF"/>
                </a:solidFill>
              </a:rPr>
              <a:t>Fibromyalgia</a:t>
            </a:r>
          </a:p>
        </p:txBody>
      </p:sp>
      <p:sp>
        <p:nvSpPr>
          <p:cNvPr id="3" name="Content Placeholder 2"/>
          <p:cNvSpPr>
            <a:spLocks noGrp="1"/>
          </p:cNvSpPr>
          <p:nvPr>
            <p:ph idx="1"/>
          </p:nvPr>
        </p:nvSpPr>
        <p:spPr>
          <a:xfrm>
            <a:off x="1107016" y="1533525"/>
            <a:ext cx="7704667" cy="3256616"/>
          </a:xfrm>
        </p:spPr>
        <p:txBody>
          <a:bodyPr/>
          <a:lstStyle/>
          <a:p>
            <a:r>
              <a:rPr lang="en-US" dirty="0"/>
              <a:t>Widespread pain for at least 3 months</a:t>
            </a:r>
          </a:p>
          <a:p>
            <a:r>
              <a:rPr lang="en-US" dirty="0"/>
              <a:t>Pain on both sides of the body</a:t>
            </a:r>
          </a:p>
          <a:p>
            <a:r>
              <a:rPr lang="en-US" dirty="0"/>
              <a:t>Pain above and below the waist</a:t>
            </a:r>
          </a:p>
          <a:p>
            <a:r>
              <a:rPr lang="en-US" dirty="0"/>
              <a:t>Axial skeletal pain</a:t>
            </a:r>
          </a:p>
        </p:txBody>
      </p:sp>
    </p:spTree>
    <p:extLst>
      <p:ext uri="{BB962C8B-B14F-4D97-AF65-F5344CB8AC3E}">
        <p14:creationId xmlns:p14="http://schemas.microsoft.com/office/powerpoint/2010/main" val="1968532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142999"/>
          </a:xfrm>
        </p:spPr>
        <p:txBody>
          <a:bodyPr>
            <a:normAutofit fontScale="90000"/>
          </a:bodyPr>
          <a:lstStyle/>
          <a:p>
            <a:pPr algn="ctr"/>
            <a:r>
              <a:rPr lang="en-US" b="1" dirty="0">
                <a:solidFill>
                  <a:srgbClr val="0066FF"/>
                </a:solidFill>
              </a:rPr>
              <a:t>Pain Management</a:t>
            </a:r>
            <a:br>
              <a:rPr lang="en-US" b="1" dirty="0">
                <a:solidFill>
                  <a:srgbClr val="0066FF"/>
                </a:solidFill>
              </a:rPr>
            </a:br>
            <a:r>
              <a:rPr lang="en-US" b="1" dirty="0">
                <a:solidFill>
                  <a:srgbClr val="0066FF"/>
                </a:solidFill>
              </a:rPr>
              <a:t>Fibromyalgia</a:t>
            </a:r>
          </a:p>
        </p:txBody>
      </p:sp>
      <p:sp>
        <p:nvSpPr>
          <p:cNvPr id="3" name="Content Placeholder 2"/>
          <p:cNvSpPr>
            <a:spLocks noGrp="1"/>
          </p:cNvSpPr>
          <p:nvPr>
            <p:ph idx="1"/>
          </p:nvPr>
        </p:nvSpPr>
        <p:spPr>
          <a:xfrm>
            <a:off x="1066800" y="1762592"/>
            <a:ext cx="7704667" cy="3332816"/>
          </a:xfrm>
        </p:spPr>
        <p:txBody>
          <a:bodyPr/>
          <a:lstStyle/>
          <a:p>
            <a:r>
              <a:rPr lang="en-US" dirty="0"/>
              <a:t>Pregabalin</a:t>
            </a:r>
          </a:p>
          <a:p>
            <a:r>
              <a:rPr lang="en-US" dirty="0"/>
              <a:t>Duloxetine/Gabapentin</a:t>
            </a:r>
          </a:p>
          <a:p>
            <a:r>
              <a:rPr lang="en-US" dirty="0" err="1"/>
              <a:t>Tizanidine</a:t>
            </a:r>
            <a:endParaRPr lang="en-US" dirty="0"/>
          </a:p>
          <a:p>
            <a:r>
              <a:rPr lang="en-US" dirty="0" err="1"/>
              <a:t>Trazodone</a:t>
            </a:r>
            <a:r>
              <a:rPr lang="en-US" dirty="0"/>
              <a:t> (sleep disturbance)</a:t>
            </a:r>
          </a:p>
          <a:p>
            <a:r>
              <a:rPr lang="en-US" dirty="0"/>
              <a:t>Amitriptyline/</a:t>
            </a:r>
            <a:r>
              <a:rPr lang="en-US" dirty="0" err="1"/>
              <a:t>Nortriptyline</a:t>
            </a:r>
            <a:endParaRPr lang="en-US" dirty="0"/>
          </a:p>
        </p:txBody>
      </p:sp>
    </p:spTree>
    <p:extLst>
      <p:ext uri="{BB962C8B-B14F-4D97-AF65-F5344CB8AC3E}">
        <p14:creationId xmlns:p14="http://schemas.microsoft.com/office/powerpoint/2010/main" val="2285537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228600"/>
            <a:ext cx="7309945" cy="5943600"/>
          </a:xfrm>
        </p:spPr>
      </p:pic>
    </p:spTree>
    <p:extLst>
      <p:ext uri="{BB962C8B-B14F-4D97-AF65-F5344CB8AC3E}">
        <p14:creationId xmlns:p14="http://schemas.microsoft.com/office/powerpoint/2010/main" val="878075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990599"/>
          </a:xfrm>
        </p:spPr>
        <p:txBody>
          <a:bodyPr>
            <a:normAutofit fontScale="90000"/>
          </a:bodyPr>
          <a:lstStyle/>
          <a:p>
            <a:pPr algn="ctr"/>
            <a:r>
              <a:rPr lang="en-US" b="1" dirty="0">
                <a:solidFill>
                  <a:srgbClr val="0066FF"/>
                </a:solidFill>
              </a:rPr>
              <a:t>Pain Management</a:t>
            </a:r>
            <a:br>
              <a:rPr lang="en-US" b="1" dirty="0">
                <a:solidFill>
                  <a:srgbClr val="0066FF"/>
                </a:solidFill>
              </a:rPr>
            </a:br>
            <a:r>
              <a:rPr lang="en-US" b="1" dirty="0">
                <a:solidFill>
                  <a:srgbClr val="0066FF"/>
                </a:solidFill>
              </a:rPr>
              <a:t>Migraine</a:t>
            </a:r>
          </a:p>
        </p:txBody>
      </p:sp>
      <p:sp>
        <p:nvSpPr>
          <p:cNvPr id="3" name="Content Placeholder 2"/>
          <p:cNvSpPr>
            <a:spLocks noGrp="1"/>
          </p:cNvSpPr>
          <p:nvPr>
            <p:ph idx="1"/>
          </p:nvPr>
        </p:nvSpPr>
        <p:spPr>
          <a:xfrm>
            <a:off x="963083" y="1953092"/>
            <a:ext cx="7704667" cy="2951816"/>
          </a:xfrm>
        </p:spPr>
        <p:txBody>
          <a:bodyPr/>
          <a:lstStyle/>
          <a:p>
            <a:r>
              <a:rPr lang="en-US" dirty="0"/>
              <a:t>Pressure in frontal region spreading to periorbital and retroorbital region.</a:t>
            </a:r>
          </a:p>
          <a:p>
            <a:r>
              <a:rPr lang="en-US" dirty="0"/>
              <a:t>Nausea and light sensitivity</a:t>
            </a:r>
          </a:p>
          <a:p>
            <a:r>
              <a:rPr lang="en-US" dirty="0"/>
              <a:t>Nasal stuffiness</a:t>
            </a:r>
          </a:p>
        </p:txBody>
      </p:sp>
    </p:spTree>
    <p:extLst>
      <p:ext uri="{BB962C8B-B14F-4D97-AF65-F5344CB8AC3E}">
        <p14:creationId xmlns:p14="http://schemas.microsoft.com/office/powerpoint/2010/main" val="832507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142999"/>
          </a:xfrm>
        </p:spPr>
        <p:txBody>
          <a:bodyPr>
            <a:normAutofit fontScale="90000"/>
          </a:bodyPr>
          <a:lstStyle/>
          <a:p>
            <a:pPr algn="ctr"/>
            <a:r>
              <a:rPr lang="en-US" b="1" dirty="0">
                <a:solidFill>
                  <a:srgbClr val="0066FF"/>
                </a:solidFill>
              </a:rPr>
              <a:t>Pain Management</a:t>
            </a:r>
            <a:br>
              <a:rPr lang="en-US" b="1" dirty="0">
                <a:solidFill>
                  <a:srgbClr val="0066FF"/>
                </a:solidFill>
              </a:rPr>
            </a:br>
            <a:r>
              <a:rPr lang="en-US" b="1" dirty="0">
                <a:solidFill>
                  <a:srgbClr val="0066FF"/>
                </a:solidFill>
              </a:rPr>
              <a:t>Migraine</a:t>
            </a:r>
          </a:p>
        </p:txBody>
      </p:sp>
      <p:sp>
        <p:nvSpPr>
          <p:cNvPr id="3" name="Content Placeholder 2"/>
          <p:cNvSpPr>
            <a:spLocks noGrp="1"/>
          </p:cNvSpPr>
          <p:nvPr>
            <p:ph idx="1"/>
          </p:nvPr>
        </p:nvSpPr>
        <p:spPr>
          <a:xfrm>
            <a:off x="982133" y="1762592"/>
            <a:ext cx="7704667" cy="3332816"/>
          </a:xfrm>
        </p:spPr>
        <p:txBody>
          <a:bodyPr/>
          <a:lstStyle/>
          <a:p>
            <a:r>
              <a:rPr lang="en-US" dirty="0"/>
              <a:t>Antiemetic  with NSAID’s</a:t>
            </a:r>
          </a:p>
          <a:p>
            <a:r>
              <a:rPr lang="en-US" dirty="0"/>
              <a:t>NSAID’s with </a:t>
            </a:r>
            <a:r>
              <a:rPr lang="en-US" dirty="0" err="1"/>
              <a:t>triptans</a:t>
            </a:r>
            <a:endParaRPr lang="en-US" dirty="0"/>
          </a:p>
          <a:p>
            <a:r>
              <a:rPr lang="en-US" dirty="0"/>
              <a:t>Antiemetic with </a:t>
            </a:r>
            <a:r>
              <a:rPr lang="en-US" dirty="0" err="1"/>
              <a:t>triptans</a:t>
            </a:r>
            <a:endParaRPr lang="en-US" dirty="0"/>
          </a:p>
          <a:p>
            <a:r>
              <a:rPr lang="en-US" dirty="0"/>
              <a:t>Antiemetic with NSAID’s and </a:t>
            </a:r>
            <a:r>
              <a:rPr lang="en-US" dirty="0" err="1"/>
              <a:t>triptans</a:t>
            </a:r>
            <a:endParaRPr lang="en-US" dirty="0"/>
          </a:p>
        </p:txBody>
      </p:sp>
    </p:spTree>
    <p:extLst>
      <p:ext uri="{BB962C8B-B14F-4D97-AF65-F5344CB8AC3E}">
        <p14:creationId xmlns:p14="http://schemas.microsoft.com/office/powerpoint/2010/main" val="3462120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2416"/>
            <a:ext cx="7704667" cy="1981200"/>
          </a:xfrm>
        </p:spPr>
        <p:txBody>
          <a:bodyPr/>
          <a:lstStyle/>
          <a:p>
            <a:pPr algn="ctr"/>
            <a:r>
              <a:rPr lang="en-US" b="1" dirty="0">
                <a:solidFill>
                  <a:srgbClr val="0066FF"/>
                </a:solidFill>
              </a:rPr>
              <a:t>Pain Management</a:t>
            </a:r>
            <a:br>
              <a:rPr lang="en-US" b="1" dirty="0">
                <a:solidFill>
                  <a:srgbClr val="0066FF"/>
                </a:solidFill>
              </a:rPr>
            </a:br>
            <a:r>
              <a:rPr lang="en-US" b="1" dirty="0">
                <a:solidFill>
                  <a:srgbClr val="0066FF"/>
                </a:solidFill>
              </a:rPr>
              <a:t>Neuropathic Pain</a:t>
            </a:r>
          </a:p>
        </p:txBody>
      </p:sp>
      <p:sp>
        <p:nvSpPr>
          <p:cNvPr id="3" name="Content Placeholder 2"/>
          <p:cNvSpPr>
            <a:spLocks noGrp="1"/>
          </p:cNvSpPr>
          <p:nvPr>
            <p:ph idx="1"/>
          </p:nvPr>
        </p:nvSpPr>
        <p:spPr>
          <a:xfrm>
            <a:off x="914400" y="1762592"/>
            <a:ext cx="7704667" cy="3332816"/>
          </a:xfrm>
        </p:spPr>
        <p:txBody>
          <a:bodyPr>
            <a:normAutofit/>
          </a:bodyPr>
          <a:lstStyle/>
          <a:p>
            <a:r>
              <a:rPr lang="en-US" dirty="0"/>
              <a:t>Pain initiated by lesion or neural dysfunction:</a:t>
            </a:r>
          </a:p>
          <a:p>
            <a:r>
              <a:rPr lang="en-US" dirty="0"/>
              <a:t>Peripheral neuropathy</a:t>
            </a:r>
          </a:p>
          <a:p>
            <a:r>
              <a:rPr lang="en-US" dirty="0" err="1"/>
              <a:t>Trigemnial</a:t>
            </a:r>
            <a:r>
              <a:rPr lang="en-US" dirty="0"/>
              <a:t> neuralgia</a:t>
            </a:r>
          </a:p>
          <a:p>
            <a:r>
              <a:rPr lang="en-US" dirty="0"/>
              <a:t>Central post-stroke pain</a:t>
            </a:r>
          </a:p>
          <a:p>
            <a:r>
              <a:rPr lang="en-US" dirty="0"/>
              <a:t>Spinal cord injury</a:t>
            </a:r>
          </a:p>
        </p:txBody>
      </p:sp>
    </p:spTree>
    <p:extLst>
      <p:ext uri="{BB962C8B-B14F-4D97-AF65-F5344CB8AC3E}">
        <p14:creationId xmlns:p14="http://schemas.microsoft.com/office/powerpoint/2010/main" val="2230674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295399"/>
          </a:xfrm>
        </p:spPr>
        <p:txBody>
          <a:bodyPr>
            <a:normAutofit fontScale="90000"/>
          </a:bodyPr>
          <a:lstStyle/>
          <a:p>
            <a:pPr algn="ctr"/>
            <a:r>
              <a:rPr lang="en-US" b="1" dirty="0">
                <a:solidFill>
                  <a:srgbClr val="0066FF"/>
                </a:solidFill>
              </a:rPr>
              <a:t>Pain Management</a:t>
            </a:r>
            <a:br>
              <a:rPr lang="en-US" b="1" dirty="0">
                <a:solidFill>
                  <a:srgbClr val="0066FF"/>
                </a:solidFill>
              </a:rPr>
            </a:br>
            <a:r>
              <a:rPr lang="en-US" b="1" dirty="0">
                <a:solidFill>
                  <a:srgbClr val="0066FF"/>
                </a:solidFill>
              </a:rPr>
              <a:t>Neuropathic Pain</a:t>
            </a:r>
          </a:p>
        </p:txBody>
      </p:sp>
      <p:sp>
        <p:nvSpPr>
          <p:cNvPr id="3" name="Content Placeholder 2"/>
          <p:cNvSpPr>
            <a:spLocks noGrp="1"/>
          </p:cNvSpPr>
          <p:nvPr>
            <p:ph idx="1"/>
          </p:nvPr>
        </p:nvSpPr>
        <p:spPr>
          <a:xfrm>
            <a:off x="914400" y="1801160"/>
            <a:ext cx="7704667" cy="4752040"/>
          </a:xfrm>
        </p:spPr>
        <p:txBody>
          <a:bodyPr>
            <a:normAutofit fontScale="92500" lnSpcReduction="20000"/>
          </a:bodyPr>
          <a:lstStyle/>
          <a:p>
            <a:endParaRPr lang="en-US" dirty="0"/>
          </a:p>
          <a:p>
            <a:pPr marL="0" indent="0">
              <a:buNone/>
            </a:pPr>
            <a:r>
              <a:rPr lang="en-US" sz="3100" dirty="0"/>
              <a:t>Diabetic peripheral neuropathy:</a:t>
            </a:r>
          </a:p>
          <a:p>
            <a:pPr marL="0" indent="0">
              <a:buNone/>
            </a:pPr>
            <a:r>
              <a:rPr lang="en-US" sz="3100" dirty="0"/>
              <a:t>                  </a:t>
            </a:r>
            <a:r>
              <a:rPr lang="en-US" sz="3100" dirty="0" err="1"/>
              <a:t>Pregabalin</a:t>
            </a:r>
            <a:r>
              <a:rPr lang="en-US" sz="3100" dirty="0"/>
              <a:t>/Duloxetine</a:t>
            </a:r>
          </a:p>
          <a:p>
            <a:pPr marL="0" indent="0">
              <a:buNone/>
            </a:pPr>
            <a:endParaRPr lang="en-US" sz="3100" dirty="0"/>
          </a:p>
          <a:p>
            <a:pPr marL="0" indent="0">
              <a:buNone/>
            </a:pPr>
            <a:r>
              <a:rPr lang="en-US" sz="3100" dirty="0"/>
              <a:t>Post-herpetic neuralgia:</a:t>
            </a:r>
          </a:p>
          <a:p>
            <a:pPr marL="0" indent="0">
              <a:buNone/>
            </a:pPr>
            <a:r>
              <a:rPr lang="en-US" sz="3100" dirty="0"/>
              <a:t>   Gabapentin/</a:t>
            </a:r>
            <a:r>
              <a:rPr lang="en-US" sz="3100" dirty="0" err="1"/>
              <a:t>Pregabalin</a:t>
            </a:r>
            <a:endParaRPr lang="en-US" sz="3100" dirty="0"/>
          </a:p>
          <a:p>
            <a:pPr marL="0" indent="0">
              <a:buNone/>
            </a:pPr>
            <a:endParaRPr lang="en-US" sz="3100" dirty="0"/>
          </a:p>
          <a:p>
            <a:pPr marL="0" indent="0">
              <a:buNone/>
            </a:pPr>
            <a:r>
              <a:rPr lang="en-US" sz="3100" dirty="0" err="1"/>
              <a:t>Trigemnial</a:t>
            </a:r>
            <a:r>
              <a:rPr lang="en-US" sz="3100" dirty="0"/>
              <a:t> neuralgia</a:t>
            </a:r>
          </a:p>
          <a:p>
            <a:pPr marL="0" indent="0">
              <a:buNone/>
            </a:pPr>
            <a:r>
              <a:rPr lang="en-US" sz="3100" dirty="0"/>
              <a:t>  </a:t>
            </a:r>
            <a:r>
              <a:rPr lang="en-US" sz="3100" dirty="0" err="1"/>
              <a:t>Carbamezapine</a:t>
            </a:r>
            <a:endParaRPr lang="en-US" sz="3100" dirty="0"/>
          </a:p>
        </p:txBody>
      </p:sp>
    </p:spTree>
    <p:extLst>
      <p:ext uri="{BB962C8B-B14F-4D97-AF65-F5344CB8AC3E}">
        <p14:creationId xmlns:p14="http://schemas.microsoft.com/office/powerpoint/2010/main" val="2301852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304800"/>
            <a:ext cx="7513674" cy="6096000"/>
          </a:xfrm>
        </p:spPr>
      </p:pic>
    </p:spTree>
    <p:extLst>
      <p:ext uri="{BB962C8B-B14F-4D97-AF65-F5344CB8AC3E}">
        <p14:creationId xmlns:p14="http://schemas.microsoft.com/office/powerpoint/2010/main" val="2616163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531E0-CAF0-4AB5-AD09-9A9A08C37F10}"/>
              </a:ext>
            </a:extLst>
          </p:cNvPr>
          <p:cNvSpPr>
            <a:spLocks noGrp="1"/>
          </p:cNvSpPr>
          <p:nvPr>
            <p:ph type="title"/>
          </p:nvPr>
        </p:nvSpPr>
        <p:spPr>
          <a:xfrm>
            <a:off x="982133" y="457201"/>
            <a:ext cx="7704667" cy="1371599"/>
          </a:xfrm>
        </p:spPr>
        <p:txBody>
          <a:bodyPr>
            <a:normAutofit fontScale="90000"/>
          </a:bodyPr>
          <a:lstStyle/>
          <a:p>
            <a:r>
              <a:rPr lang="en-US" sz="3600" b="1" dirty="0">
                <a:solidFill>
                  <a:srgbClr val="0066FF"/>
                </a:solidFill>
              </a:rPr>
              <a:t>              Pain Management</a:t>
            </a:r>
            <a:br>
              <a:rPr lang="en-US" sz="3600" b="1" dirty="0">
                <a:solidFill>
                  <a:srgbClr val="0066FF"/>
                </a:solidFill>
              </a:rPr>
            </a:br>
            <a:r>
              <a:rPr lang="en-US" sz="3600" b="1" dirty="0">
                <a:solidFill>
                  <a:srgbClr val="0066FF"/>
                </a:solidFill>
              </a:rPr>
              <a:t>   Diabetic Peripheral Neuropathy</a:t>
            </a:r>
            <a:br>
              <a:rPr lang="en-US" dirty="0"/>
            </a:br>
            <a:endParaRPr lang="en-US" dirty="0"/>
          </a:p>
        </p:txBody>
      </p:sp>
      <p:sp>
        <p:nvSpPr>
          <p:cNvPr id="3" name="Content Placeholder 2">
            <a:extLst>
              <a:ext uri="{FF2B5EF4-FFF2-40B4-BE49-F238E27FC236}">
                <a16:creationId xmlns:a16="http://schemas.microsoft.com/office/drawing/2014/main" id="{2E589950-275A-42B1-A43A-8EBCFBBDA3A6}"/>
              </a:ext>
            </a:extLst>
          </p:cNvPr>
          <p:cNvSpPr>
            <a:spLocks noGrp="1"/>
          </p:cNvSpPr>
          <p:nvPr>
            <p:ph idx="1"/>
          </p:nvPr>
        </p:nvSpPr>
        <p:spPr>
          <a:xfrm>
            <a:off x="982133" y="2133600"/>
            <a:ext cx="7704667" cy="2961808"/>
          </a:xfrm>
        </p:spPr>
        <p:txBody>
          <a:bodyPr>
            <a:noAutofit/>
          </a:bodyPr>
          <a:lstStyle/>
          <a:p>
            <a:pPr marL="0" indent="0">
              <a:buNone/>
            </a:pPr>
            <a:r>
              <a:rPr lang="en-US" dirty="0"/>
              <a:t>1</a:t>
            </a:r>
            <a:r>
              <a:rPr lang="en-US" baseline="30000" dirty="0"/>
              <a:t>st</a:t>
            </a:r>
            <a:r>
              <a:rPr lang="en-US" dirty="0"/>
              <a:t> Tier:</a:t>
            </a:r>
          </a:p>
          <a:p>
            <a:pPr marL="0" indent="0">
              <a:buNone/>
            </a:pPr>
            <a:r>
              <a:rPr lang="en-US" dirty="0"/>
              <a:t>Duloxetine, oxycodone, pregabalin, TCA’s</a:t>
            </a:r>
          </a:p>
          <a:p>
            <a:pPr marL="0" indent="0">
              <a:buNone/>
            </a:pPr>
            <a:r>
              <a:rPr lang="en-US" dirty="0"/>
              <a:t>2</a:t>
            </a:r>
            <a:r>
              <a:rPr lang="en-US" baseline="30000" dirty="0"/>
              <a:t>nd</a:t>
            </a:r>
            <a:r>
              <a:rPr lang="en-US" dirty="0"/>
              <a:t> Tier:                                </a:t>
            </a:r>
          </a:p>
          <a:p>
            <a:pPr marL="0" indent="0">
              <a:buNone/>
            </a:pPr>
            <a:r>
              <a:rPr lang="en-US" dirty="0" err="1"/>
              <a:t>Carbamezapine</a:t>
            </a:r>
            <a:r>
              <a:rPr lang="en-US" dirty="0"/>
              <a:t>, gabapentin, lamotrigine, tramadol, venlafaxine.</a:t>
            </a:r>
          </a:p>
          <a:p>
            <a:pPr marL="0" indent="0">
              <a:buNone/>
            </a:pPr>
            <a:r>
              <a:rPr lang="en-US" dirty="0"/>
              <a:t>  Adjunct:                                </a:t>
            </a:r>
          </a:p>
          <a:p>
            <a:pPr marL="0" indent="0">
              <a:buNone/>
            </a:pPr>
            <a:r>
              <a:rPr lang="en-US" dirty="0"/>
              <a:t>Topical lidocaine, citalopram, paroxetine, topiramate, phenytoin.</a:t>
            </a:r>
          </a:p>
        </p:txBody>
      </p:sp>
    </p:spTree>
    <p:extLst>
      <p:ext uri="{BB962C8B-B14F-4D97-AF65-F5344CB8AC3E}">
        <p14:creationId xmlns:p14="http://schemas.microsoft.com/office/powerpoint/2010/main" val="2880145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5CF0A-FCF9-4461-82C1-239D5BF57641}"/>
              </a:ext>
            </a:extLst>
          </p:cNvPr>
          <p:cNvSpPr>
            <a:spLocks noGrp="1"/>
          </p:cNvSpPr>
          <p:nvPr>
            <p:ph type="title"/>
          </p:nvPr>
        </p:nvSpPr>
        <p:spPr>
          <a:xfrm>
            <a:off x="838200" y="152400"/>
            <a:ext cx="7704667" cy="1219199"/>
          </a:xfrm>
        </p:spPr>
        <p:txBody>
          <a:bodyPr>
            <a:normAutofit fontScale="90000"/>
          </a:bodyPr>
          <a:lstStyle/>
          <a:p>
            <a:r>
              <a:rPr lang="en-US" b="1" dirty="0">
                <a:solidFill>
                  <a:srgbClr val="0066FF"/>
                </a:solidFill>
              </a:rPr>
              <a:t>            Pain Management</a:t>
            </a:r>
            <a:br>
              <a:rPr lang="en-US" b="1" dirty="0">
                <a:solidFill>
                  <a:srgbClr val="0066FF"/>
                </a:solidFill>
              </a:rPr>
            </a:br>
            <a:r>
              <a:rPr lang="en-US" b="1" dirty="0">
                <a:solidFill>
                  <a:srgbClr val="0066FF"/>
                </a:solidFill>
              </a:rPr>
              <a:t>                Cancer Pain</a:t>
            </a:r>
          </a:p>
        </p:txBody>
      </p:sp>
      <p:sp>
        <p:nvSpPr>
          <p:cNvPr id="3" name="Content Placeholder 2">
            <a:extLst>
              <a:ext uri="{FF2B5EF4-FFF2-40B4-BE49-F238E27FC236}">
                <a16:creationId xmlns:a16="http://schemas.microsoft.com/office/drawing/2014/main" id="{7227C7EA-07BF-4D76-BA23-2CFBBE8B40D5}"/>
              </a:ext>
            </a:extLst>
          </p:cNvPr>
          <p:cNvSpPr>
            <a:spLocks noGrp="1"/>
          </p:cNvSpPr>
          <p:nvPr>
            <p:ph idx="1"/>
          </p:nvPr>
        </p:nvSpPr>
        <p:spPr>
          <a:xfrm>
            <a:off x="914400" y="1676400"/>
            <a:ext cx="7704667" cy="3332816"/>
          </a:xfrm>
        </p:spPr>
        <p:txBody>
          <a:bodyPr/>
          <a:lstStyle/>
          <a:p>
            <a:r>
              <a:rPr lang="en-US" dirty="0"/>
              <a:t>Pain (1-3): NSAID’s, hydrocodone</a:t>
            </a:r>
          </a:p>
          <a:p>
            <a:r>
              <a:rPr lang="en-US" dirty="0"/>
              <a:t>Pain (4-6): Morphine 10mg PO PRN, Oxycodone 5mg PO PRN plus NSAID’s, antidepressants, antiepileptics</a:t>
            </a:r>
          </a:p>
          <a:p>
            <a:r>
              <a:rPr lang="en-US" dirty="0"/>
              <a:t>Pain (7-10, Pain Crisis): Morphine 20mg PO PRN, 30% increase in current opioid regimen (sustained and immediate release), hydromorphone, oxycodone for rescue dosing. PCA Pump.</a:t>
            </a:r>
          </a:p>
        </p:txBody>
      </p:sp>
    </p:spTree>
    <p:extLst>
      <p:ext uri="{BB962C8B-B14F-4D97-AF65-F5344CB8AC3E}">
        <p14:creationId xmlns:p14="http://schemas.microsoft.com/office/powerpoint/2010/main" val="2984279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F4225B1B-F37C-475A-BE17-B83A000D36CD}"/>
              </a:ext>
            </a:extLst>
          </p:cNvPr>
          <p:cNvSpPr>
            <a:spLocks noGrp="1" noChangeArrowheads="1"/>
          </p:cNvSpPr>
          <p:nvPr>
            <p:ph type="title"/>
          </p:nvPr>
        </p:nvSpPr>
        <p:spPr>
          <a:xfrm>
            <a:off x="381000" y="381000"/>
            <a:ext cx="8686800" cy="609600"/>
          </a:xfrm>
          <a:noFill/>
          <a:extLst>
            <a:ext uri="{909E8E84-426E-40DD-AFC4-6F175D3DCCD1}">
              <a14:hiddenFill xmlns:a14="http://schemas.microsoft.com/office/drawing/2010/main">
                <a:solidFill>
                  <a:srgbClr val="003565"/>
                </a:solidFill>
              </a14:hiddenFill>
            </a:ext>
          </a:extLst>
        </p:spPr>
        <p:txBody>
          <a:bodyPr>
            <a:normAutofit fontScale="90000"/>
          </a:bodyPr>
          <a:lstStyle/>
          <a:p>
            <a:r>
              <a:rPr lang="en-US" altLang="en-US" sz="4800" b="1" dirty="0">
                <a:solidFill>
                  <a:srgbClr val="0066FF"/>
                </a:solidFill>
              </a:rPr>
              <a:t>             </a:t>
            </a:r>
            <a:r>
              <a:rPr lang="en-US" altLang="en-US" b="1" dirty="0">
                <a:solidFill>
                  <a:srgbClr val="0066FF"/>
                </a:solidFill>
              </a:rPr>
              <a:t>Cancer Pain Management</a:t>
            </a:r>
            <a:br>
              <a:rPr lang="en-US" altLang="en-US" b="1" dirty="0">
                <a:solidFill>
                  <a:srgbClr val="0066FF"/>
                </a:solidFill>
              </a:rPr>
            </a:br>
            <a:r>
              <a:rPr lang="en-US" altLang="en-US" b="1" dirty="0">
                <a:solidFill>
                  <a:srgbClr val="0066FF"/>
                </a:solidFill>
              </a:rPr>
              <a:t>                    WHO Step Ladder</a:t>
            </a:r>
          </a:p>
        </p:txBody>
      </p:sp>
      <p:pic>
        <p:nvPicPr>
          <p:cNvPr id="38916" name="Picture 4" descr="Fig16_2">
            <a:extLst>
              <a:ext uri="{FF2B5EF4-FFF2-40B4-BE49-F238E27FC236}">
                <a16:creationId xmlns:a16="http://schemas.microsoft.com/office/drawing/2014/main" id="{2A501C99-389D-4C99-8931-413AACD57016}"/>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2819400" y="1371600"/>
            <a:ext cx="4060803" cy="44770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915" name="Rectangle 3">
            <a:extLst>
              <a:ext uri="{FF2B5EF4-FFF2-40B4-BE49-F238E27FC236}">
                <a16:creationId xmlns:a16="http://schemas.microsoft.com/office/drawing/2014/main" id="{DE6A87AF-FFA2-474A-B8A7-F97E369166D7}"/>
              </a:ext>
            </a:extLst>
          </p:cNvPr>
          <p:cNvSpPr>
            <a:spLocks noGrp="1" noChangeArrowheads="1"/>
          </p:cNvSpPr>
          <p:nvPr>
            <p:ph type="body" sz="half" idx="2"/>
          </p:nvPr>
        </p:nvSpPr>
        <p:spPr>
          <a:xfrm>
            <a:off x="1609725" y="5669538"/>
            <a:ext cx="7543800" cy="722313"/>
          </a:xfrm>
          <a:noFill/>
          <a:extLst>
            <a:ext uri="{909E8E84-426E-40DD-AFC4-6F175D3DCCD1}">
              <a14:hiddenFill xmlns:a14="http://schemas.microsoft.com/office/drawing/2010/main">
                <a:solidFill>
                  <a:srgbClr val="003565"/>
                </a:solidFill>
              </a14:hiddenFill>
            </a:ext>
          </a:extLst>
        </p:spPr>
        <p:txBody>
          <a:bodyPr>
            <a:normAutofit fontScale="47500" lnSpcReduction="20000"/>
          </a:bodyPr>
          <a:lstStyle/>
          <a:p>
            <a:pPr marL="0" indent="0" algn="ctr">
              <a:lnSpc>
                <a:spcPct val="90000"/>
              </a:lnSpc>
              <a:buFont typeface="Wingdings" panose="05000000000000000000" pitchFamily="2" charset="2"/>
              <a:buNone/>
            </a:pPr>
            <a:endParaRPr lang="en-US" altLang="en-US" sz="1800" b="1" dirty="0"/>
          </a:p>
          <a:p>
            <a:pPr marL="0" indent="0" algn="ctr">
              <a:lnSpc>
                <a:spcPct val="90000"/>
              </a:lnSpc>
              <a:buFont typeface="Wingdings" panose="05000000000000000000" pitchFamily="2" charset="2"/>
              <a:buNone/>
            </a:pPr>
            <a:endParaRPr lang="en-US" altLang="en-US" sz="1800" dirty="0"/>
          </a:p>
          <a:p>
            <a:pPr marL="0" indent="0" algn="ctr">
              <a:lnSpc>
                <a:spcPct val="90000"/>
              </a:lnSpc>
              <a:buFont typeface="Wingdings" panose="05000000000000000000" pitchFamily="2" charset="2"/>
              <a:buNone/>
            </a:pPr>
            <a:r>
              <a:rPr lang="en-US" altLang="en-US" sz="1800" dirty="0"/>
              <a:t> Source: World Health Organization. Technical Report Series No. 804, Figure 2. Geneva: World Health Organization; 1990. Reprinted with permission.</a:t>
            </a:r>
          </a:p>
          <a:p>
            <a:pPr marL="0" indent="0" algn="ctr">
              <a:lnSpc>
                <a:spcPct val="90000"/>
              </a:lnSpc>
            </a:pPr>
            <a:endParaRPr lang="en-US" altLang="en-US" sz="1800" dirty="0"/>
          </a:p>
        </p:txBody>
      </p:sp>
    </p:spTree>
    <p:extLst>
      <p:ext uri="{BB962C8B-B14F-4D97-AF65-F5344CB8AC3E}">
        <p14:creationId xmlns:p14="http://schemas.microsoft.com/office/powerpoint/2010/main" val="476763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52400"/>
            <a:ext cx="7315200" cy="6270171"/>
          </a:xfrm>
          <a:prstGeom prst="rect">
            <a:avLst/>
          </a:prstGeom>
        </p:spPr>
      </p:pic>
    </p:spTree>
    <p:extLst>
      <p:ext uri="{BB962C8B-B14F-4D97-AF65-F5344CB8AC3E}">
        <p14:creationId xmlns:p14="http://schemas.microsoft.com/office/powerpoint/2010/main" val="1753557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228600"/>
            <a:ext cx="7425171" cy="6096000"/>
          </a:xfrm>
          <a:prstGeom prst="rect">
            <a:avLst/>
          </a:prstGeom>
        </p:spPr>
      </p:pic>
    </p:spTree>
    <p:extLst>
      <p:ext uri="{BB962C8B-B14F-4D97-AF65-F5344CB8AC3E}">
        <p14:creationId xmlns:p14="http://schemas.microsoft.com/office/powerpoint/2010/main" val="1586615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304800"/>
            <a:ext cx="7624763" cy="5904149"/>
          </a:xfrm>
          <a:prstGeom prst="rect">
            <a:avLst/>
          </a:prstGeom>
        </p:spPr>
      </p:pic>
    </p:spTree>
    <p:extLst>
      <p:ext uri="{BB962C8B-B14F-4D97-AF65-F5344CB8AC3E}">
        <p14:creationId xmlns:p14="http://schemas.microsoft.com/office/powerpoint/2010/main" val="22857233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BB16A-9FD7-4889-ABE8-3E29B1B8E906}"/>
              </a:ext>
            </a:extLst>
          </p:cNvPr>
          <p:cNvSpPr>
            <a:spLocks noGrp="1"/>
          </p:cNvSpPr>
          <p:nvPr>
            <p:ph type="title"/>
          </p:nvPr>
        </p:nvSpPr>
        <p:spPr/>
        <p:txBody>
          <a:bodyPr/>
          <a:lstStyle/>
          <a:p>
            <a:r>
              <a:rPr lang="en-US" dirty="0"/>
              <a:t>Osteopathic Manipulative Medicine</a:t>
            </a:r>
            <a:br>
              <a:rPr lang="en-US" dirty="0"/>
            </a:br>
            <a:r>
              <a:rPr lang="en-US" dirty="0"/>
              <a:t>(OMM)</a:t>
            </a:r>
          </a:p>
        </p:txBody>
      </p:sp>
      <p:sp>
        <p:nvSpPr>
          <p:cNvPr id="3" name="Content Placeholder 2">
            <a:extLst>
              <a:ext uri="{FF2B5EF4-FFF2-40B4-BE49-F238E27FC236}">
                <a16:creationId xmlns:a16="http://schemas.microsoft.com/office/drawing/2014/main" id="{B9EAD9AE-384E-4AE0-90ED-AA87822E414E}"/>
              </a:ext>
            </a:extLst>
          </p:cNvPr>
          <p:cNvSpPr>
            <a:spLocks noGrp="1"/>
          </p:cNvSpPr>
          <p:nvPr>
            <p:ph idx="1"/>
          </p:nvPr>
        </p:nvSpPr>
        <p:spPr>
          <a:xfrm>
            <a:off x="982133" y="2667000"/>
            <a:ext cx="7704667" cy="3429000"/>
          </a:xfrm>
        </p:spPr>
        <p:txBody>
          <a:bodyPr>
            <a:normAutofit/>
          </a:bodyPr>
          <a:lstStyle/>
          <a:p>
            <a:pPr marL="0" indent="0">
              <a:buNone/>
            </a:pPr>
            <a:r>
              <a:rPr lang="en-US" dirty="0"/>
              <a:t>Holistic approach to patient care—encompassing the integration of structure and function, emotional and social aspects of health and healing.</a:t>
            </a:r>
          </a:p>
          <a:p>
            <a:pPr marL="0" indent="0">
              <a:buNone/>
            </a:pPr>
            <a:r>
              <a:rPr lang="en-US" dirty="0"/>
              <a:t>Providing unique musculoskeletal diagnostic examinations and manual therapies.</a:t>
            </a:r>
          </a:p>
          <a:p>
            <a:pPr marL="0" indent="0">
              <a:buNone/>
            </a:pPr>
            <a:r>
              <a:rPr lang="en-US" i="1" dirty="0"/>
              <a:t>Restoration of somatic dysfunction.</a:t>
            </a:r>
          </a:p>
          <a:p>
            <a:pPr marL="0" indent="0">
              <a:buNone/>
            </a:pPr>
            <a:endParaRPr lang="en-US" dirty="0"/>
          </a:p>
        </p:txBody>
      </p:sp>
    </p:spTree>
    <p:extLst>
      <p:ext uri="{BB962C8B-B14F-4D97-AF65-F5344CB8AC3E}">
        <p14:creationId xmlns:p14="http://schemas.microsoft.com/office/powerpoint/2010/main" val="3344018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0402E-B493-4027-A401-35FF813AD4D1}"/>
              </a:ext>
            </a:extLst>
          </p:cNvPr>
          <p:cNvSpPr>
            <a:spLocks noGrp="1"/>
          </p:cNvSpPr>
          <p:nvPr>
            <p:ph type="title"/>
          </p:nvPr>
        </p:nvSpPr>
        <p:spPr/>
        <p:txBody>
          <a:bodyPr/>
          <a:lstStyle/>
          <a:p>
            <a:r>
              <a:rPr lang="en-US" dirty="0"/>
              <a:t>Osteopathic Manipulative Medicine</a:t>
            </a:r>
            <a:br>
              <a:rPr lang="en-US" dirty="0"/>
            </a:br>
            <a:r>
              <a:rPr lang="en-US" dirty="0"/>
              <a:t>(OMM)</a:t>
            </a:r>
          </a:p>
        </p:txBody>
      </p:sp>
      <p:sp>
        <p:nvSpPr>
          <p:cNvPr id="3" name="Content Placeholder 2">
            <a:extLst>
              <a:ext uri="{FF2B5EF4-FFF2-40B4-BE49-F238E27FC236}">
                <a16:creationId xmlns:a16="http://schemas.microsoft.com/office/drawing/2014/main" id="{42F68982-11C4-451D-9872-D96E772BCF1B}"/>
              </a:ext>
            </a:extLst>
          </p:cNvPr>
          <p:cNvSpPr>
            <a:spLocks noGrp="1"/>
          </p:cNvSpPr>
          <p:nvPr>
            <p:ph idx="1"/>
          </p:nvPr>
        </p:nvSpPr>
        <p:spPr/>
        <p:txBody>
          <a:bodyPr>
            <a:normAutofit lnSpcReduction="10000"/>
          </a:bodyPr>
          <a:lstStyle/>
          <a:p>
            <a:r>
              <a:rPr lang="en-US" dirty="0"/>
              <a:t>The body is a unit; the person is a unit of body, mind, and spirit.</a:t>
            </a:r>
          </a:p>
          <a:p>
            <a:r>
              <a:rPr lang="en-US" dirty="0"/>
              <a:t>The body is capable of self-regulation, self-healing, and health maintenance.</a:t>
            </a:r>
          </a:p>
          <a:p>
            <a:r>
              <a:rPr lang="en-US" dirty="0"/>
              <a:t>Structure and function are reciprocally interrelated.</a:t>
            </a:r>
          </a:p>
          <a:p>
            <a:r>
              <a:rPr lang="en-US" dirty="0"/>
              <a:t>Rational treatment is based upon an understanding of the basic principles of body unity, self-regulation, and the interrelationship of structure and function.</a:t>
            </a:r>
          </a:p>
          <a:p>
            <a:endParaRPr lang="en-US" dirty="0"/>
          </a:p>
        </p:txBody>
      </p:sp>
    </p:spTree>
    <p:extLst>
      <p:ext uri="{BB962C8B-B14F-4D97-AF65-F5344CB8AC3E}">
        <p14:creationId xmlns:p14="http://schemas.microsoft.com/office/powerpoint/2010/main" val="290909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7AF889-CAD7-4E41-9246-31349A1D6839}"/>
              </a:ext>
            </a:extLst>
          </p:cNvPr>
          <p:cNvSpPr>
            <a:spLocks noGrp="1"/>
          </p:cNvSpPr>
          <p:nvPr>
            <p:ph type="title"/>
          </p:nvPr>
        </p:nvSpPr>
        <p:spPr/>
        <p:txBody>
          <a:bodyPr/>
          <a:lstStyle/>
          <a:p>
            <a:r>
              <a:rPr lang="en-US" dirty="0"/>
              <a:t>Osteopathic Manipulative Medicine</a:t>
            </a:r>
            <a:br>
              <a:rPr lang="en-US" dirty="0"/>
            </a:br>
            <a:r>
              <a:rPr lang="en-US" dirty="0"/>
              <a:t>(OMM)</a:t>
            </a:r>
          </a:p>
        </p:txBody>
      </p:sp>
      <p:graphicFrame>
        <p:nvGraphicFramePr>
          <p:cNvPr id="6" name="Content Placeholder 5">
            <a:extLst>
              <a:ext uri="{FF2B5EF4-FFF2-40B4-BE49-F238E27FC236}">
                <a16:creationId xmlns:a16="http://schemas.microsoft.com/office/drawing/2014/main" id="{2BADC6FC-A3A2-41AF-BF49-4EAB1AD4B4FF}"/>
              </a:ext>
            </a:extLst>
          </p:cNvPr>
          <p:cNvGraphicFramePr>
            <a:graphicFrameLocks noGrp="1"/>
          </p:cNvGraphicFramePr>
          <p:nvPr>
            <p:ph idx="1"/>
            <p:extLst>
              <p:ext uri="{D42A27DB-BD31-4B8C-83A1-F6EECF244321}">
                <p14:modId xmlns:p14="http://schemas.microsoft.com/office/powerpoint/2010/main" val="3040451959"/>
              </p:ext>
            </p:extLst>
          </p:nvPr>
        </p:nvGraphicFramePr>
        <p:xfrm>
          <a:off x="1600200" y="1981200"/>
          <a:ext cx="6477000" cy="5782139"/>
        </p:xfrm>
        <a:graphic>
          <a:graphicData uri="http://schemas.openxmlformats.org/drawingml/2006/table">
            <a:tbl>
              <a:tblPr/>
              <a:tblGrid>
                <a:gridCol w="6477000">
                  <a:extLst>
                    <a:ext uri="{9D8B030D-6E8A-4147-A177-3AD203B41FA5}">
                      <a16:colId xmlns:a16="http://schemas.microsoft.com/office/drawing/2014/main" val="701780546"/>
                    </a:ext>
                  </a:extLst>
                </a:gridCol>
              </a:tblGrid>
              <a:tr h="387623">
                <a:tc>
                  <a:txBody>
                    <a:bodyPr/>
                    <a:lstStyle/>
                    <a:p>
                      <a:r>
                        <a:rPr lang="en-US" sz="900" dirty="0"/>
                        <a:t>Table 1. Descriptions of some of the more commonly used OMT techniques according to the Glossary of Osteopathic Terminology.11</a:t>
                      </a:r>
                    </a:p>
                  </a:txBody>
                  <a:tcPr marL="45646" marR="45646" marT="22823" marB="22823" anchor="ctr"/>
                </a:tc>
                <a:extLst>
                  <a:ext uri="{0D108BD9-81ED-4DB2-BD59-A6C34878D82A}">
                    <a16:rowId xmlns:a16="http://schemas.microsoft.com/office/drawing/2014/main" val="956557678"/>
                  </a:ext>
                </a:extLst>
              </a:tr>
              <a:tr h="1248192">
                <a:tc>
                  <a:txBody>
                    <a:bodyPr/>
                    <a:lstStyle/>
                    <a:p>
                      <a:r>
                        <a:rPr lang="en-US" sz="1600" dirty="0"/>
                        <a:t>• High velocity/low amplitude thrust involves a rapid, therapeutic force of brief duration that travels a short distance within the anatomic range-of-motion of a joint, and that engages the restrictive barrier in one or more planes of motion to elicit release of restriction. It is also known as a thrust technique.</a:t>
                      </a:r>
                    </a:p>
                  </a:txBody>
                  <a:tcPr marL="45646" marR="45646" marT="22823" marB="22823" anchor="ctr">
                    <a:lnL>
                      <a:noFill/>
                    </a:lnL>
                    <a:lnR>
                      <a:noFill/>
                    </a:lnR>
                    <a:lnB>
                      <a:noFill/>
                    </a:lnB>
                  </a:tcPr>
                </a:tc>
                <a:extLst>
                  <a:ext uri="{0D108BD9-81ED-4DB2-BD59-A6C34878D82A}">
                    <a16:rowId xmlns:a16="http://schemas.microsoft.com/office/drawing/2014/main" val="47302683"/>
                  </a:ext>
                </a:extLst>
              </a:tr>
              <a:tr h="1007563">
                <a:tc>
                  <a:txBody>
                    <a:bodyPr/>
                    <a:lstStyle/>
                    <a:p>
                      <a:r>
                        <a:rPr lang="en-US" sz="1600" dirty="0"/>
                        <a:t>• Muscle energy involves a technique in which the patient’s muscles are actively used on request, from a precisely controlled position, in a specific direction, and against a distinctly executed physician counterforce, in order to achieve release of myofascial tissues.</a:t>
                      </a:r>
                    </a:p>
                  </a:txBody>
                  <a:tcPr marL="45646" marR="45646" marT="22823" marB="22823" anchor="ctr">
                    <a:lnL>
                      <a:noFill/>
                    </a:lnL>
                    <a:lnR>
                      <a:noFill/>
                    </a:lnR>
                    <a:lnT>
                      <a:noFill/>
                    </a:lnT>
                    <a:lnB>
                      <a:noFill/>
                    </a:lnB>
                  </a:tcPr>
                </a:tc>
                <a:extLst>
                  <a:ext uri="{0D108BD9-81ED-4DB2-BD59-A6C34878D82A}">
                    <a16:rowId xmlns:a16="http://schemas.microsoft.com/office/drawing/2014/main" val="132356786"/>
                  </a:ext>
                </a:extLst>
              </a:tr>
              <a:tr h="766933">
                <a:tc>
                  <a:txBody>
                    <a:bodyPr/>
                    <a:lstStyle/>
                    <a:p>
                      <a:r>
                        <a:rPr lang="en-US" sz="1600" dirty="0"/>
                        <a:t>• Direct myofascial release engages the restrictive barrier of the myofascial tissues. The tissues are then loaded or </a:t>
                      </a:r>
                      <a:r>
                        <a:rPr lang="en-US" sz="1600" dirty="0" err="1"/>
                        <a:t>tractioned</a:t>
                      </a:r>
                      <a:r>
                        <a:rPr lang="en-US" sz="1600" dirty="0"/>
                        <a:t> with a constant force until tissue release occurs.</a:t>
                      </a:r>
                    </a:p>
                  </a:txBody>
                  <a:tcPr marL="45646" marR="45646" marT="22823" marB="22823" anchor="ctr">
                    <a:lnL>
                      <a:noFill/>
                    </a:lnL>
                    <a:lnR>
                      <a:noFill/>
                    </a:lnR>
                    <a:lnT>
                      <a:noFill/>
                    </a:lnT>
                    <a:lnB>
                      <a:noFill/>
                    </a:lnB>
                  </a:tcPr>
                </a:tc>
                <a:extLst>
                  <a:ext uri="{0D108BD9-81ED-4DB2-BD59-A6C34878D82A}">
                    <a16:rowId xmlns:a16="http://schemas.microsoft.com/office/drawing/2014/main" val="1299558838"/>
                  </a:ext>
                </a:extLst>
              </a:tr>
              <a:tr h="526304">
                <a:tc>
                  <a:txBody>
                    <a:bodyPr/>
                    <a:lstStyle/>
                    <a:p>
                      <a:r>
                        <a:rPr lang="en-US" sz="1600" dirty="0"/>
                        <a:t>• Indirect myofascial release involves dysfunctional tissues that are guided along the path of least resistance until free movement is achieved.</a:t>
                      </a:r>
                    </a:p>
                  </a:txBody>
                  <a:tcPr marL="45646" marR="45646" marT="22823" marB="22823" anchor="ctr">
                    <a:lnL>
                      <a:noFill/>
                    </a:lnL>
                    <a:lnR>
                      <a:noFill/>
                    </a:lnR>
                    <a:lnT>
                      <a:noFill/>
                    </a:lnT>
                    <a:lnB>
                      <a:noFill/>
                    </a:lnB>
                  </a:tcPr>
                </a:tc>
                <a:extLst>
                  <a:ext uri="{0D108BD9-81ED-4DB2-BD59-A6C34878D82A}">
                    <a16:rowId xmlns:a16="http://schemas.microsoft.com/office/drawing/2014/main" val="2610307811"/>
                  </a:ext>
                </a:extLst>
              </a:tr>
              <a:tr h="1248192">
                <a:tc>
                  <a:txBody>
                    <a:bodyPr/>
                    <a:lstStyle/>
                    <a:p>
                      <a:r>
                        <a:rPr lang="en-US" sz="1600" dirty="0"/>
                        <a:t>• </a:t>
                      </a:r>
                      <a:r>
                        <a:rPr lang="en-US" sz="1600" dirty="0" err="1"/>
                        <a:t>Counterstrain</a:t>
                      </a:r>
                      <a:r>
                        <a:rPr lang="en-US" sz="1600" dirty="0"/>
                        <a:t> considers dysfunction to be a continuing, inappropriate strain reflex, which is inhibited by applying a position of mild strain in the direction opposite to that of the reflex. This is accomplished by specific directed positioning about the point of tenderness to achieve the desired therapeutic response.</a:t>
                      </a:r>
                    </a:p>
                  </a:txBody>
                  <a:tcPr marL="45646" marR="45646" marT="22823" marB="22823" anchor="ctr">
                    <a:lnL>
                      <a:noFill/>
                    </a:lnL>
                    <a:lnR>
                      <a:noFill/>
                    </a:lnR>
                    <a:lnT>
                      <a:noFill/>
                    </a:lnT>
                    <a:lnB>
                      <a:noFill/>
                    </a:lnB>
                  </a:tcPr>
                </a:tc>
                <a:extLst>
                  <a:ext uri="{0D108BD9-81ED-4DB2-BD59-A6C34878D82A}">
                    <a16:rowId xmlns:a16="http://schemas.microsoft.com/office/drawing/2014/main" val="1787921372"/>
                  </a:ext>
                </a:extLst>
              </a:tr>
              <a:tr h="526304">
                <a:tc>
                  <a:txBody>
                    <a:bodyPr/>
                    <a:lstStyle/>
                    <a:p>
                      <a:r>
                        <a:rPr lang="en-US" sz="1600" dirty="0"/>
                        <a:t>• Osteopathy in the cranial field involves techniques based on the primary respiratory mechanism and balanced membranous tension.</a:t>
                      </a:r>
                    </a:p>
                  </a:txBody>
                  <a:tcPr marL="45646" marR="45646" marT="22823" marB="22823" anchor="ctr">
                    <a:lnL>
                      <a:noFill/>
                    </a:lnL>
                    <a:lnR>
                      <a:noFill/>
                    </a:lnR>
                    <a:lnT>
                      <a:noFill/>
                    </a:lnT>
                    <a:lnB>
                      <a:noFill/>
                    </a:lnB>
                  </a:tcPr>
                </a:tc>
                <a:extLst>
                  <a:ext uri="{0D108BD9-81ED-4DB2-BD59-A6C34878D82A}">
                    <a16:rowId xmlns:a16="http://schemas.microsoft.com/office/drawing/2014/main" val="516069544"/>
                  </a:ext>
                </a:extLst>
              </a:tr>
            </a:tbl>
          </a:graphicData>
        </a:graphic>
      </p:graphicFrame>
    </p:spTree>
    <p:extLst>
      <p:ext uri="{BB962C8B-B14F-4D97-AF65-F5344CB8AC3E}">
        <p14:creationId xmlns:p14="http://schemas.microsoft.com/office/powerpoint/2010/main" val="3554645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882CC2-C626-47CB-932D-FF790ED109E9}"/>
              </a:ext>
            </a:extLst>
          </p:cNvPr>
          <p:cNvSpPr>
            <a:spLocks noGrp="1"/>
          </p:cNvSpPr>
          <p:nvPr>
            <p:ph type="title"/>
          </p:nvPr>
        </p:nvSpPr>
        <p:spPr>
          <a:xfrm>
            <a:off x="1010708" y="-19050"/>
            <a:ext cx="7704667" cy="1543050"/>
          </a:xfrm>
        </p:spPr>
        <p:txBody>
          <a:bodyPr/>
          <a:lstStyle/>
          <a:p>
            <a:pPr algn="ctr"/>
            <a:r>
              <a:rPr lang="en-US" b="1" dirty="0">
                <a:solidFill>
                  <a:srgbClr val="0066FF"/>
                </a:solidFill>
              </a:rPr>
              <a:t>Pain Management</a:t>
            </a:r>
            <a:br>
              <a:rPr lang="en-US" b="1" dirty="0">
                <a:solidFill>
                  <a:srgbClr val="0066FF"/>
                </a:solidFill>
              </a:rPr>
            </a:br>
            <a:r>
              <a:rPr lang="en-US" b="1" dirty="0">
                <a:solidFill>
                  <a:srgbClr val="0066FF"/>
                </a:solidFill>
              </a:rPr>
              <a:t>Herbal Medications</a:t>
            </a:r>
          </a:p>
        </p:txBody>
      </p:sp>
      <p:sp>
        <p:nvSpPr>
          <p:cNvPr id="6" name="Content Placeholder 5">
            <a:extLst>
              <a:ext uri="{FF2B5EF4-FFF2-40B4-BE49-F238E27FC236}">
                <a16:creationId xmlns:a16="http://schemas.microsoft.com/office/drawing/2014/main" id="{56D4D075-F564-49C4-A396-CAD941EFA250}"/>
              </a:ext>
            </a:extLst>
          </p:cNvPr>
          <p:cNvSpPr>
            <a:spLocks noGrp="1"/>
          </p:cNvSpPr>
          <p:nvPr>
            <p:ph idx="1"/>
          </p:nvPr>
        </p:nvSpPr>
        <p:spPr>
          <a:xfrm>
            <a:off x="914400" y="1828800"/>
            <a:ext cx="7704667" cy="3332816"/>
          </a:xfrm>
        </p:spPr>
        <p:txBody>
          <a:bodyPr/>
          <a:lstStyle/>
          <a:p>
            <a:r>
              <a:rPr lang="en-US" dirty="0"/>
              <a:t>Ginger</a:t>
            </a:r>
          </a:p>
          <a:p>
            <a:r>
              <a:rPr lang="en-US" dirty="0"/>
              <a:t>White Willow Bark</a:t>
            </a:r>
          </a:p>
          <a:p>
            <a:r>
              <a:rPr lang="en-US" dirty="0"/>
              <a:t>Devil’s Claw</a:t>
            </a:r>
          </a:p>
          <a:p>
            <a:r>
              <a:rPr lang="en-US" dirty="0"/>
              <a:t>Feverfew</a:t>
            </a:r>
          </a:p>
          <a:p>
            <a:r>
              <a:rPr lang="en-US" dirty="0"/>
              <a:t>St. John’s </a:t>
            </a:r>
            <a:r>
              <a:rPr lang="en-US" dirty="0" err="1"/>
              <a:t>Wort</a:t>
            </a:r>
            <a:endParaRPr lang="en-US" dirty="0"/>
          </a:p>
          <a:p>
            <a:r>
              <a:rPr lang="en-US" dirty="0" err="1"/>
              <a:t>Curcumin</a:t>
            </a:r>
            <a:endParaRPr lang="en-US" dirty="0"/>
          </a:p>
          <a:p>
            <a:endParaRPr lang="en-US" dirty="0"/>
          </a:p>
        </p:txBody>
      </p:sp>
    </p:spTree>
    <p:extLst>
      <p:ext uri="{BB962C8B-B14F-4D97-AF65-F5344CB8AC3E}">
        <p14:creationId xmlns:p14="http://schemas.microsoft.com/office/powerpoint/2010/main" val="1022765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7800" y="152400"/>
            <a:ext cx="7467600" cy="6116320"/>
          </a:xfrm>
        </p:spPr>
      </p:pic>
    </p:spTree>
    <p:extLst>
      <p:ext uri="{BB962C8B-B14F-4D97-AF65-F5344CB8AC3E}">
        <p14:creationId xmlns:p14="http://schemas.microsoft.com/office/powerpoint/2010/main" val="1415294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7800" y="228600"/>
            <a:ext cx="7241628" cy="5943600"/>
          </a:xfrm>
        </p:spPr>
      </p:pic>
    </p:spTree>
    <p:extLst>
      <p:ext uri="{BB962C8B-B14F-4D97-AF65-F5344CB8AC3E}">
        <p14:creationId xmlns:p14="http://schemas.microsoft.com/office/powerpoint/2010/main" val="14085617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5" name="Picture 4" descr="nri1486-f1"/>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310764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990600" y="381000"/>
            <a:ext cx="7575430" cy="6306248"/>
          </a:xfrm>
        </p:spPr>
      </p:pic>
    </p:spTree>
    <p:extLst>
      <p:ext uri="{BB962C8B-B14F-4D97-AF65-F5344CB8AC3E}">
        <p14:creationId xmlns:p14="http://schemas.microsoft.com/office/powerpoint/2010/main" val="39956948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endParaRPr lang="en-US" dirty="0"/>
          </a:p>
        </p:txBody>
      </p:sp>
      <p:sp>
        <p:nvSpPr>
          <p:cNvPr id="4" name="Text Placeholder 3"/>
          <p:cNvSpPr>
            <a:spLocks noGrp="1"/>
          </p:cNvSpPr>
          <p:nvPr>
            <p:ph type="body" sz="half" idx="2"/>
          </p:nvPr>
        </p:nvSpPr>
        <p:spPr/>
        <p:txBody>
          <a:bodyPr/>
          <a:lstStyle/>
          <a:p>
            <a:endParaRPr lang="en-US"/>
          </a:p>
        </p:txBody>
      </p:sp>
      <p:pic>
        <p:nvPicPr>
          <p:cNvPr id="3074" name="Picture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58750"/>
            <a:ext cx="7848600" cy="654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6110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761999"/>
          </a:xfrm>
        </p:spPr>
        <p:txBody>
          <a:bodyPr/>
          <a:lstStyle/>
          <a:p>
            <a:pPr algn="ctr"/>
            <a:r>
              <a:rPr lang="en-US" dirty="0"/>
              <a:t>References</a:t>
            </a:r>
          </a:p>
        </p:txBody>
      </p:sp>
      <p:sp>
        <p:nvSpPr>
          <p:cNvPr id="3" name="Content Placeholder 2"/>
          <p:cNvSpPr>
            <a:spLocks noGrp="1"/>
          </p:cNvSpPr>
          <p:nvPr>
            <p:ph idx="1"/>
          </p:nvPr>
        </p:nvSpPr>
        <p:spPr>
          <a:xfrm>
            <a:off x="914400" y="1371600"/>
            <a:ext cx="7704667" cy="4114799"/>
          </a:xfrm>
        </p:spPr>
        <p:txBody>
          <a:bodyPr>
            <a:normAutofit fontScale="85000" lnSpcReduction="20000"/>
          </a:bodyPr>
          <a:lstStyle/>
          <a:p>
            <a:pPr marL="457200" indent="-457200">
              <a:buFont typeface="+mj-lt"/>
              <a:buAutoNum type="arabicPeriod"/>
            </a:pPr>
            <a:r>
              <a:rPr lang="en-US" sz="2400" dirty="0"/>
              <a:t>Mark S. Wallace, Peter S. </a:t>
            </a:r>
            <a:r>
              <a:rPr lang="en-US" sz="2400" dirty="0" err="1"/>
              <a:t>Staats</a:t>
            </a:r>
            <a:r>
              <a:rPr lang="en-US" sz="2400" dirty="0"/>
              <a:t>. Pain Medicine &amp; Management. </a:t>
            </a:r>
            <a:r>
              <a:rPr lang="en-US" sz="2400" dirty="0" err="1"/>
              <a:t>Mcgraw</a:t>
            </a:r>
            <a:r>
              <a:rPr lang="en-US" sz="2400" dirty="0"/>
              <a:t> Hill, 2014.</a:t>
            </a:r>
          </a:p>
          <a:p>
            <a:pPr marL="457200" indent="-457200">
              <a:buFont typeface="+mj-lt"/>
              <a:buAutoNum type="arabicPeriod"/>
            </a:pPr>
            <a:r>
              <a:rPr lang="en-US" sz="2400" dirty="0"/>
              <a:t>Management of Opioid Therapy for Chronic Pain, Clinical Practice Guidelines, Department of Veterans Affairs, Washington, DC. 2010.</a:t>
            </a:r>
          </a:p>
          <a:p>
            <a:pPr marL="457200" indent="-457200">
              <a:buFont typeface="+mj-lt"/>
              <a:buAutoNum type="arabicPeriod"/>
            </a:pPr>
            <a:r>
              <a:rPr lang="en-US" sz="2400" dirty="0"/>
              <a:t>FDA Education Blueprint for Health Care Providers         involved in the Management or Support of Patients with Pain  (May 2017).</a:t>
            </a:r>
          </a:p>
          <a:p>
            <a:pPr marL="457200" indent="-457200">
              <a:buFont typeface="+mj-lt"/>
              <a:buAutoNum type="arabicPeriod"/>
            </a:pPr>
            <a:r>
              <a:rPr lang="en-US" sz="2400" dirty="0"/>
              <a:t>Guideline for prescribing opioids for chronic pain, Centers For Disease Control, 2017. </a:t>
            </a:r>
            <a:r>
              <a:rPr lang="en-US" sz="2400" dirty="0">
                <a:hlinkClick r:id="rId3"/>
              </a:rPr>
              <a:t>https://www.cdc.gov/drugoverdose/pdf/guidelines_factsheet-a.pdf</a:t>
            </a:r>
            <a:endParaRPr lang="en-US" sz="2400" dirty="0"/>
          </a:p>
          <a:p>
            <a:pPr marL="457200" indent="-457200">
              <a:buFont typeface="+mj-lt"/>
              <a:buAutoNum type="arabicPeriod"/>
            </a:pPr>
            <a:r>
              <a:rPr lang="en-US" dirty="0" err="1"/>
              <a:t>Enkelejda</a:t>
            </a:r>
            <a:r>
              <a:rPr lang="en-US" dirty="0"/>
              <a:t> et al. Complimentary and Alternative Medicine for Pain. Eur. Scientific Journal, March 2013. Vol 9.</a:t>
            </a:r>
          </a:p>
          <a:p>
            <a:pPr marL="457200" indent="-457200">
              <a:buFont typeface="+mj-lt"/>
              <a:buAutoNum type="arabicPeriod"/>
            </a:pPr>
            <a:r>
              <a:rPr lang="en-US" dirty="0"/>
              <a:t>Osteopathic Medicine Approach to Pain Management. Practical Pain Management. Vol 10. 2017.</a:t>
            </a:r>
            <a:endParaRPr lang="en-US" sz="2400" dirty="0"/>
          </a:p>
        </p:txBody>
      </p:sp>
    </p:spTree>
    <p:extLst>
      <p:ext uri="{BB962C8B-B14F-4D97-AF65-F5344CB8AC3E}">
        <p14:creationId xmlns:p14="http://schemas.microsoft.com/office/powerpoint/2010/main" val="27186122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USESECONDARYMONITOR" val="True"/>
  <p:tag name="BULLETTYPE" val="3"/>
  <p:tag name="RESPCOUNTERSTYLE" val="-1"/>
  <p:tag name="INPUTSOURCE" val="1"/>
  <p:tag name="BACKUPSESSIONS" val="True"/>
  <p:tag name="REVIEWONLY" val="False"/>
  <p:tag name="PARTICIPANTSINLEADERBOARD" val="5"/>
  <p:tag name="BUBBLESIZEVISIBLE" val="True"/>
  <p:tag name="CUSTOMGRIDBACKCOLOR" val="-2830136"/>
  <p:tag name="CUSTOMCELLBACKCOLOR3" val="-268652"/>
  <p:tag name="DISPLAYDEVICENUMBER" val="True"/>
  <p:tag name="AUTOSIZEGRID" val="True"/>
  <p:tag name="CHARTCOLORS" val="0"/>
  <p:tag name="MULTIRESPDIVISOR" val="1"/>
  <p:tag name="CORRECTPOINTVALUE" val="100"/>
  <p:tag name="ADDINALWAYSLOADED" val="False"/>
  <p:tag name="TPVERSION" val="2006"/>
  <p:tag name="DEFAULTPORT" val="1001"/>
  <p:tag name="COUNTDOWNSTYLE" val="-1"/>
  <p:tag name="USEENTERPRISEMANAGER" val="False"/>
  <p:tag name="CHARTVALUEFORMAT" val="0%"/>
  <p:tag name="STDCHART" val="1"/>
  <p:tag name="BUBBLEVALUEFORMAT" val="0.0"/>
  <p:tag name="CUSTOMCELLBACKCOLOR1" val="-657956"/>
  <p:tag name="DISPLAYNAME" val="True"/>
  <p:tag name="GRIDSIZE" val="{Width=800, Height=600}"/>
  <p:tag name="RESETCHARTS" val="True"/>
  <p:tag name="ALLOWUSERFEEDBACK" val="True"/>
  <p:tag name="ZEROBASED" val="False"/>
  <p:tag name="EXPANDSHOWBAR" val="True"/>
  <p:tag name="ANSWERNOWTEXT" val="Answer Now"/>
  <p:tag name="NUMRESPONSES" val="1"/>
  <p:tag name="ROTATIONINTERVAL" val="2"/>
  <p:tag name="BUBBLENAMEVISIBLE" val="True"/>
  <p:tag name="CUSTOMCELLBACKCOLOR2" val="-13395457"/>
  <p:tag name="GRIDOPACITY" val="90"/>
  <p:tag name="CHARTLABELS" val="0"/>
  <p:tag name="INCORRECTPOINTVALUE" val="0"/>
  <p:tag name="CHARTSCALE" val="True"/>
  <p:tag name="ANSWERNOWSTYLE" val="-1"/>
  <p:tag name="ALLOWDUPLICATES" val="False"/>
  <p:tag name="TEAMSINLEADERBOARD" val="5"/>
  <p:tag name="CUSTOMCELLFORECOLOR" val="-16777216"/>
  <p:tag name="GRIDROTATIONINTERVAL" val="2"/>
  <p:tag name="PARTLISTDEFAULT" val="0"/>
  <p:tag name="AUTOADJUSTPARTRANGE" val="True"/>
  <p:tag name="RESPCOUNTERFORMAT" val="0"/>
  <p:tag name="AUTOADVANCE" val="False"/>
  <p:tag name="DEFAULTNUMTEAMS" val="5"/>
  <p:tag name="GRIDPOSITION" val="1"/>
  <p:tag name="REALTIMEBACKUP" val="False"/>
  <p:tag name="REQUIREPASSWORD" val="False"/>
  <p:tag name="AUTOUPDATEALIASES" val="True"/>
  <p:tag name="USESCHEMECOLORS" val="True"/>
  <p:tag name="INCLUDEPPT" val="True"/>
  <p:tag name="RESPTABLESTYLE" val="-1"/>
  <p:tag name="BUBBLEGROUPING" val="3"/>
  <p:tag name="INCLUDENONRESPONDERS" val="False"/>
  <p:tag name="COUNTDOWNSECONDS" val="10"/>
  <p:tag name="DISPLAYDEVICEID" val="True"/>
  <p:tag name="ENABLEPRESENTERVPAD" val="False"/>
  <p:tag name="POLLINGCYCLE" val="2"/>
  <p:tag name="MAXRESPONDERS" val="5"/>
  <p:tag name="BACKUPMAINTENANCE" val="7"/>
  <p:tag name="CUSTOMCELLBACKCOLOR4" val="-8355712"/>
  <p:tag name="SHOWBARVISIBLE" val="True"/>
  <p:tag name="REALTIMEBACKUPPATH" val="(None)"/>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Parallax</Template>
  <TotalTime>2654</TotalTime>
  <Words>1020</Words>
  <Application>Microsoft Office PowerPoint</Application>
  <PresentationFormat>On-screen Show (4:3)</PresentationFormat>
  <Paragraphs>137</Paragraphs>
  <Slides>36</Slides>
  <Notes>12</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6" baseType="lpstr">
      <vt:lpstr>굴림</vt:lpstr>
      <vt:lpstr>맑은 고딕</vt:lpstr>
      <vt:lpstr>Arial</vt:lpstr>
      <vt:lpstr>Calibri</vt:lpstr>
      <vt:lpstr>Corbel</vt:lpstr>
      <vt:lpstr>HY엽서L</vt:lpstr>
      <vt:lpstr>Times New Roman</vt:lpstr>
      <vt:lpstr>Wingdings</vt:lpstr>
      <vt:lpstr>Parallax</vt:lpstr>
      <vt:lpstr>Document</vt:lpstr>
      <vt:lpstr>  PAIN MANAGEMENT THERAPEUTIC AND  NON-THERAPEUTIC INTERVENTIONS</vt:lpstr>
      <vt:lpstr>PowerPoint Presentation</vt:lpstr>
      <vt:lpstr>Pain Management</vt:lpstr>
      <vt:lpstr>Nociceptive vs. Neuropathic Pain</vt:lpstr>
      <vt:lpstr>PowerPoint Presentation</vt:lpstr>
      <vt:lpstr>Pain Management</vt:lpstr>
      <vt:lpstr>Pain Management Treatment Options</vt:lpstr>
      <vt:lpstr>PowerPoint Presentation</vt:lpstr>
      <vt:lpstr>Non-opioid medications</vt:lpstr>
      <vt:lpstr>Opioid combination products</vt:lpstr>
      <vt:lpstr>            Pain Management         Opioid Dose Escalation</vt:lpstr>
      <vt:lpstr>             Pain Management              Breakthrough Pain</vt:lpstr>
      <vt:lpstr>Pain Management Fibromyalgia</vt:lpstr>
      <vt:lpstr>Pain Management Fibromyalgia</vt:lpstr>
      <vt:lpstr>PowerPoint Presentation</vt:lpstr>
      <vt:lpstr>Pain Management Migraine</vt:lpstr>
      <vt:lpstr>Pain Management Migraine</vt:lpstr>
      <vt:lpstr>Pain Management Neuropathic Pain</vt:lpstr>
      <vt:lpstr>Pain Management Neuropathic Pain</vt:lpstr>
      <vt:lpstr>PowerPoint Presentation</vt:lpstr>
      <vt:lpstr>              Pain Management    Diabetic Peripheral Neuropathy </vt:lpstr>
      <vt:lpstr>            Pain Management                 Cancer Pain</vt:lpstr>
      <vt:lpstr>             Cancer Pain Management                     WHO Step Ladder</vt:lpstr>
      <vt:lpstr>PowerPoint Presentation</vt:lpstr>
      <vt:lpstr>PowerPoint Presentation</vt:lpstr>
      <vt:lpstr>PowerPoint Presentation</vt:lpstr>
      <vt:lpstr>Osteopathic Manipulative Medicine (OMM)</vt:lpstr>
      <vt:lpstr>Osteopathic Manipulative Medicine (OMM)</vt:lpstr>
      <vt:lpstr>Osteopathic Manipulative Medicine (OMM)</vt:lpstr>
      <vt:lpstr>Pain Management Herbal Medications</vt:lpstr>
      <vt:lpstr>PowerPoint Presentation</vt:lpstr>
      <vt:lpstr>PowerPoint Presentation</vt:lpstr>
      <vt:lpstr>PowerPoint Presentation</vt:lpstr>
      <vt:lpstr>PowerPoint Presentation</vt:lpstr>
      <vt:lpstr>PowerPoint Presentation</vt:lpstr>
      <vt:lpstr>References</vt:lpstr>
    </vt:vector>
  </TitlesOfParts>
  <Company>Touro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OPIOID ANALGESICS</dc:title>
  <dc:creator>dpark</dc:creator>
  <cp:lastModifiedBy>OMGDLP-196 </cp:lastModifiedBy>
  <cp:revision>140</cp:revision>
  <dcterms:created xsi:type="dcterms:W3CDTF">2006-03-31T22:28:11Z</dcterms:created>
  <dcterms:modified xsi:type="dcterms:W3CDTF">2018-05-07T11:50:56Z</dcterms:modified>
</cp:coreProperties>
</file>