
<file path=[Content_Types].xml><?xml version="1.0" encoding="utf-8"?>
<Types xmlns="http://schemas.openxmlformats.org/package/2006/content-types">
  <Default Extension="png" ContentType="image/png"/>
  <Default Extension="mp3" ContentType="audio/mpeg"/>
  <Default Extension="jpeg" ContentType="image/jpeg"/>
  <Default Extension="mov" ContentType="video/quicktime"/>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9"/>
  </p:notesMasterIdLst>
  <p:sldIdLst>
    <p:sldId id="264" r:id="rId3"/>
    <p:sldId id="283" r:id="rId4"/>
    <p:sldId id="284" r:id="rId5"/>
    <p:sldId id="258" r:id="rId6"/>
    <p:sldId id="262" r:id="rId7"/>
    <p:sldId id="259" r:id="rId8"/>
    <p:sldId id="267" r:id="rId9"/>
    <p:sldId id="269" r:id="rId10"/>
    <p:sldId id="270" r:id="rId11"/>
    <p:sldId id="271" r:id="rId12"/>
    <p:sldId id="387" r:id="rId13"/>
    <p:sldId id="285" r:id="rId14"/>
    <p:sldId id="286" r:id="rId15"/>
    <p:sldId id="392" r:id="rId16"/>
    <p:sldId id="393" r:id="rId17"/>
    <p:sldId id="405" r:id="rId18"/>
    <p:sldId id="260" r:id="rId19"/>
    <p:sldId id="261" r:id="rId20"/>
    <p:sldId id="353" r:id="rId21"/>
    <p:sldId id="354" r:id="rId22"/>
    <p:sldId id="355" r:id="rId23"/>
    <p:sldId id="296" r:id="rId24"/>
    <p:sldId id="396" r:id="rId25"/>
    <p:sldId id="297" r:id="rId26"/>
    <p:sldId id="397" r:id="rId27"/>
    <p:sldId id="398" r:id="rId28"/>
    <p:sldId id="401" r:id="rId29"/>
    <p:sldId id="402" r:id="rId30"/>
    <p:sldId id="358" r:id="rId31"/>
    <p:sldId id="359" r:id="rId32"/>
    <p:sldId id="360" r:id="rId33"/>
    <p:sldId id="361" r:id="rId34"/>
    <p:sldId id="356" r:id="rId35"/>
    <p:sldId id="280" r:id="rId36"/>
    <p:sldId id="281" r:id="rId37"/>
    <p:sldId id="394"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71">
          <p15:clr>
            <a:srgbClr val="A4A3A4"/>
          </p15:clr>
        </p15:guide>
        <p15:guide id="2" orient="horz" pos="86">
          <p15:clr>
            <a:srgbClr val="A4A3A4"/>
          </p15:clr>
        </p15:guide>
        <p15:guide id="3" orient="horz" pos="1366">
          <p15:clr>
            <a:srgbClr val="A4A3A4"/>
          </p15:clr>
        </p15:guide>
        <p15:guide id="4" orient="horz" pos="2073">
          <p15:clr>
            <a:srgbClr val="A4A3A4"/>
          </p15:clr>
        </p15:guide>
        <p15:guide id="5" pos="2880">
          <p15:clr>
            <a:srgbClr val="A4A3A4"/>
          </p15:clr>
        </p15:guide>
        <p15:guide id="6" pos="29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napToGrid="0" showGuides="1">
      <p:cViewPr varScale="1">
        <p:scale>
          <a:sx n="110" d="100"/>
          <a:sy n="110" d="100"/>
        </p:scale>
        <p:origin x="1936" y="184"/>
      </p:cViewPr>
      <p:guideLst>
        <p:guide orient="horz" pos="971"/>
        <p:guide orient="horz" pos="86"/>
        <p:guide orient="horz" pos="1366"/>
        <p:guide orient="horz" pos="2073"/>
        <p:guide pos="2880"/>
        <p:guide pos="294"/>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47C563-AF1F-49B4-B307-D628E9E3F7E3}" type="datetimeFigureOut">
              <a:rPr lang="en-US" smtClean="0"/>
              <a:t>6/10/18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C60A97-FA9F-4750-9EE2-663FDB41E4F2}" type="slidenum">
              <a:rPr lang="en-US" smtClean="0"/>
              <a:t>‹#›</a:t>
            </a:fld>
            <a:endParaRPr lang="en-US"/>
          </a:p>
        </p:txBody>
      </p:sp>
    </p:spTree>
    <p:extLst>
      <p:ext uri="{BB962C8B-B14F-4D97-AF65-F5344CB8AC3E}">
        <p14:creationId xmlns:p14="http://schemas.microsoft.com/office/powerpoint/2010/main" val="2200715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1C3A2A97-1373-4E05-B6B9-B88A134E084B}" type="slidenum">
              <a:rPr lang="en-US">
                <a:solidFill>
                  <a:prstClr val="black"/>
                </a:solidFill>
              </a:rPr>
              <a:pPr/>
              <a:t>2</a:t>
            </a:fld>
            <a:endParaRPr lang="en-US">
              <a:solidFill>
                <a:prstClr val="black"/>
              </a:solidFill>
            </a:endParaRPr>
          </a:p>
        </p:txBody>
      </p:sp>
      <p:sp>
        <p:nvSpPr>
          <p:cNvPr id="61443" name="Rectangle 2"/>
          <p:cNvSpPr>
            <a:spLocks noGrp="1" noRot="1" noChangeAspect="1" noChangeArrowheads="1" noTextEdit="1"/>
          </p:cNvSpPr>
          <p:nvPr>
            <p:ph type="sldImg"/>
          </p:nvPr>
        </p:nvSpPr>
        <p:spPr>
          <a:xfrm>
            <a:off x="1176338" y="698500"/>
            <a:ext cx="4598987" cy="3451225"/>
          </a:xfrm>
          <a:ln w="12700" cap="flat">
            <a:solidFill>
              <a:schemeClr val="tx1"/>
            </a:solidFill>
          </a:ln>
        </p:spPr>
      </p:sp>
      <p:sp>
        <p:nvSpPr>
          <p:cNvPr id="61444" name="Rectangle 3"/>
          <p:cNvSpPr>
            <a:spLocks noGrp="1" noChangeArrowheads="1"/>
          </p:cNvSpPr>
          <p:nvPr>
            <p:ph type="body" idx="1"/>
          </p:nvPr>
        </p:nvSpPr>
        <p:spPr>
          <a:xfrm>
            <a:off x="927307" y="4386428"/>
            <a:ext cx="5095464" cy="4156392"/>
          </a:xfrm>
          <a:noFill/>
          <a:ln/>
        </p:spPr>
        <p:txBody>
          <a:bodyPr lIns="93106" tIns="46552" rIns="93106" bIns="46552"/>
          <a:lstStyle/>
          <a:p>
            <a:pPr eaLnBrk="1" hangingPunct="1"/>
            <a:endParaRPr lang="en-US">
              <a:latin typeface="Arial" pitchFamily="34" charset="0"/>
            </a:endParaRPr>
          </a:p>
        </p:txBody>
      </p:sp>
    </p:spTree>
    <p:extLst>
      <p:ext uri="{BB962C8B-B14F-4D97-AF65-F5344CB8AC3E}">
        <p14:creationId xmlns:p14="http://schemas.microsoft.com/office/powerpoint/2010/main" val="2661601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p:txBody>
          <a:bodyPr/>
          <a:lstStyle/>
          <a:p>
            <a:pPr>
              <a:defRPr/>
            </a:pPr>
            <a:fld id="{E4CB675D-98B9-4B11-AF5E-5D713BE88955}" type="slidenum">
              <a:rPr lang="en-US"/>
              <a:pPr>
                <a:defRPr/>
              </a:pPr>
              <a:t>3</a:t>
            </a:fld>
            <a:endParaRPr lang="en-US"/>
          </a:p>
        </p:txBody>
      </p:sp>
      <p:sp>
        <p:nvSpPr>
          <p:cNvPr id="665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4" name="Rectangle 3"/>
          <p:cNvSpPr>
            <a:spLocks noGrp="1" noChangeArrowheads="1"/>
          </p:cNvSpPr>
          <p:nvPr>
            <p:ph type="body" idx="1"/>
          </p:nvPr>
        </p:nvSpPr>
        <p:spPr bwMode="auto">
          <a:xfrm>
            <a:off x="838193" y="4387136"/>
            <a:ext cx="5576148" cy="415623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z="1800"/>
          </a:p>
        </p:txBody>
      </p:sp>
    </p:spTree>
    <p:extLst>
      <p:ext uri="{BB962C8B-B14F-4D97-AF65-F5344CB8AC3E}">
        <p14:creationId xmlns:p14="http://schemas.microsoft.com/office/powerpoint/2010/main" val="1991921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lIns="91428" tIns="45714" rIns="91428" bIns="45714" anchor="b"/>
          <a:lstStyle>
            <a:lvl1pPr>
              <a:defRPr sz="2400">
                <a:solidFill>
                  <a:schemeClr val="tx1"/>
                </a:solidFill>
                <a:latin typeface="Univers" pitchFamily="34" charset="0"/>
                <a:ea typeface="ＭＳ Ｐゴシック" charset="-128"/>
              </a:defRPr>
            </a:lvl1pPr>
            <a:lvl2pPr marL="742950" indent="-285750">
              <a:defRPr sz="2400">
                <a:solidFill>
                  <a:schemeClr val="tx1"/>
                </a:solidFill>
                <a:latin typeface="Univers" pitchFamily="34" charset="0"/>
                <a:ea typeface="ＭＳ Ｐゴシック" charset="-128"/>
              </a:defRPr>
            </a:lvl2pPr>
            <a:lvl3pPr marL="1143000" indent="-228600">
              <a:defRPr sz="2400">
                <a:solidFill>
                  <a:schemeClr val="tx1"/>
                </a:solidFill>
                <a:latin typeface="Univers" pitchFamily="34" charset="0"/>
                <a:ea typeface="ＭＳ Ｐゴシック" charset="-128"/>
              </a:defRPr>
            </a:lvl3pPr>
            <a:lvl4pPr marL="1600200" indent="-228600">
              <a:defRPr sz="2400">
                <a:solidFill>
                  <a:schemeClr val="tx1"/>
                </a:solidFill>
                <a:latin typeface="Univers" pitchFamily="34" charset="0"/>
                <a:ea typeface="ＭＳ Ｐゴシック" charset="-128"/>
              </a:defRPr>
            </a:lvl4pPr>
            <a:lvl5pPr marL="2057400" indent="-228600">
              <a:defRPr sz="2400">
                <a:solidFill>
                  <a:schemeClr val="tx1"/>
                </a:solidFill>
                <a:latin typeface="Univers" pitchFamily="34" charset="0"/>
                <a:ea typeface="ＭＳ Ｐゴシック" charset="-128"/>
              </a:defRPr>
            </a:lvl5pPr>
            <a:lvl6pPr marL="2514600" indent="-228600" eaLnBrk="0" fontAlgn="base" hangingPunct="0">
              <a:spcBef>
                <a:spcPct val="0"/>
              </a:spcBef>
              <a:spcAft>
                <a:spcPct val="0"/>
              </a:spcAft>
              <a:defRPr sz="2400">
                <a:solidFill>
                  <a:schemeClr val="tx1"/>
                </a:solidFill>
                <a:latin typeface="Univers" pitchFamily="34" charset="0"/>
                <a:ea typeface="ＭＳ Ｐゴシック" charset="-128"/>
              </a:defRPr>
            </a:lvl6pPr>
            <a:lvl7pPr marL="2971800" indent="-228600" eaLnBrk="0" fontAlgn="base" hangingPunct="0">
              <a:spcBef>
                <a:spcPct val="0"/>
              </a:spcBef>
              <a:spcAft>
                <a:spcPct val="0"/>
              </a:spcAft>
              <a:defRPr sz="2400">
                <a:solidFill>
                  <a:schemeClr val="tx1"/>
                </a:solidFill>
                <a:latin typeface="Univers" pitchFamily="34" charset="0"/>
                <a:ea typeface="ＭＳ Ｐゴシック" charset="-128"/>
              </a:defRPr>
            </a:lvl7pPr>
            <a:lvl8pPr marL="3429000" indent="-228600" eaLnBrk="0" fontAlgn="base" hangingPunct="0">
              <a:spcBef>
                <a:spcPct val="0"/>
              </a:spcBef>
              <a:spcAft>
                <a:spcPct val="0"/>
              </a:spcAft>
              <a:defRPr sz="2400">
                <a:solidFill>
                  <a:schemeClr val="tx1"/>
                </a:solidFill>
                <a:latin typeface="Univers" pitchFamily="34" charset="0"/>
                <a:ea typeface="ＭＳ Ｐゴシック" charset="-128"/>
              </a:defRPr>
            </a:lvl8pPr>
            <a:lvl9pPr marL="3886200" indent="-228600" eaLnBrk="0" fontAlgn="base" hangingPunct="0">
              <a:spcBef>
                <a:spcPct val="0"/>
              </a:spcBef>
              <a:spcAft>
                <a:spcPct val="0"/>
              </a:spcAft>
              <a:defRPr sz="2400">
                <a:solidFill>
                  <a:schemeClr val="tx1"/>
                </a:solidFill>
                <a:latin typeface="Univers" pitchFamily="34" charset="0"/>
                <a:ea typeface="ＭＳ Ｐゴシック" charset="-128"/>
              </a:defRPr>
            </a:lvl9pPr>
          </a:lstStyle>
          <a:p>
            <a:pPr algn="r"/>
            <a:fld id="{D3304F11-7981-4A91-927A-3E5829A8BBD7}" type="slidenum">
              <a:rPr lang="en-US" sz="1200">
                <a:latin typeface="Times" charset="0"/>
              </a:rPr>
              <a:pPr algn="r"/>
              <a:t>8</a:t>
            </a:fld>
            <a:endParaRPr lang="en-US" sz="1200">
              <a:latin typeface="Times" charset="0"/>
            </a:endParaRP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xfrm>
            <a:off x="687388" y="4343400"/>
            <a:ext cx="5483225"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a:lstStyle/>
          <a:p>
            <a:pPr eaLnBrk="1" hangingPunct="1"/>
            <a:endParaRPr lang="en-US">
              <a:latin typeface="Times" charset="0"/>
              <a:ea typeface="ＭＳ Ｐゴシック" charset="-128"/>
            </a:endParaRPr>
          </a:p>
        </p:txBody>
      </p:sp>
    </p:spTree>
    <p:extLst>
      <p:ext uri="{BB962C8B-B14F-4D97-AF65-F5344CB8AC3E}">
        <p14:creationId xmlns:p14="http://schemas.microsoft.com/office/powerpoint/2010/main" val="704323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lIns="91428" tIns="45714" rIns="91428" bIns="45714" anchor="b"/>
          <a:lstStyle>
            <a:lvl1pPr>
              <a:defRPr sz="2400">
                <a:solidFill>
                  <a:schemeClr val="tx1"/>
                </a:solidFill>
                <a:latin typeface="Univers" pitchFamily="34" charset="0"/>
                <a:ea typeface="ＭＳ Ｐゴシック" charset="-128"/>
              </a:defRPr>
            </a:lvl1pPr>
            <a:lvl2pPr marL="742950" indent="-285750">
              <a:defRPr sz="2400">
                <a:solidFill>
                  <a:schemeClr val="tx1"/>
                </a:solidFill>
                <a:latin typeface="Univers" pitchFamily="34" charset="0"/>
                <a:ea typeface="ＭＳ Ｐゴシック" charset="-128"/>
              </a:defRPr>
            </a:lvl2pPr>
            <a:lvl3pPr marL="1143000" indent="-228600">
              <a:defRPr sz="2400">
                <a:solidFill>
                  <a:schemeClr val="tx1"/>
                </a:solidFill>
                <a:latin typeface="Univers" pitchFamily="34" charset="0"/>
                <a:ea typeface="ＭＳ Ｐゴシック" charset="-128"/>
              </a:defRPr>
            </a:lvl3pPr>
            <a:lvl4pPr marL="1600200" indent="-228600">
              <a:defRPr sz="2400">
                <a:solidFill>
                  <a:schemeClr val="tx1"/>
                </a:solidFill>
                <a:latin typeface="Univers" pitchFamily="34" charset="0"/>
                <a:ea typeface="ＭＳ Ｐゴシック" charset="-128"/>
              </a:defRPr>
            </a:lvl4pPr>
            <a:lvl5pPr marL="2057400" indent="-228600">
              <a:defRPr sz="2400">
                <a:solidFill>
                  <a:schemeClr val="tx1"/>
                </a:solidFill>
                <a:latin typeface="Univers" pitchFamily="34" charset="0"/>
                <a:ea typeface="ＭＳ Ｐゴシック" charset="-128"/>
              </a:defRPr>
            </a:lvl5pPr>
            <a:lvl6pPr marL="2514600" indent="-228600" eaLnBrk="0" fontAlgn="base" hangingPunct="0">
              <a:spcBef>
                <a:spcPct val="0"/>
              </a:spcBef>
              <a:spcAft>
                <a:spcPct val="0"/>
              </a:spcAft>
              <a:defRPr sz="2400">
                <a:solidFill>
                  <a:schemeClr val="tx1"/>
                </a:solidFill>
                <a:latin typeface="Univers" pitchFamily="34" charset="0"/>
                <a:ea typeface="ＭＳ Ｐゴシック" charset="-128"/>
              </a:defRPr>
            </a:lvl6pPr>
            <a:lvl7pPr marL="2971800" indent="-228600" eaLnBrk="0" fontAlgn="base" hangingPunct="0">
              <a:spcBef>
                <a:spcPct val="0"/>
              </a:spcBef>
              <a:spcAft>
                <a:spcPct val="0"/>
              </a:spcAft>
              <a:defRPr sz="2400">
                <a:solidFill>
                  <a:schemeClr val="tx1"/>
                </a:solidFill>
                <a:latin typeface="Univers" pitchFamily="34" charset="0"/>
                <a:ea typeface="ＭＳ Ｐゴシック" charset="-128"/>
              </a:defRPr>
            </a:lvl7pPr>
            <a:lvl8pPr marL="3429000" indent="-228600" eaLnBrk="0" fontAlgn="base" hangingPunct="0">
              <a:spcBef>
                <a:spcPct val="0"/>
              </a:spcBef>
              <a:spcAft>
                <a:spcPct val="0"/>
              </a:spcAft>
              <a:defRPr sz="2400">
                <a:solidFill>
                  <a:schemeClr val="tx1"/>
                </a:solidFill>
                <a:latin typeface="Univers" pitchFamily="34" charset="0"/>
                <a:ea typeface="ＭＳ Ｐゴシック" charset="-128"/>
              </a:defRPr>
            </a:lvl8pPr>
            <a:lvl9pPr marL="3886200" indent="-228600" eaLnBrk="0" fontAlgn="base" hangingPunct="0">
              <a:spcBef>
                <a:spcPct val="0"/>
              </a:spcBef>
              <a:spcAft>
                <a:spcPct val="0"/>
              </a:spcAft>
              <a:defRPr sz="2400">
                <a:solidFill>
                  <a:schemeClr val="tx1"/>
                </a:solidFill>
                <a:latin typeface="Univers" pitchFamily="34" charset="0"/>
                <a:ea typeface="ＭＳ Ｐゴシック" charset="-128"/>
              </a:defRPr>
            </a:lvl9pPr>
          </a:lstStyle>
          <a:p>
            <a:pPr algn="r"/>
            <a:fld id="{86C3198D-96E0-4EFA-ABFB-AC3247B4801A}" type="slidenum">
              <a:rPr lang="en-US" sz="1200">
                <a:latin typeface="Times" charset="0"/>
              </a:rPr>
              <a:pPr algn="r"/>
              <a:t>9</a:t>
            </a:fld>
            <a:endParaRPr lang="en-US" sz="1200">
              <a:latin typeface="Times" charset="0"/>
            </a:endParaRP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a:lstStyle/>
          <a:p>
            <a:pPr eaLnBrk="1" hangingPunct="1"/>
            <a:endParaRPr lang="en-US">
              <a:latin typeface="Times" charset="0"/>
              <a:ea typeface="ＭＳ Ｐゴシック" charset="-128"/>
            </a:endParaRPr>
          </a:p>
        </p:txBody>
      </p:sp>
    </p:spTree>
    <p:extLst>
      <p:ext uri="{BB962C8B-B14F-4D97-AF65-F5344CB8AC3E}">
        <p14:creationId xmlns:p14="http://schemas.microsoft.com/office/powerpoint/2010/main" val="3082199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lIns="91428" tIns="45714" rIns="91428" bIns="45714" anchor="b"/>
          <a:lstStyle>
            <a:lvl1pPr>
              <a:defRPr sz="2400">
                <a:solidFill>
                  <a:schemeClr val="tx1"/>
                </a:solidFill>
                <a:latin typeface="Univers" pitchFamily="34" charset="0"/>
                <a:ea typeface="ＭＳ Ｐゴシック" charset="-128"/>
              </a:defRPr>
            </a:lvl1pPr>
            <a:lvl2pPr marL="742950" indent="-285750">
              <a:defRPr sz="2400">
                <a:solidFill>
                  <a:schemeClr val="tx1"/>
                </a:solidFill>
                <a:latin typeface="Univers" pitchFamily="34" charset="0"/>
                <a:ea typeface="ＭＳ Ｐゴシック" charset="-128"/>
              </a:defRPr>
            </a:lvl2pPr>
            <a:lvl3pPr marL="1143000" indent="-228600">
              <a:defRPr sz="2400">
                <a:solidFill>
                  <a:schemeClr val="tx1"/>
                </a:solidFill>
                <a:latin typeface="Univers" pitchFamily="34" charset="0"/>
                <a:ea typeface="ＭＳ Ｐゴシック" charset="-128"/>
              </a:defRPr>
            </a:lvl3pPr>
            <a:lvl4pPr marL="1600200" indent="-228600">
              <a:defRPr sz="2400">
                <a:solidFill>
                  <a:schemeClr val="tx1"/>
                </a:solidFill>
                <a:latin typeface="Univers" pitchFamily="34" charset="0"/>
                <a:ea typeface="ＭＳ Ｐゴシック" charset="-128"/>
              </a:defRPr>
            </a:lvl4pPr>
            <a:lvl5pPr marL="2057400" indent="-228600">
              <a:defRPr sz="2400">
                <a:solidFill>
                  <a:schemeClr val="tx1"/>
                </a:solidFill>
                <a:latin typeface="Univers" pitchFamily="34" charset="0"/>
                <a:ea typeface="ＭＳ Ｐゴシック" charset="-128"/>
              </a:defRPr>
            </a:lvl5pPr>
            <a:lvl6pPr marL="2514600" indent="-228600" eaLnBrk="0" fontAlgn="base" hangingPunct="0">
              <a:spcBef>
                <a:spcPct val="0"/>
              </a:spcBef>
              <a:spcAft>
                <a:spcPct val="0"/>
              </a:spcAft>
              <a:defRPr sz="2400">
                <a:solidFill>
                  <a:schemeClr val="tx1"/>
                </a:solidFill>
                <a:latin typeface="Univers" pitchFamily="34" charset="0"/>
                <a:ea typeface="ＭＳ Ｐゴシック" charset="-128"/>
              </a:defRPr>
            </a:lvl6pPr>
            <a:lvl7pPr marL="2971800" indent="-228600" eaLnBrk="0" fontAlgn="base" hangingPunct="0">
              <a:spcBef>
                <a:spcPct val="0"/>
              </a:spcBef>
              <a:spcAft>
                <a:spcPct val="0"/>
              </a:spcAft>
              <a:defRPr sz="2400">
                <a:solidFill>
                  <a:schemeClr val="tx1"/>
                </a:solidFill>
                <a:latin typeface="Univers" pitchFamily="34" charset="0"/>
                <a:ea typeface="ＭＳ Ｐゴシック" charset="-128"/>
              </a:defRPr>
            </a:lvl7pPr>
            <a:lvl8pPr marL="3429000" indent="-228600" eaLnBrk="0" fontAlgn="base" hangingPunct="0">
              <a:spcBef>
                <a:spcPct val="0"/>
              </a:spcBef>
              <a:spcAft>
                <a:spcPct val="0"/>
              </a:spcAft>
              <a:defRPr sz="2400">
                <a:solidFill>
                  <a:schemeClr val="tx1"/>
                </a:solidFill>
                <a:latin typeface="Univers" pitchFamily="34" charset="0"/>
                <a:ea typeface="ＭＳ Ｐゴシック" charset="-128"/>
              </a:defRPr>
            </a:lvl8pPr>
            <a:lvl9pPr marL="3886200" indent="-228600" eaLnBrk="0" fontAlgn="base" hangingPunct="0">
              <a:spcBef>
                <a:spcPct val="0"/>
              </a:spcBef>
              <a:spcAft>
                <a:spcPct val="0"/>
              </a:spcAft>
              <a:defRPr sz="2400">
                <a:solidFill>
                  <a:schemeClr val="tx1"/>
                </a:solidFill>
                <a:latin typeface="Univers" pitchFamily="34" charset="0"/>
                <a:ea typeface="ＭＳ Ｐゴシック" charset="-128"/>
              </a:defRPr>
            </a:lvl9pPr>
          </a:lstStyle>
          <a:p>
            <a:pPr algn="r"/>
            <a:fld id="{86C3198D-96E0-4EFA-ABFB-AC3247B4801A}" type="slidenum">
              <a:rPr lang="en-US" sz="1200">
                <a:latin typeface="Times" charset="0"/>
              </a:rPr>
              <a:pPr algn="r"/>
              <a:t>10</a:t>
            </a:fld>
            <a:endParaRPr lang="en-US" sz="1200">
              <a:latin typeface="Times" charset="0"/>
            </a:endParaRP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a:lstStyle/>
          <a:p>
            <a:pPr eaLnBrk="1" hangingPunct="1"/>
            <a:endParaRPr lang="en-US">
              <a:latin typeface="Times" charset="0"/>
              <a:ea typeface="ＭＳ Ｐゴシック" charset="-128"/>
            </a:endParaRPr>
          </a:p>
        </p:txBody>
      </p:sp>
    </p:spTree>
    <p:extLst>
      <p:ext uri="{BB962C8B-B14F-4D97-AF65-F5344CB8AC3E}">
        <p14:creationId xmlns:p14="http://schemas.microsoft.com/office/powerpoint/2010/main" val="506820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51359" indent="-288985" eaLnBrk="0" hangingPunct="0">
              <a:defRPr>
                <a:solidFill>
                  <a:schemeClr val="tx1"/>
                </a:solidFill>
                <a:latin typeface="Arial" pitchFamily="34" charset="0"/>
              </a:defRPr>
            </a:lvl2pPr>
            <a:lvl3pPr marL="1155937" indent="-231188" eaLnBrk="0" hangingPunct="0">
              <a:defRPr>
                <a:solidFill>
                  <a:schemeClr val="tx1"/>
                </a:solidFill>
                <a:latin typeface="Arial" pitchFamily="34" charset="0"/>
              </a:defRPr>
            </a:lvl3pPr>
            <a:lvl4pPr marL="1618313" indent="-231188" eaLnBrk="0" hangingPunct="0">
              <a:defRPr>
                <a:solidFill>
                  <a:schemeClr val="tx1"/>
                </a:solidFill>
                <a:latin typeface="Arial" pitchFamily="34" charset="0"/>
              </a:defRPr>
            </a:lvl4pPr>
            <a:lvl5pPr marL="2080686" indent="-231188" eaLnBrk="0" hangingPunct="0">
              <a:defRPr>
                <a:solidFill>
                  <a:schemeClr val="tx1"/>
                </a:solidFill>
                <a:latin typeface="Arial" pitchFamily="34" charset="0"/>
              </a:defRPr>
            </a:lvl5pPr>
            <a:lvl6pPr marL="2543061" indent="-231188" eaLnBrk="0" fontAlgn="base" hangingPunct="0">
              <a:spcBef>
                <a:spcPct val="0"/>
              </a:spcBef>
              <a:spcAft>
                <a:spcPct val="0"/>
              </a:spcAft>
              <a:defRPr>
                <a:solidFill>
                  <a:schemeClr val="tx1"/>
                </a:solidFill>
                <a:latin typeface="Arial" pitchFamily="34" charset="0"/>
              </a:defRPr>
            </a:lvl6pPr>
            <a:lvl7pPr marL="3005436" indent="-231188" eaLnBrk="0" fontAlgn="base" hangingPunct="0">
              <a:spcBef>
                <a:spcPct val="0"/>
              </a:spcBef>
              <a:spcAft>
                <a:spcPct val="0"/>
              </a:spcAft>
              <a:defRPr>
                <a:solidFill>
                  <a:schemeClr val="tx1"/>
                </a:solidFill>
                <a:latin typeface="Arial" pitchFamily="34" charset="0"/>
              </a:defRPr>
            </a:lvl7pPr>
            <a:lvl8pPr marL="3467810" indent="-231188" eaLnBrk="0" fontAlgn="base" hangingPunct="0">
              <a:spcBef>
                <a:spcPct val="0"/>
              </a:spcBef>
              <a:spcAft>
                <a:spcPct val="0"/>
              </a:spcAft>
              <a:defRPr>
                <a:solidFill>
                  <a:schemeClr val="tx1"/>
                </a:solidFill>
                <a:latin typeface="Arial" pitchFamily="34" charset="0"/>
              </a:defRPr>
            </a:lvl8pPr>
            <a:lvl9pPr marL="3930186" indent="-231188"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fld id="{BD7B87FA-04AE-4AC1-96EE-561777B635EB}" type="slidenum">
              <a:rPr lang="en-US" smtClean="0">
                <a:solidFill>
                  <a:srgbClr val="000000"/>
                </a:solidFill>
              </a:rPr>
              <a:pPr eaLnBrk="1" fontAlgn="base" hangingPunct="1">
                <a:spcBef>
                  <a:spcPct val="0"/>
                </a:spcBef>
                <a:spcAft>
                  <a:spcPct val="0"/>
                </a:spcAft>
              </a:pPr>
              <a:t>12</a:t>
            </a:fld>
            <a:endParaRPr lang="en-US">
              <a:solidFill>
                <a:srgbClr val="000000"/>
              </a:solidFill>
            </a:endParaRPr>
          </a:p>
        </p:txBody>
      </p:sp>
      <p:sp>
        <p:nvSpPr>
          <p:cNvPr id="50179" name="Rectangle 2"/>
          <p:cNvSpPr>
            <a:spLocks noGrp="1" noRot="1" noChangeAspect="1" noChangeArrowheads="1" noTextEdit="1"/>
          </p:cNvSpPr>
          <p:nvPr>
            <p:ph type="sldImg"/>
          </p:nvPr>
        </p:nvSpPr>
        <p:spPr bwMode="auto">
          <a:xfrm>
            <a:off x="1176338" y="700088"/>
            <a:ext cx="4598987" cy="3449637"/>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xfrm>
            <a:off x="928289" y="4385534"/>
            <a:ext cx="5093504" cy="41578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088" tIns="46542" rIns="93088" bIns="46542" numCol="1" anchor="t" anchorCtr="0" compatLnSpc="1">
            <a:prstTxWarp prst="textNoShape">
              <a:avLst/>
            </a:prstTxWarp>
          </a:bodyPr>
          <a:lstStyle/>
          <a:p>
            <a:pPr eaLnBrk="1" hangingPunct="1">
              <a:spcBef>
                <a:spcPct val="0"/>
              </a:spcBef>
            </a:pPr>
            <a:endParaRPr lang="en-US">
              <a:latin typeface="Arial" pitchFamily="34" charset="0"/>
            </a:endParaRPr>
          </a:p>
        </p:txBody>
      </p:sp>
    </p:spTree>
    <p:extLst>
      <p:ext uri="{BB962C8B-B14F-4D97-AF65-F5344CB8AC3E}">
        <p14:creationId xmlns:p14="http://schemas.microsoft.com/office/powerpoint/2010/main" val="3083034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p:txBody>
          <a:bodyPr/>
          <a:lstStyle/>
          <a:p>
            <a:pPr>
              <a:defRPr/>
            </a:pPr>
            <a:fld id="{9F4C5E7F-5BE6-4419-A7DA-F431BB8A5065}" type="slidenum">
              <a:rPr lang="en-US"/>
              <a:pPr>
                <a:defRPr/>
              </a:pPr>
              <a:t>13</a:t>
            </a:fld>
            <a:endParaRPr lang="en-US"/>
          </a:p>
        </p:txBody>
      </p:sp>
      <p:sp>
        <p:nvSpPr>
          <p:cNvPr id="686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2" name="Rectangle 3"/>
          <p:cNvSpPr>
            <a:spLocks noGrp="1" noChangeArrowheads="1"/>
          </p:cNvSpPr>
          <p:nvPr>
            <p:ph type="body" idx="1"/>
          </p:nvPr>
        </p:nvSpPr>
        <p:spPr bwMode="auto">
          <a:xfrm>
            <a:off x="838193" y="4387136"/>
            <a:ext cx="5576148" cy="415623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z="1800"/>
          </a:p>
        </p:txBody>
      </p:sp>
    </p:spTree>
    <p:extLst>
      <p:ext uri="{BB962C8B-B14F-4D97-AF65-F5344CB8AC3E}">
        <p14:creationId xmlns:p14="http://schemas.microsoft.com/office/powerpoint/2010/main" val="2762748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1C3A2A97-1373-4E05-B6B9-B88A134E084B}" type="slidenum">
              <a:rPr lang="en-US">
                <a:solidFill>
                  <a:prstClr val="black"/>
                </a:solidFill>
              </a:rPr>
              <a:pPr/>
              <a:t>14</a:t>
            </a:fld>
            <a:endParaRPr lang="en-US">
              <a:solidFill>
                <a:prstClr val="black"/>
              </a:solidFill>
            </a:endParaRPr>
          </a:p>
        </p:txBody>
      </p:sp>
      <p:sp>
        <p:nvSpPr>
          <p:cNvPr id="61443" name="Rectangle 2"/>
          <p:cNvSpPr>
            <a:spLocks noGrp="1" noRot="1" noChangeAspect="1" noChangeArrowheads="1" noTextEdit="1"/>
          </p:cNvSpPr>
          <p:nvPr>
            <p:ph type="sldImg"/>
          </p:nvPr>
        </p:nvSpPr>
        <p:spPr>
          <a:xfrm>
            <a:off x="1176338" y="698500"/>
            <a:ext cx="4598987" cy="3451225"/>
          </a:xfrm>
          <a:ln w="12700" cap="flat">
            <a:solidFill>
              <a:schemeClr val="tx1"/>
            </a:solidFill>
          </a:ln>
        </p:spPr>
      </p:sp>
      <p:sp>
        <p:nvSpPr>
          <p:cNvPr id="61444" name="Rectangle 3"/>
          <p:cNvSpPr>
            <a:spLocks noGrp="1" noChangeArrowheads="1"/>
          </p:cNvSpPr>
          <p:nvPr>
            <p:ph type="body" idx="1"/>
          </p:nvPr>
        </p:nvSpPr>
        <p:spPr>
          <a:xfrm>
            <a:off x="927307" y="4386428"/>
            <a:ext cx="5095464" cy="4156392"/>
          </a:xfrm>
          <a:noFill/>
          <a:ln/>
        </p:spPr>
        <p:txBody>
          <a:bodyPr lIns="93106" tIns="46552" rIns="93106" bIns="46552"/>
          <a:lstStyle/>
          <a:p>
            <a:pPr eaLnBrk="1" hangingPunct="1"/>
            <a:endParaRPr lang="en-US">
              <a:latin typeface="Arial" pitchFamily="34" charset="0"/>
            </a:endParaRPr>
          </a:p>
        </p:txBody>
      </p:sp>
    </p:spTree>
    <p:extLst>
      <p:ext uri="{BB962C8B-B14F-4D97-AF65-F5344CB8AC3E}">
        <p14:creationId xmlns:p14="http://schemas.microsoft.com/office/powerpoint/2010/main" val="1542157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wrap="none" lIns="91430" tIns="45715" rIns="91430" bIns="45715" anchor="b"/>
          <a:lstStyle>
            <a:lvl1pPr>
              <a:defRPr sz="2400">
                <a:solidFill>
                  <a:schemeClr val="tx1"/>
                </a:solidFill>
                <a:latin typeface="Univers" pitchFamily="34" charset="0"/>
                <a:ea typeface="ＭＳ Ｐゴシック" charset="-128"/>
              </a:defRPr>
            </a:lvl1pPr>
            <a:lvl2pPr marL="742950" indent="-285750">
              <a:defRPr sz="2400">
                <a:solidFill>
                  <a:schemeClr val="tx1"/>
                </a:solidFill>
                <a:latin typeface="Univers" pitchFamily="34" charset="0"/>
                <a:ea typeface="ＭＳ Ｐゴシック" charset="-128"/>
              </a:defRPr>
            </a:lvl2pPr>
            <a:lvl3pPr marL="1143000" indent="-228600">
              <a:defRPr sz="2400">
                <a:solidFill>
                  <a:schemeClr val="tx1"/>
                </a:solidFill>
                <a:latin typeface="Univers" pitchFamily="34" charset="0"/>
                <a:ea typeface="ＭＳ Ｐゴシック" charset="-128"/>
              </a:defRPr>
            </a:lvl3pPr>
            <a:lvl4pPr marL="1600200" indent="-228600">
              <a:defRPr sz="2400">
                <a:solidFill>
                  <a:schemeClr val="tx1"/>
                </a:solidFill>
                <a:latin typeface="Univers" pitchFamily="34" charset="0"/>
                <a:ea typeface="ＭＳ Ｐゴシック" charset="-128"/>
              </a:defRPr>
            </a:lvl4pPr>
            <a:lvl5pPr marL="2057400" indent="-228600">
              <a:defRPr sz="2400">
                <a:solidFill>
                  <a:schemeClr val="tx1"/>
                </a:solidFill>
                <a:latin typeface="Univers" pitchFamily="34" charset="0"/>
                <a:ea typeface="ＭＳ Ｐゴシック" charset="-128"/>
              </a:defRPr>
            </a:lvl5pPr>
            <a:lvl6pPr marL="2514600" indent="-228600" eaLnBrk="0" fontAlgn="base" hangingPunct="0">
              <a:spcBef>
                <a:spcPct val="0"/>
              </a:spcBef>
              <a:spcAft>
                <a:spcPct val="0"/>
              </a:spcAft>
              <a:defRPr sz="2400">
                <a:solidFill>
                  <a:schemeClr val="tx1"/>
                </a:solidFill>
                <a:latin typeface="Univers" pitchFamily="34" charset="0"/>
                <a:ea typeface="ＭＳ Ｐゴシック" charset="-128"/>
              </a:defRPr>
            </a:lvl6pPr>
            <a:lvl7pPr marL="2971800" indent="-228600" eaLnBrk="0" fontAlgn="base" hangingPunct="0">
              <a:spcBef>
                <a:spcPct val="0"/>
              </a:spcBef>
              <a:spcAft>
                <a:spcPct val="0"/>
              </a:spcAft>
              <a:defRPr sz="2400">
                <a:solidFill>
                  <a:schemeClr val="tx1"/>
                </a:solidFill>
                <a:latin typeface="Univers" pitchFamily="34" charset="0"/>
                <a:ea typeface="ＭＳ Ｐゴシック" charset="-128"/>
              </a:defRPr>
            </a:lvl7pPr>
            <a:lvl8pPr marL="3429000" indent="-228600" eaLnBrk="0" fontAlgn="base" hangingPunct="0">
              <a:spcBef>
                <a:spcPct val="0"/>
              </a:spcBef>
              <a:spcAft>
                <a:spcPct val="0"/>
              </a:spcAft>
              <a:defRPr sz="2400">
                <a:solidFill>
                  <a:schemeClr val="tx1"/>
                </a:solidFill>
                <a:latin typeface="Univers" pitchFamily="34" charset="0"/>
                <a:ea typeface="ＭＳ Ｐゴシック" charset="-128"/>
              </a:defRPr>
            </a:lvl8pPr>
            <a:lvl9pPr marL="3886200" indent="-228600" eaLnBrk="0" fontAlgn="base" hangingPunct="0">
              <a:spcBef>
                <a:spcPct val="0"/>
              </a:spcBef>
              <a:spcAft>
                <a:spcPct val="0"/>
              </a:spcAft>
              <a:defRPr sz="2400">
                <a:solidFill>
                  <a:schemeClr val="tx1"/>
                </a:solidFill>
                <a:latin typeface="Univers" pitchFamily="34" charset="0"/>
                <a:ea typeface="ＭＳ Ｐゴシック" charset="-128"/>
              </a:defRPr>
            </a:lvl9pPr>
          </a:lstStyle>
          <a:p>
            <a:pPr algn="r"/>
            <a:fld id="{03FB05B0-0E47-4E21-A4D1-909984082C7C}" type="slidenum">
              <a:rPr lang="en-US" sz="1200">
                <a:latin typeface="Times" charset="0"/>
              </a:rPr>
              <a:pPr algn="r"/>
              <a:t>17</a:t>
            </a:fld>
            <a:endParaRPr lang="en-US" sz="1200">
              <a:latin typeface="Times" charset="0"/>
            </a:endParaRPr>
          </a:p>
        </p:txBody>
      </p:sp>
      <p:sp>
        <p:nvSpPr>
          <p:cNvPr id="9218" name="Rectangle 2"/>
          <p:cNvSpPr>
            <a:spLocks noGrp="1" noRot="1" noChangeAspect="1" noChangeArrowheads="1" noTextEdit="1"/>
          </p:cNvSpPr>
          <p:nvPr>
            <p:ph type="sldImg"/>
          </p:nvPr>
        </p:nvSpPr>
        <p:spPr>
          <a:xfrm>
            <a:off x="1152525" y="692150"/>
            <a:ext cx="4554538" cy="3416300"/>
          </a:xfrm>
          <a:ln w="12700" cap="flat">
            <a:solidFill>
              <a:schemeClr val="tx1"/>
            </a:solidFill>
          </a:ln>
        </p:spPr>
      </p:sp>
      <p:sp>
        <p:nvSpPr>
          <p:cNvPr id="9219"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type="none" w="sm" len="sm"/>
                <a:tailEnd type="none" w="sm" len="sm"/>
              </a14:hiddenLine>
            </a:ext>
          </a:extLst>
        </p:spPr>
        <p:txBody>
          <a:bodyPr wrap="square" lIns="90454" tIns="45228" rIns="90454" bIns="45228"/>
          <a:lstStyle/>
          <a:p>
            <a:endParaRPr lang="en-US">
              <a:latin typeface="Times" charset="0"/>
              <a:ea typeface="ＭＳ Ｐゴシック" charset="-128"/>
            </a:endParaRPr>
          </a:p>
        </p:txBody>
      </p:sp>
    </p:spTree>
    <p:extLst>
      <p:ext uri="{BB962C8B-B14F-4D97-AF65-F5344CB8AC3E}">
        <p14:creationId xmlns:p14="http://schemas.microsoft.com/office/powerpoint/2010/main" val="259482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wrap="none" lIns="91430" tIns="45715" rIns="91430" bIns="45715" anchor="b"/>
          <a:lstStyle>
            <a:lvl1pPr>
              <a:defRPr sz="2400">
                <a:solidFill>
                  <a:schemeClr val="tx1"/>
                </a:solidFill>
                <a:latin typeface="Univers" pitchFamily="34" charset="0"/>
                <a:ea typeface="ＭＳ Ｐゴシック" charset="-128"/>
              </a:defRPr>
            </a:lvl1pPr>
            <a:lvl2pPr marL="742950" indent="-285750">
              <a:defRPr sz="2400">
                <a:solidFill>
                  <a:schemeClr val="tx1"/>
                </a:solidFill>
                <a:latin typeface="Univers" pitchFamily="34" charset="0"/>
                <a:ea typeface="ＭＳ Ｐゴシック" charset="-128"/>
              </a:defRPr>
            </a:lvl2pPr>
            <a:lvl3pPr marL="1143000" indent="-228600">
              <a:defRPr sz="2400">
                <a:solidFill>
                  <a:schemeClr val="tx1"/>
                </a:solidFill>
                <a:latin typeface="Univers" pitchFamily="34" charset="0"/>
                <a:ea typeface="ＭＳ Ｐゴシック" charset="-128"/>
              </a:defRPr>
            </a:lvl3pPr>
            <a:lvl4pPr marL="1600200" indent="-228600">
              <a:defRPr sz="2400">
                <a:solidFill>
                  <a:schemeClr val="tx1"/>
                </a:solidFill>
                <a:latin typeface="Univers" pitchFamily="34" charset="0"/>
                <a:ea typeface="ＭＳ Ｐゴシック" charset="-128"/>
              </a:defRPr>
            </a:lvl4pPr>
            <a:lvl5pPr marL="2057400" indent="-228600">
              <a:defRPr sz="2400">
                <a:solidFill>
                  <a:schemeClr val="tx1"/>
                </a:solidFill>
                <a:latin typeface="Univers" pitchFamily="34" charset="0"/>
                <a:ea typeface="ＭＳ Ｐゴシック" charset="-128"/>
              </a:defRPr>
            </a:lvl5pPr>
            <a:lvl6pPr marL="2514600" indent="-228600" eaLnBrk="0" fontAlgn="base" hangingPunct="0">
              <a:spcBef>
                <a:spcPct val="0"/>
              </a:spcBef>
              <a:spcAft>
                <a:spcPct val="0"/>
              </a:spcAft>
              <a:defRPr sz="2400">
                <a:solidFill>
                  <a:schemeClr val="tx1"/>
                </a:solidFill>
                <a:latin typeface="Univers" pitchFamily="34" charset="0"/>
                <a:ea typeface="ＭＳ Ｐゴシック" charset="-128"/>
              </a:defRPr>
            </a:lvl6pPr>
            <a:lvl7pPr marL="2971800" indent="-228600" eaLnBrk="0" fontAlgn="base" hangingPunct="0">
              <a:spcBef>
                <a:spcPct val="0"/>
              </a:spcBef>
              <a:spcAft>
                <a:spcPct val="0"/>
              </a:spcAft>
              <a:defRPr sz="2400">
                <a:solidFill>
                  <a:schemeClr val="tx1"/>
                </a:solidFill>
                <a:latin typeface="Univers" pitchFamily="34" charset="0"/>
                <a:ea typeface="ＭＳ Ｐゴシック" charset="-128"/>
              </a:defRPr>
            </a:lvl7pPr>
            <a:lvl8pPr marL="3429000" indent="-228600" eaLnBrk="0" fontAlgn="base" hangingPunct="0">
              <a:spcBef>
                <a:spcPct val="0"/>
              </a:spcBef>
              <a:spcAft>
                <a:spcPct val="0"/>
              </a:spcAft>
              <a:defRPr sz="2400">
                <a:solidFill>
                  <a:schemeClr val="tx1"/>
                </a:solidFill>
                <a:latin typeface="Univers" pitchFamily="34" charset="0"/>
                <a:ea typeface="ＭＳ Ｐゴシック" charset="-128"/>
              </a:defRPr>
            </a:lvl8pPr>
            <a:lvl9pPr marL="3886200" indent="-228600" eaLnBrk="0" fontAlgn="base" hangingPunct="0">
              <a:spcBef>
                <a:spcPct val="0"/>
              </a:spcBef>
              <a:spcAft>
                <a:spcPct val="0"/>
              </a:spcAft>
              <a:defRPr sz="2400">
                <a:solidFill>
                  <a:schemeClr val="tx1"/>
                </a:solidFill>
                <a:latin typeface="Univers" pitchFamily="34" charset="0"/>
                <a:ea typeface="ＭＳ Ｐゴシック" charset="-128"/>
              </a:defRPr>
            </a:lvl9pPr>
          </a:lstStyle>
          <a:p>
            <a:pPr algn="r"/>
            <a:fld id="{DCFC37CF-D7C9-41B6-9AE6-20AD51A8B3E1}" type="slidenum">
              <a:rPr lang="en-US" sz="1200">
                <a:latin typeface="Times" charset="0"/>
              </a:rPr>
              <a:pPr algn="r"/>
              <a:t>18</a:t>
            </a:fld>
            <a:endParaRPr lang="en-US" sz="1200">
              <a:latin typeface="Times" charset="0"/>
            </a:endParaRPr>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type="none" w="sm" len="sm"/>
                <a:tailEnd type="none" w="sm" len="sm"/>
              </a14:hiddenLine>
            </a:ext>
          </a:extLst>
        </p:spPr>
        <p:txBody>
          <a:bodyPr lIns="91430" tIns="45715" rIns="91430" bIns="45715"/>
          <a:lstStyle/>
          <a:p>
            <a:pPr eaLnBrk="1" hangingPunct="1"/>
            <a:endParaRPr lang="en-US">
              <a:latin typeface="Times" charset="0"/>
              <a:ea typeface="ＭＳ Ｐゴシック" charset="-128"/>
            </a:endParaRPr>
          </a:p>
        </p:txBody>
      </p:sp>
    </p:spTree>
    <p:extLst>
      <p:ext uri="{BB962C8B-B14F-4D97-AF65-F5344CB8AC3E}">
        <p14:creationId xmlns:p14="http://schemas.microsoft.com/office/powerpoint/2010/main" val="7140044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13902" eaLnBrk="0" hangingPunct="0">
              <a:defRPr sz="1600" b="1">
                <a:solidFill>
                  <a:schemeClr val="bg1"/>
                </a:solidFill>
                <a:latin typeface="Lucida Sans Unicode" pitchFamily="34" charset="0"/>
                <a:ea typeface="ＭＳ Ｐゴシック" charset="-128"/>
              </a:defRPr>
            </a:lvl1pPr>
            <a:lvl2pPr marL="729874" indent="-280721" defTabSz="913902" eaLnBrk="0" hangingPunct="0">
              <a:defRPr sz="1600" b="1">
                <a:solidFill>
                  <a:schemeClr val="bg1"/>
                </a:solidFill>
                <a:latin typeface="Lucida Sans Unicode" pitchFamily="34" charset="0"/>
                <a:ea typeface="ＭＳ Ｐゴシック" charset="-128"/>
              </a:defRPr>
            </a:lvl2pPr>
            <a:lvl3pPr marL="1122883" indent="-224577" defTabSz="913902" eaLnBrk="0" hangingPunct="0">
              <a:defRPr sz="1600" b="1">
                <a:solidFill>
                  <a:schemeClr val="bg1"/>
                </a:solidFill>
                <a:latin typeface="Lucida Sans Unicode" pitchFamily="34" charset="0"/>
                <a:ea typeface="ＭＳ Ｐゴシック" charset="-128"/>
              </a:defRPr>
            </a:lvl3pPr>
            <a:lvl4pPr marL="1572036" indent="-224577" defTabSz="913902" eaLnBrk="0" hangingPunct="0">
              <a:defRPr sz="1600" b="1">
                <a:solidFill>
                  <a:schemeClr val="bg1"/>
                </a:solidFill>
                <a:latin typeface="Lucida Sans Unicode" pitchFamily="34" charset="0"/>
                <a:ea typeface="ＭＳ Ｐゴシック" charset="-128"/>
              </a:defRPr>
            </a:lvl4pPr>
            <a:lvl5pPr marL="2021190" indent="-224577" defTabSz="913902" eaLnBrk="0" hangingPunct="0">
              <a:defRPr sz="1600" b="1">
                <a:solidFill>
                  <a:schemeClr val="bg1"/>
                </a:solidFill>
                <a:latin typeface="Lucida Sans Unicode" pitchFamily="34" charset="0"/>
                <a:ea typeface="ＭＳ Ｐゴシック" charset="-128"/>
              </a:defRPr>
            </a:lvl5pPr>
            <a:lvl6pPr marL="2470343" indent="-224577" algn="ctr" defTabSz="913902" eaLnBrk="0" fontAlgn="base" hangingPunct="0">
              <a:spcBef>
                <a:spcPct val="0"/>
              </a:spcBef>
              <a:spcAft>
                <a:spcPct val="0"/>
              </a:spcAft>
              <a:defRPr sz="1600" b="1">
                <a:solidFill>
                  <a:schemeClr val="bg1"/>
                </a:solidFill>
                <a:latin typeface="Lucida Sans Unicode" pitchFamily="34" charset="0"/>
                <a:ea typeface="ＭＳ Ｐゴシック" charset="-128"/>
              </a:defRPr>
            </a:lvl6pPr>
            <a:lvl7pPr marL="2919496" indent="-224577" algn="ctr" defTabSz="913902" eaLnBrk="0" fontAlgn="base" hangingPunct="0">
              <a:spcBef>
                <a:spcPct val="0"/>
              </a:spcBef>
              <a:spcAft>
                <a:spcPct val="0"/>
              </a:spcAft>
              <a:defRPr sz="1600" b="1">
                <a:solidFill>
                  <a:schemeClr val="bg1"/>
                </a:solidFill>
                <a:latin typeface="Lucida Sans Unicode" pitchFamily="34" charset="0"/>
                <a:ea typeface="ＭＳ Ｐゴシック" charset="-128"/>
              </a:defRPr>
            </a:lvl7pPr>
            <a:lvl8pPr marL="3368650" indent="-224577" algn="ctr" defTabSz="913902" eaLnBrk="0" fontAlgn="base" hangingPunct="0">
              <a:spcBef>
                <a:spcPct val="0"/>
              </a:spcBef>
              <a:spcAft>
                <a:spcPct val="0"/>
              </a:spcAft>
              <a:defRPr sz="1600" b="1">
                <a:solidFill>
                  <a:schemeClr val="bg1"/>
                </a:solidFill>
                <a:latin typeface="Lucida Sans Unicode" pitchFamily="34" charset="0"/>
                <a:ea typeface="ＭＳ Ｐゴシック" charset="-128"/>
              </a:defRPr>
            </a:lvl8pPr>
            <a:lvl9pPr marL="3817803" indent="-224577" algn="ctr" defTabSz="913902" eaLnBrk="0" fontAlgn="base" hangingPunct="0">
              <a:spcBef>
                <a:spcPct val="0"/>
              </a:spcBef>
              <a:spcAft>
                <a:spcPct val="0"/>
              </a:spcAft>
              <a:defRPr sz="1600" b="1">
                <a:solidFill>
                  <a:schemeClr val="bg1"/>
                </a:solidFill>
                <a:latin typeface="Lucida Sans Unicode" pitchFamily="34" charset="0"/>
                <a:ea typeface="ＭＳ Ｐゴシック" charset="-128"/>
              </a:defRPr>
            </a:lvl9pPr>
          </a:lstStyle>
          <a:p>
            <a:pPr>
              <a:defRPr/>
            </a:pPr>
            <a:fld id="{0DA6A5B5-47AE-4FDC-8B2A-BFCE9D1DB47C}" type="slidenum">
              <a:rPr lang="en-US" sz="1200" b="0">
                <a:solidFill>
                  <a:schemeClr val="tx1"/>
                </a:solidFill>
                <a:latin typeface="Times" charset="0"/>
              </a:rPr>
              <a:pPr>
                <a:defRPr/>
              </a:pPr>
              <a:t>19</a:t>
            </a:fld>
            <a:endParaRPr lang="en-US" sz="1200" b="0">
              <a:solidFill>
                <a:schemeClr val="tx1"/>
              </a:solidFill>
              <a:latin typeface="Times" charset="0"/>
            </a:endParaRPr>
          </a:p>
        </p:txBody>
      </p:sp>
      <p:sp>
        <p:nvSpPr>
          <p:cNvPr id="931842" name="Rectangle 2"/>
          <p:cNvSpPr>
            <a:spLocks noGrp="1" noRot="1" noChangeAspect="1" noChangeArrowheads="1" noTextEdit="1"/>
          </p:cNvSpPr>
          <p:nvPr>
            <p:ph type="sldImg"/>
          </p:nvPr>
        </p:nvSpPr>
        <p:spPr>
          <a:ln/>
          <a:extLst/>
        </p:spPr>
      </p:sp>
      <p:sp>
        <p:nvSpPr>
          <p:cNvPr id="931843"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35653980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13902" eaLnBrk="0" hangingPunct="0">
              <a:defRPr sz="1600" b="1">
                <a:solidFill>
                  <a:schemeClr val="bg1"/>
                </a:solidFill>
                <a:latin typeface="Lucida Sans Unicode" pitchFamily="34" charset="0"/>
                <a:ea typeface="ＭＳ Ｐゴシック" charset="-128"/>
              </a:defRPr>
            </a:lvl1pPr>
            <a:lvl2pPr marL="729874" indent="-280721" defTabSz="913902" eaLnBrk="0" hangingPunct="0">
              <a:defRPr sz="1600" b="1">
                <a:solidFill>
                  <a:schemeClr val="bg1"/>
                </a:solidFill>
                <a:latin typeface="Lucida Sans Unicode" pitchFamily="34" charset="0"/>
                <a:ea typeface="ＭＳ Ｐゴシック" charset="-128"/>
              </a:defRPr>
            </a:lvl2pPr>
            <a:lvl3pPr marL="1122883" indent="-224577" defTabSz="913902" eaLnBrk="0" hangingPunct="0">
              <a:defRPr sz="1600" b="1">
                <a:solidFill>
                  <a:schemeClr val="bg1"/>
                </a:solidFill>
                <a:latin typeface="Lucida Sans Unicode" pitchFamily="34" charset="0"/>
                <a:ea typeface="ＭＳ Ｐゴシック" charset="-128"/>
              </a:defRPr>
            </a:lvl3pPr>
            <a:lvl4pPr marL="1572036" indent="-224577" defTabSz="913902" eaLnBrk="0" hangingPunct="0">
              <a:defRPr sz="1600" b="1">
                <a:solidFill>
                  <a:schemeClr val="bg1"/>
                </a:solidFill>
                <a:latin typeface="Lucida Sans Unicode" pitchFamily="34" charset="0"/>
                <a:ea typeface="ＭＳ Ｐゴシック" charset="-128"/>
              </a:defRPr>
            </a:lvl4pPr>
            <a:lvl5pPr marL="2021190" indent="-224577" defTabSz="913902" eaLnBrk="0" hangingPunct="0">
              <a:defRPr sz="1600" b="1">
                <a:solidFill>
                  <a:schemeClr val="bg1"/>
                </a:solidFill>
                <a:latin typeface="Lucida Sans Unicode" pitchFamily="34" charset="0"/>
                <a:ea typeface="ＭＳ Ｐゴシック" charset="-128"/>
              </a:defRPr>
            </a:lvl5pPr>
            <a:lvl6pPr marL="2470343" indent="-224577" algn="ctr" defTabSz="913902" eaLnBrk="0" fontAlgn="base" hangingPunct="0">
              <a:spcBef>
                <a:spcPct val="0"/>
              </a:spcBef>
              <a:spcAft>
                <a:spcPct val="0"/>
              </a:spcAft>
              <a:defRPr sz="1600" b="1">
                <a:solidFill>
                  <a:schemeClr val="bg1"/>
                </a:solidFill>
                <a:latin typeface="Lucida Sans Unicode" pitchFamily="34" charset="0"/>
                <a:ea typeface="ＭＳ Ｐゴシック" charset="-128"/>
              </a:defRPr>
            </a:lvl6pPr>
            <a:lvl7pPr marL="2919496" indent="-224577" algn="ctr" defTabSz="913902" eaLnBrk="0" fontAlgn="base" hangingPunct="0">
              <a:spcBef>
                <a:spcPct val="0"/>
              </a:spcBef>
              <a:spcAft>
                <a:spcPct val="0"/>
              </a:spcAft>
              <a:defRPr sz="1600" b="1">
                <a:solidFill>
                  <a:schemeClr val="bg1"/>
                </a:solidFill>
                <a:latin typeface="Lucida Sans Unicode" pitchFamily="34" charset="0"/>
                <a:ea typeface="ＭＳ Ｐゴシック" charset="-128"/>
              </a:defRPr>
            </a:lvl7pPr>
            <a:lvl8pPr marL="3368650" indent="-224577" algn="ctr" defTabSz="913902" eaLnBrk="0" fontAlgn="base" hangingPunct="0">
              <a:spcBef>
                <a:spcPct val="0"/>
              </a:spcBef>
              <a:spcAft>
                <a:spcPct val="0"/>
              </a:spcAft>
              <a:defRPr sz="1600" b="1">
                <a:solidFill>
                  <a:schemeClr val="bg1"/>
                </a:solidFill>
                <a:latin typeface="Lucida Sans Unicode" pitchFamily="34" charset="0"/>
                <a:ea typeface="ＭＳ Ｐゴシック" charset="-128"/>
              </a:defRPr>
            </a:lvl8pPr>
            <a:lvl9pPr marL="3817803" indent="-224577" algn="ctr" defTabSz="913902" eaLnBrk="0" fontAlgn="base" hangingPunct="0">
              <a:spcBef>
                <a:spcPct val="0"/>
              </a:spcBef>
              <a:spcAft>
                <a:spcPct val="0"/>
              </a:spcAft>
              <a:defRPr sz="1600" b="1">
                <a:solidFill>
                  <a:schemeClr val="bg1"/>
                </a:solidFill>
                <a:latin typeface="Lucida Sans Unicode" pitchFamily="34" charset="0"/>
                <a:ea typeface="ＭＳ Ｐゴシック" charset="-128"/>
              </a:defRPr>
            </a:lvl9pPr>
          </a:lstStyle>
          <a:p>
            <a:pPr>
              <a:defRPr/>
            </a:pPr>
            <a:fld id="{0DA6A5B5-47AE-4FDC-8B2A-BFCE9D1DB47C}" type="slidenum">
              <a:rPr lang="en-US" sz="1200" b="0">
                <a:solidFill>
                  <a:schemeClr val="tx1"/>
                </a:solidFill>
                <a:latin typeface="Times" charset="0"/>
              </a:rPr>
              <a:pPr>
                <a:defRPr/>
              </a:pPr>
              <a:t>20</a:t>
            </a:fld>
            <a:endParaRPr lang="en-US" sz="1200" b="0">
              <a:solidFill>
                <a:schemeClr val="tx1"/>
              </a:solidFill>
              <a:latin typeface="Times" charset="0"/>
            </a:endParaRPr>
          </a:p>
        </p:txBody>
      </p:sp>
      <p:sp>
        <p:nvSpPr>
          <p:cNvPr id="931842" name="Rectangle 2"/>
          <p:cNvSpPr>
            <a:spLocks noGrp="1" noRot="1" noChangeAspect="1" noChangeArrowheads="1" noTextEdit="1"/>
          </p:cNvSpPr>
          <p:nvPr>
            <p:ph type="sldImg"/>
          </p:nvPr>
        </p:nvSpPr>
        <p:spPr>
          <a:ln/>
          <a:extLst/>
        </p:spPr>
      </p:sp>
      <p:sp>
        <p:nvSpPr>
          <p:cNvPr id="931843"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990063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13902" eaLnBrk="0" hangingPunct="0">
              <a:defRPr sz="1600" b="1">
                <a:solidFill>
                  <a:schemeClr val="bg1"/>
                </a:solidFill>
                <a:latin typeface="Lucida Sans Unicode" pitchFamily="34" charset="0"/>
                <a:ea typeface="ＭＳ Ｐゴシック" charset="-128"/>
              </a:defRPr>
            </a:lvl1pPr>
            <a:lvl2pPr marL="729874" indent="-280721" defTabSz="913902" eaLnBrk="0" hangingPunct="0">
              <a:defRPr sz="1600" b="1">
                <a:solidFill>
                  <a:schemeClr val="bg1"/>
                </a:solidFill>
                <a:latin typeface="Lucida Sans Unicode" pitchFamily="34" charset="0"/>
                <a:ea typeface="ＭＳ Ｐゴシック" charset="-128"/>
              </a:defRPr>
            </a:lvl2pPr>
            <a:lvl3pPr marL="1122883" indent="-224577" defTabSz="913902" eaLnBrk="0" hangingPunct="0">
              <a:defRPr sz="1600" b="1">
                <a:solidFill>
                  <a:schemeClr val="bg1"/>
                </a:solidFill>
                <a:latin typeface="Lucida Sans Unicode" pitchFamily="34" charset="0"/>
                <a:ea typeface="ＭＳ Ｐゴシック" charset="-128"/>
              </a:defRPr>
            </a:lvl3pPr>
            <a:lvl4pPr marL="1572036" indent="-224577" defTabSz="913902" eaLnBrk="0" hangingPunct="0">
              <a:defRPr sz="1600" b="1">
                <a:solidFill>
                  <a:schemeClr val="bg1"/>
                </a:solidFill>
                <a:latin typeface="Lucida Sans Unicode" pitchFamily="34" charset="0"/>
                <a:ea typeface="ＭＳ Ｐゴシック" charset="-128"/>
              </a:defRPr>
            </a:lvl4pPr>
            <a:lvl5pPr marL="2021190" indent="-224577" defTabSz="913902" eaLnBrk="0" hangingPunct="0">
              <a:defRPr sz="1600" b="1">
                <a:solidFill>
                  <a:schemeClr val="bg1"/>
                </a:solidFill>
                <a:latin typeface="Lucida Sans Unicode" pitchFamily="34" charset="0"/>
                <a:ea typeface="ＭＳ Ｐゴシック" charset="-128"/>
              </a:defRPr>
            </a:lvl5pPr>
            <a:lvl6pPr marL="2470343" indent="-224577" algn="ctr" defTabSz="913902" eaLnBrk="0" fontAlgn="base" hangingPunct="0">
              <a:spcBef>
                <a:spcPct val="0"/>
              </a:spcBef>
              <a:spcAft>
                <a:spcPct val="0"/>
              </a:spcAft>
              <a:defRPr sz="1600" b="1">
                <a:solidFill>
                  <a:schemeClr val="bg1"/>
                </a:solidFill>
                <a:latin typeface="Lucida Sans Unicode" pitchFamily="34" charset="0"/>
                <a:ea typeface="ＭＳ Ｐゴシック" charset="-128"/>
              </a:defRPr>
            </a:lvl6pPr>
            <a:lvl7pPr marL="2919496" indent="-224577" algn="ctr" defTabSz="913902" eaLnBrk="0" fontAlgn="base" hangingPunct="0">
              <a:spcBef>
                <a:spcPct val="0"/>
              </a:spcBef>
              <a:spcAft>
                <a:spcPct val="0"/>
              </a:spcAft>
              <a:defRPr sz="1600" b="1">
                <a:solidFill>
                  <a:schemeClr val="bg1"/>
                </a:solidFill>
                <a:latin typeface="Lucida Sans Unicode" pitchFamily="34" charset="0"/>
                <a:ea typeface="ＭＳ Ｐゴシック" charset="-128"/>
              </a:defRPr>
            </a:lvl7pPr>
            <a:lvl8pPr marL="3368650" indent="-224577" algn="ctr" defTabSz="913902" eaLnBrk="0" fontAlgn="base" hangingPunct="0">
              <a:spcBef>
                <a:spcPct val="0"/>
              </a:spcBef>
              <a:spcAft>
                <a:spcPct val="0"/>
              </a:spcAft>
              <a:defRPr sz="1600" b="1">
                <a:solidFill>
                  <a:schemeClr val="bg1"/>
                </a:solidFill>
                <a:latin typeface="Lucida Sans Unicode" pitchFamily="34" charset="0"/>
                <a:ea typeface="ＭＳ Ｐゴシック" charset="-128"/>
              </a:defRPr>
            </a:lvl8pPr>
            <a:lvl9pPr marL="3817803" indent="-224577" algn="ctr" defTabSz="913902" eaLnBrk="0" fontAlgn="base" hangingPunct="0">
              <a:spcBef>
                <a:spcPct val="0"/>
              </a:spcBef>
              <a:spcAft>
                <a:spcPct val="0"/>
              </a:spcAft>
              <a:defRPr sz="1600" b="1">
                <a:solidFill>
                  <a:schemeClr val="bg1"/>
                </a:solidFill>
                <a:latin typeface="Lucida Sans Unicode" pitchFamily="34" charset="0"/>
                <a:ea typeface="ＭＳ Ｐゴシック" charset="-128"/>
              </a:defRPr>
            </a:lvl9pPr>
          </a:lstStyle>
          <a:p>
            <a:pPr>
              <a:defRPr/>
            </a:pPr>
            <a:fld id="{0DA6A5B5-47AE-4FDC-8B2A-BFCE9D1DB47C}" type="slidenum">
              <a:rPr lang="en-US" sz="1200" b="0">
                <a:solidFill>
                  <a:schemeClr val="tx1"/>
                </a:solidFill>
                <a:latin typeface="Times" charset="0"/>
              </a:rPr>
              <a:pPr>
                <a:defRPr/>
              </a:pPr>
              <a:t>21</a:t>
            </a:fld>
            <a:endParaRPr lang="en-US" sz="1200" b="0">
              <a:solidFill>
                <a:schemeClr val="tx1"/>
              </a:solidFill>
              <a:latin typeface="Times" charset="0"/>
            </a:endParaRPr>
          </a:p>
        </p:txBody>
      </p:sp>
      <p:sp>
        <p:nvSpPr>
          <p:cNvPr id="931842" name="Rectangle 2"/>
          <p:cNvSpPr>
            <a:spLocks noGrp="1" noRot="1" noChangeAspect="1" noChangeArrowheads="1" noTextEdit="1"/>
          </p:cNvSpPr>
          <p:nvPr>
            <p:ph type="sldImg"/>
          </p:nvPr>
        </p:nvSpPr>
        <p:spPr>
          <a:ln/>
          <a:extLst/>
        </p:spPr>
      </p:sp>
      <p:sp>
        <p:nvSpPr>
          <p:cNvPr id="931843"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28136942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lIns="91430" tIns="45715" rIns="91430" bIns="45715" anchor="b"/>
          <a:lstStyle>
            <a:lvl1pPr>
              <a:defRPr sz="2400">
                <a:solidFill>
                  <a:schemeClr val="tx1"/>
                </a:solidFill>
                <a:latin typeface="Univers" pitchFamily="34" charset="0"/>
                <a:ea typeface="ＭＳ Ｐゴシック" charset="-128"/>
              </a:defRPr>
            </a:lvl1pPr>
            <a:lvl2pPr marL="742950" indent="-285750">
              <a:defRPr sz="2400">
                <a:solidFill>
                  <a:schemeClr val="tx1"/>
                </a:solidFill>
                <a:latin typeface="Univers" pitchFamily="34" charset="0"/>
                <a:ea typeface="ＭＳ Ｐゴシック" charset="-128"/>
              </a:defRPr>
            </a:lvl2pPr>
            <a:lvl3pPr marL="1143000" indent="-228600">
              <a:defRPr sz="2400">
                <a:solidFill>
                  <a:schemeClr val="tx1"/>
                </a:solidFill>
                <a:latin typeface="Univers" pitchFamily="34" charset="0"/>
                <a:ea typeface="ＭＳ Ｐゴシック" charset="-128"/>
              </a:defRPr>
            </a:lvl3pPr>
            <a:lvl4pPr marL="1600200" indent="-228600">
              <a:defRPr sz="2400">
                <a:solidFill>
                  <a:schemeClr val="tx1"/>
                </a:solidFill>
                <a:latin typeface="Univers" pitchFamily="34" charset="0"/>
                <a:ea typeface="ＭＳ Ｐゴシック" charset="-128"/>
              </a:defRPr>
            </a:lvl4pPr>
            <a:lvl5pPr marL="2057400" indent="-228600">
              <a:defRPr sz="2400">
                <a:solidFill>
                  <a:schemeClr val="tx1"/>
                </a:solidFill>
                <a:latin typeface="Univers" pitchFamily="34" charset="0"/>
                <a:ea typeface="ＭＳ Ｐゴシック" charset="-128"/>
              </a:defRPr>
            </a:lvl5pPr>
            <a:lvl6pPr marL="2514600" indent="-228600" eaLnBrk="0" fontAlgn="base" hangingPunct="0">
              <a:spcBef>
                <a:spcPct val="0"/>
              </a:spcBef>
              <a:spcAft>
                <a:spcPct val="0"/>
              </a:spcAft>
              <a:defRPr sz="2400">
                <a:solidFill>
                  <a:schemeClr val="tx1"/>
                </a:solidFill>
                <a:latin typeface="Univers" pitchFamily="34" charset="0"/>
                <a:ea typeface="ＭＳ Ｐゴシック" charset="-128"/>
              </a:defRPr>
            </a:lvl6pPr>
            <a:lvl7pPr marL="2971800" indent="-228600" eaLnBrk="0" fontAlgn="base" hangingPunct="0">
              <a:spcBef>
                <a:spcPct val="0"/>
              </a:spcBef>
              <a:spcAft>
                <a:spcPct val="0"/>
              </a:spcAft>
              <a:defRPr sz="2400">
                <a:solidFill>
                  <a:schemeClr val="tx1"/>
                </a:solidFill>
                <a:latin typeface="Univers" pitchFamily="34" charset="0"/>
                <a:ea typeface="ＭＳ Ｐゴシック" charset="-128"/>
              </a:defRPr>
            </a:lvl7pPr>
            <a:lvl8pPr marL="3429000" indent="-228600" eaLnBrk="0" fontAlgn="base" hangingPunct="0">
              <a:spcBef>
                <a:spcPct val="0"/>
              </a:spcBef>
              <a:spcAft>
                <a:spcPct val="0"/>
              </a:spcAft>
              <a:defRPr sz="2400">
                <a:solidFill>
                  <a:schemeClr val="tx1"/>
                </a:solidFill>
                <a:latin typeface="Univers" pitchFamily="34" charset="0"/>
                <a:ea typeface="ＭＳ Ｐゴシック" charset="-128"/>
              </a:defRPr>
            </a:lvl8pPr>
            <a:lvl9pPr marL="3886200" indent="-228600" eaLnBrk="0" fontAlgn="base" hangingPunct="0">
              <a:spcBef>
                <a:spcPct val="0"/>
              </a:spcBef>
              <a:spcAft>
                <a:spcPct val="0"/>
              </a:spcAft>
              <a:defRPr sz="2400">
                <a:solidFill>
                  <a:schemeClr val="tx1"/>
                </a:solidFill>
                <a:latin typeface="Univers" pitchFamily="34" charset="0"/>
                <a:ea typeface="ＭＳ Ｐゴシック" charset="-128"/>
              </a:defRPr>
            </a:lvl9pPr>
          </a:lstStyle>
          <a:p>
            <a:pPr algn="r"/>
            <a:fld id="{8D771849-845F-4812-BB66-5C618814AB20}" type="slidenum">
              <a:rPr lang="en-US" sz="1200">
                <a:latin typeface="Times" charset="0"/>
              </a:rPr>
              <a:pPr algn="r"/>
              <a:t>33</a:t>
            </a:fld>
            <a:endParaRPr lang="en-US" sz="1200">
              <a:latin typeface="Times" charset="0"/>
            </a:endParaRPr>
          </a:p>
        </p:txBody>
      </p:sp>
      <p:sp>
        <p:nvSpPr>
          <p:cNvPr id="43010" name="Rectangle 2"/>
          <p:cNvSpPr>
            <a:spLocks noGrp="1" noRot="1" noChangeAspect="1" noChangeArrowheads="1" noTextEdit="1"/>
          </p:cNvSpPr>
          <p:nvPr>
            <p:ph type="sldImg"/>
          </p:nvPr>
        </p:nvSpPr>
        <p:spPr>
          <a:xfrm>
            <a:off x="1152525" y="692150"/>
            <a:ext cx="4554538" cy="3416300"/>
          </a:xfrm>
          <a:ln w="12700" cap="flat">
            <a:solidFill>
              <a:schemeClr val="tx1"/>
            </a:solidFill>
          </a:ln>
        </p:spPr>
      </p:sp>
      <p:sp>
        <p:nvSpPr>
          <p:cNvPr id="4301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square" lIns="90454" tIns="45228" rIns="90454" bIns="45228"/>
          <a:lstStyle/>
          <a:p>
            <a:endParaRPr lang="en-US">
              <a:latin typeface="Times" charset="0"/>
              <a:ea typeface="ＭＳ Ｐゴシック" charset="-128"/>
            </a:endParaRPr>
          </a:p>
        </p:txBody>
      </p:sp>
    </p:spTree>
    <p:extLst>
      <p:ext uri="{BB962C8B-B14F-4D97-AF65-F5344CB8AC3E}">
        <p14:creationId xmlns:p14="http://schemas.microsoft.com/office/powerpoint/2010/main" val="2085492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lIns="91430" tIns="45715" rIns="91430" bIns="45715" anchor="b"/>
          <a:lstStyle>
            <a:lvl1pPr>
              <a:defRPr sz="2400">
                <a:solidFill>
                  <a:schemeClr val="tx1"/>
                </a:solidFill>
                <a:latin typeface="Univers" pitchFamily="34" charset="0"/>
                <a:ea typeface="ＭＳ Ｐゴシック" charset="-128"/>
              </a:defRPr>
            </a:lvl1pPr>
            <a:lvl2pPr marL="742950" indent="-285750">
              <a:defRPr sz="2400">
                <a:solidFill>
                  <a:schemeClr val="tx1"/>
                </a:solidFill>
                <a:latin typeface="Univers" pitchFamily="34" charset="0"/>
                <a:ea typeface="ＭＳ Ｐゴシック" charset="-128"/>
              </a:defRPr>
            </a:lvl2pPr>
            <a:lvl3pPr marL="1143000" indent="-228600">
              <a:defRPr sz="2400">
                <a:solidFill>
                  <a:schemeClr val="tx1"/>
                </a:solidFill>
                <a:latin typeface="Univers" pitchFamily="34" charset="0"/>
                <a:ea typeface="ＭＳ Ｐゴシック" charset="-128"/>
              </a:defRPr>
            </a:lvl3pPr>
            <a:lvl4pPr marL="1600200" indent="-228600">
              <a:defRPr sz="2400">
                <a:solidFill>
                  <a:schemeClr val="tx1"/>
                </a:solidFill>
                <a:latin typeface="Univers" pitchFamily="34" charset="0"/>
                <a:ea typeface="ＭＳ Ｐゴシック" charset="-128"/>
              </a:defRPr>
            </a:lvl4pPr>
            <a:lvl5pPr marL="2057400" indent="-228600">
              <a:defRPr sz="2400">
                <a:solidFill>
                  <a:schemeClr val="tx1"/>
                </a:solidFill>
                <a:latin typeface="Univers" pitchFamily="34" charset="0"/>
                <a:ea typeface="ＭＳ Ｐゴシック" charset="-128"/>
              </a:defRPr>
            </a:lvl5pPr>
            <a:lvl6pPr marL="2514600" indent="-228600" eaLnBrk="0" fontAlgn="base" hangingPunct="0">
              <a:spcBef>
                <a:spcPct val="0"/>
              </a:spcBef>
              <a:spcAft>
                <a:spcPct val="0"/>
              </a:spcAft>
              <a:defRPr sz="2400">
                <a:solidFill>
                  <a:schemeClr val="tx1"/>
                </a:solidFill>
                <a:latin typeface="Univers" pitchFamily="34" charset="0"/>
                <a:ea typeface="ＭＳ Ｐゴシック" charset="-128"/>
              </a:defRPr>
            </a:lvl6pPr>
            <a:lvl7pPr marL="2971800" indent="-228600" eaLnBrk="0" fontAlgn="base" hangingPunct="0">
              <a:spcBef>
                <a:spcPct val="0"/>
              </a:spcBef>
              <a:spcAft>
                <a:spcPct val="0"/>
              </a:spcAft>
              <a:defRPr sz="2400">
                <a:solidFill>
                  <a:schemeClr val="tx1"/>
                </a:solidFill>
                <a:latin typeface="Univers" pitchFamily="34" charset="0"/>
                <a:ea typeface="ＭＳ Ｐゴシック" charset="-128"/>
              </a:defRPr>
            </a:lvl7pPr>
            <a:lvl8pPr marL="3429000" indent="-228600" eaLnBrk="0" fontAlgn="base" hangingPunct="0">
              <a:spcBef>
                <a:spcPct val="0"/>
              </a:spcBef>
              <a:spcAft>
                <a:spcPct val="0"/>
              </a:spcAft>
              <a:defRPr sz="2400">
                <a:solidFill>
                  <a:schemeClr val="tx1"/>
                </a:solidFill>
                <a:latin typeface="Univers" pitchFamily="34" charset="0"/>
                <a:ea typeface="ＭＳ Ｐゴシック" charset="-128"/>
              </a:defRPr>
            </a:lvl8pPr>
            <a:lvl9pPr marL="3886200" indent="-228600" eaLnBrk="0" fontAlgn="base" hangingPunct="0">
              <a:spcBef>
                <a:spcPct val="0"/>
              </a:spcBef>
              <a:spcAft>
                <a:spcPct val="0"/>
              </a:spcAft>
              <a:defRPr sz="2400">
                <a:solidFill>
                  <a:schemeClr val="tx1"/>
                </a:solidFill>
                <a:latin typeface="Univers" pitchFamily="34" charset="0"/>
                <a:ea typeface="ＭＳ Ｐゴシック" charset="-128"/>
              </a:defRPr>
            </a:lvl9pPr>
          </a:lstStyle>
          <a:p>
            <a:pPr algn="r"/>
            <a:fld id="{00B36FA5-AF63-48EB-97AB-BF6B1435DE06}" type="slidenum">
              <a:rPr lang="en-US" sz="1200">
                <a:latin typeface="Times" charset="0"/>
              </a:rPr>
              <a:pPr algn="r"/>
              <a:t>35</a:t>
            </a:fld>
            <a:endParaRPr lang="en-US" sz="1200">
              <a:latin typeface="Times" charset="0"/>
            </a:endParaRPr>
          </a:p>
        </p:txBody>
      </p:sp>
      <p:sp>
        <p:nvSpPr>
          <p:cNvPr id="46082" name="Rectangle 2"/>
          <p:cNvSpPr>
            <a:spLocks noGrp="1" noRot="1" noChangeAspect="1" noChangeArrowheads="1" noTextEdit="1"/>
          </p:cNvSpPr>
          <p:nvPr>
            <p:ph type="sldImg"/>
          </p:nvPr>
        </p:nvSpPr>
        <p:spPr>
          <a:xfrm>
            <a:off x="1152525" y="692150"/>
            <a:ext cx="4554538" cy="3416300"/>
          </a:xfrm>
          <a:ln w="12700" cap="flat">
            <a:solidFill>
              <a:schemeClr val="tx1"/>
            </a:solidFill>
          </a:ln>
        </p:spPr>
      </p:sp>
      <p:sp>
        <p:nvSpPr>
          <p:cNvPr id="4608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square" lIns="90454" tIns="45228" rIns="90454" bIns="45228"/>
          <a:lstStyle/>
          <a:p>
            <a:endParaRPr lang="en-US">
              <a:latin typeface="Times" charset="0"/>
              <a:ea typeface="ＭＳ Ｐゴシック" charset="-128"/>
            </a:endParaRPr>
          </a:p>
        </p:txBody>
      </p:sp>
    </p:spTree>
    <p:extLst>
      <p:ext uri="{BB962C8B-B14F-4D97-AF65-F5344CB8AC3E}">
        <p14:creationId xmlns:p14="http://schemas.microsoft.com/office/powerpoint/2010/main" val="24829585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descr="Marler_dark_CVR-v2b.jpg"/>
          <p:cNvPicPr>
            <a:picLocks noChangeAspect="1"/>
          </p:cNvPicPr>
          <p:nvPr userDrawn="1"/>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4572000" y="2168525"/>
            <a:ext cx="4270248" cy="1122363"/>
          </a:xfrm>
        </p:spPr>
        <p:txBody>
          <a:bodyPr>
            <a:noAutofit/>
          </a:bodyPr>
          <a:lstStyle>
            <a:lvl1pPr algn="ctr">
              <a:defRPr sz="3200">
                <a:solidFill>
                  <a:schemeClr val="bg1"/>
                </a:solidFill>
              </a:defRPr>
            </a:lvl1pPr>
          </a:lstStyle>
          <a:p>
            <a:r>
              <a:rPr lang="en-US" dirty="0"/>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298448"/>
            <a:ext cx="8394192" cy="4645152"/>
          </a:xfrm>
        </p:spPr>
        <p:txBody>
          <a:bodyPr/>
          <a:lstStyle>
            <a:lvl4pPr>
              <a:buNone/>
              <a:defRPr/>
            </a:lvl4pPr>
          </a:lstStyle>
          <a:p>
            <a:pPr lvl="0"/>
            <a:r>
              <a:rPr lang="en-US" dirty="0"/>
              <a:t>Click to edit Master text styles</a:t>
            </a:r>
          </a:p>
          <a:p>
            <a:pPr lvl="1"/>
            <a:r>
              <a:rPr lang="en-US" dirty="0"/>
              <a:t>Second level</a:t>
            </a:r>
          </a:p>
          <a:p>
            <a:pPr lvl="2"/>
            <a:r>
              <a:rPr lang="en-US" dirty="0"/>
              <a:t>Third level</a:t>
            </a:r>
          </a:p>
          <a:p>
            <a:pPr lvl="3"/>
            <a:endParaRPr lang="en-US" dirty="0"/>
          </a:p>
        </p:txBody>
      </p:sp>
      <p:sp>
        <p:nvSpPr>
          <p:cNvPr id="6" name="Slide Number Placeholder 5"/>
          <p:cNvSpPr>
            <a:spLocks noGrp="1"/>
          </p:cNvSpPr>
          <p:nvPr>
            <p:ph type="sldNum" sz="quarter" idx="12"/>
          </p:nvPr>
        </p:nvSpPr>
        <p:spPr/>
        <p:txBody>
          <a:bodyPr/>
          <a:lstStyle/>
          <a:p>
            <a:fld id="{99632039-7E32-4A9D-B8A7-5F30E07AFBD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9632039-7E32-4A9D-B8A7-5F30E07AFBD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081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081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p>
            <a:fld id="{99632039-7E32-4A9D-B8A7-5F30E07AFBD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99632039-7E32-4A9D-B8A7-5F30E07AFBD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99632039-7E32-4A9D-B8A7-5F30E07AFBD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9632039-7E32-4A9D-B8A7-5F30E07AFBD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1308100"/>
            <a:ext cx="5358638" cy="4818063"/>
          </a:xfrm>
        </p:spPr>
        <p:txBody>
          <a:bodyPr>
            <a:normAutofit/>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9632039-7E32-4A9D-B8A7-5F30E07AFBD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11675CF-96B9-4F8B-8408-31A02D7AAB9E}" type="datetimeFigureOut">
              <a:rPr lang="en-US" smtClean="0"/>
              <a:pPr/>
              <a:t>6/10/18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99632039-7E32-4A9D-B8A7-5F30E07AFBD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11675CF-96B9-4F8B-8408-31A02D7AAB9E}" type="datetimeFigureOut">
              <a:rPr lang="en-US" smtClean="0"/>
              <a:pPr/>
              <a:t>6/10/18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9632039-7E32-4A9D-B8A7-5F30E07AFBD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11675CF-96B9-4F8B-8408-31A02D7AAB9E}" type="datetimeFigureOut">
              <a:rPr lang="en-US" smtClean="0"/>
              <a:pPr/>
              <a:t>6/10/18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9632039-7E32-4A9D-B8A7-5F30E07AFBD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534400" cy="1143000"/>
          </a:xfrm>
        </p:spPr>
        <p:txBody>
          <a:bodyPr/>
          <a:lstStyle/>
          <a:p>
            <a:r>
              <a:rPr lang="en-US"/>
              <a:t>Click to edit Master title style</a:t>
            </a:r>
          </a:p>
        </p:txBody>
      </p:sp>
      <p:sp>
        <p:nvSpPr>
          <p:cNvPr id="3" name="Content Placeholder 2"/>
          <p:cNvSpPr>
            <a:spLocks noGrp="1"/>
          </p:cNvSpPr>
          <p:nvPr>
            <p:ph sz="half" idx="1"/>
          </p:nvPr>
        </p:nvSpPr>
        <p:spPr>
          <a:xfrm>
            <a:off x="304800" y="1600200"/>
            <a:ext cx="41910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1910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1910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9E57E174-F890-4225-AA03-73FE771A292E}" type="slidenum">
              <a:rPr lang="en-US"/>
              <a:pPr>
                <a:defRPr/>
              </a:pPr>
              <a:t>‹#›</a:t>
            </a:fld>
            <a:endParaRPr lang="en-US"/>
          </a:p>
        </p:txBody>
      </p:sp>
    </p:spTree>
    <p:extLst>
      <p:ext uri="{BB962C8B-B14F-4D97-AF65-F5344CB8AC3E}">
        <p14:creationId xmlns:p14="http://schemas.microsoft.com/office/powerpoint/2010/main" val="36057819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AB6226F-11A6-4574-8403-0AD64A3E3699}" type="slidenum">
              <a:rPr lang="en-US"/>
              <a:pPr>
                <a:defRPr/>
              </a:pPr>
              <a:t>‹#›</a:t>
            </a:fld>
            <a:endParaRPr lang="en-US"/>
          </a:p>
        </p:txBody>
      </p:sp>
    </p:spTree>
    <p:extLst>
      <p:ext uri="{BB962C8B-B14F-4D97-AF65-F5344CB8AC3E}">
        <p14:creationId xmlns:p14="http://schemas.microsoft.com/office/powerpoint/2010/main" val="1100838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4163" y="217488"/>
            <a:ext cx="8483600" cy="614362"/>
          </a:xfrm>
        </p:spPr>
        <p:txBody>
          <a:bodyPr/>
          <a:lstStyle/>
          <a:p>
            <a:r>
              <a:rPr lang="en-US"/>
              <a:t>Click to edit Master title style</a:t>
            </a:r>
          </a:p>
        </p:txBody>
      </p:sp>
      <p:sp>
        <p:nvSpPr>
          <p:cNvPr id="3" name="Text Placeholder 2"/>
          <p:cNvSpPr>
            <a:spLocks noGrp="1"/>
          </p:cNvSpPr>
          <p:nvPr>
            <p:ph type="body" sz="half" idx="1"/>
          </p:nvPr>
        </p:nvSpPr>
        <p:spPr>
          <a:xfrm>
            <a:off x="284163" y="1133475"/>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75163" y="1133475"/>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8246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04C5265-EB1C-48A3-9869-7F8302CADCA6}" type="datetimeFigureOut">
              <a:rPr lang="en-US" smtClean="0"/>
              <a:pPr/>
              <a:t>6/10/18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A21DDB-4EB8-4006-B72F-6C7CDCE9322F}"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4C5265-EB1C-48A3-9869-7F8302CADCA6}" type="datetimeFigureOut">
              <a:rPr lang="en-US" smtClean="0"/>
              <a:pPr/>
              <a:t>6/10/18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A21DDB-4EB8-4006-B72F-6C7CDCE9322F}"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4C5265-EB1C-48A3-9869-7F8302CADCA6}" type="datetimeFigureOut">
              <a:rPr lang="en-US" smtClean="0"/>
              <a:pPr/>
              <a:t>6/10/18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A21DDB-4EB8-4006-B72F-6C7CDCE9322F}"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04C5265-EB1C-48A3-9869-7F8302CADCA6}" type="datetimeFigureOut">
              <a:rPr lang="en-US" smtClean="0"/>
              <a:pPr/>
              <a:t>6/10/18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A21DDB-4EB8-4006-B72F-6C7CDCE9322F}"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04C5265-EB1C-48A3-9869-7F8302CADCA6}" type="datetimeFigureOut">
              <a:rPr lang="en-US" smtClean="0"/>
              <a:pPr/>
              <a:t>6/10/18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A21DDB-4EB8-4006-B72F-6C7CDCE9322F}"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04C5265-EB1C-48A3-9869-7F8302CADCA6}" type="datetimeFigureOut">
              <a:rPr lang="en-US" smtClean="0"/>
              <a:pPr/>
              <a:t>6/10/18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A21DDB-4EB8-4006-B72F-6C7CDCE9322F}"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4C5265-EB1C-48A3-9869-7F8302CADCA6}" type="datetimeFigureOut">
              <a:rPr lang="en-US" smtClean="0"/>
              <a:pPr/>
              <a:t>6/10/18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A21DDB-4EB8-4006-B72F-6C7CDCE9322F}"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4C5265-EB1C-48A3-9869-7F8302CADCA6}" type="datetimeFigureOut">
              <a:rPr lang="en-US" smtClean="0"/>
              <a:pPr/>
              <a:t>6/10/18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A21DDB-4EB8-4006-B72F-6C7CDCE9322F}"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4C5265-EB1C-48A3-9869-7F8302CADCA6}" type="datetimeFigureOut">
              <a:rPr lang="en-US" smtClean="0"/>
              <a:pPr/>
              <a:t>6/10/18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A21DDB-4EB8-4006-B72F-6C7CDCE9322F}"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4C5265-EB1C-48A3-9869-7F8302CADCA6}" type="datetimeFigureOut">
              <a:rPr lang="en-US" smtClean="0"/>
              <a:pPr/>
              <a:t>6/10/18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A21DDB-4EB8-4006-B72F-6C7CDCE9322F}"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4C5265-EB1C-48A3-9869-7F8302CADCA6}" type="datetimeFigureOut">
              <a:rPr lang="en-US" smtClean="0"/>
              <a:pPr/>
              <a:t>6/10/18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A21DDB-4EB8-4006-B72F-6C7CDCE9322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Marler_dark_BAK-v2.jpg"/>
          <p:cNvPicPr>
            <a:picLocks noChangeAspect="1"/>
          </p:cNvPicPr>
          <p:nvPr userDrawn="1"/>
        </p:nvPicPr>
        <p:blipFill>
          <a:blip r:embed="rId16"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137160"/>
            <a:ext cx="8394192" cy="69494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308100"/>
            <a:ext cx="8394192" cy="47910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6" name="Slide Number Placeholder 5"/>
          <p:cNvSpPr>
            <a:spLocks noGrp="1"/>
          </p:cNvSpPr>
          <p:nvPr>
            <p:ph type="sldNum" sz="quarter" idx="4"/>
          </p:nvPr>
        </p:nvSpPr>
        <p:spPr>
          <a:xfrm>
            <a:off x="4191000" y="6324600"/>
            <a:ext cx="762000" cy="365125"/>
          </a:xfrm>
          <a:prstGeom prst="rect">
            <a:avLst/>
          </a:prstGeom>
        </p:spPr>
        <p:txBody>
          <a:bodyPr vert="horz" lIns="91440" tIns="45720" rIns="91440" bIns="45720" rtlCol="0" anchor="ctr"/>
          <a:lstStyle>
            <a:lvl1pPr algn="ctr">
              <a:defRPr sz="120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defRPr>
            </a:lvl1pPr>
          </a:lstStyle>
          <a:p>
            <a:fld id="{99632039-7E32-4A9D-B8A7-5F30E07AFBD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8" r:id="rId12"/>
    <p:sldLayoutId id="2147483679" r:id="rId13"/>
    <p:sldLayoutId id="2147483680" r:id="rId14"/>
  </p:sldLayoutIdLst>
  <p:txStyles>
    <p:titleStyle>
      <a:lvl1pPr algn="l" defTabSz="914400" rtl="0" eaLnBrk="1" latinLnBrk="0" hangingPunct="1">
        <a:spcBef>
          <a:spcPct val="0"/>
        </a:spcBef>
        <a:buNone/>
        <a:defRPr sz="3200" kern="1200">
          <a:solidFill>
            <a:srgbClr val="FFCC00"/>
          </a:solidFill>
          <a:effectLst>
            <a:outerShdw blurRad="38100" dist="38100" dir="2700000" algn="tl">
              <a:srgbClr val="000000">
                <a:alpha val="43137"/>
              </a:srgbClr>
            </a:outerShdw>
          </a:effectLst>
          <a:latin typeface="Verdana" pitchFamily="34" charset="0"/>
          <a:ea typeface="Verdana" pitchFamily="34" charset="0"/>
          <a:cs typeface="Verdana" pitchFamily="34" charset="0"/>
        </a:defRPr>
      </a:lvl1pPr>
    </p:titleStyle>
    <p:bodyStyle>
      <a:lvl1pPr marL="342900" indent="-342900" algn="l" defTabSz="914400" rtl="0" eaLnBrk="1" latinLnBrk="0" hangingPunct="1">
        <a:spcBef>
          <a:spcPct val="20000"/>
        </a:spcBef>
        <a:buClr>
          <a:srgbClr val="FFCC00"/>
        </a:buClr>
        <a:buFont typeface="Arial" pitchFamily="34" charset="0"/>
        <a:buChar char="•"/>
        <a:defRPr sz="2800" kern="120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Clr>
          <a:srgbClr val="FFCC00"/>
        </a:buClr>
        <a:buFont typeface="Arial" pitchFamily="34" charset="0"/>
        <a:buChar char="–"/>
        <a:defRPr sz="2400" kern="120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Clr>
          <a:srgbClr val="FFCC00"/>
        </a:buClr>
        <a:buFont typeface="Arial" pitchFamily="34" charset="0"/>
        <a:buChar char="•"/>
        <a:defRPr sz="2000" kern="120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bg1"/>
          </a:solidFill>
          <a:effectLst>
            <a:outerShdw blurRad="38100" dist="38100" dir="2700000" algn="tl">
              <a:srgbClr val="000000">
                <a:alpha val="43137"/>
              </a:srgbClr>
            </a:outerShdw>
          </a:effectLst>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effectLst>
            <a:outerShdw blurRad="38100" dist="38100" dir="2700000" algn="tl">
              <a:srgbClr val="000000">
                <a:alpha val="43137"/>
              </a:srgbClr>
            </a:outerShdw>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4C5265-EB1C-48A3-9869-7F8302CADCA6}" type="datetimeFigureOut">
              <a:rPr lang="en-US" smtClean="0"/>
              <a:pPr/>
              <a:t>6/10/18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A21DDB-4EB8-4006-B72F-6C7CDCE9322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jp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jpg"/></Relationships>
</file>

<file path=ppt/slides/_rels/slide3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png"/><Relationship Id="rId18" Type="http://schemas.openxmlformats.org/officeDocument/2006/relationships/image" Target="../media/image65.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png"/><Relationship Id="rId17" Type="http://schemas.openxmlformats.org/officeDocument/2006/relationships/image" Target="../media/image64.png"/><Relationship Id="rId2" Type="http://schemas.openxmlformats.org/officeDocument/2006/relationships/image" Target="../media/image49.png"/><Relationship Id="rId16"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5" Type="http://schemas.openxmlformats.org/officeDocument/2006/relationships/image" Target="../media/image6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 Id="rId14" Type="http://schemas.openxmlformats.org/officeDocument/2006/relationships/image" Target="../media/image61.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4303059" y="300942"/>
            <a:ext cx="4697308" cy="5949387"/>
          </a:xfrm>
        </p:spPr>
        <p:txBody>
          <a:bodyPr/>
          <a:lstStyle/>
          <a:p>
            <a:pPr algn="l"/>
            <a:br>
              <a:rPr lang="en-US" dirty="0">
                <a:effectLst/>
              </a:rPr>
            </a:br>
            <a:r>
              <a:rPr lang="en-US" sz="2400" i="1" dirty="0">
                <a:solidFill>
                  <a:srgbClr val="FFCC00"/>
                </a:solidFill>
                <a:effectLst/>
              </a:rPr>
              <a:t>Food Safety Lawsuits in the Untied States – A 25 Year Perspective</a:t>
            </a:r>
            <a:br>
              <a:rPr lang="en-US" sz="2400" i="1" dirty="0">
                <a:solidFill>
                  <a:srgbClr val="FFCC00"/>
                </a:solidFill>
                <a:effectLst/>
              </a:rPr>
            </a:br>
            <a:br>
              <a:rPr lang="en-US" sz="2400" i="1" dirty="0">
                <a:solidFill>
                  <a:srgbClr val="FFCC00"/>
                </a:solidFill>
                <a:effectLst/>
              </a:rPr>
            </a:br>
            <a:r>
              <a:rPr lang="en-US" sz="2400" dirty="0">
                <a:effectLst/>
              </a:rPr>
              <a:t>Barcelona June 11-12, 2018</a:t>
            </a:r>
          </a:p>
        </p:txBody>
      </p:sp>
      <p:pic>
        <p:nvPicPr>
          <p:cNvPr id="4" name="Picture 3">
            <a:extLst>
              <a:ext uri="{FF2B5EF4-FFF2-40B4-BE49-F238E27FC236}">
                <a16:creationId xmlns:a16="http://schemas.microsoft.com/office/drawing/2014/main" id="{ECAB3D1E-517A-274D-ACB9-35CCF36633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115" y="300942"/>
            <a:ext cx="3224267" cy="2430683"/>
          </a:xfrm>
          <a:prstGeom prst="rect">
            <a:avLst/>
          </a:prstGeom>
        </p:spPr>
      </p:pic>
    </p:spTree>
    <p:extLst>
      <p:ext uri="{BB962C8B-B14F-4D97-AF65-F5344CB8AC3E}">
        <p14:creationId xmlns:p14="http://schemas.microsoft.com/office/powerpoint/2010/main" val="2963740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9" name="Rectangle 7"/>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a:tabLst>
                <a:tab pos="2743200" algn="ctr"/>
                <a:tab pos="5486400" algn="r"/>
              </a:tabLst>
            </a:pPr>
            <a:endParaRPr lang="en-US">
              <a:solidFill>
                <a:srgbClr val="000000"/>
              </a:solidFill>
              <a:latin typeface="Arial" pitchFamily="34" charset="0"/>
            </a:endParaRPr>
          </a:p>
        </p:txBody>
      </p:sp>
      <p:sp>
        <p:nvSpPr>
          <p:cNvPr id="6" name="Date Placeholder 3"/>
          <p:cNvSpPr>
            <a:spLocks noGrp="1"/>
          </p:cNvSpPr>
          <p:nvPr>
            <p:ph type="dt" sz="quarter" idx="10"/>
          </p:nvPr>
        </p:nvSpPr>
        <p:spPr>
          <a:xfrm>
            <a:off x="457200" y="228600"/>
            <a:ext cx="8458200" cy="685800"/>
          </a:xfrm>
          <a:solidFill>
            <a:schemeClr val="bg1">
              <a:lumMod val="85000"/>
            </a:schemeClr>
          </a:solidFill>
          <a:ln w="12700">
            <a:solidFill>
              <a:srgbClr val="C00000"/>
            </a:solidFill>
          </a:ln>
        </p:spPr>
        <p:txBody>
          <a:bodyPr/>
          <a:lstStyle/>
          <a:p>
            <a:r>
              <a:rPr lang="en-US" sz="3200" dirty="0">
                <a:solidFill>
                  <a:srgbClr val="FFC000"/>
                </a:solidFill>
                <a:latin typeface="Century Gothic" pitchFamily="34" charset="0"/>
              </a:rPr>
              <a:t>Post Upton Sinclair </a:t>
            </a:r>
            <a:r>
              <a:rPr lang="en-US" sz="3200" i="1" dirty="0">
                <a:solidFill>
                  <a:srgbClr val="FFC000"/>
                </a:solidFill>
                <a:latin typeface="Century Gothic" pitchFamily="34" charset="0"/>
              </a:rPr>
              <a:t>“The Jungle”</a:t>
            </a:r>
          </a:p>
        </p:txBody>
      </p:sp>
      <p:pic>
        <p:nvPicPr>
          <p:cNvPr id="12290" name="Picture 2" descr="http://www.tqms.com.au/images/industry/LargeIndustry/mea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836" y="1219200"/>
            <a:ext cx="2276764" cy="266700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http://home.comcast.net/~deacon53/US2-02-09-Inspec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2655" y="3796001"/>
            <a:ext cx="2235345" cy="275719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4D4D4F1-64F9-4D4D-B32F-42ABF0642097}"/>
              </a:ext>
            </a:extLst>
          </p:cNvPr>
          <p:cNvSpPr/>
          <p:nvPr/>
        </p:nvSpPr>
        <p:spPr>
          <a:xfrm>
            <a:off x="3326759" y="1219200"/>
            <a:ext cx="5481576" cy="3693319"/>
          </a:xfrm>
          <a:prstGeom prst="rect">
            <a:avLst/>
          </a:prstGeom>
        </p:spPr>
        <p:txBody>
          <a:bodyPr wrap="square">
            <a:spAutoFit/>
          </a:bodyPr>
          <a:lstStyle/>
          <a:p>
            <a:r>
              <a:rPr lang="en-US" dirty="0">
                <a:solidFill>
                  <a:schemeClr val="bg1"/>
                </a:solidFill>
                <a:latin typeface="Verdana" panose="020B0604030504040204" pitchFamily="34" charset="0"/>
                <a:ea typeface="Verdana" panose="020B0604030504040204" pitchFamily="34" charset="0"/>
                <a:cs typeface="Verdana" panose="020B0604030504040204" pitchFamily="34" charset="0"/>
              </a:rPr>
              <a:t>The “poke and sniff” system was designed to prevent rotten, blemished, or damaged meat from entering the food supply. </a:t>
            </a:r>
          </a:p>
          <a:p>
            <a:pPr marL="342900" indent="-342900">
              <a:buFont typeface="Arial" panose="020B0604020202020204" pitchFamily="34" charset="0"/>
              <a:buChar char="•"/>
            </a:pPr>
            <a:endParaRPr lang="en-US"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r>
              <a:rPr lang="en-US" dirty="0">
                <a:solidFill>
                  <a:schemeClr val="bg1"/>
                </a:solidFill>
                <a:latin typeface="Verdana" panose="020B0604030504040204" pitchFamily="34" charset="0"/>
                <a:ea typeface="Verdana" panose="020B0604030504040204" pitchFamily="34" charset="0"/>
                <a:cs typeface="Verdana" panose="020B0604030504040204" pitchFamily="34" charset="0"/>
              </a:rPr>
              <a:t>Cuts of meat with lesions, growths and abrasions were found by inspectors, who used their sense of smell and touch to identify contaminated meat from clean cuts. </a:t>
            </a:r>
          </a:p>
          <a:p>
            <a:pPr marL="342900" indent="-342900">
              <a:buFont typeface="Arial" panose="020B0604020202020204" pitchFamily="34" charset="0"/>
              <a:buChar char="•"/>
            </a:pPr>
            <a:endParaRPr lang="en-US"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r>
              <a:rPr lang="en-US" dirty="0">
                <a:solidFill>
                  <a:schemeClr val="bg1"/>
                </a:solidFill>
                <a:latin typeface="Verdana" panose="020B0604030504040204" pitchFamily="34" charset="0"/>
                <a:ea typeface="Verdana" panose="020B0604030504040204" pitchFamily="34" charset="0"/>
                <a:cs typeface="Verdana" panose="020B0604030504040204" pitchFamily="34" charset="0"/>
              </a:rPr>
              <a:t>The “command and control” approach meant that the USDA inspectors were in control of the facility and meat safety was the responsibility of U.S. Government.</a:t>
            </a:r>
          </a:p>
        </p:txBody>
      </p:sp>
    </p:spTree>
    <p:extLst>
      <p:ext uri="{BB962C8B-B14F-4D97-AF65-F5344CB8AC3E}">
        <p14:creationId xmlns:p14="http://schemas.microsoft.com/office/powerpoint/2010/main" val="1952228774"/>
      </p:ext>
    </p:extLst>
  </p:cSld>
  <p:clrMapOvr>
    <a:masterClrMapping/>
  </p:clrMapOvr>
  <p:transition spd="slow">
    <p:strips dir="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BC21A63-BFDF-4B8C-B83E-508F3CAB90E7}" type="slidenum">
              <a:rPr lang="en-US" smtClean="0">
                <a:solidFill>
                  <a:srgbClr val="000000"/>
                </a:solidFill>
              </a:rPr>
              <a:pPr eaLnBrk="1" hangingPunct="1"/>
              <a:t>3</a:t>
            </a:fld>
            <a:endParaRPr lang="en-US">
              <a:solidFill>
                <a:srgbClr val="000000"/>
              </a:solidFill>
            </a:endParaRPr>
          </a:p>
        </p:txBody>
      </p:sp>
      <p:sp>
        <p:nvSpPr>
          <p:cNvPr id="35844" name="Text Box 4"/>
          <p:cNvSpPr txBox="1">
            <a:spLocks noChangeArrowheads="1"/>
          </p:cNvSpPr>
          <p:nvPr/>
        </p:nvSpPr>
        <p:spPr bwMode="auto">
          <a:xfrm>
            <a:off x="291830" y="304800"/>
            <a:ext cx="847117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3200" dirty="0">
                <a:solidFill>
                  <a:srgbClr val="FFC000"/>
                </a:solidFill>
                <a:latin typeface="Verdana" panose="020B0604030504040204" pitchFamily="34" charset="0"/>
                <a:ea typeface="Verdana" panose="020B0604030504040204" pitchFamily="34" charset="0"/>
                <a:cs typeface="Verdana" panose="020B0604030504040204" pitchFamily="34" charset="0"/>
              </a:rPr>
              <a:t>A History of Food Safety and Litigation </a:t>
            </a:r>
          </a:p>
        </p:txBody>
      </p:sp>
      <p:sp>
        <p:nvSpPr>
          <p:cNvPr id="2" name="Rectangle 1">
            <a:extLst>
              <a:ext uri="{FF2B5EF4-FFF2-40B4-BE49-F238E27FC236}">
                <a16:creationId xmlns:a16="http://schemas.microsoft.com/office/drawing/2014/main" id="{D92BFE49-401B-BE45-A7A0-41F6BF7F5ECF}"/>
              </a:ext>
            </a:extLst>
          </p:cNvPr>
          <p:cNvSpPr/>
          <p:nvPr/>
        </p:nvSpPr>
        <p:spPr>
          <a:xfrm>
            <a:off x="291831" y="1261642"/>
            <a:ext cx="8628434" cy="4247317"/>
          </a:xfrm>
          <a:prstGeom prst="rect">
            <a:avLst/>
          </a:prstGeom>
        </p:spPr>
        <p:txBody>
          <a:bodyPr wrap="square">
            <a:spAutoFit/>
          </a:bodyPr>
          <a:lstStyle/>
          <a:p>
            <a:r>
              <a:rPr lang="en-US" dirty="0">
                <a:solidFill>
                  <a:schemeClr val="bg1"/>
                </a:solidFill>
                <a:latin typeface="Verdana" panose="020B0604030504040204" pitchFamily="34" charset="0"/>
                <a:ea typeface="Verdana" panose="020B0604030504040204" pitchFamily="34" charset="0"/>
                <a:cs typeface="Verdana" panose="020B0604030504040204" pitchFamily="34" charset="0"/>
              </a:rPr>
              <a:t>“In construing both the Wholesome Meat Act and the Wholesome Poultry Products Act we are mindful that the presence of salmonellae can be detected only by microscopic examination. No one contends that Congress meant that inspections should include such examinations. We think it follows therefore that Congress did not intend the prescribed official legends to import a finding that meat and poultry products were free from salmonellae.”</a:t>
            </a:r>
          </a:p>
          <a:p>
            <a:endParaRPr lang="en-US" b="1" u="sng"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r>
              <a:rPr lang="en-US" dirty="0">
                <a:solidFill>
                  <a:schemeClr val="bg1"/>
                </a:solidFill>
                <a:latin typeface="Verdana" panose="020B0604030504040204" pitchFamily="34" charset="0"/>
                <a:ea typeface="Verdana" panose="020B0604030504040204" pitchFamily="34" charset="0"/>
                <a:cs typeface="Verdana" panose="020B0604030504040204" pitchFamily="34" charset="0"/>
              </a:rPr>
              <a:t>“The American consumer knows that raw meat and poultry are not sterile and, if handled improperly, perhaps could cause illness.” In other words, American housewives and cooks normally are not ignorant or stupid and their methods of preparing and cooking of food do not ordinarily result in salmonellosis.” </a:t>
            </a:r>
          </a:p>
          <a:p>
            <a:endParaRPr lang="en-US"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r>
              <a:rPr lang="en-US" i="1" dirty="0">
                <a:solidFill>
                  <a:schemeClr val="bg1"/>
                </a:solidFill>
                <a:latin typeface="Verdana" panose="020B0604030504040204" pitchFamily="34" charset="0"/>
                <a:ea typeface="Verdana" panose="020B0604030504040204" pitchFamily="34" charset="0"/>
                <a:cs typeface="Verdana" panose="020B0604030504040204" pitchFamily="34" charset="0"/>
              </a:rPr>
              <a:t>APHA v. </a:t>
            </a:r>
            <a:r>
              <a:rPr lang="en-US" i="1" dirty="0" err="1">
                <a:solidFill>
                  <a:schemeClr val="bg1"/>
                </a:solidFill>
                <a:latin typeface="Verdana" panose="020B0604030504040204" pitchFamily="34" charset="0"/>
                <a:ea typeface="Verdana" panose="020B0604030504040204" pitchFamily="34" charset="0"/>
                <a:cs typeface="Verdana" panose="020B0604030504040204" pitchFamily="34" charset="0"/>
              </a:rPr>
              <a:t>Butz</a:t>
            </a:r>
            <a:r>
              <a:rPr lang="en-US" i="1" dirty="0">
                <a:solidFill>
                  <a:schemeClr val="bg1"/>
                </a:solidFill>
                <a:latin typeface="Verdana" panose="020B0604030504040204" pitchFamily="34" charset="0"/>
                <a:ea typeface="Verdana" panose="020B0604030504040204" pitchFamily="34" charset="0"/>
                <a:cs typeface="Verdana" panose="020B0604030504040204" pitchFamily="34" charset="0"/>
              </a:rPr>
              <a:t>, 511 F.2d 331, 334 (1974).</a:t>
            </a:r>
            <a:endParaRPr lang="en-US" b="1" i="1" u="sng"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692314364"/>
      </p:ext>
    </p:extLst>
  </p:cSld>
  <p:clrMapOvr>
    <a:masterClrMapping/>
  </p:clrMapOvr>
  <p:transition>
    <p:strips dir="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E16D4-B677-AA45-A5B8-680590C3838B}"/>
              </a:ext>
            </a:extLst>
          </p:cNvPr>
          <p:cNvSpPr>
            <a:spLocks noGrp="1"/>
          </p:cNvSpPr>
          <p:nvPr>
            <p:ph type="title"/>
          </p:nvPr>
        </p:nvSpPr>
        <p:spPr/>
        <p:txBody>
          <a:bodyPr/>
          <a:lstStyle/>
          <a:p>
            <a:r>
              <a:rPr lang="en-US" dirty="0"/>
              <a:t>A Warning Ignored</a:t>
            </a:r>
          </a:p>
        </p:txBody>
      </p:sp>
      <p:sp>
        <p:nvSpPr>
          <p:cNvPr id="3" name="Content Placeholder 2">
            <a:extLst>
              <a:ext uri="{FF2B5EF4-FFF2-40B4-BE49-F238E27FC236}">
                <a16:creationId xmlns:a16="http://schemas.microsoft.com/office/drawing/2014/main" id="{973CB568-ED16-0747-80D7-A4C2589F7AE9}"/>
              </a:ext>
            </a:extLst>
          </p:cNvPr>
          <p:cNvSpPr>
            <a:spLocks noGrp="1"/>
          </p:cNvSpPr>
          <p:nvPr>
            <p:ph idx="1"/>
          </p:nvPr>
        </p:nvSpPr>
        <p:spPr>
          <a:xfrm>
            <a:off x="457200" y="1025912"/>
            <a:ext cx="4298795" cy="4917688"/>
          </a:xfrm>
        </p:spPr>
        <p:txBody>
          <a:bodyPr>
            <a:noAutofit/>
          </a:bodyPr>
          <a:lstStyle/>
          <a:p>
            <a:pPr marL="0" indent="0">
              <a:buNone/>
            </a:pPr>
            <a:r>
              <a:rPr lang="en-US" sz="1600" dirty="0">
                <a:effectLst/>
              </a:rPr>
              <a:t>In 1983 the New England Journal of Medicine reported two outbreaks of an unusual gastrointestinal illness that affected at least 47 people in Oregon and Michigan in February through March and May through June 1982 in Oregon and Michigan that affected at least 47 people.  The outbreaks were associated with eating at restaurants belonging to the same fast-food restaurant chain in Oregon and Michigan. </a:t>
            </a:r>
          </a:p>
          <a:p>
            <a:pPr marL="0" indent="0">
              <a:buNone/>
            </a:pPr>
            <a:endParaRPr lang="en-US" sz="1600" i="1" dirty="0">
              <a:effectLst/>
            </a:endParaRPr>
          </a:p>
          <a:p>
            <a:pPr marL="0" indent="0">
              <a:buNone/>
            </a:pPr>
            <a:r>
              <a:rPr lang="en-US" sz="1600" i="1" dirty="0">
                <a:effectLst/>
              </a:rPr>
              <a:t>E. coli </a:t>
            </a:r>
            <a:r>
              <a:rPr lang="en-US" sz="1600" dirty="0">
                <a:effectLst/>
              </a:rPr>
              <a:t>O157:H7 was isolated from 9 of 12 stools collected within four days of onset of illness in both outbreaks and from a beef patty from a suspected lot of meat in Michigan.</a:t>
            </a:r>
          </a:p>
          <a:p>
            <a:pPr marL="0" indent="0">
              <a:buNone/>
            </a:pPr>
            <a:endParaRPr lang="en-US" sz="1600" dirty="0"/>
          </a:p>
        </p:txBody>
      </p:sp>
      <p:pic>
        <p:nvPicPr>
          <p:cNvPr id="5" name="Picture 4">
            <a:extLst>
              <a:ext uri="{FF2B5EF4-FFF2-40B4-BE49-F238E27FC236}">
                <a16:creationId xmlns:a16="http://schemas.microsoft.com/office/drawing/2014/main" id="{F2EC02DC-6C11-A34D-83A5-A53E0596E9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5922" y="1962615"/>
            <a:ext cx="3967356" cy="2231638"/>
          </a:xfrm>
          <a:prstGeom prst="rect">
            <a:avLst/>
          </a:prstGeom>
        </p:spPr>
      </p:pic>
    </p:spTree>
    <p:extLst>
      <p:ext uri="{BB962C8B-B14F-4D97-AF65-F5344CB8AC3E}">
        <p14:creationId xmlns:p14="http://schemas.microsoft.com/office/powerpoint/2010/main" val="649366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04DCE-6DF7-9E48-B449-F54348368601}"/>
              </a:ext>
            </a:extLst>
          </p:cNvPr>
          <p:cNvSpPr>
            <a:spLocks noGrp="1"/>
          </p:cNvSpPr>
          <p:nvPr>
            <p:ph type="title"/>
          </p:nvPr>
        </p:nvSpPr>
        <p:spPr/>
        <p:txBody>
          <a:bodyPr/>
          <a:lstStyle/>
          <a:p>
            <a:r>
              <a:rPr lang="en-US" dirty="0"/>
              <a:t>California – A Missed Opportunity</a:t>
            </a:r>
          </a:p>
        </p:txBody>
      </p:sp>
      <p:sp>
        <p:nvSpPr>
          <p:cNvPr id="3" name="Content Placeholder 2">
            <a:extLst>
              <a:ext uri="{FF2B5EF4-FFF2-40B4-BE49-F238E27FC236}">
                <a16:creationId xmlns:a16="http://schemas.microsoft.com/office/drawing/2014/main" id="{1BD02D1A-66C3-F445-974E-D0AA1A9CE8B2}"/>
              </a:ext>
            </a:extLst>
          </p:cNvPr>
          <p:cNvSpPr>
            <a:spLocks noGrp="1"/>
          </p:cNvSpPr>
          <p:nvPr>
            <p:ph idx="1"/>
          </p:nvPr>
        </p:nvSpPr>
        <p:spPr>
          <a:xfrm>
            <a:off x="457200" y="1298448"/>
            <a:ext cx="4209585" cy="4645152"/>
          </a:xfrm>
        </p:spPr>
        <p:txBody>
          <a:bodyPr>
            <a:noAutofit/>
          </a:bodyPr>
          <a:lstStyle/>
          <a:p>
            <a:pPr marL="0" indent="0">
              <a:buNone/>
            </a:pPr>
            <a:r>
              <a:rPr lang="en-US" sz="1600" dirty="0">
                <a:effectLst/>
              </a:rPr>
              <a:t>In late December, the San Diego County Department of Health Services was notified of a child with </a:t>
            </a:r>
            <a:r>
              <a:rPr lang="en-US" sz="1600" i="1" dirty="0">
                <a:effectLst/>
              </a:rPr>
              <a:t>E. coli </a:t>
            </a:r>
            <a:r>
              <a:rPr lang="en-US" sz="1600" dirty="0">
                <a:effectLst/>
              </a:rPr>
              <a:t>O157:H7 infection who subsequently died. After the Washington outbreak was reported, reviews of medical records at five hospitals revealed an overall 27% increase in visits or admissions for diarrhea during December 1992 and January 1993 compared with the same period 1 year earlier. Illnesses of 34 patients met the case definition The outbreak strain was identified in stool specimens of six patients. Fourteen persons were hospitalized, seven developed HUS, and one child died. The median age of case-patients was 10 years. </a:t>
            </a:r>
          </a:p>
          <a:p>
            <a:endParaRPr lang="en-US" sz="1600" dirty="0"/>
          </a:p>
        </p:txBody>
      </p:sp>
      <p:pic>
        <p:nvPicPr>
          <p:cNvPr id="5" name="Picture 4">
            <a:extLst>
              <a:ext uri="{FF2B5EF4-FFF2-40B4-BE49-F238E27FC236}">
                <a16:creationId xmlns:a16="http://schemas.microsoft.com/office/drawing/2014/main" id="{C90B2B1C-FEC5-DB4F-ADB5-8B577C95D5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7913" y="1542665"/>
            <a:ext cx="2737934" cy="3873885"/>
          </a:xfrm>
          <a:prstGeom prst="rect">
            <a:avLst/>
          </a:prstGeom>
        </p:spPr>
      </p:pic>
    </p:spTree>
    <p:extLst>
      <p:ext uri="{BB962C8B-B14F-4D97-AF65-F5344CB8AC3E}">
        <p14:creationId xmlns:p14="http://schemas.microsoft.com/office/powerpoint/2010/main" val="3122599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837BD-03E3-5C4A-B857-AAD161B41746}"/>
              </a:ext>
            </a:extLst>
          </p:cNvPr>
          <p:cNvSpPr>
            <a:spLocks noGrp="1"/>
          </p:cNvSpPr>
          <p:nvPr>
            <p:ph type="title"/>
          </p:nvPr>
        </p:nvSpPr>
        <p:spPr/>
        <p:txBody>
          <a:bodyPr/>
          <a:lstStyle/>
          <a:p>
            <a:r>
              <a:rPr lang="en-US" dirty="0"/>
              <a:t>“The Beef Industry’s 911”</a:t>
            </a:r>
          </a:p>
        </p:txBody>
      </p:sp>
      <p:sp>
        <p:nvSpPr>
          <p:cNvPr id="3" name="Content Placeholder 2">
            <a:extLst>
              <a:ext uri="{FF2B5EF4-FFF2-40B4-BE49-F238E27FC236}">
                <a16:creationId xmlns:a16="http://schemas.microsoft.com/office/drawing/2014/main" id="{24CEC86A-4A7D-9044-BC19-A7A76722313D}"/>
              </a:ext>
            </a:extLst>
          </p:cNvPr>
          <p:cNvSpPr>
            <a:spLocks noGrp="1"/>
          </p:cNvSpPr>
          <p:nvPr>
            <p:ph idx="1"/>
          </p:nvPr>
        </p:nvSpPr>
        <p:spPr>
          <a:xfrm>
            <a:off x="457200" y="1298448"/>
            <a:ext cx="4209585" cy="4645152"/>
          </a:xfrm>
        </p:spPr>
        <p:txBody>
          <a:bodyPr>
            <a:normAutofit/>
          </a:bodyPr>
          <a:lstStyle/>
          <a:p>
            <a:pPr marL="0" indent="0">
              <a:buNone/>
            </a:pPr>
            <a:r>
              <a:rPr lang="en-US" sz="1600" dirty="0">
                <a:effectLst/>
              </a:rPr>
              <a:t>From November 15, 1992, through February 28, 1993, more than 600 laboratory-confirmed infections with </a:t>
            </a:r>
            <a:r>
              <a:rPr lang="en-US" sz="1600" i="1" dirty="0">
                <a:effectLst/>
              </a:rPr>
              <a:t>E. coli </a:t>
            </a:r>
            <a:r>
              <a:rPr lang="en-US" sz="1600" dirty="0">
                <a:effectLst/>
              </a:rPr>
              <a:t>O157:H7 and four associated deaths occurred in four states: Washington, Idaho, California, and Nevada. In Washington, as a result of publicity and case-finding efforts, during January-February 1993, 602 patients with bloody diarrhea or HUS were reported to the state health department. Onsets of illness peaked from January 17 through January 20. Of the patients, 30% were hospitalized; 30 developed HUS, and three died. The median age of patients was 7.5 years. </a:t>
            </a:r>
          </a:p>
          <a:p>
            <a:endParaRPr lang="en-US" sz="1600" dirty="0"/>
          </a:p>
        </p:txBody>
      </p:sp>
      <p:pic>
        <p:nvPicPr>
          <p:cNvPr id="5" name="Picture 4">
            <a:extLst>
              <a:ext uri="{FF2B5EF4-FFF2-40B4-BE49-F238E27FC236}">
                <a16:creationId xmlns:a16="http://schemas.microsoft.com/office/drawing/2014/main" id="{F68E71F1-A10D-4B49-A30A-DA05F6A615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1366" y="2379768"/>
            <a:ext cx="2743356" cy="1822229"/>
          </a:xfrm>
          <a:prstGeom prst="rect">
            <a:avLst/>
          </a:prstGeom>
        </p:spPr>
      </p:pic>
    </p:spTree>
    <p:extLst>
      <p:ext uri="{BB962C8B-B14F-4D97-AF65-F5344CB8AC3E}">
        <p14:creationId xmlns:p14="http://schemas.microsoft.com/office/powerpoint/2010/main" val="3297647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idx="4294967295"/>
          </p:nvPr>
        </p:nvSpPr>
        <p:spPr>
          <a:xfrm>
            <a:off x="349249" y="219075"/>
            <a:ext cx="8367835" cy="531813"/>
          </a:xfrm>
        </p:spPr>
        <p:txBody>
          <a:bodyPr vert="horz" lIns="91440" tIns="45720" rIns="91440" bIns="45720" rtlCol="0" anchor="ctr">
            <a:noAutofit/>
          </a:bodyPr>
          <a:lstStyle/>
          <a:p>
            <a:r>
              <a:rPr lang="en-US" dirty="0"/>
              <a:t>Litigation as Incentive – 25 Years Later</a:t>
            </a:r>
          </a:p>
        </p:txBody>
      </p:sp>
      <p:grpSp>
        <p:nvGrpSpPr>
          <p:cNvPr id="14" name="Group 13"/>
          <p:cNvGrpSpPr/>
          <p:nvPr/>
        </p:nvGrpSpPr>
        <p:grpSpPr>
          <a:xfrm>
            <a:off x="2065111" y="1636737"/>
            <a:ext cx="5491498" cy="3959063"/>
            <a:chOff x="980323" y="1627850"/>
            <a:chExt cx="3637804" cy="3429504"/>
          </a:xfrm>
        </p:grpSpPr>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0323" y="3250791"/>
              <a:ext cx="2722656" cy="180656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b="36172"/>
            <a:stretch/>
          </p:blipFill>
          <p:spPr>
            <a:xfrm>
              <a:off x="2530914" y="1627850"/>
              <a:ext cx="2087213" cy="1678412"/>
            </a:xfrm>
            <a:prstGeom prst="rect">
              <a:avLst/>
            </a:prstGeom>
            <a:effectLst>
              <a:softEdge rad="317500"/>
            </a:effectLst>
          </p:spPr>
        </p:pic>
        <p:sp>
          <p:nvSpPr>
            <p:cNvPr id="5" name="Rectangle 3"/>
            <p:cNvSpPr>
              <a:spLocks noChangeArrowheads="1"/>
            </p:cNvSpPr>
            <p:nvPr/>
          </p:nvSpPr>
          <p:spPr bwMode="auto">
            <a:xfrm>
              <a:off x="1028262" y="1756824"/>
              <a:ext cx="2017037" cy="400469"/>
            </a:xfrm>
            <a:prstGeom prst="rect">
              <a:avLst/>
            </a:prstGeom>
            <a:ln>
              <a:noFill/>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dk1"/>
            </a:lnRef>
            <a:fillRef idx="3">
              <a:schemeClr val="dk1"/>
            </a:fillRef>
            <a:effectRef idx="2">
              <a:schemeClr val="dk1"/>
            </a:effectRef>
            <a:fontRef idx="minor">
              <a:schemeClr val="lt1"/>
            </a:fontRef>
          </p:style>
          <p:txBody>
            <a:bodyPr wrap="square" lIns="182562" tIns="46038" rIns="182562" bIns="46038">
              <a:spAutoFit/>
            </a:bodyPr>
            <a:lstStyle/>
            <a:p>
              <a:pPr algn="ctr">
                <a:spcBef>
                  <a:spcPct val="100000"/>
                </a:spcBef>
                <a:buClr>
                  <a:srgbClr val="FFCC00"/>
                </a:buClr>
                <a:buSzPct val="90000"/>
                <a:buFont typeface="Wingdings" pitchFamily="2" charset="2"/>
                <a:buNone/>
              </a:pPr>
              <a:r>
                <a:rPr lang="en-US" sz="2400" dirty="0">
                  <a:solidFill>
                    <a:schemeClr val="bg1"/>
                  </a:solidFill>
                  <a:effectLst>
                    <a:outerShdw blurRad="38100" dist="38100" dir="2700000" algn="tl">
                      <a:srgbClr val="000000"/>
                    </a:outerShdw>
                  </a:effectLst>
                  <a:latin typeface="Verdana" pitchFamily="34" charset="0"/>
                  <a:ea typeface="Verdana" pitchFamily="34" charset="0"/>
                  <a:cs typeface="Verdana" pitchFamily="34" charset="0"/>
                </a:rPr>
                <a:t>Jack in the Box</a:t>
              </a:r>
            </a:p>
          </p:txBody>
        </p:sp>
      </p:grpSp>
    </p:spTree>
    <p:extLst>
      <p:ext uri="{BB962C8B-B14F-4D97-AF65-F5344CB8AC3E}">
        <p14:creationId xmlns:p14="http://schemas.microsoft.com/office/powerpoint/2010/main" val="770683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15197" t="53987" r="4705" b="29019"/>
          <a:stretch/>
        </p:blipFill>
        <p:spPr>
          <a:xfrm>
            <a:off x="1482832" y="3494322"/>
            <a:ext cx="7324165" cy="1165411"/>
          </a:xfrm>
          <a:prstGeom prst="rect">
            <a:avLst/>
          </a:prstGeom>
        </p:spPr>
      </p:pic>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l="18235" t="38562" r="2157" b="46013"/>
          <a:stretch/>
        </p:blipFill>
        <p:spPr>
          <a:xfrm>
            <a:off x="1658104" y="2653919"/>
            <a:ext cx="7279342" cy="1057836"/>
          </a:xfrm>
          <a:prstGeom prst="rect">
            <a:avLst/>
          </a:prstGeom>
        </p:spPr>
      </p:pic>
    </p:spTree>
    <p:extLst>
      <p:ext uri="{BB962C8B-B14F-4D97-AF65-F5344CB8AC3E}">
        <p14:creationId xmlns:p14="http://schemas.microsoft.com/office/powerpoint/2010/main" val="2742190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r="67449" b="69116"/>
          <a:stretch/>
        </p:blipFill>
        <p:spPr>
          <a:xfrm>
            <a:off x="0" y="0"/>
            <a:ext cx="2976465" cy="2118049"/>
          </a:xfrm>
          <a:prstGeom prst="rect">
            <a:avLst/>
          </a:prstGeom>
        </p:spPr>
      </p:pic>
      <p:pic>
        <p:nvPicPr>
          <p:cNvPr id="1026" name="Picture 2" descr="C:\Users\sschreck\AppData\Local\Microsoft\Windows\Temporary Internet Files\Content.Outlook\GP5PAVGR\JITB2.jpeg"/>
          <p:cNvPicPr>
            <a:picLocks noChangeAspect="1" noChangeArrowheads="1"/>
          </p:cNvPicPr>
          <p:nvPr/>
        </p:nvPicPr>
        <p:blipFill rotWithShape="1">
          <a:blip r:embed="rId4">
            <a:extLst>
              <a:ext uri="{28A0092B-C50C-407E-A947-70E740481C1C}">
                <a14:useLocalDpi xmlns:a14="http://schemas.microsoft.com/office/drawing/2010/main" val="0"/>
              </a:ext>
            </a:extLst>
          </a:blip>
          <a:srcRect l="4226" t="1838" r="4354" b="2959"/>
          <a:stretch/>
        </p:blipFill>
        <p:spPr bwMode="auto">
          <a:xfrm rot="195274">
            <a:off x="2811846" y="633111"/>
            <a:ext cx="5068205" cy="5096165"/>
          </a:xfrm>
          <a:prstGeom prst="rect">
            <a:avLst/>
          </a:prstGeom>
          <a:ln>
            <a:noFill/>
          </a:ln>
          <a:effectLst>
            <a:outerShdw blurRad="50800" dist="38100" dir="8100000" algn="tr" rotWithShape="0">
              <a:prstClr val="black">
                <a:alpha val="40000"/>
              </a:prstClr>
            </a:outerShdw>
          </a:effectLst>
          <a:scene3d>
            <a:camera prst="perspectiveLeft"/>
            <a:lightRig rig="threePt" dir="t"/>
          </a:scene3d>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88232" y="3181192"/>
            <a:ext cx="7434419" cy="1567542"/>
            <a:chOff x="1488232" y="2649893"/>
            <a:chExt cx="7434419" cy="1567542"/>
          </a:xfrm>
        </p:grpSpPr>
        <p:pic>
          <p:nvPicPr>
            <p:cNvPr id="7" name="Picture 4" descr="doc 2"/>
            <p:cNvPicPr>
              <a:picLocks noChangeAspect="1" noChangeArrowheads="1"/>
            </p:cNvPicPr>
            <p:nvPr/>
          </p:nvPicPr>
          <p:blipFill rotWithShape="1">
            <a:blip r:embed="rId5">
              <a:extLst>
                <a:ext uri="{28A0092B-C50C-407E-A947-70E740481C1C}">
                  <a14:useLocalDpi xmlns:a14="http://schemas.microsoft.com/office/drawing/2010/main" val="0"/>
                </a:ext>
              </a:extLst>
            </a:blip>
            <a:srcRect l="8297" t="46290" r="8071" b="44639"/>
            <a:stretch/>
          </p:blipFill>
          <p:spPr bwMode="auto">
            <a:xfrm>
              <a:off x="1488232" y="3275044"/>
              <a:ext cx="7434419" cy="942391"/>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pic>
        <p:sp>
          <p:nvSpPr>
            <p:cNvPr id="2" name="Trapezoid 1"/>
            <p:cNvSpPr/>
            <p:nvPr/>
          </p:nvSpPr>
          <p:spPr>
            <a:xfrm>
              <a:off x="1488232" y="2649893"/>
              <a:ext cx="7434419" cy="625151"/>
            </a:xfrm>
            <a:custGeom>
              <a:avLst/>
              <a:gdLst>
                <a:gd name="connsiteX0" fmla="*/ 0 w 7434419"/>
                <a:gd name="connsiteY0" fmla="*/ 961052 h 961052"/>
                <a:gd name="connsiteX1" fmla="*/ 1136002 w 7434419"/>
                <a:gd name="connsiteY1" fmla="*/ 0 h 961052"/>
                <a:gd name="connsiteX2" fmla="*/ 6298417 w 7434419"/>
                <a:gd name="connsiteY2" fmla="*/ 0 h 961052"/>
                <a:gd name="connsiteX3" fmla="*/ 7434419 w 7434419"/>
                <a:gd name="connsiteY3" fmla="*/ 961052 h 961052"/>
                <a:gd name="connsiteX4" fmla="*/ 0 w 7434419"/>
                <a:gd name="connsiteY4" fmla="*/ 961052 h 961052"/>
                <a:gd name="connsiteX0" fmla="*/ 0 w 7434419"/>
                <a:gd name="connsiteY0" fmla="*/ 961052 h 961052"/>
                <a:gd name="connsiteX1" fmla="*/ 1649186 w 7434419"/>
                <a:gd name="connsiteY1" fmla="*/ 261257 h 961052"/>
                <a:gd name="connsiteX2" fmla="*/ 6298417 w 7434419"/>
                <a:gd name="connsiteY2" fmla="*/ 0 h 961052"/>
                <a:gd name="connsiteX3" fmla="*/ 7434419 w 7434419"/>
                <a:gd name="connsiteY3" fmla="*/ 961052 h 961052"/>
                <a:gd name="connsiteX4" fmla="*/ 0 w 7434419"/>
                <a:gd name="connsiteY4" fmla="*/ 961052 h 961052"/>
                <a:gd name="connsiteX0" fmla="*/ 0 w 7434419"/>
                <a:gd name="connsiteY0" fmla="*/ 699795 h 699795"/>
                <a:gd name="connsiteX1" fmla="*/ 1649186 w 7434419"/>
                <a:gd name="connsiteY1" fmla="*/ 0 h 699795"/>
                <a:gd name="connsiteX2" fmla="*/ 6447706 w 7434419"/>
                <a:gd name="connsiteY2" fmla="*/ 74645 h 699795"/>
                <a:gd name="connsiteX3" fmla="*/ 7434419 w 7434419"/>
                <a:gd name="connsiteY3" fmla="*/ 699795 h 699795"/>
                <a:gd name="connsiteX4" fmla="*/ 0 w 7434419"/>
                <a:gd name="connsiteY4" fmla="*/ 699795 h 699795"/>
                <a:gd name="connsiteX0" fmla="*/ 0 w 7434419"/>
                <a:gd name="connsiteY0" fmla="*/ 634481 h 634481"/>
                <a:gd name="connsiteX1" fmla="*/ 1593202 w 7434419"/>
                <a:gd name="connsiteY1" fmla="*/ 0 h 634481"/>
                <a:gd name="connsiteX2" fmla="*/ 6447706 w 7434419"/>
                <a:gd name="connsiteY2" fmla="*/ 9331 h 634481"/>
                <a:gd name="connsiteX3" fmla="*/ 7434419 w 7434419"/>
                <a:gd name="connsiteY3" fmla="*/ 634481 h 634481"/>
                <a:gd name="connsiteX4" fmla="*/ 0 w 7434419"/>
                <a:gd name="connsiteY4" fmla="*/ 634481 h 634481"/>
                <a:gd name="connsiteX0" fmla="*/ 0 w 7434419"/>
                <a:gd name="connsiteY0" fmla="*/ 643812 h 643812"/>
                <a:gd name="connsiteX1" fmla="*/ 1639855 w 7434419"/>
                <a:gd name="connsiteY1" fmla="*/ 0 h 643812"/>
                <a:gd name="connsiteX2" fmla="*/ 6447706 w 7434419"/>
                <a:gd name="connsiteY2" fmla="*/ 18662 h 643812"/>
                <a:gd name="connsiteX3" fmla="*/ 7434419 w 7434419"/>
                <a:gd name="connsiteY3" fmla="*/ 643812 h 643812"/>
                <a:gd name="connsiteX4" fmla="*/ 0 w 7434419"/>
                <a:gd name="connsiteY4" fmla="*/ 643812 h 643812"/>
                <a:gd name="connsiteX0" fmla="*/ 0 w 7434419"/>
                <a:gd name="connsiteY0" fmla="*/ 625151 h 625151"/>
                <a:gd name="connsiteX1" fmla="*/ 1630524 w 7434419"/>
                <a:gd name="connsiteY1" fmla="*/ 0 h 625151"/>
                <a:gd name="connsiteX2" fmla="*/ 6447706 w 7434419"/>
                <a:gd name="connsiteY2" fmla="*/ 1 h 625151"/>
                <a:gd name="connsiteX3" fmla="*/ 7434419 w 7434419"/>
                <a:gd name="connsiteY3" fmla="*/ 625151 h 625151"/>
                <a:gd name="connsiteX4" fmla="*/ 0 w 7434419"/>
                <a:gd name="connsiteY4" fmla="*/ 625151 h 625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34419" h="625151">
                  <a:moveTo>
                    <a:pt x="0" y="625151"/>
                  </a:moveTo>
                  <a:lnTo>
                    <a:pt x="1630524" y="0"/>
                  </a:lnTo>
                  <a:lnTo>
                    <a:pt x="6447706" y="1"/>
                  </a:lnTo>
                  <a:lnTo>
                    <a:pt x="7434419" y="625151"/>
                  </a:lnTo>
                  <a:lnTo>
                    <a:pt x="0" y="625151"/>
                  </a:lnTo>
                  <a:close/>
                </a:path>
              </a:pathLst>
            </a:custGeom>
            <a:gradFill>
              <a:gsLst>
                <a:gs pos="0">
                  <a:schemeClr val="tx1">
                    <a:lumMod val="75000"/>
                    <a:lumOff val="25000"/>
                  </a:schemeClr>
                </a:gs>
                <a:gs pos="0">
                  <a:schemeClr val="tx1">
                    <a:lumMod val="75000"/>
                    <a:lumOff val="25000"/>
                  </a:schemeClr>
                </a:gs>
                <a:gs pos="100000">
                  <a:schemeClr val="bg1">
                    <a:lumMod val="85000"/>
                    <a:alpha val="33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37476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19286" t="41632" b="31429"/>
          <a:stretch/>
        </p:blipFill>
        <p:spPr>
          <a:xfrm>
            <a:off x="1763486" y="2855166"/>
            <a:ext cx="7380514" cy="1847463"/>
          </a:xfrm>
          <a:prstGeom prst="rect">
            <a:avLst/>
          </a:prstGeom>
        </p:spPr>
      </p:pic>
    </p:spTree>
    <p:extLst>
      <p:ext uri="{BB962C8B-B14F-4D97-AF65-F5344CB8AC3E}">
        <p14:creationId xmlns:p14="http://schemas.microsoft.com/office/powerpoint/2010/main" val="301839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we all want to Avoid</a:t>
            </a:r>
          </a:p>
        </p:txBody>
      </p:sp>
      <p:pic>
        <p:nvPicPr>
          <p:cNvPr id="3" name="Kiner 300Kbps Streaming.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23796" y="1545771"/>
            <a:ext cx="5493657" cy="3899807"/>
          </a:xfrm>
          <a:prstGeom prst="rect">
            <a:avLst/>
          </a:prstGeom>
        </p:spPr>
      </p:pic>
    </p:spTree>
    <p:extLst>
      <p:ext uri="{BB962C8B-B14F-4D97-AF65-F5344CB8AC3E}">
        <p14:creationId xmlns:p14="http://schemas.microsoft.com/office/powerpoint/2010/main" val="586469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90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497111" cy="1077218"/>
          </a:xfrm>
          <a:prstGeom prst="rect">
            <a:avLst/>
          </a:prstGeom>
          <a:noFill/>
        </p:spPr>
        <p:txBody>
          <a:bodyPr wrap="square" rtlCol="0">
            <a:spAutoFit/>
          </a:bodyPr>
          <a:lstStyle/>
          <a:p>
            <a:r>
              <a:rPr lang="en-US" sz="3200" dirty="0">
                <a:solidFill>
                  <a:srgbClr val="FFC000"/>
                </a:solidFill>
                <a:latin typeface="Trebuchet MS" pitchFamily="34" charset="0"/>
              </a:rPr>
              <a:t>The Most Historic Shift In USDA Enforcement Policy for Meat</a:t>
            </a:r>
          </a:p>
        </p:txBody>
      </p:sp>
      <p:sp>
        <p:nvSpPr>
          <p:cNvPr id="3" name="Text Box 2"/>
          <p:cNvSpPr txBox="1">
            <a:spLocks noChangeArrowheads="1"/>
          </p:cNvSpPr>
          <p:nvPr/>
        </p:nvSpPr>
        <p:spPr bwMode="auto">
          <a:xfrm>
            <a:off x="5334000" y="2667000"/>
            <a:ext cx="3657600" cy="2000548"/>
          </a:xfrm>
          <a:prstGeom prst="rect">
            <a:avLst/>
          </a:prstGeom>
          <a:noFill/>
          <a:ln w="12700">
            <a:noFill/>
            <a:miter lim="800000"/>
            <a:headEnd type="none" w="sm" len="sm"/>
            <a:tailEnd type="none" w="sm" len="sm"/>
          </a:ln>
        </p:spPr>
        <p:txBody>
          <a:bodyPr wrap="square">
            <a:spAutoFit/>
          </a:bodyPr>
          <a:lstStyle/>
          <a:p>
            <a:pPr>
              <a:defRPr/>
            </a:pPr>
            <a:r>
              <a:rPr lang="en-US" sz="2800" u="sng" dirty="0">
                <a:solidFill>
                  <a:schemeClr val="accent5">
                    <a:lumMod val="90000"/>
                  </a:schemeClr>
                </a:solidFill>
                <a:latin typeface="Trebuchet MS" pitchFamily="34" charset="0"/>
              </a:rPr>
              <a:t>September 28, 1994</a:t>
            </a:r>
            <a:r>
              <a:rPr lang="en-US" sz="2800" dirty="0">
                <a:solidFill>
                  <a:schemeClr val="bg1"/>
                </a:solidFill>
                <a:latin typeface="Trebuchet MS" pitchFamily="34" charset="0"/>
              </a:rPr>
              <a:t>  </a:t>
            </a:r>
          </a:p>
          <a:p>
            <a:pPr>
              <a:defRPr/>
            </a:pPr>
            <a:endParaRPr lang="en-US" sz="1200" dirty="0">
              <a:solidFill>
                <a:schemeClr val="bg1"/>
              </a:solidFill>
              <a:latin typeface="Trebuchet MS" pitchFamily="34" charset="0"/>
            </a:endParaRPr>
          </a:p>
          <a:p>
            <a:pPr>
              <a:defRPr/>
            </a:pPr>
            <a:r>
              <a:rPr lang="en-US" sz="2800" dirty="0">
                <a:solidFill>
                  <a:schemeClr val="bg1"/>
                </a:solidFill>
                <a:latin typeface="Trebuchet MS" pitchFamily="34" charset="0"/>
              </a:rPr>
              <a:t>FSIS Administrator, Michael Taylor, in a speech to the AMI</a:t>
            </a:r>
          </a:p>
        </p:txBody>
      </p:sp>
      <p:sp>
        <p:nvSpPr>
          <p:cNvPr id="5" name="Rectangle 4">
            <a:extLst>
              <a:ext uri="{FF2B5EF4-FFF2-40B4-BE49-F238E27FC236}">
                <a16:creationId xmlns:a16="http://schemas.microsoft.com/office/drawing/2014/main" id="{CACDAE17-A034-5C4D-92E8-9C54823F856A}"/>
              </a:ext>
            </a:extLst>
          </p:cNvPr>
          <p:cNvSpPr/>
          <p:nvPr/>
        </p:nvSpPr>
        <p:spPr>
          <a:xfrm>
            <a:off x="228600" y="1507311"/>
            <a:ext cx="5105400" cy="4493538"/>
          </a:xfrm>
          <a:prstGeom prst="rect">
            <a:avLst/>
          </a:prstGeom>
        </p:spPr>
        <p:txBody>
          <a:bodyPr wrap="square">
            <a:spAutoFit/>
          </a:bodyPr>
          <a:lstStyle/>
          <a:p>
            <a:pPr eaLnBrk="0" hangingPunct="0"/>
            <a:r>
              <a:rPr lang="en-US" sz="2200" dirty="0">
                <a:solidFill>
                  <a:schemeClr val="bg1"/>
                </a:solidFill>
                <a:latin typeface="Verdana" panose="020B0604030504040204" pitchFamily="34" charset="0"/>
                <a:ea typeface="Verdana" panose="020B0604030504040204" pitchFamily="34" charset="0"/>
                <a:cs typeface="Verdana" panose="020B0604030504040204" pitchFamily="34" charset="0"/>
              </a:rPr>
              <a:t>“To clarify an important legal point, we consider raw ground beef that is contaminated with </a:t>
            </a:r>
            <a:r>
              <a:rPr lang="en-US" sz="2200" i="1" dirty="0">
                <a:solidFill>
                  <a:schemeClr val="bg1"/>
                </a:solidFill>
                <a:latin typeface="Verdana" panose="020B0604030504040204" pitchFamily="34" charset="0"/>
                <a:ea typeface="Verdana" panose="020B0604030504040204" pitchFamily="34" charset="0"/>
                <a:cs typeface="Verdana" panose="020B0604030504040204" pitchFamily="34" charset="0"/>
              </a:rPr>
              <a:t>E. coli </a:t>
            </a:r>
            <a:r>
              <a:rPr lang="en-US" sz="2200" dirty="0">
                <a:solidFill>
                  <a:schemeClr val="bg1"/>
                </a:solidFill>
                <a:latin typeface="Verdana" panose="020B0604030504040204" pitchFamily="34" charset="0"/>
                <a:ea typeface="Verdana" panose="020B0604030504040204" pitchFamily="34" charset="0"/>
                <a:cs typeface="Verdana" panose="020B0604030504040204" pitchFamily="34" charset="0"/>
              </a:rPr>
              <a:t>O157:H7 to be adulterated within the meaning of the [FMIA]. We are prepared to use the Act’s enforcement tools, as necessary, to exclude adulterated product from commerce.  Finally, we plan to conduct targeted sampling and testing of raw ground beef at plants and in the marketplace for possible contamination.”</a:t>
            </a:r>
          </a:p>
        </p:txBody>
      </p:sp>
    </p:spTree>
    <p:extLst>
      <p:ext uri="{BB962C8B-B14F-4D97-AF65-F5344CB8AC3E}">
        <p14:creationId xmlns:p14="http://schemas.microsoft.com/office/powerpoint/2010/main" val="1303671084"/>
      </p:ext>
    </p:extLst>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39291BC-5A2F-4935-A8E3-84269ED8B51F}" type="slidenum">
              <a:rPr lang="en-US" smtClean="0">
                <a:solidFill>
                  <a:srgbClr val="000000"/>
                </a:solidFill>
              </a:rPr>
              <a:pPr eaLnBrk="1" hangingPunct="1"/>
              <a:t>13</a:t>
            </a:fld>
            <a:endParaRPr lang="en-US">
              <a:solidFill>
                <a:srgbClr val="000000"/>
              </a:solidFill>
            </a:endParaRPr>
          </a:p>
        </p:txBody>
      </p:sp>
      <p:sp>
        <p:nvSpPr>
          <p:cNvPr id="37891" name="Text Box 2"/>
          <p:cNvSpPr txBox="1">
            <a:spLocks noChangeArrowheads="1"/>
          </p:cNvSpPr>
          <p:nvPr/>
        </p:nvSpPr>
        <p:spPr bwMode="auto">
          <a:xfrm>
            <a:off x="460376" y="1218751"/>
            <a:ext cx="82296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000" u="sng" dirty="0">
                <a:solidFill>
                  <a:schemeClr val="bg1"/>
                </a:solidFill>
                <a:latin typeface="Verdana" panose="020B0604030504040204" pitchFamily="34" charset="0"/>
                <a:ea typeface="Verdana" panose="020B0604030504040204" pitchFamily="34" charset="0"/>
                <a:cs typeface="Verdana" panose="020B0604030504040204" pitchFamily="34" charset="0"/>
              </a:rPr>
              <a:t>MEAT INDUSTRY REACTION</a:t>
            </a:r>
            <a:r>
              <a:rPr lang="en-US" sz="2000" dirty="0">
                <a:solidFill>
                  <a:schemeClr val="bg1"/>
                </a:solidFill>
                <a:latin typeface="Verdana" panose="020B0604030504040204" pitchFamily="34" charset="0"/>
                <a:ea typeface="Verdana" panose="020B0604030504040204" pitchFamily="34" charset="0"/>
                <a:cs typeface="Verdana" panose="020B0604030504040204" pitchFamily="34" charset="0"/>
              </a:rPr>
              <a:t>: </a:t>
            </a:r>
          </a:p>
          <a:p>
            <a:pPr eaLnBrk="1" hangingPunct="1"/>
            <a:endParaRPr lang="en-US"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eaLnBrk="1" hangingPunct="1"/>
            <a:r>
              <a:rPr lang="en-US" sz="2000" dirty="0">
                <a:solidFill>
                  <a:schemeClr val="bg1"/>
                </a:solidFill>
                <a:latin typeface="Verdana" panose="020B0604030504040204" pitchFamily="34" charset="0"/>
                <a:ea typeface="Verdana" panose="020B0604030504040204" pitchFamily="34" charset="0"/>
                <a:cs typeface="Verdana" panose="020B0604030504040204" pitchFamily="34" charset="0"/>
              </a:rPr>
              <a:t>“How can FSIS treat </a:t>
            </a:r>
            <a:r>
              <a:rPr lang="en-US" sz="2000" i="1" dirty="0">
                <a:solidFill>
                  <a:schemeClr val="bg1"/>
                </a:solidFill>
                <a:latin typeface="Verdana" panose="020B0604030504040204" pitchFamily="34" charset="0"/>
                <a:ea typeface="Verdana" panose="020B0604030504040204" pitchFamily="34" charset="0"/>
                <a:cs typeface="Verdana" panose="020B0604030504040204" pitchFamily="34" charset="0"/>
              </a:rPr>
              <a:t>E. coli </a:t>
            </a:r>
            <a:r>
              <a:rPr lang="en-US" sz="2000" dirty="0">
                <a:solidFill>
                  <a:schemeClr val="bg1"/>
                </a:solidFill>
                <a:latin typeface="Verdana" panose="020B0604030504040204" pitchFamily="34" charset="0"/>
                <a:ea typeface="Verdana" panose="020B0604030504040204" pitchFamily="34" charset="0"/>
                <a:cs typeface="Verdana" panose="020B0604030504040204" pitchFamily="34" charset="0"/>
              </a:rPr>
              <a:t>in hamburger meat as an adulterant subject to enforcement strategies, while not applying the same standard to salmonella in broilers…Such gross policy interpretation favoring the poultry industry and disfavoring the beef industry is a travesty indeed.”  —Rosemary </a:t>
            </a:r>
            <a:r>
              <a:rPr lang="en-US" sz="2000" dirty="0" err="1">
                <a:solidFill>
                  <a:schemeClr val="bg1"/>
                </a:solidFill>
                <a:latin typeface="Verdana" panose="020B0604030504040204" pitchFamily="34" charset="0"/>
                <a:ea typeface="Verdana" panose="020B0604030504040204" pitchFamily="34" charset="0"/>
                <a:cs typeface="Verdana" panose="020B0604030504040204" pitchFamily="34" charset="0"/>
              </a:rPr>
              <a:t>Mucklow</a:t>
            </a:r>
            <a:endParaRPr lang="en-US"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eaLnBrk="1" hangingPunct="1"/>
            <a:endParaRPr lang="en-US"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eaLnBrk="1" hangingPunct="1"/>
            <a:r>
              <a:rPr lang="en-US" sz="2000" u="sng" dirty="0">
                <a:solidFill>
                  <a:schemeClr val="bg1"/>
                </a:solidFill>
                <a:latin typeface="Verdana" panose="020B0604030504040204" pitchFamily="34" charset="0"/>
                <a:ea typeface="Verdana" panose="020B0604030504040204" pitchFamily="34" charset="0"/>
                <a:cs typeface="Verdana" panose="020B0604030504040204" pitchFamily="34" charset="0"/>
              </a:rPr>
              <a:t>FOOD MARKETING INSTITUTE</a:t>
            </a:r>
            <a:r>
              <a:rPr lang="en-US" sz="2000" dirty="0">
                <a:solidFill>
                  <a:schemeClr val="bg1"/>
                </a:solidFill>
                <a:latin typeface="Verdana" panose="020B0604030504040204" pitchFamily="34" charset="0"/>
                <a:ea typeface="Verdana" panose="020B0604030504040204" pitchFamily="34" charset="0"/>
                <a:cs typeface="Verdana" panose="020B0604030504040204" pitchFamily="34" charset="0"/>
              </a:rPr>
              <a:t>:  </a:t>
            </a:r>
          </a:p>
          <a:p>
            <a:pPr eaLnBrk="1" hangingPunct="1"/>
            <a:endParaRPr lang="en-US"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eaLnBrk="1" hangingPunct="1"/>
            <a:r>
              <a:rPr lang="en-US" sz="2000" dirty="0">
                <a:solidFill>
                  <a:schemeClr val="bg1"/>
                </a:solidFill>
                <a:latin typeface="Verdana" panose="020B0604030504040204" pitchFamily="34" charset="0"/>
                <a:ea typeface="Verdana" panose="020B0604030504040204" pitchFamily="34" charset="0"/>
                <a:cs typeface="Verdana" panose="020B0604030504040204" pitchFamily="34" charset="0"/>
              </a:rPr>
              <a:t>“It is essential that nothing dilute the consumer message that the proper cooking of meat eliminates foodborne pathogens.” </a:t>
            </a:r>
          </a:p>
        </p:txBody>
      </p:sp>
      <p:sp>
        <p:nvSpPr>
          <p:cNvPr id="37893" name="Text Box 4"/>
          <p:cNvSpPr txBox="1">
            <a:spLocks noChangeArrowheads="1"/>
          </p:cNvSpPr>
          <p:nvPr/>
        </p:nvSpPr>
        <p:spPr bwMode="auto">
          <a:xfrm>
            <a:off x="233464" y="304800"/>
            <a:ext cx="84565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3200" dirty="0">
                <a:solidFill>
                  <a:srgbClr val="FFC000"/>
                </a:solidFill>
                <a:latin typeface="Verdana" panose="020B0604030504040204" pitchFamily="34" charset="0"/>
                <a:ea typeface="Verdana" panose="020B0604030504040204" pitchFamily="34" charset="0"/>
                <a:cs typeface="Verdana" panose="020B0604030504040204" pitchFamily="34" charset="0"/>
              </a:rPr>
              <a:t> </a:t>
            </a:r>
            <a:r>
              <a:rPr lang="en-US" sz="3200" i="1" dirty="0">
                <a:solidFill>
                  <a:srgbClr val="FFC000"/>
                </a:solidFill>
                <a:latin typeface="Verdana" panose="020B0604030504040204" pitchFamily="34" charset="0"/>
                <a:ea typeface="Verdana" panose="020B0604030504040204" pitchFamily="34" charset="0"/>
                <a:cs typeface="Verdana" panose="020B0604030504040204" pitchFamily="34" charset="0"/>
              </a:rPr>
              <a:t>E. coli</a:t>
            </a:r>
            <a:r>
              <a:rPr lang="en-US" sz="3200" dirty="0">
                <a:solidFill>
                  <a:srgbClr val="FFC000"/>
                </a:solidFill>
                <a:latin typeface="Verdana" panose="020B0604030504040204" pitchFamily="34" charset="0"/>
                <a:ea typeface="Verdana" panose="020B0604030504040204" pitchFamily="34" charset="0"/>
                <a:cs typeface="Verdana" panose="020B0604030504040204" pitchFamily="34" charset="0"/>
              </a:rPr>
              <a:t> O157:H7 as an Adulterant</a:t>
            </a:r>
          </a:p>
        </p:txBody>
      </p:sp>
      <p:sp>
        <p:nvSpPr>
          <p:cNvPr id="37895" name="TextBox 6"/>
          <p:cNvSpPr txBox="1">
            <a:spLocks noChangeArrowheads="1"/>
          </p:cNvSpPr>
          <p:nvPr/>
        </p:nvSpPr>
        <p:spPr bwMode="auto">
          <a:xfrm>
            <a:off x="838200" y="5676424"/>
            <a:ext cx="5486400" cy="830997"/>
          </a:xfrm>
          <a:prstGeom prst="rect">
            <a:avLst/>
          </a:pr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solidFill>
                  <a:srgbClr val="FF0000"/>
                </a:solidFill>
                <a:latin typeface="Verdana" panose="020B0604030504040204" pitchFamily="34" charset="0"/>
                <a:ea typeface="Verdana" panose="020B0604030504040204" pitchFamily="34" charset="0"/>
                <a:cs typeface="Verdana" panose="020B0604030504040204" pitchFamily="34" charset="0"/>
              </a:rPr>
              <a:t>And so, of course, they sued the USDA</a:t>
            </a:r>
          </a:p>
        </p:txBody>
      </p:sp>
    </p:spTree>
    <p:extLst>
      <p:ext uri="{BB962C8B-B14F-4D97-AF65-F5344CB8AC3E}">
        <p14:creationId xmlns:p14="http://schemas.microsoft.com/office/powerpoint/2010/main" val="3614130642"/>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7895"/>
                                        </p:tgtEl>
                                        <p:attrNameLst>
                                          <p:attrName>style.visibility</p:attrName>
                                        </p:attrNameLst>
                                      </p:cBhvr>
                                      <p:to>
                                        <p:strVal val="visible"/>
                                      </p:to>
                                    </p:set>
                                    <p:anim calcmode="lin" valueType="num">
                                      <p:cBhvr>
                                        <p:cTn id="7" dur="1000" fill="hold"/>
                                        <p:tgtEl>
                                          <p:spTgt spid="37895"/>
                                        </p:tgtEl>
                                        <p:attrNameLst>
                                          <p:attrName>ppt_w</p:attrName>
                                        </p:attrNameLst>
                                      </p:cBhvr>
                                      <p:tavLst>
                                        <p:tav tm="0">
                                          <p:val>
                                            <p:fltVal val="0"/>
                                          </p:val>
                                        </p:tav>
                                        <p:tav tm="100000">
                                          <p:val>
                                            <p:strVal val="#ppt_w"/>
                                          </p:val>
                                        </p:tav>
                                      </p:tavLst>
                                    </p:anim>
                                    <p:anim calcmode="lin" valueType="num">
                                      <p:cBhvr>
                                        <p:cTn id="8" dur="1000" fill="hold"/>
                                        <p:tgtEl>
                                          <p:spTgt spid="37895"/>
                                        </p:tgtEl>
                                        <p:attrNameLst>
                                          <p:attrName>ppt_h</p:attrName>
                                        </p:attrNameLst>
                                      </p:cBhvr>
                                      <p:tavLst>
                                        <p:tav tm="0">
                                          <p:val>
                                            <p:fltVal val="0"/>
                                          </p:val>
                                        </p:tav>
                                        <p:tav tm="100000">
                                          <p:val>
                                            <p:strVal val="#ppt_h"/>
                                          </p:val>
                                        </p:tav>
                                      </p:tavLst>
                                    </p:anim>
                                    <p:anim calcmode="lin" valueType="num">
                                      <p:cBhvr>
                                        <p:cTn id="9" dur="1000" fill="hold"/>
                                        <p:tgtEl>
                                          <p:spTgt spid="37895"/>
                                        </p:tgtEl>
                                        <p:attrNameLst>
                                          <p:attrName>style.rotation</p:attrName>
                                        </p:attrNameLst>
                                      </p:cBhvr>
                                      <p:tavLst>
                                        <p:tav tm="0">
                                          <p:val>
                                            <p:fltVal val="90"/>
                                          </p:val>
                                        </p:tav>
                                        <p:tav tm="100000">
                                          <p:val>
                                            <p:fltVal val="0"/>
                                          </p:val>
                                        </p:tav>
                                      </p:tavLst>
                                    </p:anim>
                                    <p:animEffect transition="in" filter="fade">
                                      <p:cBhvr>
                                        <p:cTn id="10" dur="1000"/>
                                        <p:tgtEl>
                                          <p:spTgt spid="378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1" name="Rectangle 3"/>
          <p:cNvSpPr>
            <a:spLocks noChangeArrowheads="1"/>
          </p:cNvSpPr>
          <p:nvPr/>
        </p:nvSpPr>
        <p:spPr bwMode="auto">
          <a:xfrm>
            <a:off x="1066800" y="1981200"/>
            <a:ext cx="7848600" cy="2743200"/>
          </a:xfrm>
          <a:prstGeom prst="rect">
            <a:avLst/>
          </a:prstGeom>
          <a:noFill/>
          <a:ln w="9525">
            <a:noFill/>
            <a:miter lim="800000"/>
            <a:headEnd/>
            <a:tailEnd/>
          </a:ln>
          <a:effectLst/>
        </p:spPr>
        <p:txBody>
          <a:bodyPr lIns="92075" tIns="46038" rIns="92075" bIns="46038"/>
          <a:lstStyle/>
          <a:p>
            <a:pPr marL="342900" indent="-342900">
              <a:spcBef>
                <a:spcPct val="20000"/>
              </a:spcBef>
              <a:buClr>
                <a:srgbClr val="FF9900"/>
              </a:buClr>
              <a:buFont typeface="Wingdings" pitchFamily="2" charset="2"/>
              <a:buNone/>
              <a:defRPr/>
            </a:pPr>
            <a:endParaRPr lang="en-US" sz="2000">
              <a:solidFill>
                <a:srgbClr val="000000"/>
              </a:solidFill>
              <a:effectLst>
                <a:outerShdw blurRad="38100" dist="38100" dir="2700000" algn="tl">
                  <a:srgbClr val="C0C0C0"/>
                </a:outerShdw>
              </a:effectLst>
              <a:latin typeface="Arial" charset="0"/>
            </a:endParaRPr>
          </a:p>
        </p:txBody>
      </p:sp>
      <p:sp>
        <p:nvSpPr>
          <p:cNvPr id="3079" name="Rectangle 7"/>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a:tabLst>
                <a:tab pos="2743200" algn="ctr"/>
                <a:tab pos="5486400" algn="r"/>
              </a:tabLst>
            </a:pPr>
            <a:endParaRPr lang="en-US">
              <a:solidFill>
                <a:srgbClr val="000000"/>
              </a:solidFill>
              <a:latin typeface="Arial" pitchFamily="34" charset="0"/>
            </a:endParaRPr>
          </a:p>
        </p:txBody>
      </p:sp>
      <p:sp>
        <p:nvSpPr>
          <p:cNvPr id="4" name="Rectangle 3"/>
          <p:cNvSpPr/>
          <p:nvPr/>
        </p:nvSpPr>
        <p:spPr>
          <a:xfrm>
            <a:off x="525294" y="1212575"/>
            <a:ext cx="8237706" cy="3662541"/>
          </a:xfrm>
          <a:prstGeom prst="rect">
            <a:avLst/>
          </a:prstGeom>
        </p:spPr>
        <p:txBody>
          <a:bodyPr wrap="square">
            <a:spAutoFit/>
          </a:bodyPr>
          <a:lstStyle/>
          <a:p>
            <a:r>
              <a:rPr lang="en-US" sz="2400" cap="small" dirty="0">
                <a:solidFill>
                  <a:srgbClr val="FFFFFF"/>
                </a:solidFill>
                <a:latin typeface="Verdana" panose="020B0604030504040204" pitchFamily="34" charset="0"/>
                <a:ea typeface="Verdana" panose="020B0604030504040204" pitchFamily="34" charset="0"/>
                <a:cs typeface="Verdana" panose="020B0604030504040204" pitchFamily="34" charset="0"/>
              </a:rPr>
              <a:t>Meat Inspection Totally RE-Invented:</a:t>
            </a:r>
          </a:p>
          <a:p>
            <a:endParaRPr lang="en-US" sz="1200" dirty="0">
              <a:solidFill>
                <a:srgbClr val="FFFFFF"/>
              </a:solidFill>
              <a:latin typeface="Verdana" panose="020B0604030504040204" pitchFamily="34" charset="0"/>
              <a:ea typeface="Verdana" panose="020B0604030504040204" pitchFamily="34" charset="0"/>
              <a:cs typeface="Verdana" panose="020B0604030504040204" pitchFamily="34" charset="0"/>
            </a:endParaRPr>
          </a:p>
          <a:p>
            <a:pPr marL="682625" indent="-682625">
              <a:buFont typeface="+mj-lt"/>
              <a:buAutoNum type="arabicPeriod"/>
            </a:pPr>
            <a:r>
              <a:rPr lang="en-US" sz="2000" dirty="0">
                <a:solidFill>
                  <a:srgbClr val="FFFFFF"/>
                </a:solidFill>
                <a:latin typeface="Verdana" panose="020B0604030504040204" pitchFamily="34" charset="0"/>
                <a:ea typeface="Verdana" panose="020B0604030504040204" pitchFamily="34" charset="0"/>
                <a:cs typeface="Verdana" panose="020B0604030504040204" pitchFamily="34" charset="0"/>
              </a:rPr>
              <a:t>From “Command and Control” Model to HACCP-based Model</a:t>
            </a:r>
          </a:p>
          <a:p>
            <a:pPr marL="682625" indent="-682625">
              <a:buFont typeface="+mj-lt"/>
              <a:buAutoNum type="arabicPeriod"/>
            </a:pPr>
            <a:endParaRPr lang="en-US" sz="1200" dirty="0">
              <a:solidFill>
                <a:srgbClr val="FFFFFF"/>
              </a:solidFill>
              <a:latin typeface="Verdana" panose="020B0604030504040204" pitchFamily="34" charset="0"/>
              <a:ea typeface="Verdana" panose="020B0604030504040204" pitchFamily="34" charset="0"/>
              <a:cs typeface="Verdana" panose="020B0604030504040204" pitchFamily="34" charset="0"/>
            </a:endParaRPr>
          </a:p>
          <a:p>
            <a:pPr marL="682625" indent="-682625">
              <a:buFont typeface="+mj-lt"/>
              <a:buAutoNum type="arabicPeriod"/>
            </a:pPr>
            <a:r>
              <a:rPr lang="en-US" sz="2000" dirty="0">
                <a:solidFill>
                  <a:srgbClr val="FFFFFF"/>
                </a:solidFill>
                <a:latin typeface="Verdana" panose="020B0604030504040204" pitchFamily="34" charset="0"/>
                <a:ea typeface="Verdana" panose="020B0604030504040204" pitchFamily="34" charset="0"/>
                <a:cs typeface="Verdana" panose="020B0604030504040204" pitchFamily="34" charset="0"/>
              </a:rPr>
              <a:t>HACCP placed the responsibility for meat safety on the manufacturer</a:t>
            </a:r>
          </a:p>
          <a:p>
            <a:pPr marL="682625" indent="-682625">
              <a:buFont typeface="+mj-lt"/>
              <a:buAutoNum type="arabicPeriod"/>
            </a:pPr>
            <a:endParaRPr lang="en-US" sz="1200" dirty="0">
              <a:solidFill>
                <a:srgbClr val="FFFFFF"/>
              </a:solidFill>
              <a:latin typeface="Verdana" panose="020B0604030504040204" pitchFamily="34" charset="0"/>
              <a:ea typeface="Verdana" panose="020B0604030504040204" pitchFamily="34" charset="0"/>
              <a:cs typeface="Verdana" panose="020B0604030504040204" pitchFamily="34" charset="0"/>
            </a:endParaRPr>
          </a:p>
          <a:p>
            <a:pPr marL="682625" indent="-682625">
              <a:buFont typeface="+mj-lt"/>
              <a:buAutoNum type="arabicPeriod"/>
            </a:pPr>
            <a:r>
              <a:rPr lang="en-US" sz="2000" dirty="0">
                <a:solidFill>
                  <a:srgbClr val="FFFFFF"/>
                </a:solidFill>
                <a:latin typeface="Verdana" panose="020B0604030504040204" pitchFamily="34" charset="0"/>
                <a:ea typeface="Verdana" panose="020B0604030504040204" pitchFamily="34" charset="0"/>
                <a:cs typeface="Verdana" panose="020B0604030504040204" pitchFamily="34" charset="0"/>
              </a:rPr>
              <a:t>Inspectors are there to confirm that the HACCP plan is in place &amp; working</a:t>
            </a:r>
          </a:p>
          <a:p>
            <a:pPr marL="682625" indent="-682625">
              <a:buFont typeface="+mj-lt"/>
              <a:buAutoNum type="arabicPeriod"/>
            </a:pPr>
            <a:endParaRPr lang="en-US" sz="1200" dirty="0">
              <a:solidFill>
                <a:srgbClr val="FFFFFF"/>
              </a:solidFill>
              <a:latin typeface="Verdana" panose="020B0604030504040204" pitchFamily="34" charset="0"/>
              <a:ea typeface="Verdana" panose="020B0604030504040204" pitchFamily="34" charset="0"/>
              <a:cs typeface="Verdana" panose="020B0604030504040204" pitchFamily="34" charset="0"/>
            </a:endParaRPr>
          </a:p>
          <a:p>
            <a:pPr marL="682625" indent="-682625">
              <a:buFont typeface="+mj-lt"/>
              <a:buAutoNum type="arabicPeriod"/>
            </a:pPr>
            <a:r>
              <a:rPr lang="en-US" sz="2000" dirty="0">
                <a:solidFill>
                  <a:srgbClr val="FFFFFF"/>
                </a:solidFill>
                <a:latin typeface="Verdana" panose="020B0604030504040204" pitchFamily="34" charset="0"/>
                <a:ea typeface="Verdana" panose="020B0604030504040204" pitchFamily="34" charset="0"/>
                <a:cs typeface="Verdana" panose="020B0604030504040204" pitchFamily="34" charset="0"/>
              </a:rPr>
              <a:t>USDA implemented microbiological  testing in-plant and at retail</a:t>
            </a:r>
          </a:p>
        </p:txBody>
      </p:sp>
      <p:sp>
        <p:nvSpPr>
          <p:cNvPr id="6" name="Date Placeholder 3"/>
          <p:cNvSpPr>
            <a:spLocks noGrp="1"/>
          </p:cNvSpPr>
          <p:nvPr>
            <p:ph type="dt" sz="quarter" idx="10"/>
          </p:nvPr>
        </p:nvSpPr>
        <p:spPr>
          <a:xfrm>
            <a:off x="457200" y="228600"/>
            <a:ext cx="8458200" cy="685800"/>
          </a:xfrm>
          <a:solidFill>
            <a:schemeClr val="bg1">
              <a:lumMod val="85000"/>
            </a:schemeClr>
          </a:solidFill>
          <a:ln w="12700">
            <a:solidFill>
              <a:srgbClr val="C00000"/>
            </a:solidFill>
          </a:ln>
        </p:spPr>
        <p:txBody>
          <a:bodyPr/>
          <a:lstStyle/>
          <a:p>
            <a:r>
              <a:rPr lang="en-US" sz="3200" dirty="0">
                <a:solidFill>
                  <a:srgbClr val="FFC000"/>
                </a:solidFill>
                <a:latin typeface="Verdana" panose="020B0604030504040204" pitchFamily="34" charset="0"/>
                <a:ea typeface="Verdana" panose="020B0604030504040204" pitchFamily="34" charset="0"/>
                <a:cs typeface="Verdana" panose="020B0604030504040204" pitchFamily="34" charset="0"/>
              </a:rPr>
              <a:t>Public Outrage Caused Change</a:t>
            </a:r>
          </a:p>
        </p:txBody>
      </p:sp>
    </p:spTree>
    <p:extLst>
      <p:ext uri="{BB962C8B-B14F-4D97-AF65-F5344CB8AC3E}">
        <p14:creationId xmlns:p14="http://schemas.microsoft.com/office/powerpoint/2010/main" val="4211688397"/>
      </p:ext>
    </p:extLst>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77A2D-E230-D44C-B975-17082E12E2CB}"/>
              </a:ext>
            </a:extLst>
          </p:cNvPr>
          <p:cNvSpPr>
            <a:spLocks noGrp="1"/>
          </p:cNvSpPr>
          <p:nvPr>
            <p:ph type="title"/>
          </p:nvPr>
        </p:nvSpPr>
        <p:spPr>
          <a:xfrm>
            <a:off x="304800" y="274638"/>
            <a:ext cx="8534400" cy="844043"/>
          </a:xfrm>
        </p:spPr>
        <p:txBody>
          <a:bodyPr/>
          <a:lstStyle/>
          <a:p>
            <a:r>
              <a:rPr lang="en-US" dirty="0"/>
              <a:t>A Positive Tend Line</a:t>
            </a:r>
          </a:p>
        </p:txBody>
      </p:sp>
      <p:pic>
        <p:nvPicPr>
          <p:cNvPr id="7" name="Picture 6">
            <a:extLst>
              <a:ext uri="{FF2B5EF4-FFF2-40B4-BE49-F238E27FC236}">
                <a16:creationId xmlns:a16="http://schemas.microsoft.com/office/drawing/2014/main" id="{FD5FB0C2-62BF-AA42-99B8-EB4161894C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0477" y="1687750"/>
            <a:ext cx="3654088" cy="3654088"/>
          </a:xfrm>
          <a:prstGeom prst="rect">
            <a:avLst/>
          </a:prstGeom>
        </p:spPr>
      </p:pic>
      <p:sp>
        <p:nvSpPr>
          <p:cNvPr id="4" name="TextBox 6">
            <a:extLst>
              <a:ext uri="{FF2B5EF4-FFF2-40B4-BE49-F238E27FC236}">
                <a16:creationId xmlns:a16="http://schemas.microsoft.com/office/drawing/2014/main" id="{C2ADCA3B-01C5-4D4D-A6C3-EAA0B8D8F766}"/>
              </a:ext>
            </a:extLst>
          </p:cNvPr>
          <p:cNvSpPr txBox="1">
            <a:spLocks noChangeArrowheads="1"/>
          </p:cNvSpPr>
          <p:nvPr/>
        </p:nvSpPr>
        <p:spPr bwMode="auto">
          <a:xfrm>
            <a:off x="298168" y="1118681"/>
            <a:ext cx="2133305" cy="830997"/>
          </a:xfrm>
          <a:prstGeom prst="rect">
            <a:avLst/>
          </a:pr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solidFill>
                  <a:srgbClr val="FF0000"/>
                </a:solidFill>
                <a:latin typeface="Verdana" panose="020B0604030504040204" pitchFamily="34" charset="0"/>
                <a:ea typeface="Verdana" panose="020B0604030504040204" pitchFamily="34" charset="0"/>
                <a:cs typeface="Verdana" panose="020B0604030504040204" pitchFamily="34" charset="0"/>
              </a:rPr>
              <a:t>Marler Clark</a:t>
            </a:r>
          </a:p>
          <a:p>
            <a:pPr eaLnBrk="1" hangingPunct="1"/>
            <a:r>
              <a:rPr lang="en-US" sz="2400" dirty="0">
                <a:solidFill>
                  <a:srgbClr val="FF0000"/>
                </a:solidFill>
                <a:latin typeface="Verdana" panose="020B0604030504040204" pitchFamily="34" charset="0"/>
                <a:ea typeface="Verdana" panose="020B0604030504040204" pitchFamily="34" charset="0"/>
                <a:cs typeface="Verdana" panose="020B0604030504040204" pitchFamily="34" charset="0"/>
              </a:rPr>
              <a:t>Revenue</a:t>
            </a:r>
          </a:p>
        </p:txBody>
      </p:sp>
      <p:sp>
        <p:nvSpPr>
          <p:cNvPr id="5" name="TextBox 6">
            <a:extLst>
              <a:ext uri="{FF2B5EF4-FFF2-40B4-BE49-F238E27FC236}">
                <a16:creationId xmlns:a16="http://schemas.microsoft.com/office/drawing/2014/main" id="{7D15F515-4309-324C-89AA-C905B64E8A21}"/>
              </a:ext>
            </a:extLst>
          </p:cNvPr>
          <p:cNvSpPr txBox="1">
            <a:spLocks noChangeArrowheads="1"/>
          </p:cNvSpPr>
          <p:nvPr/>
        </p:nvSpPr>
        <p:spPr bwMode="auto">
          <a:xfrm>
            <a:off x="6903570" y="4926339"/>
            <a:ext cx="1616976" cy="830997"/>
          </a:xfrm>
          <a:prstGeom prst="rect">
            <a:avLst/>
          </a:pr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i="1" dirty="0">
                <a:solidFill>
                  <a:srgbClr val="FF0000"/>
                </a:solidFill>
                <a:latin typeface="Verdana" panose="020B0604030504040204" pitchFamily="34" charset="0"/>
                <a:ea typeface="Verdana" panose="020B0604030504040204" pitchFamily="34" charset="0"/>
                <a:cs typeface="Verdana" panose="020B0604030504040204" pitchFamily="34" charset="0"/>
              </a:rPr>
              <a:t>E. coli </a:t>
            </a:r>
            <a:r>
              <a:rPr lang="en-US" sz="2400" dirty="0">
                <a:solidFill>
                  <a:srgbClr val="FF0000"/>
                </a:solidFill>
                <a:latin typeface="Verdana" panose="020B0604030504040204" pitchFamily="34" charset="0"/>
                <a:ea typeface="Verdana" panose="020B0604030504040204" pitchFamily="34" charset="0"/>
                <a:cs typeface="Verdana" panose="020B0604030504040204" pitchFamily="34" charset="0"/>
              </a:rPr>
              <a:t>O157:H7</a:t>
            </a:r>
          </a:p>
        </p:txBody>
      </p:sp>
    </p:spTree>
    <p:extLst>
      <p:ext uri="{BB962C8B-B14F-4D97-AF65-F5344CB8AC3E}">
        <p14:creationId xmlns:p14="http://schemas.microsoft.com/office/powerpoint/2010/main" val="13444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100" y="228600"/>
            <a:ext cx="7772400" cy="531813"/>
          </a:xfrm>
        </p:spPr>
        <p:txBody>
          <a:bodyPr vert="horz" lIns="91440" tIns="45720" rIns="91440" bIns="45720" rtlCol="0" anchor="ctr">
            <a:noAutofit/>
          </a:bodyPr>
          <a:lstStyle/>
          <a:p>
            <a:r>
              <a:rPr lang="en-US" dirty="0"/>
              <a:t>Food Production is a Risky Business</a:t>
            </a:r>
          </a:p>
        </p:txBody>
      </p:sp>
      <p:sp>
        <p:nvSpPr>
          <p:cNvPr id="5123" name="AutoShape 5"/>
          <p:cNvSpPr>
            <a:spLocks noChangeArrowheads="1"/>
          </p:cNvSpPr>
          <p:nvPr/>
        </p:nvSpPr>
        <p:spPr bwMode="auto">
          <a:xfrm>
            <a:off x="796925" y="1306513"/>
            <a:ext cx="4376738" cy="5008562"/>
          </a:xfrm>
          <a:prstGeom prst="roundRect">
            <a:avLst>
              <a:gd name="adj" fmla="val 16667"/>
            </a:avLst>
          </a:prstGeom>
          <a:noFill/>
          <a:ln w="12700">
            <a:noFill/>
            <a:round/>
            <a:headEnd type="none" w="sm" len="sm"/>
            <a:tailEnd type="none" w="sm" len="sm"/>
          </a:ln>
        </p:spPr>
        <p:txBody>
          <a:bodyPr wrap="none" anchor="ctr"/>
          <a:lstStyle/>
          <a:p>
            <a:endParaRPr lang="en-US"/>
          </a:p>
        </p:txBody>
      </p:sp>
      <p:sp>
        <p:nvSpPr>
          <p:cNvPr id="3" name="Content Placeholder 2"/>
          <p:cNvSpPr>
            <a:spLocks/>
          </p:cNvSpPr>
          <p:nvPr/>
        </p:nvSpPr>
        <p:spPr bwMode="auto">
          <a:xfrm>
            <a:off x="796924" y="1160209"/>
            <a:ext cx="4464940" cy="4032515"/>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oAutofit/>
          </a:bodyPr>
          <a:lstStyle/>
          <a:p>
            <a:pPr marL="342900" indent="-342900">
              <a:spcBef>
                <a:spcPts val="1800"/>
              </a:spcBef>
              <a:spcAft>
                <a:spcPts val="600"/>
              </a:spcAft>
              <a:buClr>
                <a:srgbClr val="FFCC00"/>
              </a:buClr>
              <a:buFont typeface="Arial" pitchFamily="34" charset="0"/>
              <a:buChar char="•"/>
            </a:pPr>
            <a:r>
              <a:rPr lang="en-US" sz="24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Competitive Markets</a:t>
            </a:r>
          </a:p>
          <a:p>
            <a:pPr marL="342900" indent="-342900">
              <a:spcBef>
                <a:spcPts val="1800"/>
              </a:spcBef>
              <a:spcAft>
                <a:spcPts val="600"/>
              </a:spcAft>
              <a:buClr>
                <a:srgbClr val="FFCC00"/>
              </a:buClr>
              <a:buFont typeface="Arial" pitchFamily="34" charset="0"/>
              <a:buChar char="•"/>
            </a:pPr>
            <a:r>
              <a:rPr lang="en-US" sz="24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Stockholder Pressures </a:t>
            </a:r>
            <a:br>
              <a:rPr lang="en-US" sz="24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br>
            <a:r>
              <a:rPr lang="en-US" sz="24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for Increasing Profits over Long-term Safety</a:t>
            </a:r>
          </a:p>
          <a:p>
            <a:pPr marL="342900" indent="-342900">
              <a:spcBef>
                <a:spcPts val="1800"/>
              </a:spcBef>
              <a:spcAft>
                <a:spcPts val="600"/>
              </a:spcAft>
              <a:buClr>
                <a:srgbClr val="FFCC00"/>
              </a:buClr>
              <a:buFont typeface="Arial" pitchFamily="34" charset="0"/>
              <a:buChar char="•"/>
            </a:pPr>
            <a:r>
              <a:rPr lang="en-US" sz="24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Brand Awareness Risks</a:t>
            </a:r>
          </a:p>
          <a:p>
            <a:pPr marL="342900" indent="-342900">
              <a:spcBef>
                <a:spcPts val="1800"/>
              </a:spcBef>
              <a:spcAft>
                <a:spcPts val="600"/>
              </a:spcAft>
              <a:buClr>
                <a:srgbClr val="FFCC00"/>
              </a:buClr>
              <a:buFont typeface="Arial" pitchFamily="34" charset="0"/>
              <a:buChar char="•"/>
            </a:pPr>
            <a:r>
              <a:rPr lang="en-US" sz="24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Not least of all, those pesky lawyers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6775" y="792639"/>
            <a:ext cx="3604121" cy="2383827"/>
          </a:xfrm>
          <a:prstGeom prst="rect">
            <a:avLst/>
          </a:prstGeom>
          <a:effectLst>
            <a:softEdge rad="635000"/>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7784" y="2242307"/>
            <a:ext cx="3506216" cy="2835462"/>
          </a:xfrm>
          <a:prstGeom prst="rect">
            <a:avLst/>
          </a:prstGeom>
          <a:effectLst>
            <a:softEdge rad="635000"/>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9831" y="3931920"/>
            <a:ext cx="3458011" cy="2291699"/>
          </a:xfrm>
          <a:prstGeom prst="rect">
            <a:avLst/>
          </a:prstGeom>
          <a:effectLst>
            <a:softEdge rad="635000"/>
          </a:effectLst>
        </p:spPr>
      </p:pic>
    </p:spTree>
    <p:extLst>
      <p:ext uri="{BB962C8B-B14F-4D97-AF65-F5344CB8AC3E}">
        <p14:creationId xmlns:p14="http://schemas.microsoft.com/office/powerpoint/2010/main" val="1439164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AutoShape 4"/>
          <p:cNvSpPr>
            <a:spLocks noChangeArrowheads="1"/>
          </p:cNvSpPr>
          <p:nvPr/>
        </p:nvSpPr>
        <p:spPr bwMode="auto">
          <a:xfrm>
            <a:off x="5358384" y="1069848"/>
            <a:ext cx="3383280" cy="4809744"/>
          </a:xfrm>
          <a:prstGeom prst="roundRect">
            <a:avLst>
              <a:gd name="adj" fmla="val 16667"/>
            </a:avLst>
          </a:prstGeom>
          <a:solidFill>
            <a:schemeClr val="tx1"/>
          </a:solidFill>
          <a:ln w="12700">
            <a:solidFill>
              <a:schemeClr val="bg1"/>
            </a:solidFill>
            <a:round/>
            <a:headEnd type="none" w="sm" len="sm"/>
            <a:tailEnd type="none" w="sm" len="sm"/>
          </a:ln>
        </p:spPr>
        <p:txBody>
          <a:bodyPr wrap="none" anchor="ctr"/>
          <a:lstStyle/>
          <a:p>
            <a:endParaRPr lang="en-US"/>
          </a:p>
        </p:txBody>
      </p:sp>
      <p:sp>
        <p:nvSpPr>
          <p:cNvPr id="409602" name="Rectangle 2"/>
          <p:cNvSpPr>
            <a:spLocks noGrp="1" noChangeArrowheads="1"/>
          </p:cNvSpPr>
          <p:nvPr>
            <p:ph type="title" idx="4294967295"/>
          </p:nvPr>
        </p:nvSpPr>
        <p:spPr>
          <a:xfrm>
            <a:off x="349250" y="219075"/>
            <a:ext cx="8250238" cy="531813"/>
          </a:xfrm>
        </p:spPr>
        <p:txBody>
          <a:bodyPr vert="horz" lIns="91440" tIns="45720" rIns="91440" bIns="45720" rtlCol="0" anchor="ctr">
            <a:noAutofit/>
          </a:bodyPr>
          <a:lstStyle/>
          <a:p>
            <a:r>
              <a:rPr lang="en-US"/>
              <a:t>Strict Product Liability</a:t>
            </a:r>
          </a:p>
        </p:txBody>
      </p:sp>
      <p:sp>
        <p:nvSpPr>
          <p:cNvPr id="409604" name="Rectangle 4"/>
          <p:cNvSpPr>
            <a:spLocks noChangeArrowheads="1"/>
          </p:cNvSpPr>
          <p:nvPr/>
        </p:nvSpPr>
        <p:spPr bwMode="auto">
          <a:xfrm>
            <a:off x="5507867" y="3917519"/>
            <a:ext cx="3105781" cy="1381020"/>
          </a:xfrm>
          <a:prstGeom prst="rect">
            <a:avLst/>
          </a:prstGeom>
        </p:spPr>
        <p:txBody>
          <a:bodyPr vert="horz" lIns="91440" tIns="45720" rIns="91440" bIns="45720" rtlCol="0">
            <a:noAutofit/>
          </a:bodyPr>
          <a:lstStyle/>
          <a:p>
            <a:pPr marL="385763" indent="-385763">
              <a:lnSpc>
                <a:spcPts val="2400"/>
              </a:lnSpc>
              <a:spcBef>
                <a:spcPts val="600"/>
              </a:spcBef>
              <a:buClr>
                <a:srgbClr val="FFCC00"/>
              </a:buClr>
              <a:buSzPct val="90000"/>
              <a:buFont typeface="Arial" pitchFamily="34" charset="0"/>
              <a:buChar char="•"/>
            </a:pPr>
            <a:r>
              <a:rPr lang="en-US" sz="24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Negligence</a:t>
            </a:r>
          </a:p>
          <a:p>
            <a:pPr marL="673100" lvl="1" indent="-285750">
              <a:lnSpc>
                <a:spcPts val="2400"/>
              </a:lnSpc>
              <a:spcBef>
                <a:spcPts val="600"/>
              </a:spcBef>
              <a:buClr>
                <a:srgbClr val="FFCC00"/>
              </a:buClr>
              <a:buFont typeface="Arial" pitchFamily="34" charset="0"/>
              <a:buChar char="–"/>
            </a:pPr>
            <a:r>
              <a:rPr lang="en-US" sz="20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Are you a product seller?</a:t>
            </a:r>
          </a:p>
          <a:p>
            <a:pPr marL="673100" lvl="1" indent="-285750">
              <a:lnSpc>
                <a:spcPts val="2400"/>
              </a:lnSpc>
              <a:spcBef>
                <a:spcPts val="600"/>
              </a:spcBef>
              <a:buClr>
                <a:srgbClr val="FFCC00"/>
              </a:buClr>
              <a:buFont typeface="Arial" pitchFamily="34" charset="0"/>
              <a:buChar char="–"/>
            </a:pPr>
            <a:r>
              <a:rPr lang="en-US" sz="20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Did you act </a:t>
            </a:r>
            <a:r>
              <a:rPr lang="ja-JP" altLang="en-US" sz="20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t>
            </a:r>
            <a:r>
              <a:rPr lang="en-US" altLang="ja-JP" sz="20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reasonably</a:t>
            </a:r>
            <a:r>
              <a:rPr lang="ja-JP" altLang="en-US" sz="20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t>
            </a:r>
            <a:r>
              <a:rPr lang="en-US" altLang="ja-JP" sz="20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t>
            </a:r>
            <a:endParaRPr lang="en-US" sz="20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409605" name="Rectangle 5"/>
          <p:cNvSpPr>
            <a:spLocks noChangeArrowheads="1"/>
          </p:cNvSpPr>
          <p:nvPr/>
        </p:nvSpPr>
        <p:spPr bwMode="auto">
          <a:xfrm>
            <a:off x="5590163" y="1180029"/>
            <a:ext cx="3297805" cy="2810642"/>
          </a:xfrm>
          <a:prstGeom prst="rect">
            <a:avLst/>
          </a:prstGeom>
        </p:spPr>
        <p:txBody>
          <a:bodyPr vert="horz" lIns="91440" tIns="45720" rIns="91440" bIns="45720" rtlCol="0">
            <a:noAutofit/>
          </a:bodyPr>
          <a:lstStyle/>
          <a:p>
            <a:pPr marL="385763" indent="-385763">
              <a:lnSpc>
                <a:spcPts val="2400"/>
              </a:lnSpc>
              <a:spcBef>
                <a:spcPts val="600"/>
              </a:spcBef>
              <a:buClr>
                <a:srgbClr val="FFCC00"/>
              </a:buClr>
              <a:buSzPct val="90000"/>
              <a:buFont typeface="Arial" pitchFamily="34" charset="0"/>
              <a:buChar char="•"/>
            </a:pPr>
            <a:r>
              <a:rPr lang="en-US" sz="24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Strict Liability</a:t>
            </a:r>
          </a:p>
          <a:p>
            <a:pPr marL="673100" lvl="1" indent="-285750">
              <a:lnSpc>
                <a:spcPts val="2400"/>
              </a:lnSpc>
              <a:spcBef>
                <a:spcPts val="600"/>
              </a:spcBef>
              <a:buClr>
                <a:srgbClr val="FFCC00"/>
              </a:buClr>
              <a:buFont typeface="Arial" pitchFamily="34" charset="0"/>
              <a:buChar char="–"/>
            </a:pPr>
            <a:r>
              <a:rPr lang="en-US" sz="20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Are you a manufacturer?</a:t>
            </a:r>
          </a:p>
          <a:p>
            <a:pPr marL="673100" lvl="1" indent="-285750">
              <a:lnSpc>
                <a:spcPts val="2400"/>
              </a:lnSpc>
              <a:spcBef>
                <a:spcPts val="600"/>
              </a:spcBef>
              <a:buClr>
                <a:srgbClr val="FFCC00"/>
              </a:buClr>
              <a:buFont typeface="Arial" pitchFamily="34" charset="0"/>
              <a:buChar char="–"/>
            </a:pPr>
            <a:r>
              <a:rPr lang="en-US" sz="20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Was the product unsafe?</a:t>
            </a:r>
          </a:p>
          <a:p>
            <a:pPr marL="673100" lvl="1" indent="-285750">
              <a:lnSpc>
                <a:spcPts val="2400"/>
              </a:lnSpc>
              <a:spcBef>
                <a:spcPts val="600"/>
              </a:spcBef>
              <a:buClr>
                <a:srgbClr val="FFCC00"/>
              </a:buClr>
              <a:buFont typeface="Arial" pitchFamily="34" charset="0"/>
              <a:buChar char="–"/>
            </a:pPr>
            <a:r>
              <a:rPr lang="en-US" sz="20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Did product </a:t>
            </a:r>
            <a:br>
              <a:rPr lang="en-US" sz="20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br>
            <a:r>
              <a:rPr lang="en-US" sz="20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cause injury?</a:t>
            </a:r>
          </a:p>
        </p:txBody>
      </p:sp>
      <p:sp>
        <p:nvSpPr>
          <p:cNvPr id="409607" name="Rectangle 7"/>
          <p:cNvSpPr>
            <a:spLocks noChangeArrowheads="1"/>
          </p:cNvSpPr>
          <p:nvPr/>
        </p:nvSpPr>
        <p:spPr bwMode="auto">
          <a:xfrm>
            <a:off x="677037" y="4046054"/>
            <a:ext cx="4105275" cy="1123950"/>
          </a:xfrm>
          <a:prstGeom prst="rect">
            <a:avLst/>
          </a:prstGeom>
        </p:spPr>
        <p:txBody>
          <a:bodyPr vert="horz" lIns="91440" tIns="45720" rIns="91440" bIns="45720" rtlCol="0">
            <a:noAutofit/>
          </a:bodyPr>
          <a:lstStyle/>
          <a:p>
            <a:pPr marL="385763" indent="-385763">
              <a:lnSpc>
                <a:spcPts val="2600"/>
              </a:lnSpc>
              <a:spcBef>
                <a:spcPts val="600"/>
              </a:spcBef>
              <a:buClr>
                <a:srgbClr val="FFCC00"/>
              </a:buClr>
              <a:buSzPct val="90000"/>
              <a:buFont typeface="Arial" pitchFamily="34" charset="0"/>
              <a:buChar char="•"/>
            </a:pPr>
            <a:r>
              <a:rPr lang="en-US" sz="24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Punitive Damages</a:t>
            </a:r>
            <a:br>
              <a:rPr lang="en-US" sz="24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br>
            <a:r>
              <a:rPr lang="en-US" sz="24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/Criminal Liability</a:t>
            </a:r>
          </a:p>
          <a:p>
            <a:pPr marL="673100" lvl="1" indent="-285750">
              <a:lnSpc>
                <a:spcPts val="2600"/>
              </a:lnSpc>
              <a:spcBef>
                <a:spcPts val="600"/>
              </a:spcBef>
              <a:buClr>
                <a:srgbClr val="FFCC00"/>
              </a:buClr>
              <a:buFont typeface="Arial" pitchFamily="34" charset="0"/>
              <a:buChar char="–"/>
            </a:pPr>
            <a:r>
              <a:rPr lang="en-US" sz="20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Did you act with conscious disregard </a:t>
            </a:r>
            <a:br>
              <a:rPr lang="en-US" sz="20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br>
            <a:r>
              <a:rPr lang="en-US" sz="20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of a known safety risk?</a:t>
            </a:r>
          </a:p>
        </p:txBody>
      </p:sp>
    </p:spTree>
    <p:extLst>
      <p:ext uri="{BB962C8B-B14F-4D97-AF65-F5344CB8AC3E}">
        <p14:creationId xmlns:p14="http://schemas.microsoft.com/office/powerpoint/2010/main" val="1432202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9605"/>
                                        </p:tgtEl>
                                        <p:attrNameLst>
                                          <p:attrName>style.visibility</p:attrName>
                                        </p:attrNameLst>
                                      </p:cBhvr>
                                      <p:to>
                                        <p:strVal val="visible"/>
                                      </p:to>
                                    </p:set>
                                    <p:animEffect transition="in" filter="wipe(left)">
                                      <p:cBhvr>
                                        <p:cTn id="7" dur="500"/>
                                        <p:tgtEl>
                                          <p:spTgt spid="409605"/>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09604"/>
                                        </p:tgtEl>
                                        <p:attrNameLst>
                                          <p:attrName>style.visibility</p:attrName>
                                        </p:attrNameLst>
                                      </p:cBhvr>
                                      <p:to>
                                        <p:strVal val="visible"/>
                                      </p:to>
                                    </p:set>
                                    <p:animEffect transition="in" filter="wipe(left)">
                                      <p:cBhvr>
                                        <p:cTn id="11" dur="500"/>
                                        <p:tgtEl>
                                          <p:spTgt spid="409604"/>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09607"/>
                                        </p:tgtEl>
                                        <p:attrNameLst>
                                          <p:attrName>style.visibility</p:attrName>
                                        </p:attrNameLst>
                                      </p:cBhvr>
                                      <p:to>
                                        <p:strVal val="visible"/>
                                      </p:to>
                                    </p:set>
                                    <p:animEffect transition="in" filter="wipe(left)">
                                      <p:cBhvr>
                                        <p:cTn id="15" dur="500"/>
                                        <p:tgtEl>
                                          <p:spTgt spid="409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04" grpId="0" autoUpdateAnimBg="0"/>
      <p:bldP spid="409605" grpId="0" autoUpdateAnimBg="0"/>
      <p:bldP spid="409607"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AutoShape 4"/>
          <p:cNvSpPr>
            <a:spLocks noChangeArrowheads="1"/>
          </p:cNvSpPr>
          <p:nvPr/>
        </p:nvSpPr>
        <p:spPr bwMode="auto">
          <a:xfrm>
            <a:off x="727993" y="1099522"/>
            <a:ext cx="3946655" cy="3966254"/>
          </a:xfrm>
          <a:prstGeom prst="roundRect">
            <a:avLst>
              <a:gd name="adj" fmla="val 16667"/>
            </a:avLst>
          </a:prstGeom>
          <a:solidFill>
            <a:schemeClr val="tx1"/>
          </a:solidFill>
          <a:ln w="12700">
            <a:solidFill>
              <a:schemeClr val="bg1"/>
            </a:solidFill>
            <a:round/>
            <a:headEnd type="none" w="sm" len="sm"/>
            <a:tailEnd type="none" w="sm" len="sm"/>
          </a:ln>
        </p:spPr>
        <p:txBody>
          <a:bodyPr wrap="none" anchor="ctr"/>
          <a:lstStyle/>
          <a:p>
            <a:endParaRPr lang="en-US"/>
          </a:p>
        </p:txBody>
      </p:sp>
      <p:sp>
        <p:nvSpPr>
          <p:cNvPr id="66562" name="Rectangle 2"/>
          <p:cNvSpPr>
            <a:spLocks noGrp="1" noChangeArrowheads="1"/>
          </p:cNvSpPr>
          <p:nvPr>
            <p:ph type="title" idx="4294967295"/>
          </p:nvPr>
        </p:nvSpPr>
        <p:spPr>
          <a:xfrm>
            <a:off x="349250" y="219075"/>
            <a:ext cx="8483600" cy="531813"/>
          </a:xfrm>
        </p:spPr>
        <p:txBody>
          <a:bodyPr vert="horz" lIns="91440" tIns="45720" rIns="91440" bIns="45720" rtlCol="0" anchor="ctr">
            <a:noAutofit/>
          </a:bodyPr>
          <a:lstStyle/>
          <a:p>
            <a:r>
              <a:rPr lang="en-US"/>
              <a:t>Who is a Manufacturer?</a:t>
            </a:r>
          </a:p>
        </p:txBody>
      </p:sp>
      <p:sp>
        <p:nvSpPr>
          <p:cNvPr id="49155" name="Rectangle 3"/>
          <p:cNvSpPr>
            <a:spLocks noGrp="1" noChangeArrowheads="1"/>
          </p:cNvSpPr>
          <p:nvPr>
            <p:ph type="body" idx="4294967295"/>
          </p:nvPr>
        </p:nvSpPr>
        <p:spPr>
          <a:xfrm>
            <a:off x="929732" y="1226605"/>
            <a:ext cx="3985831" cy="3378200"/>
          </a:xfrm>
        </p:spPr>
        <p:txBody>
          <a:bodyPr>
            <a:noAutofit/>
          </a:bodyPr>
          <a:lstStyle/>
          <a:p>
            <a:pPr marL="0" indent="0">
              <a:lnSpc>
                <a:spcPts val="2800"/>
              </a:lnSpc>
              <a:buSzPct val="90000"/>
              <a:buFont typeface="Wingdings" pitchFamily="2" charset="2"/>
              <a:buNone/>
            </a:pPr>
            <a:r>
              <a:rPr lang="en-US" sz="2200" dirty="0"/>
              <a:t>A </a:t>
            </a:r>
            <a:r>
              <a:rPr lang="ja-JP" altLang="en-US" sz="2200" dirty="0">
                <a:ea typeface="ＭＳ Ｐゴシック" charset="-128"/>
              </a:rPr>
              <a:t>“</a:t>
            </a:r>
            <a:r>
              <a:rPr lang="en-US" altLang="ja-JP" sz="2200" dirty="0"/>
              <a:t>manufacturer</a:t>
            </a:r>
            <a:r>
              <a:rPr lang="ja-JP" altLang="en-US" sz="2200" dirty="0">
                <a:ea typeface="ＭＳ Ｐゴシック" charset="-128"/>
              </a:rPr>
              <a:t>”</a:t>
            </a:r>
            <a:r>
              <a:rPr lang="en-US" altLang="ja-JP" sz="2200" dirty="0"/>
              <a:t> is defined as a </a:t>
            </a:r>
            <a:r>
              <a:rPr lang="ja-JP" altLang="en-US" sz="2200" dirty="0">
                <a:ea typeface="ＭＳ Ｐゴシック" charset="-128"/>
              </a:rPr>
              <a:t>“</a:t>
            </a:r>
            <a:r>
              <a:rPr lang="en-US" altLang="ja-JP" sz="2200" dirty="0"/>
              <a:t>product </a:t>
            </a:r>
            <a:br>
              <a:rPr lang="en-US" altLang="ja-JP" sz="2200" dirty="0"/>
            </a:br>
            <a:r>
              <a:rPr lang="en-US" altLang="ja-JP" sz="2200" dirty="0"/>
              <a:t>seller who designs, produces, makes, fabricates, constructs, </a:t>
            </a:r>
            <a:br>
              <a:rPr lang="en-US" altLang="ja-JP" sz="2200" dirty="0"/>
            </a:br>
            <a:r>
              <a:rPr lang="en-US" altLang="ja-JP" sz="2200" dirty="0"/>
              <a:t>or remanufactures the relevant product or component part of a product before its sale </a:t>
            </a:r>
            <a:br>
              <a:rPr lang="en-US" altLang="ja-JP" sz="2200" dirty="0"/>
            </a:br>
            <a:r>
              <a:rPr lang="en-US" altLang="ja-JP" sz="2200" dirty="0"/>
              <a:t>to a user or consumer.</a:t>
            </a:r>
            <a:r>
              <a:rPr lang="ja-JP" altLang="en-US" sz="2200" dirty="0">
                <a:ea typeface="ＭＳ Ｐゴシック" charset="-128"/>
              </a:rPr>
              <a:t>”</a:t>
            </a:r>
            <a:r>
              <a:rPr lang="en-US" altLang="ja-JP" sz="2200" dirty="0"/>
              <a:t> </a:t>
            </a:r>
            <a:endParaRPr lang="en-US" sz="2200" dirty="0"/>
          </a:p>
        </p:txBody>
      </p:sp>
      <p:sp>
        <p:nvSpPr>
          <p:cNvPr id="89093" name="Rectangle 6"/>
          <p:cNvSpPr>
            <a:spLocks noChangeArrowheads="1"/>
          </p:cNvSpPr>
          <p:nvPr/>
        </p:nvSpPr>
        <p:spPr bwMode="auto">
          <a:xfrm>
            <a:off x="850783" y="5215033"/>
            <a:ext cx="7854677" cy="482600"/>
          </a:xfrm>
          <a:prstGeom prst="rect">
            <a:avLst/>
          </a:prstGeom>
          <a:noFill/>
          <a:ln w="9525">
            <a:noFill/>
            <a:miter lim="800000"/>
            <a:headEnd/>
            <a:tailEnd/>
          </a:ln>
        </p:spPr>
        <p:txBody>
          <a:bodyPr/>
          <a:lstStyle/>
          <a:p>
            <a:pPr>
              <a:spcBef>
                <a:spcPct val="20000"/>
              </a:spcBef>
              <a:buClr>
                <a:srgbClr val="969696"/>
              </a:buClr>
              <a:buFont typeface="Wingdings" charset="2"/>
              <a:buNone/>
              <a:defRPr/>
            </a:pPr>
            <a:r>
              <a:rPr lang="en-US" dirty="0" err="1">
                <a:solidFill>
                  <a:schemeClr val="bg1"/>
                </a:solidFill>
                <a:latin typeface="Verdana" pitchFamily="34" charset="0"/>
                <a:ea typeface="Verdana" pitchFamily="34" charset="0"/>
                <a:cs typeface="Verdana" pitchFamily="34" charset="0"/>
              </a:rPr>
              <a:t>RCW</a:t>
            </a:r>
            <a:r>
              <a:rPr lang="en-US" dirty="0">
                <a:solidFill>
                  <a:schemeClr val="bg1"/>
                </a:solidFill>
                <a:latin typeface="Verdana" pitchFamily="34" charset="0"/>
                <a:ea typeface="Verdana" pitchFamily="34" charset="0"/>
                <a:cs typeface="Verdana" pitchFamily="34" charset="0"/>
              </a:rPr>
              <a:t> 7.72.010(2); </a:t>
            </a:r>
            <a:r>
              <a:rPr lang="en-US" u="sng" dirty="0">
                <a:solidFill>
                  <a:schemeClr val="bg1"/>
                </a:solidFill>
                <a:latin typeface="Verdana" pitchFamily="34" charset="0"/>
                <a:ea typeface="Verdana" pitchFamily="34" charset="0"/>
                <a:cs typeface="Verdana" pitchFamily="34" charset="0"/>
              </a:rPr>
              <a:t>see also</a:t>
            </a:r>
            <a:r>
              <a:rPr lang="en-US" dirty="0">
                <a:solidFill>
                  <a:schemeClr val="bg1"/>
                </a:solidFill>
                <a:latin typeface="Verdana" pitchFamily="34" charset="0"/>
                <a:ea typeface="Verdana" pitchFamily="34" charset="0"/>
                <a:cs typeface="Verdana" pitchFamily="34" charset="0"/>
              </a:rPr>
              <a:t> </a:t>
            </a:r>
            <a:r>
              <a:rPr lang="en-US" i="1" u="sng" dirty="0">
                <a:solidFill>
                  <a:schemeClr val="bg1"/>
                </a:solidFill>
                <a:latin typeface="Verdana" pitchFamily="34" charset="0"/>
                <a:ea typeface="Verdana" pitchFamily="34" charset="0"/>
                <a:cs typeface="Verdana" pitchFamily="34" charset="0"/>
              </a:rPr>
              <a:t>Washburn v. </a:t>
            </a:r>
            <a:r>
              <a:rPr lang="en-US" i="1" u="sng" dirty="0" err="1">
                <a:solidFill>
                  <a:schemeClr val="bg1"/>
                </a:solidFill>
                <a:latin typeface="Verdana" pitchFamily="34" charset="0"/>
                <a:ea typeface="Verdana" pitchFamily="34" charset="0"/>
                <a:cs typeface="Verdana" pitchFamily="34" charset="0"/>
              </a:rPr>
              <a:t>Beatt</a:t>
            </a:r>
            <a:r>
              <a:rPr lang="en-US" i="1" u="sng" dirty="0">
                <a:solidFill>
                  <a:schemeClr val="bg1"/>
                </a:solidFill>
                <a:latin typeface="Verdana" pitchFamily="34" charset="0"/>
                <a:ea typeface="Verdana" pitchFamily="34" charset="0"/>
                <a:cs typeface="Verdana" pitchFamily="34" charset="0"/>
              </a:rPr>
              <a:t> Equipment Co</a:t>
            </a:r>
            <a:r>
              <a:rPr lang="en-US" dirty="0">
                <a:solidFill>
                  <a:schemeClr val="bg1"/>
                </a:solidFill>
                <a:latin typeface="Verdana" pitchFamily="34" charset="0"/>
                <a:ea typeface="Verdana" pitchFamily="34" charset="0"/>
                <a:cs typeface="Verdana" pitchFamily="34" charset="0"/>
              </a:rPr>
              <a:t>., </a:t>
            </a:r>
            <a:br>
              <a:rPr lang="en-US" dirty="0">
                <a:solidFill>
                  <a:schemeClr val="bg1"/>
                </a:solidFill>
                <a:latin typeface="Verdana" pitchFamily="34" charset="0"/>
                <a:ea typeface="Verdana" pitchFamily="34" charset="0"/>
                <a:cs typeface="Verdana" pitchFamily="34" charset="0"/>
              </a:rPr>
            </a:br>
            <a:r>
              <a:rPr lang="en-US" dirty="0">
                <a:solidFill>
                  <a:schemeClr val="bg1"/>
                </a:solidFill>
                <a:latin typeface="Verdana" pitchFamily="34" charset="0"/>
                <a:ea typeface="Verdana" pitchFamily="34" charset="0"/>
                <a:cs typeface="Verdana" pitchFamily="34" charset="0"/>
              </a:rPr>
              <a:t>120 Wn.2d 246 (1992) </a:t>
            </a:r>
          </a:p>
        </p:txBody>
      </p:sp>
    </p:spTree>
    <p:extLst>
      <p:ext uri="{BB962C8B-B14F-4D97-AF65-F5344CB8AC3E}">
        <p14:creationId xmlns:p14="http://schemas.microsoft.com/office/powerpoint/2010/main" val="3679653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up)">
                                      <p:cBhvr>
                                        <p:cTn id="7" dur="500"/>
                                        <p:tgtEl>
                                          <p:spTgt spid="49155">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9093"/>
                                        </p:tgtEl>
                                        <p:attrNameLst>
                                          <p:attrName>style.visibility</p:attrName>
                                        </p:attrNameLst>
                                      </p:cBhvr>
                                      <p:to>
                                        <p:strVal val="visible"/>
                                      </p:to>
                                    </p:set>
                                    <p:animEffect transition="in" filter="wipe(up)">
                                      <p:cBhvr>
                                        <p:cTn id="11" dur="500"/>
                                        <p:tgtEl>
                                          <p:spTgt spid="890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P spid="8909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0819" name="Text Box 3"/>
          <p:cNvSpPr txBox="1">
            <a:spLocks noChangeArrowheads="1"/>
          </p:cNvSpPr>
          <p:nvPr/>
        </p:nvSpPr>
        <p:spPr bwMode="auto">
          <a:xfrm>
            <a:off x="2594905" y="5343808"/>
            <a:ext cx="18415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defRPr/>
            </a:pPr>
            <a:endParaRPr lang="en-US" sz="2000" b="0">
              <a:solidFill>
                <a:schemeClr val="bg1"/>
              </a:solidFill>
              <a:latin typeface="Verdana" pitchFamily="34" charset="0"/>
              <a:ea typeface="Verdana" pitchFamily="34" charset="0"/>
              <a:cs typeface="Verdana" pitchFamily="34" charset="0"/>
            </a:endParaRPr>
          </a:p>
        </p:txBody>
      </p:sp>
      <p:sp>
        <p:nvSpPr>
          <p:cNvPr id="930820" name="Freeform 4"/>
          <p:cNvSpPr>
            <a:spLocks/>
          </p:cNvSpPr>
          <p:nvPr/>
        </p:nvSpPr>
        <p:spPr bwMode="auto">
          <a:xfrm rot="165901">
            <a:off x="-89650" y="2481633"/>
            <a:ext cx="6251390" cy="818919"/>
          </a:xfrm>
          <a:custGeom>
            <a:avLst/>
            <a:gdLst>
              <a:gd name="T0" fmla="*/ 6042025 w 5664"/>
              <a:gd name="T1" fmla="*/ 0 h 384"/>
              <a:gd name="T2" fmla="*/ 870461 w 5664"/>
              <a:gd name="T3" fmla="*/ 626269 h 384"/>
              <a:gd name="T4" fmla="*/ 819258 w 5664"/>
              <a:gd name="T5" fmla="*/ 835025 h 384"/>
              <a:gd name="T6" fmla="*/ 0 60000 65536"/>
              <a:gd name="T7" fmla="*/ 0 60000 65536"/>
              <a:gd name="T8" fmla="*/ 0 60000 65536"/>
            </a:gdLst>
            <a:ahLst/>
            <a:cxnLst>
              <a:cxn ang="T6">
                <a:pos x="T0" y="T1"/>
              </a:cxn>
              <a:cxn ang="T7">
                <a:pos x="T2" y="T3"/>
              </a:cxn>
              <a:cxn ang="T8">
                <a:pos x="T4" y="T5"/>
              </a:cxn>
            </a:cxnLst>
            <a:rect l="0" t="0" r="r" b="b"/>
            <a:pathLst>
              <a:path w="5664" h="384">
                <a:moveTo>
                  <a:pt x="5664" y="0"/>
                </a:moveTo>
                <a:cubicBezTo>
                  <a:pt x="3648" y="112"/>
                  <a:pt x="1632" y="224"/>
                  <a:pt x="816" y="288"/>
                </a:cubicBezTo>
                <a:cubicBezTo>
                  <a:pt x="0" y="352"/>
                  <a:pt x="776" y="368"/>
                  <a:pt x="768" y="384"/>
                </a:cubicBezTo>
              </a:path>
            </a:pathLst>
          </a:custGeom>
          <a:ln w="19050">
            <a:solidFill>
              <a:schemeClr val="bg1"/>
            </a:solidFill>
            <a:tailEnd type="arrow"/>
          </a:ln>
          <a:extLst>
            <a:ext uri="{909E8E84-426E-40dd-AFC4-6F175D3DCCD1}">
              <a14:hiddenFill xmlns=""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a:lstStyle/>
          <a:p>
            <a:pPr>
              <a:defRPr/>
            </a:pPr>
            <a:endParaRPr lang="en-US">
              <a:solidFill>
                <a:schemeClr val="bg1"/>
              </a:solidFill>
              <a:latin typeface="Verdana" pitchFamily="34" charset="0"/>
              <a:ea typeface="Verdana" pitchFamily="34" charset="0"/>
              <a:cs typeface="Verdana" pitchFamily="34" charset="0"/>
            </a:endParaRPr>
          </a:p>
        </p:txBody>
      </p:sp>
      <p:grpSp>
        <p:nvGrpSpPr>
          <p:cNvPr id="6" name="Group 5"/>
          <p:cNvGrpSpPr/>
          <p:nvPr/>
        </p:nvGrpSpPr>
        <p:grpSpPr>
          <a:xfrm>
            <a:off x="191610" y="1468699"/>
            <a:ext cx="1843367" cy="556386"/>
            <a:chOff x="191610" y="1468699"/>
            <a:chExt cx="1843367" cy="556386"/>
          </a:xfrm>
          <a:effectLst/>
        </p:grpSpPr>
        <p:sp>
          <p:nvSpPr>
            <p:cNvPr id="2" name="Oval 1"/>
            <p:cNvSpPr/>
            <p:nvPr/>
          </p:nvSpPr>
          <p:spPr>
            <a:xfrm>
              <a:off x="457191" y="1468699"/>
              <a:ext cx="1552209" cy="556386"/>
            </a:xfrm>
            <a:prstGeom prst="ellipse">
              <a:avLst/>
            </a:prstGeom>
            <a:solidFill>
              <a:schemeClr val="tx1"/>
            </a:solidFill>
            <a:ln w="6350">
              <a:solidFill>
                <a:schemeClr val="bg1">
                  <a:lumMod val="65000"/>
                </a:schemeClr>
              </a:solidFill>
            </a:ln>
            <a:effectLst>
              <a:glow rad="63500">
                <a:schemeClr val="bg1">
                  <a:lumMod val="50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822" name="Text Box 6"/>
            <p:cNvSpPr txBox="1">
              <a:spLocks noChangeArrowheads="1"/>
            </p:cNvSpPr>
            <p:nvPr/>
          </p:nvSpPr>
          <p:spPr bwMode="auto">
            <a:xfrm>
              <a:off x="191610" y="1592703"/>
              <a:ext cx="1843367" cy="307777"/>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defRPr/>
              </a:pPr>
              <a:r>
                <a:rPr lang="en-US" sz="1300" b="1" dirty="0">
                  <a:ln w="50800"/>
                  <a:solidFill>
                    <a:srgbClr val="FFC000"/>
                  </a:solidFill>
                  <a:latin typeface="Verdana" pitchFamily="34" charset="0"/>
                  <a:ea typeface="Verdana" pitchFamily="34" charset="0"/>
                  <a:cs typeface="Verdana" pitchFamily="34" charset="0"/>
                </a:rPr>
                <a:t>    </a:t>
              </a:r>
              <a:r>
                <a:rPr lang="en-US" sz="1400" b="1" dirty="0">
                  <a:ln w="50800"/>
                  <a:solidFill>
                    <a:srgbClr val="FFC000"/>
                  </a:solidFill>
                  <a:latin typeface="Verdana" pitchFamily="34" charset="0"/>
                  <a:ea typeface="Verdana" pitchFamily="34" charset="0"/>
                  <a:cs typeface="Verdana" pitchFamily="34" charset="0"/>
                </a:rPr>
                <a:t>Ill person</a:t>
              </a:r>
            </a:p>
          </p:txBody>
        </p:sp>
      </p:grpSp>
      <p:sp>
        <p:nvSpPr>
          <p:cNvPr id="930830" name="Text Box 14"/>
          <p:cNvSpPr txBox="1">
            <a:spLocks noChangeArrowheads="1"/>
          </p:cNvSpPr>
          <p:nvPr/>
        </p:nvSpPr>
        <p:spPr bwMode="auto">
          <a:xfrm>
            <a:off x="381000" y="406400"/>
            <a:ext cx="8535988"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spcBef>
                <a:spcPct val="50000"/>
              </a:spcBef>
              <a:defRPr/>
            </a:pPr>
            <a:endParaRPr lang="en-US" sz="3600" b="0">
              <a:solidFill>
                <a:srgbClr val="FFCC00"/>
              </a:solidFill>
              <a:latin typeface="Verdana" charset="0"/>
              <a:ea typeface="ＭＳ Ｐゴシック" charset="0"/>
            </a:endParaRPr>
          </a:p>
        </p:txBody>
      </p:sp>
      <p:grpSp>
        <p:nvGrpSpPr>
          <p:cNvPr id="8" name="Group 7"/>
          <p:cNvGrpSpPr/>
          <p:nvPr/>
        </p:nvGrpSpPr>
        <p:grpSpPr>
          <a:xfrm>
            <a:off x="6161740" y="2356123"/>
            <a:ext cx="2526638" cy="556386"/>
            <a:chOff x="6161740" y="2356123"/>
            <a:chExt cx="2526638" cy="556386"/>
          </a:xfrm>
          <a:effectLst/>
        </p:grpSpPr>
        <p:sp>
          <p:nvSpPr>
            <p:cNvPr id="15" name="Oval 14"/>
            <p:cNvSpPr/>
            <p:nvPr/>
          </p:nvSpPr>
          <p:spPr>
            <a:xfrm>
              <a:off x="6161740" y="2356123"/>
              <a:ext cx="2526638" cy="556386"/>
            </a:xfrm>
            <a:prstGeom prst="ellipse">
              <a:avLst/>
            </a:prstGeom>
            <a:solidFill>
              <a:schemeClr val="tx1"/>
            </a:solidFill>
            <a:ln w="6350">
              <a:solidFill>
                <a:schemeClr val="bg1">
                  <a:lumMod val="65000"/>
                </a:schemeClr>
              </a:solidFill>
            </a:ln>
            <a:effectLst>
              <a:glow rad="63500">
                <a:schemeClr val="bg1">
                  <a:lumMod val="50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837" name="Rectangle 21"/>
            <p:cNvSpPr>
              <a:spLocks noChangeArrowheads="1"/>
            </p:cNvSpPr>
            <p:nvPr/>
          </p:nvSpPr>
          <p:spPr bwMode="auto">
            <a:xfrm>
              <a:off x="6348140" y="2481633"/>
              <a:ext cx="2313454" cy="307777"/>
            </a:xfrm>
            <a:prstGeom prst="rect">
              <a:avLst/>
            </a:prstGeom>
            <a:noFill/>
            <a:ln w="9525">
              <a:noFill/>
              <a:miter lim="800000"/>
              <a:headEnd/>
              <a:tailEnd/>
            </a:ln>
            <a:effectLst/>
            <a:extLst>
              <a:ext uri="{909E8E84-426E-40dd-AFC4-6F175D3DCCD1}">
                <a14:hiddenFill xmlns="" xmlns:a14="http://schemas.microsoft.com/office/drawing/2010/main">
                  <a:solidFill>
                    <a:schemeClr val="bg2"/>
                  </a:solidFill>
                </a14:hiddenFill>
              </a:ext>
              <a:ext uri="{91240B29-F687-4f45-9708-019B960494DF}">
                <a14:hiddenLine xmlns="" xmlns:a14="http://schemas.microsoft.com/office/drawing/2010/main" w="9525">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defRPr/>
              </a:pPr>
              <a:r>
                <a:rPr lang="en-US" sz="1400" b="1" dirty="0">
                  <a:ln w="50800"/>
                  <a:solidFill>
                    <a:srgbClr val="FFC000"/>
                  </a:solidFill>
                  <a:latin typeface="Verdana" pitchFamily="34" charset="0"/>
                  <a:ea typeface="Verdana" pitchFamily="34" charset="0"/>
                  <a:cs typeface="Verdana" pitchFamily="34" charset="0"/>
                </a:rPr>
                <a:t>Specimen collection</a:t>
              </a:r>
            </a:p>
          </p:txBody>
        </p:sp>
      </p:grpSp>
      <p:sp>
        <p:nvSpPr>
          <p:cNvPr id="930840" name="Text Box 24"/>
          <p:cNvSpPr txBox="1">
            <a:spLocks noChangeArrowheads="1"/>
          </p:cNvSpPr>
          <p:nvPr/>
        </p:nvSpPr>
        <p:spPr bwMode="auto">
          <a:xfrm>
            <a:off x="533400" y="558800"/>
            <a:ext cx="8535988"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spcBef>
                <a:spcPct val="50000"/>
              </a:spcBef>
              <a:defRPr/>
            </a:pPr>
            <a:endParaRPr lang="en-US" sz="3600" b="0">
              <a:solidFill>
                <a:srgbClr val="FFCC00"/>
              </a:solidFill>
              <a:latin typeface="Verdana" charset="0"/>
              <a:ea typeface="ＭＳ Ｐゴシック" charset="0"/>
            </a:endParaRPr>
          </a:p>
        </p:txBody>
      </p:sp>
      <p:sp>
        <p:nvSpPr>
          <p:cNvPr id="18" name="Text Box 16"/>
          <p:cNvSpPr txBox="1">
            <a:spLocks noChangeArrowheads="1"/>
          </p:cNvSpPr>
          <p:nvPr/>
        </p:nvSpPr>
        <p:spPr bwMode="auto">
          <a:xfrm>
            <a:off x="457200" y="36790"/>
            <a:ext cx="8535988" cy="1077218"/>
          </a:xfrm>
          <a:prstGeom prst="rect">
            <a:avLst/>
          </a:prstGeom>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Lst>
        </p:spPr>
        <p:txBody>
          <a:bodyPr vert="horz" lIns="91440" tIns="45720" rIns="91440" bIns="45720" rtlCol="0" anchor="ctr">
            <a:normAutofit/>
          </a:bodyPr>
          <a:lstStyle>
            <a:lvl1pPr>
              <a:spcBef>
                <a:spcPct val="0"/>
              </a:spcBef>
              <a:buNone/>
              <a:defRPr sz="3200">
                <a:solidFill>
                  <a:srgbClr val="FFCC00"/>
                </a:solidFill>
                <a:effectLst>
                  <a:outerShdw blurRad="38100" dist="38100" dir="2700000" algn="tl">
                    <a:srgbClr val="000000">
                      <a:alpha val="43137"/>
                    </a:srgbClr>
                  </a:outerShdw>
                </a:effectLst>
                <a:latin typeface="Verdana" pitchFamily="34" charset="0"/>
                <a:ea typeface="Verdana" pitchFamily="34" charset="0"/>
                <a:cs typeface="Verdana" pitchFamily="34" charset="0"/>
              </a:defRPr>
            </a:lvl1pPr>
          </a:lstStyle>
          <a:p>
            <a:pPr>
              <a:lnSpc>
                <a:spcPts val="3200"/>
              </a:lnSpc>
            </a:pPr>
            <a:r>
              <a:rPr lang="en-US"/>
              <a:t>Pathway of a Foodborne Illness Investigation</a:t>
            </a:r>
          </a:p>
        </p:txBody>
      </p:sp>
      <p:grpSp>
        <p:nvGrpSpPr>
          <p:cNvPr id="7" name="Group 6"/>
          <p:cNvGrpSpPr/>
          <p:nvPr/>
        </p:nvGrpSpPr>
        <p:grpSpPr>
          <a:xfrm>
            <a:off x="3568079" y="1468699"/>
            <a:ext cx="2823849" cy="556386"/>
            <a:chOff x="3568079" y="1468699"/>
            <a:chExt cx="2823849" cy="556386"/>
          </a:xfrm>
          <a:effectLst/>
        </p:grpSpPr>
        <p:sp>
          <p:nvSpPr>
            <p:cNvPr id="14" name="Oval 13"/>
            <p:cNvSpPr/>
            <p:nvPr/>
          </p:nvSpPr>
          <p:spPr>
            <a:xfrm>
              <a:off x="3568079" y="1468699"/>
              <a:ext cx="2823849" cy="556386"/>
            </a:xfrm>
            <a:prstGeom prst="ellipse">
              <a:avLst/>
            </a:prstGeom>
            <a:solidFill>
              <a:schemeClr val="tx1"/>
            </a:solidFill>
            <a:ln w="6350">
              <a:solidFill>
                <a:schemeClr val="bg1">
                  <a:lumMod val="65000"/>
                </a:schemeClr>
              </a:solidFill>
            </a:ln>
            <a:effectLst>
              <a:glow rad="63500">
                <a:schemeClr val="bg1">
                  <a:lumMod val="50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Box 6"/>
            <p:cNvSpPr txBox="1">
              <a:spLocks noChangeArrowheads="1"/>
            </p:cNvSpPr>
            <p:nvPr/>
          </p:nvSpPr>
          <p:spPr bwMode="auto">
            <a:xfrm>
              <a:off x="3734633" y="1583738"/>
              <a:ext cx="2569096" cy="307777"/>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defPPr>
                <a:defRPr lang="en-US"/>
              </a:defPPr>
              <a:lvl1pPr algn="ctr">
                <a:defRPr sz="1400" b="1">
                  <a:ln w="50800"/>
                  <a:solidFill>
                    <a:schemeClr val="bg1">
                      <a:shade val="50000"/>
                    </a:schemeClr>
                  </a:solidFill>
                  <a:latin typeface="Verdana" pitchFamily="34" charset="0"/>
                  <a:ea typeface="Verdana" pitchFamily="34" charset="0"/>
                  <a:cs typeface="Verdana" pitchFamily="34" charset="0"/>
                </a:defRPr>
              </a:lvl1pPr>
            </a:lstStyle>
            <a:p>
              <a:pPr>
                <a:defRPr/>
              </a:pPr>
              <a:r>
                <a:rPr lang="en-US" dirty="0">
                  <a:solidFill>
                    <a:srgbClr val="FFC000"/>
                  </a:solidFill>
                </a:rPr>
                <a:t>Health Care Provider      </a:t>
              </a:r>
            </a:p>
          </p:txBody>
        </p:sp>
      </p:grpSp>
      <p:cxnSp>
        <p:nvCxnSpPr>
          <p:cNvPr id="5" name="Straight Arrow Connector 4"/>
          <p:cNvCxnSpPr/>
          <p:nvPr/>
        </p:nvCxnSpPr>
        <p:spPr>
          <a:xfrm>
            <a:off x="2038184" y="1748946"/>
            <a:ext cx="1476891" cy="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6368547" y="1864603"/>
            <a:ext cx="896374" cy="320964"/>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482252" y="3077290"/>
            <a:ext cx="6766462" cy="2735113"/>
            <a:chOff x="482252" y="3077290"/>
            <a:chExt cx="6766462" cy="2735113"/>
          </a:xfrm>
        </p:grpSpPr>
        <p:grpSp>
          <p:nvGrpSpPr>
            <p:cNvPr id="10" name="Group 9"/>
            <p:cNvGrpSpPr/>
            <p:nvPr/>
          </p:nvGrpSpPr>
          <p:grpSpPr>
            <a:xfrm>
              <a:off x="482252" y="3077290"/>
              <a:ext cx="2852737" cy="630073"/>
              <a:chOff x="482252" y="3077290"/>
              <a:chExt cx="2852737" cy="630073"/>
            </a:xfrm>
            <a:effectLst/>
          </p:grpSpPr>
          <p:sp>
            <p:nvSpPr>
              <p:cNvPr id="28" name="Oval 27"/>
              <p:cNvSpPr/>
              <p:nvPr/>
            </p:nvSpPr>
            <p:spPr>
              <a:xfrm>
                <a:off x="689248" y="3077290"/>
                <a:ext cx="2475285" cy="556386"/>
              </a:xfrm>
              <a:prstGeom prst="ellipse">
                <a:avLst/>
              </a:prstGeom>
              <a:solidFill>
                <a:schemeClr val="tx1"/>
              </a:solidFill>
              <a:ln w="6350">
                <a:solidFill>
                  <a:schemeClr val="bg1">
                    <a:lumMod val="65000"/>
                  </a:schemeClr>
                </a:solidFill>
              </a:ln>
              <a:effectLst>
                <a:glow rad="63500">
                  <a:schemeClr val="bg1">
                    <a:lumMod val="50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823" name="Text Box 7"/>
              <p:cNvSpPr txBox="1">
                <a:spLocks noChangeArrowheads="1"/>
              </p:cNvSpPr>
              <p:nvPr/>
            </p:nvSpPr>
            <p:spPr bwMode="auto">
              <a:xfrm>
                <a:off x="482252" y="3199532"/>
                <a:ext cx="2852737" cy="507831"/>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defPPr>
                  <a:defRPr lang="en-US"/>
                </a:defPPr>
                <a:lvl1pPr algn="ctr">
                  <a:defRPr sz="1400" b="1">
                    <a:ln w="50800"/>
                    <a:solidFill>
                      <a:schemeClr val="bg1">
                        <a:shade val="50000"/>
                      </a:schemeClr>
                    </a:solidFill>
                    <a:latin typeface="Verdana" pitchFamily="34" charset="0"/>
                    <a:ea typeface="Verdana" pitchFamily="34" charset="0"/>
                    <a:cs typeface="Verdana" pitchFamily="34" charset="0"/>
                  </a:defRPr>
                </a:lvl1pPr>
              </a:lstStyle>
              <a:p>
                <a:r>
                  <a:rPr lang="en-US" dirty="0">
                    <a:solidFill>
                      <a:srgbClr val="FFC000"/>
                    </a:solidFill>
                  </a:rPr>
                  <a:t>Organism identified      </a:t>
                </a:r>
                <a:r>
                  <a:rPr lang="en-US" sz="1300" dirty="0">
                    <a:solidFill>
                      <a:srgbClr val="FFC000"/>
                    </a:solidFill>
                  </a:rPr>
                  <a:t>	</a:t>
                </a:r>
              </a:p>
            </p:txBody>
          </p:sp>
        </p:grpSp>
        <p:grpSp>
          <p:nvGrpSpPr>
            <p:cNvPr id="16" name="Group 15"/>
            <p:cNvGrpSpPr/>
            <p:nvPr/>
          </p:nvGrpSpPr>
          <p:grpSpPr>
            <a:xfrm>
              <a:off x="3907883" y="3303285"/>
              <a:ext cx="3340831" cy="2509118"/>
              <a:chOff x="3907883" y="3303285"/>
              <a:chExt cx="3340831" cy="2509118"/>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7883" y="3303285"/>
                <a:ext cx="3340831" cy="2509118"/>
              </a:xfrm>
              <a:prstGeom prst="ellipse">
                <a:avLst/>
              </a:prstGeom>
              <a:noFill/>
              <a:ln>
                <a:noFill/>
              </a:ln>
              <a:effectLst>
                <a:softEdge rad="112500"/>
              </a:effectLst>
            </p:spPr>
          </p:pic>
          <p:sp>
            <p:nvSpPr>
              <p:cNvPr id="4" name="Oval 3"/>
              <p:cNvSpPr/>
              <p:nvPr/>
            </p:nvSpPr>
            <p:spPr>
              <a:xfrm>
                <a:off x="3934778" y="3346518"/>
                <a:ext cx="3272849" cy="2385200"/>
              </a:xfrm>
              <a:prstGeom prst="ellipse">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546321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up)">
                                      <p:cBhvr>
                                        <p:cTn id="19" dur="500"/>
                                        <p:tgtEl>
                                          <p:spTgt spid="24"/>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dissolve">
                                      <p:cBhvr>
                                        <p:cTn id="23" dur="500"/>
                                        <p:tgtEl>
                                          <p:spTgt spid="8"/>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930820"/>
                                        </p:tgtEl>
                                        <p:attrNameLst>
                                          <p:attrName>style.visibility</p:attrName>
                                        </p:attrNameLst>
                                      </p:cBhvr>
                                      <p:to>
                                        <p:strVal val="visible"/>
                                      </p:to>
                                    </p:set>
                                    <p:animEffect transition="in" filter="wipe(right)">
                                      <p:cBhvr>
                                        <p:cTn id="27" dur="500"/>
                                        <p:tgtEl>
                                          <p:spTgt spid="930820"/>
                                        </p:tgtEl>
                                      </p:cBhvr>
                                    </p:animEffect>
                                  </p:childTnLst>
                                </p:cTn>
                              </p:par>
                            </p:childTnLst>
                          </p:cTn>
                        </p:par>
                        <p:par>
                          <p:cTn id="28" fill="hold">
                            <p:stCondLst>
                              <p:cond delay="3000"/>
                            </p:stCondLst>
                            <p:childTnLst>
                              <p:par>
                                <p:cTn id="29" presetID="14" presetClass="entr" presetSubtype="5"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randombar(vertical)">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08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0819" name="Text Box 3"/>
          <p:cNvSpPr txBox="1">
            <a:spLocks noChangeArrowheads="1"/>
          </p:cNvSpPr>
          <p:nvPr/>
        </p:nvSpPr>
        <p:spPr bwMode="auto">
          <a:xfrm>
            <a:off x="2594905" y="5343808"/>
            <a:ext cx="18415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defRPr/>
            </a:pPr>
            <a:endParaRPr lang="en-US" sz="2000" b="0">
              <a:solidFill>
                <a:schemeClr val="bg1"/>
              </a:solidFill>
              <a:latin typeface="Verdana" pitchFamily="34" charset="0"/>
              <a:ea typeface="Verdana" pitchFamily="34" charset="0"/>
              <a:cs typeface="Verdana" pitchFamily="34" charset="0"/>
            </a:endParaRPr>
          </a:p>
        </p:txBody>
      </p:sp>
      <p:sp>
        <p:nvSpPr>
          <p:cNvPr id="930820" name="Freeform 4"/>
          <p:cNvSpPr>
            <a:spLocks/>
          </p:cNvSpPr>
          <p:nvPr/>
        </p:nvSpPr>
        <p:spPr bwMode="auto">
          <a:xfrm rot="165901">
            <a:off x="-89650" y="2481633"/>
            <a:ext cx="6251390" cy="818919"/>
          </a:xfrm>
          <a:custGeom>
            <a:avLst/>
            <a:gdLst>
              <a:gd name="T0" fmla="*/ 6042025 w 5664"/>
              <a:gd name="T1" fmla="*/ 0 h 384"/>
              <a:gd name="T2" fmla="*/ 870461 w 5664"/>
              <a:gd name="T3" fmla="*/ 626269 h 384"/>
              <a:gd name="T4" fmla="*/ 819258 w 5664"/>
              <a:gd name="T5" fmla="*/ 835025 h 384"/>
              <a:gd name="T6" fmla="*/ 0 60000 65536"/>
              <a:gd name="T7" fmla="*/ 0 60000 65536"/>
              <a:gd name="T8" fmla="*/ 0 60000 65536"/>
            </a:gdLst>
            <a:ahLst/>
            <a:cxnLst>
              <a:cxn ang="T6">
                <a:pos x="T0" y="T1"/>
              </a:cxn>
              <a:cxn ang="T7">
                <a:pos x="T2" y="T3"/>
              </a:cxn>
              <a:cxn ang="T8">
                <a:pos x="T4" y="T5"/>
              </a:cxn>
            </a:cxnLst>
            <a:rect l="0" t="0" r="r" b="b"/>
            <a:pathLst>
              <a:path w="5664" h="384">
                <a:moveTo>
                  <a:pt x="5664" y="0"/>
                </a:moveTo>
                <a:cubicBezTo>
                  <a:pt x="3648" y="112"/>
                  <a:pt x="1632" y="224"/>
                  <a:pt x="816" y="288"/>
                </a:cubicBezTo>
                <a:cubicBezTo>
                  <a:pt x="0" y="352"/>
                  <a:pt x="776" y="368"/>
                  <a:pt x="768" y="384"/>
                </a:cubicBezTo>
              </a:path>
            </a:pathLst>
          </a:custGeom>
          <a:ln w="19050">
            <a:solidFill>
              <a:schemeClr val="bg1">
                <a:lumMod val="50000"/>
              </a:schemeClr>
            </a:solidFill>
            <a:tailEnd type="arrow"/>
          </a:ln>
          <a:extLst>
            <a:ext uri="{909E8E84-426E-40dd-AFC4-6F175D3DCCD1}">
              <a14:hiddenFill xmlns=""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a:lstStyle/>
          <a:p>
            <a:pPr>
              <a:defRPr/>
            </a:pPr>
            <a:endParaRPr lang="en-US">
              <a:solidFill>
                <a:schemeClr val="bg1"/>
              </a:solidFill>
              <a:latin typeface="Verdana" pitchFamily="34" charset="0"/>
              <a:ea typeface="Verdana" pitchFamily="34" charset="0"/>
              <a:cs typeface="Verdana" pitchFamily="34" charset="0"/>
            </a:endParaRPr>
          </a:p>
        </p:txBody>
      </p:sp>
      <p:grpSp>
        <p:nvGrpSpPr>
          <p:cNvPr id="6" name="Group 5"/>
          <p:cNvGrpSpPr/>
          <p:nvPr/>
        </p:nvGrpSpPr>
        <p:grpSpPr>
          <a:xfrm>
            <a:off x="191610" y="1468699"/>
            <a:ext cx="1843367" cy="556386"/>
            <a:chOff x="191610" y="1468699"/>
            <a:chExt cx="1843367" cy="556386"/>
          </a:xfrm>
          <a:effectLst/>
        </p:grpSpPr>
        <p:sp>
          <p:nvSpPr>
            <p:cNvPr id="2" name="Oval 1"/>
            <p:cNvSpPr/>
            <p:nvPr/>
          </p:nvSpPr>
          <p:spPr>
            <a:xfrm>
              <a:off x="457191" y="1468699"/>
              <a:ext cx="1552209" cy="556386"/>
            </a:xfrm>
            <a:prstGeom prst="ellipse">
              <a:avLst/>
            </a:prstGeom>
            <a:solidFill>
              <a:schemeClr val="tx1"/>
            </a:solidFill>
            <a:ln w="6350">
              <a:solidFill>
                <a:schemeClr val="bg1">
                  <a:lumMod val="65000"/>
                </a:schemeClr>
              </a:solidFill>
            </a:ln>
            <a:effectLst>
              <a:glow rad="63500">
                <a:schemeClr val="bg1">
                  <a:lumMod val="50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822" name="Text Box 6"/>
            <p:cNvSpPr txBox="1">
              <a:spLocks noChangeArrowheads="1"/>
            </p:cNvSpPr>
            <p:nvPr/>
          </p:nvSpPr>
          <p:spPr bwMode="auto">
            <a:xfrm>
              <a:off x="191610" y="1592703"/>
              <a:ext cx="1843367" cy="307777"/>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defRPr/>
              </a:pPr>
              <a:r>
                <a:rPr lang="en-US" sz="1300" b="1" dirty="0">
                  <a:ln w="50800"/>
                  <a:solidFill>
                    <a:srgbClr val="FFC000"/>
                  </a:solidFill>
                  <a:latin typeface="Verdana" pitchFamily="34" charset="0"/>
                  <a:ea typeface="Verdana" pitchFamily="34" charset="0"/>
                  <a:cs typeface="Verdana" pitchFamily="34" charset="0"/>
                </a:rPr>
                <a:t>    </a:t>
              </a:r>
              <a:r>
                <a:rPr lang="en-US" sz="1400" b="1" dirty="0">
                  <a:ln w="50800"/>
                  <a:solidFill>
                    <a:srgbClr val="FFC000"/>
                  </a:solidFill>
                  <a:latin typeface="Verdana" pitchFamily="34" charset="0"/>
                  <a:ea typeface="Verdana" pitchFamily="34" charset="0"/>
                  <a:cs typeface="Verdana" pitchFamily="34" charset="0"/>
                </a:rPr>
                <a:t>Ill person</a:t>
              </a:r>
            </a:p>
          </p:txBody>
        </p:sp>
      </p:grpSp>
      <p:grpSp>
        <p:nvGrpSpPr>
          <p:cNvPr id="10" name="Group 9"/>
          <p:cNvGrpSpPr/>
          <p:nvPr/>
        </p:nvGrpSpPr>
        <p:grpSpPr>
          <a:xfrm>
            <a:off x="482252" y="3077290"/>
            <a:ext cx="2852737" cy="630073"/>
            <a:chOff x="482252" y="3077290"/>
            <a:chExt cx="2852737" cy="630073"/>
          </a:xfrm>
          <a:effectLst/>
        </p:grpSpPr>
        <p:sp>
          <p:nvSpPr>
            <p:cNvPr id="28" name="Oval 27"/>
            <p:cNvSpPr/>
            <p:nvPr/>
          </p:nvSpPr>
          <p:spPr>
            <a:xfrm>
              <a:off x="689248" y="3077290"/>
              <a:ext cx="2475285" cy="556386"/>
            </a:xfrm>
            <a:prstGeom prst="ellipse">
              <a:avLst/>
            </a:prstGeom>
            <a:solidFill>
              <a:schemeClr val="tx1"/>
            </a:solidFill>
            <a:ln w="6350">
              <a:solidFill>
                <a:schemeClr val="bg1">
                  <a:lumMod val="65000"/>
                </a:schemeClr>
              </a:solidFill>
            </a:ln>
            <a:effectLst>
              <a:glow rad="63500">
                <a:schemeClr val="bg1">
                  <a:lumMod val="50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823" name="Text Box 7"/>
            <p:cNvSpPr txBox="1">
              <a:spLocks noChangeArrowheads="1"/>
            </p:cNvSpPr>
            <p:nvPr/>
          </p:nvSpPr>
          <p:spPr bwMode="auto">
            <a:xfrm>
              <a:off x="482252" y="3199532"/>
              <a:ext cx="2852737" cy="507831"/>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defPPr>
                <a:defRPr lang="en-US"/>
              </a:defPPr>
              <a:lvl1pPr algn="ctr">
                <a:defRPr sz="1400" b="1">
                  <a:ln w="50800"/>
                  <a:solidFill>
                    <a:schemeClr val="bg1">
                      <a:shade val="50000"/>
                    </a:schemeClr>
                  </a:solidFill>
                  <a:latin typeface="Verdana" pitchFamily="34" charset="0"/>
                  <a:ea typeface="Verdana" pitchFamily="34" charset="0"/>
                  <a:cs typeface="Verdana" pitchFamily="34" charset="0"/>
                </a:defRPr>
              </a:lvl1pPr>
            </a:lstStyle>
            <a:p>
              <a:r>
                <a:rPr lang="en-US" dirty="0">
                  <a:solidFill>
                    <a:srgbClr val="FFC000"/>
                  </a:solidFill>
                </a:rPr>
                <a:t>Organism identified      </a:t>
              </a:r>
              <a:r>
                <a:rPr lang="en-US" sz="1300" dirty="0">
                  <a:solidFill>
                    <a:srgbClr val="FFC000"/>
                  </a:solidFill>
                </a:rPr>
                <a:t>	</a:t>
              </a:r>
            </a:p>
          </p:txBody>
        </p:sp>
      </p:grpSp>
      <p:sp>
        <p:nvSpPr>
          <p:cNvPr id="930830" name="Text Box 14"/>
          <p:cNvSpPr txBox="1">
            <a:spLocks noChangeArrowheads="1"/>
          </p:cNvSpPr>
          <p:nvPr/>
        </p:nvSpPr>
        <p:spPr bwMode="auto">
          <a:xfrm>
            <a:off x="381000" y="406400"/>
            <a:ext cx="8535988"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spcBef>
                <a:spcPct val="50000"/>
              </a:spcBef>
              <a:defRPr/>
            </a:pPr>
            <a:endParaRPr lang="en-US" sz="3600" b="0">
              <a:solidFill>
                <a:srgbClr val="FFCC00"/>
              </a:solidFill>
              <a:latin typeface="Verdana" charset="0"/>
              <a:ea typeface="ＭＳ Ｐゴシック" charset="0"/>
            </a:endParaRPr>
          </a:p>
        </p:txBody>
      </p:sp>
      <p:grpSp>
        <p:nvGrpSpPr>
          <p:cNvPr id="8" name="Group 7"/>
          <p:cNvGrpSpPr/>
          <p:nvPr/>
        </p:nvGrpSpPr>
        <p:grpSpPr>
          <a:xfrm>
            <a:off x="6161740" y="2356123"/>
            <a:ext cx="2526638" cy="556386"/>
            <a:chOff x="6161740" y="2356123"/>
            <a:chExt cx="2526638" cy="556386"/>
          </a:xfrm>
          <a:effectLst/>
        </p:grpSpPr>
        <p:sp>
          <p:nvSpPr>
            <p:cNvPr id="15" name="Oval 14"/>
            <p:cNvSpPr/>
            <p:nvPr/>
          </p:nvSpPr>
          <p:spPr>
            <a:xfrm>
              <a:off x="6161740" y="2356123"/>
              <a:ext cx="2526638" cy="556386"/>
            </a:xfrm>
            <a:prstGeom prst="ellipse">
              <a:avLst/>
            </a:prstGeom>
            <a:solidFill>
              <a:schemeClr val="tx1"/>
            </a:solidFill>
            <a:ln w="6350">
              <a:solidFill>
                <a:schemeClr val="bg1">
                  <a:lumMod val="65000"/>
                </a:schemeClr>
              </a:solidFill>
            </a:ln>
            <a:effectLst>
              <a:glow rad="63500">
                <a:schemeClr val="bg1">
                  <a:lumMod val="50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837" name="Rectangle 21"/>
            <p:cNvSpPr>
              <a:spLocks noChangeArrowheads="1"/>
            </p:cNvSpPr>
            <p:nvPr/>
          </p:nvSpPr>
          <p:spPr bwMode="auto">
            <a:xfrm>
              <a:off x="6348140" y="2481633"/>
              <a:ext cx="2313454" cy="307777"/>
            </a:xfrm>
            <a:prstGeom prst="rect">
              <a:avLst/>
            </a:prstGeom>
            <a:noFill/>
            <a:ln w="9525">
              <a:noFill/>
              <a:miter lim="800000"/>
              <a:headEnd/>
              <a:tailEnd/>
            </a:ln>
            <a:effectLst/>
            <a:extLst>
              <a:ext uri="{909E8E84-426E-40dd-AFC4-6F175D3DCCD1}">
                <a14:hiddenFill xmlns="" xmlns:a14="http://schemas.microsoft.com/office/drawing/2010/main">
                  <a:solidFill>
                    <a:schemeClr val="bg2"/>
                  </a:solidFill>
                </a14:hiddenFill>
              </a:ext>
              <a:ext uri="{91240B29-F687-4f45-9708-019B960494DF}">
                <a14:hiddenLine xmlns="" xmlns:a14="http://schemas.microsoft.com/office/drawing/2010/main" w="9525">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defRPr/>
              </a:pPr>
              <a:r>
                <a:rPr lang="en-US" sz="1400" b="1" dirty="0">
                  <a:ln w="50800"/>
                  <a:solidFill>
                    <a:srgbClr val="FFC000"/>
                  </a:solidFill>
                  <a:latin typeface="Verdana" pitchFamily="34" charset="0"/>
                  <a:ea typeface="Verdana" pitchFamily="34" charset="0"/>
                  <a:cs typeface="Verdana" pitchFamily="34" charset="0"/>
                </a:rPr>
                <a:t>Specimen collection</a:t>
              </a:r>
            </a:p>
          </p:txBody>
        </p:sp>
      </p:grpSp>
      <p:sp>
        <p:nvSpPr>
          <p:cNvPr id="930840" name="Text Box 24"/>
          <p:cNvSpPr txBox="1">
            <a:spLocks noChangeArrowheads="1"/>
          </p:cNvSpPr>
          <p:nvPr/>
        </p:nvSpPr>
        <p:spPr bwMode="auto">
          <a:xfrm>
            <a:off x="533400" y="558800"/>
            <a:ext cx="8535988"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spcBef>
                <a:spcPct val="50000"/>
              </a:spcBef>
              <a:defRPr/>
            </a:pPr>
            <a:endParaRPr lang="en-US" sz="3600" b="0">
              <a:solidFill>
                <a:srgbClr val="FFCC00"/>
              </a:solidFill>
              <a:latin typeface="Verdana" charset="0"/>
              <a:ea typeface="ＭＳ Ｐゴシック" charset="0"/>
            </a:endParaRPr>
          </a:p>
        </p:txBody>
      </p:sp>
      <p:sp>
        <p:nvSpPr>
          <p:cNvPr id="18" name="Text Box 16"/>
          <p:cNvSpPr txBox="1">
            <a:spLocks noChangeArrowheads="1"/>
          </p:cNvSpPr>
          <p:nvPr/>
        </p:nvSpPr>
        <p:spPr bwMode="auto">
          <a:xfrm>
            <a:off x="457200" y="36790"/>
            <a:ext cx="8535988" cy="1077218"/>
          </a:xfrm>
          <a:prstGeom prst="rect">
            <a:avLst/>
          </a:prstGeom>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Lst>
        </p:spPr>
        <p:txBody>
          <a:bodyPr vert="horz" lIns="91440" tIns="45720" rIns="91440" bIns="45720" rtlCol="0" anchor="ctr">
            <a:normAutofit/>
          </a:bodyPr>
          <a:lstStyle>
            <a:lvl1pPr>
              <a:spcBef>
                <a:spcPct val="0"/>
              </a:spcBef>
              <a:buNone/>
              <a:defRPr sz="3200">
                <a:solidFill>
                  <a:srgbClr val="FFCC00"/>
                </a:solidFill>
                <a:effectLst>
                  <a:outerShdw blurRad="38100" dist="38100" dir="2700000" algn="tl">
                    <a:srgbClr val="000000">
                      <a:alpha val="43137"/>
                    </a:srgbClr>
                  </a:outerShdw>
                </a:effectLst>
                <a:latin typeface="Verdana" pitchFamily="34" charset="0"/>
                <a:ea typeface="Verdana" pitchFamily="34" charset="0"/>
                <a:cs typeface="Verdana" pitchFamily="34" charset="0"/>
              </a:defRPr>
            </a:lvl1pPr>
          </a:lstStyle>
          <a:p>
            <a:pPr>
              <a:lnSpc>
                <a:spcPts val="3200"/>
              </a:lnSpc>
            </a:pPr>
            <a:r>
              <a:rPr lang="en-US"/>
              <a:t>Pathway of a Foodborne Illness Investigation</a:t>
            </a:r>
          </a:p>
        </p:txBody>
      </p:sp>
      <p:grpSp>
        <p:nvGrpSpPr>
          <p:cNvPr id="7" name="Group 6"/>
          <p:cNvGrpSpPr/>
          <p:nvPr/>
        </p:nvGrpSpPr>
        <p:grpSpPr>
          <a:xfrm>
            <a:off x="3568079" y="1468699"/>
            <a:ext cx="2823849" cy="556386"/>
            <a:chOff x="3568079" y="1468699"/>
            <a:chExt cx="2823849" cy="556386"/>
          </a:xfrm>
          <a:effectLst/>
        </p:grpSpPr>
        <p:sp>
          <p:nvSpPr>
            <p:cNvPr id="14" name="Oval 13"/>
            <p:cNvSpPr/>
            <p:nvPr/>
          </p:nvSpPr>
          <p:spPr>
            <a:xfrm>
              <a:off x="3568079" y="1468699"/>
              <a:ext cx="2823849" cy="556386"/>
            </a:xfrm>
            <a:prstGeom prst="ellipse">
              <a:avLst/>
            </a:prstGeom>
            <a:solidFill>
              <a:schemeClr val="tx1"/>
            </a:solidFill>
            <a:ln w="6350">
              <a:solidFill>
                <a:schemeClr val="bg1">
                  <a:lumMod val="65000"/>
                </a:schemeClr>
              </a:solidFill>
            </a:ln>
            <a:effectLst>
              <a:glow rad="63500">
                <a:schemeClr val="bg1">
                  <a:lumMod val="50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Box 6"/>
            <p:cNvSpPr txBox="1">
              <a:spLocks noChangeArrowheads="1"/>
            </p:cNvSpPr>
            <p:nvPr/>
          </p:nvSpPr>
          <p:spPr bwMode="auto">
            <a:xfrm>
              <a:off x="3734633" y="1583738"/>
              <a:ext cx="2569096" cy="307777"/>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defPPr>
                <a:defRPr lang="en-US"/>
              </a:defPPr>
              <a:lvl1pPr algn="ctr">
                <a:defRPr sz="1400" b="1">
                  <a:ln w="50800"/>
                  <a:solidFill>
                    <a:schemeClr val="bg1">
                      <a:shade val="50000"/>
                    </a:schemeClr>
                  </a:solidFill>
                  <a:latin typeface="Verdana" pitchFamily="34" charset="0"/>
                  <a:ea typeface="Verdana" pitchFamily="34" charset="0"/>
                  <a:cs typeface="Verdana" pitchFamily="34" charset="0"/>
                </a:defRPr>
              </a:lvl1pPr>
            </a:lstStyle>
            <a:p>
              <a:pPr>
                <a:defRPr/>
              </a:pPr>
              <a:r>
                <a:rPr lang="en-US" dirty="0">
                  <a:solidFill>
                    <a:srgbClr val="FFC000"/>
                  </a:solidFill>
                </a:rPr>
                <a:t>Health Care Provider      </a:t>
              </a:r>
            </a:p>
          </p:txBody>
        </p:sp>
      </p:grpSp>
      <p:cxnSp>
        <p:nvCxnSpPr>
          <p:cNvPr id="5" name="Straight Arrow Connector 4"/>
          <p:cNvCxnSpPr/>
          <p:nvPr/>
        </p:nvCxnSpPr>
        <p:spPr>
          <a:xfrm>
            <a:off x="2038184" y="1748946"/>
            <a:ext cx="1476891" cy="0"/>
          </a:xfrm>
          <a:prstGeom prst="straightConnector1">
            <a:avLst/>
          </a:prstGeom>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6368547" y="1864603"/>
            <a:ext cx="896374" cy="320964"/>
          </a:xfrm>
          <a:prstGeom prst="straightConnector1">
            <a:avLst/>
          </a:prstGeom>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9" name="Freeform 5"/>
          <p:cNvSpPr>
            <a:spLocks/>
          </p:cNvSpPr>
          <p:nvPr/>
        </p:nvSpPr>
        <p:spPr bwMode="auto">
          <a:xfrm>
            <a:off x="-38095" y="3588304"/>
            <a:ext cx="6341824" cy="1110188"/>
          </a:xfrm>
          <a:custGeom>
            <a:avLst/>
            <a:gdLst>
              <a:gd name="T0" fmla="*/ 6169025 w 5664"/>
              <a:gd name="T1" fmla="*/ 0 h 384"/>
              <a:gd name="T2" fmla="*/ 888758 w 5664"/>
              <a:gd name="T3" fmla="*/ 561975 h 384"/>
              <a:gd name="T4" fmla="*/ 836478 w 5664"/>
              <a:gd name="T5" fmla="*/ 749300 h 384"/>
              <a:gd name="T6" fmla="*/ 0 60000 65536"/>
              <a:gd name="T7" fmla="*/ 0 60000 65536"/>
              <a:gd name="T8" fmla="*/ 0 60000 65536"/>
            </a:gdLst>
            <a:ahLst/>
            <a:cxnLst>
              <a:cxn ang="T6">
                <a:pos x="T0" y="T1"/>
              </a:cxn>
              <a:cxn ang="T7">
                <a:pos x="T2" y="T3"/>
              </a:cxn>
              <a:cxn ang="T8">
                <a:pos x="T4" y="T5"/>
              </a:cxn>
            </a:cxnLst>
            <a:rect l="0" t="0" r="r" b="b"/>
            <a:pathLst>
              <a:path w="5664" h="384">
                <a:moveTo>
                  <a:pt x="5664" y="0"/>
                </a:moveTo>
                <a:cubicBezTo>
                  <a:pt x="3648" y="112"/>
                  <a:pt x="1632" y="224"/>
                  <a:pt x="816" y="288"/>
                </a:cubicBezTo>
                <a:cubicBezTo>
                  <a:pt x="0" y="352"/>
                  <a:pt x="776" y="368"/>
                  <a:pt x="768" y="384"/>
                </a:cubicBezTo>
              </a:path>
            </a:pathLst>
          </a:custGeom>
          <a:ln w="19050">
            <a:solidFill>
              <a:schemeClr val="bg1"/>
            </a:solidFill>
            <a:tailEnd type="arrow"/>
          </a:ln>
          <a:extLst>
            <a:ext uri="{909E8E84-426E-40dd-AFC4-6F175D3DCCD1}">
              <a14:hiddenFill xmlns=""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a:lstStyle/>
          <a:p>
            <a:pPr>
              <a:defRPr/>
            </a:pPr>
            <a:endParaRPr lang="en-US">
              <a:solidFill>
                <a:schemeClr val="bg1"/>
              </a:solidFill>
              <a:latin typeface="Verdana" pitchFamily="34" charset="0"/>
              <a:ea typeface="Verdana" pitchFamily="34" charset="0"/>
              <a:cs typeface="Verdana" pitchFamily="34" charset="0"/>
            </a:endParaRPr>
          </a:p>
        </p:txBody>
      </p:sp>
      <p:grpSp>
        <p:nvGrpSpPr>
          <p:cNvPr id="11" name="Group 10"/>
          <p:cNvGrpSpPr/>
          <p:nvPr/>
        </p:nvGrpSpPr>
        <p:grpSpPr>
          <a:xfrm>
            <a:off x="854735" y="4436958"/>
            <a:ext cx="3952143" cy="556386"/>
            <a:chOff x="854735" y="4436958"/>
            <a:chExt cx="3952143" cy="556386"/>
          </a:xfrm>
          <a:effectLst/>
        </p:grpSpPr>
        <p:sp>
          <p:nvSpPr>
            <p:cNvPr id="26" name="Oval 25"/>
            <p:cNvSpPr/>
            <p:nvPr/>
          </p:nvSpPr>
          <p:spPr>
            <a:xfrm>
              <a:off x="854736" y="4436958"/>
              <a:ext cx="3125590" cy="556386"/>
            </a:xfrm>
            <a:prstGeom prst="ellipse">
              <a:avLst/>
            </a:prstGeom>
            <a:solidFill>
              <a:schemeClr val="tx1"/>
            </a:solidFill>
            <a:ln w="6350">
              <a:solidFill>
                <a:schemeClr val="bg1">
                  <a:lumMod val="65000"/>
                </a:schemeClr>
              </a:solidFill>
            </a:ln>
            <a:effectLst>
              <a:glow rad="63500">
                <a:schemeClr val="bg1">
                  <a:lumMod val="50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Box 8"/>
            <p:cNvSpPr txBox="1">
              <a:spLocks noChangeArrowheads="1"/>
            </p:cNvSpPr>
            <p:nvPr/>
          </p:nvSpPr>
          <p:spPr bwMode="auto">
            <a:xfrm>
              <a:off x="854735" y="4551931"/>
              <a:ext cx="3952143" cy="307777"/>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defPPr>
                <a:defRPr lang="en-US"/>
              </a:defPPr>
              <a:lvl1pPr algn="ctr">
                <a:defRPr sz="1400" b="1">
                  <a:ln w="50800"/>
                  <a:solidFill>
                    <a:srgbClr val="FFC000"/>
                  </a:solidFill>
                  <a:latin typeface="Verdana" pitchFamily="34" charset="0"/>
                  <a:ea typeface="Verdana" pitchFamily="34" charset="0"/>
                  <a:cs typeface="Verdana" pitchFamily="34" charset="0"/>
                </a:defRPr>
              </a:lvl1pPr>
            </a:lstStyle>
            <a:p>
              <a:r>
                <a:rPr lang="en-US" dirty="0"/>
                <a:t>Epidemiologic investigation</a:t>
              </a:r>
              <a:r>
                <a:rPr lang="en-US" sz="1300" dirty="0"/>
                <a:t>	</a:t>
              </a:r>
            </a:p>
          </p:txBody>
        </p:sp>
      </p:grpSp>
      <p:sp>
        <p:nvSpPr>
          <p:cNvPr id="21" name="Line 9"/>
          <p:cNvSpPr>
            <a:spLocks noChangeShapeType="1"/>
          </p:cNvSpPr>
          <p:nvPr/>
        </p:nvSpPr>
        <p:spPr bwMode="auto">
          <a:xfrm flipV="1">
            <a:off x="3164534" y="3333966"/>
            <a:ext cx="2626662" cy="28642"/>
          </a:xfrm>
          <a:prstGeom prst="line">
            <a:avLst/>
          </a:prstGeom>
          <a:ln w="19050">
            <a:solidFill>
              <a:schemeClr val="bg1"/>
            </a:solidFill>
            <a:tailEnd type="arrow"/>
          </a:ln>
          <a:extLst>
            <a:ext uri="{909E8E84-426E-40dd-AFC4-6F175D3DCCD1}">
              <a14:hiddenFill xmlns=""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wrap="none"/>
          <a:lstStyle/>
          <a:p>
            <a:pPr>
              <a:defRPr/>
            </a:pPr>
            <a:endParaRPr lang="en-US" sz="1600">
              <a:solidFill>
                <a:schemeClr val="bg1"/>
              </a:solidFill>
              <a:latin typeface="Verdana" pitchFamily="34" charset="0"/>
              <a:ea typeface="Verdana" pitchFamily="34" charset="0"/>
              <a:cs typeface="Verdana" pitchFamily="34" charset="0"/>
            </a:endParaRPr>
          </a:p>
        </p:txBody>
      </p:sp>
      <p:grpSp>
        <p:nvGrpSpPr>
          <p:cNvPr id="9" name="Group 8"/>
          <p:cNvGrpSpPr/>
          <p:nvPr/>
        </p:nvGrpSpPr>
        <p:grpSpPr>
          <a:xfrm>
            <a:off x="5530578" y="3031919"/>
            <a:ext cx="3468687" cy="556386"/>
            <a:chOff x="5530578" y="3031919"/>
            <a:chExt cx="3468687" cy="556386"/>
          </a:xfrm>
          <a:effectLst/>
        </p:grpSpPr>
        <p:sp>
          <p:nvSpPr>
            <p:cNvPr id="25" name="Oval 24"/>
            <p:cNvSpPr/>
            <p:nvPr/>
          </p:nvSpPr>
          <p:spPr>
            <a:xfrm>
              <a:off x="5856930" y="3031919"/>
              <a:ext cx="2831448" cy="556386"/>
            </a:xfrm>
            <a:prstGeom prst="ellipse">
              <a:avLst/>
            </a:prstGeom>
            <a:solidFill>
              <a:schemeClr val="tx1"/>
            </a:solidFill>
            <a:ln w="6350">
              <a:solidFill>
                <a:schemeClr val="bg1">
                  <a:lumMod val="65000"/>
                </a:schemeClr>
              </a:solidFill>
            </a:ln>
            <a:effectLst>
              <a:glow rad="63500">
                <a:schemeClr val="bg1">
                  <a:lumMod val="50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Box 20"/>
            <p:cNvSpPr txBox="1">
              <a:spLocks noChangeArrowheads="1"/>
            </p:cNvSpPr>
            <p:nvPr/>
          </p:nvSpPr>
          <p:spPr bwMode="auto">
            <a:xfrm>
              <a:off x="5530578" y="3163323"/>
              <a:ext cx="3468687" cy="307777"/>
            </a:xfrm>
            <a:prstGeom prst="rect">
              <a:avLst/>
            </a:prstGeom>
            <a:noFill/>
            <a:ln w="9525">
              <a:noFill/>
              <a:miter lim="800000"/>
              <a:headEnd/>
              <a:tailEnd/>
            </a:ln>
            <a:effectLst/>
            <a:extLst>
              <a:ext uri="{909E8E84-426E-40dd-AFC4-6F175D3DCCD1}">
                <a14:hiddenFill xmlns="" xmlns:a14="http://schemas.microsoft.com/office/drawing/2010/main">
                  <a:solidFill>
                    <a:schemeClr val="bg2"/>
                  </a:solidFill>
                </a14:hiddenFill>
              </a:ext>
              <a:ext uri="{91240B29-F687-4f45-9708-019B960494DF}">
                <a14:hiddenLine xmlns="" xmlns:a14="http://schemas.microsoft.com/office/drawing/2010/main" w="9525">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defPPr>
                <a:defRPr lang="en-US"/>
              </a:defPPr>
              <a:lvl1pPr algn="ctr">
                <a:defRPr sz="1400" b="1">
                  <a:ln w="50800"/>
                  <a:solidFill>
                    <a:srgbClr val="FFC000"/>
                  </a:solidFill>
                  <a:latin typeface="Verdana" pitchFamily="34" charset="0"/>
                  <a:ea typeface="Verdana" pitchFamily="34" charset="0"/>
                  <a:cs typeface="Verdana" pitchFamily="34" charset="0"/>
                </a:defRPr>
              </a:lvl1pPr>
            </a:lstStyle>
            <a:p>
              <a:pPr>
                <a:defRPr/>
              </a:pPr>
              <a:r>
                <a:rPr lang="en-US" dirty="0"/>
                <a:t>Public Health Laboratory</a:t>
              </a:r>
            </a:p>
          </p:txBody>
        </p:sp>
      </p:grpSp>
      <p:grpSp>
        <p:nvGrpSpPr>
          <p:cNvPr id="12" name="Group 11"/>
          <p:cNvGrpSpPr/>
          <p:nvPr/>
        </p:nvGrpSpPr>
        <p:grpSpPr>
          <a:xfrm>
            <a:off x="5545489" y="4188804"/>
            <a:ext cx="3177178" cy="1458963"/>
            <a:chOff x="5545489" y="4188804"/>
            <a:chExt cx="3177178" cy="1458963"/>
          </a:xfrm>
        </p:grpSpPr>
        <p:sp>
          <p:nvSpPr>
            <p:cNvPr id="17" name="Rounded Rectangle 16"/>
            <p:cNvSpPr/>
            <p:nvPr/>
          </p:nvSpPr>
          <p:spPr>
            <a:xfrm>
              <a:off x="5545489" y="4188804"/>
              <a:ext cx="3177177" cy="1458963"/>
            </a:xfrm>
            <a:prstGeom prst="roundRect">
              <a:avLst/>
            </a:prstGeom>
            <a:solidFill>
              <a:schemeClr val="tx1"/>
            </a:solidFill>
            <a:ln w="6350">
              <a:solidFill>
                <a:schemeClr val="bg1">
                  <a:lumMod val="65000"/>
                </a:schemeClr>
              </a:solidFill>
            </a:ln>
            <a:effectLst>
              <a:glow rad="63500">
                <a:schemeClr val="bg1">
                  <a:lumMod val="50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3" name="Text Box 26"/>
            <p:cNvSpPr txBox="1">
              <a:spLocks noChangeArrowheads="1"/>
            </p:cNvSpPr>
            <p:nvPr/>
          </p:nvSpPr>
          <p:spPr bwMode="auto">
            <a:xfrm>
              <a:off x="5545490" y="4358771"/>
              <a:ext cx="3177177" cy="1077218"/>
            </a:xfrm>
            <a:prstGeom prst="rect">
              <a:avLst/>
            </a:prstGeom>
            <a:noFill/>
            <a:ln w="9525">
              <a:noFill/>
              <a:miter lim="800000"/>
              <a:headEnd type="none" w="sm" len="sm"/>
              <a:tailEnd type="none" w="sm" len="sm"/>
            </a:ln>
            <a:effectLst/>
            <a:extLst/>
          </p:spPr>
          <p:txBody>
            <a:bodyPr wrap="square">
              <a:spAutoFit/>
            </a:bodyPr>
            <a:lstStyle/>
            <a:p>
              <a:pPr algn="ctr">
                <a:spcBef>
                  <a:spcPct val="50000"/>
                </a:spcBef>
                <a:defRPr/>
              </a:pPr>
              <a:r>
                <a:rPr lang="en-US" sz="1600" dirty="0">
                  <a:solidFill>
                    <a:schemeClr val="bg1"/>
                  </a:solidFill>
                  <a:latin typeface="Verdana" pitchFamily="34" charset="0"/>
                  <a:ea typeface="Verdana" pitchFamily="34" charset="0"/>
                  <a:cs typeface="Verdana" pitchFamily="34" charset="0"/>
                </a:rPr>
                <a:t>If there are more ill persons than expected, an </a:t>
              </a:r>
              <a:r>
                <a:rPr lang="en-US" sz="1600" dirty="0">
                  <a:solidFill>
                    <a:srgbClr val="FF0000"/>
                  </a:solidFill>
                  <a:latin typeface="Verdana" pitchFamily="34" charset="0"/>
                  <a:ea typeface="Verdana" pitchFamily="34" charset="0"/>
                  <a:cs typeface="Verdana" pitchFamily="34" charset="0"/>
                </a:rPr>
                <a:t>OUTBREAK</a:t>
              </a:r>
              <a:r>
                <a:rPr lang="en-US" sz="1600" dirty="0">
                  <a:solidFill>
                    <a:schemeClr val="bg1"/>
                  </a:solidFill>
                  <a:latin typeface="Verdana" pitchFamily="34" charset="0"/>
                  <a:ea typeface="Verdana" pitchFamily="34" charset="0"/>
                  <a:cs typeface="Verdana" pitchFamily="34" charset="0"/>
                </a:rPr>
                <a:t> might be underway.</a:t>
              </a:r>
            </a:p>
          </p:txBody>
        </p:sp>
      </p:grpSp>
    </p:spTree>
    <p:extLst>
      <p:ext uri="{BB962C8B-B14F-4D97-AF65-F5344CB8AC3E}">
        <p14:creationId xmlns:p14="http://schemas.microsoft.com/office/powerpoint/2010/main" val="380615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dissolve">
                                      <p:cBhvr>
                                        <p:cTn id="11" dur="500"/>
                                        <p:tgtEl>
                                          <p:spTgt spid="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dissolve">
                                      <p:cBhvr>
                                        <p:cTn id="19" dur="500"/>
                                        <p:tgtEl>
                                          <p:spTgt spid="11"/>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0820" name="Freeform 4"/>
          <p:cNvSpPr>
            <a:spLocks/>
          </p:cNvSpPr>
          <p:nvPr/>
        </p:nvSpPr>
        <p:spPr bwMode="auto">
          <a:xfrm rot="165901">
            <a:off x="-89650" y="2295013"/>
            <a:ext cx="6251390" cy="818919"/>
          </a:xfrm>
          <a:custGeom>
            <a:avLst/>
            <a:gdLst>
              <a:gd name="T0" fmla="*/ 6042025 w 5664"/>
              <a:gd name="T1" fmla="*/ 0 h 384"/>
              <a:gd name="T2" fmla="*/ 870461 w 5664"/>
              <a:gd name="T3" fmla="*/ 626269 h 384"/>
              <a:gd name="T4" fmla="*/ 819258 w 5664"/>
              <a:gd name="T5" fmla="*/ 835025 h 384"/>
              <a:gd name="T6" fmla="*/ 0 60000 65536"/>
              <a:gd name="T7" fmla="*/ 0 60000 65536"/>
              <a:gd name="T8" fmla="*/ 0 60000 65536"/>
            </a:gdLst>
            <a:ahLst/>
            <a:cxnLst>
              <a:cxn ang="T6">
                <a:pos x="T0" y="T1"/>
              </a:cxn>
              <a:cxn ang="T7">
                <a:pos x="T2" y="T3"/>
              </a:cxn>
              <a:cxn ang="T8">
                <a:pos x="T4" y="T5"/>
              </a:cxn>
            </a:cxnLst>
            <a:rect l="0" t="0" r="r" b="b"/>
            <a:pathLst>
              <a:path w="5664" h="384">
                <a:moveTo>
                  <a:pt x="5664" y="0"/>
                </a:moveTo>
                <a:cubicBezTo>
                  <a:pt x="3648" y="112"/>
                  <a:pt x="1632" y="224"/>
                  <a:pt x="816" y="288"/>
                </a:cubicBezTo>
                <a:cubicBezTo>
                  <a:pt x="0" y="352"/>
                  <a:pt x="776" y="368"/>
                  <a:pt x="768" y="384"/>
                </a:cubicBezTo>
              </a:path>
            </a:pathLst>
          </a:custGeom>
          <a:ln w="19050">
            <a:solidFill>
              <a:schemeClr val="bg1">
                <a:lumMod val="50000"/>
              </a:schemeClr>
            </a:solidFill>
            <a:tailEnd type="arrow"/>
          </a:ln>
          <a:extLst>
            <a:ext uri="{909E8E84-426E-40dd-AFC4-6F175D3DCCD1}">
              <a14:hiddenFill xmlns=""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a:lstStyle/>
          <a:p>
            <a:pPr>
              <a:defRPr/>
            </a:pPr>
            <a:endParaRPr lang="en-US">
              <a:solidFill>
                <a:schemeClr val="bg1"/>
              </a:solidFill>
              <a:latin typeface="Verdana" pitchFamily="34" charset="0"/>
              <a:ea typeface="Verdana" pitchFamily="34" charset="0"/>
              <a:cs typeface="Verdana" pitchFamily="34" charset="0"/>
            </a:endParaRPr>
          </a:p>
        </p:txBody>
      </p:sp>
      <p:grpSp>
        <p:nvGrpSpPr>
          <p:cNvPr id="6" name="Group 5"/>
          <p:cNvGrpSpPr/>
          <p:nvPr/>
        </p:nvGrpSpPr>
        <p:grpSpPr>
          <a:xfrm>
            <a:off x="135624" y="1310072"/>
            <a:ext cx="1843367" cy="556386"/>
            <a:chOff x="191610" y="1468699"/>
            <a:chExt cx="1843367" cy="556386"/>
          </a:xfrm>
          <a:effectLst/>
        </p:grpSpPr>
        <p:sp>
          <p:nvSpPr>
            <p:cNvPr id="2" name="Oval 1"/>
            <p:cNvSpPr/>
            <p:nvPr/>
          </p:nvSpPr>
          <p:spPr>
            <a:xfrm>
              <a:off x="457191" y="1468699"/>
              <a:ext cx="1552209" cy="556386"/>
            </a:xfrm>
            <a:prstGeom prst="ellipse">
              <a:avLst/>
            </a:prstGeom>
            <a:solidFill>
              <a:schemeClr val="tx1"/>
            </a:solidFill>
            <a:ln w="6350">
              <a:solidFill>
                <a:schemeClr val="bg1">
                  <a:lumMod val="65000"/>
                </a:schemeClr>
              </a:solidFill>
            </a:ln>
            <a:effectLst>
              <a:glow rad="63500">
                <a:schemeClr val="bg1">
                  <a:lumMod val="50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822" name="Text Box 6"/>
            <p:cNvSpPr txBox="1">
              <a:spLocks noChangeArrowheads="1"/>
            </p:cNvSpPr>
            <p:nvPr/>
          </p:nvSpPr>
          <p:spPr bwMode="auto">
            <a:xfrm>
              <a:off x="191610" y="1592703"/>
              <a:ext cx="1843367" cy="307777"/>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defRPr/>
              </a:pPr>
              <a:r>
                <a:rPr lang="en-US" sz="1300" b="1" dirty="0">
                  <a:ln w="50800"/>
                  <a:solidFill>
                    <a:srgbClr val="FFC000"/>
                  </a:solidFill>
                  <a:latin typeface="Verdana" pitchFamily="34" charset="0"/>
                  <a:ea typeface="Verdana" pitchFamily="34" charset="0"/>
                  <a:cs typeface="Verdana" pitchFamily="34" charset="0"/>
                </a:rPr>
                <a:t>    </a:t>
              </a:r>
              <a:r>
                <a:rPr lang="en-US" sz="1400" b="1" dirty="0">
                  <a:ln w="50800"/>
                  <a:solidFill>
                    <a:srgbClr val="FFC000"/>
                  </a:solidFill>
                  <a:latin typeface="Verdana" pitchFamily="34" charset="0"/>
                  <a:ea typeface="Verdana" pitchFamily="34" charset="0"/>
                  <a:cs typeface="Verdana" pitchFamily="34" charset="0"/>
                </a:rPr>
                <a:t>Ill person</a:t>
              </a:r>
            </a:p>
          </p:txBody>
        </p:sp>
      </p:grpSp>
      <p:grpSp>
        <p:nvGrpSpPr>
          <p:cNvPr id="10" name="Group 9"/>
          <p:cNvGrpSpPr/>
          <p:nvPr/>
        </p:nvGrpSpPr>
        <p:grpSpPr>
          <a:xfrm>
            <a:off x="426266" y="2918663"/>
            <a:ext cx="2852737" cy="630073"/>
            <a:chOff x="482252" y="3077290"/>
            <a:chExt cx="2852737" cy="630073"/>
          </a:xfrm>
          <a:effectLst/>
        </p:grpSpPr>
        <p:sp>
          <p:nvSpPr>
            <p:cNvPr id="28" name="Oval 27"/>
            <p:cNvSpPr/>
            <p:nvPr/>
          </p:nvSpPr>
          <p:spPr>
            <a:xfrm>
              <a:off x="689248" y="3077290"/>
              <a:ext cx="2475285" cy="556386"/>
            </a:xfrm>
            <a:prstGeom prst="ellipse">
              <a:avLst/>
            </a:prstGeom>
            <a:solidFill>
              <a:schemeClr val="tx1"/>
            </a:solidFill>
            <a:ln w="6350">
              <a:solidFill>
                <a:schemeClr val="bg1">
                  <a:lumMod val="65000"/>
                </a:schemeClr>
              </a:solidFill>
            </a:ln>
            <a:effectLst>
              <a:glow rad="63500">
                <a:schemeClr val="bg1">
                  <a:lumMod val="50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823" name="Text Box 7"/>
            <p:cNvSpPr txBox="1">
              <a:spLocks noChangeArrowheads="1"/>
            </p:cNvSpPr>
            <p:nvPr/>
          </p:nvSpPr>
          <p:spPr bwMode="auto">
            <a:xfrm>
              <a:off x="482252" y="3199532"/>
              <a:ext cx="2852737" cy="507831"/>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defPPr>
                <a:defRPr lang="en-US"/>
              </a:defPPr>
              <a:lvl1pPr algn="ctr">
                <a:defRPr sz="1400" b="1">
                  <a:ln w="50800"/>
                  <a:solidFill>
                    <a:schemeClr val="bg1">
                      <a:shade val="50000"/>
                    </a:schemeClr>
                  </a:solidFill>
                  <a:latin typeface="Verdana" pitchFamily="34" charset="0"/>
                  <a:ea typeface="Verdana" pitchFamily="34" charset="0"/>
                  <a:cs typeface="Verdana" pitchFamily="34" charset="0"/>
                </a:defRPr>
              </a:lvl1pPr>
            </a:lstStyle>
            <a:p>
              <a:r>
                <a:rPr lang="en-US" dirty="0">
                  <a:solidFill>
                    <a:srgbClr val="FFC000"/>
                  </a:solidFill>
                </a:rPr>
                <a:t>Organism identified      </a:t>
              </a:r>
              <a:r>
                <a:rPr lang="en-US" sz="1300" dirty="0">
                  <a:solidFill>
                    <a:srgbClr val="FFC000"/>
                  </a:solidFill>
                </a:rPr>
                <a:t>	</a:t>
              </a:r>
            </a:p>
          </p:txBody>
        </p:sp>
      </p:grpSp>
      <p:sp>
        <p:nvSpPr>
          <p:cNvPr id="930830" name="Text Box 14"/>
          <p:cNvSpPr txBox="1">
            <a:spLocks noChangeArrowheads="1"/>
          </p:cNvSpPr>
          <p:nvPr/>
        </p:nvSpPr>
        <p:spPr bwMode="auto">
          <a:xfrm>
            <a:off x="381000" y="406400"/>
            <a:ext cx="8535988"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spcBef>
                <a:spcPct val="50000"/>
              </a:spcBef>
              <a:defRPr/>
            </a:pPr>
            <a:endParaRPr lang="en-US" sz="3600" b="0">
              <a:solidFill>
                <a:srgbClr val="FFCC00"/>
              </a:solidFill>
              <a:latin typeface="Verdana" charset="0"/>
              <a:ea typeface="ＭＳ Ｐゴシック" charset="0"/>
            </a:endParaRPr>
          </a:p>
        </p:txBody>
      </p:sp>
      <p:grpSp>
        <p:nvGrpSpPr>
          <p:cNvPr id="8" name="Group 7"/>
          <p:cNvGrpSpPr/>
          <p:nvPr/>
        </p:nvGrpSpPr>
        <p:grpSpPr>
          <a:xfrm>
            <a:off x="6105754" y="2197496"/>
            <a:ext cx="2526638" cy="556386"/>
            <a:chOff x="6161740" y="2356123"/>
            <a:chExt cx="2526638" cy="556386"/>
          </a:xfrm>
          <a:effectLst/>
        </p:grpSpPr>
        <p:sp>
          <p:nvSpPr>
            <p:cNvPr id="15" name="Oval 14"/>
            <p:cNvSpPr/>
            <p:nvPr/>
          </p:nvSpPr>
          <p:spPr>
            <a:xfrm>
              <a:off x="6161740" y="2356123"/>
              <a:ext cx="2526638" cy="556386"/>
            </a:xfrm>
            <a:prstGeom prst="ellipse">
              <a:avLst/>
            </a:prstGeom>
            <a:solidFill>
              <a:schemeClr val="tx1"/>
            </a:solidFill>
            <a:ln w="6350">
              <a:solidFill>
                <a:schemeClr val="bg1">
                  <a:lumMod val="65000"/>
                </a:schemeClr>
              </a:solidFill>
            </a:ln>
            <a:effectLst>
              <a:glow rad="63500">
                <a:schemeClr val="bg1">
                  <a:lumMod val="50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837" name="Rectangle 21"/>
            <p:cNvSpPr>
              <a:spLocks noChangeArrowheads="1"/>
            </p:cNvSpPr>
            <p:nvPr/>
          </p:nvSpPr>
          <p:spPr bwMode="auto">
            <a:xfrm>
              <a:off x="6348140" y="2481633"/>
              <a:ext cx="2313454" cy="307777"/>
            </a:xfrm>
            <a:prstGeom prst="rect">
              <a:avLst/>
            </a:prstGeom>
            <a:noFill/>
            <a:ln w="9525">
              <a:noFill/>
              <a:miter lim="800000"/>
              <a:headEnd/>
              <a:tailEnd/>
            </a:ln>
            <a:effectLst/>
            <a:extLst>
              <a:ext uri="{909E8E84-426E-40dd-AFC4-6F175D3DCCD1}">
                <a14:hiddenFill xmlns="" xmlns:a14="http://schemas.microsoft.com/office/drawing/2010/main">
                  <a:solidFill>
                    <a:schemeClr val="bg2"/>
                  </a:solidFill>
                </a14:hiddenFill>
              </a:ext>
              <a:ext uri="{91240B29-F687-4f45-9708-019B960494DF}">
                <a14:hiddenLine xmlns="" xmlns:a14="http://schemas.microsoft.com/office/drawing/2010/main" w="9525">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defRPr/>
              </a:pPr>
              <a:r>
                <a:rPr lang="en-US" sz="1400" b="1" dirty="0">
                  <a:ln w="50800"/>
                  <a:solidFill>
                    <a:srgbClr val="FFC000"/>
                  </a:solidFill>
                  <a:latin typeface="Verdana" pitchFamily="34" charset="0"/>
                  <a:ea typeface="Verdana" pitchFamily="34" charset="0"/>
                  <a:cs typeface="Verdana" pitchFamily="34" charset="0"/>
                </a:rPr>
                <a:t>Specimen collection</a:t>
              </a:r>
            </a:p>
          </p:txBody>
        </p:sp>
      </p:grpSp>
      <p:sp>
        <p:nvSpPr>
          <p:cNvPr id="930840" name="Text Box 24"/>
          <p:cNvSpPr txBox="1">
            <a:spLocks noChangeArrowheads="1"/>
          </p:cNvSpPr>
          <p:nvPr/>
        </p:nvSpPr>
        <p:spPr bwMode="auto">
          <a:xfrm>
            <a:off x="533400" y="558800"/>
            <a:ext cx="8535988"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spcBef>
                <a:spcPct val="50000"/>
              </a:spcBef>
              <a:defRPr/>
            </a:pPr>
            <a:endParaRPr lang="en-US" sz="3600" b="0">
              <a:solidFill>
                <a:srgbClr val="FFCC00"/>
              </a:solidFill>
              <a:latin typeface="Verdana" charset="0"/>
              <a:ea typeface="ＭＳ Ｐゴシック" charset="0"/>
            </a:endParaRPr>
          </a:p>
        </p:txBody>
      </p:sp>
      <p:sp>
        <p:nvSpPr>
          <p:cNvPr id="18" name="Text Box 16"/>
          <p:cNvSpPr txBox="1">
            <a:spLocks noChangeArrowheads="1"/>
          </p:cNvSpPr>
          <p:nvPr/>
        </p:nvSpPr>
        <p:spPr bwMode="auto">
          <a:xfrm>
            <a:off x="457200" y="36790"/>
            <a:ext cx="8535988" cy="1077218"/>
          </a:xfrm>
          <a:prstGeom prst="rect">
            <a:avLst/>
          </a:prstGeom>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Lst>
        </p:spPr>
        <p:txBody>
          <a:bodyPr vert="horz" lIns="91440" tIns="45720" rIns="91440" bIns="45720" rtlCol="0" anchor="ctr">
            <a:normAutofit/>
          </a:bodyPr>
          <a:lstStyle>
            <a:lvl1pPr>
              <a:spcBef>
                <a:spcPct val="0"/>
              </a:spcBef>
              <a:buNone/>
              <a:defRPr sz="3200">
                <a:solidFill>
                  <a:srgbClr val="FFCC00"/>
                </a:solidFill>
                <a:effectLst>
                  <a:outerShdw blurRad="38100" dist="38100" dir="2700000" algn="tl">
                    <a:srgbClr val="000000">
                      <a:alpha val="43137"/>
                    </a:srgbClr>
                  </a:outerShdw>
                </a:effectLst>
                <a:latin typeface="Verdana" pitchFamily="34" charset="0"/>
                <a:ea typeface="Verdana" pitchFamily="34" charset="0"/>
                <a:cs typeface="Verdana" pitchFamily="34" charset="0"/>
              </a:defRPr>
            </a:lvl1pPr>
          </a:lstStyle>
          <a:p>
            <a:pPr>
              <a:lnSpc>
                <a:spcPts val="3200"/>
              </a:lnSpc>
            </a:pPr>
            <a:r>
              <a:rPr lang="en-US"/>
              <a:t>Pathway of a Foodborne Illness Investigation</a:t>
            </a:r>
          </a:p>
        </p:txBody>
      </p:sp>
      <p:grpSp>
        <p:nvGrpSpPr>
          <p:cNvPr id="7" name="Group 6"/>
          <p:cNvGrpSpPr/>
          <p:nvPr/>
        </p:nvGrpSpPr>
        <p:grpSpPr>
          <a:xfrm>
            <a:off x="3512093" y="1310072"/>
            <a:ext cx="2823849" cy="556386"/>
            <a:chOff x="3568079" y="1468699"/>
            <a:chExt cx="2823849" cy="556386"/>
          </a:xfrm>
          <a:effectLst/>
        </p:grpSpPr>
        <p:sp>
          <p:nvSpPr>
            <p:cNvPr id="14" name="Oval 13"/>
            <p:cNvSpPr/>
            <p:nvPr/>
          </p:nvSpPr>
          <p:spPr>
            <a:xfrm>
              <a:off x="3568079" y="1468699"/>
              <a:ext cx="2823849" cy="556386"/>
            </a:xfrm>
            <a:prstGeom prst="ellipse">
              <a:avLst/>
            </a:prstGeom>
            <a:solidFill>
              <a:schemeClr val="tx1"/>
            </a:solidFill>
            <a:ln w="6350">
              <a:solidFill>
                <a:schemeClr val="bg1">
                  <a:lumMod val="65000"/>
                </a:schemeClr>
              </a:solidFill>
            </a:ln>
            <a:effectLst>
              <a:glow rad="63500">
                <a:schemeClr val="bg1">
                  <a:lumMod val="50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Box 6"/>
            <p:cNvSpPr txBox="1">
              <a:spLocks noChangeArrowheads="1"/>
            </p:cNvSpPr>
            <p:nvPr/>
          </p:nvSpPr>
          <p:spPr bwMode="auto">
            <a:xfrm>
              <a:off x="3734633" y="1583738"/>
              <a:ext cx="2569096" cy="307777"/>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defPPr>
                <a:defRPr lang="en-US"/>
              </a:defPPr>
              <a:lvl1pPr algn="ctr">
                <a:defRPr sz="1400" b="1">
                  <a:ln w="50800"/>
                  <a:solidFill>
                    <a:schemeClr val="bg1">
                      <a:shade val="50000"/>
                    </a:schemeClr>
                  </a:solidFill>
                  <a:latin typeface="Verdana" pitchFamily="34" charset="0"/>
                  <a:ea typeface="Verdana" pitchFamily="34" charset="0"/>
                  <a:cs typeface="Verdana" pitchFamily="34" charset="0"/>
                </a:defRPr>
              </a:lvl1pPr>
            </a:lstStyle>
            <a:p>
              <a:pPr>
                <a:defRPr/>
              </a:pPr>
              <a:r>
                <a:rPr lang="en-US" dirty="0">
                  <a:solidFill>
                    <a:srgbClr val="FFC000"/>
                  </a:solidFill>
                </a:rPr>
                <a:t>Health Care Provider      </a:t>
              </a:r>
            </a:p>
          </p:txBody>
        </p:sp>
      </p:grpSp>
      <p:cxnSp>
        <p:nvCxnSpPr>
          <p:cNvPr id="5" name="Straight Arrow Connector 4"/>
          <p:cNvCxnSpPr/>
          <p:nvPr/>
        </p:nvCxnSpPr>
        <p:spPr>
          <a:xfrm>
            <a:off x="1982198" y="1590319"/>
            <a:ext cx="1476891" cy="0"/>
          </a:xfrm>
          <a:prstGeom prst="straightConnector1">
            <a:avLst/>
          </a:prstGeom>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6312561" y="1705976"/>
            <a:ext cx="896374" cy="320964"/>
          </a:xfrm>
          <a:prstGeom prst="straightConnector1">
            <a:avLst/>
          </a:prstGeom>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9" name="Freeform 5"/>
          <p:cNvSpPr>
            <a:spLocks/>
          </p:cNvSpPr>
          <p:nvPr/>
        </p:nvSpPr>
        <p:spPr bwMode="auto">
          <a:xfrm>
            <a:off x="-94081" y="3429677"/>
            <a:ext cx="6341824" cy="1110188"/>
          </a:xfrm>
          <a:custGeom>
            <a:avLst/>
            <a:gdLst>
              <a:gd name="T0" fmla="*/ 6169025 w 5664"/>
              <a:gd name="T1" fmla="*/ 0 h 384"/>
              <a:gd name="T2" fmla="*/ 888758 w 5664"/>
              <a:gd name="T3" fmla="*/ 561975 h 384"/>
              <a:gd name="T4" fmla="*/ 836478 w 5664"/>
              <a:gd name="T5" fmla="*/ 749300 h 384"/>
              <a:gd name="T6" fmla="*/ 0 60000 65536"/>
              <a:gd name="T7" fmla="*/ 0 60000 65536"/>
              <a:gd name="T8" fmla="*/ 0 60000 65536"/>
            </a:gdLst>
            <a:ahLst/>
            <a:cxnLst>
              <a:cxn ang="T6">
                <a:pos x="T0" y="T1"/>
              </a:cxn>
              <a:cxn ang="T7">
                <a:pos x="T2" y="T3"/>
              </a:cxn>
              <a:cxn ang="T8">
                <a:pos x="T4" y="T5"/>
              </a:cxn>
            </a:cxnLst>
            <a:rect l="0" t="0" r="r" b="b"/>
            <a:pathLst>
              <a:path w="5664" h="384">
                <a:moveTo>
                  <a:pt x="5664" y="0"/>
                </a:moveTo>
                <a:cubicBezTo>
                  <a:pt x="3648" y="112"/>
                  <a:pt x="1632" y="224"/>
                  <a:pt x="816" y="288"/>
                </a:cubicBezTo>
                <a:cubicBezTo>
                  <a:pt x="0" y="352"/>
                  <a:pt x="776" y="368"/>
                  <a:pt x="768" y="384"/>
                </a:cubicBezTo>
              </a:path>
            </a:pathLst>
          </a:custGeom>
          <a:ln w="19050">
            <a:solidFill>
              <a:schemeClr val="bg1">
                <a:lumMod val="50000"/>
              </a:schemeClr>
            </a:solidFill>
            <a:tailEnd type="arrow"/>
          </a:ln>
          <a:extLst>
            <a:ext uri="{909E8E84-426E-40dd-AFC4-6F175D3DCCD1}">
              <a14:hiddenFill xmlns=""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a:lstStyle/>
          <a:p>
            <a:pPr>
              <a:defRPr/>
            </a:pPr>
            <a:endParaRPr lang="en-US">
              <a:solidFill>
                <a:schemeClr val="bg1"/>
              </a:solidFill>
              <a:latin typeface="Verdana" pitchFamily="34" charset="0"/>
              <a:ea typeface="Verdana" pitchFamily="34" charset="0"/>
              <a:cs typeface="Verdana" pitchFamily="34" charset="0"/>
            </a:endParaRPr>
          </a:p>
        </p:txBody>
      </p:sp>
      <p:grpSp>
        <p:nvGrpSpPr>
          <p:cNvPr id="11" name="Group 10"/>
          <p:cNvGrpSpPr/>
          <p:nvPr/>
        </p:nvGrpSpPr>
        <p:grpSpPr>
          <a:xfrm>
            <a:off x="1" y="4278331"/>
            <a:ext cx="5949386" cy="556386"/>
            <a:chOff x="55987" y="4436958"/>
            <a:chExt cx="5949386" cy="556386"/>
          </a:xfrm>
          <a:effectLst/>
        </p:grpSpPr>
        <p:sp>
          <p:nvSpPr>
            <p:cNvPr id="26" name="Oval 25"/>
            <p:cNvSpPr/>
            <p:nvPr/>
          </p:nvSpPr>
          <p:spPr>
            <a:xfrm>
              <a:off x="854736" y="4436958"/>
              <a:ext cx="3125590" cy="556386"/>
            </a:xfrm>
            <a:prstGeom prst="ellipse">
              <a:avLst/>
            </a:prstGeom>
            <a:solidFill>
              <a:schemeClr val="tx1"/>
            </a:solidFill>
            <a:ln w="6350">
              <a:solidFill>
                <a:schemeClr val="bg1">
                  <a:lumMod val="65000"/>
                </a:schemeClr>
              </a:solidFill>
            </a:ln>
            <a:effectLst>
              <a:glow rad="63500">
                <a:schemeClr val="bg1">
                  <a:lumMod val="50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Box 8"/>
            <p:cNvSpPr txBox="1">
              <a:spLocks noChangeArrowheads="1"/>
            </p:cNvSpPr>
            <p:nvPr/>
          </p:nvSpPr>
          <p:spPr bwMode="auto">
            <a:xfrm>
              <a:off x="55987" y="4551931"/>
              <a:ext cx="5949386" cy="307777"/>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defPPr>
                <a:defRPr lang="en-US"/>
              </a:defPPr>
              <a:lvl1pPr algn="ctr">
                <a:defRPr sz="1400" b="1">
                  <a:ln w="50800"/>
                  <a:solidFill>
                    <a:srgbClr val="FFC000"/>
                  </a:solidFill>
                  <a:latin typeface="Verdana" pitchFamily="34" charset="0"/>
                  <a:ea typeface="Verdana" pitchFamily="34" charset="0"/>
                  <a:cs typeface="Verdana" pitchFamily="34" charset="0"/>
                </a:defRPr>
              </a:lvl1pPr>
            </a:lstStyle>
            <a:p>
              <a:r>
                <a:rPr lang="en-US" dirty="0"/>
                <a:t>Epidemiologic investigation</a:t>
              </a:r>
              <a:r>
                <a:rPr lang="en-US" sz="1300" dirty="0"/>
                <a:t>	</a:t>
              </a:r>
            </a:p>
          </p:txBody>
        </p:sp>
      </p:grpSp>
      <p:sp>
        <p:nvSpPr>
          <p:cNvPr id="21" name="Line 9"/>
          <p:cNvSpPr>
            <a:spLocks noChangeShapeType="1"/>
          </p:cNvSpPr>
          <p:nvPr/>
        </p:nvSpPr>
        <p:spPr bwMode="auto">
          <a:xfrm flipV="1">
            <a:off x="3108548" y="3175339"/>
            <a:ext cx="2626662" cy="28642"/>
          </a:xfrm>
          <a:prstGeom prst="line">
            <a:avLst/>
          </a:prstGeom>
          <a:ln w="19050">
            <a:solidFill>
              <a:schemeClr val="bg1">
                <a:lumMod val="50000"/>
              </a:schemeClr>
            </a:solidFill>
            <a:tailEnd type="arrow"/>
          </a:ln>
          <a:extLst>
            <a:ext uri="{909E8E84-426E-40dd-AFC4-6F175D3DCCD1}">
              <a14:hiddenFill xmlns=""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wrap="none"/>
          <a:lstStyle/>
          <a:p>
            <a:pPr>
              <a:defRPr/>
            </a:pPr>
            <a:endParaRPr lang="en-US" sz="1600">
              <a:solidFill>
                <a:schemeClr val="bg1"/>
              </a:solidFill>
              <a:latin typeface="Verdana" pitchFamily="34" charset="0"/>
              <a:ea typeface="Verdana" pitchFamily="34" charset="0"/>
              <a:cs typeface="Verdana" pitchFamily="34" charset="0"/>
            </a:endParaRPr>
          </a:p>
        </p:txBody>
      </p:sp>
      <p:grpSp>
        <p:nvGrpSpPr>
          <p:cNvPr id="9" name="Group 8"/>
          <p:cNvGrpSpPr/>
          <p:nvPr/>
        </p:nvGrpSpPr>
        <p:grpSpPr>
          <a:xfrm>
            <a:off x="5474592" y="2873292"/>
            <a:ext cx="3468687" cy="556386"/>
            <a:chOff x="5530578" y="3031919"/>
            <a:chExt cx="3468687" cy="556386"/>
          </a:xfrm>
          <a:effectLst/>
        </p:grpSpPr>
        <p:sp>
          <p:nvSpPr>
            <p:cNvPr id="25" name="Oval 24"/>
            <p:cNvSpPr/>
            <p:nvPr/>
          </p:nvSpPr>
          <p:spPr>
            <a:xfrm>
              <a:off x="5856930" y="3031919"/>
              <a:ext cx="2831448" cy="556386"/>
            </a:xfrm>
            <a:prstGeom prst="ellipse">
              <a:avLst/>
            </a:prstGeom>
            <a:solidFill>
              <a:schemeClr val="tx1"/>
            </a:solidFill>
            <a:ln w="6350">
              <a:solidFill>
                <a:schemeClr val="bg1">
                  <a:lumMod val="65000"/>
                </a:schemeClr>
              </a:solidFill>
            </a:ln>
            <a:effectLst>
              <a:glow rad="63500">
                <a:schemeClr val="bg1">
                  <a:lumMod val="50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Box 20"/>
            <p:cNvSpPr txBox="1">
              <a:spLocks noChangeArrowheads="1"/>
            </p:cNvSpPr>
            <p:nvPr/>
          </p:nvSpPr>
          <p:spPr bwMode="auto">
            <a:xfrm>
              <a:off x="5530578" y="3163323"/>
              <a:ext cx="3468687" cy="307777"/>
            </a:xfrm>
            <a:prstGeom prst="rect">
              <a:avLst/>
            </a:prstGeom>
            <a:noFill/>
            <a:ln w="9525">
              <a:noFill/>
              <a:miter lim="800000"/>
              <a:headEnd/>
              <a:tailEnd/>
            </a:ln>
            <a:effectLst/>
            <a:extLst>
              <a:ext uri="{909E8E84-426E-40dd-AFC4-6F175D3DCCD1}">
                <a14:hiddenFill xmlns="" xmlns:a14="http://schemas.microsoft.com/office/drawing/2010/main">
                  <a:solidFill>
                    <a:schemeClr val="bg2"/>
                  </a:solidFill>
                </a14:hiddenFill>
              </a:ext>
              <a:ext uri="{91240B29-F687-4f45-9708-019B960494DF}">
                <a14:hiddenLine xmlns="" xmlns:a14="http://schemas.microsoft.com/office/drawing/2010/main" w="9525">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defPPr>
                <a:defRPr lang="en-US"/>
              </a:defPPr>
              <a:lvl1pPr algn="ctr">
                <a:defRPr sz="1400" b="1">
                  <a:ln w="50800"/>
                  <a:solidFill>
                    <a:srgbClr val="FFC000"/>
                  </a:solidFill>
                  <a:latin typeface="Verdana" pitchFamily="34" charset="0"/>
                  <a:ea typeface="Verdana" pitchFamily="34" charset="0"/>
                  <a:cs typeface="Verdana" pitchFamily="34" charset="0"/>
                </a:defRPr>
              </a:lvl1pPr>
            </a:lstStyle>
            <a:p>
              <a:pPr>
                <a:defRPr/>
              </a:pPr>
              <a:r>
                <a:rPr lang="en-US" dirty="0"/>
                <a:t>Public Health Laboratory</a:t>
              </a:r>
            </a:p>
          </p:txBody>
        </p:sp>
      </p:grpSp>
      <p:sp>
        <p:nvSpPr>
          <p:cNvPr id="37" name="Line 19"/>
          <p:cNvSpPr>
            <a:spLocks noChangeShapeType="1"/>
          </p:cNvSpPr>
          <p:nvPr/>
        </p:nvSpPr>
        <p:spPr bwMode="auto">
          <a:xfrm flipH="1">
            <a:off x="4020714" y="5593124"/>
            <a:ext cx="1588156" cy="13860"/>
          </a:xfrm>
          <a:prstGeom prst="line">
            <a:avLst/>
          </a:prstGeom>
          <a:ln w="19050">
            <a:solidFill>
              <a:schemeClr val="bg1"/>
            </a:solidFill>
            <a:tailEnd type="arrow"/>
          </a:ln>
          <a:extLst>
            <a:ext uri="{909E8E84-426E-40dd-AFC4-6F175D3DCCD1}">
              <a14:hiddenFill xmlns=""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en-US">
              <a:solidFill>
                <a:schemeClr val="bg1"/>
              </a:solidFill>
              <a:latin typeface="Verdana" pitchFamily="34" charset="0"/>
              <a:ea typeface="Verdana" pitchFamily="34" charset="0"/>
              <a:cs typeface="Verdana" pitchFamily="34" charset="0"/>
            </a:endParaRPr>
          </a:p>
        </p:txBody>
      </p:sp>
      <p:sp>
        <p:nvSpPr>
          <p:cNvPr id="38" name="Line 11"/>
          <p:cNvSpPr>
            <a:spLocks noChangeShapeType="1"/>
          </p:cNvSpPr>
          <p:nvPr/>
        </p:nvSpPr>
        <p:spPr bwMode="auto">
          <a:xfrm>
            <a:off x="3997134" y="4556354"/>
            <a:ext cx="1162692" cy="169"/>
          </a:xfrm>
          <a:prstGeom prst="line">
            <a:avLst/>
          </a:prstGeom>
          <a:ln w="19050">
            <a:solidFill>
              <a:schemeClr val="bg1"/>
            </a:solidFill>
            <a:tailEnd type="arrow"/>
          </a:ln>
          <a:extLst>
            <a:ext uri="{909E8E84-426E-40dd-AFC4-6F175D3DCCD1}">
              <a14:hiddenFill xmlns=""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a:lstStyle/>
          <a:p>
            <a:endParaRPr lang="en-US">
              <a:solidFill>
                <a:schemeClr val="bg1"/>
              </a:solidFill>
              <a:latin typeface="Verdana" pitchFamily="34" charset="0"/>
              <a:ea typeface="Verdana" pitchFamily="34" charset="0"/>
              <a:cs typeface="Verdana" pitchFamily="34" charset="0"/>
            </a:endParaRPr>
          </a:p>
        </p:txBody>
      </p:sp>
      <p:grpSp>
        <p:nvGrpSpPr>
          <p:cNvPr id="39" name="Group 38"/>
          <p:cNvGrpSpPr/>
          <p:nvPr/>
        </p:nvGrpSpPr>
        <p:grpSpPr>
          <a:xfrm>
            <a:off x="5159825" y="4278331"/>
            <a:ext cx="4019889" cy="556386"/>
            <a:chOff x="852202" y="4436958"/>
            <a:chExt cx="3954675" cy="556386"/>
          </a:xfrm>
          <a:effectLst/>
        </p:grpSpPr>
        <p:sp>
          <p:nvSpPr>
            <p:cNvPr id="40" name="Oval 39"/>
            <p:cNvSpPr/>
            <p:nvPr/>
          </p:nvSpPr>
          <p:spPr>
            <a:xfrm>
              <a:off x="854736" y="4436958"/>
              <a:ext cx="3125590" cy="556386"/>
            </a:xfrm>
            <a:prstGeom prst="ellipse">
              <a:avLst/>
            </a:prstGeom>
            <a:solidFill>
              <a:schemeClr val="tx1"/>
            </a:solidFill>
            <a:ln w="6350">
              <a:solidFill>
                <a:schemeClr val="bg1">
                  <a:lumMod val="65000"/>
                </a:schemeClr>
              </a:solidFill>
            </a:ln>
            <a:effectLst>
              <a:glow rad="63500">
                <a:schemeClr val="bg1">
                  <a:lumMod val="50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 Box 8"/>
            <p:cNvSpPr txBox="1">
              <a:spLocks noChangeArrowheads="1"/>
            </p:cNvSpPr>
            <p:nvPr/>
          </p:nvSpPr>
          <p:spPr bwMode="auto">
            <a:xfrm>
              <a:off x="852202" y="4551931"/>
              <a:ext cx="3954675" cy="307777"/>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defPPr>
                <a:defRPr lang="en-US"/>
              </a:defPPr>
              <a:lvl1pPr algn="ctr">
                <a:defRPr sz="1400" b="1">
                  <a:ln w="50800"/>
                  <a:solidFill>
                    <a:srgbClr val="FFC000"/>
                  </a:solidFill>
                  <a:latin typeface="Verdana" pitchFamily="34" charset="0"/>
                  <a:ea typeface="Verdana" pitchFamily="34" charset="0"/>
                  <a:cs typeface="Verdana" pitchFamily="34" charset="0"/>
                </a:defRPr>
              </a:lvl1pPr>
            </a:lstStyle>
            <a:p>
              <a:r>
                <a:rPr lang="en-US" dirty="0"/>
                <a:t>Environmental investigation</a:t>
              </a:r>
              <a:r>
                <a:rPr lang="en-US" sz="1300" dirty="0"/>
                <a:t>	</a:t>
              </a:r>
            </a:p>
          </p:txBody>
        </p:sp>
      </p:grpSp>
      <p:grpSp>
        <p:nvGrpSpPr>
          <p:cNvPr id="42" name="Group 41"/>
          <p:cNvGrpSpPr/>
          <p:nvPr/>
        </p:nvGrpSpPr>
        <p:grpSpPr>
          <a:xfrm>
            <a:off x="5608870" y="5314931"/>
            <a:ext cx="3841750" cy="556386"/>
            <a:chOff x="854736" y="4436958"/>
            <a:chExt cx="3841750" cy="556386"/>
          </a:xfrm>
          <a:effectLst/>
        </p:grpSpPr>
        <p:sp>
          <p:nvSpPr>
            <p:cNvPr id="43" name="Oval 42"/>
            <p:cNvSpPr/>
            <p:nvPr/>
          </p:nvSpPr>
          <p:spPr>
            <a:xfrm>
              <a:off x="854736" y="4436958"/>
              <a:ext cx="3125590" cy="556386"/>
            </a:xfrm>
            <a:prstGeom prst="ellipse">
              <a:avLst/>
            </a:prstGeom>
            <a:solidFill>
              <a:schemeClr val="tx1"/>
            </a:solidFill>
            <a:ln w="6350">
              <a:solidFill>
                <a:schemeClr val="bg1">
                  <a:lumMod val="65000"/>
                </a:schemeClr>
              </a:solidFill>
            </a:ln>
            <a:effectLst>
              <a:glow rad="63500">
                <a:schemeClr val="bg1">
                  <a:lumMod val="50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 Box 8"/>
            <p:cNvSpPr txBox="1">
              <a:spLocks noChangeArrowheads="1"/>
            </p:cNvSpPr>
            <p:nvPr/>
          </p:nvSpPr>
          <p:spPr bwMode="auto">
            <a:xfrm>
              <a:off x="854736" y="4551931"/>
              <a:ext cx="3841750" cy="307777"/>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defPPr>
                <a:defRPr lang="en-US"/>
              </a:defPPr>
              <a:lvl1pPr algn="ctr">
                <a:defRPr sz="1400" b="1">
                  <a:ln w="50800"/>
                  <a:solidFill>
                    <a:srgbClr val="FFC000"/>
                  </a:solidFill>
                  <a:latin typeface="Verdana" pitchFamily="34" charset="0"/>
                  <a:ea typeface="Verdana" pitchFamily="34" charset="0"/>
                  <a:cs typeface="Verdana" pitchFamily="34" charset="0"/>
                </a:defRPr>
              </a:lvl1pPr>
            </a:lstStyle>
            <a:p>
              <a:r>
                <a:rPr lang="en-US" dirty="0"/>
                <a:t>Product Trace Back</a:t>
              </a:r>
              <a:r>
                <a:rPr lang="en-US" sz="1300" dirty="0"/>
                <a:t>	</a:t>
              </a:r>
            </a:p>
          </p:txBody>
        </p:sp>
      </p:grpSp>
      <p:sp>
        <p:nvSpPr>
          <p:cNvPr id="45" name="Freeform 4"/>
          <p:cNvSpPr>
            <a:spLocks/>
          </p:cNvSpPr>
          <p:nvPr/>
        </p:nvSpPr>
        <p:spPr bwMode="auto">
          <a:xfrm rot="21434099" flipH="1">
            <a:off x="8416433" y="4589568"/>
            <a:ext cx="397688" cy="792618"/>
          </a:xfrm>
          <a:custGeom>
            <a:avLst/>
            <a:gdLst>
              <a:gd name="T0" fmla="*/ 6042025 w 5664"/>
              <a:gd name="T1" fmla="*/ 0 h 384"/>
              <a:gd name="T2" fmla="*/ 870461 w 5664"/>
              <a:gd name="T3" fmla="*/ 626269 h 384"/>
              <a:gd name="T4" fmla="*/ 819258 w 5664"/>
              <a:gd name="T5" fmla="*/ 835025 h 384"/>
              <a:gd name="T6" fmla="*/ 0 60000 65536"/>
              <a:gd name="T7" fmla="*/ 0 60000 65536"/>
              <a:gd name="T8" fmla="*/ 0 60000 65536"/>
            </a:gdLst>
            <a:ahLst/>
            <a:cxnLst>
              <a:cxn ang="T6">
                <a:pos x="T0" y="T1"/>
              </a:cxn>
              <a:cxn ang="T7">
                <a:pos x="T2" y="T3"/>
              </a:cxn>
              <a:cxn ang="T8">
                <a:pos x="T4" y="T5"/>
              </a:cxn>
            </a:cxnLst>
            <a:rect l="0" t="0" r="r" b="b"/>
            <a:pathLst>
              <a:path w="5664" h="384">
                <a:moveTo>
                  <a:pt x="5664" y="0"/>
                </a:moveTo>
                <a:cubicBezTo>
                  <a:pt x="3648" y="112"/>
                  <a:pt x="1632" y="224"/>
                  <a:pt x="816" y="288"/>
                </a:cubicBezTo>
                <a:cubicBezTo>
                  <a:pt x="0" y="352"/>
                  <a:pt x="776" y="368"/>
                  <a:pt x="768" y="384"/>
                </a:cubicBezTo>
              </a:path>
            </a:pathLst>
          </a:custGeom>
          <a:ln w="19050">
            <a:solidFill>
              <a:schemeClr val="bg1"/>
            </a:solidFill>
            <a:tailEnd type="arrow"/>
          </a:ln>
          <a:extLst>
            <a:ext uri="{909E8E84-426E-40dd-AFC4-6F175D3DCCD1}">
              <a14:hiddenFill xmlns=""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a:lstStyle/>
          <a:p>
            <a:pPr>
              <a:defRPr/>
            </a:pPr>
            <a:endParaRPr lang="en-US">
              <a:solidFill>
                <a:schemeClr val="bg1"/>
              </a:solidFill>
              <a:latin typeface="Verdana" pitchFamily="34" charset="0"/>
              <a:ea typeface="Verdana" pitchFamily="34" charset="0"/>
              <a:cs typeface="Verdana" pitchFamily="34" charset="0"/>
            </a:endParaRPr>
          </a:p>
        </p:txBody>
      </p:sp>
      <p:grpSp>
        <p:nvGrpSpPr>
          <p:cNvPr id="46" name="Group 45"/>
          <p:cNvGrpSpPr/>
          <p:nvPr/>
        </p:nvGrpSpPr>
        <p:grpSpPr>
          <a:xfrm>
            <a:off x="780590" y="5415931"/>
            <a:ext cx="3189320" cy="621804"/>
            <a:chOff x="5533346" y="4188804"/>
            <a:chExt cx="3189320" cy="1458963"/>
          </a:xfrm>
        </p:grpSpPr>
        <p:sp>
          <p:nvSpPr>
            <p:cNvPr id="47" name="Rounded Rectangle 46"/>
            <p:cNvSpPr/>
            <p:nvPr/>
          </p:nvSpPr>
          <p:spPr>
            <a:xfrm>
              <a:off x="5545489" y="4188804"/>
              <a:ext cx="3177177" cy="1458963"/>
            </a:xfrm>
            <a:prstGeom prst="roundRect">
              <a:avLst/>
            </a:prstGeom>
            <a:solidFill>
              <a:schemeClr val="tx1"/>
            </a:solidFill>
            <a:ln w="6350">
              <a:solidFill>
                <a:schemeClr val="bg1">
                  <a:lumMod val="65000"/>
                </a:schemeClr>
              </a:solidFill>
            </a:ln>
            <a:effectLst>
              <a:glow rad="63500">
                <a:schemeClr val="bg1">
                  <a:lumMod val="50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sp>
          <p:nvSpPr>
            <p:cNvPr id="48" name="Text Box 26"/>
            <p:cNvSpPr txBox="1">
              <a:spLocks noChangeArrowheads="1"/>
            </p:cNvSpPr>
            <p:nvPr/>
          </p:nvSpPr>
          <p:spPr bwMode="auto">
            <a:xfrm>
              <a:off x="5533346" y="4505715"/>
              <a:ext cx="3177177" cy="866579"/>
            </a:xfrm>
            <a:prstGeom prst="rect">
              <a:avLst/>
            </a:prstGeom>
            <a:noFill/>
            <a:ln w="9525">
              <a:noFill/>
              <a:miter lim="800000"/>
              <a:headEnd type="none" w="sm" len="sm"/>
              <a:tailEnd type="none" w="sm" len="sm"/>
            </a:ln>
            <a:effectLst/>
            <a:extLst/>
          </p:spPr>
          <p:txBody>
            <a:bodyPr wrap="squar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spcBef>
                  <a:spcPct val="50000"/>
                </a:spcBef>
                <a:defRPr/>
              </a:pPr>
              <a:r>
                <a:rPr lang="en-US"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Verdana" pitchFamily="34" charset="0"/>
                  <a:ea typeface="Verdana" pitchFamily="34" charset="0"/>
                  <a:cs typeface="Verdana" pitchFamily="34" charset="0"/>
                </a:rPr>
                <a:t>Product Recall</a:t>
              </a:r>
            </a:p>
          </p:txBody>
        </p:sp>
      </p:grpSp>
    </p:spTree>
    <p:extLst>
      <p:ext uri="{BB962C8B-B14F-4D97-AF65-F5344CB8AC3E}">
        <p14:creationId xmlns:p14="http://schemas.microsoft.com/office/powerpoint/2010/main" val="2583608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dissolve">
                                      <p:cBhvr>
                                        <p:cTn id="11" dur="500"/>
                                        <p:tgtEl>
                                          <p:spTgt spid="3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up)">
                                      <p:cBhvr>
                                        <p:cTn id="15" dur="500"/>
                                        <p:tgtEl>
                                          <p:spTgt spid="45"/>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dissolve">
                                      <p:cBhvr>
                                        <p:cTn id="19" dur="500"/>
                                        <p:tgtEl>
                                          <p:spTgt spid="42"/>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right)">
                                      <p:cBhvr>
                                        <p:cTn id="23" dur="500"/>
                                        <p:tgtEl>
                                          <p:spTgt spid="37"/>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p:cTn id="27" dur="500" fill="hold"/>
                                        <p:tgtEl>
                                          <p:spTgt spid="46"/>
                                        </p:tgtEl>
                                        <p:attrNameLst>
                                          <p:attrName>ppt_w</p:attrName>
                                        </p:attrNameLst>
                                      </p:cBhvr>
                                      <p:tavLst>
                                        <p:tav tm="0">
                                          <p:val>
                                            <p:fltVal val="0"/>
                                          </p:val>
                                        </p:tav>
                                        <p:tav tm="100000">
                                          <p:val>
                                            <p:strVal val="#ppt_w"/>
                                          </p:val>
                                        </p:tav>
                                      </p:tavLst>
                                    </p:anim>
                                    <p:anim calcmode="lin" valueType="num">
                                      <p:cBhvr>
                                        <p:cTn id="28" dur="500" fill="hold"/>
                                        <p:tgtEl>
                                          <p:spTgt spid="46"/>
                                        </p:tgtEl>
                                        <p:attrNameLst>
                                          <p:attrName>ppt_h</p:attrName>
                                        </p:attrNameLst>
                                      </p:cBhvr>
                                      <p:tavLst>
                                        <p:tav tm="0">
                                          <p:val>
                                            <p:fltVal val="0"/>
                                          </p:val>
                                        </p:tav>
                                        <p:tav tm="100000">
                                          <p:val>
                                            <p:strVal val="#ppt_h"/>
                                          </p:val>
                                        </p:tav>
                                      </p:tavLst>
                                    </p:anim>
                                    <p:animEffect transition="in" filter="fade">
                                      <p:cBhvr>
                                        <p:cTn id="2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4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is a Global Food Economy</a:t>
            </a:r>
          </a:p>
        </p:txBody>
      </p:sp>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2639184" y="1032387"/>
            <a:ext cx="3920695" cy="4720166"/>
          </a:xfrm>
          <a:prstGeom prst="rect">
            <a:avLst/>
          </a:prstGeom>
        </p:spPr>
      </p:pic>
    </p:spTree>
    <p:extLst>
      <p:ext uri="{BB962C8B-B14F-4D97-AF65-F5344CB8AC3E}">
        <p14:creationId xmlns:p14="http://schemas.microsoft.com/office/powerpoint/2010/main" val="329893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741A6-A839-094B-86B2-CF05BEBBCAC9}"/>
              </a:ext>
            </a:extLst>
          </p:cNvPr>
          <p:cNvSpPr>
            <a:spLocks noGrp="1"/>
          </p:cNvSpPr>
          <p:nvPr>
            <p:ph type="title"/>
          </p:nvPr>
        </p:nvSpPr>
        <p:spPr>
          <a:xfrm>
            <a:off x="457200" y="310780"/>
            <a:ext cx="8394192" cy="694944"/>
          </a:xfrm>
        </p:spPr>
        <p:txBody>
          <a:bodyPr/>
          <a:lstStyle/>
          <a:p>
            <a:r>
              <a:rPr lang="en-US" dirty="0"/>
              <a:t>More Still To Do – 203 with </a:t>
            </a:r>
            <a:r>
              <a:rPr lang="en-US" i="1" dirty="0"/>
              <a:t>E. coli </a:t>
            </a:r>
            <a:r>
              <a:rPr lang="en-US" dirty="0"/>
              <a:t>O157</a:t>
            </a:r>
          </a:p>
        </p:txBody>
      </p:sp>
      <p:sp>
        <p:nvSpPr>
          <p:cNvPr id="4" name="Content Placeholder 3">
            <a:extLst>
              <a:ext uri="{FF2B5EF4-FFF2-40B4-BE49-F238E27FC236}">
                <a16:creationId xmlns:a16="http://schemas.microsoft.com/office/drawing/2014/main" id="{35BCD9B9-C0EB-9849-AFA3-33AB0DB6CD6E}"/>
              </a:ext>
            </a:extLst>
          </p:cNvPr>
          <p:cNvSpPr>
            <a:spLocks noGrp="1"/>
          </p:cNvSpPr>
          <p:nvPr>
            <p:ph idx="1"/>
          </p:nvPr>
        </p:nvSpPr>
        <p:spPr/>
        <p:txBody>
          <a:bodyPr/>
          <a:lstStyle/>
          <a:p>
            <a:r>
              <a:rPr lang="en-US" dirty="0"/>
              <a:t>Romaine Letter from Arizona</a:t>
            </a:r>
          </a:p>
          <a:p>
            <a:r>
              <a:rPr lang="en-US" dirty="0"/>
              <a:t>Number will Likely Rise</a:t>
            </a:r>
          </a:p>
          <a:p>
            <a:r>
              <a:rPr lang="en-US" dirty="0"/>
              <a:t>Product Exported to Canada</a:t>
            </a:r>
          </a:p>
          <a:p>
            <a:r>
              <a:rPr lang="en-US" dirty="0"/>
              <a:t>50% Hospitalized</a:t>
            </a:r>
          </a:p>
          <a:p>
            <a:r>
              <a:rPr lang="en-US" dirty="0"/>
              <a:t>70% Women</a:t>
            </a:r>
          </a:p>
          <a:p>
            <a:r>
              <a:rPr lang="en-US" dirty="0"/>
              <a:t>26 with HUS</a:t>
            </a:r>
          </a:p>
          <a:p>
            <a:r>
              <a:rPr lang="en-US" dirty="0"/>
              <a:t>5 Death so Far</a:t>
            </a:r>
          </a:p>
        </p:txBody>
      </p:sp>
      <p:pic>
        <p:nvPicPr>
          <p:cNvPr id="8" name="Picture 7">
            <a:extLst>
              <a:ext uri="{FF2B5EF4-FFF2-40B4-BE49-F238E27FC236}">
                <a16:creationId xmlns:a16="http://schemas.microsoft.com/office/drawing/2014/main" id="{A7484BF8-36FF-A347-ACDE-40209AEF85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4296" y="2972925"/>
            <a:ext cx="4025900" cy="2717800"/>
          </a:xfrm>
          <a:prstGeom prst="rect">
            <a:avLst/>
          </a:prstGeom>
        </p:spPr>
      </p:pic>
    </p:spTree>
    <p:extLst>
      <p:ext uri="{BB962C8B-B14F-4D97-AF65-F5344CB8AC3E}">
        <p14:creationId xmlns:p14="http://schemas.microsoft.com/office/powerpoint/2010/main" val="40550337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82176-5C32-434D-85A3-AFF9FEA5A147}"/>
              </a:ext>
            </a:extLst>
          </p:cNvPr>
          <p:cNvSpPr>
            <a:spLocks noGrp="1"/>
          </p:cNvSpPr>
          <p:nvPr>
            <p:ph type="title"/>
          </p:nvPr>
        </p:nvSpPr>
        <p:spPr/>
        <p:txBody>
          <a:bodyPr/>
          <a:lstStyle/>
          <a:p>
            <a:r>
              <a:rPr lang="en-US" dirty="0"/>
              <a:t>A South African </a:t>
            </a:r>
            <a:r>
              <a:rPr lang="en-US" dirty="0" err="1"/>
              <a:t>Polony</a:t>
            </a:r>
            <a:r>
              <a:rPr lang="en-US" dirty="0"/>
              <a:t> Tragedy</a:t>
            </a:r>
          </a:p>
        </p:txBody>
      </p:sp>
      <p:sp>
        <p:nvSpPr>
          <p:cNvPr id="3" name="Content Placeholder 2">
            <a:extLst>
              <a:ext uri="{FF2B5EF4-FFF2-40B4-BE49-F238E27FC236}">
                <a16:creationId xmlns:a16="http://schemas.microsoft.com/office/drawing/2014/main" id="{6E7C6C82-76FD-904F-9DB2-AF88384C6BBA}"/>
              </a:ext>
            </a:extLst>
          </p:cNvPr>
          <p:cNvSpPr>
            <a:spLocks noGrp="1"/>
          </p:cNvSpPr>
          <p:nvPr>
            <p:ph idx="1"/>
          </p:nvPr>
        </p:nvSpPr>
        <p:spPr>
          <a:xfrm>
            <a:off x="457200" y="1298448"/>
            <a:ext cx="4797706" cy="4645152"/>
          </a:xfrm>
        </p:spPr>
        <p:txBody>
          <a:bodyPr>
            <a:normAutofit fontScale="70000" lnSpcReduction="20000"/>
          </a:bodyPr>
          <a:lstStyle/>
          <a:p>
            <a:r>
              <a:rPr lang="en-US" dirty="0">
                <a:effectLst/>
              </a:rPr>
              <a:t>1,027 cases have been reported since January 2017.</a:t>
            </a:r>
          </a:p>
          <a:p>
            <a:pPr marL="0" indent="0">
              <a:buNone/>
            </a:pPr>
            <a:endParaRPr lang="en-US" dirty="0">
              <a:effectLst/>
            </a:endParaRPr>
          </a:p>
          <a:p>
            <a:r>
              <a:rPr lang="en-US" dirty="0">
                <a:effectLst/>
              </a:rPr>
              <a:t>743 cases were reported in 2017.</a:t>
            </a:r>
          </a:p>
          <a:p>
            <a:pPr marL="0" indent="0">
              <a:buNone/>
            </a:pPr>
            <a:r>
              <a:rPr lang="en-US" dirty="0">
                <a:effectLst/>
              </a:rPr>
              <a:t> </a:t>
            </a:r>
          </a:p>
          <a:p>
            <a:r>
              <a:rPr lang="en-US" dirty="0">
                <a:effectLst/>
              </a:rPr>
              <a:t>264 cases in 2018. </a:t>
            </a:r>
          </a:p>
          <a:p>
            <a:pPr marL="0" indent="0">
              <a:buNone/>
            </a:pPr>
            <a:r>
              <a:rPr lang="en-US" dirty="0">
                <a:effectLst/>
              </a:rPr>
              <a:t> </a:t>
            </a:r>
          </a:p>
          <a:p>
            <a:r>
              <a:rPr lang="en-US" dirty="0">
                <a:effectLst/>
              </a:rPr>
              <a:t>Females account for 55% cases where gender is reported. </a:t>
            </a:r>
          </a:p>
          <a:p>
            <a:pPr marL="0" indent="0">
              <a:buNone/>
            </a:pPr>
            <a:r>
              <a:rPr lang="en-US" dirty="0">
                <a:effectLst/>
              </a:rPr>
              <a:t> </a:t>
            </a:r>
          </a:p>
          <a:p>
            <a:r>
              <a:rPr lang="en-US" dirty="0">
                <a:effectLst/>
              </a:rPr>
              <a:t>Ages range from birth to 92 years.</a:t>
            </a:r>
          </a:p>
          <a:p>
            <a:pPr marL="0" indent="0">
              <a:buNone/>
            </a:pPr>
            <a:r>
              <a:rPr lang="en-US" dirty="0">
                <a:effectLst/>
              </a:rPr>
              <a:t> </a:t>
            </a:r>
          </a:p>
          <a:p>
            <a:r>
              <a:rPr lang="en-US" dirty="0">
                <a:effectLst/>
              </a:rPr>
              <a:t>200 patients are known to have died.</a:t>
            </a:r>
          </a:p>
          <a:p>
            <a:endParaRPr lang="en-US" dirty="0"/>
          </a:p>
        </p:txBody>
      </p:sp>
      <p:pic>
        <p:nvPicPr>
          <p:cNvPr id="5" name="Picture 4">
            <a:extLst>
              <a:ext uri="{FF2B5EF4-FFF2-40B4-BE49-F238E27FC236}">
                <a16:creationId xmlns:a16="http://schemas.microsoft.com/office/drawing/2014/main" id="{39A6024C-845D-BD42-B29C-5B11FC5E6D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4617" y="1458088"/>
            <a:ext cx="2411282" cy="1494315"/>
          </a:xfrm>
          <a:prstGeom prst="rect">
            <a:avLst/>
          </a:prstGeom>
        </p:spPr>
      </p:pic>
      <p:pic>
        <p:nvPicPr>
          <p:cNvPr id="6" name="Picture 5">
            <a:extLst>
              <a:ext uri="{FF2B5EF4-FFF2-40B4-BE49-F238E27FC236}">
                <a16:creationId xmlns:a16="http://schemas.microsoft.com/office/drawing/2014/main" id="{9E1C304E-AFDE-484C-876B-4CE08589FD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4906" y="3418747"/>
            <a:ext cx="3593206" cy="1940331"/>
          </a:xfrm>
          <a:prstGeom prst="rect">
            <a:avLst/>
          </a:prstGeom>
        </p:spPr>
      </p:pic>
    </p:spTree>
    <p:extLst>
      <p:ext uri="{BB962C8B-B14F-4D97-AF65-F5344CB8AC3E}">
        <p14:creationId xmlns:p14="http://schemas.microsoft.com/office/powerpoint/2010/main" val="17809457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Stephanie Smith Before</a:t>
            </a:r>
          </a:p>
        </p:txBody>
      </p:sp>
      <p:sp>
        <p:nvSpPr>
          <p:cNvPr id="3" name="Content Placeholder 2"/>
          <p:cNvSpPr>
            <a:spLocks noGrp="1"/>
          </p:cNvSpPr>
          <p:nvPr>
            <p:ph idx="1"/>
          </p:nvPr>
        </p:nvSpPr>
        <p:spPr>
          <a:xfrm>
            <a:off x="457200" y="1298448"/>
            <a:ext cx="4248749" cy="4645152"/>
          </a:xfrm>
        </p:spPr>
        <p:txBody>
          <a:bodyPr/>
          <a:lstStyle/>
          <a:p>
            <a:r>
              <a:rPr lang="en-US" dirty="0"/>
              <a:t>20-year-old Dance Instructor</a:t>
            </a:r>
          </a:p>
          <a:p>
            <a:r>
              <a:rPr lang="en-US" dirty="0"/>
              <a:t>High School Graduate</a:t>
            </a:r>
          </a:p>
          <a:p>
            <a:r>
              <a:rPr lang="en-US" dirty="0"/>
              <a:t>Running Three </a:t>
            </a:r>
            <a:r>
              <a:rPr lang="en-US" i="1" dirty="0"/>
              <a:t>Just for </a:t>
            </a:r>
            <a:r>
              <a:rPr lang="en-US" i="1" dirty="0" err="1"/>
              <a:t>Kix</a:t>
            </a:r>
            <a:r>
              <a:rPr lang="en-US" i="1" dirty="0"/>
              <a:t> </a:t>
            </a:r>
            <a:r>
              <a:rPr lang="en-US" dirty="0"/>
              <a:t>Dance Studios</a:t>
            </a:r>
          </a:p>
          <a:p>
            <a:r>
              <a:rPr lang="en-US" dirty="0"/>
              <a:t>Boyfriend – looking forward to marriage and children</a:t>
            </a:r>
          </a:p>
        </p:txBody>
      </p:sp>
      <p:pic>
        <p:nvPicPr>
          <p:cNvPr id="8" name="Content Placeholder 5" descr="20100512_steph_smith_2.jpg"/>
          <p:cNvPicPr>
            <a:picLocks noGrp="1" noChangeAspect="1"/>
          </p:cNvPicPr>
          <p:nvPr/>
        </p:nvPicPr>
        <p:blipFill>
          <a:blip r:embed="rId2">
            <a:extLst>
              <a:ext uri="{28A0092B-C50C-407E-A947-70E740481C1C}">
                <a14:useLocalDpi xmlns:a14="http://schemas.microsoft.com/office/drawing/2010/main" val="0"/>
              </a:ext>
            </a:extLst>
          </a:blip>
          <a:srcRect l="23291" r="23291"/>
          <a:stretch>
            <a:fillRect/>
          </a:stretch>
        </p:blipFill>
        <p:spPr>
          <a:xfrm>
            <a:off x="5654216" y="115635"/>
            <a:ext cx="3308350" cy="4645025"/>
          </a:xfrm>
          <a:prstGeom prst="rect">
            <a:avLst/>
          </a:prstGeom>
        </p:spPr>
      </p:pic>
      <p:pic>
        <p:nvPicPr>
          <p:cNvPr id="10" name="Picture 9" descr="Screen shot 2010-02-20 at 5_48_4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4499" y="3381717"/>
            <a:ext cx="2147024" cy="2558231"/>
          </a:xfrm>
          <a:prstGeom prst="rect">
            <a:avLst/>
          </a:prstGeom>
        </p:spPr>
      </p:pic>
      <p:pic>
        <p:nvPicPr>
          <p:cNvPr id="13" name="Picture 12" descr="Screen shot 2011-07-07 at 2.20.5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9017" y="3533700"/>
            <a:ext cx="2552700" cy="2095500"/>
          </a:xfrm>
          <a:prstGeom prst="rect">
            <a:avLst/>
          </a:prstGeom>
        </p:spPr>
      </p:pic>
    </p:spTree>
    <p:extLst>
      <p:ext uri="{BB962C8B-B14F-4D97-AF65-F5344CB8AC3E}">
        <p14:creationId xmlns:p14="http://schemas.microsoft.com/office/powerpoint/2010/main" val="9933064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Stephanie Smith After</a:t>
            </a:r>
          </a:p>
        </p:txBody>
      </p:sp>
      <p:sp>
        <p:nvSpPr>
          <p:cNvPr id="3" name="Content Placeholder 2"/>
          <p:cNvSpPr>
            <a:spLocks noGrp="1"/>
          </p:cNvSpPr>
          <p:nvPr>
            <p:ph idx="1"/>
          </p:nvPr>
        </p:nvSpPr>
        <p:spPr>
          <a:xfrm>
            <a:off x="457200" y="1298448"/>
            <a:ext cx="4248749" cy="4645152"/>
          </a:xfrm>
        </p:spPr>
        <p:txBody>
          <a:bodyPr>
            <a:normAutofit fontScale="62500" lnSpcReduction="20000"/>
          </a:bodyPr>
          <a:lstStyle/>
          <a:p>
            <a:r>
              <a:rPr lang="en-US" i="1" dirty="0"/>
              <a:t>E. coli </a:t>
            </a:r>
            <a:r>
              <a:rPr lang="en-US" dirty="0"/>
              <a:t>O157:H7 after eating hamburger</a:t>
            </a:r>
          </a:p>
          <a:p>
            <a:r>
              <a:rPr lang="en-US" dirty="0"/>
              <a:t>Hospitalized September 27, 2007 – June 18, 2008</a:t>
            </a:r>
          </a:p>
          <a:p>
            <a:r>
              <a:rPr lang="en-US" dirty="0"/>
              <a:t>Hemolytic Uremic Syndrome</a:t>
            </a:r>
          </a:p>
          <a:p>
            <a:r>
              <a:rPr lang="en-US" dirty="0"/>
              <a:t>Stroke leaving her brain injured and unable to walk</a:t>
            </a:r>
          </a:p>
          <a:p>
            <a:r>
              <a:rPr lang="en-US" dirty="0"/>
              <a:t>Acute Kidney Failure – Two months of dialysis – will require multiple transplants</a:t>
            </a:r>
          </a:p>
          <a:p>
            <a:r>
              <a:rPr lang="en-US" dirty="0"/>
              <a:t>Neurogenic Bowel and Bladder</a:t>
            </a:r>
          </a:p>
          <a:p>
            <a:r>
              <a:rPr lang="en-US" dirty="0"/>
              <a:t>Will not have children</a:t>
            </a:r>
          </a:p>
          <a:p>
            <a:r>
              <a:rPr lang="en-US" dirty="0"/>
              <a:t>Past Medical Expenses $1,886,434</a:t>
            </a:r>
          </a:p>
          <a:p>
            <a:r>
              <a:rPr lang="en-US" dirty="0"/>
              <a:t>Future Care Costs $29,445,688</a:t>
            </a:r>
          </a:p>
          <a:p>
            <a:r>
              <a:rPr lang="en-US" dirty="0"/>
              <a:t>Wage Loss $1,229,085</a:t>
            </a:r>
          </a:p>
          <a:p>
            <a:pPr marL="0" indent="0">
              <a:buNone/>
            </a:pPr>
            <a:endParaRPr lang="en-US" dirty="0"/>
          </a:p>
          <a:p>
            <a:endParaRPr lang="en-US" dirty="0"/>
          </a:p>
        </p:txBody>
      </p:sp>
      <p:pic>
        <p:nvPicPr>
          <p:cNvPr id="4" name="Picture 3" descr="Screen shot 2011-01-20 at 9.58.5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9156" y="192784"/>
            <a:ext cx="2849157" cy="5568049"/>
          </a:xfrm>
          <a:prstGeom prst="rect">
            <a:avLst/>
          </a:prstGeom>
        </p:spPr>
      </p:pic>
      <p:pic>
        <p:nvPicPr>
          <p:cNvPr id="5" name="Picture 4" descr="Stephanie-Smith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1307" y="3628871"/>
            <a:ext cx="3567379" cy="2295269"/>
          </a:xfrm>
          <a:prstGeom prst="rect">
            <a:avLst/>
          </a:prstGeom>
        </p:spPr>
      </p:pic>
      <p:pic>
        <p:nvPicPr>
          <p:cNvPr id="6" name="Picture 5" descr="bilde(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1403" y="1292785"/>
            <a:ext cx="2324625" cy="2528870"/>
          </a:xfrm>
          <a:prstGeom prst="rect">
            <a:avLst/>
          </a:prstGeom>
        </p:spPr>
      </p:pic>
      <p:pic>
        <p:nvPicPr>
          <p:cNvPr id="7" name="Picture 6" descr="Screen shot 2011-07-07 at 2.04.36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55311" y="3606191"/>
            <a:ext cx="1897972" cy="2330410"/>
          </a:xfrm>
          <a:prstGeom prst="rect">
            <a:avLst/>
          </a:prstGeom>
        </p:spPr>
      </p:pic>
    </p:spTree>
    <p:extLst>
      <p:ext uri="{BB962C8B-B14F-4D97-AF65-F5344CB8AC3E}">
        <p14:creationId xmlns:p14="http://schemas.microsoft.com/office/powerpoint/2010/main" val="31104258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Linda Rivera Before</a:t>
            </a:r>
          </a:p>
        </p:txBody>
      </p:sp>
      <p:sp>
        <p:nvSpPr>
          <p:cNvPr id="3" name="Content Placeholder 2"/>
          <p:cNvSpPr>
            <a:spLocks noGrp="1"/>
          </p:cNvSpPr>
          <p:nvPr>
            <p:ph idx="1"/>
          </p:nvPr>
        </p:nvSpPr>
        <p:spPr>
          <a:xfrm>
            <a:off x="457200" y="1298448"/>
            <a:ext cx="4203391" cy="4645152"/>
          </a:xfrm>
        </p:spPr>
        <p:txBody>
          <a:bodyPr/>
          <a:lstStyle/>
          <a:p>
            <a:r>
              <a:rPr lang="en-US" dirty="0"/>
              <a:t>Wife, Mother of Six</a:t>
            </a:r>
          </a:p>
          <a:p>
            <a:r>
              <a:rPr lang="en-US" dirty="0"/>
              <a:t>Worked with Disabled Children</a:t>
            </a:r>
          </a:p>
          <a:p>
            <a:r>
              <a:rPr lang="en-US" dirty="0"/>
              <a:t>Dedicated “Sports Mom”</a:t>
            </a:r>
          </a:p>
          <a:p>
            <a:pPr marL="0" indent="0">
              <a:buNone/>
            </a:pPr>
            <a:endParaRPr lang="en-US" dirty="0"/>
          </a:p>
        </p:txBody>
      </p:sp>
      <p:pic>
        <p:nvPicPr>
          <p:cNvPr id="5" name="Picture 4" descr="2224(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6044" y="2596911"/>
            <a:ext cx="4127628" cy="3368045"/>
          </a:xfrm>
          <a:prstGeom prst="rect">
            <a:avLst/>
          </a:prstGeom>
        </p:spPr>
      </p:pic>
      <p:pic>
        <p:nvPicPr>
          <p:cNvPr id="7" name="Picture 6"/>
          <p:cNvPicPr/>
          <p:nvPr/>
        </p:nvPicPr>
        <p:blipFill>
          <a:blip r:embed="rId3" cstate="print"/>
          <a:srcRect/>
          <a:stretch>
            <a:fillRect/>
          </a:stretch>
        </p:blipFill>
        <p:spPr bwMode="auto">
          <a:xfrm>
            <a:off x="5533292" y="166212"/>
            <a:ext cx="3520440" cy="271526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0176734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Linda Rivera After</a:t>
            </a:r>
          </a:p>
        </p:txBody>
      </p:sp>
      <p:sp>
        <p:nvSpPr>
          <p:cNvPr id="3" name="Content Placeholder 2"/>
          <p:cNvSpPr>
            <a:spLocks noGrp="1"/>
          </p:cNvSpPr>
          <p:nvPr>
            <p:ph idx="1"/>
          </p:nvPr>
        </p:nvSpPr>
        <p:spPr>
          <a:xfrm>
            <a:off x="4671930" y="1298448"/>
            <a:ext cx="4179461" cy="4645152"/>
          </a:xfrm>
        </p:spPr>
        <p:txBody>
          <a:bodyPr>
            <a:normAutofit fontScale="47500" lnSpcReduction="20000"/>
          </a:bodyPr>
          <a:lstStyle/>
          <a:p>
            <a:r>
              <a:rPr lang="en-US" i="1" dirty="0"/>
              <a:t>E. coli </a:t>
            </a:r>
            <a:r>
              <a:rPr lang="en-US" dirty="0"/>
              <a:t>O157:H7 Cookies</a:t>
            </a:r>
          </a:p>
          <a:p>
            <a:r>
              <a:rPr lang="en-US" dirty="0"/>
              <a:t>Hospitalized May 3, 2009 – May 20, 2011</a:t>
            </a:r>
          </a:p>
          <a:p>
            <a:r>
              <a:rPr lang="en-US" dirty="0"/>
              <a:t>Large Intestine Removed</a:t>
            </a:r>
          </a:p>
          <a:p>
            <a:r>
              <a:rPr lang="en-US" dirty="0"/>
              <a:t>Stroke</a:t>
            </a:r>
          </a:p>
          <a:p>
            <a:r>
              <a:rPr lang="en-US" dirty="0"/>
              <a:t>Mechanical Ventilation</a:t>
            </a:r>
          </a:p>
          <a:p>
            <a:r>
              <a:rPr lang="en-US" dirty="0"/>
              <a:t>Multiple Septic Infections</a:t>
            </a:r>
          </a:p>
          <a:p>
            <a:r>
              <a:rPr lang="en-US" dirty="0"/>
              <a:t>Missed Three Kid’s Graduations</a:t>
            </a:r>
          </a:p>
          <a:p>
            <a:r>
              <a:rPr lang="en-US" dirty="0"/>
              <a:t>Dialysis, Plasma Exchange</a:t>
            </a:r>
          </a:p>
          <a:p>
            <a:r>
              <a:rPr lang="en-US" dirty="0"/>
              <a:t>Congestive Heart Failure</a:t>
            </a:r>
          </a:p>
          <a:p>
            <a:r>
              <a:rPr lang="en-US" dirty="0"/>
              <a:t>Hospice Care Suggested Multiple Times</a:t>
            </a:r>
          </a:p>
          <a:p>
            <a:r>
              <a:rPr lang="en-US" dirty="0"/>
              <a:t>Liver Failure</a:t>
            </a:r>
          </a:p>
          <a:p>
            <a:r>
              <a:rPr lang="en-US" dirty="0"/>
              <a:t>Hemolytic Uremic Syndrome</a:t>
            </a:r>
          </a:p>
          <a:p>
            <a:r>
              <a:rPr lang="en-US" dirty="0"/>
              <a:t>Dialysis</a:t>
            </a:r>
          </a:p>
          <a:p>
            <a:r>
              <a:rPr lang="en-US" dirty="0"/>
              <a:t>Dr. </a:t>
            </a:r>
            <a:r>
              <a:rPr lang="en-US" dirty="0" err="1"/>
              <a:t>Siegler</a:t>
            </a:r>
            <a:r>
              <a:rPr lang="en-US" dirty="0"/>
              <a:t>:  “Linda has survived the severest multi-organ (bowel, kidney, brain, lung, gall bladder, pancreas and liver) </a:t>
            </a:r>
            <a:r>
              <a:rPr lang="en-US" i="1" dirty="0"/>
              <a:t>E. coli </a:t>
            </a:r>
            <a:r>
              <a:rPr lang="en-US" dirty="0"/>
              <a:t>case I have seen in my extensive experience.”</a:t>
            </a:r>
          </a:p>
          <a:p>
            <a:r>
              <a:rPr lang="en-US" dirty="0"/>
              <a:t>Medical Bills to date $5,537,755</a:t>
            </a:r>
          </a:p>
          <a:p>
            <a:r>
              <a:rPr lang="en-US" dirty="0"/>
              <a:t>Future Care Costs $26,289.768 to $61,769,699</a:t>
            </a:r>
          </a:p>
          <a:p>
            <a:endParaRPr lang="en-US" dirty="0"/>
          </a:p>
        </p:txBody>
      </p:sp>
      <p:pic>
        <p:nvPicPr>
          <p:cNvPr id="4" name="Picture 3" descr="Screen shot 2011-01-20 at 9.58.39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114" y="1069716"/>
            <a:ext cx="3987800" cy="2578100"/>
          </a:xfrm>
          <a:prstGeom prst="rect">
            <a:avLst/>
          </a:prstGeom>
        </p:spPr>
      </p:pic>
      <p:pic>
        <p:nvPicPr>
          <p:cNvPr id="5" name="Picture 4" descr="ThumbnailServer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3930" y="3581305"/>
            <a:ext cx="2032000" cy="2043445"/>
          </a:xfrm>
          <a:prstGeom prst="rect">
            <a:avLst/>
          </a:prstGeom>
        </p:spPr>
      </p:pic>
      <p:pic>
        <p:nvPicPr>
          <p:cNvPr id="6" name="Picture 5" descr="s-FOOD-SAFETY-BILL-larg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395" y="3651552"/>
            <a:ext cx="2377440" cy="2138785"/>
          </a:xfrm>
          <a:prstGeom prst="rect">
            <a:avLst/>
          </a:prstGeom>
        </p:spPr>
      </p:pic>
    </p:spTree>
    <p:extLst>
      <p:ext uri="{BB962C8B-B14F-4D97-AF65-F5344CB8AC3E}">
        <p14:creationId xmlns:p14="http://schemas.microsoft.com/office/powerpoint/2010/main" val="41699043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 things are Different Today?</a:t>
            </a:r>
          </a:p>
        </p:txBody>
      </p:sp>
      <p:pic>
        <p:nvPicPr>
          <p:cNvPr id="3" name="Picture 2" descr="Parnell5th.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4100" y="1079500"/>
            <a:ext cx="7023100" cy="4686300"/>
          </a:xfrm>
          <a:prstGeom prst="rect">
            <a:avLst/>
          </a:prstGeom>
        </p:spPr>
      </p:pic>
      <p:pic>
        <p:nvPicPr>
          <p:cNvPr id="4" name="Picture 3" descr="prison-bars.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1059" y="971176"/>
            <a:ext cx="7112000" cy="5020235"/>
          </a:xfrm>
          <a:prstGeom prst="rect">
            <a:avLst/>
          </a:prstGeom>
        </p:spPr>
      </p:pic>
      <p:pic>
        <p:nvPicPr>
          <p:cNvPr id="5" name="JailDoorSoundEffec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61365" y="5906247"/>
            <a:ext cx="812800" cy="812800"/>
          </a:xfrm>
          <a:prstGeom prst="rect">
            <a:avLst/>
          </a:prstGeom>
          <a:noFill/>
          <a:ln>
            <a:noFill/>
          </a:ln>
          <a:effectLst>
            <a:softEdge rad="635000"/>
          </a:effectLst>
        </p:spPr>
      </p:pic>
    </p:spTree>
    <p:extLst>
      <p:ext uri="{BB962C8B-B14F-4D97-AF65-F5344CB8AC3E}">
        <p14:creationId xmlns:p14="http://schemas.microsoft.com/office/powerpoint/2010/main" val="3700660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1" presetClass="mediacall" presetSubtype="0" fill="hold" nodeType="withEffect">
                                  <p:stCondLst>
                                    <p:cond delay="0"/>
                                  </p:stCondLst>
                                  <p:childTnLst>
                                    <p:cmd type="call" cmd="playFrom(0.0)">
                                      <p:cBhvr>
                                        <p:cTn id="9" dur="36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It Started with just a Little Salmonella</a:t>
            </a:r>
          </a:p>
        </p:txBody>
      </p:sp>
      <p:sp>
        <p:nvSpPr>
          <p:cNvPr id="8" name="Content Placeholder 7"/>
          <p:cNvSpPr>
            <a:spLocks noGrp="1"/>
          </p:cNvSpPr>
          <p:nvPr>
            <p:ph idx="1"/>
          </p:nvPr>
        </p:nvSpPr>
        <p:spPr>
          <a:xfrm>
            <a:off x="4572000" y="1329766"/>
            <a:ext cx="4279392" cy="4557058"/>
          </a:xfrm>
        </p:spPr>
        <p:txBody>
          <a:bodyPr>
            <a:noAutofit/>
          </a:bodyPr>
          <a:lstStyle/>
          <a:p>
            <a:r>
              <a:rPr lang="en-US" sz="1400" dirty="0"/>
              <a:t>714 persons infected with the outbreak strain of </a:t>
            </a:r>
            <a:r>
              <a:rPr lang="en-US" sz="1400" i="1" dirty="0"/>
              <a:t>Salmonella </a:t>
            </a:r>
            <a:r>
              <a:rPr lang="en-US" sz="1400" dirty="0" err="1"/>
              <a:t>Typhimurium</a:t>
            </a:r>
            <a:r>
              <a:rPr lang="en-US" sz="1400" dirty="0"/>
              <a:t> were reported from 46 states..  Additionally, one ill person was reported from Canada.</a:t>
            </a:r>
          </a:p>
          <a:p>
            <a:r>
              <a:rPr lang="en-US" sz="1400" dirty="0"/>
              <a:t>Among the persons with confirmed, reported dates available, illnesses began between September 1, 2008 and March 31, 2009. Patients ranged in age from &lt;1 to 98 years. The median age of patients was 16 years which means that half of ill persons were younger than 16 years. 21% were age &lt;5 years, 17% were &gt;59 years. 48% of patients were female. Among persons with available information, 24% reported being hospitalized. </a:t>
            </a:r>
          </a:p>
          <a:p>
            <a:r>
              <a:rPr lang="en-US" sz="1400" dirty="0"/>
              <a:t>Nine deaths: Idaho (1), Minnesota (3), North Carolina (1), Ohio (2), and Virginia (2).</a:t>
            </a:r>
          </a:p>
        </p:txBody>
      </p:sp>
      <p:pic>
        <p:nvPicPr>
          <p:cNvPr id="9" name="Picture 8" descr="cfa2e544796b42fe941586f1af937f57.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556" y="1449294"/>
            <a:ext cx="4124562" cy="4123765"/>
          </a:xfrm>
          <a:prstGeom prst="rect">
            <a:avLst/>
          </a:prstGeom>
        </p:spPr>
      </p:pic>
    </p:spTree>
    <p:extLst>
      <p:ext uri="{BB962C8B-B14F-4D97-AF65-F5344CB8AC3E}">
        <p14:creationId xmlns:p14="http://schemas.microsoft.com/office/powerpoint/2010/main" val="520454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6725" y="121584"/>
            <a:ext cx="8497981" cy="715122"/>
          </a:xfrm>
        </p:spPr>
        <p:txBody>
          <a:bodyPr>
            <a:noAutofit/>
          </a:bodyPr>
          <a:lstStyle/>
          <a:p>
            <a:r>
              <a:rPr lang="en-US" dirty="0"/>
              <a:t>Then there were Congressional Hearings</a:t>
            </a:r>
          </a:p>
        </p:txBody>
      </p:sp>
      <p:sp>
        <p:nvSpPr>
          <p:cNvPr id="5" name="Text Placeholder 4"/>
          <p:cNvSpPr>
            <a:spLocks noGrp="1"/>
          </p:cNvSpPr>
          <p:nvPr>
            <p:ph type="body" sz="half" idx="1"/>
          </p:nvPr>
        </p:nvSpPr>
        <p:spPr>
          <a:xfrm>
            <a:off x="239606" y="805458"/>
            <a:ext cx="4347882" cy="5127042"/>
          </a:xfrm>
        </p:spPr>
        <p:txBody>
          <a:bodyPr>
            <a:normAutofit fontScale="25000" lnSpcReduction="20000"/>
          </a:bodyPr>
          <a:lstStyle/>
          <a:p>
            <a:pPr marL="0" indent="0">
              <a:buNone/>
            </a:pPr>
            <a:endParaRPr lang="en-US" sz="5600" i="1" dirty="0">
              <a:effectLst/>
            </a:endParaRPr>
          </a:p>
          <a:p>
            <a:r>
              <a:rPr lang="en-US" sz="5600" i="1" dirty="0">
                <a:effectLst/>
              </a:rPr>
              <a:t>“Turn them loose,” Parnell had told his plant manager in an internal e-mail disclosed at the House hearing. The e-mail referred to products that once were deemed contaminated but were cleared in a second test last year.</a:t>
            </a:r>
          </a:p>
          <a:p>
            <a:endParaRPr lang="en-US" sz="5600" dirty="0">
              <a:effectLst/>
            </a:endParaRPr>
          </a:p>
          <a:p>
            <a:r>
              <a:rPr lang="en-US" sz="5600" i="1" dirty="0">
                <a:effectLst/>
              </a:rPr>
              <a:t>Parnell ordered products identified with salmonella to be shipped and quoting his complaints that tests discovering the contaminated food were “costing us huge $$$$$.”</a:t>
            </a:r>
          </a:p>
          <a:p>
            <a:endParaRPr lang="en-US" sz="5600" dirty="0">
              <a:effectLst/>
            </a:endParaRPr>
          </a:p>
          <a:p>
            <a:r>
              <a:rPr lang="en-US" sz="5600" i="1" dirty="0">
                <a:effectLst/>
              </a:rPr>
              <a:t>Parnell insisted that the outbreak did not start at his plant, calling that a misunderstanding by the media and public health officials. “No salmonella has been found anywhere else in our products, or in our plants, or in any unopened containers of our product.”</a:t>
            </a:r>
          </a:p>
          <a:p>
            <a:endParaRPr lang="en-US" sz="5600" dirty="0">
              <a:effectLst/>
            </a:endParaRPr>
          </a:p>
          <a:p>
            <a:r>
              <a:rPr lang="en-US" sz="5600" i="1" dirty="0">
                <a:effectLst/>
              </a:rPr>
              <a:t>Parnell complained to a worker after they notified him that salmonella had been found in more products. “I go thru this about once a week,” he wrote in a June 2008 e-mail. “I will hold my breath ………. again.”</a:t>
            </a:r>
            <a:endParaRPr lang="en-US" sz="5600" dirty="0">
              <a:effectLst/>
            </a:endParaRPr>
          </a:p>
          <a:p>
            <a:endParaRPr lang="en-US" dirty="0"/>
          </a:p>
        </p:txBody>
      </p:sp>
      <p:pic>
        <p:nvPicPr>
          <p:cNvPr id="7" name="Content Placeholder 6" descr="628x471.jpg"/>
          <p:cNvPicPr>
            <a:picLocks noGrp="1" noChangeAspect="1"/>
          </p:cNvPicPr>
          <p:nvPr>
            <p:ph sz="half" idx="2"/>
          </p:nvPr>
        </p:nvPicPr>
        <p:blipFill>
          <a:blip r:embed="rId2">
            <a:extLst>
              <a:ext uri="{28A0092B-C50C-407E-A947-70E740481C1C}">
                <a14:useLocalDpi xmlns:a14="http://schemas.microsoft.com/office/drawing/2010/main" val="0"/>
              </a:ext>
            </a:extLst>
          </a:blip>
          <a:srcRect t="3156" b="3156"/>
          <a:stretch>
            <a:fillRect/>
          </a:stretch>
        </p:blipFill>
        <p:spPr>
          <a:xfrm>
            <a:off x="4724400" y="1577041"/>
            <a:ext cx="4092575" cy="3810000"/>
          </a:xfrm>
        </p:spPr>
      </p:pic>
    </p:spTree>
    <p:extLst>
      <p:ext uri="{BB962C8B-B14F-4D97-AF65-F5344CB8AC3E}">
        <p14:creationId xmlns:p14="http://schemas.microsoft.com/office/powerpoint/2010/main" val="2787117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Then a 76 Count Federal Indictment</a:t>
            </a:r>
          </a:p>
        </p:txBody>
      </p:sp>
      <p:sp>
        <p:nvSpPr>
          <p:cNvPr id="3" name="Text Placeholder 2"/>
          <p:cNvSpPr>
            <a:spLocks noGrp="1"/>
          </p:cNvSpPr>
          <p:nvPr>
            <p:ph type="body" sz="half" idx="1"/>
          </p:nvPr>
        </p:nvSpPr>
        <p:spPr/>
        <p:txBody>
          <a:bodyPr>
            <a:normAutofit fontScale="77500" lnSpcReduction="20000"/>
          </a:bodyPr>
          <a:lstStyle/>
          <a:p>
            <a:r>
              <a:rPr lang="en-US" dirty="0"/>
              <a:t>Stewart Parnell, the former owner of Peanut Corp. of America</a:t>
            </a:r>
          </a:p>
          <a:p>
            <a:r>
              <a:rPr lang="en-US" dirty="0"/>
              <a:t>Michael Parnell, who is Stewart Parnell’s brother and a former supervisor</a:t>
            </a:r>
          </a:p>
          <a:p>
            <a:r>
              <a:rPr lang="en-US" dirty="0"/>
              <a:t>Samuel </a:t>
            </a:r>
            <a:r>
              <a:rPr lang="en-US" dirty="0" err="1"/>
              <a:t>Lightsey</a:t>
            </a:r>
            <a:r>
              <a:rPr lang="en-US" dirty="0"/>
              <a:t>, a onetime plant operator</a:t>
            </a:r>
          </a:p>
          <a:p>
            <a:r>
              <a:rPr lang="en-US" dirty="0"/>
              <a:t>Mary Wilkerson, a former quality-assurance manager</a:t>
            </a:r>
          </a:p>
          <a:p>
            <a:r>
              <a:rPr lang="en-US" dirty="0"/>
              <a:t>Daniel Kilgore, plant manager</a:t>
            </a:r>
          </a:p>
        </p:txBody>
      </p:sp>
      <p:sp>
        <p:nvSpPr>
          <p:cNvPr id="5" name="Content Placeholder 4"/>
          <p:cNvSpPr>
            <a:spLocks noGrp="1"/>
          </p:cNvSpPr>
          <p:nvPr>
            <p:ph sz="half" idx="2"/>
          </p:nvPr>
        </p:nvSpPr>
        <p:spPr/>
        <p:txBody>
          <a:bodyPr>
            <a:normAutofit fontScale="77500" lnSpcReduction="20000"/>
          </a:bodyPr>
          <a:lstStyle/>
          <a:p>
            <a:r>
              <a:rPr lang="en-US" dirty="0"/>
              <a:t>Allegations Include:</a:t>
            </a:r>
          </a:p>
          <a:p>
            <a:r>
              <a:rPr lang="en-US" dirty="0"/>
              <a:t>Mail Fraud</a:t>
            </a:r>
          </a:p>
          <a:p>
            <a:r>
              <a:rPr lang="en-US" dirty="0"/>
              <a:t>Wire Fraud</a:t>
            </a:r>
          </a:p>
          <a:p>
            <a:r>
              <a:rPr lang="en-US" dirty="0"/>
              <a:t>Introduction of Adulterated and Misbranded Food into Interstate Commerce with Intent to Defraud or Mislead</a:t>
            </a:r>
          </a:p>
          <a:p>
            <a:r>
              <a:rPr lang="en-US" dirty="0"/>
              <a:t>Conspiracy</a:t>
            </a:r>
          </a:p>
        </p:txBody>
      </p:sp>
      <p:pic>
        <p:nvPicPr>
          <p:cNvPr id="6" name="Picture 5" descr="_45431591_peanutcorps_ap22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7747" y="4233311"/>
            <a:ext cx="3826016" cy="1727752"/>
          </a:xfrm>
          <a:prstGeom prst="rect">
            <a:avLst/>
          </a:prstGeom>
        </p:spPr>
      </p:pic>
    </p:spTree>
    <p:extLst>
      <p:ext uri="{BB962C8B-B14F-4D97-AF65-F5344CB8AC3E}">
        <p14:creationId xmlns:p14="http://schemas.microsoft.com/office/powerpoint/2010/main" val="1456749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ChangeArrowheads="1"/>
          </p:cNvSpPr>
          <p:nvPr>
            <p:ph type="title" idx="4294967295"/>
          </p:nvPr>
        </p:nvSpPr>
        <p:spPr>
          <a:xfrm>
            <a:off x="358775" y="142875"/>
            <a:ext cx="8589963" cy="869950"/>
          </a:xfrm>
        </p:spPr>
        <p:txBody>
          <a:bodyPr vert="horz" lIns="91440" tIns="45720" rIns="91440" bIns="45720" rtlCol="0" anchor="ctr">
            <a:noAutofit/>
          </a:bodyPr>
          <a:lstStyle/>
          <a:p>
            <a:pPr>
              <a:lnSpc>
                <a:spcPts val="3600"/>
              </a:lnSpc>
            </a:pPr>
            <a:r>
              <a:rPr lang="en-US" dirty="0"/>
              <a:t>Planning </a:t>
            </a:r>
            <a:r>
              <a:rPr lang="en-US" dirty="0">
                <a:solidFill>
                  <a:schemeClr val="bg1"/>
                </a:solidFill>
              </a:rPr>
              <a:t>AGAINST </a:t>
            </a:r>
            <a:r>
              <a:rPr lang="en-US" dirty="0"/>
              <a:t>Litigation – </a:t>
            </a:r>
            <a:br>
              <a:rPr lang="en-US" dirty="0"/>
            </a:br>
            <a:r>
              <a:rPr lang="en-US" dirty="0"/>
              <a:t>What Is Really Important</a:t>
            </a:r>
          </a:p>
        </p:txBody>
      </p:sp>
      <p:sp>
        <p:nvSpPr>
          <p:cNvPr id="334851" name="Rectangle 3"/>
          <p:cNvSpPr>
            <a:spLocks noGrp="1" noChangeArrowheads="1"/>
          </p:cNvSpPr>
          <p:nvPr>
            <p:ph type="body" sz="half" idx="4294967295"/>
          </p:nvPr>
        </p:nvSpPr>
        <p:spPr>
          <a:xfrm>
            <a:off x="750761" y="1362456"/>
            <a:ext cx="4083050" cy="4137025"/>
          </a:xfrm>
        </p:spPr>
        <p:txBody>
          <a:bodyPr vert="horz" lIns="91440" tIns="45720" rIns="91440" bIns="45720" rtlCol="0">
            <a:noAutofit/>
          </a:bodyPr>
          <a:lstStyle/>
          <a:p>
            <a:pPr>
              <a:spcBef>
                <a:spcPts val="1200"/>
              </a:spcBef>
            </a:pPr>
            <a:r>
              <a:rPr lang="en-US" sz="2400" dirty="0"/>
              <a:t>Identify Hazards</a:t>
            </a:r>
          </a:p>
          <a:p>
            <a:pPr lvl="1">
              <a:spcBef>
                <a:spcPts val="1200"/>
              </a:spcBef>
            </a:pPr>
            <a:r>
              <a:rPr lang="en-US" sz="1800" dirty="0" err="1"/>
              <a:t>HACCP</a:t>
            </a:r>
            <a:r>
              <a:rPr lang="en-US" sz="1800" dirty="0"/>
              <a:t>	</a:t>
            </a:r>
          </a:p>
          <a:p>
            <a:pPr lvl="1">
              <a:spcBef>
                <a:spcPts val="1200"/>
              </a:spcBef>
            </a:pPr>
            <a:r>
              <a:rPr lang="en-US" sz="1800" dirty="0"/>
              <a:t>Do you have </a:t>
            </a:r>
            <a:br>
              <a:rPr lang="en-US" sz="1800" dirty="0"/>
            </a:br>
            <a:r>
              <a:rPr lang="en-US" sz="1800" dirty="0"/>
              <a:t>qualified and committed people?</a:t>
            </a:r>
          </a:p>
          <a:p>
            <a:pPr>
              <a:spcBef>
                <a:spcPts val="1200"/>
              </a:spcBef>
            </a:pPr>
            <a:r>
              <a:rPr lang="en-US" sz="2400" dirty="0"/>
              <a:t>What is the Culture?</a:t>
            </a:r>
          </a:p>
          <a:p>
            <a:pPr>
              <a:spcBef>
                <a:spcPts val="1200"/>
              </a:spcBef>
            </a:pPr>
            <a:r>
              <a:rPr lang="en-US" sz="2400" dirty="0"/>
              <a:t>Involve Vendors </a:t>
            </a:r>
            <a:br>
              <a:rPr lang="en-US" sz="2400" dirty="0"/>
            </a:br>
            <a:r>
              <a:rPr lang="en-US" sz="2400" dirty="0"/>
              <a:t>and Suppliers</a:t>
            </a:r>
          </a:p>
          <a:p>
            <a:pPr lvl="1">
              <a:spcBef>
                <a:spcPts val="1200"/>
              </a:spcBef>
            </a:pPr>
            <a:r>
              <a:rPr lang="en-US" sz="1800" dirty="0"/>
              <a:t>Do they really </a:t>
            </a:r>
            <a:br>
              <a:rPr lang="en-US" sz="1800" dirty="0"/>
            </a:br>
            <a:r>
              <a:rPr lang="en-US" sz="1800" dirty="0"/>
              <a:t>have a plan?</a:t>
            </a:r>
          </a:p>
          <a:p>
            <a:pPr lvl="1">
              <a:spcBef>
                <a:spcPts val="1200"/>
              </a:spcBef>
            </a:pPr>
            <a:r>
              <a:rPr lang="en-US" sz="1800" dirty="0"/>
              <a:t>Ever visit them?</a:t>
            </a:r>
          </a:p>
          <a:p>
            <a:pPr lvl="1">
              <a:spcBef>
                <a:spcPts val="1200"/>
              </a:spcBef>
            </a:pPr>
            <a:endParaRPr lang="en-US" sz="18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6562" y="1618488"/>
            <a:ext cx="4487715" cy="3588258"/>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177432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4851">
                                            <p:txEl>
                                              <p:pRg st="0" end="0"/>
                                            </p:txEl>
                                          </p:spTgt>
                                        </p:tgtEl>
                                        <p:attrNameLst>
                                          <p:attrName>style.visibility</p:attrName>
                                        </p:attrNameLst>
                                      </p:cBhvr>
                                      <p:to>
                                        <p:strVal val="visible"/>
                                      </p:to>
                                    </p:set>
                                    <p:animEffect transition="in" filter="wipe(left)">
                                      <p:cBhvr>
                                        <p:cTn id="7" dur="500"/>
                                        <p:tgtEl>
                                          <p:spTgt spid="334851">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34851">
                                            <p:txEl>
                                              <p:pRg st="1" end="1"/>
                                            </p:txEl>
                                          </p:spTgt>
                                        </p:tgtEl>
                                        <p:attrNameLst>
                                          <p:attrName>style.visibility</p:attrName>
                                        </p:attrNameLst>
                                      </p:cBhvr>
                                      <p:to>
                                        <p:strVal val="visible"/>
                                      </p:to>
                                    </p:set>
                                    <p:animEffect transition="in" filter="wipe(left)">
                                      <p:cBhvr>
                                        <p:cTn id="10" dur="500"/>
                                        <p:tgtEl>
                                          <p:spTgt spid="334851">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34851">
                                            <p:txEl>
                                              <p:pRg st="2" end="2"/>
                                            </p:txEl>
                                          </p:spTgt>
                                        </p:tgtEl>
                                        <p:attrNameLst>
                                          <p:attrName>style.visibility</p:attrName>
                                        </p:attrNameLst>
                                      </p:cBhvr>
                                      <p:to>
                                        <p:strVal val="visible"/>
                                      </p:to>
                                    </p:set>
                                    <p:animEffect transition="in" filter="wipe(left)">
                                      <p:cBhvr>
                                        <p:cTn id="13" dur="500"/>
                                        <p:tgtEl>
                                          <p:spTgt spid="334851">
                                            <p:txEl>
                                              <p:pRg st="2" end="2"/>
                                            </p:txEl>
                                          </p:spTgt>
                                        </p:tgtEl>
                                      </p:cBhvr>
                                    </p:animEffect>
                                  </p:childTnLst>
                                </p:cTn>
                              </p:par>
                            </p:childTnLst>
                          </p:cTn>
                        </p:par>
                      </p:childTnLst>
                    </p:cTn>
                  </p:par>
                  <p:par>
                    <p:cTn id="14" fill="hold">
                      <p:stCondLst>
                        <p:cond delay="indefinite"/>
                      </p:stCondLst>
                      <p:childTnLst>
                        <p:par>
                          <p:cTn id="15" fill="hold" nodeType="after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34851">
                                            <p:txEl>
                                              <p:pRg st="3" end="3"/>
                                            </p:txEl>
                                          </p:spTgt>
                                        </p:tgtEl>
                                        <p:attrNameLst>
                                          <p:attrName>style.visibility</p:attrName>
                                        </p:attrNameLst>
                                      </p:cBhvr>
                                      <p:to>
                                        <p:strVal val="visible"/>
                                      </p:to>
                                    </p:set>
                                    <p:animEffect transition="in" filter="wipe(left)">
                                      <p:cBhvr>
                                        <p:cTn id="18" dur="500"/>
                                        <p:tgtEl>
                                          <p:spTgt spid="334851">
                                            <p:txEl>
                                              <p:pRg st="3" end="3"/>
                                            </p:txEl>
                                          </p:spTgt>
                                        </p:tgtEl>
                                      </p:cBhvr>
                                    </p:animEffect>
                                  </p:childTnLst>
                                </p:cTn>
                              </p:par>
                            </p:childTnLst>
                          </p:cTn>
                        </p:par>
                      </p:childTnLst>
                    </p:cTn>
                  </p:par>
                  <p:par>
                    <p:cTn id="19" fill="hold">
                      <p:stCondLst>
                        <p:cond delay="indefinite"/>
                      </p:stCondLst>
                      <p:childTnLst>
                        <p:par>
                          <p:cTn id="20" fill="hold" nodeType="after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34851">
                                            <p:txEl>
                                              <p:pRg st="4" end="4"/>
                                            </p:txEl>
                                          </p:spTgt>
                                        </p:tgtEl>
                                        <p:attrNameLst>
                                          <p:attrName>style.visibility</p:attrName>
                                        </p:attrNameLst>
                                      </p:cBhvr>
                                      <p:to>
                                        <p:strVal val="visible"/>
                                      </p:to>
                                    </p:set>
                                    <p:animEffect transition="in" filter="wipe(left)">
                                      <p:cBhvr>
                                        <p:cTn id="23" dur="500"/>
                                        <p:tgtEl>
                                          <p:spTgt spid="334851">
                                            <p:txEl>
                                              <p:pRg st="4" end="4"/>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34851">
                                            <p:txEl>
                                              <p:pRg st="5" end="5"/>
                                            </p:txEl>
                                          </p:spTgt>
                                        </p:tgtEl>
                                        <p:attrNameLst>
                                          <p:attrName>style.visibility</p:attrName>
                                        </p:attrNameLst>
                                      </p:cBhvr>
                                      <p:to>
                                        <p:strVal val="visible"/>
                                      </p:to>
                                    </p:set>
                                    <p:animEffect transition="in" filter="wipe(left)">
                                      <p:cBhvr>
                                        <p:cTn id="26" dur="500"/>
                                        <p:tgtEl>
                                          <p:spTgt spid="334851">
                                            <p:txEl>
                                              <p:pRg st="5" end="5"/>
                                            </p:tx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334851">
                                            <p:txEl>
                                              <p:pRg st="6" end="6"/>
                                            </p:txEl>
                                          </p:spTgt>
                                        </p:tgtEl>
                                        <p:attrNameLst>
                                          <p:attrName>style.visibility</p:attrName>
                                        </p:attrNameLst>
                                      </p:cBhvr>
                                      <p:to>
                                        <p:strVal val="visible"/>
                                      </p:to>
                                    </p:set>
                                    <p:animEffect transition="in" filter="wipe(left)">
                                      <p:cBhvr>
                                        <p:cTn id="29" dur="500"/>
                                        <p:tgtEl>
                                          <p:spTgt spid="33485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851"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AutoShape 11"/>
          <p:cNvSpPr>
            <a:spLocks noChangeArrowheads="1"/>
          </p:cNvSpPr>
          <p:nvPr/>
        </p:nvSpPr>
        <p:spPr bwMode="auto">
          <a:xfrm>
            <a:off x="771525" y="2124075"/>
            <a:ext cx="7524750" cy="3778250"/>
          </a:xfrm>
          <a:prstGeom prst="roundRect">
            <a:avLst>
              <a:gd name="adj" fmla="val 16667"/>
            </a:avLst>
          </a:prstGeom>
          <a:solidFill>
            <a:schemeClr val="tx1"/>
          </a:solidFill>
          <a:ln w="12700">
            <a:solidFill>
              <a:schemeClr val="bg1"/>
            </a:solidFill>
            <a:round/>
            <a:headEnd type="none" w="sm" len="sm"/>
            <a:tailEnd type="none" w="sm" len="sm"/>
          </a:ln>
        </p:spPr>
        <p:txBody>
          <a:bodyPr wrap="none" anchor="ctr"/>
          <a:lstStyle/>
          <a:p>
            <a:endParaRPr lang="en-US"/>
          </a:p>
        </p:txBody>
      </p:sp>
      <p:sp>
        <p:nvSpPr>
          <p:cNvPr id="460802" name="Rectangle 2"/>
          <p:cNvSpPr>
            <a:spLocks noGrp="1" noChangeArrowheads="1"/>
          </p:cNvSpPr>
          <p:nvPr>
            <p:ph type="title" idx="4294967295"/>
          </p:nvPr>
        </p:nvSpPr>
        <p:spPr>
          <a:xfrm>
            <a:off x="349250" y="142875"/>
            <a:ext cx="7772400" cy="869950"/>
          </a:xfrm>
        </p:spPr>
        <p:txBody>
          <a:bodyPr vert="horz" lIns="91440" tIns="45720" rIns="91440" bIns="45720" rtlCol="0" anchor="ctr">
            <a:noAutofit/>
          </a:bodyPr>
          <a:lstStyle/>
          <a:p>
            <a:r>
              <a:rPr lang="en-US" dirty="0"/>
              <a:t>Planning </a:t>
            </a:r>
            <a:r>
              <a:rPr lang="en-US" dirty="0">
                <a:solidFill>
                  <a:schemeClr val="bg1"/>
                </a:solidFill>
              </a:rPr>
              <a:t>AGAINST</a:t>
            </a:r>
            <a:r>
              <a:rPr lang="en-US" dirty="0"/>
              <a:t> Litigation – </a:t>
            </a:r>
            <a:br>
              <a:rPr lang="en-US" dirty="0"/>
            </a:br>
            <a:r>
              <a:rPr lang="en-US" dirty="0"/>
              <a:t>Establish Relationships</a:t>
            </a:r>
          </a:p>
        </p:txBody>
      </p:sp>
      <p:sp>
        <p:nvSpPr>
          <p:cNvPr id="460803" name="Rectangle 3"/>
          <p:cNvSpPr>
            <a:spLocks noGrp="1" noChangeArrowheads="1"/>
          </p:cNvSpPr>
          <p:nvPr>
            <p:ph type="body" idx="4294967295"/>
          </p:nvPr>
        </p:nvSpPr>
        <p:spPr>
          <a:xfrm>
            <a:off x="414338" y="1294187"/>
            <a:ext cx="4400550" cy="420687"/>
          </a:xfrm>
        </p:spPr>
        <p:txBody>
          <a:bodyPr lIns="182562" rIns="182562">
            <a:normAutofit fontScale="77500" lnSpcReduction="20000"/>
          </a:bodyPr>
          <a:lstStyle/>
          <a:p>
            <a:pPr marL="0" indent="0">
              <a:buFont typeface="Wingdings" pitchFamily="2" charset="2"/>
              <a:buNone/>
            </a:pPr>
            <a:r>
              <a:rPr lang="en-US" i="1"/>
              <a:t>They are your best friends!</a:t>
            </a:r>
          </a:p>
        </p:txBody>
      </p:sp>
      <p:grpSp>
        <p:nvGrpSpPr>
          <p:cNvPr id="2" name="Group 1"/>
          <p:cNvGrpSpPr/>
          <p:nvPr/>
        </p:nvGrpSpPr>
        <p:grpSpPr>
          <a:xfrm>
            <a:off x="881717" y="1803400"/>
            <a:ext cx="7522508" cy="3973415"/>
            <a:chOff x="881717" y="1803400"/>
            <a:chExt cx="7522508" cy="3973415"/>
          </a:xfrm>
        </p:grpSpPr>
        <p:pic>
          <p:nvPicPr>
            <p:cNvPr id="119819" name="Picture 11" descr="South Dakota State Seal"/>
            <p:cNvPicPr>
              <a:picLocks noChangeAspect="1" noChangeArrowheads="1"/>
            </p:cNvPicPr>
            <p:nvPr/>
          </p:nvPicPr>
          <p:blipFill>
            <a:blip r:embed="rId2"/>
            <a:srcRect/>
            <a:stretch>
              <a:fillRect/>
            </a:stretch>
          </p:blipFill>
          <p:spPr bwMode="auto">
            <a:xfrm>
              <a:off x="881717" y="2427288"/>
              <a:ext cx="958850" cy="1181100"/>
            </a:xfrm>
            <a:prstGeom prst="rect">
              <a:avLst/>
            </a:prstGeom>
            <a:noFill/>
            <a:ln w="9525">
              <a:noFill/>
              <a:miter lim="800000"/>
              <a:headEnd/>
              <a:tailEnd/>
            </a:ln>
            <a:effectLst/>
          </p:spPr>
        </p:pic>
        <p:pic>
          <p:nvPicPr>
            <p:cNvPr id="119822" name="Picture 14" descr="nvseal8"/>
            <p:cNvPicPr>
              <a:picLocks noChangeAspect="1" noChangeArrowheads="1"/>
            </p:cNvPicPr>
            <p:nvPr/>
          </p:nvPicPr>
          <p:blipFill>
            <a:blip r:embed="rId3"/>
            <a:srcRect/>
            <a:stretch>
              <a:fillRect/>
            </a:stretch>
          </p:blipFill>
          <p:spPr bwMode="auto">
            <a:xfrm>
              <a:off x="5848955" y="2124075"/>
              <a:ext cx="1042988" cy="1282700"/>
            </a:xfrm>
            <a:prstGeom prst="rect">
              <a:avLst/>
            </a:prstGeom>
            <a:noFill/>
            <a:ln w="9525">
              <a:noFill/>
              <a:miter lim="800000"/>
              <a:headEnd/>
              <a:tailEnd/>
            </a:ln>
            <a:effectLst/>
          </p:spPr>
        </p:pic>
        <p:pic>
          <p:nvPicPr>
            <p:cNvPr id="119831" name="Picture 23" descr="Export Wizard-1"/>
            <p:cNvPicPr>
              <a:picLocks noChangeAspect="1" noChangeArrowheads="1"/>
            </p:cNvPicPr>
            <p:nvPr/>
          </p:nvPicPr>
          <p:blipFill>
            <a:blip r:embed="rId4"/>
            <a:srcRect/>
            <a:stretch>
              <a:fillRect/>
            </a:stretch>
          </p:blipFill>
          <p:spPr bwMode="auto">
            <a:xfrm>
              <a:off x="3256242" y="1830388"/>
              <a:ext cx="1476375" cy="1484312"/>
            </a:xfrm>
            <a:prstGeom prst="rect">
              <a:avLst/>
            </a:prstGeom>
            <a:noFill/>
            <a:ln w="9525">
              <a:noFill/>
              <a:miter lim="800000"/>
              <a:headEnd/>
              <a:tailEnd/>
            </a:ln>
            <a:effectLst/>
          </p:spPr>
        </p:pic>
        <p:pic>
          <p:nvPicPr>
            <p:cNvPr id="119832" name="Picture 24" descr="Export Wizard-1"/>
            <p:cNvPicPr>
              <a:picLocks noChangeAspect="1" noChangeArrowheads="1"/>
            </p:cNvPicPr>
            <p:nvPr/>
          </p:nvPicPr>
          <p:blipFill>
            <a:blip r:embed="rId5"/>
            <a:srcRect/>
            <a:stretch>
              <a:fillRect/>
            </a:stretch>
          </p:blipFill>
          <p:spPr bwMode="auto">
            <a:xfrm>
              <a:off x="1804707" y="2016495"/>
              <a:ext cx="1460500" cy="1447800"/>
            </a:xfrm>
            <a:prstGeom prst="rect">
              <a:avLst/>
            </a:prstGeom>
            <a:noFill/>
            <a:ln w="9525">
              <a:noFill/>
              <a:miter lim="800000"/>
              <a:headEnd/>
              <a:tailEnd/>
            </a:ln>
            <a:effectLst/>
          </p:spPr>
        </p:pic>
        <p:pic>
          <p:nvPicPr>
            <p:cNvPr id="119833" name="Picture 25" descr="Export Wizard-1"/>
            <p:cNvPicPr>
              <a:picLocks noChangeAspect="1" noChangeArrowheads="1"/>
            </p:cNvPicPr>
            <p:nvPr/>
          </p:nvPicPr>
          <p:blipFill>
            <a:blip r:embed="rId6"/>
            <a:srcRect/>
            <a:stretch>
              <a:fillRect/>
            </a:stretch>
          </p:blipFill>
          <p:spPr bwMode="auto">
            <a:xfrm>
              <a:off x="4683871" y="2416175"/>
              <a:ext cx="1181100" cy="1155700"/>
            </a:xfrm>
            <a:prstGeom prst="rect">
              <a:avLst/>
            </a:prstGeom>
            <a:noFill/>
            <a:ln w="9525">
              <a:noFill/>
              <a:miter lim="800000"/>
              <a:headEnd/>
              <a:tailEnd/>
            </a:ln>
            <a:effectLst/>
          </p:spPr>
        </p:pic>
        <p:pic>
          <p:nvPicPr>
            <p:cNvPr id="119834" name="Picture 26" descr="Export Wiz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64603" y="4185471"/>
              <a:ext cx="1066800" cy="50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9836" name="Picture 28" descr="Export Wizard-2"/>
            <p:cNvPicPr>
              <a:picLocks noChangeAspect="1" noChangeArrowheads="1"/>
            </p:cNvPicPr>
            <p:nvPr/>
          </p:nvPicPr>
          <p:blipFill>
            <a:blip r:embed="rId8"/>
            <a:srcRect/>
            <a:stretch>
              <a:fillRect/>
            </a:stretch>
          </p:blipFill>
          <p:spPr bwMode="auto">
            <a:xfrm>
              <a:off x="6915150" y="1803400"/>
              <a:ext cx="1489075" cy="1371600"/>
            </a:xfrm>
            <a:prstGeom prst="rect">
              <a:avLst/>
            </a:prstGeom>
            <a:noFill/>
            <a:ln w="9525">
              <a:noFill/>
              <a:miter lim="800000"/>
              <a:headEnd/>
              <a:tailEnd/>
            </a:ln>
            <a:effectLst/>
          </p:spPr>
        </p:pic>
        <p:pic>
          <p:nvPicPr>
            <p:cNvPr id="119838" name="Picture 30" descr="Export Wizard-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64121" y="3622110"/>
              <a:ext cx="1847850" cy="5810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9841" name="Picture 33" descr="Export Wizard-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75553" y="3500808"/>
              <a:ext cx="1270000" cy="63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9846" name="Picture 38" descr="Export Wizard-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96019" y="3182514"/>
              <a:ext cx="1231900" cy="6365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40" name="Picture 1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87064" y="5140326"/>
              <a:ext cx="1369172" cy="586788"/>
            </a:xfrm>
            <a:prstGeom prst="rect">
              <a:avLst/>
            </a:prstGeom>
            <a:noFill/>
            <a:ln>
              <a:noFill/>
            </a:ln>
            <a:effectLst>
              <a:outerShdw dist="35921" dir="2700000" algn="ctr" rotWithShape="0">
                <a:schemeClr val="bg2"/>
              </a:outerShdw>
              <a:softEdge rad="3175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41" name="Picture 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81717" y="4219483"/>
              <a:ext cx="1117600" cy="812800"/>
            </a:xfrm>
            <a:prstGeom prst="rect">
              <a:avLst/>
            </a:prstGeom>
            <a:noFill/>
            <a:ln>
              <a:noFill/>
            </a:ln>
            <a:effectLst>
              <a:outerShdw dist="35921" dir="2700000" algn="ctr" rotWithShape="0">
                <a:schemeClr val="bg2"/>
              </a:outerShdw>
              <a:softEdge rad="3175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42" name="Picture 1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23203" y="4826173"/>
              <a:ext cx="774700" cy="736600"/>
            </a:xfrm>
            <a:prstGeom prst="rect">
              <a:avLst/>
            </a:prstGeom>
            <a:noFill/>
            <a:ln>
              <a:noFill/>
            </a:ln>
            <a:effectLst>
              <a:outerShdw dist="35921" dir="2700000" algn="ctr" rotWithShape="0">
                <a:schemeClr val="bg2"/>
              </a:outerShdw>
              <a:softEdge rad="3175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43"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70754" y="4365136"/>
              <a:ext cx="2476500" cy="544830"/>
            </a:xfrm>
            <a:prstGeom prst="rect">
              <a:avLst/>
            </a:prstGeom>
            <a:noFill/>
            <a:ln>
              <a:noFill/>
            </a:ln>
            <a:effectLst>
              <a:outerShdw dist="35921" dir="2700000" algn="ctr" rotWithShape="0">
                <a:schemeClr val="bg2"/>
              </a:outerShdw>
              <a:softEdge rad="3175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44" name="Picture 2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496296" y="3865370"/>
              <a:ext cx="2676338" cy="366622"/>
            </a:xfrm>
            <a:prstGeom prst="rect">
              <a:avLst/>
            </a:prstGeom>
            <a:noFill/>
            <a:ln>
              <a:noFill/>
            </a:ln>
            <a:effectLst>
              <a:outerShdw dist="35921" dir="2700000" algn="ctr" rotWithShape="0">
                <a:schemeClr val="bg2"/>
              </a:outerShdw>
              <a:softEdge rad="3175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45" name="Picture 2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142254" y="4962883"/>
              <a:ext cx="3810000" cy="355600"/>
            </a:xfrm>
            <a:prstGeom prst="rect">
              <a:avLst/>
            </a:prstGeom>
            <a:noFill/>
            <a:ln>
              <a:noFill/>
            </a:ln>
            <a:effectLst>
              <a:outerShdw dist="35921" dir="2700000" algn="ctr" rotWithShape="0">
                <a:schemeClr val="bg2"/>
              </a:outerShdw>
              <a:softEdge rad="3175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46" name="Picture 2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889682" y="5367143"/>
              <a:ext cx="2970118" cy="409672"/>
            </a:xfrm>
            <a:prstGeom prst="rect">
              <a:avLst/>
            </a:prstGeom>
            <a:noFill/>
            <a:ln>
              <a:noFill/>
            </a:ln>
            <a:effectLst>
              <a:outerShdw dist="35921" dir="2700000" algn="ctr" rotWithShape="0">
                <a:schemeClr val="bg2"/>
              </a:outerShdw>
              <a:softEdge rad="127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Tree>
    <p:extLst>
      <p:ext uri="{BB962C8B-B14F-4D97-AF65-F5344CB8AC3E}">
        <p14:creationId xmlns:p14="http://schemas.microsoft.com/office/powerpoint/2010/main" val="421728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2"/>
          <p:cNvSpPr>
            <a:spLocks noGrp="1" noChangeArrowheads="1"/>
          </p:cNvSpPr>
          <p:nvPr>
            <p:ph type="title" idx="4294967295"/>
          </p:nvPr>
        </p:nvSpPr>
        <p:spPr>
          <a:xfrm>
            <a:off x="349250" y="219075"/>
            <a:ext cx="8686800" cy="531813"/>
          </a:xfrm>
        </p:spPr>
        <p:txBody>
          <a:bodyPr vert="horz" lIns="91440" tIns="45720" rIns="91440" bIns="45720" rtlCol="0" anchor="ctr">
            <a:noAutofit/>
          </a:bodyPr>
          <a:lstStyle/>
          <a:p>
            <a:r>
              <a:rPr lang="en-US" dirty="0"/>
              <a:t>Lessons Learned </a:t>
            </a:r>
            <a:r>
              <a:rPr lang="en-US"/>
              <a:t>From Litigation</a:t>
            </a:r>
            <a:endParaRPr lang="en-US" dirty="0"/>
          </a:p>
        </p:txBody>
      </p:sp>
      <p:sp>
        <p:nvSpPr>
          <p:cNvPr id="473091" name="Rectangle 3"/>
          <p:cNvSpPr>
            <a:spLocks noGrp="1" noChangeArrowheads="1"/>
          </p:cNvSpPr>
          <p:nvPr>
            <p:ph type="body" idx="4294967295"/>
          </p:nvPr>
        </p:nvSpPr>
        <p:spPr>
          <a:xfrm>
            <a:off x="466725" y="1285783"/>
            <a:ext cx="8320087" cy="749300"/>
          </a:xfrm>
        </p:spPr>
        <p:txBody>
          <a:bodyPr lIns="182562" rIns="182562">
            <a:noAutofit/>
          </a:bodyPr>
          <a:lstStyle/>
          <a:p>
            <a:pPr marL="0" indent="0">
              <a:lnSpc>
                <a:spcPts val="2900"/>
              </a:lnSpc>
              <a:buFont typeface="Wingdings" pitchFamily="2" charset="2"/>
              <a:buNone/>
            </a:pPr>
            <a:r>
              <a:rPr lang="en-US" sz="2400" dirty="0"/>
              <a:t>You </a:t>
            </a:r>
            <a:r>
              <a:rPr lang="en-US" sz="2400" u="sng" dirty="0"/>
              <a:t>can</a:t>
            </a:r>
            <a:r>
              <a:rPr lang="en-US" sz="2400" dirty="0"/>
              <a:t> insure the brand</a:t>
            </a:r>
            <a:r>
              <a:rPr lang="ja-JP" altLang="en-US" sz="2400" dirty="0">
                <a:ea typeface="ＭＳ Ｐゴシック" charset="-128"/>
              </a:rPr>
              <a:t>’</a:t>
            </a:r>
            <a:r>
              <a:rPr lang="en-US" altLang="ja-JP" sz="2400" dirty="0"/>
              <a:t>s and the company</a:t>
            </a:r>
            <a:r>
              <a:rPr lang="ja-JP" altLang="en-US" sz="2400" dirty="0">
                <a:ea typeface="ＭＳ Ｐゴシック" charset="-128"/>
              </a:rPr>
              <a:t>’</a:t>
            </a:r>
            <a:r>
              <a:rPr lang="en-US" altLang="ja-JP" sz="2400" dirty="0"/>
              <a:t>s reputation</a:t>
            </a:r>
            <a:endParaRPr lang="en-US" sz="2400" dirty="0"/>
          </a:p>
        </p:txBody>
      </p:sp>
      <p:sp>
        <p:nvSpPr>
          <p:cNvPr id="2" name="Rectangle 3"/>
          <p:cNvSpPr>
            <a:spLocks noChangeArrowheads="1"/>
          </p:cNvSpPr>
          <p:nvPr/>
        </p:nvSpPr>
        <p:spPr bwMode="auto">
          <a:xfrm>
            <a:off x="849313" y="2490974"/>
            <a:ext cx="7918169" cy="2807167"/>
          </a:xfrm>
          <a:prstGeom prst="rect">
            <a:avLst/>
          </a:prstGeom>
        </p:spPr>
        <p:txBody>
          <a:bodyPr vert="horz" lIns="91440" tIns="45720" rIns="91440" bIns="45720" rtlCol="0">
            <a:normAutofit/>
          </a:bodyPr>
          <a:lstStyle/>
          <a:p>
            <a:pPr marL="514350" indent="-514350">
              <a:spcBef>
                <a:spcPts val="1800"/>
              </a:spcBef>
              <a:buClr>
                <a:srgbClr val="FFCC00"/>
              </a:buClr>
              <a:buFont typeface="+mj-lt"/>
              <a:buAutoNum type="arabicPeriod"/>
            </a:pPr>
            <a:r>
              <a:rPr lang="en-US" sz="24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Arm yourself with good, current information</a:t>
            </a:r>
          </a:p>
          <a:p>
            <a:pPr marL="514350" indent="-514350">
              <a:spcBef>
                <a:spcPts val="1800"/>
              </a:spcBef>
              <a:buClr>
                <a:srgbClr val="FFCC00"/>
              </a:buClr>
              <a:buFont typeface="+mj-lt"/>
              <a:buAutoNum type="arabicPeriod"/>
            </a:pPr>
            <a:r>
              <a:rPr lang="en-US" sz="24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Since you have a choice between doing </a:t>
            </a:r>
            <a:br>
              <a:rPr lang="en-US" sz="24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br>
            <a:r>
              <a:rPr lang="en-US" sz="24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nothing or being proactive, be proactive</a:t>
            </a:r>
          </a:p>
          <a:p>
            <a:pPr marL="514350" indent="-514350">
              <a:spcBef>
                <a:spcPts val="1800"/>
              </a:spcBef>
              <a:buClr>
                <a:srgbClr val="FFCC00"/>
              </a:buClr>
              <a:buFont typeface="+mj-lt"/>
              <a:buAutoNum type="arabicPeriod"/>
            </a:pPr>
            <a:r>
              <a:rPr lang="en-US" sz="2400" dirty="0">
                <a:solidFill>
                  <a:schemeClr val="bg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Make food safety part of everything you, your suppliers and customers do</a:t>
            </a:r>
          </a:p>
        </p:txBody>
      </p:sp>
    </p:spTree>
    <p:extLst>
      <p:ext uri="{BB962C8B-B14F-4D97-AF65-F5344CB8AC3E}">
        <p14:creationId xmlns:p14="http://schemas.microsoft.com/office/powerpoint/2010/main" val="785934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73091"/>
                                        </p:tgtEl>
                                        <p:attrNameLst>
                                          <p:attrName>style.visibility</p:attrName>
                                        </p:attrNameLst>
                                      </p:cBhvr>
                                      <p:to>
                                        <p:strVal val="visible"/>
                                      </p:to>
                                    </p:set>
                                    <p:animEffect transition="in" filter="wipe(left)">
                                      <p:cBhvr>
                                        <p:cTn id="7" dur="500"/>
                                        <p:tgtEl>
                                          <p:spTgt spid="473091"/>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wipe(left)">
                                      <p:cBhvr>
                                        <p:cTn id="11" dur="500"/>
                                        <p:tgtEl>
                                          <p:spTgt spid="2">
                                            <p:txEl>
                                              <p:pRg st="0" end="0"/>
                                            </p:txEl>
                                          </p:spTgt>
                                        </p:tgtEl>
                                      </p:cBhvr>
                                    </p:animEffect>
                                  </p:childTnLst>
                                </p:cTn>
                              </p:par>
                            </p:childTnLst>
                          </p:cTn>
                        </p:par>
                      </p:childTnLst>
                    </p:cTn>
                  </p:par>
                  <p:par>
                    <p:cTn id="12" fill="hold">
                      <p:stCondLst>
                        <p:cond delay="indefinite"/>
                      </p:stCondLst>
                      <p:childTnLst>
                        <p:par>
                          <p:cTn id="13" fill="hold" nodeType="after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animEffect transition="in" filter="wipe(left)">
                                      <p:cBhvr>
                                        <p:cTn id="16" dur="500"/>
                                        <p:tgtEl>
                                          <p:spTgt spid="2">
                                            <p:txEl>
                                              <p:pRg st="1" end="1"/>
                                            </p:txEl>
                                          </p:spTgt>
                                        </p:tgtEl>
                                      </p:cBhvr>
                                    </p:animEffect>
                                  </p:childTnLst>
                                </p:cTn>
                              </p:par>
                            </p:childTnLst>
                          </p:cTn>
                        </p:par>
                      </p:childTnLst>
                    </p:cTn>
                  </p:par>
                  <p:par>
                    <p:cTn id="17" fill="hold">
                      <p:stCondLst>
                        <p:cond delay="indefinite"/>
                      </p:stCondLst>
                      <p:childTnLst>
                        <p:par>
                          <p:cTn id="18" fill="hold" nodeType="after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wipe(left)">
                                      <p:cBhvr>
                                        <p:cTn id="21"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3091" grpId="0" autoUpdateAnimBg="0"/>
      <p:bldP spid="2"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AADA7-071B-F344-BD5E-464409FDF684}"/>
              </a:ext>
            </a:extLst>
          </p:cNvPr>
          <p:cNvSpPr>
            <a:spLocks noGrp="1"/>
          </p:cNvSpPr>
          <p:nvPr>
            <p:ph type="title"/>
          </p:nvPr>
        </p:nvSpPr>
        <p:spPr/>
        <p:txBody>
          <a:bodyPr/>
          <a:lstStyle/>
          <a:p>
            <a:r>
              <a:rPr lang="en-US" dirty="0"/>
              <a:t>Questions</a:t>
            </a:r>
          </a:p>
        </p:txBody>
      </p:sp>
      <p:pic>
        <p:nvPicPr>
          <p:cNvPr id="5" name="Content Placeholder 4">
            <a:extLst>
              <a:ext uri="{FF2B5EF4-FFF2-40B4-BE49-F238E27FC236}">
                <a16:creationId xmlns:a16="http://schemas.microsoft.com/office/drawing/2014/main" id="{E86EFD14-417E-F94A-B6AC-3B53F7B25A0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01750" y="1735137"/>
            <a:ext cx="6705600" cy="3771900"/>
          </a:xfrm>
        </p:spPr>
      </p:pic>
    </p:spTree>
    <p:extLst>
      <p:ext uri="{BB962C8B-B14F-4D97-AF65-F5344CB8AC3E}">
        <p14:creationId xmlns:p14="http://schemas.microsoft.com/office/powerpoint/2010/main" val="1710973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3326</TotalTime>
  <Words>1676</Words>
  <Application>Microsoft Macintosh PowerPoint</Application>
  <PresentationFormat>On-screen Show (4:3)</PresentationFormat>
  <Paragraphs>209</Paragraphs>
  <Slides>36</Slides>
  <Notes>15</Notes>
  <HiddenSlides>0</HiddenSlides>
  <MMClips>2</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36</vt:i4>
      </vt:variant>
    </vt:vector>
  </HeadingPairs>
  <TitlesOfParts>
    <vt:vector size="46" baseType="lpstr">
      <vt:lpstr>ＭＳ Ｐゴシック</vt:lpstr>
      <vt:lpstr>Arial</vt:lpstr>
      <vt:lpstr>Calibri</vt:lpstr>
      <vt:lpstr>Century Gothic</vt:lpstr>
      <vt:lpstr>Times</vt:lpstr>
      <vt:lpstr>Trebuchet MS</vt:lpstr>
      <vt:lpstr>Verdana</vt:lpstr>
      <vt:lpstr>Wingdings</vt:lpstr>
      <vt:lpstr>Office Theme</vt:lpstr>
      <vt:lpstr>Custom Design</vt:lpstr>
      <vt:lpstr> Food Safety Lawsuits in the Untied States – A 25 Year Perspective  Barcelona June 11-12, 2018</vt:lpstr>
      <vt:lpstr>PowerPoint Presentation</vt:lpstr>
      <vt:lpstr>PowerPoint Presentation</vt:lpstr>
      <vt:lpstr>A Warning Ignored</vt:lpstr>
      <vt:lpstr>California – A Missed Opportunity</vt:lpstr>
      <vt:lpstr>“The Beef Industry’s 911”</vt:lpstr>
      <vt:lpstr>Litigation as Incentive – 25 Years Later</vt:lpstr>
      <vt:lpstr>PowerPoint Presentation</vt:lpstr>
      <vt:lpstr>PowerPoint Presentation</vt:lpstr>
      <vt:lpstr>PowerPoint Presentation</vt:lpstr>
      <vt:lpstr>What we all want to Avoid</vt:lpstr>
      <vt:lpstr>PowerPoint Presentation</vt:lpstr>
      <vt:lpstr>PowerPoint Presentation</vt:lpstr>
      <vt:lpstr>PowerPoint Presentation</vt:lpstr>
      <vt:lpstr>A Positive Tend Line</vt:lpstr>
      <vt:lpstr>Food Production is a Risky Business</vt:lpstr>
      <vt:lpstr>Strict Product Liability</vt:lpstr>
      <vt:lpstr>Who is a Manufacturer?</vt:lpstr>
      <vt:lpstr>PowerPoint Presentation</vt:lpstr>
      <vt:lpstr>PowerPoint Presentation</vt:lpstr>
      <vt:lpstr>PowerPoint Presentation</vt:lpstr>
      <vt:lpstr>It is a Global Food Economy</vt:lpstr>
      <vt:lpstr>More Still To Do – 203 with E. coli O157</vt:lpstr>
      <vt:lpstr>A South African Polony Tragedy</vt:lpstr>
      <vt:lpstr>Stephanie Smith Before</vt:lpstr>
      <vt:lpstr>Stephanie Smith After</vt:lpstr>
      <vt:lpstr>Linda Rivera Before</vt:lpstr>
      <vt:lpstr>Linda Rivera After</vt:lpstr>
      <vt:lpstr>Are things are Different Today?</vt:lpstr>
      <vt:lpstr>It Started with just a Little Salmonella</vt:lpstr>
      <vt:lpstr>Then there were Congressional Hearings</vt:lpstr>
      <vt:lpstr>Then a 76 Count Federal Indictment</vt:lpstr>
      <vt:lpstr>Planning AGAINST Litigation –  What Is Really Important</vt:lpstr>
      <vt:lpstr>Planning AGAINST Litigation –  Establish Relationships</vt:lpstr>
      <vt:lpstr>Lessons Learned From Litigation</vt:lpstr>
      <vt:lpstr>Questions</vt:lpstr>
    </vt:vector>
  </TitlesOfParts>
  <Company> </Company>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 Authorized Customer</dc:creator>
  <cp:lastModifiedBy>Bill Marler</cp:lastModifiedBy>
  <cp:revision>254</cp:revision>
  <dcterms:created xsi:type="dcterms:W3CDTF">2011-05-20T15:04:21Z</dcterms:created>
  <dcterms:modified xsi:type="dcterms:W3CDTF">2018-06-10T08:09:48Z</dcterms:modified>
</cp:coreProperties>
</file>