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7"/>
  </p:notesMasterIdLst>
  <p:handoutMasterIdLst>
    <p:handoutMasterId r:id="rId48"/>
  </p:handoutMasterIdLst>
  <p:sldIdLst>
    <p:sldId id="256" r:id="rId2"/>
    <p:sldId id="284" r:id="rId3"/>
    <p:sldId id="285" r:id="rId4"/>
    <p:sldId id="29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98" r:id="rId17"/>
    <p:sldId id="268" r:id="rId18"/>
    <p:sldId id="286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8" r:id="rId28"/>
    <p:sldId id="287" r:id="rId29"/>
    <p:sldId id="307" r:id="rId30"/>
    <p:sldId id="308" r:id="rId31"/>
    <p:sldId id="280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81" r:id="rId40"/>
    <p:sldId id="309" r:id="rId41"/>
    <p:sldId id="282" r:id="rId42"/>
    <p:sldId id="297" r:id="rId43"/>
    <p:sldId id="296" r:id="rId44"/>
    <p:sldId id="306" r:id="rId45"/>
    <p:sldId id="283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760D"/>
    <a:srgbClr val="FC3F04"/>
    <a:srgbClr val="0000FF"/>
    <a:srgbClr val="FFFF00"/>
    <a:srgbClr val="000099"/>
    <a:srgbClr val="009900"/>
    <a:srgbClr val="EF1403"/>
    <a:srgbClr val="195E65"/>
    <a:srgbClr val="03CD1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5" autoAdjust="0"/>
    <p:restoredTop sz="87952" autoAdjust="0"/>
  </p:normalViewPr>
  <p:slideViewPr>
    <p:cSldViewPr>
      <p:cViewPr varScale="1">
        <p:scale>
          <a:sx n="77" d="100"/>
          <a:sy n="77" d="100"/>
        </p:scale>
        <p:origin x="-11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15F2C7C-EF5F-4B22-B675-CFEE6199B1DB}" type="datetimeFigureOut">
              <a:rPr lang="en-US"/>
              <a:pPr>
                <a:defRPr/>
              </a:pPr>
              <a:t>06/08/2017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244A4E5-AD03-4950-9DCA-EBE1CA670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A091A50-9DC3-4998-82FC-16DDCEA5CB0A}" type="datetimeFigureOut">
              <a:rPr lang="en-US"/>
              <a:pPr>
                <a:defRPr/>
              </a:pPr>
              <a:t>06/08/2017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577041F-4304-4202-8BA7-4FC4C9DD0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A4C998-0979-466F-9B89-37847113E8DE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3B0821-A760-47C6-96C1-050E08E3C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A4D02-256D-46A0-AEE5-A45665AC7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F02087-0D55-40B2-9FA2-DEFBB9157E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18D3C-9FA9-4543-B74B-053BDD745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CD837-42E7-4AA7-B45D-8D344AC40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9FCC3-D50E-4557-8C82-C459E3B15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2425BD-B9DF-47F8-9706-DE0E3BB3B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C3FBE-DE4B-4814-9C87-6CDD0F1AD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A8AB6C-33BC-4E5C-A432-2C174267F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7267C-BCA8-466A-A548-DDBAA9BB1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44930-3357-4865-93BC-B433770C7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72EA06BA-02AD-445F-8665-F5ACB5A767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0" r:id="rId2"/>
    <p:sldLayoutId id="2147483858" r:id="rId3"/>
    <p:sldLayoutId id="2147483851" r:id="rId4"/>
    <p:sldLayoutId id="2147483852" r:id="rId5"/>
    <p:sldLayoutId id="2147483853" r:id="rId6"/>
    <p:sldLayoutId id="2147483859" r:id="rId7"/>
    <p:sldLayoutId id="2147483854" r:id="rId8"/>
    <p:sldLayoutId id="2147483860" r:id="rId9"/>
    <p:sldLayoutId id="2147483855" r:id="rId10"/>
    <p:sldLayoutId id="21474838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2133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QUANTIFICATION  OF  OCULAR  TRAUMA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505200"/>
            <a:ext cx="8229600" cy="2971800"/>
          </a:xfrm>
        </p:spPr>
        <p:txBody>
          <a:bodyPr/>
          <a:lstStyle/>
          <a:p>
            <a:pPr marL="36513" algn="ctr" eaLnBrk="1" hangingPunct="1">
              <a:spcBef>
                <a:spcPct val="0"/>
              </a:spcBef>
            </a:pPr>
            <a:endParaRPr lang="en-US" sz="3200" b="1" dirty="0" smtClean="0">
              <a:solidFill>
                <a:srgbClr val="195E65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3" algn="ctr" eaLnBrk="1" hangingPunct="1">
              <a:spcBef>
                <a:spcPct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PROF. B. SHUKLA, </a:t>
            </a:r>
          </a:p>
          <a:p>
            <a:pPr marL="36513" algn="ctr" eaLnBrk="1" hangingPunct="1">
              <a:spcBef>
                <a:spcPct val="0"/>
              </a:spcBef>
            </a:pPr>
            <a:r>
              <a:rPr lang="en-US" sz="24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FACS,FAMS,Ph.D.,D.Sc.</a:t>
            </a:r>
            <a:endParaRPr lang="en-US" sz="3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3" algn="ctr" eaLnBrk="1" hangingPunct="1">
              <a:spcBef>
                <a:spcPct val="0"/>
              </a:spcBef>
            </a:pPr>
            <a:r>
              <a:rPr lang="en-US" sz="3200" b="1" dirty="0" smtClean="0">
                <a:solidFill>
                  <a:srgbClr val="195E65"/>
                </a:solidFill>
                <a:latin typeface="Times New Roman" pitchFamily="18" charset="0"/>
                <a:cs typeface="Times New Roman" pitchFamily="18" charset="0"/>
              </a:rPr>
              <a:t>DIRECTOR OF RESEARCH</a:t>
            </a:r>
          </a:p>
          <a:p>
            <a:pPr marL="36513" algn="ctr" eaLnBrk="1" hangingPunct="1">
              <a:spcBef>
                <a:spcPct val="0"/>
              </a:spcBef>
            </a:pPr>
            <a:r>
              <a:rPr lang="en-US" sz="3200" b="1" dirty="0" smtClean="0">
                <a:solidFill>
                  <a:srgbClr val="195E65"/>
                </a:solidFill>
                <a:latin typeface="Times New Roman" pitchFamily="18" charset="0"/>
                <a:cs typeface="Times New Roman" pitchFamily="18" charset="0"/>
              </a:rPr>
              <a:t>R.J.N.OPHTHALMIC INSTITUTE</a:t>
            </a:r>
          </a:p>
          <a:p>
            <a:pPr marL="36513" algn="ctr" eaLnBrk="1" hangingPunct="1">
              <a:spcBef>
                <a:spcPct val="0"/>
              </a:spcBef>
            </a:pPr>
            <a:r>
              <a:rPr lang="en-US" sz="3200" b="1" dirty="0" smtClean="0">
                <a:solidFill>
                  <a:srgbClr val="195E65"/>
                </a:solidFill>
                <a:latin typeface="Times New Roman" pitchFamily="18" charset="0"/>
                <a:cs typeface="Times New Roman" pitchFamily="18" charset="0"/>
              </a:rPr>
              <a:t>GWALIOR, INDIA.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J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8686800" cy="6400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03238" y="5867400"/>
            <a:ext cx="8183562" cy="7620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NO FINANCIAL INTEREST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37.jpg"/>
          <p:cNvPicPr>
            <a:picLocks noChangeAspect="1"/>
          </p:cNvPicPr>
          <p:nvPr/>
        </p:nvPicPr>
        <p:blipFill>
          <a:blip r:embed="rId2"/>
          <a:srcRect l="1347" t="3906" r="2856" b="2344"/>
          <a:stretch>
            <a:fillRect/>
          </a:stretch>
        </p:blipFill>
        <p:spPr>
          <a:xfrm>
            <a:off x="195950" y="178125"/>
            <a:ext cx="8733579" cy="649224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chemeClr val="bg1"/>
            </a:gs>
            <a:gs pos="100000">
              <a:srgbClr val="03CD1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05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EF1403"/>
                </a:solidFill>
              </a:rPr>
              <a:t>I WISH I COULD QUANTIFY OCULAR TRAUMA ALSO SO EASILY AND ACCURATELY</a:t>
            </a:r>
          </a:p>
        </p:txBody>
      </p:sp>
      <p:pic>
        <p:nvPicPr>
          <p:cNvPr id="921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0550" y="2419350"/>
            <a:ext cx="27559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QUANTIFICATION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153400" cy="4343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EASY AND ACCURATE IN BASIC SCIENCES LIKE PHYSICS &amp; MATHS.</a:t>
            </a:r>
          </a:p>
          <a:p>
            <a:pPr algn="just" eaLnBrk="1" hangingPunct="1">
              <a:lnSpc>
                <a:spcPct val="90000"/>
              </a:lnSpc>
            </a:pPr>
            <a:endParaRPr lang="en-US" sz="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 MEDICAL SCIENCE DIFFICULT AND COMPLICATED</a:t>
            </a:r>
          </a:p>
          <a:p>
            <a:pPr algn="just" eaLnBrk="1" hangingPunct="1">
              <a:lnSpc>
                <a:spcPct val="90000"/>
              </a:lnSpc>
            </a:pPr>
            <a:endParaRPr lang="en-US" sz="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HENCE SOME COMPROMISE BECOMES NECESSARY</a:t>
            </a:r>
          </a:p>
          <a:p>
            <a:pPr algn="just" eaLnBrk="1" hangingPunct="1">
              <a:lnSpc>
                <a:spcPct val="90000"/>
              </a:lnSpc>
            </a:pPr>
            <a:endParaRPr lang="en-US" sz="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EVEN THEN THERE IS A RAPID SHIFT FROM QUALITATIVE TO QUANTITATIVE ASSESSMENT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1" dirty="0" smtClean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QUANTIFICATION IN MEDICAL SCIENCE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3886200"/>
          </a:xfrm>
        </p:spPr>
        <p:txBody>
          <a:bodyPr>
            <a:normAutofit/>
          </a:bodyPr>
          <a:lstStyle/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EARLIER DECISION WAS BASED ON CLINICAL  EXPERIENCE  MAINLY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FEW THINGS LIKE PULSE, B.P. AND TEMPERATURE COULD BE QUITE ACCURATELY  MEASURED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HOWEVER SYMPTOMS LIKE PAIN &amp; REDNESS  ARE  DIFFICULT  TO  QUANTIFY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9000">
              <a:srgbClr val="99CCFF"/>
            </a:gs>
            <a:gs pos="91000">
              <a:srgbClr val="9966FF"/>
            </a:gs>
            <a:gs pos="92000">
              <a:schemeClr val="accent3">
                <a:lumMod val="20000"/>
                <a:lumOff val="80000"/>
              </a:schemeClr>
            </a:gs>
            <a:gs pos="44000">
              <a:srgbClr val="99CCFF"/>
            </a:gs>
            <a:gs pos="77000">
              <a:srgbClr val="CCCCFF">
                <a:alpha val="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4478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QUANTIFICATION OF OCULAR  TRAUMA</a:t>
            </a:r>
            <a:b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153400" cy="4138613"/>
          </a:xfrm>
        </p:spPr>
        <p:txBody>
          <a:bodyPr>
            <a:normAutofit/>
          </a:bodyPr>
          <a:lstStyle/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NOT A SINGLE  DISEASE  OF  A  SINGLE PART  OF  EYE  BALL  OR  ADNEXA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IT  IS CAUSED BY A VARIETY OF AGENTS  IN A  VARIETY  OF  WAYS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ACCURATE  ASSESSMENT  IS  DIFFICULT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EVEN SOME ASSESSMENT IS USEFUL FOR  MANY  REASONS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Tx/>
              <a:buNone/>
              <a:defRPr/>
            </a:pPr>
            <a:endParaRPr lang="en-US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9000">
              <a:srgbClr val="99CCFF"/>
            </a:gs>
            <a:gs pos="91000">
              <a:srgbClr val="9966FF"/>
            </a:gs>
            <a:gs pos="92000">
              <a:schemeClr val="accent3">
                <a:lumMod val="20000"/>
                <a:lumOff val="80000"/>
              </a:schemeClr>
            </a:gs>
            <a:gs pos="44000">
              <a:srgbClr val="99CCFF"/>
            </a:gs>
            <a:gs pos="77000">
              <a:srgbClr val="CCCCFF">
                <a:alpha val="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2192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QUANTUM OF DAMAGE DEPENDS UPON</a:t>
            </a:r>
            <a:endParaRPr lang="en-US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8001000" cy="3810000"/>
          </a:xfrm>
        </p:spPr>
        <p:txBody>
          <a:bodyPr numCol="1"/>
          <a:lstStyle/>
          <a:p>
            <a:pPr algn="just" eaLnBrk="1" hangingPunct="1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MASS &amp; VELOCITY OF THE  STRIKING  AGENT</a:t>
            </a:r>
          </a:p>
          <a:p>
            <a:pPr algn="just" eaLnBrk="1" hangingPunct="1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ITS   SITE  AND  DIRECTION</a:t>
            </a:r>
          </a:p>
          <a:p>
            <a:pPr algn="just" eaLnBrk="1" hangingPunct="1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ITS  CHEMICAL  NATURE</a:t>
            </a:r>
          </a:p>
          <a:p>
            <a:pPr algn="just" eaLnBrk="1" hangingPunct="1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DURATION  OF  CONTACT</a:t>
            </a:r>
          </a:p>
          <a:p>
            <a:pPr algn="just" eaLnBrk="1" hangingPunct="1"/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DELICATENESS OF  THE  TISSUES  INVOLVED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9000">
              <a:srgbClr val="99CCFF"/>
            </a:gs>
            <a:gs pos="91000">
              <a:srgbClr val="9966FF"/>
            </a:gs>
            <a:gs pos="92000">
              <a:schemeClr val="accent3">
                <a:lumMod val="20000"/>
                <a:lumOff val="80000"/>
              </a:schemeClr>
            </a:gs>
            <a:gs pos="44000">
              <a:srgbClr val="99CCFF"/>
            </a:gs>
            <a:gs pos="77000">
              <a:srgbClr val="CCCCFF">
                <a:alpha val="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05800" cy="990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METHODS  OF  MEASUREMENT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153400" cy="4267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QUANTUM OF DAMAGE IS ASSESSED  IRRESPECTIVE  OF  THE  CAUSATIVE  AGENT</a:t>
            </a:r>
          </a:p>
          <a:p>
            <a:pPr algn="just" eaLnBrk="1" hangingPunct="1">
              <a:lnSpc>
                <a:spcPct val="90000"/>
              </a:lnSpc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FUNCTIONAL  DAMAGE  IS  MORE  IMPORTANT AS IT  AFFECTS  THE  EARNING   CAPACITY</a:t>
            </a:r>
          </a:p>
          <a:p>
            <a:pPr algn="just" eaLnBrk="1" hangingPunct="1">
              <a:lnSpc>
                <a:spcPct val="90000"/>
              </a:lnSpc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STRUCTURAL AND FUNCTIONAL DAMAGE ARE ADDED  TO ASSESS  TOTAL  DAMAGE  OF ONE  EYE</a:t>
            </a:r>
          </a:p>
          <a:p>
            <a:pPr algn="just" eaLnBrk="1" hangingPunct="1">
              <a:lnSpc>
                <a:spcPct val="90000"/>
              </a:lnSpc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 BILATERAL CASES DAMAGE TO EACH EYE IS ADDED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9000">
              <a:srgbClr val="99CCFF"/>
            </a:gs>
            <a:gs pos="91000">
              <a:srgbClr val="9966FF"/>
            </a:gs>
            <a:gs pos="92000">
              <a:schemeClr val="accent3">
                <a:lumMod val="20000"/>
                <a:lumOff val="80000"/>
              </a:schemeClr>
            </a:gs>
            <a:gs pos="44000">
              <a:srgbClr val="99CCFF"/>
            </a:gs>
            <a:gs pos="77000">
              <a:srgbClr val="CCCCFF">
                <a:alpha val="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FC3F04"/>
                </a:solidFill>
                <a:latin typeface="Times New Roman" pitchFamily="18" charset="0"/>
                <a:cs typeface="Times New Roman" pitchFamily="18" charset="0"/>
              </a:rPr>
              <a:t>EARLIER    METHODS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038600"/>
          </a:xfrm>
        </p:spPr>
        <p:txBody>
          <a:bodyPr/>
          <a:lstStyle/>
          <a:p>
            <a:pPr algn="just" eaLnBrk="1" hangingPunct="1"/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OCULAR TRAUMA USUALLY AFFECTS CHILDREN &amp; YOUNG  PERSONS WHO  HAVE  NORMAL  VISION</a:t>
            </a:r>
          </a:p>
          <a:p>
            <a:pPr algn="just" eaLnBrk="1" hangingPunct="1">
              <a:buNone/>
            </a:pPr>
            <a:endParaRPr lang="en-US" sz="2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VISION AFTER TRAUMA IS NOTED WHICH IS A MEASURE OF DAMAGE TO VISION  PRESUMING PRE-TRAUMA VISION WAS NORMAL</a:t>
            </a:r>
          </a:p>
          <a:p>
            <a:pPr algn="just" eaLnBrk="1" hangingPunct="1">
              <a:buNone/>
            </a:pPr>
            <a:endParaRPr lang="en-US" sz="24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HOWEVER  IT  IS  NOT  SO  IN  MANY  CASES</a:t>
            </a:r>
            <a:endParaRPr lang="en-US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9000">
              <a:srgbClr val="99CCFF"/>
            </a:gs>
            <a:gs pos="91000">
              <a:srgbClr val="9966FF"/>
            </a:gs>
            <a:gs pos="92000">
              <a:schemeClr val="accent3">
                <a:lumMod val="20000"/>
                <a:lumOff val="80000"/>
              </a:schemeClr>
            </a:gs>
            <a:gs pos="44000">
              <a:srgbClr val="99CCFF"/>
            </a:gs>
            <a:gs pos="77000">
              <a:srgbClr val="CCCCFF">
                <a:alpha val="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2192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METHODS OF TRUAMA QUANTIFICATION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3962400"/>
          </a:xfrm>
        </p:spPr>
        <p:txBody>
          <a:bodyPr/>
          <a:lstStyle/>
          <a:p>
            <a:pPr algn="just" eaLnBrk="1" hangingPunct="1"/>
            <a:r>
              <a:rPr lang="en-US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PRIMARY ASSESSMENT</a:t>
            </a:r>
            <a:r>
              <a:rPr lang="en-US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SOON AFTER OR  AT  THE  EARLIEST  TIME</a:t>
            </a:r>
          </a:p>
          <a:p>
            <a:pPr algn="just" eaLnBrk="1" hangingPunct="1">
              <a:buNone/>
            </a:pP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CAN  BE  DONE  BY  </a:t>
            </a:r>
            <a:r>
              <a:rPr lang="en-US" sz="2200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TRAUMA  INDEX</a:t>
            </a:r>
          </a:p>
          <a:p>
            <a:pPr algn="just" eaLnBrk="1" hangingPunct="1">
              <a:buNone/>
            </a:pP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FOR PROGNOSIS </a:t>
            </a:r>
            <a:r>
              <a:rPr lang="en-US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OCULAR</a:t>
            </a:r>
            <a:r>
              <a:rPr lang="en-US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TRAUMA SCORE </a:t>
            </a:r>
            <a:r>
              <a:rPr lang="en-US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IS USEFUL CALCULATED  FROM  THE  PRIMARY  ASSESSMENT</a:t>
            </a:r>
          </a:p>
          <a:p>
            <a:pPr algn="just" eaLnBrk="1" hangingPunct="1">
              <a:buNone/>
            </a:pPr>
            <a:endParaRPr lang="en-US" sz="2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TOTAL LOSS : CALCULATED FROM </a:t>
            </a:r>
            <a:r>
              <a:rPr lang="en-US" sz="2200" b="1" dirty="0" smtClean="0">
                <a:solidFill>
                  <a:srgbClr val="FC3F04"/>
                </a:solidFill>
                <a:latin typeface="Times New Roman" pitchFamily="18" charset="0"/>
                <a:cs typeface="Times New Roman" pitchFamily="18" charset="0"/>
              </a:rPr>
              <a:t>OCULAR  TRAUMAGRAM</a:t>
            </a:r>
          </a:p>
          <a:p>
            <a:pPr eaLnBrk="1" hangingPunct="1">
              <a:buFontTx/>
              <a:buNone/>
            </a:pPr>
            <a:endParaRPr lang="en-US" sz="26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9000">
              <a:srgbClr val="99CCFF"/>
            </a:gs>
            <a:gs pos="91000">
              <a:srgbClr val="9966FF"/>
            </a:gs>
            <a:gs pos="92000">
              <a:schemeClr val="accent3">
                <a:lumMod val="20000"/>
                <a:lumOff val="80000"/>
              </a:schemeClr>
            </a:gs>
            <a:gs pos="44000">
              <a:srgbClr val="99CCFF"/>
            </a:gs>
            <a:gs pos="77000">
              <a:srgbClr val="CCCCFF">
                <a:alpha val="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TRAUMA  INDEX ( T.I. )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905000"/>
            <a:ext cx="6629400" cy="3962400"/>
          </a:xfrm>
        </p:spPr>
        <p:txBody>
          <a:bodyPr>
            <a:noAutofit/>
          </a:bodyPr>
          <a:lstStyle/>
          <a:p>
            <a:pPr marL="265176" indent="-265176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8640" lvl="1" indent="-201168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T.I.</a:t>
            </a:r>
            <a:r>
              <a:rPr lang="en-US" sz="3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= ½ (S/2 + F ) x T/100  where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9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8640" lvl="1" indent="-201168"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  is structural loss calculated in %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9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8640" lvl="1" indent="-201168"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F  is functional loss calculated in %</a:t>
            </a:r>
          </a:p>
          <a:p>
            <a:pPr marL="347472" lvl="1" indent="0" algn="just" eaLnBrk="1" fontAlgn="auto" hangingPunct="1">
              <a:spcAft>
                <a:spcPts val="0"/>
              </a:spcAft>
              <a:buFont typeface="Verdana"/>
              <a:buNone/>
              <a:defRPr/>
            </a:pPr>
            <a:endParaRPr lang="en-US" sz="12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8640" lvl="1" indent="-201168"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 is approximate recovery time in  %</a:t>
            </a:r>
          </a:p>
          <a:p>
            <a:pPr marL="347472" lvl="1" indent="0" algn="just" eaLnBrk="1" fontAlgn="auto" hangingPunct="1">
              <a:spcAft>
                <a:spcPts val="0"/>
              </a:spcAft>
              <a:buFont typeface="Verdana"/>
              <a:buNone/>
              <a:defRPr/>
            </a:pPr>
            <a:endParaRPr lang="en-US" sz="28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SHUKLA 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&amp;  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KHANNA ,I.J.O. 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(1981)</a:t>
            </a:r>
          </a:p>
          <a:p>
            <a:pPr marL="548640" lvl="1" indent="-201168"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sz="28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9000">
              <a:srgbClr val="99CCFF"/>
            </a:gs>
            <a:gs pos="91000">
              <a:srgbClr val="9966FF"/>
            </a:gs>
            <a:gs pos="92000">
              <a:schemeClr val="accent3">
                <a:lumMod val="20000"/>
                <a:lumOff val="80000"/>
              </a:schemeClr>
            </a:gs>
            <a:gs pos="44000">
              <a:srgbClr val="99CCFF"/>
            </a:gs>
            <a:gs pos="77000">
              <a:srgbClr val="CCCCFF">
                <a:alpha val="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7772400" cy="5334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STRUCTURAL  LOSS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01000" cy="4343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INCLUDES EYE BALL  &amp;  ADNEXA</a:t>
            </a:r>
          </a:p>
          <a:p>
            <a:pPr algn="ctr"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 ORBIT, LIDS, LACRIMAL APP. )</a:t>
            </a:r>
          </a:p>
          <a:p>
            <a:pPr algn="ctr" eaLnBrk="1" hangingPunct="1">
              <a:buFontTx/>
              <a:buNone/>
            </a:pPr>
            <a:endParaRPr lang="en-US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:	MILD  LOSS</a:t>
            </a:r>
          </a:p>
          <a:p>
            <a:pPr algn="just" eaLnBrk="1" hangingPunct="1">
              <a:buFontTx/>
              <a:buNone/>
            </a:pP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40 %</a:t>
            </a: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:	MODERATE  LOSS</a:t>
            </a:r>
          </a:p>
          <a:p>
            <a:pPr algn="just" eaLnBrk="1" hangingPunct="1">
              <a:buFontTx/>
              <a:buNone/>
            </a:pP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60 %</a:t>
            </a: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:	SEVERE  LOSS</a:t>
            </a:r>
          </a:p>
          <a:p>
            <a:pPr algn="just" eaLnBrk="1" hangingPunct="1">
              <a:buFontTx/>
              <a:buNone/>
            </a:pP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80%</a:t>
            </a: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:	VERY SEVERE  LOSS</a:t>
            </a:r>
          </a:p>
          <a:p>
            <a:pPr algn="just" eaLnBrk="1" hangingPunct="1">
              <a:buFontTx/>
              <a:buNone/>
            </a:pP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100 %</a:t>
            </a:r>
            <a:r>
              <a:rPr lang="en-US" sz="27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	TOTAL  LOSS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9000">
              <a:srgbClr val="FFF200">
                <a:alpha val="68000"/>
              </a:srgbClr>
            </a:gs>
            <a:gs pos="0">
              <a:srgbClr val="009900">
                <a:alpha val="28000"/>
              </a:srgbClr>
            </a:gs>
            <a:gs pos="100000">
              <a:schemeClr val="bg1">
                <a:alpha val="74000"/>
              </a:schemeClr>
            </a:gs>
            <a:gs pos="99000">
              <a:srgbClr val="92D050">
                <a:alpha val="6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FUNCTIONAL  LOSS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133600"/>
            <a:ext cx="5943600" cy="3657600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POST-TRAUMA V.A.</a:t>
            </a:r>
            <a:r>
              <a:rPr lang="en-US" sz="2700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% LOSS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6/6				  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6/9				10 %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6/12				20 %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6/18				30 %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6/24				40 %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6/36				50 %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EF1403"/>
                </a:solidFill>
                <a:latin typeface="Times New Roman" pitchFamily="18" charset="0"/>
                <a:cs typeface="Times New Roman" pitchFamily="18" charset="0"/>
              </a:rPr>
              <a:t>6/60				60 %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9000">
              <a:srgbClr val="FFF200">
                <a:alpha val="68000"/>
              </a:srgbClr>
            </a:gs>
            <a:gs pos="0">
              <a:srgbClr val="009900">
                <a:alpha val="28000"/>
              </a:srgbClr>
            </a:gs>
            <a:gs pos="100000">
              <a:schemeClr val="bg1">
                <a:alpha val="74000"/>
              </a:schemeClr>
            </a:gs>
            <a:gs pos="99000">
              <a:srgbClr val="92D050">
                <a:alpha val="6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FUNCTIONAL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LOSS</a:t>
            </a:r>
            <a:endParaRPr lang="en-US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828800"/>
            <a:ext cx="5943600" cy="38862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POST-TRAUMA V.A. LOSS     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5/60				  65 %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4/60				  70 %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3/60				  75 %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2/60				  80 %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1/60				  85 %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C.F. or H.M.			  90 %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P.L.  +				  95 %</a:t>
            </a:r>
          </a:p>
          <a:p>
            <a:pPr lvl="2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P.L.				100 %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9900"/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381000" y="457200"/>
            <a:ext cx="8305800" cy="1219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</a:rPr>
              <a:t>CALCULATION OF TOTAL FUNCTIONAL LOSS</a:t>
            </a: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457200" y="2057401"/>
            <a:ext cx="8229600" cy="3810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EF1403"/>
                </a:solidFill>
              </a:rPr>
              <a:t>VISUAL ACUITY				</a:t>
            </a:r>
            <a:r>
              <a:rPr lang="en-US" b="1" dirty="0" smtClean="0">
                <a:solidFill>
                  <a:srgbClr val="0000FF"/>
                </a:solidFill>
              </a:rPr>
              <a:t>80 %</a:t>
            </a:r>
          </a:p>
          <a:p>
            <a:pPr eaLnBrk="1" hangingPunct="1">
              <a:lnSpc>
                <a:spcPct val="0"/>
              </a:lnSpc>
            </a:pPr>
            <a:endParaRPr lang="en-US" b="1" dirty="0" smtClean="0">
              <a:solidFill>
                <a:srgbClr val="EF1403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EF1403"/>
                </a:solidFill>
              </a:rPr>
              <a:t>VISUAL FIELDS				</a:t>
            </a:r>
            <a:r>
              <a:rPr lang="en-US" b="1" dirty="0" smtClean="0">
                <a:solidFill>
                  <a:srgbClr val="0000FF"/>
                </a:solidFill>
              </a:rPr>
              <a:t>05 %</a:t>
            </a:r>
          </a:p>
          <a:p>
            <a:pPr eaLnBrk="1" hangingPunct="1">
              <a:lnSpc>
                <a:spcPct val="10000"/>
              </a:lnSpc>
            </a:pPr>
            <a:endParaRPr lang="en-US" b="1" dirty="0" smtClean="0">
              <a:solidFill>
                <a:srgbClr val="EF1403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EF1403"/>
                </a:solidFill>
              </a:rPr>
              <a:t>OCULAR MOTILITY			</a:t>
            </a:r>
            <a:r>
              <a:rPr lang="en-US" b="1" dirty="0" smtClean="0">
                <a:solidFill>
                  <a:srgbClr val="0000FF"/>
                </a:solidFill>
              </a:rPr>
              <a:t>05 %</a:t>
            </a:r>
          </a:p>
          <a:p>
            <a:pPr eaLnBrk="1" hangingPunct="1">
              <a:lnSpc>
                <a:spcPct val="0"/>
              </a:lnSpc>
            </a:pPr>
            <a:endParaRPr lang="en-US" b="1" dirty="0" smtClean="0">
              <a:solidFill>
                <a:srgbClr val="EF1403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EF1403"/>
                </a:solidFill>
              </a:rPr>
              <a:t>OCULAR TENSION			</a:t>
            </a:r>
            <a:r>
              <a:rPr lang="en-US" b="1" dirty="0" smtClean="0">
                <a:solidFill>
                  <a:srgbClr val="0000FF"/>
                </a:solidFill>
              </a:rPr>
              <a:t>05 %</a:t>
            </a:r>
          </a:p>
          <a:p>
            <a:pPr eaLnBrk="1" hangingPunct="1">
              <a:lnSpc>
                <a:spcPct val="0"/>
              </a:lnSpc>
            </a:pPr>
            <a:endParaRPr lang="en-US" b="1" dirty="0" smtClean="0">
              <a:solidFill>
                <a:srgbClr val="EF1403"/>
              </a:solidFill>
            </a:endParaRPr>
          </a:p>
          <a:p>
            <a:pPr eaLnBrk="1" hangingPunct="1"/>
            <a:r>
              <a:rPr lang="en-US" b="1" dirty="0" smtClean="0">
                <a:solidFill>
                  <a:srgbClr val="EF1403"/>
                </a:solidFill>
              </a:rPr>
              <a:t>LACRIMAL DYSFUNCTION	        </a:t>
            </a:r>
            <a:r>
              <a:rPr lang="en-US" b="1" dirty="0" smtClean="0">
                <a:solidFill>
                  <a:srgbClr val="0000FF"/>
                </a:solidFill>
              </a:rPr>
              <a:t>05 %</a:t>
            </a:r>
          </a:p>
          <a:p>
            <a:pPr eaLnBrk="1" hangingPunct="1">
              <a:lnSpc>
                <a:spcPct val="20000"/>
              </a:lnSpc>
            </a:pPr>
            <a:endParaRPr lang="en-US" b="1" dirty="0" smtClean="0">
              <a:solidFill>
                <a:srgbClr val="EF1403"/>
              </a:solidFill>
            </a:endParaRPr>
          </a:p>
          <a:p>
            <a:pPr lvl="1" eaLnBrk="1" hangingPunct="1">
              <a:buFont typeface="Arial" pitchFamily="34" charset="0"/>
              <a:buNone/>
            </a:pPr>
            <a:r>
              <a:rPr lang="en-US" b="1" dirty="0" smtClean="0">
                <a:solidFill>
                  <a:srgbClr val="EF1403"/>
                </a:solidFill>
              </a:rPr>
              <a:t>			</a:t>
            </a:r>
            <a:r>
              <a:rPr lang="en-US" sz="3200" b="1" dirty="0" smtClean="0">
                <a:solidFill>
                  <a:srgbClr val="EF1403"/>
                </a:solidFill>
              </a:rPr>
              <a:t>TOTAL			      </a:t>
            </a:r>
            <a:r>
              <a:rPr lang="en-US" sz="3200" b="1" dirty="0" smtClean="0">
                <a:solidFill>
                  <a:srgbClr val="0000FF"/>
                </a:solidFill>
              </a:rPr>
              <a:t>100 %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9000">
              <a:srgbClr val="FFF200">
                <a:alpha val="68000"/>
              </a:srgbClr>
            </a:gs>
            <a:gs pos="0">
              <a:srgbClr val="009900">
                <a:alpha val="28000"/>
              </a:srgbClr>
            </a:gs>
            <a:gs pos="100000">
              <a:schemeClr val="bg1">
                <a:alpha val="74000"/>
              </a:schemeClr>
            </a:gs>
            <a:gs pos="99000">
              <a:srgbClr val="92D050">
                <a:alpha val="6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IMPORTANCE  OF  TIME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4196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THREE PERSONS MAY BE INJURED IN AN EYE IN THREE DIFFERENT WAYS AND THE VISION MAY BE 1/60 IN EACH  PERSON</a:t>
            </a:r>
          </a:p>
          <a:p>
            <a:pPr algn="just" eaLnBrk="1" hangingPunct="1">
              <a:lnSpc>
                <a:spcPct val="90000"/>
              </a:lnSpc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Arial" pitchFamily="34" charset="0"/>
              <a:buNone/>
            </a:pPr>
            <a:endParaRPr lang="en-US" sz="7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FIRST MAY RECOVER IN 4 DAYS, SECOND IN 4 WEEKS  AND  THE  THIRD IN  4  MONTHS</a:t>
            </a:r>
          </a:p>
          <a:p>
            <a:pPr algn="just" eaLnBrk="1" hangingPunct="1">
              <a:lnSpc>
                <a:spcPct val="90000"/>
              </a:lnSpc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sz="7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INITIAL ASSESSMENT IS EQUAL WHICH IS MISLEADING. TIME OF RECOVERY HAS ALSO TO BE SEEN</a:t>
            </a:r>
          </a:p>
          <a:p>
            <a:pPr algn="just" eaLnBrk="1" hangingPunct="1">
              <a:lnSpc>
                <a:spcPct val="90000"/>
              </a:lnSpc>
            </a:pPr>
            <a:endParaRPr lang="en-US" sz="7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HENCE  IN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TRAUMA INDEX 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TIME  IS  CONSIDERED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CD16"/>
            </a:gs>
            <a:gs pos="10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39.jpg"/>
          <p:cNvPicPr>
            <a:picLocks noChangeAspect="1"/>
          </p:cNvPicPr>
          <p:nvPr/>
        </p:nvPicPr>
        <p:blipFill>
          <a:blip r:embed="rId2"/>
          <a:srcRect l="2350" t="4918" r="3666" b="3279"/>
          <a:stretch>
            <a:fillRect/>
          </a:stretch>
        </p:blipFill>
        <p:spPr>
          <a:xfrm>
            <a:off x="115824" y="110121"/>
            <a:ext cx="5760720" cy="3623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123 140.jpg"/>
          <p:cNvPicPr>
            <a:picLocks noChangeAspect="1"/>
          </p:cNvPicPr>
          <p:nvPr/>
        </p:nvPicPr>
        <p:blipFill>
          <a:blip r:embed="rId3"/>
          <a:srcRect l="2856" t="5039" r="1509" b="3876"/>
          <a:stretch>
            <a:fillRect/>
          </a:stretch>
        </p:blipFill>
        <p:spPr>
          <a:xfrm>
            <a:off x="3305847" y="2929128"/>
            <a:ext cx="5801577" cy="384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9000">
              <a:srgbClr val="FFF200">
                <a:alpha val="68000"/>
              </a:srgbClr>
            </a:gs>
            <a:gs pos="0">
              <a:srgbClr val="009900">
                <a:alpha val="28000"/>
              </a:srgbClr>
            </a:gs>
            <a:gs pos="100000">
              <a:schemeClr val="bg1">
                <a:alpha val="74000"/>
              </a:schemeClr>
            </a:gs>
            <a:gs pos="99000">
              <a:srgbClr val="92D050">
                <a:alpha val="6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0772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RECOVERY TIME IN %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981200"/>
            <a:ext cx="6553200" cy="39624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sz="27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RECOVERY TIME       EQUIVALENT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DAY			01 %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DAYS			05 %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DAYS			10 %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DAYS			15 %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DAYS			20 %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WEEK			30 %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WEEKS		40 %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WEEKS		50  %</a:t>
            </a:r>
          </a:p>
          <a:p>
            <a:pPr lvl="2"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WEEKS		60  %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60000"/>
                <a:lumOff val="40000"/>
              </a:schemeClr>
            </a:gs>
            <a:gs pos="87000">
              <a:srgbClr val="85C2FF"/>
            </a:gs>
            <a:gs pos="6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RECOVERY TIME IN %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76400"/>
            <a:ext cx="6400800" cy="4038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RECOVERY TIME   EQUIVALENT %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en-US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MONTHS			65 %</a:t>
            </a:r>
          </a:p>
          <a:p>
            <a:pPr lvl="2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 MONTHS			70 %</a:t>
            </a:r>
          </a:p>
          <a:p>
            <a:pPr lvl="2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 MONTHS			75 %</a:t>
            </a:r>
          </a:p>
          <a:p>
            <a:pPr lvl="2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 MONTHS			80 %</a:t>
            </a:r>
          </a:p>
          <a:p>
            <a:pPr lvl="2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 MONTHS			85 %</a:t>
            </a:r>
          </a:p>
          <a:p>
            <a:pPr lvl="2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  YEAR				90 %</a:t>
            </a:r>
          </a:p>
          <a:p>
            <a:pPr lvl="2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 YEARS				95 %</a:t>
            </a:r>
          </a:p>
          <a:p>
            <a:pPr lvl="2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 YEARS				100 %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89000">
              <a:srgbClr val="FFF200">
                <a:alpha val="68000"/>
              </a:srgbClr>
            </a:gs>
            <a:gs pos="0">
              <a:srgbClr val="009900">
                <a:alpha val="28000"/>
              </a:srgbClr>
            </a:gs>
            <a:gs pos="100000">
              <a:schemeClr val="bg1">
                <a:alpha val="74000"/>
              </a:schemeClr>
            </a:gs>
            <a:gs pos="99000">
              <a:srgbClr val="92D050">
                <a:alpha val="6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GRADATION  ON  TRAUMA  INDEX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391400" cy="4038600"/>
          </a:xfrm>
        </p:spPr>
        <p:txBody>
          <a:bodyPr>
            <a:normAutofit fontScale="925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T.I.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    	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GRADE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NUMBER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01 – 10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MILD	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   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185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   </a:t>
            </a:r>
            <a:r>
              <a:rPr lang="en-US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37.0 %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11 – 50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MODERATE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198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   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39.6 %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51 – 100   	SEVERE	       117                23.4 %</a:t>
            </a:r>
          </a:p>
          <a:p>
            <a:pPr marL="265176" indent="-265176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  <a:p>
            <a:pPr marL="265176" indent="-265176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TOTAL                </a:t>
            </a:r>
            <a:r>
              <a:rPr lang="en-US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500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CASES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60000"/>
                <a:lumOff val="40000"/>
              </a:schemeClr>
            </a:gs>
            <a:gs pos="87000">
              <a:srgbClr val="85C2FF"/>
            </a:gs>
            <a:gs pos="6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382000" cy="11430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OCULAR TRAUMA SCORE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O.T.S. 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3962400"/>
          </a:xfrm>
        </p:spPr>
        <p:txBody>
          <a:bodyPr/>
          <a:lstStyle/>
          <a:p>
            <a:pPr algn="just" eaLnBrk="1" hangingPunct="1"/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PUBLISHED  BY  KUHN  ET AL (2002)</a:t>
            </a:r>
          </a:p>
          <a:p>
            <a:pPr algn="just" eaLnBrk="1" hangingPunct="1"/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AIM  IS  TO  KNOW  THE  PROGNOSIS</a:t>
            </a:r>
          </a:p>
          <a:p>
            <a:pPr algn="just" eaLnBrk="1" hangingPunct="1"/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BASED  ON  INITIAL  ASSESSMENT</a:t>
            </a:r>
          </a:p>
          <a:p>
            <a:pPr algn="just" eaLnBrk="1" hangingPunct="1"/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MAINLY  DEPENDS ON INITIAL VISION</a:t>
            </a:r>
          </a:p>
          <a:p>
            <a:pPr algn="just" eaLnBrk="1" hangingPunct="1"/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OTHER FACTORS ARE RUPTURE, A.P.D, PERFORATION,  ENDOHTHALMITIS</a:t>
            </a:r>
          </a:p>
          <a:p>
            <a:pPr algn="just" eaLnBrk="1" hangingPunct="1"/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EACH   FACTOR   IS  GIVEN  A   RAW  POINT</a:t>
            </a:r>
          </a:p>
          <a:p>
            <a:pPr algn="just" eaLnBrk="1" hangingPunct="1"/>
            <a:r>
              <a:rPr lang="en-US" sz="2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THE  TOTAL  IS OTS  WHICH  IS GRADED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60000"/>
                <a:lumOff val="40000"/>
              </a:schemeClr>
            </a:gs>
            <a:gs pos="87000">
              <a:srgbClr val="85C2FF"/>
            </a:gs>
            <a:gs pos="6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058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RAW POINTS DISTRIBUTION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76400"/>
            <a:ext cx="65532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VARIABLES</a:t>
            </a: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	   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RAW POINTS</a:t>
            </a:r>
          </a:p>
          <a:p>
            <a:pPr eaLnBrk="1" hangingPunct="1">
              <a:buFontTx/>
              <a:buNone/>
            </a:pPr>
            <a:endParaRPr lang="en-US" sz="11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INITIAL VISION		    60 – 100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(NLP TO 20/40)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RUPTURE				- 23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ENDOPHTHALMITIS		- 17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PERFORATION			- 14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RETINAL DETACHMENT	- 11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A.P.D.				- 10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60000"/>
                <a:lumOff val="40000"/>
              </a:schemeClr>
            </a:gs>
            <a:gs pos="87000">
              <a:srgbClr val="85C2FF"/>
            </a:gs>
            <a:gs pos="6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GRADING  OF  O.T.S.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133600"/>
            <a:ext cx="7239000" cy="3505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RAW POINTS TOTAL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</a:t>
            </a: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O.T.S. GRADE</a:t>
            </a:r>
          </a:p>
          <a:p>
            <a:pPr eaLnBrk="1" hangingPunct="1">
              <a:buFontTx/>
              <a:buNone/>
            </a:pPr>
            <a:endParaRPr lang="en-US" sz="1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00 – 44				1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45 – 65				2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66 – 80				3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81 –91				4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 92 – 100				5</a:t>
            </a:r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60000"/>
                <a:lumOff val="40000"/>
              </a:schemeClr>
            </a:gs>
            <a:gs pos="87000">
              <a:srgbClr val="85C2FF"/>
            </a:gs>
            <a:gs pos="6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295400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ESTIMATION OF FINAL VISUAL RECOVERY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153400" cy="3810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OTS   N.L.P.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1/200-19/200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20-40 or better</a:t>
            </a:r>
          </a:p>
          <a:p>
            <a:pPr eaLnBrk="1" hangingPunct="1">
              <a:buFontTx/>
              <a:buNone/>
            </a:pPr>
            <a:endParaRPr lang="en-US" sz="1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1	   74 %		07 %		01 %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2	   27 %		18 %		15 %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3	   02 %		31 %		41 %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4	   01  %		03 %		73 %</a:t>
            </a:r>
          </a:p>
          <a:p>
            <a:pPr eaLnBrk="1" hangingPunct="1">
              <a:buFontTx/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5	   00 %		01 %		94 %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1000">
              <a:srgbClr val="D6B19C"/>
            </a:gs>
            <a:gs pos="30000">
              <a:srgbClr val="D49E6C"/>
            </a:gs>
            <a:gs pos="48000">
              <a:schemeClr val="bg2"/>
            </a:gs>
            <a:gs pos="100000">
              <a:schemeClr val="accent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534400" cy="6858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LIMITATIONS OF O.T.S.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828800"/>
            <a:ext cx="8153400" cy="4038600"/>
          </a:xfrm>
        </p:spPr>
        <p:txBody>
          <a:bodyPr>
            <a:normAutofit fontScale="92500" lnSpcReduction="10000"/>
          </a:bodyPr>
          <a:lstStyle/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ONLY  VISIUAL  RECOVERY SHOWN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FIELDS, TENSION, MOTILITY ARE NOT TAKEN  INTO   CONSIDERATION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STRUCTURAL DEFORMITIES ARE NOT CONSIDERED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FINAL  VISION  DEPENDS  ON Rx  ALSO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8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STUDY IN USA MAY NOT BE APPLICABLE IN OTHER  DEVELOPING  COUNTRIES LIKE INDIA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1000">
              <a:srgbClr val="D6B19C"/>
            </a:gs>
            <a:gs pos="30000">
              <a:srgbClr val="D49E6C"/>
            </a:gs>
            <a:gs pos="48000">
              <a:schemeClr val="bg2"/>
            </a:gs>
            <a:gs pos="100000">
              <a:schemeClr val="accent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0668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CONSTRUCTION  OF OCULAR  TRAUMAGRAM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343400"/>
          </a:xfrm>
        </p:spPr>
        <p:txBody>
          <a:bodyPr>
            <a:normAutofit/>
          </a:bodyPr>
          <a:lstStyle/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CONSTRUCTED ON AN ORDINARY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GRAPH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PAPER  SHOWING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1 SQ.CM. SQUARES</a:t>
            </a: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A HORIZONTAL LINE IS DRAWN NEAR THE BASE  OF  THE  GRAPH  PAPER  SHOWING  THE  TIME  WHEN  OCULAR  TRAUMA  OCCURS</a:t>
            </a: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5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A CENTRAL VERTICAL LINE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DEMARCATES STRUCTURAL DAMAGE ON THE LEFT SIDE AND FUNCTIONAL   DAMAGE ON  THE RIGHT  SIDE</a:t>
            </a: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ANOTHER  VERTICAL LINE IS DRAWN IN EXTREME RIGHT SIDE WHICH SHOWS WEEKLY TIME  INTERVAL</a:t>
            </a: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41.jpg"/>
          <p:cNvPicPr>
            <a:picLocks noChangeAspect="1"/>
          </p:cNvPicPr>
          <p:nvPr/>
        </p:nvPicPr>
        <p:blipFill>
          <a:blip r:embed="rId3"/>
          <a:srcRect l="7547" t="5095" r="9434" b="4891"/>
          <a:stretch>
            <a:fillRect/>
          </a:stretch>
        </p:blipFill>
        <p:spPr>
          <a:xfrm>
            <a:off x="0" y="0"/>
            <a:ext cx="46482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123 142.jpg"/>
          <p:cNvPicPr>
            <a:picLocks noChangeAspect="1"/>
          </p:cNvPicPr>
          <p:nvPr/>
        </p:nvPicPr>
        <p:blipFill>
          <a:blip r:embed="rId4"/>
          <a:srcRect l="2820" t="3189" r="7622" b="7526"/>
          <a:stretch>
            <a:fillRect/>
          </a:stretch>
        </p:blipFill>
        <p:spPr>
          <a:xfrm>
            <a:off x="4800600" y="0"/>
            <a:ext cx="43434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381001"/>
            <a:ext cx="8183562" cy="9906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CONSTRUCTION  OF OCULAR  TRAUMAGRAM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algn="just"/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RECORDING IS STARTED FROM THE BEGINNING OF OCLAR TRAUMA AND RECORDED WEEKLY FOR STRUCTURAL AND FUNCTIONAL  LOSS</a:t>
            </a:r>
          </a:p>
          <a:p>
            <a:pPr algn="just">
              <a:buNone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IN THE FIRST RECORDING ONE DOT IS MADE ON THE LEFT SIDE SHOWING  ON THE LOWEST  HORIZONTAL LINE.  IT REPRESENTS STRUCTURAL LOSS  AND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ONE DOT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ON THE SAME LINE ON  THE RIGHT SIDE  REPRESENTING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FUNCTIONAL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LOSS.   THESE DOTS ARE JOINED BY A  LINE</a:t>
            </a:r>
          </a:p>
          <a:p>
            <a:pPr algn="just"/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AT WEEKLY  INTERVAL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STRUCTURAL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LOSS AND  FUNCTIONAL  LOSS  ARE  MARKED  BY A POINT ON  THEIR  RESPECTIVE LINES </a:t>
            </a:r>
          </a:p>
          <a:p>
            <a:pPr algn="just">
              <a:buNone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18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3248"/>
          </a:xfrm>
        </p:spPr>
        <p:txBody>
          <a:bodyPr/>
          <a:lstStyle/>
          <a:p>
            <a:pPr algn="just"/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AT THE END OF 8 WEEKS, THE UPPER END OF THE LINE SHOWING STRUCTURAL LOSS AND UPPER END OF THE LINE   SHOWING FUNCTIONAL  LOSS  ARE  JOINED</a:t>
            </a:r>
          </a:p>
          <a:p>
            <a:pPr algn="just"/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WOULD MAKE ROUGHLY A TRANGULAR AREA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WHICH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 CALLED 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OCULAR 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TRAUMAGRAM 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SEVEN OCULAR TRAUMAGRAMS ARE CONSTRUCTED  IN  DIFFERENT  THEORETICAL  SITUATIONS </a:t>
            </a:r>
          </a:p>
          <a:p>
            <a:pPr algn="just"/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IN THE FIRST FOUR TRAUMAGRAMS  THE TIME INTERVAL IS  REPRESENTED  IN  PERCENTAGE. 10% REPRESENTS 1 WEEK   INTERVAL</a:t>
            </a:r>
          </a:p>
          <a:p>
            <a:pPr algn="just"/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1000">
              <a:srgbClr val="D6B19C"/>
            </a:gs>
            <a:gs pos="30000">
              <a:srgbClr val="D49E6C"/>
            </a:gs>
            <a:gs pos="48000">
              <a:schemeClr val="bg2"/>
            </a:gs>
            <a:gs pos="100000">
              <a:schemeClr val="accent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 OF TRAUMAGRAM</a:t>
            </a:r>
          </a:p>
        </p:txBody>
      </p:sp>
      <p:sp>
        <p:nvSpPr>
          <p:cNvPr id="37891" name="Rectangle 10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  TYPE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: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STANDARD</a:t>
            </a:r>
          </a:p>
          <a:p>
            <a:pPr eaLnBrk="1" hangingPunct="1">
              <a:buFontTx/>
              <a:buNone/>
            </a:pPr>
            <a:endParaRPr lang="en-US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  TYPE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: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INVERTED</a:t>
            </a:r>
          </a:p>
          <a:p>
            <a:pPr eaLnBrk="1" hangingPunct="1">
              <a:buFontTx/>
              <a:buNone/>
            </a:pPr>
            <a:endParaRPr lang="en-US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  TYPE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: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COMPLICATED</a:t>
            </a:r>
          </a:p>
          <a:p>
            <a:pPr eaLnBrk="1" hangingPunct="1">
              <a:buFontTx/>
              <a:buNone/>
            </a:pPr>
            <a:endParaRPr lang="en-US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  TYPE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: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LATE CHANGES</a:t>
            </a:r>
          </a:p>
          <a:p>
            <a:pPr eaLnBrk="1" hangingPunct="1">
              <a:buFontTx/>
              <a:buNone/>
            </a:pPr>
            <a:endParaRPr lang="en-US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  TYPE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: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PARALLEL  CHANGES</a:t>
            </a:r>
          </a:p>
          <a:p>
            <a:pPr eaLnBrk="1" hangingPunct="1">
              <a:buFontTx/>
              <a:buNone/>
            </a:pPr>
            <a:endParaRPr lang="en-US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  TYPE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: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STRUCTURE FIXED AND  FUNCTION VARIABLE</a:t>
            </a:r>
          </a:p>
          <a:p>
            <a:pPr eaLnBrk="1" hangingPunct="1">
              <a:buFontTx/>
              <a:buNone/>
            </a:pPr>
            <a:endParaRPr lang="en-US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  TYPE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: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ONLY STRUCTRAL CHANGE</a:t>
            </a: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: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IRREGULAR PATTERN</a:t>
            </a:r>
          </a:p>
          <a:p>
            <a:pPr eaLnBrk="1" hangingPunct="1">
              <a:buFontTx/>
              <a:buNone/>
            </a:pPr>
            <a:endParaRPr lang="en-US" sz="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16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			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43.jpg"/>
          <p:cNvPicPr>
            <a:picLocks noChangeAspect="1"/>
          </p:cNvPicPr>
          <p:nvPr/>
        </p:nvPicPr>
        <p:blipFill>
          <a:blip r:embed="rId2"/>
          <a:srcRect l="5787" t="7030" r="8854" b="7578"/>
          <a:stretch>
            <a:fillRect/>
          </a:stretch>
        </p:blipFill>
        <p:spPr>
          <a:xfrm>
            <a:off x="238234" y="262129"/>
            <a:ext cx="8651679" cy="63093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23 144.jpg"/>
          <p:cNvPicPr>
            <a:picLocks noChangeAspect="1"/>
          </p:cNvPicPr>
          <p:nvPr/>
        </p:nvPicPr>
        <p:blipFill>
          <a:blip r:embed="rId2"/>
          <a:srcRect l="5150" t="4709" r="3704" b="5605"/>
          <a:stretch>
            <a:fillRect/>
          </a:stretch>
        </p:blipFill>
        <p:spPr>
          <a:xfrm>
            <a:off x="287975" y="228600"/>
            <a:ext cx="8534400" cy="6502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45.jpg"/>
          <p:cNvPicPr>
            <a:picLocks noChangeAspect="1"/>
          </p:cNvPicPr>
          <p:nvPr/>
        </p:nvPicPr>
        <p:blipFill>
          <a:blip r:embed="rId2"/>
          <a:srcRect l="6975" t="5327" r="7924" b="5895"/>
          <a:stretch>
            <a:fillRect/>
          </a:stretch>
        </p:blipFill>
        <p:spPr>
          <a:xfrm>
            <a:off x="223651" y="247399"/>
            <a:ext cx="8679874" cy="63701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46.jpg"/>
          <p:cNvPicPr>
            <a:picLocks noChangeAspect="1"/>
          </p:cNvPicPr>
          <p:nvPr/>
        </p:nvPicPr>
        <p:blipFill>
          <a:blip r:embed="rId2"/>
          <a:srcRect l="2830" t="2761" r="4304" b="6395"/>
          <a:stretch>
            <a:fillRect/>
          </a:stretch>
        </p:blipFill>
        <p:spPr>
          <a:xfrm>
            <a:off x="267590" y="225287"/>
            <a:ext cx="8595360" cy="64041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47.jpg"/>
          <p:cNvPicPr>
            <a:picLocks noChangeAspect="1"/>
          </p:cNvPicPr>
          <p:nvPr/>
        </p:nvPicPr>
        <p:blipFill>
          <a:blip r:embed="rId2"/>
          <a:srcRect t="2060" r="6174"/>
          <a:stretch>
            <a:fillRect/>
          </a:stretch>
        </p:blipFill>
        <p:spPr>
          <a:xfrm>
            <a:off x="264030" y="249232"/>
            <a:ext cx="8595360" cy="63801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3011" name="TextBox 4"/>
          <p:cNvSpPr txBox="1">
            <a:spLocks noChangeArrowheads="1"/>
          </p:cNvSpPr>
          <p:nvPr/>
        </p:nvSpPr>
        <p:spPr bwMode="auto">
          <a:xfrm>
            <a:off x="2209800" y="5791200"/>
            <a:ext cx="5638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7030A0"/>
                </a:solidFill>
                <a:cs typeface="Times New Roman" pitchFamily="18" charset="0"/>
              </a:rPr>
              <a:t>H  TYPE	: PARALLEL  CHANGES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48.jpg"/>
          <p:cNvPicPr>
            <a:picLocks noChangeAspect="1"/>
          </p:cNvPicPr>
          <p:nvPr/>
        </p:nvPicPr>
        <p:blipFill>
          <a:blip r:embed="rId2"/>
          <a:srcRect l="4578" t="4688" r="6395" b="4687"/>
          <a:stretch>
            <a:fillRect/>
          </a:stretch>
        </p:blipFill>
        <p:spPr>
          <a:xfrm>
            <a:off x="299850" y="252350"/>
            <a:ext cx="8534400" cy="6324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4035" name="TextBox 4"/>
          <p:cNvSpPr txBox="1">
            <a:spLocks noChangeArrowheads="1"/>
          </p:cNvSpPr>
          <p:nvPr/>
        </p:nvSpPr>
        <p:spPr bwMode="auto">
          <a:xfrm>
            <a:off x="381000" y="5410200"/>
            <a:ext cx="8534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7030A0"/>
                </a:solidFill>
                <a:cs typeface="Times New Roman" pitchFamily="18" charset="0"/>
              </a:rPr>
              <a:t>K  TYPE  : STRUCTURAL  CHANGES  FIXED </a:t>
            </a:r>
          </a:p>
          <a:p>
            <a:pPr algn="ctr"/>
            <a:r>
              <a:rPr lang="en-US">
                <a:solidFill>
                  <a:srgbClr val="7030A0"/>
                </a:solidFill>
                <a:cs typeface="Times New Roman" pitchFamily="18" charset="0"/>
              </a:rPr>
              <a:t>		: FUNCTIONAL  CHANGES  VARIABLE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3 149.jpg"/>
          <p:cNvPicPr>
            <a:picLocks noChangeAspect="1"/>
          </p:cNvPicPr>
          <p:nvPr/>
        </p:nvPicPr>
        <p:blipFill>
          <a:blip r:embed="rId2"/>
          <a:srcRect l="7655" t="8067" r="8893" b="6962"/>
          <a:stretch>
            <a:fillRect/>
          </a:stretch>
        </p:blipFill>
        <p:spPr>
          <a:xfrm>
            <a:off x="311725" y="276101"/>
            <a:ext cx="8503920" cy="626604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228600" y="5867400"/>
            <a:ext cx="853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7030A0"/>
                </a:solidFill>
                <a:cs typeface="Times New Roman" pitchFamily="18" charset="0"/>
              </a:rPr>
              <a:t>L  TYPE	: ONLY STRUCTRAL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1000">
              <a:srgbClr val="D6B19C"/>
            </a:gs>
            <a:gs pos="30000">
              <a:srgbClr val="D49E6C"/>
            </a:gs>
            <a:gs pos="48000">
              <a:schemeClr val="bg2"/>
            </a:gs>
            <a:gs pos="100000">
              <a:schemeClr val="accent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ADVANTAGES  OF  OCULAR 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TRAUMAGRAM</a:t>
            </a:r>
            <a:endParaRPr lang="en-US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153400" cy="4191000"/>
          </a:xfrm>
        </p:spPr>
        <p:txBody>
          <a:bodyPr>
            <a:noAutofit/>
          </a:bodyPr>
          <a:lstStyle/>
          <a:p>
            <a:pPr marL="457200" indent="-457200"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 EXACT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CALCULATION IS DONE FOR THE STRUCTURAL &amp; FUNCTIONAL DAMAGE  DUE  TO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TRAUMA</a:t>
            </a: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WEEKLY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, MONTHLY AND TOTAL ASSESSMENT  CAN  BE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DONE</a:t>
            </a: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  EFFECT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OF TREATMENT AND/OR COMPLICATION  CAN  BE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NOTED</a:t>
            </a: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TAKES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INTO ACCOUNT DAMAGE TO THE  OCULAR  ADNEXA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( LIDS, ORBIT, LACRIMAL APP. ) AL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447800"/>
            <a:ext cx="8305800" cy="4572000"/>
          </a:xfrm>
        </p:spPr>
        <p:txBody>
          <a:bodyPr/>
          <a:lstStyle/>
          <a:p>
            <a:pPr marL="514350" indent="-514350" algn="just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THIS IS OF GREAT IMPORTANCE IN MEDICO- LEGAL CASES IN ASSESSING THE EXACT MAGNITUDE OF DAMAGE TO EYE AND THUS ASSESING THE QUANTUM OF PUNISHMENT</a:t>
            </a:r>
          </a:p>
          <a:p>
            <a:pPr marL="514350" indent="-514350" algn="just">
              <a:buNone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IN THIS STUDY WE CAN ANALYZE STRUCTURAL AND FUNCTIONAL LOSS SEPARATELY</a:t>
            </a:r>
          </a:p>
          <a:p>
            <a:pPr marL="514350" indent="-514350" algn="just">
              <a:buAutoNum type="arabicPeriod" startAt="6"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A DISEASE IS BASICALLY VARABLE LOSS IN STRUCTURE AND OR FUNCTION. THUS IN FUTURE IT MAY BE POSSIBLE TO QUANTIFY OTHER  DISEASES AS WELL</a:t>
            </a:r>
          </a:p>
          <a:p>
            <a:pPr marL="514350" indent="-514350" algn="just">
              <a:buNone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 </a:t>
            </a:r>
            <a:r>
              <a:rPr lang="en-US" sz="2000" b="1" dirty="0" smtClean="0">
                <a:solidFill>
                  <a:srgbClr val="02760D"/>
                </a:solidFill>
                <a:latin typeface="Times New Roman" pitchFamily="18" charset="0"/>
                <a:cs typeface="Times New Roman" pitchFamily="18" charset="0"/>
              </a:rPr>
              <a:t>IT COULD GUIDE EVEN THE TREATMENT MODALITY IN A GIVEN CASE</a:t>
            </a:r>
          </a:p>
          <a:p>
            <a:pPr marL="514350" indent="-514350" algn="just">
              <a:buAutoNum type="arabicPeriod" startAt="6"/>
            </a:pPr>
            <a:endParaRPr lang="en-US" sz="20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 startAt="6"/>
            </a:pPr>
            <a:endParaRPr lang="en-US" sz="3200" b="1" dirty="0" smtClean="0">
              <a:solidFill>
                <a:srgbClr val="0276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457200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cs typeface="Times New Roman" pitchFamily="18" charset="0"/>
              </a:rPr>
              <a:t>ADVANTAGES  OF  OCULAR TRAUMAGRAM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1000">
              <a:srgbClr val="D6B19C"/>
            </a:gs>
            <a:gs pos="30000">
              <a:srgbClr val="D49E6C"/>
            </a:gs>
            <a:gs pos="48000">
              <a:schemeClr val="bg2"/>
            </a:gs>
            <a:gs pos="100000">
              <a:schemeClr val="accent6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57201"/>
            <a:ext cx="8183562" cy="11430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LIMITATIONS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OF  OCULAR TRAUMAGRAM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077200" cy="3962400"/>
          </a:xfrm>
        </p:spPr>
        <p:txBody>
          <a:bodyPr/>
          <a:lstStyle/>
          <a:p>
            <a:pPr algn="just" eaLnBrk="1" hangingPunct="1"/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LONG  FOLLOW  UP 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IS REQUIRED</a:t>
            </a:r>
          </a:p>
          <a:p>
            <a:pPr algn="just" eaLnBrk="1" hangingPunct="1">
              <a:buNone/>
            </a:pPr>
            <a:endParaRPr lang="en-US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PATIENT’S  CO-OPERTION IS  OFTEN  POOR</a:t>
            </a:r>
          </a:p>
          <a:p>
            <a:pPr algn="just" eaLnBrk="1" hangingPunct="1">
              <a:buNone/>
            </a:pPr>
            <a:endParaRPr lang="en-US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STRUCTURAL  LOSS  DEPENDS ON  CLINICAL 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JUDGEMENT  WHICH  MAY  BE VARIABLE</a:t>
            </a:r>
          </a:p>
          <a:p>
            <a:pPr algn="just" eaLnBrk="1" hangingPunct="1"/>
            <a:endParaRPr lang="en-US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2400" b="1" dirty="0" smtClean="0">
                <a:solidFill>
                  <a:srgbClr val="FC3F04"/>
                </a:solidFill>
                <a:latin typeface="Times New Roman" pitchFamily="18" charset="0"/>
                <a:cs typeface="Times New Roman" pitchFamily="18" charset="0"/>
              </a:rPr>
              <a:t>STILL </a:t>
            </a:r>
            <a:r>
              <a:rPr lang="en-US" sz="2400" b="1" dirty="0" smtClean="0">
                <a:solidFill>
                  <a:srgbClr val="FC3F04"/>
                </a:solidFill>
                <a:latin typeface="Times New Roman" pitchFamily="18" charset="0"/>
                <a:cs typeface="Times New Roman" pitchFamily="18" charset="0"/>
              </a:rPr>
              <a:t> SOME </a:t>
            </a:r>
            <a:r>
              <a:rPr lang="en-US" sz="2400" b="1" dirty="0" smtClean="0">
                <a:solidFill>
                  <a:srgbClr val="FC3F04"/>
                </a:solidFill>
                <a:latin typeface="Times New Roman" pitchFamily="18" charset="0"/>
                <a:cs typeface="Times New Roman" pitchFamily="18" charset="0"/>
              </a:rPr>
              <a:t>THING </a:t>
            </a:r>
            <a:r>
              <a:rPr lang="en-US" sz="2400" b="1" dirty="0" smtClean="0">
                <a:solidFill>
                  <a:srgbClr val="FC3F04"/>
                </a:solidFill>
                <a:latin typeface="Times New Roman" pitchFamily="18" charset="0"/>
                <a:cs typeface="Times New Roman" pitchFamily="18" charset="0"/>
              </a:rPr>
              <a:t> IS  BETTER  THAN  </a:t>
            </a:r>
            <a:r>
              <a:rPr lang="en-US" sz="2400" b="1" dirty="0" smtClean="0">
                <a:solidFill>
                  <a:srgbClr val="FC3F04"/>
                </a:solidFill>
                <a:latin typeface="Times New Roman" pitchFamily="18" charset="0"/>
                <a:cs typeface="Times New Roman" pitchFamily="18" charset="0"/>
              </a:rPr>
              <a:t>NOTHING</a:t>
            </a:r>
          </a:p>
          <a:p>
            <a:pPr algn="just" eaLnBrk="1" hangingPunct="1">
              <a:buNone/>
            </a:pPr>
            <a:endParaRPr lang="en-US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None/>
            </a:pPr>
            <a:endParaRPr lang="en-US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hlink"/>
            </a:gs>
            <a:gs pos="100000">
              <a:srgbClr val="03CD1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EF1403"/>
                </a:solidFill>
                <a:latin typeface="Times New Roman" pitchFamily="18" charset="0"/>
              </a:rPr>
              <a:t>CONCLUSIONS</a:t>
            </a:r>
          </a:p>
        </p:txBody>
      </p:sp>
      <p:sp>
        <p:nvSpPr>
          <p:cNvPr id="50179" name="Rectangle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BY OCULAR TRAUMAGRAM TOTAL LOSS CAN BE ASSESED AT DIFFERENT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PERIODS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lnSpc>
                <a:spcPct val="2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THE IMPACT OF TREATMENT AND COMPLICATION CAN BE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JUDGED</a:t>
            </a:r>
          </a:p>
          <a:p>
            <a:pPr algn="just" eaLnBrk="1" hangingPunct="1">
              <a:lnSpc>
                <a:spcPct val="80000"/>
              </a:lnSpc>
              <a:buNone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lnSpc>
                <a:spcPct val="2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IN TRAUMAGRAM THE TOTAL LOSS IS DIRECTLY READ FROM GRAPH PAPER IN TRAUMA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 UNITS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IN ALL METHODS THERE IS SOME ELEMENT OF SUBJECTIVITY HENCE IN ALL METHODS ACCURACY CAN NOT BE VERY HIGH 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None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lnSpc>
                <a:spcPct val="20000"/>
              </a:lnSpc>
              <a:buClr>
                <a:srgbClr val="FFFF00"/>
              </a:buClr>
              <a:buFont typeface="Wingdings 2" pitchFamily="18" charset="2"/>
              <a:buNone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hlink"/>
            </a:gs>
            <a:gs pos="100000">
              <a:srgbClr val="03CD1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EF1403"/>
                </a:solidFill>
                <a:latin typeface="Times New Roman" pitchFamily="18" charset="0"/>
              </a:rPr>
              <a:t>CONCLUSIONS</a:t>
            </a:r>
          </a:p>
        </p:txBody>
      </p:sp>
      <p:sp>
        <p:nvSpPr>
          <p:cNvPr id="55299" name="Rectangle 3"/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3962400"/>
          </a:xfrm>
        </p:spPr>
        <p:txBody>
          <a:bodyPr>
            <a:normAutofit/>
          </a:bodyPr>
          <a:lstStyle/>
          <a:p>
            <a:pPr marL="265176" indent="-265176" algn="just" eaLnBrk="1" fontAlgn="auto" hangingPunct="1">
              <a:lnSpc>
                <a:spcPct val="1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YET QUANTITATIVE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ASSESSMENT IS VALUABLE  FOR 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MANY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 REASONS 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1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IT GIVES SOME IDEA OF THE SEVERITY AND PROGNOSIS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 OF  A  GIVEN  CASE</a:t>
            </a:r>
          </a:p>
          <a:p>
            <a:pPr marL="265176" indent="-265176" algn="just" eaLnBrk="1" fontAlgn="auto" hangingPunct="1">
              <a:spcAft>
                <a:spcPts val="0"/>
              </a:spcAft>
              <a:buNone/>
              <a:defRPr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marL="265176" indent="-265176" algn="just" eaLnBrk="1" fontAlgn="auto" hangingPunct="1">
              <a:lnSpc>
                <a:spcPct val="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QUANTITATIVE 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ASSESSMENT IS IMPORTANT IN GIVING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 COMPENSATION  FOR  INJURIES  IN INDUSTRIES</a:t>
            </a: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183563" cy="9144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solidFill>
                  <a:srgbClr val="EF1403"/>
                </a:solidFill>
                <a:latin typeface="Times New Roman" pitchFamily="18" charset="0"/>
              </a:rPr>
              <a:t>CONCLUSIONS</a:t>
            </a:r>
          </a:p>
        </p:txBody>
      </p:sp>
      <p:sp>
        <p:nvSpPr>
          <p:cNvPr id="52227" name="Rectangle 3"/>
          <p:cNvSpPr>
            <a:spLocks noGrp="1"/>
          </p:cNvSpPr>
          <p:nvPr>
            <p:ph idx="1"/>
          </p:nvPr>
        </p:nvSpPr>
        <p:spPr>
          <a:xfrm>
            <a:off x="533400" y="1600200"/>
            <a:ext cx="8001000" cy="4191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THE PRINCIPLE OF CALCULATION IS STRUCTURAL AND FUNTIONAL LOSS IN A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DISEASE  IN 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RELATION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 TO 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TIME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DISEASEAFTER ALL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A 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VARIABLE LOSS OF STRUCTURE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 AND/OR  FUNCTION</a:t>
            </a: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en-US" sz="2400" b="1" dirty="0" smtClean="0">
              <a:solidFill>
                <a:srgbClr val="02760D"/>
              </a:solidFill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THIS IN PRINCIPLE  CAN BE APPLICABLE TO MANY OTHER DISEASES WHICH CAN </a:t>
            </a:r>
            <a:r>
              <a:rPr lang="en-US" sz="2400" b="1" dirty="0" smtClean="0">
                <a:solidFill>
                  <a:srgbClr val="02760D"/>
                </a:solidFill>
                <a:latin typeface="Times New Roman" pitchFamily="18" charset="0"/>
              </a:rPr>
              <a:t>BE QUANTIFIED</a:t>
            </a:r>
            <a:endParaRPr lang="en-US" b="1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WordArt 2"/>
          <p:cNvSpPr>
            <a:spLocks noChangeArrowheads="1" noChangeShapeType="1" noTextEdit="1"/>
          </p:cNvSpPr>
          <p:nvPr/>
        </p:nvSpPr>
        <p:spPr bwMode="auto">
          <a:xfrm>
            <a:off x="381000" y="381000"/>
            <a:ext cx="8382000" cy="5867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 spc="30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haroni"/>
                <a:cs typeface="Aharoni"/>
              </a:rPr>
              <a:t>THANKS  FOR  </a:t>
            </a:r>
          </a:p>
          <a:p>
            <a:pPr algn="ctr"/>
            <a:r>
              <a:rPr lang="en-US" sz="3600" kern="10" spc="30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haroni"/>
                <a:cs typeface="Aharoni"/>
              </a:rPr>
              <a:t>YOUR  NON-TRAUMATIC </a:t>
            </a:r>
          </a:p>
          <a:p>
            <a:pPr algn="ctr"/>
            <a:r>
              <a:rPr lang="en-US" sz="3600" kern="10" spc="30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haroni"/>
                <a:cs typeface="Aharoni"/>
              </a:rPr>
              <a:t>ATTENTION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1312</TotalTime>
  <Words>1086</Words>
  <Application>Microsoft Office PowerPoint</Application>
  <PresentationFormat>On-screen Show (4:3)</PresentationFormat>
  <Paragraphs>307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Aspect</vt:lpstr>
      <vt:lpstr>QUANTIFICATION  OF  OCULAR  TRAUMA</vt:lpstr>
      <vt:lpstr>NO FINANCIAL INTEREST</vt:lpstr>
      <vt:lpstr>Slide 3</vt:lpstr>
      <vt:lpstr>I WISH I COULD QUANTIFY OCULAR TRAUMA ALSO SO EASILY AND ACCURATELY</vt:lpstr>
      <vt:lpstr>QUANTIFICATION</vt:lpstr>
      <vt:lpstr>QUANTIFICATION IN MEDICAL SCIENCE</vt:lpstr>
      <vt:lpstr>QUANTIFICATION OF OCULAR  TRAUMA </vt:lpstr>
      <vt:lpstr>  QUANTUM OF DAMAGE DEPENDS UPON</vt:lpstr>
      <vt:lpstr>  METHODS  OF  MEASUREMENT</vt:lpstr>
      <vt:lpstr>EARLIER    METHODS</vt:lpstr>
      <vt:lpstr>METHODS OF TRUAMA QUANTIFICATION</vt:lpstr>
      <vt:lpstr>TRAUMA  INDEX ( T.I. ) </vt:lpstr>
      <vt:lpstr>STRUCTURAL  LOSS</vt:lpstr>
      <vt:lpstr>FUNCTIONAL  LOSS</vt:lpstr>
      <vt:lpstr>FUNCTIONAL  LOSS</vt:lpstr>
      <vt:lpstr>CALCULATION OF TOTAL FUNCTIONAL LOSS</vt:lpstr>
      <vt:lpstr>IMPORTANCE  OF  TIME</vt:lpstr>
      <vt:lpstr>Slide 18</vt:lpstr>
      <vt:lpstr>RECOVERY TIME IN % </vt:lpstr>
      <vt:lpstr>RECOVERY TIME IN %</vt:lpstr>
      <vt:lpstr>GRADATION  ON  TRAUMA  INDEX </vt:lpstr>
      <vt:lpstr>OCULAR TRAUMA SCORE ( O.T.S. )</vt:lpstr>
      <vt:lpstr>RAW POINTS DISTRIBUTION</vt:lpstr>
      <vt:lpstr>GRADING  OF  O.T.S.</vt:lpstr>
      <vt:lpstr>ESTIMATION OF FINAL VISUAL RECOVERY</vt:lpstr>
      <vt:lpstr>LIMITATIONS OF O.T.S.</vt:lpstr>
      <vt:lpstr>CONSTRUCTION  OF OCULAR  TRAUMAGRAM</vt:lpstr>
      <vt:lpstr>Slide 28</vt:lpstr>
      <vt:lpstr>CONSTRUCTION  OF OCULAR  TRAUMAGRAM</vt:lpstr>
      <vt:lpstr>Slide 30</vt:lpstr>
      <vt:lpstr>TYPES OF TRAUMAGRAM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ADVANTAGES  OF  OCULAR TRAUMAGRAM</vt:lpstr>
      <vt:lpstr> </vt:lpstr>
      <vt:lpstr>LIMITATIONS  OF  OCULAR TRAUMAGRAM</vt:lpstr>
      <vt:lpstr>CONCLUSIONS</vt:lpstr>
      <vt:lpstr>CONCLUSIONS</vt:lpstr>
      <vt:lpstr>CONCLUSIONS</vt:lpstr>
      <vt:lpstr>Slide 45</vt:lpstr>
    </vt:vector>
  </TitlesOfParts>
  <Company>abc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QUANTIFICATION  OF  OCULAR  TRAUMA</dc:title>
  <dc:creator>Dr.Shukla</dc:creator>
  <cp:lastModifiedBy>sac</cp:lastModifiedBy>
  <cp:revision>215</cp:revision>
  <dcterms:created xsi:type="dcterms:W3CDTF">2005-10-17T20:18:15Z</dcterms:created>
  <dcterms:modified xsi:type="dcterms:W3CDTF">2017-08-06T09:02:31Z</dcterms:modified>
</cp:coreProperties>
</file>