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31"/>
  </p:notesMasterIdLst>
  <p:sldIdLst>
    <p:sldId id="269" r:id="rId2"/>
    <p:sldId id="270" r:id="rId3"/>
    <p:sldId id="272" r:id="rId4"/>
    <p:sldId id="273" r:id="rId5"/>
    <p:sldId id="260" r:id="rId6"/>
    <p:sldId id="274" r:id="rId7"/>
    <p:sldId id="277" r:id="rId8"/>
    <p:sldId id="262" r:id="rId9"/>
    <p:sldId id="275" r:id="rId10"/>
    <p:sldId id="281" r:id="rId11"/>
    <p:sldId id="278" r:id="rId12"/>
    <p:sldId id="279" r:id="rId13"/>
    <p:sldId id="302" r:id="rId14"/>
    <p:sldId id="303" r:id="rId15"/>
    <p:sldId id="284" r:id="rId16"/>
    <p:sldId id="285" r:id="rId17"/>
    <p:sldId id="286" r:id="rId18"/>
    <p:sldId id="289" r:id="rId19"/>
    <p:sldId id="311" r:id="rId20"/>
    <p:sldId id="312" r:id="rId21"/>
    <p:sldId id="310" r:id="rId22"/>
    <p:sldId id="308" r:id="rId23"/>
    <p:sldId id="309" r:id="rId24"/>
    <p:sldId id="290" r:id="rId25"/>
    <p:sldId id="298" r:id="rId26"/>
    <p:sldId id="313" r:id="rId27"/>
    <p:sldId id="301" r:id="rId28"/>
    <p:sldId id="306" r:id="rId29"/>
    <p:sldId id="30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4638" autoAdjust="0"/>
  </p:normalViewPr>
  <p:slideViewPr>
    <p:cSldViewPr>
      <p:cViewPr varScale="1">
        <p:scale>
          <a:sx n="82" d="100"/>
          <a:sy n="82" d="100"/>
        </p:scale>
        <p:origin x="-112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hargavi\Lovstatin%20proj%20work\anticancer\results\resul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Bhargavi\Lovstatin%20proj%20work\anticancer\results\resul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Bhargavi\Lovstatin%20proj%20work\anticancer\results\resul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5997689442534663"/>
          <c:y val="4.6846074620419322E-2"/>
          <c:w val="0.7586333166892496"/>
          <c:h val="0.72141798730854845"/>
        </c:manualLayout>
      </c:layout>
      <c:lineChart>
        <c:grouping val="standard"/>
        <c:ser>
          <c:idx val="0"/>
          <c:order val="1"/>
          <c:tx>
            <c:strRef>
              <c:f>Sheet1!$E$39</c:f>
            </c:strRef>
          </c:tx>
          <c:marker>
            <c:symbol val="none"/>
          </c:marker>
          <c:val>
            <c:numRef>
              <c:f>Sheet1!$E$40:$E$46</c:f>
            </c:numRef>
          </c:val>
        </c:ser>
        <c:ser>
          <c:idx val="2"/>
          <c:order val="2"/>
          <c:tx>
            <c:strRef>
              <c:f>Sheet1!$F$39</c:f>
            </c:strRef>
          </c:tx>
          <c:marker>
            <c:symbol val="none"/>
          </c:marker>
          <c:val>
            <c:numRef>
              <c:f>Sheet1!$F$40:$F$46</c:f>
            </c:numRef>
          </c:val>
        </c:ser>
        <c:ser>
          <c:idx val="1"/>
          <c:order val="0"/>
          <c:tx>
            <c:strRef>
              <c:f>[results.xlsx]Sheet1!$F$52</c:f>
              <c:strCache>
                <c:ptCount val="1"/>
                <c:pt idx="0">
                  <c:v>% Inhibition
of HeLa cells</c:v>
                </c:pt>
              </c:strCache>
            </c:strRef>
          </c:tx>
          <c:marker>
            <c:symbol val="none"/>
          </c:marker>
          <c:cat>
            <c:numRef>
              <c:f>[results.xlsx]Sheet1!$E$53:$E$59</c:f>
              <c:numCache>
                <c:formatCode>General</c:formatCode>
                <c:ptCount val="7"/>
                <c:pt idx="0">
                  <c:v>5</c:v>
                </c:pt>
                <c:pt idx="1">
                  <c:v>10</c:v>
                </c:pt>
                <c:pt idx="2">
                  <c:v>20</c:v>
                </c:pt>
                <c:pt idx="3">
                  <c:v>40</c:v>
                </c:pt>
                <c:pt idx="4">
                  <c:v>80</c:v>
                </c:pt>
                <c:pt idx="5">
                  <c:v>160</c:v>
                </c:pt>
                <c:pt idx="6">
                  <c:v>320</c:v>
                </c:pt>
              </c:numCache>
            </c:numRef>
          </c:cat>
          <c:val>
            <c:numRef>
              <c:f>[results.xlsx]Sheet1!$F$53:$F$59</c:f>
              <c:numCache>
                <c:formatCode>General</c:formatCode>
                <c:ptCount val="7"/>
                <c:pt idx="0">
                  <c:v>2.06</c:v>
                </c:pt>
                <c:pt idx="1">
                  <c:v>6.01</c:v>
                </c:pt>
                <c:pt idx="2">
                  <c:v>10.64</c:v>
                </c:pt>
                <c:pt idx="3">
                  <c:v>16.130000000000031</c:v>
                </c:pt>
                <c:pt idx="4">
                  <c:v>29.54</c:v>
                </c:pt>
                <c:pt idx="5">
                  <c:v>56.03</c:v>
                </c:pt>
                <c:pt idx="6">
                  <c:v>78.149999999999991</c:v>
                </c:pt>
              </c:numCache>
            </c:numRef>
          </c:val>
        </c:ser>
        <c:marker val="1"/>
        <c:axId val="32657792"/>
        <c:axId val="32659712"/>
      </c:lineChart>
      <c:catAx>
        <c:axId val="32657792"/>
        <c:scaling>
          <c:orientation val="minMax"/>
        </c:scaling>
        <c:axPos val="b"/>
        <c:title>
          <c:tx>
            <c:rich>
              <a:bodyPr/>
              <a:lstStyle/>
              <a:p>
                <a:pPr>
                  <a:defRPr sz="1400">
                    <a:latin typeface="Times New Roman" pitchFamily="18" charset="0"/>
                    <a:cs typeface="Times New Roman" pitchFamily="18" charset="0"/>
                  </a:defRPr>
                </a:pPr>
                <a:r>
                  <a:rPr lang="en-US" sz="1400" b="1" i="0" baseline="0" dirty="0" smtClean="0">
                    <a:latin typeface="Times New Roman" pitchFamily="18" charset="0"/>
                    <a:cs typeface="Times New Roman" pitchFamily="18" charset="0"/>
                  </a:rPr>
                  <a:t>Concentration </a:t>
                </a:r>
                <a:r>
                  <a:rPr lang="en-US" sz="1400" b="1" i="0" baseline="0" dirty="0">
                    <a:latin typeface="Times New Roman" pitchFamily="18" charset="0"/>
                    <a:cs typeface="Times New Roman" pitchFamily="18" charset="0"/>
                  </a:rPr>
                  <a:t>of lovastatin </a:t>
                </a:r>
                <a:r>
                  <a:rPr lang="el-GR" sz="1400" b="1" i="0" baseline="0" dirty="0">
                    <a:latin typeface="Times New Roman" pitchFamily="18" charset="0"/>
                    <a:cs typeface="Times New Roman" pitchFamily="18" charset="0"/>
                  </a:rPr>
                  <a:t>(μ</a:t>
                </a:r>
                <a:r>
                  <a:rPr lang="en-US" sz="1400" b="1" i="0" baseline="0" dirty="0">
                    <a:latin typeface="Times New Roman" pitchFamily="18" charset="0"/>
                    <a:cs typeface="Times New Roman" pitchFamily="18" charset="0"/>
                  </a:rPr>
                  <a:t>g/ml)</a:t>
                </a:r>
                <a:endParaRPr lang="en-US" sz="1400" dirty="0">
                  <a:latin typeface="Times New Roman" pitchFamily="18" charset="0"/>
                  <a:cs typeface="Times New Roman" pitchFamily="18" charset="0"/>
                </a:endParaRPr>
              </a:p>
            </c:rich>
          </c:tx>
          <c:layout/>
        </c:title>
        <c:numFmt formatCode="General" sourceLinked="1"/>
        <c:tickLblPos val="nextTo"/>
        <c:txPr>
          <a:bodyPr/>
          <a:lstStyle/>
          <a:p>
            <a:pPr>
              <a:defRPr sz="1200" b="1">
                <a:latin typeface="Times New Roman" pitchFamily="18" charset="0"/>
                <a:cs typeface="Times New Roman" pitchFamily="18" charset="0"/>
              </a:defRPr>
            </a:pPr>
            <a:endParaRPr lang="en-US"/>
          </a:p>
        </c:txPr>
        <c:crossAx val="32659712"/>
        <c:crosses val="autoZero"/>
        <c:auto val="1"/>
        <c:lblAlgn val="ctr"/>
        <c:lblOffset val="100"/>
      </c:catAx>
      <c:valAx>
        <c:axId val="32659712"/>
        <c:scaling>
          <c:orientation val="minMax"/>
        </c:scaling>
        <c:axPos val="l"/>
        <c:title>
          <c:tx>
            <c:rich>
              <a:bodyPr rot="-5400000" vert="horz"/>
              <a:lstStyle/>
              <a:p>
                <a:pPr marL="0" marR="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Times New Roman" pitchFamily="18" charset="0"/>
                    <a:ea typeface="+mn-ea"/>
                    <a:cs typeface="Times New Roman" pitchFamily="18" charset="0"/>
                  </a:defRPr>
                </a:pPr>
                <a:r>
                  <a:rPr lang="en-US" sz="1400" b="1" i="0" baseline="0">
                    <a:latin typeface="Times New Roman" pitchFamily="18" charset="0"/>
                    <a:cs typeface="Times New Roman" pitchFamily="18" charset="0"/>
                  </a:rPr>
                  <a:t>Percentage inhibition</a:t>
                </a:r>
              </a:p>
              <a:p>
                <a:pPr marL="0" marR="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Times New Roman" pitchFamily="18" charset="0"/>
                    <a:ea typeface="+mn-ea"/>
                    <a:cs typeface="Times New Roman" pitchFamily="18" charset="0"/>
                  </a:defRPr>
                </a:pPr>
                <a:endParaRPr lang="en-US" sz="1400">
                  <a:latin typeface="Times New Roman" pitchFamily="18" charset="0"/>
                  <a:cs typeface="Times New Roman" pitchFamily="18" charset="0"/>
                </a:endParaRPr>
              </a:p>
            </c:rich>
          </c:tx>
          <c:layout>
            <c:manualLayout>
              <c:xMode val="edge"/>
              <c:yMode val="edge"/>
              <c:x val="3.6844882557598409E-3"/>
              <c:y val="0.12467911269155871"/>
            </c:manualLayout>
          </c:layout>
        </c:title>
        <c:numFmt formatCode="General" sourceLinked="1"/>
        <c:tickLblPos val="nextTo"/>
        <c:txPr>
          <a:bodyPr/>
          <a:lstStyle/>
          <a:p>
            <a:pPr>
              <a:defRPr sz="1200" b="1">
                <a:latin typeface="Times New Roman" pitchFamily="18" charset="0"/>
                <a:cs typeface="Times New Roman" pitchFamily="18" charset="0"/>
              </a:defRPr>
            </a:pPr>
            <a:endParaRPr lang="en-US"/>
          </a:p>
        </c:txPr>
        <c:crossAx val="32657792"/>
        <c:crosses val="autoZero"/>
        <c:crossBetween val="between"/>
      </c:valAx>
      <c:spPr>
        <a:noFill/>
        <a:ln w="25400">
          <a:noFill/>
        </a:ln>
      </c:spPr>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4"/>
  <c:chart>
    <c:plotArea>
      <c:layout>
        <c:manualLayout>
          <c:layoutTarget val="inner"/>
          <c:xMode val="edge"/>
          <c:yMode val="edge"/>
          <c:x val="0.12615507436570417"/>
          <c:y val="5.1400554097404488E-2"/>
          <c:w val="0.79799759405074366"/>
          <c:h val="0.75273549139690965"/>
        </c:manualLayout>
      </c:layout>
      <c:lineChart>
        <c:grouping val="standard"/>
        <c:ser>
          <c:idx val="0"/>
          <c:order val="0"/>
          <c:marker>
            <c:symbol val="none"/>
          </c:marker>
          <c:cat>
            <c:strRef>
              <c:f>Sheet1!$F$30:$F$38</c:f>
              <c:strCache>
                <c:ptCount val="9"/>
                <c:pt idx="0">
                  <c:v>Control</c:v>
                </c:pt>
                <c:pt idx="1">
                  <c:v>1</c:v>
                </c:pt>
                <c:pt idx="2">
                  <c:v>2</c:v>
                </c:pt>
                <c:pt idx="3">
                  <c:v>4</c:v>
                </c:pt>
                <c:pt idx="4">
                  <c:v>8</c:v>
                </c:pt>
                <c:pt idx="5">
                  <c:v>16</c:v>
                </c:pt>
                <c:pt idx="6">
                  <c:v>32</c:v>
                </c:pt>
                <c:pt idx="7">
                  <c:v>64</c:v>
                </c:pt>
                <c:pt idx="8">
                  <c:v>128</c:v>
                </c:pt>
              </c:strCache>
            </c:strRef>
          </c:cat>
          <c:val>
            <c:numRef>
              <c:f>Sheet1!$G$30:$G$38</c:f>
              <c:numCache>
                <c:formatCode>General</c:formatCode>
                <c:ptCount val="9"/>
                <c:pt idx="0">
                  <c:v>0</c:v>
                </c:pt>
                <c:pt idx="1">
                  <c:v>1.37</c:v>
                </c:pt>
                <c:pt idx="2">
                  <c:v>3.8299999999999992</c:v>
                </c:pt>
                <c:pt idx="3">
                  <c:v>4.51</c:v>
                </c:pt>
                <c:pt idx="4">
                  <c:v>18.170000000000005</c:v>
                </c:pt>
                <c:pt idx="5">
                  <c:v>33.47</c:v>
                </c:pt>
                <c:pt idx="6">
                  <c:v>36.92</c:v>
                </c:pt>
                <c:pt idx="7">
                  <c:v>39.620000000000012</c:v>
                </c:pt>
                <c:pt idx="8">
                  <c:v>41.53</c:v>
                </c:pt>
              </c:numCache>
            </c:numRef>
          </c:val>
        </c:ser>
        <c:marker val="1"/>
        <c:axId val="32113024"/>
        <c:axId val="32114944"/>
      </c:lineChart>
      <c:catAx>
        <c:axId val="32113024"/>
        <c:scaling>
          <c:orientation val="minMax"/>
        </c:scaling>
        <c:axPos val="b"/>
        <c:title>
          <c:tx>
            <c:rich>
              <a:bodyPr/>
              <a:lstStyle/>
              <a:p>
                <a:pPr>
                  <a:defRPr/>
                </a:pPr>
                <a:r>
                  <a:rPr lang="en-US"/>
                  <a:t>Concentration of lovastatin </a:t>
                </a:r>
                <a:r>
                  <a:rPr lang="el-GR"/>
                  <a:t>(μ</a:t>
                </a:r>
                <a:r>
                  <a:rPr lang="en-US"/>
                  <a:t>g/ml)</a:t>
                </a:r>
              </a:p>
            </c:rich>
          </c:tx>
          <c:layout/>
        </c:title>
        <c:numFmt formatCode="General" sourceLinked="1"/>
        <c:tickLblPos val="nextTo"/>
        <c:crossAx val="32114944"/>
        <c:crosses val="autoZero"/>
        <c:auto val="1"/>
        <c:lblAlgn val="ctr"/>
        <c:lblOffset val="100"/>
      </c:catAx>
      <c:valAx>
        <c:axId val="32114944"/>
        <c:scaling>
          <c:orientation val="minMax"/>
        </c:scaling>
        <c:axPos val="l"/>
        <c:title>
          <c:tx>
            <c:rich>
              <a:bodyPr rot="-5400000" vert="horz"/>
              <a:lstStyle/>
              <a:p>
                <a:pPr>
                  <a:defRPr/>
                </a:pPr>
                <a:r>
                  <a:rPr lang="en-US"/>
                  <a:t>%  reduction of Glutathione</a:t>
                </a:r>
              </a:p>
            </c:rich>
          </c:tx>
          <c:layout/>
        </c:title>
        <c:numFmt formatCode="General" sourceLinked="1"/>
        <c:tickLblPos val="nextTo"/>
        <c:crossAx val="32113024"/>
        <c:crosses val="autoZero"/>
        <c:crossBetween val="between"/>
      </c:valAx>
    </c:plotArea>
    <c:plotVisOnly val="1"/>
  </c:chart>
  <c:txPr>
    <a:bodyPr/>
    <a:lstStyle/>
    <a:p>
      <a:pPr>
        <a:defRPr sz="1200" b="1">
          <a:latin typeface="Times New Roman" pitchFamily="18" charset="0"/>
          <a:cs typeface="Times New Roman" pitchFamily="18"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tx>
            <c:strRef>
              <c:f>Sheet1!$D$9</c:f>
              <c:strCache>
                <c:ptCount val="1"/>
                <c:pt idx="0">
                  <c:v>Sub G0/G1</c:v>
                </c:pt>
              </c:strCache>
            </c:strRef>
          </c:tx>
          <c:cat>
            <c:strRef>
              <c:f>Sheet1!$C$10:$C$11</c:f>
              <c:strCache>
                <c:ptCount val="2"/>
                <c:pt idx="0">
                  <c:v>Control</c:v>
                </c:pt>
                <c:pt idx="1">
                  <c:v>160μg/ml</c:v>
                </c:pt>
              </c:strCache>
            </c:strRef>
          </c:cat>
          <c:val>
            <c:numRef>
              <c:f>Sheet1!$D$10:$D$11</c:f>
              <c:numCache>
                <c:formatCode>General</c:formatCode>
                <c:ptCount val="2"/>
                <c:pt idx="0">
                  <c:v>0</c:v>
                </c:pt>
                <c:pt idx="1">
                  <c:v>20.09</c:v>
                </c:pt>
              </c:numCache>
            </c:numRef>
          </c:val>
        </c:ser>
        <c:ser>
          <c:idx val="1"/>
          <c:order val="1"/>
          <c:tx>
            <c:strRef>
              <c:f>Sheet1!$E$9</c:f>
              <c:strCache>
                <c:ptCount val="1"/>
                <c:pt idx="0">
                  <c:v>Go/G1</c:v>
                </c:pt>
              </c:strCache>
            </c:strRef>
          </c:tx>
          <c:cat>
            <c:strRef>
              <c:f>Sheet1!$C$10:$C$11</c:f>
              <c:strCache>
                <c:ptCount val="2"/>
                <c:pt idx="0">
                  <c:v>Control</c:v>
                </c:pt>
                <c:pt idx="1">
                  <c:v>160μg/ml</c:v>
                </c:pt>
              </c:strCache>
            </c:strRef>
          </c:cat>
          <c:val>
            <c:numRef>
              <c:f>Sheet1!$E$10:$E$11</c:f>
              <c:numCache>
                <c:formatCode>General</c:formatCode>
                <c:ptCount val="2"/>
                <c:pt idx="0">
                  <c:v>0</c:v>
                </c:pt>
                <c:pt idx="1">
                  <c:v>65.58</c:v>
                </c:pt>
              </c:numCache>
            </c:numRef>
          </c:val>
        </c:ser>
        <c:ser>
          <c:idx val="2"/>
          <c:order val="2"/>
          <c:tx>
            <c:strRef>
              <c:f>Sheet1!$F$9</c:f>
              <c:strCache>
                <c:ptCount val="1"/>
                <c:pt idx="0">
                  <c:v>S</c:v>
                </c:pt>
              </c:strCache>
            </c:strRef>
          </c:tx>
          <c:cat>
            <c:strRef>
              <c:f>Sheet1!$C$10:$C$11</c:f>
              <c:strCache>
                <c:ptCount val="2"/>
                <c:pt idx="0">
                  <c:v>Control</c:v>
                </c:pt>
                <c:pt idx="1">
                  <c:v>160μg/ml</c:v>
                </c:pt>
              </c:strCache>
            </c:strRef>
          </c:cat>
          <c:val>
            <c:numRef>
              <c:f>Sheet1!$F$10:$F$11</c:f>
              <c:numCache>
                <c:formatCode>General</c:formatCode>
                <c:ptCount val="2"/>
                <c:pt idx="0">
                  <c:v>0</c:v>
                </c:pt>
                <c:pt idx="1">
                  <c:v>9.24</c:v>
                </c:pt>
              </c:numCache>
            </c:numRef>
          </c:val>
        </c:ser>
        <c:ser>
          <c:idx val="3"/>
          <c:order val="3"/>
          <c:tx>
            <c:strRef>
              <c:f>Sheet1!$G$9</c:f>
              <c:strCache>
                <c:ptCount val="1"/>
                <c:pt idx="0">
                  <c:v>G2/M</c:v>
                </c:pt>
              </c:strCache>
            </c:strRef>
          </c:tx>
          <c:cat>
            <c:strRef>
              <c:f>Sheet1!$C$10:$C$11</c:f>
              <c:strCache>
                <c:ptCount val="2"/>
                <c:pt idx="0">
                  <c:v>Control</c:v>
                </c:pt>
                <c:pt idx="1">
                  <c:v>160μg/ml</c:v>
                </c:pt>
              </c:strCache>
            </c:strRef>
          </c:cat>
          <c:val>
            <c:numRef>
              <c:f>Sheet1!$G$10:$G$11</c:f>
              <c:numCache>
                <c:formatCode>General</c:formatCode>
                <c:ptCount val="2"/>
                <c:pt idx="0">
                  <c:v>0</c:v>
                </c:pt>
                <c:pt idx="1">
                  <c:v>5.09</c:v>
                </c:pt>
              </c:numCache>
            </c:numRef>
          </c:val>
        </c:ser>
        <c:axId val="32676096"/>
        <c:axId val="32167424"/>
      </c:barChart>
      <c:catAx>
        <c:axId val="32676096"/>
        <c:scaling>
          <c:orientation val="minMax"/>
        </c:scaling>
        <c:axPos val="b"/>
        <c:title>
          <c:tx>
            <c:rich>
              <a:bodyPr/>
              <a:lstStyle/>
              <a:p>
                <a:pPr>
                  <a:defRPr sz="1200">
                    <a:latin typeface="Times New Roman" pitchFamily="18" charset="0"/>
                    <a:cs typeface="Times New Roman" pitchFamily="18" charset="0"/>
                  </a:defRPr>
                </a:pPr>
                <a:r>
                  <a:rPr lang="en-US" sz="1200" b="1" i="0" baseline="0">
                    <a:latin typeface="Times New Roman" pitchFamily="18" charset="0"/>
                    <a:cs typeface="Times New Roman" pitchFamily="18" charset="0"/>
                  </a:rPr>
                  <a:t>Concentration of lovastatin </a:t>
                </a:r>
                <a:r>
                  <a:rPr lang="el-GR" sz="1200" b="1" i="0" baseline="0">
                    <a:latin typeface="Times New Roman" pitchFamily="18" charset="0"/>
                    <a:cs typeface="Times New Roman" pitchFamily="18" charset="0"/>
                  </a:rPr>
                  <a:t>(μ</a:t>
                </a:r>
                <a:r>
                  <a:rPr lang="en-US" sz="1200" b="1" i="0" baseline="0">
                    <a:latin typeface="Times New Roman" pitchFamily="18" charset="0"/>
                    <a:cs typeface="Times New Roman" pitchFamily="18" charset="0"/>
                  </a:rPr>
                  <a:t>g/ml)</a:t>
                </a:r>
                <a:endParaRPr lang="en-US" sz="1200">
                  <a:latin typeface="Times New Roman" pitchFamily="18" charset="0"/>
                  <a:cs typeface="Times New Roman" pitchFamily="18" charset="0"/>
                </a:endParaRPr>
              </a:p>
            </c:rich>
          </c:tx>
          <c:layout/>
        </c:title>
        <c:tickLblPos val="nextTo"/>
        <c:txPr>
          <a:bodyPr/>
          <a:lstStyle/>
          <a:p>
            <a:pPr>
              <a:defRPr sz="1200" b="1">
                <a:latin typeface="Times New Roman" pitchFamily="18" charset="0"/>
                <a:cs typeface="Times New Roman" pitchFamily="18" charset="0"/>
              </a:defRPr>
            </a:pPr>
            <a:endParaRPr lang="en-US"/>
          </a:p>
        </c:txPr>
        <c:crossAx val="32167424"/>
        <c:crosses val="autoZero"/>
        <c:auto val="1"/>
        <c:lblAlgn val="ctr"/>
        <c:lblOffset val="100"/>
      </c:catAx>
      <c:valAx>
        <c:axId val="32167424"/>
        <c:scaling>
          <c:orientation val="minMax"/>
        </c:scaling>
        <c:axPos val="l"/>
        <c:title>
          <c:tx>
            <c:rich>
              <a:bodyPr rot="-5400000" vert="horz"/>
              <a:lstStyle/>
              <a:p>
                <a:pPr>
                  <a:defRPr sz="1200">
                    <a:latin typeface="Times New Roman" pitchFamily="18" charset="0"/>
                    <a:cs typeface="Times New Roman" pitchFamily="18" charset="0"/>
                  </a:defRPr>
                </a:pPr>
                <a:r>
                  <a:rPr lang="en-US" sz="1200" b="1" i="0" baseline="0">
                    <a:latin typeface="Times New Roman" pitchFamily="18" charset="0"/>
                    <a:cs typeface="Times New Roman" pitchFamily="18" charset="0"/>
                  </a:rPr>
                  <a:t>percentage inbition</a:t>
                </a:r>
                <a:endParaRPr lang="en-US" sz="1200">
                  <a:latin typeface="Times New Roman" pitchFamily="18" charset="0"/>
                  <a:cs typeface="Times New Roman" pitchFamily="18" charset="0"/>
                </a:endParaRPr>
              </a:p>
            </c:rich>
          </c:tx>
          <c:layout/>
        </c:title>
        <c:numFmt formatCode="General" sourceLinked="1"/>
        <c:tickLblPos val="nextTo"/>
        <c:txPr>
          <a:bodyPr/>
          <a:lstStyle/>
          <a:p>
            <a:pPr>
              <a:defRPr sz="1200" b="1">
                <a:latin typeface="Times New Roman" pitchFamily="18" charset="0"/>
                <a:cs typeface="Times New Roman" pitchFamily="18" charset="0"/>
              </a:defRPr>
            </a:pPr>
            <a:endParaRPr lang="en-US"/>
          </a:p>
        </c:txPr>
        <c:crossAx val="32676096"/>
        <c:crosses val="autoZero"/>
        <c:crossBetween val="between"/>
      </c:valAx>
    </c:plotArea>
    <c:legend>
      <c:legendPos val="r"/>
      <c:layout/>
      <c:txPr>
        <a:bodyPr/>
        <a:lstStyle/>
        <a:p>
          <a:pPr>
            <a:defRPr sz="1200">
              <a:latin typeface="Times New Roman" pitchFamily="18" charset="0"/>
              <a:cs typeface="Times New Roman" pitchFamily="18" charset="0"/>
            </a:defRPr>
          </a:pPr>
          <a:endParaRPr lang="en-US"/>
        </a:p>
      </c:txPr>
    </c:legend>
    <c:plotVisOnly val="1"/>
  </c:chart>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90B0D5-6735-4FF3-B9ED-C6D141850C53}" type="datetimeFigureOut">
              <a:rPr lang="en-US" smtClean="0"/>
              <a:pPr/>
              <a:t>10/6/2015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B3754F-739E-4F41-A618-163BDE9E3FD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B3754F-739E-4F41-A618-163BDE9E3FD0}"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B3754F-739E-4F41-A618-163BDE9E3FD0}" type="slidenum">
              <a:rPr lang="en-US" smtClean="0"/>
              <a:pPr/>
              <a:t>20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9B3754F-739E-4F41-A618-163BDE9E3FD0}"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0677964-DD09-43ED-A492-188958BCB0C6}" type="datetime1">
              <a:rPr lang="en-US" smtClean="0"/>
              <a:pPr/>
              <a:t>10/6/2015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6A749EF-9C38-4D7A-93AD-DF89DE32EBA1}" type="datetime1">
              <a:rPr lang="en-US" smtClean="0"/>
              <a:pPr/>
              <a:t>10/6/2015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C00A5B0-0095-4858-AC43-A0314861416B}" type="datetime1">
              <a:rPr lang="en-US" smtClean="0"/>
              <a:pPr/>
              <a:t>10/6/2015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DED3BC9-BF3A-4FD5-8FF4-E36F065A14B2}" type="datetime1">
              <a:rPr lang="en-US" smtClean="0"/>
              <a:pPr/>
              <a:t>10/6/2015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D884F89-2D79-4E7E-811B-A5580AE714C8}" type="datetime1">
              <a:rPr lang="en-US" smtClean="0"/>
              <a:pPr/>
              <a:t>10/6/2015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1F64E3A-D31C-4B77-A9FF-76605AF8366C}" type="datetime1">
              <a:rPr lang="en-US" smtClean="0"/>
              <a:pPr/>
              <a:t>10/6/2015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14BA2BA-13E6-483D-B2E4-A8AE297D0CD4}" type="datetime1">
              <a:rPr lang="en-US" smtClean="0"/>
              <a:pPr/>
              <a:t>10/6/2015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1ABA7F8-11BB-4577-A320-BFAEB627EC37}" type="datetime1">
              <a:rPr lang="en-US" smtClean="0"/>
              <a:pPr/>
              <a:t>10/6/2015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EB179DE-50ED-4514-9F36-A3EF3C5B45C6}" type="datetime1">
              <a:rPr lang="en-US" smtClean="0"/>
              <a:pPr/>
              <a:t>10/6/2015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B5872CC-A8F2-49DE-8061-93141DDCB894}" type="datetime1">
              <a:rPr lang="en-US" smtClean="0"/>
              <a:pPr/>
              <a:t>10/6/2015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85C99D-F462-463E-B12C-E190A05F4648}" type="datetime1">
              <a:rPr lang="en-US" smtClean="0"/>
              <a:pPr/>
              <a:t>10/6/2015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856A428-8020-4332-9A71-8A1755EFE6CC}" type="datetime1">
              <a:rPr lang="en-US" smtClean="0"/>
              <a:pPr/>
              <a:t>10/6/2015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G:\DEPTS\DSC04667.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5123" name="Picture 2" descr="C:\Users\praveen\Desktop\pooled\download.jpg"/>
          <p:cNvPicPr>
            <a:picLocks noChangeAspect="1" noChangeArrowheads="1"/>
          </p:cNvPicPr>
          <p:nvPr/>
        </p:nvPicPr>
        <p:blipFill>
          <a:blip r:embed="rId3"/>
          <a:srcRect/>
          <a:stretch>
            <a:fillRect/>
          </a:stretch>
        </p:blipFill>
        <p:spPr bwMode="auto">
          <a:xfrm>
            <a:off x="3962400" y="990600"/>
            <a:ext cx="1771584" cy="1676400"/>
          </a:xfrm>
          <a:prstGeom prst="rect">
            <a:avLst/>
          </a:prstGeom>
          <a:noFill/>
          <a:ln w="9525">
            <a:noFill/>
            <a:miter lim="800000"/>
            <a:headEnd/>
            <a:tailEnd/>
          </a:ln>
        </p:spPr>
      </p:pic>
      <p:sp>
        <p:nvSpPr>
          <p:cNvPr id="6" name="TextBox 5"/>
          <p:cNvSpPr txBox="1"/>
          <p:nvPr/>
        </p:nvSpPr>
        <p:spPr>
          <a:xfrm>
            <a:off x="152400" y="152400"/>
            <a:ext cx="8534400" cy="830997"/>
          </a:xfrm>
          <a:prstGeom prst="rect">
            <a:avLst/>
          </a:prstGeom>
          <a:solidFill>
            <a:schemeClr val="accent3">
              <a:lumMod val="60000"/>
              <a:lumOff val="40000"/>
            </a:schemeClr>
          </a:solidFill>
          <a:ln>
            <a:solidFill>
              <a:schemeClr val="accent1">
                <a:lumMod val="75000"/>
              </a:schemeClr>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IN" sz="2400" b="1" dirty="0" smtClean="0">
                <a:latin typeface="Times New Roman" pitchFamily="18" charset="0"/>
                <a:cs typeface="Times New Roman" pitchFamily="18" charset="0"/>
              </a:rPr>
              <a:t>Purification of Lovastatin </a:t>
            </a:r>
            <a:r>
              <a:rPr lang="en-US" sz="2400" b="1" dirty="0" smtClean="0">
                <a:latin typeface="Times New Roman" pitchFamily="18" charset="0"/>
                <a:cs typeface="Times New Roman" pitchFamily="18" charset="0"/>
              </a:rPr>
              <a:t>from </a:t>
            </a:r>
            <a:r>
              <a:rPr lang="en-IN" sz="2400" b="1" i="1" dirty="0" err="1" smtClean="0">
                <a:latin typeface="Times New Roman" pitchFamily="18" charset="0"/>
                <a:cs typeface="Times New Roman" pitchFamily="18" charset="0"/>
              </a:rPr>
              <a:t>Aspergillus</a:t>
            </a:r>
            <a:r>
              <a:rPr lang="en-IN" sz="2400" b="1" i="1" dirty="0" smtClean="0">
                <a:latin typeface="Times New Roman" pitchFamily="18" charset="0"/>
                <a:cs typeface="Times New Roman" pitchFamily="18" charset="0"/>
              </a:rPr>
              <a:t> </a:t>
            </a:r>
            <a:r>
              <a:rPr lang="en-IN" sz="2400" b="1" i="1" dirty="0" err="1" smtClean="0">
                <a:latin typeface="Times New Roman" pitchFamily="18" charset="0"/>
                <a:cs typeface="Times New Roman" pitchFamily="18" charset="0"/>
              </a:rPr>
              <a:t>terreus</a:t>
            </a:r>
            <a:r>
              <a:rPr lang="en-IN" sz="2400" b="1" dirty="0" smtClean="0">
                <a:latin typeface="Times New Roman" pitchFamily="18" charset="0"/>
                <a:cs typeface="Times New Roman" pitchFamily="18" charset="0"/>
              </a:rPr>
              <a:t> (KM017963) and Evaluation of its Anticancer and Anti-oxidant </a:t>
            </a:r>
            <a:r>
              <a:rPr lang="en-IN" sz="2400" b="1" dirty="0" err="1" smtClean="0">
                <a:latin typeface="Times New Roman" pitchFamily="18" charset="0"/>
                <a:cs typeface="Times New Roman" pitchFamily="18" charset="0"/>
              </a:rPr>
              <a:t>Propertiesc</a:t>
            </a:r>
            <a:endParaRPr lang="en-US" sz="2400" dirty="0">
              <a:latin typeface="Times New Roman" pitchFamily="18" charset="0"/>
              <a:cs typeface="Times New Roman" pitchFamily="18" charset="0"/>
            </a:endParaRPr>
          </a:p>
        </p:txBody>
      </p:sp>
      <p:sp>
        <p:nvSpPr>
          <p:cNvPr id="5127" name="TextBox 2"/>
          <p:cNvSpPr txBox="1">
            <a:spLocks noChangeArrowheads="1"/>
          </p:cNvSpPr>
          <p:nvPr/>
        </p:nvSpPr>
        <p:spPr bwMode="auto">
          <a:xfrm>
            <a:off x="0" y="4419600"/>
            <a:ext cx="6096000" cy="2369880"/>
          </a:xfrm>
          <a:prstGeom prst="rect">
            <a:avLst/>
          </a:prstGeom>
          <a:noFill/>
          <a:ln w="9525">
            <a:noFill/>
            <a:miter lim="800000"/>
            <a:headEnd/>
            <a:tailEnd/>
          </a:ln>
        </p:spPr>
        <p:txBody>
          <a:bodyPr wrap="square">
            <a:spAutoFit/>
          </a:bodyPr>
          <a:lstStyle/>
          <a:p>
            <a:r>
              <a:rPr lang="en-US" sz="2800" b="1" dirty="0" smtClean="0">
                <a:solidFill>
                  <a:schemeClr val="bg1">
                    <a:lumMod val="95000"/>
                  </a:schemeClr>
                </a:solidFill>
                <a:latin typeface="Times New Roman" pitchFamily="18" charset="0"/>
                <a:cs typeface="Times New Roman" pitchFamily="18" charset="0"/>
              </a:rPr>
              <a:t>Presented by</a:t>
            </a:r>
            <a:endParaRPr lang="en-US" sz="2800" dirty="0" smtClean="0">
              <a:solidFill>
                <a:schemeClr val="bg1">
                  <a:lumMod val="95000"/>
                </a:schemeClr>
              </a:solidFill>
              <a:latin typeface="Times New Roman" pitchFamily="18" charset="0"/>
              <a:cs typeface="Times New Roman" pitchFamily="18" charset="0"/>
            </a:endParaRPr>
          </a:p>
          <a:p>
            <a:r>
              <a:rPr lang="en-US" sz="2400" dirty="0" smtClean="0">
                <a:solidFill>
                  <a:schemeClr val="bg1">
                    <a:lumMod val="95000"/>
                  </a:schemeClr>
                </a:solidFill>
                <a:latin typeface="Times New Roman" pitchFamily="18" charset="0"/>
                <a:cs typeface="Times New Roman" pitchFamily="18" charset="0"/>
              </a:rPr>
              <a:t>Bhargavi S D</a:t>
            </a:r>
          </a:p>
          <a:p>
            <a:r>
              <a:rPr lang="en-US" sz="2400" dirty="0" smtClean="0">
                <a:solidFill>
                  <a:schemeClr val="bg1">
                    <a:lumMod val="95000"/>
                  </a:schemeClr>
                </a:solidFill>
                <a:latin typeface="Times New Roman" pitchFamily="18" charset="0"/>
                <a:cs typeface="Times New Roman" pitchFamily="18" charset="0"/>
              </a:rPr>
              <a:t>Research scholar</a:t>
            </a:r>
          </a:p>
          <a:p>
            <a:r>
              <a:rPr lang="en-US" sz="2400" dirty="0" smtClean="0">
                <a:solidFill>
                  <a:schemeClr val="bg1">
                    <a:lumMod val="95000"/>
                  </a:schemeClr>
                </a:solidFill>
                <a:latin typeface="Times New Roman" pitchFamily="18" charset="0"/>
                <a:cs typeface="Times New Roman" pitchFamily="18" charset="0"/>
              </a:rPr>
              <a:t>Department of Microbiology and Biotechnology</a:t>
            </a:r>
          </a:p>
          <a:p>
            <a:r>
              <a:rPr lang="en-US" sz="2400" dirty="0" smtClean="0">
                <a:solidFill>
                  <a:schemeClr val="bg1">
                    <a:lumMod val="95000"/>
                  </a:schemeClr>
                </a:solidFill>
                <a:latin typeface="Times New Roman" pitchFamily="18" charset="0"/>
                <a:cs typeface="Times New Roman" pitchFamily="18" charset="0"/>
              </a:rPr>
              <a:t>Bangalore University</a:t>
            </a:r>
          </a:p>
          <a:p>
            <a:r>
              <a:rPr lang="en-US" sz="2400" dirty="0" smtClean="0">
                <a:solidFill>
                  <a:schemeClr val="bg1">
                    <a:lumMod val="95000"/>
                  </a:schemeClr>
                </a:solidFill>
                <a:latin typeface="Times New Roman" pitchFamily="18" charset="0"/>
                <a:cs typeface="Times New Roman" pitchFamily="18" charset="0"/>
              </a:rPr>
              <a:t>Bangalore</a:t>
            </a:r>
            <a:endParaRPr lang="en-US" sz="2400" dirty="0" smtClean="0">
              <a:solidFill>
                <a:schemeClr val="bg1">
                  <a:lumMod val="95000"/>
                </a:schemeClr>
              </a:solidFill>
              <a:latin typeface="Times New Roman" pitchFamily="18" charset="0"/>
              <a:cs typeface="Times New Roman" pitchFamily="18" charset="0"/>
            </a:endParaRPr>
          </a:p>
        </p:txBody>
      </p:sp>
      <p:pic>
        <p:nvPicPr>
          <p:cNvPr id="5128" name="Picture 5"/>
          <p:cNvPicPr>
            <a:picLocks noChangeAspect="1" noChangeArrowheads="1"/>
          </p:cNvPicPr>
          <p:nvPr/>
        </p:nvPicPr>
        <p:blipFill>
          <a:blip r:embed="rId4"/>
          <a:srcRect l="52155" r="9" b="2"/>
          <a:stretch>
            <a:fillRect/>
          </a:stretch>
        </p:blipFill>
        <p:spPr bwMode="auto">
          <a:xfrm>
            <a:off x="6781800" y="4648200"/>
            <a:ext cx="2105025" cy="1984375"/>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04800" y="381000"/>
            <a:ext cx="8229600" cy="334963"/>
          </a:xfrm>
        </p:spPr>
        <p:txBody>
          <a:bodyPr>
            <a:normAutofit fontScale="90000"/>
          </a:bodyPr>
          <a:lstStyle/>
          <a:p>
            <a:pPr eaLnBrk="1" hangingPunct="1"/>
            <a:r>
              <a:rPr lang="en-IN" altLang="en-US" sz="2800" smtClean="0">
                <a:solidFill>
                  <a:schemeClr val="tx1"/>
                </a:solidFill>
              </a:rPr>
              <a:t> </a:t>
            </a:r>
            <a:br>
              <a:rPr lang="en-IN" altLang="en-US" sz="2800" smtClean="0">
                <a:solidFill>
                  <a:schemeClr val="tx1"/>
                </a:solidFill>
              </a:rPr>
            </a:br>
            <a:endParaRPr lang="en-US" altLang="en-US" sz="2800" smtClean="0">
              <a:solidFill>
                <a:schemeClr val="tx1"/>
              </a:solidFill>
            </a:endParaRPr>
          </a:p>
        </p:txBody>
      </p:sp>
      <p:sp>
        <p:nvSpPr>
          <p:cNvPr id="3" name="Content Placeholder 2"/>
          <p:cNvSpPr>
            <a:spLocks noGrp="1"/>
          </p:cNvSpPr>
          <p:nvPr>
            <p:ph idx="1"/>
          </p:nvPr>
        </p:nvSpPr>
        <p:spPr>
          <a:xfrm>
            <a:off x="0" y="304800"/>
            <a:ext cx="9144000" cy="6248400"/>
          </a:xfrm>
        </p:spPr>
        <p:txBody>
          <a:bodyPr>
            <a:normAutofit/>
          </a:bodyPr>
          <a:lstStyle/>
          <a:p>
            <a:pPr marL="0" indent="0" eaLnBrk="1" fontAlgn="auto" hangingPunct="1">
              <a:spcAft>
                <a:spcPts val="0"/>
              </a:spcAft>
              <a:buClr>
                <a:schemeClr val="accent3"/>
              </a:buClr>
              <a:buFont typeface="Wingdings" pitchFamily="2" charset="2"/>
              <a:buChar char="v"/>
              <a:defRPr/>
            </a:pPr>
            <a:endParaRPr lang="en-IN" sz="2200" dirty="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pitchFamily="2" charset="2"/>
              <a:buChar char="v"/>
              <a:defRPr/>
            </a:pPr>
            <a:endParaRPr lang="en-US" sz="2200" dirty="0" smtClean="0">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pitchFamily="2" charset="2"/>
              <a:buChar char="v"/>
              <a:defRPr/>
            </a:pPr>
            <a:r>
              <a:rPr lang="en-US" sz="2200" dirty="0" smtClean="0">
                <a:latin typeface="Times New Roman" pitchFamily="18" charset="0"/>
                <a:cs typeface="Times New Roman" pitchFamily="18" charset="0"/>
              </a:rPr>
              <a:t>Higher </a:t>
            </a:r>
            <a:r>
              <a:rPr lang="en-US" sz="2200" dirty="0">
                <a:latin typeface="Times New Roman" pitchFamily="18" charset="0"/>
                <a:cs typeface="Times New Roman" pitchFamily="18" charset="0"/>
              </a:rPr>
              <a:t>LDL </a:t>
            </a:r>
            <a:r>
              <a:rPr lang="en-US" sz="2200" dirty="0" smtClean="0">
                <a:latin typeface="Times New Roman" pitchFamily="18" charset="0"/>
                <a:cs typeface="Times New Roman" pitchFamily="18" charset="0"/>
              </a:rPr>
              <a:t>levels/hypercholesterolemia, atherosclerosis</a:t>
            </a:r>
          </a:p>
          <a:p>
            <a:pPr marL="274320" indent="-274320" eaLnBrk="1" fontAlgn="auto" hangingPunct="1">
              <a:spcAft>
                <a:spcPts val="0"/>
              </a:spcAft>
              <a:buClr>
                <a:schemeClr val="accent3"/>
              </a:buClr>
              <a:buFont typeface="Wingdings" pitchFamily="2" charset="2"/>
              <a:buChar char="v"/>
              <a:defRPr/>
            </a:pPr>
            <a:r>
              <a:rPr lang="en-IN" sz="2200" b="1" dirty="0" smtClean="0">
                <a:solidFill>
                  <a:srgbClr val="FF0000"/>
                </a:solidFill>
                <a:latin typeface="Times New Roman" pitchFamily="18" charset="0"/>
                <a:cs typeface="Times New Roman" pitchFamily="18" charset="0"/>
              </a:rPr>
              <a:t>Angina, </a:t>
            </a:r>
            <a:r>
              <a:rPr lang="en-IN" sz="2200" b="1" dirty="0">
                <a:solidFill>
                  <a:srgbClr val="FF0000"/>
                </a:solidFill>
                <a:latin typeface="Times New Roman" pitchFamily="18" charset="0"/>
                <a:cs typeface="Times New Roman" pitchFamily="18" charset="0"/>
              </a:rPr>
              <a:t>coronary artery </a:t>
            </a:r>
            <a:r>
              <a:rPr lang="en-IN" sz="2200" b="1" dirty="0" smtClean="0">
                <a:solidFill>
                  <a:srgbClr val="FF0000"/>
                </a:solidFill>
                <a:latin typeface="Times New Roman" pitchFamily="18" charset="0"/>
                <a:cs typeface="Times New Roman" pitchFamily="18" charset="0"/>
              </a:rPr>
              <a:t>diseases, stroke.</a:t>
            </a:r>
          </a:p>
          <a:p>
            <a:pPr marL="274320" indent="-274320" eaLnBrk="1" fontAlgn="auto" hangingPunct="1">
              <a:spcAft>
                <a:spcPts val="0"/>
              </a:spcAft>
              <a:buClr>
                <a:schemeClr val="accent3"/>
              </a:buClr>
              <a:buFont typeface="Wingdings" pitchFamily="2" charset="2"/>
              <a:buChar char="v"/>
              <a:defRPr/>
            </a:pPr>
            <a:endParaRPr lang="en-IN" sz="2200" b="1" dirty="0" smtClean="0">
              <a:solidFill>
                <a:srgbClr val="FF0000"/>
              </a:solidFill>
              <a:latin typeface="Times New Roman" pitchFamily="18" charset="0"/>
              <a:cs typeface="Times New Roman" pitchFamily="18" charset="0"/>
            </a:endParaRPr>
          </a:p>
          <a:p>
            <a:pPr marL="274320" indent="-274320" eaLnBrk="1" fontAlgn="auto" hangingPunct="1">
              <a:spcAft>
                <a:spcPts val="0"/>
              </a:spcAft>
              <a:buClr>
                <a:schemeClr val="accent3"/>
              </a:buClr>
              <a:buFont typeface="Wingdings" pitchFamily="2" charset="2"/>
              <a:buChar char="v"/>
              <a:defRPr/>
            </a:pPr>
            <a:r>
              <a:rPr lang="en-IN" sz="2200" b="1" dirty="0" smtClean="0">
                <a:latin typeface="Times New Roman" pitchFamily="18" charset="0"/>
                <a:cs typeface="Times New Roman" pitchFamily="18" charset="0"/>
              </a:rPr>
              <a:t>Cholesterol-controlling medications- </a:t>
            </a:r>
            <a:r>
              <a:rPr lang="en-IN" sz="2200" b="1" dirty="0" err="1" smtClean="0">
                <a:solidFill>
                  <a:srgbClr val="FF0000"/>
                </a:solidFill>
                <a:latin typeface="Times New Roman" pitchFamily="18" charset="0"/>
                <a:cs typeface="Times New Roman" pitchFamily="18" charset="0"/>
              </a:rPr>
              <a:t>Statins</a:t>
            </a:r>
            <a:endParaRPr lang="en-IN" sz="2200" dirty="0" smtClean="0">
              <a:solidFill>
                <a:srgbClr val="FF0000"/>
              </a:solidFill>
              <a:latin typeface="Times New Roman" pitchFamily="18" charset="0"/>
              <a:cs typeface="Times New Roman" pitchFamily="18" charset="0"/>
            </a:endParaRPr>
          </a:p>
        </p:txBody>
      </p:sp>
      <p:pic>
        <p:nvPicPr>
          <p:cNvPr id="6148" name="Picture 2" descr="C:\Users\praveen\Desktop\artherosclerosis.jpg"/>
          <p:cNvPicPr>
            <a:picLocks noChangeAspect="1" noChangeArrowheads="1"/>
          </p:cNvPicPr>
          <p:nvPr/>
        </p:nvPicPr>
        <p:blipFill>
          <a:blip r:embed="rId2"/>
          <a:srcRect/>
          <a:stretch>
            <a:fillRect/>
          </a:stretch>
        </p:blipFill>
        <p:spPr bwMode="auto">
          <a:xfrm>
            <a:off x="6804660" y="1219202"/>
            <a:ext cx="2263140" cy="1676398"/>
          </a:xfrm>
          <a:prstGeom prst="rect">
            <a:avLst/>
          </a:prstGeom>
          <a:noFill/>
          <a:ln w="9525">
            <a:solidFill>
              <a:schemeClr val="tx1"/>
            </a:solidFill>
            <a:miter lim="800000"/>
            <a:headEnd/>
            <a:tailEnd/>
          </a:ln>
        </p:spPr>
      </p:pic>
      <p:sp>
        <p:nvSpPr>
          <p:cNvPr id="5" name="TextBox 4"/>
          <p:cNvSpPr txBox="1"/>
          <p:nvPr/>
        </p:nvSpPr>
        <p:spPr>
          <a:xfrm>
            <a:off x="619230" y="381000"/>
            <a:ext cx="7762770" cy="584775"/>
          </a:xfrm>
          <a:prstGeom prst="rect">
            <a:avLst/>
          </a:prstGeom>
          <a:solidFill>
            <a:schemeClr val="accent3">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n-IN" sz="3200" b="1" dirty="0" smtClean="0">
                <a:solidFill>
                  <a:schemeClr val="tx1"/>
                </a:solidFill>
                <a:latin typeface="Times New Roman" panose="02020603050405020304" pitchFamily="18" charset="0"/>
                <a:cs typeface="Times New Roman" panose="02020603050405020304" pitchFamily="18" charset="0"/>
              </a:rPr>
              <a:t>Introduction</a:t>
            </a:r>
            <a:endParaRPr lang="en-IN" sz="3200" b="1" dirty="0">
              <a:latin typeface="Times New Roman" panose="02020603050405020304" pitchFamily="18" charset="0"/>
              <a:cs typeface="Times New Roman" panose="02020603050405020304" pitchFamily="18" charset="0"/>
            </a:endParaRPr>
          </a:p>
        </p:txBody>
      </p:sp>
      <p:sp>
        <p:nvSpPr>
          <p:cNvPr id="7" name="Content Placeholder 2"/>
          <p:cNvSpPr txBox="1">
            <a:spLocks/>
          </p:cNvSpPr>
          <p:nvPr/>
        </p:nvSpPr>
        <p:spPr>
          <a:xfrm>
            <a:off x="0" y="2438400"/>
            <a:ext cx="8907462" cy="4038600"/>
          </a:xfrm>
          <a:prstGeom prst="rect">
            <a:avLst/>
          </a:prstGeom>
        </p:spPr>
        <p:txBody>
          <a:bodyPr vert="horz">
            <a:noAutofit/>
          </a:bodyPr>
          <a:lstStyle/>
          <a:p>
            <a:pPr marL="274320" marR="0" lvl="0" indent="-274320" algn="l" defTabSz="914400" rtl="0" eaLnBrk="1" fontAlgn="auto" latinLnBrk="0" hangingPunct="1">
              <a:lnSpc>
                <a:spcPct val="100000"/>
              </a:lnSpc>
              <a:spcBef>
                <a:spcPts val="400"/>
              </a:spcBef>
              <a:spcAft>
                <a:spcPts val="0"/>
              </a:spcAft>
              <a:buClr>
                <a:schemeClr val="accent3"/>
              </a:buClr>
              <a:buSzPct val="68000"/>
              <a:buFont typeface="Wingdings 2"/>
              <a:buNone/>
              <a:tabLst/>
              <a:defRPr/>
            </a:pPr>
            <a:endPar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74320" marR="0" lvl="0" indent="-274320" algn="just" defTabSz="914400" rtl="0" eaLnBrk="1" fontAlgn="auto" latinLnBrk="0" hangingPunct="1">
              <a:lnSpc>
                <a:spcPct val="100000"/>
              </a:lnSpc>
              <a:spcBef>
                <a:spcPts val="400"/>
              </a:spcBef>
              <a:spcAft>
                <a:spcPts val="0"/>
              </a:spcAft>
              <a:buClr>
                <a:schemeClr val="accent3"/>
              </a:buClr>
              <a:buSzPct val="68000"/>
              <a:buFont typeface="Wingdings 2"/>
              <a:buChar char=""/>
              <a:tabLst/>
              <a:defRPr/>
            </a:pPr>
            <a:r>
              <a:rPr kumimoji="0" lang="en-IN" sz="2200" b="1" i="0" u="sng"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Statins</a:t>
            </a:r>
            <a:r>
              <a:rPr kumimoji="0" lang="en-IN" sz="2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are the world's most </a:t>
            </a:r>
            <a:r>
              <a:rPr kumimoji="0" lang="en-IN" sz="2200" b="1" i="0" u="sng"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prescribed drug</a:t>
            </a:r>
            <a:r>
              <a:rPr kumimoji="0" lang="en-IN" sz="2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in</a:t>
            </a:r>
            <a:r>
              <a:rPr kumimoji="0" lang="en-IN" sz="2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world to combat hypercholesterolemia.</a:t>
            </a:r>
          </a:p>
          <a:p>
            <a:pPr marL="274320" marR="0" lvl="0" indent="-274320" algn="just" defTabSz="914400" rtl="0" eaLnBrk="1" fontAlgn="auto" latinLnBrk="0" hangingPunct="1">
              <a:lnSpc>
                <a:spcPct val="100000"/>
              </a:lnSpc>
              <a:spcBef>
                <a:spcPts val="400"/>
              </a:spcBef>
              <a:spcAft>
                <a:spcPts val="0"/>
              </a:spcAft>
              <a:buClr>
                <a:schemeClr val="accent3"/>
              </a:buClr>
              <a:buSzPct val="68000"/>
              <a:buFont typeface="Wingdings 2"/>
              <a:buChar char=""/>
              <a:tabLst/>
              <a:defRPr/>
            </a:pPr>
            <a:r>
              <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Merck in1979 reported </a:t>
            </a:r>
            <a:r>
              <a:rPr kumimoji="0" lang="en-IN" sz="2200" b="1"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Lovastatin</a:t>
            </a:r>
            <a:r>
              <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from </a:t>
            </a:r>
            <a:r>
              <a:rPr kumimoji="0" lang="en-US" sz="2200" b="0" i="1"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Aspergillus</a:t>
            </a:r>
            <a:r>
              <a:rPr kumimoji="0" lang="en-US" sz="2200" b="0" i="1"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terreus-,</a:t>
            </a:r>
            <a:r>
              <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1987 FDA Approval.</a:t>
            </a:r>
          </a:p>
          <a:p>
            <a:pPr marL="274320" marR="0" lvl="0" indent="-274320" algn="just" defTabSz="914400" rtl="0" eaLnBrk="1" fontAlgn="auto" latinLnBrk="0" hangingPunct="1">
              <a:lnSpc>
                <a:spcPct val="100000"/>
              </a:lnSpc>
              <a:spcBef>
                <a:spcPts val="400"/>
              </a:spcBef>
              <a:spcAft>
                <a:spcPts val="0"/>
              </a:spcAft>
              <a:buClr>
                <a:schemeClr val="accent3"/>
              </a:buClr>
              <a:buSzPct val="68000"/>
              <a:buFont typeface="Wingdings 2"/>
              <a:buChar char=""/>
              <a:tabLst/>
              <a:defRPr/>
            </a:pPr>
            <a:r>
              <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An estimated 30 million people worldwide take </a:t>
            </a:r>
            <a:r>
              <a:rPr kumimoji="0" lang="en-US" sz="2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statins</a:t>
            </a:r>
            <a:endParaRPr kumimoji="0" lang="en-US"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400"/>
              </a:spcBef>
              <a:spcAft>
                <a:spcPts val="0"/>
              </a:spcAft>
              <a:buClr>
                <a:schemeClr val="accent1"/>
              </a:buClr>
              <a:buSzPct val="68000"/>
              <a:buFont typeface="Wingdings 2" pitchFamily="18" charset="2"/>
              <a:buNone/>
              <a:tabLst/>
              <a:defRPr/>
            </a:pPr>
            <a:endPar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74320" marR="0" lvl="0" indent="-274320" algn="just" defTabSz="914400" rtl="0" eaLnBrk="1" fontAlgn="auto" latinLnBrk="0" hangingPunct="1">
              <a:lnSpc>
                <a:spcPct val="100000"/>
              </a:lnSpc>
              <a:spcBef>
                <a:spcPts val="400"/>
              </a:spcBef>
              <a:spcAft>
                <a:spcPts val="0"/>
              </a:spcAft>
              <a:buClr>
                <a:schemeClr val="accent3"/>
              </a:buClr>
              <a:buSzPct val="68000"/>
              <a:buFont typeface="Wingdings 2"/>
              <a:buChar char=""/>
              <a:tabLst/>
              <a:defRPr/>
            </a:pPr>
            <a:r>
              <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Lovastatin</a:t>
            </a:r>
          </a:p>
          <a:p>
            <a:pPr marL="0" marR="0" lvl="0" indent="0" algn="just" defTabSz="914400" rtl="0" eaLnBrk="1" fontAlgn="auto" latinLnBrk="0" hangingPunct="1">
              <a:lnSpc>
                <a:spcPct val="100000"/>
              </a:lnSpc>
              <a:spcBef>
                <a:spcPts val="400"/>
              </a:spcBef>
              <a:spcAft>
                <a:spcPts val="0"/>
              </a:spcAft>
              <a:buClr>
                <a:schemeClr val="accent3"/>
              </a:buClr>
              <a:buSzPct val="68000"/>
              <a:buFont typeface="Wingdings 2" pitchFamily="18" charset="2"/>
              <a:buNone/>
              <a:tabLst/>
              <a:defRPr/>
            </a:pPr>
            <a:r>
              <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en-IN" sz="2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Compactin</a:t>
            </a:r>
            <a:r>
              <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Natural </a:t>
            </a:r>
            <a:r>
              <a:rPr kumimoji="0" lang="en-IN" sz="2200" b="0" i="0" u="none" strike="noStrike" kern="1200" cap="none" spc="0" normalizeH="0" baseline="0" noProof="0" dirty="0" err="1" smtClean="0">
                <a:ln>
                  <a:noFill/>
                </a:ln>
                <a:solidFill>
                  <a:schemeClr val="tx1"/>
                </a:solidFill>
                <a:effectLst/>
                <a:uLnTx/>
                <a:uFillTx/>
                <a:latin typeface="Times New Roman" pitchFamily="18" charset="0"/>
                <a:ea typeface="+mn-ea"/>
                <a:cs typeface="Times New Roman" pitchFamily="18" charset="0"/>
              </a:rPr>
              <a:t>statins</a:t>
            </a:r>
            <a:r>
              <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a:t>
            </a:r>
          </a:p>
          <a:p>
            <a:pPr marL="0" marR="0" lvl="0" indent="0" algn="just" defTabSz="914400" rtl="0" eaLnBrk="1" fontAlgn="auto" latinLnBrk="0" hangingPunct="1">
              <a:lnSpc>
                <a:spcPct val="100000"/>
              </a:lnSpc>
              <a:spcBef>
                <a:spcPts val="400"/>
              </a:spcBef>
              <a:spcAft>
                <a:spcPts val="0"/>
              </a:spcAft>
              <a:buClr>
                <a:schemeClr val="accent3"/>
              </a:buClr>
              <a:buSzPct val="68000"/>
              <a:buFont typeface="Wingdings 2" pitchFamily="18" charset="2"/>
              <a:buNone/>
              <a:tabLst/>
              <a:defRPr/>
            </a:pPr>
            <a:endParaRPr kumimoji="0" lang="en-IN" sz="22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8" name="Right Brace 7"/>
          <p:cNvSpPr/>
          <p:nvPr/>
        </p:nvSpPr>
        <p:spPr>
          <a:xfrm>
            <a:off x="1600200" y="5181600"/>
            <a:ext cx="228600" cy="60960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9" name="Rectangle 8"/>
          <p:cNvSpPr/>
          <p:nvPr/>
        </p:nvSpPr>
        <p:spPr>
          <a:xfrm>
            <a:off x="3657600" y="4572000"/>
            <a:ext cx="4800600" cy="1785104"/>
          </a:xfrm>
          <a:prstGeom prst="rect">
            <a:avLst/>
          </a:prstGeom>
        </p:spPr>
        <p:txBody>
          <a:bodyPr wrap="square">
            <a:spAutoFit/>
          </a:bodyPr>
          <a:lstStyle/>
          <a:p>
            <a:pPr marL="274320" indent="-274320" algn="just">
              <a:buClr>
                <a:schemeClr val="accent3"/>
              </a:buClr>
              <a:buFont typeface="Wingdings 2"/>
              <a:buChar char=""/>
              <a:defRPr/>
            </a:pPr>
            <a:r>
              <a:rPr lang="en-IN" sz="2200" dirty="0" err="1" smtClean="0">
                <a:latin typeface="Times New Roman" pitchFamily="18" charset="0"/>
                <a:cs typeface="Times New Roman" pitchFamily="18" charset="0"/>
              </a:rPr>
              <a:t>Atorvastatin</a:t>
            </a:r>
            <a:endParaRPr lang="en-IN" sz="2200" dirty="0" smtClean="0">
              <a:latin typeface="Times New Roman" pitchFamily="18" charset="0"/>
              <a:cs typeface="Times New Roman" pitchFamily="18" charset="0"/>
            </a:endParaRPr>
          </a:p>
          <a:p>
            <a:pPr marL="274320" indent="-274320" algn="just">
              <a:buClr>
                <a:schemeClr val="accent3"/>
              </a:buClr>
              <a:buFont typeface="Wingdings 2"/>
              <a:buChar char=""/>
              <a:defRPr/>
            </a:pPr>
            <a:r>
              <a:rPr lang="en-IN" sz="2200" dirty="0" err="1" smtClean="0">
                <a:latin typeface="Times New Roman" pitchFamily="18" charset="0"/>
                <a:cs typeface="Times New Roman" pitchFamily="18" charset="0"/>
              </a:rPr>
              <a:t>Fluvastatin</a:t>
            </a:r>
            <a:endParaRPr lang="en-IN" sz="2200" dirty="0" smtClean="0">
              <a:latin typeface="Times New Roman" pitchFamily="18" charset="0"/>
              <a:cs typeface="Times New Roman" pitchFamily="18" charset="0"/>
            </a:endParaRPr>
          </a:p>
          <a:p>
            <a:pPr marL="274320" indent="-274320" algn="just">
              <a:buClr>
                <a:schemeClr val="accent3"/>
              </a:buClr>
              <a:buFont typeface="Wingdings 2"/>
              <a:buChar char=""/>
              <a:defRPr/>
            </a:pPr>
            <a:r>
              <a:rPr lang="en-IN" sz="2200" dirty="0" err="1" smtClean="0">
                <a:latin typeface="Times New Roman" pitchFamily="18" charset="0"/>
                <a:cs typeface="Times New Roman" pitchFamily="18" charset="0"/>
              </a:rPr>
              <a:t>Pravastatin</a:t>
            </a:r>
            <a:r>
              <a:rPr lang="en-IN" sz="2200" dirty="0" smtClean="0">
                <a:latin typeface="Times New Roman" pitchFamily="18" charset="0"/>
                <a:cs typeface="Times New Roman" pitchFamily="18" charset="0"/>
              </a:rPr>
              <a:t>        Semi-synthetic forms</a:t>
            </a:r>
          </a:p>
          <a:p>
            <a:pPr marL="274320" indent="-274320" algn="just">
              <a:buClr>
                <a:schemeClr val="accent3"/>
              </a:buClr>
              <a:buFont typeface="Wingdings 2"/>
              <a:buChar char=""/>
              <a:defRPr/>
            </a:pPr>
            <a:r>
              <a:rPr lang="en-IN" sz="2200" dirty="0" err="1" smtClean="0">
                <a:latin typeface="Times New Roman" pitchFamily="18" charset="0"/>
                <a:cs typeface="Times New Roman" pitchFamily="18" charset="0"/>
              </a:rPr>
              <a:t>Rosuvastatin</a:t>
            </a:r>
            <a:r>
              <a:rPr lang="en-IN" sz="2200" dirty="0" smtClean="0">
                <a:latin typeface="Times New Roman" pitchFamily="18" charset="0"/>
                <a:cs typeface="Times New Roman" pitchFamily="18" charset="0"/>
              </a:rPr>
              <a:t> </a:t>
            </a:r>
          </a:p>
          <a:p>
            <a:pPr marL="274320" indent="-274320" algn="just">
              <a:buClr>
                <a:schemeClr val="accent3"/>
              </a:buClr>
              <a:buFont typeface="Wingdings 2"/>
              <a:buChar char=""/>
              <a:defRPr/>
            </a:pPr>
            <a:r>
              <a:rPr lang="en-IN" sz="2200" dirty="0" err="1" smtClean="0">
                <a:latin typeface="Times New Roman" pitchFamily="18" charset="0"/>
                <a:cs typeface="Times New Roman" pitchFamily="18" charset="0"/>
              </a:rPr>
              <a:t>Simvastatin</a:t>
            </a:r>
            <a:endParaRPr lang="en-US" sz="2200" dirty="0"/>
          </a:p>
        </p:txBody>
      </p:sp>
      <p:sp>
        <p:nvSpPr>
          <p:cNvPr id="10" name="Right Brace 9"/>
          <p:cNvSpPr/>
          <p:nvPr/>
        </p:nvSpPr>
        <p:spPr>
          <a:xfrm>
            <a:off x="5486400" y="4724400"/>
            <a:ext cx="228600" cy="152400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1" name="Slide Number Placeholder 10"/>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C:\Users\harsha\Desktop\statin img.jpg"/>
          <p:cNvPicPr>
            <a:picLocks noChangeAspect="1" noChangeArrowheads="1"/>
          </p:cNvPicPr>
          <p:nvPr/>
        </p:nvPicPr>
        <p:blipFill>
          <a:blip r:embed="rId2"/>
          <a:srcRect b="39999"/>
          <a:stretch>
            <a:fillRect/>
          </a:stretch>
        </p:blipFill>
        <p:spPr bwMode="auto">
          <a:xfrm>
            <a:off x="685800" y="1219200"/>
            <a:ext cx="7467600" cy="4572000"/>
          </a:xfrm>
          <a:prstGeom prst="rect">
            <a:avLst/>
          </a:prstGeom>
          <a:noFill/>
          <a:ln w="9525">
            <a:noFill/>
            <a:miter lim="800000"/>
            <a:headEnd/>
            <a:tailEnd/>
          </a:ln>
        </p:spPr>
      </p:pic>
      <p:sp>
        <p:nvSpPr>
          <p:cNvPr id="5" name="Title 2"/>
          <p:cNvSpPr txBox="1">
            <a:spLocks/>
          </p:cNvSpPr>
          <p:nvPr/>
        </p:nvSpPr>
        <p:spPr>
          <a:xfrm>
            <a:off x="1600200" y="457200"/>
            <a:ext cx="5791200" cy="5334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r>
              <a:rPr lang="en-US" altLang="en-US" sz="2600" b="1" dirty="0" smtClean="0">
                <a:latin typeface="Times New Roman" pitchFamily="18" charset="0"/>
                <a:cs typeface="Times New Roman" pitchFamily="18" charset="0"/>
              </a:rPr>
              <a:t>Mode of action of lovastatin</a:t>
            </a:r>
            <a:endParaRPr lang="en-IN" altLang="en-US" sz="2600" b="1"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9144000" cy="6324600"/>
          </a:xfrm>
        </p:spPr>
        <p:txBody>
          <a:bodyPr>
            <a:noAutofit/>
          </a:bodyPr>
          <a:lstStyle/>
          <a:p>
            <a:pPr marL="0" indent="0" eaLnBrk="1" fontAlgn="auto" hangingPunct="1">
              <a:lnSpc>
                <a:spcPct val="150000"/>
              </a:lnSpc>
              <a:spcAft>
                <a:spcPts val="0"/>
              </a:spcAft>
              <a:buClr>
                <a:schemeClr val="accent3"/>
              </a:buClr>
              <a:buFont typeface="Wingdings 2" pitchFamily="18" charset="2"/>
              <a:buNone/>
              <a:defRPr/>
            </a:pPr>
            <a:r>
              <a:rPr lang="en-US" sz="2400" b="1"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274320" indent="-274320" eaLnBrk="1" fontAlgn="auto" hangingPunct="1">
              <a:lnSpc>
                <a:spcPct val="150000"/>
              </a:lnSpc>
              <a:spcBef>
                <a:spcPts val="400"/>
              </a:spcBef>
              <a:spcAft>
                <a:spcPts val="0"/>
              </a:spcAft>
              <a:buClr>
                <a:schemeClr val="accent3"/>
              </a:buClr>
              <a:buFont typeface="Wingdings" pitchFamily="2" charset="2"/>
              <a:buChar char="v"/>
              <a:defRPr/>
            </a:pPr>
            <a:r>
              <a:rPr lang="en-US" sz="2400" dirty="0" smtClean="0">
                <a:solidFill>
                  <a:srgbClr val="C00000"/>
                </a:solidFill>
                <a:latin typeface="Times New Roman" pitchFamily="18" charset="0"/>
                <a:cs typeface="Times New Roman" pitchFamily="18" charset="0"/>
              </a:rPr>
              <a:t>Cardio-vascular</a:t>
            </a:r>
            <a:r>
              <a:rPr lang="en-US" sz="2400" dirty="0" smtClean="0">
                <a:latin typeface="Times New Roman" pitchFamily="18" charset="0"/>
                <a:cs typeface="Times New Roman" pitchFamily="18" charset="0"/>
              </a:rPr>
              <a:t>:   Cholesterol level-</a:t>
            </a:r>
            <a:r>
              <a:rPr lang="en-US" sz="2400" dirty="0" err="1" smtClean="0">
                <a:latin typeface="Times New Roman" pitchFamily="18" charset="0"/>
                <a:cs typeface="Times New Roman" pitchFamily="18" charset="0"/>
              </a:rPr>
              <a:t>Artherosclerosis</a:t>
            </a:r>
            <a:r>
              <a:rPr lang="en-US" sz="2400" dirty="0" smtClean="0">
                <a:latin typeface="Times New Roman" pitchFamily="18" charset="0"/>
                <a:cs typeface="Times New Roman" pitchFamily="18" charset="0"/>
              </a:rPr>
              <a:t> (Praveen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2014).</a:t>
            </a:r>
          </a:p>
          <a:p>
            <a:pPr marL="274320" indent="-274320" eaLnBrk="1" fontAlgn="auto" hangingPunct="1">
              <a:spcBef>
                <a:spcPts val="400"/>
              </a:spcBef>
              <a:spcAft>
                <a:spcPts val="0"/>
              </a:spcAft>
              <a:buClr>
                <a:schemeClr val="accent3"/>
              </a:buClr>
              <a:buFont typeface="Wingdings" pitchFamily="2" charset="2"/>
              <a:buChar char="v"/>
              <a:defRPr/>
            </a:pPr>
            <a:r>
              <a:rPr lang="en-US" sz="2400" dirty="0" smtClean="0">
                <a:solidFill>
                  <a:srgbClr val="C00000"/>
                </a:solidFill>
                <a:latin typeface="Times New Roman" pitchFamily="18" charset="0"/>
                <a:cs typeface="Times New Roman" pitchFamily="18" charset="0"/>
              </a:rPr>
              <a:t>Bones</a:t>
            </a:r>
            <a:r>
              <a:rPr lang="en-US" sz="2400" dirty="0" smtClean="0">
                <a:latin typeface="Times New Roman" pitchFamily="18" charset="0"/>
                <a:cs typeface="Times New Roman" pitchFamily="18" charset="0"/>
              </a:rPr>
              <a:t>: Osteoporosis, fractures (Li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2003).</a:t>
            </a:r>
            <a:endParaRPr lang="en-IN" sz="2400" dirty="0">
              <a:latin typeface="Times New Roman" pitchFamily="18" charset="0"/>
              <a:cs typeface="Times New Roman" pitchFamily="18" charset="0"/>
            </a:endParaRPr>
          </a:p>
          <a:p>
            <a:pPr marL="274320" indent="-274320">
              <a:buClr>
                <a:schemeClr val="accent3"/>
              </a:buClr>
              <a:buFont typeface="Wingdings" pitchFamily="2" charset="2"/>
              <a:buChar char="v"/>
              <a:defRPr/>
            </a:pPr>
            <a:r>
              <a:rPr lang="en-US" sz="2400" dirty="0" err="1" smtClean="0">
                <a:solidFill>
                  <a:srgbClr val="C00000"/>
                </a:solidFill>
                <a:latin typeface="Times New Roman" pitchFamily="18" charset="0"/>
                <a:cs typeface="Times New Roman" pitchFamily="18" charset="0"/>
              </a:rPr>
              <a:t>Neuro</a:t>
            </a:r>
            <a:r>
              <a:rPr lang="en-US" sz="2400" dirty="0" smtClean="0">
                <a:solidFill>
                  <a:srgbClr val="C00000"/>
                </a:solidFill>
                <a:latin typeface="Times New Roman" pitchFamily="18" charset="0"/>
                <a:cs typeface="Times New Roman" pitchFamily="18" charset="0"/>
              </a:rPr>
              <a:t>-degenerative</a:t>
            </a:r>
            <a:r>
              <a:rPr lang="en-US" sz="2400" dirty="0" smtClean="0">
                <a:latin typeface="Times New Roman" pitchFamily="18" charset="0"/>
                <a:cs typeface="Times New Roman" pitchFamily="18" charset="0"/>
              </a:rPr>
              <a:t>: MS/</a:t>
            </a:r>
            <a:r>
              <a:rPr lang="en-US" sz="2400" dirty="0" err="1" smtClean="0">
                <a:latin typeface="Times New Roman" pitchFamily="18" charset="0"/>
                <a:cs typeface="Times New Roman" pitchFamily="18" charset="0"/>
              </a:rPr>
              <a:t>Parkinsons</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Alzheimers</a:t>
            </a:r>
            <a:r>
              <a:rPr lang="en-US" sz="2400" dirty="0" smtClean="0">
                <a:latin typeface="Times New Roman" pitchFamily="18" charset="0"/>
                <a:cs typeface="Times New Roman" pitchFamily="18" charset="0"/>
              </a:rPr>
              <a:t> </a:t>
            </a:r>
          </a:p>
          <a:p>
            <a:pPr marL="274320" indent="-274320">
              <a:buClr>
                <a:schemeClr val="accent3"/>
              </a:buClr>
              <a:buNone/>
              <a:defRPr/>
            </a:pPr>
            <a:r>
              <a:rPr lang="en-US" sz="2400" dirty="0" smtClean="0">
                <a:latin typeface="Times New Roman" pitchFamily="18" charset="0"/>
                <a:cs typeface="Times New Roman" pitchFamily="18" charset="0"/>
              </a:rPr>
              <a:t>			                (Schuster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2009)</a:t>
            </a:r>
          </a:p>
          <a:p>
            <a:pPr marL="274320" indent="-274320">
              <a:buClr>
                <a:schemeClr val="accent3"/>
              </a:buClr>
              <a:buFont typeface="Wingdings" pitchFamily="2" charset="2"/>
              <a:buChar char="v"/>
              <a:defRPr/>
            </a:pPr>
            <a:r>
              <a:rPr lang="en-US" sz="2400" dirty="0" smtClean="0">
                <a:solidFill>
                  <a:srgbClr val="C00000"/>
                </a:solidFill>
                <a:latin typeface="Times New Roman" pitchFamily="18" charset="0"/>
                <a:cs typeface="Times New Roman" pitchFamily="18" charset="0"/>
              </a:rPr>
              <a:t>Rheumatoid </a:t>
            </a:r>
            <a:r>
              <a:rPr lang="en-US" sz="2400" dirty="0" smtClean="0">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arthritis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Doornum</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2004).</a:t>
            </a:r>
            <a:endParaRPr lang="en-US" sz="2400" i="1" dirty="0" smtClean="0">
              <a:latin typeface="Times New Roman" pitchFamily="18" charset="0"/>
              <a:cs typeface="Times New Roman" pitchFamily="18" charset="0"/>
            </a:endParaRPr>
          </a:p>
          <a:p>
            <a:pPr marL="274320" indent="-274320">
              <a:buClr>
                <a:schemeClr val="accent3"/>
              </a:buClr>
              <a:buFont typeface="Wingdings" pitchFamily="2" charset="2"/>
              <a:buChar char="v"/>
              <a:defRPr/>
            </a:pPr>
            <a:r>
              <a:rPr lang="en-US" sz="2400" dirty="0" smtClean="0">
                <a:solidFill>
                  <a:srgbClr val="C00000"/>
                </a:solidFill>
                <a:latin typeface="Times New Roman" pitchFamily="18" charset="0"/>
                <a:cs typeface="Times New Roman" pitchFamily="18" charset="0"/>
              </a:rPr>
              <a:t>Antifungal activity</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Candida</a:t>
            </a:r>
            <a:r>
              <a:rPr lang="en-US" sz="2400" dirty="0" smtClean="0">
                <a:latin typeface="Times New Roman" pitchFamily="18" charset="0"/>
                <a:cs typeface="Times New Roman" pitchFamily="18" charset="0"/>
              </a:rPr>
              <a:t> sp., </a:t>
            </a:r>
            <a:r>
              <a:rPr lang="en-IN" sz="2400" i="1" dirty="0" smtClean="0">
                <a:latin typeface="Times New Roman" pitchFamily="18" charset="0"/>
                <a:cs typeface="Times New Roman" pitchFamily="18" charset="0"/>
              </a:rPr>
              <a:t>Cryptococcus </a:t>
            </a:r>
            <a:r>
              <a:rPr lang="en-IN" sz="2400" i="1" dirty="0" err="1" smtClean="0">
                <a:latin typeface="Times New Roman" pitchFamily="18" charset="0"/>
                <a:cs typeface="Times New Roman" pitchFamily="18" charset="0"/>
              </a:rPr>
              <a:t>neoformans</a:t>
            </a:r>
            <a:r>
              <a:rPr lang="en-IN" sz="2400"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t>
            </a:r>
            <a:r>
              <a:rPr lang="en-IN" sz="2400" i="1" dirty="0" err="1" smtClean="0">
                <a:latin typeface="Times New Roman" pitchFamily="18" charset="0"/>
                <a:cs typeface="Times New Roman" pitchFamily="18" charset="0"/>
              </a:rPr>
              <a:t>Saccharomyces</a:t>
            </a:r>
            <a:r>
              <a:rPr lang="en-IN" sz="2400" i="1" dirty="0" smtClean="0">
                <a:latin typeface="Times New Roman" pitchFamily="18" charset="0"/>
                <a:cs typeface="Times New Roman" pitchFamily="18" charset="0"/>
              </a:rPr>
              <a:t> </a:t>
            </a:r>
            <a:r>
              <a:rPr lang="en-IN" sz="2400" i="1" dirty="0" err="1" smtClean="0">
                <a:latin typeface="Times New Roman" pitchFamily="18" charset="0"/>
                <a:cs typeface="Times New Roman" pitchFamily="18" charset="0"/>
              </a:rPr>
              <a:t>cerevisiae</a:t>
            </a:r>
            <a:r>
              <a:rPr lang="en-IN" sz="2400"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Chamilos</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2003)</a:t>
            </a:r>
          </a:p>
          <a:p>
            <a:pPr marL="274320" indent="-274320">
              <a:buClr>
                <a:schemeClr val="accent3"/>
              </a:buClr>
              <a:buFont typeface="Wingdings" pitchFamily="2" charset="2"/>
              <a:buChar char="v"/>
              <a:defRPr/>
            </a:pPr>
            <a:r>
              <a:rPr lang="en-US" sz="2400" b="1" dirty="0" smtClean="0">
                <a:solidFill>
                  <a:srgbClr val="FF0000"/>
                </a:solidFill>
                <a:latin typeface="Times New Roman" pitchFamily="18" charset="0"/>
                <a:cs typeface="Times New Roman" pitchFamily="18" charset="0"/>
              </a:rPr>
              <a:t>Anti-cancerous: </a:t>
            </a:r>
            <a:r>
              <a:rPr lang="en-US" sz="2400" b="1" dirty="0" err="1" smtClean="0">
                <a:solidFill>
                  <a:srgbClr val="FF0000"/>
                </a:solidFill>
                <a:latin typeface="Times New Roman" pitchFamily="18" charset="0"/>
                <a:cs typeface="Times New Roman" pitchFamily="18" charset="0"/>
              </a:rPr>
              <a:t>Propoptotic</a:t>
            </a:r>
            <a:r>
              <a:rPr lang="en-US" sz="2400" b="1" dirty="0" smtClean="0">
                <a:solidFill>
                  <a:srgbClr val="FF0000"/>
                </a:solidFill>
                <a:latin typeface="Times New Roman" pitchFamily="18" charset="0"/>
                <a:cs typeface="Times New Roman" pitchFamily="18" charset="0"/>
              </a:rPr>
              <a:t> </a:t>
            </a:r>
            <a:r>
              <a:rPr lang="en-IN"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Masa</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2004</a:t>
            </a:r>
            <a:r>
              <a:rPr lang="en-US" sz="2400" dirty="0" smtClean="0"/>
              <a:t>, </a:t>
            </a:r>
            <a:r>
              <a:rPr lang="en-US" sz="2400" dirty="0" smtClean="0">
                <a:latin typeface="Times New Roman" pitchFamily="18" charset="0"/>
                <a:cs typeface="Times New Roman" pitchFamily="18" charset="0"/>
              </a:rPr>
              <a:t>Elena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2008, Julie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1997</a:t>
            </a:r>
            <a:r>
              <a:rPr lang="en-IN"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Linda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2010). </a:t>
            </a:r>
          </a:p>
          <a:p>
            <a:pPr marL="274320" indent="-274320">
              <a:buClr>
                <a:schemeClr val="accent3"/>
              </a:buClr>
              <a:buFont typeface="Wingdings" pitchFamily="2" charset="2"/>
              <a:buChar char="v"/>
              <a:defRPr/>
            </a:pPr>
            <a:r>
              <a:rPr lang="en-US" sz="2400" b="1" dirty="0" smtClean="0">
                <a:solidFill>
                  <a:srgbClr val="FF0000"/>
                </a:solidFill>
                <a:latin typeface="Times New Roman" pitchFamily="18" charset="0"/>
                <a:cs typeface="Times New Roman" pitchFamily="18" charset="0"/>
              </a:rPr>
              <a:t>Antioxidant:</a:t>
            </a:r>
            <a:r>
              <a:rPr lang="en-US" sz="2400" dirty="0" smtClean="0">
                <a:latin typeface="Times New Roman" pitchFamily="18" charset="0"/>
                <a:cs typeface="Times New Roman" pitchFamily="18" charset="0"/>
              </a:rPr>
              <a:t>  Epithelial cell damage-</a:t>
            </a:r>
          </a:p>
          <a:p>
            <a:pPr marL="0" indent="0" eaLnBrk="1" fontAlgn="auto" hangingPunct="1">
              <a:spcBef>
                <a:spcPts val="400"/>
              </a:spcBef>
              <a:spcAft>
                <a:spcPts val="0"/>
              </a:spcAft>
              <a:buClr>
                <a:schemeClr val="accent3"/>
              </a:buClr>
              <a:buFont typeface="Wingdings 2" pitchFamily="18" charset="2"/>
              <a:buNone/>
              <a:defRP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NADP(H), OH-, ROS, ONOO-NO- scavenger</a:t>
            </a:r>
          </a:p>
          <a:p>
            <a:pPr marL="0" indent="0">
              <a:buClr>
                <a:schemeClr val="accent3"/>
              </a:buClr>
              <a:buNone/>
              <a:defRPr/>
            </a:pPr>
            <a:r>
              <a:rPr lang="en-US" sz="2400" dirty="0" smtClean="0">
                <a:latin typeface="Times New Roman" pitchFamily="18" charset="0"/>
                <a:cs typeface="Times New Roman" pitchFamily="18" charset="0"/>
              </a:rPr>
              <a:t>		                                       (Mohan-</a:t>
            </a:r>
            <a:r>
              <a:rPr lang="en-US" sz="2400" dirty="0" err="1" smtClean="0">
                <a:latin typeface="Times New Roman" pitchFamily="18" charset="0"/>
                <a:cs typeface="Times New Roman" pitchFamily="18" charset="0"/>
              </a:rPr>
              <a:t>Kumari</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2011)</a:t>
            </a:r>
          </a:p>
          <a:p>
            <a:pPr marL="0" indent="0" eaLnBrk="1" fontAlgn="auto" hangingPunct="1">
              <a:spcBef>
                <a:spcPts val="400"/>
              </a:spcBef>
              <a:spcAft>
                <a:spcPts val="0"/>
              </a:spcAft>
              <a:buClr>
                <a:schemeClr val="accent3"/>
              </a:buClr>
              <a:buFont typeface="Wingdings 2" pitchFamily="18" charset="2"/>
              <a:buNone/>
              <a:defRPr/>
            </a:pPr>
            <a:endParaRPr lang="en-US" sz="2400" dirty="0" smtClean="0">
              <a:latin typeface="Times New Roman" pitchFamily="18" charset="0"/>
              <a:cs typeface="Times New Roman" pitchFamily="18" charset="0"/>
            </a:endParaRPr>
          </a:p>
          <a:p>
            <a:pPr marL="0" indent="0" eaLnBrk="1" fontAlgn="auto" hangingPunct="1">
              <a:spcBef>
                <a:spcPts val="400"/>
              </a:spcBef>
              <a:spcAft>
                <a:spcPts val="0"/>
              </a:spcAft>
              <a:buClr>
                <a:schemeClr val="accent3"/>
              </a:buClr>
              <a:buFont typeface="Wingdings 2" pitchFamily="18" charset="2"/>
              <a:buNone/>
              <a:defRPr/>
            </a:pPr>
            <a:endParaRPr lang="en-US" sz="2400" dirty="0" smtClean="0">
              <a:latin typeface="Times New Roman" pitchFamily="18" charset="0"/>
              <a:cs typeface="Times New Roman" pitchFamily="18" charset="0"/>
            </a:endParaRPr>
          </a:p>
          <a:p>
            <a:pPr marL="274320" indent="-274320" eaLnBrk="1" fontAlgn="auto" hangingPunct="1">
              <a:spcBef>
                <a:spcPts val="400"/>
              </a:spcBef>
              <a:spcAft>
                <a:spcPts val="0"/>
              </a:spcAft>
              <a:buClr>
                <a:schemeClr val="accent3"/>
              </a:buClr>
              <a:buFont typeface="Wingdings" panose="05000000000000000000" pitchFamily="2" charset="2"/>
              <a:buChar char="v"/>
              <a:defRPr/>
            </a:pPr>
            <a:endParaRPr lang="en-US" sz="2400" dirty="0" smtClean="0"/>
          </a:p>
          <a:p>
            <a:pPr marL="0" indent="0" eaLnBrk="1" fontAlgn="auto" hangingPunct="1">
              <a:spcAft>
                <a:spcPts val="0"/>
              </a:spcAft>
              <a:buClr>
                <a:schemeClr val="accent3"/>
              </a:buClr>
              <a:buFont typeface="Wingdings 2" pitchFamily="18" charset="2"/>
              <a:buNone/>
              <a:defRPr/>
            </a:pPr>
            <a:endParaRPr lang="en-US" sz="2400" dirty="0" smtClean="0">
              <a:solidFill>
                <a:srgbClr val="C00000"/>
              </a:solidFill>
            </a:endParaRPr>
          </a:p>
          <a:p>
            <a:pPr marL="0" indent="0" eaLnBrk="1" fontAlgn="auto" hangingPunct="1">
              <a:spcAft>
                <a:spcPts val="0"/>
              </a:spcAft>
              <a:buClr>
                <a:schemeClr val="accent3"/>
              </a:buClr>
              <a:buFont typeface="Wingdings 2" pitchFamily="18" charset="2"/>
              <a:buNone/>
              <a:defRPr/>
            </a:pPr>
            <a:r>
              <a:rPr lang="en-US" sz="2400" dirty="0">
                <a:solidFill>
                  <a:srgbClr val="C00000"/>
                </a:solidFill>
              </a:rPr>
              <a:t>	</a:t>
            </a:r>
            <a:r>
              <a:rPr lang="en-US" sz="2400" dirty="0" smtClean="0">
                <a:solidFill>
                  <a:srgbClr val="C00000"/>
                </a:solidFill>
              </a:rPr>
              <a:t>					</a:t>
            </a:r>
            <a:endParaRPr lang="en-US" sz="2400" dirty="0" smtClean="0"/>
          </a:p>
        </p:txBody>
      </p:sp>
      <p:cxnSp>
        <p:nvCxnSpPr>
          <p:cNvPr id="4" name="Straight Arrow Connector 3"/>
          <p:cNvCxnSpPr/>
          <p:nvPr/>
        </p:nvCxnSpPr>
        <p:spPr>
          <a:xfrm>
            <a:off x="2743200" y="1371600"/>
            <a:ext cx="0" cy="355600"/>
          </a:xfrm>
          <a:prstGeom prst="straightConnector1">
            <a:avLst/>
          </a:prstGeom>
          <a:ln w="31750" cmpd="thinThick">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Title 2"/>
          <p:cNvSpPr txBox="1">
            <a:spLocks/>
          </p:cNvSpPr>
          <p:nvPr/>
        </p:nvSpPr>
        <p:spPr>
          <a:xfrm>
            <a:off x="1219200" y="228600"/>
            <a:ext cx="6477000" cy="762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spcBef>
                <a:spcPts val="0"/>
              </a:spcBef>
              <a:defRPr/>
            </a:pPr>
            <a:r>
              <a:rPr lang="en-US" sz="2600" b="1" dirty="0" smtClean="0">
                <a:latin typeface="Times New Roman" pitchFamily="18" charset="0"/>
                <a:cs typeface="Times New Roman" pitchFamily="18" charset="0"/>
              </a:rPr>
              <a:t>Diverse applications of lovastatin</a:t>
            </a:r>
            <a:endParaRPr lang="en-IN" sz="2600" b="1"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382000" cy="5410200"/>
          </a:xfrm>
        </p:spPr>
        <p:txBody>
          <a:bodyPr>
            <a:normAutofit lnSpcReduction="10000"/>
          </a:bodyPr>
          <a:lstStyle/>
          <a:p>
            <a:pPr marL="624078" indent="-514350">
              <a:buNone/>
            </a:pPr>
            <a:endParaRPr lang="en-IN" sz="2400" dirty="0" smtClean="0">
              <a:latin typeface="Times New Roman" pitchFamily="18" charset="0"/>
              <a:cs typeface="Times New Roman" pitchFamily="18" charset="0"/>
            </a:endParaRPr>
          </a:p>
          <a:p>
            <a:pPr marL="624078" indent="-514350">
              <a:buNone/>
            </a:pPr>
            <a:endParaRPr lang="en-IN" sz="2400" dirty="0" smtClean="0">
              <a:latin typeface="Times New Roman" pitchFamily="18" charset="0"/>
              <a:cs typeface="Times New Roman" pitchFamily="18" charset="0"/>
            </a:endParaRPr>
          </a:p>
          <a:p>
            <a:pPr marL="624078" indent="-514350">
              <a:buNone/>
            </a:pPr>
            <a:r>
              <a:rPr lang="en-IN" sz="2400" dirty="0" smtClean="0">
                <a:latin typeface="Times New Roman" pitchFamily="18" charset="0"/>
                <a:cs typeface="Times New Roman" pitchFamily="18" charset="0"/>
              </a:rPr>
              <a:t>Lovastatin is reported to reduce proliferation of</a:t>
            </a:r>
          </a:p>
          <a:p>
            <a:pPr marL="624078" indent="-514350">
              <a:buNone/>
            </a:pPr>
            <a:endParaRPr lang="en-IN" sz="2400" dirty="0" smtClean="0">
              <a:latin typeface="Times New Roman" pitchFamily="18" charset="0"/>
              <a:cs typeface="Times New Roman" pitchFamily="18" charset="0"/>
            </a:endParaRPr>
          </a:p>
          <a:p>
            <a:pPr marL="624078" indent="-514350"/>
            <a:r>
              <a:rPr lang="en-IN" sz="2400" dirty="0" smtClean="0">
                <a:latin typeface="Times New Roman" pitchFamily="18" charset="0"/>
                <a:cs typeface="Times New Roman" pitchFamily="18" charset="0"/>
              </a:rPr>
              <a:t>Lung cancer (</a:t>
            </a:r>
            <a:r>
              <a:rPr lang="en-US" sz="2400" dirty="0" smtClean="0">
                <a:latin typeface="Times New Roman" pitchFamily="18" charset="0"/>
                <a:cs typeface="Times New Roman" pitchFamily="18" charset="0"/>
              </a:rPr>
              <a:t>Elena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2008)</a:t>
            </a:r>
          </a:p>
          <a:p>
            <a:pPr marL="624078" indent="-514350"/>
            <a:endParaRPr lang="en-IN" sz="2400" i="1" dirty="0" smtClean="0">
              <a:latin typeface="Times New Roman" pitchFamily="18" charset="0"/>
              <a:cs typeface="Times New Roman" pitchFamily="18" charset="0"/>
            </a:endParaRPr>
          </a:p>
          <a:p>
            <a:pPr marL="624078" indent="-514350"/>
            <a:r>
              <a:rPr lang="en-IN" sz="2400" dirty="0" smtClean="0">
                <a:latin typeface="Times New Roman" pitchFamily="18" charset="0"/>
                <a:cs typeface="Times New Roman" pitchFamily="18" charset="0"/>
              </a:rPr>
              <a:t>Breast cancer (MCF-7), (</a:t>
            </a:r>
            <a:r>
              <a:rPr lang="en-US" sz="2400" dirty="0" smtClean="0">
                <a:latin typeface="Times New Roman" pitchFamily="18" charset="0"/>
                <a:cs typeface="Times New Roman" pitchFamily="18" charset="0"/>
              </a:rPr>
              <a:t>Julie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1997)</a:t>
            </a:r>
          </a:p>
          <a:p>
            <a:pPr marL="624078" indent="-514350"/>
            <a:endParaRPr lang="en-IN" sz="2400" dirty="0" smtClean="0">
              <a:latin typeface="Times New Roman" pitchFamily="18" charset="0"/>
              <a:cs typeface="Times New Roman" pitchFamily="18" charset="0"/>
            </a:endParaRPr>
          </a:p>
          <a:p>
            <a:pPr marL="624078" indent="-514350"/>
            <a:r>
              <a:rPr lang="en-IN" sz="2400" dirty="0" smtClean="0">
                <a:latin typeface="Times New Roman" pitchFamily="18" charset="0"/>
                <a:cs typeface="Times New Roman" pitchFamily="18" charset="0"/>
              </a:rPr>
              <a:t>Liver cancer (HepG2) (</a:t>
            </a:r>
            <a:r>
              <a:rPr lang="en-US" sz="2400" dirty="0" smtClean="0">
                <a:latin typeface="Times New Roman" pitchFamily="18" charset="0"/>
                <a:cs typeface="Times New Roman" pitchFamily="18" charset="0"/>
              </a:rPr>
              <a:t>Linda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2010)</a:t>
            </a:r>
            <a:endParaRPr lang="en-US" sz="2400" i="1" dirty="0" smtClean="0">
              <a:latin typeface="Times New Roman" pitchFamily="18" charset="0"/>
              <a:cs typeface="Times New Roman" pitchFamily="18" charset="0"/>
            </a:endParaRPr>
          </a:p>
          <a:p>
            <a:pPr marL="624078" indent="-514350">
              <a:buNone/>
            </a:pPr>
            <a:r>
              <a:rPr lang="en-IN" sz="2400" dirty="0" smtClean="0">
                <a:latin typeface="Times New Roman" pitchFamily="18" charset="0"/>
                <a:cs typeface="Times New Roman" pitchFamily="18" charset="0"/>
              </a:rPr>
              <a:t>       and </a:t>
            </a:r>
          </a:p>
          <a:p>
            <a:pPr marL="624078" indent="-514350">
              <a:buNone/>
            </a:pPr>
            <a:endParaRPr lang="en-IN" sz="2400" dirty="0" smtClean="0">
              <a:latin typeface="Times New Roman" pitchFamily="18" charset="0"/>
              <a:cs typeface="Times New Roman" pitchFamily="18" charset="0"/>
            </a:endParaRPr>
          </a:p>
          <a:p>
            <a:pPr marL="624078" indent="-514350"/>
            <a:r>
              <a:rPr lang="en-IN" sz="2400" dirty="0" smtClean="0">
                <a:solidFill>
                  <a:srgbClr val="FF0000"/>
                </a:solidFill>
                <a:latin typeface="Times New Roman" pitchFamily="18" charset="0"/>
                <a:cs typeface="Times New Roman" pitchFamily="18" charset="0"/>
              </a:rPr>
              <a:t>Cervical cancer (</a:t>
            </a:r>
            <a:r>
              <a:rPr lang="en-IN" sz="2400" dirty="0" err="1" smtClean="0">
                <a:solidFill>
                  <a:srgbClr val="FF0000"/>
                </a:solidFill>
                <a:latin typeface="Times New Roman" pitchFamily="18" charset="0"/>
                <a:cs typeface="Times New Roman" pitchFamily="18" charset="0"/>
              </a:rPr>
              <a:t>HeLa</a:t>
            </a:r>
            <a:r>
              <a:rPr lang="en-IN" sz="2400" dirty="0" smtClean="0">
                <a:solidFill>
                  <a:srgbClr val="FF0000"/>
                </a:solidFill>
                <a:latin typeface="Times New Roman" pitchFamily="18" charset="0"/>
                <a:cs typeface="Times New Roman" pitchFamily="18" charset="0"/>
              </a:rPr>
              <a:t> cells):</a:t>
            </a:r>
            <a:r>
              <a:rPr lang="en-US" sz="2400" dirty="0" smtClean="0">
                <a:solidFill>
                  <a:srgbClr val="FF000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is the second most common cancer in women worldwide and thus is one of the leading causes of mortality in women (Fritz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2003).</a:t>
            </a:r>
          </a:p>
          <a:p>
            <a:pPr marL="624078" indent="-514350">
              <a:buNone/>
            </a:pPr>
            <a:endParaRPr lang="en-US" sz="2400" dirty="0" smtClean="0">
              <a:latin typeface="Times New Roman" pitchFamily="18" charset="0"/>
              <a:cs typeface="Times New Roman" pitchFamily="18" charset="0"/>
            </a:endParaRPr>
          </a:p>
          <a:p>
            <a:pPr>
              <a:buNone/>
            </a:pPr>
            <a:endParaRPr lang="en-US" sz="2400" dirty="0">
              <a:latin typeface="Times New Roman" pitchFamily="18" charset="0"/>
              <a:cs typeface="Times New Roman" pitchFamily="18" charset="0"/>
            </a:endParaRPr>
          </a:p>
        </p:txBody>
      </p:sp>
      <p:sp>
        <p:nvSpPr>
          <p:cNvPr id="3" name="Title 2"/>
          <p:cNvSpPr txBox="1">
            <a:spLocks/>
          </p:cNvSpPr>
          <p:nvPr/>
        </p:nvSpPr>
        <p:spPr>
          <a:xfrm>
            <a:off x="1219200" y="381000"/>
            <a:ext cx="6477000" cy="762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spcBef>
                <a:spcPts val="0"/>
              </a:spcBef>
              <a:defRPr/>
            </a:pPr>
            <a:r>
              <a:rPr lang="en-US" sz="2600" b="1" dirty="0" smtClean="0">
                <a:latin typeface="Times New Roman" pitchFamily="18" charset="0"/>
                <a:cs typeface="Times New Roman" pitchFamily="18" charset="0"/>
              </a:rPr>
              <a:t>Lovastatin as anticancer agents</a:t>
            </a:r>
            <a:endParaRPr lang="en-IN" sz="2600" b="1"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381000" y="1752600"/>
            <a:ext cx="8534400" cy="4343400"/>
          </a:xfrm>
        </p:spPr>
        <p:txBody>
          <a:bodyPr>
            <a:normAutofit lnSpcReduction="10000"/>
          </a:bodyPr>
          <a:lstStyle/>
          <a:p>
            <a:pPr algn="just" eaLnBrk="1" hangingPunct="1">
              <a:buFont typeface="Wingdings" pitchFamily="2" charset="2"/>
              <a:buChar char="Ø"/>
              <a:defRPr/>
            </a:pPr>
            <a:endParaRPr lang="en-IN" altLang="en-US" sz="2400" i="1" dirty="0" smtClean="0">
              <a:latin typeface="Times New Roman" pitchFamily="18" charset="0"/>
              <a:cs typeface="Times New Roman" pitchFamily="18" charset="0"/>
            </a:endParaRPr>
          </a:p>
          <a:p>
            <a:pPr algn="just">
              <a:buFont typeface="Wingdings" pitchFamily="2" charset="2"/>
              <a:buChar char="Ø"/>
              <a:defRPr/>
            </a:pPr>
            <a:r>
              <a:rPr lang="en-IN" altLang="en-US" sz="2400" i="1" dirty="0" err="1" smtClean="0">
                <a:latin typeface="Times New Roman" pitchFamily="18" charset="0"/>
                <a:cs typeface="Times New Roman" pitchFamily="18" charset="0"/>
              </a:rPr>
              <a:t>Aspergillus</a:t>
            </a:r>
            <a:r>
              <a:rPr lang="en-IN" altLang="en-US" sz="2400" i="1" dirty="0" smtClean="0">
                <a:latin typeface="Times New Roman" pitchFamily="18" charset="0"/>
                <a:cs typeface="Times New Roman" pitchFamily="18" charset="0"/>
              </a:rPr>
              <a:t> </a:t>
            </a:r>
            <a:r>
              <a:rPr lang="en-IN" altLang="en-US" sz="2400" dirty="0" smtClean="0">
                <a:latin typeface="Times New Roman" pitchFamily="18" charset="0"/>
                <a:cs typeface="Times New Roman" pitchFamily="18" charset="0"/>
              </a:rPr>
              <a:t>spp</a:t>
            </a:r>
            <a:r>
              <a:rPr lang="en-IN" altLang="en-US" sz="2400" i="1" dirty="0" smtClean="0">
                <a:latin typeface="Times New Roman" pitchFamily="18" charset="0"/>
                <a:cs typeface="Times New Roman" pitchFamily="18" charset="0"/>
              </a:rPr>
              <a:t>. </a:t>
            </a:r>
            <a:r>
              <a:rPr lang="en-IN" altLang="en-US" sz="2400" dirty="0" smtClean="0">
                <a:latin typeface="Times New Roman" pitchFamily="18" charset="0"/>
                <a:cs typeface="Times New Roman" pitchFamily="18" charset="0"/>
              </a:rPr>
              <a:t>(</a:t>
            </a:r>
            <a:r>
              <a:rPr lang="en-US" altLang="en-US" sz="2400" dirty="0" smtClean="0">
                <a:latin typeface="Times New Roman" pitchFamily="18" charset="0"/>
                <a:cs typeface="Times New Roman" pitchFamily="18" charset="0"/>
              </a:rPr>
              <a:t>Lopez </a:t>
            </a:r>
            <a:r>
              <a:rPr lang="en-US" altLang="en-US" sz="2400" i="1" dirty="0" smtClean="0">
                <a:latin typeface="Times New Roman" pitchFamily="18" charset="0"/>
                <a:cs typeface="Times New Roman" pitchFamily="18" charset="0"/>
              </a:rPr>
              <a:t>et al., </a:t>
            </a:r>
            <a:r>
              <a:rPr lang="en-US" altLang="en-US" sz="2400" dirty="0" smtClean="0">
                <a:latin typeface="Times New Roman" pitchFamily="18" charset="0"/>
                <a:cs typeface="Times New Roman" pitchFamily="18" charset="0"/>
              </a:rPr>
              <a:t>2003, Praveen </a:t>
            </a:r>
            <a:r>
              <a:rPr lang="en-US" altLang="en-US" sz="2400" i="1" dirty="0" smtClean="0">
                <a:latin typeface="Times New Roman" pitchFamily="18" charset="0"/>
                <a:cs typeface="Times New Roman" pitchFamily="18" charset="0"/>
              </a:rPr>
              <a:t>et al</a:t>
            </a:r>
            <a:r>
              <a:rPr lang="en-US" altLang="en-US" sz="2400" dirty="0" smtClean="0">
                <a:latin typeface="Times New Roman" pitchFamily="18" charset="0"/>
                <a:cs typeface="Times New Roman" pitchFamily="18" charset="0"/>
              </a:rPr>
              <a:t>., 2014</a:t>
            </a:r>
            <a:r>
              <a:rPr lang="en-IN" altLang="en-US" sz="2400" dirty="0" smtClean="0">
                <a:latin typeface="Times New Roman" pitchFamily="18" charset="0"/>
                <a:cs typeface="Times New Roman" pitchFamily="18" charset="0"/>
              </a:rPr>
              <a:t>)</a:t>
            </a:r>
          </a:p>
          <a:p>
            <a:pPr algn="just">
              <a:buFont typeface="Wingdings" pitchFamily="2" charset="2"/>
              <a:buChar char="Ø"/>
              <a:defRPr/>
            </a:pPr>
            <a:r>
              <a:rPr lang="en-IN" altLang="en-US" sz="2400" i="1" dirty="0" err="1" smtClean="0">
                <a:latin typeface="Times New Roman" pitchFamily="18" charset="0"/>
                <a:cs typeface="Times New Roman" pitchFamily="18" charset="0"/>
              </a:rPr>
              <a:t>Penicillium</a:t>
            </a:r>
            <a:r>
              <a:rPr lang="en-IN" altLang="en-US" sz="2400" i="1" dirty="0" smtClean="0">
                <a:latin typeface="Times New Roman" pitchFamily="18" charset="0"/>
                <a:cs typeface="Times New Roman" pitchFamily="18" charset="0"/>
              </a:rPr>
              <a:t> </a:t>
            </a:r>
            <a:r>
              <a:rPr lang="en-IN" altLang="en-US" sz="2400" dirty="0" smtClean="0">
                <a:latin typeface="Times New Roman" pitchFamily="18" charset="0"/>
                <a:cs typeface="Times New Roman" pitchFamily="18" charset="0"/>
              </a:rPr>
              <a:t>spp</a:t>
            </a:r>
            <a:r>
              <a:rPr lang="en-IN" altLang="en-US" sz="2400" i="1" dirty="0" smtClean="0">
                <a:latin typeface="Times New Roman" pitchFamily="18" charset="0"/>
                <a:cs typeface="Times New Roman" pitchFamily="18" charset="0"/>
              </a:rPr>
              <a:t>. </a:t>
            </a:r>
            <a:r>
              <a:rPr lang="en-IN" alt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Latha</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2011)</a:t>
            </a:r>
            <a:endParaRPr lang="en-IN" altLang="en-US" sz="2400" dirty="0" smtClean="0">
              <a:latin typeface="Times New Roman" pitchFamily="18" charset="0"/>
              <a:cs typeface="Times New Roman" pitchFamily="18" charset="0"/>
            </a:endParaRPr>
          </a:p>
          <a:p>
            <a:pPr algn="just">
              <a:buFont typeface="Wingdings" pitchFamily="2" charset="2"/>
              <a:buChar char="Ø"/>
              <a:defRPr/>
            </a:pPr>
            <a:r>
              <a:rPr lang="en-IN" altLang="en-US" sz="2400" i="1" dirty="0" err="1" smtClean="0">
                <a:latin typeface="Times New Roman" pitchFamily="18" charset="0"/>
                <a:cs typeface="Times New Roman" pitchFamily="18" charset="0"/>
              </a:rPr>
              <a:t>Monascus</a:t>
            </a:r>
            <a:r>
              <a:rPr lang="en-IN" altLang="en-US" sz="2400" i="1" dirty="0" smtClean="0">
                <a:latin typeface="Times New Roman" pitchFamily="18" charset="0"/>
                <a:cs typeface="Times New Roman" pitchFamily="18" charset="0"/>
              </a:rPr>
              <a:t> </a:t>
            </a:r>
            <a:r>
              <a:rPr lang="en-IN" altLang="en-US" sz="2400" dirty="0" smtClean="0">
                <a:latin typeface="Times New Roman" pitchFamily="18" charset="0"/>
                <a:cs typeface="Times New Roman" pitchFamily="18" charset="0"/>
              </a:rPr>
              <a:t>spp. (</a:t>
            </a:r>
            <a:r>
              <a:rPr lang="en-US" sz="2400" dirty="0" err="1" smtClean="0">
                <a:latin typeface="Times New Roman" pitchFamily="18" charset="0"/>
                <a:cs typeface="Times New Roman" pitchFamily="18" charset="0"/>
              </a:rPr>
              <a:t>Sayyad</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2007)</a:t>
            </a:r>
            <a:endParaRPr lang="en-IN" altLang="en-US" sz="2400" i="1" dirty="0" smtClean="0">
              <a:latin typeface="Times New Roman" pitchFamily="18" charset="0"/>
              <a:cs typeface="Times New Roman" pitchFamily="18" charset="0"/>
            </a:endParaRPr>
          </a:p>
          <a:p>
            <a:pPr algn="just">
              <a:buFont typeface="Wingdings" pitchFamily="2" charset="2"/>
              <a:buChar char="Ø"/>
              <a:defRPr/>
            </a:pPr>
            <a:r>
              <a:rPr lang="en-IN" altLang="en-US" sz="2400" i="1" dirty="0" err="1" smtClean="0">
                <a:latin typeface="Times New Roman" pitchFamily="18" charset="0"/>
                <a:cs typeface="Times New Roman" pitchFamily="18" charset="0"/>
              </a:rPr>
              <a:t>Trichoderma</a:t>
            </a:r>
            <a:r>
              <a:rPr lang="en-IN" altLang="en-US" sz="2400" i="1" dirty="0" smtClean="0">
                <a:latin typeface="Times New Roman" pitchFamily="18" charset="0"/>
                <a:cs typeface="Times New Roman" pitchFamily="18" charset="0"/>
              </a:rPr>
              <a:t> </a:t>
            </a:r>
            <a:r>
              <a:rPr lang="en-IN" altLang="en-US" sz="2400" dirty="0" smtClean="0">
                <a:latin typeface="Times New Roman" pitchFamily="18" charset="0"/>
                <a:cs typeface="Times New Roman" pitchFamily="18" charset="0"/>
              </a:rPr>
              <a:t>spp</a:t>
            </a:r>
            <a:r>
              <a:rPr lang="en-IN" altLang="en-US" sz="2400" i="1" dirty="0" smtClean="0">
                <a:latin typeface="Times New Roman" pitchFamily="18" charset="0"/>
                <a:cs typeface="Times New Roman" pitchFamily="18" charset="0"/>
              </a:rPr>
              <a:t>.</a:t>
            </a:r>
            <a:r>
              <a:rPr lang="en-US" sz="2400" dirty="0" smtClean="0"/>
              <a:t> (</a:t>
            </a:r>
            <a:r>
              <a:rPr lang="en-US" sz="2400" dirty="0" err="1" smtClean="0">
                <a:latin typeface="Times New Roman" pitchFamily="18" charset="0"/>
                <a:cs typeface="Times New Roman" pitchFamily="18" charset="0"/>
              </a:rPr>
              <a:t>Siamak</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2003)</a:t>
            </a:r>
            <a:endParaRPr lang="en-IN" altLang="en-US" sz="2400" i="1" dirty="0" smtClean="0">
              <a:latin typeface="Times New Roman" pitchFamily="18" charset="0"/>
              <a:cs typeface="Times New Roman" pitchFamily="18" charset="0"/>
            </a:endParaRPr>
          </a:p>
          <a:p>
            <a:pPr algn="just" eaLnBrk="1" hangingPunct="1">
              <a:buFont typeface="Wingdings" pitchFamily="2" charset="2"/>
              <a:buChar char="Ø"/>
              <a:defRPr/>
            </a:pPr>
            <a:r>
              <a:rPr lang="en-IN" altLang="en-US" sz="2400" i="1" dirty="0" err="1" smtClean="0">
                <a:latin typeface="Times New Roman" pitchFamily="18" charset="0"/>
                <a:cs typeface="Times New Roman" pitchFamily="18" charset="0"/>
              </a:rPr>
              <a:t>Pleurotus</a:t>
            </a:r>
            <a:r>
              <a:rPr lang="en-IN" altLang="en-US" sz="2400" i="1" dirty="0" smtClean="0">
                <a:latin typeface="Times New Roman" pitchFamily="18" charset="0"/>
                <a:cs typeface="Times New Roman" pitchFamily="18" charset="0"/>
              </a:rPr>
              <a:t> </a:t>
            </a:r>
            <a:r>
              <a:rPr lang="en-IN" altLang="en-US" sz="2400" dirty="0" smtClean="0">
                <a:latin typeface="Times New Roman" pitchFamily="18" charset="0"/>
                <a:cs typeface="Times New Roman" pitchFamily="18" charset="0"/>
              </a:rPr>
              <a:t>spp</a:t>
            </a:r>
            <a:r>
              <a:rPr lang="en-IN" altLang="en-US" sz="2400" i="1" dirty="0" smtClean="0">
                <a:latin typeface="Times New Roman" pitchFamily="18" charset="0"/>
                <a:cs typeface="Times New Roman" pitchFamily="18" charset="0"/>
              </a:rPr>
              <a:t>. </a:t>
            </a:r>
            <a:r>
              <a:rPr lang="en-IN" altLang="en-US" sz="2400" dirty="0" smtClean="0">
                <a:latin typeface="Times New Roman" pitchFamily="18" charset="0"/>
                <a:cs typeface="Times New Roman" pitchFamily="18" charset="0"/>
              </a:rPr>
              <a:t>(Julio </a:t>
            </a:r>
            <a:r>
              <a:rPr lang="en-IN" altLang="en-US" sz="2400" i="1" dirty="0" smtClean="0">
                <a:latin typeface="Times New Roman" pitchFamily="18" charset="0"/>
                <a:cs typeface="Times New Roman" pitchFamily="18" charset="0"/>
              </a:rPr>
              <a:t>et al</a:t>
            </a:r>
            <a:r>
              <a:rPr lang="en-IN" altLang="en-US" sz="2400" dirty="0" smtClean="0">
                <a:latin typeface="Times New Roman" pitchFamily="18" charset="0"/>
                <a:cs typeface="Times New Roman" pitchFamily="18" charset="0"/>
              </a:rPr>
              <a:t>., 2003)</a:t>
            </a:r>
            <a:r>
              <a:rPr lang="en-IN" altLang="en-US" sz="2400" i="1" dirty="0" smtClean="0">
                <a:latin typeface="Times New Roman" pitchFamily="18" charset="0"/>
                <a:cs typeface="Times New Roman" pitchFamily="18" charset="0"/>
              </a:rPr>
              <a:t> are </a:t>
            </a:r>
            <a:r>
              <a:rPr lang="en-IN" altLang="en-US" sz="2400" dirty="0" smtClean="0">
                <a:latin typeface="Times New Roman" pitchFamily="18" charset="0"/>
                <a:cs typeface="Times New Roman" pitchFamily="18" charset="0"/>
              </a:rPr>
              <a:t>widely reported </a:t>
            </a:r>
            <a:r>
              <a:rPr lang="en-IN" altLang="en-US" sz="2400" dirty="0" smtClean="0">
                <a:solidFill>
                  <a:srgbClr val="FF0000"/>
                </a:solidFill>
                <a:latin typeface="Times New Roman" pitchFamily="18" charset="0"/>
                <a:cs typeface="Times New Roman" pitchFamily="18" charset="0"/>
              </a:rPr>
              <a:t>soil fungi </a:t>
            </a:r>
            <a:r>
              <a:rPr lang="en-IN" altLang="en-US" sz="2400" dirty="0" smtClean="0">
                <a:latin typeface="Times New Roman" pitchFamily="18" charset="0"/>
                <a:cs typeface="Times New Roman" pitchFamily="18" charset="0"/>
              </a:rPr>
              <a:t>capable of lovastatin production.</a:t>
            </a:r>
          </a:p>
          <a:p>
            <a:pPr algn="just" eaLnBrk="1" hangingPunct="1">
              <a:buFont typeface="Wingdings" pitchFamily="2" charset="2"/>
              <a:buChar char="Ø"/>
              <a:defRPr/>
            </a:pPr>
            <a:endParaRPr lang="en-IN" altLang="en-US" sz="2400" i="1" dirty="0" smtClean="0">
              <a:latin typeface="Times New Roman" pitchFamily="18" charset="0"/>
              <a:cs typeface="Times New Roman" pitchFamily="18" charset="0"/>
            </a:endParaRPr>
          </a:p>
          <a:p>
            <a:pPr algn="just" eaLnBrk="1" hangingPunct="1">
              <a:buFont typeface="Wingdings" pitchFamily="2" charset="2"/>
              <a:buChar char="Ø"/>
              <a:defRPr/>
            </a:pPr>
            <a:r>
              <a:rPr lang="en-US" altLang="en-US" sz="2400" dirty="0" smtClean="0">
                <a:latin typeface="Times New Roman" pitchFamily="18" charset="0"/>
                <a:cs typeface="Times New Roman" pitchFamily="18" charset="0"/>
              </a:rPr>
              <a:t>However, Commercial production of lovastatin employs </a:t>
            </a:r>
          </a:p>
          <a:p>
            <a:pPr algn="just" eaLnBrk="1" hangingPunct="1">
              <a:buNone/>
              <a:defRPr/>
            </a:pPr>
            <a:r>
              <a:rPr lang="en-US" altLang="en-US" sz="2400" b="1" i="1" dirty="0" smtClean="0">
                <a:solidFill>
                  <a:srgbClr val="FF0000"/>
                </a:solidFill>
                <a:latin typeface="Times New Roman" pitchFamily="18" charset="0"/>
                <a:cs typeface="Times New Roman" pitchFamily="18" charset="0"/>
              </a:rPr>
              <a:t>	A. </a:t>
            </a:r>
            <a:r>
              <a:rPr lang="en-US" altLang="en-US" sz="2400" b="1" i="1" dirty="0" err="1" smtClean="0">
                <a:solidFill>
                  <a:srgbClr val="FF0000"/>
                </a:solidFill>
                <a:latin typeface="Times New Roman" pitchFamily="18" charset="0"/>
                <a:cs typeface="Times New Roman" pitchFamily="18" charset="0"/>
              </a:rPr>
              <a:t>terreus</a:t>
            </a:r>
            <a:r>
              <a:rPr lang="en-US" altLang="en-US" sz="2400" b="1" i="1" dirty="0" smtClean="0">
                <a:solidFill>
                  <a:srgbClr val="FF0000"/>
                </a:solidFill>
                <a:latin typeface="Times New Roman" pitchFamily="18" charset="0"/>
                <a:cs typeface="Times New Roman" pitchFamily="18" charset="0"/>
              </a:rPr>
              <a:t> </a:t>
            </a:r>
            <a:r>
              <a:rPr lang="en-US" altLang="en-US" sz="2400" b="1" dirty="0" smtClean="0">
                <a:solidFill>
                  <a:srgbClr val="FF0000"/>
                </a:solidFill>
                <a:latin typeface="Times New Roman" pitchFamily="18" charset="0"/>
                <a:cs typeface="Times New Roman" pitchFamily="18" charset="0"/>
              </a:rPr>
              <a:t>(ATCC-20542) (a soil fungus)</a:t>
            </a:r>
          </a:p>
          <a:p>
            <a:pPr marL="0" indent="0" algn="just" eaLnBrk="1" hangingPunct="1">
              <a:buFont typeface="Wingdings 2" pitchFamily="18" charset="2"/>
              <a:buNone/>
              <a:defRPr/>
            </a:pPr>
            <a:r>
              <a:rPr lang="en-US" altLang="en-US" sz="2400" b="1" i="1" dirty="0" smtClean="0">
                <a:solidFill>
                  <a:srgbClr val="FF0000"/>
                </a:solidFill>
                <a:latin typeface="Times New Roman" pitchFamily="18" charset="0"/>
                <a:cs typeface="Times New Roman" pitchFamily="18" charset="0"/>
              </a:rPr>
              <a:t>							</a:t>
            </a:r>
            <a:endParaRPr lang="en-IN" altLang="en-US" sz="2400" dirty="0" smtClean="0">
              <a:latin typeface="Times New Roman" pitchFamily="18" charset="0"/>
              <a:cs typeface="Times New Roman" pitchFamily="18" charset="0"/>
            </a:endParaRPr>
          </a:p>
          <a:p>
            <a:pPr algn="just" eaLnBrk="1" hangingPunct="1">
              <a:buFont typeface="Wingdings" pitchFamily="2" charset="2"/>
              <a:buChar char="Ø"/>
              <a:defRPr/>
            </a:pPr>
            <a:endParaRPr lang="en-IN" altLang="en-US" sz="2400" dirty="0" smtClean="0">
              <a:latin typeface="Times New Roman" pitchFamily="18" charset="0"/>
              <a:cs typeface="Times New Roman" pitchFamily="18" charset="0"/>
            </a:endParaRPr>
          </a:p>
        </p:txBody>
      </p:sp>
      <p:sp>
        <p:nvSpPr>
          <p:cNvPr id="4" name="Title 2"/>
          <p:cNvSpPr txBox="1">
            <a:spLocks/>
          </p:cNvSpPr>
          <p:nvPr/>
        </p:nvSpPr>
        <p:spPr>
          <a:xfrm>
            <a:off x="838200" y="685800"/>
            <a:ext cx="7162800" cy="762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defRPr/>
            </a:pPr>
            <a:r>
              <a:rPr lang="en-IN" altLang="en-US" sz="2600" b="1" dirty="0" smtClean="0">
                <a:latin typeface="Times New Roman" pitchFamily="18" charset="0"/>
                <a:cs typeface="Times New Roman" pitchFamily="18" charset="0"/>
              </a:rPr>
              <a:t>Fungal organisms reported for lovastatin production</a:t>
            </a:r>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8839200" cy="5181600"/>
          </a:xfrm>
        </p:spPr>
        <p:txBody>
          <a:bodyPr>
            <a:noAutofit/>
          </a:bodyPr>
          <a:lstStyle/>
          <a:p>
            <a:pPr marL="457200" indent="-457200">
              <a:buClr>
                <a:schemeClr val="accent3"/>
              </a:buClr>
              <a:buFont typeface="+mj-lt"/>
              <a:buAutoNum type="arabicPeriod"/>
              <a:defRPr/>
            </a:pPr>
            <a:endParaRPr lang="en-IN" sz="2400" dirty="0" smtClean="0">
              <a:latin typeface="Times New Roman" pitchFamily="18" charset="0"/>
              <a:cs typeface="Times New Roman" pitchFamily="18" charset="0"/>
            </a:endParaRPr>
          </a:p>
          <a:p>
            <a:pPr marL="457200" indent="-457200" algn="just">
              <a:buClr>
                <a:schemeClr val="accent3"/>
              </a:buClr>
              <a:buNone/>
              <a:defRPr/>
            </a:pPr>
            <a:r>
              <a:rPr lang="en-IN" sz="2400" dirty="0" smtClean="0">
                <a:latin typeface="Times New Roman" pitchFamily="18" charset="0"/>
                <a:cs typeface="Times New Roman" pitchFamily="18" charset="0"/>
              </a:rPr>
              <a:t>	Lovastatin produced by a fungus, </a:t>
            </a:r>
            <a:r>
              <a:rPr lang="en-IN" sz="2400" b="1" i="1" dirty="0" err="1" smtClean="0">
                <a:latin typeface="Times New Roman" pitchFamily="18" charset="0"/>
                <a:cs typeface="Times New Roman" pitchFamily="18" charset="0"/>
              </a:rPr>
              <a:t>Aspergillus</a:t>
            </a:r>
            <a:r>
              <a:rPr lang="en-IN" sz="2400" b="1" i="1" dirty="0" smtClean="0">
                <a:latin typeface="Times New Roman" pitchFamily="18" charset="0"/>
                <a:cs typeface="Times New Roman" pitchFamily="18" charset="0"/>
              </a:rPr>
              <a:t> </a:t>
            </a:r>
            <a:r>
              <a:rPr lang="en-IN" sz="2400" b="1" i="1" dirty="0" err="1" smtClean="0">
                <a:latin typeface="Times New Roman" pitchFamily="18" charset="0"/>
                <a:cs typeface="Times New Roman" pitchFamily="18" charset="0"/>
              </a:rPr>
              <a:t>terreus</a:t>
            </a:r>
            <a:r>
              <a:rPr lang="en-IN" sz="2400" b="1"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(KM017963) isolated by us from tropical soil was used for the present study (</a:t>
            </a:r>
            <a:r>
              <a:rPr lang="en-US" sz="2400" dirty="0" smtClean="0">
                <a:latin typeface="Times New Roman" pitchFamily="18" charset="0"/>
                <a:cs typeface="Times New Roman" pitchFamily="18" charset="0"/>
              </a:rPr>
              <a:t>Praveen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2014)</a:t>
            </a:r>
            <a:r>
              <a:rPr lang="en-IN" sz="2400" dirty="0" smtClean="0">
                <a:latin typeface="Times New Roman" pitchFamily="18" charset="0"/>
                <a:cs typeface="Times New Roman" pitchFamily="18" charset="0"/>
              </a:rPr>
              <a:t>.</a:t>
            </a:r>
          </a:p>
          <a:p>
            <a:pPr marL="457200" indent="-457200">
              <a:buClr>
                <a:schemeClr val="accent3"/>
              </a:buClr>
              <a:buNone/>
              <a:defRPr/>
            </a:pPr>
            <a:endParaRPr lang="en-IN" sz="2400" dirty="0" smtClean="0">
              <a:latin typeface="Times New Roman" pitchFamily="18" charset="0"/>
              <a:cs typeface="Times New Roman" pitchFamily="18" charset="0"/>
            </a:endParaRPr>
          </a:p>
          <a:p>
            <a:pPr marL="457200" indent="-457200">
              <a:buClr>
                <a:schemeClr val="accent3"/>
              </a:buClr>
              <a:buFont typeface="+mj-lt"/>
              <a:buAutoNum type="arabicPeriod"/>
              <a:defRPr/>
            </a:pPr>
            <a:r>
              <a:rPr lang="en-IN" sz="2400" dirty="0" smtClean="0">
                <a:latin typeface="Times New Roman" pitchFamily="18" charset="0"/>
                <a:cs typeface="Times New Roman" pitchFamily="18" charset="0"/>
              </a:rPr>
              <a:t>Purification of lovastatin from </a:t>
            </a:r>
            <a:r>
              <a:rPr lang="en-IN" sz="2400" b="1" i="1" dirty="0" smtClean="0">
                <a:latin typeface="Times New Roman" pitchFamily="18" charset="0"/>
                <a:cs typeface="Times New Roman" pitchFamily="18" charset="0"/>
              </a:rPr>
              <a:t>A. </a:t>
            </a:r>
            <a:r>
              <a:rPr lang="en-IN" sz="2400" b="1" i="1" dirty="0" err="1" smtClean="0">
                <a:latin typeface="Times New Roman" pitchFamily="18" charset="0"/>
                <a:cs typeface="Times New Roman" pitchFamily="18" charset="0"/>
              </a:rPr>
              <a:t>terreus</a:t>
            </a:r>
            <a:r>
              <a:rPr lang="en-IN" sz="2400" b="1" i="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by adsorption chromatography</a:t>
            </a:r>
          </a:p>
          <a:p>
            <a:pPr marL="457200" indent="-457200">
              <a:buClr>
                <a:schemeClr val="accent3"/>
              </a:buClr>
              <a:buFont typeface="+mj-lt"/>
              <a:buAutoNum type="arabicPeriod"/>
              <a:defRPr/>
            </a:pPr>
            <a:r>
              <a:rPr lang="en-IN" sz="2400" dirty="0" smtClean="0">
                <a:latin typeface="Times New Roman" pitchFamily="18" charset="0"/>
                <a:cs typeface="Times New Roman" pitchFamily="18" charset="0"/>
              </a:rPr>
              <a:t>Evaluation of anticancer and anti-oxidant property of purified lovastatin using </a:t>
            </a:r>
            <a:r>
              <a:rPr lang="en-IN" sz="2400" dirty="0" err="1" smtClean="0">
                <a:latin typeface="Times New Roman" pitchFamily="18" charset="0"/>
                <a:cs typeface="Times New Roman" pitchFamily="18" charset="0"/>
              </a:rPr>
              <a:t>HeLa</a:t>
            </a:r>
            <a:r>
              <a:rPr lang="en-IN" sz="2400" dirty="0" smtClean="0">
                <a:latin typeface="Times New Roman" pitchFamily="18" charset="0"/>
                <a:cs typeface="Times New Roman" pitchFamily="18" charset="0"/>
              </a:rPr>
              <a:t> cells.</a:t>
            </a:r>
            <a:endParaRPr lang="en-US" sz="2400" dirty="0" smtClean="0">
              <a:latin typeface="Times New Roman" pitchFamily="18" charset="0"/>
              <a:cs typeface="Times New Roman" pitchFamily="18" charset="0"/>
            </a:endParaRPr>
          </a:p>
        </p:txBody>
      </p:sp>
      <p:sp>
        <p:nvSpPr>
          <p:cNvPr id="5" name="Title 1"/>
          <p:cNvSpPr txBox="1">
            <a:spLocks/>
          </p:cNvSpPr>
          <p:nvPr/>
        </p:nvSpPr>
        <p:spPr bwMode="auto">
          <a:xfrm>
            <a:off x="1828800" y="609600"/>
            <a:ext cx="5257800" cy="533400"/>
          </a:xfrm>
          <a:prstGeom prst="rect">
            <a:avLst/>
          </a:prstGeom>
          <a:solidFill>
            <a:schemeClr val="accent3">
              <a:lumMod val="60000"/>
              <a:lumOff val="40000"/>
            </a:schemeClr>
          </a:solidFill>
          <a:ln/>
          <a:extLst>
            <a:ext uri="{91240B29-F687-4F45-9708-019B960494DF}">
              <a14:hiddenLine xmlns="" xmlns:a14="http://schemas.microsoft.com/office/drawing/2010/main" w="9525">
                <a:solidFill>
                  <a:srgbClr val="000000"/>
                </a:solidFill>
                <a:miter lim="800000"/>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lIns="0" rIns="0" bIns="0" anchor="b">
            <a:norm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lgn="ctr" eaLnBrk="1" fontAlgn="auto" hangingPunct="1">
              <a:spcAft>
                <a:spcPts val="0"/>
              </a:spcAft>
              <a:defRPr/>
            </a:pPr>
            <a:r>
              <a:rPr lang="en-US" altLang="en-US" sz="3200" b="1" dirty="0" smtClean="0">
                <a:solidFill>
                  <a:schemeClr val="tx1"/>
                </a:solidFill>
                <a:latin typeface="Times New Roman" pitchFamily="18" charset="0"/>
                <a:cs typeface="Times New Roman" pitchFamily="18" charset="0"/>
              </a:rPr>
              <a:t>Objectives of the Study</a:t>
            </a:r>
            <a:endParaRPr lang="en-IN" sz="3200" b="1" dirty="0">
              <a:solidFill>
                <a:schemeClr val="tx1"/>
              </a:solidFill>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457200" y="304800"/>
            <a:ext cx="5257800" cy="533400"/>
          </a:xfrm>
          <a:prstGeom prst="rect">
            <a:avLst/>
          </a:prstGeom>
          <a:solidFill>
            <a:schemeClr val="accent3">
              <a:lumMod val="60000"/>
              <a:lumOff val="40000"/>
            </a:schemeClr>
          </a:solidFill>
          <a:ln/>
          <a:extLst>
            <a:ext uri="{91240B29-F687-4F45-9708-019B960494DF}">
              <a14:hiddenLine xmlns="" xmlns:a14="http://schemas.microsoft.com/office/drawing/2010/main" w="9525">
                <a:solidFill>
                  <a:srgbClr val="000000"/>
                </a:solidFill>
                <a:miter lim="800000"/>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lIns="0" rIns="0" bIns="0" anchor="b">
            <a:norm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eaLnBrk="1" fontAlgn="auto" hangingPunct="1">
              <a:spcAft>
                <a:spcPts val="0"/>
              </a:spcAft>
              <a:defRPr/>
            </a:pPr>
            <a:r>
              <a:rPr lang="en-US" sz="3200" b="1" dirty="0" smtClean="0">
                <a:solidFill>
                  <a:schemeClr val="tx1"/>
                </a:solidFill>
                <a:latin typeface="Times New Roman" panose="02020603050405020304" pitchFamily="18" charset="0"/>
                <a:cs typeface="Times New Roman" panose="02020603050405020304" pitchFamily="18" charset="0"/>
              </a:rPr>
              <a:t>1. Materials and Methods</a:t>
            </a:r>
            <a:endParaRPr lang="en-IN" sz="3200" b="1" dirty="0">
              <a:solidFill>
                <a:schemeClr val="tx1"/>
              </a:solidFill>
              <a:latin typeface="Times New Roman" panose="02020603050405020304" pitchFamily="18" charset="0"/>
              <a:cs typeface="Times New Roman" panose="02020603050405020304" pitchFamily="18" charset="0"/>
            </a:endParaRPr>
          </a:p>
        </p:txBody>
      </p:sp>
      <p:grpSp>
        <p:nvGrpSpPr>
          <p:cNvPr id="9" name="Group 8"/>
          <p:cNvGrpSpPr/>
          <p:nvPr/>
        </p:nvGrpSpPr>
        <p:grpSpPr>
          <a:xfrm>
            <a:off x="381000" y="2438400"/>
            <a:ext cx="8382000" cy="3352800"/>
            <a:chOff x="381000" y="2133600"/>
            <a:chExt cx="8382000" cy="3352800"/>
          </a:xfrm>
        </p:grpSpPr>
        <p:sp>
          <p:nvSpPr>
            <p:cNvPr id="6" name="Rounded Rectangle 5"/>
            <p:cNvSpPr/>
            <p:nvPr/>
          </p:nvSpPr>
          <p:spPr>
            <a:xfrm>
              <a:off x="2133600" y="2133600"/>
              <a:ext cx="42672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2200" b="1" dirty="0" smtClean="0">
                  <a:latin typeface="Times New Roman" pitchFamily="18" charset="0"/>
                  <a:cs typeface="Times New Roman" pitchFamily="18" charset="0"/>
                </a:rPr>
                <a:t>Wheat bran (40g) as substrate </a:t>
              </a:r>
            </a:p>
          </p:txBody>
        </p:sp>
        <p:sp>
          <p:nvSpPr>
            <p:cNvPr id="7" name="Down Arrow 6"/>
            <p:cNvSpPr/>
            <p:nvPr/>
          </p:nvSpPr>
          <p:spPr>
            <a:xfrm>
              <a:off x="3886200" y="2743200"/>
              <a:ext cx="242316"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8" name="Rounded Rectangle 7"/>
            <p:cNvSpPr/>
            <p:nvPr/>
          </p:nvSpPr>
          <p:spPr>
            <a:xfrm>
              <a:off x="381000" y="3200400"/>
              <a:ext cx="83820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200" b="1" dirty="0" smtClean="0">
                <a:latin typeface="Times New Roman" pitchFamily="18" charset="0"/>
                <a:cs typeface="Times New Roman" pitchFamily="18" charset="0"/>
              </a:endParaRPr>
            </a:p>
            <a:p>
              <a:pPr algn="ctr"/>
              <a:r>
                <a:rPr lang="en-IN" sz="2200" b="1" dirty="0" smtClean="0">
                  <a:latin typeface="Times New Roman" pitchFamily="18" charset="0"/>
                  <a:cs typeface="Times New Roman" pitchFamily="18" charset="0"/>
                </a:rPr>
                <a:t>Inoculated with spore suspension (10</a:t>
              </a:r>
              <a:r>
                <a:rPr lang="en-IN" sz="2200" b="1" baseline="30000" dirty="0" smtClean="0">
                  <a:latin typeface="Times New Roman" pitchFamily="18" charset="0"/>
                  <a:cs typeface="Times New Roman" pitchFamily="18" charset="0"/>
                </a:rPr>
                <a:t>7/8</a:t>
              </a:r>
              <a:r>
                <a:rPr lang="en-IN" sz="2200" b="1" dirty="0" smtClean="0">
                  <a:latin typeface="Times New Roman" pitchFamily="18" charset="0"/>
                  <a:cs typeface="Times New Roman" pitchFamily="18" charset="0"/>
                </a:rPr>
                <a:t>ml spores) of </a:t>
              </a:r>
              <a:r>
                <a:rPr lang="en-IN" sz="2200" b="1" i="1" dirty="0" smtClean="0">
                  <a:latin typeface="Times New Roman" pitchFamily="18" charset="0"/>
                  <a:cs typeface="Times New Roman" pitchFamily="18" charset="0"/>
                </a:rPr>
                <a:t>A. </a:t>
              </a:r>
              <a:r>
                <a:rPr lang="en-IN" sz="2200" b="1" i="1" dirty="0" err="1" smtClean="0">
                  <a:latin typeface="Times New Roman" pitchFamily="18" charset="0"/>
                  <a:cs typeface="Times New Roman" pitchFamily="18" charset="0"/>
                </a:rPr>
                <a:t>terreus</a:t>
              </a:r>
              <a:r>
                <a:rPr lang="en-IN" sz="2200" b="1" dirty="0" smtClean="0">
                  <a:latin typeface="Times New Roman" pitchFamily="18" charset="0"/>
                  <a:cs typeface="Times New Roman" pitchFamily="18" charset="0"/>
                </a:rPr>
                <a:t> (KM017963)</a:t>
              </a:r>
            </a:p>
            <a:p>
              <a:pPr algn="ctr"/>
              <a:r>
                <a:rPr lang="en-IN" sz="2200" b="1" dirty="0" smtClean="0">
                  <a:latin typeface="Times New Roman" pitchFamily="18" charset="0"/>
                  <a:cs typeface="Times New Roman" pitchFamily="18" charset="0"/>
                </a:rPr>
                <a:t> </a:t>
              </a:r>
            </a:p>
          </p:txBody>
        </p:sp>
        <p:sp>
          <p:nvSpPr>
            <p:cNvPr id="10" name="Rounded Rectangle 9"/>
            <p:cNvSpPr/>
            <p:nvPr/>
          </p:nvSpPr>
          <p:spPr>
            <a:xfrm>
              <a:off x="2362200" y="4800600"/>
              <a:ext cx="3810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sz="2200" b="1" dirty="0" smtClean="0">
                <a:latin typeface="Times New Roman" pitchFamily="18" charset="0"/>
                <a:cs typeface="Times New Roman" pitchFamily="18" charset="0"/>
              </a:endParaRPr>
            </a:p>
            <a:p>
              <a:r>
                <a:rPr lang="en-IN" sz="2200" b="1" dirty="0" smtClean="0">
                  <a:latin typeface="Times New Roman" pitchFamily="18" charset="0"/>
                  <a:cs typeface="Times New Roman" pitchFamily="18" charset="0"/>
                </a:rPr>
                <a:t>Incubated at 28</a:t>
              </a:r>
              <a:r>
                <a:rPr lang="en-IN" sz="2200" b="1" baseline="30000" dirty="0" smtClean="0">
                  <a:latin typeface="Times New Roman" pitchFamily="18" charset="0"/>
                  <a:cs typeface="Times New Roman" pitchFamily="18" charset="0"/>
                </a:rPr>
                <a:t>0</a:t>
              </a:r>
              <a:r>
                <a:rPr lang="en-IN" sz="2200" b="1" dirty="0" smtClean="0">
                  <a:latin typeface="Times New Roman" pitchFamily="18" charset="0"/>
                  <a:cs typeface="Times New Roman" pitchFamily="18" charset="0"/>
                </a:rPr>
                <a:t>C for 7 days</a:t>
              </a:r>
            </a:p>
            <a:p>
              <a:r>
                <a:rPr lang="en-IN" sz="2200" b="1" dirty="0" smtClean="0">
                  <a:latin typeface="Times New Roman" pitchFamily="18" charset="0"/>
                  <a:cs typeface="Times New Roman" pitchFamily="18" charset="0"/>
                </a:rPr>
                <a:t> </a:t>
              </a:r>
            </a:p>
          </p:txBody>
        </p:sp>
        <p:sp>
          <p:nvSpPr>
            <p:cNvPr id="11" name="Down Arrow 10"/>
            <p:cNvSpPr/>
            <p:nvPr/>
          </p:nvSpPr>
          <p:spPr>
            <a:xfrm>
              <a:off x="3886200" y="4267200"/>
              <a:ext cx="242316"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sp>
        <p:nvSpPr>
          <p:cNvPr id="12" name="Title 2"/>
          <p:cNvSpPr txBox="1">
            <a:spLocks/>
          </p:cNvSpPr>
          <p:nvPr/>
        </p:nvSpPr>
        <p:spPr>
          <a:xfrm>
            <a:off x="838200" y="1219200"/>
            <a:ext cx="7467600" cy="762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r>
              <a:rPr lang="en-IN" sz="2600" b="1" dirty="0" smtClean="0">
                <a:latin typeface="Times New Roman" pitchFamily="18" charset="0"/>
                <a:cs typeface="Times New Roman" pitchFamily="18" charset="0"/>
              </a:rPr>
              <a:t>1.1 Culturing of </a:t>
            </a:r>
            <a:r>
              <a:rPr lang="en-IN" sz="2600" b="1" i="1" dirty="0" err="1" smtClean="0">
                <a:latin typeface="Times New Roman" pitchFamily="18" charset="0"/>
                <a:cs typeface="Times New Roman" pitchFamily="18" charset="0"/>
              </a:rPr>
              <a:t>A.terreus</a:t>
            </a:r>
            <a:r>
              <a:rPr lang="en-IN" sz="2600" b="1" i="1" dirty="0" smtClean="0">
                <a:latin typeface="Times New Roman" pitchFamily="18" charset="0"/>
                <a:cs typeface="Times New Roman" pitchFamily="18" charset="0"/>
              </a:rPr>
              <a:t> </a:t>
            </a:r>
            <a:r>
              <a:rPr lang="en-IN" sz="2600" b="1" dirty="0" smtClean="0">
                <a:latin typeface="Times New Roman" pitchFamily="18" charset="0"/>
                <a:cs typeface="Times New Roman" pitchFamily="18" charset="0"/>
              </a:rPr>
              <a:t>by Solid State Fermentation (SSF)</a:t>
            </a:r>
            <a:endParaRPr lang="en-US" sz="2600" dirty="0" smtClean="0">
              <a:latin typeface="Times New Roman" pitchFamily="18" charset="0"/>
              <a:cs typeface="Times New Roman" pitchFamily="18" charset="0"/>
            </a:endParaRPr>
          </a:p>
        </p:txBody>
      </p:sp>
      <p:sp>
        <p:nvSpPr>
          <p:cNvPr id="13" name="Slide Number Placeholder 12"/>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p:cNvSpPr txBox="1">
            <a:spLocks/>
          </p:cNvSpPr>
          <p:nvPr/>
        </p:nvSpPr>
        <p:spPr>
          <a:xfrm>
            <a:off x="228600" y="579437"/>
            <a:ext cx="8229600" cy="5592763"/>
          </a:xfrm>
          <a:prstGeom prst="rect">
            <a:avLst/>
          </a:prstGeom>
        </p:spPr>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IN"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IN"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IN"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IN"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endParaRPr kumimoji="0" lang="en-US"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grpSp>
        <p:nvGrpSpPr>
          <p:cNvPr id="16" name="Group 15"/>
          <p:cNvGrpSpPr/>
          <p:nvPr/>
        </p:nvGrpSpPr>
        <p:grpSpPr>
          <a:xfrm>
            <a:off x="1371600" y="1371600"/>
            <a:ext cx="5791200" cy="4876800"/>
            <a:chOff x="1371600" y="914400"/>
            <a:chExt cx="5791200" cy="4419600"/>
          </a:xfrm>
        </p:grpSpPr>
        <p:sp>
          <p:nvSpPr>
            <p:cNvPr id="9" name="Rounded Rectangle 8"/>
            <p:cNvSpPr/>
            <p:nvPr/>
          </p:nvSpPr>
          <p:spPr>
            <a:xfrm>
              <a:off x="1371600" y="914400"/>
              <a:ext cx="57912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400"/>
                </a:spcBef>
                <a:buClr>
                  <a:srgbClr val="EB641B"/>
                </a:buClr>
                <a:buSzPct val="68000"/>
                <a:defRPr/>
              </a:pPr>
              <a:r>
                <a:rPr lang="en-IN" sz="2200" b="1" dirty="0" smtClean="0">
                  <a:solidFill>
                    <a:schemeClr val="bg1"/>
                  </a:solidFill>
                  <a:latin typeface="Times New Roman" pitchFamily="18" charset="0"/>
                  <a:cs typeface="Times New Roman" pitchFamily="18" charset="0"/>
                </a:rPr>
                <a:t>Inoculated substrate was dried at 40</a:t>
              </a:r>
              <a:r>
                <a:rPr lang="en-IN" sz="2200" b="1" baseline="30000" dirty="0" smtClean="0">
                  <a:solidFill>
                    <a:schemeClr val="bg1"/>
                  </a:solidFill>
                  <a:latin typeface="Times New Roman" pitchFamily="18" charset="0"/>
                  <a:cs typeface="Times New Roman" pitchFamily="18" charset="0"/>
                </a:rPr>
                <a:t>◦</a:t>
              </a:r>
              <a:r>
                <a:rPr lang="en-IN" sz="2200" b="1" dirty="0" smtClean="0">
                  <a:solidFill>
                    <a:schemeClr val="bg1"/>
                  </a:solidFill>
                  <a:latin typeface="Times New Roman" pitchFamily="18" charset="0"/>
                  <a:cs typeface="Times New Roman" pitchFamily="18" charset="0"/>
                </a:rPr>
                <a:t>C for 24h </a:t>
              </a:r>
            </a:p>
          </p:txBody>
        </p:sp>
        <p:sp>
          <p:nvSpPr>
            <p:cNvPr id="10" name="Down Arrow 9"/>
            <p:cNvSpPr/>
            <p:nvPr/>
          </p:nvSpPr>
          <p:spPr>
            <a:xfrm>
              <a:off x="3948684" y="1707356"/>
              <a:ext cx="242316"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latin typeface="Times New Roman" pitchFamily="18" charset="0"/>
                <a:cs typeface="Times New Roman" pitchFamily="18" charset="0"/>
              </a:endParaRPr>
            </a:p>
          </p:txBody>
        </p:sp>
        <p:sp>
          <p:nvSpPr>
            <p:cNvPr id="11" name="Rounded Rectangle 10"/>
            <p:cNvSpPr/>
            <p:nvPr/>
          </p:nvSpPr>
          <p:spPr>
            <a:xfrm>
              <a:off x="1828800" y="2169319"/>
              <a:ext cx="48768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accent3"/>
                </a:buClr>
                <a:defRPr/>
              </a:pPr>
              <a:endParaRPr lang="en-US" sz="2200" b="1" dirty="0" smtClean="0">
                <a:latin typeface="Times New Roman" pitchFamily="18" charset="0"/>
                <a:cs typeface="Times New Roman" pitchFamily="18" charset="0"/>
              </a:endParaRPr>
            </a:p>
            <a:p>
              <a:pPr algn="ctr">
                <a:buClr>
                  <a:schemeClr val="accent3"/>
                </a:buClr>
                <a:defRPr/>
              </a:pPr>
              <a:r>
                <a:rPr lang="en-IN" sz="2200" b="1" dirty="0" smtClean="0">
                  <a:latin typeface="Times New Roman" pitchFamily="18" charset="0"/>
                  <a:cs typeface="Times New Roman" pitchFamily="18" charset="0"/>
                </a:rPr>
                <a:t>Crushed to powder</a:t>
              </a:r>
            </a:p>
            <a:p>
              <a:pPr algn="ctr">
                <a:buClr>
                  <a:schemeClr val="accent3"/>
                </a:buClr>
                <a:defRPr/>
              </a:pPr>
              <a:endParaRPr lang="en-IN" sz="2200" b="1" dirty="0" smtClean="0">
                <a:latin typeface="Times New Roman" pitchFamily="18" charset="0"/>
                <a:cs typeface="Times New Roman" pitchFamily="18" charset="0"/>
              </a:endParaRPr>
            </a:p>
          </p:txBody>
        </p:sp>
        <p:sp>
          <p:nvSpPr>
            <p:cNvPr id="12" name="Rounded Rectangle 11"/>
            <p:cNvSpPr/>
            <p:nvPr/>
          </p:nvSpPr>
          <p:spPr>
            <a:xfrm>
              <a:off x="1905000" y="3474244"/>
              <a:ext cx="48768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latin typeface="Times New Roman" pitchFamily="18" charset="0"/>
                  <a:cs typeface="Times New Roman" pitchFamily="18" charset="0"/>
                </a:rPr>
                <a:t>Ethyl acetate (150 ml) was added</a:t>
              </a:r>
              <a:r>
                <a:rPr lang="en-IN" sz="2200" b="1" dirty="0" smtClean="0">
                  <a:latin typeface="Times New Roman" pitchFamily="18" charset="0"/>
                  <a:cs typeface="Times New Roman" pitchFamily="18" charset="0"/>
                </a:rPr>
                <a:t> </a:t>
              </a:r>
            </a:p>
          </p:txBody>
        </p:sp>
        <p:sp>
          <p:nvSpPr>
            <p:cNvPr id="13" name="Down Arrow 12"/>
            <p:cNvSpPr/>
            <p:nvPr/>
          </p:nvSpPr>
          <p:spPr>
            <a:xfrm>
              <a:off x="3962400" y="4367213"/>
              <a:ext cx="242316"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latin typeface="Times New Roman" pitchFamily="18" charset="0"/>
                <a:cs typeface="Times New Roman" pitchFamily="18" charset="0"/>
              </a:endParaRPr>
            </a:p>
          </p:txBody>
        </p:sp>
        <p:sp>
          <p:nvSpPr>
            <p:cNvPr id="14" name="Rounded Rectangle 13"/>
            <p:cNvSpPr/>
            <p:nvPr/>
          </p:nvSpPr>
          <p:spPr>
            <a:xfrm>
              <a:off x="2362200" y="4850606"/>
              <a:ext cx="4114800" cy="483394"/>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latin typeface="Times New Roman" pitchFamily="18" charset="0"/>
                  <a:cs typeface="Times New Roman" pitchFamily="18" charset="0"/>
                </a:rPr>
                <a:t>Filtrate was dried using rotary vacuum evaporator  </a:t>
              </a:r>
              <a:r>
                <a:rPr lang="en-IN" sz="2200" b="1" dirty="0" smtClean="0">
                  <a:latin typeface="Times New Roman" pitchFamily="18" charset="0"/>
                  <a:cs typeface="Times New Roman" pitchFamily="18" charset="0"/>
                </a:rPr>
                <a:t> </a:t>
              </a:r>
            </a:p>
          </p:txBody>
        </p:sp>
        <p:sp>
          <p:nvSpPr>
            <p:cNvPr id="15" name="Down Arrow 14"/>
            <p:cNvSpPr/>
            <p:nvPr/>
          </p:nvSpPr>
          <p:spPr>
            <a:xfrm>
              <a:off x="3948684" y="2950369"/>
              <a:ext cx="242316"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latin typeface="Times New Roman" pitchFamily="18" charset="0"/>
                <a:cs typeface="Times New Roman" pitchFamily="18" charset="0"/>
              </a:endParaRPr>
            </a:p>
          </p:txBody>
        </p:sp>
      </p:grpSp>
      <p:sp>
        <p:nvSpPr>
          <p:cNvPr id="17" name="Title 2"/>
          <p:cNvSpPr txBox="1">
            <a:spLocks/>
          </p:cNvSpPr>
          <p:nvPr/>
        </p:nvSpPr>
        <p:spPr>
          <a:xfrm>
            <a:off x="1905000" y="304800"/>
            <a:ext cx="5029200" cy="762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marL="365760" lvl="0" indent="-256032">
              <a:spcBef>
                <a:spcPts val="400"/>
              </a:spcBef>
              <a:buClr>
                <a:schemeClr val="accent1"/>
              </a:buClr>
              <a:buSzPct val="68000"/>
              <a:defRPr/>
            </a:pPr>
            <a:r>
              <a:rPr lang="en-IN" sz="2600" b="1" dirty="0" smtClean="0">
                <a:solidFill>
                  <a:schemeClr val="tx1"/>
                </a:solidFill>
                <a:latin typeface="Times New Roman" pitchFamily="18" charset="0"/>
                <a:cs typeface="Times New Roman" pitchFamily="18" charset="0"/>
              </a:rPr>
              <a:t>1.2 </a:t>
            </a:r>
            <a:r>
              <a:rPr lang="en-IN" sz="2600" b="1" dirty="0" smtClean="0">
                <a:latin typeface="Times New Roman" pitchFamily="18" charset="0"/>
                <a:cs typeface="Times New Roman" pitchFamily="18" charset="0"/>
              </a:rPr>
              <a:t>Extraction</a:t>
            </a:r>
            <a:r>
              <a:rPr lang="en-IN" sz="2600" b="1" dirty="0" smtClean="0">
                <a:solidFill>
                  <a:schemeClr val="tx1"/>
                </a:solidFill>
                <a:latin typeface="Times New Roman" pitchFamily="18" charset="0"/>
                <a:cs typeface="Times New Roman" pitchFamily="18" charset="0"/>
              </a:rPr>
              <a:t> </a:t>
            </a:r>
            <a:endParaRPr lang="en-US" sz="2600" dirty="0" smtClean="0">
              <a:solidFill>
                <a:schemeClr val="tx1"/>
              </a:solidFill>
              <a:latin typeface="Times New Roman" pitchFamily="18" charset="0"/>
              <a:cs typeface="Times New Roman" pitchFamily="18" charset="0"/>
            </a:endParaRPr>
          </a:p>
        </p:txBody>
      </p:sp>
      <p:sp>
        <p:nvSpPr>
          <p:cNvPr id="18" name="Slide Number Placeholder 17"/>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p:cNvSpPr txBox="1">
            <a:spLocks/>
          </p:cNvSpPr>
          <p:nvPr/>
        </p:nvSpPr>
        <p:spPr>
          <a:xfrm>
            <a:off x="228600" y="381000"/>
            <a:ext cx="8382000" cy="6400800"/>
          </a:xfrm>
          <a:prstGeom prst="rect">
            <a:avLst/>
          </a:prstGeom>
        </p:spPr>
        <p:txBody>
          <a:bodyPr vert="horz">
            <a:normAutofit/>
          </a:bodyPr>
          <a:lstStyle/>
          <a:p>
            <a:pPr marL="365760" indent="-256032">
              <a:spcBef>
                <a:spcPts val="400"/>
              </a:spcBef>
              <a:buClr>
                <a:schemeClr val="accent1"/>
              </a:buClr>
              <a:buSzPct val="68000"/>
            </a:pPr>
            <a:endParaRPr kumimoji="0" lang="en-IN"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IN"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endParaRPr kumimoji="0" lang="en-US"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400" b="1"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grpSp>
        <p:nvGrpSpPr>
          <p:cNvPr id="11" name="Group 10"/>
          <p:cNvGrpSpPr/>
          <p:nvPr/>
        </p:nvGrpSpPr>
        <p:grpSpPr>
          <a:xfrm>
            <a:off x="457200" y="1066800"/>
            <a:ext cx="8001000" cy="5105400"/>
            <a:chOff x="609600" y="2209800"/>
            <a:chExt cx="7924800" cy="4114800"/>
          </a:xfrm>
        </p:grpSpPr>
        <p:sp>
          <p:nvSpPr>
            <p:cNvPr id="12" name="Rounded Rectangle 11"/>
            <p:cNvSpPr/>
            <p:nvPr/>
          </p:nvSpPr>
          <p:spPr>
            <a:xfrm>
              <a:off x="990600" y="2209800"/>
              <a:ext cx="67056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sz="2200" b="1" dirty="0" smtClean="0">
                  <a:solidFill>
                    <a:schemeClr val="bg1"/>
                  </a:solidFill>
                  <a:latin typeface="Times New Roman" pitchFamily="18" charset="0"/>
                  <a:cs typeface="Times New Roman" pitchFamily="18" charset="0"/>
                </a:rPr>
                <a:t>One gram of dried crude lovastatin extract w</a:t>
              </a:r>
              <a:r>
                <a:rPr lang="en-IN" sz="2200" b="1" dirty="0" smtClean="0">
                  <a:latin typeface="Times New Roman" pitchFamily="18" charset="0"/>
                  <a:cs typeface="Times New Roman" pitchFamily="18" charset="0"/>
                </a:rPr>
                <a:t>as loaded on to pre-packed silica gel column</a:t>
              </a:r>
            </a:p>
          </p:txBody>
        </p:sp>
        <p:sp>
          <p:nvSpPr>
            <p:cNvPr id="13" name="Down Arrow 12"/>
            <p:cNvSpPr/>
            <p:nvPr/>
          </p:nvSpPr>
          <p:spPr>
            <a:xfrm>
              <a:off x="3962400" y="3048000"/>
              <a:ext cx="318516"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latin typeface="Times New Roman" pitchFamily="18" charset="0"/>
                <a:cs typeface="Times New Roman" pitchFamily="18" charset="0"/>
              </a:endParaRPr>
            </a:p>
          </p:txBody>
        </p:sp>
        <p:sp>
          <p:nvSpPr>
            <p:cNvPr id="14" name="Rounded Rectangle 13"/>
            <p:cNvSpPr/>
            <p:nvPr/>
          </p:nvSpPr>
          <p:spPr>
            <a:xfrm>
              <a:off x="609600" y="3566615"/>
              <a:ext cx="7924800" cy="1529686"/>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b="1" dirty="0" smtClean="0">
                  <a:solidFill>
                    <a:schemeClr val="bg1"/>
                  </a:solidFill>
                  <a:latin typeface="Times New Roman" pitchFamily="18" charset="0"/>
                  <a:cs typeface="Times New Roman" pitchFamily="18" charset="0"/>
                </a:rPr>
                <a:t>Elution with benzene (100%), </a:t>
              </a:r>
            </a:p>
            <a:p>
              <a:pPr algn="ctr"/>
              <a:r>
                <a:rPr lang="en-IN" sz="2200" b="1" dirty="0" smtClean="0">
                  <a:solidFill>
                    <a:schemeClr val="bg1"/>
                  </a:solidFill>
                  <a:latin typeface="Times New Roman" pitchFamily="18" charset="0"/>
                  <a:cs typeface="Times New Roman" pitchFamily="18" charset="0"/>
                </a:rPr>
                <a:t>And combination of Benzene: </a:t>
              </a:r>
              <a:r>
                <a:rPr lang="en-IN" sz="2200" b="1" dirty="0" err="1" smtClean="0">
                  <a:solidFill>
                    <a:schemeClr val="bg1"/>
                  </a:solidFill>
                  <a:latin typeface="Times New Roman" pitchFamily="18" charset="0"/>
                  <a:cs typeface="Times New Roman" pitchFamily="18" charset="0"/>
                </a:rPr>
                <a:t>Acetonitrile</a:t>
              </a:r>
              <a:r>
                <a:rPr lang="en-IN" sz="2200" b="1" dirty="0" smtClean="0">
                  <a:solidFill>
                    <a:schemeClr val="bg1"/>
                  </a:solidFill>
                  <a:latin typeface="Times New Roman" pitchFamily="18" charset="0"/>
                  <a:cs typeface="Times New Roman" pitchFamily="18" charset="0"/>
                </a:rPr>
                <a:t> in the following ratio</a:t>
              </a:r>
            </a:p>
            <a:p>
              <a:pPr algn="ctr"/>
              <a:r>
                <a:rPr lang="en-IN" sz="2200" b="1" dirty="0" smtClean="0">
                  <a:solidFill>
                    <a:schemeClr val="bg1"/>
                  </a:solidFill>
                  <a:latin typeface="Times New Roman" pitchFamily="18" charset="0"/>
                  <a:cs typeface="Times New Roman" pitchFamily="18" charset="0"/>
                </a:rPr>
                <a:t>95:5, 90:10, 85:15, 80:20</a:t>
              </a:r>
            </a:p>
            <a:p>
              <a:pPr algn="ctr"/>
              <a:r>
                <a:rPr lang="en-IN" sz="2200" b="1" dirty="0" err="1" smtClean="0">
                  <a:solidFill>
                    <a:schemeClr val="bg1"/>
                  </a:solidFill>
                  <a:latin typeface="Times New Roman" pitchFamily="18" charset="0"/>
                  <a:cs typeface="Times New Roman" pitchFamily="18" charset="0"/>
                </a:rPr>
                <a:t>Acetonitrile</a:t>
              </a:r>
              <a:r>
                <a:rPr lang="en-IN" sz="2200" b="1" dirty="0" smtClean="0">
                  <a:solidFill>
                    <a:schemeClr val="bg1"/>
                  </a:solidFill>
                  <a:latin typeface="Times New Roman" pitchFamily="18" charset="0"/>
                  <a:cs typeface="Times New Roman" pitchFamily="18" charset="0"/>
                </a:rPr>
                <a:t> (100%) </a:t>
              </a:r>
            </a:p>
          </p:txBody>
        </p:sp>
        <p:sp>
          <p:nvSpPr>
            <p:cNvPr id="15" name="Down Arrow 14"/>
            <p:cNvSpPr/>
            <p:nvPr/>
          </p:nvSpPr>
          <p:spPr>
            <a:xfrm>
              <a:off x="4038600" y="5219131"/>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latin typeface="Times New Roman" pitchFamily="18" charset="0"/>
                <a:cs typeface="Times New Roman" pitchFamily="18" charset="0"/>
              </a:endParaRPr>
            </a:p>
          </p:txBody>
        </p:sp>
        <p:sp>
          <p:nvSpPr>
            <p:cNvPr id="18" name="Rounded Rectangle 17"/>
            <p:cNvSpPr/>
            <p:nvPr/>
          </p:nvSpPr>
          <p:spPr>
            <a:xfrm>
              <a:off x="1828800" y="5791200"/>
              <a:ext cx="5410200" cy="533400"/>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200" b="1" dirty="0" smtClean="0">
                  <a:latin typeface="Times New Roman" pitchFamily="18" charset="0"/>
                  <a:cs typeface="Times New Roman" pitchFamily="18" charset="0"/>
                </a:rPr>
                <a:t>Thin Layer Chromatography (TLC)</a:t>
              </a:r>
              <a:endParaRPr lang="en-IN" sz="2200" b="1" dirty="0" smtClean="0">
                <a:solidFill>
                  <a:schemeClr val="bg1"/>
                </a:solidFill>
                <a:latin typeface="Times New Roman" pitchFamily="18" charset="0"/>
                <a:cs typeface="Times New Roman" pitchFamily="18" charset="0"/>
              </a:endParaRPr>
            </a:p>
          </p:txBody>
        </p:sp>
      </p:grpSp>
      <p:sp>
        <p:nvSpPr>
          <p:cNvPr id="9" name="Title 2"/>
          <p:cNvSpPr txBox="1">
            <a:spLocks/>
          </p:cNvSpPr>
          <p:nvPr/>
        </p:nvSpPr>
        <p:spPr>
          <a:xfrm>
            <a:off x="1600200" y="76200"/>
            <a:ext cx="5562600" cy="762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marL="365760" lvl="0" indent="-256032">
              <a:spcBef>
                <a:spcPts val="400"/>
              </a:spcBef>
              <a:buClr>
                <a:schemeClr val="accent1"/>
              </a:buClr>
              <a:buSzPct val="68000"/>
              <a:defRPr/>
            </a:pPr>
            <a:r>
              <a:rPr lang="en-IN" sz="2600" b="1" dirty="0" smtClean="0">
                <a:solidFill>
                  <a:schemeClr val="tx1"/>
                </a:solidFill>
                <a:latin typeface="Times New Roman" pitchFamily="18" charset="0"/>
                <a:cs typeface="Times New Roman" pitchFamily="18" charset="0"/>
              </a:rPr>
              <a:t>1.3 P</a:t>
            </a:r>
            <a:r>
              <a:rPr lang="en-IN" sz="2600" b="1" dirty="0" smtClean="0">
                <a:latin typeface="Times New Roman" pitchFamily="18" charset="0"/>
                <a:cs typeface="Times New Roman" pitchFamily="18" charset="0"/>
              </a:rPr>
              <a:t>urification of lovastatin</a:t>
            </a:r>
            <a:endParaRPr lang="en-US" sz="2600" dirty="0" smtClean="0">
              <a:solidFill>
                <a:schemeClr val="tx1"/>
              </a:solidFill>
              <a:latin typeface="Times New Roman" pitchFamily="18" charset="0"/>
              <a:cs typeface="Times New Roman" pitchFamily="18" charset="0"/>
            </a:endParaRPr>
          </a:p>
        </p:txBody>
      </p:sp>
      <p:sp>
        <p:nvSpPr>
          <p:cNvPr id="10" name="Slide Number Placeholder 9"/>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304800" y="1143000"/>
            <a:ext cx="8686800" cy="5486400"/>
          </a:xfrm>
        </p:spPr>
        <p:txBody>
          <a:bodyPr>
            <a:normAutofit/>
          </a:bodyPr>
          <a:lstStyle/>
          <a:p>
            <a:pPr marL="0" indent="0" eaLnBrk="1" hangingPunct="1">
              <a:buFont typeface="Wingdings 2" pitchFamily="18" charset="2"/>
              <a:buNone/>
            </a:pPr>
            <a:endParaRPr lang="en-US" altLang="en-US" dirty="0" smtClean="0"/>
          </a:p>
          <a:p>
            <a:pPr marL="0" indent="0" algn="ctr" eaLnBrk="1" hangingPunct="1">
              <a:buFont typeface="Wingdings 2" pitchFamily="18" charset="2"/>
              <a:buNone/>
            </a:pPr>
            <a:endParaRPr lang="en-US" altLang="en-US" dirty="0" smtClean="0"/>
          </a:p>
          <a:p>
            <a:pPr marL="0" indent="0" algn="ctr" eaLnBrk="1" hangingPunct="1">
              <a:buFont typeface="Wingdings 2" pitchFamily="18" charset="2"/>
              <a:buNone/>
            </a:pPr>
            <a:endParaRPr lang="en-US" altLang="en-US" dirty="0" smtClean="0">
              <a:latin typeface="Times New Roman" pitchFamily="18" charset="0"/>
              <a:cs typeface="Times New Roman" pitchFamily="18" charset="0"/>
            </a:endParaRPr>
          </a:p>
          <a:p>
            <a:pPr marL="0" indent="0" algn="ctr" eaLnBrk="1" hangingPunct="1">
              <a:buFont typeface="Wingdings 2" pitchFamily="18" charset="2"/>
              <a:buNone/>
            </a:pPr>
            <a:endParaRPr lang="en-US" altLang="en-US" dirty="0" smtClean="0">
              <a:latin typeface="Times New Roman" pitchFamily="18" charset="0"/>
              <a:cs typeface="Times New Roman" pitchFamily="18" charset="0"/>
            </a:endParaRPr>
          </a:p>
          <a:p>
            <a:pPr marL="0" indent="0" eaLnBrk="1" hangingPunct="1">
              <a:buFont typeface="Wingdings 2" pitchFamily="18" charset="2"/>
              <a:buNone/>
            </a:pPr>
            <a:endParaRPr lang="en-US" altLang="en-US" dirty="0" smtClean="0">
              <a:latin typeface="Times New Roman" pitchFamily="18" charset="0"/>
              <a:cs typeface="Times New Roman" pitchFamily="18" charset="0"/>
            </a:endParaRPr>
          </a:p>
          <a:p>
            <a:pPr marL="0" indent="0" algn="ctr" eaLnBrk="1" hangingPunct="1">
              <a:buFont typeface="Wingdings 2" pitchFamily="18" charset="2"/>
              <a:buNone/>
            </a:pPr>
            <a:endParaRPr lang="en-US" altLang="en-US" dirty="0" smtClean="0">
              <a:latin typeface="Times New Roman" pitchFamily="18" charset="0"/>
              <a:cs typeface="Times New Roman" pitchFamily="18" charset="0"/>
            </a:endParaRPr>
          </a:p>
          <a:p>
            <a:pPr marL="0" indent="0" algn="ctr" eaLnBrk="1" hangingPunct="1">
              <a:buFont typeface="Wingdings 2" pitchFamily="18" charset="2"/>
              <a:buNone/>
            </a:pPr>
            <a:endParaRPr lang="en-US" altLang="en-US" dirty="0" smtClean="0">
              <a:latin typeface="Times New Roman" pitchFamily="18" charset="0"/>
              <a:cs typeface="Times New Roman" pitchFamily="18" charset="0"/>
            </a:endParaRPr>
          </a:p>
          <a:p>
            <a:pPr marL="0" indent="0" eaLnBrk="1" hangingPunct="1">
              <a:buFont typeface="Wingdings 2" pitchFamily="18" charset="2"/>
              <a:buNone/>
            </a:pPr>
            <a:r>
              <a:rPr lang="en-US" altLang="en-US" sz="2400" dirty="0" smtClean="0">
                <a:solidFill>
                  <a:srgbClr val="C00000"/>
                </a:solidFill>
              </a:rPr>
              <a:t> 				                                       					</a:t>
            </a:r>
            <a:endParaRPr lang="en-IN" altLang="en-US" sz="2000" dirty="0" smtClean="0">
              <a:solidFill>
                <a:srgbClr val="C00000"/>
              </a:solidFill>
              <a:latin typeface="Times New Roman" pitchFamily="18" charset="0"/>
              <a:cs typeface="Times New Roman" pitchFamily="18" charset="0"/>
            </a:endParaRPr>
          </a:p>
        </p:txBody>
      </p:sp>
      <p:grpSp>
        <p:nvGrpSpPr>
          <p:cNvPr id="12" name="Group 11"/>
          <p:cNvGrpSpPr/>
          <p:nvPr/>
        </p:nvGrpSpPr>
        <p:grpSpPr>
          <a:xfrm>
            <a:off x="1676402" y="1589942"/>
            <a:ext cx="5562600" cy="4353658"/>
            <a:chOff x="1671253" y="1590136"/>
            <a:chExt cx="5186748" cy="4271512"/>
          </a:xfrm>
        </p:grpSpPr>
        <p:sp>
          <p:nvSpPr>
            <p:cNvPr id="7" name="Rounded Rectangle 6"/>
            <p:cNvSpPr/>
            <p:nvPr/>
          </p:nvSpPr>
          <p:spPr>
            <a:xfrm>
              <a:off x="1671253" y="1590136"/>
              <a:ext cx="5186748" cy="6829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200" b="1" dirty="0" smtClean="0">
                  <a:latin typeface="Times New Roman" pitchFamily="18" charset="0"/>
                  <a:cs typeface="Times New Roman" pitchFamily="18" charset="0"/>
                </a:rPr>
                <a:t>Organic phase (20 µl) was spotted on TLC plate</a:t>
              </a:r>
              <a:r>
                <a:rPr lang="en-IN" sz="2200" b="1" dirty="0" smtClean="0">
                  <a:latin typeface="Times New Roman" pitchFamily="18" charset="0"/>
                  <a:cs typeface="Times New Roman" pitchFamily="18" charset="0"/>
                </a:rPr>
                <a:t> </a:t>
              </a:r>
            </a:p>
          </p:txBody>
        </p:sp>
        <p:sp>
          <p:nvSpPr>
            <p:cNvPr id="8" name="Down Arrow 7"/>
            <p:cNvSpPr/>
            <p:nvPr/>
          </p:nvSpPr>
          <p:spPr>
            <a:xfrm>
              <a:off x="4038600" y="2488721"/>
              <a:ext cx="318516"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latin typeface="Times New Roman" pitchFamily="18" charset="0"/>
                <a:cs typeface="Times New Roman" pitchFamily="18" charset="0"/>
              </a:endParaRPr>
            </a:p>
          </p:txBody>
        </p:sp>
        <p:sp>
          <p:nvSpPr>
            <p:cNvPr id="9" name="Rounded Rectangle 8"/>
            <p:cNvSpPr/>
            <p:nvPr/>
          </p:nvSpPr>
          <p:spPr>
            <a:xfrm>
              <a:off x="1905000" y="3170207"/>
              <a:ext cx="4876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IN" sz="2200" b="1" dirty="0" smtClean="0">
                <a:latin typeface="Times New Roman" pitchFamily="18" charset="0"/>
                <a:cs typeface="Times New Roman" pitchFamily="18" charset="0"/>
              </a:endParaRPr>
            </a:p>
            <a:p>
              <a:pPr algn="ctr"/>
              <a:r>
                <a:rPr lang="en-US" altLang="en-US" sz="2200" b="1" dirty="0" smtClean="0">
                  <a:latin typeface="Times New Roman" pitchFamily="18" charset="0"/>
                  <a:cs typeface="Times New Roman" pitchFamily="18" charset="0"/>
                </a:rPr>
                <a:t>Dichloromethane: Ethyl acetate (70:30)</a:t>
              </a:r>
            </a:p>
            <a:p>
              <a:r>
                <a:rPr lang="en-IN" sz="2200" b="1" dirty="0" smtClean="0">
                  <a:latin typeface="Times New Roman" pitchFamily="18" charset="0"/>
                  <a:cs typeface="Times New Roman" pitchFamily="18" charset="0"/>
                </a:rPr>
                <a:t> </a:t>
              </a:r>
            </a:p>
          </p:txBody>
        </p:sp>
        <p:sp>
          <p:nvSpPr>
            <p:cNvPr id="10" name="Rounded Rectangle 9"/>
            <p:cNvSpPr/>
            <p:nvPr/>
          </p:nvSpPr>
          <p:spPr>
            <a:xfrm>
              <a:off x="1742303" y="4947248"/>
              <a:ext cx="5115697"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200" b="1" dirty="0" err="1" smtClean="0">
                  <a:latin typeface="Times New Roman" pitchFamily="18" charset="0"/>
                  <a:cs typeface="Times New Roman" pitchFamily="18" charset="0"/>
                </a:rPr>
                <a:t>R</a:t>
              </a:r>
              <a:r>
                <a:rPr lang="en-US" altLang="en-US" sz="2200" b="1" baseline="-25000" dirty="0" err="1" smtClean="0">
                  <a:latin typeface="Times New Roman" pitchFamily="18" charset="0"/>
                  <a:cs typeface="Times New Roman" pitchFamily="18" charset="0"/>
                </a:rPr>
                <a:t>f</a:t>
              </a:r>
              <a:r>
                <a:rPr lang="en-US" altLang="en-US" sz="2200" b="1" dirty="0" smtClean="0">
                  <a:latin typeface="Times New Roman" pitchFamily="18" charset="0"/>
                  <a:cs typeface="Times New Roman" pitchFamily="18" charset="0"/>
                </a:rPr>
                <a:t> comparison with standard Lovastatin (Sigma)</a:t>
              </a:r>
              <a:r>
                <a:rPr lang="en-IN" sz="2200" b="1" dirty="0" smtClean="0">
                  <a:latin typeface="Times New Roman" pitchFamily="18" charset="0"/>
                  <a:cs typeface="Times New Roman" pitchFamily="18" charset="0"/>
                </a:rPr>
                <a:t> </a:t>
              </a:r>
            </a:p>
          </p:txBody>
        </p:sp>
        <p:sp>
          <p:nvSpPr>
            <p:cNvPr id="11" name="Down Arrow 10"/>
            <p:cNvSpPr/>
            <p:nvPr/>
          </p:nvSpPr>
          <p:spPr>
            <a:xfrm>
              <a:off x="4038600" y="4216879"/>
              <a:ext cx="318516"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latin typeface="Times New Roman" pitchFamily="18" charset="0"/>
                <a:cs typeface="Times New Roman" pitchFamily="18" charset="0"/>
              </a:endParaRPr>
            </a:p>
          </p:txBody>
        </p:sp>
      </p:grpSp>
      <p:sp>
        <p:nvSpPr>
          <p:cNvPr id="13" name="Title 2"/>
          <p:cNvSpPr txBox="1">
            <a:spLocks/>
          </p:cNvSpPr>
          <p:nvPr/>
        </p:nvSpPr>
        <p:spPr>
          <a:xfrm>
            <a:off x="914400" y="304800"/>
            <a:ext cx="7391400" cy="9144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spcBef>
                <a:spcPts val="0"/>
              </a:spcBef>
              <a:defRPr/>
            </a:pPr>
            <a:r>
              <a:rPr lang="en-US" sz="2600" b="1" dirty="0" smtClean="0">
                <a:latin typeface="Times New Roman" pitchFamily="18" charset="0"/>
                <a:cs typeface="Times New Roman" pitchFamily="18" charset="0"/>
              </a:rPr>
              <a:t>1.4 Detection of Lovastatin by Thin Layer Chromatography (TLC)</a:t>
            </a:r>
            <a:endParaRPr lang="en-US" sz="2600" b="1" dirty="0">
              <a:latin typeface="Times New Roman" pitchFamily="18" charset="0"/>
              <a:cs typeface="Times New Roman" pitchFamily="18" charset="0"/>
            </a:endParaRPr>
          </a:p>
        </p:txBody>
      </p:sp>
      <p:sp>
        <p:nvSpPr>
          <p:cNvPr id="14" name="Slide Number Placeholder 1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2438400"/>
            <a:ext cx="8229600" cy="3505200"/>
          </a:xfrm>
        </p:spPr>
        <p:txBody>
          <a:bodyPr>
            <a:normAutofit/>
          </a:bodyPr>
          <a:lstStyle/>
          <a:p>
            <a:pPr marL="0" indent="0">
              <a:buClr>
                <a:schemeClr val="accent3"/>
              </a:buClr>
              <a:buFont typeface="Wingdings" pitchFamily="2" charset="2"/>
              <a:buChar char="v"/>
              <a:defRPr/>
            </a:pPr>
            <a:r>
              <a:rPr lang="en-IN" sz="2400" b="1" dirty="0" smtClean="0">
                <a:solidFill>
                  <a:srgbClr val="FF0000"/>
                </a:solidFill>
                <a:latin typeface="+mj-lt"/>
                <a:cs typeface="Times New Roman" pitchFamily="18" charset="0"/>
              </a:rPr>
              <a:t> </a:t>
            </a:r>
            <a:r>
              <a:rPr lang="en-IN" sz="2400" dirty="0" smtClean="0">
                <a:latin typeface="Times New Roman" panose="02020603050405020304" pitchFamily="18" charset="0"/>
                <a:cs typeface="Times New Roman" panose="02020603050405020304" pitchFamily="18" charset="0"/>
              </a:rPr>
              <a:t>C-18, (250mm x 4.6mm I.D micro metre) column with diode array detector</a:t>
            </a:r>
          </a:p>
          <a:p>
            <a:pPr marL="0" indent="0">
              <a:buClr>
                <a:schemeClr val="accent3"/>
              </a:buClr>
              <a:buFont typeface="Wingdings" pitchFamily="2" charset="2"/>
              <a:buChar char="v"/>
              <a:defRPr/>
            </a:pPr>
            <a:r>
              <a:rPr lang="en-IN" sz="2400" dirty="0" smtClean="0">
                <a:latin typeface="Times New Roman" panose="02020603050405020304" pitchFamily="18" charset="0"/>
                <a:cs typeface="Times New Roman" panose="02020603050405020304" pitchFamily="18" charset="0"/>
              </a:rPr>
              <a:t>Injection volume 20 µL </a:t>
            </a:r>
          </a:p>
          <a:p>
            <a:pPr marL="0" indent="0">
              <a:buClr>
                <a:schemeClr val="accent3"/>
              </a:buClr>
              <a:buFont typeface="Wingdings" pitchFamily="2" charset="2"/>
              <a:buChar char="v"/>
              <a:defRPr/>
            </a:pPr>
            <a:r>
              <a:rPr lang="en-IN" sz="2400" dirty="0" err="1" smtClean="0">
                <a:latin typeface="Times New Roman" panose="02020603050405020304" pitchFamily="18" charset="0"/>
                <a:cs typeface="Times New Roman" panose="02020603050405020304" pitchFamily="18" charset="0"/>
              </a:rPr>
              <a:t>Eluent</a:t>
            </a:r>
            <a:r>
              <a:rPr lang="en-IN" sz="2400" dirty="0" smtClean="0">
                <a:latin typeface="Times New Roman" panose="02020603050405020304" pitchFamily="18" charset="0"/>
                <a:cs typeface="Times New Roman" panose="02020603050405020304" pitchFamily="18" charset="0"/>
              </a:rPr>
              <a:t> (mobile phase) :</a:t>
            </a:r>
            <a:r>
              <a:rPr lang="en-IN" sz="2400" dirty="0" err="1" smtClean="0">
                <a:latin typeface="Times New Roman" panose="02020603050405020304" pitchFamily="18" charset="0"/>
                <a:cs typeface="Times New Roman" panose="02020603050405020304" pitchFamily="18" charset="0"/>
              </a:rPr>
              <a:t>Acetonitrile</a:t>
            </a:r>
            <a:r>
              <a:rPr lang="en-IN" sz="2400" dirty="0" smtClean="0">
                <a:latin typeface="Times New Roman" panose="02020603050405020304" pitchFamily="18" charset="0"/>
                <a:cs typeface="Times New Roman" panose="02020603050405020304" pitchFamily="18" charset="0"/>
              </a:rPr>
              <a:t> and Water (70:30) (acidified with phosphoric acid (0.1%). </a:t>
            </a:r>
          </a:p>
          <a:p>
            <a:pPr marL="0" indent="0">
              <a:buClr>
                <a:schemeClr val="accent3"/>
              </a:buClr>
              <a:buFont typeface="Wingdings" pitchFamily="2" charset="2"/>
              <a:buChar char="v"/>
              <a:defRPr/>
            </a:pPr>
            <a:r>
              <a:rPr lang="en-IN" sz="2400" dirty="0" smtClean="0">
                <a:latin typeface="Times New Roman" panose="02020603050405020304" pitchFamily="18" charset="0"/>
                <a:cs typeface="Times New Roman" panose="02020603050405020304" pitchFamily="18" charset="0"/>
              </a:rPr>
              <a:t>Flow rate ~ 1.0ml/min. </a:t>
            </a:r>
          </a:p>
          <a:p>
            <a:pPr marL="0" indent="0">
              <a:buClr>
                <a:schemeClr val="accent3"/>
              </a:buClr>
              <a:buFont typeface="Wingdings" pitchFamily="2" charset="2"/>
              <a:buChar char="v"/>
              <a:defRPr/>
            </a:pPr>
            <a:r>
              <a:rPr lang="en-IN" sz="2400" dirty="0" smtClean="0">
                <a:latin typeface="Times New Roman" panose="02020603050405020304" pitchFamily="18" charset="0"/>
                <a:cs typeface="Times New Roman" panose="02020603050405020304" pitchFamily="18" charset="0"/>
              </a:rPr>
              <a:t>Detection at 238 nm</a:t>
            </a:r>
          </a:p>
          <a:p>
            <a:pPr marL="0" lvl="1" indent="0" algn="just" eaLnBrk="1" fontAlgn="auto" hangingPunct="1">
              <a:spcAft>
                <a:spcPts val="0"/>
              </a:spcAft>
              <a:buFont typeface="Wingdings" pitchFamily="2" charset="2"/>
              <a:buChar char="§"/>
              <a:defRPr/>
            </a:pPr>
            <a:endParaRPr lang="en-IN" sz="2400" dirty="0" smtClean="0">
              <a:latin typeface="Times New Roman" panose="02020603050405020304" pitchFamily="18" charset="0"/>
              <a:cs typeface="Times New Roman" panose="02020603050405020304" pitchFamily="18" charset="0"/>
            </a:endParaRPr>
          </a:p>
          <a:p>
            <a:pPr marL="393192" lvl="1" indent="0" algn="r" eaLnBrk="1" fontAlgn="auto" hangingPunct="1">
              <a:spcAft>
                <a:spcPts val="0"/>
              </a:spcAft>
              <a:buFont typeface="Wingdings 2"/>
              <a:buNone/>
              <a:defRPr/>
            </a:pPr>
            <a:endParaRPr lang="en-IN" sz="2400" dirty="0" smtClean="0">
              <a:latin typeface="Times New Roman" panose="02020603050405020304" pitchFamily="18" charset="0"/>
              <a:cs typeface="Times New Roman" panose="02020603050405020304" pitchFamily="18" charset="0"/>
            </a:endParaRPr>
          </a:p>
        </p:txBody>
      </p:sp>
      <p:sp>
        <p:nvSpPr>
          <p:cNvPr id="5" name="Title 2"/>
          <p:cNvSpPr txBox="1">
            <a:spLocks/>
          </p:cNvSpPr>
          <p:nvPr/>
        </p:nvSpPr>
        <p:spPr>
          <a:xfrm>
            <a:off x="457200" y="609600"/>
            <a:ext cx="8153400" cy="1143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spcBef>
                <a:spcPts val="0"/>
              </a:spcBef>
              <a:defRPr/>
            </a:pPr>
            <a:r>
              <a:rPr lang="en-IN" sz="2600" b="1" dirty="0" smtClean="0">
                <a:latin typeface="Times New Roman" pitchFamily="18" charset="0"/>
                <a:cs typeface="Times New Roman" pitchFamily="18" charset="0"/>
              </a:rPr>
              <a:t>1.5 Quantification of Lovastatin by </a:t>
            </a:r>
          </a:p>
          <a:p>
            <a:pPr>
              <a:spcBef>
                <a:spcPts val="0"/>
              </a:spcBef>
              <a:defRPr/>
            </a:pPr>
            <a:r>
              <a:rPr lang="en-IN" sz="2600" b="1" dirty="0" smtClean="0">
                <a:latin typeface="Times New Roman" pitchFamily="18" charset="0"/>
                <a:cs typeface="Times New Roman" pitchFamily="18" charset="0"/>
              </a:rPr>
              <a:t>   High Performance Liquid Chromatography (HPLC)</a:t>
            </a:r>
            <a:endParaRPr lang="en-IN" sz="2600" b="1" dirty="0">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Down Arrow 20"/>
          <p:cNvSpPr/>
          <p:nvPr/>
        </p:nvSpPr>
        <p:spPr>
          <a:xfrm rot="19868959">
            <a:off x="6172931" y="1020259"/>
            <a:ext cx="346493" cy="5449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381000" y="533400"/>
            <a:ext cx="8534401" cy="5105400"/>
            <a:chOff x="381000" y="533400"/>
            <a:chExt cx="8001001" cy="4343400"/>
          </a:xfrm>
        </p:grpSpPr>
        <p:grpSp>
          <p:nvGrpSpPr>
            <p:cNvPr id="8" name="Group 18"/>
            <p:cNvGrpSpPr/>
            <p:nvPr/>
          </p:nvGrpSpPr>
          <p:grpSpPr>
            <a:xfrm>
              <a:off x="381000" y="533400"/>
              <a:ext cx="8001001" cy="2971800"/>
              <a:chOff x="1752600" y="533400"/>
              <a:chExt cx="8001001" cy="2971800"/>
            </a:xfrm>
          </p:grpSpPr>
          <p:sp>
            <p:nvSpPr>
              <p:cNvPr id="10" name="Rounded Rectangle 9"/>
              <p:cNvSpPr/>
              <p:nvPr/>
            </p:nvSpPr>
            <p:spPr>
              <a:xfrm>
                <a:off x="2209800" y="533400"/>
                <a:ext cx="6324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400"/>
                  </a:spcBef>
                  <a:buClr>
                    <a:srgbClr val="EB641B"/>
                  </a:buClr>
                  <a:buSzPct val="68000"/>
                  <a:defRPr/>
                </a:pPr>
                <a:r>
                  <a:rPr lang="en-IN" sz="2400" b="1" dirty="0" err="1" smtClean="0">
                    <a:latin typeface="Times New Roman" pitchFamily="18" charset="0"/>
                    <a:cs typeface="Times New Roman" pitchFamily="18" charset="0"/>
                  </a:rPr>
                  <a:t>HeLa</a:t>
                </a:r>
                <a:r>
                  <a:rPr lang="en-IN" sz="2400" b="1" dirty="0" smtClean="0">
                    <a:latin typeface="Times New Roman" pitchFamily="18" charset="0"/>
                    <a:cs typeface="Times New Roman" pitchFamily="18" charset="0"/>
                  </a:rPr>
                  <a:t> cell line as model system</a:t>
                </a:r>
                <a:endParaRPr lang="en-IN" sz="2400" b="1" dirty="0" smtClean="0">
                  <a:solidFill>
                    <a:schemeClr val="bg1"/>
                  </a:solidFill>
                  <a:latin typeface="Times New Roman" pitchFamily="18" charset="0"/>
                  <a:cs typeface="Times New Roman" pitchFamily="18" charset="0"/>
                </a:endParaRPr>
              </a:p>
            </p:txBody>
          </p:sp>
          <p:sp>
            <p:nvSpPr>
              <p:cNvPr id="11" name="Down Arrow 10"/>
              <p:cNvSpPr/>
              <p:nvPr/>
            </p:nvSpPr>
            <p:spPr>
              <a:xfrm>
                <a:off x="5305425" y="1066800"/>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Times New Roman" pitchFamily="18" charset="0"/>
                  <a:cs typeface="Times New Roman" pitchFamily="18" charset="0"/>
                </a:endParaRPr>
              </a:p>
            </p:txBody>
          </p:sp>
          <p:sp>
            <p:nvSpPr>
              <p:cNvPr id="12" name="Rounded Rectangle 11"/>
              <p:cNvSpPr/>
              <p:nvPr/>
            </p:nvSpPr>
            <p:spPr>
              <a:xfrm>
                <a:off x="1752600" y="1524000"/>
                <a:ext cx="2071688"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0" lvl="0" indent="-256032" algn="ctr">
                  <a:spcBef>
                    <a:spcPts val="400"/>
                  </a:spcBef>
                  <a:buClr>
                    <a:srgbClr val="2DA2BF"/>
                  </a:buClr>
                  <a:buSzPct val="68000"/>
                </a:pPr>
                <a:r>
                  <a:rPr lang="en-IN" sz="2400" b="1" dirty="0" smtClean="0">
                    <a:solidFill>
                      <a:schemeClr val="bg1"/>
                    </a:solidFill>
                    <a:latin typeface="Times New Roman" pitchFamily="18" charset="0"/>
                    <a:cs typeface="Times New Roman" pitchFamily="18" charset="0"/>
                  </a:rPr>
                  <a:t>Cytotoxicity study by MTT assay</a:t>
                </a:r>
              </a:p>
            </p:txBody>
          </p:sp>
          <p:sp>
            <p:nvSpPr>
              <p:cNvPr id="13" name="Down Arrow 12"/>
              <p:cNvSpPr/>
              <p:nvPr/>
            </p:nvSpPr>
            <p:spPr>
              <a:xfrm rot="1907231">
                <a:off x="3434593" y="972184"/>
                <a:ext cx="368206" cy="5091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Times New Roman" pitchFamily="18" charset="0"/>
                  <a:cs typeface="Times New Roman" pitchFamily="18" charset="0"/>
                </a:endParaRPr>
              </a:p>
            </p:txBody>
          </p:sp>
          <p:sp>
            <p:nvSpPr>
              <p:cNvPr id="14" name="Rounded Rectangle 13"/>
              <p:cNvSpPr/>
              <p:nvPr/>
            </p:nvSpPr>
            <p:spPr>
              <a:xfrm>
                <a:off x="7253288" y="1447800"/>
                <a:ext cx="2500313" cy="1873155"/>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IN" sz="2400" b="1" dirty="0" smtClean="0">
                    <a:latin typeface="Times New Roman" pitchFamily="18" charset="0"/>
                    <a:cs typeface="Times New Roman" pitchFamily="18" charset="0"/>
                  </a:rPr>
                  <a:t>DNA damage and cell cycle studies by</a:t>
                </a:r>
              </a:p>
              <a:p>
                <a:pPr algn="ctr">
                  <a:buNone/>
                </a:pPr>
                <a:r>
                  <a:rPr lang="en-IN" sz="2400" b="1" dirty="0" smtClean="0">
                    <a:latin typeface="Times New Roman" pitchFamily="18" charset="0"/>
                    <a:cs typeface="Times New Roman" pitchFamily="18" charset="0"/>
                  </a:rPr>
                  <a:t>Comet assay and flow cytometry respectively</a:t>
                </a:r>
              </a:p>
            </p:txBody>
          </p:sp>
          <p:sp>
            <p:nvSpPr>
              <p:cNvPr id="16" name="Rounded Rectangle 15"/>
              <p:cNvSpPr/>
              <p:nvPr/>
            </p:nvSpPr>
            <p:spPr>
              <a:xfrm>
                <a:off x="4157663" y="1524000"/>
                <a:ext cx="2667000" cy="1981200"/>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IN" sz="2400" b="1" dirty="0" smtClean="0">
                    <a:latin typeface="Times New Roman" pitchFamily="18" charset="0"/>
                    <a:cs typeface="Times New Roman" pitchFamily="18" charset="0"/>
                  </a:rPr>
                  <a:t>Oxidative stress detection by</a:t>
                </a:r>
              </a:p>
              <a:p>
                <a:pPr marL="347663" indent="-347663" algn="ctr">
                  <a:buAutoNum type="arabicPeriod"/>
                </a:pPr>
                <a:r>
                  <a:rPr lang="en-IN" sz="2400" b="1" dirty="0" err="1" smtClean="0">
                    <a:latin typeface="Times New Roman" pitchFamily="18" charset="0"/>
                    <a:cs typeface="Times New Roman" pitchFamily="18" charset="0"/>
                  </a:rPr>
                  <a:t>Hydroxy</a:t>
                </a:r>
                <a:r>
                  <a:rPr lang="en-IN" sz="2400" b="1" dirty="0" smtClean="0">
                    <a:latin typeface="Times New Roman" pitchFamily="18" charset="0"/>
                    <a:cs typeface="Times New Roman" pitchFamily="18" charset="0"/>
                  </a:rPr>
                  <a:t> radical scavenging assay</a:t>
                </a:r>
              </a:p>
              <a:p>
                <a:pPr marL="347663" indent="-347663" algn="ctr">
                  <a:buAutoNum type="arabicPeriod"/>
                </a:pPr>
                <a:r>
                  <a:rPr lang="en-IN" sz="2400" b="1" dirty="0" smtClean="0">
                    <a:latin typeface="Times New Roman" pitchFamily="18" charset="0"/>
                    <a:cs typeface="Times New Roman" pitchFamily="18" charset="0"/>
                  </a:rPr>
                  <a:t>GSH assay </a:t>
                </a:r>
              </a:p>
            </p:txBody>
          </p:sp>
        </p:grpSp>
        <p:sp>
          <p:nvSpPr>
            <p:cNvPr id="23" name="Rounded Rectangle 22"/>
            <p:cNvSpPr/>
            <p:nvPr/>
          </p:nvSpPr>
          <p:spPr>
            <a:xfrm>
              <a:off x="2595563" y="3657600"/>
              <a:ext cx="34290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60" indent="-256032" algn="ctr">
                <a:spcBef>
                  <a:spcPts val="400"/>
                </a:spcBef>
                <a:buClr>
                  <a:srgbClr val="2DA2BF"/>
                </a:buClr>
                <a:buSzPct val="68000"/>
              </a:pPr>
              <a:r>
                <a:rPr lang="en-IN" sz="2400" b="1" dirty="0" smtClean="0">
                  <a:latin typeface="Times New Roman" pitchFamily="18" charset="0"/>
                  <a:cs typeface="Times New Roman" pitchFamily="18" charset="0"/>
                </a:rPr>
                <a:t>Determination of Mitochondrial membrane potential by rhodamine123</a:t>
              </a:r>
              <a:endParaRPr lang="en-IN" sz="2400" b="1" dirty="0" smtClean="0">
                <a:solidFill>
                  <a:schemeClr val="bg1"/>
                </a:solidFill>
                <a:latin typeface="Times New Roman" pitchFamily="18" charset="0"/>
                <a:cs typeface="Times New Roman" pitchFamily="18" charset="0"/>
              </a:endParaRPr>
            </a:p>
          </p:txBody>
        </p:sp>
      </p:grpSp>
      <p:sp>
        <p:nvSpPr>
          <p:cNvPr id="17" name="Slide Number Placeholder 16"/>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676400"/>
            <a:ext cx="8458200" cy="4876800"/>
          </a:xfrm>
        </p:spPr>
        <p:txBody>
          <a:bodyPr>
            <a:noAutofit/>
          </a:bodyPr>
          <a:lstStyle/>
          <a:p>
            <a:pPr lvl="0">
              <a:buNone/>
            </a:pPr>
            <a:endParaRPr lang="en-IN" sz="2400" b="1" dirty="0" smtClean="0">
              <a:latin typeface="Times New Roman" pitchFamily="18" charset="0"/>
              <a:cs typeface="Times New Roman" pitchFamily="18" charset="0"/>
            </a:endParaRPr>
          </a:p>
          <a:p>
            <a:pPr marL="566928" lvl="0" indent="-457200">
              <a:buFont typeface="+mj-lt"/>
              <a:buAutoNum type="arabicPeriod"/>
            </a:pPr>
            <a:r>
              <a:rPr lang="en-IN" sz="2400" b="1" dirty="0" smtClean="0">
                <a:latin typeface="Times New Roman" pitchFamily="18" charset="0"/>
                <a:cs typeface="Times New Roman" pitchFamily="18" charset="0"/>
              </a:rPr>
              <a:t>Genotoxicity Test by Comet assay- </a:t>
            </a:r>
            <a:r>
              <a:rPr lang="en-US" sz="2400" dirty="0" smtClean="0">
                <a:latin typeface="Times New Roman" pitchFamily="18" charset="0"/>
                <a:cs typeface="Times New Roman" pitchFamily="18" charset="0"/>
              </a:rPr>
              <a:t>Collins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1993</a:t>
            </a:r>
            <a:endParaRPr lang="en-IN" sz="2400" b="1" i="1" dirty="0" smtClean="0">
              <a:latin typeface="Times New Roman" pitchFamily="18" charset="0"/>
              <a:cs typeface="Times New Roman" pitchFamily="18" charset="0"/>
            </a:endParaRPr>
          </a:p>
          <a:p>
            <a:pPr marL="566928" indent="-457200">
              <a:buFont typeface="+mj-lt"/>
              <a:buAutoNum type="arabicPeriod"/>
            </a:pPr>
            <a:r>
              <a:rPr lang="en-IN" sz="2400" b="1" dirty="0" smtClean="0">
                <a:latin typeface="Times New Roman" pitchFamily="18" charset="0"/>
                <a:cs typeface="Times New Roman" pitchFamily="18" charset="0"/>
              </a:rPr>
              <a:t>Cytotoxicity test by MTT assay: </a:t>
            </a:r>
            <a:r>
              <a:rPr lang="en-IN" sz="2400" dirty="0" err="1" smtClean="0">
                <a:latin typeface="Times New Roman" pitchFamily="18" charset="0"/>
                <a:cs typeface="Times New Roman" pitchFamily="18" charset="0"/>
              </a:rPr>
              <a:t>Denizot</a:t>
            </a:r>
            <a:r>
              <a:rPr lang="en-IN" sz="2400" dirty="0" smtClean="0">
                <a:latin typeface="Times New Roman" pitchFamily="18" charset="0"/>
                <a:cs typeface="Times New Roman" pitchFamily="18" charset="0"/>
              </a:rPr>
              <a:t> and Lang (1986)</a:t>
            </a:r>
            <a:endParaRPr lang="en-US" sz="2400" dirty="0" smtClean="0">
              <a:latin typeface="Times New Roman" pitchFamily="18" charset="0"/>
              <a:cs typeface="Times New Roman" pitchFamily="18" charset="0"/>
            </a:endParaRPr>
          </a:p>
          <a:p>
            <a:pPr marL="566928" indent="-457200">
              <a:buFont typeface="+mj-lt"/>
              <a:buAutoNum type="arabicPeriod"/>
            </a:pPr>
            <a:r>
              <a:rPr lang="en-IN" sz="2400" b="1" dirty="0" smtClean="0">
                <a:latin typeface="Times New Roman" pitchFamily="18" charset="0"/>
                <a:cs typeface="Times New Roman" pitchFamily="18" charset="0"/>
              </a:rPr>
              <a:t>Cell Cycle studies following protocol of </a:t>
            </a:r>
            <a:r>
              <a:rPr lang="en-IN" sz="2400" dirty="0" err="1" smtClean="0">
                <a:latin typeface="Times New Roman" pitchFamily="18" charset="0"/>
                <a:cs typeface="Times New Roman" pitchFamily="18" charset="0"/>
              </a:rPr>
              <a:t>Bishayee</a:t>
            </a:r>
            <a:r>
              <a:rPr lang="en-IN" sz="2400" dirty="0" smtClean="0">
                <a:latin typeface="Times New Roman" pitchFamily="18" charset="0"/>
                <a:cs typeface="Times New Roman" pitchFamily="18" charset="0"/>
              </a:rPr>
              <a:t> </a:t>
            </a:r>
            <a:r>
              <a:rPr lang="en-IN" sz="2400" i="1" dirty="0" smtClean="0">
                <a:latin typeface="Times New Roman" pitchFamily="18" charset="0"/>
                <a:cs typeface="Times New Roman" pitchFamily="18" charset="0"/>
              </a:rPr>
              <a:t>et al.,</a:t>
            </a:r>
            <a:r>
              <a:rPr lang="en-IN" sz="2400" dirty="0" smtClean="0">
                <a:latin typeface="Times New Roman" pitchFamily="18" charset="0"/>
                <a:cs typeface="Times New Roman" pitchFamily="18" charset="0"/>
              </a:rPr>
              <a:t>2013</a:t>
            </a:r>
            <a:endParaRPr lang="en-US" sz="2400" dirty="0" smtClean="0">
              <a:latin typeface="Times New Roman" pitchFamily="18" charset="0"/>
              <a:cs typeface="Times New Roman" pitchFamily="18" charset="0"/>
            </a:endParaRPr>
          </a:p>
          <a:p>
            <a:pPr marL="566928" indent="-457200">
              <a:buFont typeface="+mj-lt"/>
              <a:buAutoNum type="arabicPeriod"/>
            </a:pPr>
            <a:r>
              <a:rPr lang="en-IN" sz="2400" b="1" dirty="0" smtClean="0">
                <a:latin typeface="Times New Roman" pitchFamily="18" charset="0"/>
                <a:cs typeface="Times New Roman" pitchFamily="18" charset="0"/>
              </a:rPr>
              <a:t>Hydroxyl Radical assay (</a:t>
            </a:r>
            <a:r>
              <a:rPr lang="en-IN" sz="2400" dirty="0" err="1" smtClean="0">
                <a:latin typeface="Times New Roman" pitchFamily="18" charset="0"/>
                <a:cs typeface="Times New Roman" pitchFamily="18" charset="0"/>
              </a:rPr>
              <a:t>Deoxyribose</a:t>
            </a:r>
            <a:r>
              <a:rPr lang="en-IN" sz="2400" dirty="0" smtClean="0">
                <a:latin typeface="Times New Roman" pitchFamily="18" charset="0"/>
                <a:cs typeface="Times New Roman" pitchFamily="18" charset="0"/>
              </a:rPr>
              <a:t> assay)- </a:t>
            </a:r>
            <a:r>
              <a:rPr lang="en-US" sz="2400" dirty="0" err="1" smtClean="0">
                <a:latin typeface="Times New Roman" pitchFamily="18" charset="0"/>
                <a:cs typeface="Times New Roman" pitchFamily="18" charset="0"/>
              </a:rPr>
              <a:t>Halliwell</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1987</a:t>
            </a:r>
          </a:p>
          <a:p>
            <a:pPr marL="566928" indent="-457200">
              <a:buFont typeface="+mj-lt"/>
              <a:buAutoNum type="arabicPeriod"/>
            </a:pPr>
            <a:r>
              <a:rPr lang="en-IN" sz="2400" b="1" dirty="0" smtClean="0">
                <a:latin typeface="Times New Roman" pitchFamily="18" charset="0"/>
                <a:cs typeface="Times New Roman" pitchFamily="18" charset="0"/>
              </a:rPr>
              <a:t>Mitochondrial Membrane Potential (MMP) analysis- </a:t>
            </a:r>
            <a:r>
              <a:rPr lang="en-US" sz="2400" dirty="0" err="1" smtClean="0">
                <a:latin typeface="Times New Roman" pitchFamily="18" charset="0"/>
                <a:cs typeface="Times New Roman" pitchFamily="18" charset="0"/>
              </a:rPr>
              <a:t>Cossarizza</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1993</a:t>
            </a:r>
          </a:p>
          <a:p>
            <a:pPr marL="566928" indent="-457200">
              <a:buFont typeface="+mj-lt"/>
              <a:buAutoNum type="arabicPeriod"/>
            </a:pPr>
            <a:r>
              <a:rPr lang="en-IN" sz="2400" b="1" dirty="0" smtClean="0">
                <a:latin typeface="Times New Roman" pitchFamily="18" charset="0"/>
                <a:cs typeface="Times New Roman" pitchFamily="18" charset="0"/>
              </a:rPr>
              <a:t>Glutathione (GSH) assay- </a:t>
            </a:r>
            <a:r>
              <a:rPr lang="en-US" sz="2400" dirty="0" smtClean="0">
                <a:latin typeface="Times New Roman" pitchFamily="18" charset="0"/>
                <a:cs typeface="Times New Roman" pitchFamily="18" charset="0"/>
              </a:rPr>
              <a:t>Boyne and </a:t>
            </a:r>
            <a:r>
              <a:rPr lang="en-US" sz="2400" dirty="0" err="1" smtClean="0">
                <a:latin typeface="Times New Roman" pitchFamily="18" charset="0"/>
                <a:cs typeface="Times New Roman" pitchFamily="18" charset="0"/>
              </a:rPr>
              <a:t>Ellman</a:t>
            </a:r>
            <a:r>
              <a:rPr lang="en-US" sz="2400" dirty="0" smtClean="0">
                <a:latin typeface="Times New Roman" pitchFamily="18" charset="0"/>
                <a:cs typeface="Times New Roman" pitchFamily="18" charset="0"/>
              </a:rPr>
              <a:t> (1972)</a:t>
            </a:r>
          </a:p>
          <a:p>
            <a:pPr marL="566928" lvl="0" indent="-457200">
              <a:buFont typeface="+mj-lt"/>
              <a:buAutoNum type="arabicPeriod"/>
            </a:pPr>
            <a:endParaRPr lang="en-IN" sz="2400" dirty="0" smtClean="0">
              <a:latin typeface="Times New Roman" pitchFamily="18" charset="0"/>
              <a:cs typeface="Times New Roman" pitchFamily="18" charset="0"/>
            </a:endParaRPr>
          </a:p>
          <a:p>
            <a:pPr lvl="0"/>
            <a:endParaRPr lang="en-US" sz="2400" dirty="0" smtClean="0">
              <a:latin typeface="Times New Roman" pitchFamily="18" charset="0"/>
              <a:cs typeface="Times New Roman" pitchFamily="18" charset="0"/>
            </a:endParaRPr>
          </a:p>
          <a:p>
            <a:pPr lvl="0"/>
            <a:endParaRPr lang="en-US" sz="2400" dirty="0">
              <a:latin typeface="Times New Roman" pitchFamily="18" charset="0"/>
              <a:cs typeface="Times New Roman" pitchFamily="18" charset="0"/>
            </a:endParaRPr>
          </a:p>
        </p:txBody>
      </p:sp>
      <p:sp>
        <p:nvSpPr>
          <p:cNvPr id="3" name="Title 2"/>
          <p:cNvSpPr txBox="1">
            <a:spLocks/>
          </p:cNvSpPr>
          <p:nvPr/>
        </p:nvSpPr>
        <p:spPr>
          <a:xfrm>
            <a:off x="228600" y="457200"/>
            <a:ext cx="8686800" cy="1143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lvl="0"/>
            <a:r>
              <a:rPr lang="en-IN" sz="2600" b="1" dirty="0" smtClean="0">
                <a:latin typeface="Times New Roman" pitchFamily="18" charset="0"/>
                <a:cs typeface="Times New Roman" pitchFamily="18" charset="0"/>
              </a:rPr>
              <a:t>Anticancer and Antioxidant assays were carried out following the standard protocols of authors mentioned below</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04800"/>
            <a:ext cx="7543800" cy="523220"/>
          </a:xfrm>
          <a:prstGeom prst="rect">
            <a:avLst/>
          </a:prstGeom>
          <a:noFill/>
        </p:spPr>
        <p:txBody>
          <a:bodyPr wrap="square">
            <a:spAutoFit/>
          </a:bodyPr>
          <a:lstStyle/>
          <a:p>
            <a:pPr algn="ctr"/>
            <a:endParaRPr lang="en-US" sz="2800" dirty="0" smtClean="0"/>
          </a:p>
        </p:txBody>
      </p:sp>
      <p:sp>
        <p:nvSpPr>
          <p:cNvPr id="5" name="Title 1"/>
          <p:cNvSpPr txBox="1">
            <a:spLocks/>
          </p:cNvSpPr>
          <p:nvPr/>
        </p:nvSpPr>
        <p:spPr bwMode="auto">
          <a:xfrm>
            <a:off x="1447800" y="2514600"/>
            <a:ext cx="6400800" cy="685800"/>
          </a:xfrm>
          <a:prstGeom prst="rect">
            <a:avLst/>
          </a:prstGeom>
          <a:solidFill>
            <a:schemeClr val="accent3">
              <a:lumMod val="60000"/>
              <a:lumOff val="40000"/>
            </a:schemeClr>
          </a:solidFill>
          <a:ln/>
          <a:extLst>
            <a:ext uri="{91240B29-F687-4F45-9708-019B960494DF}">
              <a14:hiddenLine xmlns="" xmlns:a14="http://schemas.microsoft.com/office/drawing/2010/main" w="9525">
                <a:solidFill>
                  <a:srgbClr val="000000"/>
                </a:solidFill>
                <a:miter lim="800000"/>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lIns="0" rIns="0" bIns="0" anchor="b">
            <a:norm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lgn="ctr"/>
            <a:r>
              <a:rPr lang="en-US" sz="3600" b="1" dirty="0" smtClean="0">
                <a:latin typeface="Times New Roman" pitchFamily="18" charset="0"/>
                <a:cs typeface="Times New Roman" pitchFamily="18" charset="0"/>
              </a:rPr>
              <a:t>2. Results and Discussion</a:t>
            </a:r>
            <a:endParaRPr lang="en-US" sz="3600" dirty="0" smtClean="0"/>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Box 2"/>
          <p:cNvSpPr txBox="1">
            <a:spLocks noChangeArrowheads="1"/>
          </p:cNvSpPr>
          <p:nvPr/>
        </p:nvSpPr>
        <p:spPr bwMode="auto">
          <a:xfrm>
            <a:off x="3200400" y="5791200"/>
            <a:ext cx="6324600" cy="707886"/>
          </a:xfrm>
          <a:prstGeom prst="rect">
            <a:avLst/>
          </a:prstGeom>
          <a:noFill/>
          <a:ln w="9525">
            <a:noFill/>
            <a:miter lim="800000"/>
            <a:headEnd/>
            <a:tailEnd/>
          </a:ln>
        </p:spPr>
        <p:txBody>
          <a:bodyPr wrap="square">
            <a:spAutoFit/>
          </a:bodyPr>
          <a:lstStyle/>
          <a:p>
            <a:r>
              <a:rPr lang="en-US" altLang="en-US" sz="2000" dirty="0">
                <a:latin typeface="Times New Roman" pitchFamily="18" charset="0"/>
                <a:cs typeface="Times New Roman" pitchFamily="18" charset="0"/>
              </a:rPr>
              <a:t>Lane 1:  </a:t>
            </a:r>
            <a:r>
              <a:rPr lang="en-US" altLang="en-US" sz="2000" dirty="0" smtClean="0">
                <a:latin typeface="Times New Roman" pitchFamily="18" charset="0"/>
                <a:cs typeface="Times New Roman" pitchFamily="18" charset="0"/>
              </a:rPr>
              <a:t>Purified lovastatin from </a:t>
            </a:r>
            <a:r>
              <a:rPr lang="en-US" altLang="en-US" sz="2000" i="1" dirty="0">
                <a:latin typeface="Times New Roman" pitchFamily="18" charset="0"/>
                <a:cs typeface="Times New Roman" pitchFamily="18" charset="0"/>
              </a:rPr>
              <a:t>A.  </a:t>
            </a:r>
            <a:r>
              <a:rPr lang="en-US" altLang="en-US" sz="2000" i="1" dirty="0" err="1">
                <a:latin typeface="Times New Roman" pitchFamily="18" charset="0"/>
                <a:cs typeface="Times New Roman" pitchFamily="18" charset="0"/>
              </a:rPr>
              <a:t>terreus</a:t>
            </a:r>
            <a:r>
              <a:rPr lang="en-US" altLang="en-US" sz="2000" i="1" dirty="0">
                <a:latin typeface="Times New Roman" pitchFamily="18" charset="0"/>
                <a:cs typeface="Times New Roman" pitchFamily="18" charset="0"/>
              </a:rPr>
              <a:t> </a:t>
            </a:r>
            <a:r>
              <a:rPr lang="en-US" altLang="en-US" sz="2000" dirty="0">
                <a:latin typeface="Times New Roman" pitchFamily="18" charset="0"/>
                <a:cs typeface="Times New Roman" pitchFamily="18" charset="0"/>
              </a:rPr>
              <a:t>(KM017963)</a:t>
            </a:r>
          </a:p>
          <a:p>
            <a:r>
              <a:rPr lang="en-US" altLang="en-US" sz="2000" dirty="0">
                <a:latin typeface="Times New Roman" pitchFamily="18" charset="0"/>
                <a:cs typeface="Times New Roman" pitchFamily="18" charset="0"/>
              </a:rPr>
              <a:t>Lane 2: Lovastatin standard (Sigma</a:t>
            </a:r>
            <a:r>
              <a:rPr lang="en-US" altLang="en-US" sz="2000" dirty="0" smtClean="0">
                <a:latin typeface="Times New Roman" pitchFamily="18" charset="0"/>
                <a:cs typeface="Times New Roman" pitchFamily="18" charset="0"/>
              </a:rPr>
              <a:t>)</a:t>
            </a:r>
            <a:endParaRPr lang="en-US" altLang="en-US" sz="2000" dirty="0">
              <a:latin typeface="Times New Roman" pitchFamily="18" charset="0"/>
              <a:cs typeface="Times New Roman" pitchFamily="18" charset="0"/>
            </a:endParaRPr>
          </a:p>
        </p:txBody>
      </p:sp>
      <p:sp>
        <p:nvSpPr>
          <p:cNvPr id="7" name="Title 2"/>
          <p:cNvSpPr txBox="1">
            <a:spLocks/>
          </p:cNvSpPr>
          <p:nvPr/>
        </p:nvSpPr>
        <p:spPr>
          <a:xfrm>
            <a:off x="76200" y="57764"/>
            <a:ext cx="8915400" cy="856636"/>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fontAlgn="auto">
              <a:spcAft>
                <a:spcPts val="0"/>
              </a:spcAft>
              <a:defRPr/>
            </a:pPr>
            <a:r>
              <a:rPr lang="en-US" sz="2600" b="1" dirty="0" smtClean="0">
                <a:solidFill>
                  <a:schemeClr val="tx1"/>
                </a:solidFill>
                <a:latin typeface="Times New Roman" panose="02020603050405020304" pitchFamily="18" charset="0"/>
                <a:cs typeface="Times New Roman" panose="02020603050405020304" pitchFamily="18" charset="0"/>
              </a:rPr>
              <a:t>2.1. Detection of purified lovastatin by</a:t>
            </a:r>
          </a:p>
          <a:p>
            <a:pPr fontAlgn="auto">
              <a:spcAft>
                <a:spcPts val="0"/>
              </a:spcAft>
              <a:defRPr/>
            </a:pPr>
            <a:r>
              <a:rPr lang="en-US" sz="2600" b="1" dirty="0" smtClean="0">
                <a:solidFill>
                  <a:schemeClr val="tx1"/>
                </a:solidFill>
                <a:latin typeface="Times New Roman" panose="02020603050405020304" pitchFamily="18" charset="0"/>
                <a:cs typeface="Times New Roman" panose="02020603050405020304" pitchFamily="18" charset="0"/>
              </a:rPr>
              <a:t>Thin </a:t>
            </a:r>
            <a:r>
              <a:rPr lang="en-US" sz="2600" b="1" dirty="0">
                <a:solidFill>
                  <a:schemeClr val="tx1"/>
                </a:solidFill>
                <a:latin typeface="Times New Roman" panose="02020603050405020304" pitchFamily="18" charset="0"/>
                <a:cs typeface="Times New Roman" panose="02020603050405020304" pitchFamily="18" charset="0"/>
              </a:rPr>
              <a:t>Layer </a:t>
            </a:r>
            <a:r>
              <a:rPr lang="en-US" sz="2600" b="1" dirty="0" smtClean="0">
                <a:solidFill>
                  <a:schemeClr val="tx1"/>
                </a:solidFill>
                <a:latin typeface="Times New Roman" panose="02020603050405020304" pitchFamily="18" charset="0"/>
                <a:cs typeface="Times New Roman" panose="02020603050405020304" pitchFamily="18" charset="0"/>
              </a:rPr>
              <a:t>Chromatography (TLC)</a:t>
            </a:r>
            <a:endParaRPr lang="en-US" sz="2600" b="1" dirty="0">
              <a:solidFill>
                <a:schemeClr val="tx1"/>
              </a:solidFill>
              <a:latin typeface="Times New Roman" panose="02020603050405020304" pitchFamily="18" charset="0"/>
              <a:cs typeface="Times New Roman" panose="02020603050405020304" pitchFamily="18" charset="0"/>
            </a:endParaRPr>
          </a:p>
        </p:txBody>
      </p:sp>
      <p:sp>
        <p:nvSpPr>
          <p:cNvPr id="2" name="Right Arrow 1"/>
          <p:cNvSpPr/>
          <p:nvPr/>
        </p:nvSpPr>
        <p:spPr>
          <a:xfrm>
            <a:off x="3276600" y="3276600"/>
            <a:ext cx="10668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0730" name="TextBox 2"/>
          <p:cNvSpPr txBox="1">
            <a:spLocks noChangeArrowheads="1"/>
          </p:cNvSpPr>
          <p:nvPr/>
        </p:nvSpPr>
        <p:spPr bwMode="auto">
          <a:xfrm>
            <a:off x="-152400" y="4854714"/>
            <a:ext cx="3352800" cy="707886"/>
          </a:xfrm>
          <a:prstGeom prst="rect">
            <a:avLst/>
          </a:prstGeom>
          <a:noFill/>
          <a:ln w="9525">
            <a:noFill/>
            <a:miter lim="800000"/>
            <a:headEnd/>
            <a:tailEnd/>
          </a:ln>
        </p:spPr>
        <p:txBody>
          <a:bodyPr wrap="square">
            <a:spAutoFit/>
          </a:bodyPr>
          <a:lstStyle/>
          <a:p>
            <a:pPr algn="ctr"/>
            <a:r>
              <a:rPr lang="en-US" altLang="en-US" sz="2000" dirty="0" smtClean="0">
                <a:latin typeface="Times New Roman" pitchFamily="18" charset="0"/>
                <a:cs typeface="Times New Roman" pitchFamily="18" charset="0"/>
              </a:rPr>
              <a:t>Pooled 80:20 fraction of  </a:t>
            </a:r>
            <a:r>
              <a:rPr lang="en-US" altLang="en-US" sz="2000" dirty="0" err="1" smtClean="0">
                <a:latin typeface="Times New Roman" pitchFamily="18" charset="0"/>
                <a:cs typeface="Times New Roman" pitchFamily="18" charset="0"/>
              </a:rPr>
              <a:t>Benzene:Acetonitrile</a:t>
            </a:r>
            <a:endParaRPr lang="en-US" altLang="en-US" sz="2000" dirty="0">
              <a:latin typeface="Times New Roman" pitchFamily="18" charset="0"/>
              <a:cs typeface="Times New Roman" pitchFamily="18" charset="0"/>
            </a:endParaRPr>
          </a:p>
        </p:txBody>
      </p:sp>
      <p:sp>
        <p:nvSpPr>
          <p:cNvPr id="30731" name="TextBox 10"/>
          <p:cNvSpPr txBox="1">
            <a:spLocks noChangeArrowheads="1"/>
          </p:cNvSpPr>
          <p:nvPr/>
        </p:nvSpPr>
        <p:spPr bwMode="auto">
          <a:xfrm>
            <a:off x="4073525" y="5145088"/>
            <a:ext cx="4765675" cy="707886"/>
          </a:xfrm>
          <a:prstGeom prst="rect">
            <a:avLst/>
          </a:prstGeom>
          <a:noFill/>
          <a:ln w="9525">
            <a:noFill/>
            <a:miter lim="800000"/>
            <a:headEnd/>
            <a:tailEnd/>
          </a:ln>
        </p:spPr>
        <p:txBody>
          <a:bodyPr>
            <a:spAutoFit/>
          </a:bodyPr>
          <a:lstStyle/>
          <a:p>
            <a:pPr algn="ctr"/>
            <a:r>
              <a:rPr lang="en-US" altLang="en-US" sz="2000" dirty="0" smtClean="0">
                <a:latin typeface="Times New Roman" pitchFamily="18" charset="0"/>
                <a:cs typeface="Times New Roman" pitchFamily="18" charset="0"/>
              </a:rPr>
              <a:t>Detection </a:t>
            </a:r>
            <a:r>
              <a:rPr lang="en-US" altLang="en-US" sz="2000" dirty="0">
                <a:latin typeface="Times New Roman" pitchFamily="18" charset="0"/>
                <a:cs typeface="Times New Roman" pitchFamily="18" charset="0"/>
              </a:rPr>
              <a:t>of lovastatin in </a:t>
            </a:r>
            <a:r>
              <a:rPr lang="en-US" altLang="en-US" sz="2000" dirty="0" smtClean="0">
                <a:latin typeface="Times New Roman" pitchFamily="18" charset="0"/>
                <a:cs typeface="Times New Roman" pitchFamily="18" charset="0"/>
              </a:rPr>
              <a:t>80:20 fraction </a:t>
            </a:r>
            <a:r>
              <a:rPr lang="en-US" altLang="en-US" sz="2000" dirty="0">
                <a:latin typeface="Times New Roman" pitchFamily="18" charset="0"/>
                <a:cs typeface="Times New Roman" pitchFamily="18" charset="0"/>
              </a:rPr>
              <a:t>of </a:t>
            </a:r>
            <a:r>
              <a:rPr lang="en-US" altLang="en-US" sz="2000" dirty="0" err="1" smtClean="0">
                <a:latin typeface="Times New Roman" pitchFamily="18" charset="0"/>
                <a:cs typeface="Times New Roman" pitchFamily="18" charset="0"/>
              </a:rPr>
              <a:t>Benzene:Acetonitrile</a:t>
            </a:r>
            <a:r>
              <a:rPr lang="en-US" altLang="en-US" sz="2000" dirty="0" smtClean="0">
                <a:latin typeface="Times New Roman" pitchFamily="18" charset="0"/>
                <a:cs typeface="Times New Roman" pitchFamily="18" charset="0"/>
              </a:rPr>
              <a:t> by TLC</a:t>
            </a:r>
            <a:endParaRPr lang="en-US" altLang="en-US" sz="2000" dirty="0">
              <a:latin typeface="Times New Roman" pitchFamily="18" charset="0"/>
              <a:cs typeface="Times New Roman" pitchFamily="18" charset="0"/>
            </a:endParaRPr>
          </a:p>
        </p:txBody>
      </p:sp>
      <p:pic>
        <p:nvPicPr>
          <p:cNvPr id="13" name="Picture 2" descr="C:\Users\praveen\Pictures\WP_20140804_007.jpg"/>
          <p:cNvPicPr>
            <a:picLocks noChangeAspect="1" noChangeArrowheads="1"/>
          </p:cNvPicPr>
          <p:nvPr/>
        </p:nvPicPr>
        <p:blipFill>
          <a:blip r:embed="rId2" cstate="print">
            <a:lum bright="25000"/>
            <a:extLst>
              <a:ext uri="{28A0092B-C50C-407E-A947-70E740481C1C}">
                <a14:useLocalDpi xmlns="" xmlns:a14="http://schemas.microsoft.com/office/drawing/2010/main" val="0"/>
              </a:ext>
            </a:extLst>
          </a:blip>
          <a:srcRect l="72835" t="16068" b="24481"/>
          <a:stretch>
            <a:fillRect/>
          </a:stretch>
        </p:blipFill>
        <p:spPr bwMode="auto">
          <a:xfrm>
            <a:off x="699424" y="1981200"/>
            <a:ext cx="1828800" cy="2819400"/>
          </a:xfrm>
          <a:prstGeom prst="rect">
            <a:avLst/>
          </a:prstGeom>
          <a:noFill/>
          <a:ln>
            <a:solidFill>
              <a:srgbClr val="C00000">
                <a:alpha val="86000"/>
              </a:srgbClr>
            </a:solidFill>
          </a:ln>
          <a:extLst>
            <a:ext uri="{909E8E84-426E-40DD-AFC4-6F175D3DCCD1}">
              <a14:hiddenFill xmlns="" xmlns:a14="http://schemas.microsoft.com/office/drawing/2010/main">
                <a:solidFill>
                  <a:srgbClr val="FFFFFF"/>
                </a:solidFill>
              </a14:hiddenFill>
            </a:ext>
          </a:extLst>
        </p:spPr>
      </p:pic>
      <p:sp>
        <p:nvSpPr>
          <p:cNvPr id="14" name="Rectangle 13"/>
          <p:cNvSpPr/>
          <p:nvPr/>
        </p:nvSpPr>
        <p:spPr>
          <a:xfrm>
            <a:off x="3048000" y="2590800"/>
            <a:ext cx="1600200" cy="533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solidFill>
                  <a:schemeClr val="tx1"/>
                </a:solidFill>
                <a:latin typeface="Times New Roman" pitchFamily="18" charset="0"/>
                <a:cs typeface="Times New Roman" pitchFamily="18" charset="0"/>
              </a:rPr>
              <a:t>Spotted on TLC sheet</a:t>
            </a:r>
            <a:endParaRPr lang="en-US" dirty="0">
              <a:solidFill>
                <a:schemeClr val="tx1"/>
              </a:solidFill>
              <a:latin typeface="Times New Roman" pitchFamily="18" charset="0"/>
              <a:cs typeface="Times New Roman" pitchFamily="18" charset="0"/>
            </a:endParaRPr>
          </a:p>
        </p:txBody>
      </p:sp>
      <p:pic>
        <p:nvPicPr>
          <p:cNvPr id="35841" name="Picture 1" descr="C:\Users\Bhargavi\Desktop\TLC edited.png"/>
          <p:cNvPicPr>
            <a:picLocks noChangeAspect="1" noChangeArrowheads="1"/>
          </p:cNvPicPr>
          <p:nvPr/>
        </p:nvPicPr>
        <p:blipFill>
          <a:blip r:embed="rId3"/>
          <a:srcRect t="8481" r="42575"/>
          <a:stretch>
            <a:fillRect/>
          </a:stretch>
        </p:blipFill>
        <p:spPr bwMode="auto">
          <a:xfrm>
            <a:off x="5334000" y="1066800"/>
            <a:ext cx="1981200" cy="4114800"/>
          </a:xfrm>
          <a:prstGeom prst="rect">
            <a:avLst/>
          </a:prstGeom>
          <a:noFill/>
        </p:spPr>
      </p:pic>
      <p:cxnSp>
        <p:nvCxnSpPr>
          <p:cNvPr id="16" name="Straight Connector 15"/>
          <p:cNvCxnSpPr/>
          <p:nvPr/>
        </p:nvCxnSpPr>
        <p:spPr>
          <a:xfrm rot="5400000">
            <a:off x="7125494" y="4990306"/>
            <a:ext cx="3810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Slide Number Placeholder 11"/>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
          <p:cNvSpPr>
            <a:spLocks noChangeArrowheads="1"/>
          </p:cNvSpPr>
          <p:nvPr/>
        </p:nvSpPr>
        <p:spPr bwMode="auto">
          <a:xfrm>
            <a:off x="4618038" y="609600"/>
            <a:ext cx="1511300"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defRPr/>
            </a:pPr>
            <a:r>
              <a:rPr lang="en-IN" sz="1200" b="1" dirty="0">
                <a:solidFill>
                  <a:schemeClr val="accent1">
                    <a:lumMod val="75000"/>
                  </a:schemeClr>
                </a:solidFill>
                <a:latin typeface="Times New Roman" pitchFamily="18" charset="0"/>
                <a:cs typeface="Times New Roman" pitchFamily="18" charset="0"/>
              </a:rPr>
              <a:t>Lovastatin standard</a:t>
            </a:r>
            <a:endParaRPr lang="en-US" sz="1200" dirty="0">
              <a:solidFill>
                <a:schemeClr val="accent1">
                  <a:lumMod val="75000"/>
                </a:schemeClr>
              </a:solidFill>
              <a:latin typeface="Times New Roman" pitchFamily="18" charset="0"/>
              <a:cs typeface="Times New Roman" pitchFamily="18" charset="0"/>
            </a:endParaRPr>
          </a:p>
        </p:txBody>
      </p:sp>
      <p:cxnSp>
        <p:nvCxnSpPr>
          <p:cNvPr id="49" name="Straight Arrow Connector 48"/>
          <p:cNvCxnSpPr>
            <a:stCxn id="24579" idx="1"/>
          </p:cNvCxnSpPr>
          <p:nvPr/>
        </p:nvCxnSpPr>
        <p:spPr>
          <a:xfrm flipH="1">
            <a:off x="4384675" y="747713"/>
            <a:ext cx="233363" cy="13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itle 2"/>
          <p:cNvSpPr txBox="1">
            <a:spLocks/>
          </p:cNvSpPr>
          <p:nvPr/>
        </p:nvSpPr>
        <p:spPr>
          <a:xfrm>
            <a:off x="304800" y="161925"/>
            <a:ext cx="8305800" cy="904875"/>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fontAlgn="auto">
              <a:spcBef>
                <a:spcPts val="0"/>
              </a:spcBef>
              <a:spcAft>
                <a:spcPts val="0"/>
              </a:spcAft>
              <a:defRPr/>
            </a:pPr>
            <a:r>
              <a:rPr lang="en-IN" sz="2600" b="1" dirty="0" smtClean="0">
                <a:latin typeface="Times New Roman" pitchFamily="18" charset="0"/>
                <a:cs typeface="Times New Roman" pitchFamily="18" charset="0"/>
              </a:rPr>
              <a:t>2.2 Quantification of purified </a:t>
            </a:r>
            <a:r>
              <a:rPr lang="en-IN" sz="2600" b="1" dirty="0">
                <a:latin typeface="Times New Roman" pitchFamily="18" charset="0"/>
                <a:cs typeface="Times New Roman" pitchFamily="18" charset="0"/>
              </a:rPr>
              <a:t>lovastatin </a:t>
            </a:r>
            <a:r>
              <a:rPr lang="en-IN" sz="2600" b="1" dirty="0" smtClean="0">
                <a:latin typeface="Times New Roman" pitchFamily="18" charset="0"/>
                <a:cs typeface="Times New Roman" pitchFamily="18" charset="0"/>
              </a:rPr>
              <a:t>by </a:t>
            </a:r>
            <a:r>
              <a:rPr lang="en-IN" sz="2600" b="1" dirty="0">
                <a:latin typeface="Times New Roman" pitchFamily="18" charset="0"/>
                <a:cs typeface="Times New Roman" pitchFamily="18" charset="0"/>
              </a:rPr>
              <a:t>High  </a:t>
            </a:r>
            <a:r>
              <a:rPr lang="en-IN" sz="2600" b="1" dirty="0" smtClean="0">
                <a:latin typeface="Times New Roman" pitchFamily="18" charset="0"/>
                <a:cs typeface="Times New Roman" pitchFamily="18" charset="0"/>
              </a:rPr>
              <a:t>Performance </a:t>
            </a:r>
            <a:r>
              <a:rPr lang="en-IN" sz="2600" b="1" dirty="0">
                <a:latin typeface="Times New Roman" pitchFamily="18" charset="0"/>
                <a:cs typeface="Times New Roman" pitchFamily="18" charset="0"/>
              </a:rPr>
              <a:t>Liquid Chromatography (HPLC)</a:t>
            </a:r>
          </a:p>
        </p:txBody>
      </p:sp>
      <p:sp>
        <p:nvSpPr>
          <p:cNvPr id="31749" name="Rectangle 17"/>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ltLang="en-US"/>
          </a:p>
        </p:txBody>
      </p:sp>
      <p:sp>
        <p:nvSpPr>
          <p:cNvPr id="31750" name="Rectangle 19"/>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ltLang="en-US"/>
          </a:p>
        </p:txBody>
      </p:sp>
      <p:sp>
        <p:nvSpPr>
          <p:cNvPr id="31752" name="Rectangle 21"/>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ltLang="en-US"/>
          </a:p>
        </p:txBody>
      </p:sp>
      <p:sp>
        <p:nvSpPr>
          <p:cNvPr id="31758" name="Rectangle 17"/>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ltLang="en-US"/>
          </a:p>
        </p:txBody>
      </p:sp>
      <p:pic>
        <p:nvPicPr>
          <p:cNvPr id="50177" name="Picture 1" descr="C:\Users\Bhargavi\Desktop\HPLC 1.png"/>
          <p:cNvPicPr>
            <a:picLocks noChangeAspect="1" noChangeArrowheads="1"/>
          </p:cNvPicPr>
          <p:nvPr/>
        </p:nvPicPr>
        <p:blipFill>
          <a:blip r:embed="rId2"/>
          <a:srcRect/>
          <a:stretch>
            <a:fillRect/>
          </a:stretch>
        </p:blipFill>
        <p:spPr bwMode="auto">
          <a:xfrm>
            <a:off x="228600" y="1227793"/>
            <a:ext cx="8839200" cy="5477807"/>
          </a:xfrm>
          <a:prstGeom prst="rect">
            <a:avLst/>
          </a:prstGeom>
          <a:noFill/>
        </p:spPr>
      </p:pic>
      <p:sp>
        <p:nvSpPr>
          <p:cNvPr id="11" name="Slide Number Placeholder 10"/>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739676"/>
            <a:ext cx="8534400" cy="2308324"/>
          </a:xfrm>
          <a:prstGeom prst="rect">
            <a:avLst/>
          </a:prstGeom>
        </p:spPr>
        <p:txBody>
          <a:bodyPr wrap="square">
            <a:spAutoFit/>
          </a:bodyPr>
          <a:lstStyle/>
          <a:p>
            <a:pPr algn="just">
              <a:buFont typeface="Arial" pitchFamily="34" charset="0"/>
              <a:buChar char="•"/>
            </a:pPr>
            <a:r>
              <a:rPr lang="en-US" sz="2400" dirty="0" smtClean="0">
                <a:latin typeface="Times New Roman" pitchFamily="18" charset="0"/>
                <a:cs typeface="Times New Roman" pitchFamily="18" charset="0"/>
              </a:rPr>
              <a:t>Lovastatin showed significant dose dependent </a:t>
            </a:r>
            <a:r>
              <a:rPr lang="en-US" sz="2400" dirty="0" err="1" smtClean="0">
                <a:latin typeface="Times New Roman" pitchFamily="18" charset="0"/>
                <a:cs typeface="Times New Roman" pitchFamily="18" charset="0"/>
              </a:rPr>
              <a:t>cytotoxic</a:t>
            </a:r>
            <a:r>
              <a:rPr lang="en-US" sz="2400" dirty="0" smtClean="0">
                <a:latin typeface="Times New Roman" pitchFamily="18" charset="0"/>
                <a:cs typeface="Times New Roman" pitchFamily="18" charset="0"/>
              </a:rPr>
              <a:t> effect on </a:t>
            </a:r>
            <a:r>
              <a:rPr lang="en-US" sz="2400" dirty="0" err="1" smtClean="0">
                <a:latin typeface="Times New Roman" pitchFamily="18" charset="0"/>
                <a:cs typeface="Times New Roman" pitchFamily="18" charset="0"/>
              </a:rPr>
              <a:t>HeLa</a:t>
            </a:r>
            <a:r>
              <a:rPr lang="en-US" sz="2400" dirty="0" smtClean="0">
                <a:latin typeface="Times New Roman" pitchFamily="18" charset="0"/>
                <a:cs typeface="Times New Roman" pitchFamily="18" charset="0"/>
              </a:rPr>
              <a:t> cells (Figure 2).</a:t>
            </a:r>
          </a:p>
          <a:p>
            <a:pPr algn="just">
              <a:buFont typeface="Arial" pitchFamily="34" charset="0"/>
              <a:buChar char="•"/>
            </a:pPr>
            <a:r>
              <a:rPr lang="en-US" sz="2400" dirty="0" smtClean="0">
                <a:latin typeface="Times New Roman" pitchFamily="18" charset="0"/>
                <a:cs typeface="Times New Roman" pitchFamily="18" charset="0"/>
              </a:rPr>
              <a:t>50% inhibition was found to be at 160 </a:t>
            </a:r>
            <a:r>
              <a:rPr lang="en-US" sz="2400" dirty="0" err="1" smtClean="0">
                <a:latin typeface="Times New Roman" pitchFamily="18" charset="0"/>
                <a:cs typeface="Times New Roman" pitchFamily="18" charset="0"/>
              </a:rPr>
              <a:t>μg</a:t>
            </a:r>
            <a:r>
              <a:rPr lang="en-US" sz="2400" dirty="0" smtClean="0">
                <a:latin typeface="Times New Roman" pitchFamily="18" charset="0"/>
                <a:cs typeface="Times New Roman" pitchFamily="18" charset="0"/>
              </a:rPr>
              <a:t>/ml</a:t>
            </a:r>
            <a:r>
              <a:rPr lang="en-US" sz="2400" b="1"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p>
          <a:p>
            <a:pPr algn="just">
              <a:buFont typeface="Arial" pitchFamily="34" charset="0"/>
              <a:buChar char="•"/>
            </a:pPr>
            <a:r>
              <a:rPr lang="en-US" sz="2400" dirty="0" smtClean="0">
                <a:latin typeface="Times New Roman" pitchFamily="18" charset="0"/>
                <a:cs typeface="Times New Roman" pitchFamily="18" charset="0"/>
              </a:rPr>
              <a:t>Results indicate that lovastatin is a strong </a:t>
            </a:r>
            <a:r>
              <a:rPr lang="en-US" sz="2400" dirty="0" err="1" smtClean="0">
                <a:latin typeface="Times New Roman" pitchFamily="18" charset="0"/>
                <a:cs typeface="Times New Roman" pitchFamily="18" charset="0"/>
              </a:rPr>
              <a:t>cytotoxic</a:t>
            </a:r>
            <a:r>
              <a:rPr lang="en-US" sz="2400" dirty="0" smtClean="0">
                <a:latin typeface="Times New Roman" pitchFamily="18" charset="0"/>
                <a:cs typeface="Times New Roman" pitchFamily="18" charset="0"/>
              </a:rPr>
              <a:t> agent which partially explains its anticancer activity and can be suggested for the use as chemotherapeutic agent</a:t>
            </a:r>
            <a:endParaRPr lang="en-US" sz="2400" dirty="0">
              <a:latin typeface="Times New Roman" pitchFamily="18" charset="0"/>
              <a:cs typeface="Times New Roman" pitchFamily="18" charset="0"/>
            </a:endParaRPr>
          </a:p>
        </p:txBody>
      </p:sp>
      <p:sp>
        <p:nvSpPr>
          <p:cNvPr id="5" name="Title 2"/>
          <p:cNvSpPr txBox="1">
            <a:spLocks/>
          </p:cNvSpPr>
          <p:nvPr/>
        </p:nvSpPr>
        <p:spPr>
          <a:xfrm>
            <a:off x="1295400" y="76200"/>
            <a:ext cx="6096000" cy="600075"/>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fontAlgn="auto">
              <a:spcBef>
                <a:spcPts val="0"/>
              </a:spcBef>
              <a:spcAft>
                <a:spcPts val="0"/>
              </a:spcAft>
              <a:defRPr/>
            </a:pPr>
            <a:r>
              <a:rPr lang="en-IN" sz="2600" b="1" dirty="0" smtClean="0">
                <a:latin typeface="Times New Roman" pitchFamily="18" charset="0"/>
                <a:cs typeface="Times New Roman" pitchFamily="18" charset="0"/>
              </a:rPr>
              <a:t>2.3. Cytotoxicity </a:t>
            </a:r>
            <a:endParaRPr lang="en-IN" sz="2600" b="1" dirty="0">
              <a:latin typeface="Times New Roman" pitchFamily="18" charset="0"/>
              <a:cs typeface="Times New Roman" pitchFamily="18" charset="0"/>
            </a:endParaRPr>
          </a:p>
        </p:txBody>
      </p:sp>
      <p:sp>
        <p:nvSpPr>
          <p:cNvPr id="7" name="TextBox 6"/>
          <p:cNvSpPr txBox="1"/>
          <p:nvPr/>
        </p:nvSpPr>
        <p:spPr>
          <a:xfrm>
            <a:off x="914400" y="5692914"/>
            <a:ext cx="7467600" cy="707886"/>
          </a:xfrm>
          <a:prstGeom prst="rect">
            <a:avLst/>
          </a:prstGeom>
          <a:noFill/>
        </p:spPr>
        <p:txBody>
          <a:bodyPr wrap="square" rtlCol="0">
            <a:spAutoFit/>
          </a:bodyPr>
          <a:lstStyle/>
          <a:p>
            <a:pPr algn="ctr"/>
            <a:r>
              <a:rPr lang="en-US" sz="2000" dirty="0" smtClean="0">
                <a:latin typeface="Times New Roman" pitchFamily="18" charset="0"/>
                <a:cs typeface="Times New Roman" pitchFamily="18" charset="0"/>
              </a:rPr>
              <a:t>Percentage inhibition of </a:t>
            </a:r>
            <a:r>
              <a:rPr lang="en-US" sz="2000" dirty="0" err="1" smtClean="0">
                <a:latin typeface="Times New Roman" pitchFamily="18" charset="0"/>
                <a:cs typeface="Times New Roman" pitchFamily="18" charset="0"/>
              </a:rPr>
              <a:t>HeLa</a:t>
            </a:r>
            <a:r>
              <a:rPr lang="en-US" sz="2000" dirty="0" smtClean="0">
                <a:latin typeface="Times New Roman" pitchFamily="18" charset="0"/>
                <a:cs typeface="Times New Roman" pitchFamily="18" charset="0"/>
              </a:rPr>
              <a:t> cells indicating </a:t>
            </a:r>
            <a:r>
              <a:rPr lang="en-US" sz="2000" dirty="0" err="1" smtClean="0">
                <a:latin typeface="Times New Roman" pitchFamily="18" charset="0"/>
                <a:cs typeface="Times New Roman" pitchFamily="18" charset="0"/>
              </a:rPr>
              <a:t>cytotoxic</a:t>
            </a:r>
            <a:r>
              <a:rPr lang="en-US" sz="2000" dirty="0" smtClean="0">
                <a:latin typeface="Times New Roman" pitchFamily="18" charset="0"/>
                <a:cs typeface="Times New Roman" pitchFamily="18" charset="0"/>
              </a:rPr>
              <a:t> effect of purified lovastatin </a:t>
            </a:r>
            <a:endParaRPr lang="en-US" sz="2000" baseline="30000" dirty="0">
              <a:latin typeface="Times New Roman" pitchFamily="18" charset="0"/>
              <a:cs typeface="Times New Roman" pitchFamily="18" charset="0"/>
            </a:endParaRPr>
          </a:p>
        </p:txBody>
      </p:sp>
      <p:graphicFrame>
        <p:nvGraphicFramePr>
          <p:cNvPr id="8" name="Chart 7"/>
          <p:cNvGraphicFramePr/>
          <p:nvPr/>
        </p:nvGraphicFramePr>
        <p:xfrm>
          <a:off x="1828800" y="3124200"/>
          <a:ext cx="4724401" cy="2514600"/>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085671"/>
            <a:ext cx="8229600" cy="1200329"/>
          </a:xfrm>
          <a:prstGeom prst="rect">
            <a:avLst/>
          </a:prstGeom>
        </p:spPr>
        <p:txBody>
          <a:bodyPr wrap="square">
            <a:spAutoFit/>
          </a:bodyPr>
          <a:lstStyle/>
          <a:p>
            <a:pPr algn="just"/>
            <a:r>
              <a:rPr lang="en-US" sz="2400" dirty="0" smtClean="0">
                <a:latin typeface="Times New Roman" pitchFamily="18" charset="0"/>
                <a:cs typeface="Times New Roman" pitchFamily="18" charset="0"/>
              </a:rPr>
              <a:t>Lovastatin  showed moderate hydroxyl radical scavenging activity (54.06%) at tested concentration as compared to its positive control (</a:t>
            </a:r>
            <a:r>
              <a:rPr lang="en-US" sz="2400" dirty="0" err="1" smtClean="0">
                <a:latin typeface="Times New Roman" pitchFamily="18" charset="0"/>
                <a:cs typeface="Times New Roman" pitchFamily="18" charset="0"/>
              </a:rPr>
              <a:t>catechin</a:t>
            </a:r>
            <a:r>
              <a:rPr lang="en-US" sz="2400" dirty="0" smtClean="0">
                <a:latin typeface="Times New Roman" pitchFamily="18" charset="0"/>
                <a:cs typeface="Times New Roman" pitchFamily="18" charset="0"/>
              </a:rPr>
              <a:t>) which showed 86.86%</a:t>
            </a:r>
          </a:p>
        </p:txBody>
      </p:sp>
      <p:sp>
        <p:nvSpPr>
          <p:cNvPr id="5" name="Title 2"/>
          <p:cNvSpPr txBox="1">
            <a:spLocks/>
          </p:cNvSpPr>
          <p:nvPr/>
        </p:nvSpPr>
        <p:spPr>
          <a:xfrm>
            <a:off x="1676400" y="152400"/>
            <a:ext cx="5867400" cy="762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spcBef>
                <a:spcPts val="0"/>
              </a:spcBef>
              <a:defRPr/>
            </a:pPr>
            <a:r>
              <a:rPr lang="en-IN" sz="2600" b="1" dirty="0" smtClean="0">
                <a:latin typeface="Times New Roman" pitchFamily="18" charset="0"/>
                <a:cs typeface="Times New Roman" pitchFamily="18" charset="0"/>
              </a:rPr>
              <a:t>2.4. Hydroxyl radical scavenging </a:t>
            </a:r>
            <a:r>
              <a:rPr lang="en-US" sz="2600" b="1" dirty="0" smtClean="0">
                <a:latin typeface="Times New Roman" pitchFamily="18" charset="0"/>
                <a:cs typeface="Times New Roman" pitchFamily="18" charset="0"/>
              </a:rPr>
              <a:t>assay</a:t>
            </a:r>
            <a:r>
              <a:rPr lang="en-IN" sz="2600" b="1" dirty="0" smtClean="0">
                <a:latin typeface="Times New Roman" pitchFamily="18" charset="0"/>
                <a:cs typeface="Times New Roman" pitchFamily="18" charset="0"/>
              </a:rPr>
              <a:t>  </a:t>
            </a:r>
            <a:endParaRPr lang="en-IN" sz="2600" b="1" dirty="0">
              <a:latin typeface="Times New Roman" pitchFamily="18" charset="0"/>
              <a:cs typeface="Times New Roman" pitchFamily="18" charset="0"/>
            </a:endParaRPr>
          </a:p>
        </p:txBody>
      </p:sp>
      <p:sp>
        <p:nvSpPr>
          <p:cNvPr id="6" name="Rectangle 8"/>
          <p:cNvSpPr>
            <a:spLocks noChangeArrowheads="1"/>
          </p:cNvSpPr>
          <p:nvPr/>
        </p:nvSpPr>
        <p:spPr bwMode="auto">
          <a:xfrm>
            <a:off x="762000" y="5388114"/>
            <a:ext cx="74676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lang="en-US" sz="2000" dirty="0" smtClean="0">
                <a:latin typeface="Times New Roman" pitchFamily="18" charset="0"/>
                <a:ea typeface="Times New Roman" pitchFamily="18" charset="0"/>
                <a:cs typeface="Times New Roman" pitchFamily="18" charset="0"/>
              </a:rPr>
              <a:t>Hydroxyl radical scavenging activity of standard, </a:t>
            </a:r>
            <a:r>
              <a:rPr lang="en-US" sz="2000" dirty="0" err="1" smtClean="0">
                <a:latin typeface="Times New Roman" pitchFamily="18" charset="0"/>
                <a:ea typeface="Times New Roman" pitchFamily="18" charset="0"/>
                <a:cs typeface="Times New Roman" pitchFamily="18" charset="0"/>
              </a:rPr>
              <a:t>catechin</a:t>
            </a:r>
            <a:r>
              <a:rPr lang="en-US" sz="2000" dirty="0" smtClean="0">
                <a:latin typeface="Times New Roman" pitchFamily="18" charset="0"/>
                <a:ea typeface="Times New Roman" pitchFamily="18" charset="0"/>
                <a:cs typeface="Times New Roman" pitchFamily="18" charset="0"/>
              </a:rPr>
              <a:t> and purified lovastatin</a:t>
            </a:r>
            <a:endParaRPr kumimoji="0" lang="en-US" sz="2000" i="0" u="none" strike="noStrike" cap="none" normalizeH="0" baseline="0" dirty="0" smtClean="0">
              <a:ln>
                <a:noFill/>
              </a:ln>
              <a:solidFill>
                <a:schemeClr val="tx1"/>
              </a:solidFill>
              <a:effectLst/>
              <a:latin typeface="Times New Roman" pitchFamily="18" charset="0"/>
              <a:cs typeface="Times New Roman" pitchFamily="18" charset="0"/>
            </a:endParaRPr>
          </a:p>
        </p:txBody>
      </p:sp>
      <p:grpSp>
        <p:nvGrpSpPr>
          <p:cNvPr id="2" name="Group 16"/>
          <p:cNvGrpSpPr/>
          <p:nvPr/>
        </p:nvGrpSpPr>
        <p:grpSpPr>
          <a:xfrm>
            <a:off x="609600" y="2590800"/>
            <a:ext cx="7772400" cy="2587625"/>
            <a:chOff x="609600" y="2590800"/>
            <a:chExt cx="7772400" cy="2587625"/>
          </a:xfrm>
        </p:grpSpPr>
        <p:grpSp>
          <p:nvGrpSpPr>
            <p:cNvPr id="3" name="Group 12"/>
            <p:cNvGrpSpPr/>
            <p:nvPr/>
          </p:nvGrpSpPr>
          <p:grpSpPr>
            <a:xfrm>
              <a:off x="609600" y="2590800"/>
              <a:ext cx="7772400" cy="2587625"/>
              <a:chOff x="914400" y="2895600"/>
              <a:chExt cx="7772400" cy="2587625"/>
            </a:xfrm>
          </p:grpSpPr>
          <p:grpSp>
            <p:nvGrpSpPr>
              <p:cNvPr id="7" name="Group 9"/>
              <p:cNvGrpSpPr/>
              <p:nvPr/>
            </p:nvGrpSpPr>
            <p:grpSpPr>
              <a:xfrm>
                <a:off x="914400" y="2895600"/>
                <a:ext cx="7666038" cy="2587625"/>
                <a:chOff x="914400" y="2974975"/>
                <a:chExt cx="7666038" cy="2663825"/>
              </a:xfrm>
            </p:grpSpPr>
            <p:graphicFrame>
              <p:nvGraphicFramePr>
                <p:cNvPr id="47105" name="Object 1"/>
                <p:cNvGraphicFramePr>
                  <a:graphicFrameLocks noChangeAspect="1"/>
                </p:cNvGraphicFramePr>
                <p:nvPr/>
              </p:nvGraphicFramePr>
              <p:xfrm>
                <a:off x="4800600" y="2974975"/>
                <a:ext cx="3779838" cy="2663825"/>
              </p:xfrm>
              <a:graphic>
                <a:graphicData uri="http://schemas.openxmlformats.org/presentationml/2006/ole">
                  <p:oleObj spid="_x0000_s86018" r:id="rId3" imgW="3708000" imgH="2664000" progId="">
                    <p:embed/>
                  </p:oleObj>
                </a:graphicData>
              </a:graphic>
            </p:graphicFrame>
            <p:graphicFrame>
              <p:nvGraphicFramePr>
                <p:cNvPr id="47106" name="Object 2"/>
                <p:cNvGraphicFramePr>
                  <a:graphicFrameLocks noChangeAspect="1"/>
                </p:cNvGraphicFramePr>
                <p:nvPr/>
              </p:nvGraphicFramePr>
              <p:xfrm>
                <a:off x="914400" y="2974975"/>
                <a:ext cx="3779837" cy="2663825"/>
              </p:xfrm>
              <a:graphic>
                <a:graphicData uri="http://schemas.openxmlformats.org/presentationml/2006/ole">
                  <p:oleObj spid="_x0000_s86019" r:id="rId4" imgW="3780000" imgH="2664000" progId="">
                    <p:embed/>
                  </p:oleObj>
                </a:graphicData>
              </a:graphic>
            </p:graphicFrame>
          </p:grpSp>
          <p:sp>
            <p:nvSpPr>
              <p:cNvPr id="11" name="TextBox 10"/>
              <p:cNvSpPr txBox="1"/>
              <p:nvPr/>
            </p:nvSpPr>
            <p:spPr>
              <a:xfrm>
                <a:off x="7696200" y="2895600"/>
                <a:ext cx="990600" cy="307777"/>
              </a:xfrm>
              <a:prstGeom prst="rect">
                <a:avLst/>
              </a:prstGeom>
              <a:noFill/>
            </p:spPr>
            <p:txBody>
              <a:bodyPr wrap="square" rtlCol="0">
                <a:spAutoFit/>
              </a:bodyPr>
              <a:lstStyle/>
              <a:p>
                <a:r>
                  <a:rPr lang="en-US" sz="1400" dirty="0" smtClean="0">
                    <a:latin typeface="Times New Roman" pitchFamily="18" charset="0"/>
                    <a:cs typeface="Times New Roman" pitchFamily="18" charset="0"/>
                  </a:rPr>
                  <a:t>Lovastatin</a:t>
                </a:r>
                <a:endParaRPr lang="en-US" sz="1400" dirty="0">
                  <a:latin typeface="Times New Roman" pitchFamily="18" charset="0"/>
                  <a:cs typeface="Times New Roman" pitchFamily="18" charset="0"/>
                </a:endParaRPr>
              </a:p>
            </p:txBody>
          </p:sp>
          <p:sp>
            <p:nvSpPr>
              <p:cNvPr id="12" name="TextBox 11"/>
              <p:cNvSpPr txBox="1"/>
              <p:nvPr/>
            </p:nvSpPr>
            <p:spPr>
              <a:xfrm>
                <a:off x="3962400" y="2895600"/>
                <a:ext cx="838200" cy="307777"/>
              </a:xfrm>
              <a:prstGeom prst="rect">
                <a:avLst/>
              </a:prstGeom>
              <a:noFill/>
            </p:spPr>
            <p:txBody>
              <a:bodyPr wrap="square" rtlCol="0">
                <a:spAutoFit/>
              </a:bodyPr>
              <a:lstStyle/>
              <a:p>
                <a:r>
                  <a:rPr lang="en-US" sz="1400" dirty="0" smtClean="0">
                    <a:latin typeface="Times New Roman" pitchFamily="18" charset="0"/>
                    <a:cs typeface="Times New Roman" pitchFamily="18" charset="0"/>
                  </a:rPr>
                  <a:t>Control</a:t>
                </a:r>
                <a:endParaRPr lang="en-US" sz="1400" dirty="0">
                  <a:latin typeface="Times New Roman" pitchFamily="18" charset="0"/>
                  <a:cs typeface="Times New Roman" pitchFamily="18" charset="0"/>
                </a:endParaRPr>
              </a:p>
            </p:txBody>
          </p:sp>
        </p:grpSp>
        <p:sp>
          <p:nvSpPr>
            <p:cNvPr id="15" name="TextBox 14"/>
            <p:cNvSpPr txBox="1"/>
            <p:nvPr/>
          </p:nvSpPr>
          <p:spPr>
            <a:xfrm>
              <a:off x="1295400" y="3048000"/>
              <a:ext cx="1600200" cy="369332"/>
            </a:xfrm>
            <a:prstGeom prst="rect">
              <a:avLst/>
            </a:prstGeom>
            <a:solidFill>
              <a:schemeClr val="bg1"/>
            </a:solidFill>
            <a:ln>
              <a:solidFill>
                <a:schemeClr val="bg1"/>
              </a:solidFill>
            </a:ln>
          </p:spPr>
          <p:txBody>
            <a:bodyPr wrap="square" rtlCol="0">
              <a:spAutoFit/>
            </a:bodyPr>
            <a:lstStyle/>
            <a:p>
              <a:endParaRPr lang="en-US" dirty="0">
                <a:solidFill>
                  <a:schemeClr val="bg1"/>
                </a:solidFill>
              </a:endParaRPr>
            </a:p>
          </p:txBody>
        </p:sp>
        <p:sp>
          <p:nvSpPr>
            <p:cNvPr id="16" name="TextBox 15"/>
            <p:cNvSpPr txBox="1"/>
            <p:nvPr/>
          </p:nvSpPr>
          <p:spPr>
            <a:xfrm>
              <a:off x="6553200" y="4191000"/>
              <a:ext cx="1524000" cy="369332"/>
            </a:xfrm>
            <a:prstGeom prst="rect">
              <a:avLst/>
            </a:prstGeom>
            <a:solidFill>
              <a:schemeClr val="bg1"/>
            </a:solidFill>
            <a:ln>
              <a:solidFill>
                <a:schemeClr val="bg1"/>
              </a:solidFill>
            </a:ln>
          </p:spPr>
          <p:txBody>
            <a:bodyPr wrap="square" rtlCol="0">
              <a:spAutoFit/>
            </a:bodyPr>
            <a:lstStyle/>
            <a:p>
              <a:endParaRPr lang="en-US" dirty="0">
                <a:solidFill>
                  <a:schemeClr val="bg1"/>
                </a:solidFill>
              </a:endParaRPr>
            </a:p>
          </p:txBody>
        </p:sp>
      </p:grpSp>
      <p:sp>
        <p:nvSpPr>
          <p:cNvPr id="14" name="Slide Number Placeholder 1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457200" y="990600"/>
            <a:ext cx="8229601"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Lovastatin showed moderate reduction in total glutathione</a:t>
            </a:r>
            <a:r>
              <a:rPr kumimoji="0" lang="en-US" sz="2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(41.53%) </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as compared to its positive control (ascorbic acid) which showed 68.85% reduction.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itle 2"/>
          <p:cNvSpPr txBox="1">
            <a:spLocks/>
          </p:cNvSpPr>
          <p:nvPr/>
        </p:nvSpPr>
        <p:spPr>
          <a:xfrm>
            <a:off x="1905000" y="152400"/>
            <a:ext cx="5334000" cy="7620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spcBef>
                <a:spcPts val="0"/>
              </a:spcBef>
              <a:defRPr/>
            </a:pPr>
            <a:r>
              <a:rPr lang="en-IN" sz="2600" b="1" dirty="0" smtClean="0">
                <a:latin typeface="Times New Roman" pitchFamily="18" charset="0"/>
                <a:cs typeface="Times New Roman" pitchFamily="18" charset="0"/>
              </a:rPr>
              <a:t>2.5. Glutathione (GSH) </a:t>
            </a:r>
            <a:r>
              <a:rPr lang="en-US" sz="2600" b="1" dirty="0" smtClean="0">
                <a:latin typeface="Times New Roman" pitchFamily="18" charset="0"/>
                <a:cs typeface="Times New Roman" pitchFamily="18" charset="0"/>
              </a:rPr>
              <a:t>assay</a:t>
            </a:r>
            <a:r>
              <a:rPr lang="en-IN" sz="2600" b="1" dirty="0" smtClean="0">
                <a:latin typeface="Times New Roman" pitchFamily="18" charset="0"/>
                <a:cs typeface="Times New Roman" pitchFamily="18" charset="0"/>
              </a:rPr>
              <a:t>  </a:t>
            </a:r>
            <a:endParaRPr lang="en-IN" sz="2600" b="1" dirty="0">
              <a:latin typeface="Times New Roman" pitchFamily="18" charset="0"/>
              <a:cs typeface="Times New Roman" pitchFamily="18" charset="0"/>
            </a:endParaRPr>
          </a:p>
        </p:txBody>
      </p:sp>
      <p:sp>
        <p:nvSpPr>
          <p:cNvPr id="8" name="TextBox 7"/>
          <p:cNvSpPr txBox="1"/>
          <p:nvPr/>
        </p:nvSpPr>
        <p:spPr>
          <a:xfrm>
            <a:off x="1143000" y="5464314"/>
            <a:ext cx="6629400" cy="707886"/>
          </a:xfrm>
          <a:prstGeom prst="rect">
            <a:avLst/>
          </a:prstGeom>
          <a:noFill/>
        </p:spPr>
        <p:txBody>
          <a:bodyPr wrap="square" rtlCol="0">
            <a:spAutoFit/>
          </a:bodyPr>
          <a:lstStyle/>
          <a:p>
            <a:pPr algn="ctr"/>
            <a:r>
              <a:rPr lang="en-US" sz="2000" dirty="0" smtClean="0">
                <a:latin typeface="Times New Roman" pitchFamily="18" charset="0"/>
                <a:cs typeface="Times New Roman" pitchFamily="18" charset="0"/>
              </a:rPr>
              <a:t>Reduction (percentage) of total GSH in lovastatin treated </a:t>
            </a:r>
            <a:r>
              <a:rPr lang="en-US" sz="2000" dirty="0" err="1" smtClean="0">
                <a:latin typeface="Times New Roman" pitchFamily="18" charset="0"/>
                <a:cs typeface="Times New Roman" pitchFamily="18" charset="0"/>
              </a:rPr>
              <a:t>HeLa</a:t>
            </a:r>
            <a:r>
              <a:rPr lang="en-US" sz="2000" dirty="0" smtClean="0">
                <a:latin typeface="Times New Roman" pitchFamily="18" charset="0"/>
                <a:cs typeface="Times New Roman" pitchFamily="18" charset="0"/>
              </a:rPr>
              <a:t> cells.</a:t>
            </a:r>
            <a:endParaRPr lang="en-US" sz="2000" baseline="30000" dirty="0">
              <a:latin typeface="Times New Roman" pitchFamily="18" charset="0"/>
              <a:cs typeface="Times New Roman" pitchFamily="18" charset="0"/>
            </a:endParaRPr>
          </a:p>
        </p:txBody>
      </p:sp>
      <p:graphicFrame>
        <p:nvGraphicFramePr>
          <p:cNvPr id="10" name="Chart 9"/>
          <p:cNvGraphicFramePr/>
          <p:nvPr/>
        </p:nvGraphicFramePr>
        <p:xfrm>
          <a:off x="1828800" y="2209800"/>
          <a:ext cx="51054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457200" y="933271"/>
            <a:ext cx="8382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Lovastatin at tested concentration</a:t>
            </a:r>
            <a:r>
              <a:rPr kumimoji="0" lang="en-US" sz="2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showed significant decrease in uptake of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Rhodamine</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123 </a:t>
            </a:r>
            <a:r>
              <a:rPr lang="en-US" sz="2400" dirty="0" smtClean="0">
                <a:latin typeface="Times New Roman" pitchFamily="18" charset="0"/>
                <a:ea typeface="Times New Roman" pitchFamily="18" charset="0"/>
                <a:cs typeface="Times New Roman" pitchFamily="18" charset="0"/>
              </a:rPr>
              <a:t>(Rh123) </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by </a:t>
            </a:r>
            <a:r>
              <a:rPr kumimoji="0" lang="en-US"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HeLa</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cells at 10.03% as compared to untreated control (80%) .</a:t>
            </a:r>
          </a:p>
        </p:txBody>
      </p:sp>
      <p:sp>
        <p:nvSpPr>
          <p:cNvPr id="5" name="Title 2"/>
          <p:cNvSpPr txBox="1">
            <a:spLocks/>
          </p:cNvSpPr>
          <p:nvPr/>
        </p:nvSpPr>
        <p:spPr>
          <a:xfrm>
            <a:off x="381000" y="76200"/>
            <a:ext cx="8458200" cy="68580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spcBef>
                <a:spcPts val="0"/>
              </a:spcBef>
              <a:defRPr/>
            </a:pPr>
            <a:r>
              <a:rPr lang="en-IN" sz="2600" b="1" dirty="0" smtClean="0">
                <a:latin typeface="Times New Roman" pitchFamily="18" charset="0"/>
                <a:cs typeface="Times New Roman" pitchFamily="18" charset="0"/>
              </a:rPr>
              <a:t>2.6. </a:t>
            </a:r>
            <a:r>
              <a:rPr lang="en-US" sz="2600" b="1" dirty="0" smtClean="0">
                <a:latin typeface="Times New Roman" pitchFamily="18" charset="0"/>
                <a:cs typeface="Times New Roman" pitchFamily="18" charset="0"/>
              </a:rPr>
              <a:t>Mitochondrial Membrane Potential (MMP) assay</a:t>
            </a:r>
            <a:r>
              <a:rPr lang="en-IN" sz="2600" b="1" dirty="0" smtClean="0">
                <a:latin typeface="Times New Roman" pitchFamily="18" charset="0"/>
                <a:cs typeface="Times New Roman" pitchFamily="18" charset="0"/>
              </a:rPr>
              <a:t>  </a:t>
            </a:r>
            <a:endParaRPr lang="en-IN" sz="2600" b="1" dirty="0">
              <a:latin typeface="Times New Roman" pitchFamily="18" charset="0"/>
              <a:cs typeface="Times New Roman" pitchFamily="18" charset="0"/>
            </a:endParaRPr>
          </a:p>
        </p:txBody>
      </p:sp>
      <p:grpSp>
        <p:nvGrpSpPr>
          <p:cNvPr id="2" name="Group 14"/>
          <p:cNvGrpSpPr/>
          <p:nvPr/>
        </p:nvGrpSpPr>
        <p:grpSpPr>
          <a:xfrm>
            <a:off x="152400" y="2209800"/>
            <a:ext cx="4800600" cy="3810000"/>
            <a:chOff x="414110" y="741357"/>
            <a:chExt cx="8331557" cy="3293910"/>
          </a:xfrm>
        </p:grpSpPr>
        <p:pic>
          <p:nvPicPr>
            <p:cNvPr id="16" name="Picture 3"/>
            <p:cNvPicPr>
              <a:picLocks noChangeAspect="1" noChangeArrowheads="1"/>
            </p:cNvPicPr>
            <p:nvPr/>
          </p:nvPicPr>
          <p:blipFill>
            <a:blip r:embed="rId2">
              <a:lum bright="30000" contrast="-20000"/>
            </a:blip>
            <a:srcRect l="7207" t="15929" r="77046" b="28317"/>
            <a:stretch>
              <a:fillRect/>
            </a:stretch>
          </p:blipFill>
          <p:spPr bwMode="auto">
            <a:xfrm>
              <a:off x="546357" y="741357"/>
              <a:ext cx="3607224" cy="1976346"/>
            </a:xfrm>
            <a:prstGeom prst="rect">
              <a:avLst/>
            </a:prstGeom>
            <a:noFill/>
            <a:ln w="9525">
              <a:noFill/>
              <a:miter lim="800000"/>
              <a:headEnd/>
              <a:tailEnd/>
            </a:ln>
          </p:spPr>
        </p:pic>
        <p:pic>
          <p:nvPicPr>
            <p:cNvPr id="17" name="Picture 6"/>
            <p:cNvPicPr>
              <a:picLocks noChangeAspect="1" noChangeArrowheads="1"/>
            </p:cNvPicPr>
            <p:nvPr/>
          </p:nvPicPr>
          <p:blipFill>
            <a:blip r:embed="rId2">
              <a:lum bright="30000" contrast="-20000"/>
            </a:blip>
            <a:srcRect l="75787" t="15929" r="11166" b="31482"/>
            <a:stretch>
              <a:fillRect/>
            </a:stretch>
          </p:blipFill>
          <p:spPr bwMode="auto">
            <a:xfrm>
              <a:off x="4646012" y="807235"/>
              <a:ext cx="3570667" cy="1844590"/>
            </a:xfrm>
            <a:prstGeom prst="rect">
              <a:avLst/>
            </a:prstGeom>
            <a:noFill/>
            <a:ln w="9525">
              <a:noFill/>
              <a:miter lim="800000"/>
              <a:headEnd/>
              <a:tailEnd/>
            </a:ln>
          </p:spPr>
        </p:pic>
        <p:sp>
          <p:nvSpPr>
            <p:cNvPr id="18" name="Rectangle 4"/>
            <p:cNvSpPr>
              <a:spLocks noChangeArrowheads="1"/>
            </p:cNvSpPr>
            <p:nvPr/>
          </p:nvSpPr>
          <p:spPr bwMode="auto">
            <a:xfrm>
              <a:off x="414110" y="2625010"/>
              <a:ext cx="8331557" cy="14102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Control</a:t>
              </a:r>
              <a:r>
                <a:rPr lang="en-US" sz="2000" baseline="0" dirty="0" smtClean="0">
                  <a:latin typeface="Times New Roman" pitchFamily="18" charset="0"/>
                  <a:ea typeface="Times New Roman" pitchFamily="18" charset="0"/>
                  <a:cs typeface="Times New Roman" pitchFamily="18" charset="0"/>
                </a:rPr>
                <a:t>(Untreated) </a:t>
              </a:r>
              <a:r>
                <a:rPr lang="en-US" sz="2000" dirty="0" smtClean="0">
                  <a:latin typeface="Times New Roman" pitchFamily="18" charset="0"/>
                  <a:ea typeface="Times New Roman" pitchFamily="18" charset="0"/>
                  <a:cs typeface="Times New Roman" pitchFamily="18" charset="0"/>
                </a:rPr>
                <a:t> Treated with l</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ovastatin</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a:p>
              <a:pPr lvl="0" algn="ctr" eaLnBrk="0" fontAlgn="base" hangingPunct="0">
                <a:spcBef>
                  <a:spcPct val="0"/>
                </a:spcBef>
                <a:spcAft>
                  <a:spcPct val="0"/>
                </a:spcAft>
              </a:pPr>
              <a:endPar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lvl="0" algn="ctr" eaLnBrk="0" fontAlgn="base" hangingPunct="0">
                <a:spcBef>
                  <a:spcPct val="0"/>
                </a:spcBef>
                <a:spcAft>
                  <a:spcPct val="0"/>
                </a:spcAft>
              </a:pP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Fluorescence microscopic images</a:t>
              </a:r>
              <a:r>
                <a:rPr kumimoji="0" lang="en-US" sz="200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of untreated</a:t>
              </a:r>
              <a:r>
                <a:rPr kumimoji="0" lang="en-US" sz="200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HeLa</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cells (control) and treated</a:t>
              </a:r>
              <a:r>
                <a:rPr kumimoji="0" lang="en-US" sz="200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HeLa</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cells with </a:t>
              </a:r>
              <a:r>
                <a:rPr lang="en-US" sz="2000" dirty="0" smtClean="0">
                  <a:latin typeface="Times New Roman" pitchFamily="18" charset="0"/>
                  <a:ea typeface="Times New Roman" pitchFamily="18" charset="0"/>
                  <a:cs typeface="Times New Roman" pitchFamily="18" charset="0"/>
                </a:rPr>
                <a:t>purified lovastatin</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3" name="Group 7"/>
          <p:cNvGrpSpPr/>
          <p:nvPr/>
        </p:nvGrpSpPr>
        <p:grpSpPr>
          <a:xfrm>
            <a:off x="4724400" y="2435237"/>
            <a:ext cx="4267199" cy="3889361"/>
            <a:chOff x="506278" y="3353640"/>
            <a:chExt cx="5786093" cy="3903652"/>
          </a:xfrm>
        </p:grpSpPr>
        <p:grpSp>
          <p:nvGrpSpPr>
            <p:cNvPr id="4" name="Group 9"/>
            <p:cNvGrpSpPr/>
            <p:nvPr/>
          </p:nvGrpSpPr>
          <p:grpSpPr>
            <a:xfrm>
              <a:off x="712923" y="3815695"/>
              <a:ext cx="5579448" cy="3441597"/>
              <a:chOff x="1322523" y="4349095"/>
              <a:chExt cx="5579448" cy="3441597"/>
            </a:xfrm>
          </p:grpSpPr>
          <p:pic>
            <p:nvPicPr>
              <p:cNvPr id="11" name="Picture 10"/>
              <p:cNvPicPr>
                <a:picLocks noChangeAspect="1" noChangeArrowheads="1"/>
              </p:cNvPicPr>
              <p:nvPr/>
            </p:nvPicPr>
            <p:blipFill>
              <a:blip r:embed="rId3"/>
              <a:srcRect l="76344" t="7520" r="2957" b="34319"/>
              <a:stretch>
                <a:fillRect/>
              </a:stretch>
            </p:blipFill>
            <p:spPr bwMode="auto">
              <a:xfrm>
                <a:off x="4422216" y="4349095"/>
                <a:ext cx="1859817" cy="1376640"/>
              </a:xfrm>
              <a:prstGeom prst="rect">
                <a:avLst/>
              </a:prstGeom>
              <a:noFill/>
            </p:spPr>
          </p:pic>
          <p:sp>
            <p:nvSpPr>
              <p:cNvPr id="12" name="Rectangle 5"/>
              <p:cNvSpPr>
                <a:spLocks noChangeArrowheads="1"/>
              </p:cNvSpPr>
              <p:nvPr/>
            </p:nvSpPr>
            <p:spPr bwMode="auto">
              <a:xfrm>
                <a:off x="1322523" y="5844576"/>
                <a:ext cx="5579448" cy="19461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     Control      Treated with lovastatin</a:t>
                </a:r>
              </a:p>
              <a:p>
                <a:pPr lvl="0" algn="ctr" fontAlgn="base">
                  <a:spcBef>
                    <a:spcPct val="0"/>
                  </a:spcBef>
                  <a:spcAft>
                    <a:spcPct val="0"/>
                  </a:spcAft>
                </a:pPr>
                <a:endParaRPr lang="en-US" sz="2000" dirty="0" smtClean="0">
                  <a:latin typeface="Times New Roman" pitchFamily="18" charset="0"/>
                  <a:ea typeface="Times New Roman" pitchFamily="18" charset="0"/>
                  <a:cs typeface="Times New Roman" pitchFamily="18" charset="0"/>
                </a:endParaRPr>
              </a:p>
              <a:p>
                <a:pPr lvl="0" algn="ctr"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Flow </a:t>
                </a:r>
                <a:r>
                  <a:rPr kumimoji="0" lang="en-US" sz="200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cytometric</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analysis </a:t>
                </a:r>
                <a:r>
                  <a:rPr lang="en-US" sz="2000" dirty="0" smtClean="0">
                    <a:latin typeface="Times New Roman" pitchFamily="18" charset="0"/>
                    <a:ea typeface="Times New Roman" pitchFamily="18" charset="0"/>
                    <a:cs typeface="Times New Roman" pitchFamily="18" charset="0"/>
                  </a:rPr>
                  <a:t>of Rh123 treated </a:t>
                </a:r>
                <a:r>
                  <a:rPr lang="en-US" sz="2000" dirty="0" err="1" smtClean="0">
                    <a:latin typeface="Times New Roman" pitchFamily="18" charset="0"/>
                    <a:ea typeface="Times New Roman" pitchFamily="18" charset="0"/>
                    <a:cs typeface="Times New Roman" pitchFamily="18" charset="0"/>
                  </a:rPr>
                  <a:t>HeLa</a:t>
                </a:r>
                <a:r>
                  <a:rPr lang="en-US" sz="2000" dirty="0" smtClean="0">
                    <a:latin typeface="Times New Roman" pitchFamily="18" charset="0"/>
                    <a:ea typeface="Times New Roman" pitchFamily="18" charset="0"/>
                    <a:cs typeface="Times New Roman" pitchFamily="18" charset="0"/>
                  </a:rPr>
                  <a:t> cells (control) and  </a:t>
                </a:r>
                <a:endPar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Rh123 treated </a:t>
                </a:r>
                <a:r>
                  <a:rPr kumimoji="0" lang="en-US" sz="200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HeLa</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cells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exposed to purified lovastatin</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0" name="Picture 4"/>
            <p:cNvPicPr>
              <a:picLocks noChangeAspect="1" noChangeArrowheads="1"/>
            </p:cNvPicPr>
            <p:nvPr/>
          </p:nvPicPr>
          <p:blipFill>
            <a:blip r:embed="rId3"/>
            <a:srcRect l="6609" t="7520" r="67242" b="32387"/>
            <a:stretch>
              <a:fillRect/>
            </a:stretch>
          </p:blipFill>
          <p:spPr bwMode="auto">
            <a:xfrm>
              <a:off x="506278" y="3353640"/>
              <a:ext cx="2789724" cy="1915174"/>
            </a:xfrm>
            <a:prstGeom prst="rect">
              <a:avLst/>
            </a:prstGeom>
            <a:noFill/>
          </p:spPr>
        </p:pic>
      </p:grpSp>
      <p:sp>
        <p:nvSpPr>
          <p:cNvPr id="13" name="Slide Number Placeholder 12"/>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81000" y="1788616"/>
            <a:ext cx="84582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err="1" smtClean="0">
                <a:ln>
                  <a:noFill/>
                </a:ln>
                <a:effectLst/>
                <a:latin typeface="Times New Roman" pitchFamily="18" charset="0"/>
                <a:ea typeface="Times New Roman" pitchFamily="18" charset="0"/>
                <a:cs typeface="Times New Roman" pitchFamily="18" charset="0"/>
              </a:rPr>
              <a:t>Propidium</a:t>
            </a:r>
            <a:r>
              <a:rPr kumimoji="0" lang="en-US" sz="2400" b="0" i="0" u="none" strike="noStrike" cap="none" normalizeH="0" baseline="0" dirty="0" smtClean="0">
                <a:ln>
                  <a:noFill/>
                </a:ln>
                <a:effectLst/>
                <a:latin typeface="Times New Roman" pitchFamily="18" charset="0"/>
                <a:ea typeface="Times New Roman" pitchFamily="18" charset="0"/>
                <a:cs typeface="Times New Roman" pitchFamily="18" charset="0"/>
              </a:rPr>
              <a:t> iodide staining showed suppressed proliferation of </a:t>
            </a:r>
            <a:r>
              <a:rPr kumimoji="0" lang="en-US" sz="2400" b="0" i="0" u="none" strike="noStrike" cap="none" normalizeH="0" baseline="0" dirty="0" err="1" smtClean="0">
                <a:ln>
                  <a:noFill/>
                </a:ln>
                <a:effectLst/>
                <a:latin typeface="Times New Roman" pitchFamily="18" charset="0"/>
                <a:ea typeface="Times New Roman" pitchFamily="18" charset="0"/>
                <a:cs typeface="Times New Roman" pitchFamily="18" charset="0"/>
              </a:rPr>
              <a:t>HeLa</a:t>
            </a:r>
            <a:r>
              <a:rPr kumimoji="0" lang="en-US" sz="2400" b="0" i="0" u="none" strike="noStrike" cap="none" normalizeH="0" baseline="0" dirty="0" smtClean="0">
                <a:ln>
                  <a:noFill/>
                </a:ln>
                <a:effectLst/>
                <a:latin typeface="Times New Roman" pitchFamily="18" charset="0"/>
                <a:ea typeface="Times New Roman" pitchFamily="18" charset="0"/>
                <a:cs typeface="Times New Roman" pitchFamily="18" charset="0"/>
              </a:rPr>
              <a:t> cells in cultures containing lovastatin.</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endParaRPr kumimoji="0" lang="en-US" sz="2400" b="0" i="0" u="none" strike="noStrike" cap="none" normalizeH="0" baseline="0" dirty="0" smtClean="0">
              <a:ln>
                <a:noFill/>
              </a:ln>
              <a:effectLst/>
              <a:latin typeface="Times New Roman" pitchFamily="18" charset="0"/>
              <a:ea typeface="Times New Roman" pitchFamily="18" charset="0"/>
              <a:cs typeface="Times New Roman" pitchFamily="18" charset="0"/>
            </a:endParaRPr>
          </a:p>
          <a:p>
            <a:pPr lvl="0" algn="just" fontAlgn="base">
              <a:spcBef>
                <a:spcPct val="0"/>
              </a:spcBef>
              <a:spcAft>
                <a:spcPct val="0"/>
              </a:spcAft>
              <a:buFont typeface="Arial" pitchFamily="34" charset="0"/>
              <a:buChar char="•"/>
            </a:pPr>
            <a:r>
              <a:rPr lang="en-US" sz="2400" dirty="0" smtClean="0">
                <a:latin typeface="Times New Roman" pitchFamily="18" charset="0"/>
                <a:cs typeface="Times New Roman" pitchFamily="18" charset="0"/>
              </a:rPr>
              <a:t>Cells show cell cycle arrest of 20.09%, 65.58% and 9.24% at SubG0/G1, G0/G1 and S phase respectively as compared to untreated cells (0.0%)</a:t>
            </a:r>
            <a:r>
              <a:rPr lang="en-US" sz="2400" dirty="0" smtClean="0">
                <a:latin typeface="Times New Roman" pitchFamily="18" charset="0"/>
                <a:ea typeface="Times New Roman" pitchFamily="18" charset="0"/>
                <a:cs typeface="Times New Roman" pitchFamily="18" charset="0"/>
              </a:rPr>
              <a:t>.</a:t>
            </a:r>
          </a:p>
          <a:p>
            <a:pPr lvl="0" algn="just" fontAlgn="base">
              <a:spcBef>
                <a:spcPct val="0"/>
              </a:spcBef>
              <a:spcAft>
                <a:spcPct val="0"/>
              </a:spcAft>
              <a:buFont typeface="Arial" pitchFamily="34" charset="0"/>
              <a:buChar char="•"/>
            </a:pPr>
            <a:endParaRPr lang="en-US" sz="2400" dirty="0" smtClean="0">
              <a:latin typeface="Times New Roman" pitchFamily="18" charset="0"/>
              <a:cs typeface="Times New Roman" pitchFamily="18" charset="0"/>
            </a:endParaRPr>
          </a:p>
          <a:p>
            <a:pPr lvl="0" algn="just" fontAlgn="base">
              <a:spcBef>
                <a:spcPct val="0"/>
              </a:spcBef>
              <a:spcAft>
                <a:spcPct val="0"/>
              </a:spcAft>
              <a:buFont typeface="Arial" pitchFamily="34" charset="0"/>
              <a:buChar char="•"/>
            </a:pPr>
            <a:r>
              <a:rPr lang="en-US" sz="2400" dirty="0" smtClean="0">
                <a:latin typeface="Times New Roman" pitchFamily="18" charset="0"/>
                <a:cs typeface="Times New Roman" pitchFamily="18" charset="0"/>
              </a:rPr>
              <a:t>This result suggests that lovastatin do not allow the cells to grow from SubG0/G1 to next phase of cell cycle and at the same time it might induce the apoptosis. </a:t>
            </a:r>
          </a:p>
          <a:p>
            <a:pPr lvl="0" algn="just" fontAlgn="base">
              <a:spcBef>
                <a:spcPct val="0"/>
              </a:spcBef>
              <a:spcAft>
                <a:spcPct val="0"/>
              </a:spcAft>
              <a:buFont typeface="Arial" pitchFamily="34" charset="0"/>
              <a:buChar char="•"/>
            </a:pPr>
            <a:endParaRPr lang="en-US" sz="2400" dirty="0" smtClean="0">
              <a:latin typeface="Times New Roman" pitchFamily="18" charset="0"/>
              <a:cs typeface="Times New Roman" pitchFamily="18" charset="0"/>
            </a:endParaRPr>
          </a:p>
        </p:txBody>
      </p:sp>
      <p:sp>
        <p:nvSpPr>
          <p:cNvPr id="5" name="Title 2"/>
          <p:cNvSpPr txBox="1">
            <a:spLocks/>
          </p:cNvSpPr>
          <p:nvPr/>
        </p:nvSpPr>
        <p:spPr>
          <a:xfrm>
            <a:off x="1295400" y="685800"/>
            <a:ext cx="6400800" cy="838199"/>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fontAlgn="auto">
              <a:spcBef>
                <a:spcPts val="0"/>
              </a:spcBef>
              <a:spcAft>
                <a:spcPts val="0"/>
              </a:spcAft>
              <a:defRPr/>
            </a:pPr>
            <a:r>
              <a:rPr lang="en-IN" sz="2600" b="1" dirty="0" smtClean="0">
                <a:latin typeface="Times New Roman" pitchFamily="18" charset="0"/>
                <a:cs typeface="Times New Roman" pitchFamily="18" charset="0"/>
              </a:rPr>
              <a:t>2.7. Cell cycle study </a:t>
            </a:r>
            <a:endParaRPr lang="en-IN" sz="2600" b="1"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914400" y="4854714"/>
            <a:ext cx="7162800" cy="707886"/>
          </a:xfrm>
          <a:prstGeom prst="rect">
            <a:avLst/>
          </a:prstGeom>
          <a:noFill/>
        </p:spPr>
        <p:txBody>
          <a:bodyPr wrap="square" rtlCol="0">
            <a:spAutoFit/>
          </a:bodyPr>
          <a:lstStyle/>
          <a:p>
            <a:pPr algn="ctr"/>
            <a:r>
              <a:rPr lang="en-US" sz="2000" dirty="0" smtClean="0">
                <a:latin typeface="Times New Roman" pitchFamily="18" charset="0"/>
                <a:cs typeface="Times New Roman" pitchFamily="18" charset="0"/>
              </a:rPr>
              <a:t>Cell growth arrest (percentage) of </a:t>
            </a:r>
            <a:r>
              <a:rPr lang="en-US" sz="2000" dirty="0" err="1" smtClean="0">
                <a:latin typeface="Times New Roman" pitchFamily="18" charset="0"/>
                <a:cs typeface="Times New Roman" pitchFamily="18" charset="0"/>
              </a:rPr>
              <a:t>HeLa</a:t>
            </a:r>
            <a:r>
              <a:rPr lang="en-US" sz="2000" dirty="0" smtClean="0">
                <a:latin typeface="Times New Roman" pitchFamily="18" charset="0"/>
                <a:cs typeface="Times New Roman" pitchFamily="18" charset="0"/>
              </a:rPr>
              <a:t> cells by purified lovastatin at SubG0/G1, G0/G1, S and G2/M phases</a:t>
            </a:r>
            <a:r>
              <a:rPr lang="en-US" sz="2000" dirty="0" smtClean="0">
                <a:latin typeface="Times New Roman" pitchFamily="18" charset="0"/>
                <a:ea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graphicFrame>
        <p:nvGraphicFramePr>
          <p:cNvPr id="4" name="Chart 3"/>
          <p:cNvGraphicFramePr/>
          <p:nvPr/>
        </p:nvGraphicFramePr>
        <p:xfrm>
          <a:off x="1143000" y="1143000"/>
          <a:ext cx="63246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981200" y="2514600"/>
            <a:ext cx="5105400" cy="2438400"/>
            <a:chOff x="1041400" y="2814935"/>
            <a:chExt cx="4715827" cy="2300287"/>
          </a:xfrm>
        </p:grpSpPr>
        <p:pic>
          <p:nvPicPr>
            <p:cNvPr id="40961" name="Picture 14"/>
            <p:cNvPicPr>
              <a:picLocks noChangeAspect="1" noChangeArrowheads="1"/>
            </p:cNvPicPr>
            <p:nvPr/>
          </p:nvPicPr>
          <p:blipFill>
            <a:blip r:embed="rId3"/>
            <a:srcRect/>
            <a:stretch>
              <a:fillRect/>
            </a:stretch>
          </p:blipFill>
          <p:spPr bwMode="auto">
            <a:xfrm>
              <a:off x="1041400" y="2819697"/>
              <a:ext cx="2286000" cy="2295525"/>
            </a:xfrm>
            <a:prstGeom prst="rect">
              <a:avLst/>
            </a:prstGeom>
            <a:noFill/>
          </p:spPr>
        </p:pic>
        <p:pic>
          <p:nvPicPr>
            <p:cNvPr id="40962" name="Picture 13"/>
            <p:cNvPicPr>
              <a:picLocks noChangeAspect="1" noChangeArrowheads="1"/>
            </p:cNvPicPr>
            <p:nvPr/>
          </p:nvPicPr>
          <p:blipFill>
            <a:blip r:embed="rId4"/>
            <a:srcRect l="9091" t="6172" r="7071" b="13168"/>
            <a:stretch>
              <a:fillRect/>
            </a:stretch>
          </p:blipFill>
          <p:spPr bwMode="auto">
            <a:xfrm>
              <a:off x="3461704" y="2814935"/>
              <a:ext cx="2295523" cy="2286000"/>
            </a:xfrm>
            <a:prstGeom prst="rect">
              <a:avLst/>
            </a:prstGeom>
            <a:noFill/>
          </p:spPr>
        </p:pic>
      </p:grpSp>
      <p:sp>
        <p:nvSpPr>
          <p:cNvPr id="40963" name="Rectangle 3"/>
          <p:cNvSpPr>
            <a:spLocks noChangeArrowheads="1"/>
          </p:cNvSpPr>
          <p:nvPr/>
        </p:nvSpPr>
        <p:spPr bwMode="auto">
          <a:xfrm>
            <a:off x="304800" y="1371600"/>
            <a:ext cx="8382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Result of the comet assay said that lovastatin showed moderate DNA </a:t>
            </a:r>
            <a:r>
              <a:rPr lang="en-US" sz="2400" dirty="0" smtClean="0">
                <a:latin typeface="Times New Roman" pitchFamily="18" charset="0"/>
                <a:ea typeface="Times New Roman" pitchFamily="18" charset="0"/>
                <a:cs typeface="Times New Roman" pitchFamily="18" charset="0"/>
              </a:rPr>
              <a:t>damage seen as tailing of DNA</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(Figure 3). </a:t>
            </a:r>
          </a:p>
        </p:txBody>
      </p:sp>
      <p:sp>
        <p:nvSpPr>
          <p:cNvPr id="40964" name="Rectangle 4"/>
          <p:cNvSpPr>
            <a:spLocks noChangeArrowheads="1"/>
          </p:cNvSpPr>
          <p:nvPr/>
        </p:nvSpPr>
        <p:spPr bwMode="auto">
          <a:xfrm>
            <a:off x="1192307" y="5050304"/>
            <a:ext cx="7723093"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Control (untreated)          </a:t>
            </a:r>
            <a:r>
              <a:rPr lang="en-US" sz="2000" dirty="0" smtClean="0">
                <a:latin typeface="Times New Roman" pitchFamily="18" charset="0"/>
                <a:ea typeface="Times New Roman" pitchFamily="18" charset="0"/>
                <a:cs typeface="Times New Roman" pitchFamily="18" charset="0"/>
              </a:rPr>
              <a:t>Treated with lovastatin</a:t>
            </a:r>
          </a:p>
          <a:p>
            <a:pPr marL="0" marR="0" lvl="0" indent="0" algn="just" defTabSz="914400" rtl="0" eaLnBrk="1" fontAlgn="base" latinLnBrk="0" hangingPunct="1">
              <a:lnSpc>
                <a:spcPct val="100000"/>
              </a:lnSpc>
              <a:spcBef>
                <a:spcPct val="0"/>
              </a:spcBef>
              <a:spcAft>
                <a:spcPct val="0"/>
              </a:spcAft>
              <a:buClrTx/>
              <a:buSzTx/>
              <a:buFontTx/>
              <a:buNone/>
              <a:tabLst/>
            </a:pPr>
            <a:r>
              <a:rPr lang="en-US" sz="2000" dirty="0" smtClean="0">
                <a:latin typeface="Times New Roman" pitchFamily="18" charset="0"/>
                <a:ea typeface="Times New Roman" pitchFamily="18" charset="0"/>
                <a:cs typeface="Times New Roman" pitchFamily="18" charset="0"/>
              </a:rPr>
              <a:t>Fluorescent</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microscopic images of </a:t>
            </a:r>
            <a:r>
              <a:rPr lang="en-US" sz="2000" dirty="0" smtClean="0">
                <a:latin typeface="Times New Roman" pitchFamily="18" charset="0"/>
                <a:ea typeface="Times New Roman" pitchFamily="18" charset="0"/>
                <a:cs typeface="Times New Roman" pitchFamily="18" charset="0"/>
              </a:rPr>
              <a:t>DNA fragmentation</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of </a:t>
            </a:r>
            <a:r>
              <a:rPr kumimoji="0" lang="en-US" sz="200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HeLa</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cells exposed to purified lovastatin </a:t>
            </a:r>
            <a:endParaRPr kumimoji="0" lang="en-US" sz="200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8" name="Title 2"/>
          <p:cNvSpPr txBox="1">
            <a:spLocks/>
          </p:cNvSpPr>
          <p:nvPr/>
        </p:nvSpPr>
        <p:spPr>
          <a:xfrm>
            <a:off x="228600" y="381000"/>
            <a:ext cx="8686800" cy="752475"/>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lvl1pPr algn="ctr" defTabSz="914400" rtl="0" eaLnBrk="1" latinLnBrk="0" hangingPunct="1">
              <a:spcBef>
                <a:spcPct val="0"/>
              </a:spcBef>
              <a:buNone/>
              <a:defRPr sz="44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fontAlgn="auto">
              <a:spcBef>
                <a:spcPts val="0"/>
              </a:spcBef>
              <a:spcAft>
                <a:spcPts val="0"/>
              </a:spcAft>
              <a:defRPr/>
            </a:pPr>
            <a:r>
              <a:rPr lang="en-IN" sz="2600" b="1" dirty="0" smtClean="0">
                <a:latin typeface="Times New Roman" pitchFamily="18" charset="0"/>
                <a:cs typeface="Times New Roman" pitchFamily="18" charset="0"/>
              </a:rPr>
              <a:t>2.8. DNA damage (Genotoxicity) by comet assay  </a:t>
            </a:r>
            <a:endParaRPr lang="en-IN" sz="2600" b="1" dirty="0">
              <a:latin typeface="Times New Roman" pitchFamily="18" charset="0"/>
              <a:cs typeface="Times New Roman" pitchFamily="18" charset="0"/>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225689"/>
            <a:ext cx="8686800" cy="5632311"/>
          </a:xfrm>
          <a:prstGeom prst="rect">
            <a:avLst/>
          </a:prstGeom>
        </p:spPr>
        <p:txBody>
          <a:bodyPr wrap="square">
            <a:spAutoFit/>
          </a:bodyPr>
          <a:lstStyle/>
          <a:p>
            <a:pPr algn="just">
              <a:buFont typeface="Arial" pitchFamily="34" charset="0"/>
              <a:buChar char="•"/>
            </a:pPr>
            <a:r>
              <a:rPr lang="en-US" sz="2400" dirty="0" smtClean="0">
                <a:latin typeface="Times New Roman" pitchFamily="18" charset="0"/>
                <a:cs typeface="Times New Roman" pitchFamily="18" charset="0"/>
              </a:rPr>
              <a:t>Our present study adds onto some recent evidences to show that lovastatin are not only capable of reducing cardiac disease related mortality, but cancer incidence is also reduced worldwide by 28-33% </a:t>
            </a:r>
            <a:r>
              <a:rPr lang="en-IN"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Elena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2008, Julie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1997</a:t>
            </a:r>
            <a:r>
              <a:rPr lang="en-IN"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Linda </a:t>
            </a:r>
            <a:r>
              <a:rPr lang="en-US" sz="2400" i="1" dirty="0" smtClean="0">
                <a:latin typeface="Times New Roman" pitchFamily="18" charset="0"/>
                <a:cs typeface="Times New Roman" pitchFamily="18" charset="0"/>
              </a:rPr>
              <a:t>et al</a:t>
            </a:r>
            <a:r>
              <a:rPr lang="en-US" sz="2400" dirty="0" smtClean="0">
                <a:latin typeface="Times New Roman" pitchFamily="18" charset="0"/>
                <a:cs typeface="Times New Roman" pitchFamily="18" charset="0"/>
              </a:rPr>
              <a:t>., 2010). </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Results also suggest the probable use of lovastatin in association with conventional treatment as apoptosis-triggering agents in </a:t>
            </a:r>
            <a:r>
              <a:rPr lang="en-US" sz="2400" dirty="0" err="1" smtClean="0">
                <a:latin typeface="Times New Roman" pitchFamily="18" charset="0"/>
                <a:cs typeface="Times New Roman" pitchFamily="18" charset="0"/>
              </a:rPr>
              <a:t>HeLa</a:t>
            </a:r>
            <a:r>
              <a:rPr lang="en-US" sz="2400" dirty="0" smtClean="0">
                <a:latin typeface="Times New Roman" pitchFamily="18" charset="0"/>
                <a:cs typeface="Times New Roman" pitchFamily="18" charset="0"/>
              </a:rPr>
              <a:t> cells. However, the interaction between lovastatin and chemotherapeutics used </a:t>
            </a:r>
            <a:r>
              <a:rPr lang="en-US" sz="2400" smtClean="0">
                <a:latin typeface="Times New Roman" pitchFamily="18" charset="0"/>
                <a:cs typeface="Times New Roman" pitchFamily="18" charset="0"/>
              </a:rPr>
              <a:t>for cancer </a:t>
            </a:r>
            <a:r>
              <a:rPr lang="en-US" sz="2400" dirty="0" smtClean="0">
                <a:latin typeface="Times New Roman" pitchFamily="18" charset="0"/>
                <a:cs typeface="Times New Roman" pitchFamily="18" charset="0"/>
              </a:rPr>
              <a:t>treatment should be examined.</a:t>
            </a:r>
          </a:p>
          <a:p>
            <a:pPr algn="just">
              <a:buFont typeface="Arial" pitchFamily="34" charset="0"/>
              <a:buChar char="•"/>
            </a:pPr>
            <a:endParaRPr lang="en-US" sz="2400" dirty="0" smtClean="0">
              <a:latin typeface="Times New Roman" pitchFamily="18" charset="0"/>
              <a:cs typeface="Times New Roman" pitchFamily="18" charset="0"/>
            </a:endParaRPr>
          </a:p>
          <a:p>
            <a:pPr algn="just">
              <a:buFont typeface="Arial" pitchFamily="34" charset="0"/>
              <a:buChar char="•"/>
            </a:pPr>
            <a:r>
              <a:rPr lang="en-US" sz="2400" dirty="0" smtClean="0">
                <a:latin typeface="Times New Roman" pitchFamily="18" charset="0"/>
                <a:cs typeface="Times New Roman" pitchFamily="18" charset="0"/>
              </a:rPr>
              <a:t> Overall, lovastatin from </a:t>
            </a:r>
            <a:r>
              <a:rPr lang="en-US" sz="2400" i="1" dirty="0" err="1" smtClean="0">
                <a:latin typeface="Times New Roman" pitchFamily="18" charset="0"/>
                <a:cs typeface="Times New Roman" pitchFamily="18" charset="0"/>
              </a:rPr>
              <a:t>A.terreus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KM017963) can be suggested as a potent anticancer agent.</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 </a:t>
            </a:r>
          </a:p>
          <a:p>
            <a:pPr algn="just"/>
            <a:endParaRPr lang="en-US" sz="2400" dirty="0">
              <a:latin typeface="Times New Roman" pitchFamily="18" charset="0"/>
              <a:cs typeface="Times New Roman" pitchFamily="18" charset="0"/>
            </a:endParaRPr>
          </a:p>
        </p:txBody>
      </p:sp>
      <p:sp>
        <p:nvSpPr>
          <p:cNvPr id="5" name="Title 1"/>
          <p:cNvSpPr txBox="1">
            <a:spLocks/>
          </p:cNvSpPr>
          <p:nvPr/>
        </p:nvSpPr>
        <p:spPr bwMode="auto">
          <a:xfrm>
            <a:off x="1676400" y="304800"/>
            <a:ext cx="5334000" cy="685800"/>
          </a:xfrm>
          <a:prstGeom prst="rect">
            <a:avLst/>
          </a:prstGeom>
          <a:solidFill>
            <a:schemeClr val="accent3">
              <a:lumMod val="60000"/>
              <a:lumOff val="40000"/>
            </a:schemeClr>
          </a:solidFill>
          <a:ln/>
          <a:extLst>
            <a:ext uri="{91240B29-F687-4F45-9708-019B960494DF}">
              <a14:hiddenLine xmlns="" xmlns:a14="http://schemas.microsoft.com/office/drawing/2010/main" w="9525">
                <a:solidFill>
                  <a:srgbClr val="000000"/>
                </a:solidFill>
                <a:miter lim="800000"/>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lIns="0" rIns="0" bIns="0" anchor="b">
            <a:norm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lgn="ctr"/>
            <a:r>
              <a:rPr lang="en-US" sz="4000" b="1" dirty="0" smtClean="0">
                <a:latin typeface="Times New Roman" pitchFamily="18" charset="0"/>
                <a:cs typeface="Times New Roman" pitchFamily="18" charset="0"/>
              </a:rPr>
              <a:t>3. Conclusion</a:t>
            </a:r>
            <a:endParaRPr lang="en-US" sz="4000" dirty="0" smtClean="0"/>
          </a:p>
        </p:txBody>
      </p:sp>
      <p:sp>
        <p:nvSpPr>
          <p:cNvPr id="6" name="Slide Number Placeholder 5"/>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905000"/>
            <a:ext cx="8229600" cy="2252472"/>
          </a:xfrm>
        </p:spPr>
        <p:txBody>
          <a:bodyPr>
            <a:normAutofit/>
          </a:bodyPr>
          <a:lstStyle/>
          <a:p>
            <a:pPr algn="just">
              <a:buNone/>
            </a:pPr>
            <a:r>
              <a:rPr lang="en-US" sz="2600" b="1" dirty="0" smtClean="0">
                <a:latin typeface="Times New Roman" pitchFamily="18" charset="0"/>
                <a:cs typeface="Times New Roman" pitchFamily="18" charset="0"/>
              </a:rPr>
              <a:t>Acknowledgments</a:t>
            </a:r>
          </a:p>
          <a:p>
            <a:pPr algn="just">
              <a:buNone/>
            </a:pPr>
            <a:endParaRPr lang="en-US" sz="2600" dirty="0" smtClean="0">
              <a:latin typeface="Times New Roman" pitchFamily="18" charset="0"/>
              <a:cs typeface="Times New Roman" pitchFamily="18" charset="0"/>
            </a:endParaRPr>
          </a:p>
          <a:p>
            <a:pPr algn="just">
              <a:buNone/>
            </a:pPr>
            <a:r>
              <a:rPr lang="en-US" sz="2600" dirty="0" smtClean="0">
                <a:latin typeface="Times New Roman" pitchFamily="18" charset="0"/>
                <a:cs typeface="Times New Roman" pitchFamily="18" charset="0"/>
              </a:rPr>
              <a:t>	This </a:t>
            </a:r>
            <a:r>
              <a:rPr lang="en-US" sz="2600" dirty="0" smtClean="0">
                <a:latin typeface="Times New Roman" pitchFamily="18" charset="0"/>
                <a:cs typeface="Times New Roman" pitchFamily="18" charset="0"/>
              </a:rPr>
              <a:t>work was supported by the SERB, Govt. of India, vide grant number -DST/SO/FNo.SERB.SR/SO/ PS/046/2011.</a:t>
            </a:r>
          </a:p>
          <a:p>
            <a:pPr algn="just"/>
            <a:endParaRPr lang="en-US" sz="26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52537" y="2362200"/>
            <a:ext cx="6291263" cy="914400"/>
          </a:xfrm>
        </p:spPr>
        <p:txBody>
          <a:bodyPr>
            <a:noAutofit/>
          </a:bodyPr>
          <a:lstStyle/>
          <a:p>
            <a:pPr marL="0" indent="0" algn="ctr" eaLnBrk="1" fontAlgn="auto" hangingPunct="1">
              <a:spcAft>
                <a:spcPts val="0"/>
              </a:spcAft>
              <a:buClr>
                <a:schemeClr val="accent3"/>
              </a:buClr>
              <a:buFont typeface="Wingdings 2"/>
              <a:buNone/>
              <a:defRPr/>
            </a:pPr>
            <a:r>
              <a:rPr lang="en-US" sz="6000" b="1" dirty="0" smtClean="0">
                <a:latin typeface="Times New Roman" pitchFamily="18" charset="0"/>
                <a:cs typeface="Times New Roman" pitchFamily="18" charset="0"/>
              </a:rPr>
              <a:t>THANK YOU</a:t>
            </a:r>
            <a:endParaRPr lang="en-IN" sz="6000" b="1"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65237"/>
            <a:ext cx="8382000" cy="4754563"/>
          </a:xfrm>
        </p:spPr>
        <p:txBody>
          <a:bodyPr>
            <a:normAutofit fontScale="92500" lnSpcReduction="10000"/>
          </a:bodyPr>
          <a:lstStyle/>
          <a:p>
            <a:pPr algn="just"/>
            <a:r>
              <a:rPr lang="en-US" sz="2400" dirty="0" err="1" smtClean="0">
                <a:latin typeface="Times New Roman" pitchFamily="18" charset="0"/>
                <a:cs typeface="Times New Roman" pitchFamily="18" charset="0"/>
              </a:rPr>
              <a:t>Latha</a:t>
            </a:r>
            <a:r>
              <a:rPr lang="en-US" sz="2400" dirty="0" smtClean="0">
                <a:latin typeface="Times New Roman" pitchFamily="18" charset="0"/>
                <a:cs typeface="Times New Roman" pitchFamily="18" charset="0"/>
              </a:rPr>
              <a:t>, D. </a:t>
            </a:r>
            <a:r>
              <a:rPr lang="en-US" sz="2400" dirty="0" err="1" smtClean="0">
                <a:latin typeface="Times New Roman" pitchFamily="18" charset="0"/>
                <a:cs typeface="Times New Roman" pitchFamily="18" charset="0"/>
              </a:rPr>
              <a:t>Prasanna</a:t>
            </a:r>
            <a:r>
              <a:rPr lang="en-US" sz="2400" dirty="0" smtClean="0">
                <a:latin typeface="Times New Roman" pitchFamily="18" charset="0"/>
                <a:cs typeface="Times New Roman" pitchFamily="18" charset="0"/>
              </a:rPr>
              <a:t>, KPJ </a:t>
            </a:r>
            <a:r>
              <a:rPr lang="en-US" sz="2400" dirty="0" err="1" smtClean="0">
                <a:latin typeface="Times New Roman" pitchFamily="18" charset="0"/>
                <a:cs typeface="Times New Roman" pitchFamily="18" charset="0"/>
              </a:rPr>
              <a:t>Hema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Latha</a:t>
            </a:r>
            <a:r>
              <a:rPr lang="en-US" sz="2400" dirty="0" smtClean="0">
                <a:latin typeface="Times New Roman" pitchFamily="18" charset="0"/>
                <a:cs typeface="Times New Roman" pitchFamily="18" charset="0"/>
              </a:rPr>
              <a:t>, and D. Sri </a:t>
            </a:r>
            <a:r>
              <a:rPr lang="en-US" sz="2400" dirty="0" err="1" smtClean="0">
                <a:latin typeface="Times New Roman" pitchFamily="18" charset="0"/>
                <a:cs typeface="Times New Roman" pitchFamily="18" charset="0"/>
              </a:rPr>
              <a:t>Rami</a:t>
            </a:r>
            <a:r>
              <a:rPr lang="en-US" sz="2400" dirty="0" smtClean="0">
                <a:latin typeface="Times New Roman" pitchFamily="18" charset="0"/>
                <a:cs typeface="Times New Roman" pitchFamily="18" charset="0"/>
              </a:rPr>
              <a:t> Reddy. "Production of lovastatin by solid state fermentation by </a:t>
            </a:r>
            <a:r>
              <a:rPr lang="en-US" sz="2400" dirty="0" err="1" smtClean="0">
                <a:latin typeface="Times New Roman" pitchFamily="18" charset="0"/>
                <a:cs typeface="Times New Roman" pitchFamily="18" charset="0"/>
              </a:rPr>
              <a:t>Penicillium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funiculosum</a:t>
            </a:r>
            <a:r>
              <a:rPr lang="en-US" sz="2400" dirty="0" smtClean="0">
                <a:latin typeface="Times New Roman" pitchFamily="18" charset="0"/>
                <a:cs typeface="Times New Roman" pitchFamily="18" charset="0"/>
              </a:rPr>
              <a:t> NCIM 1174."</a:t>
            </a:r>
            <a:r>
              <a:rPr lang="en-US" sz="2400" i="1" dirty="0" smtClean="0">
                <a:latin typeface="Times New Roman" pitchFamily="18" charset="0"/>
                <a:cs typeface="Times New Roman" pitchFamily="18" charset="0"/>
              </a:rPr>
              <a:t>Drug Invention Today</a:t>
            </a:r>
            <a:r>
              <a:rPr lang="en-US" sz="2400" dirty="0" smtClean="0">
                <a:latin typeface="Times New Roman" pitchFamily="18" charset="0"/>
                <a:cs typeface="Times New Roman" pitchFamily="18" charset="0"/>
              </a:rPr>
              <a:t> 3.6 (2011).</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Lopez, JL </a:t>
            </a:r>
            <a:r>
              <a:rPr lang="en-US" sz="2400" dirty="0" err="1" smtClean="0">
                <a:latin typeface="Times New Roman" pitchFamily="18" charset="0"/>
                <a:cs typeface="Times New Roman" pitchFamily="18" charset="0"/>
              </a:rPr>
              <a:t>Casas</a:t>
            </a:r>
            <a:r>
              <a:rPr lang="en-US" sz="2400" dirty="0" smtClean="0">
                <a:latin typeface="Times New Roman" pitchFamily="18" charset="0"/>
                <a:cs typeface="Times New Roman" pitchFamily="18" charset="0"/>
              </a:rPr>
              <a:t>, et al. "Production of lovastatin by </a:t>
            </a:r>
            <a:r>
              <a:rPr lang="en-US" sz="2400" dirty="0" err="1" smtClean="0">
                <a:latin typeface="Times New Roman" pitchFamily="18" charset="0"/>
                <a:cs typeface="Times New Roman" pitchFamily="18" charset="0"/>
              </a:rPr>
              <a:t>Aspergillus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terreus</a:t>
            </a:r>
            <a:r>
              <a:rPr lang="en-US" sz="2400" dirty="0" smtClean="0">
                <a:latin typeface="Times New Roman" pitchFamily="18" charset="0"/>
                <a:cs typeface="Times New Roman" pitchFamily="18" charset="0"/>
              </a:rPr>
              <a:t>: effects of the C: N ratio and the principal nutrients on growth and metabolite production." </a:t>
            </a:r>
            <a:r>
              <a:rPr lang="en-US" sz="2400" i="1" dirty="0" smtClean="0">
                <a:latin typeface="Times New Roman" pitchFamily="18" charset="0"/>
                <a:cs typeface="Times New Roman" pitchFamily="18" charset="0"/>
              </a:rPr>
              <a:t>Enzyme and Microbial Technology</a:t>
            </a:r>
            <a:r>
              <a:rPr lang="en-US" sz="2400" dirty="0" smtClean="0">
                <a:latin typeface="Times New Roman" pitchFamily="18" charset="0"/>
                <a:cs typeface="Times New Roman" pitchFamily="18" charset="0"/>
              </a:rPr>
              <a:t> 33.2 (2003): 270-277.</a:t>
            </a:r>
          </a:p>
          <a:p>
            <a:pPr algn="just"/>
            <a:endParaRPr lang="en-US" sz="2400" dirty="0" smtClean="0">
              <a:latin typeface="Times New Roman" pitchFamily="18" charset="0"/>
              <a:cs typeface="Times New Roman" pitchFamily="18" charset="0"/>
            </a:endParaRPr>
          </a:p>
          <a:p>
            <a:pPr algn="just"/>
            <a:r>
              <a:rPr lang="en-US" sz="2400" dirty="0" err="1" smtClean="0">
                <a:latin typeface="Times New Roman" pitchFamily="18" charset="0"/>
                <a:cs typeface="Times New Roman" pitchFamily="18" charset="0"/>
              </a:rPr>
              <a:t>Sayyad</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Sadik</a:t>
            </a:r>
            <a:r>
              <a:rPr lang="en-US" sz="2400" dirty="0" smtClean="0">
                <a:latin typeface="Times New Roman" pitchFamily="18" charset="0"/>
                <a:cs typeface="Times New Roman" pitchFamily="18" charset="0"/>
              </a:rPr>
              <a:t> Ali, et al. "Optimization of nutrient parameters for lovastatin production by </a:t>
            </a:r>
            <a:r>
              <a:rPr lang="en-US" sz="2400" i="1" dirty="0" err="1" smtClean="0">
                <a:latin typeface="Times New Roman" pitchFamily="18" charset="0"/>
                <a:cs typeface="Times New Roman" pitchFamily="18" charset="0"/>
              </a:rPr>
              <a:t>Monascus</a:t>
            </a:r>
            <a:r>
              <a:rPr lang="en-US" sz="2400" i="1" dirty="0" smtClean="0">
                <a:latin typeface="Times New Roman" pitchFamily="18" charset="0"/>
                <a:cs typeface="Times New Roman" pitchFamily="18" charset="0"/>
              </a:rPr>
              <a:t> </a:t>
            </a:r>
            <a:r>
              <a:rPr lang="en-US" sz="2400" i="1" dirty="0" err="1" smtClean="0">
                <a:latin typeface="Times New Roman" pitchFamily="18" charset="0"/>
                <a:cs typeface="Times New Roman" pitchFamily="18" charset="0"/>
              </a:rPr>
              <a:t>purpureus</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MTCC 369 under submerged fermentation using response surface methodology." </a:t>
            </a:r>
            <a:r>
              <a:rPr lang="en-US" sz="2400" i="1" dirty="0" smtClean="0">
                <a:latin typeface="Times New Roman" pitchFamily="18" charset="0"/>
                <a:cs typeface="Times New Roman" pitchFamily="18" charset="0"/>
              </a:rPr>
              <a:t>Applied Microbiology and Biotechnology</a:t>
            </a:r>
            <a:r>
              <a:rPr lang="en-US" sz="2400" dirty="0" smtClean="0">
                <a:latin typeface="Times New Roman" pitchFamily="18" charset="0"/>
                <a:cs typeface="Times New Roman" pitchFamily="18" charset="0"/>
              </a:rPr>
              <a:t>73.5 (2007): 1054-1058.</a:t>
            </a:r>
          </a:p>
          <a:p>
            <a:pPr algn="just"/>
            <a:endParaRPr lang="en-US" sz="2400" dirty="0">
              <a:latin typeface="Times New Roman" pitchFamily="18" charset="0"/>
              <a:cs typeface="Times New Roman" pitchFamily="18" charset="0"/>
            </a:endParaRPr>
          </a:p>
        </p:txBody>
      </p:sp>
      <p:sp>
        <p:nvSpPr>
          <p:cNvPr id="4" name="Title 1"/>
          <p:cNvSpPr txBox="1">
            <a:spLocks/>
          </p:cNvSpPr>
          <p:nvPr/>
        </p:nvSpPr>
        <p:spPr bwMode="auto">
          <a:xfrm>
            <a:off x="1676400" y="228600"/>
            <a:ext cx="5334000" cy="685800"/>
          </a:xfrm>
          <a:prstGeom prst="rect">
            <a:avLst/>
          </a:prstGeom>
          <a:solidFill>
            <a:schemeClr val="accent3">
              <a:lumMod val="60000"/>
              <a:lumOff val="40000"/>
            </a:schemeClr>
          </a:solidFill>
          <a:ln/>
          <a:extLst>
            <a:ext uri="{91240B29-F687-4F45-9708-019B960494DF}">
              <a14:hiddenLine xmlns="" xmlns:a14="http://schemas.microsoft.com/office/drawing/2010/main" w="9525">
                <a:solidFill>
                  <a:srgbClr val="000000"/>
                </a:solidFill>
                <a:miter lim="800000"/>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lIns="0" rIns="0" bIns="0" anchor="b">
            <a:norm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lgn="ctr"/>
            <a:r>
              <a:rPr lang="en-US" sz="4000" b="1" dirty="0" smtClean="0">
                <a:latin typeface="Times New Roman" pitchFamily="18" charset="0"/>
                <a:cs typeface="Times New Roman" pitchFamily="18" charset="0"/>
              </a:rPr>
              <a:t>4. References</a:t>
            </a:r>
            <a:endParaRPr lang="en-US" sz="4000" dirty="0" smtClean="0"/>
          </a:p>
        </p:txBody>
      </p:sp>
      <p:sp>
        <p:nvSpPr>
          <p:cNvPr id="5" name="Slide Number Placeholder 4"/>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609600"/>
            <a:ext cx="8229600" cy="6553200"/>
          </a:xfrm>
        </p:spPr>
        <p:txBody>
          <a:bodyPr>
            <a:noAutofit/>
          </a:bodyPr>
          <a:lstStyle/>
          <a:p>
            <a:pPr algn="just"/>
            <a:r>
              <a:rPr lang="en-US" sz="2200" dirty="0" smtClean="0">
                <a:latin typeface="Times New Roman" pitchFamily="18" charset="0"/>
                <a:cs typeface="Times New Roman" pitchFamily="18" charset="0"/>
              </a:rPr>
              <a:t>Alarcon, Julio, et al. "Production and purification of </a:t>
            </a:r>
            <a:r>
              <a:rPr lang="en-US" sz="2200" dirty="0" err="1" smtClean="0">
                <a:latin typeface="Times New Roman" pitchFamily="18" charset="0"/>
                <a:cs typeface="Times New Roman" pitchFamily="18" charset="0"/>
              </a:rPr>
              <a:t>statins</a:t>
            </a:r>
            <a:r>
              <a:rPr lang="en-US" sz="2200" dirty="0" smtClean="0">
                <a:latin typeface="Times New Roman" pitchFamily="18" charset="0"/>
                <a:cs typeface="Times New Roman" pitchFamily="18" charset="0"/>
              </a:rPr>
              <a:t> from </a:t>
            </a:r>
            <a:r>
              <a:rPr lang="en-US" sz="2200" dirty="0" err="1" smtClean="0">
                <a:latin typeface="Times New Roman" pitchFamily="18" charset="0"/>
                <a:cs typeface="Times New Roman" pitchFamily="18" charset="0"/>
              </a:rPr>
              <a:t>Pleurotus</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ostreatus</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Basidiomycetes</a:t>
            </a:r>
            <a:r>
              <a:rPr lang="en-US" sz="2200" dirty="0" smtClean="0">
                <a:latin typeface="Times New Roman" pitchFamily="18" charset="0"/>
                <a:cs typeface="Times New Roman" pitchFamily="18" charset="0"/>
              </a:rPr>
              <a:t>) strains." </a:t>
            </a:r>
            <a:r>
              <a:rPr lang="en-US" sz="2200" i="1" dirty="0" err="1" smtClean="0">
                <a:latin typeface="Times New Roman" pitchFamily="18" charset="0"/>
                <a:cs typeface="Times New Roman" pitchFamily="18" charset="0"/>
              </a:rPr>
              <a:t>Zeitschrift</a:t>
            </a:r>
            <a:r>
              <a:rPr lang="en-US" sz="2200" i="1" dirty="0" smtClean="0">
                <a:latin typeface="Times New Roman" pitchFamily="18" charset="0"/>
                <a:cs typeface="Times New Roman" pitchFamily="18" charset="0"/>
              </a:rPr>
              <a:t> </a:t>
            </a:r>
            <a:r>
              <a:rPr lang="en-US" sz="2200" i="1" dirty="0" err="1" smtClean="0">
                <a:latin typeface="Times New Roman" pitchFamily="18" charset="0"/>
                <a:cs typeface="Times New Roman" pitchFamily="18" charset="0"/>
              </a:rPr>
              <a:t>für</a:t>
            </a:r>
            <a:r>
              <a:rPr lang="en-US" sz="2200" i="1" dirty="0" smtClean="0">
                <a:latin typeface="Times New Roman" pitchFamily="18" charset="0"/>
                <a:cs typeface="Times New Roman" pitchFamily="18" charset="0"/>
              </a:rPr>
              <a:t> </a:t>
            </a:r>
            <a:r>
              <a:rPr lang="en-US" sz="2200" i="1" dirty="0" err="1" smtClean="0">
                <a:latin typeface="Times New Roman" pitchFamily="18" charset="0"/>
                <a:cs typeface="Times New Roman" pitchFamily="18" charset="0"/>
              </a:rPr>
              <a:t>Naturforschung</a:t>
            </a:r>
            <a:r>
              <a:rPr lang="en-US" sz="2200" i="1" dirty="0" smtClean="0">
                <a:latin typeface="Times New Roman" pitchFamily="18" charset="0"/>
                <a:cs typeface="Times New Roman" pitchFamily="18" charset="0"/>
              </a:rPr>
              <a:t> C</a:t>
            </a:r>
            <a:r>
              <a:rPr lang="en-US" sz="2200" dirty="0" smtClean="0">
                <a:latin typeface="Times New Roman" pitchFamily="18" charset="0"/>
                <a:cs typeface="Times New Roman" pitchFamily="18" charset="0"/>
              </a:rPr>
              <a:t> 58.1-2 (2003): 62-64.</a:t>
            </a:r>
          </a:p>
          <a:p>
            <a:pPr algn="just"/>
            <a:r>
              <a:rPr lang="en-US" sz="2200" dirty="0" smtClean="0">
                <a:latin typeface="Times New Roman" pitchFamily="18" charset="0"/>
                <a:cs typeface="Times New Roman" pitchFamily="18" charset="0"/>
              </a:rPr>
              <a:t>Fritz, G., C. </a:t>
            </a:r>
            <a:r>
              <a:rPr lang="en-US" sz="2200" dirty="0" err="1" smtClean="0">
                <a:latin typeface="Times New Roman" pitchFamily="18" charset="0"/>
                <a:cs typeface="Times New Roman" pitchFamily="18" charset="0"/>
              </a:rPr>
              <a:t>Brachetti</a:t>
            </a:r>
            <a:r>
              <a:rPr lang="en-US" sz="2200" dirty="0" smtClean="0">
                <a:latin typeface="Times New Roman" pitchFamily="18" charset="0"/>
                <a:cs typeface="Times New Roman" pitchFamily="18" charset="0"/>
              </a:rPr>
              <a:t>, and B. </a:t>
            </a:r>
            <a:r>
              <a:rPr lang="en-US" sz="2200" dirty="0" err="1" smtClean="0">
                <a:latin typeface="Times New Roman" pitchFamily="18" charset="0"/>
                <a:cs typeface="Times New Roman" pitchFamily="18" charset="0"/>
              </a:rPr>
              <a:t>Kaina</a:t>
            </a:r>
            <a:r>
              <a:rPr lang="en-US" sz="2200" dirty="0" smtClean="0">
                <a:latin typeface="Times New Roman" pitchFamily="18" charset="0"/>
                <a:cs typeface="Times New Roman" pitchFamily="18" charset="0"/>
              </a:rPr>
              <a:t>. "Lovastatin causes sensitization of </a:t>
            </a:r>
            <a:r>
              <a:rPr lang="en-US" sz="2200" dirty="0" err="1" smtClean="0">
                <a:latin typeface="Times New Roman" pitchFamily="18" charset="0"/>
                <a:cs typeface="Times New Roman" pitchFamily="18" charset="0"/>
              </a:rPr>
              <a:t>HeLa</a:t>
            </a:r>
            <a:r>
              <a:rPr lang="en-US" sz="2200" dirty="0" smtClean="0">
                <a:latin typeface="Times New Roman" pitchFamily="18" charset="0"/>
                <a:cs typeface="Times New Roman" pitchFamily="18" charset="0"/>
              </a:rPr>
              <a:t> cells to ionizing radiation‐induced apoptosis by the abrogation of G2 blockage."</a:t>
            </a:r>
            <a:r>
              <a:rPr lang="en-US" sz="2200" i="1" dirty="0" smtClean="0">
                <a:latin typeface="Times New Roman" pitchFamily="18" charset="0"/>
                <a:cs typeface="Times New Roman" pitchFamily="18" charset="0"/>
              </a:rPr>
              <a:t>International journal of radiation biology</a:t>
            </a:r>
            <a:r>
              <a:rPr lang="en-US" sz="2200" dirty="0" smtClean="0">
                <a:latin typeface="Times New Roman" pitchFamily="18" charset="0"/>
                <a:cs typeface="Times New Roman" pitchFamily="18" charset="0"/>
              </a:rPr>
              <a:t> 79.8 (2003): 601-610.</a:t>
            </a:r>
          </a:p>
          <a:p>
            <a:pPr algn="just"/>
            <a:r>
              <a:rPr lang="en-US" sz="2200" dirty="0" smtClean="0">
                <a:latin typeface="Times New Roman" pitchFamily="18" charset="0"/>
                <a:cs typeface="Times New Roman" pitchFamily="18" charset="0"/>
              </a:rPr>
              <a:t>Li, </a:t>
            </a:r>
            <a:r>
              <a:rPr lang="en-US" sz="2200" dirty="0" err="1" smtClean="0">
                <a:latin typeface="Times New Roman" pitchFamily="18" charset="0"/>
                <a:cs typeface="Times New Roman" pitchFamily="18" charset="0"/>
              </a:rPr>
              <a:t>Xudong</a:t>
            </a:r>
            <a:r>
              <a:rPr lang="en-US" sz="2200" dirty="0" smtClean="0">
                <a:latin typeface="Times New Roman" pitchFamily="18" charset="0"/>
                <a:cs typeface="Times New Roman" pitchFamily="18" charset="0"/>
              </a:rPr>
              <a:t>, et al. "Lovastatin inhibits </a:t>
            </a:r>
            <a:r>
              <a:rPr lang="en-US" sz="2200" dirty="0" err="1" smtClean="0">
                <a:latin typeface="Times New Roman" pitchFamily="18" charset="0"/>
                <a:cs typeface="Times New Roman" pitchFamily="18" charset="0"/>
              </a:rPr>
              <a:t>adipogenic</a:t>
            </a:r>
            <a:r>
              <a:rPr lang="en-US" sz="2200" dirty="0" smtClean="0">
                <a:latin typeface="Times New Roman" pitchFamily="18" charset="0"/>
                <a:cs typeface="Times New Roman" pitchFamily="18" charset="0"/>
              </a:rPr>
              <a:t> and stimulates </a:t>
            </a:r>
            <a:r>
              <a:rPr lang="en-US" sz="2200" dirty="0" err="1" smtClean="0">
                <a:latin typeface="Times New Roman" pitchFamily="18" charset="0"/>
                <a:cs typeface="Times New Roman" pitchFamily="18" charset="0"/>
              </a:rPr>
              <a:t>osteogenic</a:t>
            </a:r>
            <a:r>
              <a:rPr lang="en-US" sz="2200" dirty="0" smtClean="0">
                <a:latin typeface="Times New Roman" pitchFamily="18" charset="0"/>
                <a:cs typeface="Times New Roman" pitchFamily="18" charset="0"/>
              </a:rPr>
              <a:t> differentiation by suppressing PPAR</a:t>
            </a:r>
            <a:r>
              <a:rPr lang="el-GR" sz="2200" dirty="0" smtClean="0">
                <a:latin typeface="Times New Roman" pitchFamily="18" charset="0"/>
                <a:cs typeface="Times New Roman" pitchFamily="18" charset="0"/>
              </a:rPr>
              <a:t>γ2 </a:t>
            </a:r>
            <a:r>
              <a:rPr lang="en-US" sz="2200" dirty="0" smtClean="0">
                <a:latin typeface="Times New Roman" pitchFamily="18" charset="0"/>
                <a:cs typeface="Times New Roman" pitchFamily="18" charset="0"/>
              </a:rPr>
              <a:t>and increasing Cbfa1/Runx2 expression in bone marrow </a:t>
            </a:r>
            <a:r>
              <a:rPr lang="en-US" sz="2200" dirty="0" err="1" smtClean="0">
                <a:latin typeface="Times New Roman" pitchFamily="18" charset="0"/>
                <a:cs typeface="Times New Roman" pitchFamily="18" charset="0"/>
              </a:rPr>
              <a:t>mesenchymal</a:t>
            </a:r>
            <a:r>
              <a:rPr lang="en-US" sz="2200" dirty="0" smtClean="0">
                <a:latin typeface="Times New Roman" pitchFamily="18" charset="0"/>
                <a:cs typeface="Times New Roman" pitchFamily="18" charset="0"/>
              </a:rPr>
              <a:t> cell cultures." </a:t>
            </a:r>
            <a:r>
              <a:rPr lang="en-US" sz="2200" i="1" dirty="0" smtClean="0">
                <a:latin typeface="Times New Roman" pitchFamily="18" charset="0"/>
                <a:cs typeface="Times New Roman" pitchFamily="18" charset="0"/>
              </a:rPr>
              <a:t>Bone</a:t>
            </a:r>
            <a:r>
              <a:rPr lang="en-US" sz="2200" dirty="0" smtClean="0">
                <a:latin typeface="Times New Roman" pitchFamily="18" charset="0"/>
                <a:cs typeface="Times New Roman" pitchFamily="18" charset="0"/>
              </a:rPr>
              <a:t> 33.4 (2003): 652-659.</a:t>
            </a:r>
          </a:p>
          <a:p>
            <a:pPr algn="just"/>
            <a:r>
              <a:rPr lang="en-US" sz="2200" dirty="0" smtClean="0">
                <a:latin typeface="Times New Roman" pitchFamily="18" charset="0"/>
                <a:cs typeface="Times New Roman" pitchFamily="18" charset="0"/>
              </a:rPr>
              <a:t>Schuster, Stefan, et al. "The 3-hydroxy-3-methylglutaryl-CoA </a:t>
            </a:r>
            <a:r>
              <a:rPr lang="en-US" sz="2200" dirty="0" err="1" smtClean="0">
                <a:latin typeface="Times New Roman" pitchFamily="18" charset="0"/>
                <a:cs typeface="Times New Roman" pitchFamily="18" charset="0"/>
              </a:rPr>
              <a:t>reductase</a:t>
            </a:r>
            <a:r>
              <a:rPr lang="en-US" sz="2200" dirty="0" smtClean="0">
                <a:latin typeface="Times New Roman" pitchFamily="18" charset="0"/>
                <a:cs typeface="Times New Roman" pitchFamily="18" charset="0"/>
              </a:rPr>
              <a:t> inhibitor lovastatin reduces severity of L-DOPA-induced abnormal involuntary movements in experimental Parkinson's disease." </a:t>
            </a:r>
            <a:r>
              <a:rPr lang="en-US" sz="2200" i="1" dirty="0" smtClean="0">
                <a:latin typeface="Times New Roman" pitchFamily="18" charset="0"/>
                <a:cs typeface="Times New Roman" pitchFamily="18" charset="0"/>
              </a:rPr>
              <a:t>The Journal of Neuroscience</a:t>
            </a:r>
            <a:r>
              <a:rPr lang="en-US" sz="2200" dirty="0" smtClean="0">
                <a:latin typeface="Times New Roman" pitchFamily="18" charset="0"/>
                <a:cs typeface="Times New Roman" pitchFamily="18" charset="0"/>
              </a:rPr>
              <a:t>28.17 (2008): 4311-4316.</a:t>
            </a:r>
            <a:endParaRPr lang="en-US" sz="2200"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4172</TotalTime>
  <Words>1341</Words>
  <Application>Microsoft Office PowerPoint</Application>
  <PresentationFormat>On-screen Show (4:3)</PresentationFormat>
  <Paragraphs>245</Paragraphs>
  <Slides>29</Slides>
  <Notes>3</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29</vt:i4>
      </vt:variant>
    </vt:vector>
  </HeadingPairs>
  <TitlesOfParts>
    <vt:vector size="30" baseType="lpstr">
      <vt:lpstr>Concourse</vt:lpstr>
      <vt:lpstr>Slide 1</vt:lpstr>
      <vt:lpstr>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Bhargavi</dc:creator>
  <cp:lastModifiedBy>Bhargavi</cp:lastModifiedBy>
  <cp:revision>1063</cp:revision>
  <dcterms:created xsi:type="dcterms:W3CDTF">2006-08-16T00:00:00Z</dcterms:created>
  <dcterms:modified xsi:type="dcterms:W3CDTF">2015-10-06T04:22:42Z</dcterms:modified>
</cp:coreProperties>
</file>