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63" r:id="rId3"/>
    <p:sldId id="265" r:id="rId4"/>
    <p:sldId id="279" r:id="rId5"/>
    <p:sldId id="267" r:id="rId6"/>
    <p:sldId id="266" r:id="rId7"/>
    <p:sldId id="268" r:id="rId8"/>
    <p:sldId id="269" r:id="rId9"/>
    <p:sldId id="270" r:id="rId10"/>
    <p:sldId id="271" r:id="rId11"/>
    <p:sldId id="273" r:id="rId12"/>
    <p:sldId id="257" r:id="rId13"/>
    <p:sldId id="282" r:id="rId14"/>
    <p:sldId id="275" r:id="rId15"/>
    <p:sldId id="276" r:id="rId16"/>
    <p:sldId id="258" r:id="rId17"/>
    <p:sldId id="260" r:id="rId18"/>
    <p:sldId id="261" r:id="rId19"/>
    <p:sldId id="262" r:id="rId20"/>
    <p:sldId id="278" r:id="rId21"/>
    <p:sldId id="274" r:id="rId22"/>
    <p:sldId id="277" r:id="rId23"/>
    <p:sldId id="281"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9EB0D-039A-48D6-9AEB-9BBAB7D1EB20}" type="datetimeFigureOut">
              <a:rPr lang="tr-TR" smtClean="0"/>
              <a:t>11.11.2016</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4D631A-1834-446D-BD23-208948D22BE2}" type="slidenum">
              <a:rPr lang="tr-TR" smtClean="0"/>
              <a:t>‹#›</a:t>
            </a:fld>
            <a:endParaRPr lang="tr-TR"/>
          </a:p>
        </p:txBody>
      </p:sp>
    </p:spTree>
    <p:extLst>
      <p:ext uri="{BB962C8B-B14F-4D97-AF65-F5344CB8AC3E}">
        <p14:creationId xmlns:p14="http://schemas.microsoft.com/office/powerpoint/2010/main" val="3417105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74D631A-1834-446D-BD23-208948D22BE2}" type="slidenum">
              <a:rPr lang="tr-TR" smtClean="0"/>
              <a:t>2</a:t>
            </a:fld>
            <a:endParaRPr lang="tr-TR"/>
          </a:p>
        </p:txBody>
      </p:sp>
    </p:spTree>
    <p:extLst>
      <p:ext uri="{BB962C8B-B14F-4D97-AF65-F5344CB8AC3E}">
        <p14:creationId xmlns:p14="http://schemas.microsoft.com/office/powerpoint/2010/main" val="121830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DEDA6383-E25D-47C1-9F1F-8CFB216E5BD0}" type="datetimeFigureOut">
              <a:rPr lang="tr-TR" smtClean="0"/>
              <a:t>11.11.2016</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843637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EDA6383-E25D-47C1-9F1F-8CFB216E5BD0}" type="datetimeFigureOut">
              <a:rPr lang="tr-TR" smtClean="0"/>
              <a:t>11.11.2016</a:t>
            </a:fld>
            <a:endParaRPr lang="tr-TR"/>
          </a:p>
        </p:txBody>
      </p:sp>
      <p:sp>
        <p:nvSpPr>
          <p:cNvPr id="5" name="Footer Placeholder 4"/>
          <p:cNvSpPr>
            <a:spLocks noGrp="1"/>
          </p:cNvSpPr>
          <p:nvPr>
            <p:ph type="ftr" sz="quarter" idx="11"/>
          </p:nvPr>
        </p:nvSpPr>
        <p:spPr/>
        <p:txBody>
          <a:bodyPr/>
          <a:lstStyle/>
          <a:p>
            <a:endParaRPr lang="tr-T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3108308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EDA6383-E25D-47C1-9F1F-8CFB216E5BD0}" type="datetimeFigureOut">
              <a:rPr lang="tr-TR" smtClean="0"/>
              <a:t>11.11.2016</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3663276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DEDA6383-E25D-47C1-9F1F-8CFB216E5BD0}" type="datetimeFigureOut">
              <a:rPr lang="tr-TR" smtClean="0"/>
              <a:t>11.11.2016</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749159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DEDA6383-E25D-47C1-9F1F-8CFB216E5BD0}" type="datetimeFigureOut">
              <a:rPr lang="tr-TR" smtClean="0"/>
              <a:t>11.11.2016</a:t>
            </a:fld>
            <a:endParaRPr lang="tr-TR"/>
          </a:p>
        </p:txBody>
      </p:sp>
      <p:sp>
        <p:nvSpPr>
          <p:cNvPr id="8" name="Footer Placeholder 7"/>
          <p:cNvSpPr>
            <a:spLocks noGrp="1"/>
          </p:cNvSpPr>
          <p:nvPr>
            <p:ph type="ftr" sz="quarter" idx="11"/>
          </p:nvPr>
        </p:nvSpPr>
        <p:spPr/>
        <p:txBody>
          <a:bodyPr/>
          <a:lstStyle/>
          <a:p>
            <a:endParaRPr lang="tr-T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3227317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DEDA6383-E25D-47C1-9F1F-8CFB216E5BD0}" type="datetimeFigureOut">
              <a:rPr lang="tr-TR" smtClean="0"/>
              <a:t>11.11.2016</a:t>
            </a:fld>
            <a:endParaRPr lang="tr-TR"/>
          </a:p>
        </p:txBody>
      </p:sp>
      <p:sp>
        <p:nvSpPr>
          <p:cNvPr id="4" name="Footer Placeholder 3"/>
          <p:cNvSpPr>
            <a:spLocks noGrp="1"/>
          </p:cNvSpPr>
          <p:nvPr>
            <p:ph type="ftr" sz="quarter" idx="11"/>
          </p:nvPr>
        </p:nvSpPr>
        <p:spPr/>
        <p:txBody>
          <a:bodyPr/>
          <a:lstStyle/>
          <a:p>
            <a:endParaRPr lang="tr-T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397244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DA6383-E25D-47C1-9F1F-8CFB216E5BD0}" type="datetimeFigureOut">
              <a:rPr lang="tr-TR" smtClean="0"/>
              <a:t>11.11.2016</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397909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EDA6383-E25D-47C1-9F1F-8CFB216E5BD0}" type="datetimeFigureOut">
              <a:rPr lang="tr-TR" smtClean="0"/>
              <a:t>11.11.2016</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2906059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EDA6383-E25D-47C1-9F1F-8CFB216E5BD0}" type="datetimeFigureOut">
              <a:rPr lang="tr-TR" smtClean="0"/>
              <a:t>11.11.2016</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940303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EDA6383-E25D-47C1-9F1F-8CFB216E5BD0}" type="datetimeFigureOut">
              <a:rPr lang="tr-TR" smtClean="0"/>
              <a:t>11.11.2016</a:t>
            </a:fld>
            <a:endParaRPr lang="tr-TR"/>
          </a:p>
        </p:txBody>
      </p:sp>
      <p:sp>
        <p:nvSpPr>
          <p:cNvPr id="5" name="Footer Placeholder 4"/>
          <p:cNvSpPr>
            <a:spLocks noGrp="1"/>
          </p:cNvSpPr>
          <p:nvPr>
            <p:ph type="ftr" sz="quarter" idx="11"/>
          </p:nvPr>
        </p:nvSpPr>
        <p:spPr/>
        <p:txBody>
          <a:bodyPr/>
          <a:lstStyle/>
          <a:p>
            <a:endParaRPr lang="tr-T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2762037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EDA6383-E25D-47C1-9F1F-8CFB216E5BD0}" type="datetimeFigureOut">
              <a:rPr lang="tr-TR" smtClean="0"/>
              <a:t>11.11.2016</a:t>
            </a:fld>
            <a:endParaRPr lang="tr-TR"/>
          </a:p>
        </p:txBody>
      </p:sp>
      <p:sp>
        <p:nvSpPr>
          <p:cNvPr id="5" name="Footer Placeholder 4"/>
          <p:cNvSpPr>
            <a:spLocks noGrp="1"/>
          </p:cNvSpPr>
          <p:nvPr>
            <p:ph type="ftr" sz="quarter" idx="11"/>
          </p:nvPr>
        </p:nvSpPr>
        <p:spPr/>
        <p:txBody>
          <a:bodyPr/>
          <a:lstStyle/>
          <a:p>
            <a:endParaRPr lang="tr-T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DFB4868-F559-4E44-94B7-0CCB35CBF48C}" type="slidenum">
              <a:rPr lang="tr-TR" smtClean="0"/>
              <a:t>‹#›</a:t>
            </a:fld>
            <a:endParaRPr lang="tr-T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2419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DEDA6383-E25D-47C1-9F1F-8CFB216E5BD0}" type="datetimeFigureOut">
              <a:rPr lang="tr-TR" smtClean="0"/>
              <a:t>11.11.2016</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459547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DEDA6383-E25D-47C1-9F1F-8CFB216E5BD0}" type="datetimeFigureOut">
              <a:rPr lang="tr-TR" smtClean="0"/>
              <a:t>11.11.2016</a:t>
            </a:fld>
            <a:endParaRPr lang="tr-TR"/>
          </a:p>
        </p:txBody>
      </p:sp>
      <p:sp>
        <p:nvSpPr>
          <p:cNvPr id="6" name="Footer Placeholder 5"/>
          <p:cNvSpPr>
            <a:spLocks noGrp="1"/>
          </p:cNvSpPr>
          <p:nvPr>
            <p:ph type="ftr" sz="quarter" idx="11"/>
          </p:nvPr>
        </p:nvSpPr>
        <p:spPr/>
        <p:txBody>
          <a:bodyPr/>
          <a:lstStyle/>
          <a:p>
            <a:endParaRPr lang="tr-T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DFB4868-F559-4E44-94B7-0CCB35CBF48C}" type="slidenum">
              <a:rPr lang="tr-TR" smtClean="0"/>
              <a:t>‹#›</a:t>
            </a:fld>
            <a:endParaRPr lang="tr-T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83800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DEDA6383-E25D-47C1-9F1F-8CFB216E5BD0}" type="datetimeFigureOut">
              <a:rPr lang="tr-TR" smtClean="0"/>
              <a:t>11.11.2016</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840476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EDA6383-E25D-47C1-9F1F-8CFB216E5BD0}" type="datetimeFigureOut">
              <a:rPr lang="tr-TR" smtClean="0"/>
              <a:t>11.11.2016</a:t>
            </a:fld>
            <a:endParaRPr lang="tr-TR"/>
          </a:p>
        </p:txBody>
      </p:sp>
      <p:sp>
        <p:nvSpPr>
          <p:cNvPr id="5" name="Footer Placeholder 4"/>
          <p:cNvSpPr>
            <a:spLocks noGrp="1"/>
          </p:cNvSpPr>
          <p:nvPr>
            <p:ph type="ftr" sz="quarter" idx="11"/>
          </p:nvPr>
        </p:nvSpPr>
        <p:spPr/>
        <p:txBody>
          <a:bodyPr/>
          <a:lstStyle/>
          <a:p>
            <a:endParaRPr lang="tr-T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11312778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EDA6383-E25D-47C1-9F1F-8CFB216E5BD0}" type="datetimeFigureOut">
              <a:rPr lang="tr-TR" smtClean="0"/>
              <a:t>11.11.2016</a:t>
            </a:fld>
            <a:endParaRPr lang="tr-TR"/>
          </a:p>
        </p:txBody>
      </p:sp>
      <p:sp>
        <p:nvSpPr>
          <p:cNvPr id="5" name="Footer Placeholder 4"/>
          <p:cNvSpPr>
            <a:spLocks noGrp="1"/>
          </p:cNvSpPr>
          <p:nvPr>
            <p:ph type="ftr" sz="quarter" idx="11"/>
          </p:nvPr>
        </p:nvSpPr>
        <p:spPr/>
        <p:txBody>
          <a:bodyPr/>
          <a:lstStyle/>
          <a:p>
            <a:endParaRPr lang="tr-T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DFB4868-F559-4E44-94B7-0CCB35CBF48C}" type="slidenum">
              <a:rPr lang="tr-TR" smtClean="0"/>
              <a:t>‹#›</a:t>
            </a:fld>
            <a:endParaRPr lang="tr-TR"/>
          </a:p>
        </p:txBody>
      </p:sp>
    </p:spTree>
    <p:extLst>
      <p:ext uri="{BB962C8B-B14F-4D97-AF65-F5344CB8AC3E}">
        <p14:creationId xmlns:p14="http://schemas.microsoft.com/office/powerpoint/2010/main" val="3006917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DEDA6383-E25D-47C1-9F1F-8CFB216E5BD0}" type="datetimeFigureOut">
              <a:rPr lang="tr-TR" smtClean="0"/>
              <a:t>11.11.2016</a:t>
            </a:fld>
            <a:endParaRPr lang="tr-T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0DFB4868-F559-4E44-94B7-0CCB35CBF48C}" type="slidenum">
              <a:rPr lang="tr-TR" smtClean="0"/>
              <a:t>‹#›</a:t>
            </a:fld>
            <a:endParaRPr lang="tr-TR"/>
          </a:p>
        </p:txBody>
      </p:sp>
    </p:spTree>
    <p:extLst>
      <p:ext uri="{BB962C8B-B14F-4D97-AF65-F5344CB8AC3E}">
        <p14:creationId xmlns:p14="http://schemas.microsoft.com/office/powerpoint/2010/main" val="36271372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package" Target="../embeddings/Microsoft_Word_Document1.docx"/></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package" Target="../embeddings/Microsoft_Word_Document2.docx"/></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Autofit/>
          </a:bodyPr>
          <a:lstStyle/>
          <a:p>
            <a:r>
              <a:rPr lang="en-US" sz="4000" dirty="0"/>
              <a:t>PHYSICAL AND  FINANCIAL ABUSE IN THE ELDERLY POPULATION IN MANISA, TURKEY</a:t>
            </a:r>
            <a:r>
              <a:rPr lang="tr-TR" sz="4000" dirty="0"/>
              <a:t/>
            </a:r>
            <a:br>
              <a:rPr lang="tr-TR" sz="4000" dirty="0"/>
            </a:br>
            <a:endParaRPr lang="tr-TR" sz="4000" dirty="0"/>
          </a:p>
        </p:txBody>
      </p:sp>
      <p:sp>
        <p:nvSpPr>
          <p:cNvPr id="3" name="2 Alt Başlık"/>
          <p:cNvSpPr>
            <a:spLocks noGrp="1"/>
          </p:cNvSpPr>
          <p:nvPr>
            <p:ph type="subTitle" idx="1"/>
          </p:nvPr>
        </p:nvSpPr>
        <p:spPr/>
        <p:txBody>
          <a:bodyPr>
            <a:normAutofit lnSpcReduction="10000"/>
          </a:bodyPr>
          <a:lstStyle/>
          <a:p>
            <a:r>
              <a:rPr lang="en-US" sz="2000" b="1" dirty="0"/>
              <a:t>CENGIZ OZYURT,B., BILGIN B., OZCAN </a:t>
            </a:r>
            <a:r>
              <a:rPr lang="en-US" sz="2000" b="1" dirty="0" smtClean="0"/>
              <a:t>C.</a:t>
            </a:r>
            <a:endParaRPr lang="tr-TR" sz="2000" b="1" dirty="0" smtClean="0"/>
          </a:p>
          <a:p>
            <a:r>
              <a:rPr lang="en-US" sz="2000" b="1" dirty="0" err="1" smtClean="0"/>
              <a:t>Celal</a:t>
            </a:r>
            <a:r>
              <a:rPr lang="en-US" sz="2000" b="1" dirty="0" smtClean="0"/>
              <a:t> </a:t>
            </a:r>
            <a:r>
              <a:rPr lang="en-US" sz="2000" b="1" dirty="0"/>
              <a:t>Bayar University Faculty of Medicine Public Health </a:t>
            </a:r>
            <a:r>
              <a:rPr lang="en-US" sz="2000" b="1" dirty="0" smtClean="0"/>
              <a:t>Department</a:t>
            </a:r>
            <a:endParaRPr lang="tr-TR" sz="2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dirty="0" err="1"/>
              <a:t>Elder</a:t>
            </a:r>
            <a:r>
              <a:rPr lang="tr-TR" dirty="0"/>
              <a:t> </a:t>
            </a:r>
            <a:r>
              <a:rPr lang="tr-TR" dirty="0" err="1"/>
              <a:t>abuse</a:t>
            </a:r>
            <a:r>
              <a:rPr lang="tr-TR" dirty="0"/>
              <a:t> is a </a:t>
            </a:r>
            <a:r>
              <a:rPr lang="tr-TR" dirty="0" err="1"/>
              <a:t>single</a:t>
            </a:r>
            <a:r>
              <a:rPr lang="tr-TR" dirty="0"/>
              <a:t> </a:t>
            </a:r>
            <a:r>
              <a:rPr lang="tr-TR" dirty="0" err="1"/>
              <a:t>or</a:t>
            </a:r>
            <a:r>
              <a:rPr lang="tr-TR" dirty="0"/>
              <a:t> </a:t>
            </a:r>
            <a:r>
              <a:rPr lang="tr-TR" dirty="0" err="1"/>
              <a:t>repeated</a:t>
            </a:r>
            <a:r>
              <a:rPr lang="tr-TR" dirty="0"/>
              <a:t> </a:t>
            </a:r>
            <a:r>
              <a:rPr lang="tr-TR" dirty="0" err="1"/>
              <a:t>act</a:t>
            </a:r>
            <a:r>
              <a:rPr lang="tr-TR" dirty="0"/>
              <a:t>, </a:t>
            </a:r>
            <a:r>
              <a:rPr lang="tr-TR" dirty="0" err="1"/>
              <a:t>or</a:t>
            </a:r>
            <a:r>
              <a:rPr lang="tr-TR" dirty="0"/>
              <a:t> </a:t>
            </a:r>
            <a:r>
              <a:rPr lang="tr-TR" dirty="0" err="1"/>
              <a:t>lack</a:t>
            </a:r>
            <a:r>
              <a:rPr lang="tr-TR" dirty="0"/>
              <a:t> of </a:t>
            </a:r>
            <a:r>
              <a:rPr lang="tr-TR" dirty="0" err="1"/>
              <a:t>appropriate</a:t>
            </a:r>
            <a:r>
              <a:rPr lang="tr-TR" dirty="0"/>
              <a:t> </a:t>
            </a:r>
            <a:r>
              <a:rPr lang="tr-TR" dirty="0" err="1"/>
              <a:t>action</a:t>
            </a:r>
            <a:r>
              <a:rPr lang="tr-TR" dirty="0"/>
              <a:t>, </a:t>
            </a:r>
            <a:r>
              <a:rPr lang="tr-TR" dirty="0" err="1"/>
              <a:t>occurring</a:t>
            </a:r>
            <a:r>
              <a:rPr lang="tr-TR" dirty="0"/>
              <a:t> </a:t>
            </a:r>
            <a:r>
              <a:rPr lang="tr-TR" dirty="0" err="1"/>
              <a:t>within</a:t>
            </a:r>
            <a:r>
              <a:rPr lang="tr-TR" dirty="0"/>
              <a:t> </a:t>
            </a:r>
            <a:r>
              <a:rPr lang="tr-TR" dirty="0" err="1"/>
              <a:t>any</a:t>
            </a:r>
            <a:r>
              <a:rPr lang="tr-TR" dirty="0"/>
              <a:t> </a:t>
            </a:r>
            <a:r>
              <a:rPr lang="tr-TR" dirty="0" err="1"/>
              <a:t>relationship</a:t>
            </a:r>
            <a:r>
              <a:rPr lang="tr-TR" dirty="0"/>
              <a:t> </a:t>
            </a:r>
            <a:r>
              <a:rPr lang="tr-TR" dirty="0" err="1"/>
              <a:t>where</a:t>
            </a:r>
            <a:r>
              <a:rPr lang="tr-TR" dirty="0"/>
              <a:t> </a:t>
            </a:r>
            <a:r>
              <a:rPr lang="tr-TR" dirty="0" err="1"/>
              <a:t>there</a:t>
            </a:r>
            <a:r>
              <a:rPr lang="tr-TR" dirty="0"/>
              <a:t> is an </a:t>
            </a:r>
            <a:r>
              <a:rPr lang="tr-TR" dirty="0" err="1"/>
              <a:t>expectation</a:t>
            </a:r>
            <a:r>
              <a:rPr lang="tr-TR" dirty="0"/>
              <a:t> of </a:t>
            </a:r>
            <a:r>
              <a:rPr lang="tr-TR" dirty="0" err="1"/>
              <a:t>trust</a:t>
            </a:r>
            <a:r>
              <a:rPr lang="tr-TR" dirty="0"/>
              <a:t>, </a:t>
            </a:r>
            <a:r>
              <a:rPr lang="tr-TR" dirty="0" err="1"/>
              <a:t>which</a:t>
            </a:r>
            <a:r>
              <a:rPr lang="tr-TR" dirty="0"/>
              <a:t> </a:t>
            </a:r>
            <a:r>
              <a:rPr lang="tr-TR" dirty="0" err="1"/>
              <a:t>causes</a:t>
            </a:r>
            <a:r>
              <a:rPr lang="tr-TR" dirty="0"/>
              <a:t> </a:t>
            </a:r>
            <a:r>
              <a:rPr lang="tr-TR" dirty="0" err="1"/>
              <a:t>harm</a:t>
            </a:r>
            <a:r>
              <a:rPr lang="tr-TR" dirty="0"/>
              <a:t> </a:t>
            </a:r>
            <a:r>
              <a:rPr lang="tr-TR" dirty="0" err="1"/>
              <a:t>or</a:t>
            </a:r>
            <a:r>
              <a:rPr lang="tr-TR" dirty="0"/>
              <a:t> </a:t>
            </a:r>
            <a:r>
              <a:rPr lang="tr-TR" dirty="0" err="1"/>
              <a:t>distress</a:t>
            </a:r>
            <a:r>
              <a:rPr lang="tr-TR" dirty="0"/>
              <a:t> </a:t>
            </a:r>
            <a:r>
              <a:rPr lang="tr-TR" dirty="0" err="1"/>
              <a:t>to</a:t>
            </a:r>
            <a:r>
              <a:rPr lang="tr-TR" dirty="0"/>
              <a:t> an </a:t>
            </a:r>
            <a:r>
              <a:rPr lang="tr-TR" dirty="0" err="1"/>
              <a:t>older</a:t>
            </a:r>
            <a:r>
              <a:rPr lang="tr-TR" dirty="0"/>
              <a:t> </a:t>
            </a:r>
            <a:r>
              <a:rPr lang="tr-TR" dirty="0" err="1"/>
              <a:t>person</a:t>
            </a:r>
            <a:r>
              <a:rPr lang="tr-TR" dirty="0"/>
              <a:t>. </a:t>
            </a:r>
            <a:endParaRPr lang="tr-TR" dirty="0" smtClean="0"/>
          </a:p>
          <a:p>
            <a:r>
              <a:rPr lang="tr-TR" dirty="0" err="1" smtClean="0"/>
              <a:t>This</a:t>
            </a:r>
            <a:r>
              <a:rPr lang="tr-TR" dirty="0" smtClean="0"/>
              <a:t> </a:t>
            </a:r>
            <a:r>
              <a:rPr lang="tr-TR" dirty="0" err="1"/>
              <a:t>type</a:t>
            </a:r>
            <a:r>
              <a:rPr lang="tr-TR" dirty="0"/>
              <a:t> of </a:t>
            </a:r>
            <a:r>
              <a:rPr lang="tr-TR" dirty="0" err="1"/>
              <a:t>violence</a:t>
            </a:r>
            <a:r>
              <a:rPr lang="tr-TR" dirty="0"/>
              <a:t> </a:t>
            </a:r>
            <a:r>
              <a:rPr lang="tr-TR" dirty="0" err="1"/>
              <a:t>constitutes</a:t>
            </a:r>
            <a:r>
              <a:rPr lang="tr-TR" dirty="0"/>
              <a:t> a </a:t>
            </a:r>
            <a:r>
              <a:rPr lang="tr-TR" dirty="0" err="1"/>
              <a:t>violation</a:t>
            </a:r>
            <a:r>
              <a:rPr lang="tr-TR" dirty="0"/>
              <a:t> of </a:t>
            </a:r>
            <a:r>
              <a:rPr lang="tr-TR" dirty="0" err="1"/>
              <a:t>human</a:t>
            </a:r>
            <a:r>
              <a:rPr lang="tr-TR" dirty="0"/>
              <a:t> </a:t>
            </a:r>
            <a:r>
              <a:rPr lang="tr-TR" dirty="0" err="1"/>
              <a:t>rights</a:t>
            </a:r>
            <a:r>
              <a:rPr lang="tr-TR" dirty="0"/>
              <a:t> </a:t>
            </a:r>
            <a:r>
              <a:rPr lang="tr-TR" dirty="0" err="1"/>
              <a:t>and</a:t>
            </a:r>
            <a:r>
              <a:rPr lang="tr-TR" dirty="0"/>
              <a:t> </a:t>
            </a:r>
            <a:r>
              <a:rPr lang="tr-TR" dirty="0" err="1"/>
              <a:t>includes</a:t>
            </a:r>
            <a:r>
              <a:rPr lang="tr-TR" dirty="0"/>
              <a:t> </a:t>
            </a:r>
            <a:r>
              <a:rPr lang="tr-TR" dirty="0" err="1"/>
              <a:t>physical</a:t>
            </a:r>
            <a:r>
              <a:rPr lang="tr-TR" dirty="0"/>
              <a:t>, </a:t>
            </a:r>
            <a:r>
              <a:rPr lang="tr-TR" dirty="0" err="1"/>
              <a:t>sexual</a:t>
            </a:r>
            <a:r>
              <a:rPr lang="tr-TR" dirty="0"/>
              <a:t>, </a:t>
            </a:r>
            <a:r>
              <a:rPr lang="tr-TR" dirty="0" err="1"/>
              <a:t>psychological</a:t>
            </a:r>
            <a:r>
              <a:rPr lang="tr-TR" dirty="0"/>
              <a:t>, </a:t>
            </a:r>
            <a:r>
              <a:rPr lang="tr-TR" dirty="0" err="1"/>
              <a:t>emotional</a:t>
            </a:r>
            <a:r>
              <a:rPr lang="tr-TR" dirty="0"/>
              <a:t>; </a:t>
            </a:r>
            <a:r>
              <a:rPr lang="tr-TR" dirty="0" err="1"/>
              <a:t>financial</a:t>
            </a:r>
            <a:r>
              <a:rPr lang="tr-TR" dirty="0"/>
              <a:t> </a:t>
            </a:r>
            <a:r>
              <a:rPr lang="tr-TR" dirty="0" err="1"/>
              <a:t>and</a:t>
            </a:r>
            <a:r>
              <a:rPr lang="tr-TR" dirty="0"/>
              <a:t> </a:t>
            </a:r>
            <a:r>
              <a:rPr lang="tr-TR" dirty="0" err="1"/>
              <a:t>material</a:t>
            </a:r>
            <a:r>
              <a:rPr lang="tr-TR" dirty="0"/>
              <a:t> </a:t>
            </a:r>
            <a:r>
              <a:rPr lang="tr-TR" dirty="0" err="1"/>
              <a:t>abuse</a:t>
            </a:r>
            <a:r>
              <a:rPr lang="tr-TR" dirty="0"/>
              <a:t>; </a:t>
            </a:r>
            <a:r>
              <a:rPr lang="tr-TR" dirty="0" err="1"/>
              <a:t>abandonment</a:t>
            </a:r>
            <a:r>
              <a:rPr lang="tr-TR" dirty="0"/>
              <a:t>; </a:t>
            </a:r>
            <a:r>
              <a:rPr lang="tr-TR" dirty="0" err="1"/>
              <a:t>neglect</a:t>
            </a:r>
            <a:r>
              <a:rPr lang="tr-TR" dirty="0"/>
              <a:t>; </a:t>
            </a:r>
            <a:r>
              <a:rPr lang="tr-TR" dirty="0" err="1"/>
              <a:t>and</a:t>
            </a:r>
            <a:r>
              <a:rPr lang="tr-TR" dirty="0"/>
              <a:t> </a:t>
            </a:r>
            <a:r>
              <a:rPr lang="tr-TR" dirty="0" err="1"/>
              <a:t>serious</a:t>
            </a:r>
            <a:r>
              <a:rPr lang="tr-TR" dirty="0"/>
              <a:t> </a:t>
            </a:r>
            <a:r>
              <a:rPr lang="tr-TR" dirty="0" err="1"/>
              <a:t>loss</a:t>
            </a:r>
            <a:r>
              <a:rPr lang="tr-TR" dirty="0"/>
              <a:t> of </a:t>
            </a:r>
            <a:r>
              <a:rPr lang="tr-TR" dirty="0" err="1"/>
              <a:t>dignity</a:t>
            </a:r>
            <a:r>
              <a:rPr lang="tr-TR" dirty="0"/>
              <a:t> </a:t>
            </a:r>
            <a:r>
              <a:rPr lang="tr-TR" dirty="0" err="1"/>
              <a:t>and</a:t>
            </a:r>
            <a:r>
              <a:rPr lang="tr-TR" dirty="0"/>
              <a:t> </a:t>
            </a:r>
            <a:r>
              <a:rPr lang="tr-TR" dirty="0" err="1"/>
              <a:t>respect</a:t>
            </a:r>
            <a:r>
              <a:rPr lang="tr-TR" dirty="0"/>
              <a:t>.</a:t>
            </a:r>
          </a:p>
          <a:p>
            <a:endParaRPr lang="tr-TR" dirty="0"/>
          </a:p>
        </p:txBody>
      </p:sp>
    </p:spTree>
    <p:extLst>
      <p:ext uri="{BB962C8B-B14F-4D97-AF65-F5344CB8AC3E}">
        <p14:creationId xmlns:p14="http://schemas.microsoft.com/office/powerpoint/2010/main" val="580998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31640" y="624110"/>
            <a:ext cx="7488831" cy="1280890"/>
          </a:xfrm>
        </p:spPr>
        <p:txBody>
          <a:bodyPr>
            <a:noAutofit/>
          </a:bodyPr>
          <a:lstStyle/>
          <a:p>
            <a:r>
              <a:rPr lang="tr-TR" sz="2800" dirty="0" err="1" smtClean="0"/>
              <a:t>The</a:t>
            </a:r>
            <a:r>
              <a:rPr lang="tr-TR" sz="2800" dirty="0" smtClean="0"/>
              <a:t> </a:t>
            </a:r>
            <a:r>
              <a:rPr lang="tr-TR" sz="2800" dirty="0" err="1" smtClean="0"/>
              <a:t>most</a:t>
            </a:r>
            <a:r>
              <a:rPr lang="tr-TR" sz="2800" dirty="0" smtClean="0"/>
              <a:t> </a:t>
            </a:r>
            <a:r>
              <a:rPr lang="tr-TR" sz="2800" dirty="0" err="1"/>
              <a:t>common</a:t>
            </a:r>
            <a:r>
              <a:rPr lang="tr-TR" sz="2800" dirty="0"/>
              <a:t> </a:t>
            </a:r>
            <a:r>
              <a:rPr lang="tr-TR" sz="2800" dirty="0" err="1"/>
              <a:t>types</a:t>
            </a:r>
            <a:r>
              <a:rPr lang="tr-TR" sz="2800" dirty="0"/>
              <a:t> of </a:t>
            </a:r>
            <a:r>
              <a:rPr lang="tr-TR" sz="2800" dirty="0" err="1"/>
              <a:t>abuse</a:t>
            </a:r>
            <a:r>
              <a:rPr lang="tr-TR" sz="2800" dirty="0"/>
              <a:t> in </a:t>
            </a:r>
            <a:r>
              <a:rPr lang="tr-TR" sz="2800" dirty="0" err="1"/>
              <a:t>high</a:t>
            </a:r>
            <a:r>
              <a:rPr lang="tr-TR" sz="2800" dirty="0"/>
              <a:t>- </a:t>
            </a:r>
            <a:r>
              <a:rPr lang="tr-TR" sz="2800" dirty="0" err="1"/>
              <a:t>or</a:t>
            </a:r>
            <a:r>
              <a:rPr lang="tr-TR" sz="2800" dirty="0"/>
              <a:t>- </a:t>
            </a:r>
            <a:r>
              <a:rPr lang="tr-TR" sz="2800" dirty="0" err="1"/>
              <a:t>middle-income</a:t>
            </a:r>
            <a:r>
              <a:rPr lang="tr-TR" sz="2800" dirty="0"/>
              <a:t> </a:t>
            </a:r>
            <a:r>
              <a:rPr lang="tr-TR" sz="2800" dirty="0" err="1" smtClean="0"/>
              <a:t>countries</a:t>
            </a:r>
            <a:r>
              <a:rPr lang="tr-TR" sz="2800" dirty="0" smtClean="0"/>
              <a:t> (WHO):</a:t>
            </a:r>
            <a:r>
              <a:rPr lang="tr-TR" sz="2800" dirty="0"/>
              <a:t/>
            </a:r>
            <a:br>
              <a:rPr lang="tr-TR" sz="2800" dirty="0"/>
            </a:br>
            <a:endParaRPr lang="tr-TR" sz="2800" dirty="0"/>
          </a:p>
        </p:txBody>
      </p:sp>
      <p:sp>
        <p:nvSpPr>
          <p:cNvPr id="3" name="İçerik Yer Tutucusu 2"/>
          <p:cNvSpPr>
            <a:spLocks noGrp="1"/>
          </p:cNvSpPr>
          <p:nvPr>
            <p:ph idx="1"/>
          </p:nvPr>
        </p:nvSpPr>
        <p:spPr/>
        <p:txBody>
          <a:bodyPr>
            <a:normAutofit/>
          </a:bodyPr>
          <a:lstStyle/>
          <a:p>
            <a:endParaRPr lang="tr-TR" dirty="0" smtClean="0"/>
          </a:p>
          <a:p>
            <a:pPr lvl="0"/>
            <a:r>
              <a:rPr lang="tr-TR" dirty="0" err="1" smtClean="0"/>
              <a:t>physical</a:t>
            </a:r>
            <a:r>
              <a:rPr lang="tr-TR" dirty="0" smtClean="0"/>
              <a:t> </a:t>
            </a:r>
            <a:r>
              <a:rPr lang="tr-TR" dirty="0" err="1"/>
              <a:t>abuse</a:t>
            </a:r>
            <a:r>
              <a:rPr lang="tr-TR" dirty="0"/>
              <a:t>: 0.2-4.9%;</a:t>
            </a:r>
          </a:p>
          <a:p>
            <a:pPr lvl="0"/>
            <a:r>
              <a:rPr lang="tr-TR" dirty="0" err="1"/>
              <a:t>sexual</a:t>
            </a:r>
            <a:r>
              <a:rPr lang="tr-TR" dirty="0"/>
              <a:t> </a:t>
            </a:r>
            <a:r>
              <a:rPr lang="tr-TR" dirty="0" err="1"/>
              <a:t>abuse</a:t>
            </a:r>
            <a:r>
              <a:rPr lang="tr-TR" dirty="0"/>
              <a:t>: 0.04-0.82%;</a:t>
            </a:r>
          </a:p>
          <a:p>
            <a:pPr lvl="0"/>
            <a:r>
              <a:rPr lang="tr-TR" dirty="0" err="1"/>
              <a:t>psychological</a:t>
            </a:r>
            <a:r>
              <a:rPr lang="tr-TR" dirty="0"/>
              <a:t> </a:t>
            </a:r>
            <a:r>
              <a:rPr lang="tr-TR" dirty="0" err="1"/>
              <a:t>abuse</a:t>
            </a:r>
            <a:r>
              <a:rPr lang="tr-TR" dirty="0"/>
              <a:t>: 0.7-6.3% (</a:t>
            </a:r>
            <a:r>
              <a:rPr lang="tr-TR" dirty="0" err="1"/>
              <a:t>based</a:t>
            </a:r>
            <a:r>
              <a:rPr lang="tr-TR" dirty="0"/>
              <a:t> on </a:t>
            </a:r>
            <a:r>
              <a:rPr lang="tr-TR" dirty="0" err="1"/>
              <a:t>substantive</a:t>
            </a:r>
            <a:r>
              <a:rPr lang="tr-TR" dirty="0"/>
              <a:t> </a:t>
            </a:r>
            <a:r>
              <a:rPr lang="tr-TR" dirty="0" err="1"/>
              <a:t>threshold</a:t>
            </a:r>
            <a:r>
              <a:rPr lang="tr-TR" dirty="0"/>
              <a:t> </a:t>
            </a:r>
            <a:r>
              <a:rPr lang="tr-TR" dirty="0" err="1"/>
              <a:t>criteria</a:t>
            </a:r>
            <a:r>
              <a:rPr lang="tr-TR" dirty="0"/>
              <a:t>);</a:t>
            </a:r>
          </a:p>
          <a:p>
            <a:pPr lvl="0"/>
            <a:r>
              <a:rPr lang="tr-TR" dirty="0" err="1"/>
              <a:t>financial</a:t>
            </a:r>
            <a:r>
              <a:rPr lang="tr-TR" dirty="0"/>
              <a:t> </a:t>
            </a:r>
            <a:r>
              <a:rPr lang="tr-TR" dirty="0" err="1"/>
              <a:t>abuse</a:t>
            </a:r>
            <a:r>
              <a:rPr lang="tr-TR" dirty="0"/>
              <a:t>: 1.0-9.2%; </a:t>
            </a:r>
            <a:r>
              <a:rPr lang="tr-TR" dirty="0" err="1"/>
              <a:t>and</a:t>
            </a:r>
            <a:endParaRPr lang="tr-TR" dirty="0"/>
          </a:p>
          <a:p>
            <a:pPr lvl="0"/>
            <a:r>
              <a:rPr lang="tr-TR" dirty="0" err="1"/>
              <a:t>neglect</a:t>
            </a:r>
            <a:r>
              <a:rPr lang="tr-TR" dirty="0"/>
              <a:t>: 0.2-5.5%.</a:t>
            </a:r>
          </a:p>
          <a:p>
            <a:endParaRPr lang="tr-TR" dirty="0"/>
          </a:p>
        </p:txBody>
      </p:sp>
    </p:spTree>
    <p:extLst>
      <p:ext uri="{BB962C8B-B14F-4D97-AF65-F5344CB8AC3E}">
        <p14:creationId xmlns:p14="http://schemas.microsoft.com/office/powerpoint/2010/main" val="822950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In</a:t>
            </a:r>
            <a:r>
              <a:rPr lang="tr-TR" dirty="0" smtClean="0"/>
              <a:t> </a:t>
            </a:r>
            <a:r>
              <a:rPr lang="tr-TR" dirty="0" err="1" smtClean="0"/>
              <a:t>Turkey</a:t>
            </a:r>
            <a:r>
              <a:rPr lang="tr-TR" dirty="0" smtClean="0"/>
              <a:t> </a:t>
            </a:r>
            <a:endParaRPr lang="tr-TR" dirty="0"/>
          </a:p>
        </p:txBody>
      </p:sp>
      <p:sp>
        <p:nvSpPr>
          <p:cNvPr id="3" name="İçerik Yer Tutucusu 2"/>
          <p:cNvSpPr>
            <a:spLocks noGrp="1"/>
          </p:cNvSpPr>
          <p:nvPr>
            <p:ph idx="1"/>
          </p:nvPr>
        </p:nvSpPr>
        <p:spPr/>
        <p:txBody>
          <a:bodyPr/>
          <a:lstStyle/>
          <a:p>
            <a:pPr lvl="0"/>
            <a:r>
              <a:rPr lang="tr-TR" dirty="0" err="1"/>
              <a:t>physical</a:t>
            </a:r>
            <a:r>
              <a:rPr lang="tr-TR" dirty="0"/>
              <a:t> </a:t>
            </a:r>
            <a:r>
              <a:rPr lang="tr-TR" dirty="0" err="1"/>
              <a:t>abuse</a:t>
            </a:r>
            <a:r>
              <a:rPr lang="tr-TR" dirty="0"/>
              <a:t>: </a:t>
            </a:r>
            <a:r>
              <a:rPr lang="tr-TR" dirty="0" smtClean="0"/>
              <a:t>1.5-25.7%;</a:t>
            </a:r>
            <a:endParaRPr lang="tr-TR" dirty="0"/>
          </a:p>
          <a:p>
            <a:pPr lvl="0"/>
            <a:r>
              <a:rPr lang="tr-TR" dirty="0" err="1" smtClean="0"/>
              <a:t>psychological</a:t>
            </a:r>
            <a:r>
              <a:rPr lang="tr-TR" dirty="0" smtClean="0"/>
              <a:t> </a:t>
            </a:r>
            <a:r>
              <a:rPr lang="tr-TR" dirty="0" err="1"/>
              <a:t>abuse</a:t>
            </a:r>
            <a:r>
              <a:rPr lang="tr-TR" dirty="0"/>
              <a:t>: </a:t>
            </a:r>
            <a:r>
              <a:rPr lang="tr-TR" dirty="0" smtClean="0"/>
              <a:t>0.7-9.4%;</a:t>
            </a:r>
            <a:endParaRPr lang="tr-TR" dirty="0"/>
          </a:p>
          <a:p>
            <a:pPr lvl="0"/>
            <a:r>
              <a:rPr lang="tr-TR" dirty="0" err="1"/>
              <a:t>financial</a:t>
            </a:r>
            <a:r>
              <a:rPr lang="tr-TR" dirty="0"/>
              <a:t> </a:t>
            </a:r>
            <a:r>
              <a:rPr lang="tr-TR" dirty="0" err="1"/>
              <a:t>abuse</a:t>
            </a:r>
            <a:r>
              <a:rPr lang="tr-TR" dirty="0"/>
              <a:t>: </a:t>
            </a:r>
            <a:r>
              <a:rPr lang="tr-TR" dirty="0" smtClean="0"/>
              <a:t>0.3-14.7%;</a:t>
            </a:r>
            <a:endParaRPr lang="tr-TR" dirty="0"/>
          </a:p>
          <a:p>
            <a:pPr lvl="0"/>
            <a:r>
              <a:rPr lang="tr-TR" dirty="0" err="1"/>
              <a:t>neglect</a:t>
            </a:r>
            <a:r>
              <a:rPr lang="tr-TR" dirty="0"/>
              <a:t>: </a:t>
            </a:r>
            <a:r>
              <a:rPr lang="tr-TR" dirty="0" smtClean="0"/>
              <a:t>0.4-27.4%.</a:t>
            </a:r>
            <a:endParaRPr lang="tr-TR" dirty="0"/>
          </a:p>
          <a:p>
            <a:endParaRPr lang="tr-TR" dirty="0"/>
          </a:p>
        </p:txBody>
      </p:sp>
    </p:spTree>
    <p:extLst>
      <p:ext uri="{BB962C8B-B14F-4D97-AF65-F5344CB8AC3E}">
        <p14:creationId xmlns:p14="http://schemas.microsoft.com/office/powerpoint/2010/main" val="4021877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42415" y="2133600"/>
            <a:ext cx="6591985" cy="4247728"/>
          </a:xfrm>
        </p:spPr>
        <p:txBody>
          <a:bodyPr>
            <a:normAutofit/>
          </a:bodyPr>
          <a:lstStyle/>
          <a:p>
            <a:r>
              <a:rPr lang="tr-TR" dirty="0" err="1"/>
              <a:t>Elder</a:t>
            </a:r>
            <a:r>
              <a:rPr lang="tr-TR" dirty="0"/>
              <a:t> </a:t>
            </a:r>
            <a:r>
              <a:rPr lang="tr-TR" dirty="0" err="1"/>
              <a:t>abuse</a:t>
            </a:r>
            <a:r>
              <a:rPr lang="tr-TR" dirty="0"/>
              <a:t> can </a:t>
            </a:r>
            <a:r>
              <a:rPr lang="tr-TR" dirty="0" err="1"/>
              <a:t>lead</a:t>
            </a:r>
            <a:r>
              <a:rPr lang="tr-TR" dirty="0"/>
              <a:t> </a:t>
            </a:r>
            <a:r>
              <a:rPr lang="tr-TR" dirty="0" err="1"/>
              <a:t>to</a:t>
            </a:r>
            <a:r>
              <a:rPr lang="tr-TR" dirty="0"/>
              <a:t> </a:t>
            </a:r>
            <a:r>
              <a:rPr lang="tr-TR" dirty="0" err="1"/>
              <a:t>physical</a:t>
            </a:r>
            <a:r>
              <a:rPr lang="tr-TR" dirty="0"/>
              <a:t> </a:t>
            </a:r>
            <a:r>
              <a:rPr lang="tr-TR" dirty="0" err="1"/>
              <a:t>injuries</a:t>
            </a:r>
            <a:r>
              <a:rPr lang="tr-TR" dirty="0"/>
              <a:t> – </a:t>
            </a:r>
            <a:r>
              <a:rPr lang="tr-TR" dirty="0" err="1"/>
              <a:t>ranging</a:t>
            </a:r>
            <a:r>
              <a:rPr lang="tr-TR" dirty="0"/>
              <a:t> </a:t>
            </a:r>
            <a:r>
              <a:rPr lang="tr-TR" dirty="0" err="1"/>
              <a:t>from</a:t>
            </a:r>
            <a:r>
              <a:rPr lang="tr-TR" dirty="0"/>
              <a:t> </a:t>
            </a:r>
            <a:r>
              <a:rPr lang="tr-TR" dirty="0" err="1"/>
              <a:t>minor</a:t>
            </a:r>
            <a:r>
              <a:rPr lang="tr-TR" dirty="0"/>
              <a:t> </a:t>
            </a:r>
            <a:r>
              <a:rPr lang="tr-TR" dirty="0" err="1"/>
              <a:t>scratches</a:t>
            </a:r>
            <a:r>
              <a:rPr lang="tr-TR" dirty="0"/>
              <a:t> </a:t>
            </a:r>
            <a:r>
              <a:rPr lang="tr-TR" dirty="0" err="1"/>
              <a:t>and</a:t>
            </a:r>
            <a:r>
              <a:rPr lang="tr-TR" dirty="0"/>
              <a:t> </a:t>
            </a:r>
            <a:r>
              <a:rPr lang="tr-TR" dirty="0" err="1"/>
              <a:t>bruises</a:t>
            </a:r>
            <a:r>
              <a:rPr lang="tr-TR" dirty="0"/>
              <a:t> </a:t>
            </a:r>
            <a:r>
              <a:rPr lang="tr-TR" dirty="0" err="1"/>
              <a:t>to</a:t>
            </a:r>
            <a:r>
              <a:rPr lang="tr-TR" dirty="0"/>
              <a:t> </a:t>
            </a:r>
            <a:r>
              <a:rPr lang="tr-TR" dirty="0" err="1"/>
              <a:t>broken</a:t>
            </a:r>
            <a:r>
              <a:rPr lang="tr-TR" dirty="0"/>
              <a:t> </a:t>
            </a:r>
            <a:r>
              <a:rPr lang="tr-TR" dirty="0" err="1"/>
              <a:t>bones</a:t>
            </a:r>
            <a:r>
              <a:rPr lang="tr-TR" dirty="0"/>
              <a:t> </a:t>
            </a:r>
            <a:r>
              <a:rPr lang="tr-TR" dirty="0" err="1"/>
              <a:t>and</a:t>
            </a:r>
            <a:r>
              <a:rPr lang="tr-TR" dirty="0"/>
              <a:t> </a:t>
            </a:r>
            <a:r>
              <a:rPr lang="tr-TR" dirty="0" err="1"/>
              <a:t>head</a:t>
            </a:r>
            <a:r>
              <a:rPr lang="tr-TR" dirty="0"/>
              <a:t> </a:t>
            </a:r>
            <a:r>
              <a:rPr lang="tr-TR" dirty="0" err="1"/>
              <a:t>injuries</a:t>
            </a:r>
            <a:r>
              <a:rPr lang="tr-TR" dirty="0"/>
              <a:t> </a:t>
            </a:r>
            <a:r>
              <a:rPr lang="tr-TR" dirty="0" err="1"/>
              <a:t>leading</a:t>
            </a:r>
            <a:r>
              <a:rPr lang="tr-TR" dirty="0"/>
              <a:t> </a:t>
            </a:r>
            <a:r>
              <a:rPr lang="tr-TR" dirty="0" err="1"/>
              <a:t>to</a:t>
            </a:r>
            <a:r>
              <a:rPr lang="tr-TR" dirty="0"/>
              <a:t> </a:t>
            </a:r>
            <a:r>
              <a:rPr lang="tr-TR" dirty="0" err="1"/>
              <a:t>disability</a:t>
            </a:r>
            <a:r>
              <a:rPr lang="tr-TR" dirty="0"/>
              <a:t> – </a:t>
            </a:r>
            <a:r>
              <a:rPr lang="tr-TR" dirty="0" err="1"/>
              <a:t>and</a:t>
            </a:r>
            <a:r>
              <a:rPr lang="tr-TR" dirty="0"/>
              <a:t> </a:t>
            </a:r>
            <a:r>
              <a:rPr lang="tr-TR" dirty="0" err="1"/>
              <a:t>serious</a:t>
            </a:r>
            <a:r>
              <a:rPr lang="tr-TR" dirty="0"/>
              <a:t>, </a:t>
            </a:r>
            <a:r>
              <a:rPr lang="tr-TR" dirty="0" err="1"/>
              <a:t>sometimes</a:t>
            </a:r>
            <a:r>
              <a:rPr lang="tr-TR" dirty="0"/>
              <a:t> </a:t>
            </a:r>
            <a:r>
              <a:rPr lang="tr-TR" dirty="0" err="1"/>
              <a:t>long-lasting</a:t>
            </a:r>
            <a:r>
              <a:rPr lang="tr-TR" dirty="0"/>
              <a:t>, </a:t>
            </a:r>
            <a:r>
              <a:rPr lang="tr-TR" dirty="0" err="1"/>
              <a:t>psychological</a:t>
            </a:r>
            <a:r>
              <a:rPr lang="tr-TR" dirty="0"/>
              <a:t> </a:t>
            </a:r>
            <a:r>
              <a:rPr lang="tr-TR" dirty="0" err="1"/>
              <a:t>consequences</a:t>
            </a:r>
            <a:r>
              <a:rPr lang="tr-TR" dirty="0"/>
              <a:t>, </a:t>
            </a:r>
            <a:r>
              <a:rPr lang="tr-TR" dirty="0" err="1"/>
              <a:t>including</a:t>
            </a:r>
            <a:r>
              <a:rPr lang="tr-TR" dirty="0"/>
              <a:t> </a:t>
            </a:r>
            <a:r>
              <a:rPr lang="tr-TR" dirty="0" err="1"/>
              <a:t>depression</a:t>
            </a:r>
            <a:r>
              <a:rPr lang="tr-TR" dirty="0"/>
              <a:t> </a:t>
            </a:r>
            <a:r>
              <a:rPr lang="tr-TR" dirty="0" err="1"/>
              <a:t>and</a:t>
            </a:r>
            <a:r>
              <a:rPr lang="tr-TR" dirty="0"/>
              <a:t> </a:t>
            </a:r>
            <a:r>
              <a:rPr lang="tr-TR" dirty="0" err="1"/>
              <a:t>anxiety</a:t>
            </a:r>
            <a:r>
              <a:rPr lang="tr-TR" dirty="0"/>
              <a:t>. </a:t>
            </a:r>
            <a:endParaRPr lang="tr-TR" dirty="0" smtClean="0"/>
          </a:p>
          <a:p>
            <a:r>
              <a:rPr lang="tr-TR" dirty="0" err="1" smtClean="0"/>
              <a:t>For</a:t>
            </a:r>
            <a:r>
              <a:rPr lang="tr-TR" dirty="0" smtClean="0"/>
              <a:t> </a:t>
            </a:r>
            <a:r>
              <a:rPr lang="tr-TR" dirty="0" err="1"/>
              <a:t>older</a:t>
            </a:r>
            <a:r>
              <a:rPr lang="tr-TR" dirty="0"/>
              <a:t> </a:t>
            </a:r>
            <a:r>
              <a:rPr lang="tr-TR" dirty="0" err="1"/>
              <a:t>people</a:t>
            </a:r>
            <a:r>
              <a:rPr lang="tr-TR" dirty="0"/>
              <a:t>, </a:t>
            </a:r>
            <a:r>
              <a:rPr lang="tr-TR" dirty="0" err="1"/>
              <a:t>the</a:t>
            </a:r>
            <a:r>
              <a:rPr lang="tr-TR" dirty="0"/>
              <a:t> </a:t>
            </a:r>
            <a:r>
              <a:rPr lang="tr-TR" dirty="0" err="1"/>
              <a:t>consequences</a:t>
            </a:r>
            <a:r>
              <a:rPr lang="tr-TR" dirty="0"/>
              <a:t> of </a:t>
            </a:r>
            <a:r>
              <a:rPr lang="tr-TR" dirty="0" err="1"/>
              <a:t>abuse</a:t>
            </a:r>
            <a:r>
              <a:rPr lang="tr-TR" dirty="0"/>
              <a:t> can be </a:t>
            </a:r>
            <a:r>
              <a:rPr lang="tr-TR" dirty="0" err="1"/>
              <a:t>especially</a:t>
            </a:r>
            <a:r>
              <a:rPr lang="tr-TR" dirty="0"/>
              <a:t> </a:t>
            </a:r>
            <a:r>
              <a:rPr lang="tr-TR" dirty="0" err="1"/>
              <a:t>serious</a:t>
            </a:r>
            <a:r>
              <a:rPr lang="tr-TR" dirty="0"/>
              <a:t> </a:t>
            </a:r>
            <a:r>
              <a:rPr lang="tr-TR" dirty="0" err="1"/>
              <a:t>because</a:t>
            </a:r>
            <a:r>
              <a:rPr lang="tr-TR" dirty="0"/>
              <a:t> </a:t>
            </a:r>
            <a:r>
              <a:rPr lang="tr-TR" dirty="0" err="1"/>
              <a:t>their</a:t>
            </a:r>
            <a:r>
              <a:rPr lang="tr-TR" dirty="0"/>
              <a:t> </a:t>
            </a:r>
            <a:r>
              <a:rPr lang="tr-TR" dirty="0" err="1"/>
              <a:t>bones</a:t>
            </a:r>
            <a:r>
              <a:rPr lang="tr-TR" dirty="0"/>
              <a:t> </a:t>
            </a:r>
            <a:r>
              <a:rPr lang="tr-TR" dirty="0" err="1"/>
              <a:t>may</a:t>
            </a:r>
            <a:r>
              <a:rPr lang="tr-TR" dirty="0"/>
              <a:t> be </a:t>
            </a:r>
            <a:r>
              <a:rPr lang="tr-TR" dirty="0" err="1"/>
              <a:t>more</a:t>
            </a:r>
            <a:r>
              <a:rPr lang="tr-TR" dirty="0"/>
              <a:t> </a:t>
            </a:r>
            <a:r>
              <a:rPr lang="tr-TR" dirty="0" err="1"/>
              <a:t>brittle</a:t>
            </a:r>
            <a:r>
              <a:rPr lang="tr-TR" dirty="0"/>
              <a:t> </a:t>
            </a:r>
            <a:r>
              <a:rPr lang="tr-TR" dirty="0" err="1"/>
              <a:t>and</a:t>
            </a:r>
            <a:r>
              <a:rPr lang="tr-TR" dirty="0"/>
              <a:t> </a:t>
            </a:r>
            <a:r>
              <a:rPr lang="tr-TR" dirty="0" err="1"/>
              <a:t>convalescence</a:t>
            </a:r>
            <a:r>
              <a:rPr lang="tr-TR" dirty="0"/>
              <a:t> </a:t>
            </a:r>
            <a:r>
              <a:rPr lang="tr-TR" dirty="0" err="1"/>
              <a:t>longer</a:t>
            </a:r>
            <a:r>
              <a:rPr lang="tr-TR" dirty="0"/>
              <a:t>. </a:t>
            </a:r>
            <a:endParaRPr lang="tr-TR" dirty="0" smtClean="0"/>
          </a:p>
          <a:p>
            <a:r>
              <a:rPr lang="tr-TR" dirty="0" err="1" smtClean="0"/>
              <a:t>Even</a:t>
            </a:r>
            <a:r>
              <a:rPr lang="tr-TR" dirty="0" smtClean="0"/>
              <a:t> </a:t>
            </a:r>
            <a:r>
              <a:rPr lang="tr-TR" dirty="0" err="1"/>
              <a:t>relatively</a:t>
            </a:r>
            <a:r>
              <a:rPr lang="tr-TR" dirty="0"/>
              <a:t> </a:t>
            </a:r>
            <a:r>
              <a:rPr lang="tr-TR" dirty="0" err="1"/>
              <a:t>minor</a:t>
            </a:r>
            <a:r>
              <a:rPr lang="tr-TR" dirty="0"/>
              <a:t> </a:t>
            </a:r>
            <a:r>
              <a:rPr lang="tr-TR" dirty="0" err="1"/>
              <a:t>injuries</a:t>
            </a:r>
            <a:r>
              <a:rPr lang="tr-TR" dirty="0"/>
              <a:t> can </a:t>
            </a:r>
            <a:r>
              <a:rPr lang="tr-TR" dirty="0" err="1"/>
              <a:t>cause</a:t>
            </a:r>
            <a:r>
              <a:rPr lang="tr-TR" dirty="0"/>
              <a:t> </a:t>
            </a:r>
            <a:r>
              <a:rPr lang="tr-TR" dirty="0" err="1"/>
              <a:t>serious</a:t>
            </a:r>
            <a:r>
              <a:rPr lang="tr-TR" dirty="0"/>
              <a:t> </a:t>
            </a:r>
            <a:r>
              <a:rPr lang="tr-TR" dirty="0" err="1"/>
              <a:t>and</a:t>
            </a:r>
            <a:r>
              <a:rPr lang="tr-TR" dirty="0"/>
              <a:t> </a:t>
            </a:r>
            <a:r>
              <a:rPr lang="tr-TR" dirty="0" err="1"/>
              <a:t>permanent</a:t>
            </a:r>
            <a:r>
              <a:rPr lang="tr-TR" dirty="0"/>
              <a:t> </a:t>
            </a:r>
            <a:r>
              <a:rPr lang="tr-TR" dirty="0" err="1"/>
              <a:t>damage</a:t>
            </a:r>
            <a:r>
              <a:rPr lang="tr-TR" dirty="0"/>
              <a:t>, </a:t>
            </a:r>
            <a:r>
              <a:rPr lang="tr-TR" dirty="0" err="1"/>
              <a:t>or</a:t>
            </a:r>
            <a:r>
              <a:rPr lang="tr-TR" dirty="0"/>
              <a:t> </a:t>
            </a:r>
            <a:r>
              <a:rPr lang="tr-TR" dirty="0" err="1"/>
              <a:t>even</a:t>
            </a:r>
            <a:r>
              <a:rPr lang="tr-TR" dirty="0"/>
              <a:t> </a:t>
            </a:r>
            <a:r>
              <a:rPr lang="tr-TR" dirty="0" err="1"/>
              <a:t>death</a:t>
            </a:r>
            <a:r>
              <a:rPr lang="tr-TR" dirty="0"/>
              <a:t>. </a:t>
            </a:r>
            <a:endParaRPr lang="tr-TR" dirty="0" smtClean="0"/>
          </a:p>
          <a:p>
            <a:r>
              <a:rPr lang="tr-TR" dirty="0" smtClean="0"/>
              <a:t>A </a:t>
            </a:r>
            <a:r>
              <a:rPr lang="tr-TR" dirty="0"/>
              <a:t>13-year </a:t>
            </a:r>
            <a:r>
              <a:rPr lang="tr-TR" dirty="0" err="1"/>
              <a:t>follow-up</a:t>
            </a:r>
            <a:r>
              <a:rPr lang="tr-TR" dirty="0"/>
              <a:t> </a:t>
            </a:r>
            <a:r>
              <a:rPr lang="tr-TR" dirty="0" err="1"/>
              <a:t>study</a:t>
            </a:r>
            <a:r>
              <a:rPr lang="tr-TR" dirty="0"/>
              <a:t> </a:t>
            </a:r>
            <a:r>
              <a:rPr lang="tr-TR" dirty="0" err="1"/>
              <a:t>found</a:t>
            </a:r>
            <a:r>
              <a:rPr lang="tr-TR" dirty="0"/>
              <a:t> </a:t>
            </a:r>
            <a:r>
              <a:rPr lang="tr-TR" dirty="0" err="1"/>
              <a:t>that</a:t>
            </a:r>
            <a:r>
              <a:rPr lang="tr-TR" dirty="0"/>
              <a:t> </a:t>
            </a:r>
            <a:r>
              <a:rPr lang="tr-TR" dirty="0" err="1"/>
              <a:t>victims</a:t>
            </a:r>
            <a:r>
              <a:rPr lang="tr-TR" dirty="0"/>
              <a:t> of </a:t>
            </a:r>
            <a:r>
              <a:rPr lang="tr-TR" dirty="0" err="1"/>
              <a:t>elder</a:t>
            </a:r>
            <a:r>
              <a:rPr lang="tr-TR" dirty="0"/>
              <a:t> </a:t>
            </a:r>
            <a:r>
              <a:rPr lang="tr-TR" dirty="0" err="1"/>
              <a:t>abuse</a:t>
            </a:r>
            <a:r>
              <a:rPr lang="tr-TR" dirty="0"/>
              <a:t> </a:t>
            </a:r>
            <a:r>
              <a:rPr lang="tr-TR" dirty="0" err="1"/>
              <a:t>are</a:t>
            </a:r>
            <a:r>
              <a:rPr lang="tr-TR" dirty="0"/>
              <a:t> </a:t>
            </a:r>
            <a:r>
              <a:rPr lang="tr-TR" dirty="0" err="1"/>
              <a:t>twice</a:t>
            </a:r>
            <a:r>
              <a:rPr lang="tr-TR" dirty="0"/>
              <a:t> </a:t>
            </a:r>
            <a:r>
              <a:rPr lang="tr-TR" dirty="0" err="1"/>
              <a:t>more</a:t>
            </a:r>
            <a:r>
              <a:rPr lang="tr-TR" dirty="0"/>
              <a:t> </a:t>
            </a:r>
            <a:r>
              <a:rPr lang="tr-TR" dirty="0" err="1"/>
              <a:t>likely</a:t>
            </a:r>
            <a:r>
              <a:rPr lang="tr-TR" dirty="0"/>
              <a:t> </a:t>
            </a:r>
            <a:r>
              <a:rPr lang="tr-TR" dirty="0" err="1"/>
              <a:t>to</a:t>
            </a:r>
            <a:r>
              <a:rPr lang="tr-TR" dirty="0"/>
              <a:t> </a:t>
            </a:r>
            <a:r>
              <a:rPr lang="tr-TR" dirty="0" err="1"/>
              <a:t>die</a:t>
            </a:r>
            <a:r>
              <a:rPr lang="tr-TR" dirty="0"/>
              <a:t> </a:t>
            </a:r>
            <a:r>
              <a:rPr lang="tr-TR" dirty="0" err="1"/>
              <a:t>than</a:t>
            </a:r>
            <a:r>
              <a:rPr lang="tr-TR" dirty="0"/>
              <a:t> </a:t>
            </a:r>
            <a:r>
              <a:rPr lang="tr-TR" dirty="0" err="1"/>
              <a:t>those</a:t>
            </a:r>
            <a:r>
              <a:rPr lang="tr-TR" dirty="0"/>
              <a:t> not </a:t>
            </a:r>
            <a:r>
              <a:rPr lang="tr-TR" dirty="0" err="1"/>
              <a:t>reporting</a:t>
            </a:r>
            <a:r>
              <a:rPr lang="tr-TR" dirty="0"/>
              <a:t> </a:t>
            </a:r>
            <a:r>
              <a:rPr lang="tr-TR" dirty="0" err="1"/>
              <a:t>abuse</a:t>
            </a:r>
            <a:r>
              <a:rPr lang="tr-TR" dirty="0"/>
              <a:t>. </a:t>
            </a:r>
          </a:p>
          <a:p>
            <a:endParaRPr lang="tr-TR" dirty="0"/>
          </a:p>
        </p:txBody>
      </p:sp>
    </p:spTree>
    <p:extLst>
      <p:ext uri="{BB962C8B-B14F-4D97-AF65-F5344CB8AC3E}">
        <p14:creationId xmlns:p14="http://schemas.microsoft.com/office/powerpoint/2010/main" val="2324131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err="1"/>
              <a:t>Globally</a:t>
            </a:r>
            <a:r>
              <a:rPr lang="tr-TR" dirty="0"/>
              <a:t>, </a:t>
            </a:r>
            <a:r>
              <a:rPr lang="tr-TR" dirty="0" err="1"/>
              <a:t>the</a:t>
            </a:r>
            <a:r>
              <a:rPr lang="tr-TR" dirty="0"/>
              <a:t> </a:t>
            </a:r>
            <a:r>
              <a:rPr lang="tr-TR" dirty="0" err="1"/>
              <a:t>number</a:t>
            </a:r>
            <a:r>
              <a:rPr lang="tr-TR" dirty="0"/>
              <a:t> of </a:t>
            </a:r>
            <a:r>
              <a:rPr lang="tr-TR" dirty="0" err="1"/>
              <a:t>cases</a:t>
            </a:r>
            <a:r>
              <a:rPr lang="tr-TR" dirty="0"/>
              <a:t> of </a:t>
            </a:r>
            <a:r>
              <a:rPr lang="tr-TR" dirty="0" err="1"/>
              <a:t>elder</a:t>
            </a:r>
            <a:r>
              <a:rPr lang="tr-TR" dirty="0"/>
              <a:t> </a:t>
            </a:r>
            <a:r>
              <a:rPr lang="tr-TR" dirty="0" err="1"/>
              <a:t>abuse</a:t>
            </a:r>
            <a:r>
              <a:rPr lang="tr-TR" dirty="0"/>
              <a:t> is </a:t>
            </a:r>
            <a:r>
              <a:rPr lang="tr-TR" dirty="0" err="1"/>
              <a:t>projected</a:t>
            </a:r>
            <a:r>
              <a:rPr lang="tr-TR" dirty="0"/>
              <a:t> </a:t>
            </a:r>
            <a:r>
              <a:rPr lang="tr-TR" dirty="0" err="1"/>
              <a:t>to</a:t>
            </a:r>
            <a:r>
              <a:rPr lang="tr-TR" dirty="0"/>
              <a:t> </a:t>
            </a:r>
            <a:r>
              <a:rPr lang="tr-TR" dirty="0" err="1"/>
              <a:t>increase</a:t>
            </a:r>
            <a:r>
              <a:rPr lang="tr-TR" dirty="0"/>
              <a:t> as </a:t>
            </a:r>
            <a:r>
              <a:rPr lang="tr-TR" dirty="0" err="1"/>
              <a:t>many</a:t>
            </a:r>
            <a:r>
              <a:rPr lang="tr-TR" dirty="0"/>
              <a:t> </a:t>
            </a:r>
            <a:r>
              <a:rPr lang="tr-TR" dirty="0" err="1"/>
              <a:t>countries</a:t>
            </a:r>
            <a:r>
              <a:rPr lang="tr-TR" dirty="0"/>
              <a:t> </a:t>
            </a:r>
            <a:r>
              <a:rPr lang="tr-TR" dirty="0" err="1"/>
              <a:t>have</a:t>
            </a:r>
            <a:r>
              <a:rPr lang="tr-TR" dirty="0"/>
              <a:t> </a:t>
            </a:r>
            <a:r>
              <a:rPr lang="tr-TR" dirty="0" err="1"/>
              <a:t>rapidly</a:t>
            </a:r>
            <a:r>
              <a:rPr lang="tr-TR" dirty="0"/>
              <a:t> </a:t>
            </a:r>
            <a:r>
              <a:rPr lang="tr-TR" dirty="0" err="1"/>
              <a:t>ageing</a:t>
            </a:r>
            <a:r>
              <a:rPr lang="tr-TR" dirty="0"/>
              <a:t> </a:t>
            </a:r>
            <a:r>
              <a:rPr lang="tr-TR" dirty="0" err="1"/>
              <a:t>populations</a:t>
            </a:r>
            <a:r>
              <a:rPr lang="tr-TR" dirty="0"/>
              <a:t> </a:t>
            </a:r>
            <a:r>
              <a:rPr lang="tr-TR" dirty="0" err="1"/>
              <a:t>whose</a:t>
            </a:r>
            <a:r>
              <a:rPr lang="tr-TR" dirty="0"/>
              <a:t> </a:t>
            </a:r>
            <a:r>
              <a:rPr lang="tr-TR" dirty="0" err="1"/>
              <a:t>needs</a:t>
            </a:r>
            <a:r>
              <a:rPr lang="tr-TR" dirty="0"/>
              <a:t> </a:t>
            </a:r>
            <a:r>
              <a:rPr lang="tr-TR" dirty="0" err="1"/>
              <a:t>may</a:t>
            </a:r>
            <a:r>
              <a:rPr lang="tr-TR" dirty="0"/>
              <a:t> not be </a:t>
            </a:r>
            <a:r>
              <a:rPr lang="tr-TR" dirty="0" err="1"/>
              <a:t>fully</a:t>
            </a:r>
            <a:r>
              <a:rPr lang="tr-TR" dirty="0"/>
              <a:t> met </a:t>
            </a:r>
            <a:r>
              <a:rPr lang="tr-TR" dirty="0" err="1"/>
              <a:t>due</a:t>
            </a:r>
            <a:r>
              <a:rPr lang="tr-TR" dirty="0"/>
              <a:t> </a:t>
            </a:r>
            <a:r>
              <a:rPr lang="tr-TR" dirty="0" err="1"/>
              <a:t>to</a:t>
            </a:r>
            <a:r>
              <a:rPr lang="tr-TR" dirty="0"/>
              <a:t> </a:t>
            </a:r>
            <a:r>
              <a:rPr lang="tr-TR" dirty="0" err="1"/>
              <a:t>resource</a:t>
            </a:r>
            <a:r>
              <a:rPr lang="tr-TR" dirty="0"/>
              <a:t> </a:t>
            </a:r>
            <a:r>
              <a:rPr lang="tr-TR" dirty="0" err="1"/>
              <a:t>constraints</a:t>
            </a:r>
            <a:r>
              <a:rPr lang="tr-TR" dirty="0"/>
              <a:t>. </a:t>
            </a:r>
            <a:endParaRPr lang="tr-TR" dirty="0" smtClean="0"/>
          </a:p>
          <a:p>
            <a:r>
              <a:rPr lang="tr-TR" dirty="0" err="1" smtClean="0"/>
              <a:t>It</a:t>
            </a:r>
            <a:r>
              <a:rPr lang="tr-TR" dirty="0" smtClean="0"/>
              <a:t> </a:t>
            </a:r>
            <a:r>
              <a:rPr lang="tr-TR" dirty="0"/>
              <a:t>is </a:t>
            </a:r>
            <a:r>
              <a:rPr lang="tr-TR" dirty="0" err="1"/>
              <a:t>predicted</a:t>
            </a:r>
            <a:r>
              <a:rPr lang="tr-TR" dirty="0"/>
              <a:t> </a:t>
            </a:r>
            <a:r>
              <a:rPr lang="tr-TR" dirty="0" err="1"/>
              <a:t>that</a:t>
            </a:r>
            <a:r>
              <a:rPr lang="tr-TR" dirty="0"/>
              <a:t> </a:t>
            </a:r>
            <a:r>
              <a:rPr lang="tr-TR" dirty="0" err="1"/>
              <a:t>by</a:t>
            </a:r>
            <a:r>
              <a:rPr lang="tr-TR" dirty="0"/>
              <a:t> </a:t>
            </a:r>
            <a:r>
              <a:rPr lang="tr-TR" dirty="0" err="1"/>
              <a:t>the</a:t>
            </a:r>
            <a:r>
              <a:rPr lang="tr-TR" dirty="0"/>
              <a:t> </a:t>
            </a:r>
            <a:r>
              <a:rPr lang="tr-TR" dirty="0" err="1"/>
              <a:t>year</a:t>
            </a:r>
            <a:r>
              <a:rPr lang="tr-TR" dirty="0"/>
              <a:t> 2050, </a:t>
            </a:r>
            <a:r>
              <a:rPr lang="tr-TR" dirty="0" err="1"/>
              <a:t>the</a:t>
            </a:r>
            <a:r>
              <a:rPr lang="tr-TR" dirty="0"/>
              <a:t> global </a:t>
            </a:r>
            <a:r>
              <a:rPr lang="tr-TR" dirty="0" err="1"/>
              <a:t>population</a:t>
            </a:r>
            <a:r>
              <a:rPr lang="tr-TR" dirty="0"/>
              <a:t> of </a:t>
            </a:r>
            <a:r>
              <a:rPr lang="tr-TR" dirty="0" err="1"/>
              <a:t>people</a:t>
            </a:r>
            <a:r>
              <a:rPr lang="tr-TR" dirty="0"/>
              <a:t> </a:t>
            </a:r>
            <a:r>
              <a:rPr lang="tr-TR" dirty="0" err="1"/>
              <a:t>aged</a:t>
            </a:r>
            <a:r>
              <a:rPr lang="tr-TR" dirty="0"/>
              <a:t> 60 </a:t>
            </a:r>
            <a:r>
              <a:rPr lang="tr-TR" dirty="0" err="1"/>
              <a:t>years</a:t>
            </a:r>
            <a:r>
              <a:rPr lang="tr-TR" dirty="0"/>
              <a:t> </a:t>
            </a:r>
            <a:r>
              <a:rPr lang="tr-TR" dirty="0" err="1"/>
              <a:t>and</a:t>
            </a:r>
            <a:r>
              <a:rPr lang="tr-TR" dirty="0"/>
              <a:t> </a:t>
            </a:r>
            <a:r>
              <a:rPr lang="tr-TR" dirty="0" err="1"/>
              <a:t>older</a:t>
            </a:r>
            <a:r>
              <a:rPr lang="tr-TR" dirty="0"/>
              <a:t> </a:t>
            </a:r>
            <a:r>
              <a:rPr lang="tr-TR" dirty="0" err="1"/>
              <a:t>will</a:t>
            </a:r>
            <a:r>
              <a:rPr lang="tr-TR" dirty="0"/>
              <a:t> </a:t>
            </a:r>
            <a:r>
              <a:rPr lang="tr-TR" dirty="0" err="1"/>
              <a:t>more</a:t>
            </a:r>
            <a:r>
              <a:rPr lang="tr-TR" dirty="0"/>
              <a:t> </a:t>
            </a:r>
            <a:r>
              <a:rPr lang="tr-TR" dirty="0" err="1"/>
              <a:t>than</a:t>
            </a:r>
            <a:r>
              <a:rPr lang="tr-TR" dirty="0"/>
              <a:t> </a:t>
            </a:r>
            <a:r>
              <a:rPr lang="tr-TR" dirty="0" err="1"/>
              <a:t>double</a:t>
            </a:r>
            <a:r>
              <a:rPr lang="tr-TR" dirty="0"/>
              <a:t>, </a:t>
            </a:r>
            <a:r>
              <a:rPr lang="tr-TR" dirty="0" err="1"/>
              <a:t>from</a:t>
            </a:r>
            <a:r>
              <a:rPr lang="tr-TR" dirty="0"/>
              <a:t> 900 </a:t>
            </a:r>
            <a:r>
              <a:rPr lang="tr-TR" dirty="0" err="1"/>
              <a:t>million</a:t>
            </a:r>
            <a:r>
              <a:rPr lang="tr-TR" dirty="0"/>
              <a:t> in 2015 </a:t>
            </a:r>
            <a:r>
              <a:rPr lang="tr-TR" dirty="0" err="1"/>
              <a:t>to</a:t>
            </a:r>
            <a:r>
              <a:rPr lang="tr-TR" dirty="0"/>
              <a:t> </a:t>
            </a:r>
            <a:r>
              <a:rPr lang="tr-TR" dirty="0" err="1"/>
              <a:t>about</a:t>
            </a:r>
            <a:r>
              <a:rPr lang="tr-TR" dirty="0"/>
              <a:t> 2 </a:t>
            </a:r>
            <a:r>
              <a:rPr lang="tr-TR" dirty="0" err="1"/>
              <a:t>billion</a:t>
            </a:r>
            <a:r>
              <a:rPr lang="tr-TR" dirty="0"/>
              <a:t>.</a:t>
            </a:r>
          </a:p>
          <a:p>
            <a:endParaRPr lang="tr-TR" dirty="0"/>
          </a:p>
        </p:txBody>
      </p:sp>
    </p:spTree>
    <p:extLst>
      <p:ext uri="{BB962C8B-B14F-4D97-AF65-F5344CB8AC3E}">
        <p14:creationId xmlns:p14="http://schemas.microsoft.com/office/powerpoint/2010/main" val="696415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t>Risk </a:t>
            </a:r>
            <a:r>
              <a:rPr lang="tr-TR" b="1" dirty="0" err="1" smtClean="0"/>
              <a:t>factors</a:t>
            </a:r>
            <a:endParaRPr lang="tr-TR" dirty="0"/>
          </a:p>
        </p:txBody>
      </p:sp>
      <p:sp>
        <p:nvSpPr>
          <p:cNvPr id="3" name="İçerik Yer Tutucusu 2"/>
          <p:cNvSpPr>
            <a:spLocks noGrp="1"/>
          </p:cNvSpPr>
          <p:nvPr>
            <p:ph idx="1"/>
          </p:nvPr>
        </p:nvSpPr>
        <p:spPr/>
        <p:txBody>
          <a:bodyPr>
            <a:normAutofit lnSpcReduction="10000"/>
          </a:bodyPr>
          <a:lstStyle/>
          <a:p>
            <a:r>
              <a:rPr lang="tr-TR" b="1" dirty="0" err="1" smtClean="0"/>
              <a:t>Individual</a:t>
            </a:r>
            <a:endParaRPr lang="tr-TR" b="1" dirty="0" smtClean="0"/>
          </a:p>
          <a:p>
            <a:r>
              <a:rPr lang="tr-TR" dirty="0" err="1"/>
              <a:t>Risks</a:t>
            </a:r>
            <a:r>
              <a:rPr lang="tr-TR" dirty="0"/>
              <a:t> at </a:t>
            </a:r>
            <a:r>
              <a:rPr lang="tr-TR" dirty="0" err="1"/>
              <a:t>the</a:t>
            </a:r>
            <a:r>
              <a:rPr lang="tr-TR" dirty="0"/>
              <a:t> </a:t>
            </a:r>
            <a:r>
              <a:rPr lang="tr-TR" dirty="0" err="1"/>
              <a:t>individual</a:t>
            </a:r>
            <a:r>
              <a:rPr lang="tr-TR" dirty="0"/>
              <a:t> </a:t>
            </a:r>
            <a:r>
              <a:rPr lang="tr-TR" dirty="0" err="1"/>
              <a:t>level</a:t>
            </a:r>
            <a:r>
              <a:rPr lang="tr-TR" dirty="0"/>
              <a:t> </a:t>
            </a:r>
            <a:r>
              <a:rPr lang="tr-TR" dirty="0" err="1"/>
              <a:t>include</a:t>
            </a:r>
            <a:r>
              <a:rPr lang="tr-TR" dirty="0"/>
              <a:t> </a:t>
            </a:r>
            <a:r>
              <a:rPr lang="tr-TR" dirty="0" err="1"/>
              <a:t>poor</a:t>
            </a:r>
            <a:r>
              <a:rPr lang="tr-TR" dirty="0"/>
              <a:t> </a:t>
            </a:r>
            <a:r>
              <a:rPr lang="tr-TR" dirty="0" err="1"/>
              <a:t>physical</a:t>
            </a:r>
            <a:r>
              <a:rPr lang="tr-TR" dirty="0"/>
              <a:t> </a:t>
            </a:r>
            <a:r>
              <a:rPr lang="tr-TR" dirty="0" err="1"/>
              <a:t>and</a:t>
            </a:r>
            <a:r>
              <a:rPr lang="tr-TR" dirty="0"/>
              <a:t> </a:t>
            </a:r>
            <a:r>
              <a:rPr lang="tr-TR" dirty="0" err="1"/>
              <a:t>mental</a:t>
            </a:r>
            <a:r>
              <a:rPr lang="tr-TR" dirty="0"/>
              <a:t> </a:t>
            </a:r>
            <a:r>
              <a:rPr lang="tr-TR" dirty="0" err="1"/>
              <a:t>health</a:t>
            </a:r>
            <a:r>
              <a:rPr lang="tr-TR" dirty="0"/>
              <a:t> of </a:t>
            </a:r>
            <a:r>
              <a:rPr lang="tr-TR" dirty="0" err="1"/>
              <a:t>the</a:t>
            </a:r>
            <a:r>
              <a:rPr lang="tr-TR" dirty="0"/>
              <a:t> </a:t>
            </a:r>
            <a:r>
              <a:rPr lang="tr-TR" dirty="0" err="1"/>
              <a:t>victim</a:t>
            </a:r>
            <a:r>
              <a:rPr lang="tr-TR" dirty="0"/>
              <a:t>, </a:t>
            </a:r>
            <a:r>
              <a:rPr lang="tr-TR" dirty="0" err="1"/>
              <a:t>and</a:t>
            </a:r>
            <a:r>
              <a:rPr lang="tr-TR" dirty="0"/>
              <a:t> </a:t>
            </a:r>
            <a:r>
              <a:rPr lang="tr-TR" dirty="0" err="1"/>
              <a:t>mental</a:t>
            </a:r>
            <a:r>
              <a:rPr lang="tr-TR" dirty="0"/>
              <a:t> </a:t>
            </a:r>
            <a:r>
              <a:rPr lang="tr-TR" dirty="0" err="1"/>
              <a:t>disorders</a:t>
            </a:r>
            <a:r>
              <a:rPr lang="tr-TR" dirty="0"/>
              <a:t> </a:t>
            </a:r>
            <a:r>
              <a:rPr lang="tr-TR" dirty="0" err="1"/>
              <a:t>and</a:t>
            </a:r>
            <a:r>
              <a:rPr lang="tr-TR" dirty="0"/>
              <a:t> </a:t>
            </a:r>
            <a:r>
              <a:rPr lang="tr-TR" dirty="0" err="1"/>
              <a:t>alcohol</a:t>
            </a:r>
            <a:r>
              <a:rPr lang="tr-TR" dirty="0"/>
              <a:t> </a:t>
            </a:r>
            <a:r>
              <a:rPr lang="tr-TR" dirty="0" err="1"/>
              <a:t>and</a:t>
            </a:r>
            <a:r>
              <a:rPr lang="tr-TR" dirty="0"/>
              <a:t> </a:t>
            </a:r>
            <a:r>
              <a:rPr lang="tr-TR" dirty="0" err="1"/>
              <a:t>substance</a:t>
            </a:r>
            <a:r>
              <a:rPr lang="tr-TR" dirty="0"/>
              <a:t> </a:t>
            </a:r>
            <a:r>
              <a:rPr lang="tr-TR" dirty="0" err="1"/>
              <a:t>abuse</a:t>
            </a:r>
            <a:r>
              <a:rPr lang="tr-TR" dirty="0"/>
              <a:t> in </a:t>
            </a:r>
            <a:r>
              <a:rPr lang="tr-TR" dirty="0" err="1"/>
              <a:t>the</a:t>
            </a:r>
            <a:r>
              <a:rPr lang="tr-TR" dirty="0"/>
              <a:t> </a:t>
            </a:r>
            <a:r>
              <a:rPr lang="tr-TR" dirty="0" err="1"/>
              <a:t>abuser</a:t>
            </a:r>
            <a:r>
              <a:rPr lang="tr-TR" dirty="0"/>
              <a:t>. </a:t>
            </a:r>
            <a:endParaRPr lang="tr-TR" dirty="0" smtClean="0"/>
          </a:p>
          <a:p>
            <a:r>
              <a:rPr lang="tr-TR" dirty="0" err="1" smtClean="0"/>
              <a:t>Other</a:t>
            </a:r>
            <a:r>
              <a:rPr lang="tr-TR" dirty="0" smtClean="0"/>
              <a:t> </a:t>
            </a:r>
            <a:r>
              <a:rPr lang="tr-TR" dirty="0" err="1"/>
              <a:t>individual-level</a:t>
            </a:r>
            <a:r>
              <a:rPr lang="tr-TR" dirty="0"/>
              <a:t> </a:t>
            </a:r>
            <a:r>
              <a:rPr lang="tr-TR" dirty="0" err="1"/>
              <a:t>factors</a:t>
            </a:r>
            <a:r>
              <a:rPr lang="tr-TR" dirty="0"/>
              <a:t>, </a:t>
            </a:r>
            <a:r>
              <a:rPr lang="tr-TR" dirty="0" err="1"/>
              <a:t>which</a:t>
            </a:r>
            <a:r>
              <a:rPr lang="tr-TR" dirty="0"/>
              <a:t> </a:t>
            </a:r>
            <a:r>
              <a:rPr lang="tr-TR" dirty="0" err="1"/>
              <a:t>may</a:t>
            </a:r>
            <a:r>
              <a:rPr lang="tr-TR" dirty="0"/>
              <a:t> </a:t>
            </a:r>
            <a:r>
              <a:rPr lang="tr-TR" dirty="0" err="1"/>
              <a:t>increase</a:t>
            </a:r>
            <a:r>
              <a:rPr lang="tr-TR" dirty="0"/>
              <a:t> </a:t>
            </a:r>
            <a:r>
              <a:rPr lang="tr-TR" dirty="0" err="1"/>
              <a:t>the</a:t>
            </a:r>
            <a:r>
              <a:rPr lang="tr-TR" dirty="0"/>
              <a:t> risk of </a:t>
            </a:r>
            <a:r>
              <a:rPr lang="tr-TR" dirty="0" err="1"/>
              <a:t>abuse</a:t>
            </a:r>
            <a:r>
              <a:rPr lang="tr-TR" dirty="0"/>
              <a:t>, </a:t>
            </a:r>
            <a:r>
              <a:rPr lang="tr-TR" dirty="0" err="1"/>
              <a:t>include</a:t>
            </a:r>
            <a:r>
              <a:rPr lang="tr-TR" dirty="0"/>
              <a:t> </a:t>
            </a:r>
            <a:r>
              <a:rPr lang="tr-TR" dirty="0" err="1"/>
              <a:t>gender</a:t>
            </a:r>
            <a:r>
              <a:rPr lang="tr-TR" dirty="0"/>
              <a:t> of </a:t>
            </a:r>
            <a:r>
              <a:rPr lang="tr-TR" dirty="0" err="1"/>
              <a:t>victim</a:t>
            </a:r>
            <a:r>
              <a:rPr lang="tr-TR" dirty="0"/>
              <a:t> </a:t>
            </a:r>
            <a:r>
              <a:rPr lang="tr-TR" dirty="0" err="1"/>
              <a:t>and</a:t>
            </a:r>
            <a:r>
              <a:rPr lang="tr-TR" dirty="0"/>
              <a:t> a </a:t>
            </a:r>
            <a:r>
              <a:rPr lang="tr-TR" dirty="0" err="1"/>
              <a:t>shared</a:t>
            </a:r>
            <a:r>
              <a:rPr lang="tr-TR" dirty="0"/>
              <a:t> </a:t>
            </a:r>
            <a:r>
              <a:rPr lang="tr-TR" dirty="0" err="1"/>
              <a:t>living</a:t>
            </a:r>
            <a:r>
              <a:rPr lang="tr-TR" dirty="0"/>
              <a:t> </a:t>
            </a:r>
            <a:r>
              <a:rPr lang="tr-TR" dirty="0" err="1"/>
              <a:t>situation</a:t>
            </a:r>
            <a:r>
              <a:rPr lang="tr-TR" dirty="0"/>
              <a:t>. </a:t>
            </a:r>
            <a:endParaRPr lang="tr-TR" dirty="0" smtClean="0"/>
          </a:p>
          <a:p>
            <a:r>
              <a:rPr lang="tr-TR" dirty="0" err="1" smtClean="0"/>
              <a:t>While</a:t>
            </a:r>
            <a:r>
              <a:rPr lang="tr-TR" dirty="0" smtClean="0"/>
              <a:t> </a:t>
            </a:r>
            <a:r>
              <a:rPr lang="tr-TR" dirty="0" err="1"/>
              <a:t>older</a:t>
            </a:r>
            <a:r>
              <a:rPr lang="tr-TR" dirty="0"/>
              <a:t> men </a:t>
            </a:r>
            <a:r>
              <a:rPr lang="tr-TR" dirty="0" err="1"/>
              <a:t>have</a:t>
            </a:r>
            <a:r>
              <a:rPr lang="tr-TR" dirty="0"/>
              <a:t> </a:t>
            </a:r>
            <a:r>
              <a:rPr lang="tr-TR" dirty="0" err="1"/>
              <a:t>the</a:t>
            </a:r>
            <a:r>
              <a:rPr lang="tr-TR" dirty="0"/>
              <a:t> </a:t>
            </a:r>
            <a:r>
              <a:rPr lang="tr-TR" dirty="0" err="1"/>
              <a:t>same</a:t>
            </a:r>
            <a:r>
              <a:rPr lang="tr-TR" dirty="0"/>
              <a:t> risk of </a:t>
            </a:r>
            <a:r>
              <a:rPr lang="tr-TR" dirty="0" err="1"/>
              <a:t>abuse</a:t>
            </a:r>
            <a:r>
              <a:rPr lang="tr-TR" dirty="0"/>
              <a:t> as </a:t>
            </a:r>
            <a:r>
              <a:rPr lang="tr-TR" dirty="0" err="1"/>
              <a:t>women</a:t>
            </a:r>
            <a:r>
              <a:rPr lang="tr-TR" dirty="0"/>
              <a:t>, in </a:t>
            </a:r>
            <a:r>
              <a:rPr lang="tr-TR" dirty="0" err="1"/>
              <a:t>some</a:t>
            </a:r>
            <a:r>
              <a:rPr lang="tr-TR" dirty="0"/>
              <a:t> </a:t>
            </a:r>
            <a:r>
              <a:rPr lang="tr-TR" dirty="0" err="1"/>
              <a:t>cultures</a:t>
            </a:r>
            <a:r>
              <a:rPr lang="tr-TR" dirty="0"/>
              <a:t> </a:t>
            </a:r>
            <a:r>
              <a:rPr lang="tr-TR" dirty="0" err="1"/>
              <a:t>where</a:t>
            </a:r>
            <a:r>
              <a:rPr lang="tr-TR" dirty="0"/>
              <a:t> </a:t>
            </a:r>
            <a:r>
              <a:rPr lang="tr-TR" dirty="0" err="1"/>
              <a:t>women</a:t>
            </a:r>
            <a:r>
              <a:rPr lang="tr-TR" dirty="0"/>
              <a:t> </a:t>
            </a:r>
            <a:r>
              <a:rPr lang="tr-TR" dirty="0" err="1"/>
              <a:t>have</a:t>
            </a:r>
            <a:r>
              <a:rPr lang="tr-TR" dirty="0"/>
              <a:t> </a:t>
            </a:r>
            <a:r>
              <a:rPr lang="tr-TR" dirty="0" err="1"/>
              <a:t>inferior</a:t>
            </a:r>
            <a:r>
              <a:rPr lang="tr-TR" dirty="0"/>
              <a:t> </a:t>
            </a:r>
            <a:r>
              <a:rPr lang="tr-TR" dirty="0" err="1"/>
              <a:t>social</a:t>
            </a:r>
            <a:r>
              <a:rPr lang="tr-TR" dirty="0"/>
              <a:t> </a:t>
            </a:r>
            <a:r>
              <a:rPr lang="tr-TR" dirty="0" err="1"/>
              <a:t>status</a:t>
            </a:r>
            <a:r>
              <a:rPr lang="tr-TR" dirty="0"/>
              <a:t>, </a:t>
            </a:r>
            <a:r>
              <a:rPr lang="tr-TR" dirty="0" err="1"/>
              <a:t>elderly</a:t>
            </a:r>
            <a:r>
              <a:rPr lang="tr-TR" dirty="0"/>
              <a:t> </a:t>
            </a:r>
            <a:r>
              <a:rPr lang="tr-TR" dirty="0" err="1"/>
              <a:t>women</a:t>
            </a:r>
            <a:r>
              <a:rPr lang="tr-TR" dirty="0"/>
              <a:t> </a:t>
            </a:r>
            <a:r>
              <a:rPr lang="tr-TR" dirty="0" err="1"/>
              <a:t>are</a:t>
            </a:r>
            <a:r>
              <a:rPr lang="tr-TR" dirty="0"/>
              <a:t> at </a:t>
            </a:r>
            <a:r>
              <a:rPr lang="tr-TR" dirty="0" err="1"/>
              <a:t>higher</a:t>
            </a:r>
            <a:r>
              <a:rPr lang="tr-TR" dirty="0"/>
              <a:t> risk of </a:t>
            </a:r>
            <a:r>
              <a:rPr lang="tr-TR" dirty="0" err="1"/>
              <a:t>neglect</a:t>
            </a:r>
            <a:r>
              <a:rPr lang="tr-TR" dirty="0"/>
              <a:t> </a:t>
            </a:r>
            <a:r>
              <a:rPr lang="tr-TR" dirty="0" err="1"/>
              <a:t>and</a:t>
            </a:r>
            <a:r>
              <a:rPr lang="tr-TR" dirty="0"/>
              <a:t> </a:t>
            </a:r>
            <a:r>
              <a:rPr lang="tr-TR" dirty="0" err="1"/>
              <a:t>financial</a:t>
            </a:r>
            <a:r>
              <a:rPr lang="tr-TR" dirty="0"/>
              <a:t> </a:t>
            </a:r>
            <a:r>
              <a:rPr lang="tr-TR" dirty="0" err="1"/>
              <a:t>abuse</a:t>
            </a:r>
            <a:r>
              <a:rPr lang="tr-TR" dirty="0"/>
              <a:t> (</a:t>
            </a:r>
            <a:r>
              <a:rPr lang="tr-TR" dirty="0" err="1"/>
              <a:t>such</a:t>
            </a:r>
            <a:r>
              <a:rPr lang="tr-TR" dirty="0"/>
              <a:t> as </a:t>
            </a:r>
            <a:r>
              <a:rPr lang="tr-TR" dirty="0" err="1"/>
              <a:t>seizing</a:t>
            </a:r>
            <a:r>
              <a:rPr lang="tr-TR" dirty="0"/>
              <a:t> </a:t>
            </a:r>
            <a:r>
              <a:rPr lang="tr-TR" dirty="0" err="1"/>
              <a:t>their</a:t>
            </a:r>
            <a:r>
              <a:rPr lang="tr-TR" dirty="0"/>
              <a:t> </a:t>
            </a:r>
            <a:r>
              <a:rPr lang="tr-TR" dirty="0" err="1"/>
              <a:t>property</a:t>
            </a:r>
            <a:r>
              <a:rPr lang="tr-TR" dirty="0"/>
              <a:t>) </a:t>
            </a:r>
            <a:r>
              <a:rPr lang="tr-TR" dirty="0" err="1"/>
              <a:t>when</a:t>
            </a:r>
            <a:r>
              <a:rPr lang="tr-TR" dirty="0"/>
              <a:t> </a:t>
            </a:r>
            <a:r>
              <a:rPr lang="tr-TR" dirty="0" err="1"/>
              <a:t>they</a:t>
            </a:r>
            <a:r>
              <a:rPr lang="tr-TR" dirty="0"/>
              <a:t> </a:t>
            </a:r>
            <a:r>
              <a:rPr lang="tr-TR" dirty="0" err="1"/>
              <a:t>are</a:t>
            </a:r>
            <a:r>
              <a:rPr lang="tr-TR" dirty="0"/>
              <a:t> </a:t>
            </a:r>
            <a:r>
              <a:rPr lang="tr-TR" dirty="0" err="1"/>
              <a:t>widowed</a:t>
            </a:r>
            <a:r>
              <a:rPr lang="tr-TR" dirty="0"/>
              <a:t>. </a:t>
            </a:r>
            <a:r>
              <a:rPr lang="tr-TR" dirty="0" err="1"/>
              <a:t>Women</a:t>
            </a:r>
            <a:r>
              <a:rPr lang="tr-TR" dirty="0"/>
              <a:t> </a:t>
            </a:r>
            <a:r>
              <a:rPr lang="tr-TR" dirty="0" err="1"/>
              <a:t>may</a:t>
            </a:r>
            <a:r>
              <a:rPr lang="tr-TR" dirty="0"/>
              <a:t> </a:t>
            </a:r>
            <a:r>
              <a:rPr lang="tr-TR" dirty="0" err="1"/>
              <a:t>also</a:t>
            </a:r>
            <a:r>
              <a:rPr lang="tr-TR" dirty="0"/>
              <a:t> be at </a:t>
            </a:r>
            <a:r>
              <a:rPr lang="tr-TR" dirty="0" err="1"/>
              <a:t>higher</a:t>
            </a:r>
            <a:r>
              <a:rPr lang="tr-TR" dirty="0"/>
              <a:t> risk of </a:t>
            </a:r>
            <a:r>
              <a:rPr lang="tr-TR" dirty="0" err="1"/>
              <a:t>more</a:t>
            </a:r>
            <a:r>
              <a:rPr lang="tr-TR" dirty="0"/>
              <a:t> </a:t>
            </a:r>
            <a:r>
              <a:rPr lang="tr-TR" dirty="0" err="1"/>
              <a:t>persistent</a:t>
            </a:r>
            <a:r>
              <a:rPr lang="tr-TR" dirty="0"/>
              <a:t> </a:t>
            </a:r>
            <a:r>
              <a:rPr lang="tr-TR" dirty="0" err="1"/>
              <a:t>and</a:t>
            </a:r>
            <a:r>
              <a:rPr lang="tr-TR" dirty="0"/>
              <a:t> severe </a:t>
            </a:r>
            <a:r>
              <a:rPr lang="tr-TR" dirty="0" err="1"/>
              <a:t>forms</a:t>
            </a:r>
            <a:r>
              <a:rPr lang="tr-TR" dirty="0"/>
              <a:t> of </a:t>
            </a:r>
            <a:r>
              <a:rPr lang="tr-TR" dirty="0" err="1"/>
              <a:t>abuse</a:t>
            </a:r>
            <a:r>
              <a:rPr lang="tr-TR" dirty="0"/>
              <a:t> </a:t>
            </a:r>
            <a:r>
              <a:rPr lang="tr-TR" dirty="0" err="1"/>
              <a:t>and</a:t>
            </a:r>
            <a:r>
              <a:rPr lang="tr-TR" dirty="0"/>
              <a:t> </a:t>
            </a:r>
            <a:r>
              <a:rPr lang="tr-TR" dirty="0" err="1"/>
              <a:t>injury</a:t>
            </a:r>
            <a:r>
              <a:rPr lang="tr-TR" dirty="0"/>
              <a:t>.</a:t>
            </a:r>
          </a:p>
          <a:p>
            <a:endParaRPr lang="tr-TR" dirty="0"/>
          </a:p>
          <a:p>
            <a:pPr marL="0" indent="0">
              <a:buNone/>
            </a:pPr>
            <a:endParaRPr lang="tr-TR" dirty="0"/>
          </a:p>
        </p:txBody>
      </p:sp>
    </p:spTree>
    <p:extLst>
      <p:ext uri="{BB962C8B-B14F-4D97-AF65-F5344CB8AC3E}">
        <p14:creationId xmlns:p14="http://schemas.microsoft.com/office/powerpoint/2010/main" val="3244468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Risk </a:t>
            </a:r>
            <a:r>
              <a:rPr lang="tr-TR" b="1" dirty="0" err="1"/>
              <a:t>factors</a:t>
            </a:r>
            <a:endParaRPr lang="tr-TR" dirty="0"/>
          </a:p>
        </p:txBody>
      </p:sp>
      <p:sp>
        <p:nvSpPr>
          <p:cNvPr id="3" name="İçerik Yer Tutucusu 2"/>
          <p:cNvSpPr>
            <a:spLocks noGrp="1"/>
          </p:cNvSpPr>
          <p:nvPr>
            <p:ph idx="1"/>
          </p:nvPr>
        </p:nvSpPr>
        <p:spPr/>
        <p:txBody>
          <a:bodyPr>
            <a:normAutofit/>
          </a:bodyPr>
          <a:lstStyle/>
          <a:p>
            <a:r>
              <a:rPr lang="tr-TR" b="1" dirty="0" err="1"/>
              <a:t>Relationship</a:t>
            </a:r>
            <a:endParaRPr lang="tr-TR" dirty="0"/>
          </a:p>
          <a:p>
            <a:r>
              <a:rPr lang="tr-TR" dirty="0"/>
              <a:t>A </a:t>
            </a:r>
            <a:r>
              <a:rPr lang="tr-TR" dirty="0" err="1"/>
              <a:t>shared</a:t>
            </a:r>
            <a:r>
              <a:rPr lang="tr-TR" dirty="0"/>
              <a:t> </a:t>
            </a:r>
            <a:r>
              <a:rPr lang="tr-TR" dirty="0" err="1"/>
              <a:t>living</a:t>
            </a:r>
            <a:r>
              <a:rPr lang="tr-TR" dirty="0"/>
              <a:t> </a:t>
            </a:r>
            <a:r>
              <a:rPr lang="tr-TR" dirty="0" err="1"/>
              <a:t>situation</a:t>
            </a:r>
            <a:r>
              <a:rPr lang="tr-TR" dirty="0"/>
              <a:t> is a risk </a:t>
            </a:r>
            <a:r>
              <a:rPr lang="tr-TR" dirty="0" err="1"/>
              <a:t>factor</a:t>
            </a:r>
            <a:r>
              <a:rPr lang="tr-TR" dirty="0"/>
              <a:t> </a:t>
            </a:r>
            <a:r>
              <a:rPr lang="tr-TR" dirty="0" err="1"/>
              <a:t>for</a:t>
            </a:r>
            <a:r>
              <a:rPr lang="tr-TR" dirty="0"/>
              <a:t> </a:t>
            </a:r>
            <a:r>
              <a:rPr lang="tr-TR" dirty="0" err="1"/>
              <a:t>elder</a:t>
            </a:r>
            <a:r>
              <a:rPr lang="tr-TR" dirty="0"/>
              <a:t> </a:t>
            </a:r>
            <a:r>
              <a:rPr lang="tr-TR" dirty="0" err="1"/>
              <a:t>abuse</a:t>
            </a:r>
            <a:r>
              <a:rPr lang="tr-TR" dirty="0"/>
              <a:t>. </a:t>
            </a:r>
            <a:r>
              <a:rPr lang="tr-TR" dirty="0" err="1"/>
              <a:t>It</a:t>
            </a:r>
            <a:r>
              <a:rPr lang="tr-TR" dirty="0"/>
              <a:t> is not yet </a:t>
            </a:r>
            <a:r>
              <a:rPr lang="tr-TR" dirty="0" err="1"/>
              <a:t>clear</a:t>
            </a:r>
            <a:r>
              <a:rPr lang="tr-TR" dirty="0"/>
              <a:t> </a:t>
            </a:r>
            <a:r>
              <a:rPr lang="tr-TR" dirty="0" err="1"/>
              <a:t>whether</a:t>
            </a:r>
            <a:r>
              <a:rPr lang="tr-TR" dirty="0"/>
              <a:t> </a:t>
            </a:r>
            <a:r>
              <a:rPr lang="tr-TR" dirty="0" err="1"/>
              <a:t>spouses</a:t>
            </a:r>
            <a:r>
              <a:rPr lang="tr-TR" dirty="0"/>
              <a:t> </a:t>
            </a:r>
            <a:r>
              <a:rPr lang="tr-TR" dirty="0" err="1"/>
              <a:t>or</a:t>
            </a:r>
            <a:r>
              <a:rPr lang="tr-TR" dirty="0"/>
              <a:t> </a:t>
            </a:r>
            <a:r>
              <a:rPr lang="tr-TR" dirty="0" err="1"/>
              <a:t>adult</a:t>
            </a:r>
            <a:r>
              <a:rPr lang="tr-TR" dirty="0"/>
              <a:t> </a:t>
            </a:r>
            <a:r>
              <a:rPr lang="tr-TR" dirty="0" err="1"/>
              <a:t>children</a:t>
            </a:r>
            <a:r>
              <a:rPr lang="tr-TR" dirty="0"/>
              <a:t> of </a:t>
            </a:r>
            <a:r>
              <a:rPr lang="tr-TR" dirty="0" err="1"/>
              <a:t>older</a:t>
            </a:r>
            <a:r>
              <a:rPr lang="tr-TR" dirty="0"/>
              <a:t> </a:t>
            </a:r>
            <a:r>
              <a:rPr lang="tr-TR" dirty="0" err="1"/>
              <a:t>people</a:t>
            </a:r>
            <a:r>
              <a:rPr lang="tr-TR" dirty="0"/>
              <a:t> </a:t>
            </a:r>
            <a:r>
              <a:rPr lang="tr-TR" dirty="0" err="1"/>
              <a:t>are</a:t>
            </a:r>
            <a:r>
              <a:rPr lang="tr-TR" dirty="0"/>
              <a:t> </a:t>
            </a:r>
            <a:r>
              <a:rPr lang="tr-TR" dirty="0" err="1"/>
              <a:t>more</a:t>
            </a:r>
            <a:r>
              <a:rPr lang="tr-TR" dirty="0"/>
              <a:t> </a:t>
            </a:r>
            <a:r>
              <a:rPr lang="tr-TR" dirty="0" err="1"/>
              <a:t>likely</a:t>
            </a:r>
            <a:r>
              <a:rPr lang="tr-TR" dirty="0"/>
              <a:t> </a:t>
            </a:r>
            <a:r>
              <a:rPr lang="tr-TR" dirty="0" err="1"/>
              <a:t>to</a:t>
            </a:r>
            <a:r>
              <a:rPr lang="tr-TR" dirty="0"/>
              <a:t> </a:t>
            </a:r>
            <a:r>
              <a:rPr lang="tr-TR" dirty="0" err="1"/>
              <a:t>perpetrate</a:t>
            </a:r>
            <a:r>
              <a:rPr lang="tr-TR" dirty="0"/>
              <a:t> </a:t>
            </a:r>
            <a:r>
              <a:rPr lang="tr-TR" dirty="0" err="1"/>
              <a:t>abuse</a:t>
            </a:r>
            <a:r>
              <a:rPr lang="tr-TR" dirty="0"/>
              <a:t>. </a:t>
            </a:r>
            <a:endParaRPr lang="tr-TR" dirty="0" smtClean="0"/>
          </a:p>
          <a:p>
            <a:r>
              <a:rPr lang="tr-TR" dirty="0" smtClean="0"/>
              <a:t>An </a:t>
            </a:r>
            <a:r>
              <a:rPr lang="tr-TR" dirty="0" err="1"/>
              <a:t>abuser's</a:t>
            </a:r>
            <a:r>
              <a:rPr lang="tr-TR" dirty="0"/>
              <a:t> </a:t>
            </a:r>
            <a:r>
              <a:rPr lang="tr-TR" dirty="0" err="1"/>
              <a:t>dependency</a:t>
            </a:r>
            <a:r>
              <a:rPr lang="tr-TR" dirty="0"/>
              <a:t> on </a:t>
            </a:r>
            <a:r>
              <a:rPr lang="tr-TR" dirty="0" err="1"/>
              <a:t>the</a:t>
            </a:r>
            <a:r>
              <a:rPr lang="tr-TR" dirty="0"/>
              <a:t> </a:t>
            </a:r>
            <a:r>
              <a:rPr lang="tr-TR" dirty="0" err="1"/>
              <a:t>older</a:t>
            </a:r>
            <a:r>
              <a:rPr lang="tr-TR" dirty="0"/>
              <a:t> </a:t>
            </a:r>
            <a:r>
              <a:rPr lang="tr-TR" dirty="0" err="1"/>
              <a:t>person</a:t>
            </a:r>
            <a:r>
              <a:rPr lang="tr-TR" dirty="0"/>
              <a:t> (</a:t>
            </a:r>
            <a:r>
              <a:rPr lang="tr-TR" dirty="0" err="1"/>
              <a:t>often</a:t>
            </a:r>
            <a:r>
              <a:rPr lang="tr-TR" dirty="0"/>
              <a:t> </a:t>
            </a:r>
            <a:r>
              <a:rPr lang="tr-TR" dirty="0" err="1"/>
              <a:t>financial</a:t>
            </a:r>
            <a:r>
              <a:rPr lang="tr-TR" dirty="0"/>
              <a:t>) </a:t>
            </a:r>
            <a:r>
              <a:rPr lang="tr-TR" dirty="0" err="1"/>
              <a:t>also</a:t>
            </a:r>
            <a:r>
              <a:rPr lang="tr-TR" dirty="0"/>
              <a:t> </a:t>
            </a:r>
            <a:r>
              <a:rPr lang="tr-TR" dirty="0" err="1"/>
              <a:t>increases</a:t>
            </a:r>
            <a:r>
              <a:rPr lang="tr-TR" dirty="0"/>
              <a:t> </a:t>
            </a:r>
            <a:r>
              <a:rPr lang="tr-TR" dirty="0" err="1"/>
              <a:t>the</a:t>
            </a:r>
            <a:r>
              <a:rPr lang="tr-TR" dirty="0"/>
              <a:t> risk of </a:t>
            </a:r>
            <a:r>
              <a:rPr lang="tr-TR" dirty="0" err="1"/>
              <a:t>abuse</a:t>
            </a:r>
            <a:r>
              <a:rPr lang="tr-TR" dirty="0"/>
              <a:t>. </a:t>
            </a:r>
            <a:r>
              <a:rPr lang="tr-TR" dirty="0" err="1"/>
              <a:t>In</a:t>
            </a:r>
            <a:r>
              <a:rPr lang="tr-TR" dirty="0"/>
              <a:t> </a:t>
            </a:r>
            <a:r>
              <a:rPr lang="tr-TR" dirty="0" err="1"/>
              <a:t>some</a:t>
            </a:r>
            <a:r>
              <a:rPr lang="tr-TR" dirty="0"/>
              <a:t> </a:t>
            </a:r>
            <a:r>
              <a:rPr lang="tr-TR" dirty="0" err="1"/>
              <a:t>cases</a:t>
            </a:r>
            <a:r>
              <a:rPr lang="tr-TR" dirty="0"/>
              <a:t>, a </a:t>
            </a:r>
            <a:r>
              <a:rPr lang="tr-TR" dirty="0" err="1"/>
              <a:t>long</a:t>
            </a:r>
            <a:r>
              <a:rPr lang="tr-TR" dirty="0"/>
              <a:t> </a:t>
            </a:r>
            <a:r>
              <a:rPr lang="tr-TR" dirty="0" err="1"/>
              <a:t>history</a:t>
            </a:r>
            <a:r>
              <a:rPr lang="tr-TR" dirty="0"/>
              <a:t> of </a:t>
            </a:r>
            <a:r>
              <a:rPr lang="tr-TR" dirty="0" err="1"/>
              <a:t>poor</a:t>
            </a:r>
            <a:r>
              <a:rPr lang="tr-TR" dirty="0"/>
              <a:t> </a:t>
            </a:r>
            <a:r>
              <a:rPr lang="tr-TR" dirty="0" err="1"/>
              <a:t>family</a:t>
            </a:r>
            <a:r>
              <a:rPr lang="tr-TR" dirty="0"/>
              <a:t> </a:t>
            </a:r>
            <a:r>
              <a:rPr lang="tr-TR" dirty="0" err="1"/>
              <a:t>relationships</a:t>
            </a:r>
            <a:r>
              <a:rPr lang="tr-TR" dirty="0"/>
              <a:t> </a:t>
            </a:r>
            <a:r>
              <a:rPr lang="tr-TR" dirty="0" err="1"/>
              <a:t>may</a:t>
            </a:r>
            <a:r>
              <a:rPr lang="tr-TR" dirty="0"/>
              <a:t> </a:t>
            </a:r>
            <a:r>
              <a:rPr lang="tr-TR" dirty="0" err="1"/>
              <a:t>worsen</a:t>
            </a:r>
            <a:r>
              <a:rPr lang="tr-TR" dirty="0"/>
              <a:t> as a </a:t>
            </a:r>
            <a:r>
              <a:rPr lang="tr-TR" dirty="0" err="1"/>
              <a:t>result</a:t>
            </a:r>
            <a:r>
              <a:rPr lang="tr-TR" dirty="0"/>
              <a:t> of </a:t>
            </a:r>
            <a:r>
              <a:rPr lang="tr-TR" dirty="0" err="1"/>
              <a:t>stress</a:t>
            </a:r>
            <a:r>
              <a:rPr lang="tr-TR" dirty="0"/>
              <a:t> </a:t>
            </a:r>
            <a:r>
              <a:rPr lang="tr-TR" dirty="0" err="1"/>
              <a:t>when</a:t>
            </a:r>
            <a:r>
              <a:rPr lang="tr-TR" dirty="0"/>
              <a:t> </a:t>
            </a:r>
            <a:r>
              <a:rPr lang="tr-TR" dirty="0" err="1"/>
              <a:t>the</a:t>
            </a:r>
            <a:r>
              <a:rPr lang="tr-TR" dirty="0"/>
              <a:t> </a:t>
            </a:r>
            <a:r>
              <a:rPr lang="tr-TR" dirty="0" err="1"/>
              <a:t>older</a:t>
            </a:r>
            <a:r>
              <a:rPr lang="tr-TR" dirty="0"/>
              <a:t> </a:t>
            </a:r>
            <a:r>
              <a:rPr lang="tr-TR" dirty="0" err="1"/>
              <a:t>person</a:t>
            </a:r>
            <a:r>
              <a:rPr lang="tr-TR" dirty="0"/>
              <a:t> </a:t>
            </a:r>
            <a:r>
              <a:rPr lang="tr-TR" dirty="0" err="1"/>
              <a:t>becomes</a:t>
            </a:r>
            <a:r>
              <a:rPr lang="tr-TR" dirty="0"/>
              <a:t> </a:t>
            </a:r>
            <a:r>
              <a:rPr lang="tr-TR" dirty="0" err="1"/>
              <a:t>more</a:t>
            </a:r>
            <a:r>
              <a:rPr lang="tr-TR" dirty="0"/>
              <a:t> </a:t>
            </a:r>
            <a:r>
              <a:rPr lang="tr-TR" dirty="0" err="1"/>
              <a:t>care</a:t>
            </a:r>
            <a:r>
              <a:rPr lang="tr-TR" dirty="0"/>
              <a:t> </a:t>
            </a:r>
            <a:r>
              <a:rPr lang="tr-TR" dirty="0" err="1"/>
              <a:t>dependent</a:t>
            </a:r>
            <a:r>
              <a:rPr lang="tr-TR" dirty="0"/>
              <a:t>. </a:t>
            </a:r>
            <a:endParaRPr lang="tr-TR" dirty="0" smtClean="0"/>
          </a:p>
          <a:p>
            <a:r>
              <a:rPr lang="tr-TR" dirty="0" err="1" smtClean="0"/>
              <a:t>Finally</a:t>
            </a:r>
            <a:r>
              <a:rPr lang="tr-TR" dirty="0"/>
              <a:t>, as </a:t>
            </a:r>
            <a:r>
              <a:rPr lang="tr-TR" dirty="0" err="1"/>
              <a:t>more</a:t>
            </a:r>
            <a:r>
              <a:rPr lang="tr-TR" dirty="0"/>
              <a:t> </a:t>
            </a:r>
            <a:r>
              <a:rPr lang="tr-TR" dirty="0" err="1"/>
              <a:t>women</a:t>
            </a:r>
            <a:r>
              <a:rPr lang="tr-TR" dirty="0"/>
              <a:t> </a:t>
            </a:r>
            <a:r>
              <a:rPr lang="tr-TR" dirty="0" err="1"/>
              <a:t>enter</a:t>
            </a:r>
            <a:r>
              <a:rPr lang="tr-TR" dirty="0"/>
              <a:t> </a:t>
            </a:r>
            <a:r>
              <a:rPr lang="tr-TR" dirty="0" err="1"/>
              <a:t>the</a:t>
            </a:r>
            <a:r>
              <a:rPr lang="tr-TR" dirty="0"/>
              <a:t> </a:t>
            </a:r>
            <a:r>
              <a:rPr lang="tr-TR" dirty="0" err="1"/>
              <a:t>workforce</a:t>
            </a:r>
            <a:r>
              <a:rPr lang="tr-TR" dirty="0"/>
              <a:t> </a:t>
            </a:r>
            <a:r>
              <a:rPr lang="tr-TR" dirty="0" err="1"/>
              <a:t>and</a:t>
            </a:r>
            <a:r>
              <a:rPr lang="tr-TR" dirty="0"/>
              <a:t> </a:t>
            </a:r>
            <a:r>
              <a:rPr lang="tr-TR" dirty="0" err="1"/>
              <a:t>have</a:t>
            </a:r>
            <a:r>
              <a:rPr lang="tr-TR" dirty="0"/>
              <a:t> </a:t>
            </a:r>
            <a:r>
              <a:rPr lang="tr-TR" dirty="0" err="1"/>
              <a:t>less</a:t>
            </a:r>
            <a:r>
              <a:rPr lang="tr-TR" dirty="0"/>
              <a:t> </a:t>
            </a:r>
            <a:r>
              <a:rPr lang="tr-TR" dirty="0" err="1"/>
              <a:t>spare</a:t>
            </a:r>
            <a:r>
              <a:rPr lang="tr-TR" dirty="0"/>
              <a:t> time, </a:t>
            </a:r>
            <a:r>
              <a:rPr lang="tr-TR" dirty="0" err="1"/>
              <a:t>caring</a:t>
            </a:r>
            <a:r>
              <a:rPr lang="tr-TR" dirty="0"/>
              <a:t> </a:t>
            </a:r>
            <a:r>
              <a:rPr lang="tr-TR" dirty="0" err="1"/>
              <a:t>for</a:t>
            </a:r>
            <a:r>
              <a:rPr lang="tr-TR" dirty="0"/>
              <a:t> </a:t>
            </a:r>
            <a:r>
              <a:rPr lang="tr-TR" dirty="0" err="1"/>
              <a:t>older</a:t>
            </a:r>
            <a:r>
              <a:rPr lang="tr-TR" dirty="0"/>
              <a:t> </a:t>
            </a:r>
            <a:r>
              <a:rPr lang="tr-TR" dirty="0" err="1"/>
              <a:t>relatives</a:t>
            </a:r>
            <a:r>
              <a:rPr lang="tr-TR" dirty="0"/>
              <a:t> </a:t>
            </a:r>
            <a:r>
              <a:rPr lang="tr-TR" dirty="0" err="1"/>
              <a:t>may</a:t>
            </a:r>
            <a:r>
              <a:rPr lang="tr-TR" dirty="0"/>
              <a:t> </a:t>
            </a:r>
            <a:r>
              <a:rPr lang="tr-TR" dirty="0" err="1"/>
              <a:t>becomes</a:t>
            </a:r>
            <a:r>
              <a:rPr lang="tr-TR" dirty="0"/>
              <a:t> a </a:t>
            </a:r>
            <a:r>
              <a:rPr lang="tr-TR" dirty="0" err="1"/>
              <a:t>greater</a:t>
            </a:r>
            <a:r>
              <a:rPr lang="tr-TR" dirty="0"/>
              <a:t> </a:t>
            </a:r>
            <a:r>
              <a:rPr lang="tr-TR" dirty="0" err="1"/>
              <a:t>burden</a:t>
            </a:r>
            <a:r>
              <a:rPr lang="tr-TR" dirty="0"/>
              <a:t>, </a:t>
            </a:r>
            <a:r>
              <a:rPr lang="tr-TR" dirty="0" err="1"/>
              <a:t>increasing</a:t>
            </a:r>
            <a:r>
              <a:rPr lang="tr-TR" dirty="0"/>
              <a:t> </a:t>
            </a:r>
            <a:r>
              <a:rPr lang="tr-TR" dirty="0" err="1"/>
              <a:t>the</a:t>
            </a:r>
            <a:r>
              <a:rPr lang="tr-TR" dirty="0"/>
              <a:t> risk of </a:t>
            </a:r>
            <a:r>
              <a:rPr lang="tr-TR" dirty="0" err="1"/>
              <a:t>abuse</a:t>
            </a:r>
            <a:r>
              <a:rPr lang="tr-TR" dirty="0" smtClean="0"/>
              <a:t>.</a:t>
            </a:r>
            <a:endParaRPr lang="tr-TR" dirty="0"/>
          </a:p>
        </p:txBody>
      </p:sp>
    </p:spTree>
    <p:extLst>
      <p:ext uri="{BB962C8B-B14F-4D97-AF65-F5344CB8AC3E}">
        <p14:creationId xmlns:p14="http://schemas.microsoft.com/office/powerpoint/2010/main" val="1258074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Risk </a:t>
            </a:r>
            <a:r>
              <a:rPr lang="tr-TR" b="1" dirty="0" err="1"/>
              <a:t>factors</a:t>
            </a:r>
            <a:endParaRPr lang="tr-TR" dirty="0"/>
          </a:p>
        </p:txBody>
      </p:sp>
      <p:sp>
        <p:nvSpPr>
          <p:cNvPr id="3" name="İçerik Yer Tutucusu 2"/>
          <p:cNvSpPr>
            <a:spLocks noGrp="1"/>
          </p:cNvSpPr>
          <p:nvPr>
            <p:ph idx="1"/>
          </p:nvPr>
        </p:nvSpPr>
        <p:spPr/>
        <p:txBody>
          <a:bodyPr/>
          <a:lstStyle/>
          <a:p>
            <a:r>
              <a:rPr lang="tr-TR" b="1" dirty="0" err="1"/>
              <a:t>Community</a:t>
            </a:r>
            <a:endParaRPr lang="tr-TR" dirty="0"/>
          </a:p>
          <a:p>
            <a:r>
              <a:rPr lang="tr-TR" dirty="0" err="1"/>
              <a:t>Social</a:t>
            </a:r>
            <a:r>
              <a:rPr lang="tr-TR" dirty="0"/>
              <a:t> </a:t>
            </a:r>
            <a:r>
              <a:rPr lang="tr-TR" dirty="0" err="1"/>
              <a:t>isolation</a:t>
            </a:r>
            <a:r>
              <a:rPr lang="tr-TR" dirty="0"/>
              <a:t> of </a:t>
            </a:r>
            <a:r>
              <a:rPr lang="tr-TR" dirty="0" err="1"/>
              <a:t>caregivers</a:t>
            </a:r>
            <a:r>
              <a:rPr lang="tr-TR" dirty="0"/>
              <a:t> </a:t>
            </a:r>
            <a:r>
              <a:rPr lang="tr-TR" dirty="0" err="1"/>
              <a:t>and</a:t>
            </a:r>
            <a:r>
              <a:rPr lang="tr-TR" dirty="0"/>
              <a:t> </a:t>
            </a:r>
            <a:r>
              <a:rPr lang="tr-TR" dirty="0" err="1"/>
              <a:t>older</a:t>
            </a:r>
            <a:r>
              <a:rPr lang="tr-TR" dirty="0"/>
              <a:t> </a:t>
            </a:r>
            <a:r>
              <a:rPr lang="tr-TR" dirty="0" err="1"/>
              <a:t>persons</a:t>
            </a:r>
            <a:r>
              <a:rPr lang="tr-TR" dirty="0"/>
              <a:t>, </a:t>
            </a:r>
            <a:r>
              <a:rPr lang="tr-TR" dirty="0" err="1"/>
              <a:t>and</a:t>
            </a:r>
            <a:r>
              <a:rPr lang="tr-TR" dirty="0"/>
              <a:t> </a:t>
            </a:r>
            <a:r>
              <a:rPr lang="tr-TR" dirty="0" err="1"/>
              <a:t>the</a:t>
            </a:r>
            <a:r>
              <a:rPr lang="tr-TR" dirty="0"/>
              <a:t> </a:t>
            </a:r>
            <a:r>
              <a:rPr lang="tr-TR" dirty="0" err="1"/>
              <a:t>ensuing</a:t>
            </a:r>
            <a:r>
              <a:rPr lang="tr-TR" dirty="0"/>
              <a:t> </a:t>
            </a:r>
            <a:r>
              <a:rPr lang="tr-TR" dirty="0" err="1"/>
              <a:t>lack</a:t>
            </a:r>
            <a:r>
              <a:rPr lang="tr-TR" dirty="0"/>
              <a:t> of </a:t>
            </a:r>
            <a:r>
              <a:rPr lang="tr-TR" dirty="0" err="1"/>
              <a:t>social</a:t>
            </a:r>
            <a:r>
              <a:rPr lang="tr-TR" dirty="0"/>
              <a:t> </a:t>
            </a:r>
            <a:r>
              <a:rPr lang="tr-TR" dirty="0" err="1"/>
              <a:t>support</a:t>
            </a:r>
            <a:r>
              <a:rPr lang="tr-TR" dirty="0"/>
              <a:t>, is a </a:t>
            </a:r>
            <a:r>
              <a:rPr lang="tr-TR" dirty="0" err="1"/>
              <a:t>significant</a:t>
            </a:r>
            <a:r>
              <a:rPr lang="tr-TR" dirty="0"/>
              <a:t> risk </a:t>
            </a:r>
            <a:r>
              <a:rPr lang="tr-TR" dirty="0" err="1"/>
              <a:t>factor</a:t>
            </a:r>
            <a:r>
              <a:rPr lang="tr-TR" dirty="0"/>
              <a:t> </a:t>
            </a:r>
            <a:r>
              <a:rPr lang="tr-TR" dirty="0" err="1"/>
              <a:t>for</a:t>
            </a:r>
            <a:r>
              <a:rPr lang="tr-TR" dirty="0"/>
              <a:t> </a:t>
            </a:r>
            <a:r>
              <a:rPr lang="tr-TR" dirty="0" err="1"/>
              <a:t>elder</a:t>
            </a:r>
            <a:r>
              <a:rPr lang="tr-TR" dirty="0"/>
              <a:t> </a:t>
            </a:r>
            <a:r>
              <a:rPr lang="tr-TR" dirty="0" err="1"/>
              <a:t>abuse</a:t>
            </a:r>
            <a:r>
              <a:rPr lang="tr-TR" dirty="0"/>
              <a:t> </a:t>
            </a:r>
            <a:r>
              <a:rPr lang="tr-TR" dirty="0" err="1"/>
              <a:t>by</a:t>
            </a:r>
            <a:r>
              <a:rPr lang="tr-TR" dirty="0"/>
              <a:t> </a:t>
            </a:r>
            <a:r>
              <a:rPr lang="tr-TR" dirty="0" err="1"/>
              <a:t>caregivers</a:t>
            </a:r>
            <a:r>
              <a:rPr lang="tr-TR" dirty="0"/>
              <a:t>. </a:t>
            </a:r>
            <a:endParaRPr lang="tr-TR" dirty="0" smtClean="0"/>
          </a:p>
          <a:p>
            <a:r>
              <a:rPr lang="tr-TR" dirty="0" err="1" smtClean="0"/>
              <a:t>Many</a:t>
            </a:r>
            <a:r>
              <a:rPr lang="tr-TR" dirty="0" smtClean="0"/>
              <a:t> </a:t>
            </a:r>
            <a:r>
              <a:rPr lang="tr-TR" dirty="0" err="1"/>
              <a:t>elderly</a:t>
            </a:r>
            <a:r>
              <a:rPr lang="tr-TR" dirty="0"/>
              <a:t> </a:t>
            </a:r>
            <a:r>
              <a:rPr lang="tr-TR" dirty="0" err="1"/>
              <a:t>people</a:t>
            </a:r>
            <a:r>
              <a:rPr lang="tr-TR" dirty="0"/>
              <a:t> </a:t>
            </a:r>
            <a:r>
              <a:rPr lang="tr-TR" dirty="0" err="1"/>
              <a:t>are</a:t>
            </a:r>
            <a:r>
              <a:rPr lang="tr-TR" dirty="0"/>
              <a:t> </a:t>
            </a:r>
            <a:r>
              <a:rPr lang="tr-TR" dirty="0" err="1"/>
              <a:t>isolated</a:t>
            </a:r>
            <a:r>
              <a:rPr lang="tr-TR" dirty="0"/>
              <a:t> </a:t>
            </a:r>
            <a:r>
              <a:rPr lang="tr-TR" dirty="0" err="1"/>
              <a:t>because</a:t>
            </a:r>
            <a:r>
              <a:rPr lang="tr-TR" dirty="0"/>
              <a:t> of </a:t>
            </a:r>
            <a:r>
              <a:rPr lang="tr-TR" dirty="0" err="1"/>
              <a:t>loss</a:t>
            </a:r>
            <a:r>
              <a:rPr lang="tr-TR" dirty="0"/>
              <a:t> of </a:t>
            </a:r>
            <a:r>
              <a:rPr lang="tr-TR" dirty="0" err="1"/>
              <a:t>physical</a:t>
            </a:r>
            <a:r>
              <a:rPr lang="tr-TR" dirty="0"/>
              <a:t> </a:t>
            </a:r>
            <a:r>
              <a:rPr lang="tr-TR" dirty="0" err="1"/>
              <a:t>or</a:t>
            </a:r>
            <a:r>
              <a:rPr lang="tr-TR" dirty="0"/>
              <a:t> </a:t>
            </a:r>
            <a:r>
              <a:rPr lang="tr-TR" dirty="0" err="1"/>
              <a:t>mental</a:t>
            </a:r>
            <a:r>
              <a:rPr lang="tr-TR" dirty="0"/>
              <a:t> </a:t>
            </a:r>
            <a:r>
              <a:rPr lang="tr-TR" dirty="0" err="1"/>
              <a:t>capacity</a:t>
            </a:r>
            <a:r>
              <a:rPr lang="tr-TR" dirty="0"/>
              <a:t>, </a:t>
            </a:r>
            <a:r>
              <a:rPr lang="tr-TR" dirty="0" err="1"/>
              <a:t>or</a:t>
            </a:r>
            <a:r>
              <a:rPr lang="tr-TR" dirty="0"/>
              <a:t> </a:t>
            </a:r>
            <a:r>
              <a:rPr lang="tr-TR" dirty="0" err="1"/>
              <a:t>through</a:t>
            </a:r>
            <a:r>
              <a:rPr lang="tr-TR" dirty="0"/>
              <a:t> </a:t>
            </a:r>
            <a:r>
              <a:rPr lang="tr-TR" dirty="0" err="1"/>
              <a:t>the</a:t>
            </a:r>
            <a:r>
              <a:rPr lang="tr-TR" dirty="0"/>
              <a:t> </a:t>
            </a:r>
            <a:r>
              <a:rPr lang="tr-TR" dirty="0" err="1"/>
              <a:t>loss</a:t>
            </a:r>
            <a:r>
              <a:rPr lang="tr-TR" dirty="0"/>
              <a:t> of </a:t>
            </a:r>
            <a:r>
              <a:rPr lang="tr-TR" dirty="0" err="1"/>
              <a:t>friends</a:t>
            </a:r>
            <a:r>
              <a:rPr lang="tr-TR" dirty="0"/>
              <a:t> </a:t>
            </a:r>
            <a:r>
              <a:rPr lang="tr-TR" dirty="0" err="1"/>
              <a:t>and</a:t>
            </a:r>
            <a:r>
              <a:rPr lang="tr-TR" dirty="0"/>
              <a:t> </a:t>
            </a:r>
            <a:r>
              <a:rPr lang="tr-TR" dirty="0" err="1"/>
              <a:t>family</a:t>
            </a:r>
            <a:r>
              <a:rPr lang="tr-TR" dirty="0"/>
              <a:t> </a:t>
            </a:r>
            <a:r>
              <a:rPr lang="tr-TR" dirty="0" err="1"/>
              <a:t>members</a:t>
            </a:r>
            <a:r>
              <a:rPr lang="tr-TR" dirty="0"/>
              <a:t>.</a:t>
            </a:r>
          </a:p>
          <a:p>
            <a:endParaRPr lang="tr-TR" dirty="0"/>
          </a:p>
        </p:txBody>
      </p:sp>
    </p:spTree>
    <p:extLst>
      <p:ext uri="{BB962C8B-B14F-4D97-AF65-F5344CB8AC3E}">
        <p14:creationId xmlns:p14="http://schemas.microsoft.com/office/powerpoint/2010/main" val="1432245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Risk </a:t>
            </a:r>
            <a:r>
              <a:rPr lang="tr-TR" b="1" dirty="0" err="1"/>
              <a:t>factors</a:t>
            </a:r>
            <a:endParaRPr lang="tr-TR" dirty="0"/>
          </a:p>
        </p:txBody>
      </p:sp>
      <p:sp>
        <p:nvSpPr>
          <p:cNvPr id="3" name="İçerik Yer Tutucusu 2"/>
          <p:cNvSpPr>
            <a:spLocks noGrp="1"/>
          </p:cNvSpPr>
          <p:nvPr>
            <p:ph idx="1"/>
          </p:nvPr>
        </p:nvSpPr>
        <p:spPr/>
        <p:txBody>
          <a:bodyPr>
            <a:normAutofit lnSpcReduction="10000"/>
          </a:bodyPr>
          <a:lstStyle/>
          <a:p>
            <a:r>
              <a:rPr lang="tr-TR" b="1" dirty="0" err="1"/>
              <a:t>Socio-cultural</a:t>
            </a:r>
            <a:endParaRPr lang="tr-TR" dirty="0"/>
          </a:p>
          <a:p>
            <a:r>
              <a:rPr lang="tr-TR" dirty="0" err="1"/>
              <a:t>Socio-cultural</a:t>
            </a:r>
            <a:r>
              <a:rPr lang="tr-TR" dirty="0"/>
              <a:t> </a:t>
            </a:r>
            <a:r>
              <a:rPr lang="tr-TR" dirty="0" err="1"/>
              <a:t>factors</a:t>
            </a:r>
            <a:r>
              <a:rPr lang="tr-TR" dirty="0"/>
              <a:t> </a:t>
            </a:r>
            <a:r>
              <a:rPr lang="tr-TR" dirty="0" err="1"/>
              <a:t>that</a:t>
            </a:r>
            <a:r>
              <a:rPr lang="tr-TR" dirty="0"/>
              <a:t> </a:t>
            </a:r>
            <a:r>
              <a:rPr lang="tr-TR" dirty="0" err="1"/>
              <a:t>may</a:t>
            </a:r>
            <a:r>
              <a:rPr lang="tr-TR" dirty="0"/>
              <a:t> </a:t>
            </a:r>
            <a:r>
              <a:rPr lang="tr-TR" dirty="0" err="1"/>
              <a:t>affect</a:t>
            </a:r>
            <a:r>
              <a:rPr lang="tr-TR" dirty="0"/>
              <a:t> </a:t>
            </a:r>
            <a:r>
              <a:rPr lang="tr-TR" dirty="0" err="1"/>
              <a:t>the</a:t>
            </a:r>
            <a:r>
              <a:rPr lang="tr-TR" dirty="0"/>
              <a:t> risk of </a:t>
            </a:r>
            <a:r>
              <a:rPr lang="tr-TR" dirty="0" err="1"/>
              <a:t>elder</a:t>
            </a:r>
            <a:r>
              <a:rPr lang="tr-TR" dirty="0"/>
              <a:t> </a:t>
            </a:r>
            <a:r>
              <a:rPr lang="tr-TR" dirty="0" err="1"/>
              <a:t>abuse</a:t>
            </a:r>
            <a:r>
              <a:rPr lang="tr-TR" dirty="0"/>
              <a:t> </a:t>
            </a:r>
            <a:r>
              <a:rPr lang="tr-TR" dirty="0" err="1"/>
              <a:t>include</a:t>
            </a:r>
            <a:r>
              <a:rPr lang="tr-TR" dirty="0"/>
              <a:t>: </a:t>
            </a:r>
          </a:p>
          <a:p>
            <a:pPr lvl="0"/>
            <a:r>
              <a:rPr lang="tr-TR" dirty="0" err="1"/>
              <a:t>depiction</a:t>
            </a:r>
            <a:r>
              <a:rPr lang="tr-TR" dirty="0"/>
              <a:t> of </a:t>
            </a:r>
            <a:r>
              <a:rPr lang="tr-TR" dirty="0" err="1"/>
              <a:t>older</a:t>
            </a:r>
            <a:r>
              <a:rPr lang="tr-TR" dirty="0"/>
              <a:t> </a:t>
            </a:r>
            <a:r>
              <a:rPr lang="tr-TR" dirty="0" err="1"/>
              <a:t>people</a:t>
            </a:r>
            <a:r>
              <a:rPr lang="tr-TR" dirty="0"/>
              <a:t> as </a:t>
            </a:r>
            <a:r>
              <a:rPr lang="tr-TR" dirty="0" err="1"/>
              <a:t>frail</a:t>
            </a:r>
            <a:r>
              <a:rPr lang="tr-TR" dirty="0"/>
              <a:t>, </a:t>
            </a:r>
            <a:r>
              <a:rPr lang="tr-TR" dirty="0" err="1"/>
              <a:t>weak</a:t>
            </a:r>
            <a:r>
              <a:rPr lang="tr-TR" dirty="0"/>
              <a:t> </a:t>
            </a:r>
            <a:r>
              <a:rPr lang="tr-TR" dirty="0" err="1"/>
              <a:t>and</a:t>
            </a:r>
            <a:r>
              <a:rPr lang="tr-TR" dirty="0"/>
              <a:t> </a:t>
            </a:r>
            <a:r>
              <a:rPr lang="tr-TR" dirty="0" err="1"/>
              <a:t>dependent</a:t>
            </a:r>
            <a:r>
              <a:rPr lang="tr-TR" dirty="0"/>
              <a:t>; </a:t>
            </a:r>
          </a:p>
          <a:p>
            <a:pPr lvl="0"/>
            <a:r>
              <a:rPr lang="tr-TR" dirty="0" err="1"/>
              <a:t>erosion</a:t>
            </a:r>
            <a:r>
              <a:rPr lang="tr-TR" dirty="0"/>
              <a:t> of </a:t>
            </a:r>
            <a:r>
              <a:rPr lang="tr-TR" dirty="0" err="1"/>
              <a:t>the</a:t>
            </a:r>
            <a:r>
              <a:rPr lang="tr-TR" dirty="0"/>
              <a:t> </a:t>
            </a:r>
            <a:r>
              <a:rPr lang="tr-TR" dirty="0" err="1"/>
              <a:t>bonds</a:t>
            </a:r>
            <a:r>
              <a:rPr lang="tr-TR" dirty="0"/>
              <a:t> </a:t>
            </a:r>
            <a:r>
              <a:rPr lang="tr-TR" dirty="0" err="1"/>
              <a:t>between</a:t>
            </a:r>
            <a:r>
              <a:rPr lang="tr-TR" dirty="0"/>
              <a:t> </a:t>
            </a:r>
            <a:r>
              <a:rPr lang="tr-TR" dirty="0" err="1"/>
              <a:t>generations</a:t>
            </a:r>
            <a:r>
              <a:rPr lang="tr-TR" dirty="0"/>
              <a:t> of a </a:t>
            </a:r>
            <a:r>
              <a:rPr lang="tr-TR" dirty="0" err="1"/>
              <a:t>family</a:t>
            </a:r>
            <a:r>
              <a:rPr lang="tr-TR" dirty="0"/>
              <a:t>;</a:t>
            </a:r>
          </a:p>
          <a:p>
            <a:pPr lvl="0"/>
            <a:r>
              <a:rPr lang="tr-TR" dirty="0" err="1"/>
              <a:t>systems</a:t>
            </a:r>
            <a:r>
              <a:rPr lang="tr-TR" dirty="0"/>
              <a:t> of </a:t>
            </a:r>
            <a:r>
              <a:rPr lang="tr-TR" dirty="0" err="1"/>
              <a:t>inheritance</a:t>
            </a:r>
            <a:r>
              <a:rPr lang="tr-TR" dirty="0"/>
              <a:t> </a:t>
            </a:r>
            <a:r>
              <a:rPr lang="tr-TR" dirty="0" err="1"/>
              <a:t>and</a:t>
            </a:r>
            <a:r>
              <a:rPr lang="tr-TR" dirty="0"/>
              <a:t> </a:t>
            </a:r>
            <a:r>
              <a:rPr lang="tr-TR" dirty="0" err="1"/>
              <a:t>land</a:t>
            </a:r>
            <a:r>
              <a:rPr lang="tr-TR" dirty="0"/>
              <a:t> </a:t>
            </a:r>
            <a:r>
              <a:rPr lang="tr-TR" dirty="0" err="1"/>
              <a:t>rights</a:t>
            </a:r>
            <a:r>
              <a:rPr lang="tr-TR" dirty="0"/>
              <a:t>, </a:t>
            </a:r>
            <a:r>
              <a:rPr lang="tr-TR" dirty="0" err="1"/>
              <a:t>affecting</a:t>
            </a:r>
            <a:r>
              <a:rPr lang="tr-TR" dirty="0"/>
              <a:t> </a:t>
            </a:r>
            <a:r>
              <a:rPr lang="tr-TR" dirty="0" err="1"/>
              <a:t>the</a:t>
            </a:r>
            <a:r>
              <a:rPr lang="tr-TR" dirty="0"/>
              <a:t> </a:t>
            </a:r>
            <a:r>
              <a:rPr lang="tr-TR" dirty="0" err="1"/>
              <a:t>distribution</a:t>
            </a:r>
            <a:r>
              <a:rPr lang="tr-TR" dirty="0"/>
              <a:t> of </a:t>
            </a:r>
            <a:r>
              <a:rPr lang="tr-TR" dirty="0" err="1"/>
              <a:t>power</a:t>
            </a:r>
            <a:r>
              <a:rPr lang="tr-TR" dirty="0"/>
              <a:t> </a:t>
            </a:r>
            <a:r>
              <a:rPr lang="tr-TR" dirty="0" err="1"/>
              <a:t>and</a:t>
            </a:r>
            <a:r>
              <a:rPr lang="tr-TR" dirty="0"/>
              <a:t> </a:t>
            </a:r>
            <a:r>
              <a:rPr lang="tr-TR" dirty="0" err="1"/>
              <a:t>material</a:t>
            </a:r>
            <a:r>
              <a:rPr lang="tr-TR" dirty="0"/>
              <a:t> </a:t>
            </a:r>
            <a:r>
              <a:rPr lang="tr-TR" dirty="0" err="1"/>
              <a:t>goods</a:t>
            </a:r>
            <a:r>
              <a:rPr lang="tr-TR" dirty="0"/>
              <a:t> </a:t>
            </a:r>
            <a:r>
              <a:rPr lang="tr-TR" dirty="0" err="1"/>
              <a:t>within</a:t>
            </a:r>
            <a:r>
              <a:rPr lang="tr-TR" dirty="0"/>
              <a:t> </a:t>
            </a:r>
            <a:r>
              <a:rPr lang="tr-TR" dirty="0" err="1"/>
              <a:t>families</a:t>
            </a:r>
            <a:r>
              <a:rPr lang="tr-TR" dirty="0"/>
              <a:t>; </a:t>
            </a:r>
          </a:p>
          <a:p>
            <a:pPr lvl="0"/>
            <a:r>
              <a:rPr lang="tr-TR" dirty="0" err="1"/>
              <a:t>migration</a:t>
            </a:r>
            <a:r>
              <a:rPr lang="tr-TR" dirty="0"/>
              <a:t> of </a:t>
            </a:r>
            <a:r>
              <a:rPr lang="tr-TR" dirty="0" err="1"/>
              <a:t>young</a:t>
            </a:r>
            <a:r>
              <a:rPr lang="tr-TR" dirty="0"/>
              <a:t> </a:t>
            </a:r>
            <a:r>
              <a:rPr lang="tr-TR" dirty="0" err="1"/>
              <a:t>couples</a:t>
            </a:r>
            <a:r>
              <a:rPr lang="tr-TR" dirty="0"/>
              <a:t>, </a:t>
            </a:r>
            <a:r>
              <a:rPr lang="tr-TR" dirty="0" err="1"/>
              <a:t>leaving</a:t>
            </a:r>
            <a:r>
              <a:rPr lang="tr-TR" dirty="0"/>
              <a:t> </a:t>
            </a:r>
            <a:r>
              <a:rPr lang="tr-TR" dirty="0" err="1"/>
              <a:t>elderly</a:t>
            </a:r>
            <a:r>
              <a:rPr lang="tr-TR" dirty="0"/>
              <a:t> </a:t>
            </a:r>
            <a:r>
              <a:rPr lang="tr-TR" dirty="0" err="1"/>
              <a:t>parents</a:t>
            </a:r>
            <a:r>
              <a:rPr lang="tr-TR" dirty="0"/>
              <a:t> </a:t>
            </a:r>
            <a:r>
              <a:rPr lang="tr-TR" dirty="0" err="1"/>
              <a:t>alone</a:t>
            </a:r>
            <a:r>
              <a:rPr lang="tr-TR" dirty="0"/>
              <a:t>, in </a:t>
            </a:r>
            <a:r>
              <a:rPr lang="tr-TR" dirty="0" err="1"/>
              <a:t>societies</a:t>
            </a:r>
            <a:r>
              <a:rPr lang="tr-TR" dirty="0"/>
              <a:t> </a:t>
            </a:r>
            <a:r>
              <a:rPr lang="tr-TR" dirty="0" err="1"/>
              <a:t>where</a:t>
            </a:r>
            <a:r>
              <a:rPr lang="tr-TR" dirty="0"/>
              <a:t> </a:t>
            </a:r>
            <a:r>
              <a:rPr lang="tr-TR" dirty="0" err="1"/>
              <a:t>older</a:t>
            </a:r>
            <a:r>
              <a:rPr lang="tr-TR" dirty="0"/>
              <a:t> </a:t>
            </a:r>
            <a:r>
              <a:rPr lang="tr-TR" dirty="0" err="1"/>
              <a:t>people</a:t>
            </a:r>
            <a:r>
              <a:rPr lang="tr-TR" dirty="0"/>
              <a:t> </a:t>
            </a:r>
            <a:r>
              <a:rPr lang="tr-TR" dirty="0" err="1"/>
              <a:t>were</a:t>
            </a:r>
            <a:r>
              <a:rPr lang="tr-TR" dirty="0"/>
              <a:t> </a:t>
            </a:r>
            <a:r>
              <a:rPr lang="tr-TR" dirty="0" err="1"/>
              <a:t>traditionally</a:t>
            </a:r>
            <a:r>
              <a:rPr lang="tr-TR" dirty="0"/>
              <a:t> </a:t>
            </a:r>
            <a:r>
              <a:rPr lang="tr-TR" dirty="0" err="1"/>
              <a:t>cared</a:t>
            </a:r>
            <a:r>
              <a:rPr lang="tr-TR" dirty="0"/>
              <a:t> </a:t>
            </a:r>
            <a:r>
              <a:rPr lang="tr-TR" dirty="0" err="1"/>
              <a:t>for</a:t>
            </a:r>
            <a:r>
              <a:rPr lang="tr-TR" dirty="0"/>
              <a:t> </a:t>
            </a:r>
            <a:r>
              <a:rPr lang="tr-TR" dirty="0" err="1"/>
              <a:t>by</a:t>
            </a:r>
            <a:r>
              <a:rPr lang="tr-TR" dirty="0"/>
              <a:t> </a:t>
            </a:r>
            <a:r>
              <a:rPr lang="tr-TR" dirty="0" err="1"/>
              <a:t>their</a:t>
            </a:r>
            <a:r>
              <a:rPr lang="tr-TR" dirty="0"/>
              <a:t> </a:t>
            </a:r>
            <a:r>
              <a:rPr lang="tr-TR" dirty="0" err="1"/>
              <a:t>offspring</a:t>
            </a:r>
            <a:r>
              <a:rPr lang="tr-TR" dirty="0"/>
              <a:t>; </a:t>
            </a:r>
          </a:p>
          <a:p>
            <a:pPr lvl="0"/>
            <a:r>
              <a:rPr lang="tr-TR" dirty="0" err="1"/>
              <a:t>lack</a:t>
            </a:r>
            <a:r>
              <a:rPr lang="tr-TR" dirty="0"/>
              <a:t> of </a:t>
            </a:r>
            <a:r>
              <a:rPr lang="tr-TR" dirty="0" err="1"/>
              <a:t>funds</a:t>
            </a:r>
            <a:r>
              <a:rPr lang="tr-TR" dirty="0"/>
              <a:t> </a:t>
            </a:r>
            <a:r>
              <a:rPr lang="tr-TR" dirty="0" err="1"/>
              <a:t>to</a:t>
            </a:r>
            <a:r>
              <a:rPr lang="tr-TR" dirty="0"/>
              <a:t> pay </a:t>
            </a:r>
            <a:r>
              <a:rPr lang="tr-TR" dirty="0" err="1"/>
              <a:t>for</a:t>
            </a:r>
            <a:r>
              <a:rPr lang="tr-TR" dirty="0"/>
              <a:t> </a:t>
            </a:r>
            <a:r>
              <a:rPr lang="tr-TR" dirty="0" err="1"/>
              <a:t>care</a:t>
            </a:r>
            <a:r>
              <a:rPr lang="tr-TR" dirty="0"/>
              <a:t>. </a:t>
            </a:r>
          </a:p>
          <a:p>
            <a:endParaRPr lang="tr-TR" dirty="0"/>
          </a:p>
        </p:txBody>
      </p:sp>
    </p:spTree>
    <p:extLst>
      <p:ext uri="{BB962C8B-B14F-4D97-AF65-F5344CB8AC3E}">
        <p14:creationId xmlns:p14="http://schemas.microsoft.com/office/powerpoint/2010/main" val="237114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Aim</a:t>
            </a:r>
            <a:endParaRPr lang="tr-TR" dirty="0"/>
          </a:p>
        </p:txBody>
      </p:sp>
      <p:sp>
        <p:nvSpPr>
          <p:cNvPr id="3" name="İçerik Yer Tutucusu 2"/>
          <p:cNvSpPr>
            <a:spLocks noGrp="1"/>
          </p:cNvSpPr>
          <p:nvPr>
            <p:ph idx="1"/>
          </p:nvPr>
        </p:nvSpPr>
        <p:spPr/>
        <p:txBody>
          <a:bodyPr/>
          <a:lstStyle/>
          <a:p>
            <a:r>
              <a:rPr lang="en-US" dirty="0"/>
              <a:t>The aim of this study is to determine the prevalence of </a:t>
            </a:r>
            <a:r>
              <a:rPr lang="tr-TR" dirty="0" err="1" smtClean="0"/>
              <a:t>elderly</a:t>
            </a:r>
            <a:r>
              <a:rPr lang="tr-TR" dirty="0" smtClean="0"/>
              <a:t> </a:t>
            </a:r>
            <a:r>
              <a:rPr lang="tr-TR" dirty="0" err="1" smtClean="0"/>
              <a:t>abuse</a:t>
            </a:r>
            <a:r>
              <a:rPr lang="tr-TR" dirty="0" smtClean="0"/>
              <a:t> </a:t>
            </a:r>
            <a:r>
              <a:rPr lang="en-US" dirty="0" smtClean="0"/>
              <a:t>in </a:t>
            </a:r>
            <a:r>
              <a:rPr lang="en-US" dirty="0"/>
              <a:t>two different settlement regions (rural and suburban) of </a:t>
            </a:r>
            <a:r>
              <a:rPr lang="en-US" dirty="0" err="1"/>
              <a:t>Manisa</a:t>
            </a:r>
            <a:r>
              <a:rPr lang="en-US" dirty="0"/>
              <a:t> and evaluate the potential risk factors.</a:t>
            </a:r>
            <a:endParaRPr lang="tr-TR" dirty="0"/>
          </a:p>
        </p:txBody>
      </p:sp>
    </p:spTree>
    <p:extLst>
      <p:ext uri="{BB962C8B-B14F-4D97-AF65-F5344CB8AC3E}">
        <p14:creationId xmlns:p14="http://schemas.microsoft.com/office/powerpoint/2010/main" val="692444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Method</a:t>
            </a:r>
            <a:r>
              <a:rPr lang="tr-TR" dirty="0" smtClean="0"/>
              <a:t> </a:t>
            </a:r>
            <a:endParaRPr lang="tr-TR" dirty="0"/>
          </a:p>
        </p:txBody>
      </p:sp>
      <p:sp>
        <p:nvSpPr>
          <p:cNvPr id="3" name="2 İçerik Yer Tutucusu"/>
          <p:cNvSpPr>
            <a:spLocks noGrp="1"/>
          </p:cNvSpPr>
          <p:nvPr>
            <p:ph idx="1"/>
          </p:nvPr>
        </p:nvSpPr>
        <p:spPr/>
        <p:txBody>
          <a:bodyPr>
            <a:normAutofit/>
          </a:bodyPr>
          <a:lstStyle/>
          <a:p>
            <a:r>
              <a:rPr lang="en-US" dirty="0"/>
              <a:t>This study investigated physical and financial abuse in an elderly population of age 65 and older, residing in two different settlement regions (rural and urban) of </a:t>
            </a:r>
            <a:r>
              <a:rPr lang="en-US" dirty="0" err="1"/>
              <a:t>Manisa</a:t>
            </a:r>
            <a:r>
              <a:rPr lang="en-US" dirty="0"/>
              <a:t> Province.</a:t>
            </a:r>
            <a:endParaRPr lang="tr-TR" dirty="0"/>
          </a:p>
          <a:p>
            <a:r>
              <a:rPr lang="en-US" dirty="0"/>
              <a:t>The population of this cross-sectional study was 3163 elderly individuals who were living at the region of two randomly selected primary medical services (one at rural area, other at urban area) in April 2015. </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Method</a:t>
            </a:r>
            <a:endParaRPr lang="tr-TR" dirty="0"/>
          </a:p>
        </p:txBody>
      </p:sp>
      <p:sp>
        <p:nvSpPr>
          <p:cNvPr id="3" name="İçerik Yer Tutucusu 2"/>
          <p:cNvSpPr>
            <a:spLocks noGrp="1"/>
          </p:cNvSpPr>
          <p:nvPr>
            <p:ph idx="1"/>
          </p:nvPr>
        </p:nvSpPr>
        <p:spPr/>
        <p:txBody>
          <a:bodyPr/>
          <a:lstStyle/>
          <a:p>
            <a:r>
              <a:rPr lang="en-US" dirty="0"/>
              <a:t>The sample size was calculated using the software of Epi info 7.0; thereby, 480 elderly  individuals were enrolled. </a:t>
            </a:r>
            <a:endParaRPr lang="tr-TR" dirty="0" smtClean="0"/>
          </a:p>
          <a:p>
            <a:r>
              <a:rPr lang="en-US" dirty="0" smtClean="0"/>
              <a:t>Each </a:t>
            </a:r>
            <a:r>
              <a:rPr lang="en-US" dirty="0"/>
              <a:t>individual was randomly selected from his/her registration at the </a:t>
            </a:r>
            <a:r>
              <a:rPr lang="en-US" dirty="0" err="1"/>
              <a:t>Manisa</a:t>
            </a:r>
            <a:r>
              <a:rPr lang="en-US" dirty="0"/>
              <a:t> Public Health </a:t>
            </a:r>
            <a:r>
              <a:rPr lang="en-US" dirty="0" err="1"/>
              <a:t>Deparment</a:t>
            </a:r>
            <a:r>
              <a:rPr lang="en-US" dirty="0"/>
              <a:t>. </a:t>
            </a:r>
            <a:endParaRPr lang="tr-TR" dirty="0" smtClean="0"/>
          </a:p>
          <a:p>
            <a:r>
              <a:rPr lang="en-US" dirty="0" smtClean="0"/>
              <a:t>All </a:t>
            </a:r>
            <a:r>
              <a:rPr lang="en-US" dirty="0"/>
              <a:t>data were collected by face-to-face interview and a standardized questionnaire form, that involved sociodemographic characteristics, health and social status,  </a:t>
            </a:r>
            <a:endParaRPr lang="tr-TR" dirty="0" smtClean="0"/>
          </a:p>
          <a:p>
            <a:r>
              <a:rPr lang="en-US" dirty="0" smtClean="0"/>
              <a:t>Katz </a:t>
            </a:r>
            <a:r>
              <a:rPr lang="en-US" dirty="0"/>
              <a:t>index was used. The rate of participation was 88.9% (n=427). </a:t>
            </a:r>
            <a:endParaRPr lang="tr-TR" dirty="0"/>
          </a:p>
          <a:p>
            <a:endParaRPr lang="tr-TR" dirty="0"/>
          </a:p>
        </p:txBody>
      </p:sp>
    </p:spTree>
    <p:extLst>
      <p:ext uri="{BB962C8B-B14F-4D97-AF65-F5344CB8AC3E}">
        <p14:creationId xmlns:p14="http://schemas.microsoft.com/office/powerpoint/2010/main" val="379790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US" dirty="0">
                <a:solidFill>
                  <a:schemeClr val="tx1"/>
                </a:solidFill>
              </a:rPr>
              <a:t>Adults aged </a:t>
            </a:r>
            <a:r>
              <a:rPr lang="en-US" dirty="0" smtClean="0">
                <a:solidFill>
                  <a:schemeClr val="tx1"/>
                </a:solidFill>
              </a:rPr>
              <a:t>6</a:t>
            </a:r>
            <a:r>
              <a:rPr lang="tr-TR" dirty="0" smtClean="0">
                <a:solidFill>
                  <a:schemeClr val="tx1"/>
                </a:solidFill>
              </a:rPr>
              <a:t>5</a:t>
            </a:r>
            <a:r>
              <a:rPr lang="en-US" dirty="0" smtClean="0">
                <a:solidFill>
                  <a:schemeClr val="tx1"/>
                </a:solidFill>
              </a:rPr>
              <a:t> </a:t>
            </a:r>
            <a:r>
              <a:rPr lang="en-US" dirty="0">
                <a:solidFill>
                  <a:schemeClr val="tx1"/>
                </a:solidFill>
              </a:rPr>
              <a:t>years and over were asked whether a close family member or relative had recently frightened them by shouting, insulting, or speaking roughly (verbal abuse); </a:t>
            </a:r>
            <a:endParaRPr lang="tr-TR" dirty="0" smtClean="0">
              <a:solidFill>
                <a:schemeClr val="tx1"/>
              </a:solidFill>
            </a:endParaRPr>
          </a:p>
          <a:p>
            <a:r>
              <a:rPr lang="en-US" dirty="0" smtClean="0">
                <a:solidFill>
                  <a:schemeClr val="tx1"/>
                </a:solidFill>
              </a:rPr>
              <a:t>pushed</a:t>
            </a:r>
            <a:r>
              <a:rPr lang="en-US" dirty="0">
                <a:solidFill>
                  <a:schemeClr val="tx1"/>
                </a:solidFill>
              </a:rPr>
              <a:t>, slapped, shoved, or been physically rough with them in any other way (physical abuse); </a:t>
            </a:r>
            <a:endParaRPr lang="tr-TR" dirty="0">
              <a:solidFill>
                <a:schemeClr val="tx1"/>
              </a:solidFill>
            </a:endParaRPr>
          </a:p>
          <a:p>
            <a:r>
              <a:rPr lang="en-US" dirty="0" smtClean="0">
                <a:solidFill>
                  <a:schemeClr val="tx1"/>
                </a:solidFill>
              </a:rPr>
              <a:t>taken </a:t>
            </a:r>
            <a:r>
              <a:rPr lang="en-US" dirty="0">
                <a:solidFill>
                  <a:schemeClr val="tx1"/>
                </a:solidFill>
              </a:rPr>
              <a:t>money or property from them without their consent (financial abuse). </a:t>
            </a:r>
            <a:endParaRPr lang="tr-TR" dirty="0" smtClean="0">
              <a:solidFill>
                <a:schemeClr val="tx1"/>
              </a:solidFill>
            </a:endParaRPr>
          </a:p>
          <a:p>
            <a:r>
              <a:rPr lang="en-US" dirty="0" smtClean="0">
                <a:solidFill>
                  <a:schemeClr val="tx1"/>
                </a:solidFill>
              </a:rPr>
              <a:t>In </a:t>
            </a:r>
            <a:r>
              <a:rPr lang="en-US" dirty="0">
                <a:solidFill>
                  <a:schemeClr val="tx1"/>
                </a:solidFill>
              </a:rPr>
              <a:t>addition, all adults who were in regular contact with people </a:t>
            </a:r>
            <a:r>
              <a:rPr lang="en-US" dirty="0" smtClean="0">
                <a:solidFill>
                  <a:schemeClr val="tx1"/>
                </a:solidFill>
              </a:rPr>
              <a:t>of</a:t>
            </a:r>
            <a:r>
              <a:rPr lang="tr-TR" dirty="0" smtClean="0">
                <a:solidFill>
                  <a:schemeClr val="tx1"/>
                </a:solidFill>
              </a:rPr>
              <a:t> </a:t>
            </a:r>
            <a:r>
              <a:rPr lang="en-US" dirty="0" smtClean="0">
                <a:solidFill>
                  <a:schemeClr val="tx1"/>
                </a:solidFill>
              </a:rPr>
              <a:t>pensionable </a:t>
            </a:r>
            <a:r>
              <a:rPr lang="en-US" dirty="0">
                <a:solidFill>
                  <a:schemeClr val="tx1"/>
                </a:solidFill>
              </a:rPr>
              <a:t>age were asked whether they had recently found themselves shouting at, insulting, or speaking roughly to them or pushing, slapping, shoving, or being rough with them in any other way.</a:t>
            </a:r>
            <a:endParaRPr lang="tr-TR" dirty="0">
              <a:solidFill>
                <a:schemeClr val="tx1"/>
              </a:solidFill>
            </a:endParaRPr>
          </a:p>
        </p:txBody>
      </p:sp>
    </p:spTree>
    <p:extLst>
      <p:ext uri="{BB962C8B-B14F-4D97-AF65-F5344CB8AC3E}">
        <p14:creationId xmlns:p14="http://schemas.microsoft.com/office/powerpoint/2010/main" val="794919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en-US" dirty="0"/>
              <a:t>All data was evaluated  using descriptive analysis and  chi square test. Logistic regression was used for multivariate analysis.</a:t>
            </a:r>
            <a:endParaRPr lang="tr-TR" dirty="0"/>
          </a:p>
          <a:p>
            <a:pPr marL="0" indent="0">
              <a:buNone/>
            </a:pPr>
            <a:endParaRPr lang="tr-TR" dirty="0"/>
          </a:p>
        </p:txBody>
      </p:sp>
    </p:spTree>
    <p:extLst>
      <p:ext uri="{BB962C8B-B14F-4D97-AF65-F5344CB8AC3E}">
        <p14:creationId xmlns:p14="http://schemas.microsoft.com/office/powerpoint/2010/main" val="3120407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Results</a:t>
            </a:r>
            <a:r>
              <a:rPr lang="tr-TR" dirty="0" smtClean="0"/>
              <a:t> </a:t>
            </a:r>
            <a:endParaRPr lang="tr-TR" dirty="0"/>
          </a:p>
        </p:txBody>
      </p:sp>
      <p:sp>
        <p:nvSpPr>
          <p:cNvPr id="3" name="2 İçerik Yer Tutucusu"/>
          <p:cNvSpPr>
            <a:spLocks noGrp="1"/>
          </p:cNvSpPr>
          <p:nvPr>
            <p:ph idx="1"/>
          </p:nvPr>
        </p:nvSpPr>
        <p:spPr/>
        <p:txBody>
          <a:bodyPr>
            <a:normAutofit/>
          </a:bodyPr>
          <a:lstStyle/>
          <a:p>
            <a:r>
              <a:rPr lang="en-US" dirty="0"/>
              <a:t>The mean age of the study group was  72.9±6.7. </a:t>
            </a:r>
            <a:endParaRPr lang="tr-TR" dirty="0" smtClean="0"/>
          </a:p>
          <a:p>
            <a:r>
              <a:rPr lang="en-US" dirty="0" smtClean="0"/>
              <a:t>The </a:t>
            </a:r>
            <a:r>
              <a:rPr lang="en-US" dirty="0"/>
              <a:t>majority of individuals (86.4%) had  a chronic disease for which continuous drug administration was required, 49.6% was women, 35.1% was graduated from elementary school and %23.4 was living </a:t>
            </a:r>
            <a:r>
              <a:rPr lang="en-US" dirty="0" smtClean="0"/>
              <a:t>alone.</a:t>
            </a:r>
            <a:endParaRPr lang="tr-TR" dirty="0" smtClean="0"/>
          </a:p>
          <a:p>
            <a:r>
              <a:rPr lang="en-US" dirty="0" smtClean="0"/>
              <a:t>More </a:t>
            </a:r>
            <a:r>
              <a:rPr lang="en-US" dirty="0"/>
              <a:t>than 79.4 of elderly could have done daily living activities easily, less than 5% were </a:t>
            </a:r>
            <a:r>
              <a:rPr lang="en-US" dirty="0" err="1"/>
              <a:t>depent</a:t>
            </a:r>
            <a:r>
              <a:rPr lang="en-US" dirty="0"/>
              <a:t> in one or more basic activities of their daily life. </a:t>
            </a:r>
            <a:endParaRPr lang="tr-TR"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dirty="0"/>
          </a:p>
        </p:txBody>
      </p:sp>
      <p:graphicFrame>
        <p:nvGraphicFramePr>
          <p:cNvPr id="1026" name="Object 2"/>
          <p:cNvGraphicFramePr>
            <a:graphicFrameLocks noChangeAspect="1"/>
          </p:cNvGraphicFramePr>
          <p:nvPr>
            <p:extLst>
              <p:ext uri="{D42A27DB-BD31-4B8C-83A1-F6EECF244321}">
                <p14:modId xmlns:p14="http://schemas.microsoft.com/office/powerpoint/2010/main" val="2566386390"/>
              </p:ext>
            </p:extLst>
          </p:nvPr>
        </p:nvGraphicFramePr>
        <p:xfrm>
          <a:off x="145976" y="188640"/>
          <a:ext cx="8388424" cy="6597352"/>
        </p:xfrm>
        <a:graphic>
          <a:graphicData uri="http://schemas.openxmlformats.org/presentationml/2006/ole">
            <mc:AlternateContent xmlns:mc="http://schemas.openxmlformats.org/markup-compatibility/2006">
              <mc:Choice xmlns:v="urn:schemas-microsoft-com:vml" Requires="v">
                <p:oleObj spid="_x0000_s1051" name="Belge" r:id="rId4" imgW="5902889" imgH="8880826" progId="Word.Document.12">
                  <p:embed/>
                </p:oleObj>
              </mc:Choice>
              <mc:Fallback>
                <p:oleObj name="Belge" r:id="rId4" imgW="5902889" imgH="8880826" progId="Word.Documen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976" y="188640"/>
                        <a:ext cx="8388424"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dirty="0"/>
          </a:p>
        </p:txBody>
      </p:sp>
      <p:graphicFrame>
        <p:nvGraphicFramePr>
          <p:cNvPr id="2050"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2075" name="Belge" r:id="rId4" imgW="5902889" imgH="4818397" progId="Word.Document.12">
                  <p:embed/>
                </p:oleObj>
              </mc:Choice>
              <mc:Fallback>
                <p:oleObj name="Belge" r:id="rId4" imgW="5902889" imgH="4818397" progId="Word.Documen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err="1" smtClean="0"/>
              <a:t>Abuse</a:t>
            </a:r>
            <a:r>
              <a:rPr lang="tr-TR" dirty="0" smtClean="0"/>
              <a:t>(11.3%) </a:t>
            </a:r>
            <a:r>
              <a:rPr lang="en-US" sz="1800" dirty="0"/>
              <a:t>(urban 13.0%, rural 9.6% , p&gt;0.05) </a:t>
            </a:r>
            <a:endParaRPr lang="tr-TR" sz="1800" dirty="0" smtClean="0"/>
          </a:p>
          <a:p>
            <a:pPr marL="0" indent="0">
              <a:buNone/>
            </a:pPr>
            <a:endParaRPr lang="tr-TR" dirty="0" smtClean="0"/>
          </a:p>
          <a:p>
            <a:pPr lvl="3"/>
            <a:r>
              <a:rPr lang="tr-TR" sz="1800" dirty="0" err="1" smtClean="0"/>
              <a:t>Physical</a:t>
            </a:r>
            <a:r>
              <a:rPr lang="tr-TR" sz="1800" dirty="0" smtClean="0"/>
              <a:t> </a:t>
            </a:r>
            <a:r>
              <a:rPr lang="tr-TR" sz="1800" dirty="0" err="1" smtClean="0"/>
              <a:t>violence</a:t>
            </a:r>
            <a:r>
              <a:rPr lang="tr-TR" sz="1800" dirty="0" smtClean="0"/>
              <a:t> 5.4 </a:t>
            </a:r>
          </a:p>
          <a:p>
            <a:pPr lvl="3"/>
            <a:r>
              <a:rPr lang="tr-TR" sz="1800" dirty="0" err="1" smtClean="0"/>
              <a:t>Emotional</a:t>
            </a:r>
            <a:r>
              <a:rPr lang="tr-TR" sz="1800" dirty="0" smtClean="0"/>
              <a:t>/</a:t>
            </a:r>
            <a:r>
              <a:rPr lang="tr-TR" sz="1800" dirty="0" err="1" smtClean="0"/>
              <a:t>psychological</a:t>
            </a:r>
            <a:r>
              <a:rPr lang="tr-TR" sz="1800" dirty="0" smtClean="0"/>
              <a:t> </a:t>
            </a:r>
            <a:r>
              <a:rPr lang="tr-TR" sz="1800" dirty="0" err="1" smtClean="0"/>
              <a:t>abuse</a:t>
            </a:r>
            <a:r>
              <a:rPr lang="tr-TR" sz="1800" dirty="0" smtClean="0"/>
              <a:t> 10.3 </a:t>
            </a:r>
          </a:p>
          <a:p>
            <a:pPr lvl="3"/>
            <a:r>
              <a:rPr lang="tr-TR" sz="1800" dirty="0" smtClean="0"/>
              <a:t>Financial </a:t>
            </a:r>
            <a:r>
              <a:rPr lang="tr-TR" sz="1800" dirty="0" err="1" smtClean="0"/>
              <a:t>abuse</a:t>
            </a:r>
            <a:r>
              <a:rPr lang="tr-TR" sz="1800" dirty="0" smtClean="0"/>
              <a:t> 2.7</a:t>
            </a:r>
            <a:endParaRPr lang="tr-TR" sz="1800" dirty="0"/>
          </a:p>
          <a:p>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dirty="0"/>
              <a:t>The risk factors of elderly abuse </a:t>
            </a:r>
            <a:r>
              <a:rPr lang="tr-TR" dirty="0"/>
              <a:t/>
            </a:r>
            <a:br>
              <a:rPr lang="tr-TR" dirty="0"/>
            </a:br>
            <a:endParaRPr lang="tr-TR" dirty="0"/>
          </a:p>
        </p:txBody>
      </p:sp>
      <p:sp>
        <p:nvSpPr>
          <p:cNvPr id="3" name="İçerik Yer Tutucusu 2"/>
          <p:cNvSpPr>
            <a:spLocks noGrp="1"/>
          </p:cNvSpPr>
          <p:nvPr>
            <p:ph idx="1"/>
          </p:nvPr>
        </p:nvSpPr>
        <p:spPr/>
        <p:txBody>
          <a:bodyPr/>
          <a:lstStyle/>
          <a:p>
            <a:r>
              <a:rPr lang="en-US" sz="2400" dirty="0" smtClean="0"/>
              <a:t>being </a:t>
            </a:r>
            <a:r>
              <a:rPr lang="en-US" sz="2400" dirty="0"/>
              <a:t>85 years of age and over, </a:t>
            </a:r>
            <a:endParaRPr lang="tr-TR" sz="2400" dirty="0" smtClean="0"/>
          </a:p>
          <a:p>
            <a:r>
              <a:rPr lang="en-US" sz="2400" dirty="0" smtClean="0"/>
              <a:t>having </a:t>
            </a:r>
            <a:r>
              <a:rPr lang="en-US" sz="2400" dirty="0"/>
              <a:t>worse </a:t>
            </a:r>
            <a:r>
              <a:rPr lang="en-US" sz="2400" dirty="0" err="1"/>
              <a:t>percieved</a:t>
            </a:r>
            <a:r>
              <a:rPr lang="en-US" sz="2400" dirty="0"/>
              <a:t> health </a:t>
            </a:r>
            <a:r>
              <a:rPr lang="en-US" sz="2400" dirty="0" smtClean="0"/>
              <a:t>status,</a:t>
            </a:r>
            <a:endParaRPr lang="tr-TR" sz="2400" dirty="0" smtClean="0"/>
          </a:p>
          <a:p>
            <a:r>
              <a:rPr lang="en-US" sz="2400" dirty="0" smtClean="0"/>
              <a:t>social </a:t>
            </a:r>
            <a:r>
              <a:rPr lang="en-US" sz="2400" dirty="0"/>
              <a:t>isolation, </a:t>
            </a:r>
            <a:endParaRPr lang="tr-TR" sz="2400" dirty="0" smtClean="0"/>
          </a:p>
          <a:p>
            <a:r>
              <a:rPr lang="en-US" sz="2400" dirty="0" smtClean="0"/>
              <a:t>insufficient </a:t>
            </a:r>
            <a:r>
              <a:rPr lang="en-US" sz="2400" dirty="0"/>
              <a:t>income </a:t>
            </a:r>
            <a:endParaRPr lang="tr-TR" sz="2400" dirty="0"/>
          </a:p>
          <a:p>
            <a:r>
              <a:rPr lang="en-US" sz="2400" dirty="0" smtClean="0"/>
              <a:t>lack </a:t>
            </a:r>
            <a:r>
              <a:rPr lang="en-US" sz="2400" dirty="0"/>
              <a:t>of accessibility in health care. </a:t>
            </a:r>
            <a:endParaRPr lang="tr-TR" sz="2400" dirty="0"/>
          </a:p>
          <a:p>
            <a:endParaRPr lang="tr-TR" dirty="0"/>
          </a:p>
        </p:txBody>
      </p:sp>
    </p:spTree>
    <p:extLst>
      <p:ext uri="{BB962C8B-B14F-4D97-AF65-F5344CB8AC3E}">
        <p14:creationId xmlns:p14="http://schemas.microsoft.com/office/powerpoint/2010/main" val="2024346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a:t>In conclusion</a:t>
            </a:r>
            <a:endParaRPr lang="tr-TR" dirty="0"/>
          </a:p>
        </p:txBody>
      </p:sp>
      <p:sp>
        <p:nvSpPr>
          <p:cNvPr id="3" name="2 İçerik Yer Tutucusu"/>
          <p:cNvSpPr>
            <a:spLocks noGrp="1"/>
          </p:cNvSpPr>
          <p:nvPr>
            <p:ph idx="1"/>
          </p:nvPr>
        </p:nvSpPr>
        <p:spPr/>
        <p:txBody>
          <a:bodyPr/>
          <a:lstStyle/>
          <a:p>
            <a:r>
              <a:rPr lang="tr-TR" dirty="0"/>
              <a:t>L</a:t>
            </a:r>
            <a:r>
              <a:rPr lang="en-US" dirty="0" smtClean="0"/>
              <a:t>ow </a:t>
            </a:r>
            <a:r>
              <a:rPr lang="en-US" dirty="0"/>
              <a:t>rates of physical and financial abuse were found in </a:t>
            </a:r>
            <a:r>
              <a:rPr lang="en-US" dirty="0" err="1"/>
              <a:t>Manisa</a:t>
            </a:r>
            <a:r>
              <a:rPr lang="en-US" dirty="0"/>
              <a:t>. Preservation of the traditional family structure in this populations seems to be providing protection against elderly abuse.</a:t>
            </a:r>
            <a:endParaRPr lang="tr-TR" dirty="0"/>
          </a:p>
          <a:p>
            <a:endParaRPr lang="tr-TR" dirty="0"/>
          </a:p>
        </p:txBody>
      </p:sp>
    </p:spTree>
    <p:extLst>
      <p:ext uri="{BB962C8B-B14F-4D97-AF65-F5344CB8AC3E}">
        <p14:creationId xmlns:p14="http://schemas.microsoft.com/office/powerpoint/2010/main" val="3776704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US" dirty="0"/>
              <a:t>Old people constitute a valuable and important part of human resources of community. </a:t>
            </a:r>
            <a:endParaRPr lang="tr-TR" dirty="0" smtClean="0"/>
          </a:p>
          <a:p>
            <a:r>
              <a:rPr lang="en-US" dirty="0" smtClean="0"/>
              <a:t>Any </a:t>
            </a:r>
            <a:r>
              <a:rPr lang="en-US" dirty="0"/>
              <a:t>kind of abuse and neglect of the elderly is  not acceptable. </a:t>
            </a:r>
            <a:endParaRPr lang="tr-TR" dirty="0" smtClean="0"/>
          </a:p>
          <a:p>
            <a:r>
              <a:rPr lang="en-US" dirty="0" smtClean="0"/>
              <a:t>Therefore</a:t>
            </a:r>
            <a:r>
              <a:rPr lang="en-US" dirty="0"/>
              <a:t>, it’s required to prevent and determine abuse and neglect of the elderly by means of the measurements are to be taken and various attempts.</a:t>
            </a:r>
          </a:p>
          <a:p>
            <a:endParaRPr lang="tr-TR" dirty="0"/>
          </a:p>
        </p:txBody>
      </p:sp>
    </p:spTree>
    <p:extLst>
      <p:ext uri="{BB962C8B-B14F-4D97-AF65-F5344CB8AC3E}">
        <p14:creationId xmlns:p14="http://schemas.microsoft.com/office/powerpoint/2010/main" val="1512820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en-US" dirty="0" smtClean="0"/>
              <a:t>For </a:t>
            </a:r>
            <a:r>
              <a:rPr lang="en-US" dirty="0"/>
              <a:t>this reason, It is suggested that elder abuse should be </a:t>
            </a:r>
            <a:r>
              <a:rPr lang="en-US" dirty="0" err="1"/>
              <a:t>entegrated</a:t>
            </a:r>
            <a:r>
              <a:rPr lang="en-US" dirty="0"/>
              <a:t> in nursing education curriculum and in-service trainings, especially primary health care nurses should identify elders at risk, frequently observe this elders and carry out works to prevent elder abuse and mass communication means should be used to increase the </a:t>
            </a:r>
            <a:r>
              <a:rPr lang="en-US" dirty="0" err="1"/>
              <a:t>awereness</a:t>
            </a:r>
            <a:r>
              <a:rPr lang="en-US" dirty="0"/>
              <a:t> of public.</a:t>
            </a:r>
            <a:endParaRPr lang="tr-TR" dirty="0"/>
          </a:p>
        </p:txBody>
      </p:sp>
    </p:spTree>
    <p:extLst>
      <p:ext uri="{BB962C8B-B14F-4D97-AF65-F5344CB8AC3E}">
        <p14:creationId xmlns:p14="http://schemas.microsoft.com/office/powerpoint/2010/main" val="302632218"/>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284</TotalTime>
  <Words>1291</Words>
  <Application>Microsoft Office PowerPoint</Application>
  <PresentationFormat>On-screen Show (4:3)</PresentationFormat>
  <Paragraphs>82</Paragraphs>
  <Slides>23</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Duman</vt:lpstr>
      <vt:lpstr>Belge</vt:lpstr>
      <vt:lpstr>PHYSICAL AND  FINANCIAL ABUSE IN THE ELDERLY POPULATION IN MANISA, TURKEY </vt:lpstr>
      <vt:lpstr>PowerPoint Presentation</vt:lpstr>
      <vt:lpstr>The most common types of abuse in high- or- middle-income countries (WHO): </vt:lpstr>
      <vt:lpstr>In Turkey </vt:lpstr>
      <vt:lpstr>PowerPoint Presentation</vt:lpstr>
      <vt:lpstr>PowerPoint Presentation</vt:lpstr>
      <vt:lpstr>Risk factors</vt:lpstr>
      <vt:lpstr>Risk factors</vt:lpstr>
      <vt:lpstr>Risk factors</vt:lpstr>
      <vt:lpstr>Risk factors</vt:lpstr>
      <vt:lpstr>Aim</vt:lpstr>
      <vt:lpstr>Method </vt:lpstr>
      <vt:lpstr>Method</vt:lpstr>
      <vt:lpstr>PowerPoint Presentation</vt:lpstr>
      <vt:lpstr>PowerPoint Presentation</vt:lpstr>
      <vt:lpstr>Results </vt:lpstr>
      <vt:lpstr>PowerPoint Presentation</vt:lpstr>
      <vt:lpstr>PowerPoint Presentation</vt:lpstr>
      <vt:lpstr>PowerPoint Presentation</vt:lpstr>
      <vt:lpstr>The risk factors of elderly abuse  </vt:lpstr>
      <vt:lpstr>In conclusion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AND  FINANCIAL ABUSE IN THE ELDERLY POPULATION IN MANISA, TURKEY</dc:title>
  <dc:creator>hp</dc:creator>
  <cp:lastModifiedBy>Siva Bhanothu</cp:lastModifiedBy>
  <cp:revision>21</cp:revision>
  <dcterms:created xsi:type="dcterms:W3CDTF">2016-11-03T08:57:59Z</dcterms:created>
  <dcterms:modified xsi:type="dcterms:W3CDTF">2016-11-11T06:09:21Z</dcterms:modified>
</cp:coreProperties>
</file>