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24" r:id="rId1"/>
  </p:sldMasterIdLst>
  <p:notesMasterIdLst>
    <p:notesMasterId r:id="rId26"/>
  </p:notesMasterIdLst>
  <p:sldIdLst>
    <p:sldId id="450" r:id="rId2"/>
    <p:sldId id="418" r:id="rId3"/>
    <p:sldId id="259" r:id="rId4"/>
    <p:sldId id="447" r:id="rId5"/>
    <p:sldId id="263" r:id="rId6"/>
    <p:sldId id="425" r:id="rId7"/>
    <p:sldId id="420" r:id="rId8"/>
    <p:sldId id="277" r:id="rId9"/>
    <p:sldId id="281" r:id="rId10"/>
    <p:sldId id="283" r:id="rId11"/>
    <p:sldId id="440" r:id="rId12"/>
    <p:sldId id="441" r:id="rId13"/>
    <p:sldId id="299" r:id="rId14"/>
    <p:sldId id="365" r:id="rId15"/>
    <p:sldId id="452" r:id="rId16"/>
    <p:sldId id="379" r:id="rId17"/>
    <p:sldId id="383" r:id="rId18"/>
    <p:sldId id="428" r:id="rId19"/>
    <p:sldId id="434" r:id="rId20"/>
    <p:sldId id="436" r:id="rId21"/>
    <p:sldId id="437" r:id="rId22"/>
    <p:sldId id="438" r:id="rId23"/>
    <p:sldId id="448" r:id="rId24"/>
    <p:sldId id="417" r:id="rId25"/>
  </p:sldIdLst>
  <p:sldSz cx="9144000" cy="6858000" type="screen4x3"/>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1" clrIdx="0"/>
  <p:cmAuthor id="1" name="LMCN" initials="L" lastIdx="18" clrIdx="1"/>
  <p:cmAuthor id="2" name="AJIMS" initials="A" lastIdx="2"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472EC"/>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snapVertSplitter="1" vertBarState="minimized" horzBarState="maximized">
    <p:restoredLeft sz="15735" autoAdjust="0"/>
    <p:restoredTop sz="94574" autoAdjust="0"/>
  </p:normalViewPr>
  <p:slideViewPr>
    <p:cSldViewPr>
      <p:cViewPr>
        <p:scale>
          <a:sx n="60" d="100"/>
          <a:sy n="60" d="100"/>
        </p:scale>
        <p:origin x="-1411" y="-72"/>
      </p:cViewPr>
      <p:guideLst>
        <p:guide orient="horz" pos="2160"/>
        <p:guide pos="2880"/>
      </p:guideLst>
    </p:cSldViewPr>
  </p:slideViewPr>
  <p:outlineViewPr>
    <p:cViewPr>
      <p:scale>
        <a:sx n="33" d="100"/>
        <a:sy n="33" d="100"/>
      </p:scale>
      <p:origin x="0" y="2866"/>
    </p:cViewPr>
  </p:outlineViewPr>
  <p:notesTextViewPr>
    <p:cViewPr>
      <p:scale>
        <a:sx n="100" d="100"/>
        <a:sy n="100" d="100"/>
      </p:scale>
      <p:origin x="0" y="0"/>
    </p:cViewPr>
  </p:notesTextViewPr>
  <p:sorterViewPr>
    <p:cViewPr>
      <p:scale>
        <a:sx n="100" d="100"/>
        <a:sy n="100" d="100"/>
      </p:scale>
      <p:origin x="0" y="2491"/>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06827442-973A-4643-A314-B07FEF49D10A}" type="datetimeFigureOut">
              <a:rPr lang="en-US" smtClean="0"/>
              <a:pPr/>
              <a:t>6/8/2016</a:t>
            </a:fld>
            <a:endParaRPr lang="en-US"/>
          </a:p>
        </p:txBody>
      </p:sp>
      <p:sp>
        <p:nvSpPr>
          <p:cNvPr id="4" name="Slide Image Placeholder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E9BFFE91-5A40-4B9B-8ADA-CC21F6E04770}" type="slidenum">
              <a:rPr lang="en-US" smtClean="0"/>
              <a:pPr/>
              <a:t>‹#›</a:t>
            </a:fld>
            <a:endParaRPr lang="en-US"/>
          </a:p>
        </p:txBody>
      </p:sp>
    </p:spTree>
    <p:extLst>
      <p:ext uri="{BB962C8B-B14F-4D97-AF65-F5344CB8AC3E}">
        <p14:creationId xmlns:p14="http://schemas.microsoft.com/office/powerpoint/2010/main" xmlns="" val="37001622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A8CC57E8-5303-4B19-BE46-F98058EB2E9B}" type="slidenum">
              <a:rPr lang="en-IN" smtClean="0">
                <a:solidFill>
                  <a:prstClr val="black"/>
                </a:solidFill>
              </a:rPr>
              <a:pPr/>
              <a:t>7</a:t>
            </a:fld>
            <a:endParaRPr lang="en-IN">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C9DDC40-4432-4534-B775-59D1CC86A580}" type="slidenum">
              <a:rPr lang="en-US" smtClean="0"/>
              <a:pPr/>
              <a:t>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6606DBD9-AD1C-4B36-8B2F-8277A19F718C}" type="datetime1">
              <a:rPr lang="en-US" smtClean="0"/>
              <a:pPr/>
              <a:t>6/8/2016</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FFC23A8B-529B-4887-8EBA-69CA351207C7}"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657EDAF-5427-4747-B59F-DCE5A4983567}" type="datetime1">
              <a:rPr lang="en-US" smtClean="0"/>
              <a:pPr/>
              <a:t>6/8/2016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C23A8B-529B-4887-8EBA-69CA351207C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5717940D-1ECC-4E78-88E7-9B1B030DB604}" type="datetime1">
              <a:rPr lang="en-US" smtClean="0"/>
              <a:pPr/>
              <a:t>6/8/2016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C23A8B-529B-4887-8EBA-69CA351207C7}"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2D0657E-9D92-4861-AD2B-50061EC28293}" type="datetime1">
              <a:rPr lang="en-US" smtClean="0"/>
              <a:pPr/>
              <a:t>6/8/2016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C23A8B-529B-4887-8EBA-69CA351207C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B0DA850D-ADA8-4B0C-85DC-43FC222699E5}" type="datetime1">
              <a:rPr lang="en-US" smtClean="0"/>
              <a:pPr/>
              <a:t>6/8/2016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FC23A8B-529B-4887-8EBA-69CA351207C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7D83243-C76B-4FFE-A2BB-6B37666354EA}" type="datetime1">
              <a:rPr lang="en-US" smtClean="0"/>
              <a:pPr/>
              <a:t>6/8/2016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FC23A8B-529B-4887-8EBA-69CA351207C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85A9DE-04A1-40A0-8898-D2283D7A1D6B}" type="datetime1">
              <a:rPr lang="en-US" smtClean="0"/>
              <a:pPr/>
              <a:t>6/8/2016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FC23A8B-529B-4887-8EBA-69CA351207C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C4D5F98-5A62-4F47-B57A-4BEFF4BE15DE}" type="datetime1">
              <a:rPr lang="en-US" smtClean="0"/>
              <a:pPr/>
              <a:t>6/8/2016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C23A8B-529B-4887-8EBA-69CA351207C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E00D7D-E4A1-4FC4-877E-CE432FCE20E1}" type="datetime1">
              <a:rPr lang="en-US" smtClean="0"/>
              <a:pPr/>
              <a:t>6/8/2016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FFC23A8B-529B-4887-8EBA-69CA351207C7}"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90DDEF0-CB8F-4AF6-969B-9B36A943601D}" type="datetime1">
              <a:rPr lang="en-US" smtClean="0"/>
              <a:pPr/>
              <a:t>6/8/2016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C23A8B-529B-4887-8EBA-69CA351207C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EA9D0BD-62BB-4F38-8F51-D90163F98F84}" type="datetime1">
              <a:rPr lang="en-US" smtClean="0"/>
              <a:pPr/>
              <a:t>6/8/2016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C23A8B-529B-4887-8EBA-69CA351207C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2A7D7EF5-7D09-40BE-A6C4-017C3B509867}" type="datetime1">
              <a:rPr lang="en-US" smtClean="0"/>
              <a:pPr/>
              <a:t>6/8/2016</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FFC23A8B-529B-4887-8EBA-69CA351207C7}"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4225" r:id="rId1"/>
    <p:sldLayoutId id="2147484226" r:id="rId2"/>
    <p:sldLayoutId id="2147484227" r:id="rId3"/>
    <p:sldLayoutId id="2147484228" r:id="rId4"/>
    <p:sldLayoutId id="2147484229" r:id="rId5"/>
    <p:sldLayoutId id="2147484230" r:id="rId6"/>
    <p:sldLayoutId id="2147484231" r:id="rId7"/>
    <p:sldLayoutId id="2147484232" r:id="rId8"/>
    <p:sldLayoutId id="2147484233" r:id="rId9"/>
    <p:sldLayoutId id="2147484234" r:id="rId10"/>
    <p:sldLayoutId id="2147484235" r:id="rId11"/>
  </p:sldLayoutIdLst>
  <p:hf sldNum="0"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8596" y="2438400"/>
            <a:ext cx="8191528" cy="1477328"/>
          </a:xfrm>
          <a:prstGeom prst="rect">
            <a:avLst/>
          </a:prstGeom>
          <a:blipFill>
            <a:blip r:embed="rId2" cstate="print"/>
            <a:tile tx="0" ty="0" sx="100000" sy="100000" flip="none" algn="tl"/>
          </a:blipFill>
          <a:ln>
            <a:solidFill>
              <a:srgbClr val="9933FF"/>
            </a:solidFill>
          </a:ln>
        </p:spPr>
        <p:style>
          <a:lnRef idx="2">
            <a:schemeClr val="accent3"/>
          </a:lnRef>
          <a:fillRef idx="1">
            <a:schemeClr val="lt1"/>
          </a:fillRef>
          <a:effectRef idx="0">
            <a:schemeClr val="accent3"/>
          </a:effectRef>
          <a:fontRef idx="minor">
            <a:schemeClr val="dk1"/>
          </a:fontRef>
        </p:style>
        <p:txBody>
          <a:bodyPr wrap="square">
            <a:spAutoFit/>
          </a:bodyPr>
          <a:lstStyle/>
          <a:p>
            <a:pPr algn="just"/>
            <a:r>
              <a:rPr lang="en-US" b="1" dirty="0" smtClean="0"/>
              <a:t/>
            </a:r>
            <a:br>
              <a:rPr lang="en-US" b="1" dirty="0" smtClean="0"/>
            </a:br>
            <a:r>
              <a:rPr lang="en-US" sz="2400" b="1" dirty="0" smtClean="0">
                <a:solidFill>
                  <a:schemeClr val="tx1"/>
                </a:solidFill>
                <a:latin typeface="Times New Roman" pitchFamily="18" charset="0"/>
                <a:cs typeface="Times New Roman" pitchFamily="18" charset="0"/>
              </a:rPr>
              <a:t>Effectiveness of Therapeutic Exercise and Yoga on Pain, Physical Disability, Psychological Well Being and Mobility among Middle Aged Patients with Knee Osteoarthritis </a:t>
            </a:r>
            <a:endParaRPr lang="en-US" sz="3200" dirty="0">
              <a:solidFill>
                <a:schemeClr val="tx1"/>
              </a:solidFill>
              <a:latin typeface="Times New Roman" pitchFamily="18" charset="0"/>
              <a:cs typeface="Times New Roman" pitchFamily="18" charset="0"/>
            </a:endParaRPr>
          </a:p>
        </p:txBody>
      </p:sp>
      <p:sp>
        <p:nvSpPr>
          <p:cNvPr id="3" name="Rectangle 2"/>
          <p:cNvSpPr/>
          <p:nvPr/>
        </p:nvSpPr>
        <p:spPr>
          <a:xfrm>
            <a:off x="457200" y="762000"/>
            <a:ext cx="8162924" cy="1200329"/>
          </a:xfrm>
          <a:prstGeom prst="rect">
            <a:avLst/>
          </a:prstGeom>
        </p:spPr>
        <p:txBody>
          <a:bodyPr wrap="square">
            <a:spAutoFit/>
          </a:bodyPr>
          <a:lstStyle/>
          <a:p>
            <a:pPr algn="ctr"/>
            <a:endParaRPr lang="en-US" sz="2400" b="1" dirty="0" smtClean="0">
              <a:latin typeface="Times New Roman" pitchFamily="18" charset="0"/>
              <a:cs typeface="Times New Roman" pitchFamily="18" charset="0"/>
            </a:endParaRPr>
          </a:p>
          <a:p>
            <a:pPr algn="ctr"/>
            <a:r>
              <a:rPr lang="en-US" sz="2400" b="1" dirty="0" smtClean="0">
                <a:latin typeface="Times New Roman" pitchFamily="18" charset="0"/>
                <a:ea typeface="Tahoma" pitchFamily="34" charset="0"/>
                <a:cs typeface="Times New Roman" pitchFamily="18" charset="0"/>
              </a:rPr>
              <a:t>2</a:t>
            </a:r>
            <a:r>
              <a:rPr lang="en-US" sz="2400" b="1" baseline="30000" dirty="0" smtClean="0">
                <a:latin typeface="Times New Roman" pitchFamily="18" charset="0"/>
                <a:ea typeface="Tahoma" pitchFamily="34" charset="0"/>
                <a:cs typeface="Times New Roman" pitchFamily="18" charset="0"/>
              </a:rPr>
              <a:t>nd</a:t>
            </a:r>
            <a:r>
              <a:rPr lang="en-US" sz="2400" b="1" dirty="0" smtClean="0">
                <a:latin typeface="Times New Roman" pitchFamily="18" charset="0"/>
                <a:ea typeface="Tahoma" pitchFamily="34" charset="0"/>
                <a:cs typeface="Times New Roman" pitchFamily="18" charset="0"/>
              </a:rPr>
              <a:t>  International Conference and Expo on  </a:t>
            </a:r>
            <a:r>
              <a:rPr lang="en-US" sz="2400" dirty="0" smtClean="0">
                <a:latin typeface="Times New Roman" pitchFamily="18" charset="0"/>
                <a:ea typeface="Tahoma" pitchFamily="34" charset="0"/>
                <a:cs typeface="Times New Roman" pitchFamily="18" charset="0"/>
              </a:rPr>
              <a:t>Novel Physiotherapies</a:t>
            </a:r>
            <a:r>
              <a:rPr lang="en-US" sz="2400" b="1" dirty="0" smtClean="0">
                <a:latin typeface="Times New Roman" pitchFamily="18" charset="0"/>
                <a:ea typeface="Tahoma" pitchFamily="34" charset="0"/>
                <a:cs typeface="Times New Roman" pitchFamily="18" charset="0"/>
              </a:rPr>
              <a:t> , London, UK June -</a:t>
            </a:r>
            <a:r>
              <a:rPr lang="en-US" sz="2400" b="1" dirty="0" smtClean="0">
                <a:latin typeface="Times New Roman" pitchFamily="18" charset="0"/>
                <a:ea typeface="Tahoma" pitchFamily="34" charset="0"/>
                <a:cs typeface="Times New Roman" pitchFamily="18" charset="0"/>
              </a:rPr>
              <a:t>10, </a:t>
            </a:r>
            <a:r>
              <a:rPr lang="en-US" sz="2400" b="1" dirty="0" smtClean="0">
                <a:latin typeface="Times New Roman" pitchFamily="18" charset="0"/>
                <a:ea typeface="Tahoma" pitchFamily="34" charset="0"/>
                <a:cs typeface="Times New Roman" pitchFamily="18" charset="0"/>
              </a:rPr>
              <a:t>2016</a:t>
            </a:r>
            <a:endParaRPr lang="en-US" sz="2400" dirty="0">
              <a:latin typeface="Times New Roman" pitchFamily="18" charset="0"/>
              <a:ea typeface="Tahoma" pitchFamily="34" charset="0"/>
              <a:cs typeface="Times New Roman" pitchFamily="18" charset="0"/>
            </a:endParaRPr>
          </a:p>
        </p:txBody>
      </p:sp>
      <p:sp>
        <p:nvSpPr>
          <p:cNvPr id="4" name="Rectangle 3"/>
          <p:cNvSpPr/>
          <p:nvPr/>
        </p:nvSpPr>
        <p:spPr>
          <a:xfrm>
            <a:off x="2743200" y="4343400"/>
            <a:ext cx="6019800" cy="1938992"/>
          </a:xfrm>
          <a:prstGeom prst="rect">
            <a:avLst/>
          </a:prstGeom>
        </p:spPr>
        <p:txBody>
          <a:bodyPr wrap="square">
            <a:spAutoFit/>
          </a:bodyPr>
          <a:lstStyle/>
          <a:p>
            <a:pPr algn="just">
              <a:defRPr/>
            </a:pPr>
            <a:r>
              <a:rPr lang="en-US" sz="2400" dirty="0" err="1" smtClean="0">
                <a:latin typeface="Times New Roman" pitchFamily="18" charset="0"/>
                <a:cs typeface="Times New Roman" pitchFamily="18" charset="0"/>
              </a:rPr>
              <a:t>Dr.BEULAH</a:t>
            </a:r>
            <a:r>
              <a:rPr lang="en-US" sz="2400" dirty="0" smtClean="0">
                <a:latin typeface="Times New Roman" pitchFamily="18" charset="0"/>
                <a:cs typeface="Times New Roman" pitchFamily="18" charset="0"/>
              </a:rPr>
              <a:t> JEBAKANI</a:t>
            </a:r>
          </a:p>
          <a:p>
            <a:pPr algn="just">
              <a:defRPr/>
            </a:pPr>
            <a:r>
              <a:rPr lang="en-US" sz="2400" dirty="0" err="1" smtClean="0">
                <a:latin typeface="Times New Roman" pitchFamily="18" charset="0"/>
                <a:cs typeface="Times New Roman" pitchFamily="18" charset="0"/>
              </a:rPr>
              <a:t>Asso.Professor</a:t>
            </a:r>
            <a:r>
              <a:rPr lang="en-US" sz="2400" dirty="0" smtClean="0">
                <a:latin typeface="Times New Roman" pitchFamily="18" charset="0"/>
                <a:cs typeface="Times New Roman" pitchFamily="18" charset="0"/>
              </a:rPr>
              <a:t>, College of physiotherapy</a:t>
            </a:r>
          </a:p>
          <a:p>
            <a:pPr algn="just">
              <a:defRPr/>
            </a:pPr>
            <a:r>
              <a:rPr lang="en-US" sz="2400" dirty="0" err="1" smtClean="0">
                <a:latin typeface="Times New Roman" pitchFamily="18" charset="0"/>
                <a:cs typeface="Times New Roman" pitchFamily="18" charset="0"/>
              </a:rPr>
              <a:t>Mtpg</a:t>
            </a:r>
            <a:r>
              <a:rPr lang="en-US" sz="2400" dirty="0" smtClean="0">
                <a:latin typeface="Times New Roman" pitchFamily="18" charset="0"/>
                <a:cs typeface="Times New Roman" pitchFamily="18" charset="0"/>
              </a:rPr>
              <a:t> &amp; </a:t>
            </a:r>
            <a:r>
              <a:rPr lang="en-US" sz="2400" dirty="0" err="1" smtClean="0">
                <a:latin typeface="Times New Roman" pitchFamily="18" charset="0"/>
                <a:cs typeface="Times New Roman" pitchFamily="18" charset="0"/>
              </a:rPr>
              <a:t>Rihs</a:t>
            </a:r>
            <a:r>
              <a:rPr lang="en-US" sz="2400" dirty="0" smtClean="0">
                <a:latin typeface="Times New Roman" pitchFamily="18" charset="0"/>
                <a:cs typeface="Times New Roman" pitchFamily="18" charset="0"/>
              </a:rPr>
              <a:t>,</a:t>
            </a:r>
          </a:p>
          <a:p>
            <a:pPr algn="just">
              <a:defRPr/>
            </a:pPr>
            <a:r>
              <a:rPr lang="en-US" sz="2400" dirty="0" smtClean="0">
                <a:latin typeface="Times New Roman" pitchFamily="18" charset="0"/>
                <a:cs typeface="Times New Roman" pitchFamily="18" charset="0"/>
              </a:rPr>
              <a:t>Govt. of </a:t>
            </a:r>
            <a:r>
              <a:rPr lang="en-US" sz="2400" dirty="0" err="1" smtClean="0">
                <a:latin typeface="Times New Roman" pitchFamily="18" charset="0"/>
                <a:cs typeface="Times New Roman" pitchFamily="18" charset="0"/>
              </a:rPr>
              <a:t>Puducherry</a:t>
            </a:r>
            <a:r>
              <a:rPr lang="en-US" sz="2400" dirty="0" smtClean="0">
                <a:latin typeface="Times New Roman" pitchFamily="18" charset="0"/>
                <a:cs typeface="Times New Roman" pitchFamily="18" charset="0"/>
              </a:rPr>
              <a:t> Institution.</a:t>
            </a:r>
          </a:p>
          <a:p>
            <a:pPr algn="just">
              <a:defRPr/>
            </a:pPr>
            <a:r>
              <a:rPr lang="en-US" sz="2400" dirty="0" smtClean="0">
                <a:latin typeface="Times New Roman" pitchFamily="18" charset="0"/>
                <a:cs typeface="Times New Roman" pitchFamily="18" charset="0"/>
              </a:rPr>
              <a:t>INDIA</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xmlns="" val="1198368742"/>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90600" y="1600200"/>
            <a:ext cx="7239000" cy="4832092"/>
          </a:xfrm>
          <a:prstGeom prst="rect">
            <a:avLst/>
          </a:prstGeom>
        </p:spPr>
        <p:txBody>
          <a:bodyPr wrap="square">
            <a:spAutoFit/>
          </a:bodyPr>
          <a:lstStyle/>
          <a:p>
            <a:pPr marL="742950" indent="-742950">
              <a:buClr>
                <a:srgbClr val="0472EC"/>
              </a:buClr>
              <a:buFont typeface="Arial" pitchFamily="34" charset="0"/>
              <a:buChar char="•"/>
            </a:pPr>
            <a:r>
              <a:rPr lang="en-US" sz="2800" dirty="0" smtClean="0">
                <a:latin typeface="Arial" pitchFamily="34" charset="0"/>
                <a:cs typeface="Arial" pitchFamily="34" charset="0"/>
              </a:rPr>
              <a:t>Introduction</a:t>
            </a:r>
          </a:p>
          <a:p>
            <a:pPr>
              <a:buClr>
                <a:srgbClr val="0472EC"/>
              </a:buClr>
            </a:pPr>
            <a:endParaRPr lang="en-US" sz="2800" dirty="0" smtClean="0">
              <a:latin typeface="Arial" pitchFamily="34" charset="0"/>
              <a:cs typeface="Arial" pitchFamily="34" charset="0"/>
            </a:endParaRPr>
          </a:p>
          <a:p>
            <a:pPr marL="742950" indent="-742950">
              <a:buClr>
                <a:srgbClr val="0472EC"/>
              </a:buClr>
              <a:buFont typeface="Arial" pitchFamily="34" charset="0"/>
              <a:buChar char="•"/>
            </a:pPr>
            <a:r>
              <a:rPr lang="en-US" sz="2800" dirty="0" smtClean="0">
                <a:latin typeface="Arial" pitchFamily="34" charset="0"/>
                <a:cs typeface="Arial" pitchFamily="34" charset="0"/>
              </a:rPr>
              <a:t>Background </a:t>
            </a:r>
            <a:r>
              <a:rPr lang="en-US" sz="2800" dirty="0">
                <a:latin typeface="Arial" pitchFamily="34" charset="0"/>
                <a:cs typeface="Arial" pitchFamily="34" charset="0"/>
              </a:rPr>
              <a:t>of the </a:t>
            </a:r>
            <a:r>
              <a:rPr lang="en-US" sz="2800" dirty="0" smtClean="0">
                <a:latin typeface="Arial" pitchFamily="34" charset="0"/>
                <a:cs typeface="Arial" pitchFamily="34" charset="0"/>
              </a:rPr>
              <a:t>study</a:t>
            </a:r>
          </a:p>
          <a:p>
            <a:pPr marL="742950" indent="-742950">
              <a:buClr>
                <a:srgbClr val="0472EC"/>
              </a:buClr>
              <a:buFont typeface="Arial" pitchFamily="34" charset="0"/>
              <a:buChar char="•"/>
            </a:pPr>
            <a:endParaRPr lang="en-US" sz="2800" dirty="0">
              <a:latin typeface="Arial" pitchFamily="34" charset="0"/>
              <a:cs typeface="Arial" pitchFamily="34" charset="0"/>
            </a:endParaRPr>
          </a:p>
          <a:p>
            <a:pPr marL="742950" indent="-742950">
              <a:buClr>
                <a:srgbClr val="0472EC"/>
              </a:buClr>
              <a:buFont typeface="Arial" pitchFamily="34" charset="0"/>
              <a:buChar char="•"/>
            </a:pPr>
            <a:r>
              <a:rPr lang="en-US" sz="2800" dirty="0" smtClean="0">
                <a:latin typeface="Arial" pitchFamily="34" charset="0"/>
                <a:cs typeface="Arial" pitchFamily="34" charset="0"/>
              </a:rPr>
              <a:t>Review </a:t>
            </a:r>
            <a:r>
              <a:rPr lang="en-US" sz="2800" dirty="0">
                <a:latin typeface="Arial" pitchFamily="34" charset="0"/>
                <a:cs typeface="Arial" pitchFamily="34" charset="0"/>
              </a:rPr>
              <a:t>of </a:t>
            </a:r>
            <a:r>
              <a:rPr lang="en-US" sz="2800" dirty="0" smtClean="0">
                <a:latin typeface="Arial" pitchFamily="34" charset="0"/>
                <a:cs typeface="Arial" pitchFamily="34" charset="0"/>
              </a:rPr>
              <a:t>literature</a:t>
            </a:r>
          </a:p>
          <a:p>
            <a:pPr marL="742950" indent="-742950">
              <a:buClr>
                <a:srgbClr val="0472EC"/>
              </a:buClr>
              <a:buFont typeface="Arial" pitchFamily="34" charset="0"/>
              <a:buChar char="•"/>
            </a:pPr>
            <a:endParaRPr lang="en-US" sz="2800" dirty="0">
              <a:latin typeface="Arial" pitchFamily="34" charset="0"/>
              <a:cs typeface="Arial" pitchFamily="34" charset="0"/>
            </a:endParaRPr>
          </a:p>
          <a:p>
            <a:pPr marL="742950" indent="-742950">
              <a:buClr>
                <a:srgbClr val="0472EC"/>
              </a:buClr>
              <a:buFont typeface="Arial" pitchFamily="34" charset="0"/>
              <a:buChar char="•"/>
            </a:pPr>
            <a:r>
              <a:rPr lang="en-US" sz="2800" dirty="0" smtClean="0">
                <a:latin typeface="Arial" pitchFamily="34" charset="0"/>
                <a:cs typeface="Arial" pitchFamily="34" charset="0"/>
              </a:rPr>
              <a:t>Methodology</a:t>
            </a:r>
            <a:endParaRPr lang="en-US" sz="2800" dirty="0">
              <a:latin typeface="Arial" pitchFamily="34" charset="0"/>
              <a:cs typeface="Arial" pitchFamily="34" charset="0"/>
            </a:endParaRPr>
          </a:p>
          <a:p>
            <a:pPr marL="742950" indent="-742950">
              <a:buClr>
                <a:srgbClr val="0472EC"/>
              </a:buClr>
              <a:buFont typeface="Arial" pitchFamily="34" charset="0"/>
              <a:buChar char="•"/>
            </a:pPr>
            <a:endParaRPr lang="en-US" sz="2800" dirty="0" smtClean="0">
              <a:latin typeface="Arial" pitchFamily="34" charset="0"/>
              <a:cs typeface="Arial" pitchFamily="34" charset="0"/>
            </a:endParaRPr>
          </a:p>
          <a:p>
            <a:pPr marL="742950" indent="-742950">
              <a:buClr>
                <a:srgbClr val="0472EC"/>
              </a:buClr>
              <a:buFont typeface="Arial" pitchFamily="34" charset="0"/>
              <a:buChar char="•"/>
            </a:pPr>
            <a:r>
              <a:rPr lang="en-US" sz="2800" dirty="0" smtClean="0">
                <a:latin typeface="Arial" pitchFamily="34" charset="0"/>
                <a:cs typeface="Arial" pitchFamily="34" charset="0"/>
              </a:rPr>
              <a:t>Result</a:t>
            </a:r>
          </a:p>
          <a:p>
            <a:pPr marL="742950" indent="-742950">
              <a:buClr>
                <a:srgbClr val="0472EC"/>
              </a:buClr>
            </a:pPr>
            <a:endParaRPr lang="en-US" sz="2800" dirty="0">
              <a:latin typeface="Arial" pitchFamily="34" charset="0"/>
              <a:cs typeface="Arial" pitchFamily="34" charset="0"/>
            </a:endParaRPr>
          </a:p>
          <a:p>
            <a:pPr marL="742950" indent="-742950">
              <a:buClr>
                <a:srgbClr val="0472EC"/>
              </a:buClr>
              <a:buFont typeface="Arial" pitchFamily="34" charset="0"/>
              <a:buChar char="•"/>
            </a:pPr>
            <a:r>
              <a:rPr lang="en-US" sz="2800" dirty="0" smtClean="0">
                <a:latin typeface="Arial" pitchFamily="34" charset="0"/>
                <a:cs typeface="Arial" pitchFamily="34" charset="0"/>
              </a:rPr>
              <a:t>Conclusion</a:t>
            </a:r>
            <a:endParaRPr lang="en-US" sz="2800" dirty="0" smtClean="0">
              <a:latin typeface="Arial" pitchFamily="34" charset="0"/>
              <a:cs typeface="Arial" pitchFamily="34" charset="0"/>
            </a:endParaRPr>
          </a:p>
        </p:txBody>
      </p:sp>
      <p:sp>
        <p:nvSpPr>
          <p:cNvPr id="3" name="Rectangle 2"/>
          <p:cNvSpPr/>
          <p:nvPr/>
        </p:nvSpPr>
        <p:spPr>
          <a:xfrm>
            <a:off x="2185994" y="856565"/>
            <a:ext cx="5129206" cy="646331"/>
          </a:xfrm>
          <a:prstGeom prst="rect">
            <a:avLst/>
          </a:prstGeom>
          <a:solidFill>
            <a:schemeClr val="accent2"/>
          </a:solidFill>
          <a:ln>
            <a:solidFill>
              <a:schemeClr val="tx1"/>
            </a:solidFill>
          </a:ln>
        </p:spPr>
        <p:txBody>
          <a:bodyPr wrap="square" lIns="91440" tIns="45720" rIns="91440" bIns="45720">
            <a:spAutoFit/>
          </a:bodyPr>
          <a:lstStyle/>
          <a:p>
            <a:pPr algn="ctr"/>
            <a:r>
              <a:rPr lang="en-US" sz="3600" b="1" cap="none" spc="0"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rPr>
              <a:t>CONTENT OUTLINE</a:t>
            </a:r>
            <a:endParaRPr lang="en-GB" sz="3600" b="1" cap="none" spc="0"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Content Placeholder 2"/>
          <p:cNvSpPr>
            <a:spLocks noGrp="1"/>
          </p:cNvSpPr>
          <p:nvPr>
            <p:ph idx="1"/>
          </p:nvPr>
        </p:nvSpPr>
        <p:spPr>
          <a:xfrm>
            <a:off x="228600" y="1600200"/>
            <a:ext cx="8686800" cy="4648200"/>
          </a:xfrm>
        </p:spPr>
        <p:txBody>
          <a:bodyPr rtlCol="0">
            <a:normAutofit/>
          </a:bodyPr>
          <a:lstStyle/>
          <a:p>
            <a:pPr marL="0" indent="0" algn="just">
              <a:lnSpc>
                <a:spcPct val="120000"/>
              </a:lnSpc>
              <a:spcBef>
                <a:spcPts val="0"/>
              </a:spcBef>
              <a:spcAft>
                <a:spcPts val="1800"/>
              </a:spcAft>
              <a:buNone/>
              <a:defRPr/>
            </a:pPr>
            <a:r>
              <a:rPr lang="en-US" sz="2800" dirty="0" smtClean="0">
                <a:latin typeface="Arial" pitchFamily="34" charset="0"/>
                <a:cs typeface="Arial" pitchFamily="34" charset="0"/>
              </a:rPr>
              <a:t>What is Osteoarthritis</a:t>
            </a:r>
          </a:p>
          <a:p>
            <a:pPr marL="1143000" indent="-1143000" algn="just">
              <a:lnSpc>
                <a:spcPct val="120000"/>
              </a:lnSpc>
              <a:spcBef>
                <a:spcPts val="0"/>
              </a:spcBef>
              <a:spcAft>
                <a:spcPts val="1800"/>
              </a:spcAft>
              <a:buFont typeface="Arial" pitchFamily="34" charset="0"/>
              <a:buChar char="•"/>
              <a:defRPr/>
            </a:pPr>
            <a:r>
              <a:rPr lang="en-US" sz="2800" dirty="0" smtClean="0">
                <a:latin typeface="Arial" pitchFamily="34" charset="0"/>
                <a:cs typeface="Arial" pitchFamily="34" charset="0"/>
              </a:rPr>
              <a:t>pain on motion, stiffness and decreased range of motion in early stages.</a:t>
            </a:r>
          </a:p>
          <a:p>
            <a:pPr marL="1143000" indent="-1143000" algn="just">
              <a:lnSpc>
                <a:spcPct val="120000"/>
              </a:lnSpc>
              <a:spcBef>
                <a:spcPts val="0"/>
              </a:spcBef>
              <a:spcAft>
                <a:spcPts val="1800"/>
              </a:spcAft>
              <a:buFont typeface="Arial" pitchFamily="34" charset="0"/>
              <a:buChar char="•"/>
              <a:defRPr/>
            </a:pPr>
            <a:r>
              <a:rPr lang="de-DE" sz="2800" dirty="0" smtClean="0">
                <a:latin typeface="Arial" pitchFamily="34" charset="0"/>
                <a:cs typeface="Arial" pitchFamily="34" charset="0"/>
              </a:rPr>
              <a:t>restricted participation in activities and behaviours of their choice. </a:t>
            </a:r>
          </a:p>
          <a:p>
            <a:pPr marL="1143000" indent="-1143000" algn="just">
              <a:lnSpc>
                <a:spcPct val="120000"/>
              </a:lnSpc>
              <a:spcBef>
                <a:spcPts val="0"/>
              </a:spcBef>
              <a:spcAft>
                <a:spcPts val="1800"/>
              </a:spcAft>
              <a:buFont typeface="Arial" pitchFamily="34" charset="0"/>
              <a:buChar char="•"/>
              <a:defRPr/>
            </a:pPr>
            <a:r>
              <a:rPr lang="de-DE" sz="2800" dirty="0" smtClean="0">
                <a:latin typeface="Arial" pitchFamily="34" charset="0"/>
                <a:cs typeface="Arial" pitchFamily="34" charset="0"/>
              </a:rPr>
              <a:t>affects not only physical health but also emotional health(Sullivan, 2007).</a:t>
            </a:r>
            <a:endParaRPr lang="en-US" sz="2800" dirty="0" smtClean="0">
              <a:solidFill>
                <a:srgbClr val="0070C0"/>
              </a:solidFill>
              <a:latin typeface="Arial" pitchFamily="34" charset="0"/>
              <a:cs typeface="Arial" pitchFamily="34" charset="0"/>
            </a:endParaRPr>
          </a:p>
        </p:txBody>
      </p:sp>
      <p:sp>
        <p:nvSpPr>
          <p:cNvPr id="4" name="TextBox 3"/>
          <p:cNvSpPr txBox="1"/>
          <p:nvPr/>
        </p:nvSpPr>
        <p:spPr>
          <a:xfrm>
            <a:off x="-838200" y="609600"/>
            <a:ext cx="184731" cy="369332"/>
          </a:xfrm>
          <a:prstGeom prst="rect">
            <a:avLst/>
          </a:prstGeom>
          <a:noFill/>
        </p:spPr>
        <p:txBody>
          <a:bodyPr wrap="none" rtlCol="0">
            <a:spAutoFit/>
          </a:bodyPr>
          <a:lstStyle/>
          <a:p>
            <a:endParaRPr lang="en-US" dirty="0"/>
          </a:p>
        </p:txBody>
      </p:sp>
      <p:sp>
        <p:nvSpPr>
          <p:cNvPr id="17" name="Rectangle 16"/>
          <p:cNvSpPr/>
          <p:nvPr/>
        </p:nvSpPr>
        <p:spPr>
          <a:xfrm>
            <a:off x="1825094" y="794266"/>
            <a:ext cx="5947306" cy="646331"/>
          </a:xfrm>
          <a:prstGeom prst="rect">
            <a:avLst/>
          </a:prstGeom>
          <a:solidFill>
            <a:schemeClr val="accent2"/>
          </a:solidFill>
          <a:ln>
            <a:solidFill>
              <a:schemeClr val="tx1"/>
            </a:solidFill>
          </a:ln>
        </p:spPr>
        <p:txBody>
          <a:bodyPr wrap="square" lIns="91440" tIns="45720" rIns="91440" bIns="45720">
            <a:spAutoFit/>
          </a:bodyPr>
          <a:lstStyle/>
          <a:p>
            <a:pPr algn="ctr"/>
            <a:r>
              <a:rPr lang="en-US" sz="3600" b="1" cap="none" spc="0"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Arial" pitchFamily="34" charset="0"/>
                <a:cs typeface="Arial" pitchFamily="34" charset="0"/>
              </a:rPr>
              <a:t>INTRODUCTION</a:t>
            </a:r>
            <a:endParaRPr lang="en-GB" sz="3600" b="1" cap="none" spc="0"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Content Placeholder 2"/>
          <p:cNvSpPr>
            <a:spLocks noGrp="1"/>
          </p:cNvSpPr>
          <p:nvPr>
            <p:ph idx="1"/>
          </p:nvPr>
        </p:nvSpPr>
        <p:spPr>
          <a:xfrm>
            <a:off x="0" y="4071938"/>
            <a:ext cx="8229600" cy="4525962"/>
          </a:xfrm>
        </p:spPr>
        <p:txBody>
          <a:bodyPr rtlCol="0">
            <a:normAutofit/>
          </a:bodyPr>
          <a:lstStyle/>
          <a:p>
            <a:pPr eaLnBrk="1" fontAlgn="auto" hangingPunct="1">
              <a:spcAft>
                <a:spcPts val="0"/>
              </a:spcAft>
              <a:buFontTx/>
              <a:buNone/>
              <a:defRPr/>
            </a:pPr>
            <a:r>
              <a:rPr lang="en-US" dirty="0" smtClean="0"/>
              <a:t>.</a:t>
            </a:r>
          </a:p>
        </p:txBody>
      </p:sp>
      <p:pic>
        <p:nvPicPr>
          <p:cNvPr id="150531" name="Picture 3"/>
          <p:cNvPicPr>
            <a:picLocks noChangeAspect="1" noChangeArrowheads="1"/>
          </p:cNvPicPr>
          <p:nvPr/>
        </p:nvPicPr>
        <p:blipFill>
          <a:blip r:embed="rId2" cstate="print"/>
          <a:srcRect/>
          <a:stretch>
            <a:fillRect/>
          </a:stretch>
        </p:blipFill>
        <p:spPr bwMode="auto">
          <a:xfrm>
            <a:off x="1447800" y="699003"/>
            <a:ext cx="1828800" cy="824995"/>
          </a:xfrm>
          <a:prstGeom prst="rect">
            <a:avLst/>
          </a:prstGeom>
          <a:noFill/>
          <a:ln w="9525">
            <a:noFill/>
            <a:miter lim="800000"/>
            <a:headEnd/>
            <a:tailEnd/>
          </a:ln>
          <a:effectLst/>
        </p:spPr>
      </p:pic>
      <p:sp>
        <p:nvSpPr>
          <p:cNvPr id="9" name="Rectangle 8"/>
          <p:cNvSpPr/>
          <p:nvPr/>
        </p:nvSpPr>
        <p:spPr>
          <a:xfrm>
            <a:off x="0" y="5562600"/>
            <a:ext cx="9144000" cy="276999"/>
          </a:xfrm>
          <a:prstGeom prst="rect">
            <a:avLst/>
          </a:prstGeom>
        </p:spPr>
        <p:txBody>
          <a:bodyPr wrap="square">
            <a:spAutoFit/>
          </a:bodyPr>
          <a:lstStyle/>
          <a:p>
            <a:pPr marL="228600" indent="-228600" algn="just" fontAlgn="base">
              <a:spcBef>
                <a:spcPct val="0"/>
              </a:spcBef>
              <a:spcAft>
                <a:spcPct val="0"/>
              </a:spcAft>
              <a:defRPr/>
            </a:pPr>
            <a:r>
              <a:rPr lang="de-DE" sz="1200" dirty="0" smtClean="0">
                <a:latin typeface="Arial" pitchFamily="34" charset="0"/>
                <a:cs typeface="Arial" pitchFamily="34" charset="0"/>
              </a:rPr>
              <a:t> </a:t>
            </a:r>
            <a:endParaRPr lang="en-US" sz="1200" dirty="0" smtClean="0">
              <a:latin typeface="Arial" pitchFamily="34" charset="0"/>
              <a:cs typeface="Arial" pitchFamily="34" charset="0"/>
            </a:endParaRPr>
          </a:p>
        </p:txBody>
      </p:sp>
      <p:sp>
        <p:nvSpPr>
          <p:cNvPr id="2" name="Rectangle 1"/>
          <p:cNvSpPr/>
          <p:nvPr/>
        </p:nvSpPr>
        <p:spPr>
          <a:xfrm>
            <a:off x="609600" y="1651591"/>
            <a:ext cx="8001000" cy="4801314"/>
          </a:xfrm>
          <a:prstGeom prst="rect">
            <a:avLst/>
          </a:prstGeom>
        </p:spPr>
        <p:txBody>
          <a:bodyPr wrap="square">
            <a:spAutoFit/>
          </a:bodyPr>
          <a:lstStyle/>
          <a:p>
            <a:pPr marL="342900" indent="-342900" algn="just">
              <a:spcAft>
                <a:spcPts val="1800"/>
              </a:spcAft>
              <a:buClr>
                <a:srgbClr val="0472EC"/>
              </a:buClr>
              <a:buFont typeface="Arial" pitchFamily="34" charset="0"/>
              <a:buChar char="•"/>
              <a:defRPr/>
            </a:pPr>
            <a:r>
              <a:rPr lang="en-US" sz="2400" dirty="0" smtClean="0">
                <a:latin typeface="Arial" panose="020B0604020202020204" pitchFamily="34" charset="0"/>
                <a:cs typeface="Arial" panose="020B0604020202020204" pitchFamily="34" charset="0"/>
              </a:rPr>
              <a:t>9.6</a:t>
            </a:r>
            <a:r>
              <a:rPr lang="en-US" sz="2400" dirty="0">
                <a:latin typeface="Arial" panose="020B0604020202020204" pitchFamily="34" charset="0"/>
                <a:cs typeface="Arial" panose="020B0604020202020204" pitchFamily="34" charset="0"/>
              </a:rPr>
              <a:t>% of men and 18.0% of women over the age of 60 </a:t>
            </a:r>
            <a:r>
              <a:rPr lang="en-US" sz="2400" dirty="0" smtClean="0">
                <a:latin typeface="Arial" panose="020B0604020202020204" pitchFamily="34" charset="0"/>
                <a:cs typeface="Arial" panose="020B0604020202020204" pitchFamily="34" charset="0"/>
              </a:rPr>
              <a:t>years.</a:t>
            </a:r>
          </a:p>
          <a:p>
            <a:pPr algn="just">
              <a:spcAft>
                <a:spcPts val="1800"/>
              </a:spcAft>
              <a:defRPr/>
            </a:pPr>
            <a:endParaRPr lang="en-US" sz="2400" dirty="0">
              <a:latin typeface="Arial" panose="020B0604020202020204" pitchFamily="34" charset="0"/>
              <a:cs typeface="Arial" panose="020B0604020202020204" pitchFamily="34" charset="0"/>
            </a:endParaRPr>
          </a:p>
          <a:p>
            <a:pPr marL="342900" indent="-342900" algn="just">
              <a:spcAft>
                <a:spcPts val="1800"/>
              </a:spcAft>
              <a:buClr>
                <a:srgbClr val="0472EC"/>
              </a:buClr>
              <a:buFont typeface="Arial" pitchFamily="34" charset="0"/>
              <a:buChar char="•"/>
              <a:defRPr/>
            </a:pPr>
            <a:r>
              <a:rPr lang="en-GB" sz="2400" dirty="0" smtClean="0">
                <a:latin typeface="Arial" panose="020B0604020202020204" pitchFamily="34" charset="0"/>
                <a:cs typeface="Arial" panose="020B0604020202020204" pitchFamily="34" charset="0"/>
              </a:rPr>
              <a:t>Fourth </a:t>
            </a:r>
            <a:r>
              <a:rPr lang="en-GB" sz="2400" dirty="0">
                <a:latin typeface="Arial" panose="020B0604020202020204" pitchFamily="34" charset="0"/>
                <a:cs typeface="Arial" panose="020B0604020202020204" pitchFamily="34" charset="0"/>
              </a:rPr>
              <a:t>leading cause of disability by the year 2020 and </a:t>
            </a:r>
            <a:r>
              <a:rPr lang="en-GB" sz="2400" dirty="0" smtClean="0">
                <a:latin typeface="Arial" panose="020B0604020202020204" pitchFamily="34" charset="0"/>
                <a:cs typeface="Arial" panose="020B0604020202020204" pitchFamily="34" charset="0"/>
              </a:rPr>
              <a:t>estimated </a:t>
            </a:r>
            <a:r>
              <a:rPr lang="en-GB" sz="2400" dirty="0">
                <a:latin typeface="Arial" panose="020B0604020202020204" pitchFamily="34" charset="0"/>
                <a:cs typeface="Arial" panose="020B0604020202020204" pitchFamily="34" charset="0"/>
              </a:rPr>
              <a:t>that 130 million will have </a:t>
            </a:r>
            <a:r>
              <a:rPr lang="en-GB" sz="2400" dirty="0" smtClean="0">
                <a:latin typeface="Arial" panose="020B0604020202020204" pitchFamily="34" charset="0"/>
                <a:cs typeface="Arial" panose="020B0604020202020204" pitchFamily="34" charset="0"/>
              </a:rPr>
              <a:t>worldwide</a:t>
            </a:r>
          </a:p>
          <a:p>
            <a:pPr marL="266700" indent="-266700" algn="just">
              <a:spcAft>
                <a:spcPts val="1800"/>
              </a:spcAft>
              <a:buFont typeface="Arial" pitchFamily="34" charset="0"/>
              <a:buChar char="•"/>
              <a:defRPr/>
            </a:pPr>
            <a:endParaRPr lang="en-GB" sz="2400" dirty="0">
              <a:latin typeface="Arial" panose="020B0604020202020204" pitchFamily="34" charset="0"/>
              <a:cs typeface="Arial" panose="020B0604020202020204" pitchFamily="34" charset="0"/>
            </a:endParaRPr>
          </a:p>
          <a:p>
            <a:pPr marL="266700" indent="-266700" algn="just">
              <a:spcAft>
                <a:spcPts val="1800"/>
              </a:spcAft>
              <a:buClr>
                <a:srgbClr val="0472EC"/>
              </a:buClr>
              <a:buFont typeface="Arial" pitchFamily="34" charset="0"/>
              <a:buChar char="•"/>
              <a:defRPr/>
            </a:pPr>
            <a:r>
              <a:rPr lang="en-GB" sz="2400" dirty="0" smtClean="0">
                <a:latin typeface="Arial" panose="020B0604020202020204" pitchFamily="34" charset="0"/>
                <a:cs typeface="Arial" panose="020B0604020202020204" pitchFamily="34" charset="0"/>
              </a:rPr>
              <a:t> Around </a:t>
            </a:r>
            <a:r>
              <a:rPr lang="en-GB" sz="2400" dirty="0">
                <a:latin typeface="Arial" panose="020B0604020202020204" pitchFamily="34" charset="0"/>
                <a:cs typeface="Arial" panose="020B0604020202020204" pitchFamily="34" charset="0"/>
              </a:rPr>
              <a:t>40 million - severely disabled </a:t>
            </a:r>
            <a:r>
              <a:rPr lang="en-GB" sz="2400" dirty="0" smtClean="0">
                <a:latin typeface="Arial" panose="020B0604020202020204" pitchFamily="34" charset="0"/>
                <a:cs typeface="Arial" panose="020B0604020202020204" pitchFamily="34" charset="0"/>
              </a:rPr>
              <a:t>by </a:t>
            </a:r>
            <a:r>
              <a:rPr lang="en-GB" sz="2400" dirty="0">
                <a:latin typeface="Arial" panose="020B0604020202020204" pitchFamily="34" charset="0"/>
                <a:cs typeface="Arial" panose="020B0604020202020204" pitchFamily="34" charset="0"/>
              </a:rPr>
              <a:t>2050 </a:t>
            </a:r>
            <a:endParaRPr lang="en-GB" sz="2400" dirty="0" smtClean="0">
              <a:latin typeface="Arial" panose="020B0604020202020204" pitchFamily="34" charset="0"/>
              <a:cs typeface="Arial" panose="020B0604020202020204" pitchFamily="34" charset="0"/>
            </a:endParaRPr>
          </a:p>
          <a:p>
            <a:pPr marL="266700" indent="-266700" algn="just">
              <a:spcAft>
                <a:spcPts val="1800"/>
              </a:spcAft>
              <a:buFont typeface="Arial" pitchFamily="34" charset="0"/>
              <a:buChar char="•"/>
              <a:defRPr/>
            </a:pPr>
            <a:endParaRPr lang="en-GB" sz="2400" dirty="0">
              <a:latin typeface="Arial" panose="020B0604020202020204" pitchFamily="34" charset="0"/>
              <a:cs typeface="Arial" panose="020B0604020202020204" pitchFamily="34" charset="0"/>
            </a:endParaRPr>
          </a:p>
          <a:p>
            <a:pPr marL="266700" indent="-266700" algn="just">
              <a:spcAft>
                <a:spcPts val="1800"/>
              </a:spcAft>
              <a:buClr>
                <a:srgbClr val="0472EC"/>
              </a:buClr>
              <a:buFont typeface="Arial" pitchFamily="34" charset="0"/>
              <a:buChar char="•"/>
              <a:defRPr/>
            </a:pPr>
            <a:r>
              <a:rPr lang="en-US" sz="2400" dirty="0" smtClean="0">
                <a:latin typeface="Arial" panose="020B0604020202020204" pitchFamily="34" charset="0"/>
                <a:cs typeface="Arial" panose="020B0604020202020204" pitchFamily="34" charset="0"/>
              </a:rPr>
              <a:t> Prevalence </a:t>
            </a:r>
            <a:r>
              <a:rPr lang="en-US" sz="2400" dirty="0">
                <a:latin typeface="Arial" panose="020B0604020202020204" pitchFamily="34" charset="0"/>
                <a:cs typeface="Arial" panose="020B0604020202020204" pitchFamily="34" charset="0"/>
              </a:rPr>
              <a:t>rate of 22% to 39</a:t>
            </a:r>
            <a:r>
              <a:rPr lang="en-US" sz="2400" dirty="0" smtClean="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Ebenezar</a:t>
            </a:r>
            <a:r>
              <a:rPr lang="en-US" sz="2400" dirty="0">
                <a:latin typeface="Arial" panose="020B0604020202020204" pitchFamily="34" charset="0"/>
                <a:cs typeface="Arial" panose="020B0604020202020204" pitchFamily="34" charset="0"/>
              </a:rPr>
              <a:t> et al.,</a:t>
            </a:r>
            <a:r>
              <a:rPr lang="en-US" sz="2400" dirty="0" smtClean="0">
                <a:latin typeface="Arial" panose="020B0604020202020204" pitchFamily="34" charset="0"/>
                <a:cs typeface="Arial" panose="020B0604020202020204" pitchFamily="34" charset="0"/>
              </a:rPr>
              <a:t>2011)</a:t>
            </a:r>
            <a:endParaRPr lang="en-GB" sz="2400" dirty="0">
              <a:latin typeface="Arial" panose="020B0604020202020204" pitchFamily="34" charset="0"/>
              <a:cs typeface="Arial" panose="020B0604020202020204" pitchFamily="34" charset="0"/>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flipV="1">
            <a:off x="0" y="7429527"/>
            <a:ext cx="9144000" cy="45719"/>
          </a:xfrm>
          <a:prstGeom prst="rect">
            <a:avLst/>
          </a:prstGeom>
          <a:solidFill>
            <a:schemeClr val="bg1"/>
          </a:solidFill>
        </p:spPr>
        <p:txBody>
          <a:bodyPr vert="horz" rtlCol="0">
            <a:noAutofit/>
          </a:bodyPr>
          <a:lstStyle/>
          <a:p>
            <a:pPr marL="319088" lvl="0" indent="-319088" algn="just" fontAlgn="auto">
              <a:spcBef>
                <a:spcPts val="0"/>
              </a:spcBef>
              <a:spcAft>
                <a:spcPts val="1200"/>
              </a:spcAft>
              <a:buClr>
                <a:schemeClr val="accent2"/>
              </a:buClr>
              <a:buSzPct val="60000"/>
              <a:buBlip>
                <a:blip r:embed="rId2"/>
              </a:buBlip>
              <a:tabLst>
                <a:tab pos="457200" algn="l"/>
                <a:tab pos="1885950" algn="l"/>
              </a:tabLst>
              <a:defRPr/>
            </a:pPr>
            <a:endParaRPr kumimoji="0" lang="en-US" sz="2400" b="0" i="0" u="none" strike="noStrike" kern="1200" cap="none" spc="0" normalizeH="0" baseline="0" noProof="0" dirty="0" smtClean="0">
              <a:ln>
                <a:noFill/>
              </a:ln>
              <a:solidFill>
                <a:schemeClr val="tx1"/>
              </a:solidFill>
              <a:effectLst/>
              <a:uLnTx/>
              <a:uFillTx/>
              <a:latin typeface="Arial" pitchFamily="34" charset="0"/>
              <a:cs typeface="Arial" pitchFamily="34" charset="0"/>
            </a:endParaRPr>
          </a:p>
        </p:txBody>
      </p:sp>
      <p:sp>
        <p:nvSpPr>
          <p:cNvPr id="3" name="Rectangle 2"/>
          <p:cNvSpPr/>
          <p:nvPr/>
        </p:nvSpPr>
        <p:spPr>
          <a:xfrm>
            <a:off x="541283" y="1676400"/>
            <a:ext cx="8450317" cy="4154984"/>
          </a:xfrm>
          <a:prstGeom prst="rect">
            <a:avLst/>
          </a:prstGeom>
        </p:spPr>
        <p:txBody>
          <a:bodyPr wrap="square">
            <a:spAutoFit/>
          </a:bodyPr>
          <a:lstStyle/>
          <a:p>
            <a:pPr algn="just"/>
            <a:endParaRPr lang="en-GB" sz="2400" dirty="0" smtClean="0">
              <a:latin typeface="Arial" pitchFamily="34" charset="0"/>
              <a:cs typeface="Arial" pitchFamily="34" charset="0"/>
            </a:endParaRPr>
          </a:p>
          <a:p>
            <a:pPr algn="just"/>
            <a:r>
              <a:rPr lang="en-GB" sz="2400" dirty="0" smtClean="0">
                <a:latin typeface="Arial" pitchFamily="34" charset="0"/>
                <a:cs typeface="Arial" pitchFamily="34" charset="0"/>
              </a:rPr>
              <a:t>Disability leads  to</a:t>
            </a:r>
          </a:p>
          <a:p>
            <a:pPr algn="just"/>
            <a:endParaRPr lang="en-GB" sz="2400" dirty="0">
              <a:latin typeface="Arial" pitchFamily="34" charset="0"/>
              <a:cs typeface="Arial" pitchFamily="34" charset="0"/>
            </a:endParaRPr>
          </a:p>
          <a:p>
            <a:pPr marL="342900" indent="-342900" algn="just">
              <a:buFont typeface="Arial" pitchFamily="34" charset="0"/>
              <a:buChar char="•"/>
            </a:pPr>
            <a:r>
              <a:rPr lang="en-GB" sz="2400" dirty="0" smtClean="0">
                <a:latin typeface="Arial" pitchFamily="34" charset="0"/>
                <a:cs typeface="Arial" pitchFamily="34" charset="0"/>
              </a:rPr>
              <a:t> work , recreational , social   limitation</a:t>
            </a:r>
          </a:p>
          <a:p>
            <a:pPr algn="just"/>
            <a:endParaRPr lang="en-GB" sz="2400" dirty="0" smtClean="0">
              <a:latin typeface="Arial" pitchFamily="34" charset="0"/>
              <a:cs typeface="Arial" pitchFamily="34" charset="0"/>
            </a:endParaRPr>
          </a:p>
          <a:p>
            <a:pPr marL="342900" indent="-342900" algn="just">
              <a:buFont typeface="Arial" pitchFamily="34" charset="0"/>
              <a:buChar char="•"/>
            </a:pPr>
            <a:r>
              <a:rPr lang="en-GB" sz="2400" dirty="0" smtClean="0">
                <a:latin typeface="Arial" pitchFamily="34" charset="0"/>
                <a:cs typeface="Arial" pitchFamily="34" charset="0"/>
              </a:rPr>
              <a:t> alterations </a:t>
            </a:r>
            <a:r>
              <a:rPr lang="en-GB" sz="2400" dirty="0">
                <a:latin typeface="Arial" pitchFamily="34" charset="0"/>
                <a:cs typeface="Arial" pitchFamily="34" charset="0"/>
              </a:rPr>
              <a:t>in </a:t>
            </a:r>
            <a:r>
              <a:rPr lang="en-GB" sz="2400" dirty="0" smtClean="0">
                <a:latin typeface="Arial" pitchFamily="34" charset="0"/>
                <a:cs typeface="Arial" pitchFamily="34" charset="0"/>
              </a:rPr>
              <a:t>gait </a:t>
            </a:r>
          </a:p>
          <a:p>
            <a:pPr marL="342900" indent="-342900" algn="just">
              <a:buFont typeface="Arial" pitchFamily="34" charset="0"/>
              <a:buChar char="•"/>
            </a:pPr>
            <a:endParaRPr lang="en-GB" sz="2400" dirty="0">
              <a:latin typeface="Arial" pitchFamily="34" charset="0"/>
              <a:cs typeface="Arial" pitchFamily="34" charset="0"/>
            </a:endParaRPr>
          </a:p>
          <a:p>
            <a:pPr marL="342900" indent="-342900" algn="just">
              <a:buFont typeface="Arial" pitchFamily="34" charset="0"/>
              <a:buChar char="•"/>
            </a:pPr>
            <a:r>
              <a:rPr lang="en-GB" sz="2400" dirty="0" smtClean="0">
                <a:latin typeface="Arial" pitchFamily="34" charset="0"/>
                <a:cs typeface="Arial" pitchFamily="34" charset="0"/>
              </a:rPr>
              <a:t> </a:t>
            </a:r>
            <a:r>
              <a:rPr lang="en-GB" sz="2400" dirty="0" err="1" smtClean="0">
                <a:latin typeface="Arial" pitchFamily="34" charset="0"/>
                <a:cs typeface="Arial" pitchFamily="34" charset="0"/>
              </a:rPr>
              <a:t>varus</a:t>
            </a:r>
            <a:r>
              <a:rPr lang="en-GB" sz="2400" dirty="0" smtClean="0">
                <a:latin typeface="Arial" pitchFamily="34" charset="0"/>
                <a:cs typeface="Arial" pitchFamily="34" charset="0"/>
              </a:rPr>
              <a:t>/valgus alignment  deformities</a:t>
            </a:r>
          </a:p>
          <a:p>
            <a:pPr algn="just"/>
            <a:r>
              <a:rPr lang="en-GB" sz="2400" dirty="0" smtClean="0">
                <a:latin typeface="Arial" pitchFamily="34" charset="0"/>
                <a:cs typeface="Arial" pitchFamily="34" charset="0"/>
              </a:rPr>
              <a:t> </a:t>
            </a:r>
          </a:p>
          <a:p>
            <a:pPr marL="342900" indent="-342900" algn="just">
              <a:buFont typeface="Arial" pitchFamily="34" charset="0"/>
              <a:buChar char="•"/>
            </a:pPr>
            <a:r>
              <a:rPr lang="en-GB" sz="2400" dirty="0" smtClean="0">
                <a:latin typeface="Arial" pitchFamily="34" charset="0"/>
                <a:cs typeface="Arial" pitchFamily="34" charset="0"/>
              </a:rPr>
              <a:t>muscle </a:t>
            </a:r>
            <a:r>
              <a:rPr lang="en-GB" sz="2400" dirty="0">
                <a:latin typeface="Arial" pitchFamily="34" charset="0"/>
                <a:cs typeface="Arial" pitchFamily="34" charset="0"/>
              </a:rPr>
              <a:t>imbalances (</a:t>
            </a:r>
            <a:r>
              <a:rPr lang="en-GB" sz="2400" dirty="0" err="1">
                <a:latin typeface="Arial" pitchFamily="34" charset="0"/>
                <a:cs typeface="Arial" pitchFamily="34" charset="0"/>
              </a:rPr>
              <a:t>Helmick</a:t>
            </a:r>
            <a:r>
              <a:rPr lang="en-GB" sz="2400" dirty="0">
                <a:latin typeface="Arial" pitchFamily="34" charset="0"/>
                <a:cs typeface="Arial" pitchFamily="34" charset="0"/>
              </a:rPr>
              <a:t> et al., 2008). </a:t>
            </a:r>
            <a:endParaRPr lang="en-GB" sz="2400" dirty="0" smtClean="0">
              <a:latin typeface="Arial" pitchFamily="34" charset="0"/>
              <a:cs typeface="Arial" pitchFamily="34" charset="0"/>
            </a:endParaRPr>
          </a:p>
          <a:p>
            <a:pPr algn="just"/>
            <a:endParaRPr lang="en-GB" sz="2400" dirty="0">
              <a:latin typeface="Arial" pitchFamily="34" charset="0"/>
              <a:cs typeface="Arial" pitchFamily="34" charset="0"/>
            </a:endParaRPr>
          </a:p>
        </p:txBody>
      </p:sp>
      <p:sp>
        <p:nvSpPr>
          <p:cNvPr id="2" name="Rectangle 1"/>
          <p:cNvSpPr/>
          <p:nvPr/>
        </p:nvSpPr>
        <p:spPr>
          <a:xfrm>
            <a:off x="990600" y="819834"/>
            <a:ext cx="7543800" cy="646331"/>
          </a:xfrm>
          <a:prstGeom prst="rect">
            <a:avLst/>
          </a:prstGeom>
          <a:solidFill>
            <a:schemeClr val="accent2"/>
          </a:solidFill>
          <a:ln>
            <a:solidFill>
              <a:schemeClr val="tx1"/>
            </a:solidFill>
          </a:ln>
        </p:spPr>
        <p:txBody>
          <a:bodyPr wrap="square" lIns="91440" tIns="45720" rIns="91440" bIns="45720">
            <a:spAutoFit/>
          </a:bodyPr>
          <a:lstStyle/>
          <a:p>
            <a:pPr algn="ctr"/>
            <a:r>
              <a:rPr lang="en-US" sz="3600" b="1" cap="none" spc="0"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rPr>
              <a:t>BACKGROUND OF THE STUDY</a:t>
            </a:r>
            <a:endParaRPr lang="en-GB" sz="3600" b="1" cap="none" spc="0"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 y="1752600"/>
            <a:ext cx="9067800" cy="2516073"/>
          </a:xfrm>
          <a:prstGeom prst="rect">
            <a:avLst/>
          </a:prstGeom>
        </p:spPr>
        <p:txBody>
          <a:bodyPr wrap="square">
            <a:spAutoFit/>
          </a:bodyPr>
          <a:lstStyle/>
          <a:p>
            <a:pPr marL="361950" indent="-361950" algn="just">
              <a:lnSpc>
                <a:spcPts val="2700"/>
              </a:lnSpc>
            </a:pPr>
            <a:endParaRPr lang="en-US" sz="2400" dirty="0" smtClean="0">
              <a:latin typeface="Arial" pitchFamily="34" charset="0"/>
              <a:cs typeface="Arial" pitchFamily="34" charset="0"/>
            </a:endParaRPr>
          </a:p>
          <a:p>
            <a:pPr marL="342900" indent="-342900" algn="just">
              <a:lnSpc>
                <a:spcPts val="2700"/>
              </a:lnSpc>
              <a:buFont typeface="Arial" pitchFamily="34" charset="0"/>
              <a:buChar char="•"/>
            </a:pPr>
            <a:r>
              <a:rPr lang="en-US" sz="2400" dirty="0" smtClean="0">
                <a:latin typeface="Arial" pitchFamily="34" charset="0"/>
                <a:cs typeface="Arial" pitchFamily="34" charset="0"/>
              </a:rPr>
              <a:t>Exercise prescription are variable</a:t>
            </a:r>
            <a:endParaRPr lang="de-DE" sz="2400" dirty="0" smtClean="0">
              <a:latin typeface="Arial" pitchFamily="34" charset="0"/>
              <a:cs typeface="Arial" pitchFamily="34" charset="0"/>
            </a:endParaRPr>
          </a:p>
          <a:p>
            <a:pPr marL="361950" indent="-361950" algn="just">
              <a:lnSpc>
                <a:spcPts val="2700"/>
              </a:lnSpc>
            </a:pPr>
            <a:endParaRPr lang="en-US" sz="2400" dirty="0" smtClean="0">
              <a:latin typeface="Arial" pitchFamily="34" charset="0"/>
              <a:cs typeface="Arial" pitchFamily="34" charset="0"/>
            </a:endParaRPr>
          </a:p>
          <a:p>
            <a:pPr marL="342900" indent="-342900" algn="just">
              <a:lnSpc>
                <a:spcPts val="2700"/>
              </a:lnSpc>
              <a:buFont typeface="Arial" pitchFamily="34" charset="0"/>
              <a:buChar char="•"/>
            </a:pPr>
            <a:r>
              <a:rPr lang="en-US" sz="2400" dirty="0" smtClean="0">
                <a:latin typeface="Arial" pitchFamily="34" charset="0"/>
                <a:cs typeface="Arial" pitchFamily="34" charset="0"/>
              </a:rPr>
              <a:t>Clinically practicable regimens are likely to lead to greater compliance  and improved outcomes .</a:t>
            </a:r>
            <a:endParaRPr lang="en-GB" sz="2400" dirty="0" smtClean="0">
              <a:latin typeface="Arial" pitchFamily="34" charset="0"/>
              <a:cs typeface="Arial" pitchFamily="34" charset="0"/>
            </a:endParaRPr>
          </a:p>
          <a:p>
            <a:pPr marL="342900" indent="-342900" algn="just">
              <a:lnSpc>
                <a:spcPts val="2700"/>
              </a:lnSpc>
              <a:buFont typeface="Arial" pitchFamily="34" charset="0"/>
              <a:buChar char="•"/>
            </a:pPr>
            <a:endParaRPr lang="en-US" sz="2400" dirty="0">
              <a:latin typeface="Arial" pitchFamily="34" charset="0"/>
              <a:cs typeface="Arial" pitchFamily="34" charset="0"/>
            </a:endParaRPr>
          </a:p>
          <a:p>
            <a:pPr marL="342900" indent="-342900" algn="just">
              <a:lnSpc>
                <a:spcPts val="2700"/>
              </a:lnSpc>
              <a:buFont typeface="Arial" pitchFamily="34" charset="0"/>
              <a:buChar char="•"/>
            </a:pPr>
            <a:r>
              <a:rPr lang="en-US" sz="2400" dirty="0" smtClean="0">
                <a:latin typeface="Arial" pitchFamily="34" charset="0"/>
                <a:cs typeface="Arial" pitchFamily="34" charset="0"/>
              </a:rPr>
              <a:t>Limited evidence exists for yoga.</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1905000"/>
            <a:ext cx="7924800" cy="3785652"/>
          </a:xfrm>
          <a:prstGeom prst="rect">
            <a:avLst/>
          </a:prstGeom>
        </p:spPr>
        <p:txBody>
          <a:bodyPr wrap="square">
            <a:spAutoFit/>
          </a:bodyPr>
          <a:lstStyle/>
          <a:p>
            <a:pPr marL="342900" indent="-342900">
              <a:buClr>
                <a:srgbClr val="0472EC"/>
              </a:buClr>
              <a:buFont typeface="Arial" pitchFamily="34" charset="0"/>
              <a:buChar char="•"/>
            </a:pPr>
            <a:r>
              <a:rPr lang="en-GB" sz="2400" dirty="0">
                <a:latin typeface="Arial" pitchFamily="34" charset="0"/>
                <a:cs typeface="Arial" pitchFamily="34" charset="0"/>
              </a:rPr>
              <a:t>To assess the knee pain, physical disability, mobility and psychological well-being of patients with knee osteoarthritis</a:t>
            </a:r>
            <a:r>
              <a:rPr lang="en-GB" sz="2400" dirty="0" smtClean="0">
                <a:latin typeface="Arial" pitchFamily="34" charset="0"/>
                <a:cs typeface="Arial" pitchFamily="34" charset="0"/>
              </a:rPr>
              <a:t>.</a:t>
            </a:r>
          </a:p>
          <a:p>
            <a:pPr marL="342900" indent="-342900">
              <a:buFont typeface="Arial" pitchFamily="34" charset="0"/>
              <a:buChar char="•"/>
            </a:pPr>
            <a:endParaRPr lang="en-GB" sz="2400" dirty="0" smtClean="0">
              <a:latin typeface="Arial" pitchFamily="34" charset="0"/>
              <a:cs typeface="Arial" pitchFamily="34" charset="0"/>
            </a:endParaRPr>
          </a:p>
          <a:p>
            <a:endParaRPr lang="en-GB" sz="2400" dirty="0">
              <a:latin typeface="Arial" pitchFamily="34" charset="0"/>
              <a:cs typeface="Arial" pitchFamily="34" charset="0"/>
            </a:endParaRPr>
          </a:p>
          <a:p>
            <a:pPr marL="342900" indent="-342900">
              <a:buClr>
                <a:srgbClr val="0472EC"/>
              </a:buClr>
              <a:buFont typeface="Arial" pitchFamily="34" charset="0"/>
              <a:buChar char="•"/>
            </a:pPr>
            <a:r>
              <a:rPr lang="en-GB" sz="2400" dirty="0" smtClean="0">
                <a:latin typeface="Arial" pitchFamily="34" charset="0"/>
                <a:cs typeface="Arial" pitchFamily="34" charset="0"/>
              </a:rPr>
              <a:t>To </a:t>
            </a:r>
            <a:r>
              <a:rPr lang="en-GB" sz="2400" dirty="0">
                <a:latin typeface="Arial" pitchFamily="34" charset="0"/>
                <a:cs typeface="Arial" pitchFamily="34" charset="0"/>
              </a:rPr>
              <a:t>compare the effectiveness of therapeutic exercise and yoga on the outcomes measures such as knee pain, physical </a:t>
            </a:r>
            <a:r>
              <a:rPr lang="en-GB" sz="2400" dirty="0" smtClean="0">
                <a:latin typeface="Arial" pitchFamily="34" charset="0"/>
                <a:cs typeface="Arial" pitchFamily="34" charset="0"/>
              </a:rPr>
              <a:t>disability, mobility </a:t>
            </a:r>
            <a:r>
              <a:rPr lang="en-GB" sz="2400" dirty="0">
                <a:latin typeface="Arial" pitchFamily="34" charset="0"/>
                <a:cs typeface="Arial" pitchFamily="34" charset="0"/>
              </a:rPr>
              <a:t>and psychological well-being between the experimental and control groups. </a:t>
            </a:r>
          </a:p>
        </p:txBody>
      </p:sp>
      <p:sp>
        <p:nvSpPr>
          <p:cNvPr id="3" name="Rectangle 2"/>
          <p:cNvSpPr/>
          <p:nvPr/>
        </p:nvSpPr>
        <p:spPr>
          <a:xfrm>
            <a:off x="2438400" y="780365"/>
            <a:ext cx="4876800" cy="646331"/>
          </a:xfrm>
          <a:prstGeom prst="rect">
            <a:avLst/>
          </a:prstGeom>
          <a:solidFill>
            <a:schemeClr val="accent2"/>
          </a:solidFill>
          <a:ln>
            <a:solidFill>
              <a:schemeClr val="tx1"/>
            </a:solidFill>
          </a:ln>
        </p:spPr>
        <p:txBody>
          <a:bodyPr wrap="square" lIns="91440" tIns="45720" rIns="91440" bIns="45720">
            <a:spAutoFit/>
          </a:bodyPr>
          <a:lstStyle/>
          <a:p>
            <a:pPr algn="ctr"/>
            <a:r>
              <a:rPr lang="en-US" sz="36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rPr>
              <a:t>OBJECTIVES</a:t>
            </a:r>
            <a:endParaRPr lang="en-GB" sz="36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Content Placeholder 2"/>
          <p:cNvSpPr>
            <a:spLocks noGrp="1"/>
          </p:cNvSpPr>
          <p:nvPr>
            <p:ph idx="1"/>
          </p:nvPr>
        </p:nvSpPr>
        <p:spPr>
          <a:xfrm>
            <a:off x="304800" y="1219200"/>
            <a:ext cx="8382000" cy="1295399"/>
          </a:xfrm>
        </p:spPr>
        <p:txBody>
          <a:bodyPr rtlCol="0">
            <a:normAutofit/>
          </a:bodyPr>
          <a:lstStyle/>
          <a:p>
            <a:pPr marL="0" indent="0" algn="just" eaLnBrk="1" fontAlgn="auto" hangingPunct="1">
              <a:spcAft>
                <a:spcPts val="0"/>
              </a:spcAft>
              <a:buFontTx/>
              <a:buNone/>
              <a:defRPr/>
            </a:pPr>
            <a:r>
              <a:rPr lang="en-US" sz="2400" dirty="0" smtClean="0">
                <a:latin typeface="Arial" pitchFamily="34" charset="0"/>
                <a:cs typeface="Arial" pitchFamily="34" charset="0"/>
              </a:rPr>
              <a:t>	Experimental research with a pretest-posttest control group design, involving three groups.</a:t>
            </a:r>
          </a:p>
        </p:txBody>
      </p:sp>
      <p:graphicFrame>
        <p:nvGraphicFramePr>
          <p:cNvPr id="6" name="Table 5"/>
          <p:cNvGraphicFramePr>
            <a:graphicFrameLocks noGrp="1"/>
          </p:cNvGraphicFramePr>
          <p:nvPr>
            <p:extLst>
              <p:ext uri="{D42A27DB-BD31-4B8C-83A1-F6EECF244321}">
                <p14:modId xmlns:p14="http://schemas.microsoft.com/office/powerpoint/2010/main" xmlns="" val="2856015954"/>
              </p:ext>
            </p:extLst>
          </p:nvPr>
        </p:nvGraphicFramePr>
        <p:xfrm>
          <a:off x="304800" y="2209802"/>
          <a:ext cx="8534400" cy="4423950"/>
        </p:xfrm>
        <a:graphic>
          <a:graphicData uri="http://schemas.openxmlformats.org/drawingml/2006/table">
            <a:tbl>
              <a:tblPr/>
              <a:tblGrid>
                <a:gridCol w="1781094"/>
                <a:gridCol w="2374789"/>
                <a:gridCol w="2523214"/>
                <a:gridCol w="1855303"/>
              </a:tblGrid>
              <a:tr h="610200">
                <a:tc>
                  <a:txBody>
                    <a:bodyPr/>
                    <a:lstStyle/>
                    <a:p>
                      <a:pPr marL="0" marR="0" algn="ctr">
                        <a:lnSpc>
                          <a:spcPts val="1800"/>
                        </a:lnSpc>
                        <a:spcBef>
                          <a:spcPts val="0"/>
                        </a:spcBef>
                        <a:spcAft>
                          <a:spcPts val="0"/>
                        </a:spcAft>
                      </a:pPr>
                      <a:r>
                        <a:rPr lang="de-DE" sz="1800" b="1" baseline="0" dirty="0">
                          <a:solidFill>
                            <a:schemeClr val="tx1"/>
                          </a:solidFill>
                          <a:latin typeface="Arial" pitchFamily="34" charset="0"/>
                          <a:ea typeface="Calibri"/>
                          <a:cs typeface="Arial" pitchFamily="34" charset="0"/>
                        </a:rPr>
                        <a:t>Out come measures</a:t>
                      </a:r>
                      <a:endParaRPr lang="en-US" sz="1800" baseline="0" dirty="0">
                        <a:solidFill>
                          <a:schemeClr val="tx1"/>
                        </a:solidFill>
                        <a:latin typeface="Arial" pitchFamily="34" charset="0"/>
                        <a:ea typeface="Calibri"/>
                        <a:cs typeface="Arial"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ctr">
                        <a:lnSpc>
                          <a:spcPts val="1800"/>
                        </a:lnSpc>
                        <a:spcBef>
                          <a:spcPts val="0"/>
                        </a:spcBef>
                        <a:spcAft>
                          <a:spcPts val="0"/>
                        </a:spcAft>
                      </a:pPr>
                      <a:r>
                        <a:rPr lang="de-DE" sz="1800" b="1" baseline="0" dirty="0">
                          <a:solidFill>
                            <a:schemeClr val="tx1"/>
                          </a:solidFill>
                          <a:latin typeface="Arial" pitchFamily="34" charset="0"/>
                          <a:ea typeface="Calibri"/>
                          <a:cs typeface="Arial" pitchFamily="34" charset="0"/>
                        </a:rPr>
                        <a:t>Variables / parameters</a:t>
                      </a:r>
                      <a:endParaRPr lang="en-US" sz="1800" baseline="0" dirty="0">
                        <a:solidFill>
                          <a:schemeClr val="tx1"/>
                        </a:solidFill>
                        <a:latin typeface="Arial" pitchFamily="34" charset="0"/>
                        <a:ea typeface="Calibri"/>
                        <a:cs typeface="Arial"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ctr">
                        <a:lnSpc>
                          <a:spcPts val="1800"/>
                        </a:lnSpc>
                        <a:spcBef>
                          <a:spcPts val="0"/>
                        </a:spcBef>
                        <a:spcAft>
                          <a:spcPts val="0"/>
                        </a:spcAft>
                      </a:pPr>
                      <a:r>
                        <a:rPr lang="de-DE" sz="1800" b="1" baseline="0" dirty="0">
                          <a:solidFill>
                            <a:schemeClr val="tx1"/>
                          </a:solidFill>
                          <a:latin typeface="Arial" pitchFamily="34" charset="0"/>
                          <a:ea typeface="Calibri"/>
                          <a:cs typeface="Arial" pitchFamily="34" charset="0"/>
                        </a:rPr>
                        <a:t>Instruments</a:t>
                      </a:r>
                      <a:endParaRPr lang="en-US" sz="1800" baseline="0" dirty="0">
                        <a:solidFill>
                          <a:schemeClr val="tx1"/>
                        </a:solidFill>
                        <a:latin typeface="Arial" pitchFamily="34" charset="0"/>
                        <a:ea typeface="Calibri"/>
                        <a:cs typeface="Arial"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ctr">
                        <a:lnSpc>
                          <a:spcPts val="1800"/>
                        </a:lnSpc>
                        <a:spcBef>
                          <a:spcPts val="0"/>
                        </a:spcBef>
                        <a:spcAft>
                          <a:spcPts val="0"/>
                        </a:spcAft>
                      </a:pPr>
                      <a:r>
                        <a:rPr lang="de-DE" sz="1800" b="1" baseline="0" dirty="0">
                          <a:solidFill>
                            <a:schemeClr val="tx1"/>
                          </a:solidFill>
                          <a:latin typeface="Arial" pitchFamily="34" charset="0"/>
                          <a:ea typeface="Calibri"/>
                          <a:cs typeface="Arial" pitchFamily="34" charset="0"/>
                        </a:rPr>
                        <a:t>Authors</a:t>
                      </a:r>
                      <a:endParaRPr lang="en-US" sz="1800" baseline="0" dirty="0">
                        <a:solidFill>
                          <a:schemeClr val="tx1"/>
                        </a:solidFill>
                        <a:latin typeface="Arial" pitchFamily="34" charset="0"/>
                        <a:ea typeface="Calibri"/>
                        <a:cs typeface="Arial" pitchFamily="34"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r>
              <a:tr h="762750">
                <a:tc>
                  <a:txBody>
                    <a:bodyPr/>
                    <a:lstStyle/>
                    <a:p>
                      <a:pPr marL="0" marR="0" algn="just">
                        <a:lnSpc>
                          <a:spcPts val="1800"/>
                        </a:lnSpc>
                        <a:spcBef>
                          <a:spcPts val="0"/>
                        </a:spcBef>
                        <a:spcAft>
                          <a:spcPts val="0"/>
                        </a:spcAft>
                      </a:pPr>
                      <a:r>
                        <a:rPr lang="de-DE" sz="1800" b="1" i="1" baseline="0" dirty="0">
                          <a:solidFill>
                            <a:schemeClr val="tx1"/>
                          </a:solidFill>
                          <a:latin typeface="Arial" pitchFamily="34" charset="0"/>
                          <a:ea typeface="Calibri"/>
                          <a:cs typeface="Arial" pitchFamily="34" charset="0"/>
                        </a:rPr>
                        <a:t>Primary outcome measure</a:t>
                      </a:r>
                      <a:endParaRPr lang="en-US" sz="1800" b="1" i="1" baseline="0" dirty="0">
                        <a:solidFill>
                          <a:schemeClr val="tx1"/>
                        </a:solidFill>
                        <a:latin typeface="Arial" pitchFamily="34" charset="0"/>
                        <a:ea typeface="Calibri"/>
                        <a:cs typeface="Arial" pitchFamily="34" charset="0"/>
                      </a:endParaRPr>
                    </a:p>
                  </a:txBody>
                  <a:tcPr marL="63574" marR="63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just">
                        <a:lnSpc>
                          <a:spcPts val="1800"/>
                        </a:lnSpc>
                        <a:spcBef>
                          <a:spcPts val="0"/>
                        </a:spcBef>
                        <a:spcAft>
                          <a:spcPts val="0"/>
                        </a:spcAft>
                      </a:pPr>
                      <a:r>
                        <a:rPr lang="en-IN" sz="1800" baseline="0" dirty="0">
                          <a:solidFill>
                            <a:schemeClr val="tx1"/>
                          </a:solidFill>
                          <a:latin typeface="Arial" pitchFamily="34" charset="0"/>
                          <a:ea typeface="Calibri"/>
                          <a:cs typeface="Arial" pitchFamily="34" charset="0"/>
                        </a:rPr>
                        <a:t>Self reported physical disability </a:t>
                      </a:r>
                      <a:endParaRPr lang="en-US" sz="1800" baseline="0" dirty="0">
                        <a:solidFill>
                          <a:schemeClr val="tx1"/>
                        </a:solidFill>
                        <a:latin typeface="Arial" pitchFamily="34" charset="0"/>
                        <a:ea typeface="Calibri"/>
                        <a:cs typeface="Arial" pitchFamily="34" charset="0"/>
                      </a:endParaRPr>
                    </a:p>
                  </a:txBody>
                  <a:tcPr marL="63574" marR="63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just">
                        <a:lnSpc>
                          <a:spcPts val="1800"/>
                        </a:lnSpc>
                        <a:spcBef>
                          <a:spcPts val="0"/>
                        </a:spcBef>
                        <a:spcAft>
                          <a:spcPts val="0"/>
                        </a:spcAft>
                      </a:pPr>
                      <a:r>
                        <a:rPr lang="en-IN" sz="1800" baseline="0" dirty="0">
                          <a:solidFill>
                            <a:schemeClr val="tx1"/>
                          </a:solidFill>
                          <a:latin typeface="Arial" pitchFamily="34" charset="0"/>
                          <a:ea typeface="Calibri"/>
                          <a:cs typeface="Arial" pitchFamily="34" charset="0"/>
                        </a:rPr>
                        <a:t>Knee Injury And Osteoarthritis  outcome score ( KOOS)</a:t>
                      </a:r>
                      <a:endParaRPr lang="en-US" sz="1800" baseline="0" dirty="0">
                        <a:solidFill>
                          <a:schemeClr val="tx1"/>
                        </a:solidFill>
                        <a:latin typeface="Arial" pitchFamily="34" charset="0"/>
                        <a:ea typeface="Calibri"/>
                        <a:cs typeface="Arial" pitchFamily="34" charset="0"/>
                      </a:endParaRPr>
                    </a:p>
                  </a:txBody>
                  <a:tcPr marL="63574" marR="63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just">
                        <a:lnSpc>
                          <a:spcPts val="1800"/>
                        </a:lnSpc>
                        <a:spcBef>
                          <a:spcPts val="0"/>
                        </a:spcBef>
                        <a:spcAft>
                          <a:spcPts val="0"/>
                        </a:spcAft>
                      </a:pPr>
                      <a:r>
                        <a:rPr lang="de-DE" sz="1800" baseline="0" dirty="0">
                          <a:solidFill>
                            <a:schemeClr val="tx1"/>
                          </a:solidFill>
                          <a:latin typeface="Arial" pitchFamily="34" charset="0"/>
                          <a:ea typeface="Calibri"/>
                          <a:cs typeface="Arial" pitchFamily="34" charset="0"/>
                        </a:rPr>
                        <a:t>Ewa M Roos </a:t>
                      </a:r>
                      <a:endParaRPr lang="en-US" sz="1800" baseline="0" dirty="0">
                        <a:solidFill>
                          <a:schemeClr val="tx1"/>
                        </a:solidFill>
                        <a:latin typeface="Arial" pitchFamily="34" charset="0"/>
                        <a:ea typeface="Calibri"/>
                        <a:cs typeface="Arial" pitchFamily="34" charset="0"/>
                      </a:endParaRPr>
                    </a:p>
                    <a:p>
                      <a:pPr marL="0" marR="0" algn="just">
                        <a:lnSpc>
                          <a:spcPts val="1800"/>
                        </a:lnSpc>
                        <a:spcBef>
                          <a:spcPts val="0"/>
                        </a:spcBef>
                        <a:spcAft>
                          <a:spcPts val="0"/>
                        </a:spcAft>
                      </a:pPr>
                      <a:r>
                        <a:rPr lang="de-DE" sz="1800" baseline="0" dirty="0">
                          <a:solidFill>
                            <a:schemeClr val="tx1"/>
                          </a:solidFill>
                          <a:latin typeface="Arial" pitchFamily="34" charset="0"/>
                          <a:ea typeface="Calibri"/>
                          <a:cs typeface="Arial" pitchFamily="34" charset="0"/>
                        </a:rPr>
                        <a:t>(2003)</a:t>
                      </a:r>
                      <a:endParaRPr lang="en-US" sz="1800" baseline="0" dirty="0">
                        <a:solidFill>
                          <a:schemeClr val="tx1"/>
                        </a:solidFill>
                        <a:latin typeface="Arial" pitchFamily="34" charset="0"/>
                        <a:ea typeface="Calibri"/>
                        <a:cs typeface="Arial" pitchFamily="34" charset="0"/>
                      </a:endParaRPr>
                    </a:p>
                  </a:txBody>
                  <a:tcPr marL="63574" marR="63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762750">
                <a:tc>
                  <a:txBody>
                    <a:bodyPr/>
                    <a:lstStyle/>
                    <a:p>
                      <a:pPr marL="0" marR="0" algn="just">
                        <a:lnSpc>
                          <a:spcPts val="1800"/>
                        </a:lnSpc>
                        <a:spcBef>
                          <a:spcPts val="0"/>
                        </a:spcBef>
                        <a:spcAft>
                          <a:spcPts val="0"/>
                        </a:spcAft>
                      </a:pPr>
                      <a:r>
                        <a:rPr lang="de-DE" sz="1800" b="1" i="1" baseline="0" dirty="0">
                          <a:solidFill>
                            <a:schemeClr val="tx1"/>
                          </a:solidFill>
                          <a:latin typeface="Arial" pitchFamily="34" charset="0"/>
                          <a:ea typeface="Calibri"/>
                          <a:cs typeface="Arial" pitchFamily="34" charset="0"/>
                        </a:rPr>
                        <a:t>Secondary outcome measure</a:t>
                      </a:r>
                      <a:endParaRPr lang="en-US" sz="1800" b="1" i="1" baseline="0" dirty="0">
                        <a:solidFill>
                          <a:schemeClr val="tx1"/>
                        </a:solidFill>
                        <a:latin typeface="Arial" pitchFamily="34" charset="0"/>
                        <a:ea typeface="Calibri"/>
                        <a:cs typeface="Arial" pitchFamily="34" charset="0"/>
                      </a:endParaRPr>
                    </a:p>
                  </a:txBody>
                  <a:tcPr marL="63574" marR="63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just">
                        <a:lnSpc>
                          <a:spcPts val="1800"/>
                        </a:lnSpc>
                        <a:spcBef>
                          <a:spcPts val="0"/>
                        </a:spcBef>
                        <a:spcAft>
                          <a:spcPts val="0"/>
                        </a:spcAft>
                      </a:pPr>
                      <a:r>
                        <a:rPr lang="en-IN" sz="1800" baseline="0" dirty="0">
                          <a:solidFill>
                            <a:schemeClr val="tx1"/>
                          </a:solidFill>
                          <a:latin typeface="Arial" pitchFamily="34" charset="0"/>
                          <a:ea typeface="Calibri"/>
                          <a:cs typeface="Arial" pitchFamily="34" charset="0"/>
                        </a:rPr>
                        <a:t>Psychological well-being</a:t>
                      </a:r>
                      <a:endParaRPr lang="en-US" sz="1800" baseline="0" dirty="0">
                        <a:solidFill>
                          <a:schemeClr val="tx1"/>
                        </a:solidFill>
                        <a:latin typeface="Arial" pitchFamily="34" charset="0"/>
                        <a:ea typeface="Calibri"/>
                        <a:cs typeface="Arial" pitchFamily="34" charset="0"/>
                      </a:endParaRPr>
                    </a:p>
                  </a:txBody>
                  <a:tcPr marL="63574" marR="63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just">
                        <a:lnSpc>
                          <a:spcPts val="1800"/>
                        </a:lnSpc>
                        <a:spcBef>
                          <a:spcPts val="0"/>
                        </a:spcBef>
                        <a:spcAft>
                          <a:spcPts val="0"/>
                        </a:spcAft>
                      </a:pPr>
                      <a:r>
                        <a:rPr lang="en-IN" sz="1800" baseline="0" dirty="0">
                          <a:solidFill>
                            <a:schemeClr val="tx1"/>
                          </a:solidFill>
                          <a:latin typeface="Arial" pitchFamily="34" charset="0"/>
                          <a:ea typeface="Calibri"/>
                          <a:cs typeface="Arial" pitchFamily="34" charset="0"/>
                        </a:rPr>
                        <a:t> Psychological general wellbeing index  (PGWB)</a:t>
                      </a:r>
                      <a:endParaRPr lang="en-US" sz="1800" baseline="0" dirty="0">
                        <a:solidFill>
                          <a:schemeClr val="tx1"/>
                        </a:solidFill>
                        <a:latin typeface="Arial" pitchFamily="34" charset="0"/>
                        <a:ea typeface="Calibri"/>
                        <a:cs typeface="Arial" pitchFamily="34" charset="0"/>
                      </a:endParaRPr>
                    </a:p>
                  </a:txBody>
                  <a:tcPr marL="63574" marR="63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just">
                        <a:lnSpc>
                          <a:spcPts val="1800"/>
                        </a:lnSpc>
                        <a:spcBef>
                          <a:spcPts val="0"/>
                        </a:spcBef>
                        <a:spcAft>
                          <a:spcPts val="0"/>
                        </a:spcAft>
                      </a:pPr>
                      <a:r>
                        <a:rPr lang="de-DE" sz="1800" baseline="0">
                          <a:solidFill>
                            <a:schemeClr val="tx1"/>
                          </a:solidFill>
                          <a:latin typeface="Arial" pitchFamily="34" charset="0"/>
                          <a:ea typeface="Calibri"/>
                          <a:cs typeface="Arial" pitchFamily="34" charset="0"/>
                        </a:rPr>
                        <a:t>Dupoy(1984) </a:t>
                      </a:r>
                      <a:endParaRPr lang="en-US" sz="1800" baseline="0">
                        <a:solidFill>
                          <a:schemeClr val="tx1"/>
                        </a:solidFill>
                        <a:latin typeface="Arial" pitchFamily="34" charset="0"/>
                        <a:ea typeface="Calibri"/>
                        <a:cs typeface="Arial" pitchFamily="34" charset="0"/>
                      </a:endParaRPr>
                    </a:p>
                  </a:txBody>
                  <a:tcPr marL="63574" marR="63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762750">
                <a:tc>
                  <a:txBody>
                    <a:bodyPr/>
                    <a:lstStyle/>
                    <a:p>
                      <a:pPr marL="0" marR="0" algn="just">
                        <a:lnSpc>
                          <a:spcPts val="1800"/>
                        </a:lnSpc>
                        <a:spcBef>
                          <a:spcPts val="0"/>
                        </a:spcBef>
                        <a:spcAft>
                          <a:spcPts val="0"/>
                        </a:spcAft>
                      </a:pPr>
                      <a:r>
                        <a:rPr lang="de-DE" sz="1800" b="1" i="1" baseline="0" dirty="0">
                          <a:solidFill>
                            <a:schemeClr val="tx1"/>
                          </a:solidFill>
                          <a:latin typeface="Arial" pitchFamily="34" charset="0"/>
                          <a:ea typeface="Calibri"/>
                          <a:cs typeface="Arial" pitchFamily="34" charset="0"/>
                        </a:rPr>
                        <a:t>Secondary outcome measure</a:t>
                      </a:r>
                      <a:endParaRPr lang="en-US" sz="1800" b="1" i="1" baseline="0" dirty="0">
                        <a:solidFill>
                          <a:schemeClr val="tx1"/>
                        </a:solidFill>
                        <a:latin typeface="Arial" pitchFamily="34" charset="0"/>
                        <a:ea typeface="Calibri"/>
                        <a:cs typeface="Arial" pitchFamily="34" charset="0"/>
                      </a:endParaRPr>
                    </a:p>
                  </a:txBody>
                  <a:tcPr marL="63574" marR="63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just">
                        <a:lnSpc>
                          <a:spcPts val="1800"/>
                        </a:lnSpc>
                        <a:spcBef>
                          <a:spcPts val="0"/>
                        </a:spcBef>
                        <a:spcAft>
                          <a:spcPts val="0"/>
                        </a:spcAft>
                      </a:pPr>
                      <a:r>
                        <a:rPr lang="en-IN" sz="1800" baseline="0" dirty="0">
                          <a:solidFill>
                            <a:schemeClr val="tx1"/>
                          </a:solidFill>
                          <a:latin typeface="Arial" pitchFamily="34" charset="0"/>
                          <a:ea typeface="Calibri"/>
                          <a:cs typeface="Arial" pitchFamily="34" charset="0"/>
                        </a:rPr>
                        <a:t>Self  reported pain</a:t>
                      </a:r>
                      <a:endParaRPr lang="en-US" sz="1800" baseline="0" dirty="0">
                        <a:solidFill>
                          <a:schemeClr val="tx1"/>
                        </a:solidFill>
                        <a:latin typeface="Arial" pitchFamily="34" charset="0"/>
                        <a:ea typeface="Calibri"/>
                        <a:cs typeface="Arial" pitchFamily="34" charset="0"/>
                      </a:endParaRPr>
                    </a:p>
                  </a:txBody>
                  <a:tcPr marL="63574" marR="63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ts val="1800"/>
                        </a:lnSpc>
                        <a:spcBef>
                          <a:spcPts val="0"/>
                        </a:spcBef>
                        <a:spcAft>
                          <a:spcPts val="0"/>
                        </a:spcAft>
                      </a:pPr>
                      <a:r>
                        <a:rPr lang="en-IN" sz="1800" baseline="0" dirty="0" smtClean="0">
                          <a:solidFill>
                            <a:schemeClr val="tx1"/>
                          </a:solidFill>
                          <a:latin typeface="Arial" pitchFamily="34" charset="0"/>
                          <a:ea typeface="Calibri"/>
                          <a:cs typeface="Arial" pitchFamily="34" charset="0"/>
                        </a:rPr>
                        <a:t>Visual </a:t>
                      </a:r>
                      <a:r>
                        <a:rPr lang="en-IN" sz="1800" baseline="0" dirty="0" err="1">
                          <a:solidFill>
                            <a:schemeClr val="tx1"/>
                          </a:solidFill>
                          <a:latin typeface="Arial" pitchFamily="34" charset="0"/>
                          <a:ea typeface="Calibri"/>
                          <a:cs typeface="Arial" pitchFamily="34" charset="0"/>
                        </a:rPr>
                        <a:t>analog</a:t>
                      </a:r>
                      <a:r>
                        <a:rPr lang="en-IN" sz="1800" baseline="0" dirty="0">
                          <a:solidFill>
                            <a:schemeClr val="tx1"/>
                          </a:solidFill>
                          <a:latin typeface="Arial" pitchFamily="34" charset="0"/>
                          <a:ea typeface="Calibri"/>
                          <a:cs typeface="Arial" pitchFamily="34" charset="0"/>
                        </a:rPr>
                        <a:t> scale (VAS) for pain </a:t>
                      </a:r>
                      <a:endParaRPr lang="en-US" sz="1800" baseline="0" dirty="0">
                        <a:solidFill>
                          <a:schemeClr val="tx1"/>
                        </a:solidFill>
                        <a:latin typeface="Arial" pitchFamily="34" charset="0"/>
                        <a:ea typeface="Calibri"/>
                        <a:cs typeface="Arial" pitchFamily="34" charset="0"/>
                      </a:endParaRPr>
                    </a:p>
                  </a:txBody>
                  <a:tcPr marL="63574" marR="63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just">
                        <a:lnSpc>
                          <a:spcPts val="1800"/>
                        </a:lnSpc>
                        <a:spcBef>
                          <a:spcPts val="0"/>
                        </a:spcBef>
                        <a:spcAft>
                          <a:spcPts val="0"/>
                        </a:spcAft>
                      </a:pPr>
                      <a:r>
                        <a:rPr lang="de-DE" sz="1800" baseline="0" dirty="0">
                          <a:solidFill>
                            <a:schemeClr val="tx1"/>
                          </a:solidFill>
                          <a:latin typeface="Arial" pitchFamily="34" charset="0"/>
                          <a:ea typeface="Calibri"/>
                          <a:cs typeface="Arial" pitchFamily="34" charset="0"/>
                        </a:rPr>
                        <a:t>Scott &amp; Huskis (1979)</a:t>
                      </a:r>
                      <a:endParaRPr lang="en-US" sz="1800" baseline="0" dirty="0">
                        <a:solidFill>
                          <a:schemeClr val="tx1"/>
                        </a:solidFill>
                        <a:latin typeface="Arial" pitchFamily="34" charset="0"/>
                        <a:ea typeface="Calibri"/>
                        <a:cs typeface="Arial" pitchFamily="34" charset="0"/>
                      </a:endParaRPr>
                    </a:p>
                  </a:txBody>
                  <a:tcPr marL="63574" marR="63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762750">
                <a:tc>
                  <a:txBody>
                    <a:bodyPr/>
                    <a:lstStyle/>
                    <a:p>
                      <a:pPr marL="0" marR="0" algn="just">
                        <a:lnSpc>
                          <a:spcPts val="1800"/>
                        </a:lnSpc>
                        <a:spcBef>
                          <a:spcPts val="0"/>
                        </a:spcBef>
                        <a:spcAft>
                          <a:spcPts val="0"/>
                        </a:spcAft>
                      </a:pPr>
                      <a:r>
                        <a:rPr lang="de-DE" sz="1800" b="1" i="1" baseline="0" dirty="0">
                          <a:solidFill>
                            <a:schemeClr val="tx1"/>
                          </a:solidFill>
                          <a:latin typeface="Arial" pitchFamily="34" charset="0"/>
                          <a:ea typeface="Calibri"/>
                          <a:cs typeface="Arial" pitchFamily="34" charset="0"/>
                        </a:rPr>
                        <a:t>Secondary outcome measure</a:t>
                      </a:r>
                      <a:endParaRPr lang="en-US" sz="1800" b="1" i="1" baseline="0" dirty="0">
                        <a:solidFill>
                          <a:schemeClr val="tx1"/>
                        </a:solidFill>
                        <a:latin typeface="Arial" pitchFamily="34" charset="0"/>
                        <a:ea typeface="Calibri"/>
                        <a:cs typeface="Arial" pitchFamily="34" charset="0"/>
                      </a:endParaRPr>
                    </a:p>
                  </a:txBody>
                  <a:tcPr marL="63574" marR="63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just">
                        <a:lnSpc>
                          <a:spcPts val="1800"/>
                        </a:lnSpc>
                        <a:spcBef>
                          <a:spcPts val="0"/>
                        </a:spcBef>
                        <a:spcAft>
                          <a:spcPts val="0"/>
                        </a:spcAft>
                      </a:pPr>
                      <a:r>
                        <a:rPr lang="en-IN" sz="1800" baseline="0" dirty="0">
                          <a:solidFill>
                            <a:schemeClr val="tx1"/>
                          </a:solidFill>
                          <a:latin typeface="Arial" pitchFamily="34" charset="0"/>
                          <a:ea typeface="Calibri"/>
                          <a:cs typeface="Arial" pitchFamily="34" charset="0"/>
                        </a:rPr>
                        <a:t>Performance measure for mobility</a:t>
                      </a:r>
                      <a:endParaRPr lang="en-US" sz="1800" baseline="0" dirty="0">
                        <a:solidFill>
                          <a:schemeClr val="tx1"/>
                        </a:solidFill>
                        <a:latin typeface="Arial" pitchFamily="34" charset="0"/>
                        <a:ea typeface="Calibri"/>
                        <a:cs typeface="Arial" pitchFamily="34" charset="0"/>
                      </a:endParaRPr>
                    </a:p>
                  </a:txBody>
                  <a:tcPr marL="63574" marR="63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just">
                        <a:lnSpc>
                          <a:spcPts val="1800"/>
                        </a:lnSpc>
                        <a:spcBef>
                          <a:spcPts val="0"/>
                        </a:spcBef>
                        <a:spcAft>
                          <a:spcPts val="0"/>
                        </a:spcAft>
                      </a:pPr>
                      <a:r>
                        <a:rPr lang="en-IN" sz="1800" baseline="0" dirty="0">
                          <a:solidFill>
                            <a:schemeClr val="tx1"/>
                          </a:solidFill>
                          <a:latin typeface="Arial" pitchFamily="34" charset="0"/>
                          <a:ea typeface="Calibri"/>
                          <a:cs typeface="Arial" pitchFamily="34" charset="0"/>
                        </a:rPr>
                        <a:t>Timed up and go test(TUG)</a:t>
                      </a:r>
                      <a:endParaRPr lang="en-US" sz="1800" baseline="0" dirty="0">
                        <a:solidFill>
                          <a:schemeClr val="tx1"/>
                        </a:solidFill>
                        <a:latin typeface="Arial" pitchFamily="34" charset="0"/>
                        <a:ea typeface="Calibri"/>
                        <a:cs typeface="Arial" pitchFamily="34" charset="0"/>
                      </a:endParaRPr>
                    </a:p>
                  </a:txBody>
                  <a:tcPr marL="63574" marR="63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just">
                        <a:lnSpc>
                          <a:spcPts val="1800"/>
                        </a:lnSpc>
                        <a:spcBef>
                          <a:spcPts val="0"/>
                        </a:spcBef>
                        <a:spcAft>
                          <a:spcPts val="0"/>
                        </a:spcAft>
                      </a:pPr>
                      <a:r>
                        <a:rPr lang="de-DE" sz="1800" baseline="0" dirty="0">
                          <a:solidFill>
                            <a:schemeClr val="tx1"/>
                          </a:solidFill>
                          <a:latin typeface="Arial" pitchFamily="34" charset="0"/>
                          <a:ea typeface="Calibri"/>
                          <a:cs typeface="Arial" pitchFamily="34" charset="0"/>
                        </a:rPr>
                        <a:t>Podsiadlo&amp; Richardson (1991)</a:t>
                      </a:r>
                      <a:endParaRPr lang="en-US" sz="1800" baseline="0" dirty="0">
                        <a:solidFill>
                          <a:schemeClr val="tx1"/>
                        </a:solidFill>
                        <a:latin typeface="Arial" pitchFamily="34" charset="0"/>
                        <a:ea typeface="Calibri"/>
                        <a:cs typeface="Arial" pitchFamily="34" charset="0"/>
                      </a:endParaRPr>
                    </a:p>
                  </a:txBody>
                  <a:tcPr marL="63574" marR="63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762750">
                <a:tc>
                  <a:txBody>
                    <a:bodyPr/>
                    <a:lstStyle/>
                    <a:p>
                      <a:pPr marL="0" marR="0" algn="just">
                        <a:lnSpc>
                          <a:spcPts val="1800"/>
                        </a:lnSpc>
                        <a:spcBef>
                          <a:spcPts val="0"/>
                        </a:spcBef>
                        <a:spcAft>
                          <a:spcPts val="0"/>
                        </a:spcAft>
                      </a:pPr>
                      <a:r>
                        <a:rPr lang="de-DE" sz="1800" b="1" i="1" baseline="0" dirty="0">
                          <a:solidFill>
                            <a:schemeClr val="tx1"/>
                          </a:solidFill>
                          <a:latin typeface="Arial" pitchFamily="34" charset="0"/>
                          <a:ea typeface="Calibri"/>
                          <a:cs typeface="Arial" pitchFamily="34" charset="0"/>
                        </a:rPr>
                        <a:t>Secondary outcome measure</a:t>
                      </a:r>
                      <a:endParaRPr lang="en-US" sz="1800" b="1" i="1" baseline="0" dirty="0">
                        <a:solidFill>
                          <a:schemeClr val="tx1"/>
                        </a:solidFill>
                        <a:latin typeface="Arial" pitchFamily="34" charset="0"/>
                        <a:ea typeface="Calibri"/>
                        <a:cs typeface="Arial" pitchFamily="34" charset="0"/>
                      </a:endParaRPr>
                    </a:p>
                  </a:txBody>
                  <a:tcPr marL="63574" marR="63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just">
                        <a:lnSpc>
                          <a:spcPts val="1800"/>
                        </a:lnSpc>
                        <a:spcBef>
                          <a:spcPts val="0"/>
                        </a:spcBef>
                        <a:spcAft>
                          <a:spcPts val="0"/>
                        </a:spcAft>
                      </a:pPr>
                      <a:r>
                        <a:rPr lang="de-DE" sz="1800" baseline="0" dirty="0">
                          <a:solidFill>
                            <a:schemeClr val="tx1"/>
                          </a:solidFill>
                          <a:latin typeface="Arial" pitchFamily="34" charset="0"/>
                          <a:ea typeface="Calibri"/>
                          <a:cs typeface="Arial" pitchFamily="34" charset="0"/>
                        </a:rPr>
                        <a:t>Demographic and clinical data </a:t>
                      </a:r>
                      <a:endParaRPr lang="en-US" sz="1800" baseline="0" dirty="0">
                        <a:solidFill>
                          <a:schemeClr val="tx1"/>
                        </a:solidFill>
                        <a:latin typeface="Arial" pitchFamily="34" charset="0"/>
                        <a:ea typeface="Calibri"/>
                        <a:cs typeface="Arial" pitchFamily="34" charset="0"/>
                      </a:endParaRPr>
                    </a:p>
                  </a:txBody>
                  <a:tcPr marL="63574" marR="63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just">
                        <a:lnSpc>
                          <a:spcPts val="1800"/>
                        </a:lnSpc>
                        <a:spcBef>
                          <a:spcPts val="0"/>
                        </a:spcBef>
                        <a:spcAft>
                          <a:spcPts val="0"/>
                        </a:spcAft>
                      </a:pPr>
                      <a:r>
                        <a:rPr lang="de-DE" sz="1800" baseline="0" dirty="0">
                          <a:solidFill>
                            <a:schemeClr val="tx1"/>
                          </a:solidFill>
                          <a:latin typeface="Arial" pitchFamily="34" charset="0"/>
                          <a:ea typeface="Calibri"/>
                          <a:cs typeface="Arial" pitchFamily="34" charset="0"/>
                        </a:rPr>
                        <a:t>Demographic and clinical proforma</a:t>
                      </a:r>
                      <a:endParaRPr lang="en-US" sz="1800" baseline="0" dirty="0">
                        <a:solidFill>
                          <a:schemeClr val="tx1"/>
                        </a:solidFill>
                        <a:latin typeface="Arial" pitchFamily="34" charset="0"/>
                        <a:ea typeface="Calibri"/>
                        <a:cs typeface="Arial" pitchFamily="34" charset="0"/>
                      </a:endParaRPr>
                    </a:p>
                  </a:txBody>
                  <a:tcPr marL="63574" marR="63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just">
                        <a:lnSpc>
                          <a:spcPts val="1800"/>
                        </a:lnSpc>
                        <a:spcBef>
                          <a:spcPts val="0"/>
                        </a:spcBef>
                        <a:spcAft>
                          <a:spcPts val="0"/>
                        </a:spcAft>
                      </a:pPr>
                      <a:r>
                        <a:rPr lang="de-DE" sz="1800" baseline="0" dirty="0">
                          <a:solidFill>
                            <a:schemeClr val="tx1"/>
                          </a:solidFill>
                          <a:latin typeface="Arial" pitchFamily="34" charset="0"/>
                          <a:ea typeface="Calibri"/>
                          <a:cs typeface="Arial" pitchFamily="34" charset="0"/>
                        </a:rPr>
                        <a:t>Investigator</a:t>
                      </a:r>
                      <a:endParaRPr lang="en-US" sz="1800" baseline="0" dirty="0">
                        <a:solidFill>
                          <a:schemeClr val="tx1"/>
                        </a:solidFill>
                        <a:latin typeface="Arial" pitchFamily="34" charset="0"/>
                        <a:ea typeface="Calibri"/>
                        <a:cs typeface="Arial" pitchFamily="34" charset="0"/>
                      </a:endParaRPr>
                    </a:p>
                  </a:txBody>
                  <a:tcPr marL="63574" marR="635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bl>
          </a:graphicData>
        </a:graphic>
      </p:graphicFrame>
      <p:sp>
        <p:nvSpPr>
          <p:cNvPr id="2" name="Rectangle 1"/>
          <p:cNvSpPr/>
          <p:nvPr/>
        </p:nvSpPr>
        <p:spPr>
          <a:xfrm>
            <a:off x="2286000" y="685800"/>
            <a:ext cx="4495800" cy="646331"/>
          </a:xfrm>
          <a:prstGeom prst="rect">
            <a:avLst/>
          </a:prstGeom>
          <a:solidFill>
            <a:schemeClr val="accent2"/>
          </a:solidFill>
        </p:spPr>
        <p:txBody>
          <a:bodyPr wrap="square" lIns="91440" tIns="45720" rIns="91440" bIns="45720">
            <a:spAutoFit/>
          </a:bodyPr>
          <a:lstStyle/>
          <a:p>
            <a:pPr algn="ctr"/>
            <a:r>
              <a:rPr lang="en-US" sz="36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pitchFamily="34" charset="0"/>
                <a:cs typeface="Arial" pitchFamily="34" charset="0"/>
              </a:rPr>
              <a:t>METHODOLOGY</a:t>
            </a:r>
            <a:endParaRPr lang="en-GB" sz="36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7"/>
          <p:cNvSpPr>
            <a:spLocks noChangeArrowheads="1"/>
          </p:cNvSpPr>
          <p:nvPr/>
        </p:nvSpPr>
        <p:spPr bwMode="auto">
          <a:xfrm>
            <a:off x="0" y="0"/>
            <a:ext cx="184150" cy="400050"/>
          </a:xfrm>
          <a:prstGeom prst="rect">
            <a:avLst/>
          </a:prstGeom>
          <a:noFill/>
          <a:ln w="9525">
            <a:noFill/>
            <a:miter lim="800000"/>
            <a:headEnd/>
            <a:tailEnd/>
          </a:ln>
        </p:spPr>
        <p:txBody>
          <a:bodyPr wrap="none" anchor="ctr">
            <a:spAutoFit/>
          </a:bodyPr>
          <a:lstStyle/>
          <a:p>
            <a:pPr algn="ctr" eaLnBrk="0" hangingPunct="0"/>
            <a:endParaRPr lang="en-US" sz="2000" b="1">
              <a:latin typeface="Calibri" pitchFamily="34" charset="0"/>
            </a:endParaRPr>
          </a:p>
        </p:txBody>
      </p:sp>
      <p:grpSp>
        <p:nvGrpSpPr>
          <p:cNvPr id="2" name="Group 3"/>
          <p:cNvGrpSpPr>
            <a:grpSpLocks/>
          </p:cNvGrpSpPr>
          <p:nvPr/>
        </p:nvGrpSpPr>
        <p:grpSpPr bwMode="auto">
          <a:xfrm>
            <a:off x="1428728" y="714356"/>
            <a:ext cx="6705600" cy="5257591"/>
            <a:chOff x="2040" y="8356"/>
            <a:chExt cx="9286" cy="6046"/>
          </a:xfrm>
        </p:grpSpPr>
        <p:cxnSp>
          <p:nvCxnSpPr>
            <p:cNvPr id="35845" name="AutoShape 22"/>
            <p:cNvCxnSpPr>
              <a:cxnSpLocks noChangeShapeType="1"/>
            </p:cNvCxnSpPr>
            <p:nvPr/>
          </p:nvCxnSpPr>
          <p:spPr bwMode="auto">
            <a:xfrm>
              <a:off x="9427" y="11510"/>
              <a:ext cx="0" cy="426"/>
            </a:xfrm>
            <a:prstGeom prst="straightConnector1">
              <a:avLst/>
            </a:prstGeom>
            <a:noFill/>
            <a:ln w="9525">
              <a:solidFill>
                <a:srgbClr val="000000"/>
              </a:solidFill>
              <a:round/>
              <a:headEnd/>
              <a:tailEnd type="triangle" w="med" len="med"/>
            </a:ln>
          </p:spPr>
        </p:cxnSp>
        <p:sp>
          <p:nvSpPr>
            <p:cNvPr id="35846" name="AutoShape 10"/>
            <p:cNvSpPr>
              <a:spLocks noChangeArrowheads="1"/>
            </p:cNvSpPr>
            <p:nvPr/>
          </p:nvSpPr>
          <p:spPr bwMode="auto">
            <a:xfrm>
              <a:off x="4948" y="9237"/>
              <a:ext cx="2548" cy="729"/>
            </a:xfrm>
            <a:prstGeom prst="roundRect">
              <a:avLst>
                <a:gd name="adj" fmla="val 16667"/>
              </a:avLst>
            </a:prstGeom>
            <a:solidFill>
              <a:srgbClr val="FFFFFF"/>
            </a:solidFill>
            <a:ln w="9525">
              <a:solidFill>
                <a:srgbClr val="000000"/>
              </a:solidFill>
              <a:round/>
              <a:headEnd/>
              <a:tailEnd/>
            </a:ln>
          </p:spPr>
          <p:txBody>
            <a:bodyPr/>
            <a:lstStyle/>
            <a:p>
              <a:pPr algn="ctr" eaLnBrk="0" hangingPunct="0"/>
              <a:r>
                <a:rPr lang="de-DE" sz="1600" b="1" dirty="0">
                  <a:solidFill>
                    <a:srgbClr val="0070C0"/>
                  </a:solidFill>
                  <a:latin typeface="Times New Roman" pitchFamily="18" charset="0"/>
                </a:rPr>
                <a:t>Randomly allocated n=186</a:t>
              </a:r>
              <a:endParaRPr lang="de-DE" sz="2400" b="1" dirty="0">
                <a:solidFill>
                  <a:srgbClr val="0070C0"/>
                </a:solidFill>
                <a:latin typeface="Calibri" pitchFamily="34" charset="0"/>
              </a:endParaRPr>
            </a:p>
          </p:txBody>
        </p:sp>
        <p:sp>
          <p:nvSpPr>
            <p:cNvPr id="35847" name="AutoShape 11"/>
            <p:cNvSpPr>
              <a:spLocks noChangeArrowheads="1"/>
            </p:cNvSpPr>
            <p:nvPr/>
          </p:nvSpPr>
          <p:spPr bwMode="auto">
            <a:xfrm>
              <a:off x="2040" y="10522"/>
              <a:ext cx="2841" cy="939"/>
            </a:xfrm>
            <a:prstGeom prst="roundRect">
              <a:avLst>
                <a:gd name="adj" fmla="val 16667"/>
              </a:avLst>
            </a:prstGeom>
            <a:solidFill>
              <a:srgbClr val="92D050"/>
            </a:solidFill>
            <a:ln w="9525">
              <a:solidFill>
                <a:srgbClr val="000000"/>
              </a:solidFill>
              <a:round/>
              <a:headEnd/>
              <a:tailEnd/>
            </a:ln>
          </p:spPr>
          <p:txBody>
            <a:bodyPr/>
            <a:lstStyle/>
            <a:p>
              <a:pPr algn="ctr" eaLnBrk="0" hangingPunct="0"/>
              <a:r>
                <a:rPr lang="de-DE" sz="1600" b="1" dirty="0">
                  <a:solidFill>
                    <a:srgbClr val="0070C0"/>
                  </a:solidFill>
                  <a:latin typeface="Times New Roman" pitchFamily="18" charset="0"/>
                </a:rPr>
                <a:t>Therapeutic exercise group n=62</a:t>
              </a:r>
              <a:endParaRPr lang="es-ES" sz="1000" b="1" dirty="0">
                <a:solidFill>
                  <a:srgbClr val="0070C0"/>
                </a:solidFill>
                <a:latin typeface="Calibri" pitchFamily="34" charset="0"/>
              </a:endParaRPr>
            </a:p>
            <a:p>
              <a:pPr algn="ctr" eaLnBrk="0" hangingPunct="0"/>
              <a:endParaRPr lang="es-ES" sz="1000" b="1" dirty="0">
                <a:latin typeface="Calibri" pitchFamily="34" charset="0"/>
              </a:endParaRPr>
            </a:p>
            <a:p>
              <a:pPr algn="ctr" eaLnBrk="0" hangingPunct="0"/>
              <a:endParaRPr lang="de-DE" sz="2400" b="1" dirty="0">
                <a:latin typeface="Calibri" pitchFamily="34" charset="0"/>
              </a:endParaRPr>
            </a:p>
          </p:txBody>
        </p:sp>
        <p:sp>
          <p:nvSpPr>
            <p:cNvPr id="35848" name="AutoShape 13"/>
            <p:cNvSpPr>
              <a:spLocks noChangeArrowheads="1"/>
            </p:cNvSpPr>
            <p:nvPr/>
          </p:nvSpPr>
          <p:spPr bwMode="auto">
            <a:xfrm>
              <a:off x="5099" y="10530"/>
              <a:ext cx="2280" cy="838"/>
            </a:xfrm>
            <a:prstGeom prst="roundRect">
              <a:avLst>
                <a:gd name="adj" fmla="val 16667"/>
              </a:avLst>
            </a:prstGeom>
            <a:solidFill>
              <a:srgbClr val="92D050"/>
            </a:solidFill>
            <a:ln w="9525">
              <a:solidFill>
                <a:srgbClr val="000000"/>
              </a:solidFill>
              <a:round/>
              <a:headEnd/>
              <a:tailEnd/>
            </a:ln>
          </p:spPr>
          <p:txBody>
            <a:bodyPr/>
            <a:lstStyle/>
            <a:p>
              <a:pPr algn="ctr" eaLnBrk="0" hangingPunct="0"/>
              <a:r>
                <a:rPr lang="de-DE" sz="1600" b="1" dirty="0">
                  <a:solidFill>
                    <a:srgbClr val="0070C0"/>
                  </a:solidFill>
                  <a:latin typeface="Times New Roman" pitchFamily="18" charset="0"/>
                </a:rPr>
                <a:t>Yoga group n=62</a:t>
              </a:r>
              <a:endParaRPr lang="de-DE" sz="2400" b="1" dirty="0">
                <a:solidFill>
                  <a:srgbClr val="0070C0"/>
                </a:solidFill>
                <a:latin typeface="Calibri" pitchFamily="34" charset="0"/>
              </a:endParaRPr>
            </a:p>
          </p:txBody>
        </p:sp>
        <p:sp>
          <p:nvSpPr>
            <p:cNvPr id="35849" name="AutoShape 15"/>
            <p:cNvSpPr>
              <a:spLocks noChangeArrowheads="1"/>
            </p:cNvSpPr>
            <p:nvPr/>
          </p:nvSpPr>
          <p:spPr bwMode="auto">
            <a:xfrm>
              <a:off x="7976" y="10574"/>
              <a:ext cx="2731" cy="680"/>
            </a:xfrm>
            <a:prstGeom prst="roundRect">
              <a:avLst>
                <a:gd name="adj" fmla="val 16667"/>
              </a:avLst>
            </a:prstGeom>
            <a:solidFill>
              <a:srgbClr val="92D050"/>
            </a:solidFill>
            <a:ln w="9525">
              <a:solidFill>
                <a:srgbClr val="000000"/>
              </a:solidFill>
              <a:round/>
              <a:headEnd/>
              <a:tailEnd/>
            </a:ln>
          </p:spPr>
          <p:txBody>
            <a:bodyPr/>
            <a:lstStyle/>
            <a:p>
              <a:pPr algn="ctr" eaLnBrk="0" hangingPunct="0"/>
              <a:r>
                <a:rPr lang="de-DE" sz="1600" b="1" dirty="0">
                  <a:solidFill>
                    <a:srgbClr val="0070C0"/>
                  </a:solidFill>
                  <a:latin typeface="Times New Roman" pitchFamily="18" charset="0"/>
                </a:rPr>
                <a:t>Control group n=62</a:t>
              </a:r>
              <a:endParaRPr lang="es-ES" sz="1000" b="1" dirty="0">
                <a:solidFill>
                  <a:srgbClr val="0070C0"/>
                </a:solidFill>
                <a:latin typeface="Calibri" pitchFamily="34" charset="0"/>
              </a:endParaRPr>
            </a:p>
            <a:p>
              <a:pPr algn="ctr" eaLnBrk="0" hangingPunct="0"/>
              <a:endParaRPr lang="de-DE" sz="2400" b="1" dirty="0">
                <a:latin typeface="Calibri" pitchFamily="34" charset="0"/>
              </a:endParaRPr>
            </a:p>
          </p:txBody>
        </p:sp>
        <p:sp>
          <p:nvSpPr>
            <p:cNvPr id="35852" name="AutoShape 17"/>
            <p:cNvSpPr>
              <a:spLocks noChangeArrowheads="1"/>
            </p:cNvSpPr>
            <p:nvPr/>
          </p:nvSpPr>
          <p:spPr bwMode="auto">
            <a:xfrm>
              <a:off x="2040" y="11921"/>
              <a:ext cx="2354" cy="875"/>
            </a:xfrm>
            <a:prstGeom prst="roundRect">
              <a:avLst>
                <a:gd name="adj" fmla="val 16667"/>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t="100000" r="100000"/>
              </a:path>
              <a:tileRect l="-100000" b="-100000"/>
            </a:gradFill>
            <a:ln w="9525">
              <a:solidFill>
                <a:srgbClr val="000000"/>
              </a:solidFill>
              <a:round/>
              <a:headEnd/>
              <a:tailEnd/>
            </a:ln>
          </p:spPr>
          <p:txBody>
            <a:bodyPr/>
            <a:lstStyle/>
            <a:p>
              <a:pPr algn="ctr" eaLnBrk="0" fontAlgn="auto" hangingPunct="0">
                <a:spcBef>
                  <a:spcPts val="0"/>
                </a:spcBef>
                <a:spcAft>
                  <a:spcPts val="0"/>
                </a:spcAft>
                <a:defRPr/>
              </a:pPr>
              <a:r>
                <a:rPr lang="de-DE" sz="1600" b="1" dirty="0">
                  <a:solidFill>
                    <a:srgbClr val="0070C0"/>
                  </a:solidFill>
                  <a:latin typeface="Times New Roman" pitchFamily="18" charset="0"/>
                  <a:cs typeface="+mn-cs"/>
                </a:rPr>
                <a:t>3 dropout-due to work at home</a:t>
              </a:r>
              <a:endParaRPr lang="de-DE" sz="2400" b="1" dirty="0">
                <a:solidFill>
                  <a:srgbClr val="0070C0"/>
                </a:solidFill>
                <a:latin typeface="+mn-lt"/>
                <a:cs typeface="+mn-cs"/>
              </a:endParaRPr>
            </a:p>
          </p:txBody>
        </p:sp>
        <p:sp>
          <p:nvSpPr>
            <p:cNvPr id="35854" name="AutoShape 18"/>
            <p:cNvSpPr>
              <a:spLocks noChangeArrowheads="1"/>
            </p:cNvSpPr>
            <p:nvPr/>
          </p:nvSpPr>
          <p:spPr bwMode="auto">
            <a:xfrm>
              <a:off x="5012" y="11862"/>
              <a:ext cx="2409" cy="932"/>
            </a:xfrm>
            <a:prstGeom prst="roundRect">
              <a:avLst>
                <a:gd name="adj" fmla="val 16667"/>
              </a:avLst>
            </a:prstGeom>
            <a:gradFill rotWithShape="1">
              <a:gsLst>
                <a:gs pos="0">
                  <a:srgbClr val="FFDE80"/>
                </a:gs>
                <a:gs pos="50000">
                  <a:srgbClr val="FFE8B3"/>
                </a:gs>
                <a:gs pos="100000">
                  <a:srgbClr val="FFF3DA"/>
                </a:gs>
              </a:gsLst>
              <a:lin ang="13500000" scaled="1"/>
            </a:gradFill>
            <a:ln w="9525">
              <a:solidFill>
                <a:srgbClr val="000000"/>
              </a:solidFill>
              <a:round/>
              <a:headEnd/>
              <a:tailEnd/>
            </a:ln>
          </p:spPr>
          <p:txBody>
            <a:bodyPr/>
            <a:lstStyle/>
            <a:p>
              <a:pPr algn="ctr" eaLnBrk="0" hangingPunct="0"/>
              <a:r>
                <a:rPr lang="de-DE" sz="1600" b="1" dirty="0">
                  <a:solidFill>
                    <a:srgbClr val="0070C0"/>
                  </a:solidFill>
                  <a:latin typeface="Times New Roman" pitchFamily="18" charset="0"/>
                </a:rPr>
                <a:t>2 dropout due to  personal work </a:t>
              </a:r>
              <a:endParaRPr lang="de-DE" sz="2400" b="1" dirty="0">
                <a:solidFill>
                  <a:srgbClr val="0070C0"/>
                </a:solidFill>
                <a:latin typeface="Calibri" pitchFamily="34" charset="0"/>
              </a:endParaRPr>
            </a:p>
          </p:txBody>
        </p:sp>
        <p:sp>
          <p:nvSpPr>
            <p:cNvPr id="35856" name="AutoShape 21"/>
            <p:cNvSpPr>
              <a:spLocks noChangeArrowheads="1"/>
            </p:cNvSpPr>
            <p:nvPr/>
          </p:nvSpPr>
          <p:spPr bwMode="auto">
            <a:xfrm>
              <a:off x="8158" y="11921"/>
              <a:ext cx="2513" cy="920"/>
            </a:xfrm>
            <a:prstGeom prst="roundRect">
              <a:avLst>
                <a:gd name="adj" fmla="val 16667"/>
              </a:avLst>
            </a:prstGeom>
            <a:gradFill rotWithShape="1">
              <a:gsLst>
                <a:gs pos="0">
                  <a:srgbClr val="FFDE80"/>
                </a:gs>
                <a:gs pos="50000">
                  <a:srgbClr val="FFE8B3"/>
                </a:gs>
                <a:gs pos="100000">
                  <a:srgbClr val="FFF3DA"/>
                </a:gs>
              </a:gsLst>
              <a:lin ang="8100000" scaled="1"/>
            </a:gradFill>
            <a:ln w="9525">
              <a:solidFill>
                <a:srgbClr val="000000"/>
              </a:solidFill>
              <a:round/>
              <a:headEnd/>
              <a:tailEnd/>
            </a:ln>
          </p:spPr>
          <p:txBody>
            <a:bodyPr/>
            <a:lstStyle/>
            <a:p>
              <a:pPr algn="ctr" eaLnBrk="0" hangingPunct="0"/>
              <a:r>
                <a:rPr lang="de-DE" sz="1600" b="1" dirty="0">
                  <a:solidFill>
                    <a:srgbClr val="0070C0"/>
                  </a:solidFill>
                  <a:latin typeface="Times New Roman" pitchFamily="18" charset="0"/>
                </a:rPr>
                <a:t>3 dropout due to work at home</a:t>
              </a:r>
              <a:endParaRPr lang="de-DE" sz="2400" b="1" dirty="0">
                <a:solidFill>
                  <a:srgbClr val="0070C0"/>
                </a:solidFill>
                <a:latin typeface="Calibri" pitchFamily="34" charset="0"/>
              </a:endParaRPr>
            </a:p>
          </p:txBody>
        </p:sp>
        <p:sp>
          <p:nvSpPr>
            <p:cNvPr id="35858" name="AutoShape 23"/>
            <p:cNvSpPr>
              <a:spLocks noChangeArrowheads="1"/>
            </p:cNvSpPr>
            <p:nvPr/>
          </p:nvSpPr>
          <p:spPr bwMode="auto">
            <a:xfrm>
              <a:off x="2040" y="13257"/>
              <a:ext cx="2950" cy="1144"/>
            </a:xfrm>
            <a:prstGeom prst="roundRect">
              <a:avLst>
                <a:gd name="adj" fmla="val 16667"/>
              </a:avLst>
            </a:prstGeom>
            <a:solidFill>
              <a:srgbClr val="FFFFFF"/>
            </a:solidFill>
            <a:ln w="9525">
              <a:solidFill>
                <a:srgbClr val="000000"/>
              </a:solidFill>
              <a:round/>
              <a:headEnd/>
              <a:tailEnd/>
            </a:ln>
          </p:spPr>
          <p:txBody>
            <a:bodyPr/>
            <a:lstStyle/>
            <a:p>
              <a:pPr algn="ctr" eaLnBrk="0" hangingPunct="0"/>
              <a:r>
                <a:rPr lang="de-DE" sz="1600" b="1" dirty="0">
                  <a:solidFill>
                    <a:srgbClr val="0070C0"/>
                  </a:solidFill>
                  <a:latin typeface="Times New Roman" pitchFamily="18" charset="0"/>
                </a:rPr>
                <a:t>n=59 completed the study including  the follow - up</a:t>
              </a:r>
              <a:endParaRPr lang="de-DE" sz="2400" b="1" dirty="0">
                <a:solidFill>
                  <a:srgbClr val="0070C0"/>
                </a:solidFill>
                <a:latin typeface="Calibri" pitchFamily="34" charset="0"/>
              </a:endParaRPr>
            </a:p>
          </p:txBody>
        </p:sp>
        <p:sp>
          <p:nvSpPr>
            <p:cNvPr id="35861" name="AutoShape 26"/>
            <p:cNvSpPr>
              <a:spLocks noChangeArrowheads="1"/>
            </p:cNvSpPr>
            <p:nvPr/>
          </p:nvSpPr>
          <p:spPr bwMode="auto">
            <a:xfrm>
              <a:off x="5099" y="13230"/>
              <a:ext cx="2857" cy="1144"/>
            </a:xfrm>
            <a:prstGeom prst="roundRect">
              <a:avLst>
                <a:gd name="adj" fmla="val 16667"/>
              </a:avLst>
            </a:prstGeom>
            <a:solidFill>
              <a:srgbClr val="FFFFFF"/>
            </a:solidFill>
            <a:ln w="9525">
              <a:solidFill>
                <a:srgbClr val="000000"/>
              </a:solidFill>
              <a:round/>
              <a:headEnd/>
              <a:tailEnd/>
            </a:ln>
          </p:spPr>
          <p:txBody>
            <a:bodyPr/>
            <a:lstStyle/>
            <a:p>
              <a:pPr algn="ctr" eaLnBrk="0" hangingPunct="0"/>
              <a:r>
                <a:rPr lang="de-DE" sz="1600" b="1" dirty="0">
                  <a:solidFill>
                    <a:srgbClr val="0070C0"/>
                  </a:solidFill>
                  <a:latin typeface="Times New Roman" pitchFamily="18" charset="0"/>
                </a:rPr>
                <a:t>n=60 completed the study including the follow-up</a:t>
              </a:r>
              <a:endParaRPr lang="de-DE" sz="2400" b="1" dirty="0">
                <a:solidFill>
                  <a:srgbClr val="0070C0"/>
                </a:solidFill>
                <a:latin typeface="Calibri" pitchFamily="34" charset="0"/>
              </a:endParaRPr>
            </a:p>
          </p:txBody>
        </p:sp>
        <p:sp>
          <p:nvSpPr>
            <p:cNvPr id="35862" name="AutoShape 28"/>
            <p:cNvSpPr>
              <a:spLocks noChangeArrowheads="1"/>
            </p:cNvSpPr>
            <p:nvPr/>
          </p:nvSpPr>
          <p:spPr bwMode="auto">
            <a:xfrm>
              <a:off x="8098" y="13285"/>
              <a:ext cx="3228" cy="1117"/>
            </a:xfrm>
            <a:prstGeom prst="roundRect">
              <a:avLst>
                <a:gd name="adj" fmla="val 16667"/>
              </a:avLst>
            </a:prstGeom>
            <a:solidFill>
              <a:srgbClr val="FFFFFF"/>
            </a:solidFill>
            <a:ln w="9525">
              <a:solidFill>
                <a:srgbClr val="000000"/>
              </a:solidFill>
              <a:round/>
              <a:headEnd/>
              <a:tailEnd/>
            </a:ln>
          </p:spPr>
          <p:txBody>
            <a:bodyPr/>
            <a:lstStyle/>
            <a:p>
              <a:pPr algn="ctr" eaLnBrk="0" hangingPunct="0"/>
              <a:r>
                <a:rPr lang="de-DE" sz="1600" b="1" dirty="0">
                  <a:solidFill>
                    <a:srgbClr val="0070C0"/>
                  </a:solidFill>
                  <a:latin typeface="Times New Roman" pitchFamily="18" charset="0"/>
                </a:rPr>
                <a:t>n=59</a:t>
              </a:r>
              <a:endParaRPr lang="es-ES" sz="1000" b="1" dirty="0">
                <a:solidFill>
                  <a:srgbClr val="0070C0"/>
                </a:solidFill>
                <a:latin typeface="Calibri" pitchFamily="34" charset="0"/>
              </a:endParaRPr>
            </a:p>
            <a:p>
              <a:pPr algn="ctr" eaLnBrk="0" hangingPunct="0"/>
              <a:r>
                <a:rPr lang="de-DE" sz="1600" b="1" dirty="0">
                  <a:solidFill>
                    <a:srgbClr val="0070C0"/>
                  </a:solidFill>
                  <a:latin typeface="Times New Roman" pitchFamily="18" charset="0"/>
                </a:rPr>
                <a:t>completed the study including the follow -up</a:t>
              </a:r>
              <a:endParaRPr lang="de-DE" sz="2400" b="1" dirty="0">
                <a:solidFill>
                  <a:srgbClr val="0070C0"/>
                </a:solidFill>
                <a:latin typeface="Calibri" pitchFamily="34" charset="0"/>
              </a:endParaRPr>
            </a:p>
          </p:txBody>
        </p:sp>
        <p:cxnSp>
          <p:nvCxnSpPr>
            <p:cNvPr id="35863" name="AutoShape 24"/>
            <p:cNvCxnSpPr>
              <a:cxnSpLocks noChangeShapeType="1"/>
            </p:cNvCxnSpPr>
            <p:nvPr/>
          </p:nvCxnSpPr>
          <p:spPr bwMode="auto">
            <a:xfrm>
              <a:off x="6194" y="8917"/>
              <a:ext cx="0" cy="376"/>
            </a:xfrm>
            <a:prstGeom prst="straightConnector1">
              <a:avLst/>
            </a:prstGeom>
            <a:noFill/>
            <a:ln w="9525">
              <a:solidFill>
                <a:srgbClr val="000000"/>
              </a:solidFill>
              <a:round/>
              <a:headEnd/>
              <a:tailEnd type="triangle" w="med" len="med"/>
            </a:ln>
          </p:spPr>
        </p:cxnSp>
        <p:sp>
          <p:nvSpPr>
            <p:cNvPr id="35864" name="AutoShape 30"/>
            <p:cNvSpPr>
              <a:spLocks noChangeArrowheads="1"/>
            </p:cNvSpPr>
            <p:nvPr/>
          </p:nvSpPr>
          <p:spPr bwMode="auto">
            <a:xfrm>
              <a:off x="4889" y="8356"/>
              <a:ext cx="2674" cy="701"/>
            </a:xfrm>
            <a:prstGeom prst="roundRect">
              <a:avLst>
                <a:gd name="adj" fmla="val 16667"/>
              </a:avLst>
            </a:prstGeom>
            <a:solidFill>
              <a:srgbClr val="CC99FF">
                <a:alpha val="36078"/>
              </a:srgbClr>
            </a:solidFill>
            <a:ln w="9525">
              <a:solidFill>
                <a:srgbClr val="000000"/>
              </a:solidFill>
              <a:round/>
              <a:headEnd/>
              <a:tailEnd/>
            </a:ln>
          </p:spPr>
          <p:txBody>
            <a:bodyPr/>
            <a:lstStyle/>
            <a:p>
              <a:pPr algn="ctr" eaLnBrk="0" hangingPunct="0"/>
              <a:r>
                <a:rPr lang="de-DE" sz="1600" b="1" dirty="0">
                  <a:solidFill>
                    <a:srgbClr val="0070C0"/>
                  </a:solidFill>
                  <a:latin typeface="Times New Roman" pitchFamily="18" charset="0"/>
                </a:rPr>
                <a:t>214 Eligible patients </a:t>
              </a:r>
              <a:endParaRPr lang="de-DE" sz="2400" b="1" dirty="0">
                <a:solidFill>
                  <a:srgbClr val="0070C0"/>
                </a:solidFill>
                <a:latin typeface="Calibri" pitchFamily="34" charset="0"/>
              </a:endParaRPr>
            </a:p>
          </p:txBody>
        </p:sp>
        <p:sp>
          <p:nvSpPr>
            <p:cNvPr id="35868" name="AutoShape 5"/>
            <p:cNvSpPr>
              <a:spLocks noChangeArrowheads="1"/>
            </p:cNvSpPr>
            <p:nvPr/>
          </p:nvSpPr>
          <p:spPr bwMode="auto">
            <a:xfrm>
              <a:off x="8098" y="8443"/>
              <a:ext cx="3122" cy="1577"/>
            </a:xfrm>
            <a:prstGeom prst="roundRect">
              <a:avLst>
                <a:gd name="adj" fmla="val 16667"/>
              </a:avLst>
            </a:prstGeom>
            <a:solidFill>
              <a:srgbClr val="FFFFFF"/>
            </a:solidFill>
            <a:ln w="63500" cmpd="thickThin">
              <a:solidFill>
                <a:srgbClr val="4BACC6"/>
              </a:solidFill>
              <a:round/>
              <a:headEnd/>
              <a:tailEnd/>
            </a:ln>
          </p:spPr>
          <p:txBody>
            <a:bodyPr/>
            <a:lstStyle/>
            <a:p>
              <a:pPr algn="ctr" eaLnBrk="0" fontAlgn="auto" hangingPunct="0">
                <a:lnSpc>
                  <a:spcPts val="1500"/>
                </a:lnSpc>
                <a:spcBef>
                  <a:spcPts val="0"/>
                </a:spcBef>
                <a:spcAft>
                  <a:spcPts val="0"/>
                </a:spcAft>
                <a:defRPr/>
              </a:pPr>
              <a:r>
                <a:rPr lang="de-DE" sz="1200" b="1" dirty="0">
                  <a:ln>
                    <a:solidFill>
                      <a:srgbClr val="00B0F0"/>
                    </a:solidFill>
                  </a:ln>
                  <a:latin typeface="+mn-lt"/>
                  <a:cs typeface="+mn-cs"/>
                </a:rPr>
                <a:t>Excluded-n=28</a:t>
              </a:r>
              <a:endParaRPr lang="es-ES" sz="1100" b="1" dirty="0">
                <a:ln>
                  <a:solidFill>
                    <a:srgbClr val="00B0F0"/>
                  </a:solidFill>
                </a:ln>
                <a:latin typeface="+mn-lt"/>
                <a:cs typeface="+mn-cs"/>
              </a:endParaRPr>
            </a:p>
            <a:p>
              <a:pPr algn="ctr" eaLnBrk="0" fontAlgn="auto" hangingPunct="0">
                <a:lnSpc>
                  <a:spcPts val="1500"/>
                </a:lnSpc>
                <a:spcBef>
                  <a:spcPts val="0"/>
                </a:spcBef>
                <a:spcAft>
                  <a:spcPts val="0"/>
                </a:spcAft>
                <a:defRPr/>
              </a:pPr>
              <a:r>
                <a:rPr lang="de-DE" sz="1200" b="1" dirty="0">
                  <a:ln>
                    <a:solidFill>
                      <a:srgbClr val="00B0F0"/>
                    </a:solidFill>
                  </a:ln>
                  <a:latin typeface="+mn-lt"/>
                  <a:cs typeface="+mn-cs"/>
                </a:rPr>
                <a:t>Declined participation-6</a:t>
              </a:r>
              <a:endParaRPr lang="es-ES" sz="1100" b="1" dirty="0">
                <a:ln>
                  <a:solidFill>
                    <a:srgbClr val="00B0F0"/>
                  </a:solidFill>
                </a:ln>
                <a:latin typeface="+mn-lt"/>
                <a:cs typeface="+mn-cs"/>
              </a:endParaRPr>
            </a:p>
            <a:p>
              <a:pPr algn="ctr" eaLnBrk="0" fontAlgn="auto" hangingPunct="0">
                <a:lnSpc>
                  <a:spcPts val="1500"/>
                </a:lnSpc>
                <a:spcBef>
                  <a:spcPts val="0"/>
                </a:spcBef>
                <a:spcAft>
                  <a:spcPts val="0"/>
                </a:spcAft>
                <a:defRPr/>
              </a:pPr>
              <a:r>
                <a:rPr lang="de-DE" sz="1200" b="1" dirty="0">
                  <a:ln>
                    <a:solidFill>
                      <a:srgbClr val="00B0F0"/>
                    </a:solidFill>
                  </a:ln>
                  <a:latin typeface="+mn-lt"/>
                  <a:cs typeface="+mn-cs"/>
                </a:rPr>
                <a:t>Did not meet inclusion criteria-15</a:t>
              </a:r>
              <a:endParaRPr lang="es-ES" sz="1100" b="1" dirty="0">
                <a:ln>
                  <a:solidFill>
                    <a:srgbClr val="00B0F0"/>
                  </a:solidFill>
                </a:ln>
                <a:latin typeface="+mn-lt"/>
                <a:cs typeface="+mn-cs"/>
              </a:endParaRPr>
            </a:p>
            <a:p>
              <a:pPr algn="ctr" eaLnBrk="0" fontAlgn="auto" hangingPunct="0">
                <a:lnSpc>
                  <a:spcPts val="1500"/>
                </a:lnSpc>
                <a:spcBef>
                  <a:spcPts val="0"/>
                </a:spcBef>
                <a:spcAft>
                  <a:spcPts val="0"/>
                </a:spcAft>
                <a:defRPr/>
              </a:pPr>
              <a:r>
                <a:rPr lang="de-DE" sz="1200" b="1" dirty="0">
                  <a:ln>
                    <a:solidFill>
                      <a:srgbClr val="00B0F0"/>
                    </a:solidFill>
                  </a:ln>
                  <a:latin typeface="+mn-lt"/>
                  <a:cs typeface="+mn-cs"/>
                </a:rPr>
                <a:t>Not available for follow</a:t>
              </a:r>
              <a:r>
                <a:rPr lang="de-DE" sz="1400" b="1" dirty="0">
                  <a:ln>
                    <a:solidFill>
                      <a:srgbClr val="00B0F0"/>
                    </a:solidFill>
                  </a:ln>
                  <a:latin typeface="+mn-lt"/>
                  <a:cs typeface="+mn-cs"/>
                </a:rPr>
                <a:t>-up-7</a:t>
              </a:r>
              <a:endParaRPr lang="es-ES" sz="1100" b="1" dirty="0">
                <a:ln>
                  <a:solidFill>
                    <a:srgbClr val="00B0F0"/>
                  </a:solidFill>
                </a:ln>
                <a:latin typeface="+mn-lt"/>
                <a:cs typeface="+mn-cs"/>
              </a:endParaRPr>
            </a:p>
            <a:p>
              <a:pPr algn="ctr" eaLnBrk="0" fontAlgn="auto" hangingPunct="0">
                <a:lnSpc>
                  <a:spcPts val="1500"/>
                </a:lnSpc>
                <a:spcBef>
                  <a:spcPts val="0"/>
                </a:spcBef>
                <a:spcAft>
                  <a:spcPts val="0"/>
                </a:spcAft>
                <a:defRPr/>
              </a:pPr>
              <a:endParaRPr lang="es-ES" sz="3200" b="1" dirty="0">
                <a:latin typeface="+mn-lt"/>
                <a:cs typeface="+mn-cs"/>
              </a:endParaRPr>
            </a:p>
          </p:txBody>
        </p:sp>
        <p:sp>
          <p:nvSpPr>
            <p:cNvPr id="52228" name="AutoShape 4"/>
            <p:cNvSpPr>
              <a:spLocks noChangeArrowheads="1"/>
            </p:cNvSpPr>
            <p:nvPr/>
          </p:nvSpPr>
          <p:spPr bwMode="auto">
            <a:xfrm>
              <a:off x="7292" y="8903"/>
              <a:ext cx="807" cy="334"/>
            </a:xfrm>
            <a:prstGeom prst="rightArrow">
              <a:avLst>
                <a:gd name="adj1" fmla="val 50000"/>
                <a:gd name="adj2" fmla="val 60329"/>
              </a:avLst>
            </a:prstGeom>
            <a:solidFill>
              <a:srgbClr val="9BBB59"/>
            </a:solidFill>
            <a:ln w="38100">
              <a:solidFill>
                <a:srgbClr val="F2F2F2"/>
              </a:solidFill>
              <a:miter lim="800000"/>
              <a:headEnd/>
              <a:tailEnd/>
            </a:ln>
            <a:effectLst>
              <a:outerShdw dist="28398" dir="3806097" algn="ctr" rotWithShape="0">
                <a:srgbClr val="4E6128">
                  <a:alpha val="50000"/>
                </a:srgbClr>
              </a:outerShdw>
            </a:effectLst>
          </p:spPr>
          <p:txBody>
            <a:bodyPr/>
            <a:lstStyle/>
            <a:p>
              <a:pPr algn="ctr" fontAlgn="auto">
                <a:spcBef>
                  <a:spcPts val="0"/>
                </a:spcBef>
                <a:spcAft>
                  <a:spcPts val="0"/>
                </a:spcAft>
                <a:defRPr/>
              </a:pPr>
              <a:endParaRPr lang="en-US" sz="2000" b="1">
                <a:latin typeface="+mn-lt"/>
                <a:cs typeface="+mn-cs"/>
              </a:endParaRPr>
            </a:p>
          </p:txBody>
        </p:sp>
      </p:grpSp>
      <p:sp>
        <p:nvSpPr>
          <p:cNvPr id="35844" name="Rectangle 40"/>
          <p:cNvSpPr>
            <a:spLocks noChangeArrowheads="1"/>
          </p:cNvSpPr>
          <p:nvPr/>
        </p:nvSpPr>
        <p:spPr bwMode="auto">
          <a:xfrm>
            <a:off x="2285984" y="6096000"/>
            <a:ext cx="5143536" cy="523220"/>
          </a:xfrm>
          <a:prstGeom prst="rect">
            <a:avLst/>
          </a:prstGeom>
          <a:solidFill>
            <a:schemeClr val="bg1"/>
          </a:solidFill>
          <a:ln w="9525">
            <a:noFill/>
            <a:miter lim="800000"/>
            <a:headEnd/>
            <a:tailEnd/>
          </a:ln>
        </p:spPr>
        <p:txBody>
          <a:bodyPr wrap="square" anchor="ctr">
            <a:spAutoFit/>
          </a:bodyPr>
          <a:lstStyle/>
          <a:p>
            <a:pPr algn="ctr" eaLnBrk="0" hangingPunct="0"/>
            <a:r>
              <a:rPr lang="de-DE" b="1" dirty="0">
                <a:latin typeface="Times New Roman" pitchFamily="18" charset="0"/>
              </a:rPr>
              <a:t> Fig 4.1: Flow Chart Showing Patient Selection</a:t>
            </a:r>
            <a:endParaRPr lang="de-DE" sz="2800" b="1" dirty="0">
              <a:latin typeface="Calibri" pitchFamily="34" charset="0"/>
            </a:endParaRPr>
          </a:p>
        </p:txBody>
      </p:sp>
      <p:sp>
        <p:nvSpPr>
          <p:cNvPr id="29" name="Rounded Rectangle 28"/>
          <p:cNvSpPr/>
          <p:nvPr/>
        </p:nvSpPr>
        <p:spPr>
          <a:xfrm>
            <a:off x="2895600" y="152400"/>
            <a:ext cx="2667000" cy="381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t>224- patients screened</a:t>
            </a:r>
            <a:endParaRPr lang="en-US" sz="1600" b="1" dirty="0"/>
          </a:p>
        </p:txBody>
      </p:sp>
      <p:sp>
        <p:nvSpPr>
          <p:cNvPr id="31" name="Right Arrow 30"/>
          <p:cNvSpPr/>
          <p:nvPr/>
        </p:nvSpPr>
        <p:spPr>
          <a:xfrm>
            <a:off x="5822340" y="306316"/>
            <a:ext cx="816246" cy="301550"/>
          </a:xfrm>
          <a:prstGeom prst="rightArrow">
            <a:avLst>
              <a:gd name="adj1" fmla="val 10000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32" name="Rounded Rectangle 31"/>
          <p:cNvSpPr/>
          <p:nvPr/>
        </p:nvSpPr>
        <p:spPr>
          <a:xfrm>
            <a:off x="6781800" y="152400"/>
            <a:ext cx="1143000" cy="533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t>Excluded n=10</a:t>
            </a:r>
            <a:endParaRPr lang="en-US" sz="1400" b="1" dirty="0"/>
          </a:p>
        </p:txBody>
      </p:sp>
      <p:sp>
        <p:nvSpPr>
          <p:cNvPr id="33" name="Down Arrow 32"/>
          <p:cNvSpPr/>
          <p:nvPr/>
        </p:nvSpPr>
        <p:spPr>
          <a:xfrm>
            <a:off x="4343400" y="609600"/>
            <a:ext cx="228600" cy="76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34" name="Down Arrow 33"/>
          <p:cNvSpPr/>
          <p:nvPr/>
        </p:nvSpPr>
        <p:spPr>
          <a:xfrm>
            <a:off x="2357422" y="3429000"/>
            <a:ext cx="484632" cy="35719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Down Arrow 34"/>
          <p:cNvSpPr/>
          <p:nvPr/>
        </p:nvSpPr>
        <p:spPr>
          <a:xfrm>
            <a:off x="4357686" y="3357562"/>
            <a:ext cx="341756" cy="35719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Down Arrow 35"/>
          <p:cNvSpPr/>
          <p:nvPr/>
        </p:nvSpPr>
        <p:spPr>
          <a:xfrm>
            <a:off x="6572264" y="3286124"/>
            <a:ext cx="413194" cy="428628"/>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Down Arrow 36"/>
          <p:cNvSpPr/>
          <p:nvPr/>
        </p:nvSpPr>
        <p:spPr>
          <a:xfrm>
            <a:off x="2357422" y="4643446"/>
            <a:ext cx="484632" cy="35719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Down Arrow 37"/>
          <p:cNvSpPr/>
          <p:nvPr/>
        </p:nvSpPr>
        <p:spPr>
          <a:xfrm>
            <a:off x="6715140" y="4643446"/>
            <a:ext cx="484632" cy="35719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Down Arrow 38"/>
          <p:cNvSpPr/>
          <p:nvPr/>
        </p:nvSpPr>
        <p:spPr>
          <a:xfrm>
            <a:off x="4439265" y="4586756"/>
            <a:ext cx="484632" cy="357190"/>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Down Arrow 39"/>
          <p:cNvSpPr/>
          <p:nvPr/>
        </p:nvSpPr>
        <p:spPr>
          <a:xfrm rot="3682959">
            <a:off x="3319498" y="2058098"/>
            <a:ext cx="328734" cy="605968"/>
          </a:xfrm>
          <a:prstGeom prst="downArrow">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Down Arrow 42"/>
          <p:cNvSpPr/>
          <p:nvPr/>
        </p:nvSpPr>
        <p:spPr>
          <a:xfrm>
            <a:off x="4214810" y="2214554"/>
            <a:ext cx="484632" cy="357190"/>
          </a:xfrm>
          <a:prstGeom prst="downArrow">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Down Arrow 43"/>
          <p:cNvSpPr/>
          <p:nvPr/>
        </p:nvSpPr>
        <p:spPr>
          <a:xfrm rot="18600116">
            <a:off x="5410129" y="2092928"/>
            <a:ext cx="374539" cy="684254"/>
          </a:xfrm>
          <a:prstGeom prst="downArrow">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447801"/>
            <a:ext cx="9144000" cy="7244180"/>
          </a:xfrm>
          <a:prstGeom prst="rect">
            <a:avLst/>
          </a:prstGeom>
        </p:spPr>
        <p:txBody>
          <a:bodyPr wrap="square">
            <a:spAutoFit/>
          </a:bodyPr>
          <a:lstStyle/>
          <a:p>
            <a:pPr lvl="0" algn="just">
              <a:spcBef>
                <a:spcPts val="0"/>
              </a:spcBef>
              <a:buNone/>
              <a:defRPr/>
            </a:pPr>
            <a:r>
              <a:rPr lang="en-IN" sz="2400" dirty="0">
                <a:latin typeface="Arial" pitchFamily="34" charset="0"/>
                <a:cs typeface="Arial" pitchFamily="34" charset="0"/>
              </a:rPr>
              <a:t>Inclusion Criteria </a:t>
            </a:r>
            <a:endParaRPr lang="en-IN" sz="2400" dirty="0" smtClean="0">
              <a:latin typeface="Arial" pitchFamily="34" charset="0"/>
              <a:cs typeface="Arial" pitchFamily="34" charset="0"/>
            </a:endParaRPr>
          </a:p>
          <a:p>
            <a:pPr lvl="0" algn="just">
              <a:spcBef>
                <a:spcPts val="0"/>
              </a:spcBef>
              <a:buNone/>
              <a:defRPr/>
            </a:pPr>
            <a:r>
              <a:rPr lang="en-IN" sz="2400" b="1" dirty="0" smtClean="0">
                <a:latin typeface="Arial" pitchFamily="34" charset="0"/>
                <a:cs typeface="Arial" pitchFamily="34" charset="0"/>
              </a:rPr>
              <a:t> </a:t>
            </a:r>
            <a:endParaRPr lang="en-US" sz="2400" b="1" dirty="0">
              <a:latin typeface="Arial" pitchFamily="34" charset="0"/>
              <a:cs typeface="Arial" pitchFamily="34" charset="0"/>
            </a:endParaRPr>
          </a:p>
          <a:p>
            <a:pPr marL="342900" lvl="0" indent="-342900" algn="just">
              <a:spcBef>
                <a:spcPts val="0"/>
              </a:spcBef>
              <a:buFont typeface="Arial" pitchFamily="34" charset="0"/>
              <a:buChar char="•"/>
              <a:defRPr/>
            </a:pPr>
            <a:r>
              <a:rPr lang="en-US" sz="2400" dirty="0">
                <a:latin typeface="Arial" pitchFamily="34" charset="0"/>
                <a:cs typeface="Arial" pitchFamily="34" charset="0"/>
              </a:rPr>
              <a:t>Subjects </a:t>
            </a:r>
            <a:r>
              <a:rPr lang="en-US" sz="2400" dirty="0" smtClean="0">
                <a:latin typeface="Arial" pitchFamily="34" charset="0"/>
                <a:cs typeface="Arial" pitchFamily="34" charset="0"/>
              </a:rPr>
              <a:t>50-65yrs based </a:t>
            </a:r>
            <a:r>
              <a:rPr lang="en-US" sz="2400" dirty="0">
                <a:latin typeface="Arial" pitchFamily="34" charset="0"/>
                <a:cs typeface="Arial" pitchFamily="34" charset="0"/>
              </a:rPr>
              <a:t>on the ACR </a:t>
            </a:r>
            <a:r>
              <a:rPr lang="en-US" sz="2400" dirty="0" smtClean="0">
                <a:latin typeface="Arial" pitchFamily="34" charset="0"/>
                <a:cs typeface="Arial" pitchFamily="34" charset="0"/>
              </a:rPr>
              <a:t>criteria</a:t>
            </a:r>
            <a:endParaRPr lang="en-US" sz="2400" dirty="0">
              <a:latin typeface="Arial" pitchFamily="34" charset="0"/>
              <a:cs typeface="Arial" pitchFamily="34" charset="0"/>
            </a:endParaRPr>
          </a:p>
          <a:p>
            <a:pPr marL="342900" lvl="0" indent="-342900" algn="just">
              <a:spcBef>
                <a:spcPts val="0"/>
              </a:spcBef>
              <a:buFont typeface="Arial" pitchFamily="34" charset="0"/>
              <a:buChar char="•"/>
              <a:defRPr/>
            </a:pPr>
            <a:endParaRPr lang="en-US" sz="2400" dirty="0" smtClean="0">
              <a:latin typeface="Arial" pitchFamily="34" charset="0"/>
              <a:cs typeface="Arial" pitchFamily="34" charset="0"/>
            </a:endParaRPr>
          </a:p>
          <a:p>
            <a:pPr algn="just"/>
            <a:r>
              <a:rPr lang="en-US" sz="2400" dirty="0" smtClean="0">
                <a:latin typeface="Arial" pitchFamily="34" charset="0"/>
                <a:cs typeface="Arial" pitchFamily="34" charset="0"/>
              </a:rPr>
              <a:t>K-L radiological </a:t>
            </a:r>
            <a:r>
              <a:rPr lang="en-US" sz="2400" dirty="0">
                <a:latin typeface="Arial" pitchFamily="34" charset="0"/>
                <a:cs typeface="Arial" pitchFamily="34" charset="0"/>
              </a:rPr>
              <a:t>grading 2 or 3 (</a:t>
            </a:r>
            <a:r>
              <a:rPr lang="en-US" sz="2400" dirty="0" err="1">
                <a:latin typeface="Arial" pitchFamily="34" charset="0"/>
                <a:cs typeface="Arial" pitchFamily="34" charset="0"/>
              </a:rPr>
              <a:t>Kellegren</a:t>
            </a:r>
            <a:r>
              <a:rPr lang="en-US" sz="2400" dirty="0">
                <a:latin typeface="Arial" pitchFamily="34" charset="0"/>
                <a:cs typeface="Arial" pitchFamily="34" charset="0"/>
              </a:rPr>
              <a:t> &amp; </a:t>
            </a:r>
            <a:r>
              <a:rPr lang="en-US" sz="2400" dirty="0" smtClean="0">
                <a:latin typeface="Arial" pitchFamily="34" charset="0"/>
                <a:cs typeface="Arial" pitchFamily="34" charset="0"/>
              </a:rPr>
              <a:t>Lawrence,1957</a:t>
            </a:r>
            <a:r>
              <a:rPr lang="en-US" sz="2400" dirty="0" smtClean="0">
                <a:latin typeface="Arial" pitchFamily="34" charset="0"/>
                <a:cs typeface="Arial" pitchFamily="34" charset="0"/>
              </a:rPr>
              <a:t>)</a:t>
            </a:r>
            <a:r>
              <a:rPr lang="en-US" sz="2400" dirty="0" smtClean="0">
                <a:latin typeface="Arial" pitchFamily="34" charset="0"/>
                <a:cs typeface="Arial" pitchFamily="34" charset="0"/>
              </a:rPr>
              <a:t> </a:t>
            </a:r>
            <a:endParaRPr lang="en-US" sz="2400" dirty="0" smtClean="0">
              <a:latin typeface="Arial" pitchFamily="34" charset="0"/>
              <a:cs typeface="Arial" pitchFamily="34" charset="0"/>
            </a:endParaRPr>
          </a:p>
          <a:p>
            <a:pPr algn="just"/>
            <a:endParaRPr lang="en-US" sz="2400" dirty="0" smtClean="0">
              <a:latin typeface="Arial" pitchFamily="34" charset="0"/>
              <a:cs typeface="Arial" pitchFamily="34" charset="0"/>
            </a:endParaRPr>
          </a:p>
          <a:p>
            <a:pPr algn="just"/>
            <a:r>
              <a:rPr lang="en-US" sz="2400" dirty="0" smtClean="0">
                <a:latin typeface="Arial" pitchFamily="34" charset="0"/>
                <a:cs typeface="Arial" pitchFamily="34" charset="0"/>
              </a:rPr>
              <a:t>Exclusion </a:t>
            </a:r>
            <a:r>
              <a:rPr lang="en-US" sz="2400" dirty="0" smtClean="0">
                <a:latin typeface="Arial" pitchFamily="34" charset="0"/>
                <a:cs typeface="Arial" pitchFamily="34" charset="0"/>
              </a:rPr>
              <a:t>Criteria</a:t>
            </a:r>
          </a:p>
          <a:p>
            <a:pPr algn="just"/>
            <a:endParaRPr lang="en-US" sz="2400" dirty="0" smtClean="0">
              <a:latin typeface="Arial" pitchFamily="34" charset="0"/>
              <a:cs typeface="Arial" pitchFamily="34" charset="0"/>
            </a:endParaRPr>
          </a:p>
          <a:p>
            <a:pPr marL="342900" indent="-342900" algn="just">
              <a:spcBef>
                <a:spcPts val="0"/>
              </a:spcBef>
              <a:buClrTx/>
              <a:buFont typeface="Arial" pitchFamily="34" charset="0"/>
              <a:buChar char="•"/>
            </a:pPr>
            <a:r>
              <a:rPr lang="en-US" sz="2400" dirty="0" smtClean="0">
                <a:latin typeface="Arial" pitchFamily="34" charset="0"/>
                <a:cs typeface="Arial" pitchFamily="34" charset="0"/>
              </a:rPr>
              <a:t> Grade 1 &amp; 4 </a:t>
            </a:r>
          </a:p>
          <a:p>
            <a:pPr marL="342900" indent="-342900" algn="just">
              <a:spcBef>
                <a:spcPts val="0"/>
              </a:spcBef>
              <a:buClrTx/>
              <a:buFont typeface="Arial" pitchFamily="34" charset="0"/>
              <a:buChar char="•"/>
            </a:pPr>
            <a:endParaRPr lang="en-US" sz="2400" dirty="0" smtClean="0">
              <a:latin typeface="Arial" pitchFamily="34" charset="0"/>
              <a:cs typeface="Arial" pitchFamily="34" charset="0"/>
            </a:endParaRPr>
          </a:p>
          <a:p>
            <a:pPr marL="342900" indent="-342900" algn="just">
              <a:spcBef>
                <a:spcPts val="0"/>
              </a:spcBef>
              <a:buClrTx/>
              <a:buFont typeface="Arial" pitchFamily="34" charset="0"/>
              <a:buChar char="•"/>
            </a:pPr>
            <a:r>
              <a:rPr lang="en-US" sz="2400" dirty="0" smtClean="0">
                <a:latin typeface="Arial" pitchFamily="34" charset="0"/>
                <a:cs typeface="Arial" pitchFamily="34" charset="0"/>
              </a:rPr>
              <a:t>Secondary knee osteoarthritis</a:t>
            </a:r>
          </a:p>
          <a:p>
            <a:pPr marL="342900" indent="-342900" algn="just">
              <a:spcBef>
                <a:spcPts val="0"/>
              </a:spcBef>
              <a:buClrTx/>
              <a:buFont typeface="Arial" pitchFamily="34" charset="0"/>
              <a:buChar char="•"/>
            </a:pPr>
            <a:endParaRPr lang="en-US" sz="2400" dirty="0" smtClean="0">
              <a:latin typeface="Arial" pitchFamily="34" charset="0"/>
              <a:cs typeface="Arial" pitchFamily="34" charset="0"/>
            </a:endParaRPr>
          </a:p>
          <a:p>
            <a:pPr marL="342900" indent="-342900" algn="just">
              <a:spcBef>
                <a:spcPts val="0"/>
              </a:spcBef>
              <a:buClrTx/>
              <a:buFont typeface="Arial" pitchFamily="34" charset="0"/>
              <a:buChar char="•"/>
            </a:pPr>
            <a:r>
              <a:rPr lang="en-US" sz="2400" dirty="0" smtClean="0">
                <a:latin typeface="Arial" pitchFamily="34" charset="0"/>
                <a:cs typeface="Arial" pitchFamily="34" charset="0"/>
              </a:rPr>
              <a:t>Neurological disease, </a:t>
            </a:r>
            <a:r>
              <a:rPr lang="en-US" sz="2400" dirty="0" err="1" smtClean="0">
                <a:latin typeface="Arial" pitchFamily="34" charset="0"/>
                <a:cs typeface="Arial" pitchFamily="34" charset="0"/>
              </a:rPr>
              <a:t>Haemophilic</a:t>
            </a:r>
            <a:r>
              <a:rPr lang="en-US" sz="2400" dirty="0" smtClean="0">
                <a:latin typeface="Arial" pitchFamily="34" charset="0"/>
                <a:cs typeface="Arial" pitchFamily="34" charset="0"/>
              </a:rPr>
              <a:t> joints, cardiopulmonary or respiratory </a:t>
            </a:r>
            <a:r>
              <a:rPr lang="en-US" sz="2400" dirty="0" err="1" smtClean="0">
                <a:latin typeface="Arial" pitchFamily="34" charset="0"/>
                <a:cs typeface="Arial" pitchFamily="34" charset="0"/>
              </a:rPr>
              <a:t>conditions,surgeries</a:t>
            </a:r>
            <a:r>
              <a:rPr lang="en-US" sz="2400" dirty="0" smtClean="0">
                <a:latin typeface="Arial" pitchFamily="34" charset="0"/>
                <a:cs typeface="Arial" pitchFamily="34" charset="0"/>
              </a:rPr>
              <a:t>, psychiatric illness</a:t>
            </a:r>
          </a:p>
          <a:p>
            <a:pPr marL="342900" indent="-342900" algn="just">
              <a:spcBef>
                <a:spcPts val="0"/>
              </a:spcBef>
              <a:buClrTx/>
              <a:buNone/>
            </a:pPr>
            <a:r>
              <a:rPr lang="en-US" sz="2400" dirty="0" smtClean="0">
                <a:latin typeface="Arial" pitchFamily="34" charset="0"/>
                <a:cs typeface="Arial" pitchFamily="34" charset="0"/>
              </a:rPr>
              <a:t> </a:t>
            </a:r>
          </a:p>
          <a:p>
            <a:pPr marL="342900" lvl="0" indent="-342900" algn="just">
              <a:spcBef>
                <a:spcPts val="0"/>
              </a:spcBef>
              <a:defRPr/>
            </a:pPr>
            <a:endParaRPr lang="en-US" sz="2400" dirty="0" smtClean="0">
              <a:latin typeface="Arial" pitchFamily="34" charset="0"/>
              <a:cs typeface="Arial" pitchFamily="34" charset="0"/>
            </a:endParaRPr>
          </a:p>
          <a:p>
            <a:pPr marL="342900" lvl="0" indent="-342900" algn="just">
              <a:spcBef>
                <a:spcPts val="0"/>
              </a:spcBef>
              <a:buFont typeface="Arial" pitchFamily="34" charset="0"/>
              <a:buChar char="•"/>
              <a:defRPr/>
            </a:pPr>
            <a:endParaRPr lang="en-US" sz="2400" dirty="0" smtClean="0">
              <a:latin typeface="Arial" pitchFamily="34" charset="0"/>
              <a:cs typeface="Arial" pitchFamily="34" charset="0"/>
            </a:endParaRPr>
          </a:p>
          <a:p>
            <a:pPr marL="342900" lvl="0" indent="-342900" algn="just">
              <a:spcBef>
                <a:spcPts val="0"/>
              </a:spcBef>
              <a:buFont typeface="Arial" pitchFamily="34" charset="0"/>
              <a:buChar char="•"/>
              <a:defRPr/>
            </a:pPr>
            <a:endParaRPr lang="en-US" sz="2400" dirty="0">
              <a:solidFill>
                <a:srgbClr val="C00000"/>
              </a:solidFill>
              <a:latin typeface="Arial" pitchFamily="34" charset="0"/>
              <a:cs typeface="Arial" pitchFamily="34" charset="0"/>
            </a:endParaRPr>
          </a:p>
          <a:p>
            <a:pPr lvl="0" algn="just">
              <a:spcBef>
                <a:spcPts val="0"/>
              </a:spcBef>
              <a:defRPr/>
            </a:pPr>
            <a:r>
              <a:rPr lang="en-US" sz="2400" dirty="0" smtClean="0">
                <a:latin typeface="Arial" pitchFamily="34" charset="0"/>
                <a:cs typeface="Arial" pitchFamily="34" charset="0"/>
              </a:rPr>
              <a:t> </a:t>
            </a:r>
            <a:endParaRPr lang="en-US" sz="2400" dirty="0">
              <a:latin typeface="Arial" pitchFamily="34" charset="0"/>
              <a:cs typeface="Arial" pitchFamily="34" charset="0"/>
            </a:endParaRPr>
          </a:p>
        </p:txBody>
      </p:sp>
      <p:sp>
        <p:nvSpPr>
          <p:cNvPr id="3" name="Rectangle 2"/>
          <p:cNvSpPr/>
          <p:nvPr/>
        </p:nvSpPr>
        <p:spPr>
          <a:xfrm>
            <a:off x="2286000" y="762000"/>
            <a:ext cx="5181600" cy="646331"/>
          </a:xfrm>
          <a:prstGeom prst="rect">
            <a:avLst/>
          </a:prstGeom>
          <a:solidFill>
            <a:schemeClr val="accent2"/>
          </a:solidFill>
        </p:spPr>
        <p:txBody>
          <a:bodyPr wrap="square" lIns="91440" tIns="45720" rIns="91440" bIns="45720">
            <a:spAutoFit/>
          </a:bodyPr>
          <a:lstStyle/>
          <a:p>
            <a:pPr algn="ctr"/>
            <a:r>
              <a:rPr lang="de-DE" sz="3600" b="1" cap="none" spc="0"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Arial" pitchFamily="34" charset="0"/>
                <a:cs typeface="Arial" pitchFamily="34" charset="0"/>
              </a:rPr>
              <a:t>SAMPLING</a:t>
            </a:r>
            <a:r>
              <a:rPr lang="de-DE" sz="36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pitchFamily="34" charset="0"/>
                <a:cs typeface="Arial" pitchFamily="34" charset="0"/>
              </a:rPr>
              <a:t> CRITERIA</a:t>
            </a:r>
            <a:endParaRPr lang="en-GB" sz="36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xmlns="" val="3446224998"/>
              </p:ext>
            </p:extLst>
          </p:nvPr>
        </p:nvGraphicFramePr>
        <p:xfrm>
          <a:off x="0" y="685801"/>
          <a:ext cx="9144000" cy="5983627"/>
        </p:xfrm>
        <a:graphic>
          <a:graphicData uri="http://schemas.openxmlformats.org/drawingml/2006/table">
            <a:tbl>
              <a:tblPr firstRow="1" bandRow="1">
                <a:tableStyleId>{5C22544A-7EE6-4342-B048-85BDC9FD1C3A}</a:tableStyleId>
              </a:tblPr>
              <a:tblGrid>
                <a:gridCol w="2546327"/>
                <a:gridCol w="5092653"/>
                <a:gridCol w="1505020"/>
              </a:tblGrid>
              <a:tr h="782932">
                <a:tc>
                  <a:txBody>
                    <a:bodyPr/>
                    <a:lstStyle/>
                    <a:p>
                      <a:endParaRPr lang="en-US" dirty="0" smtClean="0"/>
                    </a:p>
                    <a:p>
                      <a:r>
                        <a:rPr lang="en-US" sz="2000" dirty="0" smtClean="0"/>
                        <a:t>INTERVENTION</a:t>
                      </a:r>
                      <a:endParaRPr lang="en-US" sz="2000" dirty="0"/>
                    </a:p>
                  </a:txBody>
                  <a:tcPr>
                    <a:solidFill>
                      <a:srgbClr val="0472EC"/>
                    </a:solidFill>
                  </a:tcPr>
                </a:tc>
                <a:tc>
                  <a:txBody>
                    <a:bodyPr/>
                    <a:lstStyle/>
                    <a:p>
                      <a:r>
                        <a:rPr lang="en-US" sz="2400" dirty="0" smtClean="0">
                          <a:latin typeface="Arial" pitchFamily="34" charset="0"/>
                          <a:cs typeface="Arial" pitchFamily="34" charset="0"/>
                        </a:rPr>
                        <a:t>GROUP-I(THERAPEUTIC EXERCISE +HOT PACKS)</a:t>
                      </a:r>
                      <a:endParaRPr lang="en-US" sz="2400" dirty="0">
                        <a:latin typeface="Arial" pitchFamily="34" charset="0"/>
                        <a:cs typeface="Arial" pitchFamily="34" charset="0"/>
                      </a:endParaRPr>
                    </a:p>
                  </a:txBody>
                  <a:tcPr>
                    <a:solidFill>
                      <a:schemeClr val="accent2"/>
                    </a:solidFill>
                  </a:tcPr>
                </a:tc>
                <a:tc>
                  <a:txBody>
                    <a:bodyPr/>
                    <a:lstStyle/>
                    <a:p>
                      <a:r>
                        <a:rPr lang="en-US" dirty="0" smtClean="0"/>
                        <a:t>DURATION</a:t>
                      </a:r>
                      <a:endParaRPr lang="en-US" dirty="0"/>
                    </a:p>
                  </a:txBody>
                  <a:tcPr/>
                </a:tc>
              </a:tr>
              <a:tr h="484893">
                <a:tc>
                  <a:txBody>
                    <a:bodyPr/>
                    <a:lstStyle/>
                    <a:p>
                      <a:r>
                        <a:rPr lang="en-GB" sz="1800" dirty="0" smtClean="0">
                          <a:latin typeface="Arial" pitchFamily="34" charset="0"/>
                          <a:cs typeface="Arial" pitchFamily="34" charset="0"/>
                        </a:rPr>
                        <a:t>Warm –up </a:t>
                      </a:r>
                      <a:endParaRPr lang="en-US" dirty="0"/>
                    </a:p>
                  </a:txBody>
                  <a:tcPr/>
                </a:tc>
                <a:tc>
                  <a:txBody>
                    <a:bodyPr/>
                    <a:lstStyle/>
                    <a:p>
                      <a:r>
                        <a:rPr lang="en-GB" sz="1800" dirty="0" smtClean="0">
                          <a:latin typeface="Arial" pitchFamily="34" charset="0"/>
                          <a:cs typeface="Arial" pitchFamily="34" charset="0"/>
                        </a:rPr>
                        <a:t>Static cycle - 5 minutes</a:t>
                      </a:r>
                      <a:endParaRPr lang="en-US" dirty="0"/>
                    </a:p>
                  </a:txBody>
                  <a:tcPr/>
                </a:tc>
                <a:tc>
                  <a:txBody>
                    <a:bodyPr/>
                    <a:lstStyle/>
                    <a:p>
                      <a:endParaRPr lang="en-US"/>
                    </a:p>
                  </a:txBody>
                  <a:tcPr/>
                </a:tc>
              </a:tr>
              <a:tr h="716724">
                <a:tc>
                  <a:txBody>
                    <a:bodyPr/>
                    <a:lstStyle/>
                    <a:p>
                      <a:r>
                        <a:rPr lang="en-GB" sz="1800" dirty="0" smtClean="0">
                          <a:latin typeface="Arial" pitchFamily="34" charset="0"/>
                          <a:cs typeface="Arial" pitchFamily="34" charset="0"/>
                        </a:rPr>
                        <a:t>Stretching exercises</a:t>
                      </a:r>
                      <a:endParaRPr lang="en-US" dirty="0"/>
                    </a:p>
                  </a:txBody>
                  <a:tcPr/>
                </a:tc>
                <a:tc>
                  <a:txBody>
                    <a:bodyPr/>
                    <a:lstStyle/>
                    <a:p>
                      <a:r>
                        <a:rPr lang="en-GB" sz="1800" dirty="0" smtClean="0">
                          <a:latin typeface="Arial" pitchFamily="34" charset="0"/>
                          <a:cs typeface="Arial" pitchFamily="34" charset="0"/>
                        </a:rPr>
                        <a:t>Prone quadriceps stretch, hamstring stretch,  calf stretch</a:t>
                      </a:r>
                      <a:endParaRPr lang="en-US" dirty="0"/>
                    </a:p>
                  </a:txBody>
                  <a:tcPr/>
                </a:tc>
                <a:tc>
                  <a:txBody>
                    <a:bodyPr/>
                    <a:lstStyle/>
                    <a:p>
                      <a:r>
                        <a:rPr lang="en-GB" sz="1800" dirty="0" smtClean="0">
                          <a:latin typeface="Arial" pitchFamily="34" charset="0"/>
                          <a:cs typeface="Arial" pitchFamily="34" charset="0"/>
                        </a:rPr>
                        <a:t>5 minutes</a:t>
                      </a:r>
                      <a:endParaRPr lang="en-US" dirty="0"/>
                    </a:p>
                  </a:txBody>
                  <a:tcPr/>
                </a:tc>
              </a:tr>
              <a:tr h="102389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800" dirty="0" smtClean="0">
                          <a:latin typeface="Arial" pitchFamily="34" charset="0"/>
                          <a:cs typeface="Arial" pitchFamily="34" charset="0"/>
                        </a:rPr>
                        <a:t>Strengthening exercises </a:t>
                      </a:r>
                      <a:endParaRPr lang="en-US" dirty="0" smtClean="0"/>
                    </a:p>
                    <a:p>
                      <a:endParaRPr lang="en-US" dirty="0"/>
                    </a:p>
                  </a:txBody>
                  <a:tcPr/>
                </a:tc>
                <a:tc>
                  <a:txBody>
                    <a:bodyPr/>
                    <a:lstStyle/>
                    <a:p>
                      <a:r>
                        <a:rPr lang="en-GB" sz="1800" dirty="0" smtClean="0">
                          <a:latin typeface="Arial" pitchFamily="34" charset="0"/>
                          <a:cs typeface="Arial" pitchFamily="34" charset="0"/>
                        </a:rPr>
                        <a:t>Isometric quadriceps exercise, Straight leg raises, Standing calf raises, Hip abduction, Wall squats</a:t>
                      </a:r>
                      <a:endParaRPr lang="en-US" dirty="0"/>
                    </a:p>
                  </a:txBody>
                  <a:tcPr/>
                </a:tc>
                <a:tc>
                  <a:txBody>
                    <a:bodyPr/>
                    <a:lstStyle/>
                    <a:p>
                      <a:r>
                        <a:rPr lang="en-GB" sz="1800" dirty="0" smtClean="0">
                          <a:latin typeface="Arial" pitchFamily="34" charset="0"/>
                          <a:cs typeface="Arial" pitchFamily="34" charset="0"/>
                        </a:rPr>
                        <a:t>10 minutes</a:t>
                      </a:r>
                      <a:endParaRPr lang="en-US" dirty="0"/>
                    </a:p>
                  </a:txBody>
                  <a:tcPr/>
                </a:tc>
              </a:tr>
              <a:tr h="716724">
                <a:tc>
                  <a:txBody>
                    <a:bodyPr/>
                    <a:lstStyle/>
                    <a:p>
                      <a:r>
                        <a:rPr lang="en-GB" sz="1800" dirty="0" smtClean="0">
                          <a:latin typeface="Arial" pitchFamily="34" charset="0"/>
                          <a:cs typeface="Arial" pitchFamily="34" charset="0"/>
                        </a:rPr>
                        <a:t>Progressive resistance exercise</a:t>
                      </a:r>
                      <a:endParaRPr lang="en-US" dirty="0"/>
                    </a:p>
                  </a:txBody>
                  <a:tcPr/>
                </a:tc>
                <a:tc>
                  <a:txBody>
                    <a:bodyPr/>
                    <a:lstStyle/>
                    <a:p>
                      <a:endParaRPr lang="en-US" dirty="0"/>
                    </a:p>
                  </a:txBody>
                  <a:tcPr/>
                </a:tc>
                <a:tc>
                  <a:txBody>
                    <a:bodyPr/>
                    <a:lstStyle/>
                    <a:p>
                      <a:r>
                        <a:rPr lang="en-GB" sz="1800" dirty="0" smtClean="0">
                          <a:latin typeface="Arial" pitchFamily="34" charset="0"/>
                          <a:cs typeface="Arial" pitchFamily="34" charset="0"/>
                        </a:rPr>
                        <a:t>10 minutes</a:t>
                      </a:r>
                      <a:endParaRPr lang="en-US" dirty="0"/>
                    </a:p>
                  </a:txBody>
                  <a:tcPr/>
                </a:tc>
              </a:tr>
              <a:tr h="71672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800" dirty="0" smtClean="0">
                          <a:latin typeface="Arial" pitchFamily="34" charset="0"/>
                          <a:cs typeface="Arial" pitchFamily="34" charset="0"/>
                        </a:rPr>
                        <a:t>Balance exercises </a:t>
                      </a:r>
                      <a:endParaRPr lang="en-US" dirty="0" smtClean="0"/>
                    </a:p>
                    <a:p>
                      <a:endParaRPr lang="en-US" dirty="0"/>
                    </a:p>
                  </a:txBody>
                  <a:tcPr/>
                </a:tc>
                <a:tc>
                  <a:txBody>
                    <a:bodyPr/>
                    <a:lstStyle/>
                    <a:p>
                      <a:r>
                        <a:rPr lang="en-GB" sz="1800" dirty="0" smtClean="0">
                          <a:latin typeface="Arial" pitchFamily="34" charset="0"/>
                          <a:cs typeface="Arial" pitchFamily="34" charset="0"/>
                        </a:rPr>
                        <a:t>Wobble board, Single leg standing ,Step up, Toe-walking, Heel walking</a:t>
                      </a:r>
                      <a:endParaRPr lang="en-US" dirty="0"/>
                    </a:p>
                  </a:txBody>
                  <a:tcPr/>
                </a:tc>
                <a:tc>
                  <a:txBody>
                    <a:bodyPr/>
                    <a:lstStyle/>
                    <a:p>
                      <a:r>
                        <a:rPr lang="en-GB" sz="1800" dirty="0" smtClean="0">
                          <a:latin typeface="Arial" pitchFamily="34" charset="0"/>
                          <a:cs typeface="Arial" pitchFamily="34" charset="0"/>
                        </a:rPr>
                        <a:t>5 minutes</a:t>
                      </a:r>
                      <a:endParaRPr lang="en-US" dirty="0"/>
                    </a:p>
                  </a:txBody>
                  <a:tcPr/>
                </a:tc>
              </a:tr>
              <a:tr h="1501709">
                <a:tc>
                  <a:txBody>
                    <a:bodyPr/>
                    <a:lstStyle/>
                    <a:p>
                      <a:r>
                        <a:rPr lang="en-US" b="1" dirty="0" smtClean="0"/>
                        <a:t>Home </a:t>
                      </a:r>
                      <a:r>
                        <a:rPr lang="en-US" b="1" dirty="0" err="1" smtClean="0"/>
                        <a:t>programme</a:t>
                      </a:r>
                      <a:endParaRPr lang="en-US" b="1" dirty="0"/>
                    </a:p>
                  </a:txBody>
                  <a:tcPr/>
                </a:tc>
                <a:tc>
                  <a:txBody>
                    <a:bodyPr/>
                    <a:lstStyle/>
                    <a:p>
                      <a:pPr algn="just">
                        <a:spcBef>
                          <a:spcPts val="0"/>
                        </a:spcBef>
                        <a:spcAft>
                          <a:spcPts val="1200"/>
                        </a:spcAft>
                        <a:buNone/>
                      </a:pPr>
                      <a:r>
                        <a:rPr lang="en-US" sz="1800" dirty="0" err="1" smtClean="0">
                          <a:latin typeface="Arial" pitchFamily="34" charset="0"/>
                          <a:cs typeface="Arial" pitchFamily="34" charset="0"/>
                        </a:rPr>
                        <a:t>Walking,Isometric</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quadricep</a:t>
                      </a:r>
                      <a:r>
                        <a:rPr lang="en-US" sz="1800" dirty="0" smtClean="0">
                          <a:latin typeface="Arial" pitchFamily="34" charset="0"/>
                          <a:cs typeface="Arial" pitchFamily="34" charset="0"/>
                        </a:rPr>
                        <a:t> exercise (three </a:t>
                      </a:r>
                      <a:r>
                        <a:rPr lang="en-US" sz="1800" dirty="0" err="1" smtClean="0">
                          <a:latin typeface="Arial" pitchFamily="34" charset="0"/>
                          <a:cs typeface="Arial" pitchFamily="34" charset="0"/>
                        </a:rPr>
                        <a:t>setsfor</a:t>
                      </a:r>
                      <a:r>
                        <a:rPr lang="en-US" sz="1800" dirty="0" smtClean="0">
                          <a:latin typeface="Arial" pitchFamily="34" charset="0"/>
                          <a:cs typeface="Arial" pitchFamily="34" charset="0"/>
                        </a:rPr>
                        <a:t> ten repetitions),Stretching for hamstrings (15 seconds×2)Wall squatting.</a:t>
                      </a:r>
                      <a:r>
                        <a:rPr lang="en-GB" sz="1800" dirty="0" smtClean="0">
                          <a:latin typeface="Arial" pitchFamily="34" charset="0"/>
                          <a:cs typeface="Arial" pitchFamily="34" charset="0"/>
                        </a:rPr>
                        <a:t> </a:t>
                      </a:r>
                    </a:p>
                    <a:p>
                      <a:pPr algn="ctr"/>
                      <a:endParaRPr lang="en-US" dirty="0"/>
                    </a:p>
                  </a:txBody>
                  <a:tcPr/>
                </a:tc>
                <a:tc>
                  <a:txBody>
                    <a:bodyPr/>
                    <a:lstStyle/>
                    <a:p>
                      <a:r>
                        <a:rPr lang="en-US" dirty="0" smtClean="0"/>
                        <a:t>30 minutes</a:t>
                      </a:r>
                      <a:endParaRPr lang="en-US" dirty="0"/>
                    </a:p>
                  </a:txBody>
                  <a:tcPr/>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xmlns="" val="2848614397"/>
              </p:ext>
            </p:extLst>
          </p:nvPr>
        </p:nvGraphicFramePr>
        <p:xfrm>
          <a:off x="76200" y="184189"/>
          <a:ext cx="8915399" cy="6656481"/>
        </p:xfrm>
        <a:graphic>
          <a:graphicData uri="http://schemas.openxmlformats.org/drawingml/2006/table">
            <a:tbl>
              <a:tblPr firstRow="1" bandRow="1">
                <a:tableStyleId>{5C22544A-7EE6-4342-B048-85BDC9FD1C3A}</a:tableStyleId>
              </a:tblPr>
              <a:tblGrid>
                <a:gridCol w="2790908"/>
                <a:gridCol w="3953786"/>
                <a:gridCol w="2170705"/>
              </a:tblGrid>
              <a:tr h="667178">
                <a:tc>
                  <a:txBody>
                    <a:bodyPr/>
                    <a:lstStyle/>
                    <a:p>
                      <a:r>
                        <a:rPr lang="en-US" dirty="0" smtClean="0"/>
                        <a:t>INTERVENTION</a:t>
                      </a:r>
                      <a:endParaRPr lang="en-US" dirty="0"/>
                    </a:p>
                  </a:txBody>
                  <a:tcPr/>
                </a:tc>
                <a:tc>
                  <a:txBody>
                    <a:bodyPr/>
                    <a:lstStyle/>
                    <a:p>
                      <a:r>
                        <a:rPr lang="en-US" sz="2400" dirty="0" smtClean="0"/>
                        <a:t>Group </a:t>
                      </a:r>
                      <a:r>
                        <a:rPr lang="en-US" sz="2400" dirty="0" smtClean="0"/>
                        <a:t>II(</a:t>
                      </a:r>
                      <a:r>
                        <a:rPr lang="en-US" sz="2400" dirty="0" err="1" smtClean="0"/>
                        <a:t>Yoga+Hotpacks</a:t>
                      </a:r>
                      <a:r>
                        <a:rPr lang="en-US" sz="2400" dirty="0" smtClean="0"/>
                        <a:t>)</a:t>
                      </a:r>
                      <a:endParaRPr lang="en-US" sz="2400" dirty="0"/>
                    </a:p>
                  </a:txBody>
                  <a:tcPr>
                    <a:solidFill>
                      <a:srgbClr val="0472EC"/>
                    </a:solidFill>
                  </a:tcPr>
                </a:tc>
                <a:tc>
                  <a:txBody>
                    <a:bodyPr/>
                    <a:lstStyle/>
                    <a:p>
                      <a:r>
                        <a:rPr lang="en-US" dirty="0" smtClean="0"/>
                        <a:t>DURATION</a:t>
                      </a:r>
                      <a:endParaRPr lang="en-US" dirty="0"/>
                    </a:p>
                  </a:txBody>
                  <a:tcPr/>
                </a:tc>
              </a:tr>
              <a:tr h="530391">
                <a:tc>
                  <a:txBody>
                    <a:bodyPr/>
                    <a:lstStyle/>
                    <a:p>
                      <a:pPr lvl="0"/>
                      <a:r>
                        <a:rPr lang="de-DE" sz="1200" dirty="0" smtClean="0">
                          <a:latin typeface="Arial" pitchFamily="34" charset="0"/>
                          <a:cs typeface="Arial" pitchFamily="34" charset="0"/>
                        </a:rPr>
                        <a:t>Shithilikarana vyayama </a:t>
                      </a:r>
                    </a:p>
                    <a:p>
                      <a:pPr lvl="0"/>
                      <a:r>
                        <a:rPr lang="de-DE" sz="1200" dirty="0" smtClean="0">
                          <a:latin typeface="Arial" pitchFamily="34" charset="0"/>
                          <a:cs typeface="Arial" pitchFamily="34" charset="0"/>
                        </a:rPr>
                        <a:t>( loosening exercises)</a:t>
                      </a:r>
                      <a:endParaRPr lang="en-US" sz="1200" dirty="0" smtClean="0">
                        <a:latin typeface="Arial" pitchFamily="34" charset="0"/>
                        <a:cs typeface="Arial" pitchFamily="34" charset="0"/>
                      </a:endParaRPr>
                    </a:p>
                    <a:p>
                      <a:endParaRPr lang="en-US" sz="1200" dirty="0">
                        <a:latin typeface="Arial" pitchFamily="34" charset="0"/>
                        <a:cs typeface="Arial" pitchFamily="34" charset="0"/>
                      </a:endParaRPr>
                    </a:p>
                  </a:txBody>
                  <a:tcPr/>
                </a:tc>
                <a:tc>
                  <a:txBody>
                    <a:bodyPr/>
                    <a:lstStyle/>
                    <a:p>
                      <a:endParaRPr lang="en-US" sz="1200" dirty="0">
                        <a:latin typeface="Arial" pitchFamily="34" charset="0"/>
                        <a:cs typeface="Arial" pitchFamily="34" charset="0"/>
                      </a:endParaRPr>
                    </a:p>
                  </a:txBody>
                  <a:tcPr/>
                </a:tc>
                <a:tc>
                  <a:txBody>
                    <a:bodyPr/>
                    <a:lstStyle/>
                    <a:p>
                      <a:r>
                        <a:rPr lang="de-DE" sz="1200" dirty="0" smtClean="0">
                          <a:latin typeface="Arial" pitchFamily="34" charset="0"/>
                          <a:cs typeface="Arial" pitchFamily="34" charset="0"/>
                        </a:rPr>
                        <a:t>10 minutes</a:t>
                      </a:r>
                      <a:endParaRPr lang="en-US" sz="1200" dirty="0">
                        <a:latin typeface="Arial" pitchFamily="34" charset="0"/>
                        <a:cs typeface="Arial" pitchFamily="34" charset="0"/>
                      </a:endParaRPr>
                    </a:p>
                  </a:txBody>
                  <a:tcPr/>
                </a:tc>
              </a:tr>
              <a:tr h="5809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Arial" pitchFamily="34" charset="0"/>
                          <a:cs typeface="Arial" pitchFamily="34" charset="0"/>
                        </a:rPr>
                        <a:t>Yogic </a:t>
                      </a:r>
                      <a:r>
                        <a:rPr lang="en-US" sz="1200" dirty="0" err="1" smtClean="0">
                          <a:latin typeface="Arial" pitchFamily="34" charset="0"/>
                          <a:cs typeface="Arial" pitchFamily="34" charset="0"/>
                        </a:rPr>
                        <a:t>Sukshma</a:t>
                      </a:r>
                      <a:r>
                        <a:rPr lang="en-US" sz="1200" dirty="0" smtClean="0">
                          <a:latin typeface="Arial" pitchFamily="34" charset="0"/>
                          <a:cs typeface="Arial" pitchFamily="34" charset="0"/>
                        </a:rPr>
                        <a:t> </a:t>
                      </a:r>
                      <a:r>
                        <a:rPr lang="en-US" sz="1200" dirty="0" err="1" smtClean="0">
                          <a:latin typeface="Arial" pitchFamily="34" charset="0"/>
                          <a:cs typeface="Arial" pitchFamily="34" charset="0"/>
                        </a:rPr>
                        <a:t>Vyayamas</a:t>
                      </a:r>
                      <a:endParaRPr lang="en-US" sz="1200" dirty="0" smtClean="0">
                        <a:latin typeface="Arial" pitchFamily="34" charset="0"/>
                        <a:cs typeface="Arial"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Arial" pitchFamily="34" charset="0"/>
                          <a:cs typeface="Arial" pitchFamily="34" charset="0"/>
                        </a:rPr>
                        <a:t>(strengthening exercises)</a:t>
                      </a:r>
                    </a:p>
                    <a:p>
                      <a:endParaRPr lang="en-US" sz="1200" dirty="0">
                        <a:latin typeface="Arial" pitchFamily="34" charset="0"/>
                        <a:cs typeface="Arial" pitchFamily="34" charset="0"/>
                      </a:endParaRPr>
                    </a:p>
                  </a:txBody>
                  <a:tcPr/>
                </a:tc>
                <a:tc>
                  <a:txBody>
                    <a:bodyPr/>
                    <a:lstStyle/>
                    <a:p>
                      <a:endParaRPr lang="en-US" sz="1200" dirty="0">
                        <a:latin typeface="Arial" pitchFamily="34" charset="0"/>
                        <a:cs typeface="Arial" pitchFamily="34" charset="0"/>
                      </a:endParaRPr>
                    </a:p>
                  </a:txBody>
                  <a:tcPr/>
                </a:tc>
                <a:tc>
                  <a:txBody>
                    <a:bodyPr/>
                    <a:lstStyle/>
                    <a:p>
                      <a:r>
                        <a:rPr lang="en-US" sz="1200" dirty="0" smtClean="0">
                          <a:latin typeface="Arial" pitchFamily="34" charset="0"/>
                          <a:cs typeface="Arial" pitchFamily="34" charset="0"/>
                        </a:rPr>
                        <a:t>5 minutes</a:t>
                      </a:r>
                      <a:endParaRPr lang="en-US" sz="1200" dirty="0">
                        <a:latin typeface="Arial" pitchFamily="34" charset="0"/>
                        <a:cs typeface="Arial" pitchFamily="34" charset="0"/>
                      </a:endParaRPr>
                    </a:p>
                  </a:txBody>
                  <a:tcPr/>
                </a:tc>
              </a:tr>
              <a:tr h="213567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err="1" smtClean="0">
                          <a:latin typeface="Arial" pitchFamily="34" charset="0"/>
                          <a:cs typeface="Arial" pitchFamily="34" charset="0"/>
                        </a:rPr>
                        <a:t>Yogasanas</a:t>
                      </a:r>
                      <a:endParaRPr lang="en-US" sz="1200" dirty="0" smtClean="0">
                        <a:latin typeface="Arial" pitchFamily="34" charset="0"/>
                        <a:cs typeface="Arial" pitchFamily="34" charset="0"/>
                      </a:endParaRPr>
                    </a:p>
                    <a:p>
                      <a:endParaRPr lang="en-US" sz="1200" dirty="0">
                        <a:latin typeface="Arial" pitchFamily="34" charset="0"/>
                        <a:cs typeface="Arial" pitchFamily="34" charset="0"/>
                      </a:endParaRPr>
                    </a:p>
                  </a:txBody>
                  <a:tcPr/>
                </a:tc>
                <a:tc>
                  <a:txBody>
                    <a:bodyPr/>
                    <a:lstStyle/>
                    <a:p>
                      <a:pPr lvl="1"/>
                      <a:r>
                        <a:rPr lang="en-US" sz="1200" dirty="0" smtClean="0">
                          <a:latin typeface="Arial" pitchFamily="34" charset="0"/>
                          <a:cs typeface="Arial" pitchFamily="34" charset="0"/>
                        </a:rPr>
                        <a:t>Standing </a:t>
                      </a:r>
                      <a:r>
                        <a:rPr lang="en-US" sz="1200" dirty="0" err="1" smtClean="0">
                          <a:latin typeface="Arial" pitchFamily="34" charset="0"/>
                          <a:cs typeface="Arial" pitchFamily="34" charset="0"/>
                        </a:rPr>
                        <a:t>Asanas</a:t>
                      </a:r>
                      <a:r>
                        <a:rPr lang="en-US" sz="1200" dirty="0" smtClean="0">
                          <a:latin typeface="Arial" pitchFamily="34" charset="0"/>
                          <a:cs typeface="Arial" pitchFamily="34" charset="0"/>
                        </a:rPr>
                        <a:t>: </a:t>
                      </a:r>
                    </a:p>
                    <a:p>
                      <a:pPr lvl="1"/>
                      <a:r>
                        <a:rPr lang="en-US" sz="1200" dirty="0" err="1" smtClean="0">
                          <a:latin typeface="Arial" pitchFamily="34" charset="0"/>
                          <a:cs typeface="Arial" pitchFamily="34" charset="0"/>
                        </a:rPr>
                        <a:t>Tadasana</a:t>
                      </a:r>
                      <a:r>
                        <a:rPr lang="en-US" sz="1200" dirty="0" smtClean="0">
                          <a:latin typeface="Arial" pitchFamily="34" charset="0"/>
                          <a:cs typeface="Arial" pitchFamily="34" charset="0"/>
                        </a:rPr>
                        <a:t>, </a:t>
                      </a:r>
                      <a:r>
                        <a:rPr lang="en-US" sz="1200" dirty="0" err="1" smtClean="0">
                          <a:latin typeface="Arial" pitchFamily="34" charset="0"/>
                          <a:cs typeface="Arial" pitchFamily="34" charset="0"/>
                        </a:rPr>
                        <a:t>Katichakrasana</a:t>
                      </a:r>
                      <a:r>
                        <a:rPr lang="en-US" sz="1200" dirty="0" smtClean="0">
                          <a:latin typeface="Arial" pitchFamily="34" charset="0"/>
                          <a:cs typeface="Arial" pitchFamily="34" charset="0"/>
                        </a:rPr>
                        <a:t>, </a:t>
                      </a:r>
                      <a:r>
                        <a:rPr lang="de-DE" sz="1200" dirty="0" smtClean="0">
                          <a:latin typeface="Arial" pitchFamily="34" charset="0"/>
                          <a:cs typeface="Arial" pitchFamily="34" charset="0"/>
                        </a:rPr>
                        <a:t>Ardha katichakrasana</a:t>
                      </a:r>
                    </a:p>
                    <a:p>
                      <a:pPr lvl="1"/>
                      <a:endParaRPr lang="en-US" sz="1200" dirty="0" smtClean="0">
                        <a:latin typeface="Arial" pitchFamily="34" charset="0"/>
                        <a:cs typeface="Arial" pitchFamily="34" charset="0"/>
                      </a:endParaRPr>
                    </a:p>
                    <a:p>
                      <a:pPr lvl="1"/>
                      <a:r>
                        <a:rPr lang="en-US" sz="1200" dirty="0" smtClean="0">
                          <a:latin typeface="Arial" pitchFamily="34" charset="0"/>
                          <a:cs typeface="Arial" pitchFamily="34" charset="0"/>
                        </a:rPr>
                        <a:t>Lying </a:t>
                      </a:r>
                      <a:r>
                        <a:rPr lang="en-US" sz="1200" dirty="0" err="1" smtClean="0">
                          <a:latin typeface="Arial" pitchFamily="34" charset="0"/>
                          <a:cs typeface="Arial" pitchFamily="34" charset="0"/>
                        </a:rPr>
                        <a:t>Asanas</a:t>
                      </a:r>
                      <a:r>
                        <a:rPr lang="en-US" sz="1200" dirty="0" smtClean="0">
                          <a:latin typeface="Arial" pitchFamily="34" charset="0"/>
                          <a:cs typeface="Arial" pitchFamily="34" charset="0"/>
                        </a:rPr>
                        <a:t>: </a:t>
                      </a:r>
                      <a:r>
                        <a:rPr lang="en-US" sz="1200" dirty="0" err="1" smtClean="0">
                          <a:latin typeface="Arial" pitchFamily="34" charset="0"/>
                          <a:cs typeface="Arial" pitchFamily="34" charset="0"/>
                        </a:rPr>
                        <a:t>Uttanapadasana</a:t>
                      </a:r>
                      <a:r>
                        <a:rPr lang="en-US" sz="1200" dirty="0" smtClean="0">
                          <a:latin typeface="Arial" pitchFamily="34" charset="0"/>
                          <a:cs typeface="Arial" pitchFamily="34" charset="0"/>
                        </a:rPr>
                        <a:t>, </a:t>
                      </a:r>
                      <a:r>
                        <a:rPr lang="en-US" sz="1200" dirty="0" err="1" smtClean="0">
                          <a:latin typeface="Arial" pitchFamily="34" charset="0"/>
                          <a:cs typeface="Arial" pitchFamily="34" charset="0"/>
                        </a:rPr>
                        <a:t>Pavanamuktasana</a:t>
                      </a:r>
                      <a:r>
                        <a:rPr lang="en-US" sz="1200" dirty="0" smtClean="0">
                          <a:latin typeface="Arial" pitchFamily="34" charset="0"/>
                          <a:cs typeface="Arial" pitchFamily="34" charset="0"/>
                        </a:rPr>
                        <a:t>,</a:t>
                      </a:r>
                    </a:p>
                    <a:p>
                      <a:pPr lvl="1"/>
                      <a:endParaRPr lang="en-US" sz="1200" dirty="0" smtClean="0">
                        <a:latin typeface="Arial" pitchFamily="34" charset="0"/>
                        <a:cs typeface="Arial" pitchFamily="34" charset="0"/>
                      </a:endParaRPr>
                    </a:p>
                    <a:p>
                      <a:pPr lvl="1"/>
                      <a:r>
                        <a:rPr lang="en-US" sz="1200" dirty="0" smtClean="0">
                          <a:latin typeface="Arial" pitchFamily="34" charset="0"/>
                          <a:cs typeface="Arial" pitchFamily="34" charset="0"/>
                        </a:rPr>
                        <a:t>Sitting: </a:t>
                      </a:r>
                      <a:r>
                        <a:rPr lang="en-US" sz="1200" dirty="0" err="1" smtClean="0">
                          <a:latin typeface="Arial" pitchFamily="34" charset="0"/>
                          <a:cs typeface="Arial" pitchFamily="34" charset="0"/>
                        </a:rPr>
                        <a:t>Bhadrasana</a:t>
                      </a:r>
                      <a:r>
                        <a:rPr lang="en-US" sz="1200" dirty="0" smtClean="0">
                          <a:latin typeface="Arial" pitchFamily="34" charset="0"/>
                          <a:cs typeface="Arial" pitchFamily="34" charset="0"/>
                        </a:rPr>
                        <a:t>, </a:t>
                      </a:r>
                      <a:r>
                        <a:rPr lang="en-US" sz="1200" dirty="0" err="1" smtClean="0">
                          <a:latin typeface="Arial" pitchFamily="34" charset="0"/>
                          <a:cs typeface="Arial" pitchFamily="34" charset="0"/>
                        </a:rPr>
                        <a:t>Vakrasana</a:t>
                      </a:r>
                      <a:r>
                        <a:rPr lang="en-US" sz="1200" dirty="0" smtClean="0">
                          <a:latin typeface="Arial" pitchFamily="34" charset="0"/>
                          <a:cs typeface="Arial" pitchFamily="34" charset="0"/>
                        </a:rPr>
                        <a:t> ,</a:t>
                      </a:r>
                      <a:r>
                        <a:rPr lang="de-DE" sz="1200" dirty="0" smtClean="0">
                          <a:latin typeface="Arial" pitchFamily="34" charset="0"/>
                          <a:cs typeface="Arial" pitchFamily="34" charset="0"/>
                        </a:rPr>
                        <a:t> Ardha  padma Paschimottanasana</a:t>
                      </a:r>
                    </a:p>
                    <a:p>
                      <a:pPr lvl="1"/>
                      <a:endParaRPr lang="en-US" sz="1200" dirty="0" smtClean="0">
                        <a:latin typeface="Arial" pitchFamily="34" charset="0"/>
                        <a:cs typeface="Arial" pitchFamily="34" charset="0"/>
                      </a:endParaRPr>
                    </a:p>
                    <a:p>
                      <a:pPr lvl="1"/>
                      <a:r>
                        <a:rPr lang="en-US" sz="1200" dirty="0" err="1" smtClean="0">
                          <a:latin typeface="Arial" pitchFamily="34" charset="0"/>
                          <a:cs typeface="Arial" pitchFamily="34" charset="0"/>
                        </a:rPr>
                        <a:t>Makarasana</a:t>
                      </a:r>
                      <a:endParaRPr lang="en-US" sz="1200" dirty="0" smtClean="0">
                        <a:latin typeface="Arial" pitchFamily="34" charset="0"/>
                        <a:cs typeface="Arial" pitchFamily="34" charset="0"/>
                      </a:endParaRPr>
                    </a:p>
                    <a:p>
                      <a:endParaRPr lang="en-US" sz="1200" dirty="0">
                        <a:latin typeface="Arial" pitchFamily="34" charset="0"/>
                        <a:cs typeface="Arial" pitchFamily="34" charset="0"/>
                      </a:endParaRPr>
                    </a:p>
                  </a:txBody>
                  <a:tcPr/>
                </a:tc>
                <a:tc>
                  <a:txBody>
                    <a:bodyPr/>
                    <a:lstStyle/>
                    <a:p>
                      <a:r>
                        <a:rPr lang="en-US" sz="1200" dirty="0" smtClean="0">
                          <a:latin typeface="Arial" pitchFamily="34" charset="0"/>
                          <a:cs typeface="Arial" pitchFamily="34" charset="0"/>
                        </a:rPr>
                        <a:t>20 minutes</a:t>
                      </a:r>
                      <a:endParaRPr lang="en-US" sz="1200" dirty="0">
                        <a:latin typeface="Arial" pitchFamily="34" charset="0"/>
                        <a:cs typeface="Arial" pitchFamily="34" charset="0"/>
                      </a:endParaRPr>
                    </a:p>
                  </a:txBody>
                  <a:tcPr/>
                </a:tc>
              </a:tr>
              <a:tr h="530391">
                <a:tc>
                  <a:txBody>
                    <a:bodyPr/>
                    <a:lstStyle/>
                    <a:p>
                      <a:pPr lvl="0"/>
                      <a:r>
                        <a:rPr lang="en-US" sz="1200" dirty="0" err="1" smtClean="0">
                          <a:latin typeface="Arial" pitchFamily="34" charset="0"/>
                          <a:cs typeface="Arial" pitchFamily="34" charset="0"/>
                        </a:rPr>
                        <a:t>Nadi</a:t>
                      </a:r>
                      <a:r>
                        <a:rPr lang="en-US" sz="1200" dirty="0" smtClean="0">
                          <a:latin typeface="Arial" pitchFamily="34" charset="0"/>
                          <a:cs typeface="Arial" pitchFamily="34" charset="0"/>
                        </a:rPr>
                        <a:t> </a:t>
                      </a:r>
                      <a:r>
                        <a:rPr lang="en-US" sz="1200" dirty="0" err="1" smtClean="0">
                          <a:latin typeface="Arial" pitchFamily="34" charset="0"/>
                          <a:cs typeface="Arial" pitchFamily="34" charset="0"/>
                        </a:rPr>
                        <a:t>Shudi</a:t>
                      </a:r>
                      <a:r>
                        <a:rPr lang="en-US" sz="1200" dirty="0" smtClean="0">
                          <a:latin typeface="Arial" pitchFamily="34" charset="0"/>
                          <a:cs typeface="Arial" pitchFamily="34" charset="0"/>
                        </a:rPr>
                        <a:t> </a:t>
                      </a:r>
                      <a:r>
                        <a:rPr lang="en-US" sz="1200" dirty="0" err="1" smtClean="0">
                          <a:latin typeface="Arial" pitchFamily="34" charset="0"/>
                          <a:cs typeface="Arial" pitchFamily="34" charset="0"/>
                        </a:rPr>
                        <a:t>Pranayama</a:t>
                      </a:r>
                      <a:r>
                        <a:rPr lang="en-US" sz="1200" dirty="0" smtClean="0">
                          <a:latin typeface="Arial" pitchFamily="34" charset="0"/>
                          <a:cs typeface="Arial"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Arial" pitchFamily="34" charset="0"/>
                          <a:cs typeface="Arial" pitchFamily="34" charset="0"/>
                        </a:rPr>
                        <a:t>Meditation</a:t>
                      </a:r>
                    </a:p>
                    <a:p>
                      <a:endParaRPr lang="en-US" sz="1200" dirty="0">
                        <a:latin typeface="Arial" pitchFamily="34" charset="0"/>
                        <a:cs typeface="Arial" pitchFamily="34" charset="0"/>
                      </a:endParaRPr>
                    </a:p>
                  </a:txBody>
                  <a:tcPr/>
                </a:tc>
                <a:tc>
                  <a:txBody>
                    <a:bodyPr/>
                    <a:lstStyle/>
                    <a:p>
                      <a:endParaRPr lang="en-US" sz="1200" dirty="0">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Arial" pitchFamily="34" charset="0"/>
                          <a:cs typeface="Arial" pitchFamily="34" charset="0"/>
                        </a:rPr>
                        <a:t>3 minutes</a:t>
                      </a:r>
                    </a:p>
                    <a:p>
                      <a:r>
                        <a:rPr lang="en-US" sz="1200" dirty="0" smtClean="0">
                          <a:latin typeface="Arial" pitchFamily="34" charset="0"/>
                          <a:cs typeface="Arial" pitchFamily="34" charset="0"/>
                        </a:rPr>
                        <a:t>2 minutes</a:t>
                      </a:r>
                      <a:endParaRPr lang="en-US" sz="1200" dirty="0">
                        <a:latin typeface="Arial" pitchFamily="34" charset="0"/>
                        <a:cs typeface="Arial" pitchFamily="34" charset="0"/>
                      </a:endParaRPr>
                    </a:p>
                  </a:txBody>
                  <a:tcPr/>
                </a:tc>
              </a:tr>
              <a:tr h="1783063">
                <a:tc>
                  <a:txBody>
                    <a:bodyPr/>
                    <a:lstStyle/>
                    <a:p>
                      <a:pPr lvl="0"/>
                      <a:r>
                        <a:rPr lang="en-US" sz="1200" dirty="0" smtClean="0">
                          <a:latin typeface="Arial" pitchFamily="34" charset="0"/>
                          <a:cs typeface="Arial" pitchFamily="34" charset="0"/>
                        </a:rPr>
                        <a:t>Home </a:t>
                      </a:r>
                      <a:r>
                        <a:rPr lang="en-US" sz="1200" dirty="0" err="1" smtClean="0">
                          <a:latin typeface="Arial" pitchFamily="34" charset="0"/>
                          <a:cs typeface="Arial" pitchFamily="34" charset="0"/>
                        </a:rPr>
                        <a:t>Programme</a:t>
                      </a:r>
                      <a:endParaRPr lang="en-US" sz="1200" dirty="0" smtClean="0">
                        <a:latin typeface="Arial" pitchFamily="34" charset="0"/>
                        <a:cs typeface="Arial" pitchFamily="34" charset="0"/>
                      </a:endParaRPr>
                    </a:p>
                  </a:txBody>
                  <a:tcPr/>
                </a:tc>
                <a:tc>
                  <a:txBody>
                    <a:bodyPr/>
                    <a:lstStyle/>
                    <a:p>
                      <a:pPr marL="361950" indent="-361950" algn="just">
                        <a:buNone/>
                      </a:pPr>
                      <a:r>
                        <a:rPr lang="de-DE" sz="1200" dirty="0" smtClean="0">
                          <a:latin typeface="Arial" pitchFamily="34" charset="0"/>
                          <a:cs typeface="Arial" pitchFamily="34" charset="0"/>
                        </a:rPr>
                        <a:t>Shithilikarana vyayama</a:t>
                      </a:r>
                    </a:p>
                    <a:p>
                      <a:pPr marL="361950" indent="-361950" algn="just">
                        <a:buNone/>
                      </a:pPr>
                      <a:r>
                        <a:rPr lang="de-DE" sz="1200" dirty="0" smtClean="0">
                          <a:latin typeface="Arial" pitchFamily="34" charset="0"/>
                          <a:cs typeface="Arial" pitchFamily="34" charset="0"/>
                        </a:rPr>
                        <a:t>Tadasana</a:t>
                      </a:r>
                    </a:p>
                    <a:p>
                      <a:pPr marL="361950" indent="-361950" algn="just">
                        <a:buNone/>
                      </a:pPr>
                      <a:r>
                        <a:rPr lang="de-DE" sz="1200" dirty="0" smtClean="0">
                          <a:latin typeface="Arial" pitchFamily="34" charset="0"/>
                          <a:cs typeface="Arial" pitchFamily="34" charset="0"/>
                        </a:rPr>
                        <a:t>Pavanamukthasana</a:t>
                      </a:r>
                    </a:p>
                    <a:p>
                      <a:pPr marL="361950" indent="-361950" algn="just">
                        <a:buNone/>
                      </a:pPr>
                      <a:r>
                        <a:rPr lang="de-DE" sz="1200" dirty="0" smtClean="0">
                          <a:latin typeface="Arial" pitchFamily="34" charset="0"/>
                          <a:cs typeface="Arial" pitchFamily="34" charset="0"/>
                        </a:rPr>
                        <a:t>Bhadrasana</a:t>
                      </a:r>
                    </a:p>
                    <a:p>
                      <a:pPr marL="361950" indent="-361950" algn="just">
                        <a:buNone/>
                      </a:pPr>
                      <a:r>
                        <a:rPr lang="de-DE" sz="1200" dirty="0" smtClean="0">
                          <a:latin typeface="Arial" pitchFamily="34" charset="0"/>
                          <a:cs typeface="Arial" pitchFamily="34" charset="0"/>
                        </a:rPr>
                        <a:t>Makrasana </a:t>
                      </a:r>
                    </a:p>
                    <a:p>
                      <a:pPr marL="361950" indent="-361950" algn="just">
                        <a:buNone/>
                      </a:pPr>
                      <a:r>
                        <a:rPr lang="de-DE" sz="1200" dirty="0" smtClean="0">
                          <a:latin typeface="Arial" pitchFamily="34" charset="0"/>
                          <a:cs typeface="Arial" pitchFamily="34" charset="0"/>
                        </a:rPr>
                        <a:t>Pranayama </a:t>
                      </a:r>
                      <a:endParaRPr lang="en-US" sz="1200" dirty="0" smtClean="0">
                        <a:latin typeface="Arial" pitchFamily="34" charset="0"/>
                        <a:cs typeface="Arial" pitchFamily="34" charset="0"/>
                      </a:endParaRPr>
                    </a:p>
                    <a:p>
                      <a:endParaRPr lang="en-US" sz="1200" dirty="0">
                        <a:latin typeface="Arial" pitchFamily="34" charset="0"/>
                        <a:cs typeface="Arial" pitchFamily="34" charset="0"/>
                      </a:endParaRPr>
                    </a:p>
                  </a:txBody>
                  <a:tcPr/>
                </a:tc>
                <a:tc>
                  <a:txBody>
                    <a:bodyPr/>
                    <a:lstStyle/>
                    <a:p>
                      <a:r>
                        <a:rPr lang="en-US" sz="1200" dirty="0" smtClean="0">
                          <a:latin typeface="Arial" pitchFamily="34" charset="0"/>
                          <a:cs typeface="Arial" pitchFamily="34" charset="0"/>
                        </a:rPr>
                        <a:t>30 minutes</a:t>
                      </a:r>
                      <a:endParaRPr lang="en-US" sz="1200" dirty="0">
                        <a:latin typeface="Arial" pitchFamily="34" charset="0"/>
                        <a:cs typeface="Arial" pitchFamily="34" charset="0"/>
                      </a:endParaRPr>
                    </a:p>
                  </a:txBody>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0034" y="1447800"/>
            <a:ext cx="8266014" cy="5410200"/>
          </a:xfrm>
        </p:spPr>
        <p:txBody>
          <a:bodyPr>
            <a:noAutofit/>
          </a:bodyPr>
          <a:lstStyle/>
          <a:p>
            <a:pPr algn="just">
              <a:buClrTx/>
              <a:buFont typeface="Arial" pitchFamily="34" charset="0"/>
              <a:buChar char="•"/>
            </a:pPr>
            <a:endParaRPr lang="en-GB" sz="2400" dirty="0" smtClean="0">
              <a:latin typeface="Arial" pitchFamily="34" charset="0"/>
              <a:ea typeface="Calibri" pitchFamily="34" charset="0"/>
              <a:cs typeface="Arial" pitchFamily="34" charset="0"/>
            </a:endParaRPr>
          </a:p>
          <a:p>
            <a:pPr algn="just">
              <a:buClrTx/>
              <a:buFont typeface="Arial" pitchFamily="34" charset="0"/>
              <a:buChar char="•"/>
            </a:pPr>
            <a:r>
              <a:rPr lang="en-GB" sz="2400" dirty="0" smtClean="0">
                <a:latin typeface="Arial" pitchFamily="34" charset="0"/>
                <a:ea typeface="Calibri" pitchFamily="34" charset="0"/>
                <a:cs typeface="Arial" pitchFamily="34" charset="0"/>
              </a:rPr>
              <a:t>  Hot packs and isometric quadriceps  </a:t>
            </a:r>
            <a:r>
              <a:rPr lang="en-GB" sz="2400" dirty="0" smtClean="0">
                <a:latin typeface="Arial" pitchFamily="34" charset="0"/>
                <a:ea typeface="Calibri" pitchFamily="34" charset="0"/>
                <a:cs typeface="Arial" pitchFamily="34" charset="0"/>
              </a:rPr>
              <a:t>exercise for 30 minutes.</a:t>
            </a:r>
          </a:p>
          <a:p>
            <a:pPr algn="just">
              <a:buClrTx/>
              <a:buNone/>
            </a:pPr>
            <a:endParaRPr lang="en-GB" sz="2400" dirty="0" smtClean="0">
              <a:latin typeface="Arial" pitchFamily="34" charset="0"/>
              <a:ea typeface="Calibri" pitchFamily="34" charset="0"/>
              <a:cs typeface="Arial" pitchFamily="34" charset="0"/>
            </a:endParaRPr>
          </a:p>
          <a:p>
            <a:pPr algn="just">
              <a:buClrTx/>
              <a:buFont typeface="Arial" pitchFamily="34" charset="0"/>
              <a:buChar char="•"/>
            </a:pPr>
            <a:r>
              <a:rPr lang="en-GB" sz="2400" dirty="0" smtClean="0">
                <a:latin typeface="Arial" pitchFamily="34" charset="0"/>
                <a:ea typeface="Calibri" pitchFamily="34" charset="0"/>
                <a:cs typeface="Arial" pitchFamily="34" charset="0"/>
              </a:rPr>
              <a:t>  3 alternate days  for  4 week</a:t>
            </a:r>
          </a:p>
          <a:p>
            <a:pPr algn="just">
              <a:buClrTx/>
              <a:buNone/>
            </a:pPr>
            <a:endParaRPr lang="en-GB" sz="2400" dirty="0" smtClean="0">
              <a:latin typeface="Arial" pitchFamily="34" charset="0"/>
              <a:ea typeface="Calibri" pitchFamily="34" charset="0"/>
              <a:cs typeface="Arial" pitchFamily="34" charset="0"/>
            </a:endParaRPr>
          </a:p>
          <a:p>
            <a:pPr lvl="0" algn="just">
              <a:buNone/>
            </a:pPr>
            <a:endParaRPr lang="en-GB" sz="2400" dirty="0" smtClean="0">
              <a:solidFill>
                <a:srgbClr val="0066FF"/>
              </a:solidFill>
              <a:latin typeface="Arial" pitchFamily="34" charset="0"/>
              <a:ea typeface="Calibri" pitchFamily="34" charset="0"/>
              <a:cs typeface="Arial" pitchFamily="34" charset="0"/>
            </a:endParaRPr>
          </a:p>
          <a:p>
            <a:pPr lvl="0" algn="just">
              <a:buNone/>
            </a:pPr>
            <a:r>
              <a:rPr lang="en-GB" sz="2400" dirty="0" smtClean="0">
                <a:solidFill>
                  <a:srgbClr val="0066FF"/>
                </a:solidFill>
                <a:latin typeface="Arial" pitchFamily="34" charset="0"/>
                <a:ea typeface="Calibri" pitchFamily="34" charset="0"/>
                <a:cs typeface="Arial" pitchFamily="34" charset="0"/>
              </a:rPr>
              <a:t>Home Programme:</a:t>
            </a:r>
          </a:p>
          <a:p>
            <a:pPr algn="just">
              <a:buClrTx/>
              <a:buFont typeface="Arial" pitchFamily="34" charset="0"/>
              <a:buChar char="•"/>
            </a:pPr>
            <a:r>
              <a:rPr lang="en-GB" sz="2400" dirty="0" smtClean="0">
                <a:latin typeface="Arial" pitchFamily="34" charset="0"/>
                <a:ea typeface="Calibri" pitchFamily="34" charset="0"/>
                <a:cs typeface="Arial" pitchFamily="34" charset="0"/>
              </a:rPr>
              <a:t>  Walking and isometric quadriceps  exercise (3 sets for 10repetitons) for 30 </a:t>
            </a:r>
            <a:r>
              <a:rPr lang="en-GB" sz="2400" dirty="0" smtClean="0">
                <a:latin typeface="Arial" pitchFamily="34" charset="0"/>
                <a:ea typeface="Calibri" pitchFamily="34" charset="0"/>
                <a:cs typeface="Arial" pitchFamily="34" charset="0"/>
              </a:rPr>
              <a:t>minutes.</a:t>
            </a:r>
            <a:endParaRPr lang="en-GB" sz="2400" dirty="0" smtClean="0">
              <a:latin typeface="Arial" pitchFamily="34" charset="0"/>
              <a:ea typeface="Calibri" pitchFamily="34" charset="0"/>
              <a:cs typeface="Arial" pitchFamily="34" charset="0"/>
            </a:endParaRPr>
          </a:p>
          <a:p>
            <a:pPr lvl="0" algn="just">
              <a:buClrTx/>
              <a:buFont typeface="Arial" pitchFamily="34" charset="0"/>
              <a:buChar char="•"/>
            </a:pPr>
            <a:endParaRPr lang="en-GB" sz="2400" dirty="0" smtClean="0">
              <a:latin typeface="Arial" pitchFamily="34" charset="0"/>
              <a:ea typeface="Calibri" pitchFamily="34" charset="0"/>
              <a:cs typeface="Arial" pitchFamily="34" charset="0"/>
            </a:endParaRPr>
          </a:p>
          <a:p>
            <a:pPr algn="just">
              <a:buClrTx/>
              <a:buNone/>
            </a:pPr>
            <a:r>
              <a:rPr lang="en-GB" sz="2400" dirty="0" smtClean="0">
                <a:latin typeface="Arial" pitchFamily="34" charset="0"/>
                <a:cs typeface="Arial" pitchFamily="34" charset="0"/>
              </a:rPr>
              <a:t>             No adverse reactions in any patient</a:t>
            </a:r>
          </a:p>
        </p:txBody>
      </p:sp>
      <p:sp>
        <p:nvSpPr>
          <p:cNvPr id="4" name="Rectangle 3"/>
          <p:cNvSpPr/>
          <p:nvPr/>
        </p:nvSpPr>
        <p:spPr>
          <a:xfrm>
            <a:off x="1143000" y="762000"/>
            <a:ext cx="7772400" cy="646331"/>
          </a:xfrm>
          <a:prstGeom prst="rect">
            <a:avLst/>
          </a:prstGeom>
          <a:solidFill>
            <a:schemeClr val="accent2"/>
          </a:solidFill>
          <a:ln>
            <a:solidFill>
              <a:schemeClr val="tx1"/>
            </a:solidFill>
          </a:ln>
        </p:spPr>
        <p:txBody>
          <a:bodyPr wrap="square" lIns="91440" tIns="45720" rIns="91440" bIns="45720">
            <a:spAutoFit/>
          </a:bodyPr>
          <a:lstStyle/>
          <a:p>
            <a:pPr algn="ctr"/>
            <a:r>
              <a:rPr lang="en-US" sz="36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rPr>
              <a:t>GROUP III: CONTROL GROUP</a:t>
            </a:r>
            <a:endParaRPr lang="en-GB" sz="36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0" y="0"/>
            <a:ext cx="5500694" cy="2615085"/>
          </a:xfrm>
          <a:prstGeom prst="rect">
            <a:avLst/>
          </a:prstGeom>
          <a:noFill/>
          <a:ln w="9525">
            <a:noFill/>
            <a:miter lim="800000"/>
            <a:headEnd/>
            <a:tailEnd/>
          </a:ln>
          <a:effectLst/>
        </p:spPr>
      </p:pic>
      <p:sp>
        <p:nvSpPr>
          <p:cNvPr id="4" name="Rectangle 3"/>
          <p:cNvSpPr/>
          <p:nvPr/>
        </p:nvSpPr>
        <p:spPr>
          <a:xfrm>
            <a:off x="0" y="6000768"/>
            <a:ext cx="9144000" cy="646331"/>
          </a:xfrm>
          <a:prstGeom prst="rect">
            <a:avLst/>
          </a:prstGeom>
          <a:solidFill>
            <a:srgbClr val="0099FF"/>
          </a:solidFill>
        </p:spPr>
        <p:style>
          <a:lnRef idx="2">
            <a:schemeClr val="accent3"/>
          </a:lnRef>
          <a:fillRef idx="1">
            <a:schemeClr val="lt1"/>
          </a:fillRef>
          <a:effectRef idx="0">
            <a:schemeClr val="accent3"/>
          </a:effectRef>
          <a:fontRef idx="minor">
            <a:schemeClr val="dk1"/>
          </a:fontRef>
        </p:style>
        <p:txBody>
          <a:bodyPr wrap="square">
            <a:spAutoFit/>
          </a:bodyPr>
          <a:lstStyle/>
          <a:p>
            <a:r>
              <a:rPr lang="en-US" b="1" dirty="0" smtClean="0">
                <a:solidFill>
                  <a:schemeClr val="bg1"/>
                </a:solidFill>
              </a:rPr>
              <a:t>Box plots of Pre and post test KOOS- Pain, symptom ,ADL,QOL scores of Subjects of three Group </a:t>
            </a:r>
            <a:endParaRPr lang="en-US" dirty="0">
              <a:solidFill>
                <a:schemeClr val="bg1"/>
              </a:solidFill>
            </a:endParaRPr>
          </a:p>
        </p:txBody>
      </p:sp>
      <p:pic>
        <p:nvPicPr>
          <p:cNvPr id="1027" name="Picture 3"/>
          <p:cNvPicPr>
            <a:picLocks noChangeAspect="1" noChangeArrowheads="1"/>
          </p:cNvPicPr>
          <p:nvPr/>
        </p:nvPicPr>
        <p:blipFill>
          <a:blip r:embed="rId3" cstate="print"/>
          <a:srcRect/>
          <a:stretch>
            <a:fillRect/>
          </a:stretch>
        </p:blipFill>
        <p:spPr bwMode="auto">
          <a:xfrm>
            <a:off x="0" y="2667000"/>
            <a:ext cx="5486400" cy="2933450"/>
          </a:xfrm>
          <a:prstGeom prst="rect">
            <a:avLst/>
          </a:prstGeom>
          <a:noFill/>
          <a:ln w="9525">
            <a:noFill/>
            <a:miter lim="800000"/>
            <a:headEnd/>
            <a:tailEnd/>
          </a:ln>
          <a:effectLst/>
        </p:spPr>
      </p:pic>
      <p:pic>
        <p:nvPicPr>
          <p:cNvPr id="9" name="Picture 2"/>
          <p:cNvPicPr>
            <a:picLocks noChangeAspect="1" noChangeArrowheads="1"/>
          </p:cNvPicPr>
          <p:nvPr/>
        </p:nvPicPr>
        <p:blipFill>
          <a:blip r:embed="rId4" cstate="print"/>
          <a:srcRect/>
          <a:stretch>
            <a:fillRect/>
          </a:stretch>
        </p:blipFill>
        <p:spPr bwMode="auto">
          <a:xfrm>
            <a:off x="5181600" y="0"/>
            <a:ext cx="3962400" cy="2286000"/>
          </a:xfrm>
          <a:prstGeom prst="rect">
            <a:avLst/>
          </a:prstGeom>
          <a:noFill/>
          <a:ln w="9525">
            <a:noFill/>
            <a:miter lim="800000"/>
            <a:headEnd/>
            <a:tailEnd/>
          </a:ln>
          <a:effectLst/>
        </p:spPr>
      </p:pic>
      <p:pic>
        <p:nvPicPr>
          <p:cNvPr id="10" name="Picture 3"/>
          <p:cNvPicPr>
            <a:picLocks noChangeAspect="1" noChangeArrowheads="1"/>
          </p:cNvPicPr>
          <p:nvPr/>
        </p:nvPicPr>
        <p:blipFill>
          <a:blip r:embed="rId5" cstate="print"/>
          <a:srcRect/>
          <a:stretch>
            <a:fillRect/>
          </a:stretch>
        </p:blipFill>
        <p:spPr bwMode="auto">
          <a:xfrm>
            <a:off x="5029200" y="2590800"/>
            <a:ext cx="4114800" cy="320040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4429132"/>
            <a:ext cx="5867400" cy="923330"/>
          </a:xfrm>
          <a:prstGeom prst="rect">
            <a:avLst/>
          </a:prstGeom>
          <a:solidFill>
            <a:srgbClr val="0099FF"/>
          </a:solidFill>
        </p:spPr>
        <p:style>
          <a:lnRef idx="2">
            <a:schemeClr val="accent3"/>
          </a:lnRef>
          <a:fillRef idx="1">
            <a:schemeClr val="lt1"/>
          </a:fillRef>
          <a:effectRef idx="0">
            <a:schemeClr val="accent3"/>
          </a:effectRef>
          <a:fontRef idx="minor">
            <a:schemeClr val="dk1"/>
          </a:fontRef>
        </p:style>
        <p:txBody>
          <a:bodyPr wrap="square">
            <a:spAutoFit/>
          </a:bodyPr>
          <a:lstStyle/>
          <a:p>
            <a:r>
              <a:rPr lang="en-US" b="1" dirty="0" smtClean="0">
                <a:solidFill>
                  <a:schemeClr val="bg1"/>
                </a:solidFill>
                <a:latin typeface="Arial" pitchFamily="34" charset="0"/>
                <a:cs typeface="Arial" pitchFamily="34" charset="0"/>
              </a:rPr>
              <a:t>Fig .11.  Box Plot Showing Pre and Post Test PGWB  total  Scores of Subjects of Therapeutic, Yoga and Control Groups </a:t>
            </a:r>
            <a:endParaRPr lang="en-US" dirty="0">
              <a:solidFill>
                <a:schemeClr val="bg1"/>
              </a:solidFill>
              <a:latin typeface="Arial" pitchFamily="34" charset="0"/>
              <a:cs typeface="Arial" pitchFamily="34" charset="0"/>
            </a:endParaRPr>
          </a:p>
        </p:txBody>
      </p:sp>
      <p:pic>
        <p:nvPicPr>
          <p:cNvPr id="5123" name="Picture 3"/>
          <p:cNvPicPr>
            <a:picLocks noChangeAspect="1" noChangeArrowheads="1"/>
          </p:cNvPicPr>
          <p:nvPr/>
        </p:nvPicPr>
        <p:blipFill>
          <a:blip r:embed="rId2" cstate="print"/>
          <a:srcRect/>
          <a:stretch>
            <a:fillRect/>
          </a:stretch>
        </p:blipFill>
        <p:spPr bwMode="auto">
          <a:xfrm>
            <a:off x="228600" y="685800"/>
            <a:ext cx="4448204" cy="3457580"/>
          </a:xfrm>
          <a:prstGeom prst="rect">
            <a:avLst/>
          </a:prstGeom>
          <a:noFill/>
          <a:ln w="9525">
            <a:noFill/>
            <a:miter lim="800000"/>
            <a:headEnd/>
            <a:tailEnd/>
          </a:ln>
          <a:effectLst/>
        </p:spPr>
      </p:pic>
      <p:sp>
        <p:nvSpPr>
          <p:cNvPr id="6" name="Rectangle 5"/>
          <p:cNvSpPr/>
          <p:nvPr/>
        </p:nvSpPr>
        <p:spPr>
          <a:xfrm>
            <a:off x="4643438" y="1219200"/>
            <a:ext cx="4500562" cy="2862322"/>
          </a:xfrm>
          <a:prstGeom prst="rect">
            <a:avLst/>
          </a:prstGeom>
        </p:spPr>
        <p:txBody>
          <a:bodyPr wrap="square">
            <a:spAutoFit/>
          </a:bodyPr>
          <a:lstStyle/>
          <a:p>
            <a:pPr algn="just"/>
            <a:r>
              <a:rPr lang="en-US" dirty="0" smtClean="0">
                <a:latin typeface="Arial" pitchFamily="34" charset="0"/>
                <a:cs typeface="Arial" pitchFamily="34" charset="0"/>
              </a:rPr>
              <a:t>The </a:t>
            </a:r>
            <a:r>
              <a:rPr lang="en-US" dirty="0" smtClean="0">
                <a:latin typeface="Arial" pitchFamily="34" charset="0"/>
                <a:cs typeface="Arial" pitchFamily="34" charset="0"/>
              </a:rPr>
              <a:t>pre test median comprehension scores of PGWB total scores was 36, 43, 39 compared with 85, 58, 31 in therapeutic exercise group, yoga group and control group respectively. The box plots show the values of the median and the first and third quartiles, the whiskers represent 1.5 times the </a:t>
            </a:r>
            <a:r>
              <a:rPr lang="en-US" dirty="0" err="1" smtClean="0">
                <a:latin typeface="Arial" pitchFamily="34" charset="0"/>
                <a:cs typeface="Arial" pitchFamily="34" charset="0"/>
              </a:rPr>
              <a:t>interquartile</a:t>
            </a:r>
            <a:r>
              <a:rPr lang="en-US" dirty="0" smtClean="0">
                <a:latin typeface="Arial" pitchFamily="34" charset="0"/>
                <a:cs typeface="Arial" pitchFamily="34" charset="0"/>
              </a:rPr>
              <a:t> range above and below the median and outliers are depicted in small circles. </a:t>
            </a:r>
            <a:endParaRPr lang="en-US" dirty="0">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500063" y="2357438"/>
          <a:ext cx="8415337" cy="1859280"/>
        </p:xfrm>
        <a:graphic>
          <a:graphicData uri="http://schemas.openxmlformats.org/drawingml/2006/table">
            <a:tbl>
              <a:tblPr/>
              <a:tblGrid>
                <a:gridCol w="596082"/>
                <a:gridCol w="1362473"/>
                <a:gridCol w="2083783"/>
                <a:gridCol w="2010800"/>
                <a:gridCol w="762000"/>
                <a:gridCol w="762000"/>
                <a:gridCol w="838199"/>
              </a:tblGrid>
              <a:tr h="456885">
                <a:tc>
                  <a:txBody>
                    <a:bodyPr/>
                    <a:lstStyle/>
                    <a:p>
                      <a:pPr marL="0" marR="0">
                        <a:lnSpc>
                          <a:spcPct val="100000"/>
                        </a:lnSpc>
                        <a:spcBef>
                          <a:spcPts val="0"/>
                        </a:spcBef>
                        <a:spcAft>
                          <a:spcPts val="0"/>
                        </a:spcAft>
                      </a:pPr>
                      <a:endParaRPr lang="en-US" sz="1400" b="1" dirty="0">
                        <a:solidFill>
                          <a:srgbClr val="2B0BB5"/>
                        </a:solidFill>
                        <a:latin typeface="Calibri"/>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flip="none" rotWithShape="1">
                      <a:gsLst>
                        <a:gs pos="0">
                          <a:srgbClr val="0099FF">
                            <a:tint val="66000"/>
                            <a:satMod val="160000"/>
                          </a:srgbClr>
                        </a:gs>
                        <a:gs pos="50000">
                          <a:srgbClr val="0099FF">
                            <a:tint val="44500"/>
                            <a:satMod val="160000"/>
                          </a:srgbClr>
                        </a:gs>
                        <a:gs pos="100000">
                          <a:srgbClr val="0099FF">
                            <a:tint val="23500"/>
                            <a:satMod val="160000"/>
                          </a:srgbClr>
                        </a:gs>
                      </a:gsLst>
                      <a:lin ang="8100000" scaled="1"/>
                      <a:tileRect/>
                    </a:gradFill>
                  </a:tcPr>
                </a:tc>
                <a:tc>
                  <a:txBody>
                    <a:bodyPr/>
                    <a:lstStyle/>
                    <a:p>
                      <a:pPr marL="0" marR="0" algn="ctr">
                        <a:lnSpc>
                          <a:spcPct val="100000"/>
                        </a:lnSpc>
                        <a:spcBef>
                          <a:spcPts val="0"/>
                        </a:spcBef>
                        <a:spcAft>
                          <a:spcPts val="0"/>
                        </a:spcAft>
                      </a:pPr>
                      <a:r>
                        <a:rPr lang="de-DE" sz="1600" b="1" dirty="0">
                          <a:solidFill>
                            <a:srgbClr val="2B0BB5"/>
                          </a:solidFill>
                          <a:latin typeface="Times New Roman"/>
                          <a:ea typeface="Calibri"/>
                          <a:cs typeface="Times New Roman"/>
                        </a:rPr>
                        <a:t>Groups </a:t>
                      </a:r>
                      <a:endParaRPr lang="en-US" sz="1400" b="1" dirty="0">
                        <a:solidFill>
                          <a:srgbClr val="2B0BB5"/>
                        </a:solidFill>
                        <a:latin typeface="Calibri"/>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flip="none" rotWithShape="1">
                      <a:gsLst>
                        <a:gs pos="0">
                          <a:srgbClr val="0099FF">
                            <a:tint val="66000"/>
                            <a:satMod val="160000"/>
                          </a:srgbClr>
                        </a:gs>
                        <a:gs pos="50000">
                          <a:srgbClr val="0099FF">
                            <a:tint val="44500"/>
                            <a:satMod val="160000"/>
                          </a:srgbClr>
                        </a:gs>
                        <a:gs pos="100000">
                          <a:srgbClr val="0099FF">
                            <a:tint val="23500"/>
                            <a:satMod val="160000"/>
                          </a:srgbClr>
                        </a:gs>
                      </a:gsLst>
                      <a:lin ang="8100000" scaled="1"/>
                      <a:tileRect/>
                    </a:gradFill>
                  </a:tcPr>
                </a:tc>
                <a:tc>
                  <a:txBody>
                    <a:bodyPr/>
                    <a:lstStyle/>
                    <a:p>
                      <a:pPr marL="0" marR="0" algn="l">
                        <a:lnSpc>
                          <a:spcPct val="100000"/>
                        </a:lnSpc>
                        <a:spcBef>
                          <a:spcPts val="0"/>
                        </a:spcBef>
                        <a:spcAft>
                          <a:spcPts val="0"/>
                        </a:spcAft>
                      </a:pPr>
                      <a:r>
                        <a:rPr lang="de-DE" sz="1600" b="1" dirty="0">
                          <a:solidFill>
                            <a:srgbClr val="2B0BB5"/>
                          </a:solidFill>
                          <a:latin typeface="Times New Roman"/>
                          <a:ea typeface="Calibri"/>
                          <a:cs typeface="Times New Roman"/>
                        </a:rPr>
                        <a:t>Pre Test  Median</a:t>
                      </a:r>
                      <a:endParaRPr lang="en-US" sz="1400" dirty="0">
                        <a:solidFill>
                          <a:srgbClr val="2B0BB5"/>
                        </a:solidFill>
                        <a:latin typeface="Calibri"/>
                        <a:ea typeface="Calibri"/>
                        <a:cs typeface="Times New Roman"/>
                      </a:endParaRPr>
                    </a:p>
                    <a:p>
                      <a:pPr marL="0" marR="0" indent="0" algn="l">
                        <a:lnSpc>
                          <a:spcPct val="100000"/>
                        </a:lnSpc>
                        <a:spcBef>
                          <a:spcPts val="0"/>
                        </a:spcBef>
                        <a:spcAft>
                          <a:spcPts val="0"/>
                        </a:spcAft>
                      </a:pPr>
                      <a:r>
                        <a:rPr lang="de-DE" sz="1600" b="1" dirty="0">
                          <a:solidFill>
                            <a:srgbClr val="2B0BB5"/>
                          </a:solidFill>
                          <a:latin typeface="Times New Roman"/>
                          <a:ea typeface="Calibri"/>
                          <a:cs typeface="Times New Roman"/>
                        </a:rPr>
                        <a:t>(IQR)</a:t>
                      </a:r>
                      <a:r>
                        <a:rPr lang="en-US" sz="1050" dirty="0">
                          <a:solidFill>
                            <a:srgbClr val="2B0BB5"/>
                          </a:solidFill>
                          <a:latin typeface="TimesNewRomanPSMT"/>
                          <a:ea typeface="Calibri"/>
                          <a:cs typeface="TimesNewRomanPSMT"/>
                        </a:rPr>
                        <a:t>(</a:t>
                      </a:r>
                      <a:r>
                        <a:rPr lang="en-US" sz="1600" b="1" dirty="0">
                          <a:solidFill>
                            <a:srgbClr val="2B0BB5"/>
                          </a:solidFill>
                          <a:latin typeface="Times New Roman"/>
                          <a:ea typeface="Calibri"/>
                          <a:cs typeface="Times New Roman"/>
                        </a:rPr>
                        <a:t>25%&amp;75%</a:t>
                      </a:r>
                      <a:endParaRPr lang="en-US" sz="1400" dirty="0">
                        <a:solidFill>
                          <a:srgbClr val="2B0BB5"/>
                        </a:solidFill>
                        <a:latin typeface="Calibri"/>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flip="none" rotWithShape="1">
                      <a:gsLst>
                        <a:gs pos="0">
                          <a:srgbClr val="0099FF">
                            <a:tint val="66000"/>
                            <a:satMod val="160000"/>
                          </a:srgbClr>
                        </a:gs>
                        <a:gs pos="50000">
                          <a:srgbClr val="0099FF">
                            <a:tint val="44500"/>
                            <a:satMod val="160000"/>
                          </a:srgbClr>
                        </a:gs>
                        <a:gs pos="100000">
                          <a:srgbClr val="0099FF">
                            <a:tint val="23500"/>
                            <a:satMod val="160000"/>
                          </a:srgbClr>
                        </a:gs>
                      </a:gsLst>
                      <a:path path="circle">
                        <a:fillToRect t="100000" r="100000"/>
                      </a:path>
                      <a:tileRect l="-100000" b="-100000"/>
                    </a:gradFill>
                  </a:tcPr>
                </a:tc>
                <a:tc>
                  <a:txBody>
                    <a:bodyPr/>
                    <a:lstStyle/>
                    <a:p>
                      <a:pPr marL="0" marR="0" algn="just">
                        <a:lnSpc>
                          <a:spcPct val="100000"/>
                        </a:lnSpc>
                        <a:spcBef>
                          <a:spcPts val="0"/>
                        </a:spcBef>
                        <a:spcAft>
                          <a:spcPts val="0"/>
                        </a:spcAft>
                      </a:pPr>
                      <a:r>
                        <a:rPr lang="de-DE" sz="1600" b="1" dirty="0">
                          <a:solidFill>
                            <a:srgbClr val="2B0BB5"/>
                          </a:solidFill>
                          <a:latin typeface="Times New Roman"/>
                          <a:ea typeface="Calibri"/>
                          <a:cs typeface="Times New Roman"/>
                        </a:rPr>
                        <a:t>PostTest Median</a:t>
                      </a:r>
                      <a:endParaRPr lang="en-US" sz="1400" dirty="0">
                        <a:solidFill>
                          <a:srgbClr val="2B0BB5"/>
                        </a:solidFill>
                        <a:latin typeface="Calibri"/>
                        <a:ea typeface="Calibri"/>
                        <a:cs typeface="Times New Roman"/>
                      </a:endParaRPr>
                    </a:p>
                    <a:p>
                      <a:pPr marL="0" marR="0" algn="just">
                        <a:lnSpc>
                          <a:spcPct val="100000"/>
                        </a:lnSpc>
                        <a:spcBef>
                          <a:spcPts val="0"/>
                        </a:spcBef>
                        <a:spcAft>
                          <a:spcPts val="0"/>
                        </a:spcAft>
                      </a:pPr>
                      <a:r>
                        <a:rPr lang="de-DE" sz="1600" b="1" dirty="0">
                          <a:solidFill>
                            <a:srgbClr val="2B0BB5"/>
                          </a:solidFill>
                          <a:latin typeface="Times New Roman"/>
                          <a:ea typeface="Calibri"/>
                          <a:cs typeface="Times New Roman"/>
                        </a:rPr>
                        <a:t>(IQR)</a:t>
                      </a:r>
                      <a:r>
                        <a:rPr lang="en-US" sz="1050" dirty="0">
                          <a:solidFill>
                            <a:srgbClr val="2B0BB5"/>
                          </a:solidFill>
                          <a:latin typeface="TimesNewRomanPSMT"/>
                          <a:ea typeface="Calibri"/>
                          <a:cs typeface="TimesNewRomanPSMT"/>
                        </a:rPr>
                        <a:t>(</a:t>
                      </a:r>
                      <a:r>
                        <a:rPr lang="en-US" sz="1600" b="1" dirty="0">
                          <a:solidFill>
                            <a:srgbClr val="2B0BB5"/>
                          </a:solidFill>
                          <a:latin typeface="Times New Roman"/>
                          <a:ea typeface="Calibri"/>
                          <a:cs typeface="Times New Roman"/>
                        </a:rPr>
                        <a:t>25% &amp;75%)</a:t>
                      </a:r>
                      <a:endParaRPr lang="en-US" sz="1400" dirty="0">
                        <a:solidFill>
                          <a:srgbClr val="2B0BB5"/>
                        </a:solidFill>
                        <a:latin typeface="Calibri"/>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flip="none" rotWithShape="1">
                      <a:gsLst>
                        <a:gs pos="0">
                          <a:srgbClr val="0099FF">
                            <a:tint val="66000"/>
                            <a:satMod val="160000"/>
                          </a:srgbClr>
                        </a:gs>
                        <a:gs pos="50000">
                          <a:srgbClr val="0099FF">
                            <a:tint val="44500"/>
                            <a:satMod val="160000"/>
                          </a:srgbClr>
                        </a:gs>
                        <a:gs pos="100000">
                          <a:srgbClr val="0099FF">
                            <a:tint val="23500"/>
                            <a:satMod val="160000"/>
                          </a:srgbClr>
                        </a:gs>
                      </a:gsLst>
                      <a:path path="circle">
                        <a:fillToRect t="100000" r="100000"/>
                      </a:path>
                      <a:tileRect l="-100000" b="-100000"/>
                    </a:gradFill>
                  </a:tcPr>
                </a:tc>
                <a:tc>
                  <a:txBody>
                    <a:bodyPr/>
                    <a:lstStyle/>
                    <a:p>
                      <a:pPr marL="0" marR="0" indent="-68580" algn="ctr">
                        <a:lnSpc>
                          <a:spcPct val="100000"/>
                        </a:lnSpc>
                        <a:spcBef>
                          <a:spcPts val="0"/>
                        </a:spcBef>
                        <a:spcAft>
                          <a:spcPts val="0"/>
                        </a:spcAft>
                      </a:pPr>
                      <a:r>
                        <a:rPr lang="de-DE" sz="1600" b="1" dirty="0">
                          <a:solidFill>
                            <a:srgbClr val="2B0BB5"/>
                          </a:solidFill>
                          <a:latin typeface="Times New Roman"/>
                          <a:ea typeface="Calibri"/>
                          <a:cs typeface="Times New Roman"/>
                        </a:rPr>
                        <a:t>W value</a:t>
                      </a:r>
                      <a:endParaRPr lang="en-US" sz="1400" dirty="0">
                        <a:solidFill>
                          <a:srgbClr val="2B0BB5"/>
                        </a:solidFill>
                        <a:latin typeface="Calibri"/>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flip="none" rotWithShape="1">
                      <a:gsLst>
                        <a:gs pos="0">
                          <a:srgbClr val="0099FF">
                            <a:tint val="66000"/>
                            <a:satMod val="160000"/>
                          </a:srgbClr>
                        </a:gs>
                        <a:gs pos="50000">
                          <a:srgbClr val="0099FF">
                            <a:tint val="44500"/>
                            <a:satMod val="160000"/>
                          </a:srgbClr>
                        </a:gs>
                        <a:gs pos="100000">
                          <a:srgbClr val="0099FF">
                            <a:tint val="23500"/>
                            <a:satMod val="160000"/>
                          </a:srgbClr>
                        </a:gs>
                      </a:gsLst>
                      <a:path path="circle">
                        <a:fillToRect t="100000" r="100000"/>
                      </a:path>
                      <a:tileRect l="-100000" b="-100000"/>
                    </a:gradFill>
                  </a:tcPr>
                </a:tc>
                <a:tc>
                  <a:txBody>
                    <a:bodyPr/>
                    <a:lstStyle/>
                    <a:p>
                      <a:pPr marL="0" marR="0" algn="ctr">
                        <a:lnSpc>
                          <a:spcPct val="100000"/>
                        </a:lnSpc>
                        <a:spcBef>
                          <a:spcPts val="0"/>
                        </a:spcBef>
                        <a:spcAft>
                          <a:spcPts val="0"/>
                        </a:spcAft>
                      </a:pPr>
                      <a:r>
                        <a:rPr lang="de-DE" sz="1600" b="1" dirty="0">
                          <a:solidFill>
                            <a:srgbClr val="2B0BB5"/>
                          </a:solidFill>
                          <a:latin typeface="Times New Roman"/>
                          <a:ea typeface="Calibri"/>
                          <a:cs typeface="Times New Roman"/>
                        </a:rPr>
                        <a:t>Z value</a:t>
                      </a:r>
                      <a:endParaRPr lang="en-US" sz="1400" dirty="0">
                        <a:solidFill>
                          <a:srgbClr val="2B0BB5"/>
                        </a:solidFill>
                        <a:latin typeface="Calibri"/>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flip="none" rotWithShape="1">
                      <a:gsLst>
                        <a:gs pos="0">
                          <a:srgbClr val="0099FF">
                            <a:tint val="66000"/>
                            <a:satMod val="160000"/>
                          </a:srgbClr>
                        </a:gs>
                        <a:gs pos="50000">
                          <a:srgbClr val="0099FF">
                            <a:tint val="44500"/>
                            <a:satMod val="160000"/>
                          </a:srgbClr>
                        </a:gs>
                        <a:gs pos="100000">
                          <a:srgbClr val="0099FF">
                            <a:tint val="23500"/>
                            <a:satMod val="160000"/>
                          </a:srgbClr>
                        </a:gs>
                      </a:gsLst>
                      <a:path path="circle">
                        <a:fillToRect t="100000" r="100000"/>
                      </a:path>
                      <a:tileRect l="-100000" b="-100000"/>
                    </a:gradFill>
                  </a:tcPr>
                </a:tc>
                <a:tc>
                  <a:txBody>
                    <a:bodyPr/>
                    <a:lstStyle/>
                    <a:p>
                      <a:pPr marL="0" marR="0" algn="ctr">
                        <a:lnSpc>
                          <a:spcPct val="100000"/>
                        </a:lnSpc>
                        <a:spcBef>
                          <a:spcPts val="0"/>
                        </a:spcBef>
                        <a:spcAft>
                          <a:spcPts val="0"/>
                        </a:spcAft>
                      </a:pPr>
                      <a:r>
                        <a:rPr lang="de-DE" sz="1600" b="1" dirty="0">
                          <a:solidFill>
                            <a:srgbClr val="2B0BB5"/>
                          </a:solidFill>
                          <a:latin typeface="Times New Roman"/>
                          <a:ea typeface="Calibri"/>
                          <a:cs typeface="Times New Roman"/>
                        </a:rPr>
                        <a:t>p</a:t>
                      </a:r>
                      <a:endParaRPr lang="en-US" sz="1400" dirty="0">
                        <a:solidFill>
                          <a:srgbClr val="2B0BB5"/>
                        </a:solidFill>
                        <a:latin typeface="Calibri"/>
                        <a:ea typeface="Calibri"/>
                        <a:cs typeface="Times New Roman"/>
                      </a:endParaRPr>
                    </a:p>
                    <a:p>
                      <a:pPr marL="0" marR="0" algn="ctr">
                        <a:lnSpc>
                          <a:spcPct val="100000"/>
                        </a:lnSpc>
                        <a:spcBef>
                          <a:spcPts val="0"/>
                        </a:spcBef>
                        <a:spcAft>
                          <a:spcPts val="0"/>
                        </a:spcAft>
                      </a:pPr>
                      <a:r>
                        <a:rPr lang="de-DE" sz="1600" b="1" dirty="0">
                          <a:solidFill>
                            <a:srgbClr val="2B0BB5"/>
                          </a:solidFill>
                          <a:latin typeface="Times New Roman"/>
                          <a:ea typeface="Calibri"/>
                          <a:cs typeface="Times New Roman"/>
                        </a:rPr>
                        <a:t> value</a:t>
                      </a:r>
                      <a:endParaRPr lang="en-US" sz="1400" dirty="0">
                        <a:solidFill>
                          <a:srgbClr val="2B0BB5"/>
                        </a:solidFill>
                        <a:latin typeface="Calibri"/>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flip="none" rotWithShape="1">
                      <a:gsLst>
                        <a:gs pos="0">
                          <a:srgbClr val="0099FF">
                            <a:tint val="66000"/>
                            <a:satMod val="160000"/>
                          </a:srgbClr>
                        </a:gs>
                        <a:gs pos="50000">
                          <a:srgbClr val="0099FF">
                            <a:tint val="44500"/>
                            <a:satMod val="160000"/>
                          </a:srgbClr>
                        </a:gs>
                        <a:gs pos="100000">
                          <a:srgbClr val="0099FF">
                            <a:tint val="23500"/>
                            <a:satMod val="160000"/>
                          </a:srgbClr>
                        </a:gs>
                      </a:gsLst>
                      <a:path path="circle">
                        <a:fillToRect t="100000" r="100000"/>
                      </a:path>
                      <a:tileRect l="-100000" b="-100000"/>
                    </a:gradFill>
                  </a:tcPr>
                </a:tc>
              </a:tr>
              <a:tr h="215567">
                <a:tc rowSpan="3">
                  <a:txBody>
                    <a:bodyPr/>
                    <a:lstStyle/>
                    <a:p>
                      <a:pPr marL="0" marR="0">
                        <a:lnSpc>
                          <a:spcPts val="3600"/>
                        </a:lnSpc>
                        <a:spcBef>
                          <a:spcPts val="0"/>
                        </a:spcBef>
                        <a:spcAft>
                          <a:spcPts val="0"/>
                        </a:spcAft>
                      </a:pPr>
                      <a:r>
                        <a:rPr lang="de-DE" sz="1800" b="1" dirty="0">
                          <a:solidFill>
                            <a:srgbClr val="2B0BB5"/>
                          </a:solidFill>
                          <a:latin typeface="Times New Roman"/>
                          <a:ea typeface="Calibri"/>
                          <a:cs typeface="Times New Roman"/>
                        </a:rPr>
                        <a:t>VAS</a:t>
                      </a:r>
                      <a:endParaRPr lang="en-US" sz="1600" b="1" dirty="0">
                        <a:solidFill>
                          <a:srgbClr val="2B0BB5"/>
                        </a:solidFill>
                        <a:latin typeface="Calibri"/>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gradFill flip="none" rotWithShape="1">
                      <a:gsLst>
                        <a:gs pos="0">
                          <a:srgbClr val="0099FF">
                            <a:tint val="66000"/>
                            <a:satMod val="160000"/>
                          </a:srgbClr>
                        </a:gs>
                        <a:gs pos="50000">
                          <a:srgbClr val="0099FF">
                            <a:tint val="44500"/>
                            <a:satMod val="160000"/>
                          </a:srgbClr>
                        </a:gs>
                        <a:gs pos="100000">
                          <a:srgbClr val="0099FF">
                            <a:tint val="23500"/>
                            <a:satMod val="160000"/>
                          </a:srgbClr>
                        </a:gs>
                      </a:gsLst>
                      <a:lin ang="8100000" scaled="1"/>
                      <a:tileRect/>
                    </a:gradFill>
                  </a:tcPr>
                </a:tc>
                <a:tc>
                  <a:txBody>
                    <a:bodyPr/>
                    <a:lstStyle/>
                    <a:p>
                      <a:pPr marL="0" marR="0">
                        <a:lnSpc>
                          <a:spcPts val="3600"/>
                        </a:lnSpc>
                        <a:spcBef>
                          <a:spcPts val="0"/>
                        </a:spcBef>
                        <a:spcAft>
                          <a:spcPts val="0"/>
                        </a:spcAft>
                      </a:pPr>
                      <a:r>
                        <a:rPr lang="de-DE" sz="1800" b="1" dirty="0">
                          <a:solidFill>
                            <a:srgbClr val="2B0BB5"/>
                          </a:solidFill>
                          <a:latin typeface="Times New Roman"/>
                          <a:ea typeface="Calibri"/>
                          <a:cs typeface="Times New Roman"/>
                        </a:rPr>
                        <a:t>Therapeutic </a:t>
                      </a:r>
                      <a:endParaRPr lang="en-US" sz="1600" b="1" dirty="0">
                        <a:solidFill>
                          <a:srgbClr val="2B0BB5"/>
                        </a:solidFill>
                        <a:latin typeface="Calibri"/>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gradFill flip="none" rotWithShape="1">
                      <a:gsLst>
                        <a:gs pos="0">
                          <a:srgbClr val="0099FF">
                            <a:tint val="66000"/>
                            <a:satMod val="160000"/>
                          </a:srgbClr>
                        </a:gs>
                        <a:gs pos="50000">
                          <a:srgbClr val="0099FF">
                            <a:tint val="44500"/>
                            <a:satMod val="160000"/>
                          </a:srgbClr>
                        </a:gs>
                        <a:gs pos="100000">
                          <a:srgbClr val="0099FF">
                            <a:tint val="23500"/>
                            <a:satMod val="160000"/>
                          </a:srgbClr>
                        </a:gs>
                      </a:gsLst>
                      <a:lin ang="8100000" scaled="1"/>
                      <a:tileRect/>
                    </a:gradFill>
                  </a:tcPr>
                </a:tc>
                <a:tc>
                  <a:txBody>
                    <a:bodyPr/>
                    <a:lstStyle/>
                    <a:p>
                      <a:pPr marL="0" marR="0">
                        <a:lnSpc>
                          <a:spcPts val="3600"/>
                        </a:lnSpc>
                        <a:spcBef>
                          <a:spcPts val="0"/>
                        </a:spcBef>
                        <a:spcAft>
                          <a:spcPts val="0"/>
                        </a:spcAft>
                      </a:pPr>
                      <a:r>
                        <a:rPr lang="de-DE" sz="1800" dirty="0">
                          <a:solidFill>
                            <a:schemeClr val="tx1"/>
                          </a:solidFill>
                          <a:latin typeface="Times New Roman"/>
                          <a:ea typeface="Calibri"/>
                          <a:cs typeface="Times New Roman"/>
                        </a:rPr>
                        <a:t>7.0(6.0-7.0)</a:t>
                      </a:r>
                      <a:endParaRPr lang="en-US" sz="1600" dirty="0">
                        <a:solidFill>
                          <a:schemeClr val="tx1"/>
                        </a:solidFill>
                        <a:latin typeface="Calibri"/>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ts val="3600"/>
                        </a:lnSpc>
                        <a:spcBef>
                          <a:spcPts val="0"/>
                        </a:spcBef>
                        <a:spcAft>
                          <a:spcPts val="0"/>
                        </a:spcAft>
                      </a:pPr>
                      <a:r>
                        <a:rPr lang="de-DE" sz="1800" dirty="0">
                          <a:solidFill>
                            <a:schemeClr val="tx1"/>
                          </a:solidFill>
                          <a:latin typeface="Times New Roman"/>
                          <a:ea typeface="Calibri"/>
                          <a:cs typeface="Times New Roman"/>
                        </a:rPr>
                        <a:t>   4.0(3.0-4.0)</a:t>
                      </a:r>
                      <a:endParaRPr lang="en-US" sz="1600" dirty="0">
                        <a:solidFill>
                          <a:schemeClr val="tx1"/>
                        </a:solidFill>
                        <a:latin typeface="Calibri"/>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ts val="3600"/>
                        </a:lnSpc>
                        <a:spcBef>
                          <a:spcPts val="0"/>
                        </a:spcBef>
                        <a:spcAft>
                          <a:spcPts val="0"/>
                        </a:spcAft>
                      </a:pPr>
                      <a:r>
                        <a:rPr lang="de-DE" sz="1800" dirty="0">
                          <a:solidFill>
                            <a:schemeClr val="tx1"/>
                          </a:solidFill>
                          <a:latin typeface="Times New Roman"/>
                          <a:ea typeface="Calibri"/>
                          <a:cs typeface="Times New Roman"/>
                        </a:rPr>
                        <a:t>1711</a:t>
                      </a:r>
                      <a:endParaRPr lang="en-US" sz="1600" dirty="0">
                        <a:solidFill>
                          <a:schemeClr val="tx1"/>
                        </a:solidFill>
                        <a:latin typeface="Calibri"/>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ts val="3600"/>
                        </a:lnSpc>
                        <a:spcBef>
                          <a:spcPts val="0"/>
                        </a:spcBef>
                        <a:spcAft>
                          <a:spcPts val="0"/>
                        </a:spcAft>
                      </a:pPr>
                      <a:r>
                        <a:rPr lang="de-DE" sz="1800" dirty="0">
                          <a:solidFill>
                            <a:schemeClr val="tx1"/>
                          </a:solidFill>
                          <a:latin typeface="Times New Roman"/>
                          <a:ea typeface="Calibri"/>
                          <a:cs typeface="Times New Roman"/>
                        </a:rPr>
                        <a:t>6.665</a:t>
                      </a:r>
                      <a:endParaRPr lang="en-US" sz="1600" dirty="0">
                        <a:solidFill>
                          <a:schemeClr val="tx1"/>
                        </a:solidFill>
                        <a:latin typeface="Calibri"/>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nSpc>
                          <a:spcPts val="3600"/>
                        </a:lnSpc>
                        <a:spcBef>
                          <a:spcPts val="0"/>
                        </a:spcBef>
                        <a:spcAft>
                          <a:spcPts val="0"/>
                        </a:spcAft>
                      </a:pPr>
                      <a:r>
                        <a:rPr lang="de-DE" sz="1800" b="1" dirty="0">
                          <a:solidFill>
                            <a:srgbClr val="FF0000"/>
                          </a:solidFill>
                          <a:latin typeface="Times New Roman"/>
                          <a:ea typeface="Calibri"/>
                          <a:cs typeface="Times New Roman"/>
                        </a:rPr>
                        <a:t>&lt;0.001</a:t>
                      </a:r>
                      <a:endParaRPr lang="en-US" sz="1600" b="1" dirty="0">
                        <a:solidFill>
                          <a:srgbClr val="FF0000"/>
                        </a:solidFill>
                        <a:latin typeface="Calibri"/>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r>
              <a:tr h="215567">
                <a:tc vMerge="1">
                  <a:txBody>
                    <a:bodyPr/>
                    <a:lstStyle/>
                    <a:p>
                      <a:endParaRPr lang="en-US"/>
                    </a:p>
                  </a:txBody>
                  <a:tcPr/>
                </a:tc>
                <a:tc>
                  <a:txBody>
                    <a:bodyPr/>
                    <a:lstStyle/>
                    <a:p>
                      <a:pPr marL="0" marR="0">
                        <a:lnSpc>
                          <a:spcPts val="3600"/>
                        </a:lnSpc>
                        <a:spcBef>
                          <a:spcPts val="0"/>
                        </a:spcBef>
                        <a:spcAft>
                          <a:spcPts val="0"/>
                        </a:spcAft>
                      </a:pPr>
                      <a:r>
                        <a:rPr lang="de-DE" sz="1800" b="1" dirty="0">
                          <a:solidFill>
                            <a:srgbClr val="2B0BB5"/>
                          </a:solidFill>
                          <a:latin typeface="Times New Roman"/>
                          <a:ea typeface="Calibri"/>
                          <a:cs typeface="Times New Roman"/>
                        </a:rPr>
                        <a:t>Yoga</a:t>
                      </a:r>
                      <a:endParaRPr lang="en-US" sz="1600" b="1" dirty="0">
                        <a:solidFill>
                          <a:srgbClr val="2B0BB5"/>
                        </a:solidFill>
                        <a:latin typeface="Calibri"/>
                        <a:ea typeface="Calibri"/>
                        <a:cs typeface="Times New Roman"/>
                      </a:endParaRPr>
                    </a:p>
                  </a:txBody>
                  <a:tcPr marL="68580" marR="68580" marT="0" marB="0">
                    <a:lnL>
                      <a:noFill/>
                    </a:lnL>
                    <a:lnR>
                      <a:noFill/>
                    </a:lnR>
                    <a:lnT>
                      <a:noFill/>
                    </a:lnT>
                    <a:lnB>
                      <a:noFill/>
                    </a:lnB>
                    <a:gradFill flip="none" rotWithShape="1">
                      <a:gsLst>
                        <a:gs pos="0">
                          <a:srgbClr val="0099FF">
                            <a:tint val="66000"/>
                            <a:satMod val="160000"/>
                          </a:srgbClr>
                        </a:gs>
                        <a:gs pos="50000">
                          <a:srgbClr val="0099FF">
                            <a:tint val="44500"/>
                            <a:satMod val="160000"/>
                          </a:srgbClr>
                        </a:gs>
                        <a:gs pos="100000">
                          <a:srgbClr val="0099FF">
                            <a:tint val="23500"/>
                            <a:satMod val="160000"/>
                          </a:srgbClr>
                        </a:gs>
                      </a:gsLst>
                      <a:lin ang="8100000" scaled="1"/>
                      <a:tileRect/>
                    </a:gradFill>
                  </a:tcPr>
                </a:tc>
                <a:tc>
                  <a:txBody>
                    <a:bodyPr/>
                    <a:lstStyle/>
                    <a:p>
                      <a:pPr marL="0" marR="0">
                        <a:lnSpc>
                          <a:spcPts val="3600"/>
                        </a:lnSpc>
                        <a:spcBef>
                          <a:spcPts val="0"/>
                        </a:spcBef>
                        <a:spcAft>
                          <a:spcPts val="0"/>
                        </a:spcAft>
                      </a:pPr>
                      <a:r>
                        <a:rPr lang="de-DE" sz="1800" dirty="0">
                          <a:solidFill>
                            <a:schemeClr val="tx1"/>
                          </a:solidFill>
                          <a:latin typeface="Times New Roman"/>
                          <a:ea typeface="Calibri"/>
                          <a:cs typeface="Times New Roman"/>
                        </a:rPr>
                        <a:t>7.0(5.5-7.0)</a:t>
                      </a:r>
                      <a:endParaRPr lang="en-US" sz="1600" dirty="0">
                        <a:solidFill>
                          <a:schemeClr val="tx1"/>
                        </a:solidFill>
                        <a:latin typeface="Calibri"/>
                        <a:ea typeface="Calibri"/>
                        <a:cs typeface="Times New Roman"/>
                      </a:endParaRPr>
                    </a:p>
                  </a:txBody>
                  <a:tcPr marL="68580" marR="68580" marT="0" marB="0">
                    <a:lnL>
                      <a:noFill/>
                    </a:lnL>
                    <a:lnR>
                      <a:noFill/>
                    </a:lnR>
                    <a:lnT>
                      <a:noFill/>
                    </a:lnT>
                    <a:lnB>
                      <a:noFill/>
                    </a:lnB>
                  </a:tcPr>
                </a:tc>
                <a:tc>
                  <a:txBody>
                    <a:bodyPr/>
                    <a:lstStyle/>
                    <a:p>
                      <a:pPr marL="0" marR="0">
                        <a:lnSpc>
                          <a:spcPts val="3600"/>
                        </a:lnSpc>
                        <a:spcBef>
                          <a:spcPts val="0"/>
                        </a:spcBef>
                        <a:spcAft>
                          <a:spcPts val="0"/>
                        </a:spcAft>
                      </a:pPr>
                      <a:r>
                        <a:rPr lang="de-DE" sz="1800" dirty="0">
                          <a:solidFill>
                            <a:schemeClr val="tx1"/>
                          </a:solidFill>
                          <a:latin typeface="Times New Roman"/>
                          <a:ea typeface="Calibri"/>
                          <a:cs typeface="Times New Roman"/>
                        </a:rPr>
                        <a:t>   6.0(5-7)</a:t>
                      </a:r>
                      <a:endParaRPr lang="en-US" sz="1600" dirty="0">
                        <a:solidFill>
                          <a:schemeClr val="tx1"/>
                        </a:solidFill>
                        <a:latin typeface="Calibri"/>
                        <a:ea typeface="Calibri"/>
                        <a:cs typeface="Times New Roman"/>
                      </a:endParaRPr>
                    </a:p>
                  </a:txBody>
                  <a:tcPr marL="68580" marR="68580" marT="0" marB="0">
                    <a:lnL>
                      <a:noFill/>
                    </a:lnL>
                    <a:lnR>
                      <a:noFill/>
                    </a:lnR>
                    <a:lnT>
                      <a:noFill/>
                    </a:lnT>
                    <a:lnB>
                      <a:noFill/>
                    </a:lnB>
                  </a:tcPr>
                </a:tc>
                <a:tc>
                  <a:txBody>
                    <a:bodyPr/>
                    <a:lstStyle/>
                    <a:p>
                      <a:pPr marL="0" marR="0">
                        <a:lnSpc>
                          <a:spcPts val="3600"/>
                        </a:lnSpc>
                        <a:spcBef>
                          <a:spcPts val="0"/>
                        </a:spcBef>
                        <a:spcAft>
                          <a:spcPts val="0"/>
                        </a:spcAft>
                      </a:pPr>
                      <a:r>
                        <a:rPr lang="de-DE" sz="1800" dirty="0">
                          <a:solidFill>
                            <a:schemeClr val="tx1"/>
                          </a:solidFill>
                          <a:latin typeface="Times New Roman"/>
                          <a:ea typeface="Calibri"/>
                          <a:cs typeface="Times New Roman"/>
                        </a:rPr>
                        <a:t> 780</a:t>
                      </a:r>
                      <a:endParaRPr lang="en-US" sz="1600" dirty="0">
                        <a:solidFill>
                          <a:schemeClr val="tx1"/>
                        </a:solidFill>
                        <a:latin typeface="Calibri"/>
                        <a:ea typeface="Calibri"/>
                        <a:cs typeface="Times New Roman"/>
                      </a:endParaRPr>
                    </a:p>
                  </a:txBody>
                  <a:tcPr marL="68580" marR="68580" marT="0" marB="0">
                    <a:lnL>
                      <a:noFill/>
                    </a:lnL>
                    <a:lnR>
                      <a:noFill/>
                    </a:lnR>
                    <a:lnT>
                      <a:noFill/>
                    </a:lnT>
                    <a:lnB>
                      <a:noFill/>
                    </a:lnB>
                  </a:tcPr>
                </a:tc>
                <a:tc>
                  <a:txBody>
                    <a:bodyPr/>
                    <a:lstStyle/>
                    <a:p>
                      <a:pPr marL="0" marR="0">
                        <a:lnSpc>
                          <a:spcPts val="3600"/>
                        </a:lnSpc>
                        <a:spcBef>
                          <a:spcPts val="0"/>
                        </a:spcBef>
                        <a:spcAft>
                          <a:spcPts val="0"/>
                        </a:spcAft>
                      </a:pPr>
                      <a:r>
                        <a:rPr lang="de-DE" sz="1800" dirty="0">
                          <a:solidFill>
                            <a:schemeClr val="tx1"/>
                          </a:solidFill>
                          <a:latin typeface="Times New Roman"/>
                          <a:ea typeface="Calibri"/>
                          <a:cs typeface="Times New Roman"/>
                        </a:rPr>
                        <a:t>5.937</a:t>
                      </a:r>
                      <a:endParaRPr lang="en-US" sz="1600" dirty="0">
                        <a:solidFill>
                          <a:schemeClr val="tx1"/>
                        </a:solidFill>
                        <a:latin typeface="Calibri"/>
                        <a:ea typeface="Calibri"/>
                        <a:cs typeface="Times New Roman"/>
                      </a:endParaRPr>
                    </a:p>
                  </a:txBody>
                  <a:tcPr marL="68580" marR="68580" marT="0" marB="0">
                    <a:lnL>
                      <a:noFill/>
                    </a:lnL>
                    <a:lnR>
                      <a:noFill/>
                    </a:lnR>
                    <a:lnT>
                      <a:noFill/>
                    </a:lnT>
                    <a:lnB>
                      <a:noFill/>
                    </a:lnB>
                  </a:tcPr>
                </a:tc>
                <a:tc>
                  <a:txBody>
                    <a:bodyPr/>
                    <a:lstStyle/>
                    <a:p>
                      <a:pPr marL="0" marR="0">
                        <a:lnSpc>
                          <a:spcPts val="3600"/>
                        </a:lnSpc>
                        <a:spcBef>
                          <a:spcPts val="0"/>
                        </a:spcBef>
                        <a:spcAft>
                          <a:spcPts val="0"/>
                        </a:spcAft>
                      </a:pPr>
                      <a:r>
                        <a:rPr lang="de-DE" sz="1800" b="1" dirty="0">
                          <a:solidFill>
                            <a:srgbClr val="FF0000"/>
                          </a:solidFill>
                          <a:latin typeface="Times New Roman"/>
                          <a:ea typeface="Calibri"/>
                          <a:cs typeface="Times New Roman"/>
                        </a:rPr>
                        <a:t>&lt;0.001</a:t>
                      </a:r>
                      <a:endParaRPr lang="en-US" sz="1600" b="1" dirty="0">
                        <a:solidFill>
                          <a:srgbClr val="FF0000"/>
                        </a:solidFill>
                        <a:latin typeface="Calibri"/>
                        <a:ea typeface="Calibri"/>
                        <a:cs typeface="Times New Roman"/>
                      </a:endParaRPr>
                    </a:p>
                  </a:txBody>
                  <a:tcPr marL="68580" marR="68580" marT="0" marB="0">
                    <a:lnL>
                      <a:noFill/>
                    </a:lnL>
                    <a:lnR>
                      <a:noFill/>
                    </a:lnR>
                    <a:lnT>
                      <a:noFill/>
                    </a:lnT>
                    <a:lnB>
                      <a:noFill/>
                    </a:lnB>
                  </a:tcPr>
                </a:tc>
              </a:tr>
              <a:tr h="254977">
                <a:tc vMerge="1">
                  <a:txBody>
                    <a:bodyPr/>
                    <a:lstStyle/>
                    <a:p>
                      <a:endParaRPr lang="en-US"/>
                    </a:p>
                  </a:txBody>
                  <a:tcPr/>
                </a:tc>
                <a:tc>
                  <a:txBody>
                    <a:bodyPr/>
                    <a:lstStyle/>
                    <a:p>
                      <a:pPr marL="0" marR="0">
                        <a:lnSpc>
                          <a:spcPts val="3600"/>
                        </a:lnSpc>
                        <a:spcBef>
                          <a:spcPts val="0"/>
                        </a:spcBef>
                        <a:spcAft>
                          <a:spcPts val="0"/>
                        </a:spcAft>
                      </a:pPr>
                      <a:r>
                        <a:rPr lang="de-DE" sz="1800" b="1" dirty="0">
                          <a:solidFill>
                            <a:srgbClr val="2B0BB5"/>
                          </a:solidFill>
                          <a:latin typeface="Times New Roman"/>
                          <a:ea typeface="Calibri"/>
                          <a:cs typeface="Times New Roman"/>
                        </a:rPr>
                        <a:t>control</a:t>
                      </a:r>
                      <a:endParaRPr lang="en-US" sz="1600" b="1" dirty="0">
                        <a:solidFill>
                          <a:srgbClr val="2B0BB5"/>
                        </a:solidFill>
                        <a:latin typeface="Calibri"/>
                        <a:ea typeface="Calibri"/>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gradFill flip="none" rotWithShape="1">
                      <a:gsLst>
                        <a:gs pos="0">
                          <a:srgbClr val="0099FF">
                            <a:tint val="66000"/>
                            <a:satMod val="160000"/>
                          </a:srgbClr>
                        </a:gs>
                        <a:gs pos="50000">
                          <a:srgbClr val="0099FF">
                            <a:tint val="44500"/>
                            <a:satMod val="160000"/>
                          </a:srgbClr>
                        </a:gs>
                        <a:gs pos="100000">
                          <a:srgbClr val="0099FF">
                            <a:tint val="23500"/>
                            <a:satMod val="160000"/>
                          </a:srgbClr>
                        </a:gs>
                      </a:gsLst>
                      <a:lin ang="8100000" scaled="1"/>
                      <a:tileRect/>
                    </a:gradFill>
                  </a:tcPr>
                </a:tc>
                <a:tc>
                  <a:txBody>
                    <a:bodyPr/>
                    <a:lstStyle/>
                    <a:p>
                      <a:pPr marL="0" marR="0">
                        <a:lnSpc>
                          <a:spcPts val="3600"/>
                        </a:lnSpc>
                        <a:spcBef>
                          <a:spcPts val="0"/>
                        </a:spcBef>
                        <a:spcAft>
                          <a:spcPts val="0"/>
                        </a:spcAft>
                      </a:pPr>
                      <a:r>
                        <a:rPr lang="de-DE" sz="1800" dirty="0">
                          <a:solidFill>
                            <a:schemeClr val="tx1"/>
                          </a:solidFill>
                          <a:latin typeface="Times New Roman"/>
                          <a:ea typeface="Calibri"/>
                          <a:cs typeface="Times New Roman"/>
                        </a:rPr>
                        <a:t>6.0(5.0-7.0)</a:t>
                      </a:r>
                      <a:endParaRPr lang="en-US" sz="1600" dirty="0">
                        <a:solidFill>
                          <a:schemeClr val="tx1"/>
                        </a:solidFill>
                        <a:latin typeface="Calibri"/>
                        <a:ea typeface="Calibri"/>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ts val="3600"/>
                        </a:lnSpc>
                        <a:spcBef>
                          <a:spcPts val="0"/>
                        </a:spcBef>
                        <a:spcAft>
                          <a:spcPts val="0"/>
                        </a:spcAft>
                      </a:pPr>
                      <a:r>
                        <a:rPr lang="de-DE" sz="1800" dirty="0">
                          <a:solidFill>
                            <a:schemeClr val="tx1"/>
                          </a:solidFill>
                          <a:latin typeface="Times New Roman"/>
                          <a:ea typeface="Calibri"/>
                          <a:cs typeface="Times New Roman"/>
                        </a:rPr>
                        <a:t> 6.0(5.257.0)</a:t>
                      </a:r>
                      <a:endParaRPr lang="en-US" sz="1600" dirty="0">
                        <a:solidFill>
                          <a:schemeClr val="tx1"/>
                        </a:solidFill>
                        <a:latin typeface="Calibri"/>
                        <a:ea typeface="Calibri"/>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ts val="3600"/>
                        </a:lnSpc>
                        <a:spcBef>
                          <a:spcPts val="0"/>
                        </a:spcBef>
                        <a:spcAft>
                          <a:spcPts val="0"/>
                        </a:spcAft>
                      </a:pPr>
                      <a:r>
                        <a:rPr lang="de-DE" sz="1800" dirty="0">
                          <a:solidFill>
                            <a:schemeClr val="tx1"/>
                          </a:solidFill>
                          <a:latin typeface="Times New Roman"/>
                          <a:ea typeface="Calibri"/>
                          <a:cs typeface="Times New Roman"/>
                        </a:rPr>
                        <a:t> 140</a:t>
                      </a:r>
                      <a:endParaRPr lang="en-US" sz="1600" dirty="0">
                        <a:solidFill>
                          <a:schemeClr val="tx1"/>
                        </a:solidFill>
                        <a:latin typeface="Calibri"/>
                        <a:ea typeface="Calibri"/>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ts val="3600"/>
                        </a:lnSpc>
                        <a:spcBef>
                          <a:spcPts val="0"/>
                        </a:spcBef>
                        <a:spcAft>
                          <a:spcPts val="0"/>
                        </a:spcAft>
                      </a:pPr>
                      <a:r>
                        <a:rPr lang="de-DE" sz="1800" dirty="0">
                          <a:solidFill>
                            <a:schemeClr val="tx1"/>
                          </a:solidFill>
                          <a:latin typeface="Times New Roman"/>
                          <a:ea typeface="Calibri"/>
                          <a:cs typeface="Times New Roman"/>
                        </a:rPr>
                        <a:t>1.121</a:t>
                      </a:r>
                      <a:endParaRPr lang="en-US" sz="1600" dirty="0">
                        <a:solidFill>
                          <a:schemeClr val="tx1"/>
                        </a:solidFill>
                        <a:latin typeface="Calibri"/>
                        <a:ea typeface="Calibri"/>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ts val="3600"/>
                        </a:lnSpc>
                        <a:spcBef>
                          <a:spcPts val="0"/>
                        </a:spcBef>
                        <a:spcAft>
                          <a:spcPts val="0"/>
                        </a:spcAft>
                      </a:pPr>
                      <a:r>
                        <a:rPr lang="de-DE" sz="1800" dirty="0">
                          <a:solidFill>
                            <a:schemeClr val="tx1"/>
                          </a:solidFill>
                          <a:latin typeface="Times New Roman"/>
                          <a:ea typeface="Calibri"/>
                          <a:cs typeface="Times New Roman"/>
                        </a:rPr>
                        <a:t>0.2669</a:t>
                      </a:r>
                      <a:endParaRPr lang="en-US" sz="1600" dirty="0">
                        <a:solidFill>
                          <a:schemeClr val="tx1"/>
                        </a:solidFill>
                        <a:latin typeface="Calibri"/>
                        <a:ea typeface="Calibri"/>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69664" name="Rectangle 1"/>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pPr eaLnBrk="0" hangingPunct="0"/>
            <a:endParaRPr lang="en-US">
              <a:latin typeface="Calibri" pitchFamily="34" charset="0"/>
            </a:endParaRPr>
          </a:p>
        </p:txBody>
      </p:sp>
      <p:sp>
        <p:nvSpPr>
          <p:cNvPr id="69665" name="Rectangle 2"/>
          <p:cNvSpPr>
            <a:spLocks noChangeArrowheads="1"/>
          </p:cNvSpPr>
          <p:nvPr/>
        </p:nvSpPr>
        <p:spPr bwMode="auto">
          <a:xfrm>
            <a:off x="571472" y="1524000"/>
            <a:ext cx="8286808" cy="646113"/>
          </a:xfrm>
          <a:prstGeom prst="rect">
            <a:avLst/>
          </a:prstGeom>
          <a:solidFill>
            <a:srgbClr val="0099FF"/>
          </a:solidFill>
          <a:ln w="9525">
            <a:noFill/>
            <a:miter lim="800000"/>
            <a:headEnd/>
            <a:tailEnd/>
          </a:ln>
        </p:spPr>
        <p:txBody>
          <a:bodyPr wrap="square">
            <a:spAutoFit/>
          </a:bodyPr>
          <a:lstStyle/>
          <a:p>
            <a:pPr eaLnBrk="0" hangingPunct="0"/>
            <a:r>
              <a:rPr lang="en-US" b="1" dirty="0">
                <a:solidFill>
                  <a:schemeClr val="bg1"/>
                </a:solidFill>
                <a:latin typeface="Times New Roman" pitchFamily="18" charset="0"/>
                <a:cs typeface="Times New Roman" pitchFamily="18" charset="0"/>
              </a:rPr>
              <a:t>Table </a:t>
            </a:r>
            <a:r>
              <a:rPr lang="en-US" b="1" dirty="0" smtClean="0">
                <a:solidFill>
                  <a:schemeClr val="bg1"/>
                </a:solidFill>
                <a:latin typeface="Times New Roman" pitchFamily="18" charset="0"/>
                <a:cs typeface="Times New Roman" pitchFamily="18" charset="0"/>
              </a:rPr>
              <a:t>9. </a:t>
            </a:r>
            <a:r>
              <a:rPr lang="en-US" b="1" dirty="0">
                <a:solidFill>
                  <a:schemeClr val="bg1"/>
                </a:solidFill>
                <a:latin typeface="Times New Roman" pitchFamily="18" charset="0"/>
                <a:cs typeface="Times New Roman" pitchFamily="18" charset="0"/>
              </a:rPr>
              <a:t>Comparison of Pre test and Post test knee pain scores across groups using </a:t>
            </a:r>
            <a:r>
              <a:rPr lang="en-US" b="1" dirty="0" err="1">
                <a:solidFill>
                  <a:schemeClr val="bg1"/>
                </a:solidFill>
                <a:latin typeface="Times New Roman" pitchFamily="18" charset="0"/>
                <a:cs typeface="Times New Roman" pitchFamily="18" charset="0"/>
              </a:rPr>
              <a:t>Wilcoxon</a:t>
            </a:r>
            <a:r>
              <a:rPr lang="en-US" b="1" dirty="0">
                <a:solidFill>
                  <a:schemeClr val="bg1"/>
                </a:solidFill>
                <a:latin typeface="Times New Roman" pitchFamily="18" charset="0"/>
                <a:cs typeface="Times New Roman" pitchFamily="18" charset="0"/>
              </a:rPr>
              <a:t> Signed Rank test</a:t>
            </a:r>
            <a:endParaRPr lang="en-US" dirty="0">
              <a:solidFill>
                <a:schemeClr val="bg1"/>
              </a:solidFill>
              <a:latin typeface="Calibri" pitchFamily="34" charset="0"/>
            </a:endParaRPr>
          </a:p>
        </p:txBody>
      </p:sp>
      <p:sp>
        <p:nvSpPr>
          <p:cNvPr id="69666" name="Rectangle 5"/>
          <p:cNvSpPr>
            <a:spLocks noChangeArrowheads="1"/>
          </p:cNvSpPr>
          <p:nvPr/>
        </p:nvSpPr>
        <p:spPr bwMode="auto">
          <a:xfrm>
            <a:off x="533400" y="4724400"/>
            <a:ext cx="8229600" cy="1200329"/>
          </a:xfrm>
          <a:prstGeom prst="rect">
            <a:avLst/>
          </a:prstGeom>
          <a:noFill/>
          <a:ln w="9525">
            <a:noFill/>
            <a:miter lim="800000"/>
            <a:headEnd/>
            <a:tailEnd/>
          </a:ln>
        </p:spPr>
        <p:txBody>
          <a:bodyPr wrap="square">
            <a:spAutoFit/>
          </a:bodyPr>
          <a:lstStyle/>
          <a:p>
            <a:pPr algn="just"/>
            <a:r>
              <a:rPr lang="de-DE" sz="2400" dirty="0" smtClean="0">
                <a:latin typeface="Arial" pitchFamily="34" charset="0"/>
                <a:cs typeface="Arial" pitchFamily="34" charset="0"/>
              </a:rPr>
              <a:t>Significant  decrease in VAS </a:t>
            </a:r>
            <a:r>
              <a:rPr lang="de-DE" sz="2400" dirty="0">
                <a:latin typeface="Arial" pitchFamily="34" charset="0"/>
                <a:cs typeface="Arial" pitchFamily="34" charset="0"/>
              </a:rPr>
              <a:t>pains scores </a:t>
            </a:r>
            <a:r>
              <a:rPr lang="de-DE" sz="2400" dirty="0" smtClean="0">
                <a:latin typeface="Arial" pitchFamily="34" charset="0"/>
                <a:cs typeface="Arial" pitchFamily="34" charset="0"/>
              </a:rPr>
              <a:t>in both therapeutic and yoga groups showed that interventions had effect in controlling pain of the patients</a:t>
            </a:r>
            <a:r>
              <a:rPr lang="de-DE" sz="2400" dirty="0" smtClean="0">
                <a:latin typeface="+mn-lt"/>
                <a:cs typeface="Times New Roman" pitchFamily="18" charset="0"/>
              </a:rPr>
              <a:t>.  </a:t>
            </a:r>
            <a:endParaRPr lang="en-US" sz="2400" dirty="0">
              <a:latin typeface="+mn-lt"/>
              <a:cs typeface="Times New Roman" pitchFamily="18" charset="0"/>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60" name="Rectangle 1"/>
          <p:cNvSpPr>
            <a:spLocks noChangeArrowheads="1"/>
          </p:cNvSpPr>
          <p:nvPr/>
        </p:nvSpPr>
        <p:spPr bwMode="auto">
          <a:xfrm>
            <a:off x="0" y="228600"/>
            <a:ext cx="9144000" cy="400110"/>
          </a:xfrm>
          <a:prstGeom prst="rect">
            <a:avLst/>
          </a:prstGeom>
          <a:solidFill>
            <a:srgbClr val="0099FF"/>
          </a:solidFill>
          <a:ln>
            <a:headEnd/>
            <a:tailEnd/>
          </a:ln>
        </p:spPr>
        <p:style>
          <a:lnRef idx="2">
            <a:schemeClr val="accent3"/>
          </a:lnRef>
          <a:fillRef idx="1">
            <a:schemeClr val="lt1"/>
          </a:fillRef>
          <a:effectRef idx="0">
            <a:schemeClr val="accent3"/>
          </a:effectRef>
          <a:fontRef idx="minor">
            <a:schemeClr val="dk1"/>
          </a:fontRef>
        </p:style>
        <p:txBody>
          <a:bodyPr wrap="square" anchor="ctr">
            <a:spAutoFit/>
          </a:bodyPr>
          <a:lstStyle/>
          <a:p>
            <a:pPr algn="just" eaLnBrk="0" hangingPunct="0"/>
            <a:r>
              <a:rPr lang="en-US" sz="2000" b="1" dirty="0" smtClean="0">
                <a:solidFill>
                  <a:schemeClr val="bg1"/>
                </a:solidFill>
                <a:latin typeface="Times New Roman" pitchFamily="18" charset="0"/>
                <a:cs typeface="Times New Roman" pitchFamily="18" charset="0"/>
              </a:rPr>
              <a:t>Comparison </a:t>
            </a:r>
            <a:r>
              <a:rPr lang="en-US" sz="2000" b="1" dirty="0">
                <a:solidFill>
                  <a:schemeClr val="bg1"/>
                </a:solidFill>
                <a:latin typeface="Times New Roman" pitchFamily="18" charset="0"/>
                <a:cs typeface="Times New Roman" pitchFamily="18" charset="0"/>
              </a:rPr>
              <a:t>of  Pre test and Post test mobility scores across(TUG)  </a:t>
            </a:r>
            <a:r>
              <a:rPr lang="en-US" sz="2000" b="1" dirty="0" smtClean="0">
                <a:solidFill>
                  <a:schemeClr val="bg1"/>
                </a:solidFill>
                <a:latin typeface="Times New Roman" pitchFamily="18" charset="0"/>
                <a:cs typeface="Times New Roman" pitchFamily="18" charset="0"/>
              </a:rPr>
              <a:t>groups</a:t>
            </a:r>
            <a:endParaRPr lang="en-US" dirty="0">
              <a:solidFill>
                <a:schemeClr val="bg1"/>
              </a:solidFill>
              <a:latin typeface="Calibri" pitchFamily="34" charset="0"/>
            </a:endParaRPr>
          </a:p>
        </p:txBody>
      </p:sp>
      <p:sp>
        <p:nvSpPr>
          <p:cNvPr id="73763" name="Rectangle 1"/>
          <p:cNvSpPr>
            <a:spLocks noChangeArrowheads="1"/>
          </p:cNvSpPr>
          <p:nvPr/>
        </p:nvSpPr>
        <p:spPr bwMode="auto">
          <a:xfrm>
            <a:off x="6553200" y="929045"/>
            <a:ext cx="2590800" cy="5632311"/>
          </a:xfrm>
          <a:prstGeom prst="rect">
            <a:avLst/>
          </a:prstGeom>
          <a:noFill/>
          <a:ln w="9525">
            <a:noFill/>
            <a:miter lim="800000"/>
            <a:headEnd/>
            <a:tailEnd/>
          </a:ln>
        </p:spPr>
        <p:txBody>
          <a:bodyPr wrap="square" anchor="ctr">
            <a:spAutoFit/>
          </a:bodyPr>
          <a:lstStyle/>
          <a:p>
            <a:pPr algn="just">
              <a:tabLst>
                <a:tab pos="895350" algn="l"/>
              </a:tabLst>
            </a:pPr>
            <a:r>
              <a:rPr lang="de-DE" sz="2400" dirty="0" smtClean="0">
                <a:latin typeface="Arial" pitchFamily="34" charset="0"/>
                <a:ea typeface="Calibri" pitchFamily="34" charset="0"/>
                <a:cs typeface="Arial" pitchFamily="34" charset="0"/>
              </a:rPr>
              <a:t>Only in </a:t>
            </a:r>
            <a:r>
              <a:rPr lang="de-DE" sz="2400" dirty="0">
                <a:latin typeface="Arial" pitchFamily="34" charset="0"/>
                <a:ea typeface="Calibri" pitchFamily="34" charset="0"/>
                <a:cs typeface="Arial" pitchFamily="34" charset="0"/>
              </a:rPr>
              <a:t>the therapeutic group the TUG </a:t>
            </a:r>
            <a:r>
              <a:rPr lang="de-DE" sz="2400" dirty="0" smtClean="0">
                <a:latin typeface="Arial" pitchFamily="34" charset="0"/>
                <a:ea typeface="Calibri" pitchFamily="34" charset="0"/>
                <a:cs typeface="Arial" pitchFamily="34" charset="0"/>
              </a:rPr>
              <a:t>score decreased significantly  </a:t>
            </a:r>
            <a:r>
              <a:rPr lang="de-DE" sz="2400" dirty="0">
                <a:latin typeface="Arial" pitchFamily="34" charset="0"/>
                <a:ea typeface="Calibri" pitchFamily="34" charset="0"/>
                <a:cs typeface="Arial" pitchFamily="34" charset="0"/>
              </a:rPr>
              <a:t>from </a:t>
            </a:r>
            <a:r>
              <a:rPr lang="de-DE" sz="2400" dirty="0" smtClean="0">
                <a:latin typeface="Arial" pitchFamily="34" charset="0"/>
                <a:ea typeface="Calibri" pitchFamily="34" charset="0"/>
                <a:cs typeface="Arial" pitchFamily="34" charset="0"/>
              </a:rPr>
              <a:t>pretest</a:t>
            </a:r>
          </a:p>
          <a:p>
            <a:pPr algn="just">
              <a:tabLst>
                <a:tab pos="895350" algn="l"/>
              </a:tabLst>
            </a:pPr>
            <a:r>
              <a:rPr lang="de-DE" sz="2400" dirty="0" smtClean="0">
                <a:latin typeface="Arial" pitchFamily="34" charset="0"/>
                <a:ea typeface="Calibri" pitchFamily="34" charset="0"/>
                <a:cs typeface="Arial" pitchFamily="34" charset="0"/>
              </a:rPr>
              <a:t>(13.068±2.70</a:t>
            </a:r>
            <a:r>
              <a:rPr lang="de-DE" sz="2400" dirty="0">
                <a:latin typeface="Arial" pitchFamily="34" charset="0"/>
                <a:ea typeface="Calibri" pitchFamily="34" charset="0"/>
                <a:cs typeface="Arial" pitchFamily="34" charset="0"/>
              </a:rPr>
              <a:t>) to </a:t>
            </a:r>
            <a:r>
              <a:rPr lang="de-DE" sz="2400" dirty="0" smtClean="0">
                <a:latin typeface="Arial" pitchFamily="34" charset="0"/>
                <a:ea typeface="Calibri" pitchFamily="34" charset="0"/>
                <a:cs typeface="Arial" pitchFamily="34" charset="0"/>
              </a:rPr>
              <a:t>posttest </a:t>
            </a:r>
            <a:r>
              <a:rPr lang="de-DE" sz="2400" dirty="0">
                <a:latin typeface="Arial" pitchFamily="34" charset="0"/>
                <a:ea typeface="Calibri" pitchFamily="34" charset="0"/>
                <a:cs typeface="Arial" pitchFamily="34" charset="0"/>
              </a:rPr>
              <a:t>(11.305±2.660</a:t>
            </a:r>
            <a:r>
              <a:rPr lang="de-DE" sz="2400" dirty="0" smtClean="0">
                <a:latin typeface="Arial" pitchFamily="34" charset="0"/>
                <a:ea typeface="Calibri" pitchFamily="34" charset="0"/>
                <a:cs typeface="Arial" pitchFamily="34" charset="0"/>
              </a:rPr>
              <a:t>)‚</a:t>
            </a:r>
            <a:r>
              <a:rPr lang="de-DE" sz="2400" dirty="0">
                <a:latin typeface="Arial" pitchFamily="34" charset="0"/>
                <a:ea typeface="Calibri" pitchFamily="34" charset="0"/>
                <a:cs typeface="Arial" pitchFamily="34" charset="0"/>
              </a:rPr>
              <a:t>t</a:t>
            </a:r>
            <a:r>
              <a:rPr lang="de-DE" sz="2400" dirty="0" smtClean="0">
                <a:latin typeface="Arial" pitchFamily="34" charset="0"/>
                <a:ea typeface="Calibri" pitchFamily="34" charset="0"/>
                <a:cs typeface="Arial" pitchFamily="34" charset="0"/>
              </a:rPr>
              <a:t>‘=9.891,p</a:t>
            </a:r>
            <a:r>
              <a:rPr lang="de-DE" sz="2400" dirty="0">
                <a:latin typeface="Arial" pitchFamily="34" charset="0"/>
                <a:ea typeface="Calibri" pitchFamily="34" charset="0"/>
                <a:cs typeface="Arial" pitchFamily="34" charset="0"/>
              </a:rPr>
              <a:t>.&lt;</a:t>
            </a:r>
            <a:r>
              <a:rPr lang="de-DE" sz="2400" dirty="0" smtClean="0">
                <a:latin typeface="Arial" pitchFamily="34" charset="0"/>
                <a:ea typeface="Calibri" pitchFamily="34" charset="0"/>
                <a:cs typeface="Arial" pitchFamily="34" charset="0"/>
              </a:rPr>
              <a:t>0.001. indicating that mobility improved in patients after therapeutic</a:t>
            </a:r>
          </a:p>
          <a:p>
            <a:pPr algn="just">
              <a:tabLst>
                <a:tab pos="895350" algn="l"/>
              </a:tabLst>
            </a:pPr>
            <a:r>
              <a:rPr lang="de-DE" sz="2400" dirty="0" smtClean="0">
                <a:latin typeface="Arial" pitchFamily="34" charset="0"/>
                <a:ea typeface="Calibri" pitchFamily="34" charset="0"/>
                <a:cs typeface="Arial" pitchFamily="34" charset="0"/>
              </a:rPr>
              <a:t>exercises.</a:t>
            </a:r>
            <a:endParaRPr lang="de-DE" sz="2400" dirty="0">
              <a:latin typeface="Arial" pitchFamily="34" charset="0"/>
              <a:ea typeface="Calibri" pitchFamily="34" charset="0"/>
              <a:cs typeface="Arial" pitchFamily="34" charset="0"/>
            </a:endParaRPr>
          </a:p>
        </p:txBody>
      </p:sp>
      <p:pic>
        <p:nvPicPr>
          <p:cNvPr id="5" name="Picture 3"/>
          <p:cNvPicPr>
            <a:picLocks noChangeAspect="1" noChangeArrowheads="1"/>
          </p:cNvPicPr>
          <p:nvPr/>
        </p:nvPicPr>
        <p:blipFill>
          <a:blip r:embed="rId2" cstate="print"/>
          <a:srcRect/>
          <a:stretch>
            <a:fillRect/>
          </a:stretch>
        </p:blipFill>
        <p:spPr bwMode="auto">
          <a:xfrm>
            <a:off x="304800" y="1219200"/>
            <a:ext cx="5943600" cy="541020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027331"/>
            <a:ext cx="9067800" cy="5602069"/>
          </a:xfrm>
        </p:spPr>
        <p:txBody>
          <a:bodyPr>
            <a:noAutofit/>
          </a:bodyPr>
          <a:lstStyle/>
          <a:p>
            <a:pPr algn="just">
              <a:buClrTx/>
              <a:buFont typeface="Arial" pitchFamily="34" charset="0"/>
              <a:buChar char="•"/>
            </a:pPr>
            <a:r>
              <a:rPr lang="en-GB" sz="2400" dirty="0" smtClean="0">
                <a:latin typeface="Arial" pitchFamily="34" charset="0"/>
                <a:cs typeface="Arial" pitchFamily="34" charset="0"/>
              </a:rPr>
              <a:t>The mean differences in KOOS scores for the therapeutic exercise group were higher than those of the yoga and control groups.</a:t>
            </a:r>
          </a:p>
          <a:p>
            <a:pPr algn="just">
              <a:buClrTx/>
              <a:buFont typeface="Arial" pitchFamily="34" charset="0"/>
              <a:buChar char="•"/>
            </a:pPr>
            <a:endParaRPr lang="en-GB" sz="2400" dirty="0">
              <a:latin typeface="Arial" pitchFamily="34" charset="0"/>
              <a:cs typeface="Arial" pitchFamily="34" charset="0"/>
            </a:endParaRPr>
          </a:p>
          <a:p>
            <a:pPr algn="just">
              <a:buClrTx/>
              <a:buFont typeface="Arial" pitchFamily="34" charset="0"/>
              <a:buChar char="•"/>
            </a:pPr>
            <a:r>
              <a:rPr lang="en-GB" sz="2400" dirty="0" smtClean="0">
                <a:latin typeface="Arial" pitchFamily="34" charset="0"/>
                <a:cs typeface="Arial" pitchFamily="34" charset="0"/>
              </a:rPr>
              <a:t>The Dunn’s post hoc analysis of KOOS scores confirms therapeutic exercise as the most effective intervention to reduce physical disability.</a:t>
            </a:r>
          </a:p>
          <a:p>
            <a:pPr algn="just">
              <a:buClrTx/>
              <a:buFont typeface="Arial" pitchFamily="34" charset="0"/>
              <a:buChar char="•"/>
            </a:pPr>
            <a:endParaRPr lang="en-GB" sz="2400" dirty="0">
              <a:latin typeface="Arial" pitchFamily="34" charset="0"/>
              <a:cs typeface="Arial" pitchFamily="34" charset="0"/>
            </a:endParaRPr>
          </a:p>
          <a:p>
            <a:pPr algn="just">
              <a:buClrTx/>
              <a:buFont typeface="Arial" pitchFamily="34" charset="0"/>
              <a:buChar char="•"/>
            </a:pPr>
            <a:r>
              <a:rPr lang="en-GB" sz="2400" dirty="0" smtClean="0">
                <a:latin typeface="Arial" pitchFamily="34" charset="0"/>
                <a:cs typeface="Arial" pitchFamily="34" charset="0"/>
              </a:rPr>
              <a:t>The Dunn’s post hoc analysis of PGWBI scores confirms therapeutic exercise  and yoga as the most effective intervention to improve Psychological well being.</a:t>
            </a:r>
          </a:p>
          <a:p>
            <a:pPr algn="just">
              <a:buClrTx/>
              <a:buFont typeface="Arial" pitchFamily="34" charset="0"/>
              <a:buChar char="•"/>
            </a:pPr>
            <a:endParaRPr lang="en-GB" sz="2400" dirty="0">
              <a:latin typeface="Arial" pitchFamily="34" charset="0"/>
              <a:cs typeface="Arial" pitchFamily="34" charset="0"/>
            </a:endParaRPr>
          </a:p>
          <a:p>
            <a:pPr algn="just">
              <a:buClrTx/>
              <a:buFont typeface="Arial" pitchFamily="34" charset="0"/>
              <a:buChar char="•"/>
            </a:pPr>
            <a:r>
              <a:rPr lang="en-GB" sz="2400" dirty="0" smtClean="0">
                <a:latin typeface="Arial" pitchFamily="34" charset="0"/>
                <a:cs typeface="Arial" pitchFamily="34" charset="0"/>
              </a:rPr>
              <a:t>In the “Timed Up and Go” test, the therapeutic exercise group consumed the least time to complete.</a:t>
            </a:r>
            <a:endParaRPr lang="en-US" sz="2400" dirty="0" smtClean="0">
              <a:latin typeface="Arial" pitchFamily="34" charset="0"/>
              <a:cs typeface="Arial" pitchFamily="34" charset="0"/>
            </a:endParaRPr>
          </a:p>
          <a:p>
            <a:pPr lvl="0" algn="just"/>
            <a:endParaRPr lang="en-US" sz="2400" dirty="0" smtClean="0">
              <a:latin typeface="Arial" pitchFamily="34" charset="0"/>
              <a:cs typeface="Arial" pitchFamily="34" charset="0"/>
            </a:endParaRPr>
          </a:p>
          <a:p>
            <a:pPr algn="just"/>
            <a:endParaRPr lang="en-US" sz="2400" dirty="0"/>
          </a:p>
        </p:txBody>
      </p:sp>
      <p:sp>
        <p:nvSpPr>
          <p:cNvPr id="4" name="Rectangle 3"/>
          <p:cNvSpPr/>
          <p:nvPr/>
        </p:nvSpPr>
        <p:spPr>
          <a:xfrm>
            <a:off x="2461486" y="381000"/>
            <a:ext cx="5082314" cy="646331"/>
          </a:xfrm>
          <a:prstGeom prst="rect">
            <a:avLst/>
          </a:prstGeom>
          <a:solidFill>
            <a:schemeClr val="accent2"/>
          </a:solidFill>
          <a:ln>
            <a:solidFill>
              <a:schemeClr val="tx1"/>
            </a:solidFill>
          </a:ln>
        </p:spPr>
        <p:txBody>
          <a:bodyPr wrap="square" lIns="91440" tIns="45720" rIns="91440" bIns="45720">
            <a:spAutoFit/>
          </a:bodyPr>
          <a:lstStyle/>
          <a:p>
            <a:pPr algn="ctr"/>
            <a:r>
              <a:rPr lang="en-US" sz="36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pitchFamily="34" charset="0"/>
                <a:cs typeface="Arial" pitchFamily="34" charset="0"/>
              </a:rPr>
              <a:t>KEY FINDINGS</a:t>
            </a:r>
            <a:endParaRPr lang="en-GB" sz="36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524000"/>
            <a:ext cx="8153400" cy="4876800"/>
          </a:xfrm>
        </p:spPr>
        <p:txBody>
          <a:bodyPr>
            <a:normAutofit/>
          </a:bodyPr>
          <a:lstStyle/>
          <a:p>
            <a:pPr marL="45720" indent="0" algn="just">
              <a:buNone/>
            </a:pPr>
            <a:endParaRPr lang="en-US" dirty="0" smtClean="0"/>
          </a:p>
          <a:p>
            <a:pPr marL="45720" indent="0" algn="just">
              <a:buNone/>
            </a:pPr>
            <a:r>
              <a:rPr lang="en-US" sz="2400" dirty="0" smtClean="0">
                <a:latin typeface="Arial" pitchFamily="34" charset="0"/>
                <a:cs typeface="Arial" pitchFamily="34" charset="0"/>
              </a:rPr>
              <a:t>The therapeutic exercise group performed exercises which required the subject to change directions, stand on one foot, and negotiate around objects and along with other exercises may have resulted in improvement as completion of these exercises required strength, coordination, balance, postural control, stability,  and mobility</a:t>
            </a:r>
            <a:endParaRPr lang="en-US" sz="2400" dirty="0">
              <a:latin typeface="Arial" pitchFamily="34" charset="0"/>
              <a:cs typeface="Arial" pitchFamily="34" charset="0"/>
            </a:endParaRPr>
          </a:p>
        </p:txBody>
      </p:sp>
      <p:sp>
        <p:nvSpPr>
          <p:cNvPr id="4" name="Rectangle 3"/>
          <p:cNvSpPr/>
          <p:nvPr/>
        </p:nvSpPr>
        <p:spPr>
          <a:xfrm>
            <a:off x="838200" y="398620"/>
            <a:ext cx="7467600" cy="646331"/>
          </a:xfrm>
          <a:prstGeom prst="rect">
            <a:avLst/>
          </a:prstGeom>
          <a:solidFill>
            <a:srgbClr val="0472EC"/>
          </a:solidFill>
          <a:ln>
            <a:solidFill>
              <a:schemeClr val="tx1"/>
            </a:solidFill>
          </a:ln>
        </p:spPr>
        <p:txBody>
          <a:bodyPr wrap="square" lIns="91440" tIns="45720" rIns="91440" bIns="45720">
            <a:spAutoFit/>
          </a:bodyPr>
          <a:lstStyle/>
          <a:p>
            <a:pPr algn="ctr"/>
            <a:r>
              <a:rPr lang="en-US" sz="3600" b="1" cap="none" spc="0"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rPr>
              <a:t>What the study adds new…….</a:t>
            </a:r>
            <a:endParaRPr lang="en-GB" sz="3600" b="1" cap="none" spc="0"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81000" y="1720840"/>
            <a:ext cx="8458200" cy="4154984"/>
          </a:xfrm>
          <a:prstGeom prst="rect">
            <a:avLst/>
          </a:prstGeom>
        </p:spPr>
        <p:txBody>
          <a:bodyPr wrap="square">
            <a:spAutoFit/>
          </a:bodyPr>
          <a:lstStyle/>
          <a:p>
            <a:pPr algn="just"/>
            <a:endParaRPr lang="en-US" sz="2400" dirty="0" smtClean="0">
              <a:latin typeface="Arial" panose="020B0604020202020204" pitchFamily="34" charset="0"/>
              <a:cs typeface="Arial" panose="020B0604020202020204" pitchFamily="34" charset="0"/>
            </a:endParaRPr>
          </a:p>
          <a:p>
            <a:pPr algn="just">
              <a:buFont typeface="Arial" pitchFamily="34" charset="0"/>
              <a:buChar char="•"/>
            </a:pPr>
            <a:r>
              <a:rPr lang="en-US" sz="2400" dirty="0" smtClean="0">
                <a:latin typeface="Arial" panose="020B0604020202020204" pitchFamily="34" charset="0"/>
                <a:cs typeface="Arial" panose="020B0604020202020204" pitchFamily="34" charset="0"/>
              </a:rPr>
              <a:t> </a:t>
            </a:r>
            <a:r>
              <a:rPr lang="en-US" sz="2400" dirty="0" smtClean="0">
                <a:latin typeface="Arial" panose="020B0604020202020204" pitchFamily="34" charset="0"/>
                <a:cs typeface="Arial" panose="020B0604020202020204" pitchFamily="34" charset="0"/>
              </a:rPr>
              <a:t>Whether </a:t>
            </a:r>
            <a:r>
              <a:rPr lang="en-US" sz="2400" dirty="0">
                <a:latin typeface="Arial" panose="020B0604020202020204" pitchFamily="34" charset="0"/>
                <a:cs typeface="Arial" panose="020B0604020202020204" pitchFamily="34" charset="0"/>
              </a:rPr>
              <a:t>the interventions that decrease pain ,physical disability and improved mobility also bring about significant improvements in Psychological well-being</a:t>
            </a:r>
            <a:r>
              <a:rPr lang="en-US" sz="2400" dirty="0" smtClean="0">
                <a:latin typeface="Arial" panose="020B0604020202020204" pitchFamily="34" charset="0"/>
                <a:cs typeface="Arial" panose="020B0604020202020204" pitchFamily="34" charset="0"/>
              </a:rPr>
              <a:t>.</a:t>
            </a:r>
          </a:p>
          <a:p>
            <a:pPr algn="just"/>
            <a:endParaRPr lang="en-US" sz="2400" dirty="0" smtClean="0">
              <a:latin typeface="Arial" panose="020B0604020202020204" pitchFamily="34" charset="0"/>
              <a:cs typeface="Arial" panose="020B0604020202020204" pitchFamily="34" charset="0"/>
            </a:endParaRPr>
          </a:p>
          <a:p>
            <a:pPr algn="just">
              <a:buFont typeface="Arial" pitchFamily="34" charset="0"/>
              <a:buChar char="•"/>
            </a:pPr>
            <a:r>
              <a:rPr lang="en-GB" sz="2400" dirty="0" smtClean="0"/>
              <a:t> </a:t>
            </a:r>
            <a:r>
              <a:rPr lang="en-GB" sz="2400" dirty="0" smtClean="0">
                <a:latin typeface="Arial" pitchFamily="34" charset="0"/>
                <a:cs typeface="Arial" pitchFamily="34" charset="0"/>
              </a:rPr>
              <a:t>The data obtained in this study may offer an insight on the decision-making process for appropriate intervention  </a:t>
            </a:r>
            <a:r>
              <a:rPr lang="en-GB" sz="2400" dirty="0" smtClean="0">
                <a:latin typeface="Arial" pitchFamily="34" charset="0"/>
                <a:cs typeface="Arial" pitchFamily="34" charset="0"/>
              </a:rPr>
              <a:t>.</a:t>
            </a:r>
            <a:endParaRPr lang="en-US" sz="2400" dirty="0" smtClean="0">
              <a:latin typeface="Arial" pitchFamily="34" charset="0"/>
              <a:cs typeface="Arial" pitchFamily="34" charset="0"/>
            </a:endParaRPr>
          </a:p>
          <a:p>
            <a:pPr algn="just">
              <a:buFont typeface="Arial" pitchFamily="34" charset="0"/>
              <a:buChar char="•"/>
            </a:pPr>
            <a:endParaRPr lang="en-US" sz="2400" dirty="0" smtClean="0">
              <a:latin typeface="Arial" pitchFamily="34" charset="0"/>
              <a:cs typeface="Arial" pitchFamily="34" charset="0"/>
            </a:endParaRPr>
          </a:p>
          <a:p>
            <a:pPr algn="just">
              <a:buFont typeface="Arial" pitchFamily="34" charset="0"/>
              <a:buChar char="•"/>
            </a:pPr>
            <a:endParaRPr lang="en-US" sz="2400" dirty="0" smtClean="0">
              <a:latin typeface="Arial" pitchFamily="34" charset="0"/>
              <a:cs typeface="Arial" pitchFamily="34" charset="0"/>
            </a:endParaRPr>
          </a:p>
          <a:p>
            <a:pPr algn="just">
              <a:buFont typeface="Arial" pitchFamily="34" charset="0"/>
              <a:buChar char="•"/>
            </a:pPr>
            <a:r>
              <a:rPr lang="en-GB" sz="2400" dirty="0" smtClean="0">
                <a:latin typeface="Arial" panose="020B0604020202020204" pitchFamily="34" charset="0"/>
                <a:cs typeface="Arial" panose="020B0604020202020204" pitchFamily="34" charset="0"/>
              </a:rPr>
              <a:t>There </a:t>
            </a:r>
            <a:r>
              <a:rPr lang="en-GB" sz="2400" dirty="0">
                <a:latin typeface="Arial" panose="020B0604020202020204" pitchFamily="34" charset="0"/>
                <a:cs typeface="Arial" panose="020B0604020202020204" pitchFamily="34" charset="0"/>
              </a:rPr>
              <a:t>are limited research </a:t>
            </a:r>
            <a:r>
              <a:rPr lang="en-GB" sz="2400" dirty="0" smtClean="0">
                <a:latin typeface="Arial" panose="020B0604020202020204" pitchFamily="34" charset="0"/>
                <a:cs typeface="Arial" panose="020B0604020202020204" pitchFamily="34" charset="0"/>
              </a:rPr>
              <a:t>studies on yoga and therapeutic exercises.</a:t>
            </a:r>
            <a:endParaRPr lang="en-GB" sz="2400" dirty="0">
              <a:latin typeface="Arial" panose="020B0604020202020204" pitchFamily="34" charset="0"/>
              <a:cs typeface="Arial" panose="020B060402020202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457200" y="1325433"/>
            <a:ext cx="8382000" cy="4062651"/>
          </a:xfrm>
          <a:prstGeom prst="rect">
            <a:avLst/>
          </a:prstGeom>
          <a:noFill/>
          <a:ln w="9525">
            <a:noFill/>
            <a:miter lim="800000"/>
            <a:headEnd/>
            <a:tailEnd/>
          </a:ln>
          <a:effectLst/>
        </p:spPr>
        <p:txBody>
          <a:bodyPr vert="horz" wrap="square" lIns="91440" tIns="0" rIns="9144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sz="2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288925" marR="0" lvl="0" indent="-288925" algn="l" defTabSz="914400" rtl="0" eaLnBrk="0" fontAlgn="base" latinLnBrk="0" hangingPunct="0">
              <a:lnSpc>
                <a:spcPct val="100000"/>
              </a:lnSpc>
              <a:spcBef>
                <a:spcPct val="0"/>
              </a:spcBef>
              <a:spcAft>
                <a:spcPct val="0"/>
              </a:spcAft>
              <a:buClrTx/>
              <a:buSzTx/>
              <a:buFont typeface="Arial" pitchFamily="34" charset="0"/>
              <a:buChar char="•"/>
              <a:tabLst/>
            </a:pPr>
            <a:r>
              <a:rPr kumimoji="0" lang="en-GB"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All the three groups consisted predominantly of women, which could have led to gender bias.</a:t>
            </a:r>
          </a:p>
          <a:p>
            <a:pPr marL="288925" marR="0" lvl="0" indent="-288925" algn="l" defTabSz="914400" rtl="0" eaLnBrk="0" fontAlgn="base" latinLnBrk="0" hangingPunct="0">
              <a:lnSpc>
                <a:spcPct val="100000"/>
              </a:lnSpc>
              <a:spcBef>
                <a:spcPct val="0"/>
              </a:spcBef>
              <a:spcAft>
                <a:spcPct val="0"/>
              </a:spcAft>
              <a:buClrTx/>
              <a:buSzTx/>
              <a:buFont typeface="Arial" pitchFamily="34" charset="0"/>
              <a:buChar char="•"/>
              <a:tabLst/>
            </a:pPr>
            <a:endParaRPr lang="en-GB" sz="2400" dirty="0" smtClean="0">
              <a:latin typeface="Arial" pitchFamily="34" charset="0"/>
              <a:ea typeface="Times New Roman" pitchFamily="18" charset="0"/>
              <a:cs typeface="Arial" pitchFamily="34" charset="0"/>
            </a:endParaRPr>
          </a:p>
          <a:p>
            <a:pPr marL="288925" marR="0" lvl="0" indent="-288925" algn="l" defTabSz="914400" rtl="0" eaLnBrk="0" fontAlgn="base" latinLnBrk="0" hangingPunct="0">
              <a:lnSpc>
                <a:spcPct val="100000"/>
              </a:lnSpc>
              <a:spcBef>
                <a:spcPct val="0"/>
              </a:spcBef>
              <a:spcAft>
                <a:spcPct val="0"/>
              </a:spcAft>
              <a:buClrTx/>
              <a:buSzTx/>
              <a:buFont typeface="Arial" pitchFamily="34" charset="0"/>
              <a:buChar char="•"/>
              <a:tabLst/>
            </a:pPr>
            <a:r>
              <a:rPr kumimoji="0" lang="en-GB"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Extraneous variables like diet were not controlled.</a:t>
            </a:r>
          </a:p>
          <a:p>
            <a:pPr marL="288925" marR="0" lvl="0" indent="-288925" algn="l" defTabSz="914400" rtl="0" eaLnBrk="0" fontAlgn="base" latinLnBrk="0" hangingPunct="0">
              <a:lnSpc>
                <a:spcPct val="100000"/>
              </a:lnSpc>
              <a:spcBef>
                <a:spcPct val="0"/>
              </a:spcBef>
              <a:spcAft>
                <a:spcPct val="0"/>
              </a:spcAft>
              <a:buClrTx/>
              <a:buSzTx/>
              <a:buFont typeface="Arial" pitchFamily="34" charset="0"/>
              <a:buChar char="•"/>
              <a:tabLst/>
            </a:pPr>
            <a:endParaRPr lang="en-GB" sz="2400" dirty="0" smtClean="0">
              <a:latin typeface="Arial" pitchFamily="34" charset="0"/>
              <a:ea typeface="Times New Roman" pitchFamily="18" charset="0"/>
              <a:cs typeface="Arial" pitchFamily="34" charset="0"/>
            </a:endParaRPr>
          </a:p>
          <a:p>
            <a:pPr marL="288925" indent="-288925">
              <a:buFont typeface="Arial" pitchFamily="34" charset="0"/>
              <a:buChar char="•"/>
            </a:pPr>
            <a:r>
              <a:rPr kumimoji="0" lang="en-GB" sz="24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Since no follow-up was done beyond the period covered by this study, the lasting effects of the interventions are not captured in this study.</a:t>
            </a:r>
            <a:endParaRPr lang="en-US" sz="2400" dirty="0" smtClean="0">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2" name="Rectangle 1"/>
          <p:cNvSpPr/>
          <p:nvPr/>
        </p:nvSpPr>
        <p:spPr>
          <a:xfrm>
            <a:off x="2633007" y="381000"/>
            <a:ext cx="4377393" cy="646331"/>
          </a:xfrm>
          <a:prstGeom prst="rect">
            <a:avLst/>
          </a:prstGeom>
          <a:solidFill>
            <a:schemeClr val="accent2"/>
          </a:solidFill>
          <a:ln>
            <a:solidFill>
              <a:schemeClr val="tx1"/>
            </a:solidFill>
          </a:ln>
        </p:spPr>
        <p:txBody>
          <a:bodyPr wrap="square" lIns="91440" tIns="45720" rIns="91440" bIns="45720">
            <a:spAutoFit/>
          </a:bodyPr>
          <a:lstStyle/>
          <a:p>
            <a:pPr algn="ctr"/>
            <a:r>
              <a:rPr lang="en-GB" sz="36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pitchFamily="34" charset="0"/>
                <a:ea typeface="Times New Roman" pitchFamily="18" charset="0"/>
                <a:cs typeface="Arial" pitchFamily="34" charset="0"/>
              </a:rPr>
              <a:t>LIMITATIONS</a:t>
            </a:r>
            <a:endParaRPr lang="en-GB" sz="36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3000" y="731520"/>
            <a:ext cx="7315200" cy="5135880"/>
          </a:xfrm>
        </p:spPr>
        <p:txBody>
          <a:bodyPr>
            <a:normAutofit/>
          </a:bodyPr>
          <a:lstStyle/>
          <a:p>
            <a:pPr lvl="0" algn="ctr"/>
            <a:endParaRPr lang="en-GB" dirty="0" smtClean="0">
              <a:latin typeface="Arial" pitchFamily="34" charset="0"/>
              <a:ea typeface="Times New Roman" pitchFamily="18" charset="0"/>
              <a:cs typeface="Arial" pitchFamily="34" charset="0"/>
            </a:endParaRPr>
          </a:p>
          <a:p>
            <a:pPr lvl="0" algn="ctr"/>
            <a:endParaRPr lang="en-GB" dirty="0">
              <a:latin typeface="Arial" pitchFamily="34" charset="0"/>
              <a:ea typeface="Times New Roman" pitchFamily="18" charset="0"/>
              <a:cs typeface="Arial" pitchFamily="34" charset="0"/>
            </a:endParaRPr>
          </a:p>
          <a:p>
            <a:pPr lvl="0" algn="ctr"/>
            <a:endParaRPr lang="en-GB" dirty="0" smtClean="0">
              <a:latin typeface="Arial" pitchFamily="34" charset="0"/>
              <a:ea typeface="Times New Roman" pitchFamily="18" charset="0"/>
              <a:cs typeface="Arial" pitchFamily="34" charset="0"/>
            </a:endParaRPr>
          </a:p>
          <a:p>
            <a:pPr marL="45720" lvl="0" indent="0" algn="just">
              <a:buNone/>
            </a:pPr>
            <a:endParaRPr lang="en-GB" sz="2400" dirty="0" smtClean="0">
              <a:latin typeface="Arial" pitchFamily="34" charset="0"/>
              <a:ea typeface="Times New Roman" pitchFamily="18" charset="0"/>
              <a:cs typeface="Arial" pitchFamily="34" charset="0"/>
            </a:endParaRPr>
          </a:p>
          <a:p>
            <a:pPr marL="45720" lvl="0" indent="0" algn="just">
              <a:buNone/>
            </a:pPr>
            <a:r>
              <a:rPr lang="en-GB" sz="2400" dirty="0" smtClean="0">
                <a:latin typeface="Arial" pitchFamily="34" charset="0"/>
                <a:ea typeface="Times New Roman" pitchFamily="18" charset="0"/>
                <a:cs typeface="Arial" pitchFamily="34" charset="0"/>
              </a:rPr>
              <a:t>Therapeutic exercises, along with standard care, can be an important management tool without any major adverse effects in knee osteoarthritis patients</a:t>
            </a:r>
            <a:r>
              <a:rPr lang="en-GB" sz="2800" dirty="0" smtClean="0">
                <a:latin typeface="Arial" pitchFamily="34" charset="0"/>
                <a:ea typeface="Times New Roman" pitchFamily="18" charset="0"/>
                <a:cs typeface="Arial" pitchFamily="34" charset="0"/>
              </a:rPr>
              <a:t>. </a:t>
            </a:r>
            <a:endParaRPr lang="en-GB" sz="2800" dirty="0" smtClean="0">
              <a:latin typeface="Arial" pitchFamily="34" charset="0"/>
              <a:cs typeface="Arial" pitchFamily="34" charset="0"/>
            </a:endParaRPr>
          </a:p>
          <a:p>
            <a:endParaRPr lang="en-US" dirty="0"/>
          </a:p>
        </p:txBody>
      </p:sp>
      <p:sp>
        <p:nvSpPr>
          <p:cNvPr id="4" name="Rectangle 3"/>
          <p:cNvSpPr/>
          <p:nvPr/>
        </p:nvSpPr>
        <p:spPr>
          <a:xfrm>
            <a:off x="2594535" y="685800"/>
            <a:ext cx="4415865" cy="646331"/>
          </a:xfrm>
          <a:prstGeom prst="rect">
            <a:avLst/>
          </a:prstGeom>
          <a:solidFill>
            <a:schemeClr val="accent2"/>
          </a:solidFill>
          <a:ln>
            <a:solidFill>
              <a:schemeClr val="tx1"/>
            </a:solidFill>
          </a:ln>
        </p:spPr>
        <p:txBody>
          <a:bodyPr wrap="square" lIns="91440" tIns="45720" rIns="91440" bIns="45720">
            <a:spAutoFit/>
          </a:bodyPr>
          <a:lstStyle/>
          <a:p>
            <a:pPr algn="ctr"/>
            <a:r>
              <a:rPr lang="en-US" sz="3600" b="1" cap="none" spc="0" dirty="0" smtClean="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rPr>
              <a:t>Conclusion</a:t>
            </a:r>
            <a:endParaRPr lang="en-GB" sz="3600" b="1" cap="none" spc="0"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52600"/>
            <a:ext cx="8458200" cy="4648200"/>
          </a:xfrm>
        </p:spPr>
        <p:txBody>
          <a:bodyPr>
            <a:noAutofit/>
          </a:bodyPr>
          <a:lstStyle/>
          <a:p>
            <a:pPr marL="342900" indent="-342900" algn="just" fontAlgn="base">
              <a:spcBef>
                <a:spcPct val="0"/>
              </a:spcBef>
              <a:spcAft>
                <a:spcPct val="0"/>
              </a:spcAft>
              <a:buClr>
                <a:schemeClr val="tx1"/>
              </a:buClr>
              <a:buFont typeface="Arial" pitchFamily="34" charset="0"/>
              <a:buChar char="•"/>
              <a:defRPr/>
            </a:pPr>
            <a:r>
              <a:rPr lang="de-DE" sz="2000" dirty="0" smtClean="0">
                <a:latin typeface="Arial" pitchFamily="34" charset="0"/>
                <a:cs typeface="Arial" pitchFamily="34" charset="0"/>
              </a:rPr>
              <a:t>O'Sullivan, S.B., &amp; Schmitz, T.J. (2007). Physical Rehabilitation ((5</a:t>
            </a:r>
            <a:r>
              <a:rPr lang="de-DE" sz="2000" baseline="30000" dirty="0" smtClean="0">
                <a:latin typeface="Arial" pitchFamily="34" charset="0"/>
                <a:cs typeface="Arial" pitchFamily="34" charset="0"/>
              </a:rPr>
              <a:t>th</a:t>
            </a:r>
            <a:r>
              <a:rPr lang="de-DE" sz="2000" dirty="0" smtClean="0">
                <a:latin typeface="Arial" pitchFamily="34" charset="0"/>
                <a:cs typeface="Arial" pitchFamily="34" charset="0"/>
              </a:rPr>
              <a:t>Ed), . A. Davis Company</a:t>
            </a:r>
          </a:p>
          <a:p>
            <a:pPr marL="342900" indent="-342900" algn="just" fontAlgn="base">
              <a:spcBef>
                <a:spcPct val="0"/>
              </a:spcBef>
              <a:spcAft>
                <a:spcPct val="0"/>
              </a:spcAft>
              <a:buClrTx/>
              <a:buFont typeface="Arial" pitchFamily="34" charset="0"/>
              <a:buChar char="•"/>
              <a:defRPr/>
            </a:pPr>
            <a:r>
              <a:rPr lang="en-US" sz="2000" dirty="0" err="1" smtClean="0">
                <a:latin typeface="Arial" pitchFamily="34" charset="0"/>
                <a:cs typeface="Arial" pitchFamily="34" charset="0"/>
              </a:rPr>
              <a:t>Wittenauer</a:t>
            </a:r>
            <a:r>
              <a:rPr lang="en-US" sz="2000" dirty="0" smtClean="0">
                <a:latin typeface="Arial" pitchFamily="34" charset="0"/>
                <a:cs typeface="Arial" pitchFamily="34" charset="0"/>
              </a:rPr>
              <a:t>, R., Smith, L., &amp; Aden, K. (2013). Background Paper 6.12 Osteoarthritis</a:t>
            </a:r>
          </a:p>
          <a:p>
            <a:pPr marL="342900" indent="-342900" algn="just" fontAlgn="base">
              <a:spcBef>
                <a:spcPct val="0"/>
              </a:spcBef>
              <a:spcAft>
                <a:spcPct val="0"/>
              </a:spcAft>
              <a:buClr>
                <a:schemeClr val="tx1"/>
              </a:buClr>
              <a:buFont typeface="Arial" pitchFamily="34" charset="0"/>
              <a:buChar char="•"/>
              <a:defRPr/>
            </a:pPr>
            <a:r>
              <a:rPr lang="de-DE" sz="2000" dirty="0" smtClean="0">
                <a:latin typeface="Arial" pitchFamily="34" charset="0"/>
                <a:cs typeface="Arial" pitchFamily="34" charset="0"/>
              </a:rPr>
              <a:t>Ebnezar J, Nagarathna R, Bali Y, Negendra HR.( 2011) Effect of integrated approach of yoga therapy on quality of life in osteoarthritis of the knee joint: A randomized control study. </a:t>
            </a:r>
            <a:r>
              <a:rPr lang="de-DE" sz="2000" i="1" dirty="0" smtClean="0">
                <a:latin typeface="Arial" pitchFamily="34" charset="0"/>
                <a:cs typeface="Arial" pitchFamily="34" charset="0"/>
              </a:rPr>
              <a:t>International journal of Yoga</a:t>
            </a:r>
            <a:r>
              <a:rPr lang="de-DE" sz="2000" dirty="0" smtClean="0">
                <a:latin typeface="Arial" pitchFamily="34" charset="0"/>
                <a:cs typeface="Arial" pitchFamily="34" charset="0"/>
              </a:rPr>
              <a:t>.;4:55–63.</a:t>
            </a:r>
            <a:r>
              <a:rPr lang="en-US" sz="2000" dirty="0" smtClean="0">
                <a:latin typeface="Arial" pitchFamily="34" charset="0"/>
                <a:cs typeface="Arial" pitchFamily="34" charset="0"/>
              </a:rPr>
              <a:t> </a:t>
            </a:r>
            <a:r>
              <a:rPr lang="de-DE" sz="2000" dirty="0" smtClean="0">
                <a:solidFill>
                  <a:srgbClr val="FF0000"/>
                </a:solidFill>
                <a:latin typeface="Arial" pitchFamily="34" charset="0"/>
                <a:cs typeface="Arial" pitchFamily="34" charset="0"/>
              </a:rPr>
              <a:t> </a:t>
            </a:r>
          </a:p>
          <a:p>
            <a:pPr marL="342900" indent="-342900" algn="just" fontAlgn="base">
              <a:spcBef>
                <a:spcPct val="0"/>
              </a:spcBef>
              <a:spcAft>
                <a:spcPct val="0"/>
              </a:spcAft>
              <a:buClrTx/>
              <a:buFont typeface="Arial" pitchFamily="34" charset="0"/>
              <a:buChar char="•"/>
              <a:defRPr/>
            </a:pPr>
            <a:r>
              <a:rPr lang="de-DE" sz="2000" dirty="0" smtClean="0">
                <a:latin typeface="Arial" pitchFamily="34" charset="0"/>
                <a:cs typeface="Arial" pitchFamily="34" charset="0"/>
              </a:rPr>
              <a:t>Nayak, N.N.(2004). Yoga: a therapeutic approach. </a:t>
            </a:r>
            <a:r>
              <a:rPr lang="de-DE" sz="2000" i="1" dirty="0" smtClean="0">
                <a:latin typeface="Arial" pitchFamily="34" charset="0"/>
                <a:cs typeface="Arial" pitchFamily="34" charset="0"/>
              </a:rPr>
              <a:t>Physical Medicine Rehabilitation Clinics of North America15</a:t>
            </a:r>
            <a:r>
              <a:rPr lang="de-DE" sz="2000" dirty="0" smtClean="0">
                <a:latin typeface="Arial" pitchFamily="34" charset="0"/>
                <a:cs typeface="Arial" pitchFamily="34" charset="0"/>
              </a:rPr>
              <a:t>, 783–798</a:t>
            </a:r>
          </a:p>
          <a:p>
            <a:pPr marL="342900" indent="-342900" algn="just" fontAlgn="base">
              <a:spcBef>
                <a:spcPct val="0"/>
              </a:spcBef>
              <a:spcAft>
                <a:spcPct val="0"/>
              </a:spcAft>
              <a:buClrTx/>
              <a:buFont typeface="Arial" pitchFamily="34" charset="0"/>
              <a:buChar char="•"/>
              <a:defRPr/>
            </a:pPr>
            <a:r>
              <a:rPr lang="de-DE" sz="2000" dirty="0" smtClean="0">
                <a:latin typeface="Arial" pitchFamily="34" charset="0"/>
                <a:cs typeface="Arial" pitchFamily="34" charset="0"/>
              </a:rPr>
              <a:t>Iversen M.D.(2010). Managing hip and knee osteoarthritis with exercise:what is the best prescription.</a:t>
            </a:r>
            <a:r>
              <a:rPr lang="de-DE" sz="2000" i="1" dirty="0" smtClean="0">
                <a:latin typeface="Arial" pitchFamily="34" charset="0"/>
                <a:cs typeface="Arial" pitchFamily="34" charset="0"/>
              </a:rPr>
              <a:t>Therapeutic Advances in Musculoskeletal Disease.2(5):279-290.</a:t>
            </a:r>
            <a:endParaRPr lang="en-US" sz="2000" dirty="0" smtClean="0">
              <a:latin typeface="Arial" pitchFamily="34" charset="0"/>
              <a:cs typeface="Arial" pitchFamily="34" charset="0"/>
            </a:endParaRPr>
          </a:p>
          <a:p>
            <a:pPr marL="228600" indent="-228600" algn="just" fontAlgn="base">
              <a:spcBef>
                <a:spcPct val="0"/>
              </a:spcBef>
              <a:spcAft>
                <a:spcPct val="0"/>
              </a:spcAft>
              <a:defRPr/>
            </a:pPr>
            <a:endParaRPr lang="en-US" sz="2000" dirty="0" smtClean="0">
              <a:latin typeface="Arial" pitchFamily="34" charset="0"/>
              <a:cs typeface="Arial" pitchFamily="34" charset="0"/>
            </a:endParaRPr>
          </a:p>
          <a:p>
            <a:endParaRPr lang="en-US" sz="2400" dirty="0" smtClean="0">
              <a:latin typeface="Arial" pitchFamily="34" charset="0"/>
              <a:cs typeface="Arial" pitchFamily="34" charset="0"/>
            </a:endParaRPr>
          </a:p>
          <a:p>
            <a:endParaRPr lang="en-US" sz="2400" dirty="0"/>
          </a:p>
        </p:txBody>
      </p:sp>
      <p:sp>
        <p:nvSpPr>
          <p:cNvPr id="4" name="Rectangle 3"/>
          <p:cNvSpPr/>
          <p:nvPr/>
        </p:nvSpPr>
        <p:spPr>
          <a:xfrm>
            <a:off x="2665869" y="762000"/>
            <a:ext cx="4268331" cy="646331"/>
          </a:xfrm>
          <a:prstGeom prst="rect">
            <a:avLst/>
          </a:prstGeom>
          <a:solidFill>
            <a:schemeClr val="accent2"/>
          </a:solidFill>
          <a:ln>
            <a:solidFill>
              <a:schemeClr val="tx1"/>
            </a:solidFill>
          </a:ln>
        </p:spPr>
        <p:txBody>
          <a:bodyPr wrap="square" lIns="91440" tIns="45720" rIns="91440" bIns="45720">
            <a:spAutoFit/>
          </a:bodyPr>
          <a:lstStyle/>
          <a:p>
            <a:pPr algn="ctr"/>
            <a:r>
              <a:rPr lang="en-US" sz="36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rPr>
              <a:t>REFERENCES</a:t>
            </a:r>
            <a:endParaRPr lang="en-GB" sz="36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071670" y="2071678"/>
            <a:ext cx="4789137" cy="2277547"/>
          </a:xfrm>
          <a:prstGeom prst="rect">
            <a:avLst/>
          </a:prstGeom>
          <a:solidFill>
            <a:srgbClr val="2B0BB5"/>
          </a:solidFill>
        </p:spPr>
        <p:style>
          <a:lnRef idx="1">
            <a:schemeClr val="accent2"/>
          </a:lnRef>
          <a:fillRef idx="3">
            <a:schemeClr val="accent2"/>
          </a:fillRef>
          <a:effectRef idx="2">
            <a:schemeClr val="accent2"/>
          </a:effectRef>
          <a:fontRef idx="minor">
            <a:schemeClr val="lt1"/>
          </a:fontRef>
        </p:style>
        <p:txBody>
          <a:bodyPr wrap="square" lIns="91440" tIns="45720" rIns="91440" bIns="45720">
            <a:spAutoFit/>
          </a:bodyPr>
          <a:lstStyle/>
          <a:p>
            <a:pPr algn="ctr"/>
            <a:r>
              <a:rPr lang="en-US" sz="88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Arial" panose="020B0604020202020204" pitchFamily="34" charset="0"/>
                <a:cs typeface="Arial" panose="020B0604020202020204" pitchFamily="34" charset="0"/>
              </a:rPr>
              <a:t>THANK</a:t>
            </a:r>
            <a:r>
              <a:rPr lang="en-US"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Arial" panose="020B0604020202020204" pitchFamily="34" charset="0"/>
                <a:cs typeface="Arial" panose="020B0604020202020204" pitchFamily="34" charset="0"/>
              </a:rPr>
              <a:t> YOU</a:t>
            </a:r>
            <a:endParaRPr 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2243</TotalTime>
  <Words>1337</Words>
  <Application>Microsoft Office PowerPoint</Application>
  <PresentationFormat>On-screen Show (4:3)</PresentationFormat>
  <Paragraphs>262</Paragraphs>
  <Slides>24</Slides>
  <Notes>2</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Flow</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pc</dc:creator>
  <cp:lastModifiedBy>pc</cp:lastModifiedBy>
  <cp:revision>216</cp:revision>
  <dcterms:created xsi:type="dcterms:W3CDTF">2016-04-30T13:42:49Z</dcterms:created>
  <dcterms:modified xsi:type="dcterms:W3CDTF">2016-06-08T08:25:54Z</dcterms:modified>
</cp:coreProperties>
</file>