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
 <Relationship Id="rId3" Type="http://schemas.openxmlformats.org/package/2006/relationships/metadata/core-properties" Target="docProps/core.xml" />
 <Relationship Id="rId1" Type="http://schemas.openxmlformats.org/officeDocument/2006/relationships/officeDocument" Target="ppt/presentation.xml" />
 <Relationship Id="rId4" Type="http://schemas.openxmlformats.org/officeDocument/2006/relationships/extended-properties" Target="docProps/app.xml" 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/>
  <p:notesSz cx="6858000" cy="9144000"/>
  <p:defaultTextStyle>
    <a:defPPr>
      <a:defRPr lang="en-C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14" y="-72"/>
      </p:cViewPr>
      <p:guideLst>
        <p:guide orient="horz" pos="3016"/>
        <p:guide pos="2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 />
 <Relationship Id="rId2" Type="http://schemas.openxmlformats.org/officeDocument/2006/relationships/slide" Target="slides/slide1.xml" />
 <Relationship Id="rId3" Type="http://schemas.openxmlformats.org/officeDocument/2006/relationships/slide" Target="slides/slide2.xml" />
 <Relationship Id="rId4" Type="http://schemas.openxmlformats.org/officeDocument/2006/relationships/slide" Target="slides/slide3.xml" />
 <Relationship Id="rId5" Type="http://schemas.openxmlformats.org/officeDocument/2006/relationships/slide" Target="slides/slide4.xml" />
 <Relationship Id="rId6" Type="http://schemas.openxmlformats.org/officeDocument/2006/relationships/slide" Target="slides/slide5.xml" />
 <Relationship Id="rId7" Type="http://schemas.openxmlformats.org/officeDocument/2006/relationships/slide" Target="slides/slide6.xml" />
 <Relationship Id="rId8" Type="http://schemas.openxmlformats.org/officeDocument/2006/relationships/slide" Target="slides/slide7.xml" />
 <Relationship Id="rId9" Type="http://schemas.openxmlformats.org/officeDocument/2006/relationships/slide" Target="slides/slide8.xml" />
 <Relationship Id="rId10" Type="http://schemas.openxmlformats.org/officeDocument/2006/relationships/slide" Target="slides/slide9.xml" />
 <Relationship Id="rId11" Type="http://schemas.openxmlformats.org/officeDocument/2006/relationships/slide" Target="slides/slide10.xml" />
 <Relationship Id="rId12" Type="http://schemas.openxmlformats.org/officeDocument/2006/relationships/slide" Target="slides/slide11.xml" />
 <Relationship Id="rId13" Type="http://schemas.openxmlformats.org/officeDocument/2006/relationships/slide" Target="slides/slide12.xml" />
 <Relationship Id="rId14" Type="http://schemas.openxmlformats.org/officeDocument/2006/relationships/slide" Target="slides/slide13.xml" />
 <Relationship Id="rId15" Type="http://schemas.openxmlformats.org/officeDocument/2006/relationships/slide" Target="slides/slide14.xml" />
 <Relationship Id="rId16" Type="http://schemas.openxmlformats.org/officeDocument/2006/relationships/slide" Target="slides/slide15.xml" />
 <Relationship Id="rId17" Type="http://schemas.openxmlformats.org/officeDocument/2006/relationships/slide" Target="slides/slide16.xml" />
 <Relationship Id="rId18" Type="http://schemas.openxmlformats.org/officeDocument/2006/relationships/slide" Target="slides/slide17.xml" />
 <Relationship Id="rId19" Type="http://schemas.openxmlformats.org/officeDocument/2006/relationships/slide" Target="slides/slide18.xml" />
 <Relationship Id="rId20" Type="http://schemas.openxmlformats.org/officeDocument/2006/relationships/slide" Target="slides/slide19.xml" />
 <Relationship Id="rId21" Type="http://schemas.openxmlformats.org/officeDocument/2006/relationships/slide" Target="slides/slide20.xml" />
 <Relationship Id="rId22" Type="http://schemas.openxmlformats.org/officeDocument/2006/relationships/presProps" Target="presProps.xml" />
 <Relationship Id="rId23" Type="http://schemas.openxmlformats.org/officeDocument/2006/relationships/viewProps" Target="viewProps.xml" />
 <Relationship Id="rId24" Type="http://schemas.openxmlformats.org/officeDocument/2006/relationships/theme" Target="theme/theme1.xml" />
 <Relationship Id="rId25" Type="http://schemas.openxmlformats.org/officeDocument/2006/relationships/tableStyles" Target="tableStyles.xml" 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2450" y="2974705"/>
            <a:ext cx="6261100" cy="20525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5426288"/>
            <a:ext cx="5156200" cy="24471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63" y="6153339"/>
            <a:ext cx="6261100" cy="190186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863" y="4058633"/>
            <a:ext cx="6261100" cy="209470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300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44383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2143474"/>
            <a:ext cx="3254596" cy="893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300" y="3036771"/>
            <a:ext cx="3254596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41827" y="2143474"/>
            <a:ext cx="3255874" cy="893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41827" y="3036771"/>
            <a:ext cx="3255874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1" y="381259"/>
            <a:ext cx="2423363" cy="162256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901" y="381259"/>
            <a:ext cx="4117799" cy="81726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301" y="2003825"/>
            <a:ext cx="2423363" cy="65501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788" y="6703060"/>
            <a:ext cx="4419600" cy="79133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43788" y="855615"/>
            <a:ext cx="4419600" cy="57454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788" y="7494394"/>
            <a:ext cx="4419600" cy="11238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40350" y="536423"/>
            <a:ext cx="1657350" cy="11406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300" y="536423"/>
            <a:ext cx="4849283" cy="11406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300" y="383477"/>
            <a:ext cx="6629400" cy="1595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2234355"/>
            <a:ext cx="6629400" cy="6319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8300" y="8875350"/>
            <a:ext cx="1718733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6717" y="8875350"/>
            <a:ext cx="2332567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78967" y="8875350"/>
            <a:ext cx="1718733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.jpeg" 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.jpeg" 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.jpeg" 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4.jpeg" 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5.jpeg" 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6.jpeg" 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7.jpeg" 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8.jpeg" 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9.jpeg" 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0.jpeg" 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1.jpeg" 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2.jpeg" 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3.jpeg" 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4.jpeg" 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5.jpeg" 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6.jpeg" 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7.jpeg" 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8.jpeg" 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9.jpeg" 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0.jpeg" 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746500" y="3289300"/>
            <a:ext cx="53975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9" b="1" smtClean="0">
                <a:solidFill>
                  <a:srgbClr val="000000"/>
                </a:solidFill>
                <a:latin typeface="Calibri Bold"/>
                <a:cs typeface="Calibri Bold"/>
              </a:rPr>
              <a:t>Mission:</a:t>
            </a:r>
          </a:p>
          <a:p>
            <a:pPr>
              <a:lnSpc>
                <a:spcPts val="4140"/>
              </a:lnSpc>
            </a:pPr>
            <a:endParaRPr lang="en-CA" sz="35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41300" y="3949700"/>
            <a:ext cx="8902700" cy="1574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65"/>
              </a:lnSpc>
            </a:pPr>
            <a:r>
              <a:rPr lang="en-CA" sz="2399" i="1" smtClean="0">
                <a:solidFill>
                  <a:srgbClr val="000000"/>
                </a:solidFill>
                <a:latin typeface="Calibri Italic"/>
                <a:cs typeface="Calibri Italic"/>
              </a:rPr>
              <a:t>To prevent pregnancy in women addicted to substances while they</a:t>
            </a:r>
            <a:br>
              <a:rPr lang="en-CA" sz="2399" smtClean="0">
                <a:solidFill>
                  <a:srgbClr val="000000"/>
                </a:solidFill>
                <a:latin typeface="Times New Roman"/>
              </a:rPr>
            </a:br>
            <a:r>
              <a:rPr lang="en-CA" sz="2399" i="1" smtClean="0">
                <a:solidFill>
                  <a:srgbClr val="000000"/>
                </a:solidFill>
                <a:latin typeface="Calibri Italic"/>
                <a:cs typeface="Calibri Italic"/>
              </a:rPr>
              <a:t>progress through the recovery process and after. This allows women</a:t>
            </a:r>
            <a:br>
              <a:rPr lang="en-CA" sz="2399" smtClean="0">
                <a:solidFill>
                  <a:srgbClr val="000000"/>
                </a:solidFill>
                <a:latin typeface="Times New Roman"/>
              </a:rPr>
            </a:br>
            <a:r>
              <a:rPr lang="en-CA" sz="2399" i="1" smtClean="0">
                <a:solidFill>
                  <a:srgbClr val="000000"/>
                </a:solidFill>
                <a:latin typeface="Calibri Italic"/>
                <a:cs typeface="Calibri Italic"/>
              </a:rPr>
              <a:t>to become self-sufficient, achieve sobriety and stability, and gain the</a:t>
            </a:r>
            <a:br>
              <a:rPr lang="en-CA" sz="2399" smtClean="0">
                <a:solidFill>
                  <a:srgbClr val="000000"/>
                </a:solidFill>
                <a:latin typeface="Times New Roman"/>
              </a:rPr>
            </a:br>
            <a:r>
              <a:rPr lang="en-CA" sz="2399" i="1" smtClean="0">
                <a:solidFill>
                  <a:srgbClr val="000000"/>
                </a:solidFill>
                <a:latin typeface="Calibri Italic"/>
                <a:cs typeface="Calibri Italic"/>
              </a:rPr>
              <a:t>necessary skills to care for their children.</a:t>
            </a:r>
          </a:p>
          <a:p>
            <a:pPr>
              <a:lnSpc>
                <a:spcPts val="2865"/>
              </a:lnSpc>
            </a:pPr>
            <a:endParaRPr lang="en-CA" sz="239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59000" y="5537200"/>
            <a:ext cx="6985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599" smtClean="0">
                <a:solidFill>
                  <a:srgbClr val="4E0079"/>
                </a:solidFill>
                <a:latin typeface="Times New Roman"/>
                <a:cs typeface="Times New Roman"/>
              </a:rPr>
              <a:t>Beth Meyer-Frank, RNP, JD</a:t>
            </a:r>
          </a:p>
          <a:p>
            <a:pPr>
              <a:lnSpc>
                <a:spcPts val="4140"/>
              </a:lnSpc>
            </a:pPr>
            <a:endParaRPr lang="en-CA" sz="359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41300" y="6261100"/>
            <a:ext cx="89027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40"/>
              </a:lnSpc>
              <a:tabLst>
                <a:tab pos="2743200" algn="l"/>
              </a:tabLst>
            </a:pPr>
            <a:r>
              <a:rPr lang="en-CA" sz="1609" b="1" smtClean="0">
                <a:solidFill>
                  <a:srgbClr val="000000"/>
                </a:solidFill>
                <a:latin typeface="Calibri Bold"/>
                <a:cs typeface="Calibri Bold"/>
              </a:rPr>
              <a:t>www.planningtoflourish.org</a:t>
            </a:r>
            <a:r>
              <a:rPr lang="en-CA" sz="1609" b="1" smtClean="0">
                <a:solidFill>
                  <a:srgbClr val="000000"/>
                </a:solidFill>
                <a:latin typeface="Calibri Bold"/>
                <a:cs typeface="Calibri Bold"/>
              </a:rPr>
              <a:t>	planningtoflourish@gmail.com    Facebook.com/planningtoflourish</a:t>
            </a:r>
          </a:p>
          <a:p>
            <a:pPr>
              <a:lnSpc>
                <a:spcPts val="1840"/>
              </a:lnSpc>
            </a:pPr>
            <a:endParaRPr lang="en-CA" sz="15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273300" y="609600"/>
            <a:ext cx="6870700" cy="889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799" smtClean="0">
                <a:solidFill>
                  <a:srgbClr val="4E0079"/>
                </a:solidFill>
                <a:latin typeface="Times New Roman"/>
                <a:cs typeface="Times New Roman"/>
              </a:rPr>
              <a:t>Profiles of Women</a:t>
            </a:r>
          </a:p>
          <a:p>
            <a:pPr>
              <a:lnSpc>
                <a:spcPts val="5520"/>
              </a:lnSpc>
            </a:pPr>
            <a:endParaRPr lang="en-CA" sz="47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19100" y="2019300"/>
            <a:ext cx="8724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9" b="1" smtClean="0">
                <a:solidFill>
                  <a:srgbClr val="000000"/>
                </a:solidFill>
                <a:latin typeface="Calibri Bold"/>
                <a:cs typeface="Calibri Bold"/>
              </a:rPr>
              <a:t>“Cynthia”</a:t>
            </a:r>
          </a:p>
          <a:p>
            <a:pPr>
              <a:lnSpc>
                <a:spcPts val="368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19100" y="2997200"/>
            <a:ext cx="8724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29 y/o, methamphetamine, cannabis, and alcohol.</a:t>
            </a:r>
          </a:p>
          <a:p>
            <a:pPr>
              <a:lnSpc>
                <a:spcPts val="368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19100" y="3721100"/>
            <a:ext cx="87249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9 children - ages 11, 10, 7, 5 (twins), 3, 2, 1, 2</a:t>
            </a:r>
            <a:br>
              <a:rPr lang="en-CA" sz="3199" smtClean="0">
                <a:solidFill>
                  <a:srgbClr val="000000"/>
                </a:solidFill>
                <a:latin typeface="Times New Roman"/>
              </a:rPr>
            </a:b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months. None are with her currently.</a:t>
            </a:r>
          </a:p>
          <a:p>
            <a:pPr>
              <a:lnSpc>
                <a:spcPts val="380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19100" y="4953000"/>
            <a:ext cx="8724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Domestic violence is a factor.</a:t>
            </a:r>
          </a:p>
          <a:p>
            <a:pPr>
              <a:lnSpc>
                <a:spcPts val="368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273300" y="609600"/>
            <a:ext cx="6870700" cy="889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799" smtClean="0">
                <a:solidFill>
                  <a:srgbClr val="4E0079"/>
                </a:solidFill>
                <a:latin typeface="Times New Roman"/>
                <a:cs typeface="Times New Roman"/>
              </a:rPr>
              <a:t>Profiles of Women</a:t>
            </a:r>
          </a:p>
          <a:p>
            <a:pPr>
              <a:lnSpc>
                <a:spcPts val="5520"/>
              </a:lnSpc>
            </a:pPr>
            <a:endParaRPr lang="en-CA" sz="47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419100" y="1346200"/>
            <a:ext cx="8724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209" b="1" smtClean="0">
                <a:solidFill>
                  <a:srgbClr val="000000"/>
                </a:solidFill>
                <a:latin typeface="Calibri Bold"/>
                <a:cs typeface="Calibri Bold"/>
              </a:rPr>
              <a:t>“Angela”</a:t>
            </a:r>
          </a:p>
          <a:p>
            <a:pPr>
              <a:lnSpc>
                <a:spcPts val="368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19100" y="2019300"/>
            <a:ext cx="8724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29 y/o, methamphetamine abuse.</a:t>
            </a:r>
          </a:p>
          <a:p>
            <a:pPr>
              <a:lnSpc>
                <a:spcPts val="368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19100" y="2679700"/>
            <a:ext cx="87249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11 pregnancies. 7 children. 15, 2 ten y/o’s - 9</a:t>
            </a:r>
            <a:br>
              <a:rPr lang="en-CA" sz="3199" smtClean="0">
                <a:solidFill>
                  <a:srgbClr val="000000"/>
                </a:solidFill>
                <a:latin typeface="Times New Roman"/>
              </a:rPr>
            </a:b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months apart, 6, 4 y/o (twins), 8 months old.</a:t>
            </a:r>
          </a:p>
          <a:p>
            <a:pPr>
              <a:lnSpc>
                <a:spcPts val="380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19100" y="3860800"/>
            <a:ext cx="8724900" cy="210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30"/>
              </a:lnSpc>
              <a:tabLst>
                <a:tab pos="2070100" algn="l"/>
                <a:tab pos="2565400" algn="l"/>
              </a:tabLst>
            </a:pP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There  are</a:t>
            </a: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	5</a:t>
            </a: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	different  fathers,  but  none  are</a:t>
            </a:r>
            <a:br>
              <a:rPr lang="en-CA" sz="3199" smtClean="0">
                <a:solidFill>
                  <a:srgbClr val="000000"/>
                </a:solidFill>
                <a:latin typeface="Times New Roman"/>
              </a:rPr>
            </a:b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involved. She’s letting her aunt adopt the baby.</a:t>
            </a:r>
            <a:br>
              <a:rPr lang="en-CA" sz="3199" smtClean="0">
                <a:solidFill>
                  <a:srgbClr val="000000"/>
                </a:solidFill>
                <a:latin typeface="Times New Roman"/>
              </a:rPr>
            </a:b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Her  mother-in-  law  has  custody  of  the  other</a:t>
            </a:r>
            <a:br>
              <a:rPr lang="en-CA" sz="3199" smtClean="0">
                <a:solidFill>
                  <a:srgbClr val="000000"/>
                </a:solidFill>
                <a:latin typeface="Times New Roman"/>
              </a:rPr>
            </a:b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children.</a:t>
            </a:r>
          </a:p>
          <a:p>
            <a:pPr>
              <a:lnSpc>
                <a:spcPts val="383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19100" y="6007100"/>
            <a:ext cx="8724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She doesn’t want another pregnancy “right now”.</a:t>
            </a:r>
          </a:p>
          <a:p>
            <a:pPr>
              <a:lnSpc>
                <a:spcPts val="368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38300" y="114300"/>
            <a:ext cx="7505700" cy="1676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500"/>
              </a:lnSpc>
            </a:pPr>
            <a:r>
              <a:rPr lang="en-CA" sz="5399" smtClean="0">
                <a:solidFill>
                  <a:srgbClr val="4E0079"/>
                </a:solidFill>
                <a:latin typeface="Times New Roman"/>
                <a:cs typeface="Times New Roman"/>
              </a:rPr>
              <a:t>What we know about</a:t>
            </a:r>
            <a:br>
              <a:rPr lang="en-CA" sz="5399" smtClean="0">
                <a:solidFill>
                  <a:srgbClr val="000000"/>
                </a:solidFill>
                <a:latin typeface="Times New Roman"/>
              </a:rPr>
            </a:br>
            <a:r>
              <a:rPr lang="en-CA" sz="5399" smtClean="0">
                <a:solidFill>
                  <a:srgbClr val="4E0079"/>
                </a:solidFill>
                <a:latin typeface="Times New Roman"/>
                <a:cs typeface="Times New Roman"/>
              </a:rPr>
              <a:t>addicted women</a:t>
            </a:r>
          </a:p>
          <a:p>
            <a:pPr>
              <a:lnSpc>
                <a:spcPts val="6500"/>
              </a:lnSpc>
            </a:pPr>
            <a:endParaRPr lang="en-CA" sz="53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14400" y="2044700"/>
            <a:ext cx="82296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90"/>
              </a:lnSpc>
            </a:pPr>
            <a:r>
              <a:rPr lang="en-CA" sz="43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999" smtClean="0">
                <a:solidFill>
                  <a:srgbClr val="000000"/>
                </a:solidFill>
                <a:latin typeface="Calibri"/>
                <a:cs typeface="Calibri"/>
              </a:rPr>
              <a:t> 74%</a:t>
            </a: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 of addicted women reported sexual abuse.</a:t>
            </a:r>
          </a:p>
          <a:p>
            <a:pPr>
              <a:lnSpc>
                <a:spcPts val="2990"/>
              </a:lnSpc>
            </a:pPr>
            <a:endParaRPr lang="en-CA" sz="258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914400" y="2654300"/>
            <a:ext cx="558800" cy="762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  <a:p>
            <a:pPr>
              <a:lnSpc>
                <a:spcPts val="460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1320800" y="2654300"/>
            <a:ext cx="6858000" cy="762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9" smtClean="0">
                <a:solidFill>
                  <a:srgbClr val="000000"/>
                </a:solidFill>
                <a:latin typeface="Calibri"/>
                <a:cs typeface="Calibri"/>
              </a:rPr>
              <a:t>52%</a:t>
            </a: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 of addicted women reported physical abuse.</a:t>
            </a:r>
          </a:p>
          <a:p>
            <a:pPr>
              <a:lnSpc>
                <a:spcPts val="460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914400" y="3441700"/>
            <a:ext cx="558800" cy="762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  <a:p>
            <a:pPr>
              <a:lnSpc>
                <a:spcPts val="460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1320800" y="3441700"/>
            <a:ext cx="7137400" cy="762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9" smtClean="0">
                <a:solidFill>
                  <a:srgbClr val="000000"/>
                </a:solidFill>
                <a:latin typeface="Calibri"/>
                <a:cs typeface="Calibri"/>
              </a:rPr>
              <a:t>72%</a:t>
            </a: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 of addicted women reported emotional abuse</a:t>
            </a:r>
            <a:r>
              <a:rPr lang="en-CA" sz="2399" smtClean="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</a:p>
          <a:p>
            <a:pPr>
              <a:lnSpc>
                <a:spcPts val="460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914400" y="4483100"/>
            <a:ext cx="82296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90"/>
              </a:lnSpc>
            </a:pPr>
            <a:r>
              <a:rPr lang="en-CA" sz="43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 Some studies show as high as</a:t>
            </a:r>
            <a:r>
              <a:rPr lang="en-CA" sz="3999" smtClean="0">
                <a:solidFill>
                  <a:srgbClr val="000000"/>
                </a:solidFill>
                <a:latin typeface="Calibri"/>
                <a:cs typeface="Calibri"/>
              </a:rPr>
              <a:t> 80%</a:t>
            </a: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 of women</a:t>
            </a:r>
          </a:p>
          <a:p>
            <a:pPr>
              <a:lnSpc>
                <a:spcPts val="2990"/>
              </a:lnSpc>
            </a:pPr>
            <a:endParaRPr lang="en-CA" sz="2595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06500" y="4927600"/>
            <a:ext cx="7937500" cy="850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seeking treatment for drug abuse reported histories of</a:t>
            </a:r>
            <a:br>
              <a:rPr lang="en-CA" sz="2399" smtClean="0">
                <a:solidFill>
                  <a:srgbClr val="000000"/>
                </a:solidFill>
                <a:latin typeface="Times New Roman"/>
              </a:rPr>
            </a:b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sexual, and physical abuse.</a:t>
            </a:r>
          </a:p>
          <a:p>
            <a:pPr>
              <a:lnSpc>
                <a:spcPts val="2900"/>
              </a:lnSpc>
            </a:pPr>
            <a:endParaRPr lang="en-CA" sz="2399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7800" y="6311900"/>
            <a:ext cx="89662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CA" sz="1199" smtClean="0">
                <a:solidFill>
                  <a:srgbClr val="000000"/>
                </a:solidFill>
                <a:latin typeface="Calibri"/>
                <a:cs typeface="Calibri"/>
              </a:rPr>
              <a:t>(</a:t>
            </a:r>
            <a:r>
              <a:rPr lang="en-CA" sz="1199" smtClean="0">
                <a:solidFill>
                  <a:srgbClr val="000000"/>
                </a:solidFill>
                <a:latin typeface="Times New Roman"/>
                <a:cs typeface="Times New Roman"/>
              </a:rPr>
              <a:t>Women and Addiction: A Trauma-Informed Approach, by S. Covington, PhD, LCSW. November 2008,</a:t>
            </a:r>
            <a:br>
              <a:rPr lang="en-CA" sz="1199" smtClean="0">
                <a:solidFill>
                  <a:srgbClr val="000000"/>
                </a:solidFill>
                <a:latin typeface="Times New Roman"/>
              </a:rPr>
            </a:br>
            <a:r>
              <a:rPr lang="en-CA" sz="1199" smtClean="0">
                <a:solidFill>
                  <a:srgbClr val="000000"/>
                </a:solidFill>
                <a:latin typeface="Times New Roman"/>
                <a:cs typeface="Times New Roman"/>
              </a:rPr>
              <a:t>Journal of Psychoactive Drugs.)</a:t>
            </a:r>
          </a:p>
          <a:p>
            <a:pPr>
              <a:lnSpc>
                <a:spcPts val="1500"/>
              </a:lnSpc>
            </a:pPr>
            <a:endParaRPr lang="en-CA" sz="1199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77800" y="6718300"/>
            <a:ext cx="89662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080"/>
              </a:lnSpc>
            </a:pPr>
            <a:r>
              <a:rPr lang="en-CA" sz="1199" smtClean="0">
                <a:solidFill>
                  <a:srgbClr val="000000"/>
                </a:solidFill>
                <a:latin typeface="Times New Roman"/>
                <a:cs typeface="Times New Roman"/>
              </a:rPr>
              <a:t>(NIDA -National Institute on Drug Abuse 2009)</a:t>
            </a:r>
          </a:p>
          <a:p>
            <a:pPr>
              <a:lnSpc>
                <a:spcPts val="1080"/>
              </a:lnSpc>
            </a:pPr>
            <a:endParaRPr lang="en-CA" sz="11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38300" y="152400"/>
            <a:ext cx="75057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210"/>
              </a:lnSpc>
            </a:pPr>
            <a:r>
              <a:rPr lang="en-CA" sz="5399" smtClean="0">
                <a:solidFill>
                  <a:srgbClr val="4E0079"/>
                </a:solidFill>
                <a:latin typeface="Times New Roman"/>
                <a:cs typeface="Times New Roman"/>
              </a:rPr>
              <a:t>What we know about</a:t>
            </a:r>
          </a:p>
          <a:p>
            <a:pPr>
              <a:lnSpc>
                <a:spcPts val="6210"/>
              </a:lnSpc>
            </a:pPr>
            <a:endParaRPr lang="en-CA" sz="53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311400" y="977900"/>
            <a:ext cx="6832600" cy="698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210"/>
              </a:lnSpc>
            </a:pPr>
            <a:r>
              <a:rPr lang="en-CA" sz="5399" smtClean="0">
                <a:solidFill>
                  <a:srgbClr val="4E0079"/>
                </a:solidFill>
                <a:latin typeface="Times New Roman"/>
                <a:cs typeface="Times New Roman"/>
              </a:rPr>
              <a:t>addicted women</a:t>
            </a:r>
          </a:p>
          <a:p>
            <a:pPr>
              <a:lnSpc>
                <a:spcPts val="6210"/>
              </a:lnSpc>
            </a:pPr>
            <a:endParaRPr lang="en-CA" sz="539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54100" y="1854200"/>
            <a:ext cx="8089900" cy="533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9" smtClean="0">
                <a:solidFill>
                  <a:srgbClr val="000000"/>
                </a:solidFill>
                <a:latin typeface="Calibri"/>
                <a:cs typeface="Calibri"/>
              </a:rPr>
              <a:t>Addicted women were found to have been:</a:t>
            </a:r>
          </a:p>
          <a:p>
            <a:pPr>
              <a:lnSpc>
                <a:spcPts val="3220"/>
              </a:lnSpc>
            </a:pPr>
            <a:endParaRPr lang="en-CA" sz="279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054100" y="2298700"/>
            <a:ext cx="8089900" cy="1244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700"/>
              </a:lnSpc>
              <a:tabLst>
                <a:tab pos="457200" algn="l"/>
              </a:tabLst>
            </a:pPr>
            <a:r>
              <a:rPr lang="en-CA" sz="27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2799" smtClean="0">
                <a:solidFill>
                  <a:srgbClr val="000000"/>
                </a:solidFill>
                <a:latin typeface="Calibri"/>
                <a:cs typeface="Calibri"/>
              </a:rPr>
              <a:t>  Abused sexually, physically, and emotionally by</a:t>
            </a:r>
            <a:br>
              <a:rPr lang="en-CA" sz="2799" smtClean="0">
                <a:solidFill>
                  <a:srgbClr val="000000"/>
                </a:solidFill>
                <a:latin typeface="Times New Roman"/>
              </a:rPr>
            </a:br>
            <a:r>
              <a:rPr lang="en-CA" sz="2799" smtClean="0">
                <a:solidFill>
                  <a:srgbClr val="000000"/>
                </a:solidFill>
                <a:latin typeface="Calibri"/>
                <a:cs typeface="Calibri"/>
              </a:rPr>
              <a:t>	more perpetrators.</a:t>
            </a:r>
          </a:p>
          <a:p>
            <a:pPr>
              <a:lnSpc>
                <a:spcPts val="4700"/>
              </a:lnSpc>
            </a:pPr>
            <a:endParaRPr lang="en-CA" sz="279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54100" y="3644900"/>
            <a:ext cx="8089900" cy="533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2799" smtClean="0">
                <a:solidFill>
                  <a:srgbClr val="000000"/>
                </a:solidFill>
                <a:latin typeface="Calibri"/>
                <a:cs typeface="Calibri"/>
              </a:rPr>
              <a:t>  Abused more frequently.</a:t>
            </a:r>
          </a:p>
          <a:p>
            <a:pPr>
              <a:lnSpc>
                <a:spcPts val="3220"/>
              </a:lnSpc>
            </a:pPr>
            <a:endParaRPr lang="en-CA" sz="2799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54100" y="4089400"/>
            <a:ext cx="8089900" cy="1231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700"/>
              </a:lnSpc>
              <a:tabLst>
                <a:tab pos="457200" algn="l"/>
              </a:tabLst>
            </a:pPr>
            <a:r>
              <a:rPr lang="en-CA" sz="27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2799" smtClean="0">
                <a:solidFill>
                  <a:srgbClr val="000000"/>
                </a:solidFill>
                <a:latin typeface="Calibri"/>
                <a:cs typeface="Calibri"/>
              </a:rPr>
              <a:t>  Abused for longer periods of time than non-</a:t>
            </a:r>
            <a:br>
              <a:rPr lang="en-CA" sz="2799" smtClean="0">
                <a:solidFill>
                  <a:srgbClr val="000000"/>
                </a:solidFill>
                <a:latin typeface="Times New Roman"/>
              </a:rPr>
            </a:br>
            <a:r>
              <a:rPr lang="en-CA" sz="2799" smtClean="0">
                <a:solidFill>
                  <a:srgbClr val="000000"/>
                </a:solidFill>
                <a:latin typeface="Calibri"/>
                <a:cs typeface="Calibri"/>
              </a:rPr>
              <a:t>	addicted women.</a:t>
            </a:r>
          </a:p>
          <a:p>
            <a:pPr>
              <a:lnSpc>
                <a:spcPts val="4700"/>
              </a:lnSpc>
            </a:pPr>
            <a:endParaRPr lang="en-CA" sz="2799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54100" y="5448300"/>
            <a:ext cx="8089900" cy="533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9" smtClean="0">
                <a:solidFill>
                  <a:srgbClr val="000000"/>
                </a:solidFill>
                <a:latin typeface="Calibri"/>
                <a:cs typeface="Calibri"/>
              </a:rPr>
              <a:t>They also reported more incidents of incest and</a:t>
            </a:r>
          </a:p>
          <a:p>
            <a:pPr>
              <a:lnSpc>
                <a:spcPts val="3220"/>
              </a:lnSpc>
            </a:pPr>
            <a:endParaRPr lang="en-CA" sz="2799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54100" y="5880100"/>
            <a:ext cx="8089900" cy="533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20"/>
              </a:lnSpc>
            </a:pPr>
            <a:r>
              <a:rPr lang="en-CA" sz="2799" smtClean="0">
                <a:solidFill>
                  <a:srgbClr val="000000"/>
                </a:solidFill>
                <a:latin typeface="Calibri"/>
                <a:cs typeface="Calibri"/>
              </a:rPr>
              <a:t>rape.</a:t>
            </a:r>
          </a:p>
          <a:p>
            <a:pPr>
              <a:lnSpc>
                <a:spcPts val="3220"/>
              </a:lnSpc>
            </a:pPr>
            <a:endParaRPr lang="en-CA" sz="2799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7800" y="6311900"/>
            <a:ext cx="8966200" cy="419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CA" sz="1199" smtClean="0">
                <a:solidFill>
                  <a:srgbClr val="000000"/>
                </a:solidFill>
                <a:latin typeface="Calibri"/>
                <a:cs typeface="Calibri"/>
              </a:rPr>
              <a:t>(</a:t>
            </a:r>
            <a:r>
              <a:rPr lang="en-CA" sz="1199" smtClean="0">
                <a:solidFill>
                  <a:srgbClr val="000000"/>
                </a:solidFill>
                <a:latin typeface="Times New Roman"/>
                <a:cs typeface="Times New Roman"/>
              </a:rPr>
              <a:t>Women and Addiction: A Trauma-Informed Approach, by S. Covington, PhD, LCSW. November 2008,</a:t>
            </a:r>
            <a:br>
              <a:rPr lang="en-CA" sz="1199" smtClean="0">
                <a:solidFill>
                  <a:srgbClr val="000000"/>
                </a:solidFill>
                <a:latin typeface="Times New Roman"/>
              </a:rPr>
            </a:br>
            <a:r>
              <a:rPr lang="en-CA" sz="1199" smtClean="0">
                <a:solidFill>
                  <a:srgbClr val="000000"/>
                </a:solidFill>
                <a:latin typeface="Times New Roman"/>
                <a:cs typeface="Times New Roman"/>
              </a:rPr>
              <a:t>Journal of Psychoactive Drugs.)</a:t>
            </a:r>
          </a:p>
          <a:p>
            <a:pPr>
              <a:lnSpc>
                <a:spcPts val="1500"/>
              </a:lnSpc>
            </a:pPr>
            <a:endParaRPr lang="en-CA" sz="1199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77800" y="6718300"/>
            <a:ext cx="89662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080"/>
              </a:lnSpc>
            </a:pPr>
            <a:r>
              <a:rPr lang="en-CA" sz="1199" smtClean="0">
                <a:solidFill>
                  <a:srgbClr val="000000"/>
                </a:solidFill>
                <a:latin typeface="Times New Roman"/>
                <a:cs typeface="Times New Roman"/>
              </a:rPr>
              <a:t>(NIDA -National Institute on Drug Abuse 2009)</a:t>
            </a:r>
          </a:p>
          <a:p>
            <a:pPr>
              <a:lnSpc>
                <a:spcPts val="1080"/>
              </a:lnSpc>
            </a:pPr>
            <a:endParaRPr lang="en-CA" sz="11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5613400" y="431800"/>
            <a:ext cx="3530600" cy="161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50"/>
              </a:lnSpc>
              <a:tabLst>
                <a:tab pos="533400" algn="l"/>
              </a:tabLst>
            </a:pP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What if we shift the</a:t>
            </a:r>
            <a:br>
              <a:rPr lang="en-CA" sz="3199" smtClean="0">
                <a:solidFill>
                  <a:srgbClr val="000000"/>
                </a:solidFill>
                <a:latin typeface="Times New Roman"/>
              </a:rPr>
            </a:b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question about</a:t>
            </a:r>
            <a:br>
              <a:rPr lang="en-CA" sz="3199" smtClean="0">
                <a:solidFill>
                  <a:srgbClr val="000000"/>
                </a:solidFill>
                <a:latin typeface="Times New Roman"/>
              </a:rPr>
            </a:b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	trauma from:</a:t>
            </a:r>
          </a:p>
          <a:p>
            <a:pPr>
              <a:lnSpc>
                <a:spcPts val="385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76400" y="2425700"/>
            <a:ext cx="3873500" cy="723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00"/>
              </a:lnSpc>
            </a:pPr>
            <a:r>
              <a:rPr lang="en-CA" sz="3240" b="1" spc="-10" smtClean="0">
                <a:solidFill>
                  <a:srgbClr val="6AC8EF"/>
                </a:solidFill>
                <a:latin typeface="Arial"/>
                <a:cs typeface="Arial"/>
              </a:rPr>
              <a:t>Cultivating</a:t>
            </a:r>
          </a:p>
          <a:p>
            <a:pPr>
              <a:lnSpc>
                <a:spcPts val="3965"/>
              </a:lnSpc>
            </a:pPr>
            <a:endParaRPr lang="en-CA" sz="3473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257300" y="2933700"/>
            <a:ext cx="4292600" cy="1257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00"/>
              </a:lnSpc>
              <a:tabLst>
                <a:tab pos="762000" algn="l"/>
              </a:tabLst>
            </a:pPr>
            <a:r>
              <a:rPr lang="en-CA" sz="3240" b="1" spc="-20" smtClean="0">
                <a:solidFill>
                  <a:srgbClr val="6AC8EF"/>
                </a:solidFill>
                <a:latin typeface="Arial"/>
                <a:cs typeface="Arial"/>
              </a:rPr>
              <a:t>Compassionate</a:t>
            </a:r>
            <a:br>
              <a:rPr lang="en-CA" sz="3473" smtClean="0">
                <a:solidFill>
                  <a:srgbClr val="000000"/>
                </a:solidFill>
                <a:latin typeface="Times New Roman"/>
              </a:rPr>
            </a:br>
            <a:r>
              <a:rPr lang="en-CA" sz="3240" b="1" spc="-10" smtClean="0">
                <a:solidFill>
                  <a:srgbClr val="6AC8EF"/>
                </a:solidFill>
                <a:latin typeface="Arial"/>
                <a:cs typeface="Arial"/>
              </a:rPr>
              <a:t>	Culture</a:t>
            </a:r>
          </a:p>
          <a:p>
            <a:pPr>
              <a:lnSpc>
                <a:spcPts val="4165"/>
              </a:lnSpc>
            </a:pPr>
            <a:endParaRPr lang="en-CA" sz="3473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867400" y="2324100"/>
            <a:ext cx="3162300" cy="1320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00"/>
              </a:lnSpc>
              <a:tabLst>
                <a:tab pos="368300" algn="l"/>
              </a:tabLst>
            </a:pPr>
            <a:r>
              <a:rPr lang="en-CA" sz="3599" smtClean="0">
                <a:solidFill>
                  <a:srgbClr val="4E0079"/>
                </a:solidFill>
                <a:latin typeface="Calibri"/>
                <a:cs typeface="Calibri"/>
              </a:rPr>
              <a:t>“What’s wrong</a:t>
            </a:r>
            <a:br>
              <a:rPr lang="en-CA" sz="3599" smtClean="0">
                <a:solidFill>
                  <a:srgbClr val="000000"/>
                </a:solidFill>
                <a:latin typeface="Times New Roman"/>
              </a:rPr>
            </a:br>
            <a:r>
              <a:rPr lang="en-CA" sz="3599" smtClean="0">
                <a:solidFill>
                  <a:srgbClr val="4E0079"/>
                </a:solidFill>
                <a:latin typeface="Calibri"/>
                <a:cs typeface="Calibri"/>
              </a:rPr>
              <a:t>	with you?”</a:t>
            </a:r>
          </a:p>
          <a:p>
            <a:pPr>
              <a:lnSpc>
                <a:spcPts val="4330"/>
              </a:lnSpc>
            </a:pPr>
            <a:endParaRPr lang="en-CA" sz="359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073900" y="3987800"/>
            <a:ext cx="19558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to</a:t>
            </a:r>
          </a:p>
          <a:p>
            <a:pPr>
              <a:lnSpc>
                <a:spcPts val="368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651500" y="4876800"/>
            <a:ext cx="3378200" cy="1320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00"/>
              </a:lnSpc>
              <a:tabLst>
                <a:tab pos="800100" algn="l"/>
              </a:tabLst>
            </a:pPr>
            <a:r>
              <a:rPr lang="en-CA" sz="3599" smtClean="0">
                <a:solidFill>
                  <a:srgbClr val="4E0079"/>
                </a:solidFill>
                <a:latin typeface="Calibri"/>
                <a:cs typeface="Calibri"/>
              </a:rPr>
              <a:t>“What happened</a:t>
            </a:r>
            <a:br>
              <a:rPr lang="en-CA" sz="3599" smtClean="0">
                <a:solidFill>
                  <a:srgbClr val="000000"/>
                </a:solidFill>
                <a:latin typeface="Times New Roman"/>
              </a:rPr>
            </a:br>
            <a:r>
              <a:rPr lang="en-CA" sz="3599" smtClean="0">
                <a:solidFill>
                  <a:srgbClr val="4E0079"/>
                </a:solidFill>
                <a:latin typeface="Calibri"/>
                <a:cs typeface="Calibri"/>
              </a:rPr>
              <a:t>	to you?”</a:t>
            </a:r>
          </a:p>
          <a:p>
            <a:pPr>
              <a:lnSpc>
                <a:spcPts val="4330"/>
              </a:lnSpc>
            </a:pPr>
            <a:endParaRPr lang="en-CA" sz="35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990600" y="647700"/>
            <a:ext cx="8153400" cy="800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945"/>
              </a:lnSpc>
            </a:pPr>
            <a:r>
              <a:rPr lang="en-CA" sz="4299" smtClean="0">
                <a:solidFill>
                  <a:srgbClr val="4E0079"/>
                </a:solidFill>
                <a:latin typeface="Times New Roman"/>
                <a:cs typeface="Times New Roman"/>
              </a:rPr>
              <a:t>Effects of Addiction on Children</a:t>
            </a:r>
          </a:p>
          <a:p>
            <a:pPr>
              <a:lnSpc>
                <a:spcPts val="4945"/>
              </a:lnSpc>
            </a:pPr>
            <a:endParaRPr lang="en-CA" sz="42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651500" y="1752600"/>
            <a:ext cx="558800" cy="762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</a:p>
          <a:p>
            <a:pPr>
              <a:lnSpc>
                <a:spcPts val="460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6223000" y="1752600"/>
            <a:ext cx="2768600" cy="698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3999" smtClean="0">
                <a:solidFill>
                  <a:srgbClr val="000000"/>
                </a:solidFill>
                <a:latin typeface="Calibri"/>
                <a:cs typeface="Calibri"/>
              </a:rPr>
              <a:t>12%</a:t>
            </a:r>
            <a:r>
              <a:rPr lang="en-CA" sz="2599" smtClean="0">
                <a:solidFill>
                  <a:srgbClr val="000000"/>
                </a:solidFill>
                <a:latin typeface="Calibri"/>
                <a:cs typeface="Calibri"/>
              </a:rPr>
              <a:t> of children</a:t>
            </a:r>
          </a:p>
          <a:p>
            <a:pPr>
              <a:lnSpc>
                <a:spcPts val="460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6223000" y="2489200"/>
            <a:ext cx="2921000" cy="495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90"/>
              </a:lnSpc>
            </a:pPr>
            <a:r>
              <a:rPr lang="en-CA" sz="2599" smtClean="0">
                <a:solidFill>
                  <a:srgbClr val="000000"/>
                </a:solidFill>
                <a:latin typeface="Calibri"/>
                <a:cs typeface="Calibri"/>
              </a:rPr>
              <a:t>in the United</a:t>
            </a:r>
          </a:p>
          <a:p>
            <a:pPr>
              <a:lnSpc>
                <a:spcPts val="2990"/>
              </a:lnSpc>
            </a:pPr>
            <a:endParaRPr lang="en-CA" sz="259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223000" y="2882900"/>
            <a:ext cx="2921000" cy="151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50"/>
              </a:lnSpc>
            </a:pPr>
            <a:r>
              <a:rPr lang="en-CA" sz="2599" smtClean="0">
                <a:solidFill>
                  <a:srgbClr val="000000"/>
                </a:solidFill>
                <a:latin typeface="Calibri"/>
                <a:cs typeface="Calibri"/>
              </a:rPr>
              <a:t>States live with a</a:t>
            </a:r>
            <a:br>
              <a:rPr lang="en-CA" sz="2599" smtClean="0">
                <a:solidFill>
                  <a:srgbClr val="000000"/>
                </a:solidFill>
                <a:latin typeface="Times New Roman"/>
              </a:rPr>
            </a:br>
            <a:r>
              <a:rPr lang="en-CA" sz="2599" smtClean="0">
                <a:solidFill>
                  <a:srgbClr val="000000"/>
                </a:solidFill>
                <a:latin typeface="Calibri"/>
                <a:cs typeface="Calibri"/>
              </a:rPr>
              <a:t>parent addicted to</a:t>
            </a:r>
            <a:br>
              <a:rPr lang="en-CA" sz="2599" smtClean="0">
                <a:solidFill>
                  <a:srgbClr val="000000"/>
                </a:solidFill>
                <a:latin typeface="Times New Roman"/>
              </a:rPr>
            </a:br>
            <a:r>
              <a:rPr lang="en-CA" sz="2599" smtClean="0">
                <a:solidFill>
                  <a:srgbClr val="000000"/>
                </a:solidFill>
                <a:latin typeface="Calibri"/>
                <a:cs typeface="Calibri"/>
              </a:rPr>
              <a:t>alcohol or drugs.</a:t>
            </a:r>
          </a:p>
          <a:p>
            <a:pPr>
              <a:lnSpc>
                <a:spcPts val="3750"/>
              </a:lnSpc>
            </a:pPr>
            <a:endParaRPr lang="en-CA" sz="2599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7500" y="4927600"/>
            <a:ext cx="8826500" cy="762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965"/>
              </a:lnSpc>
              <a:tabLst>
                <a:tab pos="571500" algn="l"/>
              </a:tabLst>
            </a:pPr>
            <a:r>
              <a:rPr lang="en-CA" sz="39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999" smtClean="0">
                <a:solidFill>
                  <a:srgbClr val="000000"/>
                </a:solidFill>
                <a:latin typeface="Calibri"/>
                <a:cs typeface="Calibri"/>
              </a:rPr>
              <a:t>	8.3 million</a:t>
            </a:r>
            <a:r>
              <a:rPr lang="en-CA" sz="2599" smtClean="0">
                <a:solidFill>
                  <a:srgbClr val="000000"/>
                </a:solidFill>
                <a:latin typeface="Calibri"/>
                <a:cs typeface="Calibri"/>
              </a:rPr>
              <a:t> children under 18 years of age live with</a:t>
            </a:r>
          </a:p>
          <a:p>
            <a:pPr>
              <a:lnSpc>
                <a:spcPts val="3965"/>
              </a:lnSpc>
            </a:pPr>
            <a:endParaRPr lang="en-CA" sz="2896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89000" y="5461000"/>
            <a:ext cx="82550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100"/>
              </a:lnSpc>
            </a:pPr>
            <a:r>
              <a:rPr lang="en-CA" sz="2599" smtClean="0">
                <a:solidFill>
                  <a:srgbClr val="000000"/>
                </a:solidFill>
                <a:latin typeface="Calibri"/>
                <a:cs typeface="Calibri"/>
              </a:rPr>
              <a:t>at least one substance-dependent or substance abusing</a:t>
            </a:r>
            <a:br>
              <a:rPr lang="en-CA" sz="2599" smtClean="0">
                <a:solidFill>
                  <a:srgbClr val="000000"/>
                </a:solidFill>
                <a:latin typeface="Times New Roman"/>
              </a:rPr>
            </a:br>
            <a:r>
              <a:rPr lang="en-CA" sz="2599" smtClean="0">
                <a:solidFill>
                  <a:srgbClr val="000000"/>
                </a:solidFill>
                <a:latin typeface="Calibri"/>
                <a:cs typeface="Calibri"/>
              </a:rPr>
              <a:t>parent.</a:t>
            </a:r>
          </a:p>
          <a:p>
            <a:pPr>
              <a:lnSpc>
                <a:spcPts val="3100"/>
              </a:lnSpc>
            </a:pPr>
            <a:endParaRPr lang="en-CA" sz="2599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77800" y="6324600"/>
            <a:ext cx="89662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199" smtClean="0">
                <a:solidFill>
                  <a:srgbClr val="000000"/>
                </a:solidFill>
                <a:latin typeface="Times New Roman"/>
                <a:cs typeface="Times New Roman"/>
              </a:rPr>
              <a:t>(HHS, SAMHSA, Office of Applied Studies,2009)</a:t>
            </a:r>
          </a:p>
          <a:p>
            <a:pPr>
              <a:lnSpc>
                <a:spcPts val="1380"/>
              </a:lnSpc>
            </a:pPr>
            <a:endParaRPr lang="en-CA" sz="1199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7800" y="6502400"/>
            <a:ext cx="89662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55"/>
              </a:lnSpc>
            </a:pPr>
            <a:r>
              <a:rPr lang="en-CA" sz="1199" smtClean="0">
                <a:solidFill>
                  <a:srgbClr val="000000"/>
                </a:solidFill>
                <a:latin typeface="Times New Roman"/>
                <a:cs typeface="Times New Roman"/>
              </a:rPr>
              <a:t>(National Survey on Drug Use and Health (HSDUH) from 2002 to 2007 data)</a:t>
            </a:r>
          </a:p>
          <a:p>
            <a:pPr>
              <a:lnSpc>
                <a:spcPts val="1355"/>
              </a:lnSpc>
            </a:pPr>
            <a:endParaRPr lang="en-CA" sz="11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990600" y="647700"/>
            <a:ext cx="8153400" cy="800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945"/>
              </a:lnSpc>
            </a:pPr>
            <a:r>
              <a:rPr lang="en-CA" sz="4299" smtClean="0">
                <a:solidFill>
                  <a:srgbClr val="4E0079"/>
                </a:solidFill>
                <a:latin typeface="Times New Roman"/>
                <a:cs typeface="Times New Roman"/>
              </a:rPr>
              <a:t>Effects of Addiction on Children</a:t>
            </a:r>
          </a:p>
          <a:p>
            <a:pPr>
              <a:lnSpc>
                <a:spcPts val="4945"/>
              </a:lnSpc>
            </a:pPr>
            <a:endParaRPr lang="en-CA" sz="42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15900" y="4787900"/>
            <a:ext cx="89281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Children with parents who abuse alcohol or drugs are more likely:</a:t>
            </a:r>
          </a:p>
          <a:p>
            <a:pPr>
              <a:lnSpc>
                <a:spcPts val="2760"/>
              </a:lnSpc>
            </a:pPr>
            <a:endParaRPr lang="en-CA" sz="239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5900" y="5194300"/>
            <a:ext cx="89281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3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  To experience abuse or neglect than children in other households.</a:t>
            </a:r>
          </a:p>
          <a:p>
            <a:pPr>
              <a:lnSpc>
                <a:spcPts val="2760"/>
              </a:lnSpc>
            </a:pPr>
            <a:endParaRPr lang="en-CA" sz="239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15900" y="5600700"/>
            <a:ext cx="89281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3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  To be placed out-of-care of their parents.</a:t>
            </a:r>
          </a:p>
          <a:p>
            <a:pPr>
              <a:lnSpc>
                <a:spcPts val="2760"/>
              </a:lnSpc>
            </a:pPr>
            <a:endParaRPr lang="en-CA" sz="239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15900" y="5994400"/>
            <a:ext cx="89281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3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  To stay in out-of-care placement longer than other children.</a:t>
            </a:r>
          </a:p>
          <a:p>
            <a:pPr>
              <a:lnSpc>
                <a:spcPts val="2760"/>
              </a:lnSpc>
            </a:pPr>
            <a:endParaRPr lang="en-CA" sz="23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981200" y="609600"/>
            <a:ext cx="7162800" cy="889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799" smtClean="0">
                <a:solidFill>
                  <a:srgbClr val="4E0079"/>
                </a:solidFill>
                <a:latin typeface="Times New Roman"/>
                <a:cs typeface="Times New Roman"/>
              </a:rPr>
              <a:t>Foster Care Statistics</a:t>
            </a:r>
          </a:p>
          <a:p>
            <a:pPr>
              <a:lnSpc>
                <a:spcPts val="5520"/>
              </a:lnSpc>
            </a:pPr>
            <a:endParaRPr lang="en-CA" sz="47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69900" y="2578100"/>
            <a:ext cx="8674100" cy="2057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750"/>
              </a:lnSpc>
              <a:tabLst>
                <a:tab pos="1828800" algn="l"/>
              </a:tabLst>
            </a:pPr>
            <a:r>
              <a:rPr lang="en-CA" sz="4399" i="1" smtClean="0">
                <a:solidFill>
                  <a:srgbClr val="000000"/>
                </a:solidFill>
                <a:latin typeface="Calibri Italic"/>
                <a:cs typeface="Calibri Italic"/>
              </a:rPr>
              <a:t>“If you think what happened to you</a:t>
            </a:r>
            <a:br>
              <a:rPr lang="en-CA" sz="4399" smtClean="0">
                <a:solidFill>
                  <a:srgbClr val="000000"/>
                </a:solidFill>
                <a:latin typeface="Times New Roman"/>
              </a:rPr>
            </a:br>
            <a:r>
              <a:rPr lang="en-CA" sz="4399" i="1" smtClean="0">
                <a:solidFill>
                  <a:srgbClr val="000000"/>
                </a:solidFill>
                <a:latin typeface="Calibri Italic"/>
                <a:cs typeface="Calibri Italic"/>
              </a:rPr>
              <a:t>as a child doesn’t affect you as an</a:t>
            </a:r>
            <a:br>
              <a:rPr lang="en-CA" sz="4399" smtClean="0">
                <a:solidFill>
                  <a:srgbClr val="000000"/>
                </a:solidFill>
                <a:latin typeface="Times New Roman"/>
              </a:rPr>
            </a:br>
            <a:r>
              <a:rPr lang="en-CA" sz="4399" i="1" smtClean="0">
                <a:solidFill>
                  <a:srgbClr val="000000"/>
                </a:solidFill>
                <a:latin typeface="Calibri Italic"/>
                <a:cs typeface="Calibri Italic"/>
              </a:rPr>
              <a:t>	adult, think again.”</a:t>
            </a:r>
          </a:p>
          <a:p>
            <a:pPr>
              <a:lnSpc>
                <a:spcPts val="4750"/>
              </a:lnSpc>
            </a:pPr>
            <a:endParaRPr lang="en-CA" sz="43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416300" y="317500"/>
            <a:ext cx="5727700" cy="889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799" smtClean="0">
                <a:solidFill>
                  <a:srgbClr val="4E0079"/>
                </a:solidFill>
                <a:latin typeface="Times New Roman"/>
                <a:cs typeface="Times New Roman"/>
              </a:rPr>
              <a:t>Solutions</a:t>
            </a:r>
          </a:p>
          <a:p>
            <a:pPr>
              <a:lnSpc>
                <a:spcPts val="5520"/>
              </a:lnSpc>
            </a:pPr>
            <a:endParaRPr lang="en-CA" sz="47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552700" y="1028700"/>
            <a:ext cx="6591300" cy="800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945"/>
              </a:lnSpc>
            </a:pPr>
            <a:r>
              <a:rPr lang="en-CA" sz="4299" i="1" smtClean="0">
                <a:solidFill>
                  <a:srgbClr val="000000"/>
                </a:solidFill>
                <a:latin typeface="Calibri Italic"/>
                <a:cs typeface="Calibri Italic"/>
              </a:rPr>
              <a:t>Breaking the cycle</a:t>
            </a:r>
          </a:p>
          <a:p>
            <a:pPr>
              <a:lnSpc>
                <a:spcPts val="4945"/>
              </a:lnSpc>
            </a:pPr>
            <a:endParaRPr lang="en-CA" sz="429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813300" y="2260600"/>
            <a:ext cx="43307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1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 Promoting Awareness</a:t>
            </a:r>
          </a:p>
          <a:p>
            <a:pPr>
              <a:lnSpc>
                <a:spcPts val="368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813300" y="3213100"/>
            <a:ext cx="43307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31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 Gender Responsive</a:t>
            </a:r>
            <a:br>
              <a:rPr lang="en-CA" sz="3199" smtClean="0">
                <a:solidFill>
                  <a:srgbClr val="000000"/>
                </a:solidFill>
                <a:latin typeface="Times New Roman"/>
              </a:rPr>
            </a:b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Treatment</a:t>
            </a:r>
          </a:p>
          <a:p>
            <a:pPr>
              <a:lnSpc>
                <a:spcPts val="380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813300" y="4686300"/>
            <a:ext cx="43307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31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 Insight, Information,</a:t>
            </a:r>
            <a:br>
              <a:rPr lang="en-CA" sz="3199" smtClean="0">
                <a:solidFill>
                  <a:srgbClr val="000000"/>
                </a:solidFill>
                <a:latin typeface="Times New Roman"/>
              </a:rPr>
            </a:b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and Incentives</a:t>
            </a:r>
          </a:p>
          <a:p>
            <a:pPr>
              <a:lnSpc>
                <a:spcPts val="380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171700" y="4152900"/>
            <a:ext cx="6972300" cy="154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300"/>
              </a:lnSpc>
              <a:tabLst>
                <a:tab pos="698500" algn="l"/>
              </a:tabLst>
            </a:pPr>
            <a:r>
              <a:rPr lang="en-CA" sz="4409" b="1" smtClean="0">
                <a:solidFill>
                  <a:srgbClr val="4E0079"/>
                </a:solidFill>
                <a:latin typeface="Calibri Bold"/>
                <a:cs typeface="Calibri Bold"/>
              </a:rPr>
              <a:t>Insight, Information,</a:t>
            </a:r>
            <a:br>
              <a:rPr lang="en-CA" sz="4399" smtClean="0">
                <a:solidFill>
                  <a:srgbClr val="000000"/>
                </a:solidFill>
                <a:latin typeface="Times New Roman"/>
              </a:rPr>
            </a:br>
            <a:r>
              <a:rPr lang="en-CA" sz="4409" b="1" smtClean="0">
                <a:solidFill>
                  <a:srgbClr val="4E0079"/>
                </a:solidFill>
                <a:latin typeface="Calibri Bold"/>
                <a:cs typeface="Calibri Bold"/>
              </a:rPr>
              <a:t>	and Incentives</a:t>
            </a:r>
          </a:p>
          <a:p>
            <a:pPr>
              <a:lnSpc>
                <a:spcPts val="5300"/>
              </a:lnSpc>
            </a:pPr>
            <a:endParaRPr lang="en-CA" sz="43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90700" y="5511800"/>
            <a:ext cx="73533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409" b="1" smtClean="0">
                <a:solidFill>
                  <a:srgbClr val="4E0079"/>
                </a:solidFill>
                <a:latin typeface="Calibri Bold"/>
                <a:cs typeface="Calibri Bold"/>
              </a:rPr>
              <a:t>For Women in Recovery</a:t>
            </a:r>
          </a:p>
          <a:p>
            <a:pPr>
              <a:lnSpc>
                <a:spcPts val="5060"/>
              </a:lnSpc>
            </a:pPr>
            <a:endParaRPr lang="en-CA" sz="43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95300" y="317500"/>
            <a:ext cx="8648700" cy="1600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200"/>
              </a:lnSpc>
              <a:tabLst>
                <a:tab pos="1447800" algn="l"/>
              </a:tabLst>
            </a:pPr>
            <a:r>
              <a:rPr lang="en-CA" sz="4809" b="1" i="1" smtClean="0">
                <a:solidFill>
                  <a:srgbClr val="4E0079"/>
                </a:solidFill>
                <a:latin typeface="Times New Roman Bold Italic"/>
                <a:cs typeface="Times New Roman Bold Italic"/>
              </a:rPr>
              <a:t>Insight</a:t>
            </a:r>
            <a:r>
              <a:rPr lang="en-CA" sz="4299" smtClean="0">
                <a:solidFill>
                  <a:srgbClr val="4E0079"/>
                </a:solidFill>
                <a:latin typeface="Times New Roman"/>
                <a:cs typeface="Times New Roman"/>
              </a:rPr>
              <a:t>, Information, and Incentives</a:t>
            </a:r>
            <a:br>
              <a:rPr lang="en-CA" sz="4299" smtClean="0">
                <a:solidFill>
                  <a:srgbClr val="000000"/>
                </a:solidFill>
                <a:latin typeface="Times New Roman"/>
              </a:rPr>
            </a:br>
            <a:r>
              <a:rPr lang="en-CA" sz="4299" smtClean="0">
                <a:solidFill>
                  <a:srgbClr val="4E0079"/>
                </a:solidFill>
                <a:latin typeface="Times New Roman"/>
                <a:cs typeface="Times New Roman"/>
              </a:rPr>
              <a:t>	for Women in Recovery</a:t>
            </a:r>
          </a:p>
          <a:p>
            <a:pPr>
              <a:lnSpc>
                <a:spcPts val="5200"/>
              </a:lnSpc>
            </a:pPr>
            <a:endParaRPr lang="en-CA" sz="42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03500" y="1841500"/>
            <a:ext cx="6540500" cy="762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09" b="1" smtClean="0">
                <a:solidFill>
                  <a:srgbClr val="000000"/>
                </a:solidFill>
                <a:latin typeface="Calibri Bold"/>
                <a:cs typeface="Calibri Bold"/>
              </a:rPr>
              <a:t>Pregnancy Life Plan</a:t>
            </a:r>
          </a:p>
          <a:p>
            <a:pPr>
              <a:lnSpc>
                <a:spcPts val="4600"/>
              </a:lnSpc>
            </a:pPr>
            <a:endParaRPr lang="en-CA" sz="399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473200" y="2705100"/>
            <a:ext cx="76708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3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 How many children, ages, living with client, or</a:t>
            </a:r>
            <a:br>
              <a:rPr lang="en-CA" sz="2399" smtClean="0">
                <a:solidFill>
                  <a:srgbClr val="000000"/>
                </a:solidFill>
                <a:latin typeface="Times New Roman"/>
              </a:rPr>
            </a:b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placed elsewhere</a:t>
            </a:r>
          </a:p>
          <a:p>
            <a:pPr>
              <a:lnSpc>
                <a:spcPts val="2300"/>
              </a:lnSpc>
            </a:pPr>
            <a:endParaRPr lang="en-CA" sz="239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473200" y="3543300"/>
            <a:ext cx="7670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3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 Father(s) of children and other support systems</a:t>
            </a:r>
          </a:p>
          <a:p>
            <a:pPr>
              <a:lnSpc>
                <a:spcPts val="2760"/>
              </a:lnSpc>
            </a:pPr>
            <a:endParaRPr lang="en-CA" sz="239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73200" y="4127500"/>
            <a:ext cx="7670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3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 Current medical and mental health issues</a:t>
            </a:r>
          </a:p>
          <a:p>
            <a:pPr>
              <a:lnSpc>
                <a:spcPts val="2760"/>
              </a:lnSpc>
            </a:pPr>
            <a:endParaRPr lang="en-CA" sz="2399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73200" y="4749800"/>
            <a:ext cx="7670800" cy="749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CA" sz="23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 Financial resources, job skills, housing, child</a:t>
            </a:r>
            <a:br>
              <a:rPr lang="en-CA" sz="2399" smtClean="0">
                <a:solidFill>
                  <a:srgbClr val="000000"/>
                </a:solidFill>
                <a:latin typeface="Times New Roman"/>
              </a:rPr>
            </a:b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care, and transportation</a:t>
            </a:r>
          </a:p>
          <a:p>
            <a:pPr>
              <a:lnSpc>
                <a:spcPts val="2400"/>
              </a:lnSpc>
            </a:pPr>
            <a:endParaRPr lang="en-CA" sz="2399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73200" y="5588000"/>
            <a:ext cx="7670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3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 More children desired or not desired - Reasons</a:t>
            </a:r>
          </a:p>
          <a:p>
            <a:pPr>
              <a:lnSpc>
                <a:spcPts val="2760"/>
              </a:lnSpc>
            </a:pPr>
            <a:endParaRPr lang="en-CA" sz="2399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73200" y="6172200"/>
            <a:ext cx="76708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3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 Goals for herself and her children</a:t>
            </a:r>
          </a:p>
          <a:p>
            <a:pPr>
              <a:lnSpc>
                <a:spcPts val="2760"/>
              </a:lnSpc>
            </a:pPr>
            <a:endParaRPr lang="en-CA" sz="23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635000" y="317500"/>
            <a:ext cx="8509000" cy="889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115"/>
              </a:lnSpc>
            </a:pPr>
            <a:r>
              <a:rPr lang="en-CA" sz="4299" smtClean="0">
                <a:solidFill>
                  <a:srgbClr val="4E0079"/>
                </a:solidFill>
                <a:latin typeface="Times New Roman"/>
                <a:cs typeface="Times New Roman"/>
              </a:rPr>
              <a:t>Insight, </a:t>
            </a:r>
            <a:r>
              <a:rPr lang="en-CA" sz="4809" b="1" i="1" smtClean="0">
                <a:solidFill>
                  <a:srgbClr val="4E0079"/>
                </a:solidFill>
                <a:latin typeface="Times New Roman Bold Italic"/>
                <a:cs typeface="Times New Roman Bold Italic"/>
              </a:rPr>
              <a:t>Information</a:t>
            </a:r>
            <a:r>
              <a:rPr lang="en-CA" sz="4299" smtClean="0">
                <a:solidFill>
                  <a:srgbClr val="4E0079"/>
                </a:solidFill>
                <a:latin typeface="Times New Roman"/>
                <a:cs typeface="Times New Roman"/>
              </a:rPr>
              <a:t>, &amp; Incentives</a:t>
            </a:r>
          </a:p>
          <a:p>
            <a:pPr>
              <a:lnSpc>
                <a:spcPts val="5115"/>
              </a:lnSpc>
            </a:pPr>
            <a:endParaRPr lang="en-CA" sz="4461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993900" y="1003300"/>
            <a:ext cx="7150100" cy="812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945"/>
              </a:lnSpc>
            </a:pPr>
            <a:r>
              <a:rPr lang="en-CA" sz="4299" smtClean="0">
                <a:solidFill>
                  <a:srgbClr val="4E0079"/>
                </a:solidFill>
                <a:latin typeface="Times New Roman"/>
                <a:cs typeface="Times New Roman"/>
              </a:rPr>
              <a:t>for Women in Recovery</a:t>
            </a:r>
          </a:p>
          <a:p>
            <a:pPr>
              <a:lnSpc>
                <a:spcPts val="4945"/>
              </a:lnSpc>
            </a:pPr>
            <a:endParaRPr lang="en-CA" sz="429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866900" y="2108200"/>
            <a:ext cx="7277100" cy="762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09" b="1" smtClean="0">
                <a:solidFill>
                  <a:srgbClr val="000000"/>
                </a:solidFill>
                <a:latin typeface="Calibri Bold"/>
                <a:cs typeface="Calibri Bold"/>
              </a:rPr>
              <a:t>Birth Control Information</a:t>
            </a:r>
          </a:p>
          <a:p>
            <a:pPr>
              <a:lnSpc>
                <a:spcPts val="4600"/>
              </a:lnSpc>
            </a:pPr>
            <a:endParaRPr lang="en-CA" sz="399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81100" y="3276600"/>
            <a:ext cx="7962900" cy="609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80"/>
              </a:lnSpc>
            </a:pPr>
            <a:r>
              <a:rPr lang="en-CA" sz="31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 Written or video/DVD/digital</a:t>
            </a:r>
          </a:p>
          <a:p>
            <a:pPr>
              <a:lnSpc>
                <a:spcPts val="368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24000" y="3746500"/>
            <a:ext cx="76200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information with an overview of all</a:t>
            </a:r>
            <a:br>
              <a:rPr lang="en-CA" sz="3199" smtClean="0">
                <a:solidFill>
                  <a:srgbClr val="000000"/>
                </a:solidFill>
                <a:latin typeface="Times New Roman"/>
              </a:rPr>
            </a:b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methods.</a:t>
            </a:r>
          </a:p>
          <a:p>
            <a:pPr>
              <a:lnSpc>
                <a:spcPts val="380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81100" y="5207000"/>
            <a:ext cx="7962900" cy="1130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800"/>
              </a:lnSpc>
            </a:pPr>
            <a:r>
              <a:rPr lang="en-CA" sz="31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 Emphasis on the long acting reversible</a:t>
            </a:r>
            <a:br>
              <a:rPr lang="en-CA" sz="3199" smtClean="0">
                <a:solidFill>
                  <a:srgbClr val="000000"/>
                </a:solidFill>
                <a:latin typeface="Times New Roman"/>
              </a:rPr>
            </a:br>
            <a:r>
              <a:rPr lang="en-CA" sz="3199" smtClean="0">
                <a:solidFill>
                  <a:srgbClr val="000000"/>
                </a:solidFill>
                <a:latin typeface="Calibri"/>
                <a:cs typeface="Calibri"/>
              </a:rPr>
              <a:t>contraceptives (LARCs).</a:t>
            </a:r>
          </a:p>
          <a:p>
            <a:pPr>
              <a:lnSpc>
                <a:spcPts val="3800"/>
              </a:lnSpc>
            </a:pPr>
            <a:endParaRPr lang="en-CA" sz="31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844800" y="609600"/>
            <a:ext cx="6299200" cy="889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799" smtClean="0">
                <a:solidFill>
                  <a:srgbClr val="4E0079"/>
                </a:solidFill>
                <a:latin typeface="Times New Roman"/>
                <a:cs typeface="Times New Roman"/>
              </a:rPr>
              <a:t>Contraception</a:t>
            </a:r>
          </a:p>
          <a:p>
            <a:pPr>
              <a:lnSpc>
                <a:spcPts val="5520"/>
              </a:lnSpc>
            </a:pPr>
            <a:endParaRPr lang="en-CA" sz="47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844800" y="609600"/>
            <a:ext cx="6299200" cy="889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520"/>
              </a:lnSpc>
            </a:pPr>
            <a:r>
              <a:rPr lang="en-CA" sz="4799" smtClean="0">
                <a:solidFill>
                  <a:srgbClr val="4E0079"/>
                </a:solidFill>
                <a:latin typeface="Times New Roman"/>
                <a:cs typeface="Times New Roman"/>
              </a:rPr>
              <a:t>Contraception</a:t>
            </a:r>
          </a:p>
          <a:p>
            <a:pPr>
              <a:lnSpc>
                <a:spcPts val="5520"/>
              </a:lnSpc>
            </a:pPr>
            <a:endParaRPr lang="en-CA" sz="47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711200" y="317500"/>
            <a:ext cx="8432800" cy="1600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200"/>
              </a:lnSpc>
              <a:tabLst>
                <a:tab pos="1282700" algn="l"/>
              </a:tabLst>
            </a:pPr>
            <a:r>
              <a:rPr lang="en-CA" sz="4299" smtClean="0">
                <a:solidFill>
                  <a:srgbClr val="4E0079"/>
                </a:solidFill>
                <a:latin typeface="Times New Roman"/>
                <a:cs typeface="Times New Roman"/>
              </a:rPr>
              <a:t>Insight, Information, &amp; </a:t>
            </a:r>
            <a:r>
              <a:rPr lang="en-CA" sz="4809" b="1" i="1" smtClean="0">
                <a:solidFill>
                  <a:srgbClr val="4E0079"/>
                </a:solidFill>
                <a:latin typeface="Times New Roman Bold Italic"/>
                <a:cs typeface="Times New Roman Bold Italic"/>
              </a:rPr>
              <a:t>Incentives</a:t>
            </a:r>
            <a:br>
              <a:rPr lang="en-CA" sz="4299" smtClean="0">
                <a:solidFill>
                  <a:srgbClr val="000000"/>
                </a:solidFill>
                <a:latin typeface="Times New Roman"/>
              </a:rPr>
            </a:br>
            <a:r>
              <a:rPr lang="en-CA" sz="4299" smtClean="0">
                <a:solidFill>
                  <a:srgbClr val="4E0079"/>
                </a:solidFill>
                <a:latin typeface="Times New Roman"/>
                <a:cs typeface="Times New Roman"/>
              </a:rPr>
              <a:t>	for Women in Recovery</a:t>
            </a:r>
          </a:p>
          <a:p>
            <a:pPr>
              <a:lnSpc>
                <a:spcPts val="5200"/>
              </a:lnSpc>
            </a:pPr>
            <a:endParaRPr lang="en-CA" sz="42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901700" y="1841500"/>
            <a:ext cx="82423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9" b="1" smtClean="0">
                <a:solidFill>
                  <a:srgbClr val="000000"/>
                </a:solidFill>
                <a:latin typeface="Calibri Bold"/>
                <a:cs typeface="Calibri Bold"/>
              </a:rPr>
              <a:t>Planning to Flourish Incentive Program</a:t>
            </a:r>
          </a:p>
          <a:p>
            <a:pPr>
              <a:lnSpc>
                <a:spcPts val="4140"/>
              </a:lnSpc>
            </a:pPr>
            <a:endParaRPr lang="en-CA" sz="359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76300" y="2514600"/>
            <a:ext cx="8267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399" smtClean="0">
                <a:solidFill>
                  <a:srgbClr val="000000"/>
                </a:solidFill>
                <a:latin typeface="Calibri"/>
                <a:cs typeface="Calibri"/>
              </a:rPr>
              <a:t>Women in recovery must:</a:t>
            </a:r>
          </a:p>
          <a:p>
            <a:pPr>
              <a:lnSpc>
                <a:spcPts val="2760"/>
              </a:lnSpc>
            </a:pPr>
            <a:endParaRPr lang="en-CA" sz="239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76300" y="3009900"/>
            <a:ext cx="82677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1999" smtClean="0">
                <a:solidFill>
                  <a:srgbClr val="000000"/>
                </a:solidFill>
                <a:latin typeface="Calibri"/>
                <a:cs typeface="Calibri"/>
              </a:rPr>
              <a:t>  Be enrolled in a treatment program.</a:t>
            </a:r>
          </a:p>
          <a:p>
            <a:pPr>
              <a:lnSpc>
                <a:spcPts val="2300"/>
              </a:lnSpc>
            </a:pPr>
            <a:endParaRPr lang="en-CA" sz="1999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76300" y="3403600"/>
            <a:ext cx="82677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1999" smtClean="0">
                <a:solidFill>
                  <a:srgbClr val="000000"/>
                </a:solidFill>
                <a:latin typeface="Calibri"/>
                <a:cs typeface="Calibri"/>
              </a:rPr>
              <a:t>  Complete the</a:t>
            </a:r>
            <a:r>
              <a:rPr lang="en-CA" sz="2009" b="1" i="1" smtClean="0">
                <a:solidFill>
                  <a:srgbClr val="000000"/>
                </a:solidFill>
                <a:latin typeface="Calibri Bold Italic"/>
                <a:cs typeface="Calibri Bold Italic"/>
              </a:rPr>
              <a:t> Insight</a:t>
            </a:r>
            <a:r>
              <a:rPr lang="en-CA" sz="1999" smtClean="0">
                <a:solidFill>
                  <a:srgbClr val="000000"/>
                </a:solidFill>
                <a:latin typeface="Calibri"/>
                <a:cs typeface="Calibri"/>
              </a:rPr>
              <a:t> curriculum.</a:t>
            </a:r>
          </a:p>
          <a:p>
            <a:pPr>
              <a:lnSpc>
                <a:spcPts val="2300"/>
              </a:lnSpc>
            </a:pPr>
            <a:endParaRPr lang="en-CA" sz="1999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76300" y="3797300"/>
            <a:ext cx="82677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1999" smtClean="0">
                <a:solidFill>
                  <a:srgbClr val="000000"/>
                </a:solidFill>
                <a:latin typeface="Calibri"/>
                <a:cs typeface="Calibri"/>
              </a:rPr>
              <a:t>  Receive birth control</a:t>
            </a:r>
            <a:r>
              <a:rPr lang="en-CA" sz="2009" b="1" i="1" smtClean="0">
                <a:solidFill>
                  <a:srgbClr val="000000"/>
                </a:solidFill>
                <a:latin typeface="Calibri Bold Italic"/>
                <a:cs typeface="Calibri Bold Italic"/>
              </a:rPr>
              <a:t> Information</a:t>
            </a:r>
            <a:r>
              <a:rPr lang="en-CA" sz="1999" smtClean="0">
                <a:solidFill>
                  <a:srgbClr val="000000"/>
                </a:solidFill>
                <a:latin typeface="Calibri"/>
                <a:cs typeface="Calibri"/>
              </a:rPr>
              <a:t> while in the treatment program.</a:t>
            </a:r>
          </a:p>
          <a:p>
            <a:pPr>
              <a:lnSpc>
                <a:spcPts val="2300"/>
              </a:lnSpc>
            </a:pPr>
            <a:endParaRPr lang="en-CA" sz="1999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76300" y="4178300"/>
            <a:ext cx="82677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342900" algn="l"/>
              </a:tabLst>
            </a:pPr>
            <a:r>
              <a:rPr lang="en-CA" sz="19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1999" smtClean="0">
                <a:solidFill>
                  <a:srgbClr val="000000"/>
                </a:solidFill>
                <a:latin typeface="Calibri"/>
                <a:cs typeface="Calibri"/>
              </a:rPr>
              <a:t>  Be referred for a well-woman exam and obtain a birth control</a:t>
            </a:r>
            <a:br>
              <a:rPr lang="en-CA" sz="1999" smtClean="0">
                <a:solidFill>
                  <a:srgbClr val="000000"/>
                </a:solidFill>
                <a:latin typeface="Times New Roman"/>
              </a:rPr>
            </a:br>
            <a:r>
              <a:rPr lang="en-CA" sz="1999" smtClean="0">
                <a:solidFill>
                  <a:srgbClr val="000000"/>
                </a:solidFill>
                <a:latin typeface="Calibri"/>
                <a:cs typeface="Calibri"/>
              </a:rPr>
              <a:t>	method, preferably a LARC.</a:t>
            </a:r>
          </a:p>
          <a:p>
            <a:pPr>
              <a:lnSpc>
                <a:spcPts val="2400"/>
              </a:lnSpc>
            </a:pPr>
            <a:endParaRPr lang="en-CA" sz="1999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76300" y="4889500"/>
            <a:ext cx="82677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1999" smtClean="0">
                <a:solidFill>
                  <a:srgbClr val="000000"/>
                </a:solidFill>
                <a:latin typeface="Arial"/>
                <a:cs typeface="Arial"/>
              </a:rPr>
              <a:t>•</a:t>
            </a:r>
            <a:r>
              <a:rPr lang="en-CA" sz="1999" smtClean="0">
                <a:solidFill>
                  <a:srgbClr val="000000"/>
                </a:solidFill>
                <a:latin typeface="Calibri"/>
                <a:cs typeface="Calibri"/>
              </a:rPr>
              <a:t>  Bring in documentation of the exam and birth control method</a:t>
            </a:r>
          </a:p>
          <a:p>
            <a:pPr>
              <a:lnSpc>
                <a:spcPts val="2300"/>
              </a:lnSpc>
            </a:pPr>
            <a:endParaRPr lang="en-CA" sz="1999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19200" y="5181600"/>
            <a:ext cx="79248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lang="en-CA" sz="1999" smtClean="0">
                <a:solidFill>
                  <a:srgbClr val="000000"/>
                </a:solidFill>
                <a:latin typeface="Calibri"/>
                <a:cs typeface="Calibri"/>
              </a:rPr>
              <a:t>received, and an incentive will be distributed through the treatment</a:t>
            </a:r>
            <a:br>
              <a:rPr lang="en-CA" sz="1999" smtClean="0">
                <a:solidFill>
                  <a:srgbClr val="000000"/>
                </a:solidFill>
                <a:latin typeface="Times New Roman"/>
              </a:rPr>
            </a:br>
            <a:r>
              <a:rPr lang="en-CA" sz="1999" smtClean="0">
                <a:solidFill>
                  <a:srgbClr val="000000"/>
                </a:solidFill>
                <a:latin typeface="Calibri"/>
                <a:cs typeface="Calibri"/>
              </a:rPr>
              <a:t>program.</a:t>
            </a:r>
          </a:p>
          <a:p>
            <a:pPr>
              <a:lnSpc>
                <a:spcPts val="2400"/>
              </a:lnSpc>
            </a:pPr>
            <a:endParaRPr lang="en-CA" sz="19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571500" y="1295400"/>
            <a:ext cx="85725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035"/>
              </a:lnSpc>
            </a:pPr>
            <a:r>
              <a:rPr lang="en-CA" sz="4799" smtClean="0">
                <a:solidFill>
                  <a:srgbClr val="000000"/>
                </a:solidFill>
                <a:latin typeface="Calibri"/>
                <a:cs typeface="Calibri"/>
              </a:rPr>
              <a:t>A successful</a:t>
            </a:r>
            <a:r>
              <a:rPr lang="en-CA" sz="6599" smtClean="0">
                <a:solidFill>
                  <a:srgbClr val="4E0079"/>
                </a:solidFill>
                <a:latin typeface="Lucida Calligraphy Italic"/>
                <a:cs typeface="Lucida Calligraphy Italic"/>
              </a:rPr>
              <a:t> Woman</a:t>
            </a:r>
            <a:r>
              <a:rPr lang="en-CA" sz="4799" smtClean="0">
                <a:solidFill>
                  <a:srgbClr val="000000"/>
                </a:solidFill>
                <a:latin typeface="Calibri"/>
                <a:cs typeface="Calibri"/>
              </a:rPr>
              <a:t> is one</a:t>
            </a:r>
          </a:p>
          <a:p>
            <a:pPr>
              <a:lnSpc>
                <a:spcPts val="6035"/>
              </a:lnSpc>
            </a:pPr>
            <a:endParaRPr lang="en-CA" sz="5231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71500" y="2120900"/>
            <a:ext cx="8572500" cy="170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800"/>
              </a:lnSpc>
            </a:pPr>
            <a:r>
              <a:rPr lang="en-CA" sz="4799" smtClean="0">
                <a:solidFill>
                  <a:srgbClr val="000000"/>
                </a:solidFill>
                <a:latin typeface="Calibri"/>
                <a:cs typeface="Calibri"/>
              </a:rPr>
              <a:t>who can build a firm foundation</a:t>
            </a:r>
            <a:br>
              <a:rPr lang="en-CA" sz="4799" smtClean="0">
                <a:solidFill>
                  <a:srgbClr val="000000"/>
                </a:solidFill>
                <a:latin typeface="Times New Roman"/>
              </a:rPr>
            </a:br>
            <a:r>
              <a:rPr lang="en-CA" sz="4799" smtClean="0">
                <a:solidFill>
                  <a:srgbClr val="000000"/>
                </a:solidFill>
                <a:latin typeface="Calibri"/>
                <a:cs typeface="Calibri"/>
              </a:rPr>
              <a:t>with the bricks others have</a:t>
            </a:r>
          </a:p>
          <a:p>
            <a:pPr>
              <a:lnSpc>
                <a:spcPts val="5800"/>
              </a:lnSpc>
            </a:pPr>
            <a:endParaRPr lang="en-CA" sz="479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71500" y="3759200"/>
            <a:ext cx="8572500" cy="850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6095"/>
              </a:lnSpc>
            </a:pPr>
            <a:r>
              <a:rPr lang="en-CA" sz="4799" smtClean="0">
                <a:solidFill>
                  <a:srgbClr val="000000"/>
                </a:solidFill>
                <a:latin typeface="Calibri"/>
                <a:cs typeface="Calibri"/>
              </a:rPr>
              <a:t>thrown at</a:t>
            </a:r>
            <a:r>
              <a:rPr lang="en-CA" sz="6599" smtClean="0">
                <a:solidFill>
                  <a:srgbClr val="4E0079"/>
                </a:solidFill>
                <a:latin typeface="Lucida Calligraphy Italic"/>
                <a:cs typeface="Lucida Calligraphy Italic"/>
              </a:rPr>
              <a:t> her</a:t>
            </a:r>
            <a:r>
              <a:rPr lang="en-CA" sz="4799" smtClean="0">
                <a:solidFill>
                  <a:srgbClr val="000000"/>
                </a:solidFill>
                <a:latin typeface="Calibri"/>
                <a:cs typeface="Calibri"/>
              </a:rPr>
              <a:t>.</a:t>
            </a:r>
          </a:p>
          <a:p>
            <a:pPr>
              <a:lnSpc>
                <a:spcPts val="6095"/>
              </a:lnSpc>
            </a:pPr>
            <a:endParaRPr lang="en-CA" sz="5314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66700" y="6553200"/>
            <a:ext cx="88773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199" smtClean="0">
                <a:solidFill>
                  <a:srgbClr val="000000"/>
                </a:solidFill>
                <a:latin typeface="Calibri"/>
                <a:cs typeface="Calibri"/>
              </a:rPr>
              <a:t>Source: Unknown</a:t>
            </a:r>
          </a:p>
          <a:p>
            <a:pPr>
              <a:lnSpc>
                <a:spcPts val="1380"/>
              </a:lnSpc>
            </a:pPr>
            <a:endParaRPr lang="en-CA" sz="11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527300" y="5791200"/>
            <a:ext cx="66167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5060"/>
              </a:lnSpc>
            </a:pPr>
            <a:r>
              <a:rPr lang="en-CA" sz="4399" smtClean="0">
                <a:solidFill>
                  <a:srgbClr val="4E0079"/>
                </a:solidFill>
                <a:latin typeface="Times New Roman"/>
                <a:cs typeface="Times New Roman"/>
              </a:rPr>
              <a:t>Ventura, California</a:t>
            </a:r>
          </a:p>
          <a:p>
            <a:pPr>
              <a:lnSpc>
                <a:spcPts val="5060"/>
              </a:lnSpc>
            </a:pPr>
            <a:endParaRPr lang="en-CA" sz="43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746500" y="3289300"/>
            <a:ext cx="53975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09" b="1" smtClean="0">
                <a:solidFill>
                  <a:srgbClr val="000000"/>
                </a:solidFill>
                <a:latin typeface="Calibri Bold"/>
                <a:cs typeface="Calibri Bold"/>
              </a:rPr>
              <a:t>Mission:</a:t>
            </a:r>
          </a:p>
          <a:p>
            <a:pPr>
              <a:lnSpc>
                <a:spcPts val="4140"/>
              </a:lnSpc>
            </a:pPr>
            <a:endParaRPr lang="en-CA" sz="3599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41300" y="3949700"/>
            <a:ext cx="8902700" cy="1574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65"/>
              </a:lnSpc>
            </a:pPr>
            <a:r>
              <a:rPr lang="en-CA" sz="2399" i="1" smtClean="0">
                <a:solidFill>
                  <a:srgbClr val="000000"/>
                </a:solidFill>
                <a:latin typeface="Calibri Italic"/>
                <a:cs typeface="Calibri Italic"/>
              </a:rPr>
              <a:t>To prevent pregnancy in women addicted to substances while they</a:t>
            </a:r>
            <a:br>
              <a:rPr lang="en-CA" sz="2399" smtClean="0">
                <a:solidFill>
                  <a:srgbClr val="000000"/>
                </a:solidFill>
                <a:latin typeface="Times New Roman"/>
              </a:rPr>
            </a:br>
            <a:r>
              <a:rPr lang="en-CA" sz="2399" i="1" smtClean="0">
                <a:solidFill>
                  <a:srgbClr val="000000"/>
                </a:solidFill>
                <a:latin typeface="Calibri Italic"/>
                <a:cs typeface="Calibri Italic"/>
              </a:rPr>
              <a:t>progress through the recovery process and after. This allows women</a:t>
            </a:r>
            <a:br>
              <a:rPr lang="en-CA" sz="2399" smtClean="0">
                <a:solidFill>
                  <a:srgbClr val="000000"/>
                </a:solidFill>
                <a:latin typeface="Times New Roman"/>
              </a:rPr>
            </a:br>
            <a:r>
              <a:rPr lang="en-CA" sz="2399" i="1" smtClean="0">
                <a:solidFill>
                  <a:srgbClr val="000000"/>
                </a:solidFill>
                <a:latin typeface="Calibri Italic"/>
                <a:cs typeface="Calibri Italic"/>
              </a:rPr>
              <a:t>to become self-sufficient, achieve sobriety and stability, and gain the</a:t>
            </a:r>
            <a:br>
              <a:rPr lang="en-CA" sz="2399" smtClean="0">
                <a:solidFill>
                  <a:srgbClr val="000000"/>
                </a:solidFill>
                <a:latin typeface="Times New Roman"/>
              </a:rPr>
            </a:br>
            <a:r>
              <a:rPr lang="en-CA" sz="2399" i="1" smtClean="0">
                <a:solidFill>
                  <a:srgbClr val="000000"/>
                </a:solidFill>
                <a:latin typeface="Calibri Italic"/>
                <a:cs typeface="Calibri Italic"/>
              </a:rPr>
              <a:t>necessary skills to care for their children.</a:t>
            </a:r>
          </a:p>
          <a:p>
            <a:pPr>
              <a:lnSpc>
                <a:spcPts val="2865"/>
              </a:lnSpc>
            </a:pPr>
            <a:endParaRPr lang="en-CA" sz="2399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159000" y="5537200"/>
            <a:ext cx="69850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599" smtClean="0">
                <a:solidFill>
                  <a:srgbClr val="4E0079"/>
                </a:solidFill>
                <a:latin typeface="Times New Roman"/>
                <a:cs typeface="Times New Roman"/>
              </a:rPr>
              <a:t>Beth Meyer-Frank, RNP, JD</a:t>
            </a:r>
          </a:p>
          <a:p>
            <a:pPr>
              <a:lnSpc>
                <a:spcPts val="4140"/>
              </a:lnSpc>
            </a:pPr>
            <a:endParaRPr lang="en-CA" sz="359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41300" y="6261100"/>
            <a:ext cx="8902700" cy="304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40"/>
              </a:lnSpc>
              <a:tabLst>
                <a:tab pos="2743200" algn="l"/>
              </a:tabLst>
            </a:pPr>
            <a:r>
              <a:rPr lang="en-CA" sz="1609" b="1" smtClean="0">
                <a:solidFill>
                  <a:srgbClr val="000000"/>
                </a:solidFill>
                <a:latin typeface="Calibri Bold"/>
                <a:cs typeface="Calibri Bold"/>
              </a:rPr>
              <a:t>www.planningtoflourish.org</a:t>
            </a:r>
            <a:r>
              <a:rPr lang="en-CA" sz="1609" b="1" smtClean="0">
                <a:solidFill>
                  <a:srgbClr val="000000"/>
                </a:solidFill>
                <a:latin typeface="Calibri Bold"/>
                <a:cs typeface="Calibri Bold"/>
              </a:rPr>
              <a:t>	planningtoflourish@gmail.com    Facebook.com/planningtoflourish</a:t>
            </a:r>
          </a:p>
          <a:p>
            <a:pPr>
              <a:lnSpc>
                <a:spcPts val="1840"/>
              </a:lnSpc>
            </a:pPr>
            <a:endParaRPr lang="en-CA" sz="1599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Privet1</vt:lpstr>
    </vt:vector>
  </TitlesOfParts>
  <Company>Investintech.com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A2E_Engine</dc:creator>
  <cp:lastModifiedBy>A2E_Engine</cp:lastModifiedBy>
  <dcterms:created xsi:type="dcterms:W3CDTF">2017-09-07T02:54:25Z</dcterms:created>
  <dcterms:modified xsi:type="dcterms:W3CDTF">2017-09-07T02:54:25Z</dcterms:modified>
</cp:coreProperties>
</file>