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1.bin" ContentType="application/vnd.openxmlformats-officedocument.oleObject"/>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06" r:id="rId3"/>
    <p:sldId id="283" r:id="rId4"/>
    <p:sldId id="257" r:id="rId5"/>
    <p:sldId id="308" r:id="rId6"/>
    <p:sldId id="290" r:id="rId7"/>
    <p:sldId id="291" r:id="rId8"/>
    <p:sldId id="292" r:id="rId9"/>
    <p:sldId id="293" r:id="rId10"/>
    <p:sldId id="258" r:id="rId11"/>
    <p:sldId id="262" r:id="rId12"/>
    <p:sldId id="264" r:id="rId13"/>
    <p:sldId id="294" r:id="rId14"/>
    <p:sldId id="287" r:id="rId15"/>
    <p:sldId id="295" r:id="rId16"/>
    <p:sldId id="296" r:id="rId17"/>
    <p:sldId id="265" r:id="rId18"/>
    <p:sldId id="297" r:id="rId19"/>
    <p:sldId id="303" r:id="rId20"/>
    <p:sldId id="304" r:id="rId21"/>
    <p:sldId id="284" r:id="rId22"/>
    <p:sldId id="307" r:id="rId23"/>
    <p:sldId id="298" r:id="rId24"/>
    <p:sldId id="299" r:id="rId25"/>
    <p:sldId id="300" r:id="rId26"/>
    <p:sldId id="301" r:id="rId27"/>
    <p:sldId id="305" r:id="rId28"/>
    <p:sldId id="302" r:id="rId29"/>
    <p:sldId id="280" r:id="rId30"/>
    <p:sldId id="30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3" autoAdjust="0"/>
    <p:restoredTop sz="91847" autoAdjust="0"/>
  </p:normalViewPr>
  <p:slideViewPr>
    <p:cSldViewPr>
      <p:cViewPr varScale="1">
        <p:scale>
          <a:sx n="102" d="100"/>
          <a:sy n="102" d="100"/>
        </p:scale>
        <p:origin x="-816" y="-96"/>
      </p:cViewPr>
      <p:guideLst>
        <p:guide orient="horz" pos="2160"/>
        <p:guide pos="2880"/>
      </p:guideLst>
    </p:cSldViewPr>
  </p:slideViewPr>
  <p:outlineViewPr>
    <p:cViewPr>
      <p:scale>
        <a:sx n="33" d="100"/>
        <a:sy n="33" d="100"/>
      </p:scale>
      <p:origin x="0" y="8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C3D59F-C724-440D-83A9-FC580E9D6C31}" type="datetimeFigureOut">
              <a:rPr lang="en-US" smtClean="0"/>
              <a:t>5/5/16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1A8073-D49A-4E4A-BC31-C1AA8E25F45F}" type="slidenum">
              <a:rPr lang="en-US" smtClean="0"/>
              <a:t>‹#›</a:t>
            </a:fld>
            <a:endParaRPr lang="en-US"/>
          </a:p>
        </p:txBody>
      </p:sp>
    </p:spTree>
    <p:extLst>
      <p:ext uri="{BB962C8B-B14F-4D97-AF65-F5344CB8AC3E}">
        <p14:creationId xmlns:p14="http://schemas.microsoft.com/office/powerpoint/2010/main" val="86580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addition, diffuse actinic damage, prior surgical scars, and multiple biopsy </a:t>
            </a:r>
            <a:r>
              <a:rPr lang="en-US" dirty="0" err="1" smtClean="0"/>
              <a:t>sitescan</a:t>
            </a:r>
            <a:r>
              <a:rPr lang="en-US" dirty="0" smtClean="0"/>
              <a:t> make distinguishing the site to be treated more difficult. </a:t>
            </a:r>
          </a:p>
          <a:p>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4</a:t>
            </a:fld>
            <a:endParaRPr lang="en-US"/>
          </a:p>
        </p:txBody>
      </p:sp>
    </p:spTree>
    <p:extLst>
      <p:ext uri="{BB962C8B-B14F-4D97-AF65-F5344CB8AC3E}">
        <p14:creationId xmlns:p14="http://schemas.microsoft.com/office/powerpoint/2010/main" val="3900393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Actinic damage and </a:t>
            </a:r>
            <a:r>
              <a:rPr lang="en-US" dirty="0" err="1" smtClean="0"/>
              <a:t>gorlin</a:t>
            </a:r>
            <a:r>
              <a:rPr lang="en-US" baseline="0" dirty="0" smtClean="0"/>
              <a:t> syndrome</a:t>
            </a:r>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5</a:t>
            </a:fld>
            <a:endParaRPr lang="en-US"/>
          </a:p>
        </p:txBody>
      </p:sp>
    </p:spTree>
    <p:extLst>
      <p:ext uri="{BB962C8B-B14F-4D97-AF65-F5344CB8AC3E}">
        <p14:creationId xmlns:p14="http://schemas.microsoft.com/office/powerpoint/2010/main" val="3501911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methods bring about various challenges.  Documentation and diagrams may be unclear.  Patients often have difficulty remembering their biopsy sites.  Other authors have demonstrated that patients incorrectly identify their own biopsy sites 16-30% of the time, and physicians incorrectly identify sites 6% of the time. </a:t>
            </a:r>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6</a:t>
            </a:fld>
            <a:endParaRPr lang="en-US"/>
          </a:p>
        </p:txBody>
      </p:sp>
    </p:spTree>
    <p:extLst>
      <p:ext uri="{BB962C8B-B14F-4D97-AF65-F5344CB8AC3E}">
        <p14:creationId xmlns:p14="http://schemas.microsoft.com/office/powerpoint/2010/main" val="3713071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Chuang and Gilchrest demonstrated the use of an ultraviolet tattoo in a single biopsy site on a young patient with basal cell nevus syndrome (6).  No other studies to date have examined the efficacy or safety of invisible tattoos in dermatologic surgery.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8</a:t>
            </a:fld>
            <a:endParaRPr lang="en-US"/>
          </a:p>
        </p:txBody>
      </p:sp>
    </p:spTree>
    <p:extLst>
      <p:ext uri="{BB962C8B-B14F-4D97-AF65-F5344CB8AC3E}">
        <p14:creationId xmlns:p14="http://schemas.microsoft.com/office/powerpoint/2010/main" val="3501519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Exclusion criteria included a history of immunosuppression, prior biopsy or radiation at the site in question, history of an adverse reaction to tattoo ink, age less than 18 years, and pregnancy. </a:t>
            </a:r>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11</a:t>
            </a:fld>
            <a:endParaRPr lang="en-US"/>
          </a:p>
        </p:txBody>
      </p:sp>
    </p:spTree>
    <p:extLst>
      <p:ext uri="{BB962C8B-B14F-4D97-AF65-F5344CB8AC3E}">
        <p14:creationId xmlns:p14="http://schemas.microsoft.com/office/powerpoint/2010/main" val="1713659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Lesions suspected of being </a:t>
            </a:r>
            <a:r>
              <a:rPr lang="en-US" sz="1200" kern="1200" dirty="0" err="1" smtClean="0">
                <a:solidFill>
                  <a:schemeClr val="tx1"/>
                </a:solidFill>
                <a:effectLst/>
                <a:latin typeface="+mn-lt"/>
                <a:ea typeface="+mn-ea"/>
                <a:cs typeface="+mn-cs"/>
              </a:rPr>
              <a:t>nonmelanoma</a:t>
            </a:r>
            <a:r>
              <a:rPr lang="en-US" sz="1200" kern="1200" dirty="0" smtClean="0">
                <a:solidFill>
                  <a:schemeClr val="tx1"/>
                </a:solidFill>
                <a:effectLst/>
                <a:latin typeface="+mn-lt"/>
                <a:ea typeface="+mn-ea"/>
                <a:cs typeface="+mn-cs"/>
              </a:rPr>
              <a:t> skin cancer were marked with a surgical pen and photographed prior to biopsy (Figure 1A). Each lesion was cleaned using an alcohol swab, and a 1-2 cc solution of 1% </a:t>
            </a:r>
            <a:r>
              <a:rPr lang="en-US" sz="1200" kern="1200" dirty="0" err="1" smtClean="0">
                <a:solidFill>
                  <a:schemeClr val="tx1"/>
                </a:solidFill>
                <a:effectLst/>
                <a:latin typeface="+mn-lt"/>
                <a:ea typeface="+mn-ea"/>
                <a:cs typeface="+mn-cs"/>
              </a:rPr>
              <a:t>lidocaine</a:t>
            </a:r>
            <a:r>
              <a:rPr lang="en-US" sz="1200" kern="1200" dirty="0" smtClean="0">
                <a:solidFill>
                  <a:schemeClr val="tx1"/>
                </a:solidFill>
                <a:effectLst/>
                <a:latin typeface="+mn-lt"/>
                <a:ea typeface="+mn-ea"/>
                <a:cs typeface="+mn-cs"/>
              </a:rPr>
              <a:t> with epinephrine and bicarbonate was injected into the lesion and surrounding area.  A standard shave biopsy with a 15 blade was performed. </a:t>
            </a:r>
          </a:p>
          <a:p>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12</a:t>
            </a:fld>
            <a:endParaRPr lang="en-US"/>
          </a:p>
        </p:txBody>
      </p:sp>
    </p:spTree>
    <p:extLst>
      <p:ext uri="{BB962C8B-B14F-4D97-AF65-F5344CB8AC3E}">
        <p14:creationId xmlns:p14="http://schemas.microsoft.com/office/powerpoint/2010/main" val="542400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Following the biopsy, 2-3 drops of </a:t>
            </a:r>
            <a:r>
              <a:rPr lang="en-US" sz="1200" kern="1200" dirty="0" err="1" smtClean="0">
                <a:solidFill>
                  <a:schemeClr val="tx1"/>
                </a:solidFill>
                <a:effectLst/>
                <a:latin typeface="+mn-lt"/>
                <a:ea typeface="+mn-ea"/>
                <a:cs typeface="+mn-cs"/>
              </a:rPr>
              <a:t>SkinCandy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Blacklight</a:t>
            </a:r>
            <a:r>
              <a:rPr lang="en-US" sz="1200" kern="1200" dirty="0" smtClean="0">
                <a:solidFill>
                  <a:schemeClr val="tx1"/>
                </a:solidFill>
                <a:effectLst/>
                <a:latin typeface="+mn-lt"/>
                <a:ea typeface="+mn-ea"/>
                <a:cs typeface="+mn-cs"/>
              </a:rPr>
              <a:t> Invisible UV Tattoo Ink (</a:t>
            </a:r>
            <a:r>
              <a:rPr lang="en-US" sz="1200" kern="1200" dirty="0" err="1" smtClean="0">
                <a:solidFill>
                  <a:schemeClr val="tx1"/>
                </a:solidFill>
                <a:effectLst/>
                <a:latin typeface="+mn-lt"/>
                <a:ea typeface="+mn-ea"/>
                <a:cs typeface="+mn-cs"/>
              </a:rPr>
              <a:t>SkinCandy</a:t>
            </a:r>
            <a:r>
              <a:rPr lang="en-US" sz="1200" kern="1200" dirty="0" smtClean="0">
                <a:solidFill>
                  <a:schemeClr val="tx1"/>
                </a:solidFill>
                <a:effectLst/>
                <a:latin typeface="+mn-lt"/>
                <a:ea typeface="+mn-ea"/>
                <a:cs typeface="+mn-cs"/>
              </a:rPr>
              <a:t> Tattoo Supply; Burbank, CA) was placed in a small tattoo ink cup.  A sterile 3 mm trephine was dipped in the ink cup to saturate the tip. The trephine was then gently pierced into the biopsy site to introduce the ink into the superficial dermis . This was repeated 4 times for a total of 5 passes. Hemostasis procedures were repeated as needed, and a bandage was applied. </a:t>
            </a:r>
          </a:p>
          <a:p>
            <a:r>
              <a:rPr lang="en-US" sz="1200" kern="1200" dirty="0" smtClean="0">
                <a:solidFill>
                  <a:schemeClr val="tx1"/>
                </a:solidFill>
                <a:effectLst/>
                <a:latin typeface="+mn-lt"/>
                <a:ea typeface="+mn-ea"/>
                <a:cs typeface="+mn-cs"/>
              </a:rPr>
              <a:t> Did you stop using the tattoo needles? I know that is what we were using in the beginning.</a:t>
            </a:r>
          </a:p>
          <a:p>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13</a:t>
            </a:fld>
            <a:endParaRPr lang="en-US"/>
          </a:p>
        </p:txBody>
      </p:sp>
    </p:spTree>
    <p:extLst>
      <p:ext uri="{BB962C8B-B14F-4D97-AF65-F5344CB8AC3E}">
        <p14:creationId xmlns:p14="http://schemas.microsoft.com/office/powerpoint/2010/main" val="3119126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Depending on the biopsy results, patients were asked to return in 4-8 weeks for further treatment as needed. Repeat photographs were taken at the time of the subsequent treatment procedure.  At each visit, the patient and investigator attempted to identify the biopsy site with and without the use of a Wood’s lamp.  Pre-biopsy photos were only used for confirmation after the site was identified.  The visibility of the tattoos were graded by one of three dermatologists on three occasions- immediately after application (Figure 1B) and again at the follow-up visit both before and after the treatment procedure (Figure 1C,D). The level of fluorescence (LOF) was recorded using a grading scale from one to three (barely to very visible, respectively) using the Wood’s lamp.  In cases where no further treatments were needed, patients were offered tattoo removal. </a:t>
            </a:r>
          </a:p>
          <a:p>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14</a:t>
            </a:fld>
            <a:endParaRPr lang="en-US"/>
          </a:p>
        </p:txBody>
      </p:sp>
    </p:spTree>
    <p:extLst>
      <p:ext uri="{BB962C8B-B14F-4D97-AF65-F5344CB8AC3E}">
        <p14:creationId xmlns:p14="http://schemas.microsoft.com/office/powerpoint/2010/main" val="1835367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though tattoos were also placed on the lip, ear, temple, and trunk.  Immediately after tattoo application, all sites were fully fluorescent under the Wood’s lamp (LOF 3).</a:t>
            </a:r>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17</a:t>
            </a:fld>
            <a:endParaRPr lang="en-US"/>
          </a:p>
        </p:txBody>
      </p:sp>
    </p:spTree>
    <p:extLst>
      <p:ext uri="{BB962C8B-B14F-4D97-AF65-F5344CB8AC3E}">
        <p14:creationId xmlns:p14="http://schemas.microsoft.com/office/powerpoint/2010/main" val="1948288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two patients with actinic </a:t>
            </a:r>
            <a:r>
              <a:rPr lang="en-US" dirty="0" err="1" smtClean="0"/>
              <a:t>keratoses</a:t>
            </a:r>
            <a:r>
              <a:rPr lang="en-US" dirty="0" smtClean="0"/>
              <a:t> returned 3 weeks after tattoo application, at which time both tattoos were visible (LOF 2-3) and treated with liquid nitrogen. At their follow up visits, neither tattoos were visible .The patient with the nonmalignant biopsy, </a:t>
            </a:r>
            <a:r>
              <a:rPr lang="en-US" dirty="0" err="1" smtClean="0"/>
              <a:t>acroangiodermatitis</a:t>
            </a:r>
            <a:r>
              <a:rPr lang="en-US" dirty="0" smtClean="0"/>
              <a:t>, chose not to have her tattoo removed and did not return to the clinic.  </a:t>
            </a:r>
          </a:p>
          <a:p>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18</a:t>
            </a:fld>
            <a:endParaRPr lang="en-US"/>
          </a:p>
        </p:txBody>
      </p:sp>
    </p:spTree>
    <p:extLst>
      <p:ext uri="{BB962C8B-B14F-4D97-AF65-F5344CB8AC3E}">
        <p14:creationId xmlns:p14="http://schemas.microsoft.com/office/powerpoint/2010/main" val="329117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21</a:t>
            </a:fld>
            <a:endParaRPr lang="en-US"/>
          </a:p>
        </p:txBody>
      </p:sp>
    </p:spTree>
    <p:extLst>
      <p:ext uri="{BB962C8B-B14F-4D97-AF65-F5344CB8AC3E}">
        <p14:creationId xmlns:p14="http://schemas.microsoft.com/office/powerpoint/2010/main" val="3746469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frequency at which our investigators and patients misidentified or could not identify a specific site are consistent with previous reports. </a:t>
            </a:r>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25</a:t>
            </a:fld>
            <a:endParaRPr lang="en-US"/>
          </a:p>
        </p:txBody>
      </p:sp>
    </p:spTree>
    <p:extLst>
      <p:ext uri="{BB962C8B-B14F-4D97-AF65-F5344CB8AC3E}">
        <p14:creationId xmlns:p14="http://schemas.microsoft.com/office/powerpoint/2010/main" val="2540067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Submitted to JAAD</a:t>
            </a:r>
            <a:r>
              <a:rPr lang="en-US" baseline="0" dirty="0" smtClean="0"/>
              <a:t> recently, </a:t>
            </a:r>
            <a:endParaRPr lang="en-US" dirty="0"/>
          </a:p>
        </p:txBody>
      </p:sp>
      <p:sp>
        <p:nvSpPr>
          <p:cNvPr id="4" name="Slide Number Placeholder 3"/>
          <p:cNvSpPr>
            <a:spLocks noGrp="1"/>
          </p:cNvSpPr>
          <p:nvPr>
            <p:ph type="sldNum" sz="quarter" idx="10"/>
          </p:nvPr>
        </p:nvSpPr>
        <p:spPr/>
        <p:txBody>
          <a:bodyPr/>
          <a:lstStyle/>
          <a:p>
            <a:fld id="{B11A8073-D49A-4E4A-BC31-C1AA8E25F45F}" type="slidenum">
              <a:rPr lang="en-US" smtClean="0"/>
              <a:t>28</a:t>
            </a:fld>
            <a:endParaRPr lang="en-US"/>
          </a:p>
        </p:txBody>
      </p:sp>
    </p:spTree>
    <p:extLst>
      <p:ext uri="{BB962C8B-B14F-4D97-AF65-F5344CB8AC3E}">
        <p14:creationId xmlns:p14="http://schemas.microsoft.com/office/powerpoint/2010/main" val="3459202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94FB2B-BAF2-4008-BBAB-E2F292214CFD}" type="datetimeFigureOut">
              <a:rPr lang="en-US" smtClean="0"/>
              <a:t>5/5/16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37340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94FB2B-BAF2-4008-BBAB-E2F292214CFD}" type="datetimeFigureOut">
              <a:rPr lang="en-US" smtClean="0"/>
              <a:t>5/5/16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1328935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94FB2B-BAF2-4008-BBAB-E2F292214CFD}" type="datetimeFigureOut">
              <a:rPr lang="en-US" smtClean="0"/>
              <a:t>5/5/16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3595196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94FB2B-BAF2-4008-BBAB-E2F292214CFD}" type="datetimeFigureOut">
              <a:rPr lang="en-US" smtClean="0"/>
              <a:t>5/5/16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1748752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94FB2B-BAF2-4008-BBAB-E2F292214CFD}" type="datetimeFigureOut">
              <a:rPr lang="en-US" smtClean="0"/>
              <a:t>5/5/16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90370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94FB2B-BAF2-4008-BBAB-E2F292214CFD}" type="datetimeFigureOut">
              <a:rPr lang="en-US" smtClean="0"/>
              <a:t>5/5/16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2759055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94FB2B-BAF2-4008-BBAB-E2F292214CFD}" type="datetimeFigureOut">
              <a:rPr lang="en-US" smtClean="0"/>
              <a:t>5/5/16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3969397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94FB2B-BAF2-4008-BBAB-E2F292214CFD}" type="datetimeFigureOut">
              <a:rPr lang="en-US" smtClean="0"/>
              <a:t>5/5/16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332886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94FB2B-BAF2-4008-BBAB-E2F292214CFD}" type="datetimeFigureOut">
              <a:rPr lang="en-US" smtClean="0"/>
              <a:t>5/5/16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3768757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94FB2B-BAF2-4008-BBAB-E2F292214CFD}" type="datetimeFigureOut">
              <a:rPr lang="en-US" smtClean="0"/>
              <a:t>5/5/16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151146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94FB2B-BAF2-4008-BBAB-E2F292214CFD}" type="datetimeFigureOut">
              <a:rPr lang="en-US" smtClean="0"/>
              <a:t>5/5/16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B1B90-CD8B-4063-A022-73C183E3713F}" type="slidenum">
              <a:rPr lang="en-US" smtClean="0"/>
              <a:t>‹#›</a:t>
            </a:fld>
            <a:endParaRPr lang="en-US"/>
          </a:p>
        </p:txBody>
      </p:sp>
    </p:spTree>
    <p:extLst>
      <p:ext uri="{BB962C8B-B14F-4D97-AF65-F5344CB8AC3E}">
        <p14:creationId xmlns:p14="http://schemas.microsoft.com/office/powerpoint/2010/main" val="6372892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94FB2B-BAF2-4008-BBAB-E2F292214CFD}" type="datetimeFigureOut">
              <a:rPr lang="en-US" smtClean="0"/>
              <a:t>5/5/16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1B1B90-CD8B-4063-A022-73C183E3713F}" type="slidenum">
              <a:rPr lang="en-US" smtClean="0"/>
              <a:t>‹#›</a:t>
            </a:fld>
            <a:endParaRPr lang="en-US"/>
          </a:p>
        </p:txBody>
      </p:sp>
    </p:spTree>
    <p:extLst>
      <p:ext uri="{BB962C8B-B14F-4D97-AF65-F5344CB8AC3E}">
        <p14:creationId xmlns:p14="http://schemas.microsoft.com/office/powerpoint/2010/main" val="234098763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43200"/>
            <a:ext cx="7772400" cy="1470025"/>
          </a:xfrm>
        </p:spPr>
        <p:txBody>
          <a:bodyPr>
            <a:normAutofit fontScale="90000"/>
          </a:bodyPr>
          <a:lstStyle/>
          <a:p>
            <a:r>
              <a:rPr lang="en-US" b="1" dirty="0"/>
              <a:t>Ultraviolet-fluorescent tattoo facilitates accurate identification of biopsy sites</a:t>
            </a:r>
          </a:p>
        </p:txBody>
      </p:sp>
      <p:sp>
        <p:nvSpPr>
          <p:cNvPr id="3" name="Subtitle 2"/>
          <p:cNvSpPr>
            <a:spLocks noGrp="1"/>
          </p:cNvSpPr>
          <p:nvPr>
            <p:ph type="subTitle" idx="1"/>
          </p:nvPr>
        </p:nvSpPr>
        <p:spPr>
          <a:xfrm>
            <a:off x="1295400" y="4724400"/>
            <a:ext cx="6400800" cy="1752600"/>
          </a:xfrm>
        </p:spPr>
        <p:txBody>
          <a:bodyPr>
            <a:normAutofit/>
          </a:bodyPr>
          <a:lstStyle/>
          <a:p>
            <a:r>
              <a:rPr lang="en-US" dirty="0" smtClean="0"/>
              <a:t>Bertha Baum, DO</a:t>
            </a:r>
          </a:p>
          <a:p>
            <a:r>
              <a:rPr lang="en-US" dirty="0" smtClean="0"/>
              <a:t>Hollywood Dermatology &amp; Cosmetic Specialists</a:t>
            </a:r>
            <a:endParaRPr lang="en-US" dirty="0"/>
          </a:p>
        </p:txBody>
      </p:sp>
      <p:pic>
        <p:nvPicPr>
          <p:cNvPr id="1027" name="Picture 3" descr="C:\Users\Jess\Desktop\larkin logo.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143000" y="914400"/>
            <a:ext cx="2908693" cy="11212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ess\Desktop\nova logo.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05600" y="713014"/>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_logo_hollywood-art.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43400" y="914400"/>
            <a:ext cx="1961866" cy="1143000"/>
          </a:xfrm>
          <a:prstGeom prst="rect">
            <a:avLst/>
          </a:prstGeom>
        </p:spPr>
      </p:pic>
    </p:spTree>
    <p:extLst>
      <p:ext uri="{BB962C8B-B14F-4D97-AF65-F5344CB8AC3E}">
        <p14:creationId xmlns:p14="http://schemas.microsoft.com/office/powerpoint/2010/main" val="129684535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a:t>
            </a:r>
            <a:endParaRPr lang="en-US" dirty="0"/>
          </a:p>
        </p:txBody>
      </p:sp>
      <p:sp>
        <p:nvSpPr>
          <p:cNvPr id="3" name="Content Placeholder 2"/>
          <p:cNvSpPr>
            <a:spLocks noGrp="1"/>
          </p:cNvSpPr>
          <p:nvPr>
            <p:ph idx="1"/>
          </p:nvPr>
        </p:nvSpPr>
        <p:spPr/>
        <p:txBody>
          <a:bodyPr>
            <a:normAutofit/>
          </a:bodyPr>
          <a:lstStyle/>
          <a:p>
            <a:r>
              <a:rPr lang="en-US" dirty="0" smtClean="0"/>
              <a:t>Grateful for my mentor and friend Dr. Eduardo Weiss, who created this study and guided me through the process.</a:t>
            </a:r>
          </a:p>
          <a:p>
            <a:r>
              <a:rPr lang="en-US" dirty="0" smtClean="0"/>
              <a:t>Thanks to all my teachers, </a:t>
            </a:r>
            <a:r>
              <a:rPr lang="en-US" dirty="0" err="1" smtClean="0"/>
              <a:t>attendings</a:t>
            </a:r>
            <a:r>
              <a:rPr lang="en-US" dirty="0" smtClean="0"/>
              <a:t>, family and friends. </a:t>
            </a:r>
          </a:p>
          <a:p>
            <a:r>
              <a:rPr lang="en-US" dirty="0" smtClean="0"/>
              <a:t>This study was published in Dermatologic Surgery </a:t>
            </a:r>
            <a:r>
              <a:rPr lang="da-DK" dirty="0" smtClean="0"/>
              <a:t>2015 </a:t>
            </a:r>
            <a:r>
              <a:rPr lang="da-DK" dirty="0"/>
              <a:t>Nov;41(11):1249-56</a:t>
            </a:r>
            <a:endParaRPr lang="en-US" dirty="0"/>
          </a:p>
        </p:txBody>
      </p:sp>
    </p:spTree>
    <p:extLst>
      <p:ext uri="{BB962C8B-B14F-4D97-AF65-F5344CB8AC3E}">
        <p14:creationId xmlns:p14="http://schemas.microsoft.com/office/powerpoint/2010/main" val="35817785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Objective of the study</a:t>
            </a:r>
            <a:endParaRPr lang="en-US" dirty="0"/>
          </a:p>
        </p:txBody>
      </p:sp>
      <p:sp>
        <p:nvSpPr>
          <p:cNvPr id="3" name="Content Placeholder 2"/>
          <p:cNvSpPr>
            <a:spLocks noGrp="1"/>
          </p:cNvSpPr>
          <p:nvPr>
            <p:ph idx="1"/>
          </p:nvPr>
        </p:nvSpPr>
        <p:spPr>
          <a:xfrm>
            <a:off x="457200" y="1295400"/>
            <a:ext cx="8229600" cy="4525963"/>
          </a:xfrm>
        </p:spPr>
        <p:txBody>
          <a:bodyPr>
            <a:normAutofit/>
          </a:bodyPr>
          <a:lstStyle/>
          <a:p>
            <a:pPr marL="0" indent="0">
              <a:buNone/>
            </a:pPr>
            <a:r>
              <a:rPr lang="en-US" dirty="0"/>
              <a:t>To determine the efficacy of ultraviolet-fluorescent tattoos in facilitating correct identification of biopsy sites in patients suspected of having </a:t>
            </a:r>
            <a:r>
              <a:rPr lang="en-US" dirty="0" smtClean="0"/>
              <a:t>non-melanoma </a:t>
            </a:r>
            <a:r>
              <a:rPr lang="en-US" dirty="0"/>
              <a:t>skin cancer.</a:t>
            </a:r>
          </a:p>
          <a:p>
            <a:pPr marL="0" indent="0">
              <a:buNone/>
            </a:pPr>
            <a:endParaRPr lang="en-US" dirty="0" smtClean="0"/>
          </a:p>
          <a:p>
            <a:endParaRPr lang="en-US" dirty="0" smtClean="0"/>
          </a:p>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71800" y="3581400"/>
            <a:ext cx="2697397" cy="3124200"/>
          </a:xfrm>
          <a:prstGeom prst="rect">
            <a:avLst/>
          </a:prstGeom>
        </p:spPr>
      </p:pic>
    </p:spTree>
    <p:extLst>
      <p:ext uri="{BB962C8B-B14F-4D97-AF65-F5344CB8AC3E}">
        <p14:creationId xmlns:p14="http://schemas.microsoft.com/office/powerpoint/2010/main" val="58335426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a:t>In </a:t>
            </a:r>
            <a:r>
              <a:rPr lang="en-US" dirty="0" smtClean="0"/>
              <a:t>USA, </a:t>
            </a:r>
            <a:r>
              <a:rPr lang="en-US" dirty="0"/>
              <a:t>more than 4.3 million patients undergo treatment for </a:t>
            </a:r>
            <a:r>
              <a:rPr lang="en-US" dirty="0" smtClean="0"/>
              <a:t>non-melanoma </a:t>
            </a:r>
            <a:r>
              <a:rPr lang="en-US" dirty="0"/>
              <a:t>skin cancer each year (1). </a:t>
            </a:r>
            <a:endParaRPr lang="en-US" dirty="0" smtClean="0"/>
          </a:p>
          <a:p>
            <a:r>
              <a:rPr lang="en-US" dirty="0" smtClean="0"/>
              <a:t>Many </a:t>
            </a:r>
            <a:r>
              <a:rPr lang="en-US" dirty="0"/>
              <a:t>patients wait weeks to months from the time of biopsy to the time of treatment.  During this time, biopsy sites may heal to become imperceptible (2). </a:t>
            </a:r>
            <a:endParaRPr lang="en-US" dirty="0" smtClean="0"/>
          </a:p>
          <a:p>
            <a:r>
              <a:rPr lang="en-US" dirty="0" smtClean="0"/>
              <a:t>The </a:t>
            </a:r>
            <a:r>
              <a:rPr lang="en-US" dirty="0"/>
              <a:t>inability to correctly identify a patient’s biopsy site is a common problem </a:t>
            </a:r>
            <a:r>
              <a:rPr lang="en-US" dirty="0" smtClean="0"/>
              <a:t>and </a:t>
            </a:r>
            <a:r>
              <a:rPr lang="en-US" dirty="0"/>
              <a:t>is the most frequent reason for medical malpractice lawsuits (3). </a:t>
            </a:r>
          </a:p>
        </p:txBody>
      </p:sp>
    </p:spTree>
    <p:extLst>
      <p:ext uri="{BB962C8B-B14F-4D97-AF65-F5344CB8AC3E}">
        <p14:creationId xmlns:p14="http://schemas.microsoft.com/office/powerpoint/2010/main" val="7514954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Identify the site?</a:t>
            </a:r>
            <a:endParaRPr lang="en-US" dirty="0"/>
          </a:p>
        </p:txBody>
      </p:sp>
      <p:pic>
        <p:nvPicPr>
          <p:cNvPr id="4" name="Content Placeholder 3" descr="actinic damage.jpg"/>
          <p:cNvPicPr>
            <a:picLocks noGrp="1" noChangeAspect="1"/>
          </p:cNvPicPr>
          <p:nvPr>
            <p:ph sz="half" idx="1"/>
          </p:nvPr>
        </p:nvPicPr>
        <p:blipFill>
          <a:blip r:embed="rId3" cstate="email">
            <a:extLst>
              <a:ext uri="{28A0092B-C50C-407E-A947-70E740481C1C}">
                <a14:useLocalDpi xmlns:a14="http://schemas.microsoft.com/office/drawing/2010/main"/>
              </a:ext>
            </a:extLst>
          </a:blip>
          <a:srcRect/>
          <a:stretch>
            <a:fillRect/>
          </a:stretch>
        </p:blipFill>
        <p:spPr/>
      </p:pic>
      <p:pic>
        <p:nvPicPr>
          <p:cNvPr id="7" name="Content Placeholder 6" descr="FullSizeRender.jpg"/>
          <p:cNvPicPr>
            <a:picLocks noGrp="1" noChangeAspect="1"/>
          </p:cNvPicPr>
          <p:nvPr>
            <p:ph sz="half" idx="2"/>
          </p:nvPr>
        </p:nvPicPr>
        <p:blipFill>
          <a:blip r:embed="rId4" cstate="email">
            <a:extLst>
              <a:ext uri="{28A0092B-C50C-407E-A947-70E740481C1C}">
                <a14:useLocalDpi xmlns:a14="http://schemas.microsoft.com/office/drawing/2010/main"/>
              </a:ext>
            </a:extLst>
          </a:blip>
          <a:srcRect/>
          <a:stretch>
            <a:fillRect/>
          </a:stretch>
        </p:blipFill>
        <p:spPr/>
      </p:pic>
      <p:sp>
        <p:nvSpPr>
          <p:cNvPr id="8" name="Oval 7"/>
          <p:cNvSpPr/>
          <p:nvPr/>
        </p:nvSpPr>
        <p:spPr>
          <a:xfrm>
            <a:off x="5486400" y="3733800"/>
            <a:ext cx="685800" cy="304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6934200" y="3810000"/>
            <a:ext cx="685800" cy="304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05108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done today?</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r>
              <a:rPr lang="en-US" dirty="0" smtClean="0"/>
              <a:t>Methods to </a:t>
            </a:r>
            <a:r>
              <a:rPr lang="en-US" dirty="0"/>
              <a:t>correctly identify surgical </a:t>
            </a:r>
            <a:r>
              <a:rPr lang="en-US" dirty="0" smtClean="0"/>
              <a:t>sites (</a:t>
            </a:r>
            <a:r>
              <a:rPr lang="en-US" dirty="0"/>
              <a:t>2, 4</a:t>
            </a:r>
            <a:r>
              <a:rPr lang="en-US" dirty="0" smtClean="0"/>
              <a:t>):</a:t>
            </a:r>
          </a:p>
          <a:p>
            <a:pPr lvl="1"/>
            <a:r>
              <a:rPr lang="en-US" dirty="0" smtClean="0"/>
              <a:t>photography</a:t>
            </a:r>
          </a:p>
          <a:p>
            <a:pPr lvl="1"/>
            <a:r>
              <a:rPr lang="en-US" dirty="0" smtClean="0"/>
              <a:t>diagrams</a:t>
            </a:r>
          </a:p>
          <a:p>
            <a:pPr lvl="1"/>
            <a:r>
              <a:rPr lang="en-US" dirty="0" smtClean="0"/>
              <a:t>measurements </a:t>
            </a:r>
            <a:r>
              <a:rPr lang="en-US" dirty="0"/>
              <a:t>to anatomical </a:t>
            </a:r>
            <a:r>
              <a:rPr lang="en-US" dirty="0" smtClean="0"/>
              <a:t>landmarks</a:t>
            </a:r>
            <a:endParaRPr lang="en-US" dirty="0"/>
          </a:p>
          <a:p>
            <a:pPr lvl="1"/>
            <a:r>
              <a:rPr lang="en-US" dirty="0" smtClean="0"/>
              <a:t>gauze </a:t>
            </a:r>
            <a:r>
              <a:rPr lang="en-US" dirty="0" err="1" smtClean="0"/>
              <a:t>dermabrasion</a:t>
            </a:r>
            <a:endParaRPr lang="en-US" dirty="0"/>
          </a:p>
          <a:p>
            <a:pPr lvl="1"/>
            <a:r>
              <a:rPr lang="en-US" dirty="0" smtClean="0"/>
              <a:t>biopsy </a:t>
            </a:r>
            <a:r>
              <a:rPr lang="en-US" dirty="0"/>
              <a:t>site scar </a:t>
            </a:r>
            <a:r>
              <a:rPr lang="en-US" dirty="0" smtClean="0"/>
              <a:t>visualization</a:t>
            </a:r>
            <a:endParaRPr lang="en-US" dirty="0"/>
          </a:p>
          <a:p>
            <a:pPr lvl="1"/>
            <a:r>
              <a:rPr lang="en-US" dirty="0" smtClean="0"/>
              <a:t>patient </a:t>
            </a:r>
            <a:r>
              <a:rPr lang="en-US" dirty="0"/>
              <a:t>assistance </a:t>
            </a:r>
            <a:r>
              <a:rPr lang="en-US" dirty="0" smtClean="0"/>
              <a:t>among others</a:t>
            </a:r>
          </a:p>
          <a:p>
            <a:r>
              <a:rPr lang="en-US" dirty="0" smtClean="0"/>
              <a:t>When </a:t>
            </a:r>
            <a:r>
              <a:rPr lang="en-US" dirty="0"/>
              <a:t>patients and physicians try to identify the site together, they are incorrect in 4-12% of cases (2, 5). Disagreement between </a:t>
            </a:r>
            <a:r>
              <a:rPr lang="en-US" dirty="0" smtClean="0"/>
              <a:t>patient </a:t>
            </a:r>
            <a:r>
              <a:rPr lang="en-US" dirty="0"/>
              <a:t>and physician </a:t>
            </a:r>
            <a:r>
              <a:rPr lang="en-US" dirty="0" smtClean="0"/>
              <a:t>can </a:t>
            </a:r>
            <a:r>
              <a:rPr lang="en-US" dirty="0"/>
              <a:t>lead to delay in treatment and increased costs (6).</a:t>
            </a:r>
          </a:p>
          <a:p>
            <a:endParaRPr lang="en-US" dirty="0"/>
          </a:p>
        </p:txBody>
      </p:sp>
    </p:spTree>
    <p:extLst>
      <p:ext uri="{BB962C8B-B14F-4D97-AF65-F5344CB8AC3E}">
        <p14:creationId xmlns:p14="http://schemas.microsoft.com/office/powerpoint/2010/main" val="335638014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Failures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a:t> </a:t>
            </a:r>
            <a:r>
              <a:rPr lang="en-US" dirty="0" smtClean="0"/>
              <a:t>    The </a:t>
            </a:r>
            <a:r>
              <a:rPr lang="en-US" dirty="0"/>
              <a:t>use of biopsy site </a:t>
            </a:r>
            <a:r>
              <a:rPr lang="en-US" dirty="0" smtClean="0"/>
              <a:t>photography:</a:t>
            </a:r>
          </a:p>
          <a:p>
            <a:pPr lvl="1"/>
            <a:r>
              <a:rPr lang="en-US" dirty="0" smtClean="0"/>
              <a:t>decrease </a:t>
            </a:r>
            <a:r>
              <a:rPr lang="en-US" dirty="0"/>
              <a:t>the number of wrong site surgeries (2) </a:t>
            </a:r>
          </a:p>
          <a:p>
            <a:pPr lvl="1"/>
            <a:r>
              <a:rPr lang="en-US" dirty="0" smtClean="0"/>
              <a:t>its </a:t>
            </a:r>
            <a:r>
              <a:rPr lang="en-US" dirty="0"/>
              <a:t>adoption has been encouraged (2, 5, 7</a:t>
            </a:r>
            <a:r>
              <a:rPr lang="en-US" dirty="0" smtClean="0"/>
              <a:t>)</a:t>
            </a:r>
            <a:endParaRPr lang="en-US" dirty="0"/>
          </a:p>
          <a:p>
            <a:pPr lvl="1"/>
            <a:r>
              <a:rPr lang="en-US" dirty="0" smtClean="0"/>
              <a:t>pre</a:t>
            </a:r>
            <a:r>
              <a:rPr lang="en-US" dirty="0"/>
              <a:t>-operative biopsy photos are often not provided or are of insufficient quality when patients are referred for treatment (8). </a:t>
            </a:r>
          </a:p>
          <a:p>
            <a:pPr marL="457200" lvl="1" indent="0">
              <a:buNone/>
            </a:pPr>
            <a:endParaRPr lang="en-US" sz="3200" dirty="0" smtClean="0"/>
          </a:p>
          <a:p>
            <a:pPr marL="457200" lvl="1" indent="0">
              <a:buNone/>
            </a:pPr>
            <a:r>
              <a:rPr lang="en-US" sz="3200" dirty="0" smtClean="0"/>
              <a:t>Having </a:t>
            </a:r>
            <a:r>
              <a:rPr lang="en-US" sz="3200" dirty="0"/>
              <a:t>a system to accurately identify biopsy sites is imperative to prevent wrong site surgery. </a:t>
            </a:r>
          </a:p>
        </p:txBody>
      </p:sp>
    </p:spTree>
    <p:extLst>
      <p:ext uri="{BB962C8B-B14F-4D97-AF65-F5344CB8AC3E}">
        <p14:creationId xmlns:p14="http://schemas.microsoft.com/office/powerpoint/2010/main" val="21258081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Tattoos in medicine</a:t>
            </a:r>
            <a:endParaRPr lang="en-US" dirty="0"/>
          </a:p>
        </p:txBody>
      </p:sp>
      <p:sp>
        <p:nvSpPr>
          <p:cNvPr id="3" name="Content Placeholder 2"/>
          <p:cNvSpPr>
            <a:spLocks noGrp="1"/>
          </p:cNvSpPr>
          <p:nvPr>
            <p:ph idx="1"/>
          </p:nvPr>
        </p:nvSpPr>
        <p:spPr/>
        <p:txBody>
          <a:bodyPr>
            <a:normAutofit fontScale="92500" lnSpcReduction="20000"/>
          </a:bodyPr>
          <a:lstStyle/>
          <a:p>
            <a:r>
              <a:rPr lang="en-US" dirty="0"/>
              <a:t>Tattoos are regularly used in the fields of surgery and radiation oncology to correctly identify tumor locations (9, 10). </a:t>
            </a:r>
            <a:endParaRPr lang="en-US" dirty="0" smtClean="0"/>
          </a:p>
          <a:p>
            <a:r>
              <a:rPr lang="en-US" dirty="0" smtClean="0"/>
              <a:t>However</a:t>
            </a:r>
            <a:r>
              <a:rPr lang="en-US" dirty="0"/>
              <a:t>, these marks are permanent, and many patients dislike their appearance and seek future removal (11). </a:t>
            </a:r>
            <a:endParaRPr lang="en-US" dirty="0" smtClean="0"/>
          </a:p>
          <a:p>
            <a:r>
              <a:rPr lang="en-US" dirty="0" smtClean="0"/>
              <a:t>Ultraviolet </a:t>
            </a:r>
            <a:r>
              <a:rPr lang="en-US" dirty="0"/>
              <a:t>tattoos, also known as invisible tattoos, are composed of a special ink that is invisible in natural light but fluoresces when exposed to a Wood’s </a:t>
            </a:r>
            <a:r>
              <a:rPr lang="en-US" dirty="0" smtClean="0"/>
              <a:t>lamp (360nm), </a:t>
            </a:r>
            <a:r>
              <a:rPr lang="en-US" dirty="0"/>
              <a:t>more commonly known as a black light. </a:t>
            </a:r>
          </a:p>
        </p:txBody>
      </p:sp>
    </p:spTree>
    <p:extLst>
      <p:ext uri="{BB962C8B-B14F-4D97-AF65-F5344CB8AC3E}">
        <p14:creationId xmlns:p14="http://schemas.microsoft.com/office/powerpoint/2010/main" val="308133223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Invisible tattoo ink</a:t>
            </a:r>
            <a:endParaRPr lang="en-US" dirty="0"/>
          </a:p>
        </p:txBody>
      </p:sp>
      <p:pic>
        <p:nvPicPr>
          <p:cNvPr id="4" name="Content Placeholder 3" descr="tattoo ink for study.jpg"/>
          <p:cNvPicPr>
            <a:picLocks noGrp="1" noChangeAspect="1"/>
          </p:cNvPicPr>
          <p:nvPr>
            <p:ph idx="1"/>
          </p:nvPr>
        </p:nvPicPr>
        <p:blipFill>
          <a:blip r:embed="rId2" cstate="email">
            <a:extLst>
              <a:ext uri="{28A0092B-C50C-407E-A947-70E740481C1C}">
                <a14:useLocalDpi xmlns:a14="http://schemas.microsoft.com/office/drawing/2010/main"/>
              </a:ext>
            </a:extLst>
          </a:blip>
          <a:srcRect l="-73537" r="-73537"/>
          <a:stretch>
            <a:fillRect/>
          </a:stretch>
        </p:blipFill>
        <p:spPr>
          <a:xfrm>
            <a:off x="-319316" y="1264944"/>
            <a:ext cx="9615716" cy="5288256"/>
          </a:xfrm>
        </p:spPr>
      </p:pic>
      <p:sp>
        <p:nvSpPr>
          <p:cNvPr id="3" name="TextBox 2"/>
          <p:cNvSpPr txBox="1"/>
          <p:nvPr/>
        </p:nvSpPr>
        <p:spPr>
          <a:xfrm>
            <a:off x="3429000" y="6172200"/>
            <a:ext cx="2895600" cy="276999"/>
          </a:xfrm>
          <a:prstGeom prst="rect">
            <a:avLst/>
          </a:prstGeom>
          <a:noFill/>
        </p:spPr>
        <p:txBody>
          <a:bodyPr wrap="square" rtlCol="0">
            <a:spAutoFit/>
          </a:bodyPr>
          <a:lstStyle/>
          <a:p>
            <a:r>
              <a:rPr lang="en-US" sz="1200" dirty="0"/>
              <a:t>http://</a:t>
            </a:r>
            <a:r>
              <a:rPr lang="en-US" sz="1200" dirty="0" err="1"/>
              <a:t>www.wholesaletattoosupplies.com</a:t>
            </a:r>
            <a:endParaRPr lang="en-US" sz="1200" dirty="0"/>
          </a:p>
        </p:txBody>
      </p:sp>
    </p:spTree>
    <p:extLst>
      <p:ext uri="{BB962C8B-B14F-4D97-AF65-F5344CB8AC3E}">
        <p14:creationId xmlns:p14="http://schemas.microsoft.com/office/powerpoint/2010/main" val="37206678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838200"/>
            <a:ext cx="5981700" cy="5453317"/>
          </a:xfrm>
          <a:prstGeom prst="rect">
            <a:avLst/>
          </a:prstGeom>
        </p:spPr>
      </p:pic>
      <p:sp>
        <p:nvSpPr>
          <p:cNvPr id="3" name="TextBox 2"/>
          <p:cNvSpPr txBox="1"/>
          <p:nvPr/>
        </p:nvSpPr>
        <p:spPr>
          <a:xfrm>
            <a:off x="4114800" y="6248400"/>
            <a:ext cx="3357485" cy="276999"/>
          </a:xfrm>
          <a:prstGeom prst="rect">
            <a:avLst/>
          </a:prstGeom>
          <a:noFill/>
        </p:spPr>
        <p:txBody>
          <a:bodyPr wrap="none" rtlCol="0">
            <a:spAutoFit/>
          </a:bodyPr>
          <a:lstStyle/>
          <a:p>
            <a:r>
              <a:rPr lang="en-US" sz="1200" dirty="0"/>
              <a:t>https://</a:t>
            </a:r>
            <a:r>
              <a:rPr lang="en-US" sz="1200" dirty="0" err="1"/>
              <a:t>www.youtube.com</a:t>
            </a:r>
            <a:r>
              <a:rPr lang="en-US" sz="1200" dirty="0"/>
              <a:t>/</a:t>
            </a:r>
            <a:r>
              <a:rPr lang="en-US" sz="1200" dirty="0" err="1"/>
              <a:t>watch?v</a:t>
            </a:r>
            <a:r>
              <a:rPr lang="en-US" sz="1200" dirty="0"/>
              <a:t>=EIR5pPiM3Bg</a:t>
            </a:r>
          </a:p>
        </p:txBody>
      </p:sp>
    </p:spTree>
    <p:extLst>
      <p:ext uri="{BB962C8B-B14F-4D97-AF65-F5344CB8AC3E}">
        <p14:creationId xmlns:p14="http://schemas.microsoft.com/office/powerpoint/2010/main" val="246951020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Between </a:t>
            </a:r>
            <a:r>
              <a:rPr lang="en-US" dirty="0"/>
              <a:t>November 2013 and October 2014 , patients 18 years of age or older undergoing a skin biopsy for a suspected </a:t>
            </a:r>
            <a:r>
              <a:rPr lang="en-US" dirty="0" smtClean="0"/>
              <a:t>non-melanoma </a:t>
            </a:r>
            <a:r>
              <a:rPr lang="en-US" dirty="0"/>
              <a:t>skin cancer in our outpatient dermatology clinic were invited to participate in this study. </a:t>
            </a:r>
            <a:endParaRPr lang="en-US" dirty="0" smtClean="0"/>
          </a:p>
          <a:p>
            <a:r>
              <a:rPr lang="en-US" dirty="0" smtClean="0"/>
              <a:t>Participants </a:t>
            </a:r>
            <a:r>
              <a:rPr lang="en-US" dirty="0"/>
              <a:t>received written information about the study in either English or Spanish, and informed consent was obtained from each patient.  The project proposal was approved by the Nova Southeastern Institutional Review Board. </a:t>
            </a:r>
          </a:p>
        </p:txBody>
      </p:sp>
    </p:spTree>
    <p:extLst>
      <p:ext uri="{BB962C8B-B14F-4D97-AF65-F5344CB8AC3E}">
        <p14:creationId xmlns:p14="http://schemas.microsoft.com/office/powerpoint/2010/main" val="12214451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Technique</a:t>
            </a:r>
            <a:endParaRPr lang="en-US" dirty="0"/>
          </a:p>
        </p:txBody>
      </p:sp>
      <p:pic>
        <p:nvPicPr>
          <p:cNvPr id="8" name="Content Placeholder 7" descr="IMG_0492.JPG"/>
          <p:cNvPicPr>
            <a:picLocks noGrp="1" noChangeAspect="1"/>
          </p:cNvPicPr>
          <p:nvPr>
            <p:ph idx="1"/>
          </p:nvPr>
        </p:nvPicPr>
        <p:blipFill>
          <a:blip r:embed="rId3" cstate="email">
            <a:extLst>
              <a:ext uri="{28A0092B-C50C-407E-A947-70E740481C1C}">
                <a14:useLocalDpi xmlns:a14="http://schemas.microsoft.com/office/drawing/2010/main"/>
              </a:ext>
            </a:extLst>
          </a:blip>
          <a:srcRect l="-71221" r="-71221"/>
          <a:stretch>
            <a:fillRect/>
          </a:stretch>
        </p:blipFill>
        <p:spPr/>
      </p:pic>
    </p:spTree>
    <p:extLst>
      <p:ext uri="{BB962C8B-B14F-4D97-AF65-F5344CB8AC3E}">
        <p14:creationId xmlns:p14="http://schemas.microsoft.com/office/powerpoint/2010/main" val="136223631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488.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914400" y="1371600"/>
            <a:ext cx="7176878" cy="5361632"/>
          </a:xfrm>
          <a:prstGeom prst="rect">
            <a:avLst/>
          </a:prstGeom>
        </p:spPr>
      </p:pic>
      <p:sp>
        <p:nvSpPr>
          <p:cNvPr id="3" name="Title 2"/>
          <p:cNvSpPr>
            <a:spLocks noGrp="1"/>
          </p:cNvSpPr>
          <p:nvPr>
            <p:ph type="title"/>
          </p:nvPr>
        </p:nvSpPr>
        <p:spPr/>
        <p:txBody>
          <a:bodyPr/>
          <a:lstStyle/>
          <a:p>
            <a:r>
              <a:rPr lang="en-US" dirty="0" smtClean="0"/>
              <a:t>Materials</a:t>
            </a:r>
            <a:endParaRPr lang="en-US" dirty="0"/>
          </a:p>
        </p:txBody>
      </p:sp>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148688853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495.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0" y="1752600"/>
            <a:ext cx="4953000" cy="4953000"/>
          </a:xfrm>
          <a:prstGeom prst="rect">
            <a:avLst/>
          </a:prstGeom>
        </p:spPr>
      </p:pic>
      <p:sp>
        <p:nvSpPr>
          <p:cNvPr id="3" name="Title 2"/>
          <p:cNvSpPr>
            <a:spLocks noGrp="1"/>
          </p:cNvSpPr>
          <p:nvPr>
            <p:ph type="title"/>
          </p:nvPr>
        </p:nvSpPr>
        <p:spPr/>
        <p:txBody>
          <a:bodyPr/>
          <a:lstStyle/>
          <a:p>
            <a:r>
              <a:rPr lang="en-US" dirty="0" smtClean="0"/>
              <a:t>Tattoo immediately after</a:t>
            </a:r>
            <a:endParaRPr lang="en-US" dirty="0"/>
          </a:p>
        </p:txBody>
      </p:sp>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199123052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490.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6000" y="1219200"/>
            <a:ext cx="4229100" cy="5638800"/>
          </a:xfrm>
          <a:prstGeom prst="rect">
            <a:avLst/>
          </a:prstGeom>
        </p:spPr>
      </p:pic>
      <p:sp>
        <p:nvSpPr>
          <p:cNvPr id="4" name="Title 3"/>
          <p:cNvSpPr>
            <a:spLocks noGrp="1"/>
          </p:cNvSpPr>
          <p:nvPr>
            <p:ph type="title"/>
          </p:nvPr>
        </p:nvSpPr>
        <p:spPr/>
        <p:txBody>
          <a:bodyPr/>
          <a:lstStyle/>
          <a:p>
            <a:r>
              <a:rPr lang="en-US" dirty="0" smtClean="0"/>
              <a:t>Tattoo at follow up visit</a:t>
            </a:r>
            <a:endParaRPr lang="en-US" dirty="0"/>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25526919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494.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6400" y="1295400"/>
            <a:ext cx="5562600" cy="5562600"/>
          </a:xfrm>
          <a:prstGeom prst="rect">
            <a:avLst/>
          </a:prstGeom>
        </p:spPr>
      </p:pic>
      <p:cxnSp>
        <p:nvCxnSpPr>
          <p:cNvPr id="4" name="Straight Connector 3"/>
          <p:cNvCxnSpPr/>
          <p:nvPr/>
        </p:nvCxnSpPr>
        <p:spPr>
          <a:xfrm>
            <a:off x="5943600" y="1828800"/>
            <a:ext cx="457200" cy="914400"/>
          </a:xfrm>
          <a:prstGeom prst="line">
            <a:avLst/>
          </a:prstGeom>
          <a:ln w="76200" cmpd="sng">
            <a:solidFill>
              <a:srgbClr val="2C7C9F"/>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6248400" y="1524000"/>
            <a:ext cx="457200" cy="914400"/>
          </a:xfrm>
          <a:prstGeom prst="line">
            <a:avLst/>
          </a:prstGeom>
          <a:ln w="76200" cmpd="sng">
            <a:solidFill>
              <a:srgbClr val="2C7C9F"/>
            </a:solidFill>
          </a:ln>
        </p:spPr>
        <p:style>
          <a:lnRef idx="2">
            <a:schemeClr val="accent1"/>
          </a:lnRef>
          <a:fillRef idx="0">
            <a:schemeClr val="accent1"/>
          </a:fillRef>
          <a:effectRef idx="1">
            <a:schemeClr val="accent1"/>
          </a:effectRef>
          <a:fontRef idx="minor">
            <a:schemeClr val="tx1"/>
          </a:fontRef>
        </p:style>
      </p:cxnSp>
      <p:sp>
        <p:nvSpPr>
          <p:cNvPr id="6" name="Title 5"/>
          <p:cNvSpPr>
            <a:spLocks noGrp="1"/>
          </p:cNvSpPr>
          <p:nvPr>
            <p:ph type="title"/>
          </p:nvPr>
        </p:nvSpPr>
        <p:spPr/>
        <p:txBody>
          <a:bodyPr/>
          <a:lstStyle/>
          <a:p>
            <a:r>
              <a:rPr lang="en-US" dirty="0" smtClean="0"/>
              <a:t>Tattoo removal</a:t>
            </a:r>
            <a:endParaRPr lang="en-US" dirty="0"/>
          </a:p>
        </p:txBody>
      </p:sp>
      <p:sp>
        <p:nvSpPr>
          <p:cNvPr id="7" name="Content Placeholder 6"/>
          <p:cNvSpPr>
            <a:spLocks noGrp="1"/>
          </p:cNvSpPr>
          <p:nvPr>
            <p:ph idx="1"/>
          </p:nvPr>
        </p:nvSpPr>
        <p:spPr/>
        <p:txBody>
          <a:bodyPr/>
          <a:lstStyle/>
          <a:p>
            <a:endParaRPr lang="en-US"/>
          </a:p>
        </p:txBody>
      </p:sp>
    </p:spTree>
    <p:extLst>
      <p:ext uri="{BB962C8B-B14F-4D97-AF65-F5344CB8AC3E}">
        <p14:creationId xmlns:p14="http://schemas.microsoft.com/office/powerpoint/2010/main" val="309867501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Patients</a:t>
            </a:r>
            <a:endParaRPr lang="en-US" dirty="0"/>
          </a:p>
        </p:txBody>
      </p:sp>
      <p:sp>
        <p:nvSpPr>
          <p:cNvPr id="3" name="Content Placeholder 2"/>
          <p:cNvSpPr>
            <a:spLocks noGrp="1"/>
          </p:cNvSpPr>
          <p:nvPr>
            <p:ph idx="1"/>
          </p:nvPr>
        </p:nvSpPr>
        <p:spPr/>
        <p:txBody>
          <a:bodyPr>
            <a:normAutofit fontScale="85000" lnSpcReduction="10000"/>
          </a:bodyPr>
          <a:lstStyle/>
          <a:p>
            <a:r>
              <a:rPr lang="en-US" dirty="0">
                <a:solidFill>
                  <a:srgbClr val="000000"/>
                </a:solidFill>
              </a:rPr>
              <a:t>31 patients </a:t>
            </a:r>
            <a:r>
              <a:rPr lang="en-US" dirty="0"/>
              <a:t>(11 women, 20 men; mean age 74 [range 53-96 years]) </a:t>
            </a:r>
            <a:endParaRPr lang="en-US" dirty="0" smtClean="0"/>
          </a:p>
          <a:p>
            <a:r>
              <a:rPr lang="en-US" dirty="0" smtClean="0">
                <a:solidFill>
                  <a:schemeClr val="bg1"/>
                </a:solidFill>
              </a:rPr>
              <a:t>51 </a:t>
            </a:r>
            <a:r>
              <a:rPr lang="en-US" dirty="0">
                <a:solidFill>
                  <a:schemeClr val="bg1"/>
                </a:solidFill>
              </a:rPr>
              <a:t>biopsies </a:t>
            </a:r>
            <a:r>
              <a:rPr lang="en-US" dirty="0"/>
              <a:t>were performed in total with one to four biopsies per patient </a:t>
            </a:r>
          </a:p>
          <a:p>
            <a:r>
              <a:rPr lang="en-US" dirty="0" smtClean="0"/>
              <a:t>Most </a:t>
            </a:r>
            <a:r>
              <a:rPr lang="en-US" dirty="0"/>
              <a:t>of the biopsy sites occurred on the </a:t>
            </a:r>
            <a:r>
              <a:rPr lang="en-US" dirty="0" smtClean="0">
                <a:solidFill>
                  <a:srgbClr val="000000"/>
                </a:solidFill>
              </a:rPr>
              <a:t>extremities</a:t>
            </a:r>
            <a:endParaRPr lang="en-US" dirty="0">
              <a:solidFill>
                <a:srgbClr val="000000"/>
              </a:solidFill>
            </a:endParaRPr>
          </a:p>
          <a:p>
            <a:r>
              <a:rPr lang="en-US" dirty="0" smtClean="0"/>
              <a:t>Out </a:t>
            </a:r>
            <a:r>
              <a:rPr lang="en-US" dirty="0"/>
              <a:t>of the 51 total biopsies, </a:t>
            </a:r>
            <a:r>
              <a:rPr lang="en-US" dirty="0">
                <a:solidFill>
                  <a:srgbClr val="000000"/>
                </a:solidFill>
              </a:rPr>
              <a:t>48 were </a:t>
            </a:r>
            <a:r>
              <a:rPr lang="en-US" dirty="0" err="1">
                <a:solidFill>
                  <a:srgbClr val="000000"/>
                </a:solidFill>
              </a:rPr>
              <a:t>nonmelanoma</a:t>
            </a:r>
            <a:r>
              <a:rPr lang="en-US" dirty="0">
                <a:solidFill>
                  <a:srgbClr val="000000"/>
                </a:solidFill>
              </a:rPr>
              <a:t> skin cancers</a:t>
            </a:r>
            <a:r>
              <a:rPr lang="en-US" dirty="0"/>
              <a:t> including 39 squamous cell carcinomas (SCC) and 9 basal cell carcinomas. Two biopsy lesions were diagnosed as actinic </a:t>
            </a:r>
            <a:r>
              <a:rPr lang="en-US" dirty="0" err="1"/>
              <a:t>keratoses</a:t>
            </a:r>
            <a:r>
              <a:rPr lang="en-US" dirty="0"/>
              <a:t> and 1 was nonmalignant, </a:t>
            </a:r>
            <a:r>
              <a:rPr lang="en-US" dirty="0" err="1" smtClean="0"/>
              <a:t>acroangiodermatitis</a:t>
            </a:r>
            <a:r>
              <a:rPr lang="en-US" dirty="0"/>
              <a:t>.</a:t>
            </a:r>
            <a:endParaRPr lang="en-US" dirty="0" smtClean="0"/>
          </a:p>
        </p:txBody>
      </p:sp>
    </p:spTree>
    <p:extLst>
      <p:ext uri="{BB962C8B-B14F-4D97-AF65-F5344CB8AC3E}">
        <p14:creationId xmlns:p14="http://schemas.microsoft.com/office/powerpoint/2010/main" val="393906591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normAutofit fontScale="92500"/>
          </a:bodyPr>
          <a:lstStyle/>
          <a:p>
            <a:r>
              <a:rPr lang="en-US" dirty="0"/>
              <a:t>Follow up visits for treatment occurred </a:t>
            </a:r>
            <a:r>
              <a:rPr lang="en-US" dirty="0">
                <a:solidFill>
                  <a:srgbClr val="B7DEE8"/>
                </a:solidFill>
              </a:rPr>
              <a:t>7 to 161 </a:t>
            </a:r>
            <a:r>
              <a:rPr lang="en-US" dirty="0"/>
              <a:t>days after tattoo application (mean 49 days). Two patients (5 SCCs biopsies) were lost to follow up; they did not respond to attempts to contact them.  Another patient with two biopsy proven SCCs refused treatment and declined tattoo removal.</a:t>
            </a:r>
          </a:p>
          <a:p>
            <a:r>
              <a:rPr lang="en-US" dirty="0"/>
              <a:t>None of the participants have experienced any adverse reactions related to the tattoo to date</a:t>
            </a:r>
            <a:r>
              <a:rPr lang="en-US" dirty="0" smtClean="0"/>
              <a:t>.</a:t>
            </a:r>
            <a:endParaRPr lang="en-US" dirty="0"/>
          </a:p>
        </p:txBody>
      </p:sp>
    </p:spTree>
    <p:extLst>
      <p:ext uri="{BB962C8B-B14F-4D97-AF65-F5344CB8AC3E}">
        <p14:creationId xmlns:p14="http://schemas.microsoft.com/office/powerpoint/2010/main" val="153889338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of Fluorescence (LOF)</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r>
              <a:rPr lang="en-US" dirty="0"/>
              <a:t>All tattoo sites corresponded with photos taken at the time of biopsy.  </a:t>
            </a:r>
            <a:endParaRPr lang="en-US" dirty="0" smtClean="0"/>
          </a:p>
          <a:p>
            <a:r>
              <a:rPr lang="en-US" dirty="0" smtClean="0"/>
              <a:t>The </a:t>
            </a:r>
            <a:r>
              <a:rPr lang="en-US" dirty="0"/>
              <a:t>majority of lesions (</a:t>
            </a:r>
            <a:r>
              <a:rPr lang="en-US" dirty="0">
                <a:solidFill>
                  <a:srgbClr val="FF0000"/>
                </a:solidFill>
              </a:rPr>
              <a:t>84%</a:t>
            </a:r>
            <a:r>
              <a:rPr lang="en-US" dirty="0"/>
              <a:t>) demonstrated very visible fluorescence (</a:t>
            </a:r>
            <a:r>
              <a:rPr lang="en-US" dirty="0">
                <a:solidFill>
                  <a:srgbClr val="FF0000"/>
                </a:solidFill>
              </a:rPr>
              <a:t>LOF 3</a:t>
            </a:r>
            <a:r>
              <a:rPr lang="en-US" dirty="0"/>
              <a:t>) at follow up; those tattoos had been present for an average of 46 days.  </a:t>
            </a:r>
            <a:endParaRPr lang="en-US" dirty="0" smtClean="0"/>
          </a:p>
          <a:p>
            <a:r>
              <a:rPr lang="en-US" dirty="0" smtClean="0"/>
              <a:t>Four </a:t>
            </a:r>
            <a:r>
              <a:rPr lang="en-US" dirty="0"/>
              <a:t>(</a:t>
            </a:r>
            <a:r>
              <a:rPr lang="en-US" dirty="0">
                <a:solidFill>
                  <a:srgbClr val="FF0000"/>
                </a:solidFill>
              </a:rPr>
              <a:t>9%)</a:t>
            </a:r>
            <a:r>
              <a:rPr lang="en-US" dirty="0"/>
              <a:t> tattoos had a </a:t>
            </a:r>
            <a:r>
              <a:rPr lang="en-US" dirty="0">
                <a:solidFill>
                  <a:srgbClr val="FF0000"/>
                </a:solidFill>
              </a:rPr>
              <a:t>LOF of 2 </a:t>
            </a:r>
            <a:r>
              <a:rPr lang="en-US" dirty="0"/>
              <a:t>at follow up; those had been present for an average of 49 days. </a:t>
            </a:r>
            <a:endParaRPr lang="en-US" dirty="0" smtClean="0"/>
          </a:p>
          <a:p>
            <a:r>
              <a:rPr lang="en-US" dirty="0" smtClean="0"/>
              <a:t>Three </a:t>
            </a:r>
            <a:r>
              <a:rPr lang="en-US" dirty="0"/>
              <a:t>(</a:t>
            </a:r>
            <a:r>
              <a:rPr lang="en-US" dirty="0">
                <a:solidFill>
                  <a:srgbClr val="FF0000"/>
                </a:solidFill>
              </a:rPr>
              <a:t>7%</a:t>
            </a:r>
            <a:r>
              <a:rPr lang="en-US" dirty="0"/>
              <a:t>) had a </a:t>
            </a:r>
            <a:r>
              <a:rPr lang="en-US" dirty="0">
                <a:solidFill>
                  <a:srgbClr val="FF0000"/>
                </a:solidFill>
              </a:rPr>
              <a:t>LOF of 1 </a:t>
            </a:r>
            <a:r>
              <a:rPr lang="en-US" dirty="0"/>
              <a:t>at follow up; those tattoos had been present for an average of 92 days.    </a:t>
            </a:r>
          </a:p>
        </p:txBody>
      </p:sp>
    </p:spTree>
    <p:extLst>
      <p:ext uri="{BB962C8B-B14F-4D97-AF65-F5344CB8AC3E}">
        <p14:creationId xmlns:p14="http://schemas.microsoft.com/office/powerpoint/2010/main" val="414763129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Identification</a:t>
            </a:r>
            <a:endParaRPr lang="en-US" dirty="0"/>
          </a:p>
        </p:txBody>
      </p:sp>
      <p:sp>
        <p:nvSpPr>
          <p:cNvPr id="3" name="Content Placeholder 2"/>
          <p:cNvSpPr>
            <a:spLocks noGrp="1"/>
          </p:cNvSpPr>
          <p:nvPr>
            <p:ph idx="1"/>
          </p:nvPr>
        </p:nvSpPr>
        <p:spPr/>
        <p:txBody>
          <a:bodyPr>
            <a:normAutofit fontScale="92500"/>
          </a:bodyPr>
          <a:lstStyle/>
          <a:p>
            <a:r>
              <a:rPr lang="en-US" dirty="0"/>
              <a:t>In 35% of cases, the patient was unsure of the biopsy site before Wood’s lamp illumination. Illumination was helpful to the physician in identifying the correct site in 7% of cases.  None of the tattoos were visible in natural light.</a:t>
            </a:r>
          </a:p>
          <a:p>
            <a:r>
              <a:rPr lang="en-US" dirty="0"/>
              <a:t>The majority of patients were treated with </a:t>
            </a:r>
            <a:r>
              <a:rPr lang="en-US" dirty="0" err="1"/>
              <a:t>Mohs</a:t>
            </a:r>
            <a:r>
              <a:rPr lang="en-US" dirty="0"/>
              <a:t> micrographic surgery or surgical excision. After surgical treatment, none of the patients had visible evidence of residual tattoo.  </a:t>
            </a:r>
          </a:p>
          <a:p>
            <a:endParaRPr lang="en-US" dirty="0"/>
          </a:p>
          <a:p>
            <a:endParaRPr lang="en-US" dirty="0"/>
          </a:p>
        </p:txBody>
      </p:sp>
    </p:spTree>
    <p:extLst>
      <p:ext uri="{BB962C8B-B14F-4D97-AF65-F5344CB8AC3E}">
        <p14:creationId xmlns:p14="http://schemas.microsoft.com/office/powerpoint/2010/main" val="35888901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0" y="0"/>
            <a:ext cx="6172200" cy="6704330"/>
          </a:xfrm>
          <a:prstGeom prst="rect">
            <a:avLst/>
          </a:prstGeom>
          <a:noFill/>
          <a:ln>
            <a:noFill/>
          </a:ln>
          <a:extLst>
            <a:ext uri="{FAA26D3D-D897-4be2-8F04-BA451C77F1D7}">
              <ma14:placeholderFlag xmlns:ma14="http://schemas.microsoft.com/office/mac/drawingml/2011/main"/>
            </a:ext>
          </a:extLst>
        </p:spPr>
      </p:pic>
    </p:spTree>
    <p:extLst>
      <p:ext uri="{BB962C8B-B14F-4D97-AF65-F5344CB8AC3E}">
        <p14:creationId xmlns:p14="http://schemas.microsoft.com/office/powerpoint/2010/main" val="271627606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112128139"/>
              </p:ext>
            </p:extLst>
          </p:nvPr>
        </p:nvGraphicFramePr>
        <p:xfrm>
          <a:off x="3886200" y="7696200"/>
          <a:ext cx="5046662" cy="6656083"/>
        </p:xfrm>
        <a:graphic>
          <a:graphicData uri="http://schemas.openxmlformats.org/presentationml/2006/ole">
            <mc:AlternateContent xmlns:mc="http://schemas.openxmlformats.org/markup-compatibility/2006">
              <mc:Choice xmlns:v="urn:schemas-microsoft-com:vml" Requires="v">
                <p:oleObj spid="_x0000_s1133" name="Document" r:id="rId4" imgW="6489700" imgH="8559800" progId="Word.Document.12">
                  <p:embed/>
                </p:oleObj>
              </mc:Choice>
              <mc:Fallback>
                <p:oleObj name="Document" r:id="rId4" imgW="6489700" imgH="8559800" progId="Word.Document.12">
                  <p:embed/>
                  <p:pic>
                    <p:nvPicPr>
                      <p:cNvPr id="0" name=""/>
                      <p:cNvPicPr/>
                      <p:nvPr/>
                    </p:nvPicPr>
                    <p:blipFill>
                      <a:blip r:embed="rId5"/>
                      <a:stretch>
                        <a:fillRect/>
                      </a:stretch>
                    </p:blipFill>
                    <p:spPr>
                      <a:xfrm>
                        <a:off x="3886200" y="7696200"/>
                        <a:ext cx="5046662" cy="6656083"/>
                      </a:xfrm>
                      <a:prstGeom prst="rect">
                        <a:avLst/>
                      </a:prstGeom>
                    </p:spPr>
                  </p:pic>
                </p:oleObj>
              </mc:Fallback>
            </mc:AlternateContent>
          </a:graphicData>
        </a:graphic>
      </p:graphicFrame>
      <p:grpSp>
        <p:nvGrpSpPr>
          <p:cNvPr id="3" name="Group 10"/>
          <p:cNvGrpSpPr>
            <a:grpSpLocks/>
          </p:cNvGrpSpPr>
          <p:nvPr/>
        </p:nvGrpSpPr>
        <p:grpSpPr bwMode="auto">
          <a:xfrm>
            <a:off x="1219200" y="457200"/>
            <a:ext cx="6745288" cy="6248400"/>
            <a:chOff x="965" y="128"/>
            <a:chExt cx="10023" cy="9137"/>
          </a:xfrm>
        </p:grpSpPr>
        <p:pic>
          <p:nvPicPr>
            <p:cNvPr id="1035" name="Picture 11"/>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65" y="128"/>
              <a:ext cx="10022" cy="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2"/>
            <p:cNvSpPr txBox="1">
              <a:spLocks noChangeArrowheads="1"/>
            </p:cNvSpPr>
            <p:nvPr/>
          </p:nvSpPr>
          <p:spPr bwMode="auto">
            <a:xfrm>
              <a:off x="4359" y="249"/>
              <a:ext cx="140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Patient able to ID</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5" name="Text Box 13"/>
            <p:cNvSpPr txBox="1">
              <a:spLocks noChangeArrowheads="1"/>
            </p:cNvSpPr>
            <p:nvPr/>
          </p:nvSpPr>
          <p:spPr bwMode="auto">
            <a:xfrm>
              <a:off x="7941" y="249"/>
              <a:ext cx="1629"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Physician able to ID</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6" name="Text Box 14"/>
            <p:cNvSpPr txBox="1">
              <a:spLocks noChangeArrowheads="1"/>
            </p:cNvSpPr>
            <p:nvPr/>
          </p:nvSpPr>
          <p:spPr bwMode="auto">
            <a:xfrm>
              <a:off x="4314" y="708"/>
              <a:ext cx="24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No</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7" name="Text Box 15"/>
            <p:cNvSpPr txBox="1">
              <a:spLocks noChangeArrowheads="1"/>
            </p:cNvSpPr>
            <p:nvPr/>
          </p:nvSpPr>
          <p:spPr bwMode="auto">
            <a:xfrm>
              <a:off x="5487" y="708"/>
              <a:ext cx="1159"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Yes    P-Value</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8" name="Text Box 16"/>
            <p:cNvSpPr txBox="1">
              <a:spLocks noChangeArrowheads="1"/>
            </p:cNvSpPr>
            <p:nvPr/>
          </p:nvSpPr>
          <p:spPr bwMode="auto">
            <a:xfrm>
              <a:off x="7974" y="708"/>
              <a:ext cx="24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No</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9" name="Text Box 17"/>
            <p:cNvSpPr txBox="1">
              <a:spLocks noChangeArrowheads="1"/>
            </p:cNvSpPr>
            <p:nvPr/>
          </p:nvSpPr>
          <p:spPr bwMode="auto">
            <a:xfrm>
              <a:off x="9148" y="708"/>
              <a:ext cx="31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Yes</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 name="Text Box 18"/>
            <p:cNvSpPr txBox="1">
              <a:spLocks noChangeArrowheads="1"/>
            </p:cNvSpPr>
            <p:nvPr/>
          </p:nvSpPr>
          <p:spPr bwMode="auto">
            <a:xfrm>
              <a:off x="10046" y="708"/>
              <a:ext cx="653"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P-Value</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1" name="Text Box 19"/>
            <p:cNvSpPr txBox="1">
              <a:spLocks noChangeArrowheads="1"/>
            </p:cNvSpPr>
            <p:nvPr/>
          </p:nvSpPr>
          <p:spPr bwMode="auto">
            <a:xfrm>
              <a:off x="1090" y="1173"/>
              <a:ext cx="299"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Sex</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2" name="Text Box 20"/>
            <p:cNvSpPr txBox="1">
              <a:spLocks noChangeArrowheads="1"/>
            </p:cNvSpPr>
            <p:nvPr/>
          </p:nvSpPr>
          <p:spPr bwMode="auto">
            <a:xfrm>
              <a:off x="2417" y="1173"/>
              <a:ext cx="58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Female</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3" name="Text Box 21"/>
            <p:cNvSpPr txBox="1">
              <a:spLocks noChangeArrowheads="1"/>
            </p:cNvSpPr>
            <p:nvPr/>
          </p:nvSpPr>
          <p:spPr bwMode="auto">
            <a:xfrm>
              <a:off x="3889" y="117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6 (13%)</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4" name="Text Box 22"/>
            <p:cNvSpPr txBox="1">
              <a:spLocks noChangeArrowheads="1"/>
            </p:cNvSpPr>
            <p:nvPr/>
          </p:nvSpPr>
          <p:spPr bwMode="auto">
            <a:xfrm>
              <a:off x="5130" y="117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8 (18%)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5" name="Text Box 23"/>
            <p:cNvSpPr txBox="1">
              <a:spLocks noChangeArrowheads="1"/>
            </p:cNvSpPr>
            <p:nvPr/>
          </p:nvSpPr>
          <p:spPr bwMode="auto">
            <a:xfrm>
              <a:off x="6176" y="1173"/>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0.518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6" name="Text Box 24"/>
            <p:cNvSpPr txBox="1">
              <a:spLocks noChangeArrowheads="1"/>
            </p:cNvSpPr>
            <p:nvPr/>
          </p:nvSpPr>
          <p:spPr bwMode="auto">
            <a:xfrm>
              <a:off x="7653" y="1173"/>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 (0%)</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7" name="Text Box 25"/>
            <p:cNvSpPr txBox="1">
              <a:spLocks noChangeArrowheads="1"/>
            </p:cNvSpPr>
            <p:nvPr/>
          </p:nvSpPr>
          <p:spPr bwMode="auto">
            <a:xfrm>
              <a:off x="8694" y="1173"/>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14 (31%)</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8" name="Text Box 26"/>
            <p:cNvSpPr txBox="1">
              <a:spLocks noChangeArrowheads="1"/>
            </p:cNvSpPr>
            <p:nvPr/>
          </p:nvSpPr>
          <p:spPr bwMode="auto">
            <a:xfrm>
              <a:off x="10233" y="1173"/>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0.542</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9" name="Text Box 27"/>
            <p:cNvSpPr txBox="1">
              <a:spLocks noChangeArrowheads="1"/>
            </p:cNvSpPr>
            <p:nvPr/>
          </p:nvSpPr>
          <p:spPr bwMode="auto">
            <a:xfrm>
              <a:off x="2417" y="1612"/>
              <a:ext cx="41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Male</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0" name="Text Box 28"/>
            <p:cNvSpPr txBox="1">
              <a:spLocks noChangeArrowheads="1"/>
            </p:cNvSpPr>
            <p:nvPr/>
          </p:nvSpPr>
          <p:spPr bwMode="auto">
            <a:xfrm>
              <a:off x="3790" y="1612"/>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10 (22%)</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1" name="Text Box 29"/>
            <p:cNvSpPr txBox="1">
              <a:spLocks noChangeArrowheads="1"/>
            </p:cNvSpPr>
            <p:nvPr/>
          </p:nvSpPr>
          <p:spPr bwMode="auto">
            <a:xfrm>
              <a:off x="5031" y="1612"/>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21 (47%)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2" name="Text Box 30"/>
            <p:cNvSpPr txBox="1">
              <a:spLocks noChangeArrowheads="1"/>
            </p:cNvSpPr>
            <p:nvPr/>
          </p:nvSpPr>
          <p:spPr bwMode="auto">
            <a:xfrm>
              <a:off x="7552" y="1612"/>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3 (67%)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3" name="Text Box 31"/>
            <p:cNvSpPr txBox="1">
              <a:spLocks noChangeArrowheads="1"/>
            </p:cNvSpPr>
            <p:nvPr/>
          </p:nvSpPr>
          <p:spPr bwMode="auto">
            <a:xfrm>
              <a:off x="8694" y="1612"/>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28 (62%)</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4" name="Text Box 32"/>
            <p:cNvSpPr txBox="1">
              <a:spLocks noChangeArrowheads="1"/>
            </p:cNvSpPr>
            <p:nvPr/>
          </p:nvSpPr>
          <p:spPr bwMode="auto">
            <a:xfrm>
              <a:off x="1090" y="2493"/>
              <a:ext cx="7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Diagnosis</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5" name="Text Box 33"/>
            <p:cNvSpPr txBox="1">
              <a:spLocks noChangeArrowheads="1"/>
            </p:cNvSpPr>
            <p:nvPr/>
          </p:nvSpPr>
          <p:spPr bwMode="auto">
            <a:xfrm>
              <a:off x="2417" y="2493"/>
              <a:ext cx="37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SCC</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6" name="Text Box 34"/>
            <p:cNvSpPr txBox="1">
              <a:spLocks noChangeArrowheads="1"/>
            </p:cNvSpPr>
            <p:nvPr/>
          </p:nvSpPr>
          <p:spPr bwMode="auto">
            <a:xfrm>
              <a:off x="3889" y="249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8 (18%)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7" name="Text Box 35"/>
            <p:cNvSpPr txBox="1">
              <a:spLocks noChangeArrowheads="1"/>
            </p:cNvSpPr>
            <p:nvPr/>
          </p:nvSpPr>
          <p:spPr bwMode="auto">
            <a:xfrm>
              <a:off x="5130" y="249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7 (16%)</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8" name="Text Box 36"/>
            <p:cNvSpPr txBox="1">
              <a:spLocks noChangeArrowheads="1"/>
            </p:cNvSpPr>
            <p:nvPr/>
          </p:nvSpPr>
          <p:spPr bwMode="auto">
            <a:xfrm>
              <a:off x="6176" y="2493"/>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0.104</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9" name="Text Box 37"/>
            <p:cNvSpPr txBox="1">
              <a:spLocks noChangeArrowheads="1"/>
            </p:cNvSpPr>
            <p:nvPr/>
          </p:nvSpPr>
          <p:spPr bwMode="auto">
            <a:xfrm>
              <a:off x="7653" y="2493"/>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2 (4%)</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30" name="Text Box 38"/>
            <p:cNvSpPr txBox="1">
              <a:spLocks noChangeArrowheads="1"/>
            </p:cNvSpPr>
            <p:nvPr/>
          </p:nvSpPr>
          <p:spPr bwMode="auto">
            <a:xfrm>
              <a:off x="8694" y="2493"/>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13 (29%)</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31" name="Text Box 39"/>
            <p:cNvSpPr txBox="1">
              <a:spLocks noChangeArrowheads="1"/>
            </p:cNvSpPr>
            <p:nvPr/>
          </p:nvSpPr>
          <p:spPr bwMode="auto">
            <a:xfrm>
              <a:off x="10233" y="2493"/>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0.254</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24" name="Text Box 40"/>
            <p:cNvSpPr txBox="1">
              <a:spLocks noChangeArrowheads="1"/>
            </p:cNvSpPr>
            <p:nvPr/>
          </p:nvSpPr>
          <p:spPr bwMode="auto">
            <a:xfrm>
              <a:off x="2417" y="2932"/>
              <a:ext cx="453"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Other</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25" name="Text Box 41"/>
            <p:cNvSpPr txBox="1">
              <a:spLocks noChangeArrowheads="1"/>
            </p:cNvSpPr>
            <p:nvPr/>
          </p:nvSpPr>
          <p:spPr bwMode="auto">
            <a:xfrm>
              <a:off x="3889" y="2932"/>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8 (18%)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26" name="Text Box 42"/>
            <p:cNvSpPr txBox="1">
              <a:spLocks noChangeArrowheads="1"/>
            </p:cNvSpPr>
            <p:nvPr/>
          </p:nvSpPr>
          <p:spPr bwMode="auto">
            <a:xfrm>
              <a:off x="5031" y="2932"/>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22 (49%)</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27" name="Text Box 43"/>
            <p:cNvSpPr txBox="1">
              <a:spLocks noChangeArrowheads="1"/>
            </p:cNvSpPr>
            <p:nvPr/>
          </p:nvSpPr>
          <p:spPr bwMode="auto">
            <a:xfrm>
              <a:off x="7653" y="2932"/>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 (2%)</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28" name="Text Box 44"/>
            <p:cNvSpPr txBox="1">
              <a:spLocks noChangeArrowheads="1"/>
            </p:cNvSpPr>
            <p:nvPr/>
          </p:nvSpPr>
          <p:spPr bwMode="auto">
            <a:xfrm>
              <a:off x="8694" y="2932"/>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29 (64%)</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29" name="Text Box 45"/>
            <p:cNvSpPr txBox="1">
              <a:spLocks noChangeArrowheads="1"/>
            </p:cNvSpPr>
            <p:nvPr/>
          </p:nvSpPr>
          <p:spPr bwMode="auto">
            <a:xfrm>
              <a:off x="1090" y="3814"/>
              <a:ext cx="819"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Treatment</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30" name="Text Box 46"/>
            <p:cNvSpPr txBox="1">
              <a:spLocks noChangeArrowheads="1"/>
            </p:cNvSpPr>
            <p:nvPr/>
          </p:nvSpPr>
          <p:spPr bwMode="auto">
            <a:xfrm>
              <a:off x="2417" y="3814"/>
              <a:ext cx="45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Mohs</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31" name="Text Box 47"/>
            <p:cNvSpPr txBox="1">
              <a:spLocks noChangeArrowheads="1"/>
            </p:cNvSpPr>
            <p:nvPr/>
          </p:nvSpPr>
          <p:spPr bwMode="auto">
            <a:xfrm>
              <a:off x="3790" y="3814"/>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12 (13%)</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32" name="Text Box 48"/>
            <p:cNvSpPr txBox="1">
              <a:spLocks noChangeArrowheads="1"/>
            </p:cNvSpPr>
            <p:nvPr/>
          </p:nvSpPr>
          <p:spPr bwMode="auto">
            <a:xfrm>
              <a:off x="5031" y="3814"/>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26 (18%)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33" name="Text Box 49"/>
            <p:cNvSpPr txBox="1">
              <a:spLocks noChangeArrowheads="1"/>
            </p:cNvSpPr>
            <p:nvPr/>
          </p:nvSpPr>
          <p:spPr bwMode="auto">
            <a:xfrm>
              <a:off x="6176" y="3814"/>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0.224</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34" name="Text Box 50"/>
            <p:cNvSpPr txBox="1">
              <a:spLocks noChangeArrowheads="1"/>
            </p:cNvSpPr>
            <p:nvPr/>
          </p:nvSpPr>
          <p:spPr bwMode="auto">
            <a:xfrm>
              <a:off x="7653" y="3814"/>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3 (7%)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36" name="Text Box 51"/>
            <p:cNvSpPr txBox="1">
              <a:spLocks noChangeArrowheads="1"/>
            </p:cNvSpPr>
            <p:nvPr/>
          </p:nvSpPr>
          <p:spPr bwMode="auto">
            <a:xfrm>
              <a:off x="8694" y="3814"/>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35 (78%)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37" name="Text Box 52"/>
            <p:cNvSpPr txBox="1">
              <a:spLocks noChangeArrowheads="1"/>
            </p:cNvSpPr>
            <p:nvPr/>
          </p:nvSpPr>
          <p:spPr bwMode="auto">
            <a:xfrm>
              <a:off x="10233" y="3814"/>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0.998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38" name="Text Box 53"/>
            <p:cNvSpPr txBox="1">
              <a:spLocks noChangeArrowheads="1"/>
            </p:cNvSpPr>
            <p:nvPr/>
          </p:nvSpPr>
          <p:spPr bwMode="auto">
            <a:xfrm>
              <a:off x="2417" y="4253"/>
              <a:ext cx="453"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Other</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39" name="Text Box 54"/>
            <p:cNvSpPr txBox="1">
              <a:spLocks noChangeArrowheads="1"/>
            </p:cNvSpPr>
            <p:nvPr/>
          </p:nvSpPr>
          <p:spPr bwMode="auto">
            <a:xfrm>
              <a:off x="3889" y="425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4 (22%)</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0" name="Text Box 55"/>
            <p:cNvSpPr txBox="1">
              <a:spLocks noChangeArrowheads="1"/>
            </p:cNvSpPr>
            <p:nvPr/>
          </p:nvSpPr>
          <p:spPr bwMode="auto">
            <a:xfrm>
              <a:off x="5130" y="425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3 (47%)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1" name="Text Box 56"/>
            <p:cNvSpPr txBox="1">
              <a:spLocks noChangeArrowheads="1"/>
            </p:cNvSpPr>
            <p:nvPr/>
          </p:nvSpPr>
          <p:spPr bwMode="auto">
            <a:xfrm>
              <a:off x="7653" y="4253"/>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 (0%)</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2" name="Text Box 57"/>
            <p:cNvSpPr txBox="1">
              <a:spLocks noChangeArrowheads="1"/>
            </p:cNvSpPr>
            <p:nvPr/>
          </p:nvSpPr>
          <p:spPr bwMode="auto">
            <a:xfrm>
              <a:off x="8793" y="425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7 (16%)</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3" name="Text Box 58"/>
            <p:cNvSpPr txBox="1">
              <a:spLocks noChangeArrowheads="1"/>
            </p:cNvSpPr>
            <p:nvPr/>
          </p:nvSpPr>
          <p:spPr bwMode="auto">
            <a:xfrm>
              <a:off x="1090" y="5134"/>
              <a:ext cx="709"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Location</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4" name="Text Box 59"/>
            <p:cNvSpPr txBox="1">
              <a:spLocks noChangeArrowheads="1"/>
            </p:cNvSpPr>
            <p:nvPr/>
          </p:nvSpPr>
          <p:spPr bwMode="auto">
            <a:xfrm>
              <a:off x="2417" y="5134"/>
              <a:ext cx="366"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Arm</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5" name="Text Box 60"/>
            <p:cNvSpPr txBox="1">
              <a:spLocks noChangeArrowheads="1"/>
            </p:cNvSpPr>
            <p:nvPr/>
          </p:nvSpPr>
          <p:spPr bwMode="auto">
            <a:xfrm>
              <a:off x="3889" y="5134"/>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7 (13%)</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6" name="Text Box 61"/>
            <p:cNvSpPr txBox="1">
              <a:spLocks noChangeArrowheads="1"/>
            </p:cNvSpPr>
            <p:nvPr/>
          </p:nvSpPr>
          <p:spPr bwMode="auto">
            <a:xfrm>
              <a:off x="5130" y="5134"/>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8 (18%)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7" name="Text Box 62"/>
            <p:cNvSpPr txBox="1">
              <a:spLocks noChangeArrowheads="1"/>
            </p:cNvSpPr>
            <p:nvPr/>
          </p:nvSpPr>
          <p:spPr bwMode="auto">
            <a:xfrm>
              <a:off x="6176" y="5134"/>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0.460</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8" name="Text Box 63"/>
            <p:cNvSpPr txBox="1">
              <a:spLocks noChangeArrowheads="1"/>
            </p:cNvSpPr>
            <p:nvPr/>
          </p:nvSpPr>
          <p:spPr bwMode="auto">
            <a:xfrm>
              <a:off x="7653" y="5134"/>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3 (7%)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49" name="Text Box 64"/>
            <p:cNvSpPr txBox="1">
              <a:spLocks noChangeArrowheads="1"/>
            </p:cNvSpPr>
            <p:nvPr/>
          </p:nvSpPr>
          <p:spPr bwMode="auto">
            <a:xfrm>
              <a:off x="8694" y="5134"/>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12 (27%)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50" name="Text Box 65"/>
            <p:cNvSpPr txBox="1">
              <a:spLocks noChangeArrowheads="1"/>
            </p:cNvSpPr>
            <p:nvPr/>
          </p:nvSpPr>
          <p:spPr bwMode="auto">
            <a:xfrm>
              <a:off x="10233" y="5134"/>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0.045</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51" name="Text Box 66"/>
            <p:cNvSpPr txBox="1">
              <a:spLocks noChangeArrowheads="1"/>
            </p:cNvSpPr>
            <p:nvPr/>
          </p:nvSpPr>
          <p:spPr bwMode="auto">
            <a:xfrm>
              <a:off x="2417" y="5573"/>
              <a:ext cx="31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Leg</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52" name="Text Box 67"/>
            <p:cNvSpPr txBox="1">
              <a:spLocks noChangeArrowheads="1"/>
            </p:cNvSpPr>
            <p:nvPr/>
          </p:nvSpPr>
          <p:spPr bwMode="auto">
            <a:xfrm>
              <a:off x="3889" y="557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3 (22%)</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53" name="Text Box 68"/>
            <p:cNvSpPr txBox="1">
              <a:spLocks noChangeArrowheads="1"/>
            </p:cNvSpPr>
            <p:nvPr/>
          </p:nvSpPr>
          <p:spPr bwMode="auto">
            <a:xfrm>
              <a:off x="5031" y="5573"/>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10 (47%)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54" name="Text Box 69"/>
            <p:cNvSpPr txBox="1">
              <a:spLocks noChangeArrowheads="1"/>
            </p:cNvSpPr>
            <p:nvPr/>
          </p:nvSpPr>
          <p:spPr bwMode="auto">
            <a:xfrm>
              <a:off x="7653" y="5573"/>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 (0%)</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55" name="Text Box 70"/>
            <p:cNvSpPr txBox="1">
              <a:spLocks noChangeArrowheads="1"/>
            </p:cNvSpPr>
            <p:nvPr/>
          </p:nvSpPr>
          <p:spPr bwMode="auto">
            <a:xfrm>
              <a:off x="8694" y="5573"/>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charset="0"/>
                  <a:ea typeface="ÇlÇr ñæí©" charset="0"/>
                </a:rPr>
                <a:t>13 (29%)</a:t>
              </a:r>
              <a:endParaRPr kumimoji="0" lang="en-US" sz="2400" b="0" i="0" u="none" strike="noStrike" cap="none" normalizeH="0" baseline="0" dirty="0">
                <a:ln>
                  <a:noFill/>
                </a:ln>
                <a:solidFill>
                  <a:schemeClr val="tx1"/>
                </a:solidFill>
                <a:effectLst/>
                <a:latin typeface="Arial" charset="0"/>
                <a:ea typeface="ＭＳ Ｐゴシック" charset="0"/>
              </a:endParaRPr>
            </a:p>
          </p:txBody>
        </p:sp>
        <p:sp>
          <p:nvSpPr>
            <p:cNvPr id="1056" name="Text Box 71"/>
            <p:cNvSpPr txBox="1">
              <a:spLocks noChangeArrowheads="1"/>
            </p:cNvSpPr>
            <p:nvPr/>
          </p:nvSpPr>
          <p:spPr bwMode="auto">
            <a:xfrm>
              <a:off x="2417" y="6015"/>
              <a:ext cx="453"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Other</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57" name="Text Box 72"/>
            <p:cNvSpPr txBox="1">
              <a:spLocks noChangeArrowheads="1"/>
            </p:cNvSpPr>
            <p:nvPr/>
          </p:nvSpPr>
          <p:spPr bwMode="auto">
            <a:xfrm>
              <a:off x="3889" y="6015"/>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6 (13%)</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58" name="Text Box 73"/>
            <p:cNvSpPr txBox="1">
              <a:spLocks noChangeArrowheads="1"/>
            </p:cNvSpPr>
            <p:nvPr/>
          </p:nvSpPr>
          <p:spPr bwMode="auto">
            <a:xfrm>
              <a:off x="5031" y="6015"/>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11 (18%)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59" name="Text Box 74"/>
            <p:cNvSpPr txBox="1">
              <a:spLocks noChangeArrowheads="1"/>
            </p:cNvSpPr>
            <p:nvPr/>
          </p:nvSpPr>
          <p:spPr bwMode="auto">
            <a:xfrm>
              <a:off x="7653" y="6015"/>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 (0%)</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0" name="Text Box 75"/>
            <p:cNvSpPr txBox="1">
              <a:spLocks noChangeArrowheads="1"/>
            </p:cNvSpPr>
            <p:nvPr/>
          </p:nvSpPr>
          <p:spPr bwMode="auto">
            <a:xfrm>
              <a:off x="8694" y="6015"/>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17 (38%)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1" name="Text Box 76"/>
            <p:cNvSpPr txBox="1">
              <a:spLocks noChangeArrowheads="1"/>
            </p:cNvSpPr>
            <p:nvPr/>
          </p:nvSpPr>
          <p:spPr bwMode="auto">
            <a:xfrm>
              <a:off x="1090" y="6893"/>
              <a:ext cx="33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Age</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2" name="Text Box 77"/>
            <p:cNvSpPr txBox="1">
              <a:spLocks noChangeArrowheads="1"/>
            </p:cNvSpPr>
            <p:nvPr/>
          </p:nvSpPr>
          <p:spPr bwMode="auto">
            <a:xfrm>
              <a:off x="2417" y="6893"/>
              <a:ext cx="767"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74 or less</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3" name="Text Box 78"/>
            <p:cNvSpPr txBox="1">
              <a:spLocks noChangeArrowheads="1"/>
            </p:cNvSpPr>
            <p:nvPr/>
          </p:nvSpPr>
          <p:spPr bwMode="auto">
            <a:xfrm>
              <a:off x="3889" y="689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4 (13%)</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4" name="Text Box 79"/>
            <p:cNvSpPr txBox="1">
              <a:spLocks noChangeArrowheads="1"/>
            </p:cNvSpPr>
            <p:nvPr/>
          </p:nvSpPr>
          <p:spPr bwMode="auto">
            <a:xfrm>
              <a:off x="5031" y="6893"/>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19 (18%)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5" name="Text Box 80"/>
            <p:cNvSpPr txBox="1">
              <a:spLocks noChangeArrowheads="1"/>
            </p:cNvSpPr>
            <p:nvPr/>
          </p:nvSpPr>
          <p:spPr bwMode="auto">
            <a:xfrm>
              <a:off x="6176" y="6893"/>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0.013</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6" name="Text Box 81"/>
            <p:cNvSpPr txBox="1">
              <a:spLocks noChangeArrowheads="1"/>
            </p:cNvSpPr>
            <p:nvPr/>
          </p:nvSpPr>
          <p:spPr bwMode="auto">
            <a:xfrm>
              <a:off x="7653" y="6893"/>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 (0%)</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7" name="Text Box 82"/>
            <p:cNvSpPr txBox="1">
              <a:spLocks noChangeArrowheads="1"/>
            </p:cNvSpPr>
            <p:nvPr/>
          </p:nvSpPr>
          <p:spPr bwMode="auto">
            <a:xfrm>
              <a:off x="8694" y="6893"/>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23 (51%)</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8" name="Text Box 83"/>
            <p:cNvSpPr txBox="1">
              <a:spLocks noChangeArrowheads="1"/>
            </p:cNvSpPr>
            <p:nvPr/>
          </p:nvSpPr>
          <p:spPr bwMode="auto">
            <a:xfrm>
              <a:off x="10233" y="6893"/>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0.108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69" name="Text Box 84"/>
            <p:cNvSpPr txBox="1">
              <a:spLocks noChangeArrowheads="1"/>
            </p:cNvSpPr>
            <p:nvPr/>
          </p:nvSpPr>
          <p:spPr bwMode="auto">
            <a:xfrm>
              <a:off x="2417" y="7335"/>
              <a:ext cx="88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75 or older</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0" name="Text Box 85"/>
            <p:cNvSpPr txBox="1">
              <a:spLocks noChangeArrowheads="1"/>
            </p:cNvSpPr>
            <p:nvPr/>
          </p:nvSpPr>
          <p:spPr bwMode="auto">
            <a:xfrm>
              <a:off x="3790" y="7335"/>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12 (22%)</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1" name="Text Box 86"/>
            <p:cNvSpPr txBox="1">
              <a:spLocks noChangeArrowheads="1"/>
            </p:cNvSpPr>
            <p:nvPr/>
          </p:nvSpPr>
          <p:spPr bwMode="auto">
            <a:xfrm>
              <a:off x="5031" y="7335"/>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10 (47%)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2" name="Text Box 87"/>
            <p:cNvSpPr txBox="1">
              <a:spLocks noChangeArrowheads="1"/>
            </p:cNvSpPr>
            <p:nvPr/>
          </p:nvSpPr>
          <p:spPr bwMode="auto">
            <a:xfrm>
              <a:off x="7653" y="7335"/>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3 (7%)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3" name="Text Box 88"/>
            <p:cNvSpPr txBox="1">
              <a:spLocks noChangeArrowheads="1"/>
            </p:cNvSpPr>
            <p:nvPr/>
          </p:nvSpPr>
          <p:spPr bwMode="auto">
            <a:xfrm>
              <a:off x="8694" y="7335"/>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19 (42%)</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4" name="Text Box 89"/>
            <p:cNvSpPr txBox="1">
              <a:spLocks noChangeArrowheads="1"/>
            </p:cNvSpPr>
            <p:nvPr/>
          </p:nvSpPr>
          <p:spPr bwMode="auto">
            <a:xfrm>
              <a:off x="1090" y="8213"/>
              <a:ext cx="409"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Days</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5" name="Text Box 90"/>
            <p:cNvSpPr txBox="1">
              <a:spLocks noChangeArrowheads="1"/>
            </p:cNvSpPr>
            <p:nvPr/>
          </p:nvSpPr>
          <p:spPr bwMode="auto">
            <a:xfrm>
              <a:off x="2417" y="8213"/>
              <a:ext cx="767"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41 or less</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6" name="Text Box 91"/>
            <p:cNvSpPr txBox="1">
              <a:spLocks noChangeArrowheads="1"/>
            </p:cNvSpPr>
            <p:nvPr/>
          </p:nvSpPr>
          <p:spPr bwMode="auto">
            <a:xfrm>
              <a:off x="3889" y="8213"/>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8 (13%)</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7" name="Text Box 92"/>
            <p:cNvSpPr txBox="1">
              <a:spLocks noChangeArrowheads="1"/>
            </p:cNvSpPr>
            <p:nvPr/>
          </p:nvSpPr>
          <p:spPr bwMode="auto">
            <a:xfrm>
              <a:off x="5031" y="8213"/>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15 (18%)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8" name="Text Box 93"/>
            <p:cNvSpPr txBox="1">
              <a:spLocks noChangeArrowheads="1"/>
            </p:cNvSpPr>
            <p:nvPr/>
          </p:nvSpPr>
          <p:spPr bwMode="auto">
            <a:xfrm>
              <a:off x="6176" y="8213"/>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0.067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79" name="Text Box 94"/>
            <p:cNvSpPr txBox="1">
              <a:spLocks noChangeArrowheads="1"/>
            </p:cNvSpPr>
            <p:nvPr/>
          </p:nvSpPr>
          <p:spPr bwMode="auto">
            <a:xfrm>
              <a:off x="7653" y="8213"/>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 (0%)</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80" name="Text Box 95"/>
            <p:cNvSpPr txBox="1">
              <a:spLocks noChangeArrowheads="1"/>
            </p:cNvSpPr>
            <p:nvPr/>
          </p:nvSpPr>
          <p:spPr bwMode="auto">
            <a:xfrm>
              <a:off x="8694" y="8213"/>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23 (51%)</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81" name="Text Box 96"/>
            <p:cNvSpPr txBox="1">
              <a:spLocks noChangeArrowheads="1"/>
            </p:cNvSpPr>
            <p:nvPr/>
          </p:nvSpPr>
          <p:spPr bwMode="auto">
            <a:xfrm>
              <a:off x="10233" y="8213"/>
              <a:ext cx="4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0.108</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82" name="Text Box 97"/>
            <p:cNvSpPr txBox="1">
              <a:spLocks noChangeArrowheads="1"/>
            </p:cNvSpPr>
            <p:nvPr/>
          </p:nvSpPr>
          <p:spPr bwMode="auto">
            <a:xfrm>
              <a:off x="2417" y="8655"/>
              <a:ext cx="876"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41 or more</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83" name="Text Box 98"/>
            <p:cNvSpPr txBox="1">
              <a:spLocks noChangeArrowheads="1"/>
            </p:cNvSpPr>
            <p:nvPr/>
          </p:nvSpPr>
          <p:spPr bwMode="auto">
            <a:xfrm>
              <a:off x="3889" y="8655"/>
              <a:ext cx="65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8 (22%)</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84" name="Text Box 99"/>
            <p:cNvSpPr txBox="1">
              <a:spLocks noChangeArrowheads="1"/>
            </p:cNvSpPr>
            <p:nvPr/>
          </p:nvSpPr>
          <p:spPr bwMode="auto">
            <a:xfrm>
              <a:off x="5031" y="8655"/>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14 (47%)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85" name="Text Box 100"/>
            <p:cNvSpPr txBox="1">
              <a:spLocks noChangeArrowheads="1"/>
            </p:cNvSpPr>
            <p:nvPr/>
          </p:nvSpPr>
          <p:spPr bwMode="auto">
            <a:xfrm>
              <a:off x="7653" y="8655"/>
              <a:ext cx="5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3 (7%)</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1086" name="Text Box 101"/>
            <p:cNvSpPr txBox="1">
              <a:spLocks noChangeArrowheads="1"/>
            </p:cNvSpPr>
            <p:nvPr/>
          </p:nvSpPr>
          <p:spPr bwMode="auto">
            <a:xfrm>
              <a:off x="8694" y="8655"/>
              <a:ext cx="75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79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Times New Roman" charset="0"/>
                  <a:ea typeface="ÇlÇr ñæí©" charset="0"/>
                </a:rPr>
                <a:t>19 (42%)</a:t>
              </a:r>
              <a:endParaRPr kumimoji="0" lang="en-US" sz="2400" b="0" i="0" u="none" strike="noStrike" cap="none" normalizeH="0" baseline="0">
                <a:ln>
                  <a:noFill/>
                </a:ln>
                <a:solidFill>
                  <a:schemeClr val="tx1"/>
                </a:solidFill>
                <a:effectLst/>
                <a:latin typeface="Arial" charset="0"/>
                <a:ea typeface="ＭＳ Ｐゴシック" charset="0"/>
              </a:endParaRPr>
            </a:p>
          </p:txBody>
        </p:sp>
      </p:grpSp>
    </p:spTree>
    <p:extLst>
      <p:ext uri="{BB962C8B-B14F-4D97-AF65-F5344CB8AC3E}">
        <p14:creationId xmlns:p14="http://schemas.microsoft.com/office/powerpoint/2010/main" val="43676919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a:bodyPr>
          <a:lstStyle/>
          <a:p>
            <a:r>
              <a:rPr lang="en-US" dirty="0"/>
              <a:t>In cases of suspected </a:t>
            </a:r>
            <a:r>
              <a:rPr lang="en-US" dirty="0" smtClean="0"/>
              <a:t>non-melanoma </a:t>
            </a:r>
            <a:r>
              <a:rPr lang="en-US" dirty="0"/>
              <a:t>skin cancer, we have demonstrated </a:t>
            </a:r>
            <a:r>
              <a:rPr lang="en-US" dirty="0" smtClean="0"/>
              <a:t>an easy, </a:t>
            </a:r>
            <a:r>
              <a:rPr lang="en-US" dirty="0"/>
              <a:t>accurate, and discrete method of marking biopsy sites with invisible tattoo ink.  </a:t>
            </a:r>
          </a:p>
          <a:p>
            <a:r>
              <a:rPr lang="en-US" dirty="0" smtClean="0"/>
              <a:t>Our method could be altered to involve ink inoculation with a punch biopsy tool, a blade, or a needle and could be used for biopsies of other cutaneous lesions.</a:t>
            </a:r>
            <a:endParaRPr lang="en-US" dirty="0"/>
          </a:p>
        </p:txBody>
      </p:sp>
    </p:spTree>
    <p:extLst>
      <p:ext uri="{BB962C8B-B14F-4D97-AF65-F5344CB8AC3E}">
        <p14:creationId xmlns:p14="http://schemas.microsoft.com/office/powerpoint/2010/main" val="155593656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in LOF values</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a:t>The small amount of variability in fluorescence levels seen at follow up may be due to a variety of factors.  </a:t>
            </a:r>
            <a:endParaRPr lang="en-US" dirty="0" smtClean="0"/>
          </a:p>
          <a:p>
            <a:r>
              <a:rPr lang="en-US" dirty="0" smtClean="0"/>
              <a:t>A </a:t>
            </a:r>
            <a:r>
              <a:rPr lang="en-US" dirty="0"/>
              <a:t>negative trend between fluorescence intensity and the </a:t>
            </a:r>
            <a:r>
              <a:rPr lang="en-US" dirty="0">
                <a:solidFill>
                  <a:schemeClr val="bg2">
                    <a:lumMod val="50000"/>
                  </a:schemeClr>
                </a:solidFill>
              </a:rPr>
              <a:t>length of time the tattoo remained </a:t>
            </a:r>
            <a:r>
              <a:rPr lang="en-US" dirty="0"/>
              <a:t>in the skin was observed.  </a:t>
            </a:r>
            <a:endParaRPr lang="en-US" dirty="0" smtClean="0"/>
          </a:p>
          <a:p>
            <a:r>
              <a:rPr lang="en-US" dirty="0" smtClean="0">
                <a:solidFill>
                  <a:srgbClr val="10253F"/>
                </a:solidFill>
              </a:rPr>
              <a:t>Depth </a:t>
            </a:r>
            <a:r>
              <a:rPr lang="en-US" dirty="0">
                <a:solidFill>
                  <a:srgbClr val="10253F"/>
                </a:solidFill>
              </a:rPr>
              <a:t>of the biopsy </a:t>
            </a:r>
            <a:r>
              <a:rPr lang="en-US" dirty="0"/>
              <a:t>and the amount of </a:t>
            </a:r>
            <a:r>
              <a:rPr lang="en-US" dirty="0">
                <a:solidFill>
                  <a:srgbClr val="10253F"/>
                </a:solidFill>
              </a:rPr>
              <a:t>ink inoculation</a:t>
            </a:r>
            <a:r>
              <a:rPr lang="en-US" dirty="0"/>
              <a:t> in the dermis may have varied slightly among patients.  </a:t>
            </a:r>
            <a:endParaRPr lang="en-US" dirty="0" smtClean="0"/>
          </a:p>
          <a:p>
            <a:r>
              <a:rPr lang="en-US" dirty="0" smtClean="0">
                <a:solidFill>
                  <a:srgbClr val="10253F"/>
                </a:solidFill>
              </a:rPr>
              <a:t>Bleeding </a:t>
            </a:r>
            <a:r>
              <a:rPr lang="en-US" dirty="0"/>
              <a:t>or</a:t>
            </a:r>
            <a:r>
              <a:rPr lang="en-US" dirty="0">
                <a:solidFill>
                  <a:srgbClr val="10253F"/>
                </a:solidFill>
              </a:rPr>
              <a:t> </a:t>
            </a:r>
            <a:r>
              <a:rPr lang="en-US" dirty="0"/>
              <a:t>the use of </a:t>
            </a:r>
            <a:r>
              <a:rPr lang="en-US" dirty="0">
                <a:solidFill>
                  <a:srgbClr val="10253F"/>
                </a:solidFill>
              </a:rPr>
              <a:t>hemostatic</a:t>
            </a:r>
            <a:r>
              <a:rPr lang="en-US" dirty="0"/>
              <a:t> agents may have also played a role.  Importantly, every tattoo was visible at follow up.</a:t>
            </a:r>
          </a:p>
          <a:p>
            <a:endParaRPr lang="en-US" dirty="0"/>
          </a:p>
        </p:txBody>
      </p:sp>
    </p:spTree>
    <p:extLst>
      <p:ext uri="{BB962C8B-B14F-4D97-AF65-F5344CB8AC3E}">
        <p14:creationId xmlns:p14="http://schemas.microsoft.com/office/powerpoint/2010/main" val="111177925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Better identification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Like previous studies, our results indicate an inability of dermatologists and patients to correctly locate biopsy sites with absolute confidence and accuracy. </a:t>
            </a:r>
            <a:endParaRPr lang="en-US" dirty="0" smtClean="0"/>
          </a:p>
          <a:p>
            <a:r>
              <a:rPr lang="en-US" dirty="0" smtClean="0"/>
              <a:t>While </a:t>
            </a:r>
            <a:r>
              <a:rPr lang="en-US" dirty="0"/>
              <a:t>biopsy site photography can be helpful, </a:t>
            </a:r>
            <a:r>
              <a:rPr lang="en-US" dirty="0" smtClean="0"/>
              <a:t>photographs </a:t>
            </a:r>
            <a:r>
              <a:rPr lang="en-US" dirty="0"/>
              <a:t>vary in quality, and are not always readily available</a:t>
            </a:r>
            <a:r>
              <a:rPr lang="en-US" dirty="0" smtClean="0"/>
              <a:t>.</a:t>
            </a:r>
          </a:p>
          <a:p>
            <a:r>
              <a:rPr lang="en-US" dirty="0" smtClean="0"/>
              <a:t>Based </a:t>
            </a:r>
            <a:r>
              <a:rPr lang="en-US" dirty="0"/>
              <a:t>on our results, if a patient had an </a:t>
            </a:r>
            <a:r>
              <a:rPr lang="en-US" dirty="0" smtClean="0"/>
              <a:t>invisible tattoo </a:t>
            </a:r>
            <a:r>
              <a:rPr lang="en-US" dirty="0"/>
              <a:t>marker but not a suitable photograph, the biopsy site would still be easily identifiable.</a:t>
            </a:r>
          </a:p>
          <a:p>
            <a:endParaRPr lang="en-US" dirty="0"/>
          </a:p>
        </p:txBody>
      </p:sp>
    </p:spTree>
    <p:extLst>
      <p:ext uri="{BB962C8B-B14F-4D97-AF65-F5344CB8AC3E}">
        <p14:creationId xmlns:p14="http://schemas.microsoft.com/office/powerpoint/2010/main" val="74283926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Adverse effects of tattoo ink?</a:t>
            </a:r>
            <a:endParaRPr lang="en-US" dirty="0"/>
          </a:p>
        </p:txBody>
      </p:sp>
      <p:sp>
        <p:nvSpPr>
          <p:cNvPr id="3" name="Content Placeholder 2"/>
          <p:cNvSpPr>
            <a:spLocks noGrp="1"/>
          </p:cNvSpPr>
          <p:nvPr>
            <p:ph idx="1"/>
          </p:nvPr>
        </p:nvSpPr>
        <p:spPr/>
        <p:txBody>
          <a:bodyPr>
            <a:normAutofit fontScale="92500" lnSpcReduction="10000"/>
          </a:bodyPr>
          <a:lstStyle/>
          <a:p>
            <a:r>
              <a:rPr lang="en-US" dirty="0"/>
              <a:t>Tattoo ink is not FDA-regulated, and some authors have expressed concerns about the safety of ultraviolet </a:t>
            </a:r>
            <a:r>
              <a:rPr lang="en-US" dirty="0" smtClean="0"/>
              <a:t>tattoos.</a:t>
            </a:r>
          </a:p>
          <a:p>
            <a:r>
              <a:rPr lang="en-US" dirty="0" smtClean="0"/>
              <a:t>Specifically</a:t>
            </a:r>
            <a:r>
              <a:rPr lang="en-US" dirty="0"/>
              <a:t>, invisible tattoo ink has been reported to cause granulomatous reactions (13, 14, 15).  </a:t>
            </a:r>
            <a:endParaRPr lang="en-US" dirty="0" smtClean="0"/>
          </a:p>
          <a:p>
            <a:r>
              <a:rPr lang="en-US" dirty="0" smtClean="0"/>
              <a:t>We </a:t>
            </a:r>
            <a:r>
              <a:rPr lang="en-US" dirty="0"/>
              <a:t>acknowledge this potential complication; however, the amount of ink applied to the biopsy site during our described procedure is much less than the amount applied in traditional ornamental </a:t>
            </a:r>
            <a:r>
              <a:rPr lang="en-US" dirty="0" smtClean="0"/>
              <a:t>tattooing.</a:t>
            </a:r>
            <a:endParaRPr lang="en-US" dirty="0"/>
          </a:p>
        </p:txBody>
      </p:sp>
    </p:spTree>
    <p:extLst>
      <p:ext uri="{BB962C8B-B14F-4D97-AF65-F5344CB8AC3E}">
        <p14:creationId xmlns:p14="http://schemas.microsoft.com/office/powerpoint/2010/main" val="170138013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it safe?</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Furthermore</a:t>
            </a:r>
            <a:r>
              <a:rPr lang="en-US" dirty="0"/>
              <a:t>, the vast majority of these tattoos will be removed with treatment of the suspected skin cancer, and if they are not, the biopsy sites will likely be small and easily amenable to excision if desired.  </a:t>
            </a:r>
            <a:endParaRPr lang="en-US" dirty="0" smtClean="0"/>
          </a:p>
          <a:p>
            <a:r>
              <a:rPr lang="en-US" dirty="0" smtClean="0">
                <a:solidFill>
                  <a:srgbClr val="FF0000"/>
                </a:solidFill>
              </a:rPr>
              <a:t>None </a:t>
            </a:r>
            <a:r>
              <a:rPr lang="en-US" dirty="0">
                <a:solidFill>
                  <a:srgbClr val="FF0000"/>
                </a:solidFill>
              </a:rPr>
              <a:t>of our 31 patients developed any adverse reactions from the tattoo ink</a:t>
            </a:r>
            <a:r>
              <a:rPr lang="en-US" dirty="0" smtClean="0">
                <a:solidFill>
                  <a:srgbClr val="FF0000"/>
                </a:solidFill>
              </a:rPr>
              <a:t>.</a:t>
            </a:r>
          </a:p>
          <a:p>
            <a:r>
              <a:rPr lang="en-US" dirty="0" smtClean="0"/>
              <a:t>More studies are needed, and a larger group of people should be used. </a:t>
            </a:r>
            <a:endParaRPr lang="en-US" dirty="0"/>
          </a:p>
          <a:p>
            <a:endParaRPr lang="en-US" dirty="0"/>
          </a:p>
        </p:txBody>
      </p:sp>
    </p:spTree>
    <p:extLst>
      <p:ext uri="{BB962C8B-B14F-4D97-AF65-F5344CB8AC3E}">
        <p14:creationId xmlns:p14="http://schemas.microsoft.com/office/powerpoint/2010/main" val="110635206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a:t>In conclusion, our results demonstrate that </a:t>
            </a:r>
            <a:r>
              <a:rPr lang="en-US" b="1" dirty="0">
                <a:solidFill>
                  <a:schemeClr val="accent5">
                    <a:lumMod val="40000"/>
                    <a:lumOff val="60000"/>
                  </a:schemeClr>
                </a:solidFill>
              </a:rPr>
              <a:t>ultraviolet ink tattoos provide an easy, inexpensive, reliable, and effective method of marking biopsy sites on the skin</a:t>
            </a:r>
            <a:r>
              <a:rPr lang="en-US" dirty="0">
                <a:solidFill>
                  <a:schemeClr val="accent5">
                    <a:lumMod val="40000"/>
                    <a:lumOff val="60000"/>
                  </a:schemeClr>
                </a:solidFill>
              </a:rPr>
              <a:t>. </a:t>
            </a:r>
            <a:endParaRPr lang="en-US" dirty="0" smtClean="0">
              <a:solidFill>
                <a:schemeClr val="accent5">
                  <a:lumMod val="40000"/>
                  <a:lumOff val="60000"/>
                </a:schemeClr>
              </a:solidFill>
            </a:endParaRPr>
          </a:p>
          <a:p>
            <a:r>
              <a:rPr lang="en-US" dirty="0" smtClean="0"/>
              <a:t> </a:t>
            </a:r>
            <a:r>
              <a:rPr lang="en-US" dirty="0"/>
              <a:t>This method has the potential to </a:t>
            </a:r>
            <a:r>
              <a:rPr lang="en-US" b="1" dirty="0">
                <a:solidFill>
                  <a:srgbClr val="B7DEE8"/>
                </a:solidFill>
              </a:rPr>
              <a:t>improve patient safety and decrease malpractice costs</a:t>
            </a:r>
            <a:r>
              <a:rPr lang="en-US" dirty="0">
                <a:solidFill>
                  <a:srgbClr val="B7DEE8"/>
                </a:solidFill>
              </a:rPr>
              <a:t> </a:t>
            </a:r>
            <a:r>
              <a:rPr lang="en-US" dirty="0"/>
              <a:t>by reducing the number of wrong site surgeries in dermatology.  </a:t>
            </a:r>
          </a:p>
          <a:p>
            <a:endParaRPr lang="en-US" dirty="0"/>
          </a:p>
        </p:txBody>
      </p:sp>
    </p:spTree>
    <p:extLst>
      <p:ext uri="{BB962C8B-B14F-4D97-AF65-F5344CB8AC3E}">
        <p14:creationId xmlns:p14="http://schemas.microsoft.com/office/powerpoint/2010/main" val="262089321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447800"/>
            <a:ext cx="8229600" cy="4525963"/>
          </a:xfrm>
        </p:spPr>
        <p:txBody>
          <a:bodyPr>
            <a:noAutofit/>
          </a:bodyPr>
          <a:lstStyle/>
          <a:p>
            <a:pPr marL="0" indent="0">
              <a:buNone/>
            </a:pPr>
            <a:r>
              <a:rPr lang="en-US" sz="1100" dirty="0" smtClean="0"/>
              <a:t>1</a:t>
            </a:r>
            <a:r>
              <a:rPr lang="en-US" sz="1100" dirty="0"/>
              <a:t>. </a:t>
            </a:r>
            <a:r>
              <a:rPr lang="en-US" sz="1100" dirty="0" err="1"/>
              <a:t>Gery</a:t>
            </a:r>
            <a:r>
              <a:rPr lang="en-US" sz="1100" dirty="0"/>
              <a:t> P. Guy, </a:t>
            </a:r>
            <a:r>
              <a:rPr lang="en-US" sz="1100" dirty="0" err="1"/>
              <a:t>Jr</a:t>
            </a:r>
            <a:r>
              <a:rPr lang="en-US" sz="1100" dirty="0"/>
              <a:t>, PhD, MPH, Steven R. </a:t>
            </a:r>
            <a:r>
              <a:rPr lang="en-US" sz="1100" dirty="0" err="1"/>
              <a:t>Machlin</a:t>
            </a:r>
            <a:r>
              <a:rPr lang="en-US" sz="1100" dirty="0"/>
              <a:t>, MS, </a:t>
            </a:r>
            <a:r>
              <a:rPr lang="en-US" sz="1100" dirty="0" err="1"/>
              <a:t>Donatus</a:t>
            </a:r>
            <a:r>
              <a:rPr lang="en-US" sz="1100" dirty="0"/>
              <a:t> U. </a:t>
            </a:r>
            <a:r>
              <a:rPr lang="en-US" sz="1100" dirty="0" err="1"/>
              <a:t>Ekwueme</a:t>
            </a:r>
            <a:r>
              <a:rPr lang="en-US" sz="1100" dirty="0"/>
              <a:t>, PhD, MS,K. Robin </a:t>
            </a:r>
            <a:r>
              <a:rPr lang="en-US" sz="1100" dirty="0" err="1"/>
              <a:t>Yabroff</a:t>
            </a:r>
            <a:r>
              <a:rPr lang="en-US" sz="1100" dirty="0"/>
              <a:t>, PhD, MBA</a:t>
            </a:r>
            <a:r>
              <a:rPr lang="en-US" sz="1100" dirty="0" smtClean="0"/>
              <a:t>. Prevalence </a:t>
            </a:r>
            <a:r>
              <a:rPr lang="en-US" sz="1100" dirty="0"/>
              <a:t>and Costs of Skin Cancer </a:t>
            </a:r>
            <a:r>
              <a:rPr lang="en-US" sz="1100" dirty="0" err="1"/>
              <a:t>Treatmentin</a:t>
            </a:r>
            <a:r>
              <a:rPr lang="en-US" sz="1100" dirty="0"/>
              <a:t> the U.S., 2002-2006 and 2007-</a:t>
            </a:r>
            <a:r>
              <a:rPr lang="en-US" sz="1100" dirty="0" smtClean="0"/>
              <a:t>2011 Am </a:t>
            </a:r>
            <a:r>
              <a:rPr lang="en-US" sz="1100" dirty="0"/>
              <a:t>J </a:t>
            </a:r>
            <a:r>
              <a:rPr lang="en-US" sz="1100" dirty="0" err="1"/>
              <a:t>Prev</a:t>
            </a:r>
            <a:r>
              <a:rPr lang="en-US" sz="1100" dirty="0"/>
              <a:t> Med 2014</a:t>
            </a:r>
          </a:p>
          <a:p>
            <a:pPr marL="0" indent="0">
              <a:buNone/>
            </a:pPr>
            <a:r>
              <a:rPr lang="en-US" sz="1100" dirty="0"/>
              <a:t>2</a:t>
            </a:r>
            <a:r>
              <a:rPr lang="en-US" sz="1100" dirty="0" smtClean="0"/>
              <a:t>.Mcginness JL</a:t>
            </a:r>
            <a:r>
              <a:rPr lang="en-US" sz="1100" dirty="0"/>
              <a:t>, </a:t>
            </a:r>
            <a:r>
              <a:rPr lang="en-US" sz="1100" dirty="0" smtClean="0"/>
              <a:t>Goldstein G</a:t>
            </a:r>
            <a:r>
              <a:rPr lang="en-US" sz="1100" dirty="0"/>
              <a:t>. The Value of Preoperative Biopsy-Site Photography for Identifying Cutaneous Lesions. Dermatologic Surgery. 2010Feb.;36(2):194–7.</a:t>
            </a:r>
          </a:p>
          <a:p>
            <a:pPr marL="0" indent="0">
              <a:buNone/>
            </a:pPr>
            <a:r>
              <a:rPr lang="en-US" sz="1100" dirty="0"/>
              <a:t>3</a:t>
            </a:r>
            <a:r>
              <a:rPr lang="en-US" sz="1100" dirty="0" smtClean="0"/>
              <a:t>.Perlis </a:t>
            </a:r>
            <a:r>
              <a:rPr lang="en-US" sz="1100" dirty="0"/>
              <a:t>CS, </a:t>
            </a:r>
            <a:r>
              <a:rPr lang="en-US" sz="1100" dirty="0" smtClean="0"/>
              <a:t>Campbell </a:t>
            </a:r>
            <a:r>
              <a:rPr lang="en-US" sz="1100" dirty="0"/>
              <a:t>RM, Perlis RH, Malik M, </a:t>
            </a:r>
            <a:r>
              <a:rPr lang="en-US" sz="1100" dirty="0" err="1" smtClean="0"/>
              <a:t>Dufresne</a:t>
            </a:r>
            <a:r>
              <a:rPr lang="en-US" sz="1100" dirty="0" smtClean="0"/>
              <a:t> </a:t>
            </a:r>
            <a:r>
              <a:rPr lang="en-US" sz="1100" dirty="0"/>
              <a:t>RG. Incidence of and risk factors for medical malpractice lawsuits among </a:t>
            </a:r>
            <a:r>
              <a:rPr lang="en-US" sz="1100" dirty="0" err="1"/>
              <a:t>Mohs</a:t>
            </a:r>
            <a:r>
              <a:rPr lang="en-US" sz="1100" dirty="0"/>
              <a:t> surgeons. Dermatologic Surgery. 2006Jan.;32(1):79–83. </a:t>
            </a:r>
          </a:p>
          <a:p>
            <a:pPr marL="0" indent="0">
              <a:buNone/>
            </a:pPr>
            <a:r>
              <a:rPr lang="en-US" sz="1100" dirty="0"/>
              <a:t>4</a:t>
            </a:r>
            <a:r>
              <a:rPr lang="en-US" sz="1100" dirty="0" smtClean="0"/>
              <a:t>. Campbell </a:t>
            </a:r>
            <a:r>
              <a:rPr lang="en-US" sz="1100" dirty="0"/>
              <a:t>RM, </a:t>
            </a:r>
            <a:r>
              <a:rPr lang="en-US" sz="1100" dirty="0" smtClean="0"/>
              <a:t>Perlis </a:t>
            </a:r>
            <a:r>
              <a:rPr lang="en-US" sz="1100" dirty="0"/>
              <a:t>CS, </a:t>
            </a:r>
            <a:r>
              <a:rPr lang="en-US" sz="1100" dirty="0" smtClean="0"/>
              <a:t>Malik </a:t>
            </a:r>
            <a:r>
              <a:rPr lang="en-US" sz="1100" dirty="0"/>
              <a:t>MK, </a:t>
            </a:r>
            <a:r>
              <a:rPr lang="en-US" sz="1100" dirty="0" err="1" smtClean="0"/>
              <a:t>Dufresne</a:t>
            </a:r>
            <a:r>
              <a:rPr lang="en-US" sz="1100" dirty="0" smtClean="0"/>
              <a:t> </a:t>
            </a:r>
            <a:r>
              <a:rPr lang="en-US" sz="1100" dirty="0"/>
              <a:t>RG. Characteristics of </a:t>
            </a:r>
            <a:r>
              <a:rPr lang="en-US" sz="1100" dirty="0" err="1"/>
              <a:t>Mohs</a:t>
            </a:r>
            <a:r>
              <a:rPr lang="en-US" sz="1100" dirty="0"/>
              <a:t> Practices in the United States: A Recall Survey of ACMS Surgeons. Dermatologic Surgery. 2007Sep.10;0(0):071009211231019</a:t>
            </a:r>
            <a:r>
              <a:rPr lang="en-US" sz="1100" dirty="0" smtClean="0"/>
              <a:t>–</a:t>
            </a:r>
            <a:endParaRPr lang="en-US" sz="1100" dirty="0"/>
          </a:p>
          <a:p>
            <a:pPr marL="0" indent="0">
              <a:buNone/>
            </a:pPr>
            <a:r>
              <a:rPr lang="en-US" sz="1100" dirty="0"/>
              <a:t>5</a:t>
            </a:r>
            <a:r>
              <a:rPr lang="en-US" sz="1100" dirty="0" smtClean="0"/>
              <a:t>. </a:t>
            </a:r>
            <a:r>
              <a:rPr lang="en-US" sz="1100" dirty="0" err="1" smtClean="0"/>
              <a:t>Ke</a:t>
            </a:r>
            <a:r>
              <a:rPr lang="en-US" sz="1100" dirty="0" smtClean="0"/>
              <a:t> </a:t>
            </a:r>
            <a:r>
              <a:rPr lang="en-US" sz="1100" dirty="0"/>
              <a:t>M, </a:t>
            </a:r>
            <a:r>
              <a:rPr lang="en-US" sz="1100" dirty="0" err="1" smtClean="0"/>
              <a:t>Moul</a:t>
            </a:r>
            <a:r>
              <a:rPr lang="en-US" sz="1100" dirty="0" smtClean="0"/>
              <a:t> </a:t>
            </a:r>
            <a:r>
              <a:rPr lang="en-US" sz="1100" dirty="0"/>
              <a:t>D, </a:t>
            </a:r>
            <a:r>
              <a:rPr lang="en-US" sz="1100" dirty="0" err="1" smtClean="0"/>
              <a:t>Camouse</a:t>
            </a:r>
            <a:r>
              <a:rPr lang="en-US" sz="1100" dirty="0" smtClean="0"/>
              <a:t> </a:t>
            </a:r>
            <a:r>
              <a:rPr lang="en-US" sz="1100" dirty="0"/>
              <a:t>M, </a:t>
            </a:r>
            <a:r>
              <a:rPr lang="en-US" sz="1100" dirty="0" err="1" smtClean="0"/>
              <a:t>Avram</a:t>
            </a:r>
            <a:r>
              <a:rPr lang="en-US" sz="1100" dirty="0" smtClean="0"/>
              <a:t> </a:t>
            </a:r>
            <a:r>
              <a:rPr lang="en-US" sz="1100" dirty="0"/>
              <a:t>M, </a:t>
            </a:r>
            <a:r>
              <a:rPr lang="en-US" sz="1100" dirty="0" smtClean="0"/>
              <a:t>Carranza </a:t>
            </a:r>
            <a:r>
              <a:rPr lang="en-US" sz="1100" dirty="0"/>
              <a:t>D, </a:t>
            </a:r>
            <a:r>
              <a:rPr lang="en-US" sz="1100" dirty="0" smtClean="0"/>
              <a:t>Soriano </a:t>
            </a:r>
            <a:r>
              <a:rPr lang="en-US" sz="1100" dirty="0"/>
              <a:t>T, et al. Where Is It? The Utility of Biopsy-Site Photography. Dermatologic Surgery. 2010Feb.;36(2):198–202. </a:t>
            </a:r>
          </a:p>
          <a:p>
            <a:pPr marL="0" indent="0">
              <a:buNone/>
            </a:pPr>
            <a:r>
              <a:rPr lang="en-US" sz="1100" dirty="0"/>
              <a:t>6</a:t>
            </a:r>
            <a:r>
              <a:rPr lang="en-US" sz="1100" dirty="0" smtClean="0"/>
              <a:t>. Chuang </a:t>
            </a:r>
            <a:r>
              <a:rPr lang="en-US" sz="1100" dirty="0"/>
              <a:t>GS, Gilchrest BA. Ultraviolet-Fluorescent Tattoo Location of Cutaneous Biopsy Site. Dermatologic Surgery. 2012Mar.;38(3):479–83. </a:t>
            </a:r>
          </a:p>
          <a:p>
            <a:pPr marL="0" indent="0">
              <a:buNone/>
            </a:pPr>
            <a:r>
              <a:rPr lang="en-US" sz="1100" dirty="0"/>
              <a:t>7</a:t>
            </a:r>
            <a:r>
              <a:rPr lang="en-US" sz="1100" dirty="0" smtClean="0"/>
              <a:t>. </a:t>
            </a:r>
            <a:r>
              <a:rPr lang="en-US" sz="1100" dirty="0" err="1" smtClean="0"/>
              <a:t>Vujevich</a:t>
            </a:r>
            <a:r>
              <a:rPr lang="en-US" sz="1100" dirty="0" smtClean="0"/>
              <a:t> JJ</a:t>
            </a:r>
            <a:r>
              <a:rPr lang="en-US" sz="1100" dirty="0"/>
              <a:t>, </a:t>
            </a:r>
            <a:r>
              <a:rPr lang="en-US" sz="1100" dirty="0" err="1" smtClean="0"/>
              <a:t>Kimyai-Asadi</a:t>
            </a:r>
            <a:r>
              <a:rPr lang="en-US" sz="1100" dirty="0" smtClean="0"/>
              <a:t> A</a:t>
            </a:r>
            <a:r>
              <a:rPr lang="en-US" sz="1100" dirty="0"/>
              <a:t>, </a:t>
            </a:r>
            <a:r>
              <a:rPr lang="en-US" sz="1100" dirty="0" smtClean="0"/>
              <a:t>Goldberg LH</a:t>
            </a:r>
            <a:r>
              <a:rPr lang="en-US" sz="1100" dirty="0"/>
              <a:t>. Letter: Where Was That Biopsy Taken? Dermatologic Surgery. 2007Dec.7;33(12):1534–6. </a:t>
            </a:r>
          </a:p>
          <a:p>
            <a:pPr marL="0" indent="0">
              <a:buNone/>
            </a:pPr>
            <a:r>
              <a:rPr lang="en-US" sz="1100" dirty="0"/>
              <a:t>8</a:t>
            </a:r>
            <a:r>
              <a:rPr lang="en-US" sz="1100" dirty="0" smtClean="0"/>
              <a:t>. Nemeth </a:t>
            </a:r>
            <a:r>
              <a:rPr lang="en-US" sz="1100" dirty="0"/>
              <a:t>SA, Lawrence N. Site identification challenges in dermatologic surgery: A physician survey. Journal of American Dermatology. Elsevier </a:t>
            </a:r>
            <a:r>
              <a:rPr lang="en-US" sz="1100" dirty="0" err="1"/>
              <a:t>Inc</a:t>
            </a:r>
            <a:r>
              <a:rPr lang="en-US" sz="1100" dirty="0"/>
              <a:t>; 2012Aug.1;67(2):262–8. </a:t>
            </a:r>
          </a:p>
          <a:p>
            <a:pPr marL="0" indent="0">
              <a:buNone/>
            </a:pPr>
            <a:r>
              <a:rPr lang="en-US" sz="1100" dirty="0"/>
              <a:t>9</a:t>
            </a:r>
            <a:r>
              <a:rPr lang="en-US" sz="1100" dirty="0" smtClean="0"/>
              <a:t>. Keller </a:t>
            </a:r>
            <a:r>
              <a:rPr lang="en-US" sz="1100" dirty="0"/>
              <a:t>D, Jaffe J, </a:t>
            </a:r>
            <a:r>
              <a:rPr lang="en-US" sz="1100" dirty="0" err="1"/>
              <a:t>Philp</a:t>
            </a:r>
            <a:r>
              <a:rPr lang="en-US" sz="1100" dirty="0"/>
              <a:t> MM, </a:t>
            </a:r>
            <a:r>
              <a:rPr lang="en-US" sz="1100" dirty="0" err="1"/>
              <a:t>Haluszka</a:t>
            </a:r>
            <a:r>
              <a:rPr lang="en-US" sz="1100" dirty="0"/>
              <a:t> O, </a:t>
            </a:r>
            <a:r>
              <a:rPr lang="en-US" sz="1100" dirty="0" err="1"/>
              <a:t>Khanna</a:t>
            </a:r>
            <a:r>
              <a:rPr lang="en-US" sz="1100" dirty="0"/>
              <a:t> A. Should all </a:t>
            </a:r>
            <a:r>
              <a:rPr lang="en-US" sz="1100" dirty="0" err="1"/>
              <a:t>endoscopically</a:t>
            </a:r>
            <a:r>
              <a:rPr lang="en-US" sz="1100" dirty="0"/>
              <a:t> excised rectal polyps be tattooed? A plea for localization. </a:t>
            </a:r>
            <a:r>
              <a:rPr lang="en-US" sz="1100" dirty="0" err="1"/>
              <a:t>Surg</a:t>
            </a:r>
            <a:r>
              <a:rPr lang="en-US" sz="1100" dirty="0"/>
              <a:t> </a:t>
            </a:r>
            <a:r>
              <a:rPr lang="en-US" sz="1100" dirty="0" err="1"/>
              <a:t>Endosc</a:t>
            </a:r>
            <a:r>
              <a:rPr lang="en-US" sz="1100" dirty="0"/>
              <a:t>. 2012Nov.;26(11):3101–5. </a:t>
            </a:r>
          </a:p>
          <a:p>
            <a:pPr marL="0" indent="0">
              <a:buNone/>
            </a:pPr>
            <a:r>
              <a:rPr lang="en-US" sz="1100" dirty="0"/>
              <a:t>10</a:t>
            </a:r>
            <a:r>
              <a:rPr lang="en-US" sz="1100" dirty="0" smtClean="0"/>
              <a:t>. </a:t>
            </a:r>
            <a:r>
              <a:rPr lang="en-US" sz="1100" dirty="0" err="1" smtClean="0"/>
              <a:t>Uyeda</a:t>
            </a:r>
            <a:r>
              <a:rPr lang="en-US" sz="1100" dirty="0" smtClean="0"/>
              <a:t> </a:t>
            </a:r>
            <a:r>
              <a:rPr lang="en-US" sz="1100" dirty="0"/>
              <a:t>LM. Permanent dots in radiation therapy. </a:t>
            </a:r>
            <a:r>
              <a:rPr lang="en-US" sz="1100" dirty="0" err="1"/>
              <a:t>Radiol</a:t>
            </a:r>
            <a:r>
              <a:rPr lang="en-US" sz="1100" dirty="0"/>
              <a:t> Technol. 1987May6;58(5):409–11. </a:t>
            </a:r>
          </a:p>
          <a:p>
            <a:pPr marL="0" indent="0">
              <a:buNone/>
            </a:pPr>
            <a:r>
              <a:rPr lang="en-US" sz="1100" dirty="0"/>
              <a:t>11</a:t>
            </a:r>
            <a:r>
              <a:rPr lang="en-US" sz="1100" dirty="0" smtClean="0"/>
              <a:t>. </a:t>
            </a:r>
            <a:r>
              <a:rPr lang="en-US" sz="1100" dirty="0" err="1" smtClean="0"/>
              <a:t>Alam</a:t>
            </a:r>
            <a:r>
              <a:rPr lang="en-US" sz="1100" dirty="0" smtClean="0"/>
              <a:t> </a:t>
            </a:r>
            <a:r>
              <a:rPr lang="en-US" sz="1100" dirty="0"/>
              <a:t>M, Arndt KA. Laser removal of radiation tattoos. Ann. Intern. Med. 2002Apr.2;136(7):558. </a:t>
            </a:r>
          </a:p>
          <a:p>
            <a:pPr marL="0" indent="0">
              <a:buNone/>
            </a:pPr>
            <a:r>
              <a:rPr lang="en-US" sz="1100" dirty="0"/>
              <a:t>12</a:t>
            </a:r>
            <a:r>
              <a:rPr lang="en-US" sz="1100" dirty="0" smtClean="0"/>
              <a:t>. White </a:t>
            </a:r>
            <a:r>
              <a:rPr lang="en-US" sz="1100" dirty="0"/>
              <a:t>GM, Zhou HC, </a:t>
            </a:r>
            <a:r>
              <a:rPr lang="en-US" sz="1100" dirty="0" err="1"/>
              <a:t>Burchette</a:t>
            </a:r>
            <a:r>
              <a:rPr lang="en-US" sz="1100" dirty="0"/>
              <a:t> RJ. Biopsy followed by immediate curettage and </a:t>
            </a:r>
            <a:r>
              <a:rPr lang="en-US" sz="1100" dirty="0" err="1"/>
              <a:t>electrodesiccation</a:t>
            </a:r>
            <a:r>
              <a:rPr lang="en-US" sz="1100" dirty="0"/>
              <a:t> of suspected basal cell carcinomas at the first visit. JAMA </a:t>
            </a:r>
            <a:r>
              <a:rPr lang="en-US" sz="1100" dirty="0" err="1"/>
              <a:t>Dermatol</a:t>
            </a:r>
            <a:r>
              <a:rPr lang="en-US" sz="1100" dirty="0"/>
              <a:t>. 2013Aug.;149(8):980–1. </a:t>
            </a:r>
          </a:p>
          <a:p>
            <a:pPr marL="0" indent="0">
              <a:buNone/>
            </a:pPr>
            <a:r>
              <a:rPr lang="en-US" sz="1100" dirty="0"/>
              <a:t>13</a:t>
            </a:r>
            <a:r>
              <a:rPr lang="en-US" sz="1100" dirty="0" smtClean="0"/>
              <a:t>. Schumann </a:t>
            </a:r>
            <a:r>
              <a:rPr lang="en-US" sz="1100" dirty="0"/>
              <a:t>T, </a:t>
            </a:r>
            <a:r>
              <a:rPr lang="en-US" sz="1100" dirty="0" err="1"/>
              <a:t>Peitsch</a:t>
            </a:r>
            <a:r>
              <a:rPr lang="en-US" sz="1100" dirty="0"/>
              <a:t> WK, </a:t>
            </a:r>
            <a:r>
              <a:rPr lang="en-US" sz="1100" dirty="0" err="1"/>
              <a:t>Ge´raud</a:t>
            </a:r>
            <a:r>
              <a:rPr lang="en-US" sz="1100" dirty="0"/>
              <a:t> C, et al. Ultraviolet light tattoo complicated by granulomatous inflammation. J Am </a:t>
            </a:r>
            <a:r>
              <a:rPr lang="en-US" sz="1100" dirty="0" err="1"/>
              <a:t>Acad</a:t>
            </a:r>
            <a:r>
              <a:rPr lang="en-US" sz="1100" dirty="0"/>
              <a:t> </a:t>
            </a:r>
            <a:r>
              <a:rPr lang="en-US" sz="1100" dirty="0" err="1"/>
              <a:t>Dermatol</a:t>
            </a:r>
            <a:r>
              <a:rPr lang="en-US" sz="1100" dirty="0"/>
              <a:t> 2011;65:e124–6.</a:t>
            </a:r>
          </a:p>
          <a:p>
            <a:pPr marL="0" indent="0">
              <a:buNone/>
            </a:pPr>
            <a:r>
              <a:rPr lang="en-US" sz="1100" dirty="0"/>
              <a:t>14. </a:t>
            </a:r>
            <a:r>
              <a:rPr lang="en-US" sz="1100" dirty="0" smtClean="0"/>
              <a:t> </a:t>
            </a:r>
            <a:r>
              <a:rPr lang="en-US" sz="1100" dirty="0" err="1" smtClean="0"/>
              <a:t>Bedocs</a:t>
            </a:r>
            <a:r>
              <a:rPr lang="en-US" sz="1100" dirty="0" smtClean="0"/>
              <a:t> </a:t>
            </a:r>
            <a:r>
              <a:rPr lang="en-US" sz="1100" dirty="0"/>
              <a:t>PM, </a:t>
            </a:r>
            <a:r>
              <a:rPr lang="en-US" sz="1100" dirty="0" err="1"/>
              <a:t>Cliffel</a:t>
            </a:r>
            <a:r>
              <a:rPr lang="en-US" sz="1100" dirty="0"/>
              <a:t> M, Mahon MJ, </a:t>
            </a:r>
            <a:r>
              <a:rPr lang="en-US" sz="1100" dirty="0" err="1"/>
              <a:t>Pui</a:t>
            </a:r>
            <a:r>
              <a:rPr lang="en-US" sz="1100" dirty="0"/>
              <a:t> J. Invisible tattoo granuloma. Cutis 2008;81:262–4.</a:t>
            </a:r>
          </a:p>
          <a:p>
            <a:pPr marL="0" indent="0">
              <a:buNone/>
            </a:pPr>
            <a:r>
              <a:rPr lang="en-US" sz="1100" dirty="0"/>
              <a:t>15</a:t>
            </a:r>
            <a:r>
              <a:rPr lang="en-US" sz="1100" dirty="0" smtClean="0"/>
              <a:t>. </a:t>
            </a:r>
            <a:r>
              <a:rPr lang="en-US" sz="1100" dirty="0" err="1" smtClean="0"/>
              <a:t>Kluger</a:t>
            </a:r>
            <a:r>
              <a:rPr lang="en-US" sz="1100" dirty="0"/>
              <a:t>, N. (2012), Letter: Ultraviolet-Fluorescent Tattoo for Radiotherapy Marking?. Dermatologic Surgery, 38: 966–967. </a:t>
            </a:r>
            <a:r>
              <a:rPr lang="en-US" sz="1100" dirty="0" err="1"/>
              <a:t>doi</a:t>
            </a:r>
            <a:r>
              <a:rPr lang="en-US" sz="1100" dirty="0"/>
              <a:t>: 10.1111/j.1524-4725.2012.02413.x </a:t>
            </a:r>
            <a:endParaRPr lang="en-US" sz="1100" b="1" dirty="0"/>
          </a:p>
        </p:txBody>
      </p:sp>
    </p:spTree>
    <p:extLst>
      <p:ext uri="{BB962C8B-B14F-4D97-AF65-F5344CB8AC3E}">
        <p14:creationId xmlns:p14="http://schemas.microsoft.com/office/powerpoint/2010/main" val="236958833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a:t>
            </a:r>
            <a:endParaRPr lang="en-US" dirty="0"/>
          </a:p>
        </p:txBody>
      </p:sp>
      <p:sp>
        <p:nvSpPr>
          <p:cNvPr id="3" name="Content Placeholder 2"/>
          <p:cNvSpPr>
            <a:spLocks noGrp="1"/>
          </p:cNvSpPr>
          <p:nvPr>
            <p:ph idx="1"/>
          </p:nvPr>
        </p:nvSpPr>
        <p:spPr/>
        <p:txBody>
          <a:bodyPr/>
          <a:lstStyle/>
          <a:p>
            <a:endParaRPr lang="en-US" dirty="0"/>
          </a:p>
        </p:txBody>
      </p:sp>
      <p:grpSp>
        <p:nvGrpSpPr>
          <p:cNvPr id="11" name="Group 9"/>
          <p:cNvGrpSpPr>
            <a:grpSpLocks/>
          </p:cNvGrpSpPr>
          <p:nvPr/>
        </p:nvGrpSpPr>
        <p:grpSpPr bwMode="auto">
          <a:xfrm>
            <a:off x="838200" y="1447800"/>
            <a:ext cx="7772400" cy="4652327"/>
            <a:chOff x="1442" y="215"/>
            <a:chExt cx="9360" cy="4923"/>
          </a:xfrm>
        </p:grpSpPr>
        <p:grpSp>
          <p:nvGrpSpPr>
            <p:cNvPr id="12" name="Group 10"/>
            <p:cNvGrpSpPr>
              <a:grpSpLocks/>
            </p:cNvGrpSpPr>
            <p:nvPr/>
          </p:nvGrpSpPr>
          <p:grpSpPr bwMode="auto">
            <a:xfrm>
              <a:off x="1442" y="215"/>
              <a:ext cx="9360" cy="4510"/>
              <a:chOff x="1442" y="215"/>
              <a:chExt cx="9360" cy="4510"/>
            </a:xfrm>
          </p:grpSpPr>
          <p:sp>
            <p:nvSpPr>
              <p:cNvPr id="17" name="Freeform 11"/>
              <p:cNvSpPr>
                <a:spLocks/>
              </p:cNvSpPr>
              <p:nvPr/>
            </p:nvSpPr>
            <p:spPr bwMode="auto">
              <a:xfrm>
                <a:off x="1442" y="215"/>
                <a:ext cx="9360" cy="4510"/>
              </a:xfrm>
              <a:custGeom>
                <a:avLst/>
                <a:gdLst>
                  <a:gd name="T0" fmla="+- 0 1442 1442"/>
                  <a:gd name="T1" fmla="*/ T0 w 9360"/>
                  <a:gd name="T2" fmla="+- 0 4725 215"/>
                  <a:gd name="T3" fmla="*/ 4725 h 4510"/>
                  <a:gd name="T4" fmla="+- 0 10802 1442"/>
                  <a:gd name="T5" fmla="*/ T4 w 9360"/>
                  <a:gd name="T6" fmla="+- 0 4725 215"/>
                  <a:gd name="T7" fmla="*/ 4725 h 4510"/>
                  <a:gd name="T8" fmla="+- 0 10802 1442"/>
                  <a:gd name="T9" fmla="*/ T8 w 9360"/>
                  <a:gd name="T10" fmla="+- 0 215 215"/>
                  <a:gd name="T11" fmla="*/ 215 h 4510"/>
                  <a:gd name="T12" fmla="+- 0 1442 1442"/>
                  <a:gd name="T13" fmla="*/ T12 w 9360"/>
                  <a:gd name="T14" fmla="+- 0 215 215"/>
                  <a:gd name="T15" fmla="*/ 215 h 4510"/>
                  <a:gd name="T16" fmla="+- 0 1442 1442"/>
                  <a:gd name="T17" fmla="*/ T16 w 9360"/>
                  <a:gd name="T18" fmla="+- 0 4725 215"/>
                  <a:gd name="T19" fmla="*/ 4725 h 4510"/>
                </a:gdLst>
                <a:ahLst/>
                <a:cxnLst>
                  <a:cxn ang="0">
                    <a:pos x="T1" y="T3"/>
                  </a:cxn>
                  <a:cxn ang="0">
                    <a:pos x="T5" y="T7"/>
                  </a:cxn>
                  <a:cxn ang="0">
                    <a:pos x="T9" y="T11"/>
                  </a:cxn>
                  <a:cxn ang="0">
                    <a:pos x="T13" y="T15"/>
                  </a:cxn>
                  <a:cxn ang="0">
                    <a:pos x="T17" y="T19"/>
                  </a:cxn>
                </a:cxnLst>
                <a:rect l="0" t="0" r="r" b="b"/>
                <a:pathLst>
                  <a:path w="9360" h="4510">
                    <a:moveTo>
                      <a:pt x="0" y="4510"/>
                    </a:moveTo>
                    <a:lnTo>
                      <a:pt x="9360" y="4510"/>
                    </a:lnTo>
                    <a:lnTo>
                      <a:pt x="9360" y="0"/>
                    </a:lnTo>
                    <a:lnTo>
                      <a:pt x="0" y="0"/>
                    </a:lnTo>
                    <a:lnTo>
                      <a:pt x="0" y="45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3" name="Group 12"/>
            <p:cNvGrpSpPr>
              <a:grpSpLocks/>
            </p:cNvGrpSpPr>
            <p:nvPr/>
          </p:nvGrpSpPr>
          <p:grpSpPr bwMode="auto">
            <a:xfrm>
              <a:off x="1442" y="4725"/>
              <a:ext cx="9360" cy="207"/>
              <a:chOff x="1442" y="4725"/>
              <a:chExt cx="9360" cy="207"/>
            </a:xfrm>
          </p:grpSpPr>
          <p:sp>
            <p:nvSpPr>
              <p:cNvPr id="16" name="Freeform 13"/>
              <p:cNvSpPr>
                <a:spLocks/>
              </p:cNvSpPr>
              <p:nvPr/>
            </p:nvSpPr>
            <p:spPr bwMode="auto">
              <a:xfrm>
                <a:off x="1442" y="4725"/>
                <a:ext cx="9360" cy="207"/>
              </a:xfrm>
              <a:custGeom>
                <a:avLst/>
                <a:gdLst>
                  <a:gd name="T0" fmla="+- 0 1442 1442"/>
                  <a:gd name="T1" fmla="*/ T0 w 9360"/>
                  <a:gd name="T2" fmla="+- 0 4931 4725"/>
                  <a:gd name="T3" fmla="*/ 4931 h 207"/>
                  <a:gd name="T4" fmla="+- 0 10802 1442"/>
                  <a:gd name="T5" fmla="*/ T4 w 9360"/>
                  <a:gd name="T6" fmla="+- 0 4931 4725"/>
                  <a:gd name="T7" fmla="*/ 4931 h 207"/>
                  <a:gd name="T8" fmla="+- 0 10802 1442"/>
                  <a:gd name="T9" fmla="*/ T8 w 9360"/>
                  <a:gd name="T10" fmla="+- 0 4725 4725"/>
                  <a:gd name="T11" fmla="*/ 4725 h 207"/>
                  <a:gd name="T12" fmla="+- 0 1442 1442"/>
                  <a:gd name="T13" fmla="*/ T12 w 9360"/>
                  <a:gd name="T14" fmla="+- 0 4725 4725"/>
                  <a:gd name="T15" fmla="*/ 4725 h 207"/>
                  <a:gd name="T16" fmla="+- 0 1442 1442"/>
                  <a:gd name="T17" fmla="*/ T16 w 9360"/>
                  <a:gd name="T18" fmla="+- 0 4931 4725"/>
                  <a:gd name="T19" fmla="*/ 4931 h 207"/>
                </a:gdLst>
                <a:ahLst/>
                <a:cxnLst>
                  <a:cxn ang="0">
                    <a:pos x="T1" y="T3"/>
                  </a:cxn>
                  <a:cxn ang="0">
                    <a:pos x="T5" y="T7"/>
                  </a:cxn>
                  <a:cxn ang="0">
                    <a:pos x="T9" y="T11"/>
                  </a:cxn>
                  <a:cxn ang="0">
                    <a:pos x="T13" y="T15"/>
                  </a:cxn>
                  <a:cxn ang="0">
                    <a:pos x="T17" y="T19"/>
                  </a:cxn>
                </a:cxnLst>
                <a:rect l="0" t="0" r="r" b="b"/>
                <a:pathLst>
                  <a:path w="9360" h="207">
                    <a:moveTo>
                      <a:pt x="0" y="206"/>
                    </a:moveTo>
                    <a:lnTo>
                      <a:pt x="9360" y="206"/>
                    </a:lnTo>
                    <a:lnTo>
                      <a:pt x="9360" y="0"/>
                    </a:lnTo>
                    <a:lnTo>
                      <a:pt x="0" y="0"/>
                    </a:lnTo>
                    <a:lnTo>
                      <a:pt x="0"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 name="Group 14"/>
            <p:cNvGrpSpPr>
              <a:grpSpLocks/>
            </p:cNvGrpSpPr>
            <p:nvPr/>
          </p:nvGrpSpPr>
          <p:grpSpPr bwMode="auto">
            <a:xfrm>
              <a:off x="1442" y="691"/>
              <a:ext cx="9360" cy="4447"/>
              <a:chOff x="1442" y="691"/>
              <a:chExt cx="9360" cy="4447"/>
            </a:xfrm>
          </p:grpSpPr>
          <p:sp>
            <p:nvSpPr>
              <p:cNvPr id="15" name="Freeform 15"/>
              <p:cNvSpPr>
                <a:spLocks/>
              </p:cNvSpPr>
              <p:nvPr/>
            </p:nvSpPr>
            <p:spPr bwMode="auto">
              <a:xfrm>
                <a:off x="1442" y="4931"/>
                <a:ext cx="9360" cy="207"/>
              </a:xfrm>
              <a:custGeom>
                <a:avLst/>
                <a:gdLst>
                  <a:gd name="T0" fmla="+- 0 1442 1442"/>
                  <a:gd name="T1" fmla="*/ T0 w 9360"/>
                  <a:gd name="T2" fmla="+- 0 5138 4931"/>
                  <a:gd name="T3" fmla="*/ 5138 h 207"/>
                  <a:gd name="T4" fmla="+- 0 10802 1442"/>
                  <a:gd name="T5" fmla="*/ T4 w 9360"/>
                  <a:gd name="T6" fmla="+- 0 5138 4931"/>
                  <a:gd name="T7" fmla="*/ 5138 h 207"/>
                  <a:gd name="T8" fmla="+- 0 10802 1442"/>
                  <a:gd name="T9" fmla="*/ T8 w 9360"/>
                  <a:gd name="T10" fmla="+- 0 4931 4931"/>
                  <a:gd name="T11" fmla="*/ 4931 h 207"/>
                  <a:gd name="T12" fmla="+- 0 1442 1442"/>
                  <a:gd name="T13" fmla="*/ T12 w 9360"/>
                  <a:gd name="T14" fmla="+- 0 4931 4931"/>
                  <a:gd name="T15" fmla="*/ 4931 h 207"/>
                  <a:gd name="T16" fmla="+- 0 1442 1442"/>
                  <a:gd name="T17" fmla="*/ T16 w 9360"/>
                  <a:gd name="T18" fmla="+- 0 5138 4931"/>
                  <a:gd name="T19" fmla="*/ 5138 h 207"/>
                </a:gdLst>
                <a:ahLst/>
                <a:cxnLst>
                  <a:cxn ang="0">
                    <a:pos x="T1" y="T3"/>
                  </a:cxn>
                  <a:cxn ang="0">
                    <a:pos x="T5" y="T7"/>
                  </a:cxn>
                  <a:cxn ang="0">
                    <a:pos x="T9" y="T11"/>
                  </a:cxn>
                  <a:cxn ang="0">
                    <a:pos x="T13" y="T15"/>
                  </a:cxn>
                  <a:cxn ang="0">
                    <a:pos x="T17" y="T19"/>
                  </a:cxn>
                </a:cxnLst>
                <a:rect l="0" t="0" r="r" b="b"/>
                <a:pathLst>
                  <a:path w="9360" h="207">
                    <a:moveTo>
                      <a:pt x="0" y="207"/>
                    </a:moveTo>
                    <a:lnTo>
                      <a:pt x="9360" y="207"/>
                    </a:lnTo>
                    <a:lnTo>
                      <a:pt x="9360" y="0"/>
                    </a:lnTo>
                    <a:lnTo>
                      <a:pt x="0" y="0"/>
                    </a:lnTo>
                    <a:lnTo>
                      <a:pt x="0" y="2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64" name="Picture 1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02" y="691"/>
                <a:ext cx="7502" cy="4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05927132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Winter</Template>
  <TotalTime>27177</TotalTime>
  <Words>2650</Words>
  <Application>Microsoft Macintosh PowerPoint</Application>
  <PresentationFormat>On-screen Show (4:3)</PresentationFormat>
  <Paragraphs>218</Paragraphs>
  <Slides>30</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Document</vt:lpstr>
      <vt:lpstr>Ultraviolet-fluorescent tattoo facilitates accurate identification of biopsy sites</vt:lpstr>
      <vt:lpstr>Thanks</vt:lpstr>
      <vt:lpstr>Objective of the study</vt:lpstr>
      <vt:lpstr>Facts</vt:lpstr>
      <vt:lpstr>Identify the site?</vt:lpstr>
      <vt:lpstr>What is done today?</vt:lpstr>
      <vt:lpstr>Failures</vt:lpstr>
      <vt:lpstr>Tattoos in medicine</vt:lpstr>
      <vt:lpstr>Invisible tattoo ink</vt:lpstr>
      <vt:lpstr>PowerPoint Presentation</vt:lpstr>
      <vt:lpstr>Methods</vt:lpstr>
      <vt:lpstr>Technique</vt:lpstr>
      <vt:lpstr>Materials</vt:lpstr>
      <vt:lpstr>Tattoo immediately after</vt:lpstr>
      <vt:lpstr>Tattoo at follow up visit</vt:lpstr>
      <vt:lpstr>Tattoo removal</vt:lpstr>
      <vt:lpstr>Patients</vt:lpstr>
      <vt:lpstr>Results</vt:lpstr>
      <vt:lpstr>Level of Fluorescence (LOF)</vt:lpstr>
      <vt:lpstr>Identification</vt:lpstr>
      <vt:lpstr>PowerPoint Presentation</vt:lpstr>
      <vt:lpstr>PowerPoint Presentation</vt:lpstr>
      <vt:lpstr>Discussion</vt:lpstr>
      <vt:lpstr>Factors in LOF values</vt:lpstr>
      <vt:lpstr>Future: Better identification</vt:lpstr>
      <vt:lpstr>Adverse effects of tattoo ink?</vt:lpstr>
      <vt:lpstr>Is it safe?</vt:lpstr>
      <vt:lpstr>Conclusions</vt:lpstr>
      <vt:lpstr>References</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Sickle Cell Ulcer</dc:title>
  <dc:creator>Jess</dc:creator>
  <cp:lastModifiedBy>Bertha Baum</cp:lastModifiedBy>
  <cp:revision>63</cp:revision>
  <dcterms:created xsi:type="dcterms:W3CDTF">2014-07-24T18:49:11Z</dcterms:created>
  <dcterms:modified xsi:type="dcterms:W3CDTF">2016-05-06T00:46:58Z</dcterms:modified>
</cp:coreProperties>
</file>