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72" r:id="rId4"/>
    <p:sldId id="258" r:id="rId5"/>
    <p:sldId id="259" r:id="rId6"/>
    <p:sldId id="260" r:id="rId7"/>
    <p:sldId id="261" r:id="rId8"/>
    <p:sldId id="262" r:id="rId9"/>
    <p:sldId id="271" r:id="rId10"/>
    <p:sldId id="263" r:id="rId11"/>
    <p:sldId id="264" r:id="rId12"/>
    <p:sldId id="265" r:id="rId13"/>
    <p:sldId id="266" r:id="rId14"/>
    <p:sldId id="274" r:id="rId15"/>
    <p:sldId id="267" r:id="rId16"/>
    <p:sldId id="270" r:id="rId17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50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9CBE0-1E74-4236-BDC0-4B9C352591D8}" type="datetimeFigureOut">
              <a:rPr lang="en-US" smtClean="0"/>
              <a:pPr/>
              <a:t>10/22/2016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B9EDC8-053E-43A2-A846-588C9E6821C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43347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D9C71CE-3C0C-42AC-8A71-F13B4A1590FD}" type="datetime1">
              <a:rPr lang="de-DE" smtClean="0"/>
              <a:pPr/>
              <a:t>22.10.2016</a:t>
            </a:fld>
            <a:endParaRPr lang="de-DE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2AFF4F-B644-4D44-B602-5644B8341683}" type="datetime1">
              <a:rPr lang="de-DE" smtClean="0"/>
              <a:pPr/>
              <a:t>22.10.2016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D45BCE4-354D-4314-9ACF-F0741C055660}" type="datetime1">
              <a:rPr lang="de-DE" smtClean="0"/>
              <a:pPr/>
              <a:t>22.10.2016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5FDD5FD-925C-4540-9D18-64FB8FA064DD}" type="datetime1">
              <a:rPr lang="de-DE" smtClean="0"/>
              <a:pPr/>
              <a:t>22.10.2016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08277DF-9051-41CE-8DCB-C3AE8D7A64F2}" type="datetime1">
              <a:rPr lang="de-DE" smtClean="0"/>
              <a:pPr/>
              <a:t>22.10.2016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C49281-FCD7-4A0A-8E9F-E58206924453}" type="datetime1">
              <a:rPr lang="de-DE" smtClean="0"/>
              <a:pPr/>
              <a:t>22.10.2016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F6B928-BCB7-42FA-A32A-4BE6FDDB77F7}" type="datetime1">
              <a:rPr lang="de-DE" smtClean="0"/>
              <a:pPr/>
              <a:t>22.10.2016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9DAE8BE-8AF7-4A7D-A23A-BC3BACBC196C}" type="datetime1">
              <a:rPr lang="de-DE" smtClean="0"/>
              <a:pPr/>
              <a:t>22.10.2016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911A57A-DB35-401A-94F9-4C2F2D9492CA}" type="datetime1">
              <a:rPr lang="de-DE" smtClean="0"/>
              <a:pPr/>
              <a:t>22.10.2016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BCE809-0E68-42CD-A9CC-E140A1692A00}" type="datetime1">
              <a:rPr lang="de-DE" smtClean="0"/>
              <a:pPr/>
              <a:t>22.10.2016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DADAC9-EED6-4008-A707-26D059FB1622}" type="datetime1">
              <a:rPr lang="de-DE" smtClean="0"/>
              <a:pPr/>
              <a:t>22.10.2016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1766D09-9291-470B-BEBD-BFD1A1E7DD12}" type="datetime1">
              <a:rPr lang="de-DE" smtClean="0"/>
              <a:pPr/>
              <a:t>22.10.2016</a:t>
            </a:fld>
            <a:endParaRPr lang="de-DE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de-DE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C6AE60A-B69C-4790-82F7-3882EDF2318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b.pummer@mpic.d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2016224"/>
          </a:xfrm>
        </p:spPr>
        <p:txBody>
          <a:bodyPr>
            <a:normAutofit/>
          </a:bodyPr>
          <a:lstStyle/>
          <a:p>
            <a:r>
              <a:rPr lang="de-DE" dirty="0" smtClean="0"/>
              <a:t>Biological Ice-</a:t>
            </a:r>
            <a:r>
              <a:rPr lang="de-DE" dirty="0" err="1" smtClean="0"/>
              <a:t>Nucleating</a:t>
            </a:r>
            <a:r>
              <a:rPr lang="de-DE" dirty="0" smtClean="0"/>
              <a:t> </a:t>
            </a:r>
            <a:r>
              <a:rPr lang="de-DE" dirty="0" err="1" smtClean="0"/>
              <a:t>Macromolecules</a:t>
            </a:r>
            <a:r>
              <a:rPr lang="de-DE" dirty="0" smtClean="0"/>
              <a:t> (INMs)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6992"/>
            <a:ext cx="7772400" cy="1512167"/>
          </a:xfrm>
        </p:spPr>
        <p:txBody>
          <a:bodyPr>
            <a:normAutofit/>
          </a:bodyPr>
          <a:lstStyle/>
          <a:p>
            <a:r>
              <a:rPr lang="de-DE" dirty="0" smtClean="0"/>
              <a:t>B. G. Pummer</a:t>
            </a:r>
          </a:p>
          <a:p>
            <a:r>
              <a:rPr lang="de-DE" dirty="0" err="1" smtClean="0"/>
              <a:t>Climate</a:t>
            </a:r>
            <a:r>
              <a:rPr lang="de-DE" dirty="0" smtClean="0"/>
              <a:t> Change Conference</a:t>
            </a:r>
          </a:p>
          <a:p>
            <a:r>
              <a:rPr lang="de-DE" dirty="0" smtClean="0"/>
              <a:t>Valencia, 24.10.2016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3775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Water </a:t>
            </a:r>
            <a:r>
              <a:rPr lang="de-DE" dirty="0" err="1" smtClean="0"/>
              <a:t>freezes</a:t>
            </a:r>
            <a:r>
              <a:rPr lang="de-DE" dirty="0" smtClean="0"/>
              <a:t> at 0°C / 32°F / 273.15 K</a:t>
            </a:r>
          </a:p>
          <a:p>
            <a:r>
              <a:rPr lang="de-DE" dirty="0" err="1" smtClean="0">
                <a:solidFill>
                  <a:srgbClr val="FF0000"/>
                </a:solidFill>
              </a:rPr>
              <a:t>Wrong</a:t>
            </a:r>
            <a:r>
              <a:rPr lang="de-DE" dirty="0" smtClean="0">
                <a:solidFill>
                  <a:srgbClr val="FF0000"/>
                </a:solidFill>
              </a:rPr>
              <a:t>!</a:t>
            </a:r>
          </a:p>
          <a:p>
            <a:r>
              <a:rPr lang="de-DE" dirty="0" err="1" smtClean="0"/>
              <a:t>Thermodynamics</a:t>
            </a:r>
            <a:r>
              <a:rPr lang="de-DE" dirty="0" smtClean="0"/>
              <a:t>: freezing </a:t>
            </a:r>
            <a:r>
              <a:rPr lang="de-DE" dirty="0" err="1" smtClean="0"/>
              <a:t>is</a:t>
            </a:r>
            <a:r>
              <a:rPr lang="de-DE" dirty="0" smtClean="0"/>
              <a:t> favorable</a:t>
            </a:r>
          </a:p>
          <a:p>
            <a:r>
              <a:rPr lang="de-DE" dirty="0" err="1" smtClean="0"/>
              <a:t>Kinetics</a:t>
            </a:r>
            <a:r>
              <a:rPr lang="de-DE" dirty="0" smtClean="0"/>
              <a:t>: </a:t>
            </a:r>
            <a:r>
              <a:rPr lang="de-DE" dirty="0" err="1" smtClean="0"/>
              <a:t>cluster</a:t>
            </a:r>
            <a:r>
              <a:rPr lang="de-DE" dirty="0" smtClean="0"/>
              <a:t> </a:t>
            </a:r>
            <a:r>
              <a:rPr lang="de-DE" dirty="0" err="1" smtClean="0"/>
              <a:t>formation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hindered</a:t>
            </a:r>
            <a:endParaRPr lang="de-DE" dirty="0" smtClean="0"/>
          </a:p>
          <a:p>
            <a:r>
              <a:rPr lang="de-DE" dirty="0" smtClean="0"/>
              <a:t>Supercooling down </a:t>
            </a:r>
            <a:r>
              <a:rPr lang="de-DE" dirty="0" err="1" smtClean="0"/>
              <a:t>to</a:t>
            </a:r>
            <a:r>
              <a:rPr lang="de-DE" dirty="0" smtClean="0"/>
              <a:t> 230 K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possible</a:t>
            </a:r>
            <a:r>
              <a:rPr lang="de-DE" dirty="0" smtClean="0"/>
              <a:t> (</a:t>
            </a:r>
            <a:r>
              <a:rPr lang="de-DE" dirty="0" err="1" smtClean="0"/>
              <a:t>esp</a:t>
            </a:r>
            <a:r>
              <a:rPr lang="de-DE" dirty="0" smtClean="0"/>
              <a:t>. in </a:t>
            </a:r>
            <a:r>
              <a:rPr lang="de-DE" dirty="0" err="1" smtClean="0"/>
              <a:t>atmosphere</a:t>
            </a:r>
            <a:r>
              <a:rPr lang="de-DE" dirty="0" smtClean="0"/>
              <a:t>)</a:t>
            </a:r>
          </a:p>
          <a:p>
            <a:r>
              <a:rPr lang="de-DE" dirty="0" smtClean="0"/>
              <a:t>Ice </a:t>
            </a:r>
            <a:r>
              <a:rPr lang="de-DE" dirty="0" err="1" smtClean="0"/>
              <a:t>nuclei</a:t>
            </a:r>
            <a:r>
              <a:rPr lang="de-DE" dirty="0" smtClean="0"/>
              <a:t> (IN)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catalysts</a:t>
            </a:r>
            <a:r>
              <a:rPr lang="de-DE" dirty="0" smtClean="0"/>
              <a:t> </a:t>
            </a:r>
            <a:r>
              <a:rPr lang="de-DE" dirty="0" err="1" smtClean="0"/>
              <a:t>that</a:t>
            </a:r>
            <a:r>
              <a:rPr lang="de-DE" dirty="0" smtClean="0"/>
              <a:t> </a:t>
            </a:r>
            <a:r>
              <a:rPr lang="de-DE" dirty="0" err="1" smtClean="0"/>
              <a:t>structure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water;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very</a:t>
            </a:r>
            <a:r>
              <a:rPr lang="de-DE" dirty="0" smtClean="0"/>
              <a:t> </a:t>
            </a:r>
            <a:r>
              <a:rPr lang="de-DE" dirty="0" err="1" smtClean="0"/>
              <a:t>exclusive</a:t>
            </a:r>
            <a:r>
              <a:rPr lang="de-DE" dirty="0" smtClean="0"/>
              <a:t> </a:t>
            </a:r>
            <a:r>
              <a:rPr lang="de-DE" dirty="0" err="1" smtClean="0"/>
              <a:t>group</a:t>
            </a:r>
            <a:endParaRPr lang="de-DE" dirty="0" smtClean="0"/>
          </a:p>
          <a:p>
            <a:r>
              <a:rPr lang="de-DE" dirty="0"/>
              <a:t>F</a:t>
            </a:r>
            <a:r>
              <a:rPr lang="de-DE" dirty="0" smtClean="0"/>
              <a:t>reezing at </a:t>
            </a:r>
            <a:r>
              <a:rPr lang="de-DE" dirty="0" err="1" smtClean="0"/>
              <a:t>higher</a:t>
            </a:r>
            <a:r>
              <a:rPr lang="de-DE" dirty="0" smtClean="0"/>
              <a:t> </a:t>
            </a:r>
            <a:r>
              <a:rPr lang="de-DE" dirty="0" err="1" smtClean="0"/>
              <a:t>temperatures</a:t>
            </a:r>
            <a:r>
              <a:rPr lang="de-DE" dirty="0" smtClean="0"/>
              <a:t> (</a:t>
            </a:r>
            <a:r>
              <a:rPr lang="de-DE" dirty="0" err="1" smtClean="0"/>
              <a:t>up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273 K)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Background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4135899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Why</a:t>
            </a:r>
            <a:r>
              <a:rPr lang="de-DE" dirty="0" smtClean="0"/>
              <a:t> </a:t>
            </a:r>
            <a:r>
              <a:rPr lang="de-DE" dirty="0" err="1" smtClean="0"/>
              <a:t>bother</a:t>
            </a:r>
            <a:r>
              <a:rPr lang="de-DE" dirty="0" smtClean="0"/>
              <a:t>?</a:t>
            </a:r>
          </a:p>
          <a:p>
            <a:r>
              <a:rPr lang="de-DE" dirty="0" smtClean="0"/>
              <a:t>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atmosphere</a:t>
            </a:r>
            <a:r>
              <a:rPr lang="de-DE" dirty="0" smtClean="0"/>
              <a:t>: IN </a:t>
            </a:r>
            <a:r>
              <a:rPr lang="de-DE" dirty="0" err="1" smtClean="0"/>
              <a:t>play</a:t>
            </a:r>
            <a:r>
              <a:rPr lang="de-DE" dirty="0" smtClean="0"/>
              <a:t> a </a:t>
            </a:r>
            <a:r>
              <a:rPr lang="de-DE" dirty="0" err="1" smtClean="0"/>
              <a:t>huge</a:t>
            </a:r>
            <a:r>
              <a:rPr lang="de-DE" dirty="0" smtClean="0"/>
              <a:t> </a:t>
            </a:r>
            <a:r>
              <a:rPr lang="de-DE" dirty="0" err="1" smtClean="0"/>
              <a:t>role</a:t>
            </a:r>
            <a:endParaRPr lang="de-DE" dirty="0" smtClean="0"/>
          </a:p>
          <a:p>
            <a:r>
              <a:rPr lang="de-DE" dirty="0" smtClean="0"/>
              <a:t>Cloud </a:t>
            </a:r>
            <a:r>
              <a:rPr lang="de-DE" dirty="0" err="1" smtClean="0"/>
              <a:t>glaciation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critical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/>
              <a:t> </a:t>
            </a:r>
            <a:r>
              <a:rPr lang="de-DE" dirty="0" err="1" smtClean="0"/>
              <a:t>precipitation</a:t>
            </a:r>
            <a:r>
              <a:rPr lang="de-DE" dirty="0" smtClean="0"/>
              <a:t> (</a:t>
            </a:r>
            <a:r>
              <a:rPr lang="de-DE" dirty="0" err="1" smtClean="0"/>
              <a:t>weather</a:t>
            </a:r>
            <a:r>
              <a:rPr lang="de-DE" dirty="0" smtClean="0"/>
              <a:t>) and </a:t>
            </a:r>
            <a:r>
              <a:rPr lang="de-DE" dirty="0" err="1" smtClean="0"/>
              <a:t>albedo</a:t>
            </a:r>
            <a:r>
              <a:rPr lang="de-DE" dirty="0" smtClean="0"/>
              <a:t> (global </a:t>
            </a:r>
            <a:r>
              <a:rPr lang="de-DE" dirty="0" err="1" smtClean="0"/>
              <a:t>heat</a:t>
            </a:r>
            <a:r>
              <a:rPr lang="de-DE" dirty="0" smtClean="0"/>
              <a:t> </a:t>
            </a:r>
            <a:r>
              <a:rPr lang="de-DE" dirty="0" err="1" smtClean="0"/>
              <a:t>budget</a:t>
            </a:r>
            <a:r>
              <a:rPr lang="de-DE" dirty="0" smtClean="0"/>
              <a:t>)</a:t>
            </a:r>
          </a:p>
          <a:p>
            <a:r>
              <a:rPr lang="de-DE" dirty="0" smtClean="0"/>
              <a:t>IPCC: </a:t>
            </a:r>
            <a:r>
              <a:rPr lang="de-DE" dirty="0" err="1" smtClean="0"/>
              <a:t>cloud</a:t>
            </a:r>
            <a:r>
              <a:rPr lang="de-DE" dirty="0" smtClean="0"/>
              <a:t>-aerosol </a:t>
            </a:r>
            <a:r>
              <a:rPr lang="de-DE" dirty="0" err="1" smtClean="0"/>
              <a:t>interaction</a:t>
            </a:r>
            <a:r>
              <a:rPr lang="de-DE" dirty="0" smtClean="0"/>
              <a:t> = least </a:t>
            </a:r>
            <a:r>
              <a:rPr lang="en-US" dirty="0" smtClean="0"/>
              <a:t>understood term in climate models</a:t>
            </a:r>
            <a:endParaRPr lang="de-DE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Background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21896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Ice </a:t>
            </a:r>
            <a:r>
              <a:rPr lang="de-DE" dirty="0" err="1" smtClean="0"/>
              <a:t>nuclei</a:t>
            </a:r>
            <a:r>
              <a:rPr lang="de-DE" dirty="0" smtClean="0"/>
              <a:t>: INPs and INMs</a:t>
            </a:r>
            <a:endParaRPr lang="en-US" dirty="0"/>
          </a:p>
        </p:txBody>
      </p:sp>
      <p:sp>
        <p:nvSpPr>
          <p:cNvPr id="4" name="Ellipse 24"/>
          <p:cNvSpPr/>
          <p:nvPr/>
        </p:nvSpPr>
        <p:spPr>
          <a:xfrm>
            <a:off x="2583136" y="1983710"/>
            <a:ext cx="1214446" cy="785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Textfeld 25"/>
          <p:cNvSpPr txBox="1"/>
          <p:nvPr/>
        </p:nvSpPr>
        <p:spPr>
          <a:xfrm>
            <a:off x="514284" y="2812866"/>
            <a:ext cx="5281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dirty="0" err="1" smtClean="0"/>
              <a:t>any</a:t>
            </a:r>
            <a:r>
              <a:rPr lang="de-AT" sz="2000" dirty="0" smtClean="0"/>
              <a:t> </a:t>
            </a:r>
            <a:r>
              <a:rPr lang="de-AT" sz="2000" dirty="0" err="1" smtClean="0"/>
              <a:t>particle</a:t>
            </a:r>
            <a:r>
              <a:rPr lang="de-AT" sz="2000" dirty="0" smtClean="0"/>
              <a:t>        INP [µm]       INMs [</a:t>
            </a:r>
            <a:r>
              <a:rPr lang="de-AT" sz="2000" dirty="0" err="1" smtClean="0"/>
              <a:t>nm</a:t>
            </a:r>
            <a:r>
              <a:rPr lang="de-AT" sz="2000" dirty="0" smtClean="0"/>
              <a:t>]</a:t>
            </a:r>
          </a:p>
        </p:txBody>
      </p:sp>
      <p:sp>
        <p:nvSpPr>
          <p:cNvPr id="6" name="Textfeld 27"/>
          <p:cNvSpPr txBox="1"/>
          <p:nvPr/>
        </p:nvSpPr>
        <p:spPr>
          <a:xfrm>
            <a:off x="2868887" y="1268760"/>
            <a:ext cx="25672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1600" dirty="0" err="1">
                <a:solidFill>
                  <a:srgbClr val="FF0000"/>
                </a:solidFill>
              </a:rPr>
              <a:t>a</a:t>
            </a:r>
            <a:r>
              <a:rPr lang="de-AT" sz="1600" dirty="0" err="1" smtClean="0">
                <a:solidFill>
                  <a:srgbClr val="FF0000"/>
                </a:solidFill>
              </a:rPr>
              <a:t>ctive</a:t>
            </a:r>
            <a:r>
              <a:rPr lang="de-AT" sz="1600" dirty="0" smtClean="0">
                <a:solidFill>
                  <a:srgbClr val="FF0000"/>
                </a:solidFill>
              </a:rPr>
              <a:t> </a:t>
            </a:r>
            <a:r>
              <a:rPr lang="de-AT" sz="1600" dirty="0" err="1" smtClean="0">
                <a:solidFill>
                  <a:srgbClr val="FF0000"/>
                </a:solidFill>
              </a:rPr>
              <a:t>sites</a:t>
            </a:r>
            <a:r>
              <a:rPr lang="de-AT" sz="1600" dirty="0" smtClean="0">
                <a:solidFill>
                  <a:srgbClr val="FF0000"/>
                </a:solidFill>
              </a:rPr>
              <a:t> (</a:t>
            </a:r>
            <a:r>
              <a:rPr lang="de-AT" sz="1600" dirty="0" err="1" smtClean="0">
                <a:solidFill>
                  <a:srgbClr val="FF0000"/>
                </a:solidFill>
              </a:rPr>
              <a:t>often</a:t>
            </a:r>
            <a:r>
              <a:rPr lang="de-AT" sz="1600" dirty="0" smtClean="0">
                <a:solidFill>
                  <a:srgbClr val="FF0000"/>
                </a:solidFill>
              </a:rPr>
              <a:t> INMs)</a:t>
            </a:r>
            <a:endParaRPr lang="de-AT" sz="1600" dirty="0">
              <a:solidFill>
                <a:srgbClr val="FF0000"/>
              </a:solidFill>
            </a:endParaRPr>
          </a:p>
        </p:txBody>
      </p:sp>
      <p:sp>
        <p:nvSpPr>
          <p:cNvPr id="7" name="Explosion 1 6"/>
          <p:cNvSpPr/>
          <p:nvPr/>
        </p:nvSpPr>
        <p:spPr>
          <a:xfrm>
            <a:off x="4427984" y="2198024"/>
            <a:ext cx="357190" cy="285752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8" name="Gerade Verbindung mit Pfeil 33"/>
          <p:cNvCxnSpPr/>
          <p:nvPr/>
        </p:nvCxnSpPr>
        <p:spPr>
          <a:xfrm rot="5400000">
            <a:off x="3492450" y="1628230"/>
            <a:ext cx="357190" cy="21431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llipse 34"/>
          <p:cNvSpPr/>
          <p:nvPr/>
        </p:nvSpPr>
        <p:spPr>
          <a:xfrm>
            <a:off x="693258" y="1983710"/>
            <a:ext cx="1214446" cy="7858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483768" y="3288974"/>
            <a:ext cx="3286148" cy="500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6000"/>
              <a:tabLst/>
              <a:defRPr/>
            </a:pPr>
            <a:r>
              <a:rPr kumimoji="0" lang="de-DE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INP-INA = INM-INA</a:t>
            </a:r>
          </a:p>
        </p:txBody>
      </p:sp>
      <p:sp>
        <p:nvSpPr>
          <p:cNvPr id="11" name="Explosion 1 10"/>
          <p:cNvSpPr/>
          <p:nvPr/>
        </p:nvSpPr>
        <p:spPr>
          <a:xfrm>
            <a:off x="3297516" y="1912272"/>
            <a:ext cx="357190" cy="285752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2" name="Explosion 1 11"/>
          <p:cNvSpPr/>
          <p:nvPr/>
        </p:nvSpPr>
        <p:spPr>
          <a:xfrm>
            <a:off x="3440392" y="2483776"/>
            <a:ext cx="357190" cy="285752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Explosion 1 12"/>
          <p:cNvSpPr/>
          <p:nvPr/>
        </p:nvSpPr>
        <p:spPr>
          <a:xfrm>
            <a:off x="2511698" y="2412338"/>
            <a:ext cx="357190" cy="285752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Explosion 1 13"/>
          <p:cNvSpPr/>
          <p:nvPr/>
        </p:nvSpPr>
        <p:spPr>
          <a:xfrm>
            <a:off x="4928050" y="1912272"/>
            <a:ext cx="357190" cy="285752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5" name="Explosion 1 14"/>
          <p:cNvSpPr/>
          <p:nvPr/>
        </p:nvSpPr>
        <p:spPr>
          <a:xfrm>
            <a:off x="4928050" y="2412338"/>
            <a:ext cx="357190" cy="285752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6" name="Picture 3" descr="C:\Users\Berni\Desktop\Fig_WashWater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4005064"/>
            <a:ext cx="4791178" cy="2357454"/>
          </a:xfrm>
          <a:prstGeom prst="rect">
            <a:avLst/>
          </a:prstGeom>
          <a:noFill/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251520" y="4293096"/>
            <a:ext cx="3600400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1400" dirty="0" smtClean="0">
                <a:cs typeface="Times New Roman" pitchFamily="18" charset="0"/>
              </a:rPr>
              <a:t>INP	= ice-</a:t>
            </a:r>
            <a:r>
              <a:rPr lang="de-DE" sz="1400" dirty="0" err="1" smtClean="0">
                <a:cs typeface="Times New Roman" pitchFamily="18" charset="0"/>
              </a:rPr>
              <a:t>nucleating</a:t>
            </a:r>
            <a:r>
              <a:rPr lang="de-DE" sz="1400" dirty="0" smtClean="0">
                <a:cs typeface="Times New Roman" pitchFamily="18" charset="0"/>
              </a:rPr>
              <a:t> </a:t>
            </a:r>
            <a:r>
              <a:rPr lang="de-DE" sz="1400" dirty="0" err="1" smtClean="0">
                <a:cs typeface="Times New Roman" pitchFamily="18" charset="0"/>
              </a:rPr>
              <a:t>particle</a:t>
            </a:r>
            <a:endParaRPr lang="de-DE" sz="1400" dirty="0" smtClean="0"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1400" dirty="0" smtClean="0">
                <a:cs typeface="Times New Roman" pitchFamily="18" charset="0"/>
              </a:rPr>
              <a:t>INM	= ice-</a:t>
            </a:r>
            <a:r>
              <a:rPr lang="de-DE" sz="1400" dirty="0" err="1" smtClean="0">
                <a:cs typeface="Times New Roman" pitchFamily="18" charset="0"/>
              </a:rPr>
              <a:t>nucleating</a:t>
            </a:r>
            <a:r>
              <a:rPr lang="de-DE" sz="1400" dirty="0" smtClean="0">
                <a:cs typeface="Times New Roman" pitchFamily="18" charset="0"/>
              </a:rPr>
              <a:t> </a:t>
            </a:r>
            <a:r>
              <a:rPr lang="de-DE" sz="1400" dirty="0" err="1" smtClean="0">
                <a:cs typeface="Times New Roman" pitchFamily="18" charset="0"/>
              </a:rPr>
              <a:t>macromolecule</a:t>
            </a:r>
            <a:endParaRPr lang="de-DE" sz="1400" dirty="0" smtClean="0"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1400" dirty="0" smtClean="0">
                <a:cs typeface="Times New Roman" pitchFamily="18" charset="0"/>
              </a:rPr>
              <a:t>INA	= ice nucleation </a:t>
            </a:r>
            <a:r>
              <a:rPr lang="de-DE" sz="1400" dirty="0" err="1" smtClean="0">
                <a:cs typeface="Times New Roman" pitchFamily="18" charset="0"/>
              </a:rPr>
              <a:t>activity</a:t>
            </a:r>
            <a:endParaRPr lang="de-DE" sz="1400" dirty="0" smtClean="0">
              <a:cs typeface="Times New Roman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69708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INMs: </a:t>
            </a:r>
            <a:r>
              <a:rPr lang="de-DE" dirty="0" err="1" smtClean="0"/>
              <a:t>discovery</a:t>
            </a:r>
            <a:endParaRPr lang="en-US" dirty="0"/>
          </a:p>
        </p:txBody>
      </p:sp>
      <p:pic>
        <p:nvPicPr>
          <p:cNvPr id="4" name="Picture 1" descr="I:\Work\storage\PhD raw data_cryo-micro\2010-08-06\Bir2a -14.1°C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4163222" cy="3121221"/>
          </a:xfrm>
          <a:prstGeom prst="rect">
            <a:avLst/>
          </a:prstGeom>
          <a:noFill/>
        </p:spPr>
      </p:pic>
      <p:sp>
        <p:nvSpPr>
          <p:cNvPr id="5" name="Textfeld 6"/>
          <p:cNvSpPr txBox="1"/>
          <p:nvPr/>
        </p:nvSpPr>
        <p:spPr>
          <a:xfrm>
            <a:off x="1187624" y="498849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 smtClean="0"/>
              <a:t>Birch</a:t>
            </a:r>
            <a:r>
              <a:rPr lang="de-AT" dirty="0" smtClean="0"/>
              <a:t> </a:t>
            </a:r>
            <a:r>
              <a:rPr lang="de-AT" dirty="0" err="1" smtClean="0"/>
              <a:t>pollen</a:t>
            </a:r>
            <a:r>
              <a:rPr lang="de-AT" dirty="0" smtClean="0"/>
              <a:t> 259.0 K</a:t>
            </a:r>
          </a:p>
        </p:txBody>
      </p:sp>
      <p:pic>
        <p:nvPicPr>
          <p:cNvPr id="6" name="Picture 3" descr="I:\Work\storage\PhD raw data_cryo-micro\2010-08-06\Bir2a -17.5°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8873" y="1846800"/>
            <a:ext cx="4161599" cy="3121200"/>
          </a:xfrm>
          <a:prstGeom prst="rect">
            <a:avLst/>
          </a:prstGeom>
          <a:noFill/>
        </p:spPr>
      </p:pic>
      <p:sp>
        <p:nvSpPr>
          <p:cNvPr id="7" name="Textfeld 8"/>
          <p:cNvSpPr txBox="1"/>
          <p:nvPr/>
        </p:nvSpPr>
        <p:spPr>
          <a:xfrm>
            <a:off x="5580112" y="4988494"/>
            <a:ext cx="2571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 err="1" smtClean="0"/>
              <a:t>Birch</a:t>
            </a:r>
            <a:r>
              <a:rPr lang="de-AT" dirty="0" smtClean="0"/>
              <a:t> </a:t>
            </a:r>
            <a:r>
              <a:rPr lang="de-AT" dirty="0" err="1" smtClean="0"/>
              <a:t>pollen</a:t>
            </a:r>
            <a:r>
              <a:rPr lang="de-AT" dirty="0" smtClean="0"/>
              <a:t> 255.6 K</a:t>
            </a:r>
          </a:p>
        </p:txBody>
      </p:sp>
      <p:sp>
        <p:nvSpPr>
          <p:cNvPr id="8" name="Textfeld 9"/>
          <p:cNvSpPr txBox="1"/>
          <p:nvPr/>
        </p:nvSpPr>
        <p:spPr>
          <a:xfrm>
            <a:off x="5940152" y="5715016"/>
            <a:ext cx="1737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b="1" i="1" dirty="0" smtClean="0">
                <a:solidFill>
                  <a:schemeClr val="accent6"/>
                </a:solidFill>
              </a:rPr>
              <a:t>T</a:t>
            </a:r>
            <a:r>
              <a:rPr lang="de-AT" b="1" baseline="-25000" dirty="0" smtClean="0">
                <a:solidFill>
                  <a:schemeClr val="accent6"/>
                </a:solidFill>
              </a:rPr>
              <a:t>hom</a:t>
            </a:r>
            <a:r>
              <a:rPr lang="de-AT" b="1" dirty="0" smtClean="0">
                <a:solidFill>
                  <a:schemeClr val="accent6"/>
                </a:solidFill>
              </a:rPr>
              <a:t> = 237 K</a:t>
            </a:r>
          </a:p>
        </p:txBody>
      </p:sp>
      <p:sp>
        <p:nvSpPr>
          <p:cNvPr id="9" name="Rechteck 38"/>
          <p:cNvSpPr/>
          <p:nvPr/>
        </p:nvSpPr>
        <p:spPr>
          <a:xfrm>
            <a:off x="-32" y="6500834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/>
            <a:r>
              <a:rPr lang="da-DK" b="1" dirty="0" smtClean="0">
                <a:solidFill>
                  <a:schemeClr val="accent6"/>
                </a:solidFill>
              </a:rPr>
              <a:t>Pummer et al.: Atmos. Chem. Phys., 12, 2541-2550, 2012.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3531423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INMs: </a:t>
            </a:r>
            <a:r>
              <a:rPr lang="de-DE" dirty="0" err="1" smtClean="0"/>
              <a:t>discovery</a:t>
            </a:r>
            <a:endParaRPr lang="en-US" dirty="0"/>
          </a:p>
        </p:txBody>
      </p:sp>
      <p:pic>
        <p:nvPicPr>
          <p:cNvPr id="4" name="Picture 3" descr="TOC-grap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721" y="2060848"/>
            <a:ext cx="5086729" cy="3726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uppieren 7"/>
          <p:cNvGrpSpPr/>
          <p:nvPr/>
        </p:nvGrpSpPr>
        <p:grpSpPr>
          <a:xfrm>
            <a:off x="5463424" y="1556792"/>
            <a:ext cx="3429056" cy="1899831"/>
            <a:chOff x="5072066" y="2734535"/>
            <a:chExt cx="3429056" cy="1899831"/>
          </a:xfrm>
        </p:grpSpPr>
        <p:sp>
          <p:nvSpPr>
            <p:cNvPr id="6" name="Ellipse 8"/>
            <p:cNvSpPr/>
            <p:nvPr/>
          </p:nvSpPr>
          <p:spPr>
            <a:xfrm>
              <a:off x="5213710" y="2919351"/>
              <a:ext cx="1558087" cy="1539400"/>
            </a:xfrm>
            <a:prstGeom prst="ellipse">
              <a:avLst/>
            </a:prstGeom>
            <a:solidFill>
              <a:srgbClr val="FFFF00"/>
            </a:solidFill>
            <a:ln w="254000">
              <a:solidFill>
                <a:srgbClr val="FFC0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7" name="Textfeld 5"/>
            <p:cNvSpPr txBox="1"/>
            <p:nvPr/>
          </p:nvSpPr>
          <p:spPr>
            <a:xfrm>
              <a:off x="6811658" y="2734535"/>
              <a:ext cx="1428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AT" sz="1400" b="1" dirty="0" err="1" smtClean="0"/>
                <a:t>Sporopollenin</a:t>
              </a:r>
              <a:endParaRPr lang="de-AT" sz="1400" b="1" dirty="0"/>
            </a:p>
          </p:txBody>
        </p:sp>
        <p:sp>
          <p:nvSpPr>
            <p:cNvPr id="8" name="Textfeld 6"/>
            <p:cNvSpPr txBox="1"/>
            <p:nvPr/>
          </p:nvSpPr>
          <p:spPr>
            <a:xfrm>
              <a:off x="7072330" y="3465589"/>
              <a:ext cx="8572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AT" sz="1400" b="1" dirty="0" err="1" smtClean="0"/>
                <a:t>Cytosol</a:t>
              </a:r>
              <a:endParaRPr lang="de-AT" sz="1400" b="1" dirty="0"/>
            </a:p>
          </p:txBody>
        </p:sp>
        <p:cxnSp>
          <p:nvCxnSpPr>
            <p:cNvPr id="9" name="Gerade Verbindung mit Pfeil 11"/>
            <p:cNvCxnSpPr/>
            <p:nvPr/>
          </p:nvCxnSpPr>
          <p:spPr>
            <a:xfrm rot="10800000" flipV="1">
              <a:off x="6429388" y="3619480"/>
              <a:ext cx="714380" cy="2383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mit Pfeil 12"/>
            <p:cNvCxnSpPr/>
            <p:nvPr/>
          </p:nvCxnSpPr>
          <p:spPr>
            <a:xfrm rot="10800000" flipV="1">
              <a:off x="6574165" y="2928933"/>
              <a:ext cx="298101" cy="189049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Ellipse 13"/>
            <p:cNvSpPr/>
            <p:nvPr/>
          </p:nvSpPr>
          <p:spPr>
            <a:xfrm>
              <a:off x="5733073" y="4508409"/>
              <a:ext cx="141644" cy="993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12" name="Rechteck 14"/>
            <p:cNvSpPr/>
            <p:nvPr/>
          </p:nvSpPr>
          <p:spPr>
            <a:xfrm>
              <a:off x="6630153" y="4160802"/>
              <a:ext cx="141644" cy="993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13" name="Gleichschenkliges Dreieck 15"/>
            <p:cNvSpPr/>
            <p:nvPr/>
          </p:nvSpPr>
          <p:spPr>
            <a:xfrm>
              <a:off x="5335142" y="2950559"/>
              <a:ext cx="141644" cy="9931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14" name="Raute 16"/>
            <p:cNvSpPr/>
            <p:nvPr/>
          </p:nvSpPr>
          <p:spPr>
            <a:xfrm>
              <a:off x="5072066" y="3415931"/>
              <a:ext cx="141644" cy="148974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15" name="Ellipse 17"/>
            <p:cNvSpPr/>
            <p:nvPr/>
          </p:nvSpPr>
          <p:spPr>
            <a:xfrm>
              <a:off x="5591428" y="3813196"/>
              <a:ext cx="141644" cy="993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16" name="Rechteck 18"/>
            <p:cNvSpPr/>
            <p:nvPr/>
          </p:nvSpPr>
          <p:spPr>
            <a:xfrm>
              <a:off x="5496999" y="3614564"/>
              <a:ext cx="141644" cy="993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17" name="Gleichschenkliges Dreieck 19"/>
            <p:cNvSpPr/>
            <p:nvPr/>
          </p:nvSpPr>
          <p:spPr>
            <a:xfrm>
              <a:off x="5733073" y="3564905"/>
              <a:ext cx="141644" cy="9931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18" name="Raute 20"/>
            <p:cNvSpPr/>
            <p:nvPr/>
          </p:nvSpPr>
          <p:spPr>
            <a:xfrm>
              <a:off x="5685858" y="3217299"/>
              <a:ext cx="141644" cy="148974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19" name="Ellipse 21"/>
            <p:cNvSpPr/>
            <p:nvPr/>
          </p:nvSpPr>
          <p:spPr>
            <a:xfrm>
              <a:off x="6158006" y="3664222"/>
              <a:ext cx="141644" cy="993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20" name="Rechteck 22"/>
            <p:cNvSpPr/>
            <p:nvPr/>
          </p:nvSpPr>
          <p:spPr>
            <a:xfrm>
              <a:off x="5921932" y="3862854"/>
              <a:ext cx="141644" cy="993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21" name="Gleichschenkliges Dreieck 23"/>
            <p:cNvSpPr/>
            <p:nvPr/>
          </p:nvSpPr>
          <p:spPr>
            <a:xfrm>
              <a:off x="6394080" y="3813196"/>
              <a:ext cx="141644" cy="9931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22" name="Raute 24"/>
            <p:cNvSpPr/>
            <p:nvPr/>
          </p:nvSpPr>
          <p:spPr>
            <a:xfrm>
              <a:off x="6252435" y="4061486"/>
              <a:ext cx="141644" cy="148974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23" name="Ellipse 25"/>
            <p:cNvSpPr/>
            <p:nvPr/>
          </p:nvSpPr>
          <p:spPr>
            <a:xfrm>
              <a:off x="6016361" y="4111144"/>
              <a:ext cx="141644" cy="993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24" name="Rechteck 26"/>
            <p:cNvSpPr/>
            <p:nvPr/>
          </p:nvSpPr>
          <p:spPr>
            <a:xfrm>
              <a:off x="6299650" y="3415931"/>
              <a:ext cx="141644" cy="993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25" name="Gleichschenkliges Dreieck 27"/>
            <p:cNvSpPr/>
            <p:nvPr/>
          </p:nvSpPr>
          <p:spPr>
            <a:xfrm>
              <a:off x="6110791" y="3217299"/>
              <a:ext cx="141644" cy="9931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26" name="Raute 28"/>
            <p:cNvSpPr/>
            <p:nvPr/>
          </p:nvSpPr>
          <p:spPr>
            <a:xfrm>
              <a:off x="5969147" y="3515247"/>
              <a:ext cx="141644" cy="148974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27" name="Ellipse 29"/>
            <p:cNvSpPr/>
            <p:nvPr/>
          </p:nvSpPr>
          <p:spPr>
            <a:xfrm>
              <a:off x="6700922" y="3248555"/>
              <a:ext cx="141644" cy="993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28" name="Rechteck 30"/>
            <p:cNvSpPr/>
            <p:nvPr/>
          </p:nvSpPr>
          <p:spPr>
            <a:xfrm>
              <a:off x="5072066" y="3813196"/>
              <a:ext cx="141644" cy="993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29" name="Gleichschenkliges Dreieck 31"/>
            <p:cNvSpPr/>
            <p:nvPr/>
          </p:nvSpPr>
          <p:spPr>
            <a:xfrm>
              <a:off x="5591428" y="4061486"/>
              <a:ext cx="141644" cy="99316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30" name="Raute 32"/>
            <p:cNvSpPr/>
            <p:nvPr/>
          </p:nvSpPr>
          <p:spPr>
            <a:xfrm>
              <a:off x="6271246" y="2801585"/>
              <a:ext cx="141644" cy="148974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31" name="Ellipse 33"/>
            <p:cNvSpPr/>
            <p:nvPr/>
          </p:nvSpPr>
          <p:spPr>
            <a:xfrm>
              <a:off x="5874717" y="3167641"/>
              <a:ext cx="141644" cy="993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32" name="Rechteck 34"/>
            <p:cNvSpPr/>
            <p:nvPr/>
          </p:nvSpPr>
          <p:spPr>
            <a:xfrm>
              <a:off x="5591428" y="2820034"/>
              <a:ext cx="141644" cy="993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33" name="Ellipse 35"/>
            <p:cNvSpPr/>
            <p:nvPr/>
          </p:nvSpPr>
          <p:spPr>
            <a:xfrm>
              <a:off x="5449784" y="3366273"/>
              <a:ext cx="141644" cy="993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de-AT"/>
            </a:p>
          </p:txBody>
        </p:sp>
        <p:sp>
          <p:nvSpPr>
            <p:cNvPr id="34" name="Textfeld 43"/>
            <p:cNvSpPr txBox="1"/>
            <p:nvPr/>
          </p:nvSpPr>
          <p:spPr>
            <a:xfrm>
              <a:off x="7338375" y="4111146"/>
              <a:ext cx="116274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AT" sz="1400" b="1" dirty="0" err="1" smtClean="0"/>
                <a:t>Biooligo</a:t>
              </a:r>
              <a:r>
                <a:rPr lang="de-AT" sz="1400" b="1" dirty="0" smtClean="0"/>
                <a:t>- &amp;   -polymers</a:t>
              </a:r>
            </a:p>
          </p:txBody>
        </p:sp>
        <p:cxnSp>
          <p:nvCxnSpPr>
            <p:cNvPr id="35" name="Gerade Verbindung mit Pfeil 37"/>
            <p:cNvCxnSpPr>
              <a:endCxn id="12" idx="3"/>
            </p:cNvCxnSpPr>
            <p:nvPr/>
          </p:nvCxnSpPr>
          <p:spPr>
            <a:xfrm flipH="1" flipV="1">
              <a:off x="6771797" y="4210460"/>
              <a:ext cx="566577" cy="3974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Rechteck 38"/>
          <p:cNvSpPr/>
          <p:nvPr/>
        </p:nvSpPr>
        <p:spPr>
          <a:xfrm>
            <a:off x="-32" y="6500834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/>
            <a:r>
              <a:rPr lang="da-DK" b="1" dirty="0" smtClean="0">
                <a:solidFill>
                  <a:schemeClr val="accent6"/>
                </a:solidFill>
              </a:rPr>
              <a:t>Pummer et al.: J. Raman Spectrosc., 44, 1654-1658, 2013.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1"/>
          </p:nvPr>
        </p:nvSpPr>
        <p:spPr>
          <a:xfrm>
            <a:off x="5868144" y="4437112"/>
            <a:ext cx="2799925" cy="1008112"/>
          </a:xfrm>
        </p:spPr>
        <p:txBody>
          <a:bodyPr>
            <a:normAutofit/>
          </a:bodyPr>
          <a:lstStyle/>
          <a:p>
            <a:r>
              <a:rPr lang="de-DE" dirty="0" smtClean="0">
                <a:solidFill>
                  <a:schemeClr val="accent3"/>
                </a:solidFill>
              </a:rPr>
              <a:t>But Nobody </a:t>
            </a:r>
            <a:r>
              <a:rPr lang="de-DE" dirty="0" err="1" smtClean="0">
                <a:solidFill>
                  <a:schemeClr val="accent3"/>
                </a:solidFill>
              </a:rPr>
              <a:t>Believed</a:t>
            </a:r>
            <a:r>
              <a:rPr lang="de-DE" dirty="0" smtClean="0">
                <a:solidFill>
                  <a:schemeClr val="accent3"/>
                </a:solidFill>
              </a:rPr>
              <a:t> </a:t>
            </a:r>
            <a:r>
              <a:rPr lang="de-DE" dirty="0" err="1" smtClean="0">
                <a:solidFill>
                  <a:schemeClr val="accent3"/>
                </a:solidFill>
              </a:rPr>
              <a:t>Me</a:t>
            </a:r>
            <a:r>
              <a:rPr lang="de-DE" dirty="0" smtClean="0">
                <a:solidFill>
                  <a:schemeClr val="accent3"/>
                </a:solidFill>
              </a:rPr>
              <a:t>!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301628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INMs: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size</a:t>
            </a:r>
            <a:r>
              <a:rPr lang="de-DE" dirty="0" smtClean="0"/>
              <a:t> </a:t>
            </a:r>
            <a:r>
              <a:rPr lang="de-DE" dirty="0" err="1" smtClean="0"/>
              <a:t>issue</a:t>
            </a:r>
            <a:endParaRPr lang="en-US" dirty="0"/>
          </a:p>
        </p:txBody>
      </p:sp>
      <p:pic>
        <p:nvPicPr>
          <p:cNvPr id="7" name="Picture 2" descr="Y:\AG_Froehlich\internal\manuscripts\Pummer_INM\Fig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552" y="1268760"/>
            <a:ext cx="4882864" cy="49505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95536" y="2636912"/>
            <a:ext cx="2376264" cy="2160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1600" dirty="0" err="1" smtClean="0">
                <a:cs typeface="Times New Roman" pitchFamily="18" charset="0"/>
              </a:rPr>
              <a:t>for</a:t>
            </a:r>
            <a:r>
              <a:rPr lang="de-DE" sz="1600" dirty="0" smtClean="0">
                <a:cs typeface="Times New Roman" pitchFamily="18" charset="0"/>
              </a:rPr>
              <a:t> </a:t>
            </a:r>
            <a:r>
              <a:rPr lang="de-DE" sz="1600" dirty="0" err="1" smtClean="0">
                <a:cs typeface="Times New Roman" pitchFamily="18" charset="0"/>
              </a:rPr>
              <a:t>proteins</a:t>
            </a:r>
            <a:r>
              <a:rPr lang="de-DE" sz="1600" dirty="0" smtClean="0">
                <a:cs typeface="Times New Roman" pitchFamily="18" charset="0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1600" dirty="0" smtClean="0">
                <a:cs typeface="Times New Roman" pitchFamily="18" charset="0"/>
              </a:rPr>
              <a:t>10</a:t>
            </a:r>
            <a:r>
              <a:rPr lang="de-DE" sz="1600" baseline="30000" dirty="0" smtClean="0">
                <a:cs typeface="Times New Roman" pitchFamily="18" charset="0"/>
              </a:rPr>
              <a:t>1</a:t>
            </a:r>
            <a:r>
              <a:rPr lang="de-DE" sz="1600" dirty="0" smtClean="0">
                <a:cs typeface="Times New Roman" pitchFamily="18" charset="0"/>
              </a:rPr>
              <a:t> </a:t>
            </a:r>
            <a:r>
              <a:rPr lang="de-DE" sz="1600" dirty="0" err="1" smtClean="0">
                <a:cs typeface="Times New Roman" pitchFamily="18" charset="0"/>
              </a:rPr>
              <a:t>kDa</a:t>
            </a:r>
            <a:r>
              <a:rPr lang="de-DE" sz="1600" dirty="0" smtClean="0">
                <a:cs typeface="Times New Roman" pitchFamily="18" charset="0"/>
              </a:rPr>
              <a:t>	&gt;  1.4 </a:t>
            </a:r>
            <a:r>
              <a:rPr lang="de-DE" sz="1600" dirty="0" err="1" smtClean="0">
                <a:cs typeface="Times New Roman" pitchFamily="18" charset="0"/>
              </a:rPr>
              <a:t>nm</a:t>
            </a:r>
            <a:endParaRPr lang="de-DE" sz="1600" dirty="0" smtClean="0"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de-DE" sz="1600" dirty="0" smtClean="0">
                <a:cs typeface="Times New Roman" pitchFamily="18" charset="0"/>
              </a:rPr>
              <a:t>10</a:t>
            </a:r>
            <a:r>
              <a:rPr lang="de-DE" sz="1600" baseline="30000" dirty="0" smtClean="0">
                <a:cs typeface="Times New Roman" pitchFamily="18" charset="0"/>
              </a:rPr>
              <a:t>2</a:t>
            </a:r>
            <a:r>
              <a:rPr lang="de-DE" sz="1600" dirty="0" smtClean="0">
                <a:cs typeface="Times New Roman" pitchFamily="18" charset="0"/>
              </a:rPr>
              <a:t> </a:t>
            </a:r>
            <a:r>
              <a:rPr lang="de-DE" sz="1600" dirty="0" err="1" smtClean="0">
                <a:cs typeface="Times New Roman" pitchFamily="18" charset="0"/>
              </a:rPr>
              <a:t>kDa</a:t>
            </a:r>
            <a:r>
              <a:rPr lang="de-DE" sz="1600" dirty="0" smtClean="0">
                <a:cs typeface="Times New Roman" pitchFamily="18" charset="0"/>
              </a:rPr>
              <a:t>	&gt;  3.1 </a:t>
            </a:r>
            <a:r>
              <a:rPr lang="de-DE" sz="1600" dirty="0" err="1" smtClean="0">
                <a:cs typeface="Times New Roman" pitchFamily="18" charset="0"/>
              </a:rPr>
              <a:t>nm</a:t>
            </a:r>
            <a:endParaRPr lang="de-DE" sz="1600" dirty="0" smtClean="0"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de-DE" sz="1600" dirty="0" smtClean="0">
                <a:cs typeface="Times New Roman" pitchFamily="18" charset="0"/>
              </a:rPr>
              <a:t>10</a:t>
            </a:r>
            <a:r>
              <a:rPr lang="de-DE" sz="1600" baseline="30000" dirty="0" smtClean="0">
                <a:cs typeface="Times New Roman" pitchFamily="18" charset="0"/>
              </a:rPr>
              <a:t>3</a:t>
            </a:r>
            <a:r>
              <a:rPr lang="de-DE" sz="1600" dirty="0" smtClean="0">
                <a:cs typeface="Times New Roman" pitchFamily="18" charset="0"/>
              </a:rPr>
              <a:t> </a:t>
            </a:r>
            <a:r>
              <a:rPr lang="de-DE" sz="1600" dirty="0" err="1" smtClean="0">
                <a:cs typeface="Times New Roman" pitchFamily="18" charset="0"/>
              </a:rPr>
              <a:t>kDa</a:t>
            </a:r>
            <a:r>
              <a:rPr lang="de-DE" sz="1600" dirty="0" smtClean="0">
                <a:cs typeface="Times New Roman" pitchFamily="18" charset="0"/>
              </a:rPr>
              <a:t>	&gt;  6.6 </a:t>
            </a:r>
            <a:r>
              <a:rPr lang="de-DE" sz="1600" dirty="0" err="1" smtClean="0">
                <a:cs typeface="Times New Roman" pitchFamily="18" charset="0"/>
              </a:rPr>
              <a:t>nm</a:t>
            </a:r>
            <a:endParaRPr lang="de-DE" sz="1600" dirty="0" smtClean="0"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de-DE" sz="1600" dirty="0" smtClean="0">
                <a:cs typeface="Times New Roman" pitchFamily="18" charset="0"/>
              </a:rPr>
              <a:t>10</a:t>
            </a:r>
            <a:r>
              <a:rPr lang="de-DE" sz="1600" baseline="30000" dirty="0" smtClean="0">
                <a:cs typeface="Times New Roman" pitchFamily="18" charset="0"/>
              </a:rPr>
              <a:t>4</a:t>
            </a:r>
            <a:r>
              <a:rPr lang="de-DE" sz="1600" dirty="0" smtClean="0">
                <a:cs typeface="Times New Roman" pitchFamily="18" charset="0"/>
              </a:rPr>
              <a:t> </a:t>
            </a:r>
            <a:r>
              <a:rPr lang="de-DE" sz="1600" dirty="0" err="1" smtClean="0">
                <a:cs typeface="Times New Roman" pitchFamily="18" charset="0"/>
              </a:rPr>
              <a:t>kDa</a:t>
            </a:r>
            <a:r>
              <a:rPr lang="de-DE" sz="1600" dirty="0" smtClean="0">
                <a:cs typeface="Times New Roman" pitchFamily="18" charset="0"/>
              </a:rPr>
              <a:t>	&gt; 14.2 </a:t>
            </a:r>
            <a:r>
              <a:rPr lang="de-DE" sz="1600" dirty="0" err="1" smtClean="0">
                <a:cs typeface="Times New Roman" pitchFamily="18" charset="0"/>
              </a:rPr>
              <a:t>nm</a:t>
            </a:r>
            <a:endParaRPr lang="de-DE" sz="1600" dirty="0" smtClean="0"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</a:pPr>
            <a:endParaRPr lang="de-DE" sz="1600" dirty="0" smtClean="0">
              <a:cs typeface="Times New Roman" pitchFamily="18" charset="0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de-DE" sz="1600" dirty="0" smtClean="0">
                <a:cs typeface="Times New Roman" pitchFamily="18" charset="0"/>
              </a:rPr>
              <a:t>Erickson (2009)</a:t>
            </a:r>
          </a:p>
        </p:txBody>
      </p:sp>
      <p:sp>
        <p:nvSpPr>
          <p:cNvPr id="9" name="Rechteck 4"/>
          <p:cNvSpPr/>
          <p:nvPr/>
        </p:nvSpPr>
        <p:spPr>
          <a:xfrm>
            <a:off x="0" y="6500834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/>
            <a:r>
              <a:rPr lang="de-DE" b="1" dirty="0" err="1" smtClean="0">
                <a:solidFill>
                  <a:schemeClr val="accent6"/>
                </a:solidFill>
              </a:rPr>
              <a:t>Pummer</a:t>
            </a:r>
            <a:r>
              <a:rPr lang="de-DE" b="1" dirty="0" smtClean="0">
                <a:solidFill>
                  <a:schemeClr val="accent6"/>
                </a:solidFill>
              </a:rPr>
              <a:t> et al.: </a:t>
            </a:r>
            <a:r>
              <a:rPr lang="de-DE" b="1" dirty="0" err="1" smtClean="0">
                <a:solidFill>
                  <a:schemeClr val="accent6"/>
                </a:solidFill>
              </a:rPr>
              <a:t>Atmos</a:t>
            </a:r>
            <a:r>
              <a:rPr lang="de-DE" b="1" dirty="0" smtClean="0">
                <a:solidFill>
                  <a:schemeClr val="accent6"/>
                </a:solidFill>
              </a:rPr>
              <a:t>. Chem. Phys., 15, 4077-4091, 2015.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21924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INMs: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solubility</a:t>
            </a:r>
            <a:r>
              <a:rPr lang="de-DE" dirty="0" smtClean="0"/>
              <a:t> </a:t>
            </a:r>
            <a:r>
              <a:rPr lang="de-DE" dirty="0" err="1" smtClean="0"/>
              <a:t>issue</a:t>
            </a:r>
            <a:endParaRPr lang="en-US" dirty="0"/>
          </a:p>
        </p:txBody>
      </p:sp>
      <p:sp>
        <p:nvSpPr>
          <p:cNvPr id="4" name="Rechteck 8"/>
          <p:cNvSpPr/>
          <p:nvPr/>
        </p:nvSpPr>
        <p:spPr>
          <a:xfrm>
            <a:off x="5286380" y="2400350"/>
            <a:ext cx="3357586" cy="3000396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Ellipse 6"/>
          <p:cNvSpPr/>
          <p:nvPr/>
        </p:nvSpPr>
        <p:spPr>
          <a:xfrm>
            <a:off x="6000760" y="3257606"/>
            <a:ext cx="2143140" cy="1500198"/>
          </a:xfrm>
          <a:prstGeom prst="ellipse">
            <a:avLst/>
          </a:prstGeom>
          <a:gradFill flip="none" rotWithShape="1">
            <a:gsLst>
              <a:gs pos="56000">
                <a:srgbClr val="0070C0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path path="circle">
              <a:fillToRect l="50000" t="50000" r="50000" b="50000"/>
            </a:path>
            <a:tileRect/>
          </a:gradFill>
          <a:ln w="63500">
            <a:noFill/>
            <a:prstDash val="sysDash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Explosion 1 5"/>
          <p:cNvSpPr/>
          <p:nvPr/>
        </p:nvSpPr>
        <p:spPr>
          <a:xfrm>
            <a:off x="6572264" y="3614796"/>
            <a:ext cx="1000132" cy="785818"/>
          </a:xfrm>
          <a:prstGeom prst="irregularSeal1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7" name="Gerade Verbindung mit Pfeil 10"/>
          <p:cNvCxnSpPr/>
          <p:nvPr/>
        </p:nvCxnSpPr>
        <p:spPr>
          <a:xfrm>
            <a:off x="7215206" y="1628800"/>
            <a:ext cx="428628" cy="2128872"/>
          </a:xfrm>
          <a:prstGeom prst="straightConnector1">
            <a:avLst/>
          </a:prstGeom>
          <a:ln w="63500">
            <a:solidFill>
              <a:schemeClr val="accent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12"/>
          <p:cNvSpPr txBox="1"/>
          <p:nvPr/>
        </p:nvSpPr>
        <p:spPr>
          <a:xfrm>
            <a:off x="5676630" y="1285860"/>
            <a:ext cx="30718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000" b="1" dirty="0" smtClean="0">
                <a:solidFill>
                  <a:schemeClr val="accent6"/>
                </a:solidFill>
              </a:rPr>
              <a:t>ice </a:t>
            </a:r>
            <a:r>
              <a:rPr lang="de-AT" sz="2000" b="1" dirty="0" err="1" smtClean="0">
                <a:solidFill>
                  <a:schemeClr val="accent6"/>
                </a:solidFill>
              </a:rPr>
              <a:t>formation</a:t>
            </a:r>
            <a:r>
              <a:rPr lang="de-AT" sz="2000" b="1" dirty="0" smtClean="0">
                <a:solidFill>
                  <a:schemeClr val="accent6"/>
                </a:solidFill>
              </a:rPr>
              <a:t> </a:t>
            </a:r>
            <a:r>
              <a:rPr lang="de-AT" sz="2000" b="1" dirty="0" err="1" smtClean="0">
                <a:solidFill>
                  <a:schemeClr val="accent6"/>
                </a:solidFill>
              </a:rPr>
              <a:t>here</a:t>
            </a:r>
            <a:endParaRPr lang="de-AT" sz="2000" b="1" dirty="0">
              <a:solidFill>
                <a:schemeClr val="accent6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539552" y="1804736"/>
            <a:ext cx="4603953" cy="4000528"/>
          </a:xfrm>
        </p:spPr>
        <p:txBody>
          <a:bodyPr>
            <a:normAutofit/>
          </a:bodyPr>
          <a:lstStyle/>
          <a:p>
            <a:r>
              <a:rPr lang="de-DE" dirty="0" smtClean="0"/>
              <a:t>„IN </a:t>
            </a:r>
            <a:r>
              <a:rPr lang="de-DE" dirty="0" err="1" smtClean="0"/>
              <a:t>have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insoluble</a:t>
            </a:r>
            <a:r>
              <a:rPr lang="de-DE" dirty="0" smtClean="0"/>
              <a:t>“</a:t>
            </a:r>
            <a:endParaRPr lang="de-DE" dirty="0" smtClean="0"/>
          </a:p>
          <a:p>
            <a:r>
              <a:rPr lang="de-DE" dirty="0" smtClean="0"/>
              <a:t>INMs </a:t>
            </a:r>
            <a:r>
              <a:rPr lang="de-DE" dirty="0" err="1" smtClean="0"/>
              <a:t>are</a:t>
            </a:r>
            <a:r>
              <a:rPr lang="de-DE" dirty="0" smtClean="0"/>
              <a:t> in </a:t>
            </a:r>
            <a:r>
              <a:rPr lang="de-DE" dirty="0" err="1" smtClean="0"/>
              <a:t>solution</a:t>
            </a:r>
            <a:r>
              <a:rPr lang="de-DE" dirty="0" smtClean="0"/>
              <a:t>, but large </a:t>
            </a:r>
            <a:r>
              <a:rPr lang="de-DE" dirty="0" err="1" smtClean="0"/>
              <a:t>enough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ice</a:t>
            </a:r>
            <a:r>
              <a:rPr lang="de-DE" dirty="0" smtClean="0"/>
              <a:t> </a:t>
            </a:r>
            <a:r>
              <a:rPr lang="de-DE" dirty="0" err="1" smtClean="0"/>
              <a:t>templates</a:t>
            </a:r>
            <a:endParaRPr lang="de-DE" dirty="0" smtClean="0"/>
          </a:p>
          <a:p>
            <a:r>
              <a:rPr lang="de-DE" dirty="0" smtClean="0"/>
              <a:t>INMs </a:t>
            </a:r>
            <a:r>
              <a:rPr lang="de-DE" dirty="0" err="1" smtClean="0"/>
              <a:t>carry</a:t>
            </a:r>
            <a:r>
              <a:rPr lang="de-DE" dirty="0" smtClean="0"/>
              <a:t> </a:t>
            </a:r>
            <a:r>
              <a:rPr lang="de-DE" dirty="0" err="1" smtClean="0"/>
              <a:t>hydration</a:t>
            </a:r>
            <a:r>
              <a:rPr lang="de-DE" dirty="0" smtClean="0"/>
              <a:t> </a:t>
            </a:r>
            <a:r>
              <a:rPr lang="de-DE" dirty="0" err="1" smtClean="0"/>
              <a:t>shells</a:t>
            </a:r>
            <a:r>
              <a:rPr lang="de-DE" dirty="0" smtClean="0"/>
              <a:t> → </a:t>
            </a:r>
            <a:r>
              <a:rPr lang="de-DE" dirty="0" err="1" smtClean="0"/>
              <a:t>site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embryo</a:t>
            </a:r>
            <a:r>
              <a:rPr lang="de-DE" dirty="0" smtClean="0"/>
              <a:t> </a:t>
            </a:r>
            <a:r>
              <a:rPr lang="de-DE" dirty="0" err="1" smtClean="0"/>
              <a:t>formation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04096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-27384"/>
            <a:ext cx="3929319" cy="6851702"/>
          </a:xfrm>
          <a:prstGeom prst="rect">
            <a:avLst/>
          </a:prstGeom>
          <a:noFill/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95536" y="2650592"/>
            <a:ext cx="3312368" cy="1714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de-DE" sz="1600" dirty="0" smtClean="0">
                <a:cs typeface="Times New Roman" pitchFamily="18" charset="0"/>
              </a:rPr>
              <a:t>References: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de-DE" sz="1600" dirty="0" err="1" smtClean="0">
                <a:cs typeface="Times New Roman" pitchFamily="18" charset="0"/>
              </a:rPr>
              <a:t>Pandey</a:t>
            </a:r>
            <a:r>
              <a:rPr lang="de-DE" sz="1600" dirty="0" smtClean="0">
                <a:cs typeface="Times New Roman" pitchFamily="18" charset="0"/>
              </a:rPr>
              <a:t> et al. (2016)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de-DE" sz="1600" dirty="0" err="1" smtClean="0">
                <a:cs typeface="Times New Roman" pitchFamily="18" charset="0"/>
              </a:rPr>
              <a:t>Garnham</a:t>
            </a:r>
            <a:r>
              <a:rPr lang="de-DE" sz="1600" dirty="0" smtClean="0">
                <a:cs typeface="Times New Roman" pitchFamily="18" charset="0"/>
              </a:rPr>
              <a:t> et al. (2011)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de-DE" sz="1600" dirty="0" err="1" smtClean="0">
                <a:cs typeface="Times New Roman" pitchFamily="18" charset="0"/>
              </a:rPr>
              <a:t>Kajava</a:t>
            </a:r>
            <a:r>
              <a:rPr lang="de-DE" sz="1600" dirty="0" smtClean="0">
                <a:cs typeface="Times New Roman" pitchFamily="18" charset="0"/>
              </a:rPr>
              <a:t> </a:t>
            </a:r>
            <a:r>
              <a:rPr lang="de-DE" sz="1600" dirty="0" err="1" smtClean="0">
                <a:cs typeface="Times New Roman" pitchFamily="18" charset="0"/>
              </a:rPr>
              <a:t>and</a:t>
            </a:r>
            <a:r>
              <a:rPr lang="de-DE" sz="1600" dirty="0" smtClean="0">
                <a:cs typeface="Times New Roman" pitchFamily="18" charset="0"/>
              </a:rPr>
              <a:t> </a:t>
            </a:r>
            <a:r>
              <a:rPr lang="de-DE" sz="1600" dirty="0" err="1" smtClean="0">
                <a:cs typeface="Times New Roman" pitchFamily="18" charset="0"/>
              </a:rPr>
              <a:t>Lindow</a:t>
            </a:r>
            <a:r>
              <a:rPr lang="de-DE" sz="1600" dirty="0" smtClean="0">
                <a:cs typeface="Times New Roman" pitchFamily="18" charset="0"/>
              </a:rPr>
              <a:t> (1993)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de-DE" sz="1600" dirty="0" smtClean="0">
                <a:cs typeface="Times New Roman" pitchFamily="18" charset="0"/>
              </a:rPr>
              <a:t>Warren </a:t>
            </a:r>
            <a:r>
              <a:rPr lang="de-DE" sz="1600" dirty="0" err="1" smtClean="0">
                <a:cs typeface="Times New Roman" pitchFamily="18" charset="0"/>
              </a:rPr>
              <a:t>and</a:t>
            </a:r>
            <a:r>
              <a:rPr lang="de-DE" sz="1600" dirty="0" smtClean="0">
                <a:cs typeface="Times New Roman" pitchFamily="18" charset="0"/>
              </a:rPr>
              <a:t> </a:t>
            </a:r>
            <a:r>
              <a:rPr lang="de-DE" sz="1600" dirty="0" err="1" smtClean="0">
                <a:cs typeface="Times New Roman" pitchFamily="18" charset="0"/>
              </a:rPr>
              <a:t>Wolber</a:t>
            </a:r>
            <a:r>
              <a:rPr lang="de-DE" sz="1600" dirty="0" smtClean="0">
                <a:cs typeface="Times New Roman" pitchFamily="18" charset="0"/>
              </a:rPr>
              <a:t> (1991)</a:t>
            </a:r>
          </a:p>
        </p:txBody>
      </p:sp>
      <p:sp>
        <p:nvSpPr>
          <p:cNvPr id="6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de-DE" dirty="0" err="1" smtClean="0"/>
              <a:t>bactINMs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224933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319953830"/>
              </p:ext>
            </p:extLst>
          </p:nvPr>
        </p:nvGraphicFramePr>
        <p:xfrm>
          <a:off x="214913" y="285728"/>
          <a:ext cx="8743380" cy="6309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0598"/>
                <a:gridCol w="3245747"/>
                <a:gridCol w="518231"/>
                <a:gridCol w="722413"/>
                <a:gridCol w="727019"/>
                <a:gridCol w="3039372"/>
              </a:tblGrid>
              <a:tr h="2103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Type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Organism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INM?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Protein?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Sacch</a:t>
                      </a:r>
                      <a:r>
                        <a:rPr lang="en-US" sz="1200" dirty="0" smtClean="0">
                          <a:effectLst/>
                        </a:rPr>
                        <a:t>.?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References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</a:tr>
              <a:tr h="219556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DE" sz="1200" dirty="0" err="1" smtClean="0">
                          <a:effectLst/>
                        </a:rPr>
                        <a:t>Bact</a:t>
                      </a:r>
                      <a:r>
                        <a:rPr lang="de-DE" sz="1200" dirty="0" smtClean="0">
                          <a:effectLst/>
                        </a:rPr>
                        <a:t>.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vert="vert27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DE" sz="1200" i="1" dirty="0" err="1">
                          <a:effectLst/>
                        </a:rPr>
                        <a:t>Pseudomonas</a:t>
                      </a:r>
                      <a:r>
                        <a:rPr lang="de-DE" sz="1200" i="1" dirty="0">
                          <a:effectLst/>
                        </a:rPr>
                        <a:t> syringae</a:t>
                      </a:r>
                      <a:endParaRPr lang="en-US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DE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DE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DE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Govindarajan and Lindow (1988)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Pantoea agglomerans </a:t>
                      </a:r>
                      <a:r>
                        <a:rPr lang="en-US" sz="1200" dirty="0">
                          <a:effectLst/>
                        </a:rPr>
                        <a:t>(</a:t>
                      </a:r>
                      <a:r>
                        <a:rPr lang="en-US" sz="1200" i="1" dirty="0">
                          <a:effectLst/>
                        </a:rPr>
                        <a:t>Erwinia herbicola</a:t>
                      </a:r>
                      <a:r>
                        <a:rPr lang="en-US" sz="1200" dirty="0">
                          <a:effectLst/>
                        </a:rPr>
                        <a:t>)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Govindarajan and Lindow (1988)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rowSpan="6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Fungi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vert="vert27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Rhizoplaca chrysoleuca</a:t>
                      </a:r>
                      <a:endParaRPr lang="en-US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Kieft and Ruscetti (1990)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 smtClean="0">
                          <a:effectLst/>
                        </a:rPr>
                        <a:t>Fusarium </a:t>
                      </a:r>
                      <a:r>
                        <a:rPr lang="en-US" sz="1200" i="1" dirty="0">
                          <a:effectLst/>
                        </a:rPr>
                        <a:t>avenaceum</a:t>
                      </a:r>
                      <a:endParaRPr lang="en-US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Pouleur et al. (1992), Hasegawa et al. (1994)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Sarocladium</a:t>
                      </a:r>
                      <a:r>
                        <a:rPr lang="en-US" sz="1200" dirty="0">
                          <a:effectLst/>
                        </a:rPr>
                        <a:t> (</a:t>
                      </a:r>
                      <a:r>
                        <a:rPr lang="en-US" sz="1200" i="1" dirty="0">
                          <a:effectLst/>
                        </a:rPr>
                        <a:t>Acremonium</a:t>
                      </a:r>
                      <a:r>
                        <a:rPr lang="en-US" sz="1200" dirty="0">
                          <a:effectLst/>
                        </a:rPr>
                        <a:t>) </a:t>
                      </a:r>
                      <a:r>
                        <a:rPr lang="en-US" sz="1200" i="1" dirty="0">
                          <a:effectLst/>
                        </a:rPr>
                        <a:t>implicatum</a:t>
                      </a:r>
                      <a:endParaRPr lang="en-US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Pummer et al. (2015)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Isaria farinosa</a:t>
                      </a:r>
                      <a:endParaRPr lang="en-US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Pummer et al. (2015)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Mortierella alpina</a:t>
                      </a:r>
                      <a:endParaRPr lang="en-US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Fröhlich-Nowoisky et al. (2015)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 err="1">
                          <a:effectLst/>
                        </a:rPr>
                        <a:t>Puccinia</a:t>
                      </a:r>
                      <a:r>
                        <a:rPr lang="en-US" sz="1200" dirty="0">
                          <a:effectLst/>
                        </a:rPr>
                        <a:t> (rust) spp.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??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Morris et al. (2013a)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rowSpan="6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Animals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vert="vert27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Tipula trivittata</a:t>
                      </a:r>
                      <a:endParaRPr lang="en-US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Duman et al. (1985, 1991), Neven et al. (1989)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Dendroides canadensis</a:t>
                      </a:r>
                      <a:endParaRPr lang="en-US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Olsen and Duman (1997)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Vespula maculata</a:t>
                      </a:r>
                      <a:endParaRPr lang="en-US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Duman et al. (1984)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Eurosta solidaginis</a:t>
                      </a:r>
                      <a:r>
                        <a:rPr lang="en-US" sz="1200" i="0" dirty="0">
                          <a:effectLst/>
                        </a:rPr>
                        <a:t> (phosphate spherules)</a:t>
                      </a:r>
                      <a:endParaRPr lang="en-US" sz="12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Mugnano et al. (1996)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Rana sylvatica</a:t>
                      </a:r>
                      <a:endParaRPr lang="en-US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??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??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??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Storey and Storey (1985)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Mytilus edulis</a:t>
                      </a:r>
                      <a:endParaRPr lang="en-US" sz="1200" i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>
                          <a:effectLst/>
                        </a:rPr>
                        <a:t>??</a:t>
                      </a:r>
                      <a:endParaRPr lang="en-US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??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??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err="1">
                          <a:effectLst/>
                        </a:rPr>
                        <a:t>Lundheim</a:t>
                      </a:r>
                      <a:r>
                        <a:rPr lang="en-US" sz="1000" dirty="0">
                          <a:effectLst/>
                        </a:rPr>
                        <a:t> (1997)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rowSpan="8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Plants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vert="vert27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Secale cereale </a:t>
                      </a:r>
                      <a:r>
                        <a:rPr lang="en-US" sz="1200" i="0" dirty="0">
                          <a:effectLst/>
                        </a:rPr>
                        <a:t>leaves</a:t>
                      </a:r>
                      <a:endParaRPr lang="en-US" sz="12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Brush et al. (1994)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Prunus </a:t>
                      </a:r>
                      <a:r>
                        <a:rPr lang="en-US" sz="1200" i="0" dirty="0">
                          <a:effectLst/>
                        </a:rPr>
                        <a:t>spp. wood</a:t>
                      </a:r>
                      <a:endParaRPr lang="en-US" sz="12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DE" sz="1200" b="0">
                          <a:effectLst/>
                        </a:rPr>
                        <a:t>??</a:t>
                      </a:r>
                      <a:endParaRPr lang="en-US" sz="120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??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Gross et al. (1988)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Betula pendula </a:t>
                      </a:r>
                      <a:r>
                        <a:rPr lang="en-US" sz="1200" i="0" dirty="0">
                          <a:effectLst/>
                        </a:rPr>
                        <a:t>pollen</a:t>
                      </a:r>
                      <a:endParaRPr lang="en-US" sz="12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DE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DE" sz="1000" dirty="0">
                          <a:effectLst/>
                        </a:rPr>
                        <a:t>Pummer et al. (</a:t>
                      </a:r>
                      <a:r>
                        <a:rPr lang="de-DE" sz="1000" dirty="0" smtClean="0">
                          <a:effectLst/>
                        </a:rPr>
                        <a:t>2012)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Lobelia telekii </a:t>
                      </a:r>
                      <a:r>
                        <a:rPr lang="en-US" sz="1200" i="0" dirty="0">
                          <a:effectLst/>
                        </a:rPr>
                        <a:t>fluid</a:t>
                      </a:r>
                      <a:endParaRPr lang="en-US" sz="12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de-DE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r>
                        <a:rPr lang="en-US" sz="1200" b="0" dirty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Krog et al. (1979)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i="1" dirty="0">
                          <a:effectLst/>
                        </a:rPr>
                        <a:t>Opuntia ficus-indica </a:t>
                      </a:r>
                      <a:r>
                        <a:rPr lang="en-US" sz="1200" i="0" dirty="0">
                          <a:effectLst/>
                        </a:rPr>
                        <a:t>fluid</a:t>
                      </a:r>
                      <a:endParaRPr lang="en-US" sz="1200" i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Goldstein and Nobel (1991)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cellulose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Hiranuma et al. (2015)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lignin</a:t>
                      </a:r>
                      <a:endParaRPr lang="en-US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endParaRPr lang="en-US" sz="1200" b="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solidFill>
                            <a:srgbClr val="00B0F0"/>
                          </a:solidFill>
                          <a:effectLst/>
                        </a:rPr>
                        <a:t>–</a:t>
                      </a:r>
                      <a:endParaRPr lang="en-US" sz="1200" b="0" dirty="0">
                        <a:solidFill>
                          <a:srgbClr val="00B0F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Gao et al. (1999)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  <a:tr h="219556">
                <a:tc vMerge="1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en-US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some algae</a:t>
                      </a:r>
                      <a:endParaRPr lang="en-US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 smtClean="0">
                          <a:solidFill>
                            <a:srgbClr val="FF0000"/>
                          </a:solidFill>
                          <a:effectLst/>
                        </a:rPr>
                        <a:t>+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effectLst/>
                        </a:rPr>
                        <a:t>?</a:t>
                      </a:r>
                      <a:endParaRPr lang="en-US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??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??</a:t>
                      </a:r>
                      <a:endParaRPr lang="en-US" sz="120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Schnell</a:t>
                      </a:r>
                      <a:r>
                        <a:rPr lang="en-US" sz="1000" baseline="0" dirty="0" smtClean="0">
                          <a:effectLst/>
                        </a:rPr>
                        <a:t> (1975), </a:t>
                      </a:r>
                      <a:r>
                        <a:rPr lang="en-US" sz="1000" dirty="0" smtClean="0">
                          <a:effectLst/>
                        </a:rPr>
                        <a:t>Wilson et al. (2015)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/>
                </a:tc>
              </a:tr>
            </a:tbl>
          </a:graphicData>
        </a:graphic>
      </p:graphicFrame>
      <p:sp>
        <p:nvSpPr>
          <p:cNvPr id="7" name="Rechteck 7"/>
          <p:cNvSpPr/>
          <p:nvPr/>
        </p:nvSpPr>
        <p:spPr>
          <a:xfrm>
            <a:off x="3929058" y="571480"/>
            <a:ext cx="571504" cy="6025872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8"/>
          <p:cNvSpPr/>
          <p:nvPr/>
        </p:nvSpPr>
        <p:spPr>
          <a:xfrm>
            <a:off x="4429124" y="571480"/>
            <a:ext cx="785818" cy="3865632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Rechteck 9"/>
          <p:cNvSpPr/>
          <p:nvPr/>
        </p:nvSpPr>
        <p:spPr>
          <a:xfrm>
            <a:off x="4429124" y="4437112"/>
            <a:ext cx="1500198" cy="2160240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405167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Effects</a:t>
            </a:r>
            <a:r>
              <a:rPr lang="de-DE" dirty="0"/>
              <a:t> </a:t>
            </a:r>
            <a:r>
              <a:rPr lang="de-DE" dirty="0" smtClean="0"/>
              <a:t>of Experiments</a:t>
            </a:r>
            <a:endParaRPr lang="en-US" dirty="0"/>
          </a:p>
        </p:txBody>
      </p:sp>
      <p:sp>
        <p:nvSpPr>
          <p:cNvPr id="4" name="Rechteck 7"/>
          <p:cNvSpPr/>
          <p:nvPr/>
        </p:nvSpPr>
        <p:spPr>
          <a:xfrm>
            <a:off x="0" y="6500834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/>
            <a:r>
              <a:rPr lang="de-DE" b="1" dirty="0" err="1" smtClean="0">
                <a:solidFill>
                  <a:schemeClr val="accent6"/>
                </a:solidFill>
              </a:rPr>
              <a:t>Pummer</a:t>
            </a:r>
            <a:r>
              <a:rPr lang="de-DE" b="1" dirty="0" smtClean="0">
                <a:solidFill>
                  <a:schemeClr val="accent6"/>
                </a:solidFill>
              </a:rPr>
              <a:t> et al., 2012, 2015; Fröhlich-</a:t>
            </a:r>
            <a:r>
              <a:rPr lang="de-DE" b="1" dirty="0" err="1" smtClean="0">
                <a:solidFill>
                  <a:schemeClr val="accent6"/>
                </a:solidFill>
              </a:rPr>
              <a:t>Nowoisky</a:t>
            </a:r>
            <a:r>
              <a:rPr lang="de-DE" b="1" dirty="0" smtClean="0">
                <a:solidFill>
                  <a:schemeClr val="accent6"/>
                </a:solidFill>
              </a:rPr>
              <a:t> et al., 2015</a:t>
            </a:r>
          </a:p>
        </p:txBody>
      </p:sp>
      <p:graphicFrame>
        <p:nvGraphicFramePr>
          <p:cNvPr id="5" name="Inhaltsplatzhalt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884810705"/>
              </p:ext>
            </p:extLst>
          </p:nvPr>
        </p:nvGraphicFramePr>
        <p:xfrm>
          <a:off x="350769" y="1784686"/>
          <a:ext cx="8469703" cy="428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5893"/>
                <a:gridCol w="1408762"/>
                <a:gridCol w="1408762"/>
                <a:gridCol w="1408762"/>
                <a:gridCol w="1408762"/>
                <a:gridCol w="1408762"/>
              </a:tblGrid>
              <a:tr h="370840">
                <a:tc>
                  <a:txBody>
                    <a:bodyPr/>
                    <a:lstStyle/>
                    <a:p>
                      <a:r>
                        <a:rPr lang="de-AT" sz="1600" dirty="0" err="1" smtClean="0"/>
                        <a:t>Species</a:t>
                      </a:r>
                      <a:endParaRPr lang="de-A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 err="1" smtClean="0"/>
                        <a:t>birch</a:t>
                      </a:r>
                      <a:r>
                        <a:rPr lang="de-AT" sz="1600" dirty="0" smtClean="0"/>
                        <a:t> </a:t>
                      </a:r>
                      <a:r>
                        <a:rPr lang="de-AT" sz="1600" dirty="0" err="1" smtClean="0"/>
                        <a:t>pollen</a:t>
                      </a:r>
                      <a:endParaRPr lang="de-A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dirty="0" err="1" smtClean="0"/>
                        <a:t>Snomax</a:t>
                      </a:r>
                      <a:r>
                        <a:rPr lang="de-AT" sz="1600" dirty="0" smtClean="0"/>
                        <a:t>™</a:t>
                      </a:r>
                      <a:endParaRPr lang="de-AT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i="1" dirty="0" err="1" smtClean="0"/>
                        <a:t>Mortierella</a:t>
                      </a:r>
                      <a:endParaRPr lang="de-AT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i="1" dirty="0" err="1" smtClean="0"/>
                        <a:t>Isaria</a:t>
                      </a:r>
                      <a:endParaRPr lang="de-AT" sz="16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AT" sz="1600" i="1" dirty="0" smtClean="0"/>
                        <a:t>Saro-</a:t>
                      </a:r>
                      <a:r>
                        <a:rPr lang="de-AT" sz="1600" i="1" dirty="0" err="1" smtClean="0"/>
                        <a:t>cladium</a:t>
                      </a:r>
                      <a:endParaRPr lang="de-AT" sz="1600" i="1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AT" sz="1600" b="1" i="1" dirty="0" smtClean="0">
                          <a:solidFill>
                            <a:schemeClr val="bg1"/>
                          </a:solidFill>
                        </a:rPr>
                        <a:t>T</a:t>
                      </a:r>
                      <a:r>
                        <a:rPr lang="de-AT" sz="1600" b="1" baseline="-25000" dirty="0" smtClean="0">
                          <a:solidFill>
                            <a:schemeClr val="bg1"/>
                          </a:solidFill>
                        </a:rPr>
                        <a:t>INA</a:t>
                      </a:r>
                      <a:endParaRPr lang="de-AT" sz="1600" b="1" baseline="-25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b="1" i="0" dirty="0" smtClean="0">
                          <a:solidFill>
                            <a:schemeClr val="bg1"/>
                          </a:solidFill>
                        </a:rPr>
                        <a:t>255 K</a:t>
                      </a:r>
                      <a:endParaRPr lang="de-AT" sz="1600" b="1" i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b="1" i="0" dirty="0" smtClean="0">
                          <a:solidFill>
                            <a:schemeClr val="bg1"/>
                          </a:solidFill>
                        </a:rPr>
                        <a:t>271 K</a:t>
                      </a:r>
                      <a:endParaRPr lang="de-AT" sz="1600" b="1" i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b="1" i="0" dirty="0" smtClean="0">
                          <a:solidFill>
                            <a:schemeClr val="bg1"/>
                          </a:solidFill>
                        </a:rPr>
                        <a:t>267 K</a:t>
                      </a:r>
                      <a:endParaRPr lang="de-AT" sz="1600" b="1" i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b="1" i="0" dirty="0" smtClean="0">
                          <a:solidFill>
                            <a:schemeClr val="bg1"/>
                          </a:solidFill>
                        </a:rPr>
                        <a:t>269 K</a:t>
                      </a:r>
                      <a:endParaRPr lang="de-AT" sz="1600" b="1" i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b="1" i="0" dirty="0" smtClean="0">
                          <a:solidFill>
                            <a:schemeClr val="bg1"/>
                          </a:solidFill>
                        </a:rPr>
                        <a:t>264 K</a:t>
                      </a:r>
                      <a:endParaRPr lang="de-AT" sz="1600" b="1" i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AT" sz="1600" dirty="0" err="1" smtClean="0"/>
                        <a:t>heat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460 K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310 / 415 K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&lt;371 K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&gt;335 K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/>
                        <a:t>&gt;335 K</a:t>
                      </a:r>
                      <a:endParaRPr lang="de-AT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AT" sz="1600" dirty="0" smtClean="0"/>
                        <a:t>0.1 µm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AT" sz="1600" dirty="0" smtClean="0"/>
                        <a:t>300 </a:t>
                      </a:r>
                      <a:r>
                        <a:rPr lang="de-AT" sz="1600" dirty="0" err="1" smtClean="0"/>
                        <a:t>kDa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92D050"/>
                          </a:solidFill>
                        </a:rPr>
                        <a:t>minor</a:t>
                      </a:r>
                      <a:endParaRPr lang="de-AT" sz="1600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AT" sz="1600" dirty="0" smtClean="0"/>
                        <a:t>100 </a:t>
                      </a:r>
                      <a:r>
                        <a:rPr lang="de-AT" sz="1600" dirty="0" err="1" smtClean="0"/>
                        <a:t>kDa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AT" sz="1600" dirty="0" smtClean="0"/>
                        <a:t>CN</a:t>
                      </a:r>
                      <a:r>
                        <a:rPr lang="de-AT" sz="1600" baseline="-25000" dirty="0" smtClean="0"/>
                        <a:t>3</a:t>
                      </a:r>
                      <a:r>
                        <a:rPr lang="de-AT" sz="1600" dirty="0" smtClean="0"/>
                        <a:t>H</a:t>
                      </a:r>
                      <a:r>
                        <a:rPr lang="de-AT" sz="1600" baseline="-25000" dirty="0" smtClean="0"/>
                        <a:t>6</a:t>
                      </a:r>
                      <a:r>
                        <a:rPr lang="de-AT" sz="1600" dirty="0" smtClean="0"/>
                        <a:t>Cl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AT" sz="1600" dirty="0" smtClean="0"/>
                        <a:t>H</a:t>
                      </a:r>
                      <a:r>
                        <a:rPr lang="de-AT" sz="1600" baseline="-25000" dirty="0" smtClean="0"/>
                        <a:t>3</a:t>
                      </a:r>
                      <a:r>
                        <a:rPr lang="de-AT" sz="1600" dirty="0" smtClean="0"/>
                        <a:t>BO</a:t>
                      </a:r>
                      <a:r>
                        <a:rPr lang="de-AT" sz="1600" baseline="-25000" dirty="0" smtClean="0"/>
                        <a:t>3</a:t>
                      </a:r>
                      <a:endParaRPr lang="de-AT" sz="1600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smtClean="0">
                          <a:solidFill>
                            <a:srgbClr val="92D050"/>
                          </a:solidFill>
                        </a:rPr>
                        <a:t>minor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smtClean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</a:t>
                      </a:r>
                      <a:r>
                        <a:rPr kumimoji="0" lang="de-AT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endParaRPr kumimoji="0" lang="de-AT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AT" sz="1600" dirty="0" err="1" smtClean="0"/>
                        <a:t>proteases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00B050"/>
                          </a:solidFill>
                        </a:rPr>
                        <a:t>major</a:t>
                      </a:r>
                      <a:endParaRPr lang="de-AT" sz="16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AT" sz="1600" dirty="0" err="1" smtClean="0"/>
                        <a:t>lipases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smtClean="0">
                          <a:solidFill>
                            <a:srgbClr val="92D050"/>
                          </a:solidFill>
                        </a:rPr>
                        <a:t>minor</a:t>
                      </a:r>
                      <a:endParaRPr lang="de-AT" sz="1600" dirty="0">
                        <a:solidFill>
                          <a:srgbClr val="92D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smtClean="0">
                          <a:solidFill>
                            <a:srgbClr val="92D050"/>
                          </a:solidFill>
                        </a:rPr>
                        <a:t>minor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AT" sz="1600" dirty="0" err="1" smtClean="0"/>
                        <a:t>saccharases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smtClean="0">
                          <a:solidFill>
                            <a:srgbClr val="92D050"/>
                          </a:solidFill>
                        </a:rPr>
                        <a:t>minor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AT" sz="1600" dirty="0" err="1" smtClean="0">
                          <a:solidFill>
                            <a:srgbClr val="FF0000"/>
                          </a:solidFill>
                        </a:rPr>
                        <a:t>none</a:t>
                      </a:r>
                      <a:endParaRPr lang="de-AT" sz="16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11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103164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Atmospheric</a:t>
            </a:r>
            <a:r>
              <a:rPr lang="de-DE" dirty="0" smtClean="0"/>
              <a:t> </a:t>
            </a:r>
            <a:r>
              <a:rPr lang="de-DE" dirty="0" err="1" smtClean="0"/>
              <a:t>Relevance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966" y="1349852"/>
            <a:ext cx="6134378" cy="474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516052"/>
            <a:ext cx="88204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/>
            <a:r>
              <a:rPr lang="en-US" b="1" dirty="0">
                <a:solidFill>
                  <a:schemeClr val="accent6"/>
                </a:solidFill>
              </a:rPr>
              <a:t>Hoose and Möhler: Atmos. Chem. Phys., 12, 9817–9854, 2012.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12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690359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BioINMs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- </a:t>
            </a:r>
            <a:r>
              <a:rPr lang="de-DE" dirty="0" err="1" smtClean="0"/>
              <a:t>mostly</a:t>
            </a:r>
            <a:r>
              <a:rPr lang="de-DE" dirty="0" smtClean="0"/>
              <a:t> - </a:t>
            </a:r>
            <a:r>
              <a:rPr lang="de-DE" dirty="0" err="1" smtClean="0"/>
              <a:t>easily</a:t>
            </a:r>
            <a:r>
              <a:rPr lang="de-DE" dirty="0" smtClean="0"/>
              <a:t> </a:t>
            </a:r>
            <a:r>
              <a:rPr lang="de-DE" dirty="0" err="1" smtClean="0"/>
              <a:t>extracted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carrier</a:t>
            </a:r>
            <a:r>
              <a:rPr lang="de-DE" dirty="0" smtClean="0"/>
              <a:t> </a:t>
            </a:r>
            <a:r>
              <a:rPr lang="de-DE" dirty="0" err="1" smtClean="0"/>
              <a:t>cells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water (Pummer et al., 2015)</a:t>
            </a:r>
          </a:p>
          <a:p>
            <a:r>
              <a:rPr lang="de-DE" dirty="0" smtClean="0"/>
              <a:t>In </a:t>
            </a:r>
            <a:r>
              <a:rPr lang="de-DE" dirty="0" err="1" smtClean="0"/>
              <a:t>nature</a:t>
            </a:r>
            <a:r>
              <a:rPr lang="de-DE" dirty="0" smtClean="0"/>
              <a:t>: water = </a:t>
            </a:r>
            <a:r>
              <a:rPr lang="de-DE" dirty="0" err="1" smtClean="0"/>
              <a:t>clouds</a:t>
            </a:r>
            <a:r>
              <a:rPr lang="de-DE" dirty="0" smtClean="0"/>
              <a:t>, </a:t>
            </a:r>
            <a:r>
              <a:rPr lang="de-DE" dirty="0" err="1" smtClean="0"/>
              <a:t>precipitation</a:t>
            </a:r>
            <a:r>
              <a:rPr lang="de-DE" dirty="0" smtClean="0"/>
              <a:t>, </a:t>
            </a:r>
            <a:r>
              <a:rPr lang="de-DE" dirty="0" err="1"/>
              <a:t>l</a:t>
            </a:r>
            <a:r>
              <a:rPr lang="de-DE" dirty="0" err="1" smtClean="0"/>
              <a:t>akes</a:t>
            </a:r>
            <a:r>
              <a:rPr lang="de-DE" dirty="0" smtClean="0"/>
              <a:t>, </a:t>
            </a:r>
            <a:r>
              <a:rPr lang="de-DE" dirty="0" err="1" smtClean="0"/>
              <a:t>rivers</a:t>
            </a:r>
            <a:r>
              <a:rPr lang="de-DE" dirty="0" smtClean="0"/>
              <a:t>, </a:t>
            </a:r>
            <a:r>
              <a:rPr lang="de-DE" dirty="0" err="1"/>
              <a:t>o</a:t>
            </a:r>
            <a:r>
              <a:rPr lang="de-DE" dirty="0" err="1" smtClean="0"/>
              <a:t>ceans</a:t>
            </a:r>
            <a:r>
              <a:rPr lang="de-DE" dirty="0" smtClean="0"/>
              <a:t>, </a:t>
            </a:r>
            <a:r>
              <a:rPr lang="de-DE" dirty="0" err="1"/>
              <a:t>s</a:t>
            </a:r>
            <a:r>
              <a:rPr lang="de-DE" dirty="0" err="1" smtClean="0"/>
              <a:t>oil</a:t>
            </a:r>
            <a:r>
              <a:rPr lang="de-DE" dirty="0" smtClean="0"/>
              <a:t> </a:t>
            </a:r>
            <a:r>
              <a:rPr lang="de-DE" dirty="0" err="1"/>
              <a:t>h</a:t>
            </a:r>
            <a:r>
              <a:rPr lang="de-DE" dirty="0" err="1" smtClean="0"/>
              <a:t>umidity</a:t>
            </a:r>
            <a:endParaRPr lang="de-DE" dirty="0" smtClean="0"/>
          </a:p>
          <a:p>
            <a:r>
              <a:rPr lang="de-DE" dirty="0" smtClean="0"/>
              <a:t>Distribution in </a:t>
            </a:r>
            <a:r>
              <a:rPr lang="de-DE" dirty="0" err="1" smtClean="0"/>
              <a:t>soil</a:t>
            </a:r>
            <a:r>
              <a:rPr lang="de-DE" dirty="0" smtClean="0"/>
              <a:t>, water, </a:t>
            </a:r>
            <a:r>
              <a:rPr lang="de-DE" dirty="0" err="1" smtClean="0"/>
              <a:t>air</a:t>
            </a:r>
            <a:endParaRPr lang="de-DE" dirty="0" smtClean="0"/>
          </a:p>
          <a:p>
            <a:r>
              <a:rPr lang="de-DE" dirty="0" err="1"/>
              <a:t>Precipitation</a:t>
            </a:r>
            <a:r>
              <a:rPr lang="de-DE" dirty="0"/>
              <a:t> </a:t>
            </a:r>
            <a:r>
              <a:rPr lang="de-DE" dirty="0" err="1"/>
              <a:t>increases</a:t>
            </a:r>
            <a:r>
              <a:rPr lang="de-DE" dirty="0"/>
              <a:t> </a:t>
            </a:r>
            <a:r>
              <a:rPr lang="de-DE" dirty="0" err="1" smtClean="0"/>
              <a:t>atmos</a:t>
            </a:r>
            <a:r>
              <a:rPr lang="de-DE" dirty="0" smtClean="0"/>
              <a:t>. IN </a:t>
            </a:r>
            <a:r>
              <a:rPr lang="de-DE" dirty="0" err="1" smtClean="0"/>
              <a:t>conc</a:t>
            </a:r>
            <a:r>
              <a:rPr lang="de-DE" dirty="0" smtClean="0"/>
              <a:t>. (</a:t>
            </a:r>
            <a:r>
              <a:rPr lang="de-DE" dirty="0" err="1" smtClean="0"/>
              <a:t>Huffman</a:t>
            </a:r>
            <a:r>
              <a:rPr lang="de-DE" dirty="0" smtClean="0"/>
              <a:t> </a:t>
            </a:r>
            <a:r>
              <a:rPr lang="de-DE" dirty="0"/>
              <a:t>et al., 2015</a:t>
            </a:r>
            <a:r>
              <a:rPr lang="de-DE" dirty="0" smtClean="0"/>
              <a:t>)</a:t>
            </a:r>
          </a:p>
          <a:p>
            <a:r>
              <a:rPr lang="de-DE" dirty="0" smtClean="0"/>
              <a:t>Feedback </a:t>
            </a:r>
            <a:r>
              <a:rPr lang="de-DE" dirty="0" err="1" smtClean="0"/>
              <a:t>cycle</a:t>
            </a:r>
            <a:r>
              <a:rPr lang="de-DE" dirty="0" smtClean="0"/>
              <a:t>: IN &lt;=&gt; </a:t>
            </a:r>
            <a:r>
              <a:rPr lang="de-DE" dirty="0" err="1" smtClean="0"/>
              <a:t>precipitation</a:t>
            </a:r>
            <a:r>
              <a:rPr lang="de-DE" dirty="0" smtClean="0"/>
              <a:t> (Morris et al., 2014)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Atmospheric</a:t>
            </a:r>
            <a:r>
              <a:rPr lang="de-DE" dirty="0" smtClean="0"/>
              <a:t> </a:t>
            </a:r>
            <a:r>
              <a:rPr lang="de-DE" dirty="0" err="1" smtClean="0"/>
              <a:t>Relevance</a:t>
            </a:r>
            <a:endParaRPr lang="en-US" dirty="0"/>
          </a:p>
        </p:txBody>
      </p:sp>
      <p:sp>
        <p:nvSpPr>
          <p:cNvPr id="4" name="Rechteck 38"/>
          <p:cNvSpPr/>
          <p:nvPr/>
        </p:nvSpPr>
        <p:spPr>
          <a:xfrm>
            <a:off x="-32" y="6239053"/>
            <a:ext cx="814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/>
            <a:r>
              <a:rPr lang="da-DK" b="1" dirty="0" smtClean="0">
                <a:solidFill>
                  <a:schemeClr val="accent6"/>
                </a:solidFill>
              </a:rPr>
              <a:t>Huffman et al.: Atmos. Chem. Phys., 13, 6151-6164, 2013.</a:t>
            </a:r>
          </a:p>
          <a:p>
            <a:pPr marL="171450" indent="-171450"/>
            <a:r>
              <a:rPr lang="da-DK" b="1" dirty="0" smtClean="0">
                <a:solidFill>
                  <a:schemeClr val="accent6"/>
                </a:solidFill>
              </a:rPr>
              <a:t>Morris et al.: Global Change Biol., 20, 341-351, 2014.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13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949282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err="1" smtClean="0"/>
              <a:t>Bursting</a:t>
            </a:r>
            <a:r>
              <a:rPr lang="de-DE" dirty="0" smtClean="0"/>
              <a:t> </a:t>
            </a:r>
            <a:r>
              <a:rPr lang="de-DE" dirty="0" err="1" smtClean="0"/>
              <a:t>processes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Atmospheric</a:t>
            </a:r>
            <a:r>
              <a:rPr lang="de-DE" dirty="0"/>
              <a:t> </a:t>
            </a:r>
            <a:r>
              <a:rPr lang="de-DE" dirty="0" err="1"/>
              <a:t>Relevance</a:t>
            </a:r>
            <a:endParaRPr lang="en-US" dirty="0"/>
          </a:p>
        </p:txBody>
      </p:sp>
      <p:sp>
        <p:nvSpPr>
          <p:cNvPr id="4" name="Rechteck 38"/>
          <p:cNvSpPr/>
          <p:nvPr/>
        </p:nvSpPr>
        <p:spPr>
          <a:xfrm>
            <a:off x="-32" y="6500834"/>
            <a:ext cx="814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/>
            <a:r>
              <a:rPr lang="da-DK" b="1" dirty="0" smtClean="0">
                <a:solidFill>
                  <a:schemeClr val="accent6"/>
                </a:solidFill>
              </a:rPr>
              <a:t>Grote </a:t>
            </a:r>
            <a:r>
              <a:rPr lang="da-DK" b="1" dirty="0">
                <a:solidFill>
                  <a:schemeClr val="accent6"/>
                </a:solidFill>
              </a:rPr>
              <a:t>et al</a:t>
            </a:r>
            <a:r>
              <a:rPr lang="da-DK" b="1" dirty="0" smtClean="0">
                <a:solidFill>
                  <a:schemeClr val="accent6"/>
                </a:solidFill>
              </a:rPr>
              <a:t>.: J. Allerg. Clin. Immunol., 105, 1140-1145, 2000.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33153"/>
            <a:ext cx="3914775" cy="444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223438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Atmospheric</a:t>
            </a:r>
            <a:r>
              <a:rPr lang="de-DE" dirty="0" smtClean="0"/>
              <a:t> </a:t>
            </a:r>
            <a:r>
              <a:rPr lang="de-DE" dirty="0" err="1" smtClean="0"/>
              <a:t>Relevance</a:t>
            </a:r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5058977" cy="381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00808"/>
            <a:ext cx="3557753" cy="3933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9"/>
          <p:cNvSpPr/>
          <p:nvPr/>
        </p:nvSpPr>
        <p:spPr>
          <a:xfrm>
            <a:off x="107504" y="2023972"/>
            <a:ext cx="59046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/>
            <a:r>
              <a:rPr lang="en-US" b="1" dirty="0" smtClean="0">
                <a:solidFill>
                  <a:schemeClr val="accent6"/>
                </a:solidFill>
              </a:rPr>
              <a:t>Wilson et al.: Nature, 525, 234-238; 2015. (right)</a:t>
            </a:r>
            <a:endParaRPr lang="en-US" b="1" dirty="0" smtClean="0">
              <a:solidFill>
                <a:schemeClr val="accent6"/>
              </a:solidFill>
              <a:cs typeface="Times New Roman" pitchFamily="18" charset="0"/>
            </a:endParaRPr>
          </a:p>
          <a:p>
            <a:pPr marL="171450" lvl="0" indent="-171450"/>
            <a:r>
              <a:rPr lang="en-US" b="1" dirty="0" smtClean="0">
                <a:solidFill>
                  <a:schemeClr val="accent6"/>
                </a:solidFill>
                <a:ea typeface="Calibri" pitchFamily="34" charset="0"/>
                <a:cs typeface="Times New Roman" pitchFamily="18" charset="0"/>
              </a:rPr>
              <a:t>O’Sullivan et al.: Sci. Rep., 5, 8082; 2015. (bottom)</a:t>
            </a:r>
            <a:endParaRPr lang="en-US" sz="2800" b="1" dirty="0" smtClean="0">
              <a:solidFill>
                <a:schemeClr val="accent6"/>
              </a:solidFill>
              <a:cs typeface="Arial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1506410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Max Planck Society, Vienna University of Technology …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funding</a:t>
            </a:r>
            <a:endParaRPr lang="de-DE" dirty="0" smtClean="0"/>
          </a:p>
          <a:p>
            <a:r>
              <a:rPr lang="de-DE" dirty="0"/>
              <a:t>WG Koop (Bielefeld), </a:t>
            </a:r>
            <a:r>
              <a:rPr lang="de-DE" dirty="0" smtClean="0"/>
              <a:t>WG Stratmann (Leipzig)</a:t>
            </a:r>
          </a:p>
          <a:p>
            <a:r>
              <a:rPr lang="de-DE" dirty="0" smtClean="0"/>
              <a:t>Family &amp; </a:t>
            </a:r>
            <a:r>
              <a:rPr lang="de-DE" dirty="0" err="1" smtClean="0"/>
              <a:t>Friends</a:t>
            </a:r>
            <a:endParaRPr lang="de-DE" dirty="0" smtClean="0"/>
          </a:p>
          <a:p>
            <a:r>
              <a:rPr lang="de-DE" b="1" dirty="0" err="1" smtClean="0">
                <a:solidFill>
                  <a:schemeClr val="accent6"/>
                </a:solidFill>
              </a:rPr>
              <a:t>Thank</a:t>
            </a:r>
            <a:r>
              <a:rPr lang="de-DE" b="1" dirty="0" smtClean="0">
                <a:solidFill>
                  <a:schemeClr val="accent6"/>
                </a:solidFill>
              </a:rPr>
              <a:t> </a:t>
            </a:r>
            <a:r>
              <a:rPr lang="de-DE" b="1" dirty="0" err="1" smtClean="0">
                <a:solidFill>
                  <a:schemeClr val="accent6"/>
                </a:solidFill>
              </a:rPr>
              <a:t>you</a:t>
            </a:r>
            <a:r>
              <a:rPr lang="de-DE" b="1" dirty="0" smtClean="0">
                <a:solidFill>
                  <a:schemeClr val="accent6"/>
                </a:solidFill>
              </a:rPr>
              <a:t> </a:t>
            </a:r>
            <a:r>
              <a:rPr lang="de-DE" b="1" dirty="0" err="1" smtClean="0">
                <a:solidFill>
                  <a:schemeClr val="accent6"/>
                </a:solidFill>
              </a:rPr>
              <a:t>for</a:t>
            </a:r>
            <a:r>
              <a:rPr lang="de-DE" b="1" dirty="0" smtClean="0">
                <a:solidFill>
                  <a:schemeClr val="accent6"/>
                </a:solidFill>
              </a:rPr>
              <a:t> </a:t>
            </a:r>
            <a:r>
              <a:rPr lang="de-DE" b="1" dirty="0" err="1" smtClean="0">
                <a:solidFill>
                  <a:schemeClr val="accent6"/>
                </a:solidFill>
              </a:rPr>
              <a:t>your</a:t>
            </a:r>
            <a:r>
              <a:rPr lang="de-DE" b="1" dirty="0" smtClean="0">
                <a:solidFill>
                  <a:schemeClr val="accent6"/>
                </a:solidFill>
              </a:rPr>
              <a:t> </a:t>
            </a:r>
            <a:r>
              <a:rPr lang="de-DE" b="1" dirty="0" err="1" smtClean="0">
                <a:solidFill>
                  <a:schemeClr val="accent6"/>
                </a:solidFill>
              </a:rPr>
              <a:t>attention</a:t>
            </a:r>
            <a:r>
              <a:rPr lang="de-DE" b="1" dirty="0" smtClean="0">
                <a:solidFill>
                  <a:schemeClr val="accent6"/>
                </a:solidFill>
              </a:rPr>
              <a:t>!</a:t>
            </a:r>
          </a:p>
          <a:p>
            <a:r>
              <a:rPr lang="de-DE" b="1" dirty="0" err="1" smtClean="0">
                <a:solidFill>
                  <a:schemeClr val="accent6"/>
                </a:solidFill>
              </a:rPr>
              <a:t>Questions</a:t>
            </a:r>
            <a:r>
              <a:rPr lang="de-DE" b="1" dirty="0" smtClean="0">
                <a:solidFill>
                  <a:schemeClr val="accent6"/>
                </a:solidFill>
              </a:rPr>
              <a:t>?</a:t>
            </a:r>
          </a:p>
          <a:p>
            <a:endParaRPr lang="de-DE" dirty="0"/>
          </a:p>
          <a:p>
            <a:r>
              <a:rPr lang="de-DE" dirty="0" err="1" smtClean="0"/>
              <a:t>Correspondence</a:t>
            </a:r>
            <a:r>
              <a:rPr lang="de-DE" dirty="0"/>
              <a:t>: </a:t>
            </a:r>
            <a:r>
              <a:rPr lang="de-DE" dirty="0">
                <a:hlinkClick r:id="rId2"/>
              </a:rPr>
              <a:t>b.pummer@mpic.de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Acknowledgement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AE60A-B69C-4790-82F7-3882EDF23186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="" xmlns:p14="http://schemas.microsoft.com/office/powerpoint/2010/main" val="548908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0</TotalTime>
  <Words>934</Words>
  <Application>Microsoft Office PowerPoint</Application>
  <PresentationFormat>Bildschirmpräsentation (4:3)</PresentationFormat>
  <Paragraphs>283</Paragraphs>
  <Slides>16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Concourse</vt:lpstr>
      <vt:lpstr>Biological Ice-Nucleating Macromolecules (INMs)</vt:lpstr>
      <vt:lpstr>Background</vt:lpstr>
      <vt:lpstr>Background</vt:lpstr>
      <vt:lpstr>Ice nuclei: INPs and INMs</vt:lpstr>
      <vt:lpstr>INMs: discovery</vt:lpstr>
      <vt:lpstr>INMs: discovery</vt:lpstr>
      <vt:lpstr>INMs: the size issue</vt:lpstr>
      <vt:lpstr>INMs: the solubility issue</vt:lpstr>
      <vt:lpstr>bactINMs</vt:lpstr>
      <vt:lpstr>Folie 10</vt:lpstr>
      <vt:lpstr>Effects of Experiments</vt:lpstr>
      <vt:lpstr>Atmospheric Relevance</vt:lpstr>
      <vt:lpstr>Atmospheric Relevance</vt:lpstr>
      <vt:lpstr>Atmospheric Relevance</vt:lpstr>
      <vt:lpstr>Atmospheric Relevance</vt:lpstr>
      <vt:lpstr>Acknowledgement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Biological Ice-Nucleating Macromolecules (INMs)</dc:title>
  <dc:creator>Pummer, Bernhard</dc:creator>
  <cp:lastModifiedBy>Berni</cp:lastModifiedBy>
  <cp:revision>21</cp:revision>
  <dcterms:created xsi:type="dcterms:W3CDTF">2016-10-17T10:28:07Z</dcterms:created>
  <dcterms:modified xsi:type="dcterms:W3CDTF">2016-10-22T07:51:44Z</dcterms:modified>
</cp:coreProperties>
</file>