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charts/chart8.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Default Extension="vml" ContentType="application/vnd.openxmlformats-officedocument.vmlDrawing"/>
  <Override PartName="/ppt/charts/chart6.xml" ContentType="application/vnd.openxmlformats-officedocument.drawingml.chart+xml"/>
  <Default Extension="tiff" ContentType="image/tiff"/>
  <Override PartName="/ppt/charts/chart10.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41" r:id="rId2"/>
    <p:sldId id="342" r:id="rId3"/>
    <p:sldId id="269" r:id="rId4"/>
    <p:sldId id="324" r:id="rId5"/>
    <p:sldId id="316" r:id="rId6"/>
    <p:sldId id="317" r:id="rId7"/>
    <p:sldId id="318" r:id="rId8"/>
    <p:sldId id="319" r:id="rId9"/>
    <p:sldId id="336" r:id="rId10"/>
    <p:sldId id="293" r:id="rId11"/>
    <p:sldId id="302" r:id="rId12"/>
    <p:sldId id="294" r:id="rId13"/>
    <p:sldId id="328" r:id="rId14"/>
    <p:sldId id="337" r:id="rId15"/>
    <p:sldId id="261" r:id="rId16"/>
    <p:sldId id="295" r:id="rId17"/>
    <p:sldId id="340" r:id="rId18"/>
    <p:sldId id="306" r:id="rId19"/>
    <p:sldId id="338" r:id="rId20"/>
    <p:sldId id="327" r:id="rId21"/>
    <p:sldId id="335" r:id="rId22"/>
    <p:sldId id="285" r:id="rId23"/>
    <p:sldId id="309" r:id="rId24"/>
    <p:sldId id="332" r:id="rId25"/>
    <p:sldId id="311" r:id="rId26"/>
    <p:sldId id="329" r:id="rId27"/>
    <p:sldId id="334" r:id="rId28"/>
    <p:sldId id="331" r:id="rId29"/>
    <p:sldId id="343" r:id="rId30"/>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99"/>
    <a:srgbClr val="FFFFCC"/>
    <a:srgbClr val="0000FF"/>
    <a:srgbClr val="0A0A20"/>
    <a:srgbClr val="FF0000"/>
    <a:srgbClr val="00FF00"/>
    <a:srgbClr val="00CC00"/>
    <a:srgbClr val="00FFFF"/>
    <a:srgbClr val="CC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91" autoAdjust="0"/>
    <p:restoredTop sz="86380" autoAdjust="0"/>
  </p:normalViewPr>
  <p:slideViewPr>
    <p:cSldViewPr snapToGrid="0">
      <p:cViewPr>
        <p:scale>
          <a:sx n="80" d="100"/>
          <a:sy n="80" d="100"/>
        </p:scale>
        <p:origin x="174" y="2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D:\Dino%20Trigatti-Aug%2026%202013\data\Yu%20Pei\Sept%2012%202013%20Data\WT%20MPM%20Lipodeficient\WT%20MPM-lipodeficient-TUNEL_ANNEXIN%20April%2012,1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Dino%20Trigatti-Aug%2026%202013\data\Yu%20Pei\Sept%2012%202013%20Data\WT%20MPM%20Lipodeficient\WT%20MPM-lipodeficient-TUNEL_ANNEXIN%20April%2012,1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Dino%20Trigatti-Aug%2026%202013\data\Yu%20Pei\Sept%2012%202013%20Data\WT%20MPM%20Lipodeficient\WT%20MPM-lipodeficient-TUNEL_ANNEXIN%20April%2012,1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Dino%20Trigatti-Aug%2026%202013\data\Yu%20Pei\Sept%2012%202013%20Data\WT%20MPM%20Lipodeficient\WT%20MPM-lipodeficient-TUNEL_ANNEXIN%20April%2012,1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E:\Dino%20Trigatti-Aug%2026%202013\data\Yu%20Pei\Sept%2012%202013%20Data\WT%20And%20PDZK1%20HDL\TUNEL%20HDL&amp;LDL%20dose-dependent%20July%2025,12%20copy.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Dino%20Trigatti-Aug%2026%202013\data\Yu%20Pei\Sept%2012%202013%20Data\WT%20And%20PDZK1%20HDL\cleaved%20casp3-MPMs-tunica%20July%2009,12%20.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trigatb\AppData\Local\Microsoft\Windows\Temporary%20Internet%20Files\Content.Outlook\H13EY5SG\Compiled%20Cleav%20Cas-3%20HDL%20Sphin.%20WT%20MPM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Dino%20Trigatti-Aug%2026%202013\data\Leticia\apoptosis%20in%20s1pr1%20ko%20macrophage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AA%20Research%20Work\Apoptosis-SRBI-HDL%20data\fluo-intensity%20quant.xlsx" TargetMode="External"/></Relationships>
</file>

<file path=ppt/charts/_rels/chart10.xml.rels><?xml version="1.0" encoding="UTF-8" standalone="yes"?>
<Relationships xmlns="http://schemas.openxmlformats.org/package/2006/relationships"><Relationship Id="rId2" Type="http://schemas.openxmlformats.org/officeDocument/2006/relationships/oleObject" Target="file:///F:\Current%20April%2014%2010\Dino\data\Aishah%20Aljarallah\apoptosis%20in%20plaques\TUNEL%20Staining%20of%20macrophages%20and%20plaque-Aishah%20AJ\Plaque%20Area%20and%20Necrotic%20core%20area%20in%20Ali's%20Sections-final%20for%20paper.xls" TargetMode="External"/><Relationship Id="rId1" Type="http://schemas.openxmlformats.org/officeDocument/2006/relationships/themeOverride" Target="../theme/themeOverride1.xml"/></Relationships>
</file>

<file path=ppt/charts/_rels/chart11.xml.rels><?xml version="1.0" encoding="UTF-8" standalone="yes"?>
<Relationships xmlns="http://schemas.openxmlformats.org/package/2006/relationships"><Relationship Id="rId2" Type="http://schemas.openxmlformats.org/officeDocument/2006/relationships/oleObject" Target="file:///F:\Current%20April%2014%2010\Dino\data\Aishah%20Aljarallah\apoptosis%20in%20plaques\TUNEL%20Staining%20of%20macrophages%20and%20plaque-Aishah%20AJ\Plaque%20Area%20and%20Necrotic%20core%20area%20in%20Ali's%20Sections-final%20for%20paper.xls" TargetMode="External"/><Relationship Id="rId1" Type="http://schemas.openxmlformats.org/officeDocument/2006/relationships/themeOverride" Target="../theme/themeOverride2.xml"/></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Mark%20Fuller\Documents\School\Data\SR-BI%20LDLR%20survival%20curves.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4045591707935953"/>
          <c:y val="0.24339495668220304"/>
          <c:w val="0.56671050575000737"/>
          <c:h val="0.58607656494048843"/>
        </c:manualLayout>
      </c:layout>
      <c:barChart>
        <c:barDir val="col"/>
        <c:grouping val="clustered"/>
        <c:ser>
          <c:idx val="0"/>
          <c:order val="0"/>
          <c:spPr>
            <a:solidFill>
              <a:srgbClr val="FFFF66"/>
            </a:solidFill>
            <a:ln w="12700">
              <a:solidFill>
                <a:schemeClr val="tx1"/>
              </a:solidFill>
            </a:ln>
          </c:spPr>
          <c:errBars>
            <c:errBarType val="plus"/>
            <c:errValType val="cust"/>
            <c:plus>
              <c:numRef>
                <c:f>(Sheet1!$J$41,Sheet1!$J$50,Sheet1!$J$59,Sheet1!$J$68)</c:f>
                <c:numCache>
                  <c:formatCode>General</c:formatCode>
                  <c:ptCount val="4"/>
                  <c:pt idx="0">
                    <c:v>4.2992007437572619E-3</c:v>
                  </c:pt>
                  <c:pt idx="1">
                    <c:v>2.7105735944979548E-2</c:v>
                  </c:pt>
                  <c:pt idx="2">
                    <c:v>3.691106096729925E-2</c:v>
                  </c:pt>
                  <c:pt idx="3">
                    <c:v>0.11840413143257748</c:v>
                  </c:pt>
                </c:numCache>
              </c:numRef>
            </c:plus>
            <c:minus>
              <c:numLit>
                <c:formatCode>General</c:formatCode>
                <c:ptCount val="1"/>
                <c:pt idx="0">
                  <c:v>1</c:v>
                </c:pt>
              </c:numLit>
            </c:minus>
            <c:spPr>
              <a:ln>
                <a:solidFill>
                  <a:srgbClr val="FFFF66"/>
                </a:solidFill>
              </a:ln>
            </c:spPr>
          </c:errBars>
          <c:cat>
            <c:strRef>
              <c:f>(Sheet1!$B$3,Sheet1!$B$12,Sheet1!$B$21,Sheet1!$B$30)</c:f>
              <c:strCache>
                <c:ptCount val="4"/>
                <c:pt idx="0">
                  <c:v>NCS control</c:v>
                </c:pt>
                <c:pt idx="1">
                  <c:v>NCS Thapsigargin</c:v>
                </c:pt>
                <c:pt idx="2">
                  <c:v>NCLPDS control</c:v>
                </c:pt>
                <c:pt idx="3">
                  <c:v>NCLPDS thapsigargin</c:v>
                </c:pt>
              </c:strCache>
            </c:strRef>
          </c:cat>
          <c:val>
            <c:numRef>
              <c:f>(Sheet1!$I$41,Sheet1!$I$50,Sheet1!$I$59,Sheet1!$I$68)</c:f>
              <c:numCache>
                <c:formatCode>General</c:formatCode>
                <c:ptCount val="4"/>
                <c:pt idx="0">
                  <c:v>1.5899728213152328E-2</c:v>
                </c:pt>
                <c:pt idx="1">
                  <c:v>4.6356497449062901E-2</c:v>
                </c:pt>
                <c:pt idx="2">
                  <c:v>5.4978603486066174E-2</c:v>
                </c:pt>
                <c:pt idx="3">
                  <c:v>0.23125443189876232</c:v>
                </c:pt>
              </c:numCache>
            </c:numRef>
          </c:val>
        </c:ser>
        <c:dLbls/>
        <c:axId val="114651136"/>
        <c:axId val="114652672"/>
      </c:barChart>
      <c:catAx>
        <c:axId val="114651136"/>
        <c:scaling>
          <c:orientation val="minMax"/>
        </c:scaling>
        <c:delete val="1"/>
        <c:axPos val="b"/>
        <c:tickLblPos val="nextTo"/>
        <c:crossAx val="114652672"/>
        <c:crosses val="autoZero"/>
        <c:auto val="1"/>
        <c:lblAlgn val="ctr"/>
        <c:lblOffset val="100"/>
      </c:catAx>
      <c:valAx>
        <c:axId val="114652672"/>
        <c:scaling>
          <c:orientation val="minMax"/>
        </c:scaling>
        <c:axPos val="l"/>
        <c:title>
          <c:tx>
            <c:rich>
              <a:bodyPr rot="-5400000" vert="horz"/>
              <a:lstStyle/>
              <a:p>
                <a:pPr>
                  <a:defRPr lang="en-US" sz="700">
                    <a:solidFill>
                      <a:schemeClr val="bg1"/>
                    </a:solidFill>
                    <a:effectLst>
                      <a:outerShdw blurRad="38100" dist="38100" dir="2700000" algn="tl">
                        <a:srgbClr val="000000">
                          <a:alpha val="43137"/>
                        </a:srgbClr>
                      </a:outerShdw>
                    </a:effectLst>
                  </a:defRPr>
                </a:pPr>
                <a:r>
                  <a:rPr lang="en-US" sz="1200" b="1" i="0" baseline="0" dirty="0" smtClean="0">
                    <a:solidFill>
                      <a:schemeClr val="bg1"/>
                    </a:solidFill>
                    <a:effectLst>
                      <a:outerShdw blurRad="38100" dist="38100" dir="2700000" algn="tl">
                        <a:srgbClr val="000000">
                          <a:alpha val="43137"/>
                        </a:srgbClr>
                      </a:outerShdw>
                    </a:effectLst>
                  </a:rPr>
                  <a:t>Percent apoptosis</a:t>
                </a:r>
                <a:endParaRPr lang="en-CA" sz="700" dirty="0">
                  <a:solidFill>
                    <a:schemeClr val="bg1"/>
                  </a:solidFill>
                  <a:effectLst>
                    <a:outerShdw blurRad="38100" dist="38100" dir="2700000" algn="tl">
                      <a:srgbClr val="000000">
                        <a:alpha val="43137"/>
                      </a:srgbClr>
                    </a:outerShdw>
                  </a:effectLst>
                </a:endParaRPr>
              </a:p>
            </c:rich>
          </c:tx>
          <c:layout/>
        </c:title>
        <c:numFmt formatCode="0%" sourceLinked="0"/>
        <c:tickLblPos val="nextTo"/>
        <c:spPr>
          <a:ln w="12700">
            <a:solidFill>
              <a:schemeClr val="bg1"/>
            </a:solidFill>
          </a:ln>
        </c:spPr>
        <c:txPr>
          <a:bodyPr/>
          <a:lstStyle/>
          <a:p>
            <a:pPr>
              <a:defRPr lang="en-US" b="1">
                <a:solidFill>
                  <a:schemeClr val="bg1"/>
                </a:solidFill>
                <a:effectLst>
                  <a:outerShdw blurRad="38100" dist="38100" dir="2700000" algn="tl">
                    <a:srgbClr val="000000">
                      <a:alpha val="43137"/>
                    </a:srgbClr>
                  </a:outerShdw>
                </a:effectLst>
              </a:defRPr>
            </a:pPr>
            <a:endParaRPr lang="en-US"/>
          </a:p>
        </c:txPr>
        <c:crossAx val="114651136"/>
        <c:crosses val="autoZero"/>
        <c:crossBetween val="between"/>
      </c:valAx>
      <c:spPr>
        <a:solidFill>
          <a:schemeClr val="tx1"/>
        </a:solidFill>
        <a:ln w="12700">
          <a:solidFill>
            <a:schemeClr val="bg1"/>
          </a:solidFill>
        </a:ln>
      </c:spPr>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4618605042641014"/>
          <c:y val="0.24763631143907144"/>
          <c:w val="0.5954691590291995"/>
          <c:h val="0.57886361297878974"/>
        </c:manualLayout>
      </c:layout>
      <c:barChart>
        <c:barDir val="col"/>
        <c:grouping val="clustered"/>
        <c:ser>
          <c:idx val="0"/>
          <c:order val="0"/>
          <c:spPr>
            <a:solidFill>
              <a:srgbClr val="FFFF66"/>
            </a:solidFill>
            <a:ln>
              <a:solidFill>
                <a:schemeClr val="tx1"/>
              </a:solidFill>
            </a:ln>
          </c:spPr>
          <c:errBars>
            <c:errBarType val="plus"/>
            <c:errValType val="cust"/>
            <c:plus>
              <c:numRef>
                <c:f>(Sheet1!$J$3,Sheet1!$J$12,Sheet1!$J$21,Sheet1!$J$30)</c:f>
                <c:numCache>
                  <c:formatCode>General</c:formatCode>
                  <c:ptCount val="4"/>
                  <c:pt idx="0">
                    <c:v>3.1013915829382829E-3</c:v>
                  </c:pt>
                  <c:pt idx="1">
                    <c:v>3.4047586874773411E-2</c:v>
                  </c:pt>
                  <c:pt idx="2">
                    <c:v>4.7223015862611323E-2</c:v>
                  </c:pt>
                  <c:pt idx="3">
                    <c:v>3.412613473411033E-2</c:v>
                  </c:pt>
                </c:numCache>
              </c:numRef>
            </c:plus>
            <c:minus>
              <c:numLit>
                <c:formatCode>General</c:formatCode>
                <c:ptCount val="1"/>
                <c:pt idx="0">
                  <c:v>1</c:v>
                </c:pt>
              </c:numLit>
            </c:minus>
            <c:spPr>
              <a:ln>
                <a:solidFill>
                  <a:srgbClr val="FFFF66"/>
                </a:solidFill>
              </a:ln>
            </c:spPr>
          </c:errBars>
          <c:cat>
            <c:strRef>
              <c:f>(Sheet1!$B$3,Sheet1!$B$12,Sheet1!$B$21,Sheet1!$B$30)</c:f>
              <c:strCache>
                <c:ptCount val="4"/>
                <c:pt idx="0">
                  <c:v>NCS control</c:v>
                </c:pt>
                <c:pt idx="1">
                  <c:v>NCS Thapsigargin</c:v>
                </c:pt>
                <c:pt idx="2">
                  <c:v>NCLPDS control</c:v>
                </c:pt>
                <c:pt idx="3">
                  <c:v>NCLPDS thapsigargin</c:v>
                </c:pt>
              </c:strCache>
            </c:strRef>
          </c:cat>
          <c:val>
            <c:numRef>
              <c:f>(Sheet1!$I$3,Sheet1!$I$12,Sheet1!$I$21,Sheet1!$I$30)</c:f>
              <c:numCache>
                <c:formatCode>General</c:formatCode>
                <c:ptCount val="4"/>
                <c:pt idx="0">
                  <c:v>1.3534305099419426E-2</c:v>
                </c:pt>
                <c:pt idx="1">
                  <c:v>8.6719859615201719E-2</c:v>
                </c:pt>
                <c:pt idx="2">
                  <c:v>3.69692385895296E-2</c:v>
                </c:pt>
                <c:pt idx="3">
                  <c:v>0.25168656817108542</c:v>
                </c:pt>
              </c:numCache>
            </c:numRef>
          </c:val>
        </c:ser>
        <c:dLbls/>
        <c:axId val="114669056"/>
        <c:axId val="114670592"/>
      </c:barChart>
      <c:catAx>
        <c:axId val="114669056"/>
        <c:scaling>
          <c:orientation val="minMax"/>
        </c:scaling>
        <c:delete val="1"/>
        <c:axPos val="b"/>
        <c:tickLblPos val="nextTo"/>
        <c:crossAx val="114670592"/>
        <c:crosses val="autoZero"/>
        <c:auto val="1"/>
        <c:lblAlgn val="ctr"/>
        <c:lblOffset val="100"/>
      </c:catAx>
      <c:valAx>
        <c:axId val="114670592"/>
        <c:scaling>
          <c:orientation val="minMax"/>
        </c:scaling>
        <c:axPos val="l"/>
        <c:title>
          <c:tx>
            <c:rich>
              <a:bodyPr rot="-5400000" vert="horz"/>
              <a:lstStyle/>
              <a:p>
                <a:pPr>
                  <a:defRPr lang="en-US" sz="1200">
                    <a:solidFill>
                      <a:schemeClr val="bg1"/>
                    </a:solidFill>
                    <a:effectLst>
                      <a:outerShdw blurRad="38100" dist="38100" dir="2700000" algn="tl">
                        <a:srgbClr val="000000">
                          <a:alpha val="43137"/>
                        </a:srgbClr>
                      </a:outerShdw>
                    </a:effectLst>
                  </a:defRPr>
                </a:pPr>
                <a:r>
                  <a:rPr lang="en-US" sz="1200" dirty="0" smtClean="0">
                    <a:solidFill>
                      <a:schemeClr val="bg1"/>
                    </a:solidFill>
                    <a:effectLst>
                      <a:outerShdw blurRad="38100" dist="38100" dir="2700000" algn="tl">
                        <a:srgbClr val="000000">
                          <a:alpha val="43137"/>
                        </a:srgbClr>
                      </a:outerShdw>
                    </a:effectLst>
                  </a:rPr>
                  <a:t>Percent apoptosis</a:t>
                </a:r>
                <a:endParaRPr lang="en-US" sz="1200" dirty="0">
                  <a:solidFill>
                    <a:schemeClr val="bg1"/>
                  </a:solidFill>
                  <a:effectLst>
                    <a:outerShdw blurRad="38100" dist="38100" dir="2700000" algn="tl">
                      <a:srgbClr val="000000">
                        <a:alpha val="43137"/>
                      </a:srgbClr>
                    </a:outerShdw>
                  </a:effectLst>
                </a:endParaRPr>
              </a:p>
            </c:rich>
          </c:tx>
          <c:layout/>
        </c:title>
        <c:numFmt formatCode="0%" sourceLinked="0"/>
        <c:tickLblPos val="nextTo"/>
        <c:spPr>
          <a:ln w="12700">
            <a:solidFill>
              <a:schemeClr val="bg1"/>
            </a:solidFill>
          </a:ln>
        </c:spPr>
        <c:txPr>
          <a:bodyPr/>
          <a:lstStyle/>
          <a:p>
            <a:pPr>
              <a:defRPr lang="en-US" b="1">
                <a:solidFill>
                  <a:schemeClr val="bg1"/>
                </a:solidFill>
                <a:effectLst>
                  <a:outerShdw blurRad="38100" dist="38100" dir="2700000" algn="tl">
                    <a:srgbClr val="000000">
                      <a:alpha val="43137"/>
                    </a:srgbClr>
                  </a:outerShdw>
                </a:effectLst>
              </a:defRPr>
            </a:pPr>
            <a:endParaRPr lang="en-US"/>
          </a:p>
        </c:txPr>
        <c:crossAx val="114669056"/>
        <c:crosses val="autoZero"/>
        <c:crossBetween val="between"/>
      </c:valAx>
      <c:spPr>
        <a:solidFill>
          <a:schemeClr val="tx1"/>
        </a:solidFill>
        <a:ln w="12700">
          <a:solidFill>
            <a:srgbClr val="FFFFFF"/>
          </a:solidFill>
        </a:ln>
      </c:spPr>
    </c:plotArea>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4045591707935953"/>
          <c:y val="0.24339495668220304"/>
          <c:w val="0.56671050575000737"/>
          <c:h val="0.58607656494048721"/>
        </c:manualLayout>
      </c:layout>
      <c:barChart>
        <c:barDir val="col"/>
        <c:grouping val="clustered"/>
        <c:ser>
          <c:idx val="0"/>
          <c:order val="0"/>
          <c:spPr>
            <a:solidFill>
              <a:srgbClr val="FFFF66"/>
            </a:solidFill>
            <a:ln w="12700">
              <a:solidFill>
                <a:schemeClr val="tx1"/>
              </a:solidFill>
            </a:ln>
          </c:spPr>
          <c:errBars>
            <c:errBarType val="plus"/>
            <c:errValType val="cust"/>
            <c:plus>
              <c:numRef>
                <c:f>(Sheet1!$J$41,Sheet1!$J$50,Sheet1!$J$59,Sheet1!$J$68)</c:f>
                <c:numCache>
                  <c:formatCode>General</c:formatCode>
                  <c:ptCount val="4"/>
                  <c:pt idx="0">
                    <c:v>4.2992007437572576E-3</c:v>
                  </c:pt>
                  <c:pt idx="1">
                    <c:v>2.710573594497951E-2</c:v>
                  </c:pt>
                  <c:pt idx="2">
                    <c:v>3.6911060967299202E-2</c:v>
                  </c:pt>
                  <c:pt idx="3">
                    <c:v>0.11840413143257722</c:v>
                  </c:pt>
                </c:numCache>
              </c:numRef>
            </c:plus>
            <c:minus>
              <c:numLit>
                <c:formatCode>General</c:formatCode>
                <c:ptCount val="1"/>
                <c:pt idx="0">
                  <c:v>1</c:v>
                </c:pt>
              </c:numLit>
            </c:minus>
            <c:spPr>
              <a:ln>
                <a:solidFill>
                  <a:srgbClr val="FFFF66"/>
                </a:solidFill>
              </a:ln>
            </c:spPr>
          </c:errBars>
          <c:cat>
            <c:strRef>
              <c:f>(Sheet1!$B$3,Sheet1!$B$12,Sheet1!$B$21,Sheet1!$B$30)</c:f>
              <c:strCache>
                <c:ptCount val="4"/>
                <c:pt idx="0">
                  <c:v>NCS control</c:v>
                </c:pt>
                <c:pt idx="1">
                  <c:v>NCS Thapsigargin</c:v>
                </c:pt>
                <c:pt idx="2">
                  <c:v>NCLPDS control</c:v>
                </c:pt>
                <c:pt idx="3">
                  <c:v>NCLPDS thapsigargin</c:v>
                </c:pt>
              </c:strCache>
            </c:strRef>
          </c:cat>
          <c:val>
            <c:numRef>
              <c:f>(Sheet1!$I$41,Sheet1!$I$50,Sheet1!$I$59,Sheet1!$I$68)</c:f>
              <c:numCache>
                <c:formatCode>General</c:formatCode>
                <c:ptCount val="4"/>
                <c:pt idx="0">
                  <c:v>1.589972821315231E-2</c:v>
                </c:pt>
                <c:pt idx="1">
                  <c:v>4.6356497449062867E-2</c:v>
                </c:pt>
                <c:pt idx="2">
                  <c:v>5.4978603486066174E-2</c:v>
                </c:pt>
                <c:pt idx="3">
                  <c:v>0.23125443189876232</c:v>
                </c:pt>
              </c:numCache>
            </c:numRef>
          </c:val>
        </c:ser>
        <c:dLbls/>
        <c:axId val="114816128"/>
        <c:axId val="114817664"/>
      </c:barChart>
      <c:catAx>
        <c:axId val="114816128"/>
        <c:scaling>
          <c:orientation val="minMax"/>
        </c:scaling>
        <c:delete val="1"/>
        <c:axPos val="b"/>
        <c:tickLblPos val="nextTo"/>
        <c:crossAx val="114817664"/>
        <c:crosses val="autoZero"/>
        <c:auto val="1"/>
        <c:lblAlgn val="ctr"/>
        <c:lblOffset val="100"/>
      </c:catAx>
      <c:valAx>
        <c:axId val="114817664"/>
        <c:scaling>
          <c:orientation val="minMax"/>
        </c:scaling>
        <c:axPos val="l"/>
        <c:title>
          <c:tx>
            <c:rich>
              <a:bodyPr rot="-5400000" vert="horz"/>
              <a:lstStyle/>
              <a:p>
                <a:pPr>
                  <a:defRPr lang="en-US" sz="700">
                    <a:solidFill>
                      <a:schemeClr val="bg1"/>
                    </a:solidFill>
                    <a:effectLst>
                      <a:outerShdw blurRad="38100" dist="38100" dir="2700000" algn="tl">
                        <a:srgbClr val="000000">
                          <a:alpha val="43137"/>
                        </a:srgbClr>
                      </a:outerShdw>
                    </a:effectLst>
                  </a:defRPr>
                </a:pPr>
                <a:r>
                  <a:rPr lang="en-US" sz="1200" b="1" i="0" baseline="0" dirty="0" smtClean="0">
                    <a:solidFill>
                      <a:schemeClr val="bg1"/>
                    </a:solidFill>
                    <a:effectLst>
                      <a:outerShdw blurRad="38100" dist="38100" dir="2700000" algn="tl">
                        <a:srgbClr val="000000">
                          <a:alpha val="43137"/>
                        </a:srgbClr>
                      </a:outerShdw>
                    </a:effectLst>
                  </a:rPr>
                  <a:t>Percent apoptosis</a:t>
                </a:r>
                <a:endParaRPr lang="en-CA" sz="700" dirty="0">
                  <a:solidFill>
                    <a:schemeClr val="bg1"/>
                  </a:solidFill>
                  <a:effectLst>
                    <a:outerShdw blurRad="38100" dist="38100" dir="2700000" algn="tl">
                      <a:srgbClr val="000000">
                        <a:alpha val="43137"/>
                      </a:srgbClr>
                    </a:outerShdw>
                  </a:effectLst>
                </a:endParaRPr>
              </a:p>
            </c:rich>
          </c:tx>
          <c:layout/>
        </c:title>
        <c:numFmt formatCode="0%" sourceLinked="0"/>
        <c:tickLblPos val="nextTo"/>
        <c:spPr>
          <a:ln w="12700">
            <a:solidFill>
              <a:schemeClr val="bg1"/>
            </a:solidFill>
          </a:ln>
        </c:spPr>
        <c:txPr>
          <a:bodyPr/>
          <a:lstStyle/>
          <a:p>
            <a:pPr>
              <a:defRPr lang="en-US" b="1">
                <a:solidFill>
                  <a:schemeClr val="bg1"/>
                </a:solidFill>
                <a:effectLst>
                  <a:outerShdw blurRad="38100" dist="38100" dir="2700000" algn="tl">
                    <a:srgbClr val="000000">
                      <a:alpha val="43137"/>
                    </a:srgbClr>
                  </a:outerShdw>
                </a:effectLst>
              </a:defRPr>
            </a:pPr>
            <a:endParaRPr lang="en-US"/>
          </a:p>
        </c:txPr>
        <c:crossAx val="114816128"/>
        <c:crosses val="autoZero"/>
        <c:crossBetween val="between"/>
      </c:valAx>
      <c:spPr>
        <a:solidFill>
          <a:schemeClr val="tx1"/>
        </a:solidFill>
        <a:ln w="12700">
          <a:solidFill>
            <a:schemeClr val="bg1"/>
          </a:solidFill>
        </a:ln>
      </c:spPr>
    </c:plotArea>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4618605042641014"/>
          <c:y val="0.24763631143907144"/>
          <c:w val="0.5954691590291995"/>
          <c:h val="0.57886361297878974"/>
        </c:manualLayout>
      </c:layout>
      <c:barChart>
        <c:barDir val="col"/>
        <c:grouping val="clustered"/>
        <c:ser>
          <c:idx val="0"/>
          <c:order val="0"/>
          <c:spPr>
            <a:solidFill>
              <a:srgbClr val="FFFF66"/>
            </a:solidFill>
            <a:ln>
              <a:solidFill>
                <a:schemeClr val="tx1"/>
              </a:solidFill>
            </a:ln>
          </c:spPr>
          <c:errBars>
            <c:errBarType val="plus"/>
            <c:errValType val="cust"/>
            <c:plus>
              <c:numRef>
                <c:f>(Sheet1!$J$3,Sheet1!$J$12,Sheet1!$J$21,Sheet1!$J$30)</c:f>
                <c:numCache>
                  <c:formatCode>General</c:formatCode>
                  <c:ptCount val="4"/>
                  <c:pt idx="0">
                    <c:v>3.1013915829382829E-3</c:v>
                  </c:pt>
                  <c:pt idx="1">
                    <c:v>3.4047586874773411E-2</c:v>
                  </c:pt>
                  <c:pt idx="2">
                    <c:v>4.7223015862611323E-2</c:v>
                  </c:pt>
                  <c:pt idx="3">
                    <c:v>3.412613473411033E-2</c:v>
                  </c:pt>
                </c:numCache>
              </c:numRef>
            </c:plus>
            <c:minus>
              <c:numLit>
                <c:formatCode>General</c:formatCode>
                <c:ptCount val="1"/>
                <c:pt idx="0">
                  <c:v>1</c:v>
                </c:pt>
              </c:numLit>
            </c:minus>
            <c:spPr>
              <a:ln>
                <a:solidFill>
                  <a:srgbClr val="FFFF66"/>
                </a:solidFill>
              </a:ln>
            </c:spPr>
          </c:errBars>
          <c:cat>
            <c:strRef>
              <c:f>(Sheet1!$B$3,Sheet1!$B$12,Sheet1!$B$21,Sheet1!$B$30)</c:f>
              <c:strCache>
                <c:ptCount val="4"/>
                <c:pt idx="0">
                  <c:v>NCS control</c:v>
                </c:pt>
                <c:pt idx="1">
                  <c:v>NCS Thapsigargin</c:v>
                </c:pt>
                <c:pt idx="2">
                  <c:v>NCLPDS control</c:v>
                </c:pt>
                <c:pt idx="3">
                  <c:v>NCLPDS thapsigargin</c:v>
                </c:pt>
              </c:strCache>
            </c:strRef>
          </c:cat>
          <c:val>
            <c:numRef>
              <c:f>(Sheet1!$I$3,Sheet1!$I$12,Sheet1!$I$21,Sheet1!$I$30)</c:f>
              <c:numCache>
                <c:formatCode>General</c:formatCode>
                <c:ptCount val="4"/>
                <c:pt idx="0">
                  <c:v>1.3534305099419426E-2</c:v>
                </c:pt>
                <c:pt idx="1">
                  <c:v>8.6719859615201719E-2</c:v>
                </c:pt>
                <c:pt idx="2">
                  <c:v>3.69692385895296E-2</c:v>
                </c:pt>
                <c:pt idx="3">
                  <c:v>0.25168656817108542</c:v>
                </c:pt>
              </c:numCache>
            </c:numRef>
          </c:val>
        </c:ser>
        <c:dLbls/>
        <c:axId val="114858624"/>
        <c:axId val="114860416"/>
      </c:barChart>
      <c:catAx>
        <c:axId val="114858624"/>
        <c:scaling>
          <c:orientation val="minMax"/>
        </c:scaling>
        <c:delete val="1"/>
        <c:axPos val="b"/>
        <c:tickLblPos val="nextTo"/>
        <c:crossAx val="114860416"/>
        <c:crosses val="autoZero"/>
        <c:auto val="1"/>
        <c:lblAlgn val="ctr"/>
        <c:lblOffset val="100"/>
      </c:catAx>
      <c:valAx>
        <c:axId val="114860416"/>
        <c:scaling>
          <c:orientation val="minMax"/>
        </c:scaling>
        <c:axPos val="l"/>
        <c:title>
          <c:tx>
            <c:rich>
              <a:bodyPr rot="-5400000" vert="horz"/>
              <a:lstStyle/>
              <a:p>
                <a:pPr>
                  <a:defRPr lang="en-US" sz="1200">
                    <a:solidFill>
                      <a:schemeClr val="bg1"/>
                    </a:solidFill>
                    <a:effectLst>
                      <a:outerShdw blurRad="38100" dist="38100" dir="2700000" algn="tl">
                        <a:srgbClr val="000000">
                          <a:alpha val="43137"/>
                        </a:srgbClr>
                      </a:outerShdw>
                    </a:effectLst>
                  </a:defRPr>
                </a:pPr>
                <a:r>
                  <a:rPr lang="en-US" sz="1200" dirty="0" smtClean="0">
                    <a:solidFill>
                      <a:schemeClr val="bg1"/>
                    </a:solidFill>
                    <a:effectLst>
                      <a:outerShdw blurRad="38100" dist="38100" dir="2700000" algn="tl">
                        <a:srgbClr val="000000">
                          <a:alpha val="43137"/>
                        </a:srgbClr>
                      </a:outerShdw>
                    </a:effectLst>
                  </a:rPr>
                  <a:t>Percent apoptosis</a:t>
                </a:r>
                <a:endParaRPr lang="en-US" sz="1200" dirty="0">
                  <a:solidFill>
                    <a:schemeClr val="bg1"/>
                  </a:solidFill>
                  <a:effectLst>
                    <a:outerShdw blurRad="38100" dist="38100" dir="2700000" algn="tl">
                      <a:srgbClr val="000000">
                        <a:alpha val="43137"/>
                      </a:srgbClr>
                    </a:outerShdw>
                  </a:effectLst>
                </a:endParaRPr>
              </a:p>
            </c:rich>
          </c:tx>
          <c:layout/>
        </c:title>
        <c:numFmt formatCode="0%" sourceLinked="0"/>
        <c:tickLblPos val="nextTo"/>
        <c:spPr>
          <a:ln w="12700">
            <a:solidFill>
              <a:schemeClr val="bg1"/>
            </a:solidFill>
          </a:ln>
        </c:spPr>
        <c:txPr>
          <a:bodyPr/>
          <a:lstStyle/>
          <a:p>
            <a:pPr>
              <a:defRPr lang="en-US" b="1">
                <a:solidFill>
                  <a:schemeClr val="bg1"/>
                </a:solidFill>
                <a:effectLst>
                  <a:outerShdw blurRad="38100" dist="38100" dir="2700000" algn="tl">
                    <a:srgbClr val="000000">
                      <a:alpha val="43137"/>
                    </a:srgbClr>
                  </a:outerShdw>
                </a:effectLst>
              </a:defRPr>
            </a:pPr>
            <a:endParaRPr lang="en-US"/>
          </a:p>
        </c:txPr>
        <c:crossAx val="114858624"/>
        <c:crosses val="autoZero"/>
        <c:crossBetween val="between"/>
      </c:valAx>
      <c:spPr>
        <a:solidFill>
          <a:schemeClr val="tx1"/>
        </a:solidFill>
        <a:ln w="12700">
          <a:solidFill>
            <a:srgbClr val="FFFFFF"/>
          </a:solidFill>
        </a:ln>
      </c:spPr>
    </c:plotArea>
    <c:plotVisOnly val="1"/>
    <c:dispBlanksAs val="gap"/>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7.5578378313894856E-2"/>
          <c:y val="5.1400612483277763E-2"/>
          <c:w val="0.88816263410013341"/>
          <c:h val="0.89719889180519163"/>
        </c:manualLayout>
      </c:layout>
      <c:barChart>
        <c:barDir val="col"/>
        <c:grouping val="clustered"/>
        <c:ser>
          <c:idx val="0"/>
          <c:order val="0"/>
          <c:tx>
            <c:v>untreated</c:v>
          </c:tx>
          <c:spPr>
            <a:solidFill>
              <a:srgbClr val="FFFF99"/>
            </a:solidFill>
            <a:ln w="12700">
              <a:solidFill>
                <a:schemeClr val="tx1"/>
              </a:solidFill>
            </a:ln>
          </c:spPr>
          <c:errBars>
            <c:errBarType val="plus"/>
            <c:errValType val="cust"/>
            <c:plus>
              <c:numRef>
                <c:f>'[TUNEL HDL&amp;LDL dose-dependent July 25,12 copy.xlsx]Sheet1'!$L$3</c:f>
                <c:numCache>
                  <c:formatCode>General</c:formatCode>
                  <c:ptCount val="1"/>
                  <c:pt idx="0">
                    <c:v>5.08550752829574E-3</c:v>
                  </c:pt>
                </c:numCache>
              </c:numRef>
            </c:plus>
            <c:minus>
              <c:numLit>
                <c:formatCode>General</c:formatCode>
                <c:ptCount val="1"/>
                <c:pt idx="0">
                  <c:v>0</c:v>
                </c:pt>
              </c:numLit>
            </c:minus>
            <c:spPr>
              <a:ln w="12700">
                <a:solidFill>
                  <a:srgbClr val="FFFF99"/>
                </a:solidFill>
              </a:ln>
            </c:spPr>
          </c:errBars>
          <c:val>
            <c:numRef>
              <c:f>'[TUNEL HDL&amp;LDL dose-dependent July 25,12 copy.xlsx]Sheet1'!$K$3</c:f>
              <c:numCache>
                <c:formatCode>General</c:formatCode>
                <c:ptCount val="1"/>
                <c:pt idx="0">
                  <c:v>1.6557297799104337E-2</c:v>
                </c:pt>
              </c:numCache>
            </c:numRef>
          </c:val>
        </c:ser>
        <c:ser>
          <c:idx val="1"/>
          <c:order val="1"/>
          <c:tx>
            <c:v>Tunicamycin only</c:v>
          </c:tx>
          <c:spPr>
            <a:solidFill>
              <a:srgbClr val="FFFF99"/>
            </a:solidFill>
            <a:ln w="12700">
              <a:solidFill>
                <a:schemeClr val="tx1"/>
              </a:solidFill>
            </a:ln>
          </c:spPr>
          <c:errBars>
            <c:errBarType val="plus"/>
            <c:errValType val="cust"/>
            <c:plus>
              <c:numRef>
                <c:f>'[TUNEL HDL&amp;LDL dose-dependent July 25,12 copy.xlsx]Sheet1'!$L$4</c:f>
                <c:numCache>
                  <c:formatCode>General</c:formatCode>
                  <c:ptCount val="1"/>
                  <c:pt idx="0">
                    <c:v>6.4405880760853115E-2</c:v>
                  </c:pt>
                </c:numCache>
              </c:numRef>
            </c:plus>
            <c:minus>
              <c:numLit>
                <c:formatCode>General</c:formatCode>
                <c:ptCount val="1"/>
                <c:pt idx="0">
                  <c:v>0</c:v>
                </c:pt>
              </c:numLit>
            </c:minus>
            <c:spPr>
              <a:ln w="12700">
                <a:solidFill>
                  <a:srgbClr val="FFFF99"/>
                </a:solidFill>
              </a:ln>
            </c:spPr>
          </c:errBars>
          <c:val>
            <c:numRef>
              <c:f>'[TUNEL HDL&amp;LDL dose-dependent July 25,12 copy.xlsx]Sheet1'!$K$4</c:f>
              <c:numCache>
                <c:formatCode>General</c:formatCode>
                <c:ptCount val="1"/>
                <c:pt idx="0">
                  <c:v>0.15970792495698424</c:v>
                </c:pt>
              </c:numCache>
            </c:numRef>
          </c:val>
        </c:ser>
        <c:ser>
          <c:idx val="2"/>
          <c:order val="2"/>
          <c:tx>
            <c:v>HDL-12.5</c:v>
          </c:tx>
          <c:spPr>
            <a:solidFill>
              <a:srgbClr val="FFFF00"/>
            </a:solidFill>
            <a:ln w="12700">
              <a:solidFill>
                <a:schemeClr val="tx1"/>
              </a:solidFill>
            </a:ln>
          </c:spPr>
          <c:errBars>
            <c:errBarType val="plus"/>
            <c:errValType val="cust"/>
            <c:plus>
              <c:numRef>
                <c:f>'[TUNEL HDL&amp;LDL dose-dependent July 25,12 copy.xlsx]Sheet1'!$L$6</c:f>
                <c:numCache>
                  <c:formatCode>General</c:formatCode>
                  <c:ptCount val="1"/>
                  <c:pt idx="0">
                    <c:v>7.7554383092530311E-3</c:v>
                  </c:pt>
                </c:numCache>
              </c:numRef>
            </c:plus>
            <c:minus>
              <c:numLit>
                <c:formatCode>General</c:formatCode>
                <c:ptCount val="1"/>
                <c:pt idx="0">
                  <c:v>0</c:v>
                </c:pt>
              </c:numLit>
            </c:minus>
            <c:spPr>
              <a:ln w="12700">
                <a:solidFill>
                  <a:srgbClr val="FFFF00"/>
                </a:solidFill>
              </a:ln>
            </c:spPr>
          </c:errBars>
          <c:val>
            <c:numRef>
              <c:f>'[TUNEL HDL&amp;LDL dose-dependent July 25,12 copy.xlsx]Sheet1'!$K$6</c:f>
              <c:numCache>
                <c:formatCode>General</c:formatCode>
                <c:ptCount val="1"/>
                <c:pt idx="0">
                  <c:v>0.16483573188425471</c:v>
                </c:pt>
              </c:numCache>
            </c:numRef>
          </c:val>
        </c:ser>
        <c:ser>
          <c:idx val="3"/>
          <c:order val="3"/>
          <c:tx>
            <c:v>HDL-25</c:v>
          </c:tx>
          <c:spPr>
            <a:solidFill>
              <a:srgbClr val="FFFF00"/>
            </a:solidFill>
            <a:ln w="12700">
              <a:solidFill>
                <a:schemeClr val="tx1"/>
              </a:solidFill>
            </a:ln>
          </c:spPr>
          <c:errBars>
            <c:errBarType val="plus"/>
            <c:errValType val="cust"/>
            <c:plus>
              <c:numRef>
                <c:f>'[TUNEL HDL&amp;LDL dose-dependent July 25,12 copy.xlsx]Sheet1'!$L$7</c:f>
                <c:numCache>
                  <c:formatCode>General</c:formatCode>
                  <c:ptCount val="1"/>
                  <c:pt idx="0">
                    <c:v>3.526245708399544E-2</c:v>
                  </c:pt>
                </c:numCache>
              </c:numRef>
            </c:plus>
            <c:minus>
              <c:numLit>
                <c:formatCode>General</c:formatCode>
                <c:ptCount val="1"/>
                <c:pt idx="0">
                  <c:v>0</c:v>
                </c:pt>
              </c:numLit>
            </c:minus>
            <c:spPr>
              <a:ln w="12700">
                <a:solidFill>
                  <a:srgbClr val="FFFF00"/>
                </a:solidFill>
              </a:ln>
            </c:spPr>
          </c:errBars>
          <c:val>
            <c:numRef>
              <c:f>'[TUNEL HDL&amp;LDL dose-dependent July 25,12 copy.xlsx]Sheet1'!$K$7</c:f>
              <c:numCache>
                <c:formatCode>General</c:formatCode>
                <c:ptCount val="1"/>
                <c:pt idx="0">
                  <c:v>9.2607883112470576E-2</c:v>
                </c:pt>
              </c:numCache>
            </c:numRef>
          </c:val>
        </c:ser>
        <c:ser>
          <c:idx val="4"/>
          <c:order val="4"/>
          <c:tx>
            <c:v>HDL-50</c:v>
          </c:tx>
          <c:spPr>
            <a:solidFill>
              <a:srgbClr val="FFFF00"/>
            </a:solidFill>
            <a:ln w="12700">
              <a:solidFill>
                <a:schemeClr val="tx1"/>
              </a:solidFill>
            </a:ln>
          </c:spPr>
          <c:errBars>
            <c:errBarType val="plus"/>
            <c:errValType val="cust"/>
            <c:plus>
              <c:numRef>
                <c:f>'[TUNEL HDL&amp;LDL dose-dependent July 25,12 copy.xlsx]Sheet1'!$L$8</c:f>
                <c:numCache>
                  <c:formatCode>General</c:formatCode>
                  <c:ptCount val="1"/>
                  <c:pt idx="0">
                    <c:v>1.3896325303588634E-2</c:v>
                  </c:pt>
                </c:numCache>
              </c:numRef>
            </c:plus>
            <c:minus>
              <c:numLit>
                <c:formatCode>General</c:formatCode>
                <c:ptCount val="1"/>
                <c:pt idx="0">
                  <c:v>0</c:v>
                </c:pt>
              </c:numLit>
            </c:minus>
            <c:spPr>
              <a:ln w="12700">
                <a:solidFill>
                  <a:srgbClr val="FFFF00"/>
                </a:solidFill>
              </a:ln>
            </c:spPr>
          </c:errBars>
          <c:val>
            <c:numRef>
              <c:f>'[TUNEL HDL&amp;LDL dose-dependent July 25,12 copy.xlsx]Sheet1'!$K$8</c:f>
              <c:numCache>
                <c:formatCode>General</c:formatCode>
                <c:ptCount val="1"/>
                <c:pt idx="0">
                  <c:v>5.2361873670673187E-2</c:v>
                </c:pt>
              </c:numCache>
            </c:numRef>
          </c:val>
        </c:ser>
        <c:ser>
          <c:idx val="5"/>
          <c:order val="5"/>
          <c:tx>
            <c:v>LDL-12.5</c:v>
          </c:tx>
          <c:spPr>
            <a:solidFill>
              <a:srgbClr val="FF6600"/>
            </a:solidFill>
          </c:spPr>
          <c:errBars>
            <c:errBarType val="plus"/>
            <c:errValType val="cust"/>
            <c:plus>
              <c:numRef>
                <c:f>'[TUNEL HDL&amp;LDL dose-dependent July 25,12 copy.xlsx]Sheet1'!$L$80</c:f>
                <c:numCache>
                  <c:formatCode>General</c:formatCode>
                  <c:ptCount val="1"/>
                  <c:pt idx="0">
                    <c:v>1.4246701232063199E-2</c:v>
                  </c:pt>
                </c:numCache>
              </c:numRef>
            </c:plus>
            <c:minus>
              <c:numLit>
                <c:formatCode>General</c:formatCode>
                <c:ptCount val="1"/>
                <c:pt idx="0">
                  <c:v>0</c:v>
                </c:pt>
              </c:numLit>
            </c:minus>
            <c:spPr>
              <a:ln w="12700">
                <a:solidFill>
                  <a:srgbClr val="FF6600"/>
                </a:solidFill>
              </a:ln>
            </c:spPr>
          </c:errBars>
          <c:val>
            <c:numRef>
              <c:f>'[TUNEL HDL&amp;LDL dose-dependent July 25,12 copy.xlsx]Sheet1'!$K$80</c:f>
              <c:numCache>
                <c:formatCode>General</c:formatCode>
                <c:ptCount val="1"/>
                <c:pt idx="0">
                  <c:v>0.17591412066550191</c:v>
                </c:pt>
              </c:numCache>
            </c:numRef>
          </c:val>
        </c:ser>
        <c:ser>
          <c:idx val="6"/>
          <c:order val="6"/>
          <c:tx>
            <c:v>LDL-25</c:v>
          </c:tx>
          <c:spPr>
            <a:solidFill>
              <a:srgbClr val="FF6600"/>
            </a:solidFill>
          </c:spPr>
          <c:errBars>
            <c:errBarType val="plus"/>
            <c:errValType val="cust"/>
            <c:plus>
              <c:numRef>
                <c:f>'[TUNEL HDL&amp;LDL dose-dependent July 25,12 copy.xlsx]Sheet1'!$L$81</c:f>
                <c:numCache>
                  <c:formatCode>General</c:formatCode>
                  <c:ptCount val="1"/>
                  <c:pt idx="0">
                    <c:v>2.5971930835222692E-3</c:v>
                  </c:pt>
                </c:numCache>
              </c:numRef>
            </c:plus>
            <c:minus>
              <c:numLit>
                <c:formatCode>General</c:formatCode>
                <c:ptCount val="1"/>
                <c:pt idx="0">
                  <c:v>0</c:v>
                </c:pt>
              </c:numLit>
            </c:minus>
            <c:spPr>
              <a:ln w="12700">
                <a:solidFill>
                  <a:srgbClr val="FF6600"/>
                </a:solidFill>
              </a:ln>
            </c:spPr>
          </c:errBars>
          <c:val>
            <c:numRef>
              <c:f>'[TUNEL HDL&amp;LDL dose-dependent July 25,12 copy.xlsx]Sheet1'!$K$81</c:f>
              <c:numCache>
                <c:formatCode>General</c:formatCode>
                <c:ptCount val="1"/>
                <c:pt idx="0">
                  <c:v>0.17141845968135314</c:v>
                </c:pt>
              </c:numCache>
            </c:numRef>
          </c:val>
        </c:ser>
        <c:ser>
          <c:idx val="7"/>
          <c:order val="7"/>
          <c:tx>
            <c:v>LDL-50</c:v>
          </c:tx>
          <c:spPr>
            <a:solidFill>
              <a:srgbClr val="FF6600"/>
            </a:solidFill>
          </c:spPr>
          <c:errBars>
            <c:errBarType val="plus"/>
            <c:errValType val="cust"/>
            <c:plus>
              <c:numRef>
                <c:f>'[TUNEL HDL&amp;LDL dose-dependent July 25,12 copy.xlsx]Sheet1'!$L$82</c:f>
                <c:numCache>
                  <c:formatCode>General</c:formatCode>
                  <c:ptCount val="1"/>
                  <c:pt idx="0">
                    <c:v>5.9359468356519736E-2</c:v>
                  </c:pt>
                </c:numCache>
              </c:numRef>
            </c:plus>
            <c:minus>
              <c:numLit>
                <c:formatCode>General</c:formatCode>
                <c:ptCount val="1"/>
                <c:pt idx="0">
                  <c:v>0</c:v>
                </c:pt>
              </c:numLit>
            </c:minus>
            <c:spPr>
              <a:ln w="12700">
                <a:solidFill>
                  <a:srgbClr val="FF6600"/>
                </a:solidFill>
              </a:ln>
            </c:spPr>
          </c:errBars>
          <c:val>
            <c:numRef>
              <c:f>'[TUNEL HDL&amp;LDL dose-dependent July 25,12 copy.xlsx]Sheet1'!$K$82</c:f>
              <c:numCache>
                <c:formatCode>General</c:formatCode>
                <c:ptCount val="1"/>
                <c:pt idx="0">
                  <c:v>0.14551681465798091</c:v>
                </c:pt>
              </c:numCache>
            </c:numRef>
          </c:val>
        </c:ser>
        <c:dLbls/>
        <c:gapWidth val="132"/>
        <c:overlap val="-100"/>
        <c:axId val="126483840"/>
        <c:axId val="117056640"/>
      </c:barChart>
      <c:catAx>
        <c:axId val="126483840"/>
        <c:scaling>
          <c:orientation val="minMax"/>
        </c:scaling>
        <c:delete val="1"/>
        <c:axPos val="b"/>
        <c:tickLblPos val="nextTo"/>
        <c:crossAx val="117056640"/>
        <c:crosses val="autoZero"/>
        <c:auto val="1"/>
        <c:lblAlgn val="ctr"/>
        <c:lblOffset val="100"/>
      </c:catAx>
      <c:valAx>
        <c:axId val="117056640"/>
        <c:scaling>
          <c:orientation val="minMax"/>
          <c:max val="0.25"/>
          <c:min val="0"/>
        </c:scaling>
        <c:axPos val="l"/>
        <c:numFmt formatCode="0%" sourceLinked="0"/>
        <c:tickLblPos val="nextTo"/>
        <c:spPr>
          <a:ln w="25400">
            <a:solidFill>
              <a:schemeClr val="bg1"/>
            </a:solidFill>
          </a:ln>
        </c:spPr>
        <c:txPr>
          <a:bodyPr/>
          <a:lstStyle/>
          <a:p>
            <a:pPr>
              <a:defRPr lang="en-US" sz="1400" b="1">
                <a:solidFill>
                  <a:schemeClr val="bg1"/>
                </a:solidFill>
                <a:effectLst>
                  <a:outerShdw blurRad="38100" dist="38100" dir="2700000" algn="tl">
                    <a:srgbClr val="000000">
                      <a:alpha val="43137"/>
                    </a:srgbClr>
                  </a:outerShdw>
                </a:effectLst>
                <a:latin typeface="+mn-lt"/>
              </a:defRPr>
            </a:pPr>
            <a:endParaRPr lang="en-US"/>
          </a:p>
        </c:txPr>
        <c:crossAx val="126483840"/>
        <c:crosses val="autoZero"/>
        <c:crossBetween val="between"/>
        <c:majorUnit val="5.0000000000000024E-2"/>
      </c:valAx>
      <c:spPr>
        <a:solidFill>
          <a:schemeClr val="tx1"/>
        </a:solidFill>
        <a:ln w="25400">
          <a:solidFill>
            <a:schemeClr val="bg1"/>
          </a:solidFill>
        </a:ln>
      </c:spPr>
    </c:plotArea>
    <c:plotVisOnly val="1"/>
    <c:dispBlanksAs val="gap"/>
  </c:chart>
  <c:spPr>
    <a:noFill/>
    <a:ln>
      <a:noFill/>
    </a:ln>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v>WT Untreated</c:v>
          </c:tx>
          <c:spPr>
            <a:solidFill>
              <a:schemeClr val="bg1"/>
            </a:solidFill>
            <a:ln w="12700">
              <a:solidFill>
                <a:schemeClr val="tx1"/>
              </a:solidFill>
            </a:ln>
          </c:spPr>
          <c:errBars>
            <c:errBarType val="plus"/>
            <c:errValType val="cust"/>
            <c:plus>
              <c:numRef>
                <c:f>Sheet1!$D$42</c:f>
                <c:numCache>
                  <c:formatCode>General</c:formatCode>
                  <c:ptCount val="1"/>
                  <c:pt idx="0">
                    <c:v>1.3402412504268281E-2</c:v>
                  </c:pt>
                </c:numCache>
              </c:numRef>
            </c:plus>
            <c:minus>
              <c:numLit>
                <c:formatCode>General</c:formatCode>
                <c:ptCount val="1"/>
                <c:pt idx="0">
                  <c:v>0</c:v>
                </c:pt>
              </c:numLit>
            </c:minus>
            <c:spPr>
              <a:ln w="12700">
                <a:solidFill>
                  <a:sysClr val="window" lastClr="FFFFFF"/>
                </a:solidFill>
              </a:ln>
            </c:spPr>
          </c:errBars>
          <c:val>
            <c:numRef>
              <c:f>Sheet1!$D$41</c:f>
              <c:numCache>
                <c:formatCode>General</c:formatCode>
                <c:ptCount val="1"/>
                <c:pt idx="0">
                  <c:v>1.7715109950755401E-2</c:v>
                </c:pt>
              </c:numCache>
            </c:numRef>
          </c:val>
        </c:ser>
        <c:ser>
          <c:idx val="1"/>
          <c:order val="1"/>
          <c:tx>
            <c:v>WT+ HDL</c:v>
          </c:tx>
          <c:spPr>
            <a:solidFill>
              <a:schemeClr val="bg1"/>
            </a:solidFill>
            <a:ln w="12700">
              <a:solidFill>
                <a:sysClr val="windowText" lastClr="000000"/>
              </a:solidFill>
            </a:ln>
          </c:spPr>
          <c:errBars>
            <c:errBarType val="plus"/>
            <c:errValType val="cust"/>
            <c:plus>
              <c:numRef>
                <c:f>Sheet1!$E$42</c:f>
                <c:numCache>
                  <c:formatCode>General</c:formatCode>
                  <c:ptCount val="1"/>
                  <c:pt idx="0">
                    <c:v>1.4199691256894872E-2</c:v>
                  </c:pt>
                </c:numCache>
              </c:numRef>
            </c:plus>
            <c:minus>
              <c:numLit>
                <c:formatCode>General</c:formatCode>
                <c:ptCount val="1"/>
                <c:pt idx="0">
                  <c:v>0</c:v>
                </c:pt>
              </c:numLit>
            </c:minus>
            <c:spPr>
              <a:ln w="12700">
                <a:solidFill>
                  <a:sysClr val="window" lastClr="FFFFFF"/>
                </a:solidFill>
              </a:ln>
            </c:spPr>
          </c:errBars>
          <c:val>
            <c:numRef>
              <c:f>Sheet1!$E$41</c:f>
              <c:numCache>
                <c:formatCode>General</c:formatCode>
                <c:ptCount val="1"/>
                <c:pt idx="0">
                  <c:v>1.5213190799850881E-2</c:v>
                </c:pt>
              </c:numCache>
            </c:numRef>
          </c:val>
        </c:ser>
        <c:ser>
          <c:idx val="2"/>
          <c:order val="2"/>
          <c:tx>
            <c:v>WT + Tunica</c:v>
          </c:tx>
          <c:spPr>
            <a:solidFill>
              <a:sysClr val="window" lastClr="FFFFFF"/>
            </a:solidFill>
            <a:ln w="12700">
              <a:solidFill>
                <a:sysClr val="windowText" lastClr="000000"/>
              </a:solidFill>
            </a:ln>
          </c:spPr>
          <c:errBars>
            <c:errBarType val="plus"/>
            <c:errValType val="cust"/>
            <c:plus>
              <c:numRef>
                <c:f>Sheet1!$F$42</c:f>
                <c:numCache>
                  <c:formatCode>General</c:formatCode>
                  <c:ptCount val="1"/>
                  <c:pt idx="0">
                    <c:v>4.3280142125023305E-2</c:v>
                  </c:pt>
                </c:numCache>
              </c:numRef>
            </c:plus>
            <c:minus>
              <c:numLit>
                <c:formatCode>General</c:formatCode>
                <c:ptCount val="1"/>
                <c:pt idx="0">
                  <c:v>0</c:v>
                </c:pt>
              </c:numLit>
            </c:minus>
            <c:spPr>
              <a:ln w="12700">
                <a:solidFill>
                  <a:sysClr val="window" lastClr="FFFFFF"/>
                </a:solidFill>
              </a:ln>
            </c:spPr>
          </c:errBars>
          <c:val>
            <c:numRef>
              <c:f>Sheet1!$F$41</c:f>
              <c:numCache>
                <c:formatCode>General</c:formatCode>
                <c:ptCount val="1"/>
                <c:pt idx="0">
                  <c:v>0.2465503918992297</c:v>
                </c:pt>
              </c:numCache>
            </c:numRef>
          </c:val>
        </c:ser>
        <c:ser>
          <c:idx val="3"/>
          <c:order val="3"/>
          <c:tx>
            <c:v>WT + Tunica+ HDL</c:v>
          </c:tx>
          <c:spPr>
            <a:solidFill>
              <a:sysClr val="window" lastClr="FFFFFF"/>
            </a:solidFill>
            <a:ln w="12700">
              <a:solidFill>
                <a:sysClr val="windowText" lastClr="000000"/>
              </a:solidFill>
            </a:ln>
          </c:spPr>
          <c:errBars>
            <c:errBarType val="plus"/>
            <c:errValType val="cust"/>
            <c:plus>
              <c:numRef>
                <c:f>Sheet1!$G$42</c:f>
                <c:numCache>
                  <c:formatCode>General</c:formatCode>
                  <c:ptCount val="1"/>
                  <c:pt idx="0">
                    <c:v>1.2508767234730605E-2</c:v>
                  </c:pt>
                </c:numCache>
              </c:numRef>
            </c:plus>
            <c:minus>
              <c:numLit>
                <c:formatCode>General</c:formatCode>
                <c:ptCount val="1"/>
                <c:pt idx="0">
                  <c:v>0</c:v>
                </c:pt>
              </c:numLit>
            </c:minus>
            <c:spPr>
              <a:ln w="12700">
                <a:solidFill>
                  <a:schemeClr val="bg1"/>
                </a:solidFill>
              </a:ln>
            </c:spPr>
          </c:errBars>
          <c:val>
            <c:numRef>
              <c:f>Sheet1!$G$41</c:f>
              <c:numCache>
                <c:formatCode>General</c:formatCode>
                <c:ptCount val="1"/>
                <c:pt idx="0">
                  <c:v>6.0614590788273463E-2</c:v>
                </c:pt>
              </c:numCache>
            </c:numRef>
          </c:val>
        </c:ser>
        <c:ser>
          <c:idx val="4"/>
          <c:order val="4"/>
          <c:val>
            <c:numRef>
              <c:f>Sheet1!$H$41</c:f>
              <c:numCache>
                <c:formatCode>General</c:formatCode>
                <c:ptCount val="1"/>
                <c:pt idx="0">
                  <c:v>0</c:v>
                </c:pt>
              </c:numCache>
            </c:numRef>
          </c:val>
        </c:ser>
        <c:ser>
          <c:idx val="5"/>
          <c:order val="5"/>
          <c:val>
            <c:numRef>
              <c:f>Sheet1!$H$41</c:f>
              <c:numCache>
                <c:formatCode>General</c:formatCode>
                <c:ptCount val="1"/>
                <c:pt idx="0">
                  <c:v>0</c:v>
                </c:pt>
              </c:numCache>
            </c:numRef>
          </c:val>
        </c:ser>
        <c:ser>
          <c:idx val="6"/>
          <c:order val="6"/>
          <c:tx>
            <c:v>PDZK1 KO-Untreated</c:v>
          </c:tx>
          <c:spPr>
            <a:solidFill>
              <a:srgbClr val="FFFF66"/>
            </a:solidFill>
            <a:ln w="12700">
              <a:solidFill>
                <a:schemeClr val="tx1"/>
              </a:solidFill>
            </a:ln>
          </c:spPr>
          <c:errBars>
            <c:errBarType val="plus"/>
            <c:errValType val="cust"/>
            <c:plus>
              <c:numRef>
                <c:f>Sheet1!$D$44</c:f>
                <c:numCache>
                  <c:formatCode>General</c:formatCode>
                  <c:ptCount val="1"/>
                  <c:pt idx="0">
                    <c:v>1.9453539423502392E-2</c:v>
                  </c:pt>
                </c:numCache>
              </c:numRef>
            </c:plus>
            <c:minus>
              <c:numLit>
                <c:formatCode>General</c:formatCode>
                <c:ptCount val="1"/>
                <c:pt idx="0">
                  <c:v>0</c:v>
                </c:pt>
              </c:numLit>
            </c:minus>
            <c:spPr>
              <a:ln w="12700">
                <a:solidFill>
                  <a:srgbClr val="FFFF99"/>
                </a:solidFill>
              </a:ln>
            </c:spPr>
          </c:errBars>
          <c:val>
            <c:numRef>
              <c:f>Sheet1!$D$43</c:f>
              <c:numCache>
                <c:formatCode>General</c:formatCode>
                <c:ptCount val="1"/>
                <c:pt idx="0">
                  <c:v>4.2246226613469218E-2</c:v>
                </c:pt>
              </c:numCache>
            </c:numRef>
          </c:val>
        </c:ser>
        <c:ser>
          <c:idx val="7"/>
          <c:order val="7"/>
          <c:tx>
            <c:v>PDZK1-HDL</c:v>
          </c:tx>
          <c:spPr>
            <a:solidFill>
              <a:srgbClr val="FFFF66"/>
            </a:solidFill>
            <a:ln w="12700">
              <a:solidFill>
                <a:sysClr val="windowText" lastClr="000000"/>
              </a:solidFill>
            </a:ln>
          </c:spPr>
          <c:errBars>
            <c:errBarType val="plus"/>
            <c:errValType val="cust"/>
            <c:plus>
              <c:numRef>
                <c:f>Sheet1!$E$44</c:f>
                <c:numCache>
                  <c:formatCode>General</c:formatCode>
                  <c:ptCount val="1"/>
                  <c:pt idx="0">
                    <c:v>9.4333962101147452E-3</c:v>
                  </c:pt>
                </c:numCache>
              </c:numRef>
            </c:plus>
            <c:minus>
              <c:numLit>
                <c:formatCode>General</c:formatCode>
                <c:ptCount val="1"/>
                <c:pt idx="0">
                  <c:v>0</c:v>
                </c:pt>
              </c:numLit>
            </c:minus>
            <c:spPr>
              <a:ln w="12700">
                <a:solidFill>
                  <a:srgbClr val="FFFF99"/>
                </a:solidFill>
              </a:ln>
            </c:spPr>
          </c:errBars>
          <c:val>
            <c:numRef>
              <c:f>Sheet1!$E$43</c:f>
              <c:numCache>
                <c:formatCode>General</c:formatCode>
                <c:ptCount val="1"/>
                <c:pt idx="0">
                  <c:v>1.4824814803578871E-2</c:v>
                </c:pt>
              </c:numCache>
            </c:numRef>
          </c:val>
        </c:ser>
        <c:ser>
          <c:idx val="8"/>
          <c:order val="8"/>
          <c:tx>
            <c:v>PDZK1-tunica</c:v>
          </c:tx>
          <c:spPr>
            <a:solidFill>
              <a:srgbClr val="FFFF66"/>
            </a:solidFill>
            <a:ln w="12700">
              <a:solidFill>
                <a:sysClr val="windowText" lastClr="000000"/>
              </a:solidFill>
            </a:ln>
          </c:spPr>
          <c:errBars>
            <c:errBarType val="plus"/>
            <c:errValType val="cust"/>
            <c:plus>
              <c:numRef>
                <c:f>Sheet1!$F$44</c:f>
                <c:numCache>
                  <c:formatCode>General</c:formatCode>
                  <c:ptCount val="1"/>
                  <c:pt idx="0">
                    <c:v>2.3547919490162942E-2</c:v>
                  </c:pt>
                </c:numCache>
              </c:numRef>
            </c:plus>
            <c:minus>
              <c:numLit>
                <c:formatCode>General</c:formatCode>
                <c:ptCount val="1"/>
                <c:pt idx="0">
                  <c:v>0</c:v>
                </c:pt>
              </c:numLit>
            </c:minus>
            <c:spPr>
              <a:ln w="12700">
                <a:solidFill>
                  <a:srgbClr val="FFFF99"/>
                </a:solidFill>
              </a:ln>
            </c:spPr>
          </c:errBars>
          <c:val>
            <c:numRef>
              <c:f>Sheet1!$F$43</c:f>
              <c:numCache>
                <c:formatCode>General</c:formatCode>
                <c:ptCount val="1"/>
                <c:pt idx="0">
                  <c:v>0.23518435123234421</c:v>
                </c:pt>
              </c:numCache>
            </c:numRef>
          </c:val>
        </c:ser>
        <c:ser>
          <c:idx val="9"/>
          <c:order val="9"/>
          <c:tx>
            <c:v>PDZK1 Tunica + HDL</c:v>
          </c:tx>
          <c:spPr>
            <a:solidFill>
              <a:srgbClr val="FFFF66"/>
            </a:solidFill>
            <a:ln w="12700">
              <a:solidFill>
                <a:sysClr val="windowText" lastClr="000000"/>
              </a:solidFill>
            </a:ln>
          </c:spPr>
          <c:errBars>
            <c:errBarType val="plus"/>
            <c:errValType val="cust"/>
            <c:plus>
              <c:numRef>
                <c:f>Sheet1!$G$44</c:f>
                <c:numCache>
                  <c:formatCode>General</c:formatCode>
                  <c:ptCount val="1"/>
                  <c:pt idx="0">
                    <c:v>8.8833816053876288E-2</c:v>
                  </c:pt>
                </c:numCache>
              </c:numRef>
            </c:plus>
            <c:minus>
              <c:numLit>
                <c:formatCode>General</c:formatCode>
                <c:ptCount val="1"/>
                <c:pt idx="0">
                  <c:v>0</c:v>
                </c:pt>
              </c:numLit>
            </c:minus>
            <c:spPr>
              <a:ln w="12700">
                <a:solidFill>
                  <a:srgbClr val="FFFF99"/>
                </a:solidFill>
              </a:ln>
            </c:spPr>
          </c:errBars>
          <c:val>
            <c:numRef>
              <c:f>Sheet1!$G$43</c:f>
              <c:numCache>
                <c:formatCode>General</c:formatCode>
                <c:ptCount val="1"/>
                <c:pt idx="0">
                  <c:v>0.26807608100711605</c:v>
                </c:pt>
              </c:numCache>
            </c:numRef>
          </c:val>
        </c:ser>
        <c:dLbls/>
        <c:axId val="126596992"/>
        <c:axId val="126598528"/>
      </c:barChart>
      <c:catAx>
        <c:axId val="126596992"/>
        <c:scaling>
          <c:orientation val="minMax"/>
        </c:scaling>
        <c:delete val="1"/>
        <c:axPos val="b"/>
        <c:tickLblPos val="nextTo"/>
        <c:crossAx val="126598528"/>
        <c:crosses val="autoZero"/>
        <c:auto val="1"/>
        <c:lblAlgn val="ctr"/>
        <c:lblOffset val="100"/>
      </c:catAx>
      <c:valAx>
        <c:axId val="126598528"/>
        <c:scaling>
          <c:orientation val="minMax"/>
          <c:max val="0.4"/>
          <c:min val="0"/>
        </c:scaling>
        <c:axPos val="l"/>
        <c:numFmt formatCode="0%" sourceLinked="0"/>
        <c:tickLblPos val="nextTo"/>
        <c:spPr>
          <a:ln w="38100">
            <a:solidFill>
              <a:schemeClr val="bg1"/>
            </a:solidFill>
          </a:ln>
        </c:spPr>
        <c:txPr>
          <a:bodyPr/>
          <a:lstStyle/>
          <a:p>
            <a:pPr>
              <a:defRPr lang="en-US" sz="1400" b="1">
                <a:solidFill>
                  <a:schemeClr val="bg1"/>
                </a:solidFill>
                <a:latin typeface="Arial" pitchFamily="34" charset="0"/>
                <a:cs typeface="Arial" pitchFamily="34" charset="0"/>
              </a:defRPr>
            </a:pPr>
            <a:endParaRPr lang="en-US"/>
          </a:p>
        </c:txPr>
        <c:crossAx val="126596992"/>
        <c:crosses val="autoZero"/>
        <c:crossBetween val="between"/>
        <c:majorUnit val="0.1"/>
      </c:valAx>
      <c:spPr>
        <a:solidFill>
          <a:schemeClr val="tx1"/>
        </a:solidFill>
        <a:ln w="38100">
          <a:solidFill>
            <a:schemeClr val="bg1"/>
          </a:solidFill>
        </a:ln>
      </c:spPr>
    </c:plotArea>
    <c:plotVisOnly val="1"/>
    <c:dispBlanksAs val="gap"/>
  </c:chart>
  <c:spPr>
    <a:noFill/>
    <a:ln>
      <a:noFill/>
    </a:ln>
  </c:sp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0363532943564017"/>
          <c:y val="4.5072461074119281E-2"/>
          <c:w val="0.66546401132181743"/>
          <c:h val="0.90985507785176145"/>
        </c:manualLayout>
      </c:layout>
      <c:barChart>
        <c:barDir val="col"/>
        <c:grouping val="clustered"/>
        <c:ser>
          <c:idx val="0"/>
          <c:order val="0"/>
          <c:spPr>
            <a:solidFill>
              <a:schemeClr val="bg1"/>
            </a:solidFill>
            <a:ln w="12700">
              <a:solidFill>
                <a:schemeClr val="tx1"/>
              </a:solidFill>
            </a:ln>
          </c:spPr>
          <c:dPt>
            <c:idx val="4"/>
            <c:spPr>
              <a:solidFill>
                <a:srgbClr val="FFC000"/>
              </a:solidFill>
              <a:ln w="12700">
                <a:solidFill>
                  <a:schemeClr val="tx1"/>
                </a:solidFill>
              </a:ln>
            </c:spPr>
          </c:dPt>
          <c:dPt>
            <c:idx val="5"/>
            <c:spPr>
              <a:solidFill>
                <a:srgbClr val="FFFF66"/>
              </a:solidFill>
              <a:ln w="12700">
                <a:solidFill>
                  <a:schemeClr val="tx1"/>
                </a:solidFill>
              </a:ln>
            </c:spPr>
          </c:dPt>
          <c:errBars>
            <c:errBarType val="plus"/>
            <c:errValType val="cust"/>
            <c:plus>
              <c:numRef>
                <c:f>Compiled!$F$8:$K$8</c:f>
                <c:numCache>
                  <c:formatCode>General</c:formatCode>
                  <c:ptCount val="6"/>
                  <c:pt idx="0">
                    <c:v>3.6877864034697587E-3</c:v>
                  </c:pt>
                  <c:pt idx="1">
                    <c:v>7.7891144275936504E-3</c:v>
                  </c:pt>
                  <c:pt idx="2">
                    <c:v>9.831250575110367E-3</c:v>
                  </c:pt>
                  <c:pt idx="3">
                    <c:v>1.3237679255838679E-2</c:v>
                  </c:pt>
                  <c:pt idx="4">
                    <c:v>1.0331306755166579E-2</c:v>
                  </c:pt>
                  <c:pt idx="5">
                    <c:v>2.7101152781392652E-2</c:v>
                  </c:pt>
                </c:numCache>
              </c:numRef>
            </c:plus>
            <c:minus>
              <c:numLit>
                <c:formatCode>General</c:formatCode>
                <c:ptCount val="1"/>
                <c:pt idx="0">
                  <c:v>0</c:v>
                </c:pt>
              </c:numLit>
            </c:minus>
            <c:spPr>
              <a:ln w="12700">
                <a:solidFill>
                  <a:schemeClr val="bg1"/>
                </a:solidFill>
              </a:ln>
            </c:spPr>
          </c:errBars>
          <c:val>
            <c:numRef>
              <c:f>Compiled!$F$7:$K$7</c:f>
              <c:numCache>
                <c:formatCode>General</c:formatCode>
                <c:ptCount val="6"/>
                <c:pt idx="0">
                  <c:v>5.1900048685256618E-3</c:v>
                </c:pt>
                <c:pt idx="1">
                  <c:v>9.1092122694019593E-3</c:v>
                </c:pt>
                <c:pt idx="2">
                  <c:v>1.2251112526628602E-2</c:v>
                </c:pt>
                <c:pt idx="3">
                  <c:v>6.7222999829260721E-2</c:v>
                </c:pt>
                <c:pt idx="4">
                  <c:v>3.327033537918677E-2</c:v>
                </c:pt>
                <c:pt idx="5">
                  <c:v>7.6310048191171473E-2</c:v>
                </c:pt>
              </c:numCache>
            </c:numRef>
          </c:val>
        </c:ser>
        <c:dLbls/>
        <c:axId val="126742528"/>
        <c:axId val="126744064"/>
      </c:barChart>
      <c:catAx>
        <c:axId val="126742528"/>
        <c:scaling>
          <c:orientation val="minMax"/>
        </c:scaling>
        <c:delete val="1"/>
        <c:axPos val="b"/>
        <c:tickLblPos val="nextTo"/>
        <c:crossAx val="126744064"/>
        <c:crosses val="autoZero"/>
        <c:auto val="1"/>
        <c:lblAlgn val="ctr"/>
        <c:lblOffset val="100"/>
      </c:catAx>
      <c:valAx>
        <c:axId val="126744064"/>
        <c:scaling>
          <c:orientation val="minMax"/>
        </c:scaling>
        <c:axPos val="l"/>
        <c:numFmt formatCode="General" sourceLinked="1"/>
        <c:tickLblPos val="nextTo"/>
        <c:spPr>
          <a:ln w="15875">
            <a:solidFill>
              <a:schemeClr val="bg1"/>
            </a:solidFill>
          </a:ln>
        </c:spPr>
        <c:txPr>
          <a:bodyPr/>
          <a:lstStyle/>
          <a:p>
            <a:pPr>
              <a:defRPr sz="16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pPr>
            <a:endParaRPr lang="en-US"/>
          </a:p>
        </c:txPr>
        <c:crossAx val="126742528"/>
        <c:crosses val="autoZero"/>
        <c:crossBetween val="between"/>
      </c:valAx>
      <c:spPr>
        <a:solidFill>
          <a:schemeClr val="tx1"/>
        </a:solidFill>
        <a:ln w="15875">
          <a:solidFill>
            <a:schemeClr val="bg1"/>
          </a:solidFill>
        </a:ln>
      </c:spPr>
    </c:plotArea>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v>cntrl untreated</c:v>
          </c:tx>
          <c:spPr>
            <a:solidFill>
              <a:schemeClr val="bg1"/>
            </a:solidFill>
            <a:ln w="12700">
              <a:solidFill>
                <a:schemeClr val="tx1"/>
              </a:solidFill>
            </a:ln>
          </c:spPr>
          <c:errBars>
            <c:errBarType val="plus"/>
            <c:errValType val="cust"/>
            <c:plus>
              <c:numRef>
                <c:f>Sheet1!$B$18</c:f>
                <c:numCache>
                  <c:formatCode>General</c:formatCode>
                  <c:ptCount val="1"/>
                  <c:pt idx="0">
                    <c:v>0.15254734451144639</c:v>
                  </c:pt>
                </c:numCache>
              </c:numRef>
            </c:plus>
            <c:minus>
              <c:numLit>
                <c:formatCode>General</c:formatCode>
                <c:ptCount val="1"/>
                <c:pt idx="0">
                  <c:v>0</c:v>
                </c:pt>
              </c:numLit>
            </c:minus>
            <c:spPr>
              <a:ln w="12700">
                <a:solidFill>
                  <a:sysClr val="window" lastClr="FFFFFF"/>
                </a:solidFill>
              </a:ln>
            </c:spPr>
          </c:errBars>
          <c:val>
            <c:numRef>
              <c:f>Sheet1!$B$17</c:f>
              <c:numCache>
                <c:formatCode>General</c:formatCode>
                <c:ptCount val="1"/>
                <c:pt idx="0">
                  <c:v>1.0884110275847341</c:v>
                </c:pt>
              </c:numCache>
            </c:numRef>
          </c:val>
        </c:ser>
        <c:ser>
          <c:idx val="1"/>
          <c:order val="1"/>
          <c:tx>
            <c:v>cntrl tuni</c:v>
          </c:tx>
          <c:spPr>
            <a:solidFill>
              <a:sysClr val="window" lastClr="FFFFFF"/>
            </a:solidFill>
            <a:ln w="12700">
              <a:solidFill>
                <a:sysClr val="windowText" lastClr="000000"/>
              </a:solidFill>
            </a:ln>
          </c:spPr>
          <c:errBars>
            <c:errBarType val="plus"/>
            <c:errValType val="cust"/>
            <c:plus>
              <c:numRef>
                <c:f>Sheet1!$C$18</c:f>
                <c:numCache>
                  <c:formatCode>General</c:formatCode>
                  <c:ptCount val="1"/>
                  <c:pt idx="0">
                    <c:v>2.7013319575489296</c:v>
                  </c:pt>
                </c:numCache>
              </c:numRef>
            </c:plus>
            <c:minus>
              <c:numLit>
                <c:formatCode>General</c:formatCode>
                <c:ptCount val="1"/>
                <c:pt idx="0">
                  <c:v>0</c:v>
                </c:pt>
              </c:numLit>
            </c:minus>
            <c:spPr>
              <a:ln w="12700">
                <a:solidFill>
                  <a:sysClr val="window" lastClr="FFFFFF"/>
                </a:solidFill>
              </a:ln>
            </c:spPr>
          </c:errBars>
          <c:val>
            <c:numRef>
              <c:f>Sheet1!$C$17</c:f>
              <c:numCache>
                <c:formatCode>General</c:formatCode>
                <c:ptCount val="1"/>
                <c:pt idx="0">
                  <c:v>17.897196014505727</c:v>
                </c:pt>
              </c:numCache>
            </c:numRef>
          </c:val>
        </c:ser>
        <c:ser>
          <c:idx val="2"/>
          <c:order val="2"/>
          <c:tx>
            <c:v>cntrl tuni + HDL</c:v>
          </c:tx>
          <c:spPr>
            <a:solidFill>
              <a:sysClr val="window" lastClr="FFFFFF"/>
            </a:solidFill>
            <a:ln w="12700">
              <a:solidFill>
                <a:sysClr val="windowText" lastClr="000000"/>
              </a:solidFill>
            </a:ln>
          </c:spPr>
          <c:errBars>
            <c:errBarType val="plus"/>
            <c:errValType val="cust"/>
            <c:plus>
              <c:numRef>
                <c:f>Sheet1!$D$18</c:f>
                <c:numCache>
                  <c:formatCode>General</c:formatCode>
                  <c:ptCount val="1"/>
                  <c:pt idx="0">
                    <c:v>2.3122155659078603</c:v>
                  </c:pt>
                </c:numCache>
              </c:numRef>
            </c:plus>
            <c:minus>
              <c:numLit>
                <c:formatCode>General</c:formatCode>
                <c:ptCount val="1"/>
                <c:pt idx="0">
                  <c:v>0</c:v>
                </c:pt>
              </c:numLit>
            </c:minus>
            <c:spPr>
              <a:ln w="12700">
                <a:solidFill>
                  <a:sysClr val="window" lastClr="FFFFFF"/>
                </a:solidFill>
              </a:ln>
            </c:spPr>
          </c:errBars>
          <c:val>
            <c:numRef>
              <c:f>Sheet1!$D$17</c:f>
              <c:numCache>
                <c:formatCode>General</c:formatCode>
                <c:ptCount val="1"/>
                <c:pt idx="0">
                  <c:v>10.133998855210669</c:v>
                </c:pt>
              </c:numCache>
            </c:numRef>
          </c:val>
        </c:ser>
        <c:ser>
          <c:idx val="3"/>
          <c:order val="3"/>
          <c:val>
            <c:numLit>
              <c:formatCode>General</c:formatCode>
              <c:ptCount val="1"/>
              <c:pt idx="0">
                <c:v>0</c:v>
              </c:pt>
            </c:numLit>
          </c:val>
        </c:ser>
        <c:ser>
          <c:idx val="4"/>
          <c:order val="4"/>
          <c:val>
            <c:numLit>
              <c:formatCode>General</c:formatCode>
              <c:ptCount val="1"/>
              <c:pt idx="0">
                <c:v>0</c:v>
              </c:pt>
            </c:numLit>
          </c:val>
        </c:ser>
        <c:ser>
          <c:idx val="5"/>
          <c:order val="5"/>
          <c:tx>
            <c:v>s1pr1ko</c:v>
          </c:tx>
          <c:spPr>
            <a:solidFill>
              <a:srgbClr val="FFFF66"/>
            </a:solidFill>
            <a:ln w="12700">
              <a:solidFill>
                <a:sysClr val="windowText" lastClr="000000"/>
              </a:solidFill>
            </a:ln>
          </c:spPr>
          <c:errBars>
            <c:errBarType val="plus"/>
            <c:errValType val="cust"/>
            <c:plus>
              <c:numRef>
                <c:f>Sheet1!$G$18</c:f>
                <c:numCache>
                  <c:formatCode>General</c:formatCode>
                  <c:ptCount val="1"/>
                  <c:pt idx="0">
                    <c:v>2.7397414006823362</c:v>
                  </c:pt>
                </c:numCache>
              </c:numRef>
            </c:plus>
            <c:minus>
              <c:numLit>
                <c:formatCode>General</c:formatCode>
                <c:ptCount val="1"/>
                <c:pt idx="0">
                  <c:v>0</c:v>
                </c:pt>
              </c:numLit>
            </c:minus>
            <c:spPr>
              <a:ln w="12700">
                <a:solidFill>
                  <a:srgbClr val="FFFF99"/>
                </a:solidFill>
              </a:ln>
            </c:spPr>
          </c:errBars>
          <c:val>
            <c:numRef>
              <c:f>Sheet1!$G$17</c:f>
              <c:numCache>
                <c:formatCode>General</c:formatCode>
                <c:ptCount val="1"/>
                <c:pt idx="0">
                  <c:v>3.1020073931979772</c:v>
                </c:pt>
              </c:numCache>
            </c:numRef>
          </c:val>
        </c:ser>
        <c:ser>
          <c:idx val="6"/>
          <c:order val="6"/>
          <c:tx>
            <c:v>s1pr1 ko  + tuni</c:v>
          </c:tx>
          <c:spPr>
            <a:solidFill>
              <a:srgbClr val="FFFF66"/>
            </a:solidFill>
            <a:ln w="12700">
              <a:solidFill>
                <a:sysClr val="windowText" lastClr="000000"/>
              </a:solidFill>
            </a:ln>
          </c:spPr>
          <c:errBars>
            <c:errBarType val="plus"/>
            <c:errValType val="cust"/>
            <c:plus>
              <c:numRef>
                <c:f>Sheet1!$H$18</c:f>
                <c:numCache>
                  <c:formatCode>General</c:formatCode>
                  <c:ptCount val="1"/>
                  <c:pt idx="0">
                    <c:v>3.9602241746787326</c:v>
                  </c:pt>
                </c:numCache>
              </c:numRef>
            </c:plus>
            <c:minus>
              <c:numLit>
                <c:formatCode>General</c:formatCode>
                <c:ptCount val="1"/>
                <c:pt idx="0">
                  <c:v>0</c:v>
                </c:pt>
              </c:numLit>
            </c:minus>
            <c:spPr>
              <a:ln w="12700">
                <a:solidFill>
                  <a:srgbClr val="FFFF99"/>
                </a:solidFill>
              </a:ln>
            </c:spPr>
          </c:errBars>
          <c:val>
            <c:numRef>
              <c:f>Sheet1!$H$17</c:f>
              <c:numCache>
                <c:formatCode>General</c:formatCode>
                <c:ptCount val="1"/>
                <c:pt idx="0">
                  <c:v>19.578043438793898</c:v>
                </c:pt>
              </c:numCache>
            </c:numRef>
          </c:val>
        </c:ser>
        <c:ser>
          <c:idx val="7"/>
          <c:order val="7"/>
          <c:tx>
            <c:v>s1pr1 ko + tuni+ HDL</c:v>
          </c:tx>
          <c:spPr>
            <a:solidFill>
              <a:srgbClr val="FFFF66"/>
            </a:solidFill>
            <a:ln w="12700">
              <a:solidFill>
                <a:sysClr val="windowText" lastClr="000000"/>
              </a:solidFill>
            </a:ln>
          </c:spPr>
          <c:errBars>
            <c:errBarType val="plus"/>
            <c:errValType val="cust"/>
            <c:plus>
              <c:numRef>
                <c:f>Sheet1!$I$18</c:f>
                <c:numCache>
                  <c:formatCode>General</c:formatCode>
                  <c:ptCount val="1"/>
                  <c:pt idx="0">
                    <c:v>7.2650123916302869</c:v>
                  </c:pt>
                </c:numCache>
              </c:numRef>
            </c:plus>
            <c:minus>
              <c:numLit>
                <c:formatCode>General</c:formatCode>
                <c:ptCount val="1"/>
                <c:pt idx="0">
                  <c:v>0</c:v>
                </c:pt>
              </c:numLit>
            </c:minus>
            <c:spPr>
              <a:ln w="12700">
                <a:solidFill>
                  <a:srgbClr val="FFFF99"/>
                </a:solidFill>
              </a:ln>
            </c:spPr>
          </c:errBars>
          <c:val>
            <c:numRef>
              <c:f>Sheet1!$I$17</c:f>
              <c:numCache>
                <c:formatCode>General</c:formatCode>
                <c:ptCount val="1"/>
                <c:pt idx="0">
                  <c:v>24.544048803380928</c:v>
                </c:pt>
              </c:numCache>
            </c:numRef>
          </c:val>
        </c:ser>
        <c:dLbls/>
        <c:axId val="126993920"/>
        <c:axId val="126995456"/>
      </c:barChart>
      <c:catAx>
        <c:axId val="126993920"/>
        <c:scaling>
          <c:orientation val="minMax"/>
        </c:scaling>
        <c:delete val="1"/>
        <c:axPos val="b"/>
        <c:tickLblPos val="nextTo"/>
        <c:crossAx val="126995456"/>
        <c:crosses val="autoZero"/>
        <c:auto val="1"/>
        <c:lblAlgn val="ctr"/>
        <c:lblOffset val="100"/>
      </c:catAx>
      <c:valAx>
        <c:axId val="126995456"/>
        <c:scaling>
          <c:orientation val="minMax"/>
          <c:max val="35"/>
          <c:min val="0"/>
        </c:scaling>
        <c:axPos val="l"/>
        <c:numFmt formatCode="General" sourceLinked="1"/>
        <c:tickLblPos val="nextTo"/>
        <c:spPr>
          <a:ln w="25400">
            <a:solidFill>
              <a:sysClr val="window" lastClr="FFFFFF"/>
            </a:solidFill>
          </a:ln>
        </c:spPr>
        <c:txPr>
          <a:bodyPr/>
          <a:lstStyle/>
          <a:p>
            <a:pPr>
              <a:defRPr lang="en-US" sz="1600" b="1">
                <a:solidFill>
                  <a:schemeClr val="bg1"/>
                </a:solidFill>
                <a:effectLst>
                  <a:outerShdw blurRad="38100" dist="38100" dir="2700000" algn="tl">
                    <a:srgbClr val="000000">
                      <a:alpha val="43137"/>
                    </a:srgbClr>
                  </a:outerShdw>
                </a:effectLst>
              </a:defRPr>
            </a:pPr>
            <a:endParaRPr lang="en-US"/>
          </a:p>
        </c:txPr>
        <c:crossAx val="126993920"/>
        <c:crosses val="autoZero"/>
        <c:crossBetween val="between"/>
        <c:majorUnit val="5"/>
      </c:valAx>
      <c:spPr>
        <a:solidFill>
          <a:schemeClr val="tx1"/>
        </a:solidFill>
        <a:ln w="25400">
          <a:solidFill>
            <a:schemeClr val="bg1"/>
          </a:solidFill>
        </a:ln>
      </c:spPr>
    </c:plotArea>
    <c:plotVisOnly val="1"/>
    <c:dispBlanksAs val="gap"/>
  </c:chart>
  <c:spPr>
    <a:noFill/>
    <a:ln>
      <a:noFill/>
    </a:ln>
  </c:sp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21128465818456921"/>
          <c:y val="4.9106070811027781E-2"/>
          <c:w val="0.6387028049767226"/>
          <c:h val="0.74930698865900802"/>
        </c:manualLayout>
      </c:layout>
      <c:barChart>
        <c:barDir val="col"/>
        <c:grouping val="clustered"/>
        <c:ser>
          <c:idx val="0"/>
          <c:order val="0"/>
          <c:spPr>
            <a:solidFill>
              <a:schemeClr val="tx1"/>
            </a:solidFill>
            <a:ln w="12700">
              <a:solidFill>
                <a:schemeClr val="tx1"/>
              </a:solidFill>
            </a:ln>
          </c:spPr>
          <c:dPt>
            <c:idx val="0"/>
            <c:spPr>
              <a:solidFill>
                <a:schemeClr val="bg1"/>
              </a:solidFill>
              <a:ln w="12700">
                <a:solidFill>
                  <a:schemeClr val="tx1"/>
                </a:solidFill>
              </a:ln>
            </c:spPr>
          </c:dPt>
          <c:dPt>
            <c:idx val="1"/>
            <c:spPr>
              <a:solidFill>
                <a:srgbClr val="FFFF66"/>
              </a:solidFill>
              <a:ln w="12700">
                <a:solidFill>
                  <a:schemeClr val="tx1"/>
                </a:solidFill>
              </a:ln>
            </c:spPr>
          </c:dPt>
          <c:errBars>
            <c:errBarType val="plus"/>
            <c:errValType val="cust"/>
            <c:plus>
              <c:numRef>
                <c:f>'Bim-bysplitcolor'!$B$23:$C$23</c:f>
                <c:numCache>
                  <c:formatCode>General</c:formatCode>
                  <c:ptCount val="2"/>
                  <c:pt idx="0">
                    <c:v>8.1690635938276248</c:v>
                  </c:pt>
                  <c:pt idx="1">
                    <c:v>13.389869304813972</c:v>
                  </c:pt>
                </c:numCache>
              </c:numRef>
            </c:plus>
            <c:minus>
              <c:numLit>
                <c:formatCode>General</c:formatCode>
                <c:ptCount val="1"/>
                <c:pt idx="0">
                  <c:v>1</c:v>
                </c:pt>
              </c:numLit>
            </c:minus>
            <c:spPr>
              <a:ln>
                <a:solidFill>
                  <a:srgbClr val="FFFFFF"/>
                </a:solidFill>
              </a:ln>
            </c:spPr>
          </c:errBars>
          <c:cat>
            <c:strRef>
              <c:f>'Bim-bysplitcolor'!$B$21:$C$21</c:f>
              <c:strCache>
                <c:ptCount val="2"/>
                <c:pt idx="0">
                  <c:v>Ctrl-BMT</c:v>
                </c:pt>
                <c:pt idx="1">
                  <c:v>KO-BMT</c:v>
                </c:pt>
              </c:strCache>
            </c:strRef>
          </c:cat>
          <c:val>
            <c:numRef>
              <c:f>'Bim-bysplitcolor'!$B$22:$C$22</c:f>
              <c:numCache>
                <c:formatCode>General</c:formatCode>
                <c:ptCount val="2"/>
                <c:pt idx="0" formatCode="0.00">
                  <c:v>57.06</c:v>
                </c:pt>
                <c:pt idx="1">
                  <c:v>107.66000000000001</c:v>
                </c:pt>
              </c:numCache>
            </c:numRef>
          </c:val>
        </c:ser>
        <c:dLbls/>
        <c:axId val="126528128"/>
        <c:axId val="126538112"/>
      </c:barChart>
      <c:catAx>
        <c:axId val="126528128"/>
        <c:scaling>
          <c:orientation val="minMax"/>
        </c:scaling>
        <c:delete val="1"/>
        <c:axPos val="b"/>
        <c:tickLblPos val="nextTo"/>
        <c:crossAx val="126538112"/>
        <c:crosses val="autoZero"/>
        <c:auto val="1"/>
        <c:lblAlgn val="ctr"/>
        <c:lblOffset val="100"/>
      </c:catAx>
      <c:valAx>
        <c:axId val="126538112"/>
        <c:scaling>
          <c:orientation val="minMax"/>
          <c:max val="150"/>
          <c:min val="0"/>
        </c:scaling>
        <c:axPos val="l"/>
        <c:numFmt formatCode="0" sourceLinked="0"/>
        <c:tickLblPos val="nextTo"/>
        <c:spPr>
          <a:ln w="19050">
            <a:solidFill>
              <a:schemeClr val="bg1"/>
            </a:solidFill>
          </a:ln>
        </c:spPr>
        <c:txPr>
          <a:bodyPr/>
          <a:lstStyle/>
          <a:p>
            <a:pPr>
              <a:defRPr lang="en-US" sz="14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pPr>
            <a:endParaRPr lang="en-US"/>
          </a:p>
        </c:txPr>
        <c:crossAx val="126528128"/>
        <c:crosses val="autoZero"/>
        <c:crossBetween val="between"/>
        <c:majorUnit val="50"/>
      </c:valAx>
      <c:spPr>
        <a:solidFill>
          <a:schemeClr val="tx1"/>
        </a:solidFill>
        <a:ln w="19050">
          <a:solidFill>
            <a:schemeClr val="bg1"/>
          </a:solidFill>
        </a:ln>
      </c:spPr>
    </c:plotArea>
    <c:plotVisOnly val="1"/>
    <c:dispBlanksAs val="gap"/>
  </c:chart>
  <c:spPr>
    <a:ln>
      <a:noFill/>
    </a:ln>
  </c:sp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manualLayout>
          <c:layoutTarget val="inner"/>
          <c:xMode val="edge"/>
          <c:yMode val="edge"/>
          <c:x val="0.22977363266484888"/>
          <c:y val="9.1555853724563485E-2"/>
          <c:w val="0.4854382522573028"/>
          <c:h val="0.8145454545454579"/>
        </c:manualLayout>
      </c:layout>
      <c:barChart>
        <c:barDir val="col"/>
        <c:grouping val="clustered"/>
        <c:ser>
          <c:idx val="0"/>
          <c:order val="0"/>
          <c:tx>
            <c:v>SR-BI+/+apoE-/- Donor</c:v>
          </c:tx>
          <c:spPr>
            <a:solidFill>
              <a:srgbClr val="FFFFFF"/>
            </a:solidFill>
            <a:ln w="12700">
              <a:solidFill>
                <a:srgbClr val="000000"/>
              </a:solidFill>
              <a:prstDash val="solid"/>
            </a:ln>
          </c:spPr>
          <c:errBars>
            <c:errBarType val="plus"/>
            <c:errValType val="cust"/>
            <c:plus>
              <c:numRef>
                <c:f>Analysis!$K$34</c:f>
                <c:numCache>
                  <c:formatCode>General</c:formatCode>
                  <c:ptCount val="1"/>
                  <c:pt idx="0">
                    <c:v>1.1168566946160297E-3</c:v>
                  </c:pt>
                </c:numCache>
              </c:numRef>
            </c:plus>
            <c:spPr>
              <a:ln w="12700">
                <a:solidFill>
                  <a:schemeClr val="bg1"/>
                </a:solidFill>
                <a:prstDash val="solid"/>
              </a:ln>
            </c:spPr>
          </c:errBars>
          <c:val>
            <c:numRef>
              <c:f>Analysis!$K$33</c:f>
              <c:numCache>
                <c:formatCode>0.0000</c:formatCode>
                <c:ptCount val="1"/>
                <c:pt idx="0">
                  <c:v>1.4411051951694852E-3</c:v>
                </c:pt>
              </c:numCache>
            </c:numRef>
          </c:val>
        </c:ser>
        <c:ser>
          <c:idx val="1"/>
          <c:order val="1"/>
          <c:tx>
            <c:v>SR-BI -/-apoE-/- Donor </c:v>
          </c:tx>
          <c:spPr>
            <a:solidFill>
              <a:srgbClr val="FFFF66"/>
            </a:solidFill>
            <a:ln w="12700">
              <a:solidFill>
                <a:srgbClr val="000000"/>
              </a:solidFill>
              <a:prstDash val="solid"/>
            </a:ln>
          </c:spPr>
          <c:errBars>
            <c:errBarType val="plus"/>
            <c:errValType val="cust"/>
            <c:plus>
              <c:numRef>
                <c:f>Analysis!$K$48</c:f>
                <c:numCache>
                  <c:formatCode>General</c:formatCode>
                  <c:ptCount val="1"/>
                  <c:pt idx="0">
                    <c:v>1.5734851035754346E-3</c:v>
                  </c:pt>
                </c:numCache>
              </c:numRef>
            </c:plus>
            <c:spPr>
              <a:ln w="12700">
                <a:solidFill>
                  <a:srgbClr val="FFFF66"/>
                </a:solidFill>
                <a:prstDash val="solid"/>
              </a:ln>
            </c:spPr>
          </c:errBars>
          <c:val>
            <c:numRef>
              <c:f>Analysis!$K$47</c:f>
              <c:numCache>
                <c:formatCode>0.0000</c:formatCode>
                <c:ptCount val="1"/>
                <c:pt idx="0">
                  <c:v>3.2821229048817812E-3</c:v>
                </c:pt>
              </c:numCache>
            </c:numRef>
          </c:val>
        </c:ser>
        <c:dLbls/>
        <c:gapWidth val="84"/>
        <c:overlap val="-48"/>
        <c:axId val="127464576"/>
        <c:axId val="127466112"/>
      </c:barChart>
      <c:catAx>
        <c:axId val="127464576"/>
        <c:scaling>
          <c:orientation val="minMax"/>
        </c:scaling>
        <c:delete val="1"/>
        <c:axPos val="b"/>
        <c:tickLblPos val="none"/>
        <c:crossAx val="127466112"/>
        <c:crosses val="autoZero"/>
        <c:auto val="1"/>
        <c:lblAlgn val="ctr"/>
        <c:lblOffset val="100"/>
      </c:catAx>
      <c:valAx>
        <c:axId val="127466112"/>
        <c:scaling>
          <c:orientation val="minMax"/>
          <c:max val="6.0000000000000183E-3"/>
          <c:min val="0"/>
        </c:scaling>
        <c:axPos val="l"/>
        <c:title>
          <c:tx>
            <c:rich>
              <a:bodyPr/>
              <a:lstStyle/>
              <a:p>
                <a:pPr>
                  <a:defRPr lang="en-US" sz="1600" b="1" i="0" u="none" strike="noStrike" baseline="0">
                    <a:solidFill>
                      <a:schemeClr val="bg1"/>
                    </a:solidFill>
                    <a:latin typeface="Arial"/>
                    <a:ea typeface="Arial"/>
                    <a:cs typeface="Arial"/>
                  </a:defRPr>
                </a:pPr>
                <a:r>
                  <a:rPr lang="en-CA" sz="1600">
                    <a:solidFill>
                      <a:schemeClr val="bg1"/>
                    </a:solidFill>
                  </a:rPr>
                  <a:t>Apoptotic Nuclei/</a:t>
                </a:r>
                <a:r>
                  <a:rPr lang="en-CA" sz="1600">
                    <a:solidFill>
                      <a:schemeClr val="bg1"/>
                    </a:solidFill>
                    <a:latin typeface="Symbol" pitchFamily="18" charset="2"/>
                  </a:rPr>
                  <a:t>m</a:t>
                </a:r>
                <a:r>
                  <a:rPr lang="en-CA" sz="1600">
                    <a:solidFill>
                      <a:schemeClr val="bg1"/>
                    </a:solidFill>
                  </a:rPr>
                  <a:t>m</a:t>
                </a:r>
                <a:r>
                  <a:rPr lang="en-CA" sz="1600" baseline="30000">
                    <a:solidFill>
                      <a:schemeClr val="bg1"/>
                    </a:solidFill>
                  </a:rPr>
                  <a:t>2</a:t>
                </a:r>
                <a:r>
                  <a:rPr lang="en-CA" sz="1600">
                    <a:solidFill>
                      <a:schemeClr val="bg1"/>
                    </a:solidFill>
                  </a:rPr>
                  <a:t> </a:t>
                </a:r>
              </a:p>
            </c:rich>
          </c:tx>
          <c:layout>
            <c:manualLayout>
              <c:xMode val="edge"/>
              <c:yMode val="edge"/>
              <c:x val="3.451995685005399E-2"/>
              <c:y val="0.2772225557007168"/>
            </c:manualLayout>
          </c:layout>
          <c:spPr>
            <a:noFill/>
            <a:ln w="25400">
              <a:noFill/>
            </a:ln>
          </c:spPr>
        </c:title>
        <c:numFmt formatCode="0.000" sourceLinked="0"/>
        <c:tickLblPos val="nextTo"/>
        <c:spPr>
          <a:ln w="25400">
            <a:solidFill>
              <a:schemeClr val="bg1"/>
            </a:solidFill>
            <a:prstDash val="solid"/>
          </a:ln>
        </c:spPr>
        <c:txPr>
          <a:bodyPr rot="0" vert="horz"/>
          <a:lstStyle/>
          <a:p>
            <a:pPr>
              <a:defRPr lang="en-US" sz="1600" b="1" i="0" u="none" strike="noStrike" baseline="0">
                <a:solidFill>
                  <a:schemeClr val="bg1"/>
                </a:solidFill>
                <a:latin typeface="Arial"/>
                <a:ea typeface="Arial"/>
                <a:cs typeface="Arial"/>
              </a:defRPr>
            </a:pPr>
            <a:endParaRPr lang="en-US"/>
          </a:p>
        </c:txPr>
        <c:crossAx val="127464576"/>
        <c:crosses val="autoZero"/>
        <c:crossBetween val="between"/>
        <c:majorUnit val="2.0000000000000052E-3"/>
      </c:valAx>
      <c:spPr>
        <a:solidFill>
          <a:schemeClr val="tx1"/>
        </a:solidFill>
        <a:ln w="25400">
          <a:solidFill>
            <a:schemeClr val="bg1"/>
          </a:solidFill>
          <a:prstDash val="solid"/>
        </a:ln>
      </c:spPr>
    </c:plotArea>
    <c:plotVisOnly val="1"/>
    <c:dispBlanksAs val="gap"/>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2"/>
</c:chartSpace>
</file>

<file path=ppt/charts/chart11.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manualLayout>
          <c:layoutTarget val="inner"/>
          <c:xMode val="edge"/>
          <c:yMode val="edge"/>
          <c:x val="0.23624612457423524"/>
          <c:y val="0.10949307345550485"/>
          <c:w val="0.49191074416668934"/>
          <c:h val="0.8145454545454579"/>
        </c:manualLayout>
      </c:layout>
      <c:barChart>
        <c:barDir val="col"/>
        <c:grouping val="clustered"/>
        <c:ser>
          <c:idx val="0"/>
          <c:order val="0"/>
          <c:tx>
            <c:v>SR-BI+/+apoE-/- Donor</c:v>
          </c:tx>
          <c:spPr>
            <a:solidFill>
              <a:schemeClr val="bg1"/>
            </a:solidFill>
            <a:ln w="19050">
              <a:solidFill>
                <a:srgbClr val="000000"/>
              </a:solidFill>
              <a:prstDash val="solid"/>
            </a:ln>
          </c:spPr>
          <c:errBars>
            <c:errBarType val="plus"/>
            <c:errValType val="cust"/>
            <c:plus>
              <c:numRef>
                <c:f>Analysis!$C$16</c:f>
                <c:numCache>
                  <c:formatCode>General</c:formatCode>
                  <c:ptCount val="1"/>
                  <c:pt idx="0">
                    <c:v>0.21142195255680554</c:v>
                  </c:pt>
                </c:numCache>
              </c:numRef>
            </c:plus>
            <c:spPr>
              <a:solidFill>
                <a:schemeClr val="bg1"/>
              </a:solidFill>
              <a:ln w="15875">
                <a:solidFill>
                  <a:schemeClr val="bg1"/>
                </a:solidFill>
                <a:prstDash val="solid"/>
              </a:ln>
            </c:spPr>
          </c:errBars>
          <c:val>
            <c:numRef>
              <c:f>Analysis!$C$15</c:f>
              <c:numCache>
                <c:formatCode>#,##0.00</c:formatCode>
                <c:ptCount val="1"/>
                <c:pt idx="0">
                  <c:v>0.40276526828387132</c:v>
                </c:pt>
              </c:numCache>
            </c:numRef>
          </c:val>
        </c:ser>
        <c:ser>
          <c:idx val="1"/>
          <c:order val="1"/>
          <c:tx>
            <c:v>SR-BI -/-apoE-/- Donor </c:v>
          </c:tx>
          <c:spPr>
            <a:solidFill>
              <a:srgbClr val="FFFF66"/>
            </a:solidFill>
            <a:ln w="19050">
              <a:solidFill>
                <a:srgbClr val="000000"/>
              </a:solidFill>
              <a:prstDash val="solid"/>
            </a:ln>
          </c:spPr>
          <c:errBars>
            <c:errBarType val="plus"/>
            <c:errValType val="cust"/>
            <c:plus>
              <c:numRef>
                <c:f>Analysis!$B$16</c:f>
                <c:numCache>
                  <c:formatCode>General</c:formatCode>
                  <c:ptCount val="1"/>
                  <c:pt idx="0">
                    <c:v>0.13585581602531735</c:v>
                  </c:pt>
                </c:numCache>
              </c:numRef>
            </c:plus>
            <c:spPr>
              <a:solidFill>
                <a:schemeClr val="tx1"/>
              </a:solidFill>
              <a:ln w="15875">
                <a:solidFill>
                  <a:srgbClr val="FFFF66"/>
                </a:solidFill>
                <a:prstDash val="solid"/>
              </a:ln>
            </c:spPr>
          </c:errBars>
          <c:val>
            <c:numRef>
              <c:f>Analysis!$B$15</c:f>
              <c:numCache>
                <c:formatCode>#,##0.00</c:formatCode>
                <c:ptCount val="1"/>
                <c:pt idx="0">
                  <c:v>0.6325547115429897</c:v>
                </c:pt>
              </c:numCache>
            </c:numRef>
          </c:val>
        </c:ser>
        <c:dLbls/>
        <c:gapWidth val="83"/>
        <c:overlap val="-48"/>
        <c:axId val="127548800"/>
        <c:axId val="127259776"/>
      </c:barChart>
      <c:catAx>
        <c:axId val="127548800"/>
        <c:scaling>
          <c:orientation val="minMax"/>
        </c:scaling>
        <c:delete val="1"/>
        <c:axPos val="b"/>
        <c:tickLblPos val="none"/>
        <c:crossAx val="127259776"/>
        <c:crosses val="autoZero"/>
        <c:auto val="1"/>
        <c:lblAlgn val="ctr"/>
        <c:lblOffset val="100"/>
      </c:catAx>
      <c:valAx>
        <c:axId val="127259776"/>
        <c:scaling>
          <c:orientation val="minMax"/>
          <c:max val="0.9"/>
          <c:min val="0"/>
        </c:scaling>
        <c:axPos val="l"/>
        <c:title>
          <c:tx>
            <c:rich>
              <a:bodyPr/>
              <a:lstStyle/>
              <a:p>
                <a:pPr>
                  <a:defRPr lang="en-US" sz="1600" b="1" i="0" u="none" strike="noStrike" baseline="0">
                    <a:solidFill>
                      <a:schemeClr val="bg1"/>
                    </a:solidFill>
                    <a:latin typeface="Arial"/>
                    <a:ea typeface="Arial"/>
                    <a:cs typeface="Arial"/>
                  </a:defRPr>
                </a:pPr>
                <a:r>
                  <a:rPr lang="en-CA" sz="1600" dirty="0">
                    <a:solidFill>
                      <a:schemeClr val="bg1"/>
                    </a:solidFill>
                  </a:rPr>
                  <a:t>%</a:t>
                </a:r>
                <a:r>
                  <a:rPr lang="en-CA" sz="1600" baseline="0" dirty="0">
                    <a:solidFill>
                      <a:schemeClr val="bg1"/>
                    </a:solidFill>
                  </a:rPr>
                  <a:t> </a:t>
                </a:r>
                <a:r>
                  <a:rPr lang="en-CA" sz="1600" baseline="0" dirty="0" smtClean="0">
                    <a:solidFill>
                      <a:schemeClr val="bg1"/>
                    </a:solidFill>
                  </a:rPr>
                  <a:t>Necrotic Core</a:t>
                </a:r>
                <a:endParaRPr lang="en-CA" sz="1600" dirty="0">
                  <a:solidFill>
                    <a:schemeClr val="bg1"/>
                  </a:solidFill>
                </a:endParaRPr>
              </a:p>
            </c:rich>
          </c:tx>
          <c:layout>
            <c:manualLayout>
              <c:xMode val="edge"/>
              <c:yMode val="edge"/>
              <c:x val="8.41423948220065E-2"/>
              <c:y val="0.31010745854077659"/>
            </c:manualLayout>
          </c:layout>
          <c:spPr>
            <a:noFill/>
            <a:ln w="25400">
              <a:noFill/>
            </a:ln>
          </c:spPr>
        </c:title>
        <c:numFmt formatCode="0.0" sourceLinked="0"/>
        <c:tickLblPos val="nextTo"/>
        <c:spPr>
          <a:ln w="25400">
            <a:solidFill>
              <a:schemeClr val="bg1"/>
            </a:solidFill>
            <a:prstDash val="solid"/>
          </a:ln>
        </c:spPr>
        <c:txPr>
          <a:bodyPr rot="0" vert="horz"/>
          <a:lstStyle/>
          <a:p>
            <a:pPr>
              <a:defRPr lang="en-US" sz="1600" b="1" i="0" u="none" strike="noStrike" baseline="0">
                <a:solidFill>
                  <a:schemeClr val="bg1"/>
                </a:solidFill>
                <a:latin typeface="Arial"/>
                <a:ea typeface="Arial"/>
                <a:cs typeface="Arial"/>
              </a:defRPr>
            </a:pPr>
            <a:endParaRPr lang="en-US"/>
          </a:p>
        </c:txPr>
        <c:crossAx val="127548800"/>
        <c:crosses val="autoZero"/>
        <c:crossBetween val="between"/>
        <c:majorUnit val="0.30000000000000032"/>
      </c:valAx>
      <c:spPr>
        <a:solidFill>
          <a:schemeClr val="tx1"/>
        </a:solidFill>
        <a:ln w="25400">
          <a:solidFill>
            <a:schemeClr val="bg1"/>
          </a:solidFill>
        </a:ln>
      </c:spPr>
    </c:plotArea>
    <c:plotVisOnly val="1"/>
    <c:dispBlanksAs val="gap"/>
  </c:chart>
  <c:spPr>
    <a:noFill/>
    <a:ln w="3175">
      <a:noFill/>
      <a:prstDash val="solid"/>
    </a:ln>
  </c:spPr>
  <c:txPr>
    <a:bodyPr/>
    <a:lstStyle/>
    <a:p>
      <a:pPr>
        <a:defRPr sz="1000" b="0" i="0" u="none" strike="noStrike" baseline="0">
          <a:solidFill>
            <a:srgbClr val="000000"/>
          </a:solidFill>
          <a:latin typeface="Arial"/>
          <a:ea typeface="Arial"/>
          <a:cs typeface="Arial"/>
        </a:defRPr>
      </a:pPr>
      <a:endParaRPr lang="en-US"/>
    </a:p>
  </c:txPr>
  <c:externalData r:id="rId2"/>
</c:chartSpace>
</file>

<file path=ppt/charts/chart12.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26254181563813123"/>
          <c:y val="0.23817421249031009"/>
          <c:w val="0.60644502770487474"/>
          <c:h val="0.47339875784757846"/>
        </c:manualLayout>
      </c:layout>
      <c:scatterChart>
        <c:scatterStyle val="lineMarker"/>
        <c:ser>
          <c:idx val="1"/>
          <c:order val="0"/>
          <c:tx>
            <c:strRef>
              <c:f>Sheet1!$W$2</c:f>
              <c:strCache>
                <c:ptCount val="1"/>
                <c:pt idx="0">
                  <c:v>LDLR KO</c:v>
                </c:pt>
              </c:strCache>
            </c:strRef>
          </c:tx>
          <c:spPr>
            <a:ln w="19050">
              <a:solidFill>
                <a:srgbClr val="808080"/>
              </a:solidFill>
              <a:prstDash val="dash"/>
            </a:ln>
          </c:spPr>
          <c:marker>
            <c:symbol val="none"/>
          </c:marker>
          <c:xVal>
            <c:numRef>
              <c:f>Sheet1!$C$55:$C$56</c:f>
              <c:numCache>
                <c:formatCode>General</c:formatCode>
                <c:ptCount val="2"/>
                <c:pt idx="0">
                  <c:v>0</c:v>
                </c:pt>
                <c:pt idx="1">
                  <c:v>12</c:v>
                </c:pt>
              </c:numCache>
            </c:numRef>
          </c:xVal>
          <c:yVal>
            <c:numRef>
              <c:f>Sheet1!$B$55:$B$56</c:f>
              <c:numCache>
                <c:formatCode>General</c:formatCode>
                <c:ptCount val="2"/>
                <c:pt idx="0">
                  <c:v>1.02</c:v>
                </c:pt>
                <c:pt idx="1">
                  <c:v>1.02</c:v>
                </c:pt>
              </c:numCache>
            </c:numRef>
          </c:yVal>
        </c:ser>
        <c:ser>
          <c:idx val="0"/>
          <c:order val="1"/>
          <c:tx>
            <c:strRef>
              <c:f>Sheet1!$W$3</c:f>
              <c:strCache>
                <c:ptCount val="1"/>
                <c:pt idx="0">
                  <c:v>SR-BI/LDLR dKO</c:v>
                </c:pt>
              </c:strCache>
            </c:strRef>
          </c:tx>
          <c:spPr>
            <a:ln w="25400">
              <a:solidFill>
                <a:srgbClr val="FFFF66"/>
              </a:solidFill>
              <a:prstDash val="solid"/>
            </a:ln>
          </c:spPr>
          <c:marker>
            <c:symbol val="none"/>
          </c:marker>
          <c:xVal>
            <c:numRef>
              <c:f>Sheet1!$C$3:$C$19</c:f>
              <c:numCache>
                <c:formatCode>General</c:formatCode>
                <c:ptCount val="17"/>
                <c:pt idx="0">
                  <c:v>0</c:v>
                </c:pt>
                <c:pt idx="1">
                  <c:v>2.86</c:v>
                </c:pt>
                <c:pt idx="2">
                  <c:v>2.86</c:v>
                </c:pt>
                <c:pt idx="3">
                  <c:v>3</c:v>
                </c:pt>
                <c:pt idx="4">
                  <c:v>3</c:v>
                </c:pt>
                <c:pt idx="5">
                  <c:v>3.14</c:v>
                </c:pt>
                <c:pt idx="6">
                  <c:v>3.14</c:v>
                </c:pt>
                <c:pt idx="7">
                  <c:v>3.42</c:v>
                </c:pt>
                <c:pt idx="8">
                  <c:v>3.42</c:v>
                </c:pt>
                <c:pt idx="9">
                  <c:v>3.57</c:v>
                </c:pt>
                <c:pt idx="10">
                  <c:v>3.57</c:v>
                </c:pt>
                <c:pt idx="11">
                  <c:v>3.86</c:v>
                </c:pt>
                <c:pt idx="12">
                  <c:v>3.86</c:v>
                </c:pt>
                <c:pt idx="13">
                  <c:v>4.4300000000000024</c:v>
                </c:pt>
                <c:pt idx="14">
                  <c:v>4.4300000000000024</c:v>
                </c:pt>
                <c:pt idx="15">
                  <c:v>4.57</c:v>
                </c:pt>
                <c:pt idx="16">
                  <c:v>4.57</c:v>
                </c:pt>
              </c:numCache>
            </c:numRef>
          </c:xVal>
          <c:yVal>
            <c:numRef>
              <c:f>Sheet1!$B$3:$B$19</c:f>
              <c:numCache>
                <c:formatCode>General</c:formatCode>
                <c:ptCount val="17"/>
                <c:pt idx="0">
                  <c:v>1</c:v>
                </c:pt>
                <c:pt idx="1">
                  <c:v>1</c:v>
                </c:pt>
                <c:pt idx="2">
                  <c:v>0.82000000000000062</c:v>
                </c:pt>
                <c:pt idx="3">
                  <c:v>0.82000000000000062</c:v>
                </c:pt>
                <c:pt idx="4">
                  <c:v>0.64000000000000312</c:v>
                </c:pt>
                <c:pt idx="5">
                  <c:v>0.64000000000000312</c:v>
                </c:pt>
                <c:pt idx="6">
                  <c:v>0.54</c:v>
                </c:pt>
                <c:pt idx="7">
                  <c:v>0.54</c:v>
                </c:pt>
                <c:pt idx="8">
                  <c:v>0.36000000000000032</c:v>
                </c:pt>
                <c:pt idx="9">
                  <c:v>0.36000000000000032</c:v>
                </c:pt>
                <c:pt idx="10">
                  <c:v>0.27</c:v>
                </c:pt>
                <c:pt idx="11">
                  <c:v>0.27</c:v>
                </c:pt>
                <c:pt idx="12">
                  <c:v>0.18000000000000024</c:v>
                </c:pt>
                <c:pt idx="13">
                  <c:v>0.18000000000000024</c:v>
                </c:pt>
                <c:pt idx="14">
                  <c:v>9.0000000000000024E-2</c:v>
                </c:pt>
                <c:pt idx="15">
                  <c:v>9.0000000000000024E-2</c:v>
                </c:pt>
                <c:pt idx="16">
                  <c:v>0</c:v>
                </c:pt>
              </c:numCache>
            </c:numRef>
          </c:yVal>
        </c:ser>
        <c:dLbls/>
        <c:axId val="127703680"/>
        <c:axId val="127779200"/>
      </c:scatterChart>
      <c:valAx>
        <c:axId val="127703680"/>
        <c:scaling>
          <c:orientation val="minMax"/>
          <c:max val="12"/>
        </c:scaling>
        <c:axPos val="b"/>
        <c:numFmt formatCode="General" sourceLinked="1"/>
        <c:minorTickMark val="out"/>
        <c:tickLblPos val="nextTo"/>
        <c:spPr>
          <a:ln w="22225">
            <a:solidFill>
              <a:schemeClr val="bg1"/>
            </a:solidFill>
            <a:prstDash val="solid"/>
          </a:ln>
        </c:spPr>
        <c:txPr>
          <a:bodyPr rot="0" vert="horz"/>
          <a:lstStyle/>
          <a:p>
            <a:pPr>
              <a:defRPr lang="en-US" sz="1600" b="1" i="0" u="none" strike="noStrike" baseline="0">
                <a:solidFill>
                  <a:schemeClr val="bg1"/>
                </a:solidFill>
                <a:effectLst>
                  <a:outerShdw blurRad="38100" dist="38100" dir="2700000" algn="tl">
                    <a:srgbClr val="000000">
                      <a:alpha val="43137"/>
                    </a:srgbClr>
                  </a:outerShdw>
                </a:effectLst>
                <a:latin typeface="Arial"/>
                <a:ea typeface="Arial"/>
                <a:cs typeface="Arial"/>
              </a:defRPr>
            </a:pPr>
            <a:endParaRPr lang="en-US"/>
          </a:p>
        </c:txPr>
        <c:crossAx val="127779200"/>
        <c:crosses val="autoZero"/>
        <c:crossBetween val="midCat"/>
        <c:majorUnit val="3"/>
        <c:minorUnit val="1"/>
      </c:valAx>
      <c:valAx>
        <c:axId val="127779200"/>
        <c:scaling>
          <c:orientation val="minMax"/>
          <c:max val="1.05"/>
          <c:min val="0"/>
        </c:scaling>
        <c:axPos val="l"/>
        <c:title>
          <c:tx>
            <c:rich>
              <a:bodyPr/>
              <a:lstStyle/>
              <a:p>
                <a:pPr>
                  <a:defRPr lang="en-US" sz="1800" b="1" i="0" u="none" strike="noStrike" baseline="0">
                    <a:solidFill>
                      <a:schemeClr val="bg1"/>
                    </a:solidFill>
                    <a:effectLst>
                      <a:outerShdw blurRad="38100" dist="38100" dir="2700000" algn="tl">
                        <a:srgbClr val="000000">
                          <a:alpha val="43137"/>
                        </a:srgbClr>
                      </a:outerShdw>
                    </a:effectLst>
                    <a:latin typeface="Arial"/>
                    <a:ea typeface="Arial"/>
                    <a:cs typeface="Arial"/>
                  </a:defRPr>
                </a:pPr>
                <a:r>
                  <a:rPr lang="en-CA" sz="1800" dirty="0" smtClean="0">
                    <a:solidFill>
                      <a:schemeClr val="bg1"/>
                    </a:solidFill>
                    <a:effectLst>
                      <a:outerShdw blurRad="38100" dist="38100" dir="2700000" algn="tl">
                        <a:srgbClr val="000000">
                          <a:alpha val="43137"/>
                        </a:srgbClr>
                      </a:outerShdw>
                    </a:effectLst>
                  </a:rPr>
                  <a:t>Survival</a:t>
                </a:r>
                <a:endParaRPr lang="en-CA" sz="1800" dirty="0">
                  <a:solidFill>
                    <a:schemeClr val="bg1"/>
                  </a:solidFill>
                  <a:effectLst>
                    <a:outerShdw blurRad="38100" dist="38100" dir="2700000" algn="tl">
                      <a:srgbClr val="000000">
                        <a:alpha val="43137"/>
                      </a:srgbClr>
                    </a:outerShdw>
                  </a:effectLst>
                </a:endParaRPr>
              </a:p>
            </c:rich>
          </c:tx>
          <c:layout>
            <c:manualLayout>
              <c:xMode val="edge"/>
              <c:yMode val="edge"/>
              <c:x val="7.1090601028584929E-2"/>
              <c:y val="0.37008797009707212"/>
            </c:manualLayout>
          </c:layout>
          <c:spPr>
            <a:noFill/>
            <a:ln w="25400">
              <a:noFill/>
            </a:ln>
          </c:spPr>
        </c:title>
        <c:numFmt formatCode="0%" sourceLinked="0"/>
        <c:tickLblPos val="nextTo"/>
        <c:spPr>
          <a:ln w="22225">
            <a:solidFill>
              <a:schemeClr val="bg1"/>
            </a:solidFill>
            <a:prstDash val="solid"/>
          </a:ln>
        </c:spPr>
        <c:txPr>
          <a:bodyPr rot="0" vert="horz"/>
          <a:lstStyle/>
          <a:p>
            <a:pPr>
              <a:defRPr lang="en-US" sz="1600" b="1" i="0" u="none" strike="noStrike" baseline="0">
                <a:solidFill>
                  <a:schemeClr val="bg1"/>
                </a:solidFill>
                <a:effectLst>
                  <a:outerShdw blurRad="38100" dist="38100" dir="2700000" algn="tl">
                    <a:srgbClr val="000000">
                      <a:alpha val="43137"/>
                    </a:srgbClr>
                  </a:outerShdw>
                </a:effectLst>
                <a:latin typeface="Arial"/>
                <a:ea typeface="Arial"/>
                <a:cs typeface="Arial"/>
              </a:defRPr>
            </a:pPr>
            <a:endParaRPr lang="en-US"/>
          </a:p>
        </c:txPr>
        <c:crossAx val="127703680"/>
        <c:crosses val="autoZero"/>
        <c:crossBetween val="midCat"/>
        <c:majorUnit val="0.25"/>
        <c:minorUnit val="4.0000000000000022E-2"/>
      </c:valAx>
      <c:spPr>
        <a:solidFill>
          <a:schemeClr val="tx1"/>
        </a:solidFill>
        <a:ln w="25400">
          <a:solidFill>
            <a:srgbClr val="FFFFFF"/>
          </a:solidFill>
        </a:ln>
      </c:spPr>
    </c:plotArea>
    <c:plotVisOnly val="1"/>
    <c:dispBlanksAs val="gap"/>
  </c:chart>
  <c:spPr>
    <a:noFill/>
    <a:ln w="9525">
      <a:noFill/>
    </a:ln>
  </c:spPr>
  <c:txPr>
    <a:bodyPr/>
    <a:lstStyle/>
    <a:p>
      <a:pPr>
        <a:defRPr sz="800" b="1" i="0" u="none" strike="noStrike" baseline="0">
          <a:solidFill>
            <a:srgbClr val="000000"/>
          </a:solidFill>
          <a:latin typeface="Arial"/>
          <a:ea typeface="Arial"/>
          <a:cs typeface="Arial"/>
        </a:defRPr>
      </a:pPr>
      <a:endParaRPr lang="en-US"/>
    </a:p>
  </c:txPr>
  <c:externalData r:id="rId1"/>
  <c:userShapes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drawings/drawing1.xml><?xml version="1.0" encoding="utf-8"?>
<c:userShapes xmlns:c="http://schemas.openxmlformats.org/drawingml/2006/chart">
  <cdr:relSizeAnchor xmlns:cdr="http://schemas.openxmlformats.org/drawingml/2006/chartDrawing">
    <cdr:from>
      <cdr:x>0.25936</cdr:x>
      <cdr:y>0.25161</cdr:y>
    </cdr:from>
    <cdr:to>
      <cdr:x>0.86432</cdr:x>
      <cdr:y>0.25192</cdr:y>
    </cdr:to>
    <cdr:sp macro="" textlink="">
      <cdr:nvSpPr>
        <cdr:cNvPr id="3" name="Straight Connector 2"/>
        <cdr:cNvSpPr/>
      </cdr:nvSpPr>
      <cdr:spPr>
        <a:xfrm xmlns:a="http://schemas.openxmlformats.org/drawingml/2006/main">
          <a:off x="1307704" y="1282734"/>
          <a:ext cx="3050275" cy="1588"/>
        </a:xfrm>
        <a:prstGeom xmlns:a="http://schemas.openxmlformats.org/drawingml/2006/main" prst="line">
          <a:avLst/>
        </a:prstGeom>
        <a:ln xmlns:a="http://schemas.openxmlformats.org/drawingml/2006/main" w="19050">
          <a:solidFill>
            <a:schemeClr val="bg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a:defRPr sz="1300">
                <a:latin typeface="Arial" charset="0"/>
                <a:cs typeface="Arial" charset="0"/>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6661" tIns="48331" rIns="96661" bIns="48331" rtlCol="0"/>
          <a:lstStyle>
            <a:lvl1pPr algn="r">
              <a:defRPr sz="1300">
                <a:latin typeface="Arial" charset="0"/>
                <a:cs typeface="Arial" charset="0"/>
              </a:defRPr>
            </a:lvl1pPr>
          </a:lstStyle>
          <a:p>
            <a:pPr>
              <a:defRPr/>
            </a:pPr>
            <a:fld id="{9344C798-3EA2-4A1F-9BBE-CF0F339607BB}" type="datetimeFigureOut">
              <a:rPr lang="en-US"/>
              <a:pPr>
                <a:defRPr/>
              </a:pPr>
              <a:t>8/10/2015</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smtClean="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6661" tIns="48331" rIns="96661" bIns="4833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6661" tIns="48331" rIns="96661" bIns="48331" rtlCol="0" anchor="b"/>
          <a:lstStyle>
            <a:lvl1pPr algn="l">
              <a:defRPr sz="13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6661" tIns="48331" rIns="96661" bIns="48331" rtlCol="0" anchor="b"/>
          <a:lstStyle>
            <a:lvl1pPr algn="r">
              <a:defRPr sz="1300">
                <a:latin typeface="Arial" charset="0"/>
                <a:cs typeface="Arial" charset="0"/>
              </a:defRPr>
            </a:lvl1pPr>
          </a:lstStyle>
          <a:p>
            <a:pPr>
              <a:defRPr/>
            </a:pPr>
            <a:fld id="{9271F1F7-0CE9-4724-B323-DEAB352209C4}" type="slidenum">
              <a:rPr lang="en-US"/>
              <a:pPr>
                <a:defRPr/>
              </a:pPr>
              <a:t>‹#›</a:t>
            </a:fld>
            <a:endParaRPr lang="en-US"/>
          </a:p>
        </p:txBody>
      </p:sp>
    </p:spTree>
    <p:extLst>
      <p:ext uri="{BB962C8B-B14F-4D97-AF65-F5344CB8AC3E}">
        <p14:creationId xmlns:p14="http://schemas.microsoft.com/office/powerpoint/2010/main" xmlns="" val="3945422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r>
              <a:rPr lang="en-US" smtClean="0"/>
              <a:t>RCT is the movement of cholesterol by HDL from peripheral tissues to the liver for elimination from the body or recycling into newly synthesized lipoproteins. Both HDL as well as its precursor, lipid free apolipoprotien A1 can stimulate the efflux of excess cellular cholesterol via a variety of pathways. Current opinion is that there are two major pathways, each involving ATB-binding cassette transporters: ABCA1 and ABCG1. ApoA1 interacts with the ABCA1 leading to the efflux of cholesterol and PC and lipidation of apoA1 to form discoidal HDL particles. These continue to stimulate cholesterol efflux and the unesterified cholesterol that is loaded on the HDL particle eventually becomes esterified by LCAT to form spherical HDL particles which contain a hydrophobic core of CE. Spherical HDL can stimulate the efflux of UC via ABCG1. HDL can cross endothelial layer and enter the blood through which it carries cholesterol to the liver. HDL cholesterol is selectively taken up by the liver—this means that the cholesterol ester portion is taken up without the net uptake or degradatin of the particle.  This is called selective cholesterol uptake and appears to be mediated primarily by SR-BI</a:t>
            </a:r>
          </a:p>
        </p:txBody>
      </p:sp>
      <p:sp>
        <p:nvSpPr>
          <p:cNvPr id="76804" name="Slide Number Placeholder 3"/>
          <p:cNvSpPr>
            <a:spLocks noGrp="1"/>
          </p:cNvSpPr>
          <p:nvPr>
            <p:ph type="sldNum" sz="quarter" idx="5"/>
          </p:nvPr>
        </p:nvSpPr>
        <p:spPr>
          <a:noFill/>
        </p:spPr>
        <p:txBody>
          <a:bodyPr/>
          <a:lstStyle/>
          <a:p>
            <a:fld id="{A6C943A6-A5AC-4976-A4EB-2163B628DE52}" type="slidenum">
              <a:rPr lang="en-US" smtClean="0"/>
              <a:pPr/>
              <a:t>8</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Mouse peritoneal macrophages. Experiment done by Pei Yu. Similar findings for </a:t>
            </a:r>
            <a:r>
              <a:rPr lang="en-US" dirty="0" err="1" smtClean="0"/>
              <a:t>tunicamycin</a:t>
            </a:r>
            <a:r>
              <a:rPr lang="en-US" baseline="0" dirty="0" smtClean="0"/>
              <a:t> and for </a:t>
            </a:r>
            <a:r>
              <a:rPr lang="en-US" baseline="0" dirty="0" err="1" smtClean="0"/>
              <a:t>OxLDL</a:t>
            </a:r>
            <a:r>
              <a:rPr lang="en-US" baseline="0" dirty="0" smtClean="0"/>
              <a:t>.  We therefore did all of our experiments in LPDS</a:t>
            </a:r>
            <a:endParaRPr lang="en-US" dirty="0"/>
          </a:p>
        </p:txBody>
      </p:sp>
      <p:sp>
        <p:nvSpPr>
          <p:cNvPr id="4" name="Slide Number Placeholder 3"/>
          <p:cNvSpPr>
            <a:spLocks noGrp="1"/>
          </p:cNvSpPr>
          <p:nvPr>
            <p:ph type="sldNum" sz="quarter" idx="10"/>
          </p:nvPr>
        </p:nvSpPr>
        <p:spPr/>
        <p:txBody>
          <a:bodyPr/>
          <a:lstStyle/>
          <a:p>
            <a:pPr>
              <a:defRPr/>
            </a:pPr>
            <a:fld id="{9271F1F7-0CE9-4724-B323-DEAB352209C4}" type="slidenum">
              <a:rPr lang="en-US" smtClean="0"/>
              <a:pPr>
                <a:defRPr/>
              </a:pPr>
              <a:t>11</a:t>
            </a:fld>
            <a:endParaRPr lang="en-US"/>
          </a:p>
        </p:txBody>
      </p:sp>
    </p:spTree>
    <p:extLst>
      <p:ext uri="{BB962C8B-B14F-4D97-AF65-F5344CB8AC3E}">
        <p14:creationId xmlns:p14="http://schemas.microsoft.com/office/powerpoint/2010/main" xmlns="" val="2322394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err="1" smtClean="0"/>
              <a:t>Tunel</a:t>
            </a:r>
            <a:r>
              <a:rPr lang="en-CA" dirty="0" smtClean="0"/>
              <a:t> staining—similar for up</a:t>
            </a:r>
            <a:r>
              <a:rPr lang="en-CA" baseline="0" dirty="0" smtClean="0"/>
              <a:t> to 200 </a:t>
            </a:r>
            <a:r>
              <a:rPr lang="en-CA" baseline="0" dirty="0" err="1" smtClean="0"/>
              <a:t>ug</a:t>
            </a:r>
            <a:r>
              <a:rPr lang="en-CA" baseline="0" dirty="0" smtClean="0"/>
              <a:t>/ml LDL</a:t>
            </a:r>
            <a:endParaRPr lang="en-CA" dirty="0"/>
          </a:p>
        </p:txBody>
      </p:sp>
      <p:sp>
        <p:nvSpPr>
          <p:cNvPr id="4" name="Slide Number Placeholder 3"/>
          <p:cNvSpPr>
            <a:spLocks noGrp="1"/>
          </p:cNvSpPr>
          <p:nvPr>
            <p:ph type="sldNum" sz="quarter" idx="10"/>
          </p:nvPr>
        </p:nvSpPr>
        <p:spPr/>
        <p:txBody>
          <a:bodyPr/>
          <a:lstStyle/>
          <a:p>
            <a:pPr>
              <a:defRPr/>
            </a:pPr>
            <a:fld id="{9271F1F7-0CE9-4724-B323-DEAB352209C4}" type="slidenum">
              <a:rPr lang="en-US" smtClean="0"/>
              <a:pPr>
                <a:defRPr/>
              </a:pPr>
              <a:t>12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47AAA6E-CAAD-436D-A410-56AD3BABE8AD}" type="slidenum">
              <a:rPr lang="en-US" smtClean="0"/>
              <a:pPr/>
              <a:t>15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r>
              <a:rPr lang="en-CA" smtClean="0"/>
              <a:t>This is a diagram of the aortic sinus which is the base of the aorta as it leaves the left ventrical of the heart. It is separated from the ventricle by these valve pouches which prevent back-flow of blood into the ventrical. In mouse models of atherosclerosis, plaques develop reproducibly on the wals of the aortic sinus within the valve pouches. Furthermore, we can use the valve leaflets (walls oof the valve pouches) as anatomical landmarks to indicate where we are in the aortic sinus. We therefore section through the aortic sinus, looking for the valve pouches and stain either for lipid with Oil red O or for ECM components</a:t>
            </a:r>
          </a:p>
        </p:txBody>
      </p:sp>
      <p:sp>
        <p:nvSpPr>
          <p:cNvPr id="80900" name="Slide Number Placeholder 3"/>
          <p:cNvSpPr>
            <a:spLocks noGrp="1"/>
          </p:cNvSpPr>
          <p:nvPr>
            <p:ph type="sldNum" sz="quarter" idx="5"/>
          </p:nvPr>
        </p:nvSpPr>
        <p:spPr>
          <a:noFill/>
        </p:spPr>
        <p:txBody>
          <a:bodyPr/>
          <a:lstStyle/>
          <a:p>
            <a:fld id="{A7F4E976-1393-4897-B319-11C6FF7B0A8D}" type="slidenum">
              <a:rPr lang="en-US" smtClean="0"/>
              <a:pPr/>
              <a:t>20</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pPr>
              <a:defRPr/>
            </a:pPr>
            <a:fld id="{2664AD8D-7CC2-4CA4-BB0E-6348056A700F}" type="slidenum">
              <a:rPr lang="en-US" smtClean="0"/>
              <a:pPr>
                <a:defRPr/>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1864A1-091E-4C48-9676-BA103D82CCA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A7995C7-F26B-49CF-B302-DB42C5831EC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07C40D3-3B8F-4E42-A99F-6D2B421349B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4E6FA6-2C71-4EB9-B048-E7E6CC3726B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5FDEB3C-46DE-40D2-85FF-019DA72C864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83F885B-70DA-46A7-9F84-FB95B2E7731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D26AC28-AA24-4728-BD09-841F413943E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BDFED6B-7441-41A5-8BC2-3DB5DC1E712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739DDDB-879E-4A9A-9FE2-DA53023B36A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C5A21F-AC7D-4EEA-AD1D-9ED45FA7377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02A9652-6CA3-4347-A522-B0CBEABD3E7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3BAD314-EF9E-451D-9EF8-14592A9628E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345E9C"/>
            </a:gs>
            <a:gs pos="100000">
              <a:srgbClr val="090141"/>
            </a:gs>
          </a:gsLst>
          <a:lin ang="16200000" scaled="1"/>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164D32E8-5E27-4CE7-9CAA-B5286A9A1D6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oleObject" Target="../embeddings/Microsoft_Office_Excel_97-2003_Worksheet2.xls"/><Relationship Id="rId4" Type="http://schemas.openxmlformats.org/officeDocument/2006/relationships/oleObject" Target="../embeddings/Microsoft_Office_Excel_97-2003_Worksheet1.xls"/></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hart" Target="../charts/chart7.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tiff"/><Relationship Id="rId1" Type="http://schemas.openxmlformats.org/officeDocument/2006/relationships/slideLayout" Target="../slideLayouts/slideLayout7.xml"/><Relationship Id="rId4" Type="http://schemas.openxmlformats.org/officeDocument/2006/relationships/chart" Target="../charts/chart9.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chart" Target="../charts/char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chart" Target="../charts/chart11.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23.tiff"/><Relationship Id="rId1" Type="http://schemas.openxmlformats.org/officeDocument/2006/relationships/slideLayout" Target="../slideLayouts/slideLayout7.xml"/><Relationship Id="rId5" Type="http://schemas.openxmlformats.org/officeDocument/2006/relationships/image" Target="../media/image26.tiff"/><Relationship Id="rId4" Type="http://schemas.openxmlformats.org/officeDocument/2006/relationships/image" Target="../media/image25.tiff"/></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conferenceseries.com/" TargetMode="External"/><Relationship Id="rId2" Type="http://schemas.openxmlformats.org/officeDocument/2006/relationships/hyperlink" Target="http://integrativebiology.conferenceseries.com/" TargetMode="External"/><Relationship Id="rId1" Type="http://schemas.openxmlformats.org/officeDocument/2006/relationships/slideLayout" Target="../slideLayouts/slideLayout2.xml"/><Relationship Id="rId4" Type="http://schemas.openxmlformats.org/officeDocument/2006/relationships/hyperlink" Target="http://www.conferenceseries.com/genetics-and-molecular-biology-conference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4" y="428625"/>
            <a:ext cx="8186737" cy="1143000"/>
          </a:xfrm>
          <a:ln w="3175"/>
        </p:spPr>
        <p:txBody>
          <a:bodyPr/>
          <a:lstStyle/>
          <a:p>
            <a:pPr>
              <a:defRPr/>
            </a:pPr>
            <a:r>
              <a:rPr lang="en-US" sz="3600" b="1" dirty="0" smtClean="0">
                <a:solidFill>
                  <a:schemeClr val="bg1"/>
                </a:solidFill>
                <a:effectLst>
                  <a:outerShdw blurRad="38100" dist="38100" dir="2700000" algn="tl">
                    <a:srgbClr val="000000">
                      <a:alpha val="43137"/>
                    </a:srgbClr>
                  </a:outerShdw>
                </a:effectLst>
                <a:latin typeface="Baskerville Old Face" pitchFamily="18" charset="0"/>
              </a:rPr>
              <a:t>    About OMICS Group</a:t>
            </a:r>
            <a:endParaRPr lang="en-US" sz="3600" b="1" dirty="0">
              <a:solidFill>
                <a:schemeClr val="bg1"/>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857250" y="1295400"/>
            <a:ext cx="7053943" cy="52578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b="1" dirty="0" smtClean="0">
                <a:latin typeface="+mj-lt"/>
              </a:rPr>
              <a:t>      </a:t>
            </a:r>
          </a:p>
          <a:p>
            <a:pPr algn="just">
              <a:buFont typeface="Arial" charset="0"/>
              <a:buNone/>
              <a:defRPr/>
            </a:pPr>
            <a:r>
              <a:rPr lang="en-US" sz="2000" b="1" dirty="0" smtClean="0">
                <a:latin typeface="+mj-lt"/>
              </a:rPr>
              <a:t>   </a:t>
            </a:r>
            <a:r>
              <a:rPr lang="en-US" sz="1600" dirty="0" smtClean="0">
                <a:latin typeface="+mj-lt"/>
              </a:rPr>
              <a:t>OMICS Group is an amalgamation of </a:t>
            </a:r>
            <a:r>
              <a:rPr lang="en-US" sz="1600" dirty="0" smtClean="0">
                <a:latin typeface="+mj-lt"/>
                <a:hlinkClick r:id="rId2" tooltip="Open Access publications"/>
              </a:rPr>
              <a:t>Open Access publications</a:t>
            </a:r>
            <a:r>
              <a:rPr lang="en-US" sz="1600" dirty="0" smtClean="0">
                <a:latin typeface="+mj-lt"/>
              </a:rPr>
              <a:t> and worldwide international science conferences and events. Established in the year 2007 with the sole aim of making the information on Sciences and technology ‘Open Access’, OMICS Group publishes 500 online open access </a:t>
            </a:r>
            <a:r>
              <a:rPr lang="en-US" sz="1600" dirty="0" smtClean="0">
                <a:latin typeface="+mj-lt"/>
                <a:hlinkClick r:id="rId3" tooltip="scholarly journals"/>
              </a:rPr>
              <a:t>scholarly journals</a:t>
            </a:r>
            <a:r>
              <a:rPr lang="en-US" sz="16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1600" dirty="0" smtClean="0">
                <a:latin typeface="+mj-lt"/>
                <a:hlinkClick r:id="rId4" tooltip="International conferences"/>
              </a:rPr>
              <a:t>International conferences</a:t>
            </a:r>
            <a:r>
              <a:rPr lang="en-US" sz="1600" dirty="0" smtClean="0">
                <a:latin typeface="+mj-lt"/>
              </a:rPr>
              <a:t> annually across the globe, where knowledge transfer takes place through debates, round table discussions, poster presentations, workshops, symposia and exhibitions. </a:t>
            </a:r>
            <a:endParaRPr lang="en-US" sz="1600" dirty="0">
              <a:latin typeface="+mj-lt"/>
            </a:endParaRPr>
          </a:p>
        </p:txBody>
      </p:sp>
    </p:spTree>
    <p:extLst>
      <p:ext uri="{BB962C8B-B14F-4D97-AF65-F5344CB8AC3E}">
        <p14:creationId xmlns:p14="http://schemas.microsoft.com/office/powerpoint/2010/main" xmlns="" val="1769377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285750"/>
            <a:ext cx="7568293" cy="1143000"/>
          </a:xfrm>
        </p:spPr>
        <p:txBody>
          <a:bodyPr/>
          <a:lstStyle/>
          <a:p>
            <a:pPr>
              <a:defRPr/>
            </a:pPr>
            <a:r>
              <a:rPr lang="en-US" sz="3600" b="1" dirty="0" smtClean="0">
                <a:solidFill>
                  <a:schemeClr val="bg1"/>
                </a:solidFill>
                <a:effectLst>
                  <a:outerShdw blurRad="38100" dist="38100" dir="2700000" algn="tl">
                    <a:srgbClr val="000000">
                      <a:alpha val="43137"/>
                    </a:srgbClr>
                  </a:outerShdw>
                </a:effectLst>
                <a:latin typeface="Baskerville Old Face" pitchFamily="18" charset="0"/>
              </a:rPr>
              <a:t> About OMICS International Conferences</a:t>
            </a:r>
          </a:p>
        </p:txBody>
      </p:sp>
      <p:sp>
        <p:nvSpPr>
          <p:cNvPr id="3" name="Content Placeholder 2"/>
          <p:cNvSpPr>
            <a:spLocks noGrp="1"/>
          </p:cNvSpPr>
          <p:nvPr>
            <p:ph idx="1"/>
          </p:nvPr>
        </p:nvSpPr>
        <p:spPr>
          <a:xfrm>
            <a:off x="1040947" y="1295402"/>
            <a:ext cx="7323364" cy="5105399"/>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Times New Roman" pitchFamily="18" charset="0"/>
                <a:cs typeface="Times New Roman" pitchFamily="18" charset="0"/>
              </a:rPr>
              <a:t>     </a:t>
            </a:r>
          </a:p>
          <a:p>
            <a:pPr algn="just">
              <a:buFont typeface="Arial" charset="0"/>
              <a:buNone/>
              <a:defRPr/>
            </a:pPr>
            <a:r>
              <a:rPr lang="en-US" sz="2000" dirty="0" smtClean="0">
                <a:latin typeface="Times New Roman" pitchFamily="18" charset="0"/>
                <a:cs typeface="Times New Roman" pitchFamily="18" charset="0"/>
              </a:rPr>
              <a:t>     OMICS </a:t>
            </a:r>
            <a:r>
              <a:rPr lang="en-US" sz="2000" dirty="0">
                <a:latin typeface="Times New Roman" pitchFamily="18" charset="0"/>
                <a:cs typeface="Times New Roman" pitchFamily="18" charset="0"/>
              </a:rPr>
              <a:t>International is a pioneer and leading science event organizer, which publishes around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open access journals and conducts over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Medical, Clinical, Engineering, Life </a:t>
            </a:r>
            <a:r>
              <a:rPr lang="en-US" sz="2000" dirty="0" smtClean="0">
                <a:latin typeface="Times New Roman" pitchFamily="18" charset="0"/>
                <a:cs typeface="Times New Roman" pitchFamily="18" charset="0"/>
              </a:rPr>
              <a:t>Sciences, Pharma</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scientific </a:t>
            </a:r>
            <a:r>
              <a:rPr lang="en-US" sz="2000" dirty="0">
                <a:latin typeface="Times New Roman" pitchFamily="18" charset="0"/>
                <a:cs typeface="Times New Roman" pitchFamily="18" charset="0"/>
              </a:rPr>
              <a:t>conferences all over the globe annually with the support of more than 1000 scientific associations and 30,000 editorial board members and 3.5 million followers to its credit</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a:p>
            <a:pPr algn="just">
              <a:buFont typeface="Arial" charset="0"/>
              <a:buNone/>
              <a:defRPr/>
            </a:pPr>
            <a:endParaRPr lang="en-US" sz="2000" dirty="0">
              <a:latin typeface="Times New Roman" pitchFamily="18" charset="0"/>
              <a:cs typeface="Times New Roman" pitchFamily="18" charset="0"/>
            </a:endParaRPr>
          </a:p>
          <a:p>
            <a:pPr algn="just">
              <a:buFont typeface="Arial" charset="0"/>
              <a:buNone/>
              <a:defRPr/>
            </a:pPr>
            <a:r>
              <a:rPr lang="en-US" sz="2000" dirty="0">
                <a:latin typeface="Times New Roman" pitchFamily="18" charset="0"/>
                <a:cs typeface="Times New Roman" pitchFamily="18" charset="0"/>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a:t>
            </a:r>
            <a:r>
              <a:rPr lang="en-US" sz="2000" dirty="0" smtClean="0">
                <a:latin typeface="Times New Roman" pitchFamily="18" charset="0"/>
                <a:cs typeface="Times New Roman" pitchFamily="18" charset="0"/>
              </a:rPr>
              <a:t>Mumbai.</a:t>
            </a:r>
          </a:p>
          <a:p>
            <a:pPr>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166151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3565" y="790575"/>
            <a:ext cx="8105104" cy="1077218"/>
          </a:xfrm>
          <a:prstGeom prst="rect">
            <a:avLst/>
          </a:prstGeom>
          <a:noFill/>
        </p:spPr>
        <p:txBody>
          <a:bodyPr wrap="none">
            <a:spAutoFit/>
          </a:bodyPr>
          <a:lstStyle/>
          <a:p>
            <a:pPr algn="ctr">
              <a:defRPr/>
            </a:pPr>
            <a:r>
              <a:rPr lang="en-CA" sz="3200" b="1" dirty="0">
                <a:solidFill>
                  <a:srgbClr val="FFFF99"/>
                </a:solidFill>
                <a:effectLst>
                  <a:outerShdw blurRad="38100" dist="38100" dir="2700000" algn="tl">
                    <a:srgbClr val="000000">
                      <a:alpha val="43137"/>
                    </a:srgbClr>
                  </a:outerShdw>
                </a:effectLst>
                <a:latin typeface="Helvetica" pitchFamily="34" charset="0"/>
                <a:cs typeface="Times New Roman" pitchFamily="18" charset="0"/>
              </a:rPr>
              <a:t>HDL </a:t>
            </a:r>
            <a:r>
              <a:rPr lang="en-CA" sz="3200" b="1" dirty="0" smtClean="0">
                <a:solidFill>
                  <a:srgbClr val="FFFF99"/>
                </a:solidFill>
                <a:effectLst>
                  <a:outerShdw blurRad="38100" dist="38100" dir="2700000" algn="tl">
                    <a:srgbClr val="000000">
                      <a:alpha val="43137"/>
                    </a:srgbClr>
                  </a:outerShdw>
                </a:effectLst>
                <a:latin typeface="Helvetica" pitchFamily="34" charset="0"/>
                <a:cs typeface="Times New Roman" pitchFamily="18" charset="0"/>
              </a:rPr>
              <a:t>Signaling in Macrophages </a:t>
            </a:r>
          </a:p>
          <a:p>
            <a:pPr algn="ctr">
              <a:defRPr/>
            </a:pPr>
            <a:r>
              <a:rPr lang="en-CA" sz="3200" b="1" dirty="0" smtClean="0">
                <a:solidFill>
                  <a:srgbClr val="FFFF99"/>
                </a:solidFill>
                <a:effectLst>
                  <a:outerShdw blurRad="38100" dist="38100" dir="2700000" algn="tl">
                    <a:srgbClr val="000000">
                      <a:alpha val="43137"/>
                    </a:srgbClr>
                  </a:outerShdw>
                </a:effectLst>
                <a:latin typeface="Helvetica" pitchFamily="34" charset="0"/>
                <a:cs typeface="Times New Roman" pitchFamily="18" charset="0"/>
              </a:rPr>
              <a:t>and its role in atherosclerosis protection</a:t>
            </a:r>
            <a:endParaRPr lang="en-US" sz="3200" b="1" dirty="0">
              <a:solidFill>
                <a:srgbClr val="FFFF99"/>
              </a:solidFill>
              <a:effectLst>
                <a:outerShdw blurRad="38100" dist="38100" dir="2700000" algn="tl">
                  <a:srgbClr val="000000">
                    <a:alpha val="43137"/>
                  </a:srgbClr>
                </a:outerShdw>
              </a:effectLst>
              <a:latin typeface="Helvetica" pitchFamily="34" charset="0"/>
              <a:cs typeface="Times New Roman" pitchFamily="18" charset="0"/>
            </a:endParaRPr>
          </a:p>
        </p:txBody>
      </p:sp>
      <p:sp>
        <p:nvSpPr>
          <p:cNvPr id="3" name="TextBox 2"/>
          <p:cNvSpPr txBox="1"/>
          <p:nvPr/>
        </p:nvSpPr>
        <p:spPr>
          <a:xfrm>
            <a:off x="1452963" y="2367619"/>
            <a:ext cx="6186309" cy="1508105"/>
          </a:xfrm>
          <a:prstGeom prst="rect">
            <a:avLst/>
          </a:prstGeom>
          <a:noFill/>
        </p:spPr>
        <p:txBody>
          <a:bodyPr wrap="none">
            <a:spAutoFit/>
          </a:bodyPr>
          <a:lstStyle/>
          <a:p>
            <a:pPr algn="ctr">
              <a:defRPr/>
            </a:pPr>
            <a:r>
              <a:rPr lang="en-CA" sz="2000" b="1" dirty="0">
                <a:solidFill>
                  <a:schemeClr val="bg1"/>
                </a:solidFill>
                <a:effectLst>
                  <a:outerShdw blurRad="38100" dist="38100" dir="2700000" algn="tl">
                    <a:srgbClr val="000000">
                      <a:alpha val="43137"/>
                    </a:srgbClr>
                  </a:outerShdw>
                </a:effectLst>
                <a:latin typeface="+mj-lt"/>
                <a:cs typeface="Times New Roman" pitchFamily="18" charset="0"/>
              </a:rPr>
              <a:t>Bernardo Trigatti</a:t>
            </a:r>
          </a:p>
          <a:p>
            <a:pPr algn="ctr">
              <a:defRPr/>
            </a:pPr>
            <a:r>
              <a:rPr lang="en-CA" b="1" dirty="0" smtClean="0">
                <a:solidFill>
                  <a:schemeClr val="bg1"/>
                </a:solidFill>
                <a:effectLst>
                  <a:outerShdw blurRad="38100" dist="38100" dir="2700000" algn="tl">
                    <a:srgbClr val="000000">
                      <a:alpha val="43137"/>
                    </a:srgbClr>
                  </a:outerShdw>
                </a:effectLst>
                <a:latin typeface="+mj-lt"/>
                <a:cs typeface="Times New Roman" pitchFamily="18" charset="0"/>
              </a:rPr>
              <a:t>Department </a:t>
            </a:r>
            <a:r>
              <a:rPr lang="en-CA" b="1" dirty="0">
                <a:solidFill>
                  <a:schemeClr val="bg1"/>
                </a:solidFill>
                <a:effectLst>
                  <a:outerShdw blurRad="38100" dist="38100" dir="2700000" algn="tl">
                    <a:srgbClr val="000000">
                      <a:alpha val="43137"/>
                    </a:srgbClr>
                  </a:outerShdw>
                </a:effectLst>
                <a:latin typeface="+mj-lt"/>
                <a:cs typeface="Times New Roman" pitchFamily="18" charset="0"/>
              </a:rPr>
              <a:t>of Biochemistry and Biomedical </a:t>
            </a:r>
            <a:r>
              <a:rPr lang="en-CA" b="1" dirty="0" smtClean="0">
                <a:solidFill>
                  <a:schemeClr val="bg1"/>
                </a:solidFill>
                <a:effectLst>
                  <a:outerShdw blurRad="38100" dist="38100" dir="2700000" algn="tl">
                    <a:srgbClr val="000000">
                      <a:alpha val="43137"/>
                    </a:srgbClr>
                  </a:outerShdw>
                </a:effectLst>
                <a:latin typeface="+mj-lt"/>
                <a:cs typeface="Times New Roman" pitchFamily="18" charset="0"/>
              </a:rPr>
              <a:t>Sciences</a:t>
            </a:r>
            <a:endParaRPr lang="en-CA" b="1" dirty="0">
              <a:solidFill>
                <a:schemeClr val="bg1"/>
              </a:solidFill>
              <a:effectLst>
                <a:outerShdw blurRad="38100" dist="38100" dir="2700000" algn="tl">
                  <a:srgbClr val="000000">
                    <a:alpha val="43137"/>
                  </a:srgbClr>
                </a:outerShdw>
              </a:effectLst>
              <a:latin typeface="+mj-lt"/>
              <a:cs typeface="Times New Roman" pitchFamily="18" charset="0"/>
            </a:endParaRPr>
          </a:p>
          <a:p>
            <a:pPr algn="ctr">
              <a:defRPr/>
            </a:pPr>
            <a:r>
              <a:rPr lang="en-CA" b="1" dirty="0">
                <a:solidFill>
                  <a:schemeClr val="bg1"/>
                </a:solidFill>
                <a:effectLst>
                  <a:outerShdw blurRad="38100" dist="38100" dir="2700000" algn="tl">
                    <a:srgbClr val="000000">
                      <a:alpha val="43137"/>
                    </a:srgbClr>
                  </a:outerShdw>
                </a:effectLst>
                <a:latin typeface="+mj-lt"/>
                <a:cs typeface="Times New Roman" pitchFamily="18" charset="0"/>
              </a:rPr>
              <a:t>Thrombosis and Atherosclerosis Research </a:t>
            </a:r>
            <a:r>
              <a:rPr lang="en-CA" b="1" dirty="0" smtClean="0">
                <a:solidFill>
                  <a:schemeClr val="bg1"/>
                </a:solidFill>
                <a:effectLst>
                  <a:outerShdw blurRad="38100" dist="38100" dir="2700000" algn="tl">
                    <a:srgbClr val="000000">
                      <a:alpha val="43137"/>
                    </a:srgbClr>
                  </a:outerShdw>
                </a:effectLst>
                <a:latin typeface="+mj-lt"/>
                <a:cs typeface="Times New Roman" pitchFamily="18" charset="0"/>
              </a:rPr>
              <a:t>Institute</a:t>
            </a:r>
          </a:p>
          <a:p>
            <a:pPr algn="ctr">
              <a:defRPr/>
            </a:pPr>
            <a:r>
              <a:rPr lang="en-CA" b="1" dirty="0" smtClean="0">
                <a:solidFill>
                  <a:schemeClr val="bg1"/>
                </a:solidFill>
                <a:effectLst>
                  <a:outerShdw blurRad="38100" dist="38100" dir="2700000" algn="tl">
                    <a:srgbClr val="000000">
                      <a:alpha val="43137"/>
                    </a:srgbClr>
                  </a:outerShdw>
                </a:effectLst>
                <a:cs typeface="Times New Roman" pitchFamily="18" charset="0"/>
              </a:rPr>
              <a:t>McMaster University</a:t>
            </a:r>
          </a:p>
          <a:p>
            <a:pPr algn="ctr">
              <a:defRPr/>
            </a:pPr>
            <a:r>
              <a:rPr lang="en-CA" b="1" dirty="0" smtClean="0">
                <a:solidFill>
                  <a:schemeClr val="bg1"/>
                </a:solidFill>
                <a:effectLst>
                  <a:outerShdw blurRad="38100" dist="38100" dir="2700000" algn="tl">
                    <a:srgbClr val="000000">
                      <a:alpha val="43137"/>
                    </a:srgbClr>
                  </a:outerShdw>
                </a:effectLst>
                <a:latin typeface="+mj-lt"/>
                <a:cs typeface="Times New Roman" pitchFamily="18" charset="0"/>
              </a:rPr>
              <a:t>Hamilton, Canada</a:t>
            </a:r>
            <a:endParaRPr lang="en-US" b="1" dirty="0">
              <a:solidFill>
                <a:schemeClr val="bg1"/>
              </a:solidFill>
              <a:effectLst>
                <a:outerShdw blurRad="38100" dist="38100" dir="2700000" algn="tl">
                  <a:srgbClr val="000000">
                    <a:alpha val="43137"/>
                  </a:srgbClr>
                </a:outerShdw>
              </a:effectLst>
              <a:latin typeface="+mj-lt"/>
              <a:cs typeface="Times New Roman" pitchFamily="18" charset="0"/>
            </a:endParaRPr>
          </a:p>
        </p:txBody>
      </p:sp>
      <p:sp>
        <p:nvSpPr>
          <p:cNvPr id="4" name="TextBox 3"/>
          <p:cNvSpPr txBox="1"/>
          <p:nvPr/>
        </p:nvSpPr>
        <p:spPr>
          <a:xfrm>
            <a:off x="1299880" y="5030788"/>
            <a:ext cx="6492483" cy="1015663"/>
          </a:xfrm>
          <a:prstGeom prst="rect">
            <a:avLst/>
          </a:prstGeom>
          <a:noFill/>
        </p:spPr>
        <p:txBody>
          <a:bodyPr wrap="none">
            <a:spAutoFit/>
          </a:bodyPr>
          <a:lstStyle/>
          <a:p>
            <a:pPr algn="ctr">
              <a:defRPr/>
            </a:pPr>
            <a:r>
              <a:rPr lang="en-CA" sz="2000" b="1" dirty="0" smtClean="0">
                <a:solidFill>
                  <a:schemeClr val="bg1"/>
                </a:solidFill>
                <a:effectLst>
                  <a:outerShdw blurRad="38100" dist="38100" dir="2700000" algn="tl">
                    <a:srgbClr val="000000">
                      <a:alpha val="43137"/>
                    </a:srgbClr>
                  </a:outerShdw>
                </a:effectLst>
                <a:latin typeface="+mj-lt"/>
                <a:cs typeface="Times New Roman" pitchFamily="18" charset="0"/>
              </a:rPr>
              <a:t>3</a:t>
            </a:r>
            <a:r>
              <a:rPr lang="en-CA" sz="2000" b="1" baseline="30000" dirty="0" smtClean="0">
                <a:solidFill>
                  <a:schemeClr val="bg1"/>
                </a:solidFill>
                <a:effectLst>
                  <a:outerShdw blurRad="38100" dist="38100" dir="2700000" algn="tl">
                    <a:srgbClr val="000000">
                      <a:alpha val="43137"/>
                    </a:srgbClr>
                  </a:outerShdw>
                </a:effectLst>
                <a:latin typeface="+mj-lt"/>
                <a:cs typeface="Times New Roman" pitchFamily="18" charset="0"/>
              </a:rPr>
              <a:t>rd</a:t>
            </a:r>
            <a:r>
              <a:rPr lang="en-CA" sz="2000" b="1" dirty="0" smtClean="0">
                <a:solidFill>
                  <a:schemeClr val="bg1"/>
                </a:solidFill>
                <a:effectLst>
                  <a:outerShdw blurRad="38100" dist="38100" dir="2700000" algn="tl">
                    <a:srgbClr val="000000">
                      <a:alpha val="43137"/>
                    </a:srgbClr>
                  </a:outerShdw>
                </a:effectLst>
                <a:latin typeface="+mj-lt"/>
                <a:cs typeface="Times New Roman" pitchFamily="18" charset="0"/>
              </a:rPr>
              <a:t>  International  Conference on Integrative Biology</a:t>
            </a:r>
          </a:p>
          <a:p>
            <a:pPr algn="ctr">
              <a:defRPr/>
            </a:pPr>
            <a:endParaRPr lang="en-CA" sz="2000" b="1" dirty="0">
              <a:solidFill>
                <a:schemeClr val="bg1"/>
              </a:solidFill>
              <a:effectLst>
                <a:outerShdw blurRad="38100" dist="38100" dir="2700000" algn="tl">
                  <a:srgbClr val="000000">
                    <a:alpha val="43137"/>
                  </a:srgbClr>
                </a:outerShdw>
              </a:effectLst>
              <a:latin typeface="+mj-lt"/>
              <a:cs typeface="Times New Roman" pitchFamily="18" charset="0"/>
            </a:endParaRPr>
          </a:p>
          <a:p>
            <a:pPr algn="ctr">
              <a:defRPr/>
            </a:pPr>
            <a:r>
              <a:rPr lang="en-CA" sz="2000" b="1" dirty="0" smtClean="0">
                <a:solidFill>
                  <a:schemeClr val="bg1"/>
                </a:solidFill>
                <a:effectLst>
                  <a:outerShdw blurRad="38100" dist="38100" dir="2700000" algn="tl">
                    <a:srgbClr val="000000">
                      <a:alpha val="43137"/>
                    </a:srgbClr>
                  </a:outerShdw>
                </a:effectLst>
                <a:latin typeface="+mj-lt"/>
                <a:cs typeface="Times New Roman" pitchFamily="18" charset="0"/>
              </a:rPr>
              <a:t>August 5, 2015, Valencia, Spain</a:t>
            </a:r>
            <a:endParaRPr lang="en-US" b="1" dirty="0">
              <a:solidFill>
                <a:schemeClr val="bg1"/>
              </a:solidFill>
              <a:effectLst>
                <a:outerShdw blurRad="38100" dist="38100" dir="2700000" algn="tl">
                  <a:srgbClr val="000000">
                    <a:alpha val="43137"/>
                  </a:srgbClr>
                </a:outerShdw>
              </a:effectLst>
              <a:latin typeface="+mj-lt"/>
              <a:cs typeface="Times New Roman" pitchFamily="18" charset="0"/>
            </a:endParaRPr>
          </a:p>
        </p:txBody>
      </p:sp>
      <p:sp>
        <p:nvSpPr>
          <p:cNvPr id="5" name="Title 4"/>
          <p:cNvSpPr>
            <a:spLocks noGrp="1"/>
          </p:cNvSpPr>
          <p:nvPr>
            <p:ph type="title" idx="4294967295"/>
          </p:nvPr>
        </p:nvSpPr>
        <p:spPr>
          <a:xfrm>
            <a:off x="506507" y="-1159947"/>
            <a:ext cx="8229600" cy="1143000"/>
          </a:xfrm>
        </p:spPr>
        <p:txBody>
          <a:bodyPr/>
          <a:lstStyle/>
          <a:p>
            <a:r>
              <a:rPr lang="en-US" dirty="0" smtClean="0"/>
              <a:t>Title page</a:t>
            </a:r>
            <a:endParaRPr lang="en-US" dirty="0"/>
          </a:p>
        </p:txBody>
      </p:sp>
      <p:pic>
        <p:nvPicPr>
          <p:cNvPr id="6" name="Picture 5"/>
          <p:cNvPicPr/>
          <p:nvPr/>
        </p:nvPicPr>
        <p:blipFill>
          <a:blip r:embed="rId2" cstate="print">
            <a:extLst>
              <a:ext uri="{28A0092B-C50C-407E-A947-70E740481C1C}">
                <a14:useLocalDpi xmlns:a14="http://schemas.microsoft.com/office/drawing/2010/main" xmlns="" val="0"/>
              </a:ext>
            </a:extLst>
          </a:blip>
          <a:stretch>
            <a:fillRect/>
          </a:stretch>
        </p:blipFill>
        <p:spPr>
          <a:xfrm>
            <a:off x="244869" y="3488233"/>
            <a:ext cx="2069421" cy="1236630"/>
          </a:xfrm>
          <a:prstGeom prst="rect">
            <a:avLst/>
          </a:prstGeom>
        </p:spPr>
      </p:pic>
      <p:grpSp>
        <p:nvGrpSpPr>
          <p:cNvPr id="10" name="Group 9"/>
          <p:cNvGrpSpPr/>
          <p:nvPr/>
        </p:nvGrpSpPr>
        <p:grpSpPr>
          <a:xfrm>
            <a:off x="6501740" y="3486062"/>
            <a:ext cx="2422565" cy="1240972"/>
            <a:chOff x="6501740" y="3509159"/>
            <a:chExt cx="2422565" cy="1240972"/>
          </a:xfrm>
        </p:grpSpPr>
        <p:sp>
          <p:nvSpPr>
            <p:cNvPr id="9" name="Rectangle 8"/>
            <p:cNvSpPr/>
            <p:nvPr/>
          </p:nvSpPr>
          <p:spPr>
            <a:xfrm>
              <a:off x="6501740" y="3509159"/>
              <a:ext cx="2422565" cy="1240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1265" name="Group 4"/>
            <p:cNvGrpSpPr>
              <a:grpSpLocks/>
            </p:cNvGrpSpPr>
            <p:nvPr/>
          </p:nvGrpSpPr>
          <p:grpSpPr bwMode="auto">
            <a:xfrm>
              <a:off x="6519549" y="3515100"/>
              <a:ext cx="2394976" cy="1224737"/>
              <a:chOff x="2756" y="2398"/>
              <a:chExt cx="30271" cy="15480"/>
            </a:xfrm>
          </p:grpSpPr>
          <p:pic>
            <p:nvPicPr>
              <p:cNvPr id="7" name="Picture 0" descr="TAARI_Letterhead-top.jpg"/>
              <p:cNvPicPr>
                <a:picLocks noChangeAspect="1"/>
              </p:cNvPicPr>
              <p:nvPr/>
            </p:nvPicPr>
            <p:blipFill>
              <a:blip r:embed="rId3"/>
              <a:srcRect l="3552" t="13597" r="57433"/>
              <a:stretch>
                <a:fillRect/>
              </a:stretch>
            </p:blipFill>
            <p:spPr bwMode="auto">
              <a:xfrm>
                <a:off x="2756" y="2398"/>
                <a:ext cx="30271" cy="12853"/>
              </a:xfrm>
              <a:prstGeom prst="rect">
                <a:avLst/>
              </a:prstGeom>
              <a:noFill/>
            </p:spPr>
          </p:pic>
          <p:pic>
            <p:nvPicPr>
              <p:cNvPr id="8" name="Picture 0" descr="TAARI_Letterhead-top.jpg"/>
              <p:cNvPicPr>
                <a:picLocks noChangeAspect="1"/>
              </p:cNvPicPr>
              <p:nvPr/>
            </p:nvPicPr>
            <p:blipFill>
              <a:blip r:embed="rId3"/>
              <a:srcRect l="80409" t="41566" b="30722"/>
              <a:stretch>
                <a:fillRect/>
              </a:stretch>
            </p:blipFill>
            <p:spPr bwMode="auto">
              <a:xfrm>
                <a:off x="15421" y="13784"/>
                <a:ext cx="15149" cy="4094"/>
              </a:xfrm>
              <a:prstGeom prst="rect">
                <a:avLst/>
              </a:prstGeom>
              <a:noFill/>
            </p:spPr>
          </p:pic>
        </p:gr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p:txBody>
          <a:bodyPr/>
          <a:lstStyle/>
          <a:p>
            <a:r>
              <a:rPr lang="en-US" sz="3200" b="1" dirty="0" smtClean="0">
                <a:solidFill>
                  <a:srgbClr val="FFFF99"/>
                </a:solidFill>
                <a:effectLst>
                  <a:outerShdw blurRad="38100" dist="38100" dir="2700000" algn="tl">
                    <a:srgbClr val="000000">
                      <a:alpha val="43137"/>
                    </a:srgbClr>
                  </a:outerShdw>
                </a:effectLst>
              </a:rPr>
              <a:t>Acknowledgements</a:t>
            </a:r>
            <a:endParaRPr lang="en-US" sz="3200" b="1" dirty="0">
              <a:solidFill>
                <a:srgbClr val="FFFF99"/>
              </a:solidFill>
              <a:effectLst>
                <a:outerShdw blurRad="38100" dist="38100" dir="2700000" algn="tl">
                  <a:srgbClr val="000000">
                    <a:alpha val="43137"/>
                  </a:srgbClr>
                </a:outerShdw>
              </a:effectLst>
            </a:endParaRPr>
          </a:p>
        </p:txBody>
      </p:sp>
      <p:sp>
        <p:nvSpPr>
          <p:cNvPr id="5" name="TextBox 4"/>
          <p:cNvSpPr txBox="1"/>
          <p:nvPr/>
        </p:nvSpPr>
        <p:spPr>
          <a:xfrm>
            <a:off x="436212" y="4375564"/>
            <a:ext cx="1739322" cy="2462213"/>
          </a:xfrm>
          <a:prstGeom prst="rect">
            <a:avLst/>
          </a:prstGeom>
          <a:noFill/>
        </p:spPr>
        <p:txBody>
          <a:bodyPr wrap="none" rtlCol="0">
            <a:spAutoFit/>
          </a:bodyPr>
          <a:lstStyle/>
          <a:p>
            <a:r>
              <a:rPr lang="en-US" sz="1400" b="1" dirty="0" smtClean="0">
                <a:solidFill>
                  <a:schemeClr val="bg1"/>
                </a:solidFill>
              </a:rPr>
              <a:t>Aishah Al-Jarallah</a:t>
            </a:r>
          </a:p>
          <a:p>
            <a:r>
              <a:rPr lang="en-US" sz="1400" b="1" dirty="0" smtClean="0">
                <a:solidFill>
                  <a:schemeClr val="bg1"/>
                </a:solidFill>
              </a:rPr>
              <a:t>Scott Covey</a:t>
            </a:r>
          </a:p>
          <a:p>
            <a:r>
              <a:rPr lang="en-US" sz="1400" b="1" dirty="0">
                <a:solidFill>
                  <a:schemeClr val="bg1"/>
                </a:solidFill>
              </a:rPr>
              <a:t>Omid </a:t>
            </a:r>
            <a:r>
              <a:rPr lang="en-US" sz="1400" b="1" dirty="0" err="1" smtClean="0">
                <a:solidFill>
                  <a:schemeClr val="bg1"/>
                </a:solidFill>
              </a:rPr>
              <a:t>Dadoo</a:t>
            </a:r>
            <a:endParaRPr lang="en-US" sz="1400" b="1" dirty="0" smtClean="0">
              <a:solidFill>
                <a:schemeClr val="bg1"/>
              </a:solidFill>
            </a:endParaRPr>
          </a:p>
          <a:p>
            <a:r>
              <a:rPr lang="en-US" sz="1400" b="1" dirty="0" err="1" smtClean="0">
                <a:solidFill>
                  <a:schemeClr val="bg1"/>
                </a:solidFill>
              </a:rPr>
              <a:t>Kelvyn</a:t>
            </a:r>
            <a:r>
              <a:rPr lang="en-US" sz="1400" b="1" dirty="0" smtClean="0">
                <a:solidFill>
                  <a:schemeClr val="bg1"/>
                </a:solidFill>
              </a:rPr>
              <a:t> </a:t>
            </a:r>
            <a:r>
              <a:rPr lang="en-US" sz="1400" b="1" dirty="0" err="1" smtClean="0">
                <a:solidFill>
                  <a:schemeClr val="bg1"/>
                </a:solidFill>
              </a:rPr>
              <a:t>Fernades</a:t>
            </a:r>
            <a:endParaRPr lang="en-US" sz="1400" b="1" dirty="0">
              <a:solidFill>
                <a:schemeClr val="bg1"/>
              </a:solidFill>
            </a:endParaRPr>
          </a:p>
          <a:p>
            <a:r>
              <a:rPr lang="en-US" sz="1400" b="1" dirty="0">
                <a:solidFill>
                  <a:schemeClr val="bg1"/>
                </a:solidFill>
              </a:rPr>
              <a:t>Mark Fuller</a:t>
            </a:r>
          </a:p>
          <a:p>
            <a:r>
              <a:rPr lang="en-US" sz="1400" b="1" dirty="0">
                <a:solidFill>
                  <a:schemeClr val="bg1"/>
                </a:solidFill>
              </a:rPr>
              <a:t>Ying Pei</a:t>
            </a:r>
          </a:p>
          <a:p>
            <a:r>
              <a:rPr lang="en-US" sz="1400" b="1" dirty="0" smtClean="0">
                <a:solidFill>
                  <a:schemeClr val="bg1"/>
                </a:solidFill>
              </a:rPr>
              <a:t>Ali Rizvi</a:t>
            </a:r>
          </a:p>
          <a:p>
            <a:r>
              <a:rPr lang="en-US" sz="1400" b="1" dirty="0" smtClean="0">
                <a:solidFill>
                  <a:schemeClr val="bg1"/>
                </a:solidFill>
              </a:rPr>
              <a:t>Vivienne Tedesco</a:t>
            </a:r>
          </a:p>
          <a:p>
            <a:r>
              <a:rPr lang="en-US" sz="1400" b="1" dirty="0" smtClean="0">
                <a:solidFill>
                  <a:schemeClr val="bg1"/>
                </a:solidFill>
              </a:rPr>
              <a:t>David Wang</a:t>
            </a:r>
          </a:p>
          <a:p>
            <a:r>
              <a:rPr lang="en-US" sz="1400" b="1" dirty="0">
                <a:solidFill>
                  <a:schemeClr val="bg1"/>
                </a:solidFill>
              </a:rPr>
              <a:t>Yi </a:t>
            </a:r>
            <a:r>
              <a:rPr lang="en-US" sz="1400" b="1" dirty="0" smtClean="0">
                <a:solidFill>
                  <a:schemeClr val="bg1"/>
                </a:solidFill>
              </a:rPr>
              <a:t>Zhang</a:t>
            </a:r>
          </a:p>
          <a:p>
            <a:endParaRPr lang="en-US" sz="1400" b="1" dirty="0">
              <a:solidFill>
                <a:schemeClr val="bg1"/>
              </a:solidFill>
            </a:endParaRPr>
          </a:p>
        </p:txBody>
      </p:sp>
      <p:sp>
        <p:nvSpPr>
          <p:cNvPr id="6" name="TextBox 5"/>
          <p:cNvSpPr txBox="1"/>
          <p:nvPr/>
        </p:nvSpPr>
        <p:spPr>
          <a:xfrm>
            <a:off x="3119161" y="4375564"/>
            <a:ext cx="1878528" cy="1600438"/>
          </a:xfrm>
          <a:prstGeom prst="rect">
            <a:avLst/>
          </a:prstGeom>
          <a:noFill/>
        </p:spPr>
        <p:txBody>
          <a:bodyPr wrap="none" rtlCol="0">
            <a:spAutoFit/>
          </a:bodyPr>
          <a:lstStyle/>
          <a:p>
            <a:r>
              <a:rPr lang="en-US" sz="1400" b="1" dirty="0" smtClean="0">
                <a:solidFill>
                  <a:schemeClr val="bg1"/>
                </a:solidFill>
              </a:rPr>
              <a:t>Yazeed Alshuweishi</a:t>
            </a:r>
          </a:p>
          <a:p>
            <a:r>
              <a:rPr lang="en-US" sz="1400" b="1" dirty="0" smtClean="0">
                <a:solidFill>
                  <a:schemeClr val="bg1"/>
                </a:solidFill>
              </a:rPr>
              <a:t>Kristina Durham</a:t>
            </a:r>
          </a:p>
          <a:p>
            <a:r>
              <a:rPr lang="en-US" sz="1400" b="1" dirty="0" smtClean="0">
                <a:solidFill>
                  <a:schemeClr val="bg1"/>
                </a:solidFill>
              </a:rPr>
              <a:t>Leticia Gonzalez</a:t>
            </a:r>
          </a:p>
          <a:p>
            <a:r>
              <a:rPr lang="en-US" sz="1400" b="1" dirty="0" smtClean="0">
                <a:solidFill>
                  <a:schemeClr val="bg1"/>
                </a:solidFill>
              </a:rPr>
              <a:t>Melissa MacDonald</a:t>
            </a:r>
          </a:p>
          <a:p>
            <a:r>
              <a:rPr lang="en-US" sz="1400" b="1" dirty="0" smtClean="0">
                <a:solidFill>
                  <a:schemeClr val="bg1"/>
                </a:solidFill>
              </a:rPr>
              <a:t>Jane McBride</a:t>
            </a:r>
          </a:p>
          <a:p>
            <a:r>
              <a:rPr lang="en-US" sz="1400" b="1" dirty="0" smtClean="0">
                <a:solidFill>
                  <a:schemeClr val="bg1"/>
                </a:solidFill>
              </a:rPr>
              <a:t>Pei Yu</a:t>
            </a:r>
          </a:p>
          <a:p>
            <a:endParaRPr lang="en-US" sz="1400" b="1" dirty="0">
              <a:solidFill>
                <a:schemeClr val="bg1"/>
              </a:solidFill>
            </a:endParaRPr>
          </a:p>
        </p:txBody>
      </p:sp>
      <p:sp>
        <p:nvSpPr>
          <p:cNvPr id="7" name="TextBox 6"/>
          <p:cNvSpPr txBox="1"/>
          <p:nvPr/>
        </p:nvSpPr>
        <p:spPr>
          <a:xfrm>
            <a:off x="5451236" y="1329070"/>
            <a:ext cx="3477234" cy="3539430"/>
          </a:xfrm>
          <a:prstGeom prst="rect">
            <a:avLst/>
          </a:prstGeom>
          <a:noFill/>
        </p:spPr>
        <p:txBody>
          <a:bodyPr wrap="none" rtlCol="0">
            <a:spAutoFit/>
          </a:bodyPr>
          <a:lstStyle/>
          <a:p>
            <a:r>
              <a:rPr lang="en-US" sz="1400" b="1" dirty="0" smtClean="0">
                <a:solidFill>
                  <a:schemeClr val="bg1"/>
                </a:solidFill>
              </a:rPr>
              <a:t>Monty Krieger —Cambridge, USA</a:t>
            </a:r>
          </a:p>
          <a:p>
            <a:endParaRPr lang="en-US" sz="1400" b="1" dirty="0">
              <a:solidFill>
                <a:schemeClr val="bg1"/>
              </a:solidFill>
            </a:endParaRPr>
          </a:p>
          <a:p>
            <a:r>
              <a:rPr lang="en-US" sz="1400" b="1" dirty="0">
                <a:solidFill>
                  <a:schemeClr val="bg1"/>
                </a:solidFill>
              </a:rPr>
              <a:t>Rick Austin — Hamilton, </a:t>
            </a:r>
            <a:r>
              <a:rPr lang="en-US" sz="1400" b="1" dirty="0" smtClean="0">
                <a:solidFill>
                  <a:schemeClr val="bg1"/>
                </a:solidFill>
              </a:rPr>
              <a:t>Canada</a:t>
            </a:r>
          </a:p>
          <a:p>
            <a:endParaRPr lang="en-US" sz="1400" b="1" dirty="0">
              <a:solidFill>
                <a:schemeClr val="bg1"/>
              </a:solidFill>
            </a:endParaRPr>
          </a:p>
          <a:p>
            <a:r>
              <a:rPr lang="en-US" sz="1400" b="1" dirty="0" smtClean="0">
                <a:solidFill>
                  <a:schemeClr val="bg1"/>
                </a:solidFill>
              </a:rPr>
              <a:t>Suleiman Igdoura — Hamilton, Canada</a:t>
            </a:r>
          </a:p>
          <a:p>
            <a:endParaRPr lang="en-US" sz="1400" b="1" dirty="0" smtClean="0">
              <a:solidFill>
                <a:schemeClr val="bg1"/>
              </a:solidFill>
            </a:endParaRPr>
          </a:p>
          <a:p>
            <a:r>
              <a:rPr lang="en-US" sz="1400" b="1" dirty="0" smtClean="0">
                <a:solidFill>
                  <a:schemeClr val="bg1"/>
                </a:solidFill>
              </a:rPr>
              <a:t>Geoff Werstuck — </a:t>
            </a:r>
            <a:r>
              <a:rPr lang="en-US" sz="1400" b="1" dirty="0">
                <a:solidFill>
                  <a:schemeClr val="bg1"/>
                </a:solidFill>
              </a:rPr>
              <a:t>Hamilton, </a:t>
            </a:r>
            <a:r>
              <a:rPr lang="en-US" sz="1400" b="1" dirty="0" smtClean="0">
                <a:solidFill>
                  <a:schemeClr val="bg1"/>
                </a:solidFill>
              </a:rPr>
              <a:t>Canada</a:t>
            </a:r>
          </a:p>
          <a:p>
            <a:endParaRPr lang="en-US" sz="1400" b="1" dirty="0" smtClean="0">
              <a:solidFill>
                <a:schemeClr val="bg1"/>
              </a:solidFill>
            </a:endParaRPr>
          </a:p>
          <a:p>
            <a:r>
              <a:rPr lang="en-US" sz="1400" b="1" dirty="0" smtClean="0">
                <a:solidFill>
                  <a:schemeClr val="bg1"/>
                </a:solidFill>
              </a:rPr>
              <a:t>Richard Lehner – Edmonton, Canada</a:t>
            </a:r>
          </a:p>
          <a:p>
            <a:endParaRPr lang="en-US" sz="1400" b="1" dirty="0">
              <a:solidFill>
                <a:schemeClr val="bg1"/>
              </a:solidFill>
            </a:endParaRPr>
          </a:p>
          <a:p>
            <a:r>
              <a:rPr lang="en-US" sz="1400" b="1" dirty="0" smtClean="0">
                <a:solidFill>
                  <a:schemeClr val="bg1"/>
                </a:solidFill>
              </a:rPr>
              <a:t>Dennis Vance --  Edmonton, Canada</a:t>
            </a:r>
          </a:p>
          <a:p>
            <a:endParaRPr lang="en-US" sz="1400" b="1" dirty="0">
              <a:solidFill>
                <a:schemeClr val="bg1"/>
              </a:solidFill>
            </a:endParaRPr>
          </a:p>
          <a:p>
            <a:r>
              <a:rPr lang="en-US" sz="1400" b="1" dirty="0" smtClean="0">
                <a:solidFill>
                  <a:schemeClr val="bg1"/>
                </a:solidFill>
              </a:rPr>
              <a:t>Khosrow Adeli — Toronto, Canada</a:t>
            </a:r>
          </a:p>
          <a:p>
            <a:endParaRPr lang="en-US" sz="1400" b="1" dirty="0">
              <a:solidFill>
                <a:schemeClr val="bg1"/>
              </a:solidFill>
            </a:endParaRPr>
          </a:p>
          <a:p>
            <a:r>
              <a:rPr lang="en-US" sz="1400" b="1" dirty="0" smtClean="0">
                <a:solidFill>
                  <a:schemeClr val="bg1"/>
                </a:solidFill>
              </a:rPr>
              <a:t>Gary Lewis</a:t>
            </a:r>
            <a:r>
              <a:rPr lang="en-US" sz="1400" b="1" dirty="0">
                <a:solidFill>
                  <a:schemeClr val="bg1"/>
                </a:solidFill>
              </a:rPr>
              <a:t> — Toronto, Canada</a:t>
            </a:r>
            <a:endParaRPr lang="en-US" sz="1400" b="1" dirty="0" smtClean="0">
              <a:solidFill>
                <a:schemeClr val="bg1"/>
              </a:solidFill>
            </a:endParaRPr>
          </a:p>
          <a:p>
            <a:endParaRPr lang="en-US" sz="1400" b="1" dirty="0">
              <a:solidFill>
                <a:schemeClr val="bg1"/>
              </a:solidFill>
            </a:endParaRPr>
          </a:p>
        </p:txBody>
      </p:sp>
      <p:sp>
        <p:nvSpPr>
          <p:cNvPr id="8" name="TextBox 7"/>
          <p:cNvSpPr txBox="1"/>
          <p:nvPr/>
        </p:nvSpPr>
        <p:spPr>
          <a:xfrm>
            <a:off x="436212" y="4066008"/>
            <a:ext cx="1651414" cy="307777"/>
          </a:xfrm>
          <a:prstGeom prst="rect">
            <a:avLst/>
          </a:prstGeom>
          <a:noFill/>
        </p:spPr>
        <p:txBody>
          <a:bodyPr wrap="none" rtlCol="0">
            <a:spAutoFit/>
          </a:bodyPr>
          <a:lstStyle/>
          <a:p>
            <a:r>
              <a:rPr lang="en-US" sz="1400" b="1" i="1" dirty="0" smtClean="0">
                <a:solidFill>
                  <a:schemeClr val="bg1"/>
                </a:solidFill>
              </a:rPr>
              <a:t>Former members</a:t>
            </a:r>
            <a:endParaRPr lang="en-US" sz="1400" b="1" i="1" dirty="0">
              <a:solidFill>
                <a:schemeClr val="bg1"/>
              </a:solidFill>
            </a:endParaRPr>
          </a:p>
        </p:txBody>
      </p:sp>
      <p:sp>
        <p:nvSpPr>
          <p:cNvPr id="9" name="TextBox 8"/>
          <p:cNvSpPr txBox="1"/>
          <p:nvPr/>
        </p:nvSpPr>
        <p:spPr>
          <a:xfrm>
            <a:off x="2958218" y="4066008"/>
            <a:ext cx="1680268" cy="307777"/>
          </a:xfrm>
          <a:prstGeom prst="rect">
            <a:avLst/>
          </a:prstGeom>
          <a:noFill/>
        </p:spPr>
        <p:txBody>
          <a:bodyPr wrap="none" rtlCol="0">
            <a:spAutoFit/>
          </a:bodyPr>
          <a:lstStyle/>
          <a:p>
            <a:r>
              <a:rPr lang="en-US" sz="1400" b="1" i="1" dirty="0" smtClean="0">
                <a:solidFill>
                  <a:schemeClr val="bg1"/>
                </a:solidFill>
              </a:rPr>
              <a:t>Current members</a:t>
            </a:r>
            <a:endParaRPr lang="en-US" sz="1400" b="1" i="1" dirty="0">
              <a:solidFill>
                <a:schemeClr val="bg1"/>
              </a:solidFill>
            </a:endParaRPr>
          </a:p>
        </p:txBody>
      </p:sp>
      <p:pic>
        <p:nvPicPr>
          <p:cNvPr id="10" name="Picture 18" descr="F:\Current-Sept 20 07\Dino\Talks and meetings\CCS\CIHRlogo_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87351" y="5374463"/>
            <a:ext cx="927100" cy="865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9" descr="G:\Current-Dec 21 07\Dino\Talks and meetings\CCS\hsf logo.jpg"/>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523" r="88527" b="25433"/>
          <a:stretch/>
        </p:blipFill>
        <p:spPr bwMode="auto">
          <a:xfrm>
            <a:off x="7616760" y="5392238"/>
            <a:ext cx="717121" cy="829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1"/>
          <p:cNvSpPr txBox="1"/>
          <p:nvPr/>
        </p:nvSpPr>
        <p:spPr>
          <a:xfrm>
            <a:off x="6642267" y="4911030"/>
            <a:ext cx="1095172" cy="369332"/>
          </a:xfrm>
          <a:prstGeom prst="rect">
            <a:avLst/>
          </a:prstGeom>
          <a:noFill/>
        </p:spPr>
        <p:txBody>
          <a:bodyPr wrap="none" rtlCol="0">
            <a:spAutoFit/>
          </a:bodyPr>
          <a:lstStyle/>
          <a:p>
            <a:r>
              <a:rPr lang="en-US" b="1" i="1" dirty="0" smtClean="0">
                <a:solidFill>
                  <a:schemeClr val="bg1"/>
                </a:solidFill>
                <a:effectLst>
                  <a:outerShdw blurRad="38100" dist="38100" dir="2700000" algn="tl">
                    <a:srgbClr val="000000">
                      <a:alpha val="43137"/>
                    </a:srgbClr>
                  </a:outerShdw>
                </a:effectLst>
              </a:rPr>
              <a:t>Funders</a:t>
            </a:r>
            <a:endParaRPr lang="en-US" b="1" i="1" dirty="0">
              <a:solidFill>
                <a:schemeClr val="bg1"/>
              </a:solidFill>
              <a:effectLst>
                <a:outerShdw blurRad="38100" dist="38100" dir="2700000" algn="tl">
                  <a:srgbClr val="000000">
                    <a:alpha val="43137"/>
                  </a:srgbClr>
                </a:outerShdw>
              </a:effectLst>
            </a:endParaRPr>
          </a:p>
        </p:txBody>
      </p:sp>
      <p:sp>
        <p:nvSpPr>
          <p:cNvPr id="13" name="TextBox 12"/>
          <p:cNvSpPr txBox="1"/>
          <p:nvPr/>
        </p:nvSpPr>
        <p:spPr>
          <a:xfrm>
            <a:off x="5257707" y="6231713"/>
            <a:ext cx="1882247" cy="523220"/>
          </a:xfrm>
          <a:prstGeom prst="rect">
            <a:avLst/>
          </a:prstGeom>
          <a:noFill/>
        </p:spPr>
        <p:txBody>
          <a:bodyPr wrap="none" rtlCol="0">
            <a:spAutoFit/>
          </a:bodyPr>
          <a:lstStyle/>
          <a:p>
            <a:r>
              <a:rPr lang="en-US" sz="1400" b="1" dirty="0" smtClean="0">
                <a:solidFill>
                  <a:schemeClr val="bg1"/>
                </a:solidFill>
                <a:effectLst>
                  <a:outerShdw blurRad="38100" dist="38100" dir="2700000" algn="tl">
                    <a:srgbClr val="000000">
                      <a:alpha val="43137"/>
                    </a:srgbClr>
                  </a:outerShdw>
                </a:effectLst>
              </a:rPr>
              <a:t>Canadian Institutes </a:t>
            </a:r>
          </a:p>
          <a:p>
            <a:r>
              <a:rPr lang="en-US" sz="1400" b="1" dirty="0" smtClean="0">
                <a:solidFill>
                  <a:schemeClr val="bg1"/>
                </a:solidFill>
                <a:effectLst>
                  <a:outerShdw blurRad="38100" dist="38100" dir="2700000" algn="tl">
                    <a:srgbClr val="000000">
                      <a:alpha val="43137"/>
                    </a:srgbClr>
                  </a:outerShdw>
                </a:effectLst>
              </a:rPr>
              <a:t>of Health Research</a:t>
            </a:r>
            <a:endParaRPr lang="en-US" sz="1400" b="1" dirty="0">
              <a:solidFill>
                <a:schemeClr val="bg1"/>
              </a:solidFill>
              <a:effectLst>
                <a:outerShdw blurRad="38100" dist="38100" dir="2700000" algn="tl">
                  <a:srgbClr val="000000">
                    <a:alpha val="43137"/>
                  </a:srgbClr>
                </a:outerShdw>
              </a:effectLst>
            </a:endParaRPr>
          </a:p>
        </p:txBody>
      </p:sp>
      <p:sp>
        <p:nvSpPr>
          <p:cNvPr id="14" name="TextBox 13"/>
          <p:cNvSpPr txBox="1"/>
          <p:nvPr/>
        </p:nvSpPr>
        <p:spPr>
          <a:xfrm>
            <a:off x="7046223" y="6231713"/>
            <a:ext cx="2069797" cy="523220"/>
          </a:xfrm>
          <a:prstGeom prst="rect">
            <a:avLst/>
          </a:prstGeom>
          <a:noFill/>
        </p:spPr>
        <p:txBody>
          <a:bodyPr wrap="none" rtlCol="0">
            <a:spAutoFit/>
          </a:bodyPr>
          <a:lstStyle/>
          <a:p>
            <a:pPr algn="ctr"/>
            <a:r>
              <a:rPr lang="en-US" sz="1400" b="1" dirty="0" smtClean="0">
                <a:solidFill>
                  <a:schemeClr val="bg1"/>
                </a:solidFill>
                <a:effectLst>
                  <a:outerShdw blurRad="38100" dist="38100" dir="2700000" algn="tl">
                    <a:srgbClr val="000000">
                      <a:alpha val="43137"/>
                    </a:srgbClr>
                  </a:outerShdw>
                </a:effectLst>
              </a:rPr>
              <a:t>Heart and Stroke</a:t>
            </a:r>
          </a:p>
          <a:p>
            <a:pPr algn="ctr"/>
            <a:r>
              <a:rPr lang="en-US" sz="1400" b="1" dirty="0" smtClean="0">
                <a:solidFill>
                  <a:schemeClr val="bg1"/>
                </a:solidFill>
                <a:effectLst>
                  <a:outerShdw blurRad="38100" dist="38100" dir="2700000" algn="tl">
                    <a:srgbClr val="000000">
                      <a:alpha val="43137"/>
                    </a:srgbClr>
                  </a:outerShdw>
                </a:effectLst>
              </a:rPr>
              <a:t>Foundation of Canada</a:t>
            </a:r>
            <a:endParaRPr lang="en-US" sz="1400" b="1" dirty="0">
              <a:solidFill>
                <a:schemeClr val="bg1"/>
              </a:solidFill>
              <a:effectLst>
                <a:outerShdw blurRad="38100" dist="38100" dir="2700000" algn="tl">
                  <a:srgbClr val="000000">
                    <a:alpha val="43137"/>
                  </a:srgbClr>
                </a:outerShdw>
              </a:effectLst>
            </a:endParaRP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xmlns="" val="0"/>
              </a:ext>
            </a:extLst>
          </a:blip>
          <a:srcRect l="8508" t="1809" r="4775" b="21345"/>
          <a:stretch/>
        </p:blipFill>
        <p:spPr>
          <a:xfrm>
            <a:off x="751401" y="1370203"/>
            <a:ext cx="4413634" cy="2607466"/>
          </a:xfrm>
          <a:prstGeom prst="rect">
            <a:avLst/>
          </a:prstGeom>
        </p:spPr>
      </p:pic>
    </p:spTree>
    <p:extLst>
      <p:ext uri="{BB962C8B-B14F-4D97-AF65-F5344CB8AC3E}">
        <p14:creationId xmlns:p14="http://schemas.microsoft.com/office/powerpoint/2010/main" xmlns="" val="31909767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3" descr="C:\WINDOWS\Desktop\Untitled-1.jpg"/>
          <p:cNvPicPr>
            <a:picLocks noChangeAspect="1" noChangeArrowheads="1"/>
          </p:cNvPicPr>
          <p:nvPr/>
        </p:nvPicPr>
        <p:blipFill>
          <a:blip r:embed="rId2">
            <a:lum bright="-6000" contrast="6000"/>
            <a:extLst>
              <a:ext uri="{28A0092B-C50C-407E-A947-70E740481C1C}">
                <a14:useLocalDpi xmlns:a14="http://schemas.microsoft.com/office/drawing/2010/main" xmlns="" val="0"/>
              </a:ext>
            </a:extLst>
          </a:blip>
          <a:srcRect/>
          <a:stretch>
            <a:fillRect/>
          </a:stretch>
        </p:blipFill>
        <p:spPr bwMode="auto">
          <a:xfrm>
            <a:off x="2130425" y="1759743"/>
            <a:ext cx="4997450" cy="3786187"/>
          </a:xfrm>
          <a:prstGeom prst="rect">
            <a:avLst/>
          </a:prstGeom>
          <a:noFill/>
          <a:ln w="5715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6381750" y="5860018"/>
            <a:ext cx="2265364" cy="738664"/>
          </a:xfrm>
          <a:prstGeom prst="rect">
            <a:avLst/>
          </a:prstGeom>
          <a:noFill/>
        </p:spPr>
        <p:txBody>
          <a:bodyPr wrap="none" rtlCol="0">
            <a:spAutoFit/>
          </a:bodyPr>
          <a:lstStyle/>
          <a:p>
            <a:r>
              <a:rPr lang="en-US" sz="1400" dirty="0" smtClean="0">
                <a:solidFill>
                  <a:schemeClr val="bg1"/>
                </a:solidFill>
                <a:effectLst>
                  <a:outerShdw blurRad="38100" dist="38100" dir="2700000" algn="tl">
                    <a:srgbClr val="000000">
                      <a:alpha val="43137"/>
                    </a:srgbClr>
                  </a:outerShdw>
                </a:effectLst>
              </a:rPr>
              <a:t>Slide Source:</a:t>
            </a:r>
          </a:p>
          <a:p>
            <a:r>
              <a:rPr lang="en-US" sz="1400" dirty="0" smtClean="0">
                <a:solidFill>
                  <a:schemeClr val="bg1"/>
                </a:solidFill>
                <a:effectLst>
                  <a:outerShdw blurRad="38100" dist="38100" dir="2700000" algn="tl">
                    <a:srgbClr val="000000">
                      <a:alpha val="43137"/>
                    </a:srgbClr>
                  </a:outerShdw>
                </a:effectLst>
              </a:rPr>
              <a:t>Lipids Online Slide Library</a:t>
            </a:r>
          </a:p>
          <a:p>
            <a:r>
              <a:rPr lang="en-US" sz="1400" dirty="0" smtClean="0">
                <a:solidFill>
                  <a:schemeClr val="bg1"/>
                </a:solidFill>
                <a:effectLst>
                  <a:outerShdw blurRad="38100" dist="38100" dir="2700000" algn="tl">
                    <a:srgbClr val="000000">
                      <a:alpha val="43137"/>
                    </a:srgbClr>
                  </a:outerShdw>
                </a:effectLst>
              </a:rPr>
              <a:t>www.lipidsonline.org</a:t>
            </a:r>
            <a:endParaRPr lang="en-US" sz="1400"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5834164" y="3571486"/>
            <a:ext cx="1380506" cy="584775"/>
          </a:xfrm>
          <a:prstGeom prst="rect">
            <a:avLst/>
          </a:prstGeom>
          <a:noFill/>
        </p:spPr>
        <p:txBody>
          <a:bodyPr wrap="none" rtlCol="0">
            <a:spAutoFit/>
          </a:bodyPr>
          <a:lstStyle/>
          <a:p>
            <a:r>
              <a:rPr lang="en-US" sz="1600" b="1" dirty="0" smtClean="0"/>
              <a:t>Ruptured</a:t>
            </a:r>
          </a:p>
          <a:p>
            <a:r>
              <a:rPr lang="en-US" sz="1600" b="1" dirty="0" smtClean="0"/>
              <a:t>Fibrous Cap</a:t>
            </a:r>
            <a:endParaRPr lang="en-US" sz="1600" b="1" dirty="0"/>
          </a:p>
        </p:txBody>
      </p:sp>
      <p:cxnSp>
        <p:nvCxnSpPr>
          <p:cNvPr id="6" name="Straight Arrow Connector 5"/>
          <p:cNvCxnSpPr/>
          <p:nvPr/>
        </p:nvCxnSpPr>
        <p:spPr>
          <a:xfrm flipH="1">
            <a:off x="5340546" y="3783083"/>
            <a:ext cx="541814" cy="166227"/>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4920745" y="3783083"/>
            <a:ext cx="961615" cy="53539"/>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787517" y="3949310"/>
            <a:ext cx="1186543" cy="338554"/>
          </a:xfrm>
          <a:prstGeom prst="rect">
            <a:avLst/>
          </a:prstGeom>
          <a:noFill/>
        </p:spPr>
        <p:txBody>
          <a:bodyPr wrap="none" rtlCol="0">
            <a:spAutoFit/>
          </a:bodyPr>
          <a:lstStyle/>
          <a:p>
            <a:r>
              <a:rPr lang="en-US" sz="1600" b="1" dirty="0" smtClean="0">
                <a:solidFill>
                  <a:schemeClr val="bg1"/>
                </a:solidFill>
                <a:effectLst>
                  <a:outerShdw blurRad="38100" dist="38100" dir="2700000" algn="tl">
                    <a:srgbClr val="000000">
                      <a:alpha val="43137"/>
                    </a:srgbClr>
                  </a:outerShdw>
                </a:effectLst>
              </a:rPr>
              <a:t>Thrombus</a:t>
            </a:r>
            <a:endParaRPr lang="en-US" sz="1600" b="1" dirty="0">
              <a:solidFill>
                <a:schemeClr val="bg1"/>
              </a:solidFill>
              <a:effectLst>
                <a:outerShdw blurRad="38100" dist="38100" dir="2700000" algn="tl">
                  <a:srgbClr val="000000">
                    <a:alpha val="43137"/>
                  </a:srgbClr>
                </a:outerShdw>
              </a:effectLst>
            </a:endParaRPr>
          </a:p>
        </p:txBody>
      </p:sp>
      <p:sp>
        <p:nvSpPr>
          <p:cNvPr id="29" name="TextBox 28"/>
          <p:cNvSpPr txBox="1"/>
          <p:nvPr/>
        </p:nvSpPr>
        <p:spPr>
          <a:xfrm>
            <a:off x="4304578" y="2548823"/>
            <a:ext cx="1529586" cy="338554"/>
          </a:xfrm>
          <a:prstGeom prst="rect">
            <a:avLst/>
          </a:prstGeom>
          <a:noFill/>
        </p:spPr>
        <p:txBody>
          <a:bodyPr wrap="none" rtlCol="0">
            <a:spAutoFit/>
          </a:bodyPr>
          <a:lstStyle/>
          <a:p>
            <a:r>
              <a:rPr lang="en-US" sz="1600" b="1" dirty="0" smtClean="0"/>
              <a:t>Necrotic Core</a:t>
            </a:r>
            <a:endParaRPr lang="en-US" sz="1600" b="1" dirty="0"/>
          </a:p>
        </p:txBody>
      </p:sp>
      <p:sp>
        <p:nvSpPr>
          <p:cNvPr id="11" name="Title 10"/>
          <p:cNvSpPr>
            <a:spLocks noGrp="1"/>
          </p:cNvSpPr>
          <p:nvPr>
            <p:ph type="title" idx="4294967295"/>
          </p:nvPr>
        </p:nvSpPr>
        <p:spPr/>
        <p:txBody>
          <a:bodyPr/>
          <a:lstStyle/>
          <a:p>
            <a:r>
              <a:rPr lang="en-US" sz="3200" b="1" dirty="0" smtClean="0">
                <a:solidFill>
                  <a:srgbClr val="FFFF99"/>
                </a:solidFill>
                <a:effectLst>
                  <a:outerShdw blurRad="38100" dist="38100" dir="2700000" algn="tl">
                    <a:srgbClr val="000000">
                      <a:alpha val="43137"/>
                    </a:srgbClr>
                  </a:outerShdw>
                </a:effectLst>
              </a:rPr>
              <a:t>Atherosclerosis</a:t>
            </a:r>
            <a:endParaRPr lang="en-US" sz="3200" b="1" dirty="0">
              <a:solidFill>
                <a:srgbClr val="FFFF9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4317954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talk025__s002_f"/>
          <p:cNvPicPr>
            <a:picLocks noChangeAspect="1" noChangeArrowheads="1"/>
          </p:cNvPicPr>
          <p:nvPr/>
        </p:nvPicPr>
        <p:blipFill>
          <a:blip r:embed="rId2"/>
          <a:srcRect t="18782"/>
          <a:stretch>
            <a:fillRect/>
          </a:stretch>
        </p:blipFill>
        <p:spPr bwMode="auto">
          <a:xfrm>
            <a:off x="1791456" y="2345140"/>
            <a:ext cx="5619277" cy="3045726"/>
          </a:xfrm>
          <a:prstGeom prst="rect">
            <a:avLst/>
          </a:prstGeom>
          <a:noFill/>
          <a:ln w="9525">
            <a:noFill/>
            <a:miter lim="800000"/>
            <a:headEnd/>
            <a:tailEnd/>
          </a:ln>
        </p:spPr>
      </p:pic>
      <p:sp>
        <p:nvSpPr>
          <p:cNvPr id="4" name="Title 3"/>
          <p:cNvSpPr>
            <a:spLocks noGrp="1"/>
          </p:cNvSpPr>
          <p:nvPr>
            <p:ph type="title" idx="4294967295"/>
          </p:nvPr>
        </p:nvSpPr>
        <p:spPr>
          <a:xfrm>
            <a:off x="413366" y="454529"/>
            <a:ext cx="8229600" cy="1143000"/>
          </a:xfrm>
        </p:spPr>
        <p:txBody>
          <a:bodyPr/>
          <a:lstStyle/>
          <a:p>
            <a:pPr rtl="0" eaLnBrk="0" fontAlgn="base" latinLnBrk="0" hangingPunct="0"/>
            <a:r>
              <a:rPr lang="en-US" sz="3200" b="1" i="0" spc="0" baseline="0" dirty="0" smtClean="0">
                <a:ln>
                  <a:noFill/>
                </a:ln>
                <a:solidFill>
                  <a:srgbClr val="FFFF99"/>
                </a:solidFill>
                <a:effectLst>
                  <a:outerShdw blurRad="38100" dist="38100" dir="2700000" algn="tl" rotWithShape="0">
                    <a:srgbClr val="000000"/>
                  </a:outerShdw>
                </a:effectLst>
                <a:latin typeface="+mn-lt"/>
                <a:cs typeface="Arial"/>
              </a:rPr>
              <a:t>Heart disease risk versus LDL</a:t>
            </a:r>
            <a:br>
              <a:rPr lang="en-US" sz="3200" b="1" i="0" spc="0" baseline="0" dirty="0" smtClean="0">
                <a:ln>
                  <a:noFill/>
                </a:ln>
                <a:solidFill>
                  <a:srgbClr val="FFFF99"/>
                </a:solidFill>
                <a:effectLst>
                  <a:outerShdw blurRad="38100" dist="38100" dir="2700000" algn="tl" rotWithShape="0">
                    <a:srgbClr val="000000"/>
                  </a:outerShdw>
                </a:effectLst>
                <a:latin typeface="+mn-lt"/>
                <a:cs typeface="Arial"/>
              </a:rPr>
            </a:br>
            <a:r>
              <a:rPr lang="en-US" sz="3200" b="1" i="0" spc="0" baseline="0" dirty="0" smtClean="0">
                <a:ln>
                  <a:noFill/>
                </a:ln>
                <a:solidFill>
                  <a:srgbClr val="FFFF99"/>
                </a:solidFill>
                <a:effectLst>
                  <a:outerShdw blurRad="38100" dist="38100" dir="2700000" algn="tl" rotWithShape="0">
                    <a:srgbClr val="000000"/>
                  </a:outerShdw>
                </a:effectLst>
                <a:latin typeface="+mn-lt"/>
                <a:cs typeface="Arial"/>
              </a:rPr>
              <a:t> and HDL-cholesterol levels</a:t>
            </a:r>
            <a:endParaRPr lang="en-US" sz="3200" dirty="0" smtClean="0">
              <a:effectLst/>
              <a:latin typeface="+mn-lt"/>
            </a:endParaRPr>
          </a:p>
        </p:txBody>
      </p:sp>
    </p:spTree>
    <p:extLst>
      <p:ext uri="{BB962C8B-B14F-4D97-AF65-F5344CB8AC3E}">
        <p14:creationId xmlns:p14="http://schemas.microsoft.com/office/powerpoint/2010/main" xmlns="" val="21031414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2" descr="A6170115-LDL_and_HDL_cholesterol-SPL.jpg"/>
          <p:cNvPicPr>
            <a:picLocks noChangeAspect="1"/>
          </p:cNvPicPr>
          <p:nvPr/>
        </p:nvPicPr>
        <p:blipFill rotWithShape="1">
          <a:blip r:embed="rId2">
            <a:extLst>
              <a:ext uri="{28A0092B-C50C-407E-A947-70E740481C1C}">
                <a14:useLocalDpi xmlns:a14="http://schemas.microsoft.com/office/drawing/2010/main" xmlns="" val="0"/>
              </a:ext>
            </a:extLst>
          </a:blip>
          <a:srcRect l="1" t="-862" r="-310" b="407"/>
          <a:stretch/>
        </p:blipFill>
        <p:spPr bwMode="auto">
          <a:xfrm>
            <a:off x="1817871" y="1073889"/>
            <a:ext cx="5720613" cy="5090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3168502" y="1073889"/>
            <a:ext cx="883575" cy="523220"/>
          </a:xfrm>
          <a:prstGeom prst="rect">
            <a:avLst/>
          </a:prstGeom>
          <a:noFill/>
        </p:spPr>
        <p:txBody>
          <a:bodyPr wrap="none" rtlCol="0">
            <a:spAutoFit/>
          </a:bodyPr>
          <a:lstStyle/>
          <a:p>
            <a:r>
              <a:rPr lang="en-US" sz="2800" b="1" dirty="0" smtClean="0">
                <a:solidFill>
                  <a:schemeClr val="bg1"/>
                </a:solidFill>
                <a:effectLst>
                  <a:outerShdw blurRad="38100" dist="38100" dir="2700000" algn="tl">
                    <a:srgbClr val="000000">
                      <a:alpha val="43137"/>
                    </a:srgbClr>
                  </a:outerShdw>
                </a:effectLst>
              </a:rPr>
              <a:t>LDL</a:t>
            </a:r>
            <a:endParaRPr lang="en-US" sz="2800" b="1"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5862083" y="1073889"/>
            <a:ext cx="923651" cy="523220"/>
          </a:xfrm>
          <a:prstGeom prst="rect">
            <a:avLst/>
          </a:prstGeom>
          <a:noFill/>
        </p:spPr>
        <p:txBody>
          <a:bodyPr wrap="none" rtlCol="0">
            <a:spAutoFit/>
          </a:bodyPr>
          <a:lstStyle/>
          <a:p>
            <a:r>
              <a:rPr lang="en-US" sz="2800" b="1" dirty="0" smtClean="0">
                <a:solidFill>
                  <a:schemeClr val="bg1"/>
                </a:solidFill>
                <a:effectLst>
                  <a:outerShdw blurRad="38100" dist="38100" dir="2700000" algn="tl">
                    <a:srgbClr val="000000">
                      <a:alpha val="43137"/>
                    </a:srgbClr>
                  </a:outerShdw>
                </a:effectLst>
              </a:rPr>
              <a:t>HDL</a:t>
            </a:r>
            <a:endParaRPr lang="en-US" sz="2800" b="1" dirty="0">
              <a:solidFill>
                <a:schemeClr val="bg1"/>
              </a:solidFill>
              <a:effectLst>
                <a:outerShdw blurRad="38100" dist="38100" dir="2700000" algn="tl">
                  <a:srgbClr val="000000">
                    <a:alpha val="43137"/>
                  </a:srgbClr>
                </a:outerShdw>
              </a:effectLst>
            </a:endParaRPr>
          </a:p>
        </p:txBody>
      </p:sp>
      <p:sp>
        <p:nvSpPr>
          <p:cNvPr id="5" name="TextBox 4"/>
          <p:cNvSpPr txBox="1"/>
          <p:nvPr/>
        </p:nvSpPr>
        <p:spPr>
          <a:xfrm>
            <a:off x="3485255" y="1754372"/>
            <a:ext cx="1757212" cy="338554"/>
          </a:xfrm>
          <a:prstGeom prst="rect">
            <a:avLst/>
          </a:prstGeom>
          <a:noFill/>
        </p:spPr>
        <p:txBody>
          <a:bodyPr wrap="none" rtlCol="0">
            <a:spAutoFit/>
          </a:bodyPr>
          <a:lstStyle/>
          <a:p>
            <a:r>
              <a:rPr lang="en-US" sz="1600" b="1" dirty="0" err="1" smtClean="0">
                <a:solidFill>
                  <a:schemeClr val="bg1"/>
                </a:solidFill>
                <a:effectLst>
                  <a:outerShdw blurRad="38100" dist="38100" dir="2700000" algn="tl">
                    <a:srgbClr val="000000">
                      <a:alpha val="43137"/>
                    </a:srgbClr>
                  </a:outerShdw>
                </a:effectLst>
              </a:rPr>
              <a:t>Apolipoproteins</a:t>
            </a:r>
            <a:endParaRPr lang="en-US" sz="1600" b="1" dirty="0">
              <a:solidFill>
                <a:schemeClr val="bg1"/>
              </a:solidFill>
              <a:effectLst>
                <a:outerShdw blurRad="38100" dist="38100" dir="2700000" algn="tl">
                  <a:srgbClr val="000000">
                    <a:alpha val="43137"/>
                  </a:srgbClr>
                </a:outerShdw>
              </a:effectLst>
            </a:endParaRPr>
          </a:p>
        </p:txBody>
      </p:sp>
      <p:cxnSp>
        <p:nvCxnSpPr>
          <p:cNvPr id="7" name="Straight Arrow Connector 6"/>
          <p:cNvCxnSpPr/>
          <p:nvPr/>
        </p:nvCxnSpPr>
        <p:spPr>
          <a:xfrm flipH="1">
            <a:off x="3646967" y="2092926"/>
            <a:ext cx="499731" cy="62900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146698" y="2092926"/>
            <a:ext cx="1297172" cy="13991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582649" y="4185789"/>
            <a:ext cx="1596912" cy="584775"/>
          </a:xfrm>
          <a:prstGeom prst="rect">
            <a:avLst/>
          </a:prstGeom>
          <a:noFill/>
        </p:spPr>
        <p:txBody>
          <a:bodyPr wrap="none" rtlCol="0">
            <a:spAutoFit/>
          </a:bodyPr>
          <a:lstStyle/>
          <a:p>
            <a:r>
              <a:rPr lang="en-US" sz="1600" b="1" dirty="0" smtClean="0">
                <a:solidFill>
                  <a:schemeClr val="bg1"/>
                </a:solidFill>
                <a:effectLst>
                  <a:outerShdw blurRad="38100" dist="38100" dir="2700000" algn="tl">
                    <a:srgbClr val="000000">
                      <a:alpha val="43137"/>
                    </a:srgbClr>
                  </a:outerShdw>
                </a:effectLst>
              </a:rPr>
              <a:t>Phospholipids</a:t>
            </a:r>
          </a:p>
          <a:p>
            <a:r>
              <a:rPr lang="en-US" sz="1600" b="1" dirty="0" smtClean="0">
                <a:solidFill>
                  <a:schemeClr val="bg1"/>
                </a:solidFill>
                <a:effectLst>
                  <a:outerShdw blurRad="38100" dist="38100" dir="2700000" algn="tl">
                    <a:srgbClr val="000000">
                      <a:alpha val="43137"/>
                    </a:srgbClr>
                  </a:outerShdw>
                </a:effectLst>
              </a:rPr>
              <a:t>Cholesterol</a:t>
            </a:r>
            <a:endParaRPr lang="en-US" sz="1600" b="1" dirty="0">
              <a:solidFill>
                <a:schemeClr val="bg1"/>
              </a:solidFill>
              <a:effectLst>
                <a:outerShdw blurRad="38100" dist="38100" dir="2700000" algn="tl">
                  <a:srgbClr val="000000">
                    <a:alpha val="43137"/>
                  </a:srgbClr>
                </a:outerShdw>
              </a:effectLst>
            </a:endParaRPr>
          </a:p>
        </p:txBody>
      </p:sp>
      <p:cxnSp>
        <p:nvCxnSpPr>
          <p:cNvPr id="12" name="Straight Arrow Connector 11"/>
          <p:cNvCxnSpPr/>
          <p:nvPr/>
        </p:nvCxnSpPr>
        <p:spPr>
          <a:xfrm flipH="1">
            <a:off x="4363862" y="3087399"/>
            <a:ext cx="654705" cy="82420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018567" y="2636875"/>
            <a:ext cx="843516" cy="45052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018567" y="3107486"/>
            <a:ext cx="1450910" cy="830997"/>
          </a:xfrm>
          <a:prstGeom prst="rect">
            <a:avLst/>
          </a:prstGeom>
          <a:noFill/>
        </p:spPr>
        <p:txBody>
          <a:bodyPr wrap="none" rtlCol="0">
            <a:spAutoFit/>
          </a:bodyPr>
          <a:lstStyle/>
          <a:p>
            <a:r>
              <a:rPr lang="en-US" sz="1600" b="1" dirty="0" smtClean="0">
                <a:solidFill>
                  <a:schemeClr val="bg1"/>
                </a:solidFill>
                <a:effectLst>
                  <a:outerShdw blurRad="38100" dist="38100" dir="2700000" algn="tl">
                    <a:srgbClr val="000000">
                      <a:alpha val="43137"/>
                    </a:srgbClr>
                  </a:outerShdw>
                </a:effectLst>
              </a:rPr>
              <a:t>Cholesterol </a:t>
            </a:r>
          </a:p>
          <a:p>
            <a:r>
              <a:rPr lang="en-US" sz="1600" b="1" dirty="0">
                <a:solidFill>
                  <a:schemeClr val="bg1"/>
                </a:solidFill>
                <a:effectLst>
                  <a:outerShdw blurRad="38100" dist="38100" dir="2700000" algn="tl">
                    <a:srgbClr val="000000">
                      <a:alpha val="43137"/>
                    </a:srgbClr>
                  </a:outerShdw>
                </a:effectLst>
              </a:rPr>
              <a:t> </a:t>
            </a:r>
            <a:r>
              <a:rPr lang="en-US" sz="1600" b="1" dirty="0" smtClean="0">
                <a:solidFill>
                  <a:schemeClr val="bg1"/>
                </a:solidFill>
                <a:effectLst>
                  <a:outerShdw blurRad="38100" dist="38100" dir="2700000" algn="tl">
                    <a:srgbClr val="000000">
                      <a:alpha val="43137"/>
                    </a:srgbClr>
                  </a:outerShdw>
                </a:effectLst>
              </a:rPr>
              <a:t>   Esters</a:t>
            </a:r>
          </a:p>
          <a:p>
            <a:r>
              <a:rPr lang="en-US" sz="1600" b="1" dirty="0" smtClean="0">
                <a:solidFill>
                  <a:schemeClr val="bg1"/>
                </a:solidFill>
                <a:effectLst>
                  <a:outerShdw blurRad="38100" dist="38100" dir="2700000" algn="tl">
                    <a:srgbClr val="000000">
                      <a:alpha val="43137"/>
                    </a:srgbClr>
                  </a:outerShdw>
                </a:effectLst>
              </a:rPr>
              <a:t>Triglycerides</a:t>
            </a:r>
            <a:endParaRPr lang="en-US" sz="1600" b="1" dirty="0">
              <a:solidFill>
                <a:schemeClr val="bg1"/>
              </a:solidFill>
              <a:effectLst>
                <a:outerShdw blurRad="38100" dist="38100" dir="2700000" algn="tl">
                  <a:srgbClr val="000000">
                    <a:alpha val="43137"/>
                  </a:srgbClr>
                </a:outerShdw>
              </a:effectLst>
            </a:endParaRPr>
          </a:p>
        </p:txBody>
      </p:sp>
      <p:cxnSp>
        <p:nvCxnSpPr>
          <p:cNvPr id="20" name="Straight Arrow Connector 19"/>
          <p:cNvCxnSpPr/>
          <p:nvPr/>
        </p:nvCxnSpPr>
        <p:spPr>
          <a:xfrm flipV="1">
            <a:off x="6521238" y="3009015"/>
            <a:ext cx="0" cy="117677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5018567" y="4478176"/>
            <a:ext cx="622617"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itle 25"/>
          <p:cNvSpPr>
            <a:spLocks noGrp="1"/>
          </p:cNvSpPr>
          <p:nvPr>
            <p:ph type="title" idx="4294967295"/>
          </p:nvPr>
        </p:nvSpPr>
        <p:spPr>
          <a:xfrm>
            <a:off x="457200" y="0"/>
            <a:ext cx="8229600" cy="1143000"/>
          </a:xfrm>
        </p:spPr>
        <p:txBody>
          <a:bodyPr/>
          <a:lstStyle/>
          <a:p>
            <a:r>
              <a:rPr lang="en-US" sz="3200" b="1" dirty="0" smtClean="0">
                <a:solidFill>
                  <a:srgbClr val="FFFF99"/>
                </a:solidFill>
                <a:effectLst>
                  <a:outerShdw blurRad="38100" dist="38100" dir="2700000" algn="tl">
                    <a:srgbClr val="000000">
                      <a:alpha val="43137"/>
                    </a:srgbClr>
                  </a:outerShdw>
                </a:effectLst>
              </a:rPr>
              <a:t>Low and High Density Lipoproteins</a:t>
            </a:r>
            <a:endParaRPr lang="en-US" sz="3200" b="1" dirty="0">
              <a:solidFill>
                <a:srgbClr val="FFFF99"/>
              </a:solidFill>
              <a:effectLst>
                <a:outerShdw blurRad="38100" dist="38100" dir="2700000" algn="tl">
                  <a:srgbClr val="000000">
                    <a:alpha val="43137"/>
                  </a:srgbClr>
                </a:outerShdw>
              </a:effectLst>
            </a:endParaRPr>
          </a:p>
        </p:txBody>
      </p:sp>
      <p:cxnSp>
        <p:nvCxnSpPr>
          <p:cNvPr id="15" name="Straight Arrow Connector 14"/>
          <p:cNvCxnSpPr/>
          <p:nvPr/>
        </p:nvCxnSpPr>
        <p:spPr>
          <a:xfrm flipH="1">
            <a:off x="3621567" y="2080226"/>
            <a:ext cx="499731" cy="629009"/>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121298" y="2080226"/>
            <a:ext cx="1297172" cy="139911"/>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4338462" y="3074699"/>
            <a:ext cx="654705" cy="824204"/>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4993167" y="2624175"/>
            <a:ext cx="843516" cy="450524"/>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6495838" y="2996315"/>
            <a:ext cx="0" cy="1176774"/>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4993167" y="4465476"/>
            <a:ext cx="622617" cy="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4984750" y="3079750"/>
            <a:ext cx="114300" cy="95250"/>
            <a:chOff x="5003800" y="2571750"/>
            <a:chExt cx="114300" cy="95250"/>
          </a:xfrm>
        </p:grpSpPr>
        <p:cxnSp>
          <p:nvCxnSpPr>
            <p:cNvPr id="24" name="Straight Connector 23"/>
            <p:cNvCxnSpPr/>
            <p:nvPr/>
          </p:nvCxnSpPr>
          <p:spPr>
            <a:xfrm>
              <a:off x="5010150" y="2597150"/>
              <a:ext cx="107950" cy="698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003800" y="2571750"/>
              <a:ext cx="107950" cy="6985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957699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p:cNvPicPr>
            <a:picLocks noChangeAspect="1" noChangeArrowheads="1"/>
          </p:cNvPicPr>
          <p:nvPr/>
        </p:nvPicPr>
        <p:blipFill>
          <a:blip r:embed="rId3"/>
          <a:srcRect/>
          <a:stretch>
            <a:fillRect/>
          </a:stretch>
        </p:blipFill>
        <p:spPr bwMode="auto">
          <a:xfrm>
            <a:off x="0" y="0"/>
            <a:ext cx="9144000" cy="6926263"/>
          </a:xfrm>
          <a:prstGeom prst="rect">
            <a:avLst/>
          </a:prstGeom>
          <a:noFill/>
          <a:ln w="9525">
            <a:noFill/>
            <a:miter lim="800000"/>
            <a:headEnd/>
            <a:tailEnd/>
          </a:ln>
        </p:spPr>
      </p:pic>
      <p:sp>
        <p:nvSpPr>
          <p:cNvPr id="324612" name="Text Box 4"/>
          <p:cNvSpPr txBox="1">
            <a:spLocks noChangeArrowheads="1"/>
          </p:cNvSpPr>
          <p:nvPr/>
        </p:nvSpPr>
        <p:spPr bwMode="auto">
          <a:xfrm>
            <a:off x="6842125" y="2109788"/>
            <a:ext cx="882650" cy="366712"/>
          </a:xfrm>
          <a:prstGeom prst="rect">
            <a:avLst/>
          </a:prstGeom>
          <a:noFill/>
          <a:ln w="9525">
            <a:noFill/>
            <a:miter lim="800000"/>
            <a:headEnd/>
            <a:tailEnd/>
          </a:ln>
          <a:effectLst/>
        </p:spPr>
        <p:txBody>
          <a:bodyPr wrap="none">
            <a:spAutoFit/>
          </a:bodyPr>
          <a:lstStyle/>
          <a:p>
            <a:pPr>
              <a:defRPr/>
            </a:pPr>
            <a:r>
              <a:rPr lang="en-US" sz="1800" i="0">
                <a:solidFill>
                  <a:schemeClr val="bg1"/>
                </a:solidFill>
                <a:effectLst>
                  <a:outerShdw blurRad="38100" dist="38100" dir="2700000" algn="tl">
                    <a:srgbClr val="000000"/>
                  </a:outerShdw>
                </a:effectLst>
              </a:rPr>
              <a:t>apoA1</a:t>
            </a:r>
          </a:p>
        </p:txBody>
      </p:sp>
      <p:sp>
        <p:nvSpPr>
          <p:cNvPr id="324613" name="Text Box 5"/>
          <p:cNvSpPr txBox="1">
            <a:spLocks noChangeArrowheads="1"/>
          </p:cNvSpPr>
          <p:nvPr/>
        </p:nvSpPr>
        <p:spPr bwMode="auto">
          <a:xfrm>
            <a:off x="5432425" y="2798763"/>
            <a:ext cx="654050" cy="366712"/>
          </a:xfrm>
          <a:prstGeom prst="rect">
            <a:avLst/>
          </a:prstGeom>
          <a:noFill/>
          <a:ln w="9525">
            <a:noFill/>
            <a:miter lim="800000"/>
            <a:headEnd/>
            <a:tailEnd/>
          </a:ln>
          <a:effectLst/>
        </p:spPr>
        <p:txBody>
          <a:bodyPr wrap="none">
            <a:spAutoFit/>
          </a:bodyPr>
          <a:lstStyle/>
          <a:p>
            <a:pPr>
              <a:defRPr/>
            </a:pPr>
            <a:r>
              <a:rPr lang="en-US" sz="1800" i="0">
                <a:solidFill>
                  <a:schemeClr val="bg1"/>
                </a:solidFill>
                <a:effectLst>
                  <a:outerShdw blurRad="38100" dist="38100" dir="2700000" algn="tl">
                    <a:srgbClr val="000000"/>
                  </a:outerShdw>
                </a:effectLst>
              </a:rPr>
              <a:t>HDL</a:t>
            </a:r>
          </a:p>
        </p:txBody>
      </p:sp>
      <p:sp>
        <p:nvSpPr>
          <p:cNvPr id="324614" name="Text Box 6"/>
          <p:cNvSpPr txBox="1">
            <a:spLocks noChangeArrowheads="1"/>
          </p:cNvSpPr>
          <p:nvPr/>
        </p:nvSpPr>
        <p:spPr bwMode="auto">
          <a:xfrm>
            <a:off x="6994525" y="2798763"/>
            <a:ext cx="971550" cy="366712"/>
          </a:xfrm>
          <a:prstGeom prst="rect">
            <a:avLst/>
          </a:prstGeom>
          <a:noFill/>
          <a:ln w="9525">
            <a:noFill/>
            <a:miter lim="800000"/>
            <a:headEnd/>
            <a:tailEnd/>
          </a:ln>
          <a:effectLst/>
        </p:spPr>
        <p:txBody>
          <a:bodyPr wrap="none">
            <a:spAutoFit/>
          </a:bodyPr>
          <a:lstStyle/>
          <a:p>
            <a:pPr>
              <a:defRPr/>
            </a:pPr>
            <a:r>
              <a:rPr lang="en-US" sz="1800" i="0">
                <a:solidFill>
                  <a:srgbClr val="FF9900"/>
                </a:solidFill>
                <a:effectLst>
                  <a:outerShdw blurRad="38100" dist="38100" dir="2700000" algn="tl">
                    <a:srgbClr val="000000"/>
                  </a:outerShdw>
                </a:effectLst>
              </a:rPr>
              <a:t>ABCA1</a:t>
            </a:r>
          </a:p>
        </p:txBody>
      </p:sp>
      <p:sp>
        <p:nvSpPr>
          <p:cNvPr id="324615" name="Text Box 7"/>
          <p:cNvSpPr txBox="1">
            <a:spLocks noChangeArrowheads="1"/>
          </p:cNvSpPr>
          <p:nvPr/>
        </p:nvSpPr>
        <p:spPr bwMode="auto">
          <a:xfrm>
            <a:off x="6175375" y="3770313"/>
            <a:ext cx="984250" cy="366712"/>
          </a:xfrm>
          <a:prstGeom prst="rect">
            <a:avLst/>
          </a:prstGeom>
          <a:noFill/>
          <a:ln w="9525">
            <a:noFill/>
            <a:miter lim="800000"/>
            <a:headEnd/>
            <a:tailEnd/>
          </a:ln>
          <a:effectLst/>
        </p:spPr>
        <p:txBody>
          <a:bodyPr wrap="none">
            <a:spAutoFit/>
          </a:bodyPr>
          <a:lstStyle/>
          <a:p>
            <a:pPr>
              <a:defRPr/>
            </a:pPr>
            <a:r>
              <a:rPr lang="en-US" sz="1800" i="0">
                <a:solidFill>
                  <a:srgbClr val="FF9900"/>
                </a:solidFill>
                <a:effectLst>
                  <a:outerShdw blurRad="38100" dist="38100" dir="2700000" algn="tl">
                    <a:srgbClr val="000000"/>
                  </a:outerShdw>
                </a:effectLst>
              </a:rPr>
              <a:t>ABCG1</a:t>
            </a:r>
          </a:p>
        </p:txBody>
      </p:sp>
      <p:sp>
        <p:nvSpPr>
          <p:cNvPr id="324616" name="Text Box 8"/>
          <p:cNvSpPr txBox="1">
            <a:spLocks noChangeArrowheads="1"/>
          </p:cNvSpPr>
          <p:nvPr/>
        </p:nvSpPr>
        <p:spPr bwMode="auto">
          <a:xfrm>
            <a:off x="2841625" y="3556000"/>
            <a:ext cx="864339" cy="369332"/>
          </a:xfrm>
          <a:prstGeom prst="rect">
            <a:avLst/>
          </a:prstGeom>
          <a:noFill/>
          <a:ln w="9525">
            <a:noFill/>
            <a:miter lim="800000"/>
            <a:headEnd/>
            <a:tailEnd/>
          </a:ln>
          <a:effectLst/>
        </p:spPr>
        <p:txBody>
          <a:bodyPr wrap="none">
            <a:spAutoFit/>
          </a:bodyPr>
          <a:lstStyle/>
          <a:p>
            <a:pPr>
              <a:defRPr/>
            </a:pPr>
            <a:r>
              <a:rPr lang="en-US" sz="1800" i="0" dirty="0" smtClean="0">
                <a:solidFill>
                  <a:srgbClr val="FF9900"/>
                </a:solidFill>
                <a:effectLst>
                  <a:outerShdw blurRad="38100" dist="38100" dir="2700000" algn="tl">
                    <a:srgbClr val="000000"/>
                  </a:outerShdw>
                </a:effectLst>
              </a:rPr>
              <a:t>SR-B1</a:t>
            </a:r>
            <a:endParaRPr lang="en-US" sz="1800" i="0" dirty="0">
              <a:solidFill>
                <a:srgbClr val="FF9900"/>
              </a:solidFill>
              <a:effectLst>
                <a:outerShdw blurRad="38100" dist="38100" dir="2700000" algn="tl">
                  <a:srgbClr val="000000"/>
                </a:outerShdw>
              </a:effectLst>
            </a:endParaRPr>
          </a:p>
        </p:txBody>
      </p:sp>
      <p:sp>
        <p:nvSpPr>
          <p:cNvPr id="324617" name="Text Box 9"/>
          <p:cNvSpPr txBox="1">
            <a:spLocks noChangeArrowheads="1"/>
          </p:cNvSpPr>
          <p:nvPr/>
        </p:nvSpPr>
        <p:spPr bwMode="auto">
          <a:xfrm>
            <a:off x="6740525" y="5103813"/>
            <a:ext cx="1593850" cy="641350"/>
          </a:xfrm>
          <a:prstGeom prst="rect">
            <a:avLst/>
          </a:prstGeom>
          <a:noFill/>
          <a:ln w="9525">
            <a:noFill/>
            <a:miter lim="800000"/>
            <a:headEnd/>
            <a:tailEnd/>
          </a:ln>
          <a:effectLst/>
        </p:spPr>
        <p:txBody>
          <a:bodyPr wrap="none">
            <a:spAutoFit/>
          </a:bodyPr>
          <a:lstStyle/>
          <a:p>
            <a:pPr algn="ctr">
              <a:defRPr/>
            </a:pPr>
            <a:r>
              <a:rPr lang="en-US" sz="1800" i="0">
                <a:solidFill>
                  <a:schemeClr val="bg1"/>
                </a:solidFill>
                <a:effectLst>
                  <a:outerShdw blurRad="38100" dist="38100" dir="2700000" algn="tl">
                    <a:srgbClr val="000000"/>
                  </a:outerShdw>
                </a:effectLst>
              </a:rPr>
              <a:t>Macrophage </a:t>
            </a:r>
          </a:p>
          <a:p>
            <a:pPr algn="ctr">
              <a:defRPr/>
            </a:pPr>
            <a:r>
              <a:rPr lang="en-US" sz="1800" i="0">
                <a:solidFill>
                  <a:schemeClr val="bg1"/>
                </a:solidFill>
                <a:effectLst>
                  <a:outerShdw blurRad="38100" dist="38100" dir="2700000" algn="tl">
                    <a:srgbClr val="000000"/>
                  </a:outerShdw>
                </a:effectLst>
              </a:rPr>
              <a:t>Foam Cell</a:t>
            </a:r>
          </a:p>
        </p:txBody>
      </p:sp>
      <p:sp>
        <p:nvSpPr>
          <p:cNvPr id="324618" name="Text Box 10"/>
          <p:cNvSpPr txBox="1">
            <a:spLocks noChangeArrowheads="1"/>
          </p:cNvSpPr>
          <p:nvPr/>
        </p:nvSpPr>
        <p:spPr bwMode="auto">
          <a:xfrm>
            <a:off x="4019550" y="5103813"/>
            <a:ext cx="1568450" cy="641350"/>
          </a:xfrm>
          <a:prstGeom prst="rect">
            <a:avLst/>
          </a:prstGeom>
          <a:noFill/>
          <a:ln w="9525">
            <a:noFill/>
            <a:miter lim="800000"/>
            <a:headEnd/>
            <a:tailEnd/>
          </a:ln>
          <a:effectLst/>
        </p:spPr>
        <p:txBody>
          <a:bodyPr wrap="none">
            <a:spAutoFit/>
          </a:bodyPr>
          <a:lstStyle/>
          <a:p>
            <a:pPr algn="ctr">
              <a:defRPr/>
            </a:pPr>
            <a:r>
              <a:rPr lang="en-US" sz="1800" i="0">
                <a:solidFill>
                  <a:schemeClr val="bg1"/>
                </a:solidFill>
                <a:effectLst>
                  <a:outerShdw blurRad="38100" dist="38100" dir="2700000" algn="tl">
                    <a:srgbClr val="000000"/>
                  </a:outerShdw>
                </a:effectLst>
              </a:rPr>
              <a:t>Vascular</a:t>
            </a:r>
          </a:p>
          <a:p>
            <a:pPr algn="ctr">
              <a:defRPr/>
            </a:pPr>
            <a:r>
              <a:rPr lang="en-US" sz="1800" i="0">
                <a:solidFill>
                  <a:schemeClr val="bg1"/>
                </a:solidFill>
                <a:effectLst>
                  <a:outerShdw blurRad="38100" dist="38100" dir="2700000" algn="tl">
                    <a:srgbClr val="000000"/>
                  </a:outerShdw>
                </a:effectLst>
              </a:rPr>
              <a:t>Endothelium</a:t>
            </a:r>
          </a:p>
        </p:txBody>
      </p:sp>
      <p:sp>
        <p:nvSpPr>
          <p:cNvPr id="324619" name="Text Box 11"/>
          <p:cNvSpPr txBox="1">
            <a:spLocks noChangeArrowheads="1"/>
          </p:cNvSpPr>
          <p:nvPr/>
        </p:nvSpPr>
        <p:spPr bwMode="auto">
          <a:xfrm>
            <a:off x="1346200" y="5103813"/>
            <a:ext cx="1543050" cy="641350"/>
          </a:xfrm>
          <a:prstGeom prst="rect">
            <a:avLst/>
          </a:prstGeom>
          <a:noFill/>
          <a:ln w="9525">
            <a:noFill/>
            <a:miter lim="800000"/>
            <a:headEnd/>
            <a:tailEnd/>
          </a:ln>
          <a:effectLst/>
        </p:spPr>
        <p:txBody>
          <a:bodyPr wrap="none">
            <a:spAutoFit/>
          </a:bodyPr>
          <a:lstStyle/>
          <a:p>
            <a:pPr algn="ctr">
              <a:defRPr/>
            </a:pPr>
            <a:r>
              <a:rPr lang="en-US" sz="1800" i="0">
                <a:solidFill>
                  <a:schemeClr val="bg1"/>
                </a:solidFill>
                <a:effectLst>
                  <a:outerShdw blurRad="38100" dist="38100" dir="2700000" algn="tl">
                    <a:srgbClr val="000000"/>
                  </a:outerShdw>
                </a:effectLst>
              </a:rPr>
              <a:t>Liver</a:t>
            </a:r>
          </a:p>
          <a:p>
            <a:pPr algn="ctr">
              <a:defRPr/>
            </a:pPr>
            <a:r>
              <a:rPr lang="en-US" sz="1800" i="0">
                <a:solidFill>
                  <a:schemeClr val="bg1"/>
                </a:solidFill>
                <a:effectLst>
                  <a:outerShdw blurRad="38100" dist="38100" dir="2700000" algn="tl">
                    <a:srgbClr val="000000"/>
                  </a:outerShdw>
                </a:effectLst>
              </a:rPr>
              <a:t>Hepatocytes</a:t>
            </a:r>
          </a:p>
        </p:txBody>
      </p:sp>
      <p:sp>
        <p:nvSpPr>
          <p:cNvPr id="324620" name="Text Box 12"/>
          <p:cNvSpPr txBox="1">
            <a:spLocks noChangeArrowheads="1"/>
          </p:cNvSpPr>
          <p:nvPr/>
        </p:nvSpPr>
        <p:spPr bwMode="auto">
          <a:xfrm>
            <a:off x="5529263" y="4522788"/>
            <a:ext cx="1008062" cy="581025"/>
          </a:xfrm>
          <a:prstGeom prst="rect">
            <a:avLst/>
          </a:prstGeom>
          <a:noFill/>
          <a:ln w="9525">
            <a:noFill/>
            <a:miter lim="800000"/>
            <a:headEnd/>
            <a:tailEnd/>
          </a:ln>
          <a:effectLst/>
        </p:spPr>
        <p:txBody>
          <a:bodyPr wrap="none">
            <a:spAutoFit/>
          </a:bodyPr>
          <a:lstStyle/>
          <a:p>
            <a:pPr algn="ctr">
              <a:defRPr/>
            </a:pPr>
            <a:r>
              <a:rPr lang="en-US" sz="1600" i="0">
                <a:solidFill>
                  <a:schemeClr val="bg1"/>
                </a:solidFill>
                <a:effectLst>
                  <a:outerShdw blurRad="38100" dist="38100" dir="2700000" algn="tl">
                    <a:srgbClr val="000000"/>
                  </a:outerShdw>
                </a:effectLst>
              </a:rPr>
              <a:t>vascular</a:t>
            </a:r>
          </a:p>
          <a:p>
            <a:pPr algn="ctr">
              <a:defRPr/>
            </a:pPr>
            <a:r>
              <a:rPr lang="en-US" sz="1600" i="0">
                <a:solidFill>
                  <a:schemeClr val="bg1"/>
                </a:solidFill>
                <a:effectLst>
                  <a:outerShdw blurRad="38100" dist="38100" dir="2700000" algn="tl">
                    <a:srgbClr val="000000"/>
                  </a:outerShdw>
                </a:effectLst>
              </a:rPr>
              <a:t>wall</a:t>
            </a:r>
          </a:p>
        </p:txBody>
      </p:sp>
      <p:sp>
        <p:nvSpPr>
          <p:cNvPr id="324621" name="Text Box 13"/>
          <p:cNvSpPr txBox="1">
            <a:spLocks noChangeArrowheads="1"/>
          </p:cNvSpPr>
          <p:nvPr/>
        </p:nvSpPr>
        <p:spPr bwMode="auto">
          <a:xfrm>
            <a:off x="3146425" y="4645025"/>
            <a:ext cx="736600" cy="336550"/>
          </a:xfrm>
          <a:prstGeom prst="rect">
            <a:avLst/>
          </a:prstGeom>
          <a:noFill/>
          <a:ln w="9525">
            <a:noFill/>
            <a:miter lim="800000"/>
            <a:headEnd/>
            <a:tailEnd/>
          </a:ln>
          <a:effectLst/>
        </p:spPr>
        <p:txBody>
          <a:bodyPr wrap="none">
            <a:spAutoFit/>
          </a:bodyPr>
          <a:lstStyle/>
          <a:p>
            <a:pPr algn="ctr">
              <a:defRPr/>
            </a:pPr>
            <a:r>
              <a:rPr lang="en-US" sz="1600" i="0">
                <a:solidFill>
                  <a:schemeClr val="bg1"/>
                </a:solidFill>
                <a:effectLst>
                  <a:outerShdw blurRad="38100" dist="38100" dir="2700000" algn="tl">
                    <a:srgbClr val="000000"/>
                  </a:outerShdw>
                </a:effectLst>
              </a:rPr>
              <a:t>blood</a:t>
            </a:r>
          </a:p>
        </p:txBody>
      </p:sp>
      <p:sp>
        <p:nvSpPr>
          <p:cNvPr id="324622" name="Text Box 14"/>
          <p:cNvSpPr txBox="1">
            <a:spLocks noChangeArrowheads="1"/>
          </p:cNvSpPr>
          <p:nvPr/>
        </p:nvSpPr>
        <p:spPr bwMode="auto">
          <a:xfrm>
            <a:off x="2563813" y="1927225"/>
            <a:ext cx="1368425" cy="581025"/>
          </a:xfrm>
          <a:prstGeom prst="rect">
            <a:avLst/>
          </a:prstGeom>
          <a:noFill/>
          <a:ln w="9525">
            <a:noFill/>
            <a:miter lim="800000"/>
            <a:headEnd/>
            <a:tailEnd/>
          </a:ln>
          <a:effectLst/>
        </p:spPr>
        <p:txBody>
          <a:bodyPr wrap="none">
            <a:spAutoFit/>
          </a:bodyPr>
          <a:lstStyle/>
          <a:p>
            <a:pPr algn="ctr">
              <a:defRPr/>
            </a:pPr>
            <a:r>
              <a:rPr lang="en-US" sz="1600" i="0">
                <a:solidFill>
                  <a:schemeClr val="bg1"/>
                </a:solidFill>
                <a:effectLst>
                  <a:outerShdw blurRad="38100" dist="38100" dir="2700000" algn="tl">
                    <a:srgbClr val="000000"/>
                  </a:outerShdw>
                </a:effectLst>
              </a:rPr>
              <a:t>Degradation</a:t>
            </a:r>
          </a:p>
          <a:p>
            <a:pPr algn="ctr">
              <a:defRPr/>
            </a:pPr>
            <a:r>
              <a:rPr lang="en-US" sz="1600" i="0">
                <a:solidFill>
                  <a:schemeClr val="bg1"/>
                </a:solidFill>
                <a:effectLst>
                  <a:outerShdw blurRad="38100" dist="38100" dir="2700000" algn="tl">
                    <a:srgbClr val="000000"/>
                  </a:outerShdw>
                </a:effectLst>
              </a:rPr>
              <a:t>(Kidney)</a:t>
            </a:r>
          </a:p>
        </p:txBody>
      </p:sp>
      <p:sp>
        <p:nvSpPr>
          <p:cNvPr id="14350" name="Text Box 15"/>
          <p:cNvSpPr txBox="1">
            <a:spLocks noChangeArrowheads="1"/>
          </p:cNvSpPr>
          <p:nvPr/>
        </p:nvSpPr>
        <p:spPr bwMode="auto">
          <a:xfrm>
            <a:off x="4527550" y="2692400"/>
            <a:ext cx="598488" cy="274638"/>
          </a:xfrm>
          <a:prstGeom prst="rect">
            <a:avLst/>
          </a:prstGeom>
          <a:noFill/>
          <a:ln w="9525">
            <a:noFill/>
            <a:miter lim="800000"/>
            <a:headEnd/>
            <a:tailEnd/>
          </a:ln>
        </p:spPr>
        <p:txBody>
          <a:bodyPr wrap="none">
            <a:spAutoFit/>
          </a:bodyPr>
          <a:lstStyle/>
          <a:p>
            <a:r>
              <a:rPr lang="en-US" sz="1200" i="0"/>
              <a:t>eNOS</a:t>
            </a:r>
          </a:p>
        </p:txBody>
      </p:sp>
      <p:sp>
        <p:nvSpPr>
          <p:cNvPr id="14351" name="Text Box 16"/>
          <p:cNvSpPr txBox="1">
            <a:spLocks noChangeArrowheads="1"/>
          </p:cNvSpPr>
          <p:nvPr/>
        </p:nvSpPr>
        <p:spPr bwMode="auto">
          <a:xfrm>
            <a:off x="4313238" y="2524125"/>
            <a:ext cx="879475" cy="274638"/>
          </a:xfrm>
          <a:prstGeom prst="rect">
            <a:avLst/>
          </a:prstGeom>
          <a:noFill/>
          <a:ln w="9525">
            <a:noFill/>
            <a:miter lim="800000"/>
            <a:headEnd/>
            <a:tailEnd/>
          </a:ln>
        </p:spPr>
        <p:txBody>
          <a:bodyPr wrap="none">
            <a:spAutoFit/>
          </a:bodyPr>
          <a:lstStyle/>
          <a:p>
            <a:r>
              <a:rPr lang="en-US" sz="1200" i="0"/>
              <a:t>migration</a:t>
            </a:r>
          </a:p>
        </p:txBody>
      </p:sp>
      <p:sp>
        <p:nvSpPr>
          <p:cNvPr id="14352" name="Text Box 17"/>
          <p:cNvSpPr txBox="1">
            <a:spLocks noChangeArrowheads="1"/>
          </p:cNvSpPr>
          <p:nvPr/>
        </p:nvSpPr>
        <p:spPr bwMode="auto">
          <a:xfrm>
            <a:off x="4624388" y="3027363"/>
            <a:ext cx="904875" cy="274637"/>
          </a:xfrm>
          <a:prstGeom prst="rect">
            <a:avLst/>
          </a:prstGeom>
          <a:noFill/>
          <a:ln w="9525">
            <a:noFill/>
            <a:miter lim="800000"/>
            <a:headEnd/>
            <a:tailEnd/>
          </a:ln>
        </p:spPr>
        <p:txBody>
          <a:bodyPr wrap="none">
            <a:spAutoFit/>
          </a:bodyPr>
          <a:lstStyle/>
          <a:p>
            <a:r>
              <a:rPr lang="en-US" sz="1200" i="0"/>
              <a:t>apoptosis</a:t>
            </a:r>
          </a:p>
        </p:txBody>
      </p:sp>
      <p:sp>
        <p:nvSpPr>
          <p:cNvPr id="14353" name="Rectangle 19"/>
          <p:cNvSpPr>
            <a:spLocks noChangeArrowheads="1"/>
          </p:cNvSpPr>
          <p:nvPr/>
        </p:nvSpPr>
        <p:spPr bwMode="auto">
          <a:xfrm>
            <a:off x="685800" y="0"/>
            <a:ext cx="7772400" cy="1143000"/>
          </a:xfrm>
          <a:prstGeom prst="rect">
            <a:avLst/>
          </a:prstGeom>
          <a:noFill/>
          <a:ln w="9525">
            <a:noFill/>
            <a:miter lim="800000"/>
            <a:headEnd/>
            <a:tailEnd/>
          </a:ln>
        </p:spPr>
        <p:txBody>
          <a:bodyPr anchor="ctr"/>
          <a:lstStyle/>
          <a:p>
            <a:pPr algn="ctr"/>
            <a:endParaRPr lang="en-US" sz="4400" b="0" i="0">
              <a:solidFill>
                <a:schemeClr val="tx2"/>
              </a:solidFill>
              <a:latin typeface="Times" charset="0"/>
            </a:endParaRPr>
          </a:p>
        </p:txBody>
      </p:sp>
      <p:sp>
        <p:nvSpPr>
          <p:cNvPr id="324628" name="Rectangle 20"/>
          <p:cNvSpPr>
            <a:spLocks noGrp="1" noChangeArrowheads="1"/>
          </p:cNvSpPr>
          <p:nvPr>
            <p:ph type="title" idx="4294967295"/>
          </p:nvPr>
        </p:nvSpPr>
        <p:spPr>
          <a:xfrm>
            <a:off x="685800" y="354013"/>
            <a:ext cx="7772400" cy="1143000"/>
          </a:xfrm>
        </p:spPr>
        <p:txBody>
          <a:bodyPr/>
          <a:lstStyle/>
          <a:p>
            <a:pPr>
              <a:defRPr/>
            </a:pPr>
            <a:r>
              <a:rPr lang="en-US" sz="3200" b="1" dirty="0" smtClean="0">
                <a:solidFill>
                  <a:srgbClr val="FFFF99"/>
                </a:solidFill>
                <a:effectLst>
                  <a:outerShdw blurRad="38100" dist="38100" dir="2700000" algn="tl">
                    <a:srgbClr val="000000"/>
                  </a:outerShdw>
                </a:effectLst>
                <a:latin typeface="+mn-lt"/>
              </a:rPr>
              <a:t>HDL: Reverse cholesterol transport and signaling</a:t>
            </a:r>
            <a:endParaRPr lang="en-US" sz="3200" dirty="0" smtClean="0">
              <a:solidFill>
                <a:srgbClr val="FFFF99"/>
              </a:solidFill>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3" descr="C:\WINDOWS\Desktop\Untitled-1.jpg"/>
          <p:cNvPicPr>
            <a:picLocks noChangeAspect="1" noChangeArrowheads="1"/>
          </p:cNvPicPr>
          <p:nvPr/>
        </p:nvPicPr>
        <p:blipFill>
          <a:blip r:embed="rId2">
            <a:lum bright="-6000" contrast="6000"/>
            <a:extLst>
              <a:ext uri="{28A0092B-C50C-407E-A947-70E740481C1C}">
                <a14:useLocalDpi xmlns:a14="http://schemas.microsoft.com/office/drawing/2010/main" xmlns="" val="0"/>
              </a:ext>
            </a:extLst>
          </a:blip>
          <a:srcRect/>
          <a:stretch>
            <a:fillRect/>
          </a:stretch>
        </p:blipFill>
        <p:spPr bwMode="auto">
          <a:xfrm>
            <a:off x="2130425" y="1759743"/>
            <a:ext cx="4997450" cy="3786187"/>
          </a:xfrm>
          <a:prstGeom prst="rect">
            <a:avLst/>
          </a:prstGeom>
          <a:noFill/>
          <a:ln w="5715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6381750" y="5860018"/>
            <a:ext cx="2265364" cy="738664"/>
          </a:xfrm>
          <a:prstGeom prst="rect">
            <a:avLst/>
          </a:prstGeom>
          <a:noFill/>
        </p:spPr>
        <p:txBody>
          <a:bodyPr wrap="none" rtlCol="0">
            <a:spAutoFit/>
          </a:bodyPr>
          <a:lstStyle/>
          <a:p>
            <a:r>
              <a:rPr lang="en-US" sz="1400" dirty="0" smtClean="0">
                <a:solidFill>
                  <a:schemeClr val="bg1"/>
                </a:solidFill>
                <a:effectLst>
                  <a:outerShdw blurRad="38100" dist="38100" dir="2700000" algn="tl">
                    <a:srgbClr val="000000">
                      <a:alpha val="43137"/>
                    </a:srgbClr>
                  </a:outerShdw>
                </a:effectLst>
              </a:rPr>
              <a:t>Slide Source:</a:t>
            </a:r>
          </a:p>
          <a:p>
            <a:r>
              <a:rPr lang="en-US" sz="1400" dirty="0" smtClean="0">
                <a:solidFill>
                  <a:schemeClr val="bg1"/>
                </a:solidFill>
                <a:effectLst>
                  <a:outerShdw blurRad="38100" dist="38100" dir="2700000" algn="tl">
                    <a:srgbClr val="000000">
                      <a:alpha val="43137"/>
                    </a:srgbClr>
                  </a:outerShdw>
                </a:effectLst>
              </a:rPr>
              <a:t>Lipids Online Slide Library</a:t>
            </a:r>
          </a:p>
          <a:p>
            <a:r>
              <a:rPr lang="en-US" sz="1400" dirty="0" smtClean="0">
                <a:solidFill>
                  <a:schemeClr val="bg1"/>
                </a:solidFill>
                <a:effectLst>
                  <a:outerShdw blurRad="38100" dist="38100" dir="2700000" algn="tl">
                    <a:srgbClr val="000000">
                      <a:alpha val="43137"/>
                    </a:srgbClr>
                  </a:outerShdw>
                </a:effectLst>
              </a:rPr>
              <a:t>www.lipidsonline.org</a:t>
            </a:r>
            <a:endParaRPr lang="en-US" sz="1400"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5834164" y="3571486"/>
            <a:ext cx="1380506" cy="584775"/>
          </a:xfrm>
          <a:prstGeom prst="rect">
            <a:avLst/>
          </a:prstGeom>
          <a:noFill/>
        </p:spPr>
        <p:txBody>
          <a:bodyPr wrap="none" rtlCol="0">
            <a:spAutoFit/>
          </a:bodyPr>
          <a:lstStyle/>
          <a:p>
            <a:r>
              <a:rPr lang="en-US" sz="1600" b="1" dirty="0" smtClean="0"/>
              <a:t>Ruptured</a:t>
            </a:r>
          </a:p>
          <a:p>
            <a:r>
              <a:rPr lang="en-US" sz="1600" b="1" dirty="0" smtClean="0"/>
              <a:t>Fibrous Cap</a:t>
            </a:r>
            <a:endParaRPr lang="en-US" sz="1600" b="1" dirty="0"/>
          </a:p>
        </p:txBody>
      </p:sp>
      <p:cxnSp>
        <p:nvCxnSpPr>
          <p:cNvPr id="6" name="Straight Arrow Connector 5"/>
          <p:cNvCxnSpPr/>
          <p:nvPr/>
        </p:nvCxnSpPr>
        <p:spPr>
          <a:xfrm flipH="1">
            <a:off x="5340546" y="3783083"/>
            <a:ext cx="541814" cy="166227"/>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4920745" y="3783083"/>
            <a:ext cx="961615" cy="53539"/>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787517" y="3949310"/>
            <a:ext cx="1186543" cy="338554"/>
          </a:xfrm>
          <a:prstGeom prst="rect">
            <a:avLst/>
          </a:prstGeom>
          <a:noFill/>
        </p:spPr>
        <p:txBody>
          <a:bodyPr wrap="none" rtlCol="0">
            <a:spAutoFit/>
          </a:bodyPr>
          <a:lstStyle/>
          <a:p>
            <a:r>
              <a:rPr lang="en-US" sz="1600" b="1" dirty="0" smtClean="0">
                <a:solidFill>
                  <a:schemeClr val="bg1"/>
                </a:solidFill>
                <a:effectLst>
                  <a:outerShdw blurRad="38100" dist="38100" dir="2700000" algn="tl">
                    <a:srgbClr val="000000">
                      <a:alpha val="43137"/>
                    </a:srgbClr>
                  </a:outerShdw>
                </a:effectLst>
              </a:rPr>
              <a:t>Thrombus</a:t>
            </a:r>
            <a:endParaRPr lang="en-US" sz="1600" b="1" dirty="0">
              <a:solidFill>
                <a:schemeClr val="bg1"/>
              </a:solidFill>
              <a:effectLst>
                <a:outerShdw blurRad="38100" dist="38100" dir="2700000" algn="tl">
                  <a:srgbClr val="000000">
                    <a:alpha val="43137"/>
                  </a:srgbClr>
                </a:outerShdw>
              </a:effectLst>
            </a:endParaRPr>
          </a:p>
        </p:txBody>
      </p:sp>
      <p:sp>
        <p:nvSpPr>
          <p:cNvPr id="29" name="TextBox 28"/>
          <p:cNvSpPr txBox="1"/>
          <p:nvPr/>
        </p:nvSpPr>
        <p:spPr>
          <a:xfrm>
            <a:off x="4304578" y="2548823"/>
            <a:ext cx="1529586" cy="338554"/>
          </a:xfrm>
          <a:prstGeom prst="rect">
            <a:avLst/>
          </a:prstGeom>
          <a:noFill/>
        </p:spPr>
        <p:txBody>
          <a:bodyPr wrap="none" rtlCol="0">
            <a:spAutoFit/>
          </a:bodyPr>
          <a:lstStyle/>
          <a:p>
            <a:r>
              <a:rPr lang="en-US" sz="1600" b="1" dirty="0" smtClean="0"/>
              <a:t>Necrotic Core</a:t>
            </a:r>
            <a:endParaRPr lang="en-US" sz="1600" b="1" dirty="0"/>
          </a:p>
        </p:txBody>
      </p:sp>
      <p:sp>
        <p:nvSpPr>
          <p:cNvPr id="11" name="Title 10"/>
          <p:cNvSpPr>
            <a:spLocks noGrp="1"/>
          </p:cNvSpPr>
          <p:nvPr>
            <p:ph type="title" idx="4294967295"/>
          </p:nvPr>
        </p:nvSpPr>
        <p:spPr/>
        <p:txBody>
          <a:bodyPr/>
          <a:lstStyle/>
          <a:p>
            <a:r>
              <a:rPr lang="en-US" sz="3200" b="1" dirty="0" smtClean="0">
                <a:solidFill>
                  <a:srgbClr val="FFFF99"/>
                </a:solidFill>
                <a:effectLst>
                  <a:outerShdw blurRad="38100" dist="38100" dir="2700000" algn="tl">
                    <a:srgbClr val="000000">
                      <a:alpha val="43137"/>
                    </a:srgbClr>
                  </a:outerShdw>
                </a:effectLst>
              </a:rPr>
              <a:t>Atherosclerosis</a:t>
            </a:r>
            <a:endParaRPr lang="en-US" sz="3200" b="1" dirty="0">
              <a:solidFill>
                <a:srgbClr val="FFFF9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5465527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895210" y="1221476"/>
            <a:ext cx="6973304" cy="5244649"/>
            <a:chOff x="213756" y="1221476"/>
            <a:chExt cx="6973304" cy="5244649"/>
          </a:xfrm>
        </p:grpSpPr>
        <p:graphicFrame>
          <p:nvGraphicFramePr>
            <p:cNvPr id="3" name="Chart 2"/>
            <p:cNvGraphicFramePr/>
            <p:nvPr>
              <p:extLst>
                <p:ext uri="{D42A27DB-BD31-4B8C-83A1-F6EECF244321}">
                  <p14:modId xmlns:p14="http://schemas.microsoft.com/office/powerpoint/2010/main" xmlns="" val="1365655870"/>
                </p:ext>
              </p:extLst>
            </p:nvPr>
          </p:nvGraphicFramePr>
          <p:xfrm>
            <a:off x="1505676" y="1221476"/>
            <a:ext cx="5681384" cy="32037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p:cNvGraphicFramePr/>
            <p:nvPr>
              <p:extLst>
                <p:ext uri="{D42A27DB-BD31-4B8C-83A1-F6EECF244321}">
                  <p14:modId xmlns:p14="http://schemas.microsoft.com/office/powerpoint/2010/main" xmlns="" val="17341957"/>
                </p:ext>
              </p:extLst>
            </p:nvPr>
          </p:nvGraphicFramePr>
          <p:xfrm>
            <a:off x="1524694" y="3317233"/>
            <a:ext cx="5358343" cy="3148892"/>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4013859" y="2125682"/>
              <a:ext cx="1341912" cy="174567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3962400" y="4159623"/>
              <a:ext cx="1341912" cy="174567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7"/>
            <p:cNvSpPr txBox="1"/>
            <p:nvPr/>
          </p:nvSpPr>
          <p:spPr>
            <a:xfrm>
              <a:off x="213756" y="2660073"/>
              <a:ext cx="1313180" cy="369332"/>
            </a:xfrm>
            <a:prstGeom prst="rect">
              <a:avLst/>
            </a:prstGeom>
            <a:noFill/>
          </p:spPr>
          <p:txBody>
            <a:bodyPr wrap="none" rtlCol="0">
              <a:spAutoFit/>
            </a:bodyPr>
            <a:lstStyle/>
            <a:p>
              <a:r>
                <a:rPr lang="en-CA" b="1" dirty="0" err="1" smtClean="0">
                  <a:solidFill>
                    <a:schemeClr val="bg1"/>
                  </a:solidFill>
                  <a:effectLst>
                    <a:outerShdw blurRad="38100" dist="38100" dir="2700000" algn="tl">
                      <a:srgbClr val="000000">
                        <a:alpha val="43137"/>
                      </a:srgbClr>
                    </a:outerShdw>
                  </a:effectLst>
                </a:rPr>
                <a:t>Annexin</a:t>
              </a:r>
              <a:r>
                <a:rPr lang="en-CA" b="1" dirty="0" smtClean="0">
                  <a:solidFill>
                    <a:schemeClr val="bg1"/>
                  </a:solidFill>
                  <a:effectLst>
                    <a:outerShdw blurRad="38100" dist="38100" dir="2700000" algn="tl">
                      <a:srgbClr val="000000">
                        <a:alpha val="43137"/>
                      </a:srgbClr>
                    </a:outerShdw>
                  </a:effectLst>
                </a:rPr>
                <a:t> V</a:t>
              </a:r>
              <a:endParaRPr lang="en-CA" b="1" dirty="0">
                <a:solidFill>
                  <a:schemeClr val="bg1"/>
                </a:solidFill>
                <a:effectLst>
                  <a:outerShdw blurRad="38100" dist="38100" dir="2700000" algn="tl">
                    <a:srgbClr val="000000">
                      <a:alpha val="43137"/>
                    </a:srgbClr>
                  </a:outerShdw>
                </a:effectLst>
              </a:endParaRPr>
            </a:p>
          </p:txBody>
        </p:sp>
        <p:sp>
          <p:nvSpPr>
            <p:cNvPr id="9" name="TextBox 8"/>
            <p:cNvSpPr txBox="1"/>
            <p:nvPr/>
          </p:nvSpPr>
          <p:spPr>
            <a:xfrm>
              <a:off x="345793" y="4617533"/>
              <a:ext cx="954107" cy="369332"/>
            </a:xfrm>
            <a:prstGeom prst="rect">
              <a:avLst/>
            </a:prstGeom>
            <a:noFill/>
          </p:spPr>
          <p:txBody>
            <a:bodyPr wrap="none" rtlCol="0">
              <a:spAutoFit/>
            </a:bodyPr>
            <a:lstStyle/>
            <a:p>
              <a:r>
                <a:rPr lang="en-CA" b="1" dirty="0" smtClean="0">
                  <a:solidFill>
                    <a:schemeClr val="bg1"/>
                  </a:solidFill>
                  <a:effectLst>
                    <a:outerShdw blurRad="38100" dist="38100" dir="2700000" algn="tl">
                      <a:srgbClr val="000000">
                        <a:alpha val="43137"/>
                      </a:srgbClr>
                    </a:outerShdw>
                  </a:effectLst>
                </a:rPr>
                <a:t>TUNEL</a:t>
              </a:r>
              <a:endParaRPr lang="en-CA" b="1" dirty="0">
                <a:solidFill>
                  <a:schemeClr val="bg1"/>
                </a:solidFill>
                <a:effectLst>
                  <a:outerShdw blurRad="38100" dist="38100" dir="2700000" algn="tl">
                    <a:srgbClr val="000000">
                      <a:alpha val="43137"/>
                    </a:srgbClr>
                  </a:outerShdw>
                </a:effectLst>
              </a:endParaRPr>
            </a:p>
          </p:txBody>
        </p:sp>
        <p:cxnSp>
          <p:nvCxnSpPr>
            <p:cNvPr id="18" name="Straight Connector 17"/>
            <p:cNvCxnSpPr/>
            <p:nvPr/>
          </p:nvCxnSpPr>
          <p:spPr>
            <a:xfrm>
              <a:off x="3962400" y="3879981"/>
              <a:ext cx="1472242"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866377" y="5917767"/>
              <a:ext cx="1472242"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930835" y="5954701"/>
            <a:ext cx="1471878" cy="338554"/>
          </a:xfrm>
          <a:prstGeom prst="rect">
            <a:avLst/>
          </a:prstGeom>
          <a:noFill/>
        </p:spPr>
        <p:txBody>
          <a:bodyPr wrap="none" rtlCol="0">
            <a:spAutoFit/>
          </a:bodyPr>
          <a:lstStyle/>
          <a:p>
            <a:r>
              <a:rPr lang="en-CA" sz="1600" b="1" dirty="0" err="1" smtClean="0">
                <a:solidFill>
                  <a:schemeClr val="bg1"/>
                </a:solidFill>
                <a:effectLst>
                  <a:outerShdw blurRad="38100" dist="38100" dir="2700000" algn="tl">
                    <a:srgbClr val="000000">
                      <a:alpha val="43137"/>
                    </a:srgbClr>
                  </a:outerShdw>
                </a:effectLst>
              </a:rPr>
              <a:t>Thapsigargin</a:t>
            </a:r>
            <a:endParaRPr lang="en-CA" sz="1600" b="1" dirty="0">
              <a:solidFill>
                <a:schemeClr val="bg1"/>
              </a:solidFill>
              <a:effectLst>
                <a:outerShdw blurRad="38100" dist="38100" dir="2700000" algn="tl">
                  <a:srgbClr val="000000">
                    <a:alpha val="43137"/>
                  </a:srgbClr>
                </a:outerShdw>
              </a:effectLst>
            </a:endParaRPr>
          </a:p>
        </p:txBody>
      </p:sp>
      <p:sp>
        <p:nvSpPr>
          <p:cNvPr id="11" name="TextBox 10"/>
          <p:cNvSpPr txBox="1"/>
          <p:nvPr/>
        </p:nvSpPr>
        <p:spPr>
          <a:xfrm>
            <a:off x="1255444" y="6302368"/>
            <a:ext cx="822661" cy="338554"/>
          </a:xfrm>
          <a:prstGeom prst="rect">
            <a:avLst/>
          </a:prstGeom>
          <a:noFill/>
        </p:spPr>
        <p:txBody>
          <a:bodyPr wrap="none" rtlCol="0">
            <a:spAutoFit/>
          </a:bodyPr>
          <a:lstStyle/>
          <a:p>
            <a:r>
              <a:rPr lang="en-CA" sz="1600" b="1" dirty="0" smtClean="0">
                <a:solidFill>
                  <a:schemeClr val="bg1"/>
                </a:solidFill>
                <a:effectLst>
                  <a:outerShdw blurRad="38100" dist="38100" dir="2700000" algn="tl">
                    <a:srgbClr val="000000">
                      <a:alpha val="43137"/>
                    </a:srgbClr>
                  </a:outerShdw>
                </a:effectLst>
              </a:rPr>
              <a:t>Serum</a:t>
            </a:r>
            <a:endParaRPr lang="en-CA" sz="1600" b="1" dirty="0">
              <a:solidFill>
                <a:schemeClr val="bg1"/>
              </a:solidFill>
              <a:effectLst>
                <a:outerShdw blurRad="38100" dist="38100" dir="2700000" algn="tl">
                  <a:srgbClr val="000000">
                    <a:alpha val="43137"/>
                  </a:srgbClr>
                </a:outerShdw>
              </a:effectLst>
            </a:endParaRPr>
          </a:p>
        </p:txBody>
      </p:sp>
      <p:sp>
        <p:nvSpPr>
          <p:cNvPr id="12" name="TextBox 11"/>
          <p:cNvSpPr txBox="1"/>
          <p:nvPr/>
        </p:nvSpPr>
        <p:spPr>
          <a:xfrm>
            <a:off x="2980305" y="6302368"/>
            <a:ext cx="1507144" cy="338554"/>
          </a:xfrm>
          <a:prstGeom prst="rect">
            <a:avLst/>
          </a:prstGeom>
          <a:noFill/>
        </p:spPr>
        <p:txBody>
          <a:bodyPr wrap="none" rtlCol="0">
            <a:spAutoFit/>
          </a:bodyPr>
          <a:lstStyle/>
          <a:p>
            <a:r>
              <a:rPr lang="en-CA" sz="1600" b="1" dirty="0" smtClean="0">
                <a:solidFill>
                  <a:schemeClr val="bg1"/>
                </a:solidFill>
                <a:effectLst>
                  <a:outerShdw blurRad="38100" dist="38100" dir="2700000" algn="tl">
                    <a:srgbClr val="000000">
                      <a:alpha val="43137"/>
                    </a:srgbClr>
                  </a:outerShdw>
                </a:effectLst>
              </a:rPr>
              <a:t>Newborn Calf</a:t>
            </a:r>
            <a:endParaRPr lang="en-CA" sz="1600" b="1" dirty="0">
              <a:solidFill>
                <a:schemeClr val="bg1"/>
              </a:solidFill>
              <a:effectLst>
                <a:outerShdw blurRad="38100" dist="38100" dir="2700000" algn="tl">
                  <a:srgbClr val="000000">
                    <a:alpha val="43137"/>
                  </a:srgbClr>
                </a:outerShdw>
              </a:effectLst>
            </a:endParaRPr>
          </a:p>
        </p:txBody>
      </p:sp>
      <p:sp>
        <p:nvSpPr>
          <p:cNvPr id="14" name="TextBox 13"/>
          <p:cNvSpPr txBox="1"/>
          <p:nvPr/>
        </p:nvSpPr>
        <p:spPr>
          <a:xfrm flipH="1">
            <a:off x="3209115" y="5893146"/>
            <a:ext cx="393668" cy="461665"/>
          </a:xfrm>
          <a:prstGeom prst="rect">
            <a:avLst/>
          </a:prstGeom>
          <a:noFill/>
        </p:spPr>
        <p:txBody>
          <a:bodyPr wrap="square" rtlCol="0">
            <a:spAutoFit/>
          </a:bodyPr>
          <a:lstStyle/>
          <a:p>
            <a:r>
              <a:rPr lang="en-CA" sz="2400" b="1" dirty="0" smtClean="0">
                <a:solidFill>
                  <a:schemeClr val="bg1"/>
                </a:solidFill>
                <a:effectLst>
                  <a:outerShdw blurRad="38100" dist="38100" dir="2700000" algn="tl">
                    <a:srgbClr val="000000">
                      <a:alpha val="43137"/>
                    </a:srgbClr>
                  </a:outerShdw>
                </a:effectLst>
              </a:rPr>
              <a:t>-</a:t>
            </a:r>
            <a:endParaRPr lang="en-CA" sz="2400" b="1" dirty="0">
              <a:solidFill>
                <a:schemeClr val="bg1"/>
              </a:solidFill>
              <a:effectLst>
                <a:outerShdw blurRad="38100" dist="38100" dir="2700000" algn="tl">
                  <a:srgbClr val="000000">
                    <a:alpha val="43137"/>
                  </a:srgbClr>
                </a:outerShdw>
              </a:effectLst>
            </a:endParaRPr>
          </a:p>
        </p:txBody>
      </p:sp>
      <p:sp>
        <p:nvSpPr>
          <p:cNvPr id="15" name="TextBox 14"/>
          <p:cNvSpPr txBox="1"/>
          <p:nvPr/>
        </p:nvSpPr>
        <p:spPr>
          <a:xfrm flipH="1">
            <a:off x="3967156" y="5893146"/>
            <a:ext cx="393668" cy="461665"/>
          </a:xfrm>
          <a:prstGeom prst="rect">
            <a:avLst/>
          </a:prstGeom>
          <a:noFill/>
        </p:spPr>
        <p:txBody>
          <a:bodyPr wrap="square" rtlCol="0">
            <a:spAutoFit/>
          </a:bodyPr>
          <a:lstStyle/>
          <a:p>
            <a:r>
              <a:rPr lang="en-CA" sz="2400" b="1" dirty="0" smtClean="0">
                <a:solidFill>
                  <a:schemeClr val="bg1"/>
                </a:solidFill>
                <a:effectLst>
                  <a:outerShdw blurRad="38100" dist="38100" dir="2700000" algn="tl">
                    <a:srgbClr val="000000">
                      <a:alpha val="43137"/>
                    </a:srgbClr>
                  </a:outerShdw>
                </a:effectLst>
              </a:rPr>
              <a:t>+</a:t>
            </a:r>
            <a:endParaRPr lang="en-CA" sz="2400" b="1" dirty="0">
              <a:solidFill>
                <a:schemeClr val="bg1"/>
              </a:solidFill>
              <a:effectLst>
                <a:outerShdw blurRad="38100" dist="38100" dir="2700000" algn="tl">
                  <a:srgbClr val="000000">
                    <a:alpha val="43137"/>
                  </a:srgbClr>
                </a:outerShdw>
              </a:effectLst>
            </a:endParaRPr>
          </a:p>
        </p:txBody>
      </p:sp>
      <p:sp>
        <p:nvSpPr>
          <p:cNvPr id="21" name="Rectangle 20"/>
          <p:cNvSpPr/>
          <p:nvPr/>
        </p:nvSpPr>
        <p:spPr>
          <a:xfrm>
            <a:off x="930836" y="5986775"/>
            <a:ext cx="3494515" cy="777258"/>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p:nvCxnSpPr>
        <p:spPr>
          <a:xfrm>
            <a:off x="930836" y="6280518"/>
            <a:ext cx="349451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itle 24"/>
          <p:cNvSpPr>
            <a:spLocks noGrp="1"/>
          </p:cNvSpPr>
          <p:nvPr>
            <p:ph type="title" idx="4294967295"/>
          </p:nvPr>
        </p:nvSpPr>
        <p:spPr>
          <a:xfrm>
            <a:off x="-40944" y="69918"/>
            <a:ext cx="9144000" cy="1143000"/>
          </a:xfrm>
        </p:spPr>
        <p:txBody>
          <a:bodyPr/>
          <a:lstStyle/>
          <a:p>
            <a:r>
              <a:rPr lang="en-US" sz="2800" b="1" dirty="0" smtClean="0">
                <a:solidFill>
                  <a:srgbClr val="FFFF99"/>
                </a:solidFill>
                <a:effectLst>
                  <a:outerShdw blurRad="38100" dist="38100" dir="2700000" algn="tl">
                    <a:srgbClr val="000000">
                      <a:alpha val="43137"/>
                    </a:srgbClr>
                  </a:outerShdw>
                </a:effectLst>
                <a:latin typeface="+mn-lt"/>
              </a:rPr>
              <a:t>Macrophages resist ER-stress</a:t>
            </a:r>
            <a:r>
              <a:rPr lang="en-US" sz="2800" b="1" baseline="0" dirty="0" smtClean="0">
                <a:solidFill>
                  <a:srgbClr val="FFFF99"/>
                </a:solidFill>
                <a:effectLst>
                  <a:outerShdw blurRad="38100" dist="38100" dir="2700000" algn="tl">
                    <a:srgbClr val="000000">
                      <a:alpha val="43137"/>
                    </a:srgbClr>
                  </a:outerShdw>
                </a:effectLst>
                <a:latin typeface="+mn-lt"/>
              </a:rPr>
              <a:t> induced apoptosis…</a:t>
            </a:r>
            <a:endParaRPr lang="en-US" sz="2800" b="1" dirty="0">
              <a:solidFill>
                <a:srgbClr val="FFFF99"/>
              </a:solidFill>
              <a:effectLst>
                <a:outerShdw blurRad="38100" dist="38100" dir="2700000" algn="tl">
                  <a:srgbClr val="000000">
                    <a:alpha val="43137"/>
                  </a:srgbClr>
                </a:outerShdw>
              </a:effectLst>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p:cNvSpPr>
            <a:spLocks noGrp="1"/>
          </p:cNvSpPr>
          <p:nvPr>
            <p:ph type="title" idx="4294967295"/>
          </p:nvPr>
        </p:nvSpPr>
        <p:spPr>
          <a:xfrm>
            <a:off x="0" y="588537"/>
            <a:ext cx="9144000" cy="1143000"/>
          </a:xfrm>
        </p:spPr>
        <p:txBody>
          <a:bodyPr/>
          <a:lstStyle/>
          <a:p>
            <a:r>
              <a:rPr lang="en-US" sz="2800" b="1" dirty="0">
                <a:solidFill>
                  <a:srgbClr val="FFFF99"/>
                </a:solidFill>
                <a:effectLst>
                  <a:outerShdw blurRad="38100" dist="38100" dir="2700000" algn="tl">
                    <a:srgbClr val="000000">
                      <a:alpha val="43137"/>
                    </a:srgbClr>
                  </a:outerShdw>
                </a:effectLst>
              </a:rPr>
              <a:t>Macrophages resist ER-stress induced </a:t>
            </a:r>
            <a:r>
              <a:rPr lang="en-US" sz="2800" b="1" dirty="0" smtClean="0">
                <a:solidFill>
                  <a:srgbClr val="FFFF99"/>
                </a:solidFill>
                <a:effectLst>
                  <a:outerShdw blurRad="38100" dist="38100" dir="2700000" algn="tl">
                    <a:srgbClr val="000000">
                      <a:alpha val="43137"/>
                    </a:srgbClr>
                  </a:outerShdw>
                </a:effectLst>
              </a:rPr>
              <a:t>apoptosis</a:t>
            </a:r>
            <a:r>
              <a:rPr lang="en-CA" sz="2800" b="1" kern="1200" dirty="0">
                <a:solidFill>
                  <a:srgbClr val="FFFF99"/>
                </a:solidFill>
                <a:effectLst>
                  <a:outerShdw blurRad="38100" dist="38100" dir="2700000" algn="tl" rotWithShape="0">
                    <a:srgbClr val="000000">
                      <a:alpha val="43000"/>
                    </a:srgbClr>
                  </a:outerShdw>
                </a:effectLst>
              </a:rPr>
              <a:t> …</a:t>
            </a:r>
            <a:r>
              <a:rPr lang="en-US" sz="1200" b="1" dirty="0" smtClean="0">
                <a:solidFill>
                  <a:srgbClr val="FFFF99"/>
                </a:solidFill>
                <a:effectLst>
                  <a:outerShdw blurRad="38100" dist="38100" dir="2700000" algn="tl">
                    <a:srgbClr val="000000">
                      <a:alpha val="43137"/>
                    </a:srgbClr>
                  </a:outerShdw>
                </a:effectLst>
              </a:rPr>
              <a:t/>
            </a:r>
            <a:br>
              <a:rPr lang="en-US" sz="1200" b="1" dirty="0" smtClean="0">
                <a:solidFill>
                  <a:srgbClr val="FFFF99"/>
                </a:solidFill>
                <a:effectLst>
                  <a:outerShdw blurRad="38100" dist="38100" dir="2700000" algn="tl">
                    <a:srgbClr val="000000">
                      <a:alpha val="43137"/>
                    </a:srgbClr>
                  </a:outerShdw>
                </a:effectLst>
              </a:rPr>
            </a:br>
            <a:r>
              <a:rPr lang="en-US" sz="1200" b="1" dirty="0">
                <a:solidFill>
                  <a:srgbClr val="FFFF99"/>
                </a:solidFill>
                <a:effectLst>
                  <a:outerShdw blurRad="38100" dist="38100" dir="2700000" algn="tl">
                    <a:srgbClr val="000000">
                      <a:alpha val="43137"/>
                    </a:srgbClr>
                  </a:outerShdw>
                </a:effectLst>
              </a:rPr>
              <a:t/>
            </a:r>
            <a:br>
              <a:rPr lang="en-US" sz="1200" b="1" dirty="0">
                <a:solidFill>
                  <a:srgbClr val="FFFF99"/>
                </a:solidFill>
                <a:effectLst>
                  <a:outerShdw blurRad="38100" dist="38100" dir="2700000" algn="tl">
                    <a:srgbClr val="000000">
                      <a:alpha val="43137"/>
                    </a:srgbClr>
                  </a:outerShdw>
                </a:effectLst>
              </a:rPr>
            </a:br>
            <a:r>
              <a:rPr lang="en-CA" sz="2800" b="1" kern="1200" dirty="0" smtClean="0">
                <a:solidFill>
                  <a:srgbClr val="FFFF99"/>
                </a:solidFill>
                <a:effectLst>
                  <a:outerShdw blurRad="38100" dist="38100" dir="2700000" algn="tl" rotWithShape="0">
                    <a:srgbClr val="000000">
                      <a:alpha val="43000"/>
                    </a:srgbClr>
                  </a:outerShdw>
                </a:effectLst>
                <a:latin typeface="Arial"/>
                <a:cs typeface="Arial"/>
              </a:rPr>
              <a:t>but become sensitive when lipoproteins are removed from serum</a:t>
            </a:r>
            <a:endParaRPr lang="en-US" dirty="0"/>
          </a:p>
        </p:txBody>
      </p:sp>
      <p:grpSp>
        <p:nvGrpSpPr>
          <p:cNvPr id="20" name="Group 19"/>
          <p:cNvGrpSpPr/>
          <p:nvPr/>
        </p:nvGrpSpPr>
        <p:grpSpPr>
          <a:xfrm>
            <a:off x="895210" y="1221476"/>
            <a:ext cx="6973304" cy="5244649"/>
            <a:chOff x="213756" y="1221476"/>
            <a:chExt cx="6973304" cy="5244649"/>
          </a:xfrm>
        </p:grpSpPr>
        <p:graphicFrame>
          <p:nvGraphicFramePr>
            <p:cNvPr id="3" name="Chart 2"/>
            <p:cNvGraphicFramePr/>
            <p:nvPr>
              <p:extLst>
                <p:ext uri="{D42A27DB-BD31-4B8C-83A1-F6EECF244321}">
                  <p14:modId xmlns:p14="http://schemas.microsoft.com/office/powerpoint/2010/main" xmlns="" val="2414560854"/>
                </p:ext>
              </p:extLst>
            </p:nvPr>
          </p:nvGraphicFramePr>
          <p:xfrm>
            <a:off x="1505676" y="1221476"/>
            <a:ext cx="5681384" cy="32037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p:cNvGraphicFramePr/>
            <p:nvPr>
              <p:extLst>
                <p:ext uri="{D42A27DB-BD31-4B8C-83A1-F6EECF244321}">
                  <p14:modId xmlns:p14="http://schemas.microsoft.com/office/powerpoint/2010/main" xmlns="" val="2865756921"/>
                </p:ext>
              </p:extLst>
            </p:nvPr>
          </p:nvGraphicFramePr>
          <p:xfrm>
            <a:off x="1524694" y="3317233"/>
            <a:ext cx="5358343" cy="3148892"/>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213756" y="2660073"/>
              <a:ext cx="1313180" cy="369332"/>
            </a:xfrm>
            <a:prstGeom prst="rect">
              <a:avLst/>
            </a:prstGeom>
            <a:noFill/>
          </p:spPr>
          <p:txBody>
            <a:bodyPr wrap="none" rtlCol="0">
              <a:spAutoFit/>
            </a:bodyPr>
            <a:lstStyle/>
            <a:p>
              <a:r>
                <a:rPr lang="en-CA" b="1" dirty="0" err="1" smtClean="0">
                  <a:solidFill>
                    <a:schemeClr val="bg1"/>
                  </a:solidFill>
                  <a:effectLst>
                    <a:outerShdw blurRad="38100" dist="38100" dir="2700000" algn="tl">
                      <a:srgbClr val="000000">
                        <a:alpha val="43137"/>
                      </a:srgbClr>
                    </a:outerShdw>
                  </a:effectLst>
                </a:rPr>
                <a:t>Annexin</a:t>
              </a:r>
              <a:r>
                <a:rPr lang="en-CA" b="1" dirty="0" smtClean="0">
                  <a:solidFill>
                    <a:schemeClr val="bg1"/>
                  </a:solidFill>
                  <a:effectLst>
                    <a:outerShdw blurRad="38100" dist="38100" dir="2700000" algn="tl">
                      <a:srgbClr val="000000">
                        <a:alpha val="43137"/>
                      </a:srgbClr>
                    </a:outerShdw>
                  </a:effectLst>
                </a:rPr>
                <a:t> V</a:t>
              </a:r>
              <a:endParaRPr lang="en-CA" b="1" dirty="0">
                <a:solidFill>
                  <a:schemeClr val="bg1"/>
                </a:solidFill>
                <a:effectLst>
                  <a:outerShdw blurRad="38100" dist="38100" dir="2700000" algn="tl">
                    <a:srgbClr val="000000">
                      <a:alpha val="43137"/>
                    </a:srgbClr>
                  </a:outerShdw>
                </a:effectLst>
              </a:endParaRPr>
            </a:p>
          </p:txBody>
        </p:sp>
        <p:sp>
          <p:nvSpPr>
            <p:cNvPr id="9" name="TextBox 8"/>
            <p:cNvSpPr txBox="1"/>
            <p:nvPr/>
          </p:nvSpPr>
          <p:spPr>
            <a:xfrm>
              <a:off x="345793" y="4617533"/>
              <a:ext cx="954107" cy="369332"/>
            </a:xfrm>
            <a:prstGeom prst="rect">
              <a:avLst/>
            </a:prstGeom>
            <a:noFill/>
          </p:spPr>
          <p:txBody>
            <a:bodyPr wrap="none" rtlCol="0">
              <a:spAutoFit/>
            </a:bodyPr>
            <a:lstStyle/>
            <a:p>
              <a:r>
                <a:rPr lang="en-CA" b="1" dirty="0" smtClean="0">
                  <a:solidFill>
                    <a:schemeClr val="bg1"/>
                  </a:solidFill>
                  <a:effectLst>
                    <a:outerShdw blurRad="38100" dist="38100" dir="2700000" algn="tl">
                      <a:srgbClr val="000000">
                        <a:alpha val="43137"/>
                      </a:srgbClr>
                    </a:outerShdw>
                  </a:effectLst>
                </a:rPr>
                <a:t>TUNEL</a:t>
              </a:r>
              <a:endParaRPr lang="en-CA" b="1" dirty="0">
                <a:solidFill>
                  <a:schemeClr val="bg1"/>
                </a:solidFill>
                <a:effectLst>
                  <a:outerShdw blurRad="38100" dist="38100" dir="2700000" algn="tl">
                    <a:srgbClr val="000000">
                      <a:alpha val="43137"/>
                    </a:srgbClr>
                  </a:outerShdw>
                </a:effectLst>
              </a:endParaRPr>
            </a:p>
          </p:txBody>
        </p:sp>
        <p:cxnSp>
          <p:nvCxnSpPr>
            <p:cNvPr id="18" name="Straight Connector 17"/>
            <p:cNvCxnSpPr/>
            <p:nvPr/>
          </p:nvCxnSpPr>
          <p:spPr>
            <a:xfrm>
              <a:off x="3962400" y="3879981"/>
              <a:ext cx="1472242"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866377" y="5917767"/>
              <a:ext cx="1472242"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930835" y="5954701"/>
            <a:ext cx="1471878" cy="338554"/>
          </a:xfrm>
          <a:prstGeom prst="rect">
            <a:avLst/>
          </a:prstGeom>
          <a:noFill/>
        </p:spPr>
        <p:txBody>
          <a:bodyPr wrap="none" rtlCol="0">
            <a:spAutoFit/>
          </a:bodyPr>
          <a:lstStyle/>
          <a:p>
            <a:r>
              <a:rPr lang="en-CA" sz="1600" b="1" dirty="0" err="1" smtClean="0">
                <a:solidFill>
                  <a:schemeClr val="bg1"/>
                </a:solidFill>
                <a:effectLst>
                  <a:outerShdw blurRad="38100" dist="38100" dir="2700000" algn="tl">
                    <a:srgbClr val="000000">
                      <a:alpha val="43137"/>
                    </a:srgbClr>
                  </a:outerShdw>
                </a:effectLst>
              </a:rPr>
              <a:t>Thapsigargin</a:t>
            </a:r>
            <a:endParaRPr lang="en-CA" sz="1600" b="1" dirty="0">
              <a:solidFill>
                <a:schemeClr val="bg1"/>
              </a:solidFill>
              <a:effectLst>
                <a:outerShdw blurRad="38100" dist="38100" dir="2700000" algn="tl">
                  <a:srgbClr val="000000">
                    <a:alpha val="43137"/>
                  </a:srgbClr>
                </a:outerShdw>
              </a:effectLst>
            </a:endParaRPr>
          </a:p>
        </p:txBody>
      </p:sp>
      <p:sp>
        <p:nvSpPr>
          <p:cNvPr id="11" name="TextBox 10"/>
          <p:cNvSpPr txBox="1"/>
          <p:nvPr/>
        </p:nvSpPr>
        <p:spPr>
          <a:xfrm>
            <a:off x="1255444" y="6302368"/>
            <a:ext cx="822661" cy="338554"/>
          </a:xfrm>
          <a:prstGeom prst="rect">
            <a:avLst/>
          </a:prstGeom>
          <a:noFill/>
        </p:spPr>
        <p:txBody>
          <a:bodyPr wrap="none" rtlCol="0">
            <a:spAutoFit/>
          </a:bodyPr>
          <a:lstStyle/>
          <a:p>
            <a:r>
              <a:rPr lang="en-CA" sz="1600" b="1" dirty="0" smtClean="0">
                <a:solidFill>
                  <a:schemeClr val="bg1"/>
                </a:solidFill>
                <a:effectLst>
                  <a:outerShdw blurRad="38100" dist="38100" dir="2700000" algn="tl">
                    <a:srgbClr val="000000">
                      <a:alpha val="43137"/>
                    </a:srgbClr>
                  </a:outerShdw>
                </a:effectLst>
              </a:rPr>
              <a:t>Serum</a:t>
            </a:r>
            <a:endParaRPr lang="en-CA" sz="1600" b="1" dirty="0">
              <a:solidFill>
                <a:schemeClr val="bg1"/>
              </a:solidFill>
              <a:effectLst>
                <a:outerShdw blurRad="38100" dist="38100" dir="2700000" algn="tl">
                  <a:srgbClr val="000000">
                    <a:alpha val="43137"/>
                  </a:srgbClr>
                </a:outerShdw>
              </a:effectLst>
            </a:endParaRPr>
          </a:p>
        </p:txBody>
      </p:sp>
      <p:sp>
        <p:nvSpPr>
          <p:cNvPr id="12" name="TextBox 11"/>
          <p:cNvSpPr txBox="1"/>
          <p:nvPr/>
        </p:nvSpPr>
        <p:spPr>
          <a:xfrm>
            <a:off x="2980305" y="6302368"/>
            <a:ext cx="1507144" cy="338554"/>
          </a:xfrm>
          <a:prstGeom prst="rect">
            <a:avLst/>
          </a:prstGeom>
          <a:noFill/>
        </p:spPr>
        <p:txBody>
          <a:bodyPr wrap="none" rtlCol="0">
            <a:spAutoFit/>
          </a:bodyPr>
          <a:lstStyle/>
          <a:p>
            <a:r>
              <a:rPr lang="en-CA" sz="1600" b="1" dirty="0" smtClean="0">
                <a:solidFill>
                  <a:schemeClr val="bg1"/>
                </a:solidFill>
                <a:effectLst>
                  <a:outerShdw blurRad="38100" dist="38100" dir="2700000" algn="tl">
                    <a:srgbClr val="000000">
                      <a:alpha val="43137"/>
                    </a:srgbClr>
                  </a:outerShdw>
                </a:effectLst>
              </a:rPr>
              <a:t>Newborn Calf</a:t>
            </a:r>
            <a:endParaRPr lang="en-CA" sz="1600" b="1" dirty="0">
              <a:solidFill>
                <a:schemeClr val="bg1"/>
              </a:solidFill>
              <a:effectLst>
                <a:outerShdw blurRad="38100" dist="38100" dir="2700000" algn="tl">
                  <a:srgbClr val="000000">
                    <a:alpha val="43137"/>
                  </a:srgbClr>
                </a:outerShdw>
              </a:effectLst>
            </a:endParaRPr>
          </a:p>
        </p:txBody>
      </p:sp>
      <p:sp>
        <p:nvSpPr>
          <p:cNvPr id="13" name="TextBox 12"/>
          <p:cNvSpPr txBox="1"/>
          <p:nvPr/>
        </p:nvSpPr>
        <p:spPr>
          <a:xfrm>
            <a:off x="4367744" y="6213762"/>
            <a:ext cx="2238113" cy="584775"/>
          </a:xfrm>
          <a:prstGeom prst="rect">
            <a:avLst/>
          </a:prstGeom>
          <a:noFill/>
        </p:spPr>
        <p:txBody>
          <a:bodyPr wrap="none" rtlCol="0">
            <a:spAutoFit/>
          </a:bodyPr>
          <a:lstStyle/>
          <a:p>
            <a:pPr algn="ctr"/>
            <a:r>
              <a:rPr lang="en-CA" sz="1600" b="1" dirty="0" smtClean="0">
                <a:solidFill>
                  <a:schemeClr val="bg1"/>
                </a:solidFill>
                <a:effectLst>
                  <a:outerShdw blurRad="38100" dist="38100" dir="2700000" algn="tl">
                    <a:srgbClr val="000000">
                      <a:alpha val="43137"/>
                    </a:srgbClr>
                  </a:outerShdw>
                </a:effectLst>
              </a:rPr>
              <a:t>Newborn Calf</a:t>
            </a:r>
          </a:p>
          <a:p>
            <a:pPr algn="ctr"/>
            <a:r>
              <a:rPr lang="en-CA" sz="1600" b="1" dirty="0" smtClean="0">
                <a:solidFill>
                  <a:schemeClr val="bg1"/>
                </a:solidFill>
                <a:effectLst>
                  <a:outerShdw blurRad="38100" dist="38100" dir="2700000" algn="tl">
                    <a:srgbClr val="000000">
                      <a:alpha val="43137"/>
                    </a:srgbClr>
                  </a:outerShdw>
                </a:effectLst>
              </a:rPr>
              <a:t>Lipoprotein Deficient</a:t>
            </a:r>
            <a:endParaRPr lang="en-CA" sz="1600" b="1" dirty="0">
              <a:solidFill>
                <a:schemeClr val="bg1"/>
              </a:solidFill>
              <a:effectLst>
                <a:outerShdw blurRad="38100" dist="38100" dir="2700000" algn="tl">
                  <a:srgbClr val="000000">
                    <a:alpha val="43137"/>
                  </a:srgbClr>
                </a:outerShdw>
              </a:effectLst>
            </a:endParaRPr>
          </a:p>
        </p:txBody>
      </p:sp>
      <p:sp>
        <p:nvSpPr>
          <p:cNvPr id="14" name="TextBox 13"/>
          <p:cNvSpPr txBox="1"/>
          <p:nvPr/>
        </p:nvSpPr>
        <p:spPr>
          <a:xfrm flipH="1">
            <a:off x="3209115" y="5893146"/>
            <a:ext cx="393668" cy="461665"/>
          </a:xfrm>
          <a:prstGeom prst="rect">
            <a:avLst/>
          </a:prstGeom>
          <a:noFill/>
        </p:spPr>
        <p:txBody>
          <a:bodyPr wrap="square" rtlCol="0">
            <a:spAutoFit/>
          </a:bodyPr>
          <a:lstStyle/>
          <a:p>
            <a:r>
              <a:rPr lang="en-CA" sz="2400" b="1" dirty="0" smtClean="0">
                <a:solidFill>
                  <a:schemeClr val="bg1"/>
                </a:solidFill>
                <a:effectLst>
                  <a:outerShdw blurRad="38100" dist="38100" dir="2700000" algn="tl">
                    <a:srgbClr val="000000">
                      <a:alpha val="43137"/>
                    </a:srgbClr>
                  </a:outerShdw>
                </a:effectLst>
              </a:rPr>
              <a:t>-</a:t>
            </a:r>
            <a:endParaRPr lang="en-CA" sz="2400" b="1" dirty="0">
              <a:solidFill>
                <a:schemeClr val="bg1"/>
              </a:solidFill>
              <a:effectLst>
                <a:outerShdw blurRad="38100" dist="38100" dir="2700000" algn="tl">
                  <a:srgbClr val="000000">
                    <a:alpha val="43137"/>
                  </a:srgbClr>
                </a:outerShdw>
              </a:effectLst>
            </a:endParaRPr>
          </a:p>
        </p:txBody>
      </p:sp>
      <p:sp>
        <p:nvSpPr>
          <p:cNvPr id="15" name="TextBox 14"/>
          <p:cNvSpPr txBox="1"/>
          <p:nvPr/>
        </p:nvSpPr>
        <p:spPr>
          <a:xfrm flipH="1">
            <a:off x="3967156" y="5893146"/>
            <a:ext cx="393668" cy="461665"/>
          </a:xfrm>
          <a:prstGeom prst="rect">
            <a:avLst/>
          </a:prstGeom>
          <a:noFill/>
        </p:spPr>
        <p:txBody>
          <a:bodyPr wrap="square" rtlCol="0">
            <a:spAutoFit/>
          </a:bodyPr>
          <a:lstStyle/>
          <a:p>
            <a:r>
              <a:rPr lang="en-CA" sz="2400" b="1" dirty="0" smtClean="0">
                <a:solidFill>
                  <a:schemeClr val="bg1"/>
                </a:solidFill>
                <a:effectLst>
                  <a:outerShdw blurRad="38100" dist="38100" dir="2700000" algn="tl">
                    <a:srgbClr val="000000">
                      <a:alpha val="43137"/>
                    </a:srgbClr>
                  </a:outerShdw>
                </a:effectLst>
              </a:rPr>
              <a:t>+</a:t>
            </a:r>
            <a:endParaRPr lang="en-CA" sz="2400" b="1" dirty="0">
              <a:solidFill>
                <a:schemeClr val="bg1"/>
              </a:solidFill>
              <a:effectLst>
                <a:outerShdw blurRad="38100" dist="38100" dir="2700000" algn="tl">
                  <a:srgbClr val="000000">
                    <a:alpha val="43137"/>
                  </a:srgbClr>
                </a:outerShdw>
              </a:effectLst>
            </a:endParaRPr>
          </a:p>
        </p:txBody>
      </p:sp>
      <p:sp>
        <p:nvSpPr>
          <p:cNvPr id="16" name="TextBox 15"/>
          <p:cNvSpPr txBox="1"/>
          <p:nvPr/>
        </p:nvSpPr>
        <p:spPr>
          <a:xfrm flipH="1">
            <a:off x="4834057" y="5893146"/>
            <a:ext cx="393668" cy="461665"/>
          </a:xfrm>
          <a:prstGeom prst="rect">
            <a:avLst/>
          </a:prstGeom>
          <a:noFill/>
        </p:spPr>
        <p:txBody>
          <a:bodyPr wrap="square" rtlCol="0">
            <a:spAutoFit/>
          </a:bodyPr>
          <a:lstStyle/>
          <a:p>
            <a:r>
              <a:rPr lang="en-CA" sz="2400" b="1" dirty="0" smtClean="0">
                <a:solidFill>
                  <a:schemeClr val="bg1"/>
                </a:solidFill>
                <a:effectLst>
                  <a:outerShdw blurRad="38100" dist="38100" dir="2700000" algn="tl">
                    <a:srgbClr val="000000">
                      <a:alpha val="43137"/>
                    </a:srgbClr>
                  </a:outerShdw>
                </a:effectLst>
              </a:rPr>
              <a:t>-</a:t>
            </a:r>
            <a:endParaRPr lang="en-CA" sz="2400" b="1" dirty="0">
              <a:solidFill>
                <a:schemeClr val="bg1"/>
              </a:solidFill>
              <a:effectLst>
                <a:outerShdw blurRad="38100" dist="38100" dir="2700000" algn="tl">
                  <a:srgbClr val="000000">
                    <a:alpha val="43137"/>
                  </a:srgbClr>
                </a:outerShdw>
              </a:effectLst>
            </a:endParaRPr>
          </a:p>
        </p:txBody>
      </p:sp>
      <p:sp>
        <p:nvSpPr>
          <p:cNvPr id="17" name="TextBox 16"/>
          <p:cNvSpPr txBox="1"/>
          <p:nvPr/>
        </p:nvSpPr>
        <p:spPr>
          <a:xfrm flipH="1">
            <a:off x="5592098" y="5893146"/>
            <a:ext cx="393668" cy="461665"/>
          </a:xfrm>
          <a:prstGeom prst="rect">
            <a:avLst/>
          </a:prstGeom>
          <a:noFill/>
        </p:spPr>
        <p:txBody>
          <a:bodyPr wrap="square" rtlCol="0">
            <a:spAutoFit/>
          </a:bodyPr>
          <a:lstStyle/>
          <a:p>
            <a:r>
              <a:rPr lang="en-CA" sz="2400" b="1" dirty="0" smtClean="0">
                <a:solidFill>
                  <a:schemeClr val="bg1"/>
                </a:solidFill>
                <a:effectLst>
                  <a:outerShdw blurRad="38100" dist="38100" dir="2700000" algn="tl">
                    <a:srgbClr val="000000">
                      <a:alpha val="43137"/>
                    </a:srgbClr>
                  </a:outerShdw>
                </a:effectLst>
              </a:rPr>
              <a:t>+</a:t>
            </a:r>
            <a:endParaRPr lang="en-CA" sz="2400" b="1" dirty="0">
              <a:solidFill>
                <a:schemeClr val="bg1"/>
              </a:solidFill>
              <a:effectLst>
                <a:outerShdw blurRad="38100" dist="38100" dir="2700000" algn="tl">
                  <a:srgbClr val="000000">
                    <a:alpha val="43137"/>
                  </a:srgbClr>
                </a:outerShdw>
              </a:effectLst>
            </a:endParaRPr>
          </a:p>
        </p:txBody>
      </p:sp>
      <p:sp>
        <p:nvSpPr>
          <p:cNvPr id="22" name="Rectangle 21"/>
          <p:cNvSpPr/>
          <p:nvPr/>
        </p:nvSpPr>
        <p:spPr>
          <a:xfrm>
            <a:off x="930836" y="5986775"/>
            <a:ext cx="3494515" cy="777258"/>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425352" y="5983942"/>
            <a:ext cx="2180506" cy="777258"/>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p:nvCxnSpPr>
        <p:spPr>
          <a:xfrm>
            <a:off x="930836" y="6280518"/>
            <a:ext cx="567502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8001000" y="6488668"/>
            <a:ext cx="800091" cy="338554"/>
          </a:xfrm>
          <a:prstGeom prst="rect">
            <a:avLst/>
          </a:prstGeom>
          <a:noFill/>
        </p:spPr>
        <p:txBody>
          <a:bodyPr wrap="none" rtlCol="0">
            <a:spAutoFit/>
          </a:bodyPr>
          <a:lstStyle/>
          <a:p>
            <a:r>
              <a:rPr lang="en-CA" sz="1600" b="1" i="1" dirty="0" smtClean="0">
                <a:solidFill>
                  <a:schemeClr val="bg1"/>
                </a:solidFill>
                <a:effectLst>
                  <a:outerShdw blurRad="38100" dist="38100" dir="2700000" algn="tl">
                    <a:srgbClr val="000000">
                      <a:alpha val="43137"/>
                    </a:srgbClr>
                  </a:outerShdw>
                </a:effectLst>
              </a:rPr>
              <a:t>Pei Yu</a:t>
            </a:r>
            <a:endParaRPr lang="en-CA" sz="1600" b="1" i="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8346753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4784" y="-759844"/>
            <a:ext cx="7823424" cy="369332"/>
          </a:xfrm>
          <a:prstGeom prst="rect">
            <a:avLst/>
          </a:prstGeom>
          <a:noFill/>
        </p:spPr>
        <p:txBody>
          <a:bodyPr wrap="none" rtlCol="0">
            <a:spAutoFit/>
          </a:bodyPr>
          <a:lstStyle/>
          <a:p>
            <a:r>
              <a:rPr lang="en-CA" dirty="0" smtClean="0"/>
              <a:t>HDL but not LDL suppresses ER stress induced apoptosis in macrophages</a:t>
            </a:r>
            <a:endParaRPr lang="en-CA" dirty="0"/>
          </a:p>
        </p:txBody>
      </p:sp>
      <p:grpSp>
        <p:nvGrpSpPr>
          <p:cNvPr id="49" name="Group 48"/>
          <p:cNvGrpSpPr/>
          <p:nvPr/>
        </p:nvGrpSpPr>
        <p:grpSpPr>
          <a:xfrm>
            <a:off x="760436" y="2018176"/>
            <a:ext cx="7149243" cy="4559314"/>
            <a:chOff x="141363" y="2062724"/>
            <a:chExt cx="7149243" cy="4559314"/>
          </a:xfrm>
        </p:grpSpPr>
        <p:graphicFrame>
          <p:nvGraphicFramePr>
            <p:cNvPr id="5" name="Chart 4"/>
            <p:cNvGraphicFramePr>
              <a:graphicFrameLocks/>
            </p:cNvGraphicFramePr>
            <p:nvPr>
              <p:extLst>
                <p:ext uri="{D42A27DB-BD31-4B8C-83A1-F6EECF244321}">
                  <p14:modId xmlns:p14="http://schemas.microsoft.com/office/powerpoint/2010/main" xmlns="" val="3936531532"/>
                </p:ext>
              </p:extLst>
            </p:nvPr>
          </p:nvGraphicFramePr>
          <p:xfrm>
            <a:off x="1255110" y="2062724"/>
            <a:ext cx="6035496" cy="320531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25389" y="5263216"/>
              <a:ext cx="1622752" cy="400110"/>
            </a:xfrm>
            <a:prstGeom prst="rect">
              <a:avLst/>
            </a:prstGeom>
            <a:noFill/>
          </p:spPr>
          <p:txBody>
            <a:bodyPr wrap="none" rtlCol="0">
              <a:spAutoFit/>
            </a:bodyPr>
            <a:lstStyle/>
            <a:p>
              <a:r>
                <a:rPr lang="en-US" sz="2000" b="1" dirty="0" smtClean="0">
                  <a:solidFill>
                    <a:schemeClr val="bg1"/>
                  </a:solidFill>
                  <a:effectLst>
                    <a:outerShdw blurRad="38100" dist="38100" dir="2700000" algn="tl">
                      <a:srgbClr val="000000">
                        <a:alpha val="43137"/>
                      </a:srgbClr>
                    </a:outerShdw>
                  </a:effectLst>
                </a:rPr>
                <a:t>HDL (µg/ml)</a:t>
              </a:r>
              <a:endParaRPr lang="en-US" sz="2000" b="1"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247831" y="5701083"/>
              <a:ext cx="1593898" cy="400110"/>
            </a:xfrm>
            <a:prstGeom prst="rect">
              <a:avLst/>
            </a:prstGeom>
            <a:noFill/>
          </p:spPr>
          <p:txBody>
            <a:bodyPr wrap="none" rtlCol="0">
              <a:spAutoFit/>
            </a:bodyPr>
            <a:lstStyle/>
            <a:p>
              <a:r>
                <a:rPr lang="en-US" sz="2000" b="1" dirty="0" smtClean="0">
                  <a:solidFill>
                    <a:schemeClr val="bg1"/>
                  </a:solidFill>
                  <a:effectLst>
                    <a:outerShdw blurRad="38100" dist="38100" dir="2700000" algn="tl">
                      <a:srgbClr val="000000">
                        <a:alpha val="43137"/>
                      </a:srgbClr>
                    </a:outerShdw>
                  </a:effectLst>
                </a:rPr>
                <a:t>LDL (µg/ml)</a:t>
              </a:r>
              <a:endParaRPr lang="en-US" sz="2000" b="1" dirty="0">
                <a:solidFill>
                  <a:schemeClr val="bg1"/>
                </a:solidFill>
                <a:effectLst>
                  <a:outerShdw blurRad="38100" dist="38100" dir="2700000" algn="tl">
                    <a:srgbClr val="000000">
                      <a:alpha val="43137"/>
                    </a:srgbClr>
                  </a:outerShdw>
                </a:effectLst>
              </a:endParaRPr>
            </a:p>
          </p:txBody>
        </p:sp>
        <p:sp>
          <p:nvSpPr>
            <p:cNvPr id="8" name="TextBox 7"/>
            <p:cNvSpPr txBox="1"/>
            <p:nvPr/>
          </p:nvSpPr>
          <p:spPr>
            <a:xfrm>
              <a:off x="141363" y="6191150"/>
              <a:ext cx="1733360" cy="400110"/>
            </a:xfrm>
            <a:prstGeom prst="rect">
              <a:avLst/>
            </a:prstGeom>
            <a:noFill/>
          </p:spPr>
          <p:txBody>
            <a:bodyPr wrap="none" rtlCol="0">
              <a:spAutoFit/>
            </a:bodyPr>
            <a:lstStyle/>
            <a:p>
              <a:r>
                <a:rPr lang="en-US" sz="2000" b="1" dirty="0" err="1" smtClean="0">
                  <a:solidFill>
                    <a:schemeClr val="bg1"/>
                  </a:solidFill>
                  <a:effectLst>
                    <a:outerShdw blurRad="38100" dist="38100" dir="2700000" algn="tl">
                      <a:srgbClr val="000000">
                        <a:alpha val="43137"/>
                      </a:srgbClr>
                    </a:outerShdw>
                  </a:effectLst>
                </a:rPr>
                <a:t>Tunicamycin</a:t>
              </a:r>
              <a:endParaRPr lang="en-US" sz="2000" b="1" dirty="0">
                <a:solidFill>
                  <a:schemeClr val="bg1"/>
                </a:solidFill>
                <a:effectLst>
                  <a:outerShdw blurRad="38100" dist="38100" dir="2700000" algn="tl">
                    <a:srgbClr val="000000">
                      <a:alpha val="43137"/>
                    </a:srgbClr>
                  </a:outerShdw>
                </a:effectLst>
              </a:endParaRPr>
            </a:p>
          </p:txBody>
        </p:sp>
        <p:sp>
          <p:nvSpPr>
            <p:cNvPr id="9" name="Rectangle 8"/>
            <p:cNvSpPr/>
            <p:nvPr/>
          </p:nvSpPr>
          <p:spPr>
            <a:xfrm>
              <a:off x="195955" y="5200153"/>
              <a:ext cx="6992024" cy="1408115"/>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195955" y="5683047"/>
              <a:ext cx="69920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95955" y="6143982"/>
              <a:ext cx="69920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100474" y="6160373"/>
              <a:ext cx="287258" cy="461665"/>
            </a:xfrm>
            <a:prstGeom prst="rect">
              <a:avLst/>
            </a:prstGeom>
            <a:noFill/>
          </p:spPr>
          <p:txBody>
            <a:bodyPr wrap="none" rtlCol="0">
              <a:spAutoFit/>
            </a:bodyPr>
            <a:lstStyle/>
            <a:p>
              <a:r>
                <a:rPr lang="en-US" sz="2400" b="1" dirty="0" smtClean="0">
                  <a:solidFill>
                    <a:schemeClr val="bg1"/>
                  </a:solidFill>
                  <a:effectLst>
                    <a:outerShdw blurRad="38100" dist="38100" dir="2700000" algn="tl">
                      <a:srgbClr val="000000">
                        <a:alpha val="43137"/>
                      </a:srgbClr>
                    </a:outerShdw>
                  </a:effectLst>
                </a:rPr>
                <a:t>-</a:t>
              </a:r>
              <a:endParaRPr lang="en-US" sz="2400" b="1" dirty="0">
                <a:solidFill>
                  <a:schemeClr val="bg1"/>
                </a:solidFill>
                <a:effectLst>
                  <a:outerShdw blurRad="38100" dist="38100" dir="2700000" algn="tl">
                    <a:srgbClr val="000000">
                      <a:alpha val="43137"/>
                    </a:srgbClr>
                  </a:outerShdw>
                </a:effectLst>
              </a:endParaRPr>
            </a:p>
          </p:txBody>
        </p:sp>
        <p:cxnSp>
          <p:nvCxnSpPr>
            <p:cNvPr id="15" name="Straight Connector 14"/>
            <p:cNvCxnSpPr/>
            <p:nvPr/>
          </p:nvCxnSpPr>
          <p:spPr>
            <a:xfrm>
              <a:off x="2512612" y="5200153"/>
              <a:ext cx="0" cy="140811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516341" y="6160373"/>
              <a:ext cx="364202" cy="461665"/>
            </a:xfrm>
            <a:prstGeom prst="rect">
              <a:avLst/>
            </a:prstGeom>
            <a:noFill/>
          </p:spPr>
          <p:txBody>
            <a:bodyPr wrap="none" rtlCol="0">
              <a:spAutoFit/>
            </a:bodyPr>
            <a:lstStyle/>
            <a:p>
              <a:r>
                <a:rPr lang="en-US" sz="2400" b="1" dirty="0" smtClean="0">
                  <a:solidFill>
                    <a:schemeClr val="bg1"/>
                  </a:solidFill>
                  <a:effectLst>
                    <a:outerShdw blurRad="38100" dist="38100" dir="2700000" algn="tl">
                      <a:srgbClr val="000000">
                        <a:alpha val="43137"/>
                      </a:srgbClr>
                    </a:outerShdw>
                  </a:effectLst>
                </a:rPr>
                <a:t>+</a:t>
              </a:r>
              <a:endParaRPr lang="en-US" sz="2400" b="1" dirty="0">
                <a:solidFill>
                  <a:schemeClr val="bg1"/>
                </a:solidFill>
                <a:effectLst>
                  <a:outerShdw blurRad="38100" dist="38100" dir="2700000" algn="tl">
                    <a:srgbClr val="000000">
                      <a:alpha val="43137"/>
                    </a:srgbClr>
                  </a:outerShdw>
                </a:effectLst>
              </a:endParaRPr>
            </a:p>
          </p:txBody>
        </p:sp>
        <p:cxnSp>
          <p:nvCxnSpPr>
            <p:cNvPr id="19" name="Straight Connector 18"/>
            <p:cNvCxnSpPr/>
            <p:nvPr/>
          </p:nvCxnSpPr>
          <p:spPr>
            <a:xfrm>
              <a:off x="3213652" y="5218418"/>
              <a:ext cx="0" cy="9255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859035" y="5212830"/>
              <a:ext cx="0" cy="46196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552124" y="5188896"/>
              <a:ext cx="0" cy="48830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067916" y="5716472"/>
              <a:ext cx="312906"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0</a:t>
              </a:r>
              <a:endParaRPr lang="en-US" b="1" dirty="0">
                <a:solidFill>
                  <a:schemeClr val="bg1"/>
                </a:solidFill>
                <a:effectLst>
                  <a:outerShdw blurRad="38100" dist="38100" dir="2700000" algn="tl">
                    <a:srgbClr val="000000">
                      <a:alpha val="43137"/>
                    </a:srgbClr>
                  </a:outerShdw>
                </a:effectLst>
              </a:endParaRPr>
            </a:p>
          </p:txBody>
        </p:sp>
        <p:cxnSp>
          <p:nvCxnSpPr>
            <p:cNvPr id="25" name="Straight Connector 24"/>
            <p:cNvCxnSpPr/>
            <p:nvPr/>
          </p:nvCxnSpPr>
          <p:spPr>
            <a:xfrm>
              <a:off x="5194346" y="5197964"/>
              <a:ext cx="0" cy="9440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213652" y="5278605"/>
              <a:ext cx="633507"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12.5</a:t>
              </a:r>
              <a:endParaRPr lang="en-US" b="1" dirty="0">
                <a:solidFill>
                  <a:schemeClr val="bg1"/>
                </a:solidFill>
                <a:effectLst>
                  <a:outerShdw blurRad="38100" dist="38100" dir="2700000" algn="tl">
                    <a:srgbClr val="000000">
                      <a:alpha val="43137"/>
                    </a:srgbClr>
                  </a:outerShdw>
                </a:effectLst>
              </a:endParaRPr>
            </a:p>
          </p:txBody>
        </p:sp>
        <p:sp>
          <p:nvSpPr>
            <p:cNvPr id="32" name="TextBox 31"/>
            <p:cNvSpPr txBox="1"/>
            <p:nvPr/>
          </p:nvSpPr>
          <p:spPr>
            <a:xfrm>
              <a:off x="3990972" y="5278605"/>
              <a:ext cx="441146"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25</a:t>
              </a:r>
              <a:endParaRPr lang="en-US" b="1" dirty="0">
                <a:solidFill>
                  <a:schemeClr val="bg1"/>
                </a:solidFill>
                <a:effectLst>
                  <a:outerShdw blurRad="38100" dist="38100" dir="2700000" algn="tl">
                    <a:srgbClr val="000000">
                      <a:alpha val="43137"/>
                    </a:srgbClr>
                  </a:outerShdw>
                </a:effectLst>
              </a:endParaRPr>
            </a:p>
          </p:txBody>
        </p:sp>
        <p:sp>
          <p:nvSpPr>
            <p:cNvPr id="33" name="TextBox 32"/>
            <p:cNvSpPr txBox="1"/>
            <p:nvPr/>
          </p:nvSpPr>
          <p:spPr>
            <a:xfrm>
              <a:off x="4659970" y="5278605"/>
              <a:ext cx="441146"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50</a:t>
              </a:r>
              <a:endParaRPr lang="en-US" b="1" dirty="0">
                <a:solidFill>
                  <a:schemeClr val="bg1"/>
                </a:solidFill>
                <a:effectLst>
                  <a:outerShdw blurRad="38100" dist="38100" dir="2700000" algn="tl">
                    <a:srgbClr val="000000">
                      <a:alpha val="43137"/>
                    </a:srgbClr>
                  </a:outerShdw>
                </a:effectLst>
              </a:endParaRPr>
            </a:p>
          </p:txBody>
        </p:sp>
        <p:sp>
          <p:nvSpPr>
            <p:cNvPr id="34" name="TextBox 33"/>
            <p:cNvSpPr txBox="1"/>
            <p:nvPr/>
          </p:nvSpPr>
          <p:spPr>
            <a:xfrm>
              <a:off x="5241235" y="5716472"/>
              <a:ext cx="633507"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12.5</a:t>
              </a:r>
              <a:endParaRPr lang="en-US" b="1" dirty="0">
                <a:solidFill>
                  <a:schemeClr val="bg1"/>
                </a:solidFill>
                <a:effectLst>
                  <a:outerShdw blurRad="38100" dist="38100" dir="2700000" algn="tl">
                    <a:srgbClr val="000000">
                      <a:alpha val="43137"/>
                    </a:srgbClr>
                  </a:outerShdw>
                </a:effectLst>
              </a:endParaRPr>
            </a:p>
          </p:txBody>
        </p:sp>
        <p:sp>
          <p:nvSpPr>
            <p:cNvPr id="35" name="TextBox 34"/>
            <p:cNvSpPr txBox="1"/>
            <p:nvPr/>
          </p:nvSpPr>
          <p:spPr>
            <a:xfrm>
              <a:off x="6002653" y="5716472"/>
              <a:ext cx="441146"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25</a:t>
              </a:r>
              <a:endParaRPr lang="en-US" b="1" dirty="0">
                <a:solidFill>
                  <a:schemeClr val="bg1"/>
                </a:solidFill>
                <a:effectLst>
                  <a:outerShdw blurRad="38100" dist="38100" dir="2700000" algn="tl">
                    <a:srgbClr val="000000">
                      <a:alpha val="43137"/>
                    </a:srgbClr>
                  </a:outerShdw>
                </a:effectLst>
              </a:endParaRPr>
            </a:p>
          </p:txBody>
        </p:sp>
        <p:sp>
          <p:nvSpPr>
            <p:cNvPr id="36" name="TextBox 35"/>
            <p:cNvSpPr txBox="1"/>
            <p:nvPr/>
          </p:nvSpPr>
          <p:spPr>
            <a:xfrm>
              <a:off x="6647798" y="5716472"/>
              <a:ext cx="441146"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50</a:t>
              </a:r>
              <a:endParaRPr lang="en-US" b="1" dirty="0">
                <a:solidFill>
                  <a:schemeClr val="bg1"/>
                </a:solidFill>
                <a:effectLst>
                  <a:outerShdw blurRad="38100" dist="38100" dir="2700000" algn="tl">
                    <a:srgbClr val="000000">
                      <a:alpha val="43137"/>
                    </a:srgbClr>
                  </a:outerShdw>
                </a:effectLst>
              </a:endParaRPr>
            </a:p>
          </p:txBody>
        </p:sp>
        <p:cxnSp>
          <p:nvCxnSpPr>
            <p:cNvPr id="37" name="Straight Connector 36"/>
            <p:cNvCxnSpPr/>
            <p:nvPr/>
          </p:nvCxnSpPr>
          <p:spPr>
            <a:xfrm>
              <a:off x="5898595" y="5202451"/>
              <a:ext cx="0" cy="9440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547187" y="5198987"/>
              <a:ext cx="0" cy="9440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733423" y="5716472"/>
              <a:ext cx="312906"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0</a:t>
              </a:r>
              <a:endParaRPr lang="en-US" b="1" dirty="0">
                <a:solidFill>
                  <a:schemeClr val="bg1"/>
                </a:solidFill>
                <a:effectLst>
                  <a:outerShdw blurRad="38100" dist="38100" dir="2700000" algn="tl">
                    <a:srgbClr val="000000">
                      <a:alpha val="43137"/>
                    </a:srgbClr>
                  </a:outerShdw>
                </a:effectLst>
              </a:endParaRPr>
            </a:p>
          </p:txBody>
        </p:sp>
        <p:sp>
          <p:nvSpPr>
            <p:cNvPr id="40" name="TextBox 39"/>
            <p:cNvSpPr txBox="1"/>
            <p:nvPr/>
          </p:nvSpPr>
          <p:spPr>
            <a:xfrm>
              <a:off x="2069179" y="5716472"/>
              <a:ext cx="312906"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0</a:t>
              </a:r>
              <a:endParaRPr lang="en-US" b="1" dirty="0">
                <a:solidFill>
                  <a:schemeClr val="bg1"/>
                </a:solidFill>
                <a:effectLst>
                  <a:outerShdw blurRad="38100" dist="38100" dir="2700000" algn="tl">
                    <a:srgbClr val="000000">
                      <a:alpha val="43137"/>
                    </a:srgbClr>
                  </a:outerShdw>
                </a:effectLst>
              </a:endParaRPr>
            </a:p>
          </p:txBody>
        </p:sp>
        <p:sp>
          <p:nvSpPr>
            <p:cNvPr id="41" name="TextBox 40"/>
            <p:cNvSpPr txBox="1"/>
            <p:nvPr/>
          </p:nvSpPr>
          <p:spPr>
            <a:xfrm>
              <a:off x="2719817" y="5278605"/>
              <a:ext cx="312906"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0</a:t>
              </a:r>
              <a:endParaRPr lang="en-US" b="1" dirty="0">
                <a:solidFill>
                  <a:schemeClr val="bg1"/>
                </a:solidFill>
                <a:effectLst>
                  <a:outerShdw blurRad="38100" dist="38100" dir="2700000" algn="tl">
                    <a:srgbClr val="000000">
                      <a:alpha val="43137"/>
                    </a:srgbClr>
                  </a:outerShdw>
                </a:effectLst>
              </a:endParaRPr>
            </a:p>
          </p:txBody>
        </p:sp>
        <p:sp>
          <p:nvSpPr>
            <p:cNvPr id="42" name="TextBox 41"/>
            <p:cNvSpPr txBox="1"/>
            <p:nvPr/>
          </p:nvSpPr>
          <p:spPr>
            <a:xfrm>
              <a:off x="2055573" y="5278605"/>
              <a:ext cx="312906"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0</a:t>
              </a:r>
              <a:endParaRPr lang="en-US" b="1" dirty="0">
                <a:solidFill>
                  <a:schemeClr val="bg1"/>
                </a:solidFill>
                <a:effectLst>
                  <a:outerShdw blurRad="38100" dist="38100" dir="2700000" algn="tl">
                    <a:srgbClr val="000000">
                      <a:alpha val="43137"/>
                    </a:srgbClr>
                  </a:outerShdw>
                </a:effectLst>
              </a:endParaRPr>
            </a:p>
          </p:txBody>
        </p:sp>
        <p:sp>
          <p:nvSpPr>
            <p:cNvPr id="43" name="TextBox 42"/>
            <p:cNvSpPr txBox="1"/>
            <p:nvPr/>
          </p:nvSpPr>
          <p:spPr>
            <a:xfrm>
              <a:off x="6066773" y="5278605"/>
              <a:ext cx="312906"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0</a:t>
              </a:r>
              <a:endParaRPr lang="en-US" b="1" dirty="0">
                <a:solidFill>
                  <a:schemeClr val="bg1"/>
                </a:solidFill>
                <a:effectLst>
                  <a:outerShdw blurRad="38100" dist="38100" dir="2700000" algn="tl">
                    <a:srgbClr val="000000">
                      <a:alpha val="43137"/>
                    </a:srgbClr>
                  </a:outerShdw>
                </a:effectLst>
              </a:endParaRPr>
            </a:p>
          </p:txBody>
        </p:sp>
        <p:sp>
          <p:nvSpPr>
            <p:cNvPr id="44" name="TextBox 43"/>
            <p:cNvSpPr txBox="1"/>
            <p:nvPr/>
          </p:nvSpPr>
          <p:spPr>
            <a:xfrm>
              <a:off x="5402529" y="5278605"/>
              <a:ext cx="312906"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0</a:t>
              </a:r>
              <a:endParaRPr lang="en-US" b="1" dirty="0">
                <a:solidFill>
                  <a:schemeClr val="bg1"/>
                </a:solidFill>
                <a:effectLst>
                  <a:outerShdw blurRad="38100" dist="38100" dir="2700000" algn="tl">
                    <a:srgbClr val="000000">
                      <a:alpha val="43137"/>
                    </a:srgbClr>
                  </a:outerShdw>
                </a:effectLst>
              </a:endParaRPr>
            </a:p>
          </p:txBody>
        </p:sp>
        <p:sp>
          <p:nvSpPr>
            <p:cNvPr id="45" name="TextBox 44"/>
            <p:cNvSpPr txBox="1"/>
            <p:nvPr/>
          </p:nvSpPr>
          <p:spPr>
            <a:xfrm>
              <a:off x="6691612" y="5278605"/>
              <a:ext cx="312906"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0</a:t>
              </a:r>
              <a:endParaRPr lang="en-US" b="1" dirty="0">
                <a:solidFill>
                  <a:schemeClr val="bg1"/>
                </a:solidFill>
                <a:effectLst>
                  <a:outerShdw blurRad="38100" dist="38100" dir="2700000" algn="tl">
                    <a:srgbClr val="000000">
                      <a:alpha val="43137"/>
                    </a:srgbClr>
                  </a:outerShdw>
                </a:effectLst>
              </a:endParaRPr>
            </a:p>
          </p:txBody>
        </p:sp>
        <p:cxnSp>
          <p:nvCxnSpPr>
            <p:cNvPr id="46" name="Straight Connector 45"/>
            <p:cNvCxnSpPr/>
            <p:nvPr/>
          </p:nvCxnSpPr>
          <p:spPr>
            <a:xfrm>
              <a:off x="1853979" y="5202451"/>
              <a:ext cx="0" cy="140811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rot="16200000">
            <a:off x="641445" y="3384645"/>
            <a:ext cx="2215094" cy="369332"/>
          </a:xfrm>
          <a:prstGeom prst="rect">
            <a:avLst/>
          </a:prstGeom>
          <a:noFill/>
        </p:spPr>
        <p:txBody>
          <a:bodyPr wrap="none" rtlCol="0">
            <a:spAutoFit/>
          </a:bodyPr>
          <a:lstStyle/>
          <a:p>
            <a:r>
              <a:rPr lang="en-CA" b="1" dirty="0" smtClean="0">
                <a:solidFill>
                  <a:schemeClr val="bg1"/>
                </a:solidFill>
                <a:effectLst>
                  <a:outerShdw blurRad="38100" dist="38100" dir="2700000" algn="tl">
                    <a:srgbClr val="000000">
                      <a:alpha val="43137"/>
                    </a:srgbClr>
                  </a:outerShdw>
                </a:effectLst>
              </a:rPr>
              <a:t>Percent Apoptosis</a:t>
            </a:r>
            <a:endParaRPr lang="en-CA" b="1" dirty="0">
              <a:solidFill>
                <a:schemeClr val="bg1"/>
              </a:solidFill>
              <a:effectLst>
                <a:outerShdw blurRad="38100" dist="38100" dir="2700000" algn="tl">
                  <a:srgbClr val="000000">
                    <a:alpha val="43137"/>
                  </a:srgbClr>
                </a:outerShdw>
              </a:effectLst>
            </a:endParaRPr>
          </a:p>
        </p:txBody>
      </p:sp>
      <p:sp>
        <p:nvSpPr>
          <p:cNvPr id="48" name="Title 47"/>
          <p:cNvSpPr>
            <a:spLocks noGrp="1"/>
          </p:cNvSpPr>
          <p:nvPr>
            <p:ph type="title" idx="4294967295"/>
          </p:nvPr>
        </p:nvSpPr>
        <p:spPr>
          <a:xfrm>
            <a:off x="0" y="274638"/>
            <a:ext cx="9144000" cy="1143000"/>
          </a:xfrm>
        </p:spPr>
        <p:txBody>
          <a:bodyPr/>
          <a:lstStyle/>
          <a:p>
            <a:r>
              <a:rPr lang="en-CA" sz="3200" b="1" dirty="0" smtClean="0">
                <a:solidFill>
                  <a:srgbClr val="FFFF99"/>
                </a:solidFill>
                <a:effectLst>
                  <a:outerShdw blurRad="38100" dist="38100" dir="2700000" algn="tl">
                    <a:srgbClr val="000000">
                      <a:alpha val="43137"/>
                    </a:srgbClr>
                  </a:outerShdw>
                </a:effectLst>
                <a:latin typeface="+mn-lt"/>
              </a:rPr>
              <a:t>HDL but not LDL suppresses ER-stress induced apoptosis in macrophages</a:t>
            </a:r>
            <a:r>
              <a:rPr lang="en-CA" sz="3200" b="1" baseline="0" dirty="0" smtClean="0">
                <a:solidFill>
                  <a:srgbClr val="FFFF99"/>
                </a:solidFill>
                <a:effectLst>
                  <a:outerShdw blurRad="38100" dist="38100" dir="2700000" algn="tl">
                    <a:srgbClr val="000000">
                      <a:alpha val="43137"/>
                    </a:srgbClr>
                  </a:outerShdw>
                </a:effectLst>
                <a:latin typeface="+mn-lt"/>
              </a:rPr>
              <a:t> </a:t>
            </a:r>
            <a:endParaRPr lang="en-CA" sz="3200" b="1" dirty="0">
              <a:solidFill>
                <a:srgbClr val="FFFF99"/>
              </a:solidFill>
              <a:effectLst>
                <a:outerShdw blurRad="38100" dist="38100" dir="2700000" algn="tl">
                  <a:srgbClr val="000000">
                    <a:alpha val="43137"/>
                  </a:srgbClr>
                </a:outerShdw>
              </a:effectLst>
              <a:latin typeface="+mn-lt"/>
            </a:endParaRPr>
          </a:p>
        </p:txBody>
      </p:sp>
      <p:sp>
        <p:nvSpPr>
          <p:cNvPr id="50" name="TextBox 49"/>
          <p:cNvSpPr txBox="1"/>
          <p:nvPr/>
        </p:nvSpPr>
        <p:spPr>
          <a:xfrm>
            <a:off x="8001000" y="6488668"/>
            <a:ext cx="800091" cy="338554"/>
          </a:xfrm>
          <a:prstGeom prst="rect">
            <a:avLst/>
          </a:prstGeom>
          <a:noFill/>
        </p:spPr>
        <p:txBody>
          <a:bodyPr wrap="none" rtlCol="0">
            <a:spAutoFit/>
          </a:bodyPr>
          <a:lstStyle/>
          <a:p>
            <a:r>
              <a:rPr lang="en-CA" sz="1600" b="1" i="1" dirty="0" smtClean="0">
                <a:solidFill>
                  <a:schemeClr val="bg1"/>
                </a:solidFill>
                <a:effectLst>
                  <a:outerShdw blurRad="38100" dist="38100" dir="2700000" algn="tl">
                    <a:srgbClr val="000000">
                      <a:alpha val="43137"/>
                    </a:srgbClr>
                  </a:outerShdw>
                </a:effectLst>
              </a:rPr>
              <a:t>Pei Yu</a:t>
            </a:r>
            <a:endParaRPr lang="en-CA" sz="1600" b="1" i="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2217477" y="2278702"/>
            <a:ext cx="3222625" cy="2222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2241290" y="2481902"/>
            <a:ext cx="3268027" cy="2540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Group 13"/>
          <p:cNvGrpSpPr>
            <a:grpSpLocks/>
          </p:cNvGrpSpPr>
          <p:nvPr/>
        </p:nvGrpSpPr>
        <p:grpSpPr bwMode="auto">
          <a:xfrm>
            <a:off x="3060700" y="1368425"/>
            <a:ext cx="622300" cy="501650"/>
            <a:chOff x="3821502" y="1509623"/>
            <a:chExt cx="488830" cy="396815"/>
          </a:xfrm>
        </p:grpSpPr>
        <p:sp>
          <p:nvSpPr>
            <p:cNvPr id="11" name="Oval 10"/>
            <p:cNvSpPr/>
            <p:nvPr/>
          </p:nvSpPr>
          <p:spPr>
            <a:xfrm>
              <a:off x="3873877" y="1509623"/>
              <a:ext cx="405280" cy="396815"/>
            </a:xfrm>
            <a:prstGeom prst="ellipse">
              <a:avLst/>
            </a:prstGeom>
            <a:solidFill>
              <a:srgbClr val="FFFF99"/>
            </a:solid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3821502" y="1561109"/>
              <a:ext cx="94773" cy="302634"/>
            </a:xfrm>
            <a:prstGeom prst="ellipse">
              <a:avLst/>
            </a:prstGeom>
            <a:solidFill>
              <a:srgbClr val="00CC00"/>
            </a:solid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Oval 12"/>
            <p:cNvSpPr/>
            <p:nvPr/>
          </p:nvSpPr>
          <p:spPr>
            <a:xfrm>
              <a:off x="4215559" y="1558597"/>
              <a:ext cx="94773" cy="301378"/>
            </a:xfrm>
            <a:prstGeom prst="ellipse">
              <a:avLst/>
            </a:prstGeom>
            <a:solidFill>
              <a:srgbClr val="00CC00"/>
            </a:solid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14" name="Straight Arrow Connector 13"/>
          <p:cNvCxnSpPr/>
          <p:nvPr/>
        </p:nvCxnSpPr>
        <p:spPr>
          <a:xfrm rot="5400000">
            <a:off x="4826226" y="3160133"/>
            <a:ext cx="256891" cy="1068"/>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4728168" y="4139299"/>
            <a:ext cx="606425" cy="273050"/>
          </a:xfrm>
          <a:prstGeom prst="ellipse">
            <a:avLst/>
          </a:prstGeom>
          <a:solidFill>
            <a:srgbClr val="FFC000"/>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solidFill>
                <a:schemeClr val="tx1"/>
              </a:solidFill>
            </a:endParaRPr>
          </a:p>
        </p:txBody>
      </p:sp>
      <p:cxnSp>
        <p:nvCxnSpPr>
          <p:cNvPr id="16" name="Straight Arrow Connector 15"/>
          <p:cNvCxnSpPr/>
          <p:nvPr/>
        </p:nvCxnSpPr>
        <p:spPr>
          <a:xfrm rot="5400000">
            <a:off x="4910731" y="4012299"/>
            <a:ext cx="182562" cy="1587"/>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3" name="Group 88"/>
          <p:cNvGrpSpPr/>
          <p:nvPr/>
        </p:nvGrpSpPr>
        <p:grpSpPr>
          <a:xfrm>
            <a:off x="3202248" y="2500894"/>
            <a:ext cx="971936" cy="787235"/>
            <a:chOff x="3202248" y="2500894"/>
            <a:chExt cx="971936" cy="787235"/>
          </a:xfrm>
        </p:grpSpPr>
        <p:sp>
          <p:nvSpPr>
            <p:cNvPr id="6" name="Oval 5"/>
            <p:cNvSpPr/>
            <p:nvPr/>
          </p:nvSpPr>
          <p:spPr>
            <a:xfrm>
              <a:off x="3202248" y="2500894"/>
              <a:ext cx="207816" cy="195711"/>
            </a:xfrm>
            <a:prstGeom prst="ellipse">
              <a:avLst/>
            </a:prstGeom>
            <a:gradFill flip="none" rotWithShape="1">
              <a:gsLst>
                <a:gs pos="88000">
                  <a:schemeClr val="tx1"/>
                </a:gs>
                <a:gs pos="14000">
                  <a:srgbClr val="66FF33"/>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7" name="Oval 6"/>
            <p:cNvSpPr/>
            <p:nvPr/>
          </p:nvSpPr>
          <p:spPr>
            <a:xfrm>
              <a:off x="3239774" y="2669859"/>
              <a:ext cx="207817" cy="197728"/>
            </a:xfrm>
            <a:prstGeom prst="ellipse">
              <a:avLst/>
            </a:prstGeom>
            <a:gradFill flip="none" rotWithShape="1">
              <a:gsLst>
                <a:gs pos="88000">
                  <a:schemeClr val="tx1"/>
                </a:gs>
                <a:gs pos="14000">
                  <a:srgbClr val="66FF33"/>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8" name="Oval 7"/>
            <p:cNvSpPr/>
            <p:nvPr/>
          </p:nvSpPr>
          <p:spPr>
            <a:xfrm>
              <a:off x="3415654" y="2754599"/>
              <a:ext cx="207817" cy="197728"/>
            </a:xfrm>
            <a:prstGeom prst="ellipse">
              <a:avLst/>
            </a:prstGeom>
            <a:gradFill flip="none" rotWithShape="1">
              <a:gsLst>
                <a:gs pos="88000">
                  <a:schemeClr val="tx1"/>
                </a:gs>
                <a:gs pos="14000">
                  <a:srgbClr val="66FF33"/>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9" name="Oval 8"/>
            <p:cNvSpPr/>
            <p:nvPr/>
          </p:nvSpPr>
          <p:spPr>
            <a:xfrm>
              <a:off x="3610904" y="2760363"/>
              <a:ext cx="209834" cy="197728"/>
            </a:xfrm>
            <a:prstGeom prst="ellipse">
              <a:avLst/>
            </a:prstGeom>
            <a:gradFill flip="none" rotWithShape="1">
              <a:gsLst>
                <a:gs pos="88000">
                  <a:schemeClr val="tx1"/>
                </a:gs>
                <a:gs pos="14000">
                  <a:srgbClr val="66FF33"/>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17" name="TextBox 16"/>
            <p:cNvSpPr txBox="1"/>
            <p:nvPr/>
          </p:nvSpPr>
          <p:spPr>
            <a:xfrm>
              <a:off x="3319463" y="2949575"/>
              <a:ext cx="854721" cy="338554"/>
            </a:xfrm>
            <a:prstGeom prst="rect">
              <a:avLst/>
            </a:prstGeom>
            <a:noFill/>
          </p:spPr>
          <p:txBody>
            <a:bodyPr wrap="none">
              <a:spAutoFit/>
            </a:bodyPr>
            <a:lstStyle/>
            <a:p>
              <a:pPr>
                <a:defRPr/>
              </a:pPr>
              <a:r>
                <a:rPr lang="en-CA" sz="1600" b="1" dirty="0">
                  <a:solidFill>
                    <a:schemeClr val="bg1"/>
                  </a:solidFill>
                  <a:effectLst>
                    <a:outerShdw blurRad="38100" dist="38100" dir="2700000" algn="tl">
                      <a:srgbClr val="000000">
                        <a:alpha val="43137"/>
                      </a:srgbClr>
                    </a:outerShdw>
                  </a:effectLst>
                </a:rPr>
                <a:t>PDZK1</a:t>
              </a:r>
            </a:p>
          </p:txBody>
        </p:sp>
      </p:grpSp>
      <p:sp>
        <p:nvSpPr>
          <p:cNvPr id="18" name="TextBox 17"/>
          <p:cNvSpPr txBox="1"/>
          <p:nvPr/>
        </p:nvSpPr>
        <p:spPr>
          <a:xfrm>
            <a:off x="1803400" y="1795463"/>
            <a:ext cx="955711" cy="400110"/>
          </a:xfrm>
          <a:prstGeom prst="rect">
            <a:avLst/>
          </a:prstGeom>
          <a:noFill/>
        </p:spPr>
        <p:txBody>
          <a:bodyPr wrap="none">
            <a:spAutoFit/>
          </a:bodyPr>
          <a:lstStyle/>
          <a:p>
            <a:pPr>
              <a:defRPr/>
            </a:pPr>
            <a:r>
              <a:rPr lang="en-CA" sz="2000" b="1" dirty="0" smtClean="0">
                <a:solidFill>
                  <a:schemeClr val="bg1"/>
                </a:solidFill>
                <a:effectLst>
                  <a:outerShdw blurRad="38100" dist="38100" dir="2700000" algn="tl">
                    <a:srgbClr val="000000">
                      <a:alpha val="43137"/>
                    </a:srgbClr>
                  </a:outerShdw>
                </a:effectLst>
              </a:rPr>
              <a:t>SR-B1</a:t>
            </a:r>
            <a:endParaRPr lang="en-CA" sz="2000" b="1" dirty="0">
              <a:solidFill>
                <a:schemeClr val="bg1"/>
              </a:solidFill>
              <a:effectLst>
                <a:outerShdw blurRad="38100" dist="38100" dir="2700000" algn="tl">
                  <a:srgbClr val="000000">
                    <a:alpha val="43137"/>
                  </a:srgbClr>
                </a:outerShdw>
              </a:effectLst>
            </a:endParaRPr>
          </a:p>
        </p:txBody>
      </p:sp>
      <p:sp>
        <p:nvSpPr>
          <p:cNvPr id="19" name="TextBox 18"/>
          <p:cNvSpPr txBox="1"/>
          <p:nvPr/>
        </p:nvSpPr>
        <p:spPr>
          <a:xfrm>
            <a:off x="3084513" y="1436688"/>
            <a:ext cx="768350" cy="428625"/>
          </a:xfrm>
          <a:prstGeom prst="rect">
            <a:avLst/>
          </a:prstGeom>
          <a:noFill/>
          <a:ln w="12700">
            <a:noFill/>
          </a:ln>
        </p:spPr>
        <p:txBody>
          <a:bodyPr wrap="none">
            <a:spAutoFit/>
          </a:bodyPr>
          <a:lstStyle/>
          <a:p>
            <a:pPr>
              <a:defRPr/>
            </a:pPr>
            <a:r>
              <a:rPr lang="en-CA" sz="1600" dirty="0">
                <a:effectLst>
                  <a:outerShdw blurRad="38100" dist="38100" dir="2700000" algn="tl">
                    <a:srgbClr val="000000">
                      <a:alpha val="43137"/>
                    </a:srgbClr>
                  </a:outerShdw>
                </a:effectLst>
              </a:rPr>
              <a:t>HDL</a:t>
            </a:r>
          </a:p>
        </p:txBody>
      </p:sp>
      <p:sp>
        <p:nvSpPr>
          <p:cNvPr id="20" name="Freeform 19"/>
          <p:cNvSpPr/>
          <p:nvPr/>
        </p:nvSpPr>
        <p:spPr>
          <a:xfrm>
            <a:off x="2830513" y="1685925"/>
            <a:ext cx="415925" cy="1012825"/>
          </a:xfrm>
          <a:custGeom>
            <a:avLst/>
            <a:gdLst>
              <a:gd name="connsiteX0" fmla="*/ 0 w 871268"/>
              <a:gd name="connsiteY0" fmla="*/ 1746849 h 2120660"/>
              <a:gd name="connsiteX1" fmla="*/ 86264 w 871268"/>
              <a:gd name="connsiteY1" fmla="*/ 1677838 h 2120660"/>
              <a:gd name="connsiteX2" fmla="*/ 129397 w 871268"/>
              <a:gd name="connsiteY2" fmla="*/ 1531189 h 2120660"/>
              <a:gd name="connsiteX3" fmla="*/ 146649 w 871268"/>
              <a:gd name="connsiteY3" fmla="*/ 1436298 h 2120660"/>
              <a:gd name="connsiteX4" fmla="*/ 146649 w 871268"/>
              <a:gd name="connsiteY4" fmla="*/ 1263770 h 2120660"/>
              <a:gd name="connsiteX5" fmla="*/ 129397 w 871268"/>
              <a:gd name="connsiteY5" fmla="*/ 1056736 h 2120660"/>
              <a:gd name="connsiteX6" fmla="*/ 69012 w 871268"/>
              <a:gd name="connsiteY6" fmla="*/ 858329 h 2120660"/>
              <a:gd name="connsiteX7" fmla="*/ 25880 w 871268"/>
              <a:gd name="connsiteY7" fmla="*/ 625415 h 2120660"/>
              <a:gd name="connsiteX8" fmla="*/ 34506 w 871268"/>
              <a:gd name="connsiteY8" fmla="*/ 366623 h 2120660"/>
              <a:gd name="connsiteX9" fmla="*/ 112144 w 871268"/>
              <a:gd name="connsiteY9" fmla="*/ 176842 h 2120660"/>
              <a:gd name="connsiteX10" fmla="*/ 327804 w 871268"/>
              <a:gd name="connsiteY10" fmla="*/ 21566 h 2120660"/>
              <a:gd name="connsiteX11" fmla="*/ 560717 w 871268"/>
              <a:gd name="connsiteY11" fmla="*/ 47446 h 2120660"/>
              <a:gd name="connsiteX12" fmla="*/ 750498 w 871268"/>
              <a:gd name="connsiteY12" fmla="*/ 168215 h 2120660"/>
              <a:gd name="connsiteX13" fmla="*/ 750498 w 871268"/>
              <a:gd name="connsiteY13" fmla="*/ 461513 h 2120660"/>
              <a:gd name="connsiteX14" fmla="*/ 681487 w 871268"/>
              <a:gd name="connsiteY14" fmla="*/ 608162 h 2120660"/>
              <a:gd name="connsiteX15" fmla="*/ 612476 w 871268"/>
              <a:gd name="connsiteY15" fmla="*/ 944593 h 2120660"/>
              <a:gd name="connsiteX16" fmla="*/ 603849 w 871268"/>
              <a:gd name="connsiteY16" fmla="*/ 1099868 h 2120660"/>
              <a:gd name="connsiteX17" fmla="*/ 629729 w 871268"/>
              <a:gd name="connsiteY17" fmla="*/ 1324155 h 2120660"/>
              <a:gd name="connsiteX18" fmla="*/ 646981 w 871268"/>
              <a:gd name="connsiteY18" fmla="*/ 1531189 h 2120660"/>
              <a:gd name="connsiteX19" fmla="*/ 672861 w 871268"/>
              <a:gd name="connsiteY19" fmla="*/ 1781355 h 2120660"/>
              <a:gd name="connsiteX20" fmla="*/ 733246 w 871268"/>
              <a:gd name="connsiteY20" fmla="*/ 1919378 h 2120660"/>
              <a:gd name="connsiteX21" fmla="*/ 802257 w 871268"/>
              <a:gd name="connsiteY21" fmla="*/ 1979762 h 2120660"/>
              <a:gd name="connsiteX22" fmla="*/ 854015 w 871268"/>
              <a:gd name="connsiteY22" fmla="*/ 2100532 h 2120660"/>
              <a:gd name="connsiteX23" fmla="*/ 871268 w 871268"/>
              <a:gd name="connsiteY23" fmla="*/ 2100532 h 2120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71268" h="2120660">
                <a:moveTo>
                  <a:pt x="0" y="1746849"/>
                </a:moveTo>
                <a:cubicBezTo>
                  <a:pt x="32349" y="1730315"/>
                  <a:pt x="64698" y="1713781"/>
                  <a:pt x="86264" y="1677838"/>
                </a:cubicBezTo>
                <a:cubicBezTo>
                  <a:pt x="107830" y="1641895"/>
                  <a:pt x="119333" y="1571446"/>
                  <a:pt x="129397" y="1531189"/>
                </a:cubicBezTo>
                <a:cubicBezTo>
                  <a:pt x="139461" y="1490932"/>
                  <a:pt x="143774" y="1480868"/>
                  <a:pt x="146649" y="1436298"/>
                </a:cubicBezTo>
                <a:cubicBezTo>
                  <a:pt x="149524" y="1391728"/>
                  <a:pt x="149524" y="1327030"/>
                  <a:pt x="146649" y="1263770"/>
                </a:cubicBezTo>
                <a:cubicBezTo>
                  <a:pt x="143774" y="1200510"/>
                  <a:pt x="142336" y="1124309"/>
                  <a:pt x="129397" y="1056736"/>
                </a:cubicBezTo>
                <a:cubicBezTo>
                  <a:pt x="116458" y="989163"/>
                  <a:pt x="86265" y="930216"/>
                  <a:pt x="69012" y="858329"/>
                </a:cubicBezTo>
                <a:cubicBezTo>
                  <a:pt x="51759" y="786442"/>
                  <a:pt x="31631" y="707366"/>
                  <a:pt x="25880" y="625415"/>
                </a:cubicBezTo>
                <a:cubicBezTo>
                  <a:pt x="20129" y="543464"/>
                  <a:pt x="20129" y="441385"/>
                  <a:pt x="34506" y="366623"/>
                </a:cubicBezTo>
                <a:cubicBezTo>
                  <a:pt x="48883" y="291861"/>
                  <a:pt x="63261" y="234351"/>
                  <a:pt x="112144" y="176842"/>
                </a:cubicBezTo>
                <a:cubicBezTo>
                  <a:pt x="161027" y="119333"/>
                  <a:pt x="253042" y="43132"/>
                  <a:pt x="327804" y="21566"/>
                </a:cubicBezTo>
                <a:cubicBezTo>
                  <a:pt x="402566" y="0"/>
                  <a:pt x="490268" y="23005"/>
                  <a:pt x="560717" y="47446"/>
                </a:cubicBezTo>
                <a:cubicBezTo>
                  <a:pt x="631166" y="71887"/>
                  <a:pt x="718868" y="99204"/>
                  <a:pt x="750498" y="168215"/>
                </a:cubicBezTo>
                <a:cubicBezTo>
                  <a:pt x="782128" y="237226"/>
                  <a:pt x="762000" y="388188"/>
                  <a:pt x="750498" y="461513"/>
                </a:cubicBezTo>
                <a:cubicBezTo>
                  <a:pt x="738996" y="534838"/>
                  <a:pt x="704491" y="527649"/>
                  <a:pt x="681487" y="608162"/>
                </a:cubicBezTo>
                <a:cubicBezTo>
                  <a:pt x="658483" y="688675"/>
                  <a:pt x="625416" y="862642"/>
                  <a:pt x="612476" y="944593"/>
                </a:cubicBezTo>
                <a:cubicBezTo>
                  <a:pt x="599536" y="1026544"/>
                  <a:pt x="600974" y="1036608"/>
                  <a:pt x="603849" y="1099868"/>
                </a:cubicBezTo>
                <a:cubicBezTo>
                  <a:pt x="606724" y="1163128"/>
                  <a:pt x="622540" y="1252268"/>
                  <a:pt x="629729" y="1324155"/>
                </a:cubicBezTo>
                <a:cubicBezTo>
                  <a:pt x="636918" y="1396042"/>
                  <a:pt x="639792" y="1454989"/>
                  <a:pt x="646981" y="1531189"/>
                </a:cubicBezTo>
                <a:cubicBezTo>
                  <a:pt x="654170" y="1607389"/>
                  <a:pt x="658484" y="1716657"/>
                  <a:pt x="672861" y="1781355"/>
                </a:cubicBezTo>
                <a:cubicBezTo>
                  <a:pt x="687238" y="1846053"/>
                  <a:pt x="711680" y="1886310"/>
                  <a:pt x="733246" y="1919378"/>
                </a:cubicBezTo>
                <a:cubicBezTo>
                  <a:pt x="754812" y="1952446"/>
                  <a:pt x="782129" y="1949570"/>
                  <a:pt x="802257" y="1979762"/>
                </a:cubicBezTo>
                <a:cubicBezTo>
                  <a:pt x="822385" y="2009954"/>
                  <a:pt x="842513" y="2080404"/>
                  <a:pt x="854015" y="2100532"/>
                </a:cubicBezTo>
                <a:cubicBezTo>
                  <a:pt x="865517" y="2120660"/>
                  <a:pt x="868392" y="2110596"/>
                  <a:pt x="871268" y="2100532"/>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22" name="Straight Arrow Connector 40"/>
          <p:cNvCxnSpPr>
            <a:cxnSpLocks noChangeShapeType="1"/>
          </p:cNvCxnSpPr>
          <p:nvPr/>
        </p:nvCxnSpPr>
        <p:spPr bwMode="auto">
          <a:xfrm>
            <a:off x="4083050" y="2813050"/>
            <a:ext cx="654050" cy="1588"/>
          </a:xfrm>
          <a:prstGeom prst="straightConnector1">
            <a:avLst/>
          </a:prstGeom>
          <a:noFill/>
          <a:ln w="28575" algn="ctr">
            <a:solidFill>
              <a:schemeClr val="bg1"/>
            </a:solidFill>
            <a:round/>
            <a:headEnd type="arrow" w="med" len="med"/>
            <a:tailEnd type="arrow" w="med" len="med"/>
          </a:ln>
        </p:spPr>
      </p:cxnSp>
      <p:sp>
        <p:nvSpPr>
          <p:cNvPr id="23" name="TextBox 22"/>
          <p:cNvSpPr txBox="1"/>
          <p:nvPr/>
        </p:nvSpPr>
        <p:spPr>
          <a:xfrm>
            <a:off x="5256213" y="1808163"/>
            <a:ext cx="998537" cy="400050"/>
          </a:xfrm>
          <a:prstGeom prst="rect">
            <a:avLst/>
          </a:prstGeom>
          <a:noFill/>
        </p:spPr>
        <p:txBody>
          <a:bodyPr wrap="none">
            <a:spAutoFit/>
          </a:bodyPr>
          <a:lstStyle/>
          <a:p>
            <a:pPr>
              <a:defRPr/>
            </a:pPr>
            <a:r>
              <a:rPr lang="en-CA" sz="2000" b="1" dirty="0">
                <a:solidFill>
                  <a:schemeClr val="bg1"/>
                </a:solidFill>
                <a:effectLst>
                  <a:outerShdw blurRad="38100" dist="38100" dir="2700000" algn="tl">
                    <a:srgbClr val="000000">
                      <a:alpha val="43137"/>
                    </a:srgbClr>
                  </a:outerShdw>
                </a:effectLst>
              </a:rPr>
              <a:t>S1PR1</a:t>
            </a:r>
            <a:endParaRPr lang="en-US" sz="2000" b="1" dirty="0">
              <a:solidFill>
                <a:schemeClr val="bg1"/>
              </a:solidFill>
              <a:effectLst>
                <a:outerShdw blurRad="38100" dist="38100" dir="2700000" algn="tl">
                  <a:srgbClr val="000000">
                    <a:alpha val="43137"/>
                  </a:srgbClr>
                </a:outerShdw>
              </a:effectLst>
            </a:endParaRPr>
          </a:p>
        </p:txBody>
      </p:sp>
      <p:sp>
        <p:nvSpPr>
          <p:cNvPr id="25" name="TextBox 24"/>
          <p:cNvSpPr txBox="1"/>
          <p:nvPr/>
        </p:nvSpPr>
        <p:spPr>
          <a:xfrm>
            <a:off x="4709118" y="4107549"/>
            <a:ext cx="622300" cy="307975"/>
          </a:xfrm>
          <a:prstGeom prst="rect">
            <a:avLst/>
          </a:prstGeom>
          <a:noFill/>
        </p:spPr>
        <p:txBody>
          <a:bodyPr wrap="none">
            <a:spAutoFit/>
          </a:bodyPr>
          <a:lstStyle/>
          <a:p>
            <a:pPr>
              <a:defRPr/>
            </a:pPr>
            <a:r>
              <a:rPr lang="en-CA" sz="1400" dirty="0" err="1">
                <a:effectLst>
                  <a:outerShdw blurRad="38100" dist="38100" dir="2700000" algn="tl">
                    <a:srgbClr val="000000">
                      <a:alpha val="43137"/>
                    </a:srgbClr>
                  </a:outerShdw>
                </a:effectLst>
                <a:latin typeface="Arial" pitchFamily="34" charset="0"/>
                <a:cs typeface="Arial" pitchFamily="34" charset="0"/>
              </a:rPr>
              <a:t>Akt</a:t>
            </a:r>
            <a:r>
              <a:rPr lang="en-CA" sz="1400" dirty="0">
                <a:effectLst>
                  <a:outerShdw blurRad="38100" dist="38100" dir="2700000" algn="tl">
                    <a:srgbClr val="000000">
                      <a:alpha val="43137"/>
                    </a:srgbClr>
                  </a:outerShdw>
                </a:effectLst>
                <a:latin typeface="Arial" pitchFamily="34" charset="0"/>
                <a:cs typeface="Arial" pitchFamily="34" charset="0"/>
              </a:rPr>
              <a:t> 1</a:t>
            </a:r>
            <a:endParaRPr lang="en-US" sz="1400" dirty="0">
              <a:effectLst>
                <a:outerShdw blurRad="38100" dist="38100" dir="2700000" algn="tl">
                  <a:srgbClr val="000000">
                    <a:alpha val="43137"/>
                  </a:srgbClr>
                </a:outerShdw>
              </a:effectLst>
              <a:latin typeface="Arial" pitchFamily="34" charset="0"/>
              <a:cs typeface="Arial" pitchFamily="34" charset="0"/>
            </a:endParaRPr>
          </a:p>
        </p:txBody>
      </p:sp>
      <p:sp>
        <p:nvSpPr>
          <p:cNvPr id="26" name="Oval 25"/>
          <p:cNvSpPr/>
          <p:nvPr/>
        </p:nvSpPr>
        <p:spPr>
          <a:xfrm>
            <a:off x="4701180" y="3602724"/>
            <a:ext cx="606425" cy="271463"/>
          </a:xfrm>
          <a:prstGeom prst="ellipse">
            <a:avLst/>
          </a:prstGeom>
          <a:solidFill>
            <a:srgbClr val="FFC000"/>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solidFill>
                <a:schemeClr val="tx1"/>
              </a:solidFill>
            </a:endParaRPr>
          </a:p>
        </p:txBody>
      </p:sp>
      <p:sp>
        <p:nvSpPr>
          <p:cNvPr id="27" name="TextBox 26"/>
          <p:cNvSpPr txBox="1"/>
          <p:nvPr/>
        </p:nvSpPr>
        <p:spPr>
          <a:xfrm>
            <a:off x="4704355" y="3586849"/>
            <a:ext cx="584200" cy="307975"/>
          </a:xfrm>
          <a:prstGeom prst="rect">
            <a:avLst/>
          </a:prstGeom>
          <a:noFill/>
        </p:spPr>
        <p:txBody>
          <a:bodyPr wrap="none">
            <a:spAutoFit/>
          </a:bodyPr>
          <a:lstStyle/>
          <a:p>
            <a:pPr>
              <a:defRPr/>
            </a:pPr>
            <a:r>
              <a:rPr lang="en-CA" sz="1400" dirty="0">
                <a:effectLst>
                  <a:outerShdw blurRad="38100" dist="38100" dir="2700000" algn="tl">
                    <a:srgbClr val="000000">
                      <a:alpha val="43137"/>
                    </a:srgbClr>
                  </a:outerShdw>
                </a:effectLst>
                <a:latin typeface="Arial" pitchFamily="34" charset="0"/>
                <a:cs typeface="Arial" pitchFamily="34" charset="0"/>
              </a:rPr>
              <a:t>PI3K</a:t>
            </a:r>
            <a:endParaRPr lang="en-US" sz="1400" dirty="0">
              <a:effectLst>
                <a:outerShdw blurRad="38100" dist="38100" dir="2700000" algn="tl">
                  <a:srgbClr val="000000">
                    <a:alpha val="43137"/>
                  </a:srgbClr>
                </a:outerShdw>
              </a:effectLst>
              <a:latin typeface="Arial" pitchFamily="34" charset="0"/>
              <a:cs typeface="Arial" pitchFamily="34" charset="0"/>
            </a:endParaRPr>
          </a:p>
        </p:txBody>
      </p:sp>
      <p:grpSp>
        <p:nvGrpSpPr>
          <p:cNvPr id="10" name="Group 43"/>
          <p:cNvGrpSpPr>
            <a:grpSpLocks/>
          </p:cNvGrpSpPr>
          <p:nvPr/>
        </p:nvGrpSpPr>
        <p:grpSpPr bwMode="auto">
          <a:xfrm>
            <a:off x="4915196" y="4701678"/>
            <a:ext cx="296863" cy="392113"/>
            <a:chOff x="4037609" y="4822970"/>
            <a:chExt cx="296883" cy="391886"/>
          </a:xfrm>
        </p:grpSpPr>
        <p:cxnSp>
          <p:nvCxnSpPr>
            <p:cNvPr id="32" name="Straight Connector 39"/>
            <p:cNvCxnSpPr>
              <a:cxnSpLocks noChangeShapeType="1"/>
            </p:cNvCxnSpPr>
            <p:nvPr/>
          </p:nvCxnSpPr>
          <p:spPr bwMode="auto">
            <a:xfrm rot="5400000">
              <a:off x="3990107" y="5018119"/>
              <a:ext cx="391886" cy="1588"/>
            </a:xfrm>
            <a:prstGeom prst="line">
              <a:avLst/>
            </a:prstGeom>
            <a:noFill/>
            <a:ln w="28575" algn="ctr">
              <a:solidFill>
                <a:schemeClr val="bg1"/>
              </a:solidFill>
              <a:round/>
              <a:headEnd/>
              <a:tailEnd/>
            </a:ln>
          </p:spPr>
        </p:cxnSp>
        <p:cxnSp>
          <p:nvCxnSpPr>
            <p:cNvPr id="33" name="Straight Connector 40"/>
            <p:cNvCxnSpPr>
              <a:cxnSpLocks noChangeShapeType="1"/>
            </p:cNvCxnSpPr>
            <p:nvPr/>
          </p:nvCxnSpPr>
          <p:spPr bwMode="auto">
            <a:xfrm>
              <a:off x="4037609" y="5213268"/>
              <a:ext cx="296883" cy="1588"/>
            </a:xfrm>
            <a:prstGeom prst="line">
              <a:avLst/>
            </a:prstGeom>
            <a:noFill/>
            <a:ln w="28575" algn="ctr">
              <a:solidFill>
                <a:schemeClr val="bg1"/>
              </a:solidFill>
              <a:round/>
              <a:headEnd/>
              <a:tailEnd/>
            </a:ln>
          </p:spPr>
        </p:cxnSp>
      </p:grpSp>
      <p:grpSp>
        <p:nvGrpSpPr>
          <p:cNvPr id="21" name="Group 100"/>
          <p:cNvGrpSpPr/>
          <p:nvPr/>
        </p:nvGrpSpPr>
        <p:grpSpPr>
          <a:xfrm>
            <a:off x="4217915" y="6130950"/>
            <a:ext cx="1931988" cy="520700"/>
            <a:chOff x="437486" y="5284788"/>
            <a:chExt cx="1931988" cy="520700"/>
          </a:xfrm>
        </p:grpSpPr>
        <p:sp>
          <p:nvSpPr>
            <p:cNvPr id="30" name="Rounded Rectangle 29"/>
            <p:cNvSpPr/>
            <p:nvPr/>
          </p:nvSpPr>
          <p:spPr bwMode="auto">
            <a:xfrm>
              <a:off x="437486" y="5284788"/>
              <a:ext cx="1520825" cy="52070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a:lstStyle/>
            <a:p>
              <a:pPr>
                <a:defRPr/>
              </a:pPr>
              <a:endParaRPr lang="en-US">
                <a:effectLst>
                  <a:outerShdw blurRad="38100" dist="38100" dir="2700000" algn="tl">
                    <a:srgbClr val="000000">
                      <a:alpha val="43137"/>
                    </a:srgbClr>
                  </a:outerShdw>
                </a:effectLst>
              </a:endParaRPr>
            </a:p>
          </p:txBody>
        </p:sp>
        <p:sp>
          <p:nvSpPr>
            <p:cNvPr id="34" name="TextBox 33"/>
            <p:cNvSpPr txBox="1"/>
            <p:nvPr/>
          </p:nvSpPr>
          <p:spPr>
            <a:xfrm>
              <a:off x="491461" y="5340350"/>
              <a:ext cx="1878013" cy="400050"/>
            </a:xfrm>
            <a:prstGeom prst="rect">
              <a:avLst/>
            </a:prstGeom>
            <a:noFill/>
          </p:spPr>
          <p:txBody>
            <a:bodyPr>
              <a:spAutoFit/>
            </a:bodyPr>
            <a:lstStyle/>
            <a:p>
              <a:pPr>
                <a:defRPr/>
              </a:pPr>
              <a:r>
                <a:rPr lang="en-CA" sz="2000" dirty="0">
                  <a:solidFill>
                    <a:schemeClr val="bg1"/>
                  </a:solidFill>
                  <a:effectLst>
                    <a:outerShdw blurRad="38100" dist="38100" dir="2700000" algn="tl">
                      <a:srgbClr val="000000">
                        <a:alpha val="43137"/>
                      </a:srgbClr>
                    </a:outerShdw>
                  </a:effectLst>
                  <a:latin typeface="Arial" pitchFamily="34" charset="0"/>
                  <a:cs typeface="Arial" pitchFamily="34" charset="0"/>
                </a:rPr>
                <a:t>Apoptosis</a:t>
              </a:r>
              <a:endParaRPr lang="en-US" sz="2000"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grpSp>
      <p:sp>
        <p:nvSpPr>
          <p:cNvPr id="35" name="TextBox 34"/>
          <p:cNvSpPr txBox="1"/>
          <p:nvPr/>
        </p:nvSpPr>
        <p:spPr>
          <a:xfrm>
            <a:off x="6643071" y="6032120"/>
            <a:ext cx="2082800" cy="646113"/>
          </a:xfrm>
          <a:prstGeom prst="rect">
            <a:avLst/>
          </a:prstGeom>
          <a:noFill/>
        </p:spPr>
        <p:txBody>
          <a:bodyPr wrap="none">
            <a:spAutoFit/>
          </a:bodyPr>
          <a:lstStyle/>
          <a:p>
            <a:pPr>
              <a:defRPr/>
            </a:pPr>
            <a:r>
              <a:rPr lang="en-CA" sz="1800" dirty="0">
                <a:solidFill>
                  <a:schemeClr val="bg1"/>
                </a:solidFill>
                <a:effectLst>
                  <a:outerShdw blurRad="38100" dist="38100" dir="2700000" algn="tl">
                    <a:srgbClr val="000000">
                      <a:alpha val="43137"/>
                    </a:srgbClr>
                  </a:outerShdw>
                </a:effectLst>
                <a:latin typeface="Arial" pitchFamily="34" charset="0"/>
                <a:cs typeface="Arial" pitchFamily="34" charset="0"/>
              </a:rPr>
              <a:t>Necrotic core</a:t>
            </a:r>
          </a:p>
          <a:p>
            <a:pPr>
              <a:defRPr/>
            </a:pPr>
            <a:r>
              <a:rPr lang="en-CA" sz="1800" dirty="0">
                <a:solidFill>
                  <a:schemeClr val="bg1"/>
                </a:solidFill>
                <a:effectLst>
                  <a:outerShdw blurRad="38100" dist="38100" dir="2700000" algn="tl">
                    <a:srgbClr val="000000">
                      <a:alpha val="43137"/>
                    </a:srgbClr>
                  </a:outerShdw>
                </a:effectLst>
                <a:latin typeface="Arial" pitchFamily="34" charset="0"/>
                <a:cs typeface="Arial" pitchFamily="34" charset="0"/>
              </a:rPr>
              <a:t>Plaque instability</a:t>
            </a:r>
            <a:endParaRPr lang="en-US" sz="1800"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grpSp>
        <p:nvGrpSpPr>
          <p:cNvPr id="28" name="Group 80"/>
          <p:cNvGrpSpPr/>
          <p:nvPr/>
        </p:nvGrpSpPr>
        <p:grpSpPr>
          <a:xfrm>
            <a:off x="4811666" y="1903845"/>
            <a:ext cx="512365" cy="1093708"/>
            <a:chOff x="4675188" y="634603"/>
            <a:chExt cx="512365" cy="1093708"/>
          </a:xfrm>
        </p:grpSpPr>
        <p:grpSp>
          <p:nvGrpSpPr>
            <p:cNvPr id="29" name="Group 73"/>
            <p:cNvGrpSpPr/>
            <p:nvPr/>
          </p:nvGrpSpPr>
          <p:grpSpPr>
            <a:xfrm>
              <a:off x="4675188" y="634603"/>
              <a:ext cx="512365" cy="929085"/>
              <a:chOff x="4675188" y="634603"/>
              <a:chExt cx="512365" cy="929085"/>
            </a:xfrm>
          </p:grpSpPr>
          <p:sp>
            <p:nvSpPr>
              <p:cNvPr id="73" name="Freeform 72"/>
              <p:cNvSpPr/>
              <p:nvPr/>
            </p:nvSpPr>
            <p:spPr>
              <a:xfrm>
                <a:off x="4781551" y="1245395"/>
                <a:ext cx="406002" cy="318293"/>
              </a:xfrm>
              <a:custGeom>
                <a:avLst/>
                <a:gdLst>
                  <a:gd name="connsiteX0" fmla="*/ 345281 w 406002"/>
                  <a:gd name="connsiteY0" fmla="*/ 0 h 318293"/>
                  <a:gd name="connsiteX1" fmla="*/ 395287 w 406002"/>
                  <a:gd name="connsiteY1" fmla="*/ 102393 h 318293"/>
                  <a:gd name="connsiteX2" fmla="*/ 397668 w 406002"/>
                  <a:gd name="connsiteY2" fmla="*/ 157162 h 318293"/>
                  <a:gd name="connsiteX3" fmla="*/ 345281 w 406002"/>
                  <a:gd name="connsiteY3" fmla="*/ 221456 h 318293"/>
                  <a:gd name="connsiteX4" fmla="*/ 264318 w 406002"/>
                  <a:gd name="connsiteY4" fmla="*/ 269081 h 318293"/>
                  <a:gd name="connsiteX5" fmla="*/ 145256 w 406002"/>
                  <a:gd name="connsiteY5" fmla="*/ 311943 h 318293"/>
                  <a:gd name="connsiteX6" fmla="*/ 78581 w 406002"/>
                  <a:gd name="connsiteY6" fmla="*/ 307181 h 318293"/>
                  <a:gd name="connsiteX7" fmla="*/ 19050 w 406002"/>
                  <a:gd name="connsiteY7" fmla="*/ 292893 h 318293"/>
                  <a:gd name="connsiteX8" fmla="*/ 0 w 406002"/>
                  <a:gd name="connsiteY8" fmla="*/ 273843 h 318293"/>
                  <a:gd name="connsiteX9" fmla="*/ 0 w 406002"/>
                  <a:gd name="connsiteY9" fmla="*/ 273843 h 31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002" h="318293">
                    <a:moveTo>
                      <a:pt x="345281" y="0"/>
                    </a:moveTo>
                    <a:cubicBezTo>
                      <a:pt x="365918" y="38099"/>
                      <a:pt x="386556" y="76199"/>
                      <a:pt x="395287" y="102393"/>
                    </a:cubicBezTo>
                    <a:cubicBezTo>
                      <a:pt x="404018" y="128587"/>
                      <a:pt x="406002" y="137318"/>
                      <a:pt x="397668" y="157162"/>
                    </a:cubicBezTo>
                    <a:cubicBezTo>
                      <a:pt x="389334" y="177006"/>
                      <a:pt x="367506" y="202803"/>
                      <a:pt x="345281" y="221456"/>
                    </a:cubicBezTo>
                    <a:cubicBezTo>
                      <a:pt x="323056" y="240109"/>
                      <a:pt x="297655" y="254000"/>
                      <a:pt x="264318" y="269081"/>
                    </a:cubicBezTo>
                    <a:cubicBezTo>
                      <a:pt x="230981" y="284162"/>
                      <a:pt x="176212" y="305593"/>
                      <a:pt x="145256" y="311943"/>
                    </a:cubicBezTo>
                    <a:cubicBezTo>
                      <a:pt x="114300" y="318293"/>
                      <a:pt x="99615" y="310356"/>
                      <a:pt x="78581" y="307181"/>
                    </a:cubicBezTo>
                    <a:cubicBezTo>
                      <a:pt x="57547" y="304006"/>
                      <a:pt x="32147" y="298449"/>
                      <a:pt x="19050" y="292893"/>
                    </a:cubicBezTo>
                    <a:cubicBezTo>
                      <a:pt x="5953" y="287337"/>
                      <a:pt x="0" y="273843"/>
                      <a:pt x="0" y="273843"/>
                    </a:cubicBezTo>
                    <a:lnTo>
                      <a:pt x="0" y="273843"/>
                    </a:lnTo>
                  </a:path>
                </a:pathLst>
              </a:cu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nvGrpSpPr>
              <p:cNvPr id="31" name="Group 61"/>
              <p:cNvGrpSpPr/>
              <p:nvPr/>
            </p:nvGrpSpPr>
            <p:grpSpPr>
              <a:xfrm>
                <a:off x="4928447" y="860909"/>
                <a:ext cx="138989" cy="366196"/>
                <a:chOff x="4692701" y="918058"/>
                <a:chExt cx="138989" cy="366196"/>
              </a:xfrm>
            </p:grpSpPr>
            <p:sp>
              <p:nvSpPr>
                <p:cNvPr id="63" name="Rectangle 62"/>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Oval 63"/>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Oval 64"/>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Rectangle 65"/>
                <p:cNvSpPr/>
                <p:nvPr/>
              </p:nvSpPr>
              <p:spPr>
                <a:xfrm>
                  <a:off x="4702969" y="1162048"/>
                  <a:ext cx="114300" cy="100013"/>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36" name="Group 56"/>
              <p:cNvGrpSpPr/>
              <p:nvPr/>
            </p:nvGrpSpPr>
            <p:grpSpPr>
              <a:xfrm>
                <a:off x="5028459" y="894247"/>
                <a:ext cx="138989" cy="366196"/>
                <a:chOff x="4692701" y="918058"/>
                <a:chExt cx="138989" cy="366196"/>
              </a:xfrm>
            </p:grpSpPr>
            <p:sp>
              <p:nvSpPr>
                <p:cNvPr id="58" name="Rectangle 57"/>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Oval 58"/>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Oval 59"/>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Rectangle 60"/>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41" name="Group 66"/>
              <p:cNvGrpSpPr/>
              <p:nvPr/>
            </p:nvGrpSpPr>
            <p:grpSpPr>
              <a:xfrm>
                <a:off x="4799859" y="863290"/>
                <a:ext cx="138989" cy="366196"/>
                <a:chOff x="4692701" y="918058"/>
                <a:chExt cx="138989" cy="366196"/>
              </a:xfrm>
            </p:grpSpPr>
            <p:sp>
              <p:nvSpPr>
                <p:cNvPr id="68" name="Rectangle 67"/>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Oval 68"/>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Oval 69"/>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Rectangle 70"/>
                <p:cNvSpPr/>
                <p:nvPr/>
              </p:nvSpPr>
              <p:spPr>
                <a:xfrm>
                  <a:off x="4702969" y="1162048"/>
                  <a:ext cx="114300" cy="100013"/>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42" name="Group 40"/>
              <p:cNvGrpSpPr/>
              <p:nvPr/>
            </p:nvGrpSpPr>
            <p:grpSpPr>
              <a:xfrm>
                <a:off x="4704607" y="906152"/>
                <a:ext cx="138989" cy="366196"/>
                <a:chOff x="4692701" y="918058"/>
                <a:chExt cx="138989" cy="366196"/>
              </a:xfrm>
            </p:grpSpPr>
            <p:sp>
              <p:nvSpPr>
                <p:cNvPr id="38" name="Rectangle 37"/>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ectangle 39"/>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47" name="Group 41"/>
              <p:cNvGrpSpPr/>
              <p:nvPr/>
            </p:nvGrpSpPr>
            <p:grpSpPr>
              <a:xfrm>
                <a:off x="4761756" y="951395"/>
                <a:ext cx="138989" cy="366196"/>
                <a:chOff x="4692701" y="918058"/>
                <a:chExt cx="138989" cy="366196"/>
              </a:xfrm>
            </p:grpSpPr>
            <p:sp>
              <p:nvSpPr>
                <p:cNvPr id="43" name="Rectangle 42"/>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Rectangle 45"/>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52" name="Group 51"/>
              <p:cNvGrpSpPr/>
              <p:nvPr/>
            </p:nvGrpSpPr>
            <p:grpSpPr>
              <a:xfrm>
                <a:off x="4999883" y="939490"/>
                <a:ext cx="138989" cy="366196"/>
                <a:chOff x="4692701" y="918058"/>
                <a:chExt cx="138989" cy="366196"/>
              </a:xfrm>
            </p:grpSpPr>
            <p:sp>
              <p:nvSpPr>
                <p:cNvPr id="53" name="Rectangle 52"/>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Oval 53"/>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Oval 54"/>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Rectangle 55"/>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57" name="Group 46"/>
              <p:cNvGrpSpPr/>
              <p:nvPr/>
            </p:nvGrpSpPr>
            <p:grpSpPr>
              <a:xfrm>
                <a:off x="4885582" y="965684"/>
                <a:ext cx="138989" cy="366196"/>
                <a:chOff x="4692701" y="918058"/>
                <a:chExt cx="138989" cy="366196"/>
              </a:xfrm>
            </p:grpSpPr>
            <p:sp>
              <p:nvSpPr>
                <p:cNvPr id="48" name="Rectangle 47"/>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Oval 48"/>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Oval 49"/>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Rectangle 50"/>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72" name="Freeform 71"/>
              <p:cNvSpPr/>
              <p:nvPr/>
            </p:nvSpPr>
            <p:spPr>
              <a:xfrm>
                <a:off x="4675188" y="634603"/>
                <a:ext cx="196056" cy="289322"/>
              </a:xfrm>
              <a:custGeom>
                <a:avLst/>
                <a:gdLst>
                  <a:gd name="connsiteX0" fmla="*/ 94456 w 196056"/>
                  <a:gd name="connsiteY0" fmla="*/ 289322 h 289322"/>
                  <a:gd name="connsiteX1" fmla="*/ 173037 w 196056"/>
                  <a:gd name="connsiteY1" fmla="*/ 205978 h 289322"/>
                  <a:gd name="connsiteX2" fmla="*/ 182562 w 196056"/>
                  <a:gd name="connsiteY2" fmla="*/ 158353 h 289322"/>
                  <a:gd name="connsiteX3" fmla="*/ 92075 w 196056"/>
                  <a:gd name="connsiteY3" fmla="*/ 144066 h 289322"/>
                  <a:gd name="connsiteX4" fmla="*/ 20637 w 196056"/>
                  <a:gd name="connsiteY4" fmla="*/ 139303 h 289322"/>
                  <a:gd name="connsiteX5" fmla="*/ 6350 w 196056"/>
                  <a:gd name="connsiteY5" fmla="*/ 110728 h 289322"/>
                  <a:gd name="connsiteX6" fmla="*/ 58737 w 196056"/>
                  <a:gd name="connsiteY6" fmla="*/ 67866 h 289322"/>
                  <a:gd name="connsiteX7" fmla="*/ 108743 w 196056"/>
                  <a:gd name="connsiteY7" fmla="*/ 44053 h 289322"/>
                  <a:gd name="connsiteX8" fmla="*/ 142081 w 196056"/>
                  <a:gd name="connsiteY8" fmla="*/ 25003 h 289322"/>
                  <a:gd name="connsiteX9" fmla="*/ 63500 w 196056"/>
                  <a:gd name="connsiteY9" fmla="*/ 3572 h 289322"/>
                  <a:gd name="connsiteX10" fmla="*/ 32543 w 196056"/>
                  <a:gd name="connsiteY10" fmla="*/ 3572 h 28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056" h="289322">
                    <a:moveTo>
                      <a:pt x="94456" y="289322"/>
                    </a:moveTo>
                    <a:cubicBezTo>
                      <a:pt x="126404" y="258564"/>
                      <a:pt x="158353" y="227806"/>
                      <a:pt x="173037" y="205978"/>
                    </a:cubicBezTo>
                    <a:cubicBezTo>
                      <a:pt x="187721" y="184150"/>
                      <a:pt x="196056" y="168672"/>
                      <a:pt x="182562" y="158353"/>
                    </a:cubicBezTo>
                    <a:cubicBezTo>
                      <a:pt x="169068" y="148034"/>
                      <a:pt x="119063" y="147241"/>
                      <a:pt x="92075" y="144066"/>
                    </a:cubicBezTo>
                    <a:cubicBezTo>
                      <a:pt x="65087" y="140891"/>
                      <a:pt x="34925" y="144859"/>
                      <a:pt x="20637" y="139303"/>
                    </a:cubicBezTo>
                    <a:cubicBezTo>
                      <a:pt x="6349" y="133747"/>
                      <a:pt x="0" y="122634"/>
                      <a:pt x="6350" y="110728"/>
                    </a:cubicBezTo>
                    <a:cubicBezTo>
                      <a:pt x="12700" y="98822"/>
                      <a:pt x="41672" y="78978"/>
                      <a:pt x="58737" y="67866"/>
                    </a:cubicBezTo>
                    <a:cubicBezTo>
                      <a:pt x="75802" y="56754"/>
                      <a:pt x="94852" y="51197"/>
                      <a:pt x="108743" y="44053"/>
                    </a:cubicBezTo>
                    <a:cubicBezTo>
                      <a:pt x="122634" y="36909"/>
                      <a:pt x="149621" y="31750"/>
                      <a:pt x="142081" y="25003"/>
                    </a:cubicBezTo>
                    <a:cubicBezTo>
                      <a:pt x="134541" y="18256"/>
                      <a:pt x="81756" y="7144"/>
                      <a:pt x="63500" y="3572"/>
                    </a:cubicBezTo>
                    <a:cubicBezTo>
                      <a:pt x="45244" y="0"/>
                      <a:pt x="38893" y="1786"/>
                      <a:pt x="32543" y="3572"/>
                    </a:cubicBezTo>
                  </a:path>
                </a:pathLst>
              </a:cu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62" name="Group 77"/>
            <p:cNvGrpSpPr/>
            <p:nvPr/>
          </p:nvGrpSpPr>
          <p:grpSpPr>
            <a:xfrm>
              <a:off x="4796790" y="1460183"/>
              <a:ext cx="332423" cy="268128"/>
              <a:chOff x="5314950" y="1182053"/>
              <a:chExt cx="332423" cy="268128"/>
            </a:xfrm>
          </p:grpSpPr>
          <p:sp>
            <p:nvSpPr>
              <p:cNvPr id="75" name="Oval 74"/>
              <p:cNvSpPr/>
              <p:nvPr/>
            </p:nvSpPr>
            <p:spPr>
              <a:xfrm>
                <a:off x="5314950" y="1262063"/>
                <a:ext cx="176213" cy="169068"/>
              </a:xfrm>
              <a:prstGeom prst="ellipse">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Oval 75"/>
              <p:cNvSpPr/>
              <p:nvPr/>
            </p:nvSpPr>
            <p:spPr>
              <a:xfrm>
                <a:off x="5471160" y="1281113"/>
                <a:ext cx="176213" cy="169068"/>
              </a:xfrm>
              <a:prstGeom prst="ellipse">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Oval 76"/>
              <p:cNvSpPr/>
              <p:nvPr/>
            </p:nvSpPr>
            <p:spPr>
              <a:xfrm>
                <a:off x="5398770" y="1182053"/>
                <a:ext cx="176213" cy="169068"/>
              </a:xfrm>
              <a:prstGeom prst="ellipse">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cxnSp>
        <p:nvCxnSpPr>
          <p:cNvPr id="84" name="Straight Arrow Connector 83"/>
          <p:cNvCxnSpPr/>
          <p:nvPr/>
        </p:nvCxnSpPr>
        <p:spPr>
          <a:xfrm rot="5400000">
            <a:off x="4842148" y="3435364"/>
            <a:ext cx="256891" cy="1068"/>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7" name="Oval 96"/>
          <p:cNvSpPr/>
          <p:nvPr/>
        </p:nvSpPr>
        <p:spPr>
          <a:xfrm>
            <a:off x="4560105" y="5236988"/>
            <a:ext cx="898525" cy="54451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8" name="TextBox 51"/>
          <p:cNvSpPr txBox="1">
            <a:spLocks noChangeArrowheads="1"/>
          </p:cNvSpPr>
          <p:nvPr/>
        </p:nvSpPr>
        <p:spPr bwMode="auto">
          <a:xfrm>
            <a:off x="4682675" y="5328102"/>
            <a:ext cx="620713" cy="369887"/>
          </a:xfrm>
          <a:prstGeom prst="rect">
            <a:avLst/>
          </a:prstGeom>
          <a:noFill/>
          <a:ln w="9525">
            <a:noFill/>
            <a:miter lim="800000"/>
            <a:headEnd/>
            <a:tailEnd/>
          </a:ln>
        </p:spPr>
        <p:txBody>
          <a:bodyPr wrap="none">
            <a:spAutoFit/>
          </a:bodyPr>
          <a:lstStyle/>
          <a:p>
            <a:r>
              <a:rPr lang="en-CA" b="1" dirty="0" err="1">
                <a:solidFill>
                  <a:schemeClr val="bg1"/>
                </a:solidFill>
              </a:rPr>
              <a:t>Bim</a:t>
            </a:r>
            <a:endParaRPr lang="en-US" b="1" dirty="0">
              <a:solidFill>
                <a:schemeClr val="bg1"/>
              </a:solidFill>
            </a:endParaRPr>
          </a:p>
        </p:txBody>
      </p:sp>
      <p:cxnSp>
        <p:nvCxnSpPr>
          <p:cNvPr id="100" name="Straight Arrow Connector 99"/>
          <p:cNvCxnSpPr/>
          <p:nvPr/>
        </p:nvCxnSpPr>
        <p:spPr>
          <a:xfrm rot="5400000">
            <a:off x="4264926" y="5547498"/>
            <a:ext cx="313899" cy="158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2" name="Title 101"/>
          <p:cNvSpPr>
            <a:spLocks noGrp="1"/>
          </p:cNvSpPr>
          <p:nvPr>
            <p:ph type="title" idx="4294967295"/>
          </p:nvPr>
        </p:nvSpPr>
        <p:spPr/>
        <p:txBody>
          <a:bodyPr/>
          <a:lstStyle/>
          <a:p>
            <a:r>
              <a:rPr lang="en-CA" sz="3200" b="1" dirty="0" smtClean="0">
                <a:solidFill>
                  <a:srgbClr val="FFFF99"/>
                </a:solidFill>
              </a:rPr>
              <a:t>HDL signaling in macrophages</a:t>
            </a:r>
            <a:endParaRPr lang="en-CA" sz="3200" b="1" dirty="0">
              <a:solidFill>
                <a:srgbClr val="FFFF99"/>
              </a:solidFill>
            </a:endParaRPr>
          </a:p>
        </p:txBody>
      </p:sp>
      <p:cxnSp>
        <p:nvCxnSpPr>
          <p:cNvPr id="88" name="Straight Arrow Connector 87"/>
          <p:cNvCxnSpPr/>
          <p:nvPr/>
        </p:nvCxnSpPr>
        <p:spPr>
          <a:xfrm rot="5400000">
            <a:off x="3896331" y="6444178"/>
            <a:ext cx="313899" cy="158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31" name="TextBox 130"/>
          <p:cNvSpPr txBox="1"/>
          <p:nvPr/>
        </p:nvSpPr>
        <p:spPr>
          <a:xfrm>
            <a:off x="5249859" y="2711832"/>
            <a:ext cx="611065" cy="400110"/>
          </a:xfrm>
          <a:prstGeom prst="rect">
            <a:avLst/>
          </a:prstGeom>
          <a:noFill/>
        </p:spPr>
        <p:txBody>
          <a:bodyPr wrap="none">
            <a:spAutoFit/>
          </a:bodyPr>
          <a:lstStyle/>
          <a:p>
            <a:pPr>
              <a:defRPr/>
            </a:pPr>
            <a:r>
              <a:rPr lang="en-CA" sz="2000" b="1" dirty="0" smtClean="0">
                <a:solidFill>
                  <a:schemeClr val="bg1"/>
                </a:solidFill>
                <a:effectLst>
                  <a:outerShdw blurRad="38100" dist="38100" dir="2700000" algn="tl">
                    <a:srgbClr val="000000">
                      <a:alpha val="43137"/>
                    </a:srgbClr>
                  </a:outerShdw>
                </a:effectLst>
              </a:rPr>
              <a:t>G</a:t>
            </a:r>
            <a:r>
              <a:rPr lang="el-GR" sz="2000" b="1" dirty="0" smtClean="0">
                <a:solidFill>
                  <a:schemeClr val="bg1"/>
                </a:solidFill>
                <a:effectLst>
                  <a:outerShdw blurRad="38100" dist="38100" dir="2700000" algn="tl">
                    <a:srgbClr val="000000">
                      <a:alpha val="43137"/>
                    </a:srgbClr>
                  </a:outerShdw>
                </a:effectLst>
              </a:rPr>
              <a:t>α</a:t>
            </a:r>
            <a:r>
              <a:rPr lang="en-CA" sz="2000" b="1" baseline="-25000" dirty="0" err="1" smtClean="0">
                <a:solidFill>
                  <a:schemeClr val="bg1"/>
                </a:solidFill>
                <a:effectLst>
                  <a:outerShdw blurRad="38100" dist="38100" dir="2700000" algn="tl">
                    <a:srgbClr val="000000">
                      <a:alpha val="43137"/>
                    </a:srgbClr>
                  </a:outerShdw>
                </a:effectLst>
              </a:rPr>
              <a:t>i</a:t>
            </a:r>
            <a:endParaRPr lang="en-US" sz="2000" b="1" baseline="-25000"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2594449" y="3195794"/>
            <a:ext cx="3873500" cy="1528725"/>
            <a:chOff x="301625" y="971033"/>
            <a:chExt cx="3873500" cy="1528725"/>
          </a:xfrm>
        </p:grpSpPr>
        <p:pic>
          <p:nvPicPr>
            <p:cNvPr id="14" name="Picture 38" descr="WT-actin 42810"/>
            <p:cNvPicPr>
              <a:picLocks noChangeAspect="1" noChangeArrowheads="1"/>
            </p:cNvPicPr>
            <p:nvPr/>
          </p:nvPicPr>
          <p:blipFill>
            <a:blip r:embed="rId2" cstate="print">
              <a:lum bright="26000" contrast="-4000"/>
            </a:blip>
            <a:srcRect/>
            <a:stretch>
              <a:fillRect/>
            </a:stretch>
          </p:blipFill>
          <p:spPr bwMode="auto">
            <a:xfrm>
              <a:off x="1438105" y="2003212"/>
              <a:ext cx="2735432" cy="493742"/>
            </a:xfrm>
            <a:prstGeom prst="rect">
              <a:avLst/>
            </a:prstGeom>
            <a:noFill/>
            <a:ln w="9525">
              <a:noFill/>
              <a:miter lim="800000"/>
              <a:headEnd/>
              <a:tailEnd/>
            </a:ln>
          </p:spPr>
        </p:pic>
        <p:pic>
          <p:nvPicPr>
            <p:cNvPr id="15" name="Picture 3" descr="WT-BIM"/>
            <p:cNvPicPr>
              <a:picLocks noChangeAspect="1" noChangeArrowheads="1"/>
            </p:cNvPicPr>
            <p:nvPr/>
          </p:nvPicPr>
          <p:blipFill>
            <a:blip r:embed="rId3" cstate="print">
              <a:lum bright="28000"/>
            </a:blip>
            <a:srcRect/>
            <a:stretch>
              <a:fillRect/>
            </a:stretch>
          </p:blipFill>
          <p:spPr bwMode="auto">
            <a:xfrm>
              <a:off x="1438105" y="1489098"/>
              <a:ext cx="2737019" cy="504854"/>
            </a:xfrm>
            <a:prstGeom prst="rect">
              <a:avLst/>
            </a:prstGeom>
            <a:noFill/>
            <a:ln w="9525">
              <a:noFill/>
              <a:miter lim="800000"/>
              <a:headEnd/>
              <a:tailEnd/>
            </a:ln>
          </p:spPr>
        </p:pic>
        <p:sp>
          <p:nvSpPr>
            <p:cNvPr id="17" name="Rectangle 32"/>
            <p:cNvSpPr>
              <a:spLocks noChangeArrowheads="1"/>
            </p:cNvSpPr>
            <p:nvPr/>
          </p:nvSpPr>
          <p:spPr bwMode="auto">
            <a:xfrm>
              <a:off x="301625" y="971033"/>
              <a:ext cx="3873499" cy="508990"/>
            </a:xfrm>
            <a:prstGeom prst="rect">
              <a:avLst/>
            </a:prstGeom>
            <a:noFill/>
            <a:ln w="28575">
              <a:solidFill>
                <a:schemeClr val="bg1"/>
              </a:solidFill>
              <a:miter lim="800000"/>
              <a:headEnd/>
              <a:tailEnd/>
            </a:ln>
          </p:spPr>
          <p:txBody>
            <a:bodyPr wrap="none" anchor="ctr"/>
            <a:lstStyle/>
            <a:p>
              <a:endParaRPr lang="en-US"/>
            </a:p>
          </p:txBody>
        </p:sp>
        <p:sp>
          <p:nvSpPr>
            <p:cNvPr id="18" name="Line 12"/>
            <p:cNvSpPr>
              <a:spLocks noChangeShapeType="1"/>
            </p:cNvSpPr>
            <p:nvPr/>
          </p:nvSpPr>
          <p:spPr bwMode="auto">
            <a:xfrm flipV="1">
              <a:off x="1431755" y="1998086"/>
              <a:ext cx="2743369" cy="16804"/>
            </a:xfrm>
            <a:prstGeom prst="line">
              <a:avLst/>
            </a:prstGeom>
            <a:noFill/>
            <a:ln w="28575">
              <a:solidFill>
                <a:schemeClr val="tx1"/>
              </a:solidFill>
              <a:round/>
              <a:headEnd/>
              <a:tailEnd/>
            </a:ln>
          </p:spPr>
          <p:txBody>
            <a:bodyPr/>
            <a:lstStyle/>
            <a:p>
              <a:endParaRPr lang="en-CA"/>
            </a:p>
          </p:txBody>
        </p:sp>
        <p:sp>
          <p:nvSpPr>
            <p:cNvPr id="20" name="Text Box 14"/>
            <p:cNvSpPr txBox="1">
              <a:spLocks noChangeArrowheads="1"/>
            </p:cNvSpPr>
            <p:nvPr/>
          </p:nvSpPr>
          <p:spPr bwMode="auto">
            <a:xfrm>
              <a:off x="336550" y="1107558"/>
              <a:ext cx="1031875" cy="306388"/>
            </a:xfrm>
            <a:prstGeom prst="rect">
              <a:avLst/>
            </a:prstGeom>
            <a:noFill/>
            <a:ln w="9525">
              <a:noFill/>
              <a:miter lim="800000"/>
              <a:headEnd/>
              <a:tailEnd/>
            </a:ln>
            <a:effectLst/>
          </p:spPr>
          <p:txBody>
            <a:bodyPr wrap="none">
              <a:spAutoFit/>
            </a:bodyPr>
            <a:lstStyle/>
            <a:p>
              <a:pPr>
                <a:defRPr/>
              </a:pPr>
              <a:r>
                <a:rPr lang="en-US" sz="1400" b="1" dirty="0">
                  <a:solidFill>
                    <a:schemeClr val="bg1"/>
                  </a:solidFill>
                  <a:effectLst>
                    <a:outerShdw blurRad="38100" dist="38100" dir="2700000" algn="tl">
                      <a:srgbClr val="000000">
                        <a:alpha val="43137"/>
                      </a:srgbClr>
                    </a:outerShdw>
                  </a:effectLst>
                  <a:latin typeface="Arial" pitchFamily="34" charset="0"/>
                  <a:cs typeface="Arial" pitchFamily="34" charset="0"/>
                </a:rPr>
                <a:t>HDL (min)</a:t>
              </a:r>
            </a:p>
          </p:txBody>
        </p:sp>
        <p:sp>
          <p:nvSpPr>
            <p:cNvPr id="21" name="Text Box 15"/>
            <p:cNvSpPr txBox="1">
              <a:spLocks noChangeArrowheads="1"/>
            </p:cNvSpPr>
            <p:nvPr/>
          </p:nvSpPr>
          <p:spPr bwMode="auto">
            <a:xfrm>
              <a:off x="1511300" y="1107558"/>
              <a:ext cx="2595563" cy="306388"/>
            </a:xfrm>
            <a:prstGeom prst="rect">
              <a:avLst/>
            </a:prstGeom>
            <a:noFill/>
            <a:ln w="9525">
              <a:noFill/>
              <a:miter lim="800000"/>
              <a:headEnd/>
              <a:tailEnd/>
            </a:ln>
            <a:effectLst/>
          </p:spPr>
          <p:txBody>
            <a:bodyPr wrap="none">
              <a:spAutoFit/>
            </a:bodyPr>
            <a:lstStyle/>
            <a:p>
              <a:pPr>
                <a:defRPr/>
              </a:pPr>
              <a:r>
                <a:rPr lang="en-US" sz="1400" b="1" dirty="0">
                  <a:solidFill>
                    <a:schemeClr val="bg1"/>
                  </a:solidFill>
                  <a:effectLst>
                    <a:outerShdw blurRad="38100" dist="38100" dir="2700000" algn="tl">
                      <a:srgbClr val="000000">
                        <a:alpha val="43137"/>
                      </a:srgbClr>
                    </a:outerShdw>
                  </a:effectLst>
                  <a:latin typeface="Arial" pitchFamily="34" charset="0"/>
                  <a:cs typeface="Arial" pitchFamily="34" charset="0"/>
                </a:rPr>
                <a:t>0      10     30    60    120    240</a:t>
              </a:r>
            </a:p>
          </p:txBody>
        </p:sp>
        <p:sp>
          <p:nvSpPr>
            <p:cNvPr id="24" name="Text Box 28"/>
            <p:cNvSpPr txBox="1">
              <a:spLocks noChangeArrowheads="1"/>
            </p:cNvSpPr>
            <p:nvPr/>
          </p:nvSpPr>
          <p:spPr bwMode="auto">
            <a:xfrm>
              <a:off x="746919" y="1571108"/>
              <a:ext cx="524503" cy="307777"/>
            </a:xfrm>
            <a:prstGeom prst="rect">
              <a:avLst/>
            </a:prstGeom>
            <a:noFill/>
            <a:ln w="9525">
              <a:noFill/>
              <a:miter lim="800000"/>
              <a:headEnd/>
              <a:tailEnd/>
            </a:ln>
            <a:effectLst/>
          </p:spPr>
          <p:txBody>
            <a:bodyPr wrap="none">
              <a:spAutoFit/>
            </a:bodyPr>
            <a:lstStyle/>
            <a:p>
              <a:pPr>
                <a:defRPr/>
              </a:pPr>
              <a:r>
                <a:rPr lang="en-US" sz="1400" b="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Bim</a:t>
              </a:r>
              <a:endParaRPr lang="en-US" sz="1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5" name="Text Box 34"/>
            <p:cNvSpPr txBox="1">
              <a:spLocks noChangeArrowheads="1"/>
            </p:cNvSpPr>
            <p:nvPr/>
          </p:nvSpPr>
          <p:spPr bwMode="auto">
            <a:xfrm>
              <a:off x="612295" y="2074678"/>
              <a:ext cx="793750" cy="304800"/>
            </a:xfrm>
            <a:prstGeom prst="rect">
              <a:avLst/>
            </a:prstGeom>
            <a:noFill/>
            <a:ln w="9525">
              <a:noFill/>
              <a:miter lim="800000"/>
              <a:headEnd/>
              <a:tailEnd/>
            </a:ln>
            <a:effectLst/>
          </p:spPr>
          <p:txBody>
            <a:bodyPr wrap="none">
              <a:spAutoFit/>
            </a:bodyPr>
            <a:lstStyle/>
            <a:p>
              <a:pPr>
                <a:defRPr/>
              </a:pPr>
              <a:r>
                <a:rPr lang="el-GR" sz="1400" b="1">
                  <a:solidFill>
                    <a:schemeClr val="bg1"/>
                  </a:solidFill>
                  <a:effectLst>
                    <a:outerShdw blurRad="38100" dist="38100" dir="2700000" algn="tl">
                      <a:srgbClr val="000000">
                        <a:alpha val="43137"/>
                      </a:srgbClr>
                    </a:outerShdw>
                  </a:effectLst>
                  <a:latin typeface="Arial" pitchFamily="34" charset="0"/>
                  <a:cs typeface="Arial" pitchFamily="34" charset="0"/>
                </a:rPr>
                <a:t>β</a:t>
              </a:r>
              <a:r>
                <a:rPr lang="en-US" sz="1400" b="1">
                  <a:solidFill>
                    <a:schemeClr val="bg1"/>
                  </a:solidFill>
                  <a:effectLst>
                    <a:outerShdw blurRad="38100" dist="38100" dir="2700000" algn="tl">
                      <a:srgbClr val="000000">
                        <a:alpha val="43137"/>
                      </a:srgbClr>
                    </a:outerShdw>
                  </a:effectLst>
                  <a:latin typeface="Arial" pitchFamily="34" charset="0"/>
                  <a:cs typeface="Arial" pitchFamily="34" charset="0"/>
                </a:rPr>
                <a:t>-Actin</a:t>
              </a:r>
              <a:endParaRPr lang="el-GR" sz="1400" b="1">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6" name="Rectangle 25"/>
            <p:cNvSpPr/>
            <p:nvPr/>
          </p:nvSpPr>
          <p:spPr bwMode="auto">
            <a:xfrm>
              <a:off x="1431925" y="1476375"/>
              <a:ext cx="2743200" cy="10233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9" name="Straight Connector 28"/>
            <p:cNvCxnSpPr/>
            <p:nvPr/>
          </p:nvCxnSpPr>
          <p:spPr>
            <a:xfrm rot="5400000">
              <a:off x="1181103" y="1228725"/>
              <a:ext cx="514350" cy="15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 name="Title 32"/>
          <p:cNvSpPr>
            <a:spLocks noGrp="1"/>
          </p:cNvSpPr>
          <p:nvPr>
            <p:ph type="title" idx="4294967295"/>
          </p:nvPr>
        </p:nvSpPr>
        <p:spPr>
          <a:xfrm>
            <a:off x="457200" y="684071"/>
            <a:ext cx="8229600" cy="1143000"/>
          </a:xfrm>
        </p:spPr>
        <p:txBody>
          <a:bodyPr/>
          <a:lstStyle/>
          <a:p>
            <a:r>
              <a:rPr lang="en-CA" sz="3200" b="1" dirty="0" smtClean="0">
                <a:solidFill>
                  <a:srgbClr val="FFFF99"/>
                </a:solidFill>
                <a:effectLst>
                  <a:outerShdw blurRad="38100" dist="38100" dir="2700000" algn="tl">
                    <a:srgbClr val="000000">
                      <a:alpha val="43137"/>
                    </a:srgbClr>
                  </a:outerShdw>
                </a:effectLst>
              </a:rPr>
              <a:t>HDL</a:t>
            </a:r>
            <a:r>
              <a:rPr lang="en-CA" sz="3200" b="1" baseline="0" dirty="0" smtClean="0">
                <a:solidFill>
                  <a:srgbClr val="FFFF99"/>
                </a:solidFill>
                <a:effectLst>
                  <a:outerShdw blurRad="38100" dist="38100" dir="2700000" algn="tl">
                    <a:srgbClr val="000000">
                      <a:alpha val="43137"/>
                    </a:srgbClr>
                  </a:outerShdw>
                </a:effectLst>
              </a:rPr>
              <a:t> treatment of macrophages reduces levels of the pro-apoptotic factor </a:t>
            </a:r>
            <a:r>
              <a:rPr lang="en-CA" sz="3200" b="1" baseline="0" dirty="0" err="1" smtClean="0">
                <a:solidFill>
                  <a:srgbClr val="FFFF99"/>
                </a:solidFill>
                <a:effectLst>
                  <a:outerShdw blurRad="38100" dist="38100" dir="2700000" algn="tl">
                    <a:srgbClr val="000000">
                      <a:alpha val="43137"/>
                    </a:srgbClr>
                  </a:outerShdw>
                </a:effectLst>
              </a:rPr>
              <a:t>Bim</a:t>
            </a:r>
            <a:endParaRPr lang="en-CA" sz="3200" b="1" dirty="0">
              <a:solidFill>
                <a:srgbClr val="FFFF99"/>
              </a:solidFill>
              <a:effectLst>
                <a:outerShdw blurRad="38100" dist="38100" dir="2700000" algn="tl">
                  <a:srgbClr val="000000">
                    <a:alpha val="43137"/>
                  </a:srgbClr>
                </a:outerShdw>
              </a:effectLst>
            </a:endParaRPr>
          </a:p>
        </p:txBody>
      </p:sp>
      <p:sp>
        <p:nvSpPr>
          <p:cNvPr id="34" name="TextBox 33"/>
          <p:cNvSpPr txBox="1"/>
          <p:nvPr/>
        </p:nvSpPr>
        <p:spPr>
          <a:xfrm>
            <a:off x="6152925" y="6519446"/>
            <a:ext cx="2991075" cy="338554"/>
          </a:xfrm>
          <a:prstGeom prst="rect">
            <a:avLst/>
          </a:prstGeom>
          <a:noFill/>
        </p:spPr>
        <p:txBody>
          <a:bodyPr wrap="none" rtlCol="0">
            <a:spAutoFit/>
          </a:bodyPr>
          <a:lstStyle/>
          <a:p>
            <a:r>
              <a:rPr lang="en-CA" sz="1600" b="1" i="1" dirty="0" smtClean="0">
                <a:solidFill>
                  <a:schemeClr val="bg1"/>
                </a:solidFill>
              </a:rPr>
              <a:t>Yi  Zhang, </a:t>
            </a:r>
            <a:r>
              <a:rPr lang="en-CA" sz="1600" b="1" i="1" dirty="0" err="1" smtClean="0">
                <a:solidFill>
                  <a:schemeClr val="bg1"/>
                </a:solidFill>
              </a:rPr>
              <a:t>Aishah</a:t>
            </a:r>
            <a:r>
              <a:rPr lang="en-CA" sz="1600" b="1" i="1" dirty="0" smtClean="0">
                <a:solidFill>
                  <a:schemeClr val="bg1"/>
                </a:solidFill>
              </a:rPr>
              <a:t> Al-</a:t>
            </a:r>
            <a:r>
              <a:rPr lang="en-CA" sz="1600" b="1" i="1" dirty="0" err="1" smtClean="0">
                <a:solidFill>
                  <a:schemeClr val="bg1"/>
                </a:solidFill>
              </a:rPr>
              <a:t>Jarallah</a:t>
            </a:r>
            <a:endParaRPr lang="en-CA" sz="1600" b="1" i="1" dirty="0">
              <a:solidFill>
                <a:schemeClr val="bg1"/>
              </a:solidFill>
            </a:endParaRPr>
          </a:p>
        </p:txBody>
      </p:sp>
    </p:spTree>
    <p:extLst>
      <p:ext uri="{BB962C8B-B14F-4D97-AF65-F5344CB8AC3E}">
        <p14:creationId xmlns:p14="http://schemas.microsoft.com/office/powerpoint/2010/main" xmlns="" val="5959074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3" name="Object 9"/>
          <p:cNvGraphicFramePr>
            <a:graphicFrameLocks noChangeAspect="1"/>
          </p:cNvGraphicFramePr>
          <p:nvPr/>
        </p:nvGraphicFramePr>
        <p:xfrm>
          <a:off x="4735208" y="1444767"/>
          <a:ext cx="6781800" cy="4013200"/>
        </p:xfrm>
        <a:graphic>
          <a:graphicData uri="http://schemas.openxmlformats.org/presentationml/2006/ole">
            <p:oleObj spid="_x0000_s1062" name="Worksheet" r:id="rId4" imgW="6438900" imgH="3028925" progId="Excel.Sheet.8">
              <p:embed/>
            </p:oleObj>
          </a:graphicData>
        </a:graphic>
      </p:graphicFrame>
      <p:graphicFrame>
        <p:nvGraphicFramePr>
          <p:cNvPr id="1026" name="Object 13"/>
          <p:cNvGraphicFramePr>
            <a:graphicFrameLocks noChangeAspect="1"/>
          </p:cNvGraphicFramePr>
          <p:nvPr/>
        </p:nvGraphicFramePr>
        <p:xfrm>
          <a:off x="846138" y="914400"/>
          <a:ext cx="10236200" cy="4489450"/>
        </p:xfrm>
        <a:graphic>
          <a:graphicData uri="http://schemas.openxmlformats.org/presentationml/2006/ole">
            <p:oleObj spid="_x0000_s1063" name="Worksheet" r:id="rId5" imgW="4410024" imgH="1933534" progId="Excel.Sheet.8">
              <p:embed/>
            </p:oleObj>
          </a:graphicData>
        </a:graphic>
      </p:graphicFrame>
      <p:sp>
        <p:nvSpPr>
          <p:cNvPr id="1029" name="TextBox 23"/>
          <p:cNvSpPr txBox="1">
            <a:spLocks noChangeArrowheads="1"/>
          </p:cNvSpPr>
          <p:nvPr/>
        </p:nvSpPr>
        <p:spPr bwMode="auto">
          <a:xfrm>
            <a:off x="2975727" y="2107930"/>
            <a:ext cx="312906" cy="400110"/>
          </a:xfrm>
          <a:prstGeom prst="rect">
            <a:avLst/>
          </a:prstGeom>
          <a:noFill/>
          <a:ln w="9525">
            <a:noFill/>
            <a:miter lim="800000"/>
            <a:headEnd/>
            <a:tailEnd/>
          </a:ln>
        </p:spPr>
        <p:txBody>
          <a:bodyPr wrap="none">
            <a:spAutoFit/>
          </a:bodyPr>
          <a:lstStyle/>
          <a:p>
            <a:r>
              <a:rPr lang="en-CA" sz="2000" dirty="0" smtClean="0">
                <a:solidFill>
                  <a:schemeClr val="bg1"/>
                </a:solidFill>
                <a:latin typeface="Calibri" pitchFamily="34" charset="0"/>
                <a:cs typeface="Times New Roman" pitchFamily="18" charset="0"/>
              </a:rPr>
              <a:t>*</a:t>
            </a:r>
            <a:endParaRPr lang="en-US" sz="2000" dirty="0">
              <a:solidFill>
                <a:schemeClr val="bg1"/>
              </a:solidFill>
              <a:latin typeface="Calibri" pitchFamily="34" charset="0"/>
              <a:cs typeface="Times New Roman" pitchFamily="18" charset="0"/>
            </a:endParaRPr>
          </a:p>
        </p:txBody>
      </p:sp>
      <p:sp>
        <p:nvSpPr>
          <p:cNvPr id="1030" name="TextBox 24"/>
          <p:cNvSpPr txBox="1">
            <a:spLocks noChangeArrowheads="1"/>
          </p:cNvSpPr>
          <p:nvPr/>
        </p:nvSpPr>
        <p:spPr bwMode="auto">
          <a:xfrm>
            <a:off x="3723371" y="2130156"/>
            <a:ext cx="312737" cy="400050"/>
          </a:xfrm>
          <a:prstGeom prst="rect">
            <a:avLst/>
          </a:prstGeom>
          <a:noFill/>
          <a:ln w="9525">
            <a:noFill/>
            <a:miter lim="800000"/>
            <a:headEnd/>
            <a:tailEnd/>
          </a:ln>
        </p:spPr>
        <p:txBody>
          <a:bodyPr wrap="none">
            <a:spAutoFit/>
          </a:bodyPr>
          <a:lstStyle/>
          <a:p>
            <a:r>
              <a:rPr lang="en-CA" sz="2000" dirty="0">
                <a:solidFill>
                  <a:schemeClr val="bg1"/>
                </a:solidFill>
                <a:latin typeface="Calibri" pitchFamily="34" charset="0"/>
                <a:cs typeface="Times New Roman" pitchFamily="18" charset="0"/>
              </a:rPr>
              <a:t>*</a:t>
            </a:r>
            <a:endParaRPr lang="en-US" sz="2000" dirty="0">
              <a:solidFill>
                <a:schemeClr val="bg1"/>
              </a:solidFill>
              <a:latin typeface="Calibri" pitchFamily="34" charset="0"/>
              <a:cs typeface="Times New Roman" pitchFamily="18" charset="0"/>
            </a:endParaRPr>
          </a:p>
        </p:txBody>
      </p:sp>
      <p:sp>
        <p:nvSpPr>
          <p:cNvPr id="26" name="TextBox 25"/>
          <p:cNvSpPr txBox="1"/>
          <p:nvPr/>
        </p:nvSpPr>
        <p:spPr>
          <a:xfrm>
            <a:off x="0" y="225425"/>
            <a:ext cx="9144000" cy="523220"/>
          </a:xfrm>
          <a:prstGeom prst="rect">
            <a:avLst/>
          </a:prstGeom>
          <a:noFill/>
        </p:spPr>
        <p:txBody>
          <a:bodyPr>
            <a:spAutoFit/>
          </a:bodyPr>
          <a:lstStyle/>
          <a:p>
            <a:pPr algn="ctr">
              <a:defRPr/>
            </a:pPr>
            <a:endParaRPr lang="en-US" sz="2800" b="1" dirty="0">
              <a:solidFill>
                <a:srgbClr val="FFFF99"/>
              </a:solidFill>
              <a:effectLst>
                <a:outerShdw blurRad="38100" dist="38100" dir="2700000" algn="tl">
                  <a:srgbClr val="000000">
                    <a:alpha val="43137"/>
                  </a:srgbClr>
                </a:outerShdw>
              </a:effectLst>
              <a:latin typeface="Helvetica" pitchFamily="34" charset="0"/>
              <a:cs typeface="Times New Roman" pitchFamily="18" charset="0"/>
            </a:endParaRPr>
          </a:p>
        </p:txBody>
      </p:sp>
      <p:cxnSp>
        <p:nvCxnSpPr>
          <p:cNvPr id="27" name="Straight Connector 26"/>
          <p:cNvCxnSpPr/>
          <p:nvPr/>
        </p:nvCxnSpPr>
        <p:spPr>
          <a:xfrm>
            <a:off x="2842591" y="2480807"/>
            <a:ext cx="616226"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539656" y="2482133"/>
            <a:ext cx="616226"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TextBox 24"/>
          <p:cNvSpPr txBox="1">
            <a:spLocks noChangeArrowheads="1"/>
          </p:cNvSpPr>
          <p:nvPr/>
        </p:nvSpPr>
        <p:spPr bwMode="auto">
          <a:xfrm>
            <a:off x="6686989" y="2164074"/>
            <a:ext cx="312737" cy="400050"/>
          </a:xfrm>
          <a:prstGeom prst="rect">
            <a:avLst/>
          </a:prstGeom>
          <a:noFill/>
          <a:ln w="9525">
            <a:noFill/>
            <a:miter lim="800000"/>
            <a:headEnd/>
            <a:tailEnd/>
          </a:ln>
        </p:spPr>
        <p:txBody>
          <a:bodyPr wrap="none">
            <a:spAutoFit/>
          </a:bodyPr>
          <a:lstStyle/>
          <a:p>
            <a:r>
              <a:rPr lang="en-CA" sz="2000" dirty="0">
                <a:solidFill>
                  <a:schemeClr val="bg1"/>
                </a:solidFill>
                <a:latin typeface="Calibri" pitchFamily="34" charset="0"/>
                <a:cs typeface="Times New Roman" pitchFamily="18" charset="0"/>
              </a:rPr>
              <a:t>*</a:t>
            </a:r>
            <a:endParaRPr lang="en-US" sz="2000" dirty="0">
              <a:solidFill>
                <a:schemeClr val="bg1"/>
              </a:solidFill>
              <a:latin typeface="Calibri" pitchFamily="34" charset="0"/>
              <a:cs typeface="Times New Roman" pitchFamily="18" charset="0"/>
            </a:endParaRPr>
          </a:p>
        </p:txBody>
      </p:sp>
      <p:cxnSp>
        <p:nvCxnSpPr>
          <p:cNvPr id="34" name="Straight Connector 33"/>
          <p:cNvCxnSpPr/>
          <p:nvPr/>
        </p:nvCxnSpPr>
        <p:spPr>
          <a:xfrm>
            <a:off x="6503274" y="2516051"/>
            <a:ext cx="616226"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Box 24"/>
          <p:cNvSpPr txBox="1">
            <a:spLocks noChangeArrowheads="1"/>
          </p:cNvSpPr>
          <p:nvPr/>
        </p:nvSpPr>
        <p:spPr bwMode="auto">
          <a:xfrm>
            <a:off x="7260487" y="2193467"/>
            <a:ext cx="434734" cy="307777"/>
          </a:xfrm>
          <a:prstGeom prst="rect">
            <a:avLst/>
          </a:prstGeom>
          <a:noFill/>
          <a:ln w="9525">
            <a:noFill/>
            <a:miter lim="800000"/>
            <a:headEnd/>
            <a:tailEnd/>
          </a:ln>
        </p:spPr>
        <p:txBody>
          <a:bodyPr wrap="none">
            <a:spAutoFit/>
          </a:bodyPr>
          <a:lstStyle/>
          <a:p>
            <a:r>
              <a:rPr lang="en-CA" sz="1400" i="1" dirty="0" smtClean="0">
                <a:solidFill>
                  <a:schemeClr val="bg1"/>
                </a:solidFill>
                <a:latin typeface="+mj-lt"/>
                <a:cs typeface="Times New Roman" pitchFamily="18" charset="0"/>
              </a:rPr>
              <a:t>NS</a:t>
            </a:r>
            <a:endParaRPr lang="en-US" sz="1400" i="1" dirty="0">
              <a:solidFill>
                <a:schemeClr val="bg1"/>
              </a:solidFill>
              <a:latin typeface="+mj-lt"/>
              <a:cs typeface="Times New Roman" pitchFamily="18" charset="0"/>
            </a:endParaRPr>
          </a:p>
        </p:txBody>
      </p:sp>
      <p:cxnSp>
        <p:nvCxnSpPr>
          <p:cNvPr id="37" name="Straight Connector 36"/>
          <p:cNvCxnSpPr/>
          <p:nvPr/>
        </p:nvCxnSpPr>
        <p:spPr>
          <a:xfrm>
            <a:off x="7167312" y="2522809"/>
            <a:ext cx="616226"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Title 43"/>
          <p:cNvSpPr>
            <a:spLocks noGrp="1"/>
          </p:cNvSpPr>
          <p:nvPr>
            <p:ph type="title" sz="quarter"/>
          </p:nvPr>
        </p:nvSpPr>
        <p:spPr>
          <a:xfrm>
            <a:off x="0" y="274638"/>
            <a:ext cx="9144000" cy="1143000"/>
          </a:xfrm>
        </p:spPr>
        <p:txBody>
          <a:bodyPr/>
          <a:lstStyle/>
          <a:p>
            <a:pPr rtl="0" fontAlgn="base"/>
            <a:r>
              <a:rPr lang="en-CA" sz="3200" b="1" kern="1200" dirty="0" smtClean="0">
                <a:solidFill>
                  <a:srgbClr val="FFFF99"/>
                </a:solidFill>
                <a:effectLst>
                  <a:outerShdw blurRad="50800" dist="38100" algn="tr" rotWithShape="0">
                    <a:prstClr val="black">
                      <a:alpha val="40000"/>
                    </a:prstClr>
                  </a:outerShdw>
                </a:effectLst>
                <a:latin typeface="+mn-lt"/>
                <a:ea typeface="+mn-ea"/>
                <a:cs typeface="Times New Roman"/>
              </a:rPr>
              <a:t>HDL mediated suppression of ER stress-induced apoptosis requires SR-B1</a:t>
            </a:r>
            <a:endParaRPr lang="en-CA" sz="3200" dirty="0">
              <a:solidFill>
                <a:srgbClr val="FFFF99"/>
              </a:solidFill>
              <a:latin typeface="+mn-lt"/>
            </a:endParaRPr>
          </a:p>
        </p:txBody>
      </p:sp>
      <p:sp>
        <p:nvSpPr>
          <p:cNvPr id="55" name="TextBox 54"/>
          <p:cNvSpPr txBox="1"/>
          <p:nvPr/>
        </p:nvSpPr>
        <p:spPr bwMode="auto">
          <a:xfrm>
            <a:off x="668650" y="5289342"/>
            <a:ext cx="1864613" cy="369332"/>
          </a:xfrm>
          <a:prstGeom prst="rect">
            <a:avLst/>
          </a:prstGeom>
          <a:noFill/>
        </p:spPr>
        <p:txBody>
          <a:bodyPr wrap="none">
            <a:spAutoFit/>
          </a:bodyPr>
          <a:lstStyle/>
          <a:p>
            <a:pPr>
              <a:defRPr/>
            </a:pPr>
            <a:r>
              <a:rPr lang="en-CA" b="1" dirty="0" smtClean="0">
                <a:solidFill>
                  <a:schemeClr val="bg1"/>
                </a:solidFill>
                <a:effectLst>
                  <a:outerShdw blurRad="38100" dist="38100" dir="2700000" algn="tl">
                    <a:srgbClr val="000000">
                      <a:alpha val="43137"/>
                    </a:srgbClr>
                  </a:outerShdw>
                </a:effectLst>
              </a:rPr>
              <a:t>Free </a:t>
            </a:r>
            <a:r>
              <a:rPr lang="en-CA" b="1" dirty="0" err="1" smtClean="0">
                <a:solidFill>
                  <a:schemeClr val="bg1"/>
                </a:solidFill>
                <a:effectLst>
                  <a:outerShdw blurRad="38100" dist="38100" dir="2700000" algn="tl">
                    <a:srgbClr val="000000">
                      <a:alpha val="43137"/>
                    </a:srgbClr>
                  </a:outerShdw>
                </a:effectLst>
              </a:rPr>
              <a:t>Chol</a:t>
            </a:r>
            <a:r>
              <a:rPr lang="en-CA" b="1" dirty="0" smtClean="0">
                <a:solidFill>
                  <a:schemeClr val="bg1"/>
                </a:solidFill>
                <a:effectLst>
                  <a:outerShdw blurRad="38100" dist="38100" dir="2700000" algn="tl">
                    <a:srgbClr val="000000">
                      <a:alpha val="43137"/>
                    </a:srgbClr>
                  </a:outerShdw>
                </a:effectLst>
              </a:rPr>
              <a:t> Load</a:t>
            </a:r>
            <a:endParaRPr lang="en-US" b="1" dirty="0">
              <a:solidFill>
                <a:schemeClr val="bg1"/>
              </a:solidFill>
              <a:effectLst>
                <a:outerShdw blurRad="38100" dist="38100" dir="2700000" algn="tl">
                  <a:srgbClr val="000000">
                    <a:alpha val="43137"/>
                  </a:srgbClr>
                </a:outerShdw>
              </a:effectLst>
            </a:endParaRPr>
          </a:p>
        </p:txBody>
      </p:sp>
      <p:sp>
        <p:nvSpPr>
          <p:cNvPr id="56" name="TextBox 55"/>
          <p:cNvSpPr txBox="1"/>
          <p:nvPr/>
        </p:nvSpPr>
        <p:spPr bwMode="auto">
          <a:xfrm>
            <a:off x="1244729" y="5715307"/>
            <a:ext cx="658812" cy="369887"/>
          </a:xfrm>
          <a:prstGeom prst="rect">
            <a:avLst/>
          </a:prstGeom>
          <a:noFill/>
        </p:spPr>
        <p:txBody>
          <a:bodyPr wrap="none">
            <a:spAutoFit/>
          </a:bodyPr>
          <a:lstStyle/>
          <a:p>
            <a:pPr>
              <a:defRPr/>
            </a:pPr>
            <a:r>
              <a:rPr lang="en-CA" b="1" dirty="0">
                <a:solidFill>
                  <a:schemeClr val="bg1"/>
                </a:solidFill>
                <a:effectLst>
                  <a:outerShdw blurRad="38100" dist="38100" dir="2700000" algn="tl">
                    <a:srgbClr val="000000">
                      <a:alpha val="43137"/>
                    </a:srgbClr>
                  </a:outerShdw>
                </a:effectLst>
              </a:rPr>
              <a:t>HDL</a:t>
            </a:r>
            <a:endParaRPr lang="en-US" b="1" dirty="0">
              <a:solidFill>
                <a:schemeClr val="bg1"/>
              </a:solidFill>
              <a:effectLst>
                <a:outerShdw blurRad="38100" dist="38100" dir="2700000" algn="tl">
                  <a:srgbClr val="000000">
                    <a:alpha val="43137"/>
                  </a:srgbClr>
                </a:outerShdw>
              </a:effectLst>
            </a:endParaRPr>
          </a:p>
        </p:txBody>
      </p:sp>
      <p:grpSp>
        <p:nvGrpSpPr>
          <p:cNvPr id="57" name="Group 13"/>
          <p:cNvGrpSpPr/>
          <p:nvPr/>
        </p:nvGrpSpPr>
        <p:grpSpPr>
          <a:xfrm>
            <a:off x="2793351" y="5281127"/>
            <a:ext cx="1379275" cy="836025"/>
            <a:chOff x="2664635" y="5470598"/>
            <a:chExt cx="1379275" cy="836025"/>
          </a:xfrm>
        </p:grpSpPr>
        <p:sp>
          <p:nvSpPr>
            <p:cNvPr id="74" name="TextBox 73"/>
            <p:cNvSpPr txBox="1"/>
            <p:nvPr/>
          </p:nvSpPr>
          <p:spPr bwMode="auto">
            <a:xfrm>
              <a:off x="2664635" y="5470598"/>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5" name="TextBox 5"/>
            <p:cNvSpPr txBox="1"/>
            <p:nvPr/>
          </p:nvSpPr>
          <p:spPr bwMode="auto">
            <a:xfrm>
              <a:off x="3237891" y="5470598"/>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6" name="TextBox 6"/>
            <p:cNvSpPr txBox="1"/>
            <p:nvPr/>
          </p:nvSpPr>
          <p:spPr bwMode="auto">
            <a:xfrm>
              <a:off x="3785148" y="5470598"/>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7" name="TextBox 8"/>
            <p:cNvSpPr txBox="1"/>
            <p:nvPr/>
          </p:nvSpPr>
          <p:spPr bwMode="auto">
            <a:xfrm>
              <a:off x="2664635" y="5844660"/>
              <a:ext cx="258763"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8" name="TextBox 9"/>
            <p:cNvSpPr txBox="1"/>
            <p:nvPr/>
          </p:nvSpPr>
          <p:spPr bwMode="auto">
            <a:xfrm>
              <a:off x="3237891" y="5844660"/>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9" name="TextBox 10"/>
            <p:cNvSpPr txBox="1"/>
            <p:nvPr/>
          </p:nvSpPr>
          <p:spPr bwMode="auto">
            <a:xfrm>
              <a:off x="3785148" y="5844660"/>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58" name="Group 14"/>
          <p:cNvGrpSpPr/>
          <p:nvPr/>
        </p:nvGrpSpPr>
        <p:grpSpPr>
          <a:xfrm>
            <a:off x="6442104" y="5281127"/>
            <a:ext cx="1389908" cy="847900"/>
            <a:chOff x="2675268" y="5470598"/>
            <a:chExt cx="1389908" cy="847900"/>
          </a:xfrm>
        </p:grpSpPr>
        <p:sp>
          <p:nvSpPr>
            <p:cNvPr id="68" name="TextBox 67"/>
            <p:cNvSpPr txBox="1"/>
            <p:nvPr/>
          </p:nvSpPr>
          <p:spPr bwMode="auto">
            <a:xfrm>
              <a:off x="2675268" y="5470598"/>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69" name="TextBox 68"/>
            <p:cNvSpPr txBox="1"/>
            <p:nvPr/>
          </p:nvSpPr>
          <p:spPr bwMode="auto">
            <a:xfrm>
              <a:off x="3211301" y="5470598"/>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0" name="TextBox 69"/>
            <p:cNvSpPr txBox="1"/>
            <p:nvPr/>
          </p:nvSpPr>
          <p:spPr bwMode="auto">
            <a:xfrm>
              <a:off x="3806414" y="5470598"/>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1" name="TextBox 70"/>
            <p:cNvSpPr txBox="1"/>
            <p:nvPr/>
          </p:nvSpPr>
          <p:spPr bwMode="auto">
            <a:xfrm>
              <a:off x="2675268" y="5856535"/>
              <a:ext cx="258763"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2" name="TextBox 71"/>
            <p:cNvSpPr txBox="1"/>
            <p:nvPr/>
          </p:nvSpPr>
          <p:spPr bwMode="auto">
            <a:xfrm>
              <a:off x="3211301" y="5856535"/>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3" name="TextBox 72"/>
            <p:cNvSpPr txBox="1"/>
            <p:nvPr/>
          </p:nvSpPr>
          <p:spPr bwMode="auto">
            <a:xfrm>
              <a:off x="3806414" y="5856535"/>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grpSp>
      <p:sp>
        <p:nvSpPr>
          <p:cNvPr id="59" name="Rectangle 58"/>
          <p:cNvSpPr/>
          <p:nvPr/>
        </p:nvSpPr>
        <p:spPr>
          <a:xfrm>
            <a:off x="639355" y="5239532"/>
            <a:ext cx="7452022" cy="92627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60" name="Straight Connector 59"/>
          <p:cNvCxnSpPr>
            <a:stCxn id="59" idx="1"/>
            <a:endCxn id="59" idx="3"/>
          </p:cNvCxnSpPr>
          <p:nvPr/>
        </p:nvCxnSpPr>
        <p:spPr>
          <a:xfrm>
            <a:off x="639355" y="5702670"/>
            <a:ext cx="745202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a:off x="2153183" y="5714545"/>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a:off x="2739308" y="5688816"/>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3326352" y="5684858"/>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5400000">
            <a:off x="6382349" y="5710587"/>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6993870" y="5694754"/>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5400000">
            <a:off x="3964262" y="5710587"/>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839956" y="5700368"/>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885705" y="1614054"/>
            <a:ext cx="1319657" cy="369332"/>
          </a:xfrm>
          <a:prstGeom prst="rect">
            <a:avLst/>
          </a:prstGeom>
          <a:noFill/>
        </p:spPr>
        <p:txBody>
          <a:bodyPr wrap="none" rtlCol="0">
            <a:spAutoFit/>
          </a:bodyPr>
          <a:lstStyle/>
          <a:p>
            <a:r>
              <a:rPr lang="en-CA" b="1" dirty="0" smtClean="0">
                <a:solidFill>
                  <a:schemeClr val="bg1"/>
                </a:solidFill>
                <a:effectLst>
                  <a:outerShdw blurRad="38100" dist="38100" dir="2700000" algn="tl">
                    <a:srgbClr val="000000">
                      <a:alpha val="43137"/>
                    </a:srgbClr>
                  </a:outerShdw>
                </a:effectLst>
              </a:rPr>
              <a:t>Wild Type </a:t>
            </a:r>
            <a:endParaRPr lang="en-CA" b="1" dirty="0">
              <a:solidFill>
                <a:schemeClr val="bg1"/>
              </a:solidFill>
              <a:effectLst>
                <a:outerShdw blurRad="38100" dist="38100" dir="2700000" algn="tl">
                  <a:srgbClr val="000000">
                    <a:alpha val="43137"/>
                  </a:srgbClr>
                </a:outerShdw>
              </a:effectLst>
            </a:endParaRPr>
          </a:p>
        </p:txBody>
      </p:sp>
      <p:sp>
        <p:nvSpPr>
          <p:cNvPr id="40" name="TextBox 39"/>
          <p:cNvSpPr txBox="1"/>
          <p:nvPr/>
        </p:nvSpPr>
        <p:spPr>
          <a:xfrm>
            <a:off x="6407701" y="1614054"/>
            <a:ext cx="1287532" cy="369332"/>
          </a:xfrm>
          <a:prstGeom prst="rect">
            <a:avLst/>
          </a:prstGeom>
          <a:noFill/>
        </p:spPr>
        <p:txBody>
          <a:bodyPr wrap="none" rtlCol="0">
            <a:spAutoFit/>
          </a:bodyPr>
          <a:lstStyle/>
          <a:p>
            <a:r>
              <a:rPr lang="en-CA" b="1" dirty="0" smtClean="0">
                <a:solidFill>
                  <a:schemeClr val="bg1"/>
                </a:solidFill>
                <a:effectLst>
                  <a:outerShdw blurRad="38100" dist="38100" dir="2700000" algn="tl">
                    <a:srgbClr val="000000">
                      <a:alpha val="43137"/>
                    </a:srgbClr>
                  </a:outerShdw>
                </a:effectLst>
              </a:rPr>
              <a:t>SR-B1 KO</a:t>
            </a:r>
            <a:endParaRPr lang="en-CA" b="1" dirty="0">
              <a:solidFill>
                <a:schemeClr val="bg1"/>
              </a:solidFill>
              <a:effectLst>
                <a:outerShdw blurRad="38100" dist="38100" dir="2700000" algn="tl">
                  <a:srgbClr val="000000">
                    <a:alpha val="43137"/>
                  </a:srgbClr>
                </a:outerShdw>
              </a:effectLst>
            </a:endParaRPr>
          </a:p>
        </p:txBody>
      </p:sp>
      <p:sp>
        <p:nvSpPr>
          <p:cNvPr id="41" name="TextBox 40"/>
          <p:cNvSpPr txBox="1"/>
          <p:nvPr/>
        </p:nvSpPr>
        <p:spPr>
          <a:xfrm>
            <a:off x="6152925" y="6488668"/>
            <a:ext cx="2991075" cy="338554"/>
          </a:xfrm>
          <a:prstGeom prst="rect">
            <a:avLst/>
          </a:prstGeom>
          <a:noFill/>
        </p:spPr>
        <p:txBody>
          <a:bodyPr wrap="none" rtlCol="0">
            <a:spAutoFit/>
          </a:bodyPr>
          <a:lstStyle/>
          <a:p>
            <a:r>
              <a:rPr lang="en-CA" sz="1600" b="1" i="1" dirty="0" smtClean="0">
                <a:solidFill>
                  <a:schemeClr val="bg1"/>
                </a:solidFill>
                <a:effectLst>
                  <a:outerShdw blurRad="38100" dist="38100" dir="2700000" algn="tl">
                    <a:srgbClr val="000000">
                      <a:alpha val="43137"/>
                    </a:srgbClr>
                  </a:outerShdw>
                </a:effectLst>
              </a:rPr>
              <a:t>Yi  Zhang, </a:t>
            </a:r>
            <a:r>
              <a:rPr lang="en-CA" sz="1600" b="1" i="1" dirty="0" err="1" smtClean="0">
                <a:solidFill>
                  <a:schemeClr val="bg1"/>
                </a:solidFill>
                <a:effectLst>
                  <a:outerShdw blurRad="38100" dist="38100" dir="2700000" algn="tl">
                    <a:srgbClr val="000000">
                      <a:alpha val="43137"/>
                    </a:srgbClr>
                  </a:outerShdw>
                </a:effectLst>
              </a:rPr>
              <a:t>Aishah</a:t>
            </a:r>
            <a:r>
              <a:rPr lang="en-CA" sz="1600" b="1" i="1" dirty="0" smtClean="0">
                <a:solidFill>
                  <a:schemeClr val="bg1"/>
                </a:solidFill>
                <a:effectLst>
                  <a:outerShdw blurRad="38100" dist="38100" dir="2700000" algn="tl">
                    <a:srgbClr val="000000">
                      <a:alpha val="43137"/>
                    </a:srgbClr>
                  </a:outerShdw>
                </a:effectLst>
              </a:rPr>
              <a:t> Al-</a:t>
            </a:r>
            <a:r>
              <a:rPr lang="en-CA" sz="1600" b="1" i="1" dirty="0" err="1" smtClean="0">
                <a:solidFill>
                  <a:schemeClr val="bg1"/>
                </a:solidFill>
                <a:effectLst>
                  <a:outerShdw blurRad="38100" dist="38100" dir="2700000" algn="tl">
                    <a:srgbClr val="000000">
                      <a:alpha val="43137"/>
                    </a:srgbClr>
                  </a:outerShdw>
                </a:effectLst>
              </a:rPr>
              <a:t>Jarallah</a:t>
            </a:r>
            <a:endParaRPr lang="en-CA" sz="1600" b="1" i="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3777" y="7232073"/>
            <a:ext cx="7960256" cy="1477328"/>
          </a:xfrm>
          <a:prstGeom prst="rect">
            <a:avLst/>
          </a:prstGeom>
          <a:noFill/>
        </p:spPr>
        <p:txBody>
          <a:bodyPr wrap="none" rtlCol="0">
            <a:spAutoFit/>
          </a:bodyPr>
          <a:lstStyle/>
          <a:p>
            <a:endParaRPr lang="en-CA" dirty="0" smtClean="0"/>
          </a:p>
          <a:p>
            <a:r>
              <a:rPr lang="en-CA" dirty="0" smtClean="0"/>
              <a:t>PDZK1 KO prevents HDL dependent suppression of macrophage apoptosis</a:t>
            </a:r>
          </a:p>
          <a:p>
            <a:endParaRPr lang="en-CA" dirty="0" smtClean="0"/>
          </a:p>
          <a:p>
            <a:endParaRPr lang="en-CA" dirty="0" smtClean="0"/>
          </a:p>
          <a:p>
            <a:r>
              <a:rPr lang="en-CA" dirty="0" smtClean="0"/>
              <a:t>S1PR1 KO prevents HDL dependent suppression of macrophage apoptosis </a:t>
            </a:r>
            <a:endParaRPr lang="en-CA" dirty="0"/>
          </a:p>
        </p:txBody>
      </p:sp>
      <p:grpSp>
        <p:nvGrpSpPr>
          <p:cNvPr id="40" name="Group 39"/>
          <p:cNvGrpSpPr/>
          <p:nvPr/>
        </p:nvGrpSpPr>
        <p:grpSpPr>
          <a:xfrm>
            <a:off x="510638" y="1614054"/>
            <a:ext cx="7226136" cy="4775664"/>
            <a:chOff x="510638" y="1614054"/>
            <a:chExt cx="7226136" cy="4775664"/>
          </a:xfrm>
        </p:grpSpPr>
        <p:graphicFrame>
          <p:nvGraphicFramePr>
            <p:cNvPr id="3" name="Chart 2"/>
            <p:cNvGraphicFramePr/>
            <p:nvPr/>
          </p:nvGraphicFramePr>
          <p:xfrm>
            <a:off x="1738238" y="1941028"/>
            <a:ext cx="5998536" cy="3592874"/>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bwMode="auto">
            <a:xfrm>
              <a:off x="687388" y="5500583"/>
              <a:ext cx="1578189" cy="369332"/>
            </a:xfrm>
            <a:prstGeom prst="rect">
              <a:avLst/>
            </a:prstGeom>
            <a:noFill/>
          </p:spPr>
          <p:txBody>
            <a:bodyPr wrap="none">
              <a:spAutoFit/>
            </a:bodyPr>
            <a:lstStyle/>
            <a:p>
              <a:pPr>
                <a:defRPr/>
              </a:pPr>
              <a:r>
                <a:rPr lang="en-CA" b="1" dirty="0" err="1" smtClean="0">
                  <a:solidFill>
                    <a:schemeClr val="bg1"/>
                  </a:solidFill>
                  <a:effectLst>
                    <a:outerShdw blurRad="38100" dist="38100" dir="2700000" algn="tl">
                      <a:srgbClr val="000000">
                        <a:alpha val="43137"/>
                      </a:srgbClr>
                    </a:outerShdw>
                  </a:effectLst>
                </a:rPr>
                <a:t>Tunicamycin</a:t>
              </a:r>
              <a:endParaRPr lang="en-US" b="1" dirty="0">
                <a:solidFill>
                  <a:schemeClr val="bg1"/>
                </a:solidFill>
                <a:effectLst>
                  <a:outerShdw blurRad="38100" dist="38100" dir="2700000" algn="tl">
                    <a:srgbClr val="000000">
                      <a:alpha val="43137"/>
                    </a:srgbClr>
                  </a:outerShdw>
                </a:effectLst>
              </a:endParaRPr>
            </a:p>
          </p:txBody>
        </p:sp>
        <p:sp>
          <p:nvSpPr>
            <p:cNvPr id="8" name="TextBox 7"/>
            <p:cNvSpPr txBox="1"/>
            <p:nvPr/>
          </p:nvSpPr>
          <p:spPr bwMode="auto">
            <a:xfrm>
              <a:off x="1116013" y="5926548"/>
              <a:ext cx="658812" cy="369887"/>
            </a:xfrm>
            <a:prstGeom prst="rect">
              <a:avLst/>
            </a:prstGeom>
            <a:noFill/>
          </p:spPr>
          <p:txBody>
            <a:bodyPr wrap="none">
              <a:spAutoFit/>
            </a:bodyPr>
            <a:lstStyle/>
            <a:p>
              <a:pPr>
                <a:defRPr/>
              </a:pPr>
              <a:r>
                <a:rPr lang="en-CA" b="1" dirty="0">
                  <a:solidFill>
                    <a:schemeClr val="bg1"/>
                  </a:solidFill>
                  <a:effectLst>
                    <a:outerShdw blurRad="38100" dist="38100" dir="2700000" algn="tl">
                      <a:srgbClr val="000000">
                        <a:alpha val="43137"/>
                      </a:srgbClr>
                    </a:outerShdw>
                  </a:effectLst>
                </a:rPr>
                <a:t>HDL</a:t>
              </a:r>
              <a:endParaRPr lang="en-US" b="1" dirty="0">
                <a:solidFill>
                  <a:schemeClr val="bg1"/>
                </a:solidFill>
                <a:effectLst>
                  <a:outerShdw blurRad="38100" dist="38100" dir="2700000" algn="tl">
                    <a:srgbClr val="000000">
                      <a:alpha val="43137"/>
                    </a:srgbClr>
                  </a:outerShdw>
                </a:effectLst>
              </a:endParaRPr>
            </a:p>
          </p:txBody>
        </p:sp>
        <p:grpSp>
          <p:nvGrpSpPr>
            <p:cNvPr id="14" name="Group 13"/>
            <p:cNvGrpSpPr/>
            <p:nvPr/>
          </p:nvGrpSpPr>
          <p:grpSpPr>
            <a:xfrm>
              <a:off x="2717800" y="5492368"/>
              <a:ext cx="1645100" cy="836025"/>
              <a:chOff x="2717800" y="5470598"/>
              <a:chExt cx="1645100" cy="836025"/>
            </a:xfrm>
          </p:grpSpPr>
          <p:sp>
            <p:nvSpPr>
              <p:cNvPr id="5" name="TextBox 4"/>
              <p:cNvSpPr txBox="1"/>
              <p:nvPr/>
            </p:nvSpPr>
            <p:spPr bwMode="auto">
              <a:xfrm>
                <a:off x="2717800" y="5470598"/>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TextBox 5"/>
              <p:cNvSpPr txBox="1"/>
              <p:nvPr/>
            </p:nvSpPr>
            <p:spPr bwMode="auto">
              <a:xfrm>
                <a:off x="3625988" y="5470598"/>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TextBox 6"/>
              <p:cNvSpPr txBox="1"/>
              <p:nvPr/>
            </p:nvSpPr>
            <p:spPr bwMode="auto">
              <a:xfrm>
                <a:off x="4104138" y="5470598"/>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9" name="TextBox 8"/>
              <p:cNvSpPr txBox="1"/>
              <p:nvPr/>
            </p:nvSpPr>
            <p:spPr bwMode="auto">
              <a:xfrm>
                <a:off x="2717800" y="5844660"/>
                <a:ext cx="258763"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10" name="TextBox 9"/>
              <p:cNvSpPr txBox="1"/>
              <p:nvPr/>
            </p:nvSpPr>
            <p:spPr bwMode="auto">
              <a:xfrm>
                <a:off x="3625988" y="5844660"/>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11" name="TextBox 10"/>
              <p:cNvSpPr txBox="1"/>
              <p:nvPr/>
            </p:nvSpPr>
            <p:spPr bwMode="auto">
              <a:xfrm>
                <a:off x="4104138" y="5844660"/>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12" name="TextBox 11"/>
              <p:cNvSpPr txBox="1"/>
              <p:nvPr/>
            </p:nvSpPr>
            <p:spPr bwMode="auto">
              <a:xfrm>
                <a:off x="3184622" y="5844660"/>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13" name="TextBox 12"/>
              <p:cNvSpPr txBox="1"/>
              <p:nvPr/>
            </p:nvSpPr>
            <p:spPr bwMode="auto">
              <a:xfrm>
                <a:off x="3196497" y="5470598"/>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15" name="Group 14"/>
            <p:cNvGrpSpPr/>
            <p:nvPr/>
          </p:nvGrpSpPr>
          <p:grpSpPr>
            <a:xfrm>
              <a:off x="5494647" y="5492368"/>
              <a:ext cx="1645100" cy="847900"/>
              <a:chOff x="2717800" y="5470598"/>
              <a:chExt cx="1645100" cy="847900"/>
            </a:xfrm>
          </p:grpSpPr>
          <p:sp>
            <p:nvSpPr>
              <p:cNvPr id="16" name="TextBox 15"/>
              <p:cNvSpPr txBox="1"/>
              <p:nvPr/>
            </p:nvSpPr>
            <p:spPr bwMode="auto">
              <a:xfrm>
                <a:off x="2717800" y="5470598"/>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17" name="TextBox 16"/>
              <p:cNvSpPr txBox="1"/>
              <p:nvPr/>
            </p:nvSpPr>
            <p:spPr bwMode="auto">
              <a:xfrm>
                <a:off x="3625988" y="5470598"/>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18" name="TextBox 17"/>
              <p:cNvSpPr txBox="1"/>
              <p:nvPr/>
            </p:nvSpPr>
            <p:spPr bwMode="auto">
              <a:xfrm>
                <a:off x="4104138" y="5470598"/>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19" name="TextBox 18"/>
              <p:cNvSpPr txBox="1"/>
              <p:nvPr/>
            </p:nvSpPr>
            <p:spPr bwMode="auto">
              <a:xfrm>
                <a:off x="2717800" y="5856535"/>
                <a:ext cx="258763"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0" name="TextBox 19"/>
              <p:cNvSpPr txBox="1"/>
              <p:nvPr/>
            </p:nvSpPr>
            <p:spPr bwMode="auto">
              <a:xfrm>
                <a:off x="3625988" y="5856535"/>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1" name="TextBox 20"/>
              <p:cNvSpPr txBox="1"/>
              <p:nvPr/>
            </p:nvSpPr>
            <p:spPr bwMode="auto">
              <a:xfrm>
                <a:off x="4104138" y="5856535"/>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2" name="TextBox 21"/>
              <p:cNvSpPr txBox="1"/>
              <p:nvPr/>
            </p:nvSpPr>
            <p:spPr bwMode="auto">
              <a:xfrm>
                <a:off x="3137122" y="5856535"/>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3" name="TextBox 22"/>
              <p:cNvSpPr txBox="1"/>
              <p:nvPr/>
            </p:nvSpPr>
            <p:spPr bwMode="auto">
              <a:xfrm>
                <a:off x="3148997" y="5470598"/>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grpSp>
        <p:sp>
          <p:nvSpPr>
            <p:cNvPr id="24" name="Rectangle 23"/>
            <p:cNvSpPr/>
            <p:nvPr/>
          </p:nvSpPr>
          <p:spPr>
            <a:xfrm>
              <a:off x="510639" y="5450773"/>
              <a:ext cx="7065818" cy="92627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6" name="Straight Connector 25"/>
            <p:cNvCxnSpPr>
              <a:stCxn id="24" idx="1"/>
            </p:cNvCxnSpPr>
            <p:nvPr/>
          </p:nvCxnSpPr>
          <p:spPr>
            <a:xfrm rot="10800000" flipH="1">
              <a:off x="510638" y="5913911"/>
              <a:ext cx="7053943"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1971304" y="5925786"/>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2610592" y="5900057"/>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3095500" y="5909953"/>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3580408" y="5896099"/>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2783967" y="4225636"/>
              <a:ext cx="4244247" cy="2058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5363688" y="5921828"/>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5848596" y="5907974"/>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6333504" y="5905995"/>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rot="16200000">
              <a:off x="676893" y="3610100"/>
              <a:ext cx="1988429" cy="338554"/>
            </a:xfrm>
            <a:prstGeom prst="rect">
              <a:avLst/>
            </a:prstGeom>
            <a:noFill/>
          </p:spPr>
          <p:txBody>
            <a:bodyPr wrap="none" rtlCol="0">
              <a:spAutoFit/>
            </a:bodyPr>
            <a:lstStyle/>
            <a:p>
              <a:r>
                <a:rPr lang="en-CA" sz="1600" b="1" dirty="0" smtClean="0">
                  <a:solidFill>
                    <a:schemeClr val="bg1"/>
                  </a:solidFill>
                  <a:effectLst>
                    <a:outerShdw blurRad="38100" dist="38100" dir="2700000" algn="tl">
                      <a:srgbClr val="000000">
                        <a:alpha val="43137"/>
                      </a:srgbClr>
                    </a:outerShdw>
                  </a:effectLst>
                </a:rPr>
                <a:t>Percent Apoptosis</a:t>
              </a:r>
              <a:endParaRPr lang="en-CA" sz="1600" b="1" dirty="0">
                <a:solidFill>
                  <a:schemeClr val="bg1"/>
                </a:solidFill>
                <a:effectLst>
                  <a:outerShdw blurRad="38100" dist="38100" dir="2700000" algn="tl">
                    <a:srgbClr val="000000">
                      <a:alpha val="43137"/>
                    </a:srgbClr>
                  </a:outerShdw>
                </a:effectLst>
              </a:endParaRPr>
            </a:p>
          </p:txBody>
        </p:sp>
        <p:sp>
          <p:nvSpPr>
            <p:cNvPr id="38" name="TextBox 37"/>
            <p:cNvSpPr txBox="1"/>
            <p:nvPr/>
          </p:nvSpPr>
          <p:spPr>
            <a:xfrm>
              <a:off x="2885705" y="1614054"/>
              <a:ext cx="1319657" cy="369332"/>
            </a:xfrm>
            <a:prstGeom prst="rect">
              <a:avLst/>
            </a:prstGeom>
            <a:noFill/>
          </p:spPr>
          <p:txBody>
            <a:bodyPr wrap="none" rtlCol="0">
              <a:spAutoFit/>
            </a:bodyPr>
            <a:lstStyle/>
            <a:p>
              <a:r>
                <a:rPr lang="en-CA" b="1" dirty="0" smtClean="0">
                  <a:solidFill>
                    <a:schemeClr val="bg1"/>
                  </a:solidFill>
                  <a:effectLst>
                    <a:outerShdw blurRad="38100" dist="38100" dir="2700000" algn="tl">
                      <a:srgbClr val="000000">
                        <a:alpha val="43137"/>
                      </a:srgbClr>
                    </a:outerShdw>
                  </a:effectLst>
                </a:rPr>
                <a:t>Wild Type </a:t>
              </a:r>
              <a:endParaRPr lang="en-CA" b="1" dirty="0">
                <a:solidFill>
                  <a:schemeClr val="bg1"/>
                </a:solidFill>
                <a:effectLst>
                  <a:outerShdw blurRad="38100" dist="38100" dir="2700000" algn="tl">
                    <a:srgbClr val="000000">
                      <a:alpha val="43137"/>
                    </a:srgbClr>
                  </a:outerShdw>
                </a:effectLst>
              </a:endParaRPr>
            </a:p>
          </p:txBody>
        </p:sp>
        <p:sp>
          <p:nvSpPr>
            <p:cNvPr id="39" name="TextBox 38"/>
            <p:cNvSpPr txBox="1"/>
            <p:nvPr/>
          </p:nvSpPr>
          <p:spPr>
            <a:xfrm>
              <a:off x="5425045" y="1614054"/>
              <a:ext cx="1351652" cy="369332"/>
            </a:xfrm>
            <a:prstGeom prst="rect">
              <a:avLst/>
            </a:prstGeom>
            <a:noFill/>
          </p:spPr>
          <p:txBody>
            <a:bodyPr wrap="none" rtlCol="0">
              <a:spAutoFit/>
            </a:bodyPr>
            <a:lstStyle/>
            <a:p>
              <a:r>
                <a:rPr lang="en-CA" b="1" dirty="0" smtClean="0">
                  <a:solidFill>
                    <a:schemeClr val="bg1"/>
                  </a:solidFill>
                  <a:effectLst>
                    <a:outerShdw blurRad="38100" dist="38100" dir="2700000" algn="tl">
                      <a:srgbClr val="000000">
                        <a:alpha val="43137"/>
                      </a:srgbClr>
                    </a:outerShdw>
                  </a:effectLst>
                </a:rPr>
                <a:t>PDZK1 KO</a:t>
              </a:r>
              <a:endParaRPr lang="en-CA" b="1" dirty="0">
                <a:solidFill>
                  <a:schemeClr val="bg1"/>
                </a:solidFill>
                <a:effectLst>
                  <a:outerShdw blurRad="38100" dist="38100" dir="2700000" algn="tl">
                    <a:srgbClr val="000000">
                      <a:alpha val="43137"/>
                    </a:srgbClr>
                  </a:outerShdw>
                </a:effectLst>
              </a:endParaRPr>
            </a:p>
          </p:txBody>
        </p:sp>
      </p:grpSp>
      <p:sp>
        <p:nvSpPr>
          <p:cNvPr id="41" name="Title 40"/>
          <p:cNvSpPr>
            <a:spLocks noGrp="1"/>
          </p:cNvSpPr>
          <p:nvPr>
            <p:ph type="title" idx="4294967295"/>
          </p:nvPr>
        </p:nvSpPr>
        <p:spPr>
          <a:xfrm>
            <a:off x="0" y="274638"/>
            <a:ext cx="9144000" cy="1143000"/>
          </a:xfrm>
        </p:spPr>
        <p:txBody>
          <a:bodyPr/>
          <a:lstStyle/>
          <a:p>
            <a:r>
              <a:rPr lang="en-CA" sz="3200" b="1" kern="1200" dirty="0" smtClean="0">
                <a:solidFill>
                  <a:srgbClr val="FFFF99"/>
                </a:solidFill>
                <a:effectLst>
                  <a:outerShdw blurRad="50800" dist="38100" algn="tr" rotWithShape="0">
                    <a:prstClr val="black">
                      <a:alpha val="40000"/>
                    </a:prstClr>
                  </a:outerShdw>
                </a:effectLst>
                <a:latin typeface="+mn-lt"/>
                <a:ea typeface="+mj-ea"/>
                <a:cs typeface="Times New Roman"/>
              </a:rPr>
              <a:t>HDL is unable to suppress ER stress-induced apoptosis in the absence of PDZK1</a:t>
            </a:r>
            <a:endParaRPr lang="en-CA" sz="3200" dirty="0">
              <a:solidFill>
                <a:srgbClr val="FFFF99"/>
              </a:solidFill>
              <a:latin typeface="+mn-lt"/>
            </a:endParaRPr>
          </a:p>
        </p:txBody>
      </p:sp>
      <p:sp>
        <p:nvSpPr>
          <p:cNvPr id="42" name="TextBox 41"/>
          <p:cNvSpPr txBox="1"/>
          <p:nvPr/>
        </p:nvSpPr>
        <p:spPr>
          <a:xfrm>
            <a:off x="8001000" y="6488668"/>
            <a:ext cx="800091" cy="338554"/>
          </a:xfrm>
          <a:prstGeom prst="rect">
            <a:avLst/>
          </a:prstGeom>
          <a:noFill/>
        </p:spPr>
        <p:txBody>
          <a:bodyPr wrap="none" rtlCol="0">
            <a:spAutoFit/>
          </a:bodyPr>
          <a:lstStyle/>
          <a:p>
            <a:r>
              <a:rPr lang="en-CA" sz="1600" b="1" i="1" dirty="0" smtClean="0">
                <a:solidFill>
                  <a:schemeClr val="bg1"/>
                </a:solidFill>
              </a:rPr>
              <a:t>Pei Yu</a:t>
            </a:r>
            <a:endParaRPr lang="en-CA" sz="1600" b="1" i="1"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Group 74"/>
          <p:cNvGrpSpPr/>
          <p:nvPr/>
        </p:nvGrpSpPr>
        <p:grpSpPr>
          <a:xfrm>
            <a:off x="1836169" y="1504665"/>
            <a:ext cx="8448702" cy="5240247"/>
            <a:chOff x="1426594" y="1504665"/>
            <a:chExt cx="8448702" cy="5240247"/>
          </a:xfrm>
        </p:grpSpPr>
        <p:graphicFrame>
          <p:nvGraphicFramePr>
            <p:cNvPr id="3" name="Chart 2"/>
            <p:cNvGraphicFramePr>
              <a:graphicFrameLocks/>
            </p:cNvGraphicFramePr>
            <p:nvPr>
              <p:extLst>
                <p:ext uri="{D42A27DB-BD31-4B8C-83A1-F6EECF244321}">
                  <p14:modId xmlns:p14="http://schemas.microsoft.com/office/powerpoint/2010/main" xmlns="" val="3976083581"/>
                </p:ext>
              </p:extLst>
            </p:nvPr>
          </p:nvGraphicFramePr>
          <p:xfrm>
            <a:off x="3330057" y="1504665"/>
            <a:ext cx="6545239" cy="3927143"/>
          </p:xfrm>
          <a:graphic>
            <a:graphicData uri="http://schemas.openxmlformats.org/drawingml/2006/chart">
              <c:chart xmlns:c="http://schemas.openxmlformats.org/drawingml/2006/chart" xmlns:r="http://schemas.openxmlformats.org/officeDocument/2006/relationships" r:id="rId2"/>
            </a:graphicData>
          </a:graphic>
        </p:graphicFrame>
        <p:grpSp>
          <p:nvGrpSpPr>
            <p:cNvPr id="74" name="Group 73"/>
            <p:cNvGrpSpPr/>
            <p:nvPr/>
          </p:nvGrpSpPr>
          <p:grpSpPr>
            <a:xfrm>
              <a:off x="1426594" y="5333829"/>
              <a:ext cx="6903496" cy="1411083"/>
              <a:chOff x="1426594" y="5333829"/>
              <a:chExt cx="6903496" cy="1411083"/>
            </a:xfrm>
          </p:grpSpPr>
          <p:sp>
            <p:nvSpPr>
              <p:cNvPr id="4" name="TextBox 3"/>
              <p:cNvSpPr txBox="1"/>
              <p:nvPr/>
            </p:nvSpPr>
            <p:spPr>
              <a:xfrm>
                <a:off x="1451616" y="5445454"/>
                <a:ext cx="1578189" cy="369332"/>
              </a:xfrm>
              <a:prstGeom prst="rect">
                <a:avLst/>
              </a:prstGeom>
              <a:noFill/>
            </p:spPr>
            <p:txBody>
              <a:bodyPr wrap="none" rtlCol="0">
                <a:spAutoFit/>
              </a:bodyPr>
              <a:lstStyle/>
              <a:p>
                <a:r>
                  <a:rPr lang="en-US" b="1" dirty="0" err="1" smtClean="0">
                    <a:solidFill>
                      <a:schemeClr val="bg1"/>
                    </a:solidFill>
                    <a:effectLst>
                      <a:outerShdw blurRad="38100" dist="38100" dir="2700000" algn="tl">
                        <a:srgbClr val="000000">
                          <a:alpha val="43137"/>
                        </a:srgbClr>
                      </a:outerShdw>
                    </a:effectLst>
                  </a:rPr>
                  <a:t>Tunicamycin</a:t>
                </a:r>
                <a:endParaRPr lang="en-US" b="1" dirty="0">
                  <a:solidFill>
                    <a:schemeClr val="bg1"/>
                  </a:solidFill>
                  <a:effectLst>
                    <a:outerShdw blurRad="38100" dist="38100" dir="2700000" algn="tl">
                      <a:srgbClr val="000000">
                        <a:alpha val="43137"/>
                      </a:srgbClr>
                    </a:outerShdw>
                  </a:effectLst>
                </a:endParaRPr>
              </a:p>
            </p:txBody>
          </p:sp>
          <p:sp>
            <p:nvSpPr>
              <p:cNvPr id="5" name="TextBox 4"/>
              <p:cNvSpPr txBox="1"/>
              <p:nvPr/>
            </p:nvSpPr>
            <p:spPr>
              <a:xfrm>
                <a:off x="1451616" y="5888415"/>
                <a:ext cx="2428935"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Control Treated HDL</a:t>
                </a:r>
                <a:endParaRPr lang="en-US" b="1"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1451616" y="6317728"/>
                <a:ext cx="2766591"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S1P-Lyase Treated HDL</a:t>
                </a:r>
                <a:endParaRPr lang="en-US"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1437970" y="5363570"/>
                <a:ext cx="6892120" cy="1350786"/>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1437970" y="5861119"/>
                <a:ext cx="68921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426594" y="6286479"/>
                <a:ext cx="69034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140229" y="5363570"/>
                <a:ext cx="0" cy="135078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13433" y="5333829"/>
                <a:ext cx="0" cy="135078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482252" y="5363570"/>
                <a:ext cx="0" cy="135078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207853" y="5363570"/>
                <a:ext cx="0" cy="135078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933454" y="5363570"/>
                <a:ext cx="0" cy="135078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647683" y="5333829"/>
                <a:ext cx="0" cy="135078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bwMode="auto">
              <a:xfrm>
                <a:off x="4266610" y="5394620"/>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1" name="TextBox 20"/>
              <p:cNvSpPr txBox="1"/>
              <p:nvPr/>
            </p:nvSpPr>
            <p:spPr bwMode="auto">
              <a:xfrm>
                <a:off x="4920959" y="5862134"/>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2" name="TextBox 21"/>
              <p:cNvSpPr txBox="1"/>
              <p:nvPr/>
            </p:nvSpPr>
            <p:spPr bwMode="auto">
              <a:xfrm>
                <a:off x="5714800" y="6282950"/>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3" name="TextBox 22"/>
              <p:cNvSpPr txBox="1"/>
              <p:nvPr/>
            </p:nvSpPr>
            <p:spPr bwMode="auto">
              <a:xfrm>
                <a:off x="4266610" y="5862134"/>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4" name="TextBox 23"/>
              <p:cNvSpPr txBox="1"/>
              <p:nvPr/>
            </p:nvSpPr>
            <p:spPr bwMode="auto">
              <a:xfrm>
                <a:off x="4266610" y="6282950"/>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5" name="TextBox 24"/>
              <p:cNvSpPr txBox="1"/>
              <p:nvPr/>
            </p:nvSpPr>
            <p:spPr bwMode="auto">
              <a:xfrm>
                <a:off x="4960364" y="5394620"/>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6" name="TextBox 25"/>
              <p:cNvSpPr txBox="1"/>
              <p:nvPr/>
            </p:nvSpPr>
            <p:spPr bwMode="auto">
              <a:xfrm>
                <a:off x="4960364" y="6282950"/>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7" name="TextBox 26"/>
              <p:cNvSpPr txBox="1"/>
              <p:nvPr/>
            </p:nvSpPr>
            <p:spPr bwMode="auto">
              <a:xfrm>
                <a:off x="5714800" y="5394620"/>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8" name="TextBox 27"/>
              <p:cNvSpPr txBox="1"/>
              <p:nvPr/>
            </p:nvSpPr>
            <p:spPr bwMode="auto">
              <a:xfrm>
                <a:off x="5714800" y="5862134"/>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9" name="TextBox 28"/>
              <p:cNvSpPr txBox="1"/>
              <p:nvPr/>
            </p:nvSpPr>
            <p:spPr bwMode="auto">
              <a:xfrm>
                <a:off x="6438127" y="5394620"/>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0" name="TextBox 29"/>
              <p:cNvSpPr txBox="1"/>
              <p:nvPr/>
            </p:nvSpPr>
            <p:spPr bwMode="auto">
              <a:xfrm>
                <a:off x="7109137" y="5394620"/>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1" name="TextBox 30"/>
              <p:cNvSpPr txBox="1"/>
              <p:nvPr/>
            </p:nvSpPr>
            <p:spPr bwMode="auto">
              <a:xfrm>
                <a:off x="7834739" y="5394620"/>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2" name="TextBox 31"/>
              <p:cNvSpPr txBox="1"/>
              <p:nvPr/>
            </p:nvSpPr>
            <p:spPr bwMode="auto">
              <a:xfrm>
                <a:off x="7097021" y="5862134"/>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3" name="TextBox 32"/>
              <p:cNvSpPr txBox="1"/>
              <p:nvPr/>
            </p:nvSpPr>
            <p:spPr bwMode="auto">
              <a:xfrm>
                <a:off x="7863566" y="6282950"/>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4" name="TextBox 33"/>
              <p:cNvSpPr txBox="1"/>
              <p:nvPr/>
            </p:nvSpPr>
            <p:spPr bwMode="auto">
              <a:xfrm>
                <a:off x="6456320" y="5862134"/>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5" name="TextBox 34"/>
              <p:cNvSpPr txBox="1"/>
              <p:nvPr/>
            </p:nvSpPr>
            <p:spPr bwMode="auto">
              <a:xfrm>
                <a:off x="6456320" y="6282950"/>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6" name="TextBox 35"/>
              <p:cNvSpPr txBox="1"/>
              <p:nvPr/>
            </p:nvSpPr>
            <p:spPr bwMode="auto">
              <a:xfrm>
                <a:off x="7136426" y="6282950"/>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7" name="TextBox 36"/>
              <p:cNvSpPr txBox="1"/>
              <p:nvPr/>
            </p:nvSpPr>
            <p:spPr bwMode="auto">
              <a:xfrm>
                <a:off x="7863566" y="5862134"/>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grpSp>
        <p:sp>
          <p:nvSpPr>
            <p:cNvPr id="38" name="TextBox 37"/>
            <p:cNvSpPr txBox="1"/>
            <p:nvPr/>
          </p:nvSpPr>
          <p:spPr>
            <a:xfrm rot="16200000">
              <a:off x="1403503" y="3243767"/>
              <a:ext cx="3621504"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Apoptosis (Cleaved Caspase 3)</a:t>
              </a:r>
              <a:endParaRPr lang="en-US" b="1" dirty="0">
                <a:solidFill>
                  <a:schemeClr val="bg1"/>
                </a:solidFill>
                <a:effectLst>
                  <a:outerShdw blurRad="38100" dist="38100" dir="2700000" algn="tl">
                    <a:srgbClr val="000000">
                      <a:alpha val="43137"/>
                    </a:srgbClr>
                  </a:outerShdw>
                </a:effectLst>
              </a:endParaRPr>
            </a:p>
          </p:txBody>
        </p:sp>
      </p:grpSp>
      <p:cxnSp>
        <p:nvCxnSpPr>
          <p:cNvPr id="51" name="Straight Connector 50"/>
          <p:cNvCxnSpPr/>
          <p:nvPr/>
        </p:nvCxnSpPr>
        <p:spPr>
          <a:xfrm>
            <a:off x="-981075" y="4100513"/>
            <a:ext cx="209553" cy="209553"/>
          </a:xfrm>
          <a:prstGeom prst="line">
            <a:avLst/>
          </a:prstGeom>
        </p:spPr>
        <p:style>
          <a:lnRef idx="1">
            <a:schemeClr val="accent1"/>
          </a:lnRef>
          <a:fillRef idx="0">
            <a:schemeClr val="accent1"/>
          </a:fillRef>
          <a:effectRef idx="0">
            <a:schemeClr val="accent1"/>
          </a:effectRef>
          <a:fontRef idx="minor">
            <a:schemeClr val="tx1"/>
          </a:fontRef>
        </p:style>
      </p:cxnSp>
      <p:grpSp>
        <p:nvGrpSpPr>
          <p:cNvPr id="73" name="Group 72"/>
          <p:cNvGrpSpPr/>
          <p:nvPr/>
        </p:nvGrpSpPr>
        <p:grpSpPr>
          <a:xfrm>
            <a:off x="266706" y="1695450"/>
            <a:ext cx="2836033" cy="3467314"/>
            <a:chOff x="47625" y="1504950"/>
            <a:chExt cx="2836033" cy="3467314"/>
          </a:xfrm>
        </p:grpSpPr>
        <p:sp>
          <p:nvSpPr>
            <p:cNvPr id="65" name="Rectangle 64"/>
            <p:cNvSpPr/>
            <p:nvPr/>
          </p:nvSpPr>
          <p:spPr>
            <a:xfrm>
              <a:off x="47625" y="1504950"/>
              <a:ext cx="2787286" cy="3438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49793" y="1612987"/>
              <a:ext cx="1953601" cy="1157509"/>
            </a:xfrm>
            <a:prstGeom prst="rect">
              <a:avLst/>
            </a:prstGeom>
            <a:solidFill>
              <a:schemeClr val="bg1"/>
            </a:solidFill>
            <a:ln>
              <a:noFill/>
            </a:ln>
          </p:spPr>
        </p:pic>
        <p:grpSp>
          <p:nvGrpSpPr>
            <p:cNvPr id="64" name="Group 63"/>
            <p:cNvGrpSpPr/>
            <p:nvPr/>
          </p:nvGrpSpPr>
          <p:grpSpPr>
            <a:xfrm>
              <a:off x="115719" y="3648778"/>
              <a:ext cx="2584075" cy="1157509"/>
              <a:chOff x="115719" y="3648778"/>
              <a:chExt cx="2584075" cy="1157509"/>
            </a:xfrm>
          </p:grpSpPr>
          <p:pic>
            <p:nvPicPr>
              <p:cNvPr id="43" name="Picture 4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5719" y="3648778"/>
                <a:ext cx="1953601" cy="1157509"/>
              </a:xfrm>
              <a:prstGeom prst="rect">
                <a:avLst/>
              </a:prstGeom>
              <a:solidFill>
                <a:schemeClr val="bg1"/>
              </a:solidFill>
              <a:ln>
                <a:noFill/>
              </a:ln>
            </p:spPr>
          </p:pic>
          <p:sp>
            <p:nvSpPr>
              <p:cNvPr id="45" name="Rectangle 44"/>
              <p:cNvSpPr/>
              <p:nvPr/>
            </p:nvSpPr>
            <p:spPr>
              <a:xfrm>
                <a:off x="823913" y="4000500"/>
                <a:ext cx="1245408" cy="8057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7" name="Straight Connector 46"/>
              <p:cNvCxnSpPr/>
              <p:nvPr/>
            </p:nvCxnSpPr>
            <p:spPr>
              <a:xfrm flipV="1">
                <a:off x="728663" y="4310066"/>
                <a:ext cx="204787" cy="1368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933450" y="4310066"/>
                <a:ext cx="204787" cy="1368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942976" y="4373948"/>
                <a:ext cx="148030" cy="9890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1024324" y="4386190"/>
                <a:ext cx="304892" cy="304699"/>
              </a:xfrm>
              <a:prstGeom prst="rect">
                <a:avLst/>
              </a:prstGeom>
              <a:noFill/>
            </p:spPr>
            <p:txBody>
              <a:bodyPr wrap="none" rtlCol="0">
                <a:spAutoFit/>
              </a:bodyPr>
              <a:lstStyle/>
              <a:p>
                <a:r>
                  <a:rPr lang="en-US" sz="1200" dirty="0" smtClean="0"/>
                  <a:t>O</a:t>
                </a:r>
                <a:endParaRPr lang="en-US" sz="1200" dirty="0"/>
              </a:p>
            </p:txBody>
          </p:sp>
          <p:cxnSp>
            <p:nvCxnSpPr>
              <p:cNvPr id="58" name="Straight Connector 57"/>
              <p:cNvCxnSpPr/>
              <p:nvPr/>
            </p:nvCxnSpPr>
            <p:spPr>
              <a:xfrm flipV="1">
                <a:off x="933449" y="4152900"/>
                <a:ext cx="9527" cy="15716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814773" y="3928290"/>
                <a:ext cx="295274" cy="276999"/>
              </a:xfrm>
              <a:prstGeom prst="rect">
                <a:avLst/>
              </a:prstGeom>
              <a:noFill/>
            </p:spPr>
            <p:txBody>
              <a:bodyPr wrap="none" rtlCol="0">
                <a:spAutoFit/>
              </a:bodyPr>
              <a:lstStyle/>
              <a:p>
                <a:r>
                  <a:rPr lang="en-US" sz="1200" dirty="0" smtClean="0"/>
                  <a:t>H</a:t>
                </a:r>
                <a:endParaRPr lang="en-US" sz="1200" dirty="0"/>
              </a:p>
            </p:txBody>
          </p:sp>
          <p:pic>
            <p:nvPicPr>
              <p:cNvPr id="44" name="Picture 43"/>
              <p:cNvPicPr>
                <a:picLocks noChangeAspect="1"/>
              </p:cNvPicPr>
              <p:nvPr/>
            </p:nvPicPr>
            <p:blipFill rotWithShape="1">
              <a:blip r:embed="rId4" cstate="print">
                <a:extLst>
                  <a:ext uri="{28A0092B-C50C-407E-A947-70E740481C1C}">
                    <a14:useLocalDpi xmlns:a14="http://schemas.microsoft.com/office/drawing/2010/main" xmlns="" val="0"/>
                  </a:ext>
                </a:extLst>
              </a:blip>
              <a:srcRect l="36109" t="29218"/>
              <a:stretch/>
            </p:blipFill>
            <p:spPr>
              <a:xfrm>
                <a:off x="1451616" y="3986059"/>
                <a:ext cx="1248178" cy="819314"/>
              </a:xfrm>
              <a:prstGeom prst="rect">
                <a:avLst/>
              </a:prstGeom>
              <a:solidFill>
                <a:schemeClr val="bg1"/>
              </a:solidFill>
              <a:ln>
                <a:noFill/>
              </a:ln>
            </p:spPr>
          </p:pic>
          <p:sp>
            <p:nvSpPr>
              <p:cNvPr id="63" name="Rectangle 62"/>
              <p:cNvSpPr/>
              <p:nvPr/>
            </p:nvSpPr>
            <p:spPr>
              <a:xfrm>
                <a:off x="1338742" y="4314829"/>
                <a:ext cx="185259" cy="136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7" name="Straight Arrow Connector 66"/>
            <p:cNvCxnSpPr/>
            <p:nvPr/>
          </p:nvCxnSpPr>
          <p:spPr>
            <a:xfrm>
              <a:off x="1426593" y="2838450"/>
              <a:ext cx="0" cy="74295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20137" y="2837081"/>
              <a:ext cx="684546" cy="523220"/>
            </a:xfrm>
            <a:prstGeom prst="rect">
              <a:avLst/>
            </a:prstGeom>
            <a:noFill/>
          </p:spPr>
          <p:txBody>
            <a:bodyPr wrap="none" rtlCol="0">
              <a:spAutoFit/>
            </a:bodyPr>
            <a:lstStyle/>
            <a:p>
              <a:pPr algn="ctr"/>
              <a:r>
                <a:rPr lang="en-US" sz="1400" b="1" dirty="0" smtClean="0">
                  <a:solidFill>
                    <a:srgbClr val="0A0A20"/>
                  </a:solidFill>
                </a:rPr>
                <a:t>S1P </a:t>
              </a:r>
            </a:p>
            <a:p>
              <a:pPr algn="ctr"/>
              <a:r>
                <a:rPr lang="en-US" sz="1400" b="1" dirty="0" err="1" smtClean="0">
                  <a:solidFill>
                    <a:srgbClr val="0A0A20"/>
                  </a:solidFill>
                </a:rPr>
                <a:t>Lyase</a:t>
              </a:r>
              <a:endParaRPr lang="en-US" sz="1400" b="1" dirty="0">
                <a:solidFill>
                  <a:srgbClr val="0A0A20"/>
                </a:solidFill>
              </a:endParaRPr>
            </a:p>
          </p:txBody>
        </p:sp>
        <p:sp>
          <p:nvSpPr>
            <p:cNvPr id="69" name="TextBox 68"/>
            <p:cNvSpPr txBox="1"/>
            <p:nvPr/>
          </p:nvSpPr>
          <p:spPr>
            <a:xfrm>
              <a:off x="88877" y="1822669"/>
              <a:ext cx="474809" cy="276999"/>
            </a:xfrm>
            <a:prstGeom prst="rect">
              <a:avLst/>
            </a:prstGeom>
            <a:noFill/>
          </p:spPr>
          <p:txBody>
            <a:bodyPr wrap="none" rtlCol="0">
              <a:spAutoFit/>
            </a:bodyPr>
            <a:lstStyle/>
            <a:p>
              <a:pPr algn="ctr"/>
              <a:r>
                <a:rPr lang="en-US" sz="1200" b="1" dirty="0" smtClean="0">
                  <a:solidFill>
                    <a:srgbClr val="0000FF"/>
                  </a:solidFill>
                </a:rPr>
                <a:t>S1P</a:t>
              </a:r>
              <a:endParaRPr lang="en-US" sz="1200" b="1" dirty="0">
                <a:solidFill>
                  <a:srgbClr val="0000FF"/>
                </a:solidFill>
              </a:endParaRPr>
            </a:p>
          </p:txBody>
        </p:sp>
        <p:sp>
          <p:nvSpPr>
            <p:cNvPr id="70" name="TextBox 69"/>
            <p:cNvSpPr txBox="1"/>
            <p:nvPr/>
          </p:nvSpPr>
          <p:spPr>
            <a:xfrm>
              <a:off x="1046296" y="4695265"/>
              <a:ext cx="1837362" cy="276999"/>
            </a:xfrm>
            <a:prstGeom prst="rect">
              <a:avLst/>
            </a:prstGeom>
            <a:noFill/>
          </p:spPr>
          <p:txBody>
            <a:bodyPr wrap="none" rtlCol="0">
              <a:spAutoFit/>
            </a:bodyPr>
            <a:lstStyle/>
            <a:p>
              <a:pPr algn="ctr"/>
              <a:r>
                <a:rPr lang="en-US" sz="1200" b="1" dirty="0" err="1" smtClean="0">
                  <a:solidFill>
                    <a:srgbClr val="0000FF"/>
                  </a:solidFill>
                </a:rPr>
                <a:t>Phosphoethanolamine</a:t>
              </a:r>
              <a:endParaRPr lang="en-US" sz="1200" b="1" dirty="0">
                <a:solidFill>
                  <a:srgbClr val="0000FF"/>
                </a:solidFill>
              </a:endParaRPr>
            </a:p>
          </p:txBody>
        </p:sp>
        <p:sp>
          <p:nvSpPr>
            <p:cNvPr id="71" name="TextBox 70"/>
            <p:cNvSpPr txBox="1"/>
            <p:nvPr/>
          </p:nvSpPr>
          <p:spPr>
            <a:xfrm>
              <a:off x="184328" y="4477023"/>
              <a:ext cx="851515" cy="461665"/>
            </a:xfrm>
            <a:prstGeom prst="rect">
              <a:avLst/>
            </a:prstGeom>
            <a:noFill/>
          </p:spPr>
          <p:txBody>
            <a:bodyPr wrap="none" rtlCol="0">
              <a:spAutoFit/>
            </a:bodyPr>
            <a:lstStyle/>
            <a:p>
              <a:pPr algn="ctr"/>
              <a:r>
                <a:rPr lang="en-US" sz="1200" b="1" dirty="0" smtClean="0">
                  <a:solidFill>
                    <a:srgbClr val="0000FF"/>
                  </a:solidFill>
                </a:rPr>
                <a:t>Fatty</a:t>
              </a:r>
            </a:p>
            <a:p>
              <a:pPr algn="ctr"/>
              <a:r>
                <a:rPr lang="en-US" sz="1200" b="1" dirty="0" smtClean="0">
                  <a:solidFill>
                    <a:srgbClr val="0000FF"/>
                  </a:solidFill>
                </a:rPr>
                <a:t>aldehyde</a:t>
              </a:r>
              <a:endParaRPr lang="en-US" sz="1200" b="1" dirty="0">
                <a:solidFill>
                  <a:srgbClr val="0000FF"/>
                </a:solidFill>
              </a:endParaRPr>
            </a:p>
          </p:txBody>
        </p:sp>
        <p:sp>
          <p:nvSpPr>
            <p:cNvPr id="72" name="TextBox 71"/>
            <p:cNvSpPr txBox="1"/>
            <p:nvPr/>
          </p:nvSpPr>
          <p:spPr>
            <a:xfrm>
              <a:off x="1169557" y="4130163"/>
              <a:ext cx="319318" cy="369332"/>
            </a:xfrm>
            <a:prstGeom prst="rect">
              <a:avLst/>
            </a:prstGeom>
            <a:noFill/>
          </p:spPr>
          <p:txBody>
            <a:bodyPr wrap="none" rtlCol="0">
              <a:spAutoFit/>
            </a:bodyPr>
            <a:lstStyle/>
            <a:p>
              <a:r>
                <a:rPr lang="en-US" dirty="0" smtClean="0"/>
                <a:t>+</a:t>
              </a:r>
              <a:endParaRPr lang="en-US" dirty="0"/>
            </a:p>
          </p:txBody>
        </p:sp>
      </p:grpSp>
      <p:sp>
        <p:nvSpPr>
          <p:cNvPr id="76" name="Title 75"/>
          <p:cNvSpPr>
            <a:spLocks noGrp="1"/>
          </p:cNvSpPr>
          <p:nvPr>
            <p:ph type="title" idx="4294967295"/>
          </p:nvPr>
        </p:nvSpPr>
        <p:spPr>
          <a:xfrm>
            <a:off x="257123" y="155884"/>
            <a:ext cx="8686800" cy="1143000"/>
          </a:xfrm>
        </p:spPr>
        <p:txBody>
          <a:bodyPr/>
          <a:lstStyle/>
          <a:p>
            <a:r>
              <a:rPr lang="en-US" sz="3200" b="1" dirty="0" smtClean="0">
                <a:solidFill>
                  <a:srgbClr val="FFFF99"/>
                </a:solidFill>
              </a:rPr>
              <a:t>S1P</a:t>
            </a:r>
            <a:r>
              <a:rPr lang="en-US" sz="3200" b="1" baseline="0" dirty="0" smtClean="0">
                <a:solidFill>
                  <a:srgbClr val="FFFF99"/>
                </a:solidFill>
              </a:rPr>
              <a:t> is required for HDL mediated protection of macrophages from apoptosis</a:t>
            </a:r>
            <a:endParaRPr lang="en-US" sz="3200" b="1" dirty="0">
              <a:solidFill>
                <a:srgbClr val="FFFF99"/>
              </a:solidFill>
            </a:endParaRPr>
          </a:p>
        </p:txBody>
      </p:sp>
      <p:sp>
        <p:nvSpPr>
          <p:cNvPr id="77" name="TextBox 76"/>
          <p:cNvSpPr txBox="1"/>
          <p:nvPr/>
        </p:nvSpPr>
        <p:spPr>
          <a:xfrm>
            <a:off x="426712" y="1333852"/>
            <a:ext cx="2364815"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S1P </a:t>
            </a:r>
            <a:r>
              <a:rPr lang="en-US" b="1" dirty="0" err="1" smtClean="0">
                <a:solidFill>
                  <a:schemeClr val="bg1"/>
                </a:solidFill>
                <a:effectLst>
                  <a:outerShdw blurRad="38100" dist="38100" dir="2700000" algn="tl">
                    <a:srgbClr val="000000">
                      <a:alpha val="43137"/>
                    </a:srgbClr>
                  </a:outerShdw>
                </a:effectLst>
              </a:rPr>
              <a:t>Lyase</a:t>
            </a:r>
            <a:r>
              <a:rPr lang="en-US" b="1" dirty="0" smtClean="0">
                <a:solidFill>
                  <a:schemeClr val="bg1"/>
                </a:solidFill>
                <a:effectLst>
                  <a:outerShdw blurRad="38100" dist="38100" dir="2700000" algn="tl">
                    <a:srgbClr val="000000">
                      <a:alpha val="43137"/>
                    </a:srgbClr>
                  </a:outerShdw>
                </a:effectLst>
              </a:rPr>
              <a:t> Reaction</a:t>
            </a:r>
            <a:endParaRPr lang="en-US" b="1" dirty="0">
              <a:solidFill>
                <a:schemeClr val="bg1"/>
              </a:solidFill>
              <a:effectLst>
                <a:outerShdw blurRad="38100" dist="38100" dir="2700000" algn="tl">
                  <a:srgbClr val="000000">
                    <a:alpha val="43137"/>
                  </a:srgbClr>
                </a:outerShdw>
              </a:effectLst>
            </a:endParaRPr>
          </a:p>
        </p:txBody>
      </p:sp>
      <p:sp>
        <p:nvSpPr>
          <p:cNvPr id="78" name="TextBox 77"/>
          <p:cNvSpPr txBox="1"/>
          <p:nvPr/>
        </p:nvSpPr>
        <p:spPr>
          <a:xfrm>
            <a:off x="435981" y="5579249"/>
            <a:ext cx="800091" cy="338554"/>
          </a:xfrm>
          <a:prstGeom prst="rect">
            <a:avLst/>
          </a:prstGeom>
          <a:noFill/>
        </p:spPr>
        <p:txBody>
          <a:bodyPr wrap="none" rtlCol="0">
            <a:spAutoFit/>
          </a:bodyPr>
          <a:lstStyle/>
          <a:p>
            <a:r>
              <a:rPr lang="en-CA" sz="1600" b="1" i="1" dirty="0" smtClean="0">
                <a:solidFill>
                  <a:schemeClr val="bg1"/>
                </a:solidFill>
              </a:rPr>
              <a:t>Pei Yu</a:t>
            </a:r>
            <a:endParaRPr lang="en-CA" sz="1600" b="1" i="1" dirty="0">
              <a:solidFill>
                <a:schemeClr val="bg1"/>
              </a:solidFill>
            </a:endParaRPr>
          </a:p>
        </p:txBody>
      </p:sp>
      <p:sp>
        <p:nvSpPr>
          <p:cNvPr id="79" name="TextBox 78"/>
          <p:cNvSpPr txBox="1"/>
          <p:nvPr/>
        </p:nvSpPr>
        <p:spPr>
          <a:xfrm>
            <a:off x="0" y="5925491"/>
            <a:ext cx="1794081" cy="338554"/>
          </a:xfrm>
          <a:prstGeom prst="rect">
            <a:avLst/>
          </a:prstGeom>
          <a:noFill/>
        </p:spPr>
        <p:txBody>
          <a:bodyPr wrap="none" rtlCol="0">
            <a:spAutoFit/>
          </a:bodyPr>
          <a:lstStyle/>
          <a:p>
            <a:r>
              <a:rPr lang="en-CA" sz="1600" b="1" i="1" dirty="0" smtClean="0">
                <a:solidFill>
                  <a:schemeClr val="bg1"/>
                </a:solidFill>
                <a:effectLst>
                  <a:outerShdw blurRad="38100" dist="38100" dir="2700000" algn="tl">
                    <a:srgbClr val="000000">
                      <a:alpha val="43137"/>
                    </a:srgbClr>
                  </a:outerShdw>
                </a:effectLst>
              </a:rPr>
              <a:t>Leticia Gonzalez</a:t>
            </a:r>
            <a:endParaRPr lang="en-CA" sz="1600" b="1" i="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109084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0" y="274638"/>
            <a:ext cx="9144000" cy="1143000"/>
          </a:xfrm>
        </p:spPr>
        <p:txBody>
          <a:bodyPr/>
          <a:lstStyle/>
          <a:p>
            <a:r>
              <a:rPr lang="en-CA" sz="3200" b="1" kern="1200" dirty="0" smtClean="0">
                <a:solidFill>
                  <a:srgbClr val="FFFF99"/>
                </a:solidFill>
                <a:effectLst>
                  <a:outerShdw blurRad="50800" dist="38100" algn="tr" rotWithShape="0">
                    <a:prstClr val="black">
                      <a:alpha val="40000"/>
                    </a:prstClr>
                  </a:outerShdw>
                </a:effectLst>
                <a:latin typeface="+mn-lt"/>
                <a:ea typeface="+mj-ea"/>
                <a:cs typeface="Times New Roman"/>
              </a:rPr>
              <a:t>Knockout of S1PR1 in macrophages reduces HDL mediated protection against ER-stress induced apoptosis </a:t>
            </a:r>
            <a:endParaRPr lang="en-CA" sz="3200" dirty="0">
              <a:latin typeface="+mn-lt"/>
            </a:endParaRPr>
          </a:p>
        </p:txBody>
      </p:sp>
      <p:graphicFrame>
        <p:nvGraphicFramePr>
          <p:cNvPr id="7" name="Chart 6"/>
          <p:cNvGraphicFramePr/>
          <p:nvPr/>
        </p:nvGraphicFramePr>
        <p:xfrm>
          <a:off x="1470546" y="2002808"/>
          <a:ext cx="5987955" cy="3592773"/>
        </p:xfrm>
        <a:graphic>
          <a:graphicData uri="http://schemas.openxmlformats.org/drawingml/2006/chart">
            <c:chart xmlns:c="http://schemas.openxmlformats.org/drawingml/2006/chart" xmlns:r="http://schemas.openxmlformats.org/officeDocument/2006/relationships" r:id="rId2"/>
          </a:graphicData>
        </a:graphic>
      </p:graphicFrame>
      <p:cxnSp>
        <p:nvCxnSpPr>
          <p:cNvPr id="20" name="Straight Connector 19"/>
          <p:cNvCxnSpPr/>
          <p:nvPr/>
        </p:nvCxnSpPr>
        <p:spPr>
          <a:xfrm rot="5400000">
            <a:off x="3227794" y="3787017"/>
            <a:ext cx="3170731" cy="1538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rot="16200000">
            <a:off x="335693" y="3610100"/>
            <a:ext cx="1988429" cy="338554"/>
          </a:xfrm>
          <a:prstGeom prst="rect">
            <a:avLst/>
          </a:prstGeom>
          <a:noFill/>
        </p:spPr>
        <p:txBody>
          <a:bodyPr wrap="none" rtlCol="0">
            <a:spAutoFit/>
          </a:bodyPr>
          <a:lstStyle/>
          <a:p>
            <a:r>
              <a:rPr lang="en-CA" sz="1600" b="1" dirty="0" smtClean="0">
                <a:solidFill>
                  <a:schemeClr val="bg1"/>
                </a:solidFill>
                <a:effectLst>
                  <a:outerShdw blurRad="38100" dist="38100" dir="2700000" algn="tl">
                    <a:srgbClr val="000000">
                      <a:alpha val="43137"/>
                    </a:srgbClr>
                  </a:outerShdw>
                </a:effectLst>
              </a:rPr>
              <a:t>Percent Apoptosis</a:t>
            </a:r>
            <a:endParaRPr lang="en-CA" sz="1600" b="1" dirty="0">
              <a:solidFill>
                <a:schemeClr val="bg1"/>
              </a:solidFill>
              <a:effectLst>
                <a:outerShdw blurRad="38100" dist="38100" dir="2700000" algn="tl">
                  <a:srgbClr val="000000">
                    <a:alpha val="43137"/>
                  </a:srgbClr>
                </a:outerShdw>
              </a:effectLst>
            </a:endParaRPr>
          </a:p>
        </p:txBody>
      </p:sp>
      <p:sp>
        <p:nvSpPr>
          <p:cNvPr id="25" name="TextBox 24"/>
          <p:cNvSpPr txBox="1"/>
          <p:nvPr/>
        </p:nvSpPr>
        <p:spPr>
          <a:xfrm>
            <a:off x="2885705" y="1614054"/>
            <a:ext cx="1005403" cy="369332"/>
          </a:xfrm>
          <a:prstGeom prst="rect">
            <a:avLst/>
          </a:prstGeom>
          <a:noFill/>
        </p:spPr>
        <p:txBody>
          <a:bodyPr wrap="none" rtlCol="0">
            <a:spAutoFit/>
          </a:bodyPr>
          <a:lstStyle/>
          <a:p>
            <a:r>
              <a:rPr lang="en-CA" b="1" dirty="0" smtClean="0">
                <a:solidFill>
                  <a:schemeClr val="bg1"/>
                </a:solidFill>
                <a:effectLst>
                  <a:outerShdw blurRad="38100" dist="38100" dir="2700000" algn="tl">
                    <a:srgbClr val="000000">
                      <a:alpha val="43137"/>
                    </a:srgbClr>
                  </a:outerShdw>
                </a:effectLst>
              </a:rPr>
              <a:t>Control</a:t>
            </a:r>
            <a:endParaRPr lang="en-CA" b="1" dirty="0">
              <a:solidFill>
                <a:schemeClr val="bg1"/>
              </a:solidFill>
              <a:effectLst>
                <a:outerShdw blurRad="38100" dist="38100" dir="2700000" algn="tl">
                  <a:srgbClr val="000000">
                    <a:alpha val="43137"/>
                  </a:srgbClr>
                </a:outerShdw>
              </a:effectLst>
            </a:endParaRPr>
          </a:p>
        </p:txBody>
      </p:sp>
      <p:sp>
        <p:nvSpPr>
          <p:cNvPr id="26" name="TextBox 25"/>
          <p:cNvSpPr txBox="1"/>
          <p:nvPr/>
        </p:nvSpPr>
        <p:spPr>
          <a:xfrm>
            <a:off x="5425045" y="1614054"/>
            <a:ext cx="1326004" cy="369332"/>
          </a:xfrm>
          <a:prstGeom prst="rect">
            <a:avLst/>
          </a:prstGeom>
          <a:noFill/>
        </p:spPr>
        <p:txBody>
          <a:bodyPr wrap="none" rtlCol="0">
            <a:spAutoFit/>
          </a:bodyPr>
          <a:lstStyle/>
          <a:p>
            <a:r>
              <a:rPr lang="en-CA" b="1" dirty="0" smtClean="0">
                <a:solidFill>
                  <a:schemeClr val="bg1"/>
                </a:solidFill>
                <a:effectLst>
                  <a:outerShdw blurRad="38100" dist="38100" dir="2700000" algn="tl">
                    <a:srgbClr val="000000">
                      <a:alpha val="43137"/>
                    </a:srgbClr>
                  </a:outerShdw>
                </a:effectLst>
              </a:rPr>
              <a:t>S1PR1 KO</a:t>
            </a:r>
            <a:endParaRPr lang="en-CA" b="1" dirty="0">
              <a:solidFill>
                <a:schemeClr val="bg1"/>
              </a:solidFill>
              <a:effectLst>
                <a:outerShdw blurRad="38100" dist="38100" dir="2700000" algn="tl">
                  <a:srgbClr val="000000">
                    <a:alpha val="43137"/>
                  </a:srgbClr>
                </a:outerShdw>
              </a:effectLst>
            </a:endParaRPr>
          </a:p>
        </p:txBody>
      </p:sp>
      <p:grpSp>
        <p:nvGrpSpPr>
          <p:cNvPr id="2" name="Group 1"/>
          <p:cNvGrpSpPr/>
          <p:nvPr/>
        </p:nvGrpSpPr>
        <p:grpSpPr>
          <a:xfrm>
            <a:off x="415102" y="5515643"/>
            <a:ext cx="6527958" cy="959507"/>
            <a:chOff x="415102" y="5515643"/>
            <a:chExt cx="6527958" cy="959507"/>
          </a:xfrm>
        </p:grpSpPr>
        <p:sp>
          <p:nvSpPr>
            <p:cNvPr id="10" name="TextBox 9"/>
            <p:cNvSpPr txBox="1"/>
            <p:nvPr/>
          </p:nvSpPr>
          <p:spPr bwMode="auto">
            <a:xfrm>
              <a:off x="591852" y="5582471"/>
              <a:ext cx="1578189" cy="369332"/>
            </a:xfrm>
            <a:prstGeom prst="rect">
              <a:avLst/>
            </a:prstGeom>
            <a:noFill/>
          </p:spPr>
          <p:txBody>
            <a:bodyPr wrap="none">
              <a:spAutoFit/>
            </a:bodyPr>
            <a:lstStyle/>
            <a:p>
              <a:pPr>
                <a:defRPr/>
              </a:pPr>
              <a:r>
                <a:rPr lang="en-CA" b="1" dirty="0" err="1" smtClean="0">
                  <a:solidFill>
                    <a:schemeClr val="bg1"/>
                  </a:solidFill>
                  <a:effectLst>
                    <a:outerShdw blurRad="38100" dist="38100" dir="2700000" algn="tl">
                      <a:srgbClr val="000000">
                        <a:alpha val="43137"/>
                      </a:srgbClr>
                    </a:outerShdw>
                  </a:effectLst>
                </a:rPr>
                <a:t>Tunicamycin</a:t>
              </a:r>
              <a:endParaRPr lang="en-US" b="1" dirty="0">
                <a:solidFill>
                  <a:schemeClr val="bg1"/>
                </a:solidFill>
                <a:effectLst>
                  <a:outerShdw blurRad="38100" dist="38100" dir="2700000" algn="tl">
                    <a:srgbClr val="000000">
                      <a:alpha val="43137"/>
                    </a:srgbClr>
                  </a:outerShdw>
                </a:effectLst>
              </a:endParaRPr>
            </a:p>
          </p:txBody>
        </p:sp>
        <p:sp>
          <p:nvSpPr>
            <p:cNvPr id="11" name="TextBox 10"/>
            <p:cNvSpPr txBox="1"/>
            <p:nvPr/>
          </p:nvSpPr>
          <p:spPr bwMode="auto">
            <a:xfrm>
              <a:off x="1020477" y="6008436"/>
              <a:ext cx="658812" cy="369887"/>
            </a:xfrm>
            <a:prstGeom prst="rect">
              <a:avLst/>
            </a:prstGeom>
            <a:noFill/>
          </p:spPr>
          <p:txBody>
            <a:bodyPr wrap="none">
              <a:spAutoFit/>
            </a:bodyPr>
            <a:lstStyle/>
            <a:p>
              <a:pPr>
                <a:defRPr/>
              </a:pPr>
              <a:r>
                <a:rPr lang="en-CA" b="1" dirty="0">
                  <a:solidFill>
                    <a:schemeClr val="bg1"/>
                  </a:solidFill>
                  <a:effectLst>
                    <a:outerShdw blurRad="38100" dist="38100" dir="2700000" algn="tl">
                      <a:srgbClr val="000000">
                        <a:alpha val="43137"/>
                      </a:srgbClr>
                    </a:outerShdw>
                  </a:effectLst>
                </a:rPr>
                <a:t>HDL</a:t>
              </a:r>
              <a:endParaRPr lang="en-US" b="1" dirty="0">
                <a:solidFill>
                  <a:schemeClr val="bg1"/>
                </a:solidFill>
                <a:effectLst>
                  <a:outerShdw blurRad="38100" dist="38100" dir="2700000" algn="tl">
                    <a:srgbClr val="000000">
                      <a:alpha val="43137"/>
                    </a:srgbClr>
                  </a:outerShdw>
                </a:effectLst>
              </a:endParaRPr>
            </a:p>
          </p:txBody>
        </p:sp>
        <p:grpSp>
          <p:nvGrpSpPr>
            <p:cNvPr id="12" name="Group 13"/>
            <p:cNvGrpSpPr/>
            <p:nvPr/>
          </p:nvGrpSpPr>
          <p:grpSpPr>
            <a:xfrm>
              <a:off x="2569099" y="5574256"/>
              <a:ext cx="1379275" cy="836025"/>
              <a:chOff x="2664635" y="5470598"/>
              <a:chExt cx="1379275" cy="836025"/>
            </a:xfrm>
          </p:grpSpPr>
          <p:sp>
            <p:nvSpPr>
              <p:cNvPr id="35" name="TextBox 34"/>
              <p:cNvSpPr txBox="1"/>
              <p:nvPr/>
            </p:nvSpPr>
            <p:spPr bwMode="auto">
              <a:xfrm>
                <a:off x="2664635" y="5470598"/>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6" name="TextBox 5"/>
              <p:cNvSpPr txBox="1"/>
              <p:nvPr/>
            </p:nvSpPr>
            <p:spPr bwMode="auto">
              <a:xfrm>
                <a:off x="3237891" y="5470598"/>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7" name="TextBox 6"/>
              <p:cNvSpPr txBox="1"/>
              <p:nvPr/>
            </p:nvSpPr>
            <p:spPr bwMode="auto">
              <a:xfrm>
                <a:off x="3785148" y="5470598"/>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8" name="TextBox 8"/>
              <p:cNvSpPr txBox="1"/>
              <p:nvPr/>
            </p:nvSpPr>
            <p:spPr bwMode="auto">
              <a:xfrm>
                <a:off x="2664635" y="5844660"/>
                <a:ext cx="258763"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9" name="TextBox 9"/>
              <p:cNvSpPr txBox="1"/>
              <p:nvPr/>
            </p:nvSpPr>
            <p:spPr bwMode="auto">
              <a:xfrm>
                <a:off x="3237891" y="5844660"/>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40" name="TextBox 10"/>
              <p:cNvSpPr txBox="1"/>
              <p:nvPr/>
            </p:nvSpPr>
            <p:spPr bwMode="auto">
              <a:xfrm>
                <a:off x="3785148" y="5844660"/>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13" name="Group 14"/>
            <p:cNvGrpSpPr/>
            <p:nvPr/>
          </p:nvGrpSpPr>
          <p:grpSpPr>
            <a:xfrm>
              <a:off x="5356579" y="5574256"/>
              <a:ext cx="1389908" cy="847900"/>
              <a:chOff x="2675268" y="5470598"/>
              <a:chExt cx="1389908" cy="847900"/>
            </a:xfrm>
          </p:grpSpPr>
          <p:sp>
            <p:nvSpPr>
              <p:cNvPr id="27" name="TextBox 26"/>
              <p:cNvSpPr txBox="1"/>
              <p:nvPr/>
            </p:nvSpPr>
            <p:spPr bwMode="auto">
              <a:xfrm>
                <a:off x="2675268" y="5470598"/>
                <a:ext cx="258763"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8" name="TextBox 27"/>
              <p:cNvSpPr txBox="1"/>
              <p:nvPr/>
            </p:nvSpPr>
            <p:spPr bwMode="auto">
              <a:xfrm>
                <a:off x="3211301" y="5470598"/>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9" name="TextBox 28"/>
              <p:cNvSpPr txBox="1"/>
              <p:nvPr/>
            </p:nvSpPr>
            <p:spPr bwMode="auto">
              <a:xfrm>
                <a:off x="3806414" y="5470598"/>
                <a:ext cx="258762" cy="461962"/>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0" name="TextBox 29"/>
              <p:cNvSpPr txBox="1"/>
              <p:nvPr/>
            </p:nvSpPr>
            <p:spPr bwMode="auto">
              <a:xfrm>
                <a:off x="2675268" y="5856535"/>
                <a:ext cx="258763"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1" name="TextBox 30"/>
              <p:cNvSpPr txBox="1"/>
              <p:nvPr/>
            </p:nvSpPr>
            <p:spPr bwMode="auto">
              <a:xfrm>
                <a:off x="3211301" y="5856535"/>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32" name="TextBox 31"/>
              <p:cNvSpPr txBox="1"/>
              <p:nvPr/>
            </p:nvSpPr>
            <p:spPr bwMode="auto">
              <a:xfrm>
                <a:off x="3806414" y="5856535"/>
                <a:ext cx="258762" cy="461963"/>
              </a:xfrm>
              <a:prstGeom prst="rect">
                <a:avLst/>
              </a:prstGeom>
              <a:noFill/>
            </p:spPr>
            <p:txBody>
              <a:bodyPr>
                <a:spAutoFit/>
              </a:bodyPr>
              <a:lstStyle/>
              <a:p>
                <a:pPr>
                  <a:defRPr/>
                </a:pPr>
                <a:r>
                  <a:rPr lang="en-CA" sz="2400" b="1" dirty="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grpSp>
        <p:sp>
          <p:nvSpPr>
            <p:cNvPr id="14" name="Rectangle 13"/>
            <p:cNvSpPr/>
            <p:nvPr/>
          </p:nvSpPr>
          <p:spPr>
            <a:xfrm>
              <a:off x="415103" y="5532661"/>
              <a:ext cx="6527957" cy="92627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5" name="Straight Connector 14"/>
            <p:cNvCxnSpPr>
              <a:stCxn id="14" idx="1"/>
              <a:endCxn id="14" idx="3"/>
            </p:cNvCxnSpPr>
            <p:nvPr/>
          </p:nvCxnSpPr>
          <p:spPr>
            <a:xfrm rot="10800000" flipH="1">
              <a:off x="415102" y="5995799"/>
              <a:ext cx="6527957"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1928931" y="6007674"/>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2515056" y="5981945"/>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3102100" y="5977987"/>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300051" y="6003716"/>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5908345" y="5987883"/>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3623052" y="6011218"/>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4774913" y="5993497"/>
              <a:ext cx="926276" cy="158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4" name="TextBox 33"/>
          <p:cNvSpPr txBox="1"/>
          <p:nvPr/>
        </p:nvSpPr>
        <p:spPr>
          <a:xfrm>
            <a:off x="7349919" y="6488668"/>
            <a:ext cx="1794081" cy="338554"/>
          </a:xfrm>
          <a:prstGeom prst="rect">
            <a:avLst/>
          </a:prstGeom>
          <a:noFill/>
        </p:spPr>
        <p:txBody>
          <a:bodyPr wrap="none" rtlCol="0">
            <a:spAutoFit/>
          </a:bodyPr>
          <a:lstStyle/>
          <a:p>
            <a:r>
              <a:rPr lang="en-CA" sz="1600" b="1" i="1" dirty="0" smtClean="0">
                <a:solidFill>
                  <a:schemeClr val="bg1"/>
                </a:solidFill>
                <a:effectLst>
                  <a:outerShdw blurRad="38100" dist="38100" dir="2700000" algn="tl">
                    <a:srgbClr val="000000">
                      <a:alpha val="43137"/>
                    </a:srgbClr>
                  </a:outerShdw>
                </a:effectLst>
              </a:rPr>
              <a:t>Leticia Gonzalez</a:t>
            </a:r>
            <a:endParaRPr lang="en-CA" sz="1600" b="1" i="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V="1">
            <a:off x="2217477" y="2278702"/>
            <a:ext cx="3222625" cy="2222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2241290" y="2481902"/>
            <a:ext cx="3268027" cy="2540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Group 13"/>
          <p:cNvGrpSpPr>
            <a:grpSpLocks/>
          </p:cNvGrpSpPr>
          <p:nvPr/>
        </p:nvGrpSpPr>
        <p:grpSpPr bwMode="auto">
          <a:xfrm>
            <a:off x="3060700" y="1368425"/>
            <a:ext cx="622300" cy="501650"/>
            <a:chOff x="3821502" y="1509623"/>
            <a:chExt cx="488830" cy="396815"/>
          </a:xfrm>
        </p:grpSpPr>
        <p:sp>
          <p:nvSpPr>
            <p:cNvPr id="11" name="Oval 10"/>
            <p:cNvSpPr/>
            <p:nvPr/>
          </p:nvSpPr>
          <p:spPr>
            <a:xfrm>
              <a:off x="3873877" y="1509623"/>
              <a:ext cx="405280" cy="396815"/>
            </a:xfrm>
            <a:prstGeom prst="ellipse">
              <a:avLst/>
            </a:prstGeom>
            <a:solidFill>
              <a:srgbClr val="FFFF99"/>
            </a:solid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3821502" y="1561109"/>
              <a:ext cx="94773" cy="302634"/>
            </a:xfrm>
            <a:prstGeom prst="ellipse">
              <a:avLst/>
            </a:prstGeom>
            <a:solidFill>
              <a:srgbClr val="00CC00"/>
            </a:solid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Oval 12"/>
            <p:cNvSpPr/>
            <p:nvPr/>
          </p:nvSpPr>
          <p:spPr>
            <a:xfrm>
              <a:off x="4215559" y="1558597"/>
              <a:ext cx="94773" cy="301378"/>
            </a:xfrm>
            <a:prstGeom prst="ellipse">
              <a:avLst/>
            </a:prstGeom>
            <a:solidFill>
              <a:srgbClr val="00CC00"/>
            </a:solid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14" name="Straight Arrow Connector 13"/>
          <p:cNvCxnSpPr/>
          <p:nvPr/>
        </p:nvCxnSpPr>
        <p:spPr>
          <a:xfrm rot="5400000">
            <a:off x="4826226" y="3160133"/>
            <a:ext cx="256891" cy="1068"/>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4728168" y="4139299"/>
            <a:ext cx="606425" cy="273050"/>
          </a:xfrm>
          <a:prstGeom prst="ellipse">
            <a:avLst/>
          </a:prstGeom>
          <a:solidFill>
            <a:srgbClr val="FFC000"/>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solidFill>
                <a:schemeClr val="tx1"/>
              </a:solidFill>
            </a:endParaRPr>
          </a:p>
        </p:txBody>
      </p:sp>
      <p:cxnSp>
        <p:nvCxnSpPr>
          <p:cNvPr id="16" name="Straight Arrow Connector 15"/>
          <p:cNvCxnSpPr/>
          <p:nvPr/>
        </p:nvCxnSpPr>
        <p:spPr>
          <a:xfrm rot="5400000">
            <a:off x="4910731" y="4012299"/>
            <a:ext cx="182562" cy="1587"/>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3" name="Group 88"/>
          <p:cNvGrpSpPr/>
          <p:nvPr/>
        </p:nvGrpSpPr>
        <p:grpSpPr>
          <a:xfrm>
            <a:off x="3202248" y="2500894"/>
            <a:ext cx="971936" cy="787235"/>
            <a:chOff x="3202248" y="2500894"/>
            <a:chExt cx="971936" cy="787235"/>
          </a:xfrm>
        </p:grpSpPr>
        <p:sp>
          <p:nvSpPr>
            <p:cNvPr id="6" name="Oval 5"/>
            <p:cNvSpPr/>
            <p:nvPr/>
          </p:nvSpPr>
          <p:spPr>
            <a:xfrm>
              <a:off x="3202248" y="2500894"/>
              <a:ext cx="207816" cy="195711"/>
            </a:xfrm>
            <a:prstGeom prst="ellipse">
              <a:avLst/>
            </a:prstGeom>
            <a:gradFill flip="none" rotWithShape="1">
              <a:gsLst>
                <a:gs pos="88000">
                  <a:schemeClr val="tx1"/>
                </a:gs>
                <a:gs pos="14000">
                  <a:srgbClr val="66FF33"/>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7" name="Oval 6"/>
            <p:cNvSpPr/>
            <p:nvPr/>
          </p:nvSpPr>
          <p:spPr>
            <a:xfrm>
              <a:off x="3239774" y="2669859"/>
              <a:ext cx="207817" cy="197728"/>
            </a:xfrm>
            <a:prstGeom prst="ellipse">
              <a:avLst/>
            </a:prstGeom>
            <a:gradFill flip="none" rotWithShape="1">
              <a:gsLst>
                <a:gs pos="88000">
                  <a:schemeClr val="tx1"/>
                </a:gs>
                <a:gs pos="14000">
                  <a:srgbClr val="66FF33"/>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8" name="Oval 7"/>
            <p:cNvSpPr/>
            <p:nvPr/>
          </p:nvSpPr>
          <p:spPr>
            <a:xfrm>
              <a:off x="3415654" y="2754599"/>
              <a:ext cx="207817" cy="197728"/>
            </a:xfrm>
            <a:prstGeom prst="ellipse">
              <a:avLst/>
            </a:prstGeom>
            <a:gradFill flip="none" rotWithShape="1">
              <a:gsLst>
                <a:gs pos="88000">
                  <a:schemeClr val="tx1"/>
                </a:gs>
                <a:gs pos="14000">
                  <a:srgbClr val="66FF33"/>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9" name="Oval 8"/>
            <p:cNvSpPr/>
            <p:nvPr/>
          </p:nvSpPr>
          <p:spPr>
            <a:xfrm>
              <a:off x="3610904" y="2760363"/>
              <a:ext cx="209834" cy="197728"/>
            </a:xfrm>
            <a:prstGeom prst="ellipse">
              <a:avLst/>
            </a:prstGeom>
            <a:gradFill flip="none" rotWithShape="1">
              <a:gsLst>
                <a:gs pos="88000">
                  <a:schemeClr val="tx1"/>
                </a:gs>
                <a:gs pos="14000">
                  <a:srgbClr val="66FF33"/>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17" name="TextBox 16"/>
            <p:cNvSpPr txBox="1"/>
            <p:nvPr/>
          </p:nvSpPr>
          <p:spPr>
            <a:xfrm>
              <a:off x="3319463" y="2949575"/>
              <a:ext cx="854721" cy="338554"/>
            </a:xfrm>
            <a:prstGeom prst="rect">
              <a:avLst/>
            </a:prstGeom>
            <a:noFill/>
          </p:spPr>
          <p:txBody>
            <a:bodyPr wrap="none">
              <a:spAutoFit/>
            </a:bodyPr>
            <a:lstStyle/>
            <a:p>
              <a:pPr>
                <a:defRPr/>
              </a:pPr>
              <a:r>
                <a:rPr lang="en-CA" sz="1600" b="1" dirty="0">
                  <a:solidFill>
                    <a:schemeClr val="bg1"/>
                  </a:solidFill>
                  <a:effectLst>
                    <a:outerShdw blurRad="38100" dist="38100" dir="2700000" algn="tl">
                      <a:srgbClr val="000000">
                        <a:alpha val="43137"/>
                      </a:srgbClr>
                    </a:outerShdw>
                  </a:effectLst>
                </a:rPr>
                <a:t>PDZK1</a:t>
              </a:r>
            </a:p>
          </p:txBody>
        </p:sp>
      </p:grpSp>
      <p:sp>
        <p:nvSpPr>
          <p:cNvPr id="18" name="TextBox 17"/>
          <p:cNvSpPr txBox="1"/>
          <p:nvPr/>
        </p:nvSpPr>
        <p:spPr>
          <a:xfrm>
            <a:off x="1803400" y="1795463"/>
            <a:ext cx="955711" cy="400110"/>
          </a:xfrm>
          <a:prstGeom prst="rect">
            <a:avLst/>
          </a:prstGeom>
          <a:noFill/>
        </p:spPr>
        <p:txBody>
          <a:bodyPr wrap="none">
            <a:spAutoFit/>
          </a:bodyPr>
          <a:lstStyle/>
          <a:p>
            <a:pPr>
              <a:defRPr/>
            </a:pPr>
            <a:r>
              <a:rPr lang="en-CA" sz="2000" b="1" dirty="0" smtClean="0">
                <a:solidFill>
                  <a:schemeClr val="bg1"/>
                </a:solidFill>
                <a:effectLst>
                  <a:outerShdw blurRad="38100" dist="38100" dir="2700000" algn="tl">
                    <a:srgbClr val="000000">
                      <a:alpha val="43137"/>
                    </a:srgbClr>
                  </a:outerShdw>
                </a:effectLst>
              </a:rPr>
              <a:t>SR-B1</a:t>
            </a:r>
            <a:endParaRPr lang="en-CA" sz="2000" b="1" dirty="0">
              <a:solidFill>
                <a:schemeClr val="bg1"/>
              </a:solidFill>
              <a:effectLst>
                <a:outerShdw blurRad="38100" dist="38100" dir="2700000" algn="tl">
                  <a:srgbClr val="000000">
                    <a:alpha val="43137"/>
                  </a:srgbClr>
                </a:outerShdw>
              </a:effectLst>
            </a:endParaRPr>
          </a:p>
        </p:txBody>
      </p:sp>
      <p:sp>
        <p:nvSpPr>
          <p:cNvPr id="19" name="TextBox 18"/>
          <p:cNvSpPr txBox="1"/>
          <p:nvPr/>
        </p:nvSpPr>
        <p:spPr>
          <a:xfrm>
            <a:off x="3084513" y="1436688"/>
            <a:ext cx="768350" cy="428625"/>
          </a:xfrm>
          <a:prstGeom prst="rect">
            <a:avLst/>
          </a:prstGeom>
          <a:noFill/>
          <a:ln w="12700">
            <a:noFill/>
          </a:ln>
        </p:spPr>
        <p:txBody>
          <a:bodyPr wrap="none">
            <a:spAutoFit/>
          </a:bodyPr>
          <a:lstStyle/>
          <a:p>
            <a:pPr>
              <a:defRPr/>
            </a:pPr>
            <a:r>
              <a:rPr lang="en-CA" sz="1600" dirty="0">
                <a:effectLst>
                  <a:outerShdw blurRad="38100" dist="38100" dir="2700000" algn="tl">
                    <a:srgbClr val="000000">
                      <a:alpha val="43137"/>
                    </a:srgbClr>
                  </a:outerShdw>
                </a:effectLst>
              </a:rPr>
              <a:t>HDL</a:t>
            </a:r>
          </a:p>
        </p:txBody>
      </p:sp>
      <p:sp>
        <p:nvSpPr>
          <p:cNvPr id="20" name="Freeform 19"/>
          <p:cNvSpPr/>
          <p:nvPr/>
        </p:nvSpPr>
        <p:spPr>
          <a:xfrm>
            <a:off x="2830513" y="1685925"/>
            <a:ext cx="415925" cy="1012825"/>
          </a:xfrm>
          <a:custGeom>
            <a:avLst/>
            <a:gdLst>
              <a:gd name="connsiteX0" fmla="*/ 0 w 871268"/>
              <a:gd name="connsiteY0" fmla="*/ 1746849 h 2120660"/>
              <a:gd name="connsiteX1" fmla="*/ 86264 w 871268"/>
              <a:gd name="connsiteY1" fmla="*/ 1677838 h 2120660"/>
              <a:gd name="connsiteX2" fmla="*/ 129397 w 871268"/>
              <a:gd name="connsiteY2" fmla="*/ 1531189 h 2120660"/>
              <a:gd name="connsiteX3" fmla="*/ 146649 w 871268"/>
              <a:gd name="connsiteY3" fmla="*/ 1436298 h 2120660"/>
              <a:gd name="connsiteX4" fmla="*/ 146649 w 871268"/>
              <a:gd name="connsiteY4" fmla="*/ 1263770 h 2120660"/>
              <a:gd name="connsiteX5" fmla="*/ 129397 w 871268"/>
              <a:gd name="connsiteY5" fmla="*/ 1056736 h 2120660"/>
              <a:gd name="connsiteX6" fmla="*/ 69012 w 871268"/>
              <a:gd name="connsiteY6" fmla="*/ 858329 h 2120660"/>
              <a:gd name="connsiteX7" fmla="*/ 25880 w 871268"/>
              <a:gd name="connsiteY7" fmla="*/ 625415 h 2120660"/>
              <a:gd name="connsiteX8" fmla="*/ 34506 w 871268"/>
              <a:gd name="connsiteY8" fmla="*/ 366623 h 2120660"/>
              <a:gd name="connsiteX9" fmla="*/ 112144 w 871268"/>
              <a:gd name="connsiteY9" fmla="*/ 176842 h 2120660"/>
              <a:gd name="connsiteX10" fmla="*/ 327804 w 871268"/>
              <a:gd name="connsiteY10" fmla="*/ 21566 h 2120660"/>
              <a:gd name="connsiteX11" fmla="*/ 560717 w 871268"/>
              <a:gd name="connsiteY11" fmla="*/ 47446 h 2120660"/>
              <a:gd name="connsiteX12" fmla="*/ 750498 w 871268"/>
              <a:gd name="connsiteY12" fmla="*/ 168215 h 2120660"/>
              <a:gd name="connsiteX13" fmla="*/ 750498 w 871268"/>
              <a:gd name="connsiteY13" fmla="*/ 461513 h 2120660"/>
              <a:gd name="connsiteX14" fmla="*/ 681487 w 871268"/>
              <a:gd name="connsiteY14" fmla="*/ 608162 h 2120660"/>
              <a:gd name="connsiteX15" fmla="*/ 612476 w 871268"/>
              <a:gd name="connsiteY15" fmla="*/ 944593 h 2120660"/>
              <a:gd name="connsiteX16" fmla="*/ 603849 w 871268"/>
              <a:gd name="connsiteY16" fmla="*/ 1099868 h 2120660"/>
              <a:gd name="connsiteX17" fmla="*/ 629729 w 871268"/>
              <a:gd name="connsiteY17" fmla="*/ 1324155 h 2120660"/>
              <a:gd name="connsiteX18" fmla="*/ 646981 w 871268"/>
              <a:gd name="connsiteY18" fmla="*/ 1531189 h 2120660"/>
              <a:gd name="connsiteX19" fmla="*/ 672861 w 871268"/>
              <a:gd name="connsiteY19" fmla="*/ 1781355 h 2120660"/>
              <a:gd name="connsiteX20" fmla="*/ 733246 w 871268"/>
              <a:gd name="connsiteY20" fmla="*/ 1919378 h 2120660"/>
              <a:gd name="connsiteX21" fmla="*/ 802257 w 871268"/>
              <a:gd name="connsiteY21" fmla="*/ 1979762 h 2120660"/>
              <a:gd name="connsiteX22" fmla="*/ 854015 w 871268"/>
              <a:gd name="connsiteY22" fmla="*/ 2100532 h 2120660"/>
              <a:gd name="connsiteX23" fmla="*/ 871268 w 871268"/>
              <a:gd name="connsiteY23" fmla="*/ 2100532 h 2120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71268" h="2120660">
                <a:moveTo>
                  <a:pt x="0" y="1746849"/>
                </a:moveTo>
                <a:cubicBezTo>
                  <a:pt x="32349" y="1730315"/>
                  <a:pt x="64698" y="1713781"/>
                  <a:pt x="86264" y="1677838"/>
                </a:cubicBezTo>
                <a:cubicBezTo>
                  <a:pt x="107830" y="1641895"/>
                  <a:pt x="119333" y="1571446"/>
                  <a:pt x="129397" y="1531189"/>
                </a:cubicBezTo>
                <a:cubicBezTo>
                  <a:pt x="139461" y="1490932"/>
                  <a:pt x="143774" y="1480868"/>
                  <a:pt x="146649" y="1436298"/>
                </a:cubicBezTo>
                <a:cubicBezTo>
                  <a:pt x="149524" y="1391728"/>
                  <a:pt x="149524" y="1327030"/>
                  <a:pt x="146649" y="1263770"/>
                </a:cubicBezTo>
                <a:cubicBezTo>
                  <a:pt x="143774" y="1200510"/>
                  <a:pt x="142336" y="1124309"/>
                  <a:pt x="129397" y="1056736"/>
                </a:cubicBezTo>
                <a:cubicBezTo>
                  <a:pt x="116458" y="989163"/>
                  <a:pt x="86265" y="930216"/>
                  <a:pt x="69012" y="858329"/>
                </a:cubicBezTo>
                <a:cubicBezTo>
                  <a:pt x="51759" y="786442"/>
                  <a:pt x="31631" y="707366"/>
                  <a:pt x="25880" y="625415"/>
                </a:cubicBezTo>
                <a:cubicBezTo>
                  <a:pt x="20129" y="543464"/>
                  <a:pt x="20129" y="441385"/>
                  <a:pt x="34506" y="366623"/>
                </a:cubicBezTo>
                <a:cubicBezTo>
                  <a:pt x="48883" y="291861"/>
                  <a:pt x="63261" y="234351"/>
                  <a:pt x="112144" y="176842"/>
                </a:cubicBezTo>
                <a:cubicBezTo>
                  <a:pt x="161027" y="119333"/>
                  <a:pt x="253042" y="43132"/>
                  <a:pt x="327804" y="21566"/>
                </a:cubicBezTo>
                <a:cubicBezTo>
                  <a:pt x="402566" y="0"/>
                  <a:pt x="490268" y="23005"/>
                  <a:pt x="560717" y="47446"/>
                </a:cubicBezTo>
                <a:cubicBezTo>
                  <a:pt x="631166" y="71887"/>
                  <a:pt x="718868" y="99204"/>
                  <a:pt x="750498" y="168215"/>
                </a:cubicBezTo>
                <a:cubicBezTo>
                  <a:pt x="782128" y="237226"/>
                  <a:pt x="762000" y="388188"/>
                  <a:pt x="750498" y="461513"/>
                </a:cubicBezTo>
                <a:cubicBezTo>
                  <a:pt x="738996" y="534838"/>
                  <a:pt x="704491" y="527649"/>
                  <a:pt x="681487" y="608162"/>
                </a:cubicBezTo>
                <a:cubicBezTo>
                  <a:pt x="658483" y="688675"/>
                  <a:pt x="625416" y="862642"/>
                  <a:pt x="612476" y="944593"/>
                </a:cubicBezTo>
                <a:cubicBezTo>
                  <a:pt x="599536" y="1026544"/>
                  <a:pt x="600974" y="1036608"/>
                  <a:pt x="603849" y="1099868"/>
                </a:cubicBezTo>
                <a:cubicBezTo>
                  <a:pt x="606724" y="1163128"/>
                  <a:pt x="622540" y="1252268"/>
                  <a:pt x="629729" y="1324155"/>
                </a:cubicBezTo>
                <a:cubicBezTo>
                  <a:pt x="636918" y="1396042"/>
                  <a:pt x="639792" y="1454989"/>
                  <a:pt x="646981" y="1531189"/>
                </a:cubicBezTo>
                <a:cubicBezTo>
                  <a:pt x="654170" y="1607389"/>
                  <a:pt x="658484" y="1716657"/>
                  <a:pt x="672861" y="1781355"/>
                </a:cubicBezTo>
                <a:cubicBezTo>
                  <a:pt x="687238" y="1846053"/>
                  <a:pt x="711680" y="1886310"/>
                  <a:pt x="733246" y="1919378"/>
                </a:cubicBezTo>
                <a:cubicBezTo>
                  <a:pt x="754812" y="1952446"/>
                  <a:pt x="782129" y="1949570"/>
                  <a:pt x="802257" y="1979762"/>
                </a:cubicBezTo>
                <a:cubicBezTo>
                  <a:pt x="822385" y="2009954"/>
                  <a:pt x="842513" y="2080404"/>
                  <a:pt x="854015" y="2100532"/>
                </a:cubicBezTo>
                <a:cubicBezTo>
                  <a:pt x="865517" y="2120660"/>
                  <a:pt x="868392" y="2110596"/>
                  <a:pt x="871268" y="2100532"/>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22" name="Straight Arrow Connector 40"/>
          <p:cNvCxnSpPr>
            <a:cxnSpLocks noChangeShapeType="1"/>
          </p:cNvCxnSpPr>
          <p:nvPr/>
        </p:nvCxnSpPr>
        <p:spPr bwMode="auto">
          <a:xfrm>
            <a:off x="4083050" y="2813050"/>
            <a:ext cx="654050" cy="1588"/>
          </a:xfrm>
          <a:prstGeom prst="straightConnector1">
            <a:avLst/>
          </a:prstGeom>
          <a:noFill/>
          <a:ln w="28575" algn="ctr">
            <a:solidFill>
              <a:schemeClr val="bg1"/>
            </a:solidFill>
            <a:round/>
            <a:headEnd type="arrow" w="med" len="med"/>
            <a:tailEnd type="arrow" w="med" len="med"/>
          </a:ln>
        </p:spPr>
      </p:cxnSp>
      <p:sp>
        <p:nvSpPr>
          <p:cNvPr id="23" name="TextBox 22"/>
          <p:cNvSpPr txBox="1"/>
          <p:nvPr/>
        </p:nvSpPr>
        <p:spPr>
          <a:xfrm>
            <a:off x="5256213" y="1808163"/>
            <a:ext cx="998537" cy="400050"/>
          </a:xfrm>
          <a:prstGeom prst="rect">
            <a:avLst/>
          </a:prstGeom>
          <a:noFill/>
        </p:spPr>
        <p:txBody>
          <a:bodyPr wrap="none">
            <a:spAutoFit/>
          </a:bodyPr>
          <a:lstStyle/>
          <a:p>
            <a:pPr>
              <a:defRPr/>
            </a:pPr>
            <a:r>
              <a:rPr lang="en-CA" sz="2000" b="1" dirty="0">
                <a:solidFill>
                  <a:schemeClr val="bg1"/>
                </a:solidFill>
                <a:effectLst>
                  <a:outerShdw blurRad="38100" dist="38100" dir="2700000" algn="tl">
                    <a:srgbClr val="000000">
                      <a:alpha val="43137"/>
                    </a:srgbClr>
                  </a:outerShdw>
                </a:effectLst>
              </a:rPr>
              <a:t>S1PR1</a:t>
            </a:r>
            <a:endParaRPr lang="en-US" sz="2000" b="1" dirty="0">
              <a:solidFill>
                <a:schemeClr val="bg1"/>
              </a:solidFill>
              <a:effectLst>
                <a:outerShdw blurRad="38100" dist="38100" dir="2700000" algn="tl">
                  <a:srgbClr val="000000">
                    <a:alpha val="43137"/>
                  </a:srgbClr>
                </a:outerShdw>
              </a:effectLst>
            </a:endParaRPr>
          </a:p>
        </p:txBody>
      </p:sp>
      <p:sp>
        <p:nvSpPr>
          <p:cNvPr id="25" name="TextBox 24"/>
          <p:cNvSpPr txBox="1"/>
          <p:nvPr/>
        </p:nvSpPr>
        <p:spPr>
          <a:xfrm>
            <a:off x="4709118" y="4107549"/>
            <a:ext cx="622300" cy="307975"/>
          </a:xfrm>
          <a:prstGeom prst="rect">
            <a:avLst/>
          </a:prstGeom>
          <a:noFill/>
        </p:spPr>
        <p:txBody>
          <a:bodyPr wrap="none">
            <a:spAutoFit/>
          </a:bodyPr>
          <a:lstStyle/>
          <a:p>
            <a:pPr>
              <a:defRPr/>
            </a:pPr>
            <a:r>
              <a:rPr lang="en-CA" sz="1400" dirty="0" err="1">
                <a:effectLst>
                  <a:outerShdw blurRad="38100" dist="38100" dir="2700000" algn="tl">
                    <a:srgbClr val="000000">
                      <a:alpha val="43137"/>
                    </a:srgbClr>
                  </a:outerShdw>
                </a:effectLst>
                <a:latin typeface="Arial" pitchFamily="34" charset="0"/>
                <a:cs typeface="Arial" pitchFamily="34" charset="0"/>
              </a:rPr>
              <a:t>Akt</a:t>
            </a:r>
            <a:r>
              <a:rPr lang="en-CA" sz="1400" dirty="0">
                <a:effectLst>
                  <a:outerShdw blurRad="38100" dist="38100" dir="2700000" algn="tl">
                    <a:srgbClr val="000000">
                      <a:alpha val="43137"/>
                    </a:srgbClr>
                  </a:outerShdw>
                </a:effectLst>
                <a:latin typeface="Arial" pitchFamily="34" charset="0"/>
                <a:cs typeface="Arial" pitchFamily="34" charset="0"/>
              </a:rPr>
              <a:t> 1</a:t>
            </a:r>
            <a:endParaRPr lang="en-US" sz="1400" dirty="0">
              <a:effectLst>
                <a:outerShdw blurRad="38100" dist="38100" dir="2700000" algn="tl">
                  <a:srgbClr val="000000">
                    <a:alpha val="43137"/>
                  </a:srgbClr>
                </a:outerShdw>
              </a:effectLst>
              <a:latin typeface="Arial" pitchFamily="34" charset="0"/>
              <a:cs typeface="Arial" pitchFamily="34" charset="0"/>
            </a:endParaRPr>
          </a:p>
        </p:txBody>
      </p:sp>
      <p:sp>
        <p:nvSpPr>
          <p:cNvPr id="26" name="Oval 25"/>
          <p:cNvSpPr/>
          <p:nvPr/>
        </p:nvSpPr>
        <p:spPr>
          <a:xfrm>
            <a:off x="4701180" y="3602724"/>
            <a:ext cx="606425" cy="271463"/>
          </a:xfrm>
          <a:prstGeom prst="ellipse">
            <a:avLst/>
          </a:prstGeom>
          <a:solidFill>
            <a:srgbClr val="FFC000"/>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solidFill>
                <a:schemeClr val="tx1"/>
              </a:solidFill>
            </a:endParaRPr>
          </a:p>
        </p:txBody>
      </p:sp>
      <p:sp>
        <p:nvSpPr>
          <p:cNvPr id="27" name="TextBox 26"/>
          <p:cNvSpPr txBox="1"/>
          <p:nvPr/>
        </p:nvSpPr>
        <p:spPr>
          <a:xfrm>
            <a:off x="4704355" y="3586849"/>
            <a:ext cx="584200" cy="307975"/>
          </a:xfrm>
          <a:prstGeom prst="rect">
            <a:avLst/>
          </a:prstGeom>
          <a:noFill/>
        </p:spPr>
        <p:txBody>
          <a:bodyPr wrap="none">
            <a:spAutoFit/>
          </a:bodyPr>
          <a:lstStyle/>
          <a:p>
            <a:pPr>
              <a:defRPr/>
            </a:pPr>
            <a:r>
              <a:rPr lang="en-CA" sz="1400" dirty="0">
                <a:effectLst>
                  <a:outerShdw blurRad="38100" dist="38100" dir="2700000" algn="tl">
                    <a:srgbClr val="000000">
                      <a:alpha val="43137"/>
                    </a:srgbClr>
                  </a:outerShdw>
                </a:effectLst>
                <a:latin typeface="Arial" pitchFamily="34" charset="0"/>
                <a:cs typeface="Arial" pitchFamily="34" charset="0"/>
              </a:rPr>
              <a:t>PI3K</a:t>
            </a:r>
            <a:endParaRPr lang="en-US" sz="1400" dirty="0">
              <a:effectLst>
                <a:outerShdw blurRad="38100" dist="38100" dir="2700000" algn="tl">
                  <a:srgbClr val="000000">
                    <a:alpha val="43137"/>
                  </a:srgbClr>
                </a:outerShdw>
              </a:effectLst>
              <a:latin typeface="Arial" pitchFamily="34" charset="0"/>
              <a:cs typeface="Arial" pitchFamily="34" charset="0"/>
            </a:endParaRPr>
          </a:p>
        </p:txBody>
      </p:sp>
      <p:grpSp>
        <p:nvGrpSpPr>
          <p:cNvPr id="10" name="Group 43"/>
          <p:cNvGrpSpPr>
            <a:grpSpLocks/>
          </p:cNvGrpSpPr>
          <p:nvPr/>
        </p:nvGrpSpPr>
        <p:grpSpPr bwMode="auto">
          <a:xfrm>
            <a:off x="4915196" y="4701678"/>
            <a:ext cx="296863" cy="392113"/>
            <a:chOff x="4037609" y="4822970"/>
            <a:chExt cx="296883" cy="391886"/>
          </a:xfrm>
        </p:grpSpPr>
        <p:cxnSp>
          <p:nvCxnSpPr>
            <p:cNvPr id="32" name="Straight Connector 39"/>
            <p:cNvCxnSpPr>
              <a:cxnSpLocks noChangeShapeType="1"/>
            </p:cNvCxnSpPr>
            <p:nvPr/>
          </p:nvCxnSpPr>
          <p:spPr bwMode="auto">
            <a:xfrm rot="5400000">
              <a:off x="3990107" y="5018119"/>
              <a:ext cx="391886" cy="1588"/>
            </a:xfrm>
            <a:prstGeom prst="line">
              <a:avLst/>
            </a:prstGeom>
            <a:noFill/>
            <a:ln w="28575" algn="ctr">
              <a:solidFill>
                <a:schemeClr val="bg1"/>
              </a:solidFill>
              <a:round/>
              <a:headEnd/>
              <a:tailEnd/>
            </a:ln>
          </p:spPr>
        </p:cxnSp>
        <p:cxnSp>
          <p:nvCxnSpPr>
            <p:cNvPr id="33" name="Straight Connector 40"/>
            <p:cNvCxnSpPr>
              <a:cxnSpLocks noChangeShapeType="1"/>
            </p:cNvCxnSpPr>
            <p:nvPr/>
          </p:nvCxnSpPr>
          <p:spPr bwMode="auto">
            <a:xfrm>
              <a:off x="4037609" y="5213268"/>
              <a:ext cx="296883" cy="1588"/>
            </a:xfrm>
            <a:prstGeom prst="line">
              <a:avLst/>
            </a:prstGeom>
            <a:noFill/>
            <a:ln w="28575" algn="ctr">
              <a:solidFill>
                <a:schemeClr val="bg1"/>
              </a:solidFill>
              <a:round/>
              <a:headEnd/>
              <a:tailEnd/>
            </a:ln>
          </p:spPr>
        </p:cxnSp>
      </p:grpSp>
      <p:grpSp>
        <p:nvGrpSpPr>
          <p:cNvPr id="21" name="Group 100"/>
          <p:cNvGrpSpPr/>
          <p:nvPr/>
        </p:nvGrpSpPr>
        <p:grpSpPr>
          <a:xfrm>
            <a:off x="4217915" y="6130950"/>
            <a:ext cx="1931988" cy="520700"/>
            <a:chOff x="437486" y="5284788"/>
            <a:chExt cx="1931988" cy="520700"/>
          </a:xfrm>
        </p:grpSpPr>
        <p:sp>
          <p:nvSpPr>
            <p:cNvPr id="30" name="Rounded Rectangle 29"/>
            <p:cNvSpPr/>
            <p:nvPr/>
          </p:nvSpPr>
          <p:spPr bwMode="auto">
            <a:xfrm>
              <a:off x="437486" y="5284788"/>
              <a:ext cx="1520825" cy="52070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a:lstStyle/>
            <a:p>
              <a:pPr>
                <a:defRPr/>
              </a:pPr>
              <a:endParaRPr lang="en-US">
                <a:effectLst>
                  <a:outerShdw blurRad="38100" dist="38100" dir="2700000" algn="tl">
                    <a:srgbClr val="000000">
                      <a:alpha val="43137"/>
                    </a:srgbClr>
                  </a:outerShdw>
                </a:effectLst>
              </a:endParaRPr>
            </a:p>
          </p:txBody>
        </p:sp>
        <p:sp>
          <p:nvSpPr>
            <p:cNvPr id="34" name="TextBox 33"/>
            <p:cNvSpPr txBox="1"/>
            <p:nvPr/>
          </p:nvSpPr>
          <p:spPr>
            <a:xfrm>
              <a:off x="491461" y="5340350"/>
              <a:ext cx="1878013" cy="400050"/>
            </a:xfrm>
            <a:prstGeom prst="rect">
              <a:avLst/>
            </a:prstGeom>
            <a:noFill/>
          </p:spPr>
          <p:txBody>
            <a:bodyPr>
              <a:spAutoFit/>
            </a:bodyPr>
            <a:lstStyle/>
            <a:p>
              <a:pPr>
                <a:defRPr/>
              </a:pPr>
              <a:r>
                <a:rPr lang="en-CA" sz="2000" dirty="0">
                  <a:solidFill>
                    <a:schemeClr val="bg1"/>
                  </a:solidFill>
                  <a:effectLst>
                    <a:outerShdw blurRad="38100" dist="38100" dir="2700000" algn="tl">
                      <a:srgbClr val="000000">
                        <a:alpha val="43137"/>
                      </a:srgbClr>
                    </a:outerShdw>
                  </a:effectLst>
                  <a:latin typeface="Arial" pitchFamily="34" charset="0"/>
                  <a:cs typeface="Arial" pitchFamily="34" charset="0"/>
                </a:rPr>
                <a:t>Apoptosis</a:t>
              </a:r>
              <a:endParaRPr lang="en-US" sz="2000"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grpSp>
      <p:sp>
        <p:nvSpPr>
          <p:cNvPr id="35" name="TextBox 34"/>
          <p:cNvSpPr txBox="1"/>
          <p:nvPr/>
        </p:nvSpPr>
        <p:spPr>
          <a:xfrm>
            <a:off x="6643071" y="6032120"/>
            <a:ext cx="2082800" cy="646113"/>
          </a:xfrm>
          <a:prstGeom prst="rect">
            <a:avLst/>
          </a:prstGeom>
          <a:noFill/>
        </p:spPr>
        <p:txBody>
          <a:bodyPr wrap="none">
            <a:spAutoFit/>
          </a:bodyPr>
          <a:lstStyle/>
          <a:p>
            <a:pPr>
              <a:defRPr/>
            </a:pPr>
            <a:r>
              <a:rPr lang="en-CA" sz="1800" b="1" dirty="0">
                <a:solidFill>
                  <a:schemeClr val="bg1"/>
                </a:solidFill>
                <a:effectLst>
                  <a:outerShdw blurRad="38100" dist="38100" dir="2700000" algn="tl">
                    <a:srgbClr val="000000">
                      <a:alpha val="43137"/>
                    </a:srgbClr>
                  </a:outerShdw>
                </a:effectLst>
                <a:latin typeface="Arial" pitchFamily="34" charset="0"/>
                <a:cs typeface="Arial" pitchFamily="34" charset="0"/>
              </a:rPr>
              <a:t>Necrotic core</a:t>
            </a:r>
          </a:p>
          <a:p>
            <a:pPr>
              <a:defRPr/>
            </a:pPr>
            <a:r>
              <a:rPr lang="en-CA" sz="1800" b="1" dirty="0">
                <a:solidFill>
                  <a:schemeClr val="bg1"/>
                </a:solidFill>
                <a:effectLst>
                  <a:outerShdw blurRad="38100" dist="38100" dir="2700000" algn="tl">
                    <a:srgbClr val="000000">
                      <a:alpha val="43137"/>
                    </a:srgbClr>
                  </a:outerShdw>
                </a:effectLst>
                <a:latin typeface="Arial" pitchFamily="34" charset="0"/>
                <a:cs typeface="Arial" pitchFamily="34" charset="0"/>
              </a:rPr>
              <a:t>Plaque instability</a:t>
            </a:r>
            <a:endParaRPr lang="en-US" sz="18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grpSp>
        <p:nvGrpSpPr>
          <p:cNvPr id="28" name="Group 80"/>
          <p:cNvGrpSpPr/>
          <p:nvPr/>
        </p:nvGrpSpPr>
        <p:grpSpPr>
          <a:xfrm>
            <a:off x="4811666" y="1903845"/>
            <a:ext cx="512365" cy="1093708"/>
            <a:chOff x="4675188" y="634603"/>
            <a:chExt cx="512365" cy="1093708"/>
          </a:xfrm>
        </p:grpSpPr>
        <p:grpSp>
          <p:nvGrpSpPr>
            <p:cNvPr id="29" name="Group 73"/>
            <p:cNvGrpSpPr/>
            <p:nvPr/>
          </p:nvGrpSpPr>
          <p:grpSpPr>
            <a:xfrm>
              <a:off x="4675188" y="634603"/>
              <a:ext cx="512365" cy="929085"/>
              <a:chOff x="4675188" y="634603"/>
              <a:chExt cx="512365" cy="929085"/>
            </a:xfrm>
          </p:grpSpPr>
          <p:sp>
            <p:nvSpPr>
              <p:cNvPr id="73" name="Freeform 72"/>
              <p:cNvSpPr/>
              <p:nvPr/>
            </p:nvSpPr>
            <p:spPr>
              <a:xfrm>
                <a:off x="4781551" y="1245395"/>
                <a:ext cx="406002" cy="318293"/>
              </a:xfrm>
              <a:custGeom>
                <a:avLst/>
                <a:gdLst>
                  <a:gd name="connsiteX0" fmla="*/ 345281 w 406002"/>
                  <a:gd name="connsiteY0" fmla="*/ 0 h 318293"/>
                  <a:gd name="connsiteX1" fmla="*/ 395287 w 406002"/>
                  <a:gd name="connsiteY1" fmla="*/ 102393 h 318293"/>
                  <a:gd name="connsiteX2" fmla="*/ 397668 w 406002"/>
                  <a:gd name="connsiteY2" fmla="*/ 157162 h 318293"/>
                  <a:gd name="connsiteX3" fmla="*/ 345281 w 406002"/>
                  <a:gd name="connsiteY3" fmla="*/ 221456 h 318293"/>
                  <a:gd name="connsiteX4" fmla="*/ 264318 w 406002"/>
                  <a:gd name="connsiteY4" fmla="*/ 269081 h 318293"/>
                  <a:gd name="connsiteX5" fmla="*/ 145256 w 406002"/>
                  <a:gd name="connsiteY5" fmla="*/ 311943 h 318293"/>
                  <a:gd name="connsiteX6" fmla="*/ 78581 w 406002"/>
                  <a:gd name="connsiteY6" fmla="*/ 307181 h 318293"/>
                  <a:gd name="connsiteX7" fmla="*/ 19050 w 406002"/>
                  <a:gd name="connsiteY7" fmla="*/ 292893 h 318293"/>
                  <a:gd name="connsiteX8" fmla="*/ 0 w 406002"/>
                  <a:gd name="connsiteY8" fmla="*/ 273843 h 318293"/>
                  <a:gd name="connsiteX9" fmla="*/ 0 w 406002"/>
                  <a:gd name="connsiteY9" fmla="*/ 273843 h 31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002" h="318293">
                    <a:moveTo>
                      <a:pt x="345281" y="0"/>
                    </a:moveTo>
                    <a:cubicBezTo>
                      <a:pt x="365918" y="38099"/>
                      <a:pt x="386556" y="76199"/>
                      <a:pt x="395287" y="102393"/>
                    </a:cubicBezTo>
                    <a:cubicBezTo>
                      <a:pt x="404018" y="128587"/>
                      <a:pt x="406002" y="137318"/>
                      <a:pt x="397668" y="157162"/>
                    </a:cubicBezTo>
                    <a:cubicBezTo>
                      <a:pt x="389334" y="177006"/>
                      <a:pt x="367506" y="202803"/>
                      <a:pt x="345281" y="221456"/>
                    </a:cubicBezTo>
                    <a:cubicBezTo>
                      <a:pt x="323056" y="240109"/>
                      <a:pt x="297655" y="254000"/>
                      <a:pt x="264318" y="269081"/>
                    </a:cubicBezTo>
                    <a:cubicBezTo>
                      <a:pt x="230981" y="284162"/>
                      <a:pt x="176212" y="305593"/>
                      <a:pt x="145256" y="311943"/>
                    </a:cubicBezTo>
                    <a:cubicBezTo>
                      <a:pt x="114300" y="318293"/>
                      <a:pt x="99615" y="310356"/>
                      <a:pt x="78581" y="307181"/>
                    </a:cubicBezTo>
                    <a:cubicBezTo>
                      <a:pt x="57547" y="304006"/>
                      <a:pt x="32147" y="298449"/>
                      <a:pt x="19050" y="292893"/>
                    </a:cubicBezTo>
                    <a:cubicBezTo>
                      <a:pt x="5953" y="287337"/>
                      <a:pt x="0" y="273843"/>
                      <a:pt x="0" y="273843"/>
                    </a:cubicBezTo>
                    <a:lnTo>
                      <a:pt x="0" y="273843"/>
                    </a:lnTo>
                  </a:path>
                </a:pathLst>
              </a:cu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nvGrpSpPr>
              <p:cNvPr id="31" name="Group 61"/>
              <p:cNvGrpSpPr/>
              <p:nvPr/>
            </p:nvGrpSpPr>
            <p:grpSpPr>
              <a:xfrm>
                <a:off x="4928447" y="860909"/>
                <a:ext cx="138989" cy="366196"/>
                <a:chOff x="4692701" y="918058"/>
                <a:chExt cx="138989" cy="366196"/>
              </a:xfrm>
            </p:grpSpPr>
            <p:sp>
              <p:nvSpPr>
                <p:cNvPr id="63" name="Rectangle 62"/>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Oval 63"/>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Oval 64"/>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Rectangle 65"/>
                <p:cNvSpPr/>
                <p:nvPr/>
              </p:nvSpPr>
              <p:spPr>
                <a:xfrm>
                  <a:off x="4702969" y="1162048"/>
                  <a:ext cx="114300" cy="100013"/>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36" name="Group 56"/>
              <p:cNvGrpSpPr/>
              <p:nvPr/>
            </p:nvGrpSpPr>
            <p:grpSpPr>
              <a:xfrm>
                <a:off x="5028459" y="894247"/>
                <a:ext cx="138989" cy="366196"/>
                <a:chOff x="4692701" y="918058"/>
                <a:chExt cx="138989" cy="366196"/>
              </a:xfrm>
            </p:grpSpPr>
            <p:sp>
              <p:nvSpPr>
                <p:cNvPr id="58" name="Rectangle 57"/>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9" name="Oval 58"/>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Oval 59"/>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Rectangle 60"/>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41" name="Group 66"/>
              <p:cNvGrpSpPr/>
              <p:nvPr/>
            </p:nvGrpSpPr>
            <p:grpSpPr>
              <a:xfrm>
                <a:off x="4799859" y="863290"/>
                <a:ext cx="138989" cy="366196"/>
                <a:chOff x="4692701" y="918058"/>
                <a:chExt cx="138989" cy="366196"/>
              </a:xfrm>
            </p:grpSpPr>
            <p:sp>
              <p:nvSpPr>
                <p:cNvPr id="68" name="Rectangle 67"/>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Oval 68"/>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Oval 69"/>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1" name="Rectangle 70"/>
                <p:cNvSpPr/>
                <p:nvPr/>
              </p:nvSpPr>
              <p:spPr>
                <a:xfrm>
                  <a:off x="4702969" y="1162048"/>
                  <a:ext cx="114300" cy="100013"/>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42" name="Group 40"/>
              <p:cNvGrpSpPr/>
              <p:nvPr/>
            </p:nvGrpSpPr>
            <p:grpSpPr>
              <a:xfrm>
                <a:off x="4704607" y="906152"/>
                <a:ext cx="138989" cy="366196"/>
                <a:chOff x="4692701" y="918058"/>
                <a:chExt cx="138989" cy="366196"/>
              </a:xfrm>
            </p:grpSpPr>
            <p:sp>
              <p:nvSpPr>
                <p:cNvPr id="38" name="Rectangle 37"/>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Rectangle 39"/>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47" name="Group 41"/>
              <p:cNvGrpSpPr/>
              <p:nvPr/>
            </p:nvGrpSpPr>
            <p:grpSpPr>
              <a:xfrm>
                <a:off x="4761756" y="951395"/>
                <a:ext cx="138989" cy="366196"/>
                <a:chOff x="4692701" y="918058"/>
                <a:chExt cx="138989" cy="366196"/>
              </a:xfrm>
            </p:grpSpPr>
            <p:sp>
              <p:nvSpPr>
                <p:cNvPr id="43" name="Rectangle 42"/>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Rectangle 45"/>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52" name="Group 51"/>
              <p:cNvGrpSpPr/>
              <p:nvPr/>
            </p:nvGrpSpPr>
            <p:grpSpPr>
              <a:xfrm>
                <a:off x="4999883" y="939490"/>
                <a:ext cx="138989" cy="366196"/>
                <a:chOff x="4692701" y="918058"/>
                <a:chExt cx="138989" cy="366196"/>
              </a:xfrm>
            </p:grpSpPr>
            <p:sp>
              <p:nvSpPr>
                <p:cNvPr id="53" name="Rectangle 52"/>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Oval 53"/>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Oval 54"/>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Rectangle 55"/>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57" name="Group 46"/>
              <p:cNvGrpSpPr/>
              <p:nvPr/>
            </p:nvGrpSpPr>
            <p:grpSpPr>
              <a:xfrm>
                <a:off x="4885582" y="965684"/>
                <a:ext cx="138989" cy="366196"/>
                <a:chOff x="4692701" y="918058"/>
                <a:chExt cx="138989" cy="366196"/>
              </a:xfrm>
            </p:grpSpPr>
            <p:sp>
              <p:nvSpPr>
                <p:cNvPr id="48" name="Rectangle 47"/>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Oval 48"/>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Oval 49"/>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Rectangle 50"/>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72" name="Freeform 71"/>
              <p:cNvSpPr/>
              <p:nvPr/>
            </p:nvSpPr>
            <p:spPr>
              <a:xfrm>
                <a:off x="4675188" y="634603"/>
                <a:ext cx="196056" cy="289322"/>
              </a:xfrm>
              <a:custGeom>
                <a:avLst/>
                <a:gdLst>
                  <a:gd name="connsiteX0" fmla="*/ 94456 w 196056"/>
                  <a:gd name="connsiteY0" fmla="*/ 289322 h 289322"/>
                  <a:gd name="connsiteX1" fmla="*/ 173037 w 196056"/>
                  <a:gd name="connsiteY1" fmla="*/ 205978 h 289322"/>
                  <a:gd name="connsiteX2" fmla="*/ 182562 w 196056"/>
                  <a:gd name="connsiteY2" fmla="*/ 158353 h 289322"/>
                  <a:gd name="connsiteX3" fmla="*/ 92075 w 196056"/>
                  <a:gd name="connsiteY3" fmla="*/ 144066 h 289322"/>
                  <a:gd name="connsiteX4" fmla="*/ 20637 w 196056"/>
                  <a:gd name="connsiteY4" fmla="*/ 139303 h 289322"/>
                  <a:gd name="connsiteX5" fmla="*/ 6350 w 196056"/>
                  <a:gd name="connsiteY5" fmla="*/ 110728 h 289322"/>
                  <a:gd name="connsiteX6" fmla="*/ 58737 w 196056"/>
                  <a:gd name="connsiteY6" fmla="*/ 67866 h 289322"/>
                  <a:gd name="connsiteX7" fmla="*/ 108743 w 196056"/>
                  <a:gd name="connsiteY7" fmla="*/ 44053 h 289322"/>
                  <a:gd name="connsiteX8" fmla="*/ 142081 w 196056"/>
                  <a:gd name="connsiteY8" fmla="*/ 25003 h 289322"/>
                  <a:gd name="connsiteX9" fmla="*/ 63500 w 196056"/>
                  <a:gd name="connsiteY9" fmla="*/ 3572 h 289322"/>
                  <a:gd name="connsiteX10" fmla="*/ 32543 w 196056"/>
                  <a:gd name="connsiteY10" fmla="*/ 3572 h 28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056" h="289322">
                    <a:moveTo>
                      <a:pt x="94456" y="289322"/>
                    </a:moveTo>
                    <a:cubicBezTo>
                      <a:pt x="126404" y="258564"/>
                      <a:pt x="158353" y="227806"/>
                      <a:pt x="173037" y="205978"/>
                    </a:cubicBezTo>
                    <a:cubicBezTo>
                      <a:pt x="187721" y="184150"/>
                      <a:pt x="196056" y="168672"/>
                      <a:pt x="182562" y="158353"/>
                    </a:cubicBezTo>
                    <a:cubicBezTo>
                      <a:pt x="169068" y="148034"/>
                      <a:pt x="119063" y="147241"/>
                      <a:pt x="92075" y="144066"/>
                    </a:cubicBezTo>
                    <a:cubicBezTo>
                      <a:pt x="65087" y="140891"/>
                      <a:pt x="34925" y="144859"/>
                      <a:pt x="20637" y="139303"/>
                    </a:cubicBezTo>
                    <a:cubicBezTo>
                      <a:pt x="6349" y="133747"/>
                      <a:pt x="0" y="122634"/>
                      <a:pt x="6350" y="110728"/>
                    </a:cubicBezTo>
                    <a:cubicBezTo>
                      <a:pt x="12700" y="98822"/>
                      <a:pt x="41672" y="78978"/>
                      <a:pt x="58737" y="67866"/>
                    </a:cubicBezTo>
                    <a:cubicBezTo>
                      <a:pt x="75802" y="56754"/>
                      <a:pt x="94852" y="51197"/>
                      <a:pt x="108743" y="44053"/>
                    </a:cubicBezTo>
                    <a:cubicBezTo>
                      <a:pt x="122634" y="36909"/>
                      <a:pt x="149621" y="31750"/>
                      <a:pt x="142081" y="25003"/>
                    </a:cubicBezTo>
                    <a:cubicBezTo>
                      <a:pt x="134541" y="18256"/>
                      <a:pt x="81756" y="7144"/>
                      <a:pt x="63500" y="3572"/>
                    </a:cubicBezTo>
                    <a:cubicBezTo>
                      <a:pt x="45244" y="0"/>
                      <a:pt x="38893" y="1786"/>
                      <a:pt x="32543" y="3572"/>
                    </a:cubicBezTo>
                  </a:path>
                </a:pathLst>
              </a:cu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62" name="Group 77"/>
            <p:cNvGrpSpPr/>
            <p:nvPr/>
          </p:nvGrpSpPr>
          <p:grpSpPr>
            <a:xfrm>
              <a:off x="4796790" y="1460183"/>
              <a:ext cx="332423" cy="268128"/>
              <a:chOff x="5314950" y="1182053"/>
              <a:chExt cx="332423" cy="268128"/>
            </a:xfrm>
          </p:grpSpPr>
          <p:sp>
            <p:nvSpPr>
              <p:cNvPr id="75" name="Oval 74"/>
              <p:cNvSpPr/>
              <p:nvPr/>
            </p:nvSpPr>
            <p:spPr>
              <a:xfrm>
                <a:off x="5314950" y="1262063"/>
                <a:ext cx="176213" cy="169068"/>
              </a:xfrm>
              <a:prstGeom prst="ellipse">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Oval 75"/>
              <p:cNvSpPr/>
              <p:nvPr/>
            </p:nvSpPr>
            <p:spPr>
              <a:xfrm>
                <a:off x="5471160" y="1281113"/>
                <a:ext cx="176213" cy="169068"/>
              </a:xfrm>
              <a:prstGeom prst="ellipse">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Oval 76"/>
              <p:cNvSpPr/>
              <p:nvPr/>
            </p:nvSpPr>
            <p:spPr>
              <a:xfrm>
                <a:off x="5398770" y="1182053"/>
                <a:ext cx="176213" cy="169068"/>
              </a:xfrm>
              <a:prstGeom prst="ellipse">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cxnSp>
        <p:nvCxnSpPr>
          <p:cNvPr id="84" name="Straight Arrow Connector 83"/>
          <p:cNvCxnSpPr/>
          <p:nvPr/>
        </p:nvCxnSpPr>
        <p:spPr>
          <a:xfrm rot="5400000">
            <a:off x="4842148" y="3435364"/>
            <a:ext cx="256891" cy="1068"/>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7" name="Oval 96"/>
          <p:cNvSpPr/>
          <p:nvPr/>
        </p:nvSpPr>
        <p:spPr>
          <a:xfrm>
            <a:off x="4560105" y="5236988"/>
            <a:ext cx="898525" cy="54451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8" name="TextBox 51"/>
          <p:cNvSpPr txBox="1">
            <a:spLocks noChangeArrowheads="1"/>
          </p:cNvSpPr>
          <p:nvPr/>
        </p:nvSpPr>
        <p:spPr bwMode="auto">
          <a:xfrm>
            <a:off x="4682675" y="5328102"/>
            <a:ext cx="620713" cy="369887"/>
          </a:xfrm>
          <a:prstGeom prst="rect">
            <a:avLst/>
          </a:prstGeom>
          <a:noFill/>
          <a:ln w="9525">
            <a:noFill/>
            <a:miter lim="800000"/>
            <a:headEnd/>
            <a:tailEnd/>
          </a:ln>
        </p:spPr>
        <p:txBody>
          <a:bodyPr wrap="none">
            <a:spAutoFit/>
          </a:bodyPr>
          <a:lstStyle/>
          <a:p>
            <a:r>
              <a:rPr lang="en-CA" b="1" dirty="0" err="1">
                <a:solidFill>
                  <a:schemeClr val="bg1"/>
                </a:solidFill>
              </a:rPr>
              <a:t>Bim</a:t>
            </a:r>
            <a:endParaRPr lang="en-US" b="1" dirty="0">
              <a:solidFill>
                <a:schemeClr val="bg1"/>
              </a:solidFill>
            </a:endParaRPr>
          </a:p>
        </p:txBody>
      </p:sp>
      <p:cxnSp>
        <p:nvCxnSpPr>
          <p:cNvPr id="100" name="Straight Arrow Connector 99"/>
          <p:cNvCxnSpPr/>
          <p:nvPr/>
        </p:nvCxnSpPr>
        <p:spPr>
          <a:xfrm rot="5400000">
            <a:off x="4264926" y="5547498"/>
            <a:ext cx="313899" cy="158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2" name="Title 101"/>
          <p:cNvSpPr>
            <a:spLocks noGrp="1"/>
          </p:cNvSpPr>
          <p:nvPr>
            <p:ph type="title" idx="4294967295"/>
          </p:nvPr>
        </p:nvSpPr>
        <p:spPr/>
        <p:txBody>
          <a:bodyPr/>
          <a:lstStyle/>
          <a:p>
            <a:r>
              <a:rPr lang="en-CA" sz="3200" b="1" dirty="0" smtClean="0">
                <a:solidFill>
                  <a:srgbClr val="FFFF99"/>
                </a:solidFill>
              </a:rPr>
              <a:t>HDL signaling in macrophages</a:t>
            </a:r>
            <a:endParaRPr lang="en-CA" sz="3200" b="1" dirty="0">
              <a:solidFill>
                <a:srgbClr val="FFFF99"/>
              </a:solidFill>
            </a:endParaRPr>
          </a:p>
        </p:txBody>
      </p:sp>
      <p:cxnSp>
        <p:nvCxnSpPr>
          <p:cNvPr id="88" name="Straight Arrow Connector 87"/>
          <p:cNvCxnSpPr/>
          <p:nvPr/>
        </p:nvCxnSpPr>
        <p:spPr>
          <a:xfrm rot="5400000">
            <a:off x="3896331" y="6444178"/>
            <a:ext cx="313899" cy="158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31" name="TextBox 130"/>
          <p:cNvSpPr txBox="1"/>
          <p:nvPr/>
        </p:nvSpPr>
        <p:spPr>
          <a:xfrm>
            <a:off x="5249859" y="2711832"/>
            <a:ext cx="611065" cy="400110"/>
          </a:xfrm>
          <a:prstGeom prst="rect">
            <a:avLst/>
          </a:prstGeom>
          <a:noFill/>
        </p:spPr>
        <p:txBody>
          <a:bodyPr wrap="none">
            <a:spAutoFit/>
          </a:bodyPr>
          <a:lstStyle/>
          <a:p>
            <a:pPr>
              <a:defRPr/>
            </a:pPr>
            <a:r>
              <a:rPr lang="en-CA" sz="2000" b="1" dirty="0" smtClean="0">
                <a:solidFill>
                  <a:schemeClr val="bg1"/>
                </a:solidFill>
                <a:effectLst>
                  <a:outerShdw blurRad="38100" dist="38100" dir="2700000" algn="tl">
                    <a:srgbClr val="000000">
                      <a:alpha val="43137"/>
                    </a:srgbClr>
                  </a:outerShdw>
                </a:effectLst>
              </a:rPr>
              <a:t>G</a:t>
            </a:r>
            <a:r>
              <a:rPr lang="el-GR" sz="2000" b="1" dirty="0" smtClean="0">
                <a:solidFill>
                  <a:schemeClr val="bg1"/>
                </a:solidFill>
                <a:effectLst>
                  <a:outerShdw blurRad="38100" dist="38100" dir="2700000" algn="tl">
                    <a:srgbClr val="000000">
                      <a:alpha val="43137"/>
                    </a:srgbClr>
                  </a:outerShdw>
                </a:effectLst>
              </a:rPr>
              <a:t>α</a:t>
            </a:r>
            <a:r>
              <a:rPr lang="en-CA" sz="2000" b="1" baseline="-25000" dirty="0" err="1" smtClean="0">
                <a:solidFill>
                  <a:schemeClr val="bg1"/>
                </a:solidFill>
                <a:effectLst>
                  <a:outerShdw blurRad="38100" dist="38100" dir="2700000" algn="tl">
                    <a:srgbClr val="000000">
                      <a:alpha val="43137"/>
                    </a:srgbClr>
                  </a:outerShdw>
                </a:effectLst>
              </a:rPr>
              <a:t>i</a:t>
            </a:r>
            <a:endParaRPr lang="en-US" sz="2000" b="1" baseline="-25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4028207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Current-Feb 7 08\Dino\Talks and meetings\Guelph\aortic sinus image\Gray495.png"/>
          <p:cNvPicPr>
            <a:picLocks noChangeAspect="1" noChangeArrowheads="1"/>
          </p:cNvPicPr>
          <p:nvPr/>
        </p:nvPicPr>
        <p:blipFill>
          <a:blip r:embed="rId3"/>
          <a:srcRect/>
          <a:stretch>
            <a:fillRect/>
          </a:stretch>
        </p:blipFill>
        <p:spPr bwMode="auto">
          <a:xfrm>
            <a:off x="207275" y="1985963"/>
            <a:ext cx="4760913" cy="4211637"/>
          </a:xfrm>
          <a:prstGeom prst="rect">
            <a:avLst/>
          </a:prstGeom>
          <a:noFill/>
          <a:ln w="9525">
            <a:noFill/>
            <a:miter lim="800000"/>
            <a:headEnd/>
            <a:tailEnd/>
          </a:ln>
        </p:spPr>
      </p:pic>
      <p:pic>
        <p:nvPicPr>
          <p:cNvPr id="23555" name="Picture 3" descr="F:\Current-Feb 7 08\Dino\Talks and meetings\Guelph\aortic sinus image\250px-Gray497.png"/>
          <p:cNvPicPr>
            <a:picLocks noChangeAspect="1" noChangeArrowheads="1"/>
          </p:cNvPicPr>
          <p:nvPr/>
        </p:nvPicPr>
        <p:blipFill>
          <a:blip r:embed="rId4"/>
          <a:srcRect/>
          <a:stretch>
            <a:fillRect/>
          </a:stretch>
        </p:blipFill>
        <p:spPr bwMode="auto">
          <a:xfrm>
            <a:off x="5080379" y="1985963"/>
            <a:ext cx="3886200" cy="2325687"/>
          </a:xfrm>
          <a:prstGeom prst="rect">
            <a:avLst/>
          </a:prstGeom>
          <a:noFill/>
          <a:ln w="9525">
            <a:noFill/>
            <a:miter lim="800000"/>
            <a:headEnd/>
            <a:tailEnd/>
          </a:ln>
        </p:spPr>
      </p:pic>
      <p:sp>
        <p:nvSpPr>
          <p:cNvPr id="358404" name="Rectangle 4"/>
          <p:cNvSpPr>
            <a:spLocks noGrp="1" noChangeArrowheads="1"/>
          </p:cNvSpPr>
          <p:nvPr>
            <p:ph type="title" idx="4294967295"/>
          </p:nvPr>
        </p:nvSpPr>
        <p:spPr>
          <a:xfrm>
            <a:off x="0" y="103188"/>
            <a:ext cx="9144000" cy="1143000"/>
          </a:xfrm>
        </p:spPr>
        <p:txBody>
          <a:bodyPr/>
          <a:lstStyle/>
          <a:p>
            <a:pPr>
              <a:defRPr/>
            </a:pPr>
            <a:r>
              <a:rPr lang="en-US" sz="3200" b="1" dirty="0" smtClean="0">
                <a:solidFill>
                  <a:srgbClr val="FFFF99"/>
                </a:solidFill>
                <a:effectLst>
                  <a:outerShdw blurRad="38100" dist="38100" dir="2700000" algn="tl">
                    <a:srgbClr val="000000"/>
                  </a:outerShdw>
                </a:effectLst>
                <a:latin typeface="Helvetica" pitchFamily="2" charset="0"/>
              </a:rPr>
              <a:t>Measurement of atherosclerosis in mice</a:t>
            </a:r>
          </a:p>
        </p:txBody>
      </p:sp>
      <p:sp>
        <p:nvSpPr>
          <p:cNvPr id="358405" name="Text Box 5"/>
          <p:cNvSpPr txBox="1">
            <a:spLocks noChangeArrowheads="1"/>
          </p:cNvSpPr>
          <p:nvPr/>
        </p:nvSpPr>
        <p:spPr bwMode="auto">
          <a:xfrm>
            <a:off x="57150" y="6423025"/>
            <a:ext cx="4678363" cy="274638"/>
          </a:xfrm>
          <a:prstGeom prst="rect">
            <a:avLst/>
          </a:prstGeom>
          <a:noFill/>
          <a:ln w="9525">
            <a:noFill/>
            <a:miter lim="800000"/>
            <a:headEnd/>
            <a:tailEnd/>
          </a:ln>
          <a:effectLst/>
        </p:spPr>
        <p:txBody>
          <a:bodyPr wrap="none">
            <a:spAutoFit/>
          </a:bodyPr>
          <a:lstStyle/>
          <a:p>
            <a:pPr>
              <a:defRPr/>
            </a:pPr>
            <a:r>
              <a:rPr lang="en-US" sz="1200">
                <a:solidFill>
                  <a:schemeClr val="bg1"/>
                </a:solidFill>
                <a:effectLst>
                  <a:outerShdw blurRad="38100" dist="38100" dir="2700000" algn="tl">
                    <a:srgbClr val="000000"/>
                  </a:outerShdw>
                </a:effectLst>
              </a:rPr>
              <a:t>20th U.S. edition of</a:t>
            </a:r>
            <a:r>
              <a:rPr lang="en-US" sz="1200" i="0">
                <a:solidFill>
                  <a:schemeClr val="bg1"/>
                </a:solidFill>
                <a:effectLst>
                  <a:outerShdw blurRad="38100" dist="38100" dir="2700000" algn="tl">
                    <a:srgbClr val="000000"/>
                  </a:outerShdw>
                </a:effectLst>
              </a:rPr>
              <a:t> Gray's Anatomy of the Human Body</a:t>
            </a:r>
            <a:r>
              <a:rPr lang="en-US" sz="1200">
                <a:solidFill>
                  <a:schemeClr val="bg1"/>
                </a:solidFill>
                <a:effectLst>
                  <a:outerShdw blurRad="38100" dist="38100" dir="2700000" algn="tl">
                    <a:srgbClr val="000000"/>
                  </a:outerShdw>
                </a:effectLst>
              </a:rPr>
              <a:t>, 1918 </a:t>
            </a:r>
          </a:p>
        </p:txBody>
      </p:sp>
      <p:sp>
        <p:nvSpPr>
          <p:cNvPr id="358406" name="Text Box 6"/>
          <p:cNvSpPr txBox="1">
            <a:spLocks noChangeArrowheads="1"/>
          </p:cNvSpPr>
          <p:nvPr/>
        </p:nvSpPr>
        <p:spPr bwMode="auto">
          <a:xfrm>
            <a:off x="3009900" y="1123950"/>
            <a:ext cx="1978025" cy="457200"/>
          </a:xfrm>
          <a:prstGeom prst="rect">
            <a:avLst/>
          </a:prstGeom>
          <a:noFill/>
          <a:ln w="9525">
            <a:noFill/>
            <a:miter lim="800000"/>
            <a:headEnd/>
            <a:tailEnd/>
          </a:ln>
          <a:effectLst/>
        </p:spPr>
        <p:txBody>
          <a:bodyPr wrap="none">
            <a:spAutoFit/>
          </a:bodyPr>
          <a:lstStyle/>
          <a:p>
            <a:pPr>
              <a:defRPr/>
            </a:pPr>
            <a:r>
              <a:rPr lang="en-US" i="0">
                <a:solidFill>
                  <a:schemeClr val="bg1"/>
                </a:solidFill>
                <a:effectLst>
                  <a:outerShdw blurRad="38100" dist="38100" dir="2700000" algn="tl">
                    <a:srgbClr val="000000"/>
                  </a:outerShdw>
                </a:effectLst>
              </a:rPr>
              <a:t>Aortic Sinus</a:t>
            </a:r>
          </a:p>
        </p:txBody>
      </p:sp>
      <p:sp>
        <p:nvSpPr>
          <p:cNvPr id="358407" name="Text Box 7"/>
          <p:cNvSpPr txBox="1">
            <a:spLocks noChangeArrowheads="1"/>
          </p:cNvSpPr>
          <p:nvPr/>
        </p:nvSpPr>
        <p:spPr bwMode="auto">
          <a:xfrm>
            <a:off x="1983688" y="1625600"/>
            <a:ext cx="555625" cy="336550"/>
          </a:xfrm>
          <a:prstGeom prst="rect">
            <a:avLst/>
          </a:prstGeom>
          <a:noFill/>
          <a:ln w="9525">
            <a:noFill/>
            <a:miter lim="800000"/>
            <a:headEnd/>
            <a:tailEnd/>
          </a:ln>
          <a:effectLst/>
        </p:spPr>
        <p:txBody>
          <a:bodyPr wrap="none">
            <a:spAutoFit/>
          </a:bodyPr>
          <a:lstStyle/>
          <a:p>
            <a:pPr>
              <a:defRPr/>
            </a:pPr>
            <a:r>
              <a:rPr lang="en-US" sz="1600" i="0">
                <a:solidFill>
                  <a:schemeClr val="bg1"/>
                </a:solidFill>
                <a:effectLst>
                  <a:outerShdw blurRad="38100" dist="38100" dir="2700000" algn="tl">
                    <a:srgbClr val="000000"/>
                  </a:outerShdw>
                </a:effectLst>
              </a:rPr>
              <a:t>Top</a:t>
            </a:r>
          </a:p>
        </p:txBody>
      </p:sp>
      <p:sp>
        <p:nvSpPr>
          <p:cNvPr id="358408" name="Text Box 8"/>
          <p:cNvSpPr txBox="1">
            <a:spLocks noChangeArrowheads="1"/>
          </p:cNvSpPr>
          <p:nvPr/>
        </p:nvSpPr>
        <p:spPr bwMode="auto">
          <a:xfrm>
            <a:off x="6658354" y="1625600"/>
            <a:ext cx="1109663" cy="336550"/>
          </a:xfrm>
          <a:prstGeom prst="rect">
            <a:avLst/>
          </a:prstGeom>
          <a:noFill/>
          <a:ln w="9525">
            <a:noFill/>
            <a:miter lim="800000"/>
            <a:headEnd/>
            <a:tailEnd/>
          </a:ln>
          <a:effectLst/>
        </p:spPr>
        <p:txBody>
          <a:bodyPr wrap="none">
            <a:spAutoFit/>
          </a:bodyPr>
          <a:lstStyle/>
          <a:p>
            <a:pPr>
              <a:defRPr/>
            </a:pPr>
            <a:r>
              <a:rPr lang="en-US" sz="1600" i="0">
                <a:solidFill>
                  <a:schemeClr val="bg1"/>
                </a:solidFill>
                <a:effectLst>
                  <a:outerShdw blurRad="38100" dist="38100" dir="2700000" algn="tl">
                    <a:srgbClr val="000000"/>
                  </a:outerShdw>
                </a:effectLst>
              </a:rPr>
              <a:t>Cut Away</a:t>
            </a:r>
          </a:p>
        </p:txBody>
      </p:sp>
      <p:pic>
        <p:nvPicPr>
          <p:cNvPr id="9" name="Picture 8"/>
          <p:cNvPicPr>
            <a:picLocks noChangeAspect="1"/>
          </p:cNvPicPr>
          <p:nvPr/>
        </p:nvPicPr>
        <p:blipFill>
          <a:blip r:embed="rId5" cstate="print"/>
          <a:srcRect l="9480"/>
          <a:stretch>
            <a:fillRect/>
          </a:stretch>
        </p:blipFill>
        <p:spPr>
          <a:xfrm rot="16200000" flipV="1">
            <a:off x="6129338" y="4519470"/>
            <a:ext cx="2150234" cy="2076450"/>
          </a:xfrm>
          <a:prstGeom prst="rect">
            <a:avLst/>
          </a:prstGeom>
          <a:ln w="19050" cmpd="sng">
            <a:solidFill>
              <a:schemeClr val="tx1"/>
            </a:solid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ntrol-Bim+Dapi (RGB).tif"/>
          <p:cNvPicPr>
            <a:picLocks noChangeAspect="1"/>
          </p:cNvPicPr>
          <p:nvPr/>
        </p:nvPicPr>
        <p:blipFill>
          <a:blip r:embed="rId2" cstate="print"/>
          <a:stretch>
            <a:fillRect/>
          </a:stretch>
        </p:blipFill>
        <p:spPr>
          <a:xfrm>
            <a:off x="2279302" y="2363601"/>
            <a:ext cx="2137698" cy="1609560"/>
          </a:xfrm>
          <a:prstGeom prst="rect">
            <a:avLst/>
          </a:prstGeom>
        </p:spPr>
      </p:pic>
      <p:pic>
        <p:nvPicPr>
          <p:cNvPr id="4" name="Picture 3" descr="KO-Bim + DAPI (RGB).tif"/>
          <p:cNvPicPr>
            <a:picLocks noChangeAspect="1"/>
          </p:cNvPicPr>
          <p:nvPr/>
        </p:nvPicPr>
        <p:blipFill>
          <a:blip r:embed="rId3" cstate="print"/>
          <a:stretch>
            <a:fillRect/>
          </a:stretch>
        </p:blipFill>
        <p:spPr>
          <a:xfrm rot="10800000">
            <a:off x="2267609" y="4055924"/>
            <a:ext cx="2137698" cy="1609560"/>
          </a:xfrm>
          <a:prstGeom prst="rect">
            <a:avLst/>
          </a:prstGeom>
        </p:spPr>
      </p:pic>
      <p:grpSp>
        <p:nvGrpSpPr>
          <p:cNvPr id="27" name="Group 26"/>
          <p:cNvGrpSpPr/>
          <p:nvPr/>
        </p:nvGrpSpPr>
        <p:grpSpPr>
          <a:xfrm>
            <a:off x="4745432" y="2465592"/>
            <a:ext cx="3876144" cy="3150462"/>
            <a:chOff x="5267856" y="3058953"/>
            <a:chExt cx="3876144" cy="3150462"/>
          </a:xfrm>
        </p:grpSpPr>
        <p:graphicFrame>
          <p:nvGraphicFramePr>
            <p:cNvPr id="2" name="Chart 1"/>
            <p:cNvGraphicFramePr/>
            <p:nvPr>
              <p:extLst>
                <p:ext uri="{D42A27DB-BD31-4B8C-83A1-F6EECF244321}">
                  <p14:modId xmlns:p14="http://schemas.microsoft.com/office/powerpoint/2010/main" xmlns="" val="1460378300"/>
                </p:ext>
              </p:extLst>
            </p:nvPr>
          </p:nvGraphicFramePr>
          <p:xfrm>
            <a:off x="5426120" y="3058953"/>
            <a:ext cx="3717880" cy="3150462"/>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p:cNvSpPr txBox="1"/>
            <p:nvPr/>
          </p:nvSpPr>
          <p:spPr>
            <a:xfrm rot="16200000">
              <a:off x="4343082" y="4284662"/>
              <a:ext cx="2372767" cy="523220"/>
            </a:xfrm>
            <a:prstGeom prst="rect">
              <a:avLst/>
            </a:prstGeom>
            <a:noFill/>
          </p:spPr>
          <p:txBody>
            <a:bodyPr wrap="square" rtlCol="0">
              <a:spAutoFit/>
            </a:bodyPr>
            <a:lstStyle/>
            <a:p>
              <a:pPr algn="ctr"/>
              <a:r>
                <a:rPr lang="en-US" sz="1400"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Bim</a:t>
              </a:r>
              <a:r>
                <a:rPr lang="en-US" sz="1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Fluorescence</a:t>
              </a:r>
            </a:p>
            <a:p>
              <a:pPr algn="ctr"/>
              <a:r>
                <a:rPr lang="en-US" sz="1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(arbitrary units)</a:t>
              </a:r>
              <a:endParaRPr lang="en-US" sz="1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 name="TextBox 35"/>
            <p:cNvSpPr txBox="1">
              <a:spLocks noChangeArrowheads="1"/>
            </p:cNvSpPr>
            <p:nvPr/>
          </p:nvSpPr>
          <p:spPr bwMode="auto">
            <a:xfrm>
              <a:off x="6367130" y="5581428"/>
              <a:ext cx="898003" cy="307777"/>
            </a:xfrm>
            <a:prstGeom prst="rect">
              <a:avLst/>
            </a:prstGeom>
            <a:noFill/>
            <a:ln w="9525">
              <a:noFill/>
              <a:miter lim="800000"/>
              <a:headEnd/>
              <a:tailEnd/>
            </a:ln>
          </p:spPr>
          <p:txBody>
            <a:bodyPr wrap="none">
              <a:spAutoFit/>
            </a:bodyPr>
            <a:lstStyle/>
            <a:p>
              <a:pPr algn="ctr">
                <a:defRPr/>
              </a:pPr>
              <a:r>
                <a:rPr lang="en-US" sz="1400" b="1" dirty="0" smtClean="0">
                  <a:solidFill>
                    <a:schemeClr val="bg1"/>
                  </a:solidFill>
                  <a:effectLst>
                    <a:outerShdw blurRad="38100" dist="38100" dir="2700000" algn="tl">
                      <a:srgbClr val="000000">
                        <a:alpha val="43137"/>
                      </a:srgbClr>
                    </a:outerShdw>
                  </a:effectLst>
                </a:rPr>
                <a:t>SR-B1</a:t>
              </a:r>
              <a:r>
                <a:rPr lang="en-US" sz="1400" b="1" baseline="30000" dirty="0" smtClean="0">
                  <a:solidFill>
                    <a:schemeClr val="bg1"/>
                  </a:solidFill>
                  <a:effectLst>
                    <a:outerShdw blurRad="38100" dist="38100" dir="2700000" algn="tl">
                      <a:srgbClr val="000000">
                        <a:alpha val="43137"/>
                      </a:srgbClr>
                    </a:outerShdw>
                  </a:effectLst>
                </a:rPr>
                <a:t>+/+</a:t>
              </a:r>
              <a:endParaRPr lang="en-US" sz="1400" b="1" baseline="30000" dirty="0">
                <a:solidFill>
                  <a:schemeClr val="bg1"/>
                </a:solidFill>
                <a:effectLst>
                  <a:outerShdw blurRad="38100" dist="38100" dir="2700000" algn="tl">
                    <a:srgbClr val="000000">
                      <a:alpha val="43137"/>
                    </a:srgbClr>
                  </a:outerShdw>
                </a:effectLst>
              </a:endParaRPr>
            </a:p>
          </p:txBody>
        </p:sp>
        <p:sp>
          <p:nvSpPr>
            <p:cNvPr id="8" name="TextBox 35"/>
            <p:cNvSpPr txBox="1">
              <a:spLocks noChangeArrowheads="1"/>
            </p:cNvSpPr>
            <p:nvPr/>
          </p:nvSpPr>
          <p:spPr bwMode="auto">
            <a:xfrm>
              <a:off x="7577656" y="5581428"/>
              <a:ext cx="837089" cy="307777"/>
            </a:xfrm>
            <a:prstGeom prst="rect">
              <a:avLst/>
            </a:prstGeom>
            <a:noFill/>
            <a:ln w="9525">
              <a:noFill/>
              <a:miter lim="800000"/>
              <a:headEnd/>
              <a:tailEnd/>
            </a:ln>
          </p:spPr>
          <p:txBody>
            <a:bodyPr wrap="none">
              <a:spAutoFit/>
            </a:bodyPr>
            <a:lstStyle/>
            <a:p>
              <a:pPr algn="ctr">
                <a:defRPr/>
              </a:pPr>
              <a:r>
                <a:rPr lang="en-US" sz="1400" b="1" dirty="0" smtClean="0">
                  <a:solidFill>
                    <a:schemeClr val="bg1"/>
                  </a:solidFill>
                  <a:effectLst>
                    <a:outerShdw blurRad="38100" dist="38100" dir="2700000" algn="tl">
                      <a:srgbClr val="000000">
                        <a:alpha val="43137"/>
                      </a:srgbClr>
                    </a:outerShdw>
                  </a:effectLst>
                </a:rPr>
                <a:t>SR-B1</a:t>
              </a:r>
              <a:r>
                <a:rPr lang="en-US" sz="1400" b="1" baseline="30000" dirty="0" smtClean="0">
                  <a:solidFill>
                    <a:schemeClr val="bg1"/>
                  </a:solidFill>
                  <a:effectLst>
                    <a:outerShdw blurRad="38100" dist="38100" dir="2700000" algn="tl">
                      <a:srgbClr val="000000">
                        <a:alpha val="43137"/>
                      </a:srgbClr>
                    </a:outerShdw>
                  </a:effectLst>
                </a:rPr>
                <a:t>-</a:t>
              </a:r>
              <a:r>
                <a:rPr lang="en-US" sz="1400" b="1" baseline="30000" dirty="0">
                  <a:solidFill>
                    <a:schemeClr val="bg1"/>
                  </a:solidFill>
                  <a:effectLst>
                    <a:outerShdw blurRad="38100" dist="38100" dir="2700000" algn="tl">
                      <a:srgbClr val="000000">
                        <a:alpha val="43137"/>
                      </a:srgbClr>
                    </a:outerShdw>
                  </a:effectLst>
                </a:rPr>
                <a:t>/-</a:t>
              </a:r>
            </a:p>
          </p:txBody>
        </p:sp>
        <p:cxnSp>
          <p:nvCxnSpPr>
            <p:cNvPr id="11" name="Straight Connector 10"/>
            <p:cNvCxnSpPr/>
            <p:nvPr/>
          </p:nvCxnSpPr>
          <p:spPr bwMode="auto">
            <a:xfrm>
              <a:off x="6769285" y="3566375"/>
              <a:ext cx="1282700" cy="158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bwMode="auto">
            <a:xfrm>
              <a:off x="7185210" y="3150450"/>
              <a:ext cx="388937" cy="585787"/>
            </a:xfrm>
            <a:prstGeom prst="rect">
              <a:avLst/>
            </a:prstGeom>
            <a:noFill/>
          </p:spPr>
          <p:txBody>
            <a:bodyPr wrap="none">
              <a:spAutoFit/>
            </a:bodyPr>
            <a:lstStyle/>
            <a:p>
              <a:pPr>
                <a:defRPr/>
              </a:pPr>
              <a:r>
                <a:rPr lang="en-CA" sz="3200"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sz="3200"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sp>
        <p:nvSpPr>
          <p:cNvPr id="34" name="TextBox 33"/>
          <p:cNvSpPr txBox="1"/>
          <p:nvPr/>
        </p:nvSpPr>
        <p:spPr>
          <a:xfrm>
            <a:off x="6152925" y="6519446"/>
            <a:ext cx="2991075" cy="338554"/>
          </a:xfrm>
          <a:prstGeom prst="rect">
            <a:avLst/>
          </a:prstGeom>
          <a:noFill/>
        </p:spPr>
        <p:txBody>
          <a:bodyPr wrap="none" rtlCol="0">
            <a:spAutoFit/>
          </a:bodyPr>
          <a:lstStyle/>
          <a:p>
            <a:r>
              <a:rPr lang="en-CA" sz="1600" b="1" i="1" dirty="0" smtClean="0">
                <a:solidFill>
                  <a:schemeClr val="bg1"/>
                </a:solidFill>
              </a:rPr>
              <a:t>Yi  Zhang, </a:t>
            </a:r>
            <a:r>
              <a:rPr lang="en-CA" sz="1600" b="1" i="1" dirty="0" err="1" smtClean="0">
                <a:solidFill>
                  <a:schemeClr val="bg1"/>
                </a:solidFill>
              </a:rPr>
              <a:t>Aishah</a:t>
            </a:r>
            <a:r>
              <a:rPr lang="en-CA" sz="1600" b="1" i="1" dirty="0" smtClean="0">
                <a:solidFill>
                  <a:schemeClr val="bg1"/>
                </a:solidFill>
              </a:rPr>
              <a:t> Al-</a:t>
            </a:r>
            <a:r>
              <a:rPr lang="en-CA" sz="1600" b="1" i="1" dirty="0" err="1" smtClean="0">
                <a:solidFill>
                  <a:schemeClr val="bg1"/>
                </a:solidFill>
              </a:rPr>
              <a:t>Jarallah</a:t>
            </a:r>
            <a:endParaRPr lang="en-CA" sz="1600" b="1" i="1" dirty="0">
              <a:solidFill>
                <a:schemeClr val="bg1"/>
              </a:solidFill>
            </a:endParaRPr>
          </a:p>
        </p:txBody>
      </p:sp>
      <p:sp>
        <p:nvSpPr>
          <p:cNvPr id="35" name="TextBox 34"/>
          <p:cNvSpPr txBox="1"/>
          <p:nvPr/>
        </p:nvSpPr>
        <p:spPr>
          <a:xfrm>
            <a:off x="504967" y="1874975"/>
            <a:ext cx="1808162" cy="400050"/>
          </a:xfrm>
          <a:prstGeom prst="rect">
            <a:avLst/>
          </a:prstGeom>
          <a:noFill/>
        </p:spPr>
        <p:txBody>
          <a:bodyPr wrap="none">
            <a:spAutoFit/>
          </a:bodyPr>
          <a:lstStyle/>
          <a:p>
            <a:pPr algn="ctr">
              <a:defRPr/>
            </a:pPr>
            <a:r>
              <a:rPr lang="en-CA" sz="2000" b="1" dirty="0">
                <a:solidFill>
                  <a:schemeClr val="bg1"/>
                </a:solidFill>
                <a:effectLst>
                  <a:outerShdw blurRad="38100" dist="38100" dir="2700000" algn="tl">
                    <a:srgbClr val="000000">
                      <a:alpha val="43137"/>
                    </a:srgbClr>
                  </a:outerShdw>
                </a:effectLst>
              </a:rPr>
              <a:t>Bone Marrow</a:t>
            </a:r>
          </a:p>
        </p:txBody>
      </p:sp>
      <p:sp>
        <p:nvSpPr>
          <p:cNvPr id="36" name="TextBox 35"/>
          <p:cNvSpPr txBox="1"/>
          <p:nvPr/>
        </p:nvSpPr>
        <p:spPr>
          <a:xfrm>
            <a:off x="843898" y="3007739"/>
            <a:ext cx="1202573" cy="400110"/>
          </a:xfrm>
          <a:prstGeom prst="rect">
            <a:avLst/>
          </a:prstGeom>
          <a:noFill/>
        </p:spPr>
        <p:txBody>
          <a:bodyPr wrap="none">
            <a:spAutoFit/>
          </a:bodyPr>
          <a:lstStyle/>
          <a:p>
            <a:pPr>
              <a:defRPr/>
            </a:pPr>
            <a:r>
              <a:rPr lang="en-CA" sz="2000" b="1" dirty="0" smtClean="0">
                <a:solidFill>
                  <a:schemeClr val="bg1"/>
                </a:solidFill>
                <a:effectLst>
                  <a:outerShdw blurRad="38100" dist="38100" dir="2700000" algn="tl">
                    <a:srgbClr val="000000">
                      <a:alpha val="43137"/>
                    </a:srgbClr>
                  </a:outerShdw>
                </a:effectLst>
              </a:rPr>
              <a:t>SR-B1</a:t>
            </a:r>
            <a:r>
              <a:rPr lang="en-CA" sz="2000" b="1" baseline="30000" dirty="0" smtClean="0">
                <a:solidFill>
                  <a:schemeClr val="bg1"/>
                </a:solidFill>
                <a:effectLst>
                  <a:outerShdw blurRad="38100" dist="38100" dir="2700000" algn="tl">
                    <a:srgbClr val="000000">
                      <a:alpha val="43137"/>
                    </a:srgbClr>
                  </a:outerShdw>
                </a:effectLst>
              </a:rPr>
              <a:t>+/+</a:t>
            </a:r>
            <a:endParaRPr lang="en-CA" sz="2000" b="1" baseline="30000" dirty="0">
              <a:solidFill>
                <a:schemeClr val="bg1"/>
              </a:solidFill>
              <a:effectLst>
                <a:outerShdw blurRad="38100" dist="38100" dir="2700000" algn="tl">
                  <a:srgbClr val="000000">
                    <a:alpha val="43137"/>
                  </a:srgbClr>
                </a:outerShdw>
              </a:effectLst>
            </a:endParaRPr>
          </a:p>
        </p:txBody>
      </p:sp>
      <p:sp>
        <p:nvSpPr>
          <p:cNvPr id="37" name="TextBox 36"/>
          <p:cNvSpPr txBox="1"/>
          <p:nvPr/>
        </p:nvSpPr>
        <p:spPr>
          <a:xfrm>
            <a:off x="885967" y="4727358"/>
            <a:ext cx="1119217" cy="400110"/>
          </a:xfrm>
          <a:prstGeom prst="rect">
            <a:avLst/>
          </a:prstGeom>
          <a:noFill/>
        </p:spPr>
        <p:txBody>
          <a:bodyPr wrap="none">
            <a:spAutoFit/>
          </a:bodyPr>
          <a:lstStyle/>
          <a:p>
            <a:pPr>
              <a:defRPr/>
            </a:pPr>
            <a:r>
              <a:rPr lang="en-CA" sz="2000" b="1" dirty="0" smtClean="0">
                <a:solidFill>
                  <a:schemeClr val="bg1"/>
                </a:solidFill>
                <a:effectLst>
                  <a:outerShdw blurRad="38100" dist="38100" dir="2700000" algn="tl">
                    <a:srgbClr val="000000">
                      <a:alpha val="43137"/>
                    </a:srgbClr>
                  </a:outerShdw>
                </a:effectLst>
              </a:rPr>
              <a:t>SR-B1</a:t>
            </a:r>
            <a:r>
              <a:rPr lang="en-CA" sz="2000" b="1" baseline="30000" dirty="0" smtClean="0">
                <a:solidFill>
                  <a:schemeClr val="bg1"/>
                </a:solidFill>
                <a:effectLst>
                  <a:outerShdw blurRad="38100" dist="38100" dir="2700000" algn="tl">
                    <a:srgbClr val="000000">
                      <a:alpha val="43137"/>
                    </a:srgbClr>
                  </a:outerShdw>
                </a:effectLst>
              </a:rPr>
              <a:t>-</a:t>
            </a:r>
            <a:r>
              <a:rPr lang="en-CA" sz="2000" b="1" baseline="30000" dirty="0">
                <a:solidFill>
                  <a:schemeClr val="bg1"/>
                </a:solidFill>
                <a:effectLst>
                  <a:outerShdw blurRad="38100" dist="38100" dir="2700000" algn="tl">
                    <a:srgbClr val="000000">
                      <a:alpha val="43137"/>
                    </a:srgbClr>
                  </a:outerShdw>
                </a:effectLst>
              </a:rPr>
              <a:t>/-</a:t>
            </a:r>
          </a:p>
        </p:txBody>
      </p:sp>
      <p:sp>
        <p:nvSpPr>
          <p:cNvPr id="6" name="Title 5"/>
          <p:cNvSpPr>
            <a:spLocks noGrp="1"/>
          </p:cNvSpPr>
          <p:nvPr>
            <p:ph type="title" idx="4294967295"/>
          </p:nvPr>
        </p:nvSpPr>
        <p:spPr/>
        <p:txBody>
          <a:bodyPr/>
          <a:lstStyle/>
          <a:p>
            <a:pPr rtl="0" eaLnBrk="0" fontAlgn="base" latinLnBrk="0" hangingPunct="0"/>
            <a:r>
              <a:rPr lang="en-CA" sz="3200" b="1" i="0" spc="0" baseline="0" dirty="0" smtClean="0">
                <a:ln>
                  <a:noFill/>
                </a:ln>
                <a:solidFill>
                  <a:srgbClr val="FFFF99"/>
                </a:solidFill>
                <a:effectLst>
                  <a:outerShdw blurRad="50800" dist="38100" algn="tr" rotWithShape="0">
                    <a:srgbClr val="000000">
                      <a:alpha val="40000"/>
                    </a:srgbClr>
                  </a:outerShdw>
                </a:effectLst>
                <a:latin typeface="Arial"/>
                <a:ea typeface="+mn-ea"/>
                <a:cs typeface="Arial"/>
              </a:rPr>
              <a:t>Increased </a:t>
            </a:r>
            <a:r>
              <a:rPr lang="en-CA" sz="3200" b="1" i="0" spc="0" baseline="0" dirty="0" err="1" smtClean="0">
                <a:ln>
                  <a:noFill/>
                </a:ln>
                <a:solidFill>
                  <a:srgbClr val="FFFF99"/>
                </a:solidFill>
                <a:effectLst>
                  <a:outerShdw blurRad="50800" dist="38100" algn="tr" rotWithShape="0">
                    <a:srgbClr val="000000">
                      <a:alpha val="40000"/>
                    </a:srgbClr>
                  </a:outerShdw>
                </a:effectLst>
                <a:latin typeface="Arial"/>
                <a:ea typeface="+mn-ea"/>
                <a:cs typeface="Arial"/>
              </a:rPr>
              <a:t>Bim</a:t>
            </a:r>
            <a:r>
              <a:rPr lang="en-CA" sz="3200" b="1" i="0" spc="0" baseline="0" dirty="0" smtClean="0">
                <a:ln>
                  <a:noFill/>
                </a:ln>
                <a:solidFill>
                  <a:srgbClr val="FFFF99"/>
                </a:solidFill>
                <a:effectLst>
                  <a:outerShdw blurRad="50800" dist="38100" algn="tr" rotWithShape="0">
                    <a:srgbClr val="000000">
                      <a:alpha val="40000"/>
                    </a:srgbClr>
                  </a:outerShdw>
                </a:effectLst>
                <a:latin typeface="Arial"/>
                <a:ea typeface="+mn-ea"/>
                <a:cs typeface="Arial"/>
              </a:rPr>
              <a:t> immunofluorescence in atherosclerotic plaques of mice lacking </a:t>
            </a:r>
            <a:endParaRPr lang="en-US" dirty="0" smtClean="0">
              <a:effectLst/>
            </a:endParaRPr>
          </a:p>
          <a:p>
            <a:pPr rtl="0" eaLnBrk="0" fontAlgn="base" latinLnBrk="0" hangingPunct="0"/>
            <a:r>
              <a:rPr lang="en-CA" sz="3200" b="1" i="0" spc="0" baseline="0" dirty="0" smtClean="0">
                <a:ln>
                  <a:noFill/>
                </a:ln>
                <a:solidFill>
                  <a:srgbClr val="FFFF99"/>
                </a:solidFill>
                <a:effectLst>
                  <a:outerShdw blurRad="50800" dist="38100" algn="tr" rotWithShape="0">
                    <a:srgbClr val="000000">
                      <a:alpha val="40000"/>
                    </a:srgbClr>
                  </a:outerShdw>
                </a:effectLst>
                <a:latin typeface="Arial"/>
                <a:ea typeface="+mn-ea"/>
                <a:cs typeface="Arial"/>
              </a:rPr>
              <a:t>SR-B1 in bone marrow derived cells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1072" y="1874975"/>
            <a:ext cx="1808162" cy="400050"/>
          </a:xfrm>
          <a:prstGeom prst="rect">
            <a:avLst/>
          </a:prstGeom>
          <a:noFill/>
        </p:spPr>
        <p:txBody>
          <a:bodyPr wrap="none">
            <a:spAutoFit/>
          </a:bodyPr>
          <a:lstStyle/>
          <a:p>
            <a:pPr algn="ctr">
              <a:defRPr/>
            </a:pPr>
            <a:r>
              <a:rPr lang="en-CA" sz="2000" b="1" dirty="0">
                <a:solidFill>
                  <a:schemeClr val="bg1"/>
                </a:solidFill>
                <a:effectLst>
                  <a:outerShdw blurRad="38100" dist="38100" dir="2700000" algn="tl">
                    <a:srgbClr val="000000">
                      <a:alpha val="43137"/>
                    </a:srgbClr>
                  </a:outerShdw>
                </a:effectLst>
              </a:rPr>
              <a:t>Bone Marrow</a:t>
            </a:r>
          </a:p>
        </p:txBody>
      </p:sp>
      <p:sp>
        <p:nvSpPr>
          <p:cNvPr id="9" name="TextBox 8"/>
          <p:cNvSpPr txBox="1"/>
          <p:nvPr/>
        </p:nvSpPr>
        <p:spPr>
          <a:xfrm>
            <a:off x="530003" y="3007739"/>
            <a:ext cx="1202573" cy="400110"/>
          </a:xfrm>
          <a:prstGeom prst="rect">
            <a:avLst/>
          </a:prstGeom>
          <a:noFill/>
        </p:spPr>
        <p:txBody>
          <a:bodyPr wrap="none">
            <a:spAutoFit/>
          </a:bodyPr>
          <a:lstStyle/>
          <a:p>
            <a:pPr>
              <a:defRPr/>
            </a:pPr>
            <a:r>
              <a:rPr lang="en-CA" sz="2000" b="1" dirty="0" smtClean="0">
                <a:solidFill>
                  <a:schemeClr val="bg1"/>
                </a:solidFill>
                <a:effectLst>
                  <a:outerShdw blurRad="38100" dist="38100" dir="2700000" algn="tl">
                    <a:srgbClr val="000000">
                      <a:alpha val="43137"/>
                    </a:srgbClr>
                  </a:outerShdw>
                </a:effectLst>
              </a:rPr>
              <a:t>SR-B1</a:t>
            </a:r>
            <a:r>
              <a:rPr lang="en-CA" sz="2000" b="1" baseline="30000" dirty="0" smtClean="0">
                <a:solidFill>
                  <a:schemeClr val="bg1"/>
                </a:solidFill>
                <a:effectLst>
                  <a:outerShdw blurRad="38100" dist="38100" dir="2700000" algn="tl">
                    <a:srgbClr val="000000">
                      <a:alpha val="43137"/>
                    </a:srgbClr>
                  </a:outerShdw>
                </a:effectLst>
              </a:rPr>
              <a:t>+/+</a:t>
            </a:r>
            <a:endParaRPr lang="en-CA" sz="2000" b="1" baseline="30000" dirty="0">
              <a:solidFill>
                <a:schemeClr val="bg1"/>
              </a:solidFill>
              <a:effectLst>
                <a:outerShdw blurRad="38100" dist="38100" dir="2700000" algn="tl">
                  <a:srgbClr val="000000">
                    <a:alpha val="43137"/>
                  </a:srgbClr>
                </a:outerShdw>
              </a:effectLst>
            </a:endParaRPr>
          </a:p>
        </p:txBody>
      </p:sp>
      <p:sp>
        <p:nvSpPr>
          <p:cNvPr id="10" name="TextBox 9"/>
          <p:cNvSpPr txBox="1"/>
          <p:nvPr/>
        </p:nvSpPr>
        <p:spPr>
          <a:xfrm>
            <a:off x="572072" y="4945722"/>
            <a:ext cx="1119217" cy="400110"/>
          </a:xfrm>
          <a:prstGeom prst="rect">
            <a:avLst/>
          </a:prstGeom>
          <a:noFill/>
        </p:spPr>
        <p:txBody>
          <a:bodyPr wrap="none">
            <a:spAutoFit/>
          </a:bodyPr>
          <a:lstStyle/>
          <a:p>
            <a:pPr>
              <a:defRPr/>
            </a:pPr>
            <a:r>
              <a:rPr lang="en-CA" sz="2000" b="1" dirty="0" smtClean="0">
                <a:solidFill>
                  <a:schemeClr val="bg1"/>
                </a:solidFill>
                <a:effectLst>
                  <a:outerShdw blurRad="38100" dist="38100" dir="2700000" algn="tl">
                    <a:srgbClr val="000000">
                      <a:alpha val="43137"/>
                    </a:srgbClr>
                  </a:outerShdw>
                </a:effectLst>
              </a:rPr>
              <a:t>SR-B1</a:t>
            </a:r>
            <a:r>
              <a:rPr lang="en-CA" sz="2000" b="1" baseline="30000" dirty="0" smtClean="0">
                <a:solidFill>
                  <a:schemeClr val="bg1"/>
                </a:solidFill>
                <a:effectLst>
                  <a:outerShdw blurRad="38100" dist="38100" dir="2700000" algn="tl">
                    <a:srgbClr val="000000">
                      <a:alpha val="43137"/>
                    </a:srgbClr>
                  </a:outerShdw>
                </a:effectLst>
              </a:rPr>
              <a:t>-</a:t>
            </a:r>
            <a:r>
              <a:rPr lang="en-CA" sz="2000" b="1" baseline="30000" dirty="0">
                <a:solidFill>
                  <a:schemeClr val="bg1"/>
                </a:solidFill>
                <a:effectLst>
                  <a:outerShdw blurRad="38100" dist="38100" dir="2700000" algn="tl">
                    <a:srgbClr val="000000">
                      <a:alpha val="43137"/>
                    </a:srgbClr>
                  </a:outerShdw>
                </a:effectLst>
              </a:rPr>
              <a:t>/-</a:t>
            </a:r>
          </a:p>
        </p:txBody>
      </p:sp>
      <p:sp>
        <p:nvSpPr>
          <p:cNvPr id="11" name="TextBox 10"/>
          <p:cNvSpPr txBox="1"/>
          <p:nvPr/>
        </p:nvSpPr>
        <p:spPr>
          <a:xfrm>
            <a:off x="275087" y="6457950"/>
            <a:ext cx="1439863" cy="400050"/>
          </a:xfrm>
          <a:prstGeom prst="rect">
            <a:avLst/>
          </a:prstGeom>
          <a:noFill/>
        </p:spPr>
        <p:txBody>
          <a:bodyPr wrap="none">
            <a:spAutoFit/>
          </a:bodyPr>
          <a:lstStyle/>
          <a:p>
            <a:pPr algn="ctr">
              <a:defRPr/>
            </a:pPr>
            <a:r>
              <a:rPr lang="en-CA" sz="2000" b="1" dirty="0">
                <a:solidFill>
                  <a:srgbClr val="00FF00"/>
                </a:solidFill>
                <a:effectLst>
                  <a:outerShdw blurRad="38100" dist="38100" dir="2700000" algn="tl">
                    <a:srgbClr val="000000">
                      <a:alpha val="43137"/>
                    </a:srgbClr>
                  </a:outerShdw>
                </a:effectLst>
              </a:rPr>
              <a:t>Apoptosis</a:t>
            </a:r>
          </a:p>
        </p:txBody>
      </p:sp>
      <p:sp>
        <p:nvSpPr>
          <p:cNvPr id="13" name="TextBox 12"/>
          <p:cNvSpPr txBox="1"/>
          <p:nvPr/>
        </p:nvSpPr>
        <p:spPr>
          <a:xfrm>
            <a:off x="1950991" y="6457950"/>
            <a:ext cx="954087" cy="400050"/>
          </a:xfrm>
          <a:prstGeom prst="rect">
            <a:avLst/>
          </a:prstGeom>
          <a:solidFill>
            <a:schemeClr val="bg1"/>
          </a:solidFill>
        </p:spPr>
        <p:txBody>
          <a:bodyPr wrap="none">
            <a:spAutoFit/>
          </a:bodyPr>
          <a:lstStyle/>
          <a:p>
            <a:pPr algn="ctr">
              <a:defRPr/>
            </a:pPr>
            <a:r>
              <a:rPr lang="en-CA" sz="2000" b="1" dirty="0">
                <a:solidFill>
                  <a:schemeClr val="accent6"/>
                </a:solidFill>
                <a:effectLst>
                  <a:outerShdw blurRad="38100" dist="38100" dir="2700000" algn="tl">
                    <a:srgbClr val="000000">
                      <a:alpha val="43137"/>
                    </a:srgbClr>
                  </a:outerShdw>
                </a:effectLst>
              </a:rPr>
              <a:t>Nuclei</a:t>
            </a:r>
          </a:p>
        </p:txBody>
      </p:sp>
      <p:grpSp>
        <p:nvGrpSpPr>
          <p:cNvPr id="19464" name="Group 37"/>
          <p:cNvGrpSpPr>
            <a:grpSpLocks/>
          </p:cNvGrpSpPr>
          <p:nvPr/>
        </p:nvGrpSpPr>
        <p:grpSpPr bwMode="auto">
          <a:xfrm>
            <a:off x="1892874" y="2452826"/>
            <a:ext cx="2121621" cy="1846366"/>
            <a:chOff x="2277606" y="6304889"/>
            <a:chExt cx="1682107" cy="1464066"/>
          </a:xfrm>
        </p:grpSpPr>
        <p:grpSp>
          <p:nvGrpSpPr>
            <p:cNvPr id="19478" name="Group 34"/>
            <p:cNvGrpSpPr>
              <a:grpSpLocks/>
            </p:cNvGrpSpPr>
            <p:nvPr/>
          </p:nvGrpSpPr>
          <p:grpSpPr bwMode="auto">
            <a:xfrm rot="5400000">
              <a:off x="2386627" y="6195868"/>
              <a:ext cx="1464066" cy="1682107"/>
              <a:chOff x="3382358" y="6217820"/>
              <a:chExt cx="1464066" cy="1682107"/>
            </a:xfrm>
          </p:grpSpPr>
          <p:pic>
            <p:nvPicPr>
              <p:cNvPr id="19480" name="Picture 42" descr="Slide1-1 _2-1_20x_TUNEL1500ms_DAPI100ms_RD1500_Blueand green-adjust(CMYK).tif"/>
              <p:cNvPicPr>
                <a:picLocks noChangeAspect="1"/>
              </p:cNvPicPr>
              <p:nvPr/>
            </p:nvPicPr>
            <p:blipFill>
              <a:blip r:embed="rId2" cstate="print"/>
              <a:srcRect r="9795"/>
              <a:stretch>
                <a:fillRect/>
              </a:stretch>
            </p:blipFill>
            <p:spPr bwMode="auto">
              <a:xfrm rot="-5400000">
                <a:off x="3281264" y="6334768"/>
                <a:ext cx="1666253" cy="1464066"/>
              </a:xfrm>
              <a:prstGeom prst="rect">
                <a:avLst/>
              </a:prstGeom>
              <a:noFill/>
              <a:ln w="9525">
                <a:noFill/>
                <a:miter lim="800000"/>
                <a:headEnd/>
                <a:tailEnd/>
              </a:ln>
            </p:spPr>
          </p:pic>
          <p:sp>
            <p:nvSpPr>
              <p:cNvPr id="23" name="Freeform 22"/>
              <p:cNvSpPr/>
              <p:nvPr/>
            </p:nvSpPr>
            <p:spPr bwMode="auto">
              <a:xfrm>
                <a:off x="3385951" y="6217820"/>
                <a:ext cx="1450593" cy="1251028"/>
              </a:xfrm>
              <a:custGeom>
                <a:avLst/>
                <a:gdLst>
                  <a:gd name="connsiteX0" fmla="*/ 436562 w 1450975"/>
                  <a:gd name="connsiteY0" fmla="*/ 0 h 1250950"/>
                  <a:gd name="connsiteX1" fmla="*/ 393700 w 1450975"/>
                  <a:gd name="connsiteY1" fmla="*/ 114300 h 1250950"/>
                  <a:gd name="connsiteX2" fmla="*/ 360362 w 1450975"/>
                  <a:gd name="connsiteY2" fmla="*/ 200025 h 1250950"/>
                  <a:gd name="connsiteX3" fmla="*/ 293687 w 1450975"/>
                  <a:gd name="connsiteY3" fmla="*/ 323850 h 1250950"/>
                  <a:gd name="connsiteX4" fmla="*/ 236537 w 1450975"/>
                  <a:gd name="connsiteY4" fmla="*/ 400050 h 1250950"/>
                  <a:gd name="connsiteX5" fmla="*/ 165100 w 1450975"/>
                  <a:gd name="connsiteY5" fmla="*/ 485775 h 1250950"/>
                  <a:gd name="connsiteX6" fmla="*/ 131762 w 1450975"/>
                  <a:gd name="connsiteY6" fmla="*/ 547687 h 1250950"/>
                  <a:gd name="connsiteX7" fmla="*/ 65087 w 1450975"/>
                  <a:gd name="connsiteY7" fmla="*/ 614362 h 1250950"/>
                  <a:gd name="connsiteX8" fmla="*/ 36512 w 1450975"/>
                  <a:gd name="connsiteY8" fmla="*/ 671512 h 1250950"/>
                  <a:gd name="connsiteX9" fmla="*/ 7937 w 1450975"/>
                  <a:gd name="connsiteY9" fmla="*/ 709612 h 1250950"/>
                  <a:gd name="connsiteX10" fmla="*/ 3175 w 1450975"/>
                  <a:gd name="connsiteY10" fmla="*/ 771525 h 1250950"/>
                  <a:gd name="connsiteX11" fmla="*/ 26987 w 1450975"/>
                  <a:gd name="connsiteY11" fmla="*/ 819150 h 1250950"/>
                  <a:gd name="connsiteX12" fmla="*/ 69850 w 1450975"/>
                  <a:gd name="connsiteY12" fmla="*/ 862012 h 1250950"/>
                  <a:gd name="connsiteX13" fmla="*/ 107950 w 1450975"/>
                  <a:gd name="connsiteY13" fmla="*/ 923925 h 1250950"/>
                  <a:gd name="connsiteX14" fmla="*/ 188912 w 1450975"/>
                  <a:gd name="connsiteY14" fmla="*/ 976312 h 1250950"/>
                  <a:gd name="connsiteX15" fmla="*/ 246062 w 1450975"/>
                  <a:gd name="connsiteY15" fmla="*/ 1023937 h 1250950"/>
                  <a:gd name="connsiteX16" fmla="*/ 307975 w 1450975"/>
                  <a:gd name="connsiteY16" fmla="*/ 1090612 h 1250950"/>
                  <a:gd name="connsiteX17" fmla="*/ 374650 w 1450975"/>
                  <a:gd name="connsiteY17" fmla="*/ 1152525 h 1250950"/>
                  <a:gd name="connsiteX18" fmla="*/ 431800 w 1450975"/>
                  <a:gd name="connsiteY18" fmla="*/ 1204912 h 1250950"/>
                  <a:gd name="connsiteX19" fmla="*/ 508000 w 1450975"/>
                  <a:gd name="connsiteY19" fmla="*/ 1228725 h 1250950"/>
                  <a:gd name="connsiteX20" fmla="*/ 593725 w 1450975"/>
                  <a:gd name="connsiteY20" fmla="*/ 1228725 h 1250950"/>
                  <a:gd name="connsiteX21" fmla="*/ 679450 w 1450975"/>
                  <a:gd name="connsiteY21" fmla="*/ 1223962 h 1250950"/>
                  <a:gd name="connsiteX22" fmla="*/ 774700 w 1450975"/>
                  <a:gd name="connsiteY22" fmla="*/ 1214437 h 1250950"/>
                  <a:gd name="connsiteX23" fmla="*/ 893762 w 1450975"/>
                  <a:gd name="connsiteY23" fmla="*/ 1214437 h 1250950"/>
                  <a:gd name="connsiteX24" fmla="*/ 955675 w 1450975"/>
                  <a:gd name="connsiteY24" fmla="*/ 1247775 h 1250950"/>
                  <a:gd name="connsiteX25" fmla="*/ 1046162 w 1450975"/>
                  <a:gd name="connsiteY25" fmla="*/ 1233487 h 1250950"/>
                  <a:gd name="connsiteX26" fmla="*/ 1165225 w 1450975"/>
                  <a:gd name="connsiteY26" fmla="*/ 1219200 h 1250950"/>
                  <a:gd name="connsiteX27" fmla="*/ 1270000 w 1450975"/>
                  <a:gd name="connsiteY27" fmla="*/ 1209675 h 1250950"/>
                  <a:gd name="connsiteX28" fmla="*/ 1341437 w 1450975"/>
                  <a:gd name="connsiteY28" fmla="*/ 1209675 h 1250950"/>
                  <a:gd name="connsiteX29" fmla="*/ 1417637 w 1450975"/>
                  <a:gd name="connsiteY29" fmla="*/ 1190625 h 1250950"/>
                  <a:gd name="connsiteX30" fmla="*/ 1450975 w 1450975"/>
                  <a:gd name="connsiteY30" fmla="*/ 1176337 h 12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50975" h="1250950">
                    <a:moveTo>
                      <a:pt x="436562" y="0"/>
                    </a:moveTo>
                    <a:cubicBezTo>
                      <a:pt x="421481" y="40481"/>
                      <a:pt x="406400" y="80963"/>
                      <a:pt x="393700" y="114300"/>
                    </a:cubicBezTo>
                    <a:cubicBezTo>
                      <a:pt x="381000" y="147638"/>
                      <a:pt x="377031" y="165100"/>
                      <a:pt x="360362" y="200025"/>
                    </a:cubicBezTo>
                    <a:cubicBezTo>
                      <a:pt x="343693" y="234950"/>
                      <a:pt x="314325" y="290513"/>
                      <a:pt x="293687" y="323850"/>
                    </a:cubicBezTo>
                    <a:cubicBezTo>
                      <a:pt x="273050" y="357188"/>
                      <a:pt x="257968" y="373063"/>
                      <a:pt x="236537" y="400050"/>
                    </a:cubicBezTo>
                    <a:cubicBezTo>
                      <a:pt x="215106" y="427037"/>
                      <a:pt x="182562" y="461169"/>
                      <a:pt x="165100" y="485775"/>
                    </a:cubicBezTo>
                    <a:cubicBezTo>
                      <a:pt x="147638" y="510381"/>
                      <a:pt x="148431" y="526256"/>
                      <a:pt x="131762" y="547687"/>
                    </a:cubicBezTo>
                    <a:cubicBezTo>
                      <a:pt x="115093" y="569118"/>
                      <a:pt x="80962" y="593725"/>
                      <a:pt x="65087" y="614362"/>
                    </a:cubicBezTo>
                    <a:cubicBezTo>
                      <a:pt x="49212" y="635000"/>
                      <a:pt x="46037" y="655637"/>
                      <a:pt x="36512" y="671512"/>
                    </a:cubicBezTo>
                    <a:cubicBezTo>
                      <a:pt x="26987" y="687387"/>
                      <a:pt x="13493" y="692943"/>
                      <a:pt x="7937" y="709612"/>
                    </a:cubicBezTo>
                    <a:cubicBezTo>
                      <a:pt x="2381" y="726281"/>
                      <a:pt x="0" y="753269"/>
                      <a:pt x="3175" y="771525"/>
                    </a:cubicBezTo>
                    <a:cubicBezTo>
                      <a:pt x="6350" y="789781"/>
                      <a:pt x="15874" y="804069"/>
                      <a:pt x="26987" y="819150"/>
                    </a:cubicBezTo>
                    <a:cubicBezTo>
                      <a:pt x="38100" y="834231"/>
                      <a:pt x="56356" y="844550"/>
                      <a:pt x="69850" y="862012"/>
                    </a:cubicBezTo>
                    <a:cubicBezTo>
                      <a:pt x="83344" y="879474"/>
                      <a:pt x="88106" y="904875"/>
                      <a:pt x="107950" y="923925"/>
                    </a:cubicBezTo>
                    <a:cubicBezTo>
                      <a:pt x="127794" y="942975"/>
                      <a:pt x="165893" y="959643"/>
                      <a:pt x="188912" y="976312"/>
                    </a:cubicBezTo>
                    <a:cubicBezTo>
                      <a:pt x="211931" y="992981"/>
                      <a:pt x="226218" y="1004887"/>
                      <a:pt x="246062" y="1023937"/>
                    </a:cubicBezTo>
                    <a:cubicBezTo>
                      <a:pt x="265906" y="1042987"/>
                      <a:pt x="286544" y="1069181"/>
                      <a:pt x="307975" y="1090612"/>
                    </a:cubicBezTo>
                    <a:cubicBezTo>
                      <a:pt x="329406" y="1112043"/>
                      <a:pt x="374650" y="1152525"/>
                      <a:pt x="374650" y="1152525"/>
                    </a:cubicBezTo>
                    <a:cubicBezTo>
                      <a:pt x="395287" y="1171575"/>
                      <a:pt x="409575" y="1192212"/>
                      <a:pt x="431800" y="1204912"/>
                    </a:cubicBezTo>
                    <a:cubicBezTo>
                      <a:pt x="454025" y="1217612"/>
                      <a:pt x="481013" y="1224756"/>
                      <a:pt x="508000" y="1228725"/>
                    </a:cubicBezTo>
                    <a:cubicBezTo>
                      <a:pt x="534988" y="1232694"/>
                      <a:pt x="565150" y="1229519"/>
                      <a:pt x="593725" y="1228725"/>
                    </a:cubicBezTo>
                    <a:cubicBezTo>
                      <a:pt x="622300" y="1227931"/>
                      <a:pt x="649288" y="1226343"/>
                      <a:pt x="679450" y="1223962"/>
                    </a:cubicBezTo>
                    <a:cubicBezTo>
                      <a:pt x="709613" y="1221581"/>
                      <a:pt x="738981" y="1216024"/>
                      <a:pt x="774700" y="1214437"/>
                    </a:cubicBezTo>
                    <a:cubicBezTo>
                      <a:pt x="810419" y="1212850"/>
                      <a:pt x="863600" y="1208881"/>
                      <a:pt x="893762" y="1214437"/>
                    </a:cubicBezTo>
                    <a:cubicBezTo>
                      <a:pt x="923924" y="1219993"/>
                      <a:pt x="930275" y="1244600"/>
                      <a:pt x="955675" y="1247775"/>
                    </a:cubicBezTo>
                    <a:cubicBezTo>
                      <a:pt x="981075" y="1250950"/>
                      <a:pt x="1011237" y="1238250"/>
                      <a:pt x="1046162" y="1233487"/>
                    </a:cubicBezTo>
                    <a:cubicBezTo>
                      <a:pt x="1081087" y="1228725"/>
                      <a:pt x="1127919" y="1223169"/>
                      <a:pt x="1165225" y="1219200"/>
                    </a:cubicBezTo>
                    <a:cubicBezTo>
                      <a:pt x="1202531" y="1215231"/>
                      <a:pt x="1240631" y="1211262"/>
                      <a:pt x="1270000" y="1209675"/>
                    </a:cubicBezTo>
                    <a:cubicBezTo>
                      <a:pt x="1299369" y="1208088"/>
                      <a:pt x="1316831" y="1212850"/>
                      <a:pt x="1341437" y="1209675"/>
                    </a:cubicBezTo>
                    <a:cubicBezTo>
                      <a:pt x="1366043" y="1206500"/>
                      <a:pt x="1399381" y="1196181"/>
                      <a:pt x="1417637" y="1190625"/>
                    </a:cubicBezTo>
                    <a:cubicBezTo>
                      <a:pt x="1435893" y="1185069"/>
                      <a:pt x="1443434" y="1180703"/>
                      <a:pt x="1450975" y="1176337"/>
                    </a:cubicBezTo>
                  </a:path>
                </a:pathLst>
              </a:custGeom>
              <a:ln>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cxnSp>
            <p:nvCxnSpPr>
              <p:cNvPr id="29" name="Straight Arrow Connector 28"/>
              <p:cNvCxnSpPr/>
              <p:nvPr/>
            </p:nvCxnSpPr>
            <p:spPr bwMode="auto">
              <a:xfrm rot="5400000">
                <a:off x="4113052" y="6925056"/>
                <a:ext cx="118547" cy="52994"/>
              </a:xfrm>
              <a:prstGeom prst="straightConnector1">
                <a:avLst/>
              </a:prstGeom>
              <a:ln w="9525">
                <a:solidFill>
                  <a:srgbClr val="FFFF00"/>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bwMode="auto">
              <a:xfrm rot="10800000" flipV="1">
                <a:off x="3626669" y="6816841"/>
                <a:ext cx="99700" cy="76337"/>
              </a:xfrm>
              <a:prstGeom prst="straightConnector1">
                <a:avLst/>
              </a:prstGeom>
              <a:ln w="9525">
                <a:solidFill>
                  <a:srgbClr val="FFFF00"/>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19479" name="TextBox 47"/>
            <p:cNvSpPr txBox="1">
              <a:spLocks noChangeArrowheads="1"/>
            </p:cNvSpPr>
            <p:nvPr/>
          </p:nvSpPr>
          <p:spPr bwMode="auto">
            <a:xfrm>
              <a:off x="3398813" y="6858000"/>
              <a:ext cx="263214" cy="246111"/>
            </a:xfrm>
            <a:prstGeom prst="rect">
              <a:avLst/>
            </a:prstGeom>
            <a:noFill/>
            <a:ln w="9525">
              <a:noFill/>
              <a:miter lim="800000"/>
              <a:headEnd/>
              <a:tailEnd/>
            </a:ln>
          </p:spPr>
          <p:txBody>
            <a:bodyPr wrap="none">
              <a:spAutoFit/>
            </a:bodyPr>
            <a:lstStyle/>
            <a:p>
              <a:r>
                <a:rPr lang="en-CA" sz="1000" b="1">
                  <a:solidFill>
                    <a:srgbClr val="FFFF00"/>
                  </a:solidFill>
                </a:rPr>
                <a:t>L</a:t>
              </a:r>
            </a:p>
          </p:txBody>
        </p:sp>
      </p:grpSp>
      <p:grpSp>
        <p:nvGrpSpPr>
          <p:cNvPr id="19465" name="Group 39"/>
          <p:cNvGrpSpPr>
            <a:grpSpLocks/>
          </p:cNvGrpSpPr>
          <p:nvPr/>
        </p:nvGrpSpPr>
        <p:grpSpPr bwMode="auto">
          <a:xfrm>
            <a:off x="1898724" y="4349865"/>
            <a:ext cx="2112560" cy="1846366"/>
            <a:chOff x="6170618" y="5393933"/>
            <a:chExt cx="1675777" cy="1464067"/>
          </a:xfrm>
        </p:grpSpPr>
        <p:grpSp>
          <p:nvGrpSpPr>
            <p:cNvPr id="19466" name="Group 36"/>
            <p:cNvGrpSpPr>
              <a:grpSpLocks/>
            </p:cNvGrpSpPr>
            <p:nvPr/>
          </p:nvGrpSpPr>
          <p:grpSpPr bwMode="auto">
            <a:xfrm>
              <a:off x="6170618" y="5393933"/>
              <a:ext cx="1675777" cy="1464067"/>
              <a:chOff x="5731231" y="6303377"/>
              <a:chExt cx="1675777" cy="1464067"/>
            </a:xfrm>
          </p:grpSpPr>
          <p:grpSp>
            <p:nvGrpSpPr>
              <p:cNvPr id="19468" name="Group 35"/>
              <p:cNvGrpSpPr>
                <a:grpSpLocks/>
              </p:cNvGrpSpPr>
              <p:nvPr/>
            </p:nvGrpSpPr>
            <p:grpSpPr bwMode="auto">
              <a:xfrm rot="5400000">
                <a:off x="5837086" y="6197522"/>
                <a:ext cx="1464067" cy="1675777"/>
                <a:chOff x="4934561" y="6233148"/>
                <a:chExt cx="1464067" cy="1675777"/>
              </a:xfrm>
            </p:grpSpPr>
            <p:pic>
              <p:nvPicPr>
                <p:cNvPr id="19470" name="Picture 43" descr="Slide2-7 _2-6_20x_TUNEL1500ms_DAPI100ms_RD1500_green and blue-adjust.tif (RGB)-CMYK.tif"/>
                <p:cNvPicPr>
                  <a:picLocks noChangeAspect="1"/>
                </p:cNvPicPr>
                <p:nvPr/>
              </p:nvPicPr>
              <p:blipFill>
                <a:blip r:embed="rId3" cstate="print"/>
                <a:srcRect r="9277"/>
                <a:stretch>
                  <a:fillRect/>
                </a:stretch>
              </p:blipFill>
              <p:spPr bwMode="auto">
                <a:xfrm rot="-5400000">
                  <a:off x="4828706" y="6339003"/>
                  <a:ext cx="1675777" cy="1464067"/>
                </a:xfrm>
                <a:prstGeom prst="rect">
                  <a:avLst/>
                </a:prstGeom>
                <a:noFill/>
                <a:ln w="9525">
                  <a:noFill/>
                  <a:miter lim="800000"/>
                  <a:headEnd/>
                  <a:tailEnd/>
                </a:ln>
              </p:spPr>
            </p:pic>
            <p:sp>
              <p:nvSpPr>
                <p:cNvPr id="22" name="Freeform 21"/>
                <p:cNvSpPr/>
                <p:nvPr/>
              </p:nvSpPr>
              <p:spPr bwMode="auto">
                <a:xfrm>
                  <a:off x="5475277" y="6252916"/>
                  <a:ext cx="869458" cy="936278"/>
                </a:xfrm>
                <a:custGeom>
                  <a:avLst/>
                  <a:gdLst>
                    <a:gd name="connsiteX0" fmla="*/ 0 w 870744"/>
                    <a:gd name="connsiteY0" fmla="*/ 0 h 935832"/>
                    <a:gd name="connsiteX1" fmla="*/ 76200 w 870744"/>
                    <a:gd name="connsiteY1" fmla="*/ 61913 h 935832"/>
                    <a:gd name="connsiteX2" fmla="*/ 109538 w 870744"/>
                    <a:gd name="connsiteY2" fmla="*/ 90488 h 935832"/>
                    <a:gd name="connsiteX3" fmla="*/ 171450 w 870744"/>
                    <a:gd name="connsiteY3" fmla="*/ 123825 h 935832"/>
                    <a:gd name="connsiteX4" fmla="*/ 223838 w 870744"/>
                    <a:gd name="connsiteY4" fmla="*/ 161925 h 935832"/>
                    <a:gd name="connsiteX5" fmla="*/ 247650 w 870744"/>
                    <a:gd name="connsiteY5" fmla="*/ 214313 h 935832"/>
                    <a:gd name="connsiteX6" fmla="*/ 276225 w 870744"/>
                    <a:gd name="connsiteY6" fmla="*/ 300038 h 935832"/>
                    <a:gd name="connsiteX7" fmla="*/ 323850 w 870744"/>
                    <a:gd name="connsiteY7" fmla="*/ 357188 h 935832"/>
                    <a:gd name="connsiteX8" fmla="*/ 376238 w 870744"/>
                    <a:gd name="connsiteY8" fmla="*/ 395288 h 935832"/>
                    <a:gd name="connsiteX9" fmla="*/ 438150 w 870744"/>
                    <a:gd name="connsiteY9" fmla="*/ 433388 h 935832"/>
                    <a:gd name="connsiteX10" fmla="*/ 504825 w 870744"/>
                    <a:gd name="connsiteY10" fmla="*/ 457200 h 935832"/>
                    <a:gd name="connsiteX11" fmla="*/ 561975 w 870744"/>
                    <a:gd name="connsiteY11" fmla="*/ 495300 h 935832"/>
                    <a:gd name="connsiteX12" fmla="*/ 614363 w 870744"/>
                    <a:gd name="connsiteY12" fmla="*/ 552450 h 935832"/>
                    <a:gd name="connsiteX13" fmla="*/ 652463 w 870744"/>
                    <a:gd name="connsiteY13" fmla="*/ 590550 h 935832"/>
                    <a:gd name="connsiteX14" fmla="*/ 685800 w 870744"/>
                    <a:gd name="connsiteY14" fmla="*/ 633413 h 935832"/>
                    <a:gd name="connsiteX15" fmla="*/ 728663 w 870744"/>
                    <a:gd name="connsiteY15" fmla="*/ 700088 h 935832"/>
                    <a:gd name="connsiteX16" fmla="*/ 752475 w 870744"/>
                    <a:gd name="connsiteY16" fmla="*/ 757238 h 935832"/>
                    <a:gd name="connsiteX17" fmla="*/ 771525 w 870744"/>
                    <a:gd name="connsiteY17" fmla="*/ 804863 h 935832"/>
                    <a:gd name="connsiteX18" fmla="*/ 809625 w 870744"/>
                    <a:gd name="connsiteY18" fmla="*/ 847725 h 935832"/>
                    <a:gd name="connsiteX19" fmla="*/ 842963 w 870744"/>
                    <a:gd name="connsiteY19" fmla="*/ 890588 h 935832"/>
                    <a:gd name="connsiteX20" fmla="*/ 866775 w 870744"/>
                    <a:gd name="connsiteY20" fmla="*/ 928688 h 935832"/>
                    <a:gd name="connsiteX21" fmla="*/ 866775 w 870744"/>
                    <a:gd name="connsiteY21" fmla="*/ 933450 h 93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70744" h="935832">
                      <a:moveTo>
                        <a:pt x="0" y="0"/>
                      </a:moveTo>
                      <a:lnTo>
                        <a:pt x="76200" y="61913"/>
                      </a:lnTo>
                      <a:cubicBezTo>
                        <a:pt x="94456" y="76994"/>
                        <a:pt x="93663" y="80169"/>
                        <a:pt x="109538" y="90488"/>
                      </a:cubicBezTo>
                      <a:cubicBezTo>
                        <a:pt x="125413" y="100807"/>
                        <a:pt x="152400" y="111919"/>
                        <a:pt x="171450" y="123825"/>
                      </a:cubicBezTo>
                      <a:cubicBezTo>
                        <a:pt x="190500" y="135731"/>
                        <a:pt x="211138" y="146844"/>
                        <a:pt x="223838" y="161925"/>
                      </a:cubicBezTo>
                      <a:cubicBezTo>
                        <a:pt x="236538" y="177006"/>
                        <a:pt x="238919" y="191294"/>
                        <a:pt x="247650" y="214313"/>
                      </a:cubicBezTo>
                      <a:cubicBezTo>
                        <a:pt x="256381" y="237332"/>
                        <a:pt x="263525" y="276226"/>
                        <a:pt x="276225" y="300038"/>
                      </a:cubicBezTo>
                      <a:cubicBezTo>
                        <a:pt x="288925" y="323851"/>
                        <a:pt x="307181" y="341313"/>
                        <a:pt x="323850" y="357188"/>
                      </a:cubicBezTo>
                      <a:cubicBezTo>
                        <a:pt x="340519" y="373063"/>
                        <a:pt x="357188" y="382588"/>
                        <a:pt x="376238" y="395288"/>
                      </a:cubicBezTo>
                      <a:cubicBezTo>
                        <a:pt x="395288" y="407988"/>
                        <a:pt x="416719" y="423069"/>
                        <a:pt x="438150" y="433388"/>
                      </a:cubicBezTo>
                      <a:cubicBezTo>
                        <a:pt x="459581" y="443707"/>
                        <a:pt x="484188" y="446881"/>
                        <a:pt x="504825" y="457200"/>
                      </a:cubicBezTo>
                      <a:cubicBezTo>
                        <a:pt x="525463" y="467519"/>
                        <a:pt x="543719" y="479425"/>
                        <a:pt x="561975" y="495300"/>
                      </a:cubicBezTo>
                      <a:cubicBezTo>
                        <a:pt x="580231" y="511175"/>
                        <a:pt x="599282" y="536575"/>
                        <a:pt x="614363" y="552450"/>
                      </a:cubicBezTo>
                      <a:cubicBezTo>
                        <a:pt x="629444" y="568325"/>
                        <a:pt x="640557" y="577056"/>
                        <a:pt x="652463" y="590550"/>
                      </a:cubicBezTo>
                      <a:cubicBezTo>
                        <a:pt x="664369" y="604044"/>
                        <a:pt x="673100" y="615157"/>
                        <a:pt x="685800" y="633413"/>
                      </a:cubicBezTo>
                      <a:cubicBezTo>
                        <a:pt x="698500" y="651669"/>
                        <a:pt x="717551" y="679451"/>
                        <a:pt x="728663" y="700088"/>
                      </a:cubicBezTo>
                      <a:cubicBezTo>
                        <a:pt x="739775" y="720725"/>
                        <a:pt x="745331" y="739776"/>
                        <a:pt x="752475" y="757238"/>
                      </a:cubicBezTo>
                      <a:cubicBezTo>
                        <a:pt x="759619" y="774700"/>
                        <a:pt x="762000" y="789782"/>
                        <a:pt x="771525" y="804863"/>
                      </a:cubicBezTo>
                      <a:cubicBezTo>
                        <a:pt x="781050" y="819944"/>
                        <a:pt x="797719" y="833438"/>
                        <a:pt x="809625" y="847725"/>
                      </a:cubicBezTo>
                      <a:cubicBezTo>
                        <a:pt x="821531" y="862012"/>
                        <a:pt x="833438" y="877094"/>
                        <a:pt x="842963" y="890588"/>
                      </a:cubicBezTo>
                      <a:cubicBezTo>
                        <a:pt x="852488" y="904082"/>
                        <a:pt x="862806" y="921544"/>
                        <a:pt x="866775" y="928688"/>
                      </a:cubicBezTo>
                      <a:cubicBezTo>
                        <a:pt x="870744" y="935832"/>
                        <a:pt x="868759" y="934641"/>
                        <a:pt x="866775" y="933450"/>
                      </a:cubicBezTo>
                    </a:path>
                  </a:pathLst>
                </a:custGeom>
                <a:ln>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cxnSp>
              <p:nvCxnSpPr>
                <p:cNvPr id="26" name="Straight Arrow Connector 25"/>
                <p:cNvCxnSpPr/>
                <p:nvPr/>
              </p:nvCxnSpPr>
              <p:spPr bwMode="auto">
                <a:xfrm flipV="1">
                  <a:off x="5241745" y="6425436"/>
                  <a:ext cx="114071" cy="56608"/>
                </a:xfrm>
                <a:prstGeom prst="straightConnector1">
                  <a:avLst/>
                </a:prstGeom>
                <a:ln w="9525">
                  <a:solidFill>
                    <a:srgbClr val="FFFF00"/>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bwMode="auto">
                <a:xfrm flipV="1">
                  <a:off x="5555217" y="6753403"/>
                  <a:ext cx="96108" cy="88057"/>
                </a:xfrm>
                <a:prstGeom prst="straightConnector1">
                  <a:avLst/>
                </a:prstGeom>
                <a:ln w="9525">
                  <a:solidFill>
                    <a:srgbClr val="FFFF00"/>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bwMode="auto">
                <a:xfrm rot="5400000" flipH="1" flipV="1">
                  <a:off x="6017768" y="7120017"/>
                  <a:ext cx="119506" cy="52994"/>
                </a:xfrm>
                <a:prstGeom prst="straightConnector1">
                  <a:avLst/>
                </a:prstGeom>
                <a:ln w="9525">
                  <a:solidFill>
                    <a:srgbClr val="FFFF00"/>
                  </a:solidFill>
                  <a:headEnd type="none" w="med"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19469" name="TextBox 46"/>
              <p:cNvSpPr txBox="1">
                <a:spLocks noChangeArrowheads="1"/>
              </p:cNvSpPr>
              <p:nvPr/>
            </p:nvSpPr>
            <p:spPr bwMode="auto">
              <a:xfrm>
                <a:off x="6370861" y="6398133"/>
                <a:ext cx="263214" cy="246111"/>
              </a:xfrm>
              <a:prstGeom prst="rect">
                <a:avLst/>
              </a:prstGeom>
              <a:noFill/>
              <a:ln w="9525">
                <a:noFill/>
                <a:miter lim="800000"/>
                <a:headEnd/>
                <a:tailEnd/>
              </a:ln>
            </p:spPr>
            <p:txBody>
              <a:bodyPr wrap="none">
                <a:spAutoFit/>
              </a:bodyPr>
              <a:lstStyle/>
              <a:p>
                <a:r>
                  <a:rPr lang="en-CA" sz="1000" b="1">
                    <a:solidFill>
                      <a:srgbClr val="FFFF00"/>
                    </a:solidFill>
                  </a:rPr>
                  <a:t>L</a:t>
                </a:r>
              </a:p>
            </p:txBody>
          </p:sp>
        </p:grpSp>
        <p:sp>
          <p:nvSpPr>
            <p:cNvPr id="39" name="Freeform 38"/>
            <p:cNvSpPr/>
            <p:nvPr/>
          </p:nvSpPr>
          <p:spPr>
            <a:xfrm>
              <a:off x="6196676" y="6326265"/>
              <a:ext cx="696368" cy="470657"/>
            </a:xfrm>
            <a:custGeom>
              <a:avLst/>
              <a:gdLst>
                <a:gd name="connsiteX0" fmla="*/ 696035 w 696035"/>
                <a:gd name="connsiteY0" fmla="*/ 470848 h 470848"/>
                <a:gd name="connsiteX1" fmla="*/ 457200 w 696035"/>
                <a:gd name="connsiteY1" fmla="*/ 464024 h 470848"/>
                <a:gd name="connsiteX2" fmla="*/ 409432 w 696035"/>
                <a:gd name="connsiteY2" fmla="*/ 443553 h 470848"/>
                <a:gd name="connsiteX3" fmla="*/ 368489 w 696035"/>
                <a:gd name="connsiteY3" fmla="*/ 436729 h 470848"/>
                <a:gd name="connsiteX4" fmla="*/ 307074 w 696035"/>
                <a:gd name="connsiteY4" fmla="*/ 423081 h 470848"/>
                <a:gd name="connsiteX5" fmla="*/ 266131 w 696035"/>
                <a:gd name="connsiteY5" fmla="*/ 388962 h 470848"/>
                <a:gd name="connsiteX6" fmla="*/ 232012 w 696035"/>
                <a:gd name="connsiteY6" fmla="*/ 375314 h 470848"/>
                <a:gd name="connsiteX7" fmla="*/ 191068 w 696035"/>
                <a:gd name="connsiteY7" fmla="*/ 348018 h 470848"/>
                <a:gd name="connsiteX8" fmla="*/ 170597 w 696035"/>
                <a:gd name="connsiteY8" fmla="*/ 334370 h 470848"/>
                <a:gd name="connsiteX9" fmla="*/ 129653 w 696035"/>
                <a:gd name="connsiteY9" fmla="*/ 272956 h 470848"/>
                <a:gd name="connsiteX10" fmla="*/ 116006 w 696035"/>
                <a:gd name="connsiteY10" fmla="*/ 238836 h 470848"/>
                <a:gd name="connsiteX11" fmla="*/ 88710 w 696035"/>
                <a:gd name="connsiteY11" fmla="*/ 197893 h 470848"/>
                <a:gd name="connsiteX12" fmla="*/ 81886 w 696035"/>
                <a:gd name="connsiteY12" fmla="*/ 177421 h 470848"/>
                <a:gd name="connsiteX13" fmla="*/ 47767 w 696035"/>
                <a:gd name="connsiteY13" fmla="*/ 129654 h 470848"/>
                <a:gd name="connsiteX14" fmla="*/ 20471 w 696035"/>
                <a:gd name="connsiteY14" fmla="*/ 95535 h 470848"/>
                <a:gd name="connsiteX15" fmla="*/ 6823 w 696035"/>
                <a:gd name="connsiteY15" fmla="*/ 54591 h 470848"/>
                <a:gd name="connsiteX16" fmla="*/ 0 w 696035"/>
                <a:gd name="connsiteY16" fmla="*/ 34120 h 470848"/>
                <a:gd name="connsiteX17" fmla="*/ 0 w 696035"/>
                <a:gd name="connsiteY17" fmla="*/ 0 h 470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6035" h="470848">
                  <a:moveTo>
                    <a:pt x="696035" y="470848"/>
                  </a:moveTo>
                  <a:cubicBezTo>
                    <a:pt x="616423" y="468573"/>
                    <a:pt x="536734" y="468210"/>
                    <a:pt x="457200" y="464024"/>
                  </a:cubicBezTo>
                  <a:cubicBezTo>
                    <a:pt x="441978" y="463223"/>
                    <a:pt x="422089" y="447350"/>
                    <a:pt x="409432" y="443553"/>
                  </a:cubicBezTo>
                  <a:cubicBezTo>
                    <a:pt x="396180" y="439577"/>
                    <a:pt x="382056" y="439442"/>
                    <a:pt x="368489" y="436729"/>
                  </a:cubicBezTo>
                  <a:cubicBezTo>
                    <a:pt x="347925" y="432616"/>
                    <a:pt x="327546" y="427630"/>
                    <a:pt x="307074" y="423081"/>
                  </a:cubicBezTo>
                  <a:cubicBezTo>
                    <a:pt x="291979" y="407986"/>
                    <a:pt x="285136" y="398464"/>
                    <a:pt x="266131" y="388962"/>
                  </a:cubicBezTo>
                  <a:cubicBezTo>
                    <a:pt x="255175" y="383484"/>
                    <a:pt x="242765" y="381180"/>
                    <a:pt x="232012" y="375314"/>
                  </a:cubicBezTo>
                  <a:cubicBezTo>
                    <a:pt x="217612" y="367459"/>
                    <a:pt x="204716" y="357117"/>
                    <a:pt x="191068" y="348018"/>
                  </a:cubicBezTo>
                  <a:lnTo>
                    <a:pt x="170597" y="334370"/>
                  </a:lnTo>
                  <a:lnTo>
                    <a:pt x="129653" y="272956"/>
                  </a:lnTo>
                  <a:cubicBezTo>
                    <a:pt x="122858" y="262764"/>
                    <a:pt x="121872" y="249590"/>
                    <a:pt x="116006" y="238836"/>
                  </a:cubicBezTo>
                  <a:cubicBezTo>
                    <a:pt x="108152" y="224436"/>
                    <a:pt x="88710" y="197893"/>
                    <a:pt x="88710" y="197893"/>
                  </a:cubicBezTo>
                  <a:cubicBezTo>
                    <a:pt x="86435" y="191069"/>
                    <a:pt x="85455" y="183666"/>
                    <a:pt x="81886" y="177421"/>
                  </a:cubicBezTo>
                  <a:cubicBezTo>
                    <a:pt x="69522" y="155784"/>
                    <a:pt x="58329" y="150777"/>
                    <a:pt x="47767" y="129654"/>
                  </a:cubicBezTo>
                  <a:cubicBezTo>
                    <a:pt x="31287" y="96693"/>
                    <a:pt x="54981" y="118540"/>
                    <a:pt x="20471" y="95535"/>
                  </a:cubicBezTo>
                  <a:lnTo>
                    <a:pt x="6823" y="54591"/>
                  </a:lnTo>
                  <a:cubicBezTo>
                    <a:pt x="4549" y="47767"/>
                    <a:pt x="0" y="41313"/>
                    <a:pt x="0" y="34120"/>
                  </a:cubicBezTo>
                  <a:lnTo>
                    <a:pt x="0" y="0"/>
                  </a:lnTo>
                </a:path>
              </a:pathLst>
            </a:custGeom>
            <a:ln>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graphicFrame>
        <p:nvGraphicFramePr>
          <p:cNvPr id="35" name="Chart 34"/>
          <p:cNvGraphicFramePr>
            <a:graphicFrameLocks/>
          </p:cNvGraphicFramePr>
          <p:nvPr/>
        </p:nvGraphicFramePr>
        <p:xfrm>
          <a:off x="4107976" y="2273096"/>
          <a:ext cx="5886086" cy="4248874"/>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5"/>
          <p:cNvSpPr txBox="1">
            <a:spLocks noChangeArrowheads="1"/>
          </p:cNvSpPr>
          <p:nvPr/>
        </p:nvSpPr>
        <p:spPr bwMode="auto">
          <a:xfrm>
            <a:off x="5811364" y="6212716"/>
            <a:ext cx="898003" cy="307777"/>
          </a:xfrm>
          <a:prstGeom prst="rect">
            <a:avLst/>
          </a:prstGeom>
          <a:noFill/>
          <a:ln w="9525">
            <a:noFill/>
            <a:miter lim="800000"/>
            <a:headEnd/>
            <a:tailEnd/>
          </a:ln>
        </p:spPr>
        <p:txBody>
          <a:bodyPr wrap="none">
            <a:spAutoFit/>
          </a:bodyPr>
          <a:lstStyle/>
          <a:p>
            <a:pPr algn="ctr">
              <a:defRPr/>
            </a:pPr>
            <a:r>
              <a:rPr lang="en-US" sz="1400" b="1" dirty="0" smtClean="0">
                <a:solidFill>
                  <a:schemeClr val="bg1"/>
                </a:solidFill>
                <a:effectLst>
                  <a:outerShdw blurRad="38100" dist="38100" dir="2700000" algn="tl">
                    <a:srgbClr val="000000">
                      <a:alpha val="43137"/>
                    </a:srgbClr>
                  </a:outerShdw>
                </a:effectLst>
              </a:rPr>
              <a:t>SR-B1</a:t>
            </a:r>
            <a:r>
              <a:rPr lang="en-US" sz="1400" b="1" baseline="30000" dirty="0" smtClean="0">
                <a:solidFill>
                  <a:schemeClr val="bg1"/>
                </a:solidFill>
                <a:effectLst>
                  <a:outerShdw blurRad="38100" dist="38100" dir="2700000" algn="tl">
                    <a:srgbClr val="000000">
                      <a:alpha val="43137"/>
                    </a:srgbClr>
                  </a:outerShdw>
                </a:effectLst>
              </a:rPr>
              <a:t>+/+</a:t>
            </a:r>
            <a:endParaRPr lang="en-US" sz="1400" b="1" baseline="30000" dirty="0">
              <a:solidFill>
                <a:schemeClr val="bg1"/>
              </a:solidFill>
              <a:effectLst>
                <a:outerShdw blurRad="38100" dist="38100" dir="2700000" algn="tl">
                  <a:srgbClr val="000000">
                    <a:alpha val="43137"/>
                  </a:srgbClr>
                </a:outerShdw>
              </a:effectLst>
            </a:endParaRPr>
          </a:p>
        </p:txBody>
      </p:sp>
      <p:sp>
        <p:nvSpPr>
          <p:cNvPr id="38" name="TextBox 35"/>
          <p:cNvSpPr txBox="1">
            <a:spLocks noChangeArrowheads="1"/>
          </p:cNvSpPr>
          <p:nvPr/>
        </p:nvSpPr>
        <p:spPr bwMode="auto">
          <a:xfrm>
            <a:off x="7132164" y="6212716"/>
            <a:ext cx="837089" cy="307777"/>
          </a:xfrm>
          <a:prstGeom prst="rect">
            <a:avLst/>
          </a:prstGeom>
          <a:noFill/>
          <a:ln w="9525">
            <a:noFill/>
            <a:miter lim="800000"/>
            <a:headEnd/>
            <a:tailEnd/>
          </a:ln>
        </p:spPr>
        <p:txBody>
          <a:bodyPr wrap="none">
            <a:spAutoFit/>
          </a:bodyPr>
          <a:lstStyle/>
          <a:p>
            <a:pPr algn="ctr">
              <a:defRPr/>
            </a:pPr>
            <a:r>
              <a:rPr lang="en-US" sz="1400" b="1" dirty="0" smtClean="0">
                <a:solidFill>
                  <a:schemeClr val="bg1"/>
                </a:solidFill>
                <a:effectLst>
                  <a:outerShdw blurRad="38100" dist="38100" dir="2700000" algn="tl">
                    <a:srgbClr val="000000">
                      <a:alpha val="43137"/>
                    </a:srgbClr>
                  </a:outerShdw>
                </a:effectLst>
              </a:rPr>
              <a:t>SR-B1</a:t>
            </a:r>
            <a:r>
              <a:rPr lang="en-US" sz="1400" b="1" baseline="30000" dirty="0" smtClean="0">
                <a:solidFill>
                  <a:schemeClr val="bg1"/>
                </a:solidFill>
                <a:effectLst>
                  <a:outerShdw blurRad="38100" dist="38100" dir="2700000" algn="tl">
                    <a:srgbClr val="000000">
                      <a:alpha val="43137"/>
                    </a:srgbClr>
                  </a:outerShdw>
                </a:effectLst>
              </a:rPr>
              <a:t>-</a:t>
            </a:r>
            <a:r>
              <a:rPr lang="en-US" sz="1400" b="1" baseline="30000" dirty="0">
                <a:solidFill>
                  <a:schemeClr val="bg1"/>
                </a:solidFill>
                <a:effectLst>
                  <a:outerShdw blurRad="38100" dist="38100" dir="2700000" algn="tl">
                    <a:srgbClr val="000000">
                      <a:alpha val="43137"/>
                    </a:srgbClr>
                  </a:outerShdw>
                </a:effectLst>
              </a:rPr>
              <a:t>/-</a:t>
            </a:r>
          </a:p>
        </p:txBody>
      </p:sp>
      <p:cxnSp>
        <p:nvCxnSpPr>
          <p:cNvPr id="40" name="Straight Connector 39"/>
          <p:cNvCxnSpPr/>
          <p:nvPr/>
        </p:nvCxnSpPr>
        <p:spPr bwMode="auto">
          <a:xfrm>
            <a:off x="6244751" y="3169479"/>
            <a:ext cx="1282700" cy="158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bwMode="auto">
          <a:xfrm>
            <a:off x="6660676" y="2753554"/>
            <a:ext cx="390525" cy="584200"/>
          </a:xfrm>
          <a:prstGeom prst="rect">
            <a:avLst/>
          </a:prstGeom>
          <a:noFill/>
        </p:spPr>
        <p:txBody>
          <a:bodyPr wrap="none">
            <a:spAutoFit/>
          </a:bodyPr>
          <a:lstStyle/>
          <a:p>
            <a:pPr>
              <a:defRPr/>
            </a:pPr>
            <a:r>
              <a:rPr lang="en-CA" sz="3200"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sz="3200"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2" name="Title 41"/>
          <p:cNvSpPr>
            <a:spLocks noGrp="1"/>
          </p:cNvSpPr>
          <p:nvPr>
            <p:ph type="title" idx="4294967295"/>
          </p:nvPr>
        </p:nvSpPr>
        <p:spPr>
          <a:xfrm>
            <a:off x="0" y="323850"/>
            <a:ext cx="9144000" cy="1143000"/>
          </a:xfrm>
        </p:spPr>
        <p:txBody>
          <a:bodyPr/>
          <a:lstStyle/>
          <a:p>
            <a:pPr rtl="0" eaLnBrk="0" fontAlgn="base" hangingPunct="0"/>
            <a:r>
              <a:rPr lang="en-CA" sz="3200" b="1" dirty="0" smtClean="0">
                <a:solidFill>
                  <a:srgbClr val="FFFF99"/>
                </a:solidFill>
                <a:effectLst>
                  <a:outerShdw blurRad="50800" dist="38100" algn="tr" rotWithShape="0">
                    <a:prstClr val="black">
                      <a:alpha val="40000"/>
                    </a:prstClr>
                  </a:outerShdw>
                </a:effectLst>
                <a:latin typeface="+mn-lt"/>
                <a:ea typeface="+mn-ea"/>
                <a:cs typeface="Arial"/>
              </a:rPr>
              <a:t>Increased apoptosis in atherosclerotic plaques of mice lacking SR-B1 in bone marrow derived cells</a:t>
            </a:r>
            <a:endParaRPr lang="en-CA" sz="3200" dirty="0" smtClean="0">
              <a:solidFill>
                <a:srgbClr val="FFFF99"/>
              </a:solidFill>
              <a:latin typeface="+mn-lt"/>
            </a:endParaRPr>
          </a:p>
        </p:txBody>
      </p:sp>
      <p:sp>
        <p:nvSpPr>
          <p:cNvPr id="31" name="TextBox 30"/>
          <p:cNvSpPr txBox="1"/>
          <p:nvPr/>
        </p:nvSpPr>
        <p:spPr>
          <a:xfrm>
            <a:off x="6152925" y="6488668"/>
            <a:ext cx="2991075" cy="338554"/>
          </a:xfrm>
          <a:prstGeom prst="rect">
            <a:avLst/>
          </a:prstGeom>
          <a:noFill/>
        </p:spPr>
        <p:txBody>
          <a:bodyPr wrap="none" rtlCol="0">
            <a:spAutoFit/>
          </a:bodyPr>
          <a:lstStyle/>
          <a:p>
            <a:r>
              <a:rPr lang="en-CA" sz="1600" b="1" i="1" dirty="0" smtClean="0">
                <a:solidFill>
                  <a:schemeClr val="bg1"/>
                </a:solidFill>
                <a:effectLst>
                  <a:outerShdw blurRad="38100" dist="38100" dir="2700000" algn="tl">
                    <a:srgbClr val="000000">
                      <a:alpha val="43137"/>
                    </a:srgbClr>
                  </a:outerShdw>
                </a:effectLst>
              </a:rPr>
              <a:t>Yi  Zhang, </a:t>
            </a:r>
            <a:r>
              <a:rPr lang="en-CA" sz="1600" b="1" i="1" dirty="0" err="1" smtClean="0">
                <a:solidFill>
                  <a:schemeClr val="bg1"/>
                </a:solidFill>
                <a:effectLst>
                  <a:outerShdw blurRad="38100" dist="38100" dir="2700000" algn="tl">
                    <a:srgbClr val="000000">
                      <a:alpha val="43137"/>
                    </a:srgbClr>
                  </a:outerShdw>
                </a:effectLst>
              </a:rPr>
              <a:t>Aishah</a:t>
            </a:r>
            <a:r>
              <a:rPr lang="en-CA" sz="1600" b="1" i="1" dirty="0" smtClean="0">
                <a:solidFill>
                  <a:schemeClr val="bg1"/>
                </a:solidFill>
                <a:effectLst>
                  <a:outerShdw blurRad="38100" dist="38100" dir="2700000" algn="tl">
                    <a:srgbClr val="000000">
                      <a:alpha val="43137"/>
                    </a:srgbClr>
                  </a:outerShdw>
                </a:effectLst>
              </a:rPr>
              <a:t> Al-</a:t>
            </a:r>
            <a:r>
              <a:rPr lang="en-CA" sz="1600" b="1" i="1" dirty="0" err="1" smtClean="0">
                <a:solidFill>
                  <a:schemeClr val="bg1"/>
                </a:solidFill>
                <a:effectLst>
                  <a:outerShdw blurRad="38100" dist="38100" dir="2700000" algn="tl">
                    <a:srgbClr val="000000">
                      <a:alpha val="43137"/>
                    </a:srgbClr>
                  </a:outerShdw>
                </a:effectLst>
              </a:rPr>
              <a:t>Jarallah</a:t>
            </a:r>
            <a:endParaRPr lang="en-CA" sz="1600" b="1" i="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a:graphicFrameLocks/>
          </p:cNvGraphicFramePr>
          <p:nvPr/>
        </p:nvGraphicFramePr>
        <p:xfrm>
          <a:off x="4134214" y="1921797"/>
          <a:ext cx="5886086" cy="4248874"/>
        </p:xfrm>
        <a:graphic>
          <a:graphicData uri="http://schemas.openxmlformats.org/drawingml/2006/chart">
            <c:chart xmlns:c="http://schemas.openxmlformats.org/drawingml/2006/chart" xmlns:r="http://schemas.openxmlformats.org/officeDocument/2006/relationships" r:id="rId2"/>
          </a:graphicData>
        </a:graphic>
      </p:graphicFrame>
      <p:sp>
        <p:nvSpPr>
          <p:cNvPr id="20488" name="TextBox 29"/>
          <p:cNvSpPr txBox="1">
            <a:spLocks noChangeArrowheads="1"/>
          </p:cNvSpPr>
          <p:nvPr/>
        </p:nvSpPr>
        <p:spPr bwMode="auto">
          <a:xfrm>
            <a:off x="4816164" y="1870075"/>
            <a:ext cx="2223548" cy="369395"/>
          </a:xfrm>
          <a:prstGeom prst="rect">
            <a:avLst/>
          </a:prstGeom>
          <a:noFill/>
          <a:ln w="9525">
            <a:noFill/>
            <a:miter lim="800000"/>
            <a:headEnd/>
            <a:tailEnd/>
          </a:ln>
        </p:spPr>
        <p:txBody>
          <a:bodyPr wrap="none">
            <a:spAutoFit/>
          </a:bodyPr>
          <a:lstStyle/>
          <a:p>
            <a:r>
              <a:rPr lang="en-CA" b="1" dirty="0">
                <a:solidFill>
                  <a:schemeClr val="bg1"/>
                </a:solidFill>
              </a:rPr>
              <a:t>Necrotic Core Size</a:t>
            </a:r>
          </a:p>
        </p:txBody>
      </p:sp>
      <p:sp>
        <p:nvSpPr>
          <p:cNvPr id="22542" name="TextBox 35"/>
          <p:cNvSpPr txBox="1">
            <a:spLocks noChangeArrowheads="1"/>
          </p:cNvSpPr>
          <p:nvPr/>
        </p:nvSpPr>
        <p:spPr bwMode="auto">
          <a:xfrm>
            <a:off x="5867400" y="5857875"/>
            <a:ext cx="898003" cy="307777"/>
          </a:xfrm>
          <a:prstGeom prst="rect">
            <a:avLst/>
          </a:prstGeom>
          <a:noFill/>
          <a:ln w="9525">
            <a:noFill/>
            <a:miter lim="800000"/>
            <a:headEnd/>
            <a:tailEnd/>
          </a:ln>
        </p:spPr>
        <p:txBody>
          <a:bodyPr wrap="none">
            <a:spAutoFit/>
          </a:bodyPr>
          <a:lstStyle/>
          <a:p>
            <a:pPr algn="ctr">
              <a:defRPr/>
            </a:pPr>
            <a:r>
              <a:rPr lang="en-US" sz="1400" b="1" dirty="0" smtClean="0">
                <a:solidFill>
                  <a:schemeClr val="bg1"/>
                </a:solidFill>
                <a:effectLst>
                  <a:outerShdw blurRad="38100" dist="38100" dir="2700000" algn="tl">
                    <a:srgbClr val="000000">
                      <a:alpha val="43137"/>
                    </a:srgbClr>
                  </a:outerShdw>
                </a:effectLst>
              </a:rPr>
              <a:t>SR-B1</a:t>
            </a:r>
            <a:r>
              <a:rPr lang="en-US" sz="1400" b="1" baseline="30000" dirty="0" smtClean="0">
                <a:solidFill>
                  <a:schemeClr val="bg1"/>
                </a:solidFill>
                <a:effectLst>
                  <a:outerShdw blurRad="38100" dist="38100" dir="2700000" algn="tl">
                    <a:srgbClr val="000000">
                      <a:alpha val="43137"/>
                    </a:srgbClr>
                  </a:outerShdw>
                </a:effectLst>
              </a:rPr>
              <a:t>+/+</a:t>
            </a:r>
            <a:endParaRPr lang="en-US" sz="1400" b="1" baseline="30000" dirty="0">
              <a:solidFill>
                <a:schemeClr val="bg1"/>
              </a:solidFill>
              <a:effectLst>
                <a:outerShdw blurRad="38100" dist="38100" dir="2700000" algn="tl">
                  <a:srgbClr val="000000">
                    <a:alpha val="43137"/>
                  </a:srgbClr>
                </a:outerShdw>
              </a:effectLst>
            </a:endParaRPr>
          </a:p>
        </p:txBody>
      </p:sp>
      <p:sp>
        <p:nvSpPr>
          <p:cNvPr id="22543" name="TextBox 35"/>
          <p:cNvSpPr txBox="1">
            <a:spLocks noChangeArrowheads="1"/>
          </p:cNvSpPr>
          <p:nvPr/>
        </p:nvSpPr>
        <p:spPr bwMode="auto">
          <a:xfrm>
            <a:off x="7237413" y="5857875"/>
            <a:ext cx="837089" cy="307777"/>
          </a:xfrm>
          <a:prstGeom prst="rect">
            <a:avLst/>
          </a:prstGeom>
          <a:noFill/>
          <a:ln w="9525">
            <a:noFill/>
            <a:miter lim="800000"/>
            <a:headEnd/>
            <a:tailEnd/>
          </a:ln>
        </p:spPr>
        <p:txBody>
          <a:bodyPr wrap="none">
            <a:spAutoFit/>
          </a:bodyPr>
          <a:lstStyle/>
          <a:p>
            <a:pPr algn="ctr">
              <a:defRPr/>
            </a:pPr>
            <a:r>
              <a:rPr lang="en-US" sz="1400" b="1" dirty="0" smtClean="0">
                <a:solidFill>
                  <a:schemeClr val="bg1"/>
                </a:solidFill>
                <a:effectLst>
                  <a:outerShdw blurRad="38100" dist="38100" dir="2700000" algn="tl">
                    <a:srgbClr val="000000">
                      <a:alpha val="43137"/>
                    </a:srgbClr>
                  </a:outerShdw>
                </a:effectLst>
              </a:rPr>
              <a:t>SR-B1</a:t>
            </a:r>
            <a:r>
              <a:rPr lang="en-US" sz="1400" b="1" baseline="30000" dirty="0" smtClean="0">
                <a:solidFill>
                  <a:schemeClr val="bg1"/>
                </a:solidFill>
                <a:effectLst>
                  <a:outerShdw blurRad="38100" dist="38100" dir="2700000" algn="tl">
                    <a:srgbClr val="000000">
                      <a:alpha val="43137"/>
                    </a:srgbClr>
                  </a:outerShdw>
                </a:effectLst>
              </a:rPr>
              <a:t>-</a:t>
            </a:r>
            <a:r>
              <a:rPr lang="en-US" sz="1400" b="1" baseline="30000" dirty="0">
                <a:solidFill>
                  <a:schemeClr val="bg1"/>
                </a:solidFill>
                <a:effectLst>
                  <a:outerShdw blurRad="38100" dist="38100" dir="2700000" algn="tl">
                    <a:srgbClr val="000000">
                      <a:alpha val="43137"/>
                    </a:srgbClr>
                  </a:outerShdw>
                </a:effectLst>
              </a:rPr>
              <a:t>/-</a:t>
            </a:r>
          </a:p>
        </p:txBody>
      </p:sp>
      <p:grpSp>
        <p:nvGrpSpPr>
          <p:cNvPr id="2" name="Group 38"/>
          <p:cNvGrpSpPr>
            <a:grpSpLocks/>
          </p:cNvGrpSpPr>
          <p:nvPr/>
        </p:nvGrpSpPr>
        <p:grpSpPr bwMode="auto">
          <a:xfrm>
            <a:off x="6672772" y="2907614"/>
            <a:ext cx="842687" cy="432362"/>
            <a:chOff x="3484688" y="2842565"/>
            <a:chExt cx="600075" cy="307865"/>
          </a:xfrm>
        </p:grpSpPr>
        <p:sp>
          <p:nvSpPr>
            <p:cNvPr id="20498" name="TextBox 24"/>
            <p:cNvSpPr txBox="1">
              <a:spLocks noChangeArrowheads="1"/>
            </p:cNvSpPr>
            <p:nvPr/>
          </p:nvSpPr>
          <p:spPr bwMode="auto">
            <a:xfrm>
              <a:off x="3657327" y="2842565"/>
              <a:ext cx="255179" cy="307865"/>
            </a:xfrm>
            <a:prstGeom prst="rect">
              <a:avLst/>
            </a:prstGeom>
            <a:noFill/>
            <a:ln w="9525">
              <a:noFill/>
              <a:miter lim="800000"/>
              <a:headEnd/>
              <a:tailEnd/>
            </a:ln>
          </p:spPr>
          <p:txBody>
            <a:bodyPr wrap="none">
              <a:spAutoFit/>
            </a:bodyPr>
            <a:lstStyle/>
            <a:p>
              <a:r>
                <a:rPr lang="en-CA" sz="1400"/>
                <a:t>*</a:t>
              </a:r>
            </a:p>
          </p:txBody>
        </p:sp>
        <p:cxnSp>
          <p:nvCxnSpPr>
            <p:cNvPr id="11" name="Straight Connector 10"/>
            <p:cNvCxnSpPr/>
            <p:nvPr/>
          </p:nvCxnSpPr>
          <p:spPr bwMode="auto">
            <a:xfrm>
              <a:off x="3484326" y="3029567"/>
              <a:ext cx="60027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3" name="Straight Connector 22"/>
          <p:cNvCxnSpPr/>
          <p:nvPr/>
        </p:nvCxnSpPr>
        <p:spPr bwMode="auto">
          <a:xfrm>
            <a:off x="6386513" y="2811463"/>
            <a:ext cx="1282700" cy="158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bwMode="auto">
          <a:xfrm>
            <a:off x="6802438" y="2395538"/>
            <a:ext cx="388937" cy="585787"/>
          </a:xfrm>
          <a:prstGeom prst="rect">
            <a:avLst/>
          </a:prstGeom>
          <a:noFill/>
        </p:spPr>
        <p:txBody>
          <a:bodyPr wrap="none">
            <a:spAutoFit/>
          </a:bodyPr>
          <a:lstStyle/>
          <a:p>
            <a:pPr>
              <a:defRPr/>
            </a:pPr>
            <a:r>
              <a:rPr lang="en-CA" sz="3200"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sz="3200"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0" name="TextBox 19"/>
          <p:cNvSpPr txBox="1"/>
          <p:nvPr/>
        </p:nvSpPr>
        <p:spPr>
          <a:xfrm>
            <a:off x="0" y="1874975"/>
            <a:ext cx="1808162" cy="400050"/>
          </a:xfrm>
          <a:prstGeom prst="rect">
            <a:avLst/>
          </a:prstGeom>
          <a:noFill/>
        </p:spPr>
        <p:txBody>
          <a:bodyPr wrap="none">
            <a:spAutoFit/>
          </a:bodyPr>
          <a:lstStyle/>
          <a:p>
            <a:pPr algn="ctr">
              <a:defRPr/>
            </a:pPr>
            <a:r>
              <a:rPr lang="en-CA" sz="2000" b="1" dirty="0">
                <a:solidFill>
                  <a:schemeClr val="bg1"/>
                </a:solidFill>
                <a:effectLst>
                  <a:outerShdw blurRad="38100" dist="38100" dir="2700000" algn="tl">
                    <a:srgbClr val="000000">
                      <a:alpha val="43137"/>
                    </a:srgbClr>
                  </a:outerShdw>
                </a:effectLst>
              </a:rPr>
              <a:t>Bone Marrow</a:t>
            </a:r>
          </a:p>
        </p:txBody>
      </p:sp>
      <p:sp>
        <p:nvSpPr>
          <p:cNvPr id="25" name="TextBox 24"/>
          <p:cNvSpPr txBox="1"/>
          <p:nvPr/>
        </p:nvSpPr>
        <p:spPr>
          <a:xfrm>
            <a:off x="338931" y="3007739"/>
            <a:ext cx="1202573" cy="400110"/>
          </a:xfrm>
          <a:prstGeom prst="rect">
            <a:avLst/>
          </a:prstGeom>
          <a:noFill/>
        </p:spPr>
        <p:txBody>
          <a:bodyPr wrap="none">
            <a:spAutoFit/>
          </a:bodyPr>
          <a:lstStyle/>
          <a:p>
            <a:pPr>
              <a:defRPr/>
            </a:pPr>
            <a:r>
              <a:rPr lang="en-CA" sz="2000" b="1" dirty="0" smtClean="0">
                <a:solidFill>
                  <a:schemeClr val="bg1"/>
                </a:solidFill>
                <a:effectLst>
                  <a:outerShdw blurRad="38100" dist="38100" dir="2700000" algn="tl">
                    <a:srgbClr val="000000">
                      <a:alpha val="43137"/>
                    </a:srgbClr>
                  </a:outerShdw>
                </a:effectLst>
              </a:rPr>
              <a:t>SR-B1</a:t>
            </a:r>
            <a:r>
              <a:rPr lang="en-CA" sz="2000" b="1" baseline="30000" dirty="0" smtClean="0">
                <a:solidFill>
                  <a:schemeClr val="bg1"/>
                </a:solidFill>
                <a:effectLst>
                  <a:outerShdw blurRad="38100" dist="38100" dir="2700000" algn="tl">
                    <a:srgbClr val="000000">
                      <a:alpha val="43137"/>
                    </a:srgbClr>
                  </a:outerShdw>
                </a:effectLst>
              </a:rPr>
              <a:t>+/+</a:t>
            </a:r>
            <a:endParaRPr lang="en-CA" sz="2000" b="1" baseline="30000" dirty="0">
              <a:solidFill>
                <a:schemeClr val="bg1"/>
              </a:solidFill>
              <a:effectLst>
                <a:outerShdw blurRad="38100" dist="38100" dir="2700000" algn="tl">
                  <a:srgbClr val="000000">
                    <a:alpha val="43137"/>
                  </a:srgbClr>
                </a:outerShdw>
              </a:effectLst>
            </a:endParaRPr>
          </a:p>
        </p:txBody>
      </p:sp>
      <p:sp>
        <p:nvSpPr>
          <p:cNvPr id="27" name="TextBox 26"/>
          <p:cNvSpPr txBox="1"/>
          <p:nvPr/>
        </p:nvSpPr>
        <p:spPr>
          <a:xfrm>
            <a:off x="381000" y="4945722"/>
            <a:ext cx="1119217" cy="400110"/>
          </a:xfrm>
          <a:prstGeom prst="rect">
            <a:avLst/>
          </a:prstGeom>
          <a:noFill/>
        </p:spPr>
        <p:txBody>
          <a:bodyPr wrap="none">
            <a:spAutoFit/>
          </a:bodyPr>
          <a:lstStyle/>
          <a:p>
            <a:pPr>
              <a:defRPr/>
            </a:pPr>
            <a:r>
              <a:rPr lang="en-CA" sz="2000" b="1" dirty="0" smtClean="0">
                <a:solidFill>
                  <a:schemeClr val="bg1"/>
                </a:solidFill>
                <a:effectLst>
                  <a:outerShdw blurRad="38100" dist="38100" dir="2700000" algn="tl">
                    <a:srgbClr val="000000">
                      <a:alpha val="43137"/>
                    </a:srgbClr>
                  </a:outerShdw>
                </a:effectLst>
              </a:rPr>
              <a:t>SR-B1</a:t>
            </a:r>
            <a:r>
              <a:rPr lang="en-CA" sz="2000" b="1" baseline="30000" dirty="0" smtClean="0">
                <a:solidFill>
                  <a:schemeClr val="bg1"/>
                </a:solidFill>
                <a:effectLst>
                  <a:outerShdw blurRad="38100" dist="38100" dir="2700000" algn="tl">
                    <a:srgbClr val="000000">
                      <a:alpha val="43137"/>
                    </a:srgbClr>
                  </a:outerShdw>
                </a:effectLst>
              </a:rPr>
              <a:t>-</a:t>
            </a:r>
            <a:r>
              <a:rPr lang="en-CA" sz="2000" b="1" baseline="30000" dirty="0">
                <a:solidFill>
                  <a:schemeClr val="bg1"/>
                </a:solidFill>
                <a:effectLst>
                  <a:outerShdw blurRad="38100" dist="38100" dir="2700000" algn="tl">
                    <a:srgbClr val="000000">
                      <a:alpha val="43137"/>
                    </a:srgbClr>
                  </a:outerShdw>
                </a:effectLst>
              </a:rPr>
              <a:t>/-</a:t>
            </a:r>
          </a:p>
        </p:txBody>
      </p:sp>
      <p:sp>
        <p:nvSpPr>
          <p:cNvPr id="28" name="TextBox 27"/>
          <p:cNvSpPr txBox="1"/>
          <p:nvPr/>
        </p:nvSpPr>
        <p:spPr>
          <a:xfrm>
            <a:off x="275087" y="6457950"/>
            <a:ext cx="1439863" cy="400050"/>
          </a:xfrm>
          <a:prstGeom prst="rect">
            <a:avLst/>
          </a:prstGeom>
          <a:noFill/>
        </p:spPr>
        <p:txBody>
          <a:bodyPr wrap="none">
            <a:spAutoFit/>
          </a:bodyPr>
          <a:lstStyle/>
          <a:p>
            <a:pPr algn="ctr">
              <a:defRPr/>
            </a:pPr>
            <a:r>
              <a:rPr lang="en-CA" sz="2000" b="1" dirty="0">
                <a:solidFill>
                  <a:srgbClr val="00FF00"/>
                </a:solidFill>
                <a:effectLst>
                  <a:outerShdw blurRad="38100" dist="38100" dir="2700000" algn="tl">
                    <a:srgbClr val="000000">
                      <a:alpha val="43137"/>
                    </a:srgbClr>
                  </a:outerShdw>
                </a:effectLst>
              </a:rPr>
              <a:t>Apoptosis</a:t>
            </a:r>
          </a:p>
        </p:txBody>
      </p:sp>
      <p:sp>
        <p:nvSpPr>
          <p:cNvPr id="29" name="TextBox 28"/>
          <p:cNvSpPr txBox="1"/>
          <p:nvPr/>
        </p:nvSpPr>
        <p:spPr>
          <a:xfrm>
            <a:off x="1950991" y="6457950"/>
            <a:ext cx="954087" cy="400050"/>
          </a:xfrm>
          <a:prstGeom prst="rect">
            <a:avLst/>
          </a:prstGeom>
          <a:solidFill>
            <a:schemeClr val="bg1"/>
          </a:solidFill>
        </p:spPr>
        <p:txBody>
          <a:bodyPr wrap="none">
            <a:spAutoFit/>
          </a:bodyPr>
          <a:lstStyle/>
          <a:p>
            <a:pPr algn="ctr">
              <a:defRPr/>
            </a:pPr>
            <a:r>
              <a:rPr lang="en-CA" sz="2000" b="1" dirty="0">
                <a:solidFill>
                  <a:schemeClr val="accent6"/>
                </a:solidFill>
                <a:effectLst>
                  <a:outerShdw blurRad="38100" dist="38100" dir="2700000" algn="tl">
                    <a:srgbClr val="000000">
                      <a:alpha val="43137"/>
                    </a:srgbClr>
                  </a:outerShdw>
                </a:effectLst>
              </a:rPr>
              <a:t>Nuclei</a:t>
            </a:r>
          </a:p>
        </p:txBody>
      </p:sp>
      <p:grpSp>
        <p:nvGrpSpPr>
          <p:cNvPr id="30" name="Group 37"/>
          <p:cNvGrpSpPr>
            <a:grpSpLocks/>
          </p:cNvGrpSpPr>
          <p:nvPr/>
        </p:nvGrpSpPr>
        <p:grpSpPr bwMode="auto">
          <a:xfrm>
            <a:off x="1701802" y="2452826"/>
            <a:ext cx="2121621" cy="1846366"/>
            <a:chOff x="2277606" y="6304889"/>
            <a:chExt cx="1682107" cy="1464066"/>
          </a:xfrm>
        </p:grpSpPr>
        <p:grpSp>
          <p:nvGrpSpPr>
            <p:cNvPr id="31" name="Group 34"/>
            <p:cNvGrpSpPr>
              <a:grpSpLocks/>
            </p:cNvGrpSpPr>
            <p:nvPr/>
          </p:nvGrpSpPr>
          <p:grpSpPr bwMode="auto">
            <a:xfrm rot="5400000">
              <a:off x="2386627" y="6195868"/>
              <a:ext cx="1464066" cy="1682107"/>
              <a:chOff x="3382358" y="6217820"/>
              <a:chExt cx="1464066" cy="1682107"/>
            </a:xfrm>
          </p:grpSpPr>
          <p:pic>
            <p:nvPicPr>
              <p:cNvPr id="33" name="Picture 42" descr="Slide1-1 _2-1_20x_TUNEL1500ms_DAPI100ms_RD1500_Blueand green-adjust(CMYK).tif"/>
              <p:cNvPicPr>
                <a:picLocks noChangeAspect="1"/>
              </p:cNvPicPr>
              <p:nvPr/>
            </p:nvPicPr>
            <p:blipFill>
              <a:blip r:embed="rId3" cstate="print"/>
              <a:srcRect r="9795"/>
              <a:stretch>
                <a:fillRect/>
              </a:stretch>
            </p:blipFill>
            <p:spPr bwMode="auto">
              <a:xfrm rot="-5400000">
                <a:off x="3281264" y="6334768"/>
                <a:ext cx="1666253" cy="1464066"/>
              </a:xfrm>
              <a:prstGeom prst="rect">
                <a:avLst/>
              </a:prstGeom>
              <a:noFill/>
              <a:ln w="9525">
                <a:noFill/>
                <a:miter lim="800000"/>
                <a:headEnd/>
                <a:tailEnd/>
              </a:ln>
            </p:spPr>
          </p:pic>
          <p:sp>
            <p:nvSpPr>
              <p:cNvPr id="34" name="Freeform 33"/>
              <p:cNvSpPr/>
              <p:nvPr/>
            </p:nvSpPr>
            <p:spPr bwMode="auto">
              <a:xfrm>
                <a:off x="3385951" y="6217820"/>
                <a:ext cx="1450593" cy="1251028"/>
              </a:xfrm>
              <a:custGeom>
                <a:avLst/>
                <a:gdLst>
                  <a:gd name="connsiteX0" fmla="*/ 436562 w 1450975"/>
                  <a:gd name="connsiteY0" fmla="*/ 0 h 1250950"/>
                  <a:gd name="connsiteX1" fmla="*/ 393700 w 1450975"/>
                  <a:gd name="connsiteY1" fmla="*/ 114300 h 1250950"/>
                  <a:gd name="connsiteX2" fmla="*/ 360362 w 1450975"/>
                  <a:gd name="connsiteY2" fmla="*/ 200025 h 1250950"/>
                  <a:gd name="connsiteX3" fmla="*/ 293687 w 1450975"/>
                  <a:gd name="connsiteY3" fmla="*/ 323850 h 1250950"/>
                  <a:gd name="connsiteX4" fmla="*/ 236537 w 1450975"/>
                  <a:gd name="connsiteY4" fmla="*/ 400050 h 1250950"/>
                  <a:gd name="connsiteX5" fmla="*/ 165100 w 1450975"/>
                  <a:gd name="connsiteY5" fmla="*/ 485775 h 1250950"/>
                  <a:gd name="connsiteX6" fmla="*/ 131762 w 1450975"/>
                  <a:gd name="connsiteY6" fmla="*/ 547687 h 1250950"/>
                  <a:gd name="connsiteX7" fmla="*/ 65087 w 1450975"/>
                  <a:gd name="connsiteY7" fmla="*/ 614362 h 1250950"/>
                  <a:gd name="connsiteX8" fmla="*/ 36512 w 1450975"/>
                  <a:gd name="connsiteY8" fmla="*/ 671512 h 1250950"/>
                  <a:gd name="connsiteX9" fmla="*/ 7937 w 1450975"/>
                  <a:gd name="connsiteY9" fmla="*/ 709612 h 1250950"/>
                  <a:gd name="connsiteX10" fmla="*/ 3175 w 1450975"/>
                  <a:gd name="connsiteY10" fmla="*/ 771525 h 1250950"/>
                  <a:gd name="connsiteX11" fmla="*/ 26987 w 1450975"/>
                  <a:gd name="connsiteY11" fmla="*/ 819150 h 1250950"/>
                  <a:gd name="connsiteX12" fmla="*/ 69850 w 1450975"/>
                  <a:gd name="connsiteY12" fmla="*/ 862012 h 1250950"/>
                  <a:gd name="connsiteX13" fmla="*/ 107950 w 1450975"/>
                  <a:gd name="connsiteY13" fmla="*/ 923925 h 1250950"/>
                  <a:gd name="connsiteX14" fmla="*/ 188912 w 1450975"/>
                  <a:gd name="connsiteY14" fmla="*/ 976312 h 1250950"/>
                  <a:gd name="connsiteX15" fmla="*/ 246062 w 1450975"/>
                  <a:gd name="connsiteY15" fmla="*/ 1023937 h 1250950"/>
                  <a:gd name="connsiteX16" fmla="*/ 307975 w 1450975"/>
                  <a:gd name="connsiteY16" fmla="*/ 1090612 h 1250950"/>
                  <a:gd name="connsiteX17" fmla="*/ 374650 w 1450975"/>
                  <a:gd name="connsiteY17" fmla="*/ 1152525 h 1250950"/>
                  <a:gd name="connsiteX18" fmla="*/ 431800 w 1450975"/>
                  <a:gd name="connsiteY18" fmla="*/ 1204912 h 1250950"/>
                  <a:gd name="connsiteX19" fmla="*/ 508000 w 1450975"/>
                  <a:gd name="connsiteY19" fmla="*/ 1228725 h 1250950"/>
                  <a:gd name="connsiteX20" fmla="*/ 593725 w 1450975"/>
                  <a:gd name="connsiteY20" fmla="*/ 1228725 h 1250950"/>
                  <a:gd name="connsiteX21" fmla="*/ 679450 w 1450975"/>
                  <a:gd name="connsiteY21" fmla="*/ 1223962 h 1250950"/>
                  <a:gd name="connsiteX22" fmla="*/ 774700 w 1450975"/>
                  <a:gd name="connsiteY22" fmla="*/ 1214437 h 1250950"/>
                  <a:gd name="connsiteX23" fmla="*/ 893762 w 1450975"/>
                  <a:gd name="connsiteY23" fmla="*/ 1214437 h 1250950"/>
                  <a:gd name="connsiteX24" fmla="*/ 955675 w 1450975"/>
                  <a:gd name="connsiteY24" fmla="*/ 1247775 h 1250950"/>
                  <a:gd name="connsiteX25" fmla="*/ 1046162 w 1450975"/>
                  <a:gd name="connsiteY25" fmla="*/ 1233487 h 1250950"/>
                  <a:gd name="connsiteX26" fmla="*/ 1165225 w 1450975"/>
                  <a:gd name="connsiteY26" fmla="*/ 1219200 h 1250950"/>
                  <a:gd name="connsiteX27" fmla="*/ 1270000 w 1450975"/>
                  <a:gd name="connsiteY27" fmla="*/ 1209675 h 1250950"/>
                  <a:gd name="connsiteX28" fmla="*/ 1341437 w 1450975"/>
                  <a:gd name="connsiteY28" fmla="*/ 1209675 h 1250950"/>
                  <a:gd name="connsiteX29" fmla="*/ 1417637 w 1450975"/>
                  <a:gd name="connsiteY29" fmla="*/ 1190625 h 1250950"/>
                  <a:gd name="connsiteX30" fmla="*/ 1450975 w 1450975"/>
                  <a:gd name="connsiteY30" fmla="*/ 1176337 h 12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50975" h="1250950">
                    <a:moveTo>
                      <a:pt x="436562" y="0"/>
                    </a:moveTo>
                    <a:cubicBezTo>
                      <a:pt x="421481" y="40481"/>
                      <a:pt x="406400" y="80963"/>
                      <a:pt x="393700" y="114300"/>
                    </a:cubicBezTo>
                    <a:cubicBezTo>
                      <a:pt x="381000" y="147638"/>
                      <a:pt x="377031" y="165100"/>
                      <a:pt x="360362" y="200025"/>
                    </a:cubicBezTo>
                    <a:cubicBezTo>
                      <a:pt x="343693" y="234950"/>
                      <a:pt x="314325" y="290513"/>
                      <a:pt x="293687" y="323850"/>
                    </a:cubicBezTo>
                    <a:cubicBezTo>
                      <a:pt x="273050" y="357188"/>
                      <a:pt x="257968" y="373063"/>
                      <a:pt x="236537" y="400050"/>
                    </a:cubicBezTo>
                    <a:cubicBezTo>
                      <a:pt x="215106" y="427037"/>
                      <a:pt x="182562" y="461169"/>
                      <a:pt x="165100" y="485775"/>
                    </a:cubicBezTo>
                    <a:cubicBezTo>
                      <a:pt x="147638" y="510381"/>
                      <a:pt x="148431" y="526256"/>
                      <a:pt x="131762" y="547687"/>
                    </a:cubicBezTo>
                    <a:cubicBezTo>
                      <a:pt x="115093" y="569118"/>
                      <a:pt x="80962" y="593725"/>
                      <a:pt x="65087" y="614362"/>
                    </a:cubicBezTo>
                    <a:cubicBezTo>
                      <a:pt x="49212" y="635000"/>
                      <a:pt x="46037" y="655637"/>
                      <a:pt x="36512" y="671512"/>
                    </a:cubicBezTo>
                    <a:cubicBezTo>
                      <a:pt x="26987" y="687387"/>
                      <a:pt x="13493" y="692943"/>
                      <a:pt x="7937" y="709612"/>
                    </a:cubicBezTo>
                    <a:cubicBezTo>
                      <a:pt x="2381" y="726281"/>
                      <a:pt x="0" y="753269"/>
                      <a:pt x="3175" y="771525"/>
                    </a:cubicBezTo>
                    <a:cubicBezTo>
                      <a:pt x="6350" y="789781"/>
                      <a:pt x="15874" y="804069"/>
                      <a:pt x="26987" y="819150"/>
                    </a:cubicBezTo>
                    <a:cubicBezTo>
                      <a:pt x="38100" y="834231"/>
                      <a:pt x="56356" y="844550"/>
                      <a:pt x="69850" y="862012"/>
                    </a:cubicBezTo>
                    <a:cubicBezTo>
                      <a:pt x="83344" y="879474"/>
                      <a:pt x="88106" y="904875"/>
                      <a:pt x="107950" y="923925"/>
                    </a:cubicBezTo>
                    <a:cubicBezTo>
                      <a:pt x="127794" y="942975"/>
                      <a:pt x="165893" y="959643"/>
                      <a:pt x="188912" y="976312"/>
                    </a:cubicBezTo>
                    <a:cubicBezTo>
                      <a:pt x="211931" y="992981"/>
                      <a:pt x="226218" y="1004887"/>
                      <a:pt x="246062" y="1023937"/>
                    </a:cubicBezTo>
                    <a:cubicBezTo>
                      <a:pt x="265906" y="1042987"/>
                      <a:pt x="286544" y="1069181"/>
                      <a:pt x="307975" y="1090612"/>
                    </a:cubicBezTo>
                    <a:cubicBezTo>
                      <a:pt x="329406" y="1112043"/>
                      <a:pt x="374650" y="1152525"/>
                      <a:pt x="374650" y="1152525"/>
                    </a:cubicBezTo>
                    <a:cubicBezTo>
                      <a:pt x="395287" y="1171575"/>
                      <a:pt x="409575" y="1192212"/>
                      <a:pt x="431800" y="1204912"/>
                    </a:cubicBezTo>
                    <a:cubicBezTo>
                      <a:pt x="454025" y="1217612"/>
                      <a:pt x="481013" y="1224756"/>
                      <a:pt x="508000" y="1228725"/>
                    </a:cubicBezTo>
                    <a:cubicBezTo>
                      <a:pt x="534988" y="1232694"/>
                      <a:pt x="565150" y="1229519"/>
                      <a:pt x="593725" y="1228725"/>
                    </a:cubicBezTo>
                    <a:cubicBezTo>
                      <a:pt x="622300" y="1227931"/>
                      <a:pt x="649288" y="1226343"/>
                      <a:pt x="679450" y="1223962"/>
                    </a:cubicBezTo>
                    <a:cubicBezTo>
                      <a:pt x="709613" y="1221581"/>
                      <a:pt x="738981" y="1216024"/>
                      <a:pt x="774700" y="1214437"/>
                    </a:cubicBezTo>
                    <a:cubicBezTo>
                      <a:pt x="810419" y="1212850"/>
                      <a:pt x="863600" y="1208881"/>
                      <a:pt x="893762" y="1214437"/>
                    </a:cubicBezTo>
                    <a:cubicBezTo>
                      <a:pt x="923924" y="1219993"/>
                      <a:pt x="930275" y="1244600"/>
                      <a:pt x="955675" y="1247775"/>
                    </a:cubicBezTo>
                    <a:cubicBezTo>
                      <a:pt x="981075" y="1250950"/>
                      <a:pt x="1011237" y="1238250"/>
                      <a:pt x="1046162" y="1233487"/>
                    </a:cubicBezTo>
                    <a:cubicBezTo>
                      <a:pt x="1081087" y="1228725"/>
                      <a:pt x="1127919" y="1223169"/>
                      <a:pt x="1165225" y="1219200"/>
                    </a:cubicBezTo>
                    <a:cubicBezTo>
                      <a:pt x="1202531" y="1215231"/>
                      <a:pt x="1240631" y="1211262"/>
                      <a:pt x="1270000" y="1209675"/>
                    </a:cubicBezTo>
                    <a:cubicBezTo>
                      <a:pt x="1299369" y="1208088"/>
                      <a:pt x="1316831" y="1212850"/>
                      <a:pt x="1341437" y="1209675"/>
                    </a:cubicBezTo>
                    <a:cubicBezTo>
                      <a:pt x="1366043" y="1206500"/>
                      <a:pt x="1399381" y="1196181"/>
                      <a:pt x="1417637" y="1190625"/>
                    </a:cubicBezTo>
                    <a:cubicBezTo>
                      <a:pt x="1435893" y="1185069"/>
                      <a:pt x="1443434" y="1180703"/>
                      <a:pt x="1450975" y="1176337"/>
                    </a:cubicBezTo>
                  </a:path>
                </a:pathLst>
              </a:custGeom>
              <a:ln>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grpSp>
        <p:sp>
          <p:nvSpPr>
            <p:cNvPr id="32" name="TextBox 47"/>
            <p:cNvSpPr txBox="1">
              <a:spLocks noChangeArrowheads="1"/>
            </p:cNvSpPr>
            <p:nvPr/>
          </p:nvSpPr>
          <p:spPr bwMode="auto">
            <a:xfrm>
              <a:off x="3398813" y="6858000"/>
              <a:ext cx="263214" cy="246111"/>
            </a:xfrm>
            <a:prstGeom prst="rect">
              <a:avLst/>
            </a:prstGeom>
            <a:noFill/>
            <a:ln w="9525">
              <a:noFill/>
              <a:miter lim="800000"/>
              <a:headEnd/>
              <a:tailEnd/>
            </a:ln>
          </p:spPr>
          <p:txBody>
            <a:bodyPr wrap="none">
              <a:spAutoFit/>
            </a:bodyPr>
            <a:lstStyle/>
            <a:p>
              <a:r>
                <a:rPr lang="en-CA" sz="1000" b="1">
                  <a:solidFill>
                    <a:srgbClr val="FFFF00"/>
                  </a:solidFill>
                </a:rPr>
                <a:t>L</a:t>
              </a:r>
            </a:p>
          </p:txBody>
        </p:sp>
      </p:grpSp>
      <p:grpSp>
        <p:nvGrpSpPr>
          <p:cNvPr id="37" name="Group 39"/>
          <p:cNvGrpSpPr>
            <a:grpSpLocks/>
          </p:cNvGrpSpPr>
          <p:nvPr/>
        </p:nvGrpSpPr>
        <p:grpSpPr bwMode="auto">
          <a:xfrm>
            <a:off x="1707652" y="4349865"/>
            <a:ext cx="2112560" cy="1846366"/>
            <a:chOff x="6170618" y="5393933"/>
            <a:chExt cx="1675777" cy="1464067"/>
          </a:xfrm>
        </p:grpSpPr>
        <p:grpSp>
          <p:nvGrpSpPr>
            <p:cNvPr id="38" name="Group 36"/>
            <p:cNvGrpSpPr>
              <a:grpSpLocks/>
            </p:cNvGrpSpPr>
            <p:nvPr/>
          </p:nvGrpSpPr>
          <p:grpSpPr bwMode="auto">
            <a:xfrm>
              <a:off x="6170618" y="5393933"/>
              <a:ext cx="1675777" cy="1464067"/>
              <a:chOff x="5731231" y="6303377"/>
              <a:chExt cx="1675777" cy="1464067"/>
            </a:xfrm>
          </p:grpSpPr>
          <p:grpSp>
            <p:nvGrpSpPr>
              <p:cNvPr id="40" name="Group 35"/>
              <p:cNvGrpSpPr>
                <a:grpSpLocks/>
              </p:cNvGrpSpPr>
              <p:nvPr/>
            </p:nvGrpSpPr>
            <p:grpSpPr bwMode="auto">
              <a:xfrm rot="5400000">
                <a:off x="5837086" y="6197522"/>
                <a:ext cx="1464067" cy="1675777"/>
                <a:chOff x="4934561" y="6233148"/>
                <a:chExt cx="1464067" cy="1675777"/>
              </a:xfrm>
            </p:grpSpPr>
            <p:pic>
              <p:nvPicPr>
                <p:cNvPr id="42" name="Picture 43" descr="Slide2-7 _2-6_20x_TUNEL1500ms_DAPI100ms_RD1500_green and blue-adjust.tif (RGB)-CMYK.tif"/>
                <p:cNvPicPr>
                  <a:picLocks noChangeAspect="1"/>
                </p:cNvPicPr>
                <p:nvPr/>
              </p:nvPicPr>
              <p:blipFill>
                <a:blip r:embed="rId4" cstate="print"/>
                <a:srcRect r="9277"/>
                <a:stretch>
                  <a:fillRect/>
                </a:stretch>
              </p:blipFill>
              <p:spPr bwMode="auto">
                <a:xfrm rot="-5400000">
                  <a:off x="4828706" y="6339003"/>
                  <a:ext cx="1675777" cy="1464067"/>
                </a:xfrm>
                <a:prstGeom prst="rect">
                  <a:avLst/>
                </a:prstGeom>
                <a:noFill/>
                <a:ln w="9525">
                  <a:noFill/>
                  <a:miter lim="800000"/>
                  <a:headEnd/>
                  <a:tailEnd/>
                </a:ln>
              </p:spPr>
            </p:pic>
            <p:sp>
              <p:nvSpPr>
                <p:cNvPr id="43" name="Freeform 42"/>
                <p:cNvSpPr/>
                <p:nvPr/>
              </p:nvSpPr>
              <p:spPr bwMode="auto">
                <a:xfrm>
                  <a:off x="5475277" y="6252916"/>
                  <a:ext cx="869458" cy="936278"/>
                </a:xfrm>
                <a:custGeom>
                  <a:avLst/>
                  <a:gdLst>
                    <a:gd name="connsiteX0" fmla="*/ 0 w 870744"/>
                    <a:gd name="connsiteY0" fmla="*/ 0 h 935832"/>
                    <a:gd name="connsiteX1" fmla="*/ 76200 w 870744"/>
                    <a:gd name="connsiteY1" fmla="*/ 61913 h 935832"/>
                    <a:gd name="connsiteX2" fmla="*/ 109538 w 870744"/>
                    <a:gd name="connsiteY2" fmla="*/ 90488 h 935832"/>
                    <a:gd name="connsiteX3" fmla="*/ 171450 w 870744"/>
                    <a:gd name="connsiteY3" fmla="*/ 123825 h 935832"/>
                    <a:gd name="connsiteX4" fmla="*/ 223838 w 870744"/>
                    <a:gd name="connsiteY4" fmla="*/ 161925 h 935832"/>
                    <a:gd name="connsiteX5" fmla="*/ 247650 w 870744"/>
                    <a:gd name="connsiteY5" fmla="*/ 214313 h 935832"/>
                    <a:gd name="connsiteX6" fmla="*/ 276225 w 870744"/>
                    <a:gd name="connsiteY6" fmla="*/ 300038 h 935832"/>
                    <a:gd name="connsiteX7" fmla="*/ 323850 w 870744"/>
                    <a:gd name="connsiteY7" fmla="*/ 357188 h 935832"/>
                    <a:gd name="connsiteX8" fmla="*/ 376238 w 870744"/>
                    <a:gd name="connsiteY8" fmla="*/ 395288 h 935832"/>
                    <a:gd name="connsiteX9" fmla="*/ 438150 w 870744"/>
                    <a:gd name="connsiteY9" fmla="*/ 433388 h 935832"/>
                    <a:gd name="connsiteX10" fmla="*/ 504825 w 870744"/>
                    <a:gd name="connsiteY10" fmla="*/ 457200 h 935832"/>
                    <a:gd name="connsiteX11" fmla="*/ 561975 w 870744"/>
                    <a:gd name="connsiteY11" fmla="*/ 495300 h 935832"/>
                    <a:gd name="connsiteX12" fmla="*/ 614363 w 870744"/>
                    <a:gd name="connsiteY12" fmla="*/ 552450 h 935832"/>
                    <a:gd name="connsiteX13" fmla="*/ 652463 w 870744"/>
                    <a:gd name="connsiteY13" fmla="*/ 590550 h 935832"/>
                    <a:gd name="connsiteX14" fmla="*/ 685800 w 870744"/>
                    <a:gd name="connsiteY14" fmla="*/ 633413 h 935832"/>
                    <a:gd name="connsiteX15" fmla="*/ 728663 w 870744"/>
                    <a:gd name="connsiteY15" fmla="*/ 700088 h 935832"/>
                    <a:gd name="connsiteX16" fmla="*/ 752475 w 870744"/>
                    <a:gd name="connsiteY16" fmla="*/ 757238 h 935832"/>
                    <a:gd name="connsiteX17" fmla="*/ 771525 w 870744"/>
                    <a:gd name="connsiteY17" fmla="*/ 804863 h 935832"/>
                    <a:gd name="connsiteX18" fmla="*/ 809625 w 870744"/>
                    <a:gd name="connsiteY18" fmla="*/ 847725 h 935832"/>
                    <a:gd name="connsiteX19" fmla="*/ 842963 w 870744"/>
                    <a:gd name="connsiteY19" fmla="*/ 890588 h 935832"/>
                    <a:gd name="connsiteX20" fmla="*/ 866775 w 870744"/>
                    <a:gd name="connsiteY20" fmla="*/ 928688 h 935832"/>
                    <a:gd name="connsiteX21" fmla="*/ 866775 w 870744"/>
                    <a:gd name="connsiteY21" fmla="*/ 933450 h 93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70744" h="935832">
                      <a:moveTo>
                        <a:pt x="0" y="0"/>
                      </a:moveTo>
                      <a:lnTo>
                        <a:pt x="76200" y="61913"/>
                      </a:lnTo>
                      <a:cubicBezTo>
                        <a:pt x="94456" y="76994"/>
                        <a:pt x="93663" y="80169"/>
                        <a:pt x="109538" y="90488"/>
                      </a:cubicBezTo>
                      <a:cubicBezTo>
                        <a:pt x="125413" y="100807"/>
                        <a:pt x="152400" y="111919"/>
                        <a:pt x="171450" y="123825"/>
                      </a:cubicBezTo>
                      <a:cubicBezTo>
                        <a:pt x="190500" y="135731"/>
                        <a:pt x="211138" y="146844"/>
                        <a:pt x="223838" y="161925"/>
                      </a:cubicBezTo>
                      <a:cubicBezTo>
                        <a:pt x="236538" y="177006"/>
                        <a:pt x="238919" y="191294"/>
                        <a:pt x="247650" y="214313"/>
                      </a:cubicBezTo>
                      <a:cubicBezTo>
                        <a:pt x="256381" y="237332"/>
                        <a:pt x="263525" y="276226"/>
                        <a:pt x="276225" y="300038"/>
                      </a:cubicBezTo>
                      <a:cubicBezTo>
                        <a:pt x="288925" y="323851"/>
                        <a:pt x="307181" y="341313"/>
                        <a:pt x="323850" y="357188"/>
                      </a:cubicBezTo>
                      <a:cubicBezTo>
                        <a:pt x="340519" y="373063"/>
                        <a:pt x="357188" y="382588"/>
                        <a:pt x="376238" y="395288"/>
                      </a:cubicBezTo>
                      <a:cubicBezTo>
                        <a:pt x="395288" y="407988"/>
                        <a:pt x="416719" y="423069"/>
                        <a:pt x="438150" y="433388"/>
                      </a:cubicBezTo>
                      <a:cubicBezTo>
                        <a:pt x="459581" y="443707"/>
                        <a:pt x="484188" y="446881"/>
                        <a:pt x="504825" y="457200"/>
                      </a:cubicBezTo>
                      <a:cubicBezTo>
                        <a:pt x="525463" y="467519"/>
                        <a:pt x="543719" y="479425"/>
                        <a:pt x="561975" y="495300"/>
                      </a:cubicBezTo>
                      <a:cubicBezTo>
                        <a:pt x="580231" y="511175"/>
                        <a:pt x="599282" y="536575"/>
                        <a:pt x="614363" y="552450"/>
                      </a:cubicBezTo>
                      <a:cubicBezTo>
                        <a:pt x="629444" y="568325"/>
                        <a:pt x="640557" y="577056"/>
                        <a:pt x="652463" y="590550"/>
                      </a:cubicBezTo>
                      <a:cubicBezTo>
                        <a:pt x="664369" y="604044"/>
                        <a:pt x="673100" y="615157"/>
                        <a:pt x="685800" y="633413"/>
                      </a:cubicBezTo>
                      <a:cubicBezTo>
                        <a:pt x="698500" y="651669"/>
                        <a:pt x="717551" y="679451"/>
                        <a:pt x="728663" y="700088"/>
                      </a:cubicBezTo>
                      <a:cubicBezTo>
                        <a:pt x="739775" y="720725"/>
                        <a:pt x="745331" y="739776"/>
                        <a:pt x="752475" y="757238"/>
                      </a:cubicBezTo>
                      <a:cubicBezTo>
                        <a:pt x="759619" y="774700"/>
                        <a:pt x="762000" y="789782"/>
                        <a:pt x="771525" y="804863"/>
                      </a:cubicBezTo>
                      <a:cubicBezTo>
                        <a:pt x="781050" y="819944"/>
                        <a:pt x="797719" y="833438"/>
                        <a:pt x="809625" y="847725"/>
                      </a:cubicBezTo>
                      <a:cubicBezTo>
                        <a:pt x="821531" y="862012"/>
                        <a:pt x="833438" y="877094"/>
                        <a:pt x="842963" y="890588"/>
                      </a:cubicBezTo>
                      <a:cubicBezTo>
                        <a:pt x="852488" y="904082"/>
                        <a:pt x="862806" y="921544"/>
                        <a:pt x="866775" y="928688"/>
                      </a:cubicBezTo>
                      <a:cubicBezTo>
                        <a:pt x="870744" y="935832"/>
                        <a:pt x="868759" y="934641"/>
                        <a:pt x="866775" y="933450"/>
                      </a:cubicBezTo>
                    </a:path>
                  </a:pathLst>
                </a:custGeom>
                <a:ln>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grpSp>
          <p:sp>
            <p:nvSpPr>
              <p:cNvPr id="41" name="TextBox 46"/>
              <p:cNvSpPr txBox="1">
                <a:spLocks noChangeArrowheads="1"/>
              </p:cNvSpPr>
              <p:nvPr/>
            </p:nvSpPr>
            <p:spPr bwMode="auto">
              <a:xfrm>
                <a:off x="6370861" y="6398133"/>
                <a:ext cx="263214" cy="246111"/>
              </a:xfrm>
              <a:prstGeom prst="rect">
                <a:avLst/>
              </a:prstGeom>
              <a:noFill/>
              <a:ln w="9525">
                <a:noFill/>
                <a:miter lim="800000"/>
                <a:headEnd/>
                <a:tailEnd/>
              </a:ln>
            </p:spPr>
            <p:txBody>
              <a:bodyPr wrap="none">
                <a:spAutoFit/>
              </a:bodyPr>
              <a:lstStyle/>
              <a:p>
                <a:r>
                  <a:rPr lang="en-CA" sz="1000" b="1">
                    <a:solidFill>
                      <a:srgbClr val="FFFF00"/>
                    </a:solidFill>
                  </a:rPr>
                  <a:t>L</a:t>
                </a:r>
              </a:p>
            </p:txBody>
          </p:sp>
        </p:grpSp>
        <p:sp>
          <p:nvSpPr>
            <p:cNvPr id="39" name="Freeform 38"/>
            <p:cNvSpPr/>
            <p:nvPr/>
          </p:nvSpPr>
          <p:spPr>
            <a:xfrm>
              <a:off x="6196676" y="6326265"/>
              <a:ext cx="696368" cy="470657"/>
            </a:xfrm>
            <a:custGeom>
              <a:avLst/>
              <a:gdLst>
                <a:gd name="connsiteX0" fmla="*/ 696035 w 696035"/>
                <a:gd name="connsiteY0" fmla="*/ 470848 h 470848"/>
                <a:gd name="connsiteX1" fmla="*/ 457200 w 696035"/>
                <a:gd name="connsiteY1" fmla="*/ 464024 h 470848"/>
                <a:gd name="connsiteX2" fmla="*/ 409432 w 696035"/>
                <a:gd name="connsiteY2" fmla="*/ 443553 h 470848"/>
                <a:gd name="connsiteX3" fmla="*/ 368489 w 696035"/>
                <a:gd name="connsiteY3" fmla="*/ 436729 h 470848"/>
                <a:gd name="connsiteX4" fmla="*/ 307074 w 696035"/>
                <a:gd name="connsiteY4" fmla="*/ 423081 h 470848"/>
                <a:gd name="connsiteX5" fmla="*/ 266131 w 696035"/>
                <a:gd name="connsiteY5" fmla="*/ 388962 h 470848"/>
                <a:gd name="connsiteX6" fmla="*/ 232012 w 696035"/>
                <a:gd name="connsiteY6" fmla="*/ 375314 h 470848"/>
                <a:gd name="connsiteX7" fmla="*/ 191068 w 696035"/>
                <a:gd name="connsiteY7" fmla="*/ 348018 h 470848"/>
                <a:gd name="connsiteX8" fmla="*/ 170597 w 696035"/>
                <a:gd name="connsiteY8" fmla="*/ 334370 h 470848"/>
                <a:gd name="connsiteX9" fmla="*/ 129653 w 696035"/>
                <a:gd name="connsiteY9" fmla="*/ 272956 h 470848"/>
                <a:gd name="connsiteX10" fmla="*/ 116006 w 696035"/>
                <a:gd name="connsiteY10" fmla="*/ 238836 h 470848"/>
                <a:gd name="connsiteX11" fmla="*/ 88710 w 696035"/>
                <a:gd name="connsiteY11" fmla="*/ 197893 h 470848"/>
                <a:gd name="connsiteX12" fmla="*/ 81886 w 696035"/>
                <a:gd name="connsiteY12" fmla="*/ 177421 h 470848"/>
                <a:gd name="connsiteX13" fmla="*/ 47767 w 696035"/>
                <a:gd name="connsiteY13" fmla="*/ 129654 h 470848"/>
                <a:gd name="connsiteX14" fmla="*/ 20471 w 696035"/>
                <a:gd name="connsiteY14" fmla="*/ 95535 h 470848"/>
                <a:gd name="connsiteX15" fmla="*/ 6823 w 696035"/>
                <a:gd name="connsiteY15" fmla="*/ 54591 h 470848"/>
                <a:gd name="connsiteX16" fmla="*/ 0 w 696035"/>
                <a:gd name="connsiteY16" fmla="*/ 34120 h 470848"/>
                <a:gd name="connsiteX17" fmla="*/ 0 w 696035"/>
                <a:gd name="connsiteY17" fmla="*/ 0 h 470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6035" h="470848">
                  <a:moveTo>
                    <a:pt x="696035" y="470848"/>
                  </a:moveTo>
                  <a:cubicBezTo>
                    <a:pt x="616423" y="468573"/>
                    <a:pt x="536734" y="468210"/>
                    <a:pt x="457200" y="464024"/>
                  </a:cubicBezTo>
                  <a:cubicBezTo>
                    <a:pt x="441978" y="463223"/>
                    <a:pt x="422089" y="447350"/>
                    <a:pt x="409432" y="443553"/>
                  </a:cubicBezTo>
                  <a:cubicBezTo>
                    <a:pt x="396180" y="439577"/>
                    <a:pt x="382056" y="439442"/>
                    <a:pt x="368489" y="436729"/>
                  </a:cubicBezTo>
                  <a:cubicBezTo>
                    <a:pt x="347925" y="432616"/>
                    <a:pt x="327546" y="427630"/>
                    <a:pt x="307074" y="423081"/>
                  </a:cubicBezTo>
                  <a:cubicBezTo>
                    <a:pt x="291979" y="407986"/>
                    <a:pt x="285136" y="398464"/>
                    <a:pt x="266131" y="388962"/>
                  </a:cubicBezTo>
                  <a:cubicBezTo>
                    <a:pt x="255175" y="383484"/>
                    <a:pt x="242765" y="381180"/>
                    <a:pt x="232012" y="375314"/>
                  </a:cubicBezTo>
                  <a:cubicBezTo>
                    <a:pt x="217612" y="367459"/>
                    <a:pt x="204716" y="357117"/>
                    <a:pt x="191068" y="348018"/>
                  </a:cubicBezTo>
                  <a:lnTo>
                    <a:pt x="170597" y="334370"/>
                  </a:lnTo>
                  <a:lnTo>
                    <a:pt x="129653" y="272956"/>
                  </a:lnTo>
                  <a:cubicBezTo>
                    <a:pt x="122858" y="262764"/>
                    <a:pt x="121872" y="249590"/>
                    <a:pt x="116006" y="238836"/>
                  </a:cubicBezTo>
                  <a:cubicBezTo>
                    <a:pt x="108152" y="224436"/>
                    <a:pt x="88710" y="197893"/>
                    <a:pt x="88710" y="197893"/>
                  </a:cubicBezTo>
                  <a:cubicBezTo>
                    <a:pt x="86435" y="191069"/>
                    <a:pt x="85455" y="183666"/>
                    <a:pt x="81886" y="177421"/>
                  </a:cubicBezTo>
                  <a:cubicBezTo>
                    <a:pt x="69522" y="155784"/>
                    <a:pt x="58329" y="150777"/>
                    <a:pt x="47767" y="129654"/>
                  </a:cubicBezTo>
                  <a:cubicBezTo>
                    <a:pt x="31287" y="96693"/>
                    <a:pt x="54981" y="118540"/>
                    <a:pt x="20471" y="95535"/>
                  </a:cubicBezTo>
                  <a:lnTo>
                    <a:pt x="6823" y="54591"/>
                  </a:lnTo>
                  <a:cubicBezTo>
                    <a:pt x="4549" y="47767"/>
                    <a:pt x="0" y="41313"/>
                    <a:pt x="0" y="34120"/>
                  </a:cubicBezTo>
                  <a:lnTo>
                    <a:pt x="0" y="0"/>
                  </a:lnTo>
                </a:path>
              </a:pathLst>
            </a:custGeom>
            <a:ln>
              <a:solidFill>
                <a:srgbClr val="FFFF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sp>
        <p:nvSpPr>
          <p:cNvPr id="47" name="Freeform 46"/>
          <p:cNvSpPr/>
          <p:nvPr/>
        </p:nvSpPr>
        <p:spPr>
          <a:xfrm>
            <a:off x="2595223" y="5282718"/>
            <a:ext cx="568341" cy="554242"/>
          </a:xfrm>
          <a:custGeom>
            <a:avLst/>
            <a:gdLst>
              <a:gd name="connsiteX0" fmla="*/ 516337 w 568341"/>
              <a:gd name="connsiteY0" fmla="*/ 463701 h 554242"/>
              <a:gd name="connsiteX1" fmla="*/ 555340 w 568341"/>
              <a:gd name="connsiteY1" fmla="*/ 446366 h 554242"/>
              <a:gd name="connsiteX2" fmla="*/ 564007 w 568341"/>
              <a:gd name="connsiteY2" fmla="*/ 420364 h 554242"/>
              <a:gd name="connsiteX3" fmla="*/ 568341 w 568341"/>
              <a:gd name="connsiteY3" fmla="*/ 407364 h 554242"/>
              <a:gd name="connsiteX4" fmla="*/ 564007 w 568341"/>
              <a:gd name="connsiteY4" fmla="*/ 338025 h 554242"/>
              <a:gd name="connsiteX5" fmla="*/ 559674 w 568341"/>
              <a:gd name="connsiteY5" fmla="*/ 325024 h 554242"/>
              <a:gd name="connsiteX6" fmla="*/ 555340 w 568341"/>
              <a:gd name="connsiteY6" fmla="*/ 303356 h 554242"/>
              <a:gd name="connsiteX7" fmla="*/ 542339 w 568341"/>
              <a:gd name="connsiteY7" fmla="*/ 290355 h 554242"/>
              <a:gd name="connsiteX8" fmla="*/ 538005 w 568341"/>
              <a:gd name="connsiteY8" fmla="*/ 277354 h 554242"/>
              <a:gd name="connsiteX9" fmla="*/ 512004 w 568341"/>
              <a:gd name="connsiteY9" fmla="*/ 260019 h 554242"/>
              <a:gd name="connsiteX10" fmla="*/ 503336 w 568341"/>
              <a:gd name="connsiteY10" fmla="*/ 251352 h 554242"/>
              <a:gd name="connsiteX11" fmla="*/ 486002 w 568341"/>
              <a:gd name="connsiteY11" fmla="*/ 238351 h 554242"/>
              <a:gd name="connsiteX12" fmla="*/ 477334 w 568341"/>
              <a:gd name="connsiteY12" fmla="*/ 225350 h 554242"/>
              <a:gd name="connsiteX13" fmla="*/ 460000 w 568341"/>
              <a:gd name="connsiteY13" fmla="*/ 221017 h 554242"/>
              <a:gd name="connsiteX14" fmla="*/ 446999 w 568341"/>
              <a:gd name="connsiteY14" fmla="*/ 212349 h 554242"/>
              <a:gd name="connsiteX15" fmla="*/ 425331 w 568341"/>
              <a:gd name="connsiteY15" fmla="*/ 186347 h 554242"/>
              <a:gd name="connsiteX16" fmla="*/ 412330 w 568341"/>
              <a:gd name="connsiteY16" fmla="*/ 182014 h 554242"/>
              <a:gd name="connsiteX17" fmla="*/ 403662 w 568341"/>
              <a:gd name="connsiteY17" fmla="*/ 173346 h 554242"/>
              <a:gd name="connsiteX18" fmla="*/ 390661 w 568341"/>
              <a:gd name="connsiteY18" fmla="*/ 151678 h 554242"/>
              <a:gd name="connsiteX19" fmla="*/ 381994 w 568341"/>
              <a:gd name="connsiteY19" fmla="*/ 121343 h 554242"/>
              <a:gd name="connsiteX20" fmla="*/ 373327 w 568341"/>
              <a:gd name="connsiteY20" fmla="*/ 112675 h 554242"/>
              <a:gd name="connsiteX21" fmla="*/ 364659 w 568341"/>
              <a:gd name="connsiteY21" fmla="*/ 73673 h 554242"/>
              <a:gd name="connsiteX22" fmla="*/ 355992 w 568341"/>
              <a:gd name="connsiteY22" fmla="*/ 60672 h 554242"/>
              <a:gd name="connsiteX23" fmla="*/ 338658 w 568341"/>
              <a:gd name="connsiteY23" fmla="*/ 43337 h 554242"/>
              <a:gd name="connsiteX24" fmla="*/ 329990 w 568341"/>
              <a:gd name="connsiteY24" fmla="*/ 30336 h 554242"/>
              <a:gd name="connsiteX25" fmla="*/ 299655 w 568341"/>
              <a:gd name="connsiteY25" fmla="*/ 17335 h 554242"/>
              <a:gd name="connsiteX26" fmla="*/ 286654 w 568341"/>
              <a:gd name="connsiteY26" fmla="*/ 4334 h 554242"/>
              <a:gd name="connsiteX27" fmla="*/ 273653 w 568341"/>
              <a:gd name="connsiteY27" fmla="*/ 0 h 554242"/>
              <a:gd name="connsiteX28" fmla="*/ 152311 w 568341"/>
              <a:gd name="connsiteY28" fmla="*/ 4334 h 554242"/>
              <a:gd name="connsiteX29" fmla="*/ 134976 w 568341"/>
              <a:gd name="connsiteY29" fmla="*/ 21669 h 554242"/>
              <a:gd name="connsiteX30" fmla="*/ 121975 w 568341"/>
              <a:gd name="connsiteY30" fmla="*/ 34670 h 554242"/>
              <a:gd name="connsiteX31" fmla="*/ 108974 w 568341"/>
              <a:gd name="connsiteY31" fmla="*/ 43337 h 554242"/>
              <a:gd name="connsiteX32" fmla="*/ 95973 w 568341"/>
              <a:gd name="connsiteY32" fmla="*/ 95341 h 554242"/>
              <a:gd name="connsiteX33" fmla="*/ 87306 w 568341"/>
              <a:gd name="connsiteY33" fmla="*/ 108342 h 554242"/>
              <a:gd name="connsiteX34" fmla="*/ 78639 w 568341"/>
              <a:gd name="connsiteY34" fmla="*/ 143011 h 554242"/>
              <a:gd name="connsiteX35" fmla="*/ 69971 w 568341"/>
              <a:gd name="connsiteY35" fmla="*/ 156012 h 554242"/>
              <a:gd name="connsiteX36" fmla="*/ 56970 w 568341"/>
              <a:gd name="connsiteY36" fmla="*/ 208016 h 554242"/>
              <a:gd name="connsiteX37" fmla="*/ 35302 w 568341"/>
              <a:gd name="connsiteY37" fmla="*/ 238351 h 554242"/>
              <a:gd name="connsiteX38" fmla="*/ 26635 w 568341"/>
              <a:gd name="connsiteY38" fmla="*/ 251352 h 554242"/>
              <a:gd name="connsiteX39" fmla="*/ 13634 w 568341"/>
              <a:gd name="connsiteY39" fmla="*/ 264353 h 554242"/>
              <a:gd name="connsiteX40" fmla="*/ 13634 w 568341"/>
              <a:gd name="connsiteY40" fmla="*/ 377028 h 554242"/>
              <a:gd name="connsiteX41" fmla="*/ 30968 w 568341"/>
              <a:gd name="connsiteY41" fmla="*/ 403030 h 554242"/>
              <a:gd name="connsiteX42" fmla="*/ 48303 w 568341"/>
              <a:gd name="connsiteY42" fmla="*/ 429032 h 554242"/>
              <a:gd name="connsiteX43" fmla="*/ 74305 w 568341"/>
              <a:gd name="connsiteY43" fmla="*/ 437699 h 554242"/>
              <a:gd name="connsiteX44" fmla="*/ 87306 w 568341"/>
              <a:gd name="connsiteY44" fmla="*/ 442033 h 554242"/>
              <a:gd name="connsiteX45" fmla="*/ 126309 w 568341"/>
              <a:gd name="connsiteY45" fmla="*/ 472368 h 554242"/>
              <a:gd name="connsiteX46" fmla="*/ 160978 w 568341"/>
              <a:gd name="connsiteY46" fmla="*/ 489703 h 554242"/>
              <a:gd name="connsiteX47" fmla="*/ 182646 w 568341"/>
              <a:gd name="connsiteY47" fmla="*/ 494037 h 554242"/>
              <a:gd name="connsiteX48" fmla="*/ 195647 w 568341"/>
              <a:gd name="connsiteY48" fmla="*/ 498370 h 554242"/>
              <a:gd name="connsiteX49" fmla="*/ 308322 w 568341"/>
              <a:gd name="connsiteY49" fmla="*/ 502704 h 554242"/>
              <a:gd name="connsiteX50" fmla="*/ 325657 w 568341"/>
              <a:gd name="connsiteY50" fmla="*/ 515705 h 554242"/>
              <a:gd name="connsiteX51" fmla="*/ 347325 w 568341"/>
              <a:gd name="connsiteY51" fmla="*/ 533039 h 554242"/>
              <a:gd name="connsiteX52" fmla="*/ 355992 w 568341"/>
              <a:gd name="connsiteY52" fmla="*/ 541707 h 554242"/>
              <a:gd name="connsiteX53" fmla="*/ 438332 w 568341"/>
              <a:gd name="connsiteY53" fmla="*/ 541707 h 554242"/>
              <a:gd name="connsiteX54" fmla="*/ 442665 w 568341"/>
              <a:gd name="connsiteY54" fmla="*/ 528706 h 554242"/>
              <a:gd name="connsiteX55" fmla="*/ 446999 w 568341"/>
              <a:gd name="connsiteY55" fmla="*/ 485369 h 554242"/>
              <a:gd name="connsiteX56" fmla="*/ 460000 w 568341"/>
              <a:gd name="connsiteY56" fmla="*/ 476702 h 554242"/>
              <a:gd name="connsiteX57" fmla="*/ 473001 w 568341"/>
              <a:gd name="connsiteY57" fmla="*/ 472368 h 554242"/>
              <a:gd name="connsiteX58" fmla="*/ 516337 w 568341"/>
              <a:gd name="connsiteY58" fmla="*/ 463701 h 554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68341" h="554242">
                <a:moveTo>
                  <a:pt x="516337" y="463701"/>
                </a:moveTo>
                <a:cubicBezTo>
                  <a:pt x="530060" y="459367"/>
                  <a:pt x="548630" y="459787"/>
                  <a:pt x="555340" y="446366"/>
                </a:cubicBezTo>
                <a:cubicBezTo>
                  <a:pt x="559426" y="438194"/>
                  <a:pt x="561118" y="429031"/>
                  <a:pt x="564007" y="420364"/>
                </a:cubicBezTo>
                <a:lnTo>
                  <a:pt x="568341" y="407364"/>
                </a:lnTo>
                <a:cubicBezTo>
                  <a:pt x="566896" y="384251"/>
                  <a:pt x="566431" y="361056"/>
                  <a:pt x="564007" y="338025"/>
                </a:cubicBezTo>
                <a:cubicBezTo>
                  <a:pt x="563529" y="333482"/>
                  <a:pt x="560782" y="329456"/>
                  <a:pt x="559674" y="325024"/>
                </a:cubicBezTo>
                <a:cubicBezTo>
                  <a:pt x="557888" y="317878"/>
                  <a:pt x="558634" y="309944"/>
                  <a:pt x="555340" y="303356"/>
                </a:cubicBezTo>
                <a:cubicBezTo>
                  <a:pt x="552599" y="297874"/>
                  <a:pt x="546673" y="294689"/>
                  <a:pt x="542339" y="290355"/>
                </a:cubicBezTo>
                <a:cubicBezTo>
                  <a:pt x="540894" y="286021"/>
                  <a:pt x="541235" y="280584"/>
                  <a:pt x="538005" y="277354"/>
                </a:cubicBezTo>
                <a:cubicBezTo>
                  <a:pt x="530639" y="269988"/>
                  <a:pt x="519370" y="267384"/>
                  <a:pt x="512004" y="260019"/>
                </a:cubicBezTo>
                <a:cubicBezTo>
                  <a:pt x="509115" y="257130"/>
                  <a:pt x="506475" y="253968"/>
                  <a:pt x="503336" y="251352"/>
                </a:cubicBezTo>
                <a:cubicBezTo>
                  <a:pt x="497787" y="246728"/>
                  <a:pt x="491109" y="243458"/>
                  <a:pt x="486002" y="238351"/>
                </a:cubicBezTo>
                <a:cubicBezTo>
                  <a:pt x="482319" y="234668"/>
                  <a:pt x="481668" y="228239"/>
                  <a:pt x="477334" y="225350"/>
                </a:cubicBezTo>
                <a:cubicBezTo>
                  <a:pt x="472378" y="222046"/>
                  <a:pt x="465778" y="222461"/>
                  <a:pt x="460000" y="221017"/>
                </a:cubicBezTo>
                <a:cubicBezTo>
                  <a:pt x="455666" y="218128"/>
                  <a:pt x="450682" y="216032"/>
                  <a:pt x="446999" y="212349"/>
                </a:cubicBezTo>
                <a:cubicBezTo>
                  <a:pt x="443026" y="208376"/>
                  <a:pt x="432611" y="190715"/>
                  <a:pt x="425331" y="186347"/>
                </a:cubicBezTo>
                <a:cubicBezTo>
                  <a:pt x="421414" y="183997"/>
                  <a:pt x="416664" y="183458"/>
                  <a:pt x="412330" y="182014"/>
                </a:cubicBezTo>
                <a:cubicBezTo>
                  <a:pt x="409441" y="179125"/>
                  <a:pt x="405764" y="176850"/>
                  <a:pt x="403662" y="173346"/>
                </a:cubicBezTo>
                <a:cubicBezTo>
                  <a:pt x="386784" y="145217"/>
                  <a:pt x="412625" y="173642"/>
                  <a:pt x="390661" y="151678"/>
                </a:cubicBezTo>
                <a:cubicBezTo>
                  <a:pt x="389851" y="148436"/>
                  <a:pt x="384660" y="125787"/>
                  <a:pt x="381994" y="121343"/>
                </a:cubicBezTo>
                <a:cubicBezTo>
                  <a:pt x="379892" y="117839"/>
                  <a:pt x="376216" y="115564"/>
                  <a:pt x="373327" y="112675"/>
                </a:cubicBezTo>
                <a:cubicBezTo>
                  <a:pt x="371662" y="102684"/>
                  <a:pt x="369994" y="84343"/>
                  <a:pt x="364659" y="73673"/>
                </a:cubicBezTo>
                <a:cubicBezTo>
                  <a:pt x="362330" y="69015"/>
                  <a:pt x="358881" y="65006"/>
                  <a:pt x="355992" y="60672"/>
                </a:cubicBezTo>
                <a:cubicBezTo>
                  <a:pt x="346539" y="32308"/>
                  <a:pt x="359669" y="60145"/>
                  <a:pt x="338658" y="43337"/>
                </a:cubicBezTo>
                <a:cubicBezTo>
                  <a:pt x="334591" y="40083"/>
                  <a:pt x="333673" y="34019"/>
                  <a:pt x="329990" y="30336"/>
                </a:cubicBezTo>
                <a:cubicBezTo>
                  <a:pt x="320014" y="20361"/>
                  <a:pt x="312915" y="20650"/>
                  <a:pt x="299655" y="17335"/>
                </a:cubicBezTo>
                <a:cubicBezTo>
                  <a:pt x="295321" y="13001"/>
                  <a:pt x="291753" y="7734"/>
                  <a:pt x="286654" y="4334"/>
                </a:cubicBezTo>
                <a:cubicBezTo>
                  <a:pt x="282853" y="1800"/>
                  <a:pt x="278221" y="0"/>
                  <a:pt x="273653" y="0"/>
                </a:cubicBezTo>
                <a:cubicBezTo>
                  <a:pt x="233180" y="0"/>
                  <a:pt x="192758" y="2889"/>
                  <a:pt x="152311" y="4334"/>
                </a:cubicBezTo>
                <a:lnTo>
                  <a:pt x="134976" y="21669"/>
                </a:lnTo>
                <a:cubicBezTo>
                  <a:pt x="130642" y="26003"/>
                  <a:pt x="127074" y="31270"/>
                  <a:pt x="121975" y="34670"/>
                </a:cubicBezTo>
                <a:lnTo>
                  <a:pt x="108974" y="43337"/>
                </a:lnTo>
                <a:cubicBezTo>
                  <a:pt x="105573" y="60346"/>
                  <a:pt x="102390" y="79299"/>
                  <a:pt x="95973" y="95341"/>
                </a:cubicBezTo>
                <a:cubicBezTo>
                  <a:pt x="94039" y="100177"/>
                  <a:pt x="90195" y="104008"/>
                  <a:pt x="87306" y="108342"/>
                </a:cubicBezTo>
                <a:cubicBezTo>
                  <a:pt x="85659" y="116576"/>
                  <a:pt x="83079" y="134131"/>
                  <a:pt x="78639" y="143011"/>
                </a:cubicBezTo>
                <a:cubicBezTo>
                  <a:pt x="76310" y="147670"/>
                  <a:pt x="72860" y="151678"/>
                  <a:pt x="69971" y="156012"/>
                </a:cubicBezTo>
                <a:cubicBezTo>
                  <a:pt x="67805" y="169013"/>
                  <a:pt x="64603" y="196567"/>
                  <a:pt x="56970" y="208016"/>
                </a:cubicBezTo>
                <a:cubicBezTo>
                  <a:pt x="36544" y="238655"/>
                  <a:pt x="62178" y="200724"/>
                  <a:pt x="35302" y="238351"/>
                </a:cubicBezTo>
                <a:cubicBezTo>
                  <a:pt x="32275" y="242589"/>
                  <a:pt x="29969" y="247351"/>
                  <a:pt x="26635" y="251352"/>
                </a:cubicBezTo>
                <a:cubicBezTo>
                  <a:pt x="22712" y="256060"/>
                  <a:pt x="17968" y="260019"/>
                  <a:pt x="13634" y="264353"/>
                </a:cubicBezTo>
                <a:cubicBezTo>
                  <a:pt x="0" y="305253"/>
                  <a:pt x="244" y="299362"/>
                  <a:pt x="13634" y="377028"/>
                </a:cubicBezTo>
                <a:cubicBezTo>
                  <a:pt x="15404" y="387293"/>
                  <a:pt x="25190" y="394363"/>
                  <a:pt x="30968" y="403030"/>
                </a:cubicBezTo>
                <a:lnTo>
                  <a:pt x="48303" y="429032"/>
                </a:lnTo>
                <a:cubicBezTo>
                  <a:pt x="53371" y="436634"/>
                  <a:pt x="65638" y="434810"/>
                  <a:pt x="74305" y="437699"/>
                </a:cubicBezTo>
                <a:lnTo>
                  <a:pt x="87306" y="442033"/>
                </a:lnTo>
                <a:cubicBezTo>
                  <a:pt x="116538" y="471265"/>
                  <a:pt x="101679" y="464159"/>
                  <a:pt x="126309" y="472368"/>
                </a:cubicBezTo>
                <a:cubicBezTo>
                  <a:pt x="139210" y="485270"/>
                  <a:pt x="136078" y="484722"/>
                  <a:pt x="160978" y="489703"/>
                </a:cubicBezTo>
                <a:cubicBezTo>
                  <a:pt x="168201" y="491148"/>
                  <a:pt x="175500" y="492251"/>
                  <a:pt x="182646" y="494037"/>
                </a:cubicBezTo>
                <a:cubicBezTo>
                  <a:pt x="187078" y="495145"/>
                  <a:pt x="191090" y="498056"/>
                  <a:pt x="195647" y="498370"/>
                </a:cubicBezTo>
                <a:cubicBezTo>
                  <a:pt x="233144" y="500956"/>
                  <a:pt x="270764" y="501259"/>
                  <a:pt x="308322" y="502704"/>
                </a:cubicBezTo>
                <a:cubicBezTo>
                  <a:pt x="314100" y="507038"/>
                  <a:pt x="320550" y="510598"/>
                  <a:pt x="325657" y="515705"/>
                </a:cubicBezTo>
                <a:cubicBezTo>
                  <a:pt x="345259" y="535307"/>
                  <a:pt x="322015" y="524604"/>
                  <a:pt x="347325" y="533039"/>
                </a:cubicBezTo>
                <a:cubicBezTo>
                  <a:pt x="350214" y="535928"/>
                  <a:pt x="352488" y="539605"/>
                  <a:pt x="355992" y="541707"/>
                </a:cubicBezTo>
                <a:cubicBezTo>
                  <a:pt x="376883" y="554242"/>
                  <a:pt x="435812" y="541864"/>
                  <a:pt x="438332" y="541707"/>
                </a:cubicBezTo>
                <a:cubicBezTo>
                  <a:pt x="439776" y="537373"/>
                  <a:pt x="441970" y="533221"/>
                  <a:pt x="442665" y="528706"/>
                </a:cubicBezTo>
                <a:cubicBezTo>
                  <a:pt x="444872" y="514357"/>
                  <a:pt x="442408" y="499142"/>
                  <a:pt x="446999" y="485369"/>
                </a:cubicBezTo>
                <a:cubicBezTo>
                  <a:pt x="448646" y="480428"/>
                  <a:pt x="455342" y="479031"/>
                  <a:pt x="460000" y="476702"/>
                </a:cubicBezTo>
                <a:cubicBezTo>
                  <a:pt x="464086" y="474659"/>
                  <a:pt x="468542" y="473359"/>
                  <a:pt x="473001" y="472368"/>
                </a:cubicBezTo>
                <a:cubicBezTo>
                  <a:pt x="495706" y="467323"/>
                  <a:pt x="502614" y="468035"/>
                  <a:pt x="516337" y="463701"/>
                </a:cubicBezTo>
                <a:close/>
              </a:path>
            </a:pathLst>
          </a:custGeom>
          <a:noFill/>
          <a:ln w="127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Freeform 47"/>
          <p:cNvSpPr/>
          <p:nvPr/>
        </p:nvSpPr>
        <p:spPr>
          <a:xfrm>
            <a:off x="3115581" y="4858021"/>
            <a:ext cx="520351" cy="429852"/>
          </a:xfrm>
          <a:custGeom>
            <a:avLst/>
            <a:gdLst>
              <a:gd name="connsiteX0" fmla="*/ 477014 w 520351"/>
              <a:gd name="connsiteY0" fmla="*/ 416030 h 429852"/>
              <a:gd name="connsiteX1" fmla="*/ 386008 w 520351"/>
              <a:gd name="connsiteY1" fmla="*/ 420364 h 429852"/>
              <a:gd name="connsiteX2" fmla="*/ 360006 w 520351"/>
              <a:gd name="connsiteY2" fmla="*/ 411697 h 429852"/>
              <a:gd name="connsiteX3" fmla="*/ 334004 w 520351"/>
              <a:gd name="connsiteY3" fmla="*/ 398696 h 429852"/>
              <a:gd name="connsiteX4" fmla="*/ 303668 w 520351"/>
              <a:gd name="connsiteY4" fmla="*/ 390028 h 429852"/>
              <a:gd name="connsiteX5" fmla="*/ 255998 w 520351"/>
              <a:gd name="connsiteY5" fmla="*/ 385695 h 429852"/>
              <a:gd name="connsiteX6" fmla="*/ 238664 w 520351"/>
              <a:gd name="connsiteY6" fmla="*/ 377027 h 429852"/>
              <a:gd name="connsiteX7" fmla="*/ 221329 w 520351"/>
              <a:gd name="connsiteY7" fmla="*/ 372694 h 429852"/>
              <a:gd name="connsiteX8" fmla="*/ 190993 w 520351"/>
              <a:gd name="connsiteY8" fmla="*/ 364026 h 429852"/>
              <a:gd name="connsiteX9" fmla="*/ 164992 w 520351"/>
              <a:gd name="connsiteY9" fmla="*/ 346692 h 429852"/>
              <a:gd name="connsiteX10" fmla="*/ 151991 w 520351"/>
              <a:gd name="connsiteY10" fmla="*/ 342358 h 429852"/>
              <a:gd name="connsiteX11" fmla="*/ 125989 w 520351"/>
              <a:gd name="connsiteY11" fmla="*/ 329357 h 429852"/>
              <a:gd name="connsiteX12" fmla="*/ 104320 w 520351"/>
              <a:gd name="connsiteY12" fmla="*/ 307689 h 429852"/>
              <a:gd name="connsiteX13" fmla="*/ 95653 w 520351"/>
              <a:gd name="connsiteY13" fmla="*/ 290354 h 429852"/>
              <a:gd name="connsiteX14" fmla="*/ 78319 w 520351"/>
              <a:gd name="connsiteY14" fmla="*/ 286021 h 429852"/>
              <a:gd name="connsiteX15" fmla="*/ 69651 w 520351"/>
              <a:gd name="connsiteY15" fmla="*/ 273020 h 429852"/>
              <a:gd name="connsiteX16" fmla="*/ 60984 w 520351"/>
              <a:gd name="connsiteY16" fmla="*/ 264352 h 429852"/>
              <a:gd name="connsiteX17" fmla="*/ 39316 w 520351"/>
              <a:gd name="connsiteY17" fmla="*/ 234017 h 429852"/>
              <a:gd name="connsiteX18" fmla="*/ 30648 w 520351"/>
              <a:gd name="connsiteY18" fmla="*/ 225350 h 429852"/>
              <a:gd name="connsiteX19" fmla="*/ 17647 w 520351"/>
              <a:gd name="connsiteY19" fmla="*/ 203681 h 429852"/>
              <a:gd name="connsiteX20" fmla="*/ 13314 w 520351"/>
              <a:gd name="connsiteY20" fmla="*/ 190680 h 429852"/>
              <a:gd name="connsiteX21" fmla="*/ 13314 w 520351"/>
              <a:gd name="connsiteY21" fmla="*/ 52004 h 429852"/>
              <a:gd name="connsiteX22" fmla="*/ 30648 w 520351"/>
              <a:gd name="connsiteY22" fmla="*/ 47670 h 429852"/>
              <a:gd name="connsiteX23" fmla="*/ 39316 w 520351"/>
              <a:gd name="connsiteY23" fmla="*/ 39003 h 429852"/>
              <a:gd name="connsiteX24" fmla="*/ 47983 w 520351"/>
              <a:gd name="connsiteY24" fmla="*/ 26002 h 429852"/>
              <a:gd name="connsiteX25" fmla="*/ 65318 w 520351"/>
              <a:gd name="connsiteY25" fmla="*/ 21668 h 429852"/>
              <a:gd name="connsiteX26" fmla="*/ 91319 w 520351"/>
              <a:gd name="connsiteY26" fmla="*/ 13001 h 429852"/>
              <a:gd name="connsiteX27" fmla="*/ 108654 w 520351"/>
              <a:gd name="connsiteY27" fmla="*/ 8667 h 429852"/>
              <a:gd name="connsiteX28" fmla="*/ 134656 w 520351"/>
              <a:gd name="connsiteY28" fmla="*/ 0 h 429852"/>
              <a:gd name="connsiteX29" fmla="*/ 242997 w 520351"/>
              <a:gd name="connsiteY29" fmla="*/ 4334 h 429852"/>
              <a:gd name="connsiteX30" fmla="*/ 273333 w 520351"/>
              <a:gd name="connsiteY30" fmla="*/ 17334 h 429852"/>
              <a:gd name="connsiteX31" fmla="*/ 295001 w 520351"/>
              <a:gd name="connsiteY31" fmla="*/ 21668 h 429852"/>
              <a:gd name="connsiteX32" fmla="*/ 299335 w 520351"/>
              <a:gd name="connsiteY32" fmla="*/ 69338 h 429852"/>
              <a:gd name="connsiteX33" fmla="*/ 308002 w 520351"/>
              <a:gd name="connsiteY33" fmla="*/ 78006 h 429852"/>
              <a:gd name="connsiteX34" fmla="*/ 316669 w 520351"/>
              <a:gd name="connsiteY34" fmla="*/ 95340 h 429852"/>
              <a:gd name="connsiteX35" fmla="*/ 325337 w 520351"/>
              <a:gd name="connsiteY35" fmla="*/ 108341 h 429852"/>
              <a:gd name="connsiteX36" fmla="*/ 329670 w 520351"/>
              <a:gd name="connsiteY36" fmla="*/ 121342 h 429852"/>
              <a:gd name="connsiteX37" fmla="*/ 338337 w 520351"/>
              <a:gd name="connsiteY37" fmla="*/ 134343 h 429852"/>
              <a:gd name="connsiteX38" fmla="*/ 342671 w 520351"/>
              <a:gd name="connsiteY38" fmla="*/ 169012 h 429852"/>
              <a:gd name="connsiteX39" fmla="*/ 360006 w 520351"/>
              <a:gd name="connsiteY39" fmla="*/ 195014 h 429852"/>
              <a:gd name="connsiteX40" fmla="*/ 368673 w 520351"/>
              <a:gd name="connsiteY40" fmla="*/ 208015 h 429852"/>
              <a:gd name="connsiteX41" fmla="*/ 394675 w 520351"/>
              <a:gd name="connsiteY41" fmla="*/ 225350 h 429852"/>
              <a:gd name="connsiteX42" fmla="*/ 425010 w 520351"/>
              <a:gd name="connsiteY42" fmla="*/ 234017 h 429852"/>
              <a:gd name="connsiteX43" fmla="*/ 503016 w 520351"/>
              <a:gd name="connsiteY43" fmla="*/ 229683 h 429852"/>
              <a:gd name="connsiteX44" fmla="*/ 507350 w 520351"/>
              <a:gd name="connsiteY44" fmla="*/ 242684 h 429852"/>
              <a:gd name="connsiteX45" fmla="*/ 516017 w 520351"/>
              <a:gd name="connsiteY45" fmla="*/ 251352 h 429852"/>
              <a:gd name="connsiteX46" fmla="*/ 520351 w 520351"/>
              <a:gd name="connsiteY46" fmla="*/ 277353 h 429852"/>
              <a:gd name="connsiteX47" fmla="*/ 511683 w 520351"/>
              <a:gd name="connsiteY47" fmla="*/ 377027 h 429852"/>
              <a:gd name="connsiteX48" fmla="*/ 507350 w 520351"/>
              <a:gd name="connsiteY48" fmla="*/ 390028 h 429852"/>
              <a:gd name="connsiteX49" fmla="*/ 494349 w 520351"/>
              <a:gd name="connsiteY49" fmla="*/ 394362 h 429852"/>
              <a:gd name="connsiteX50" fmla="*/ 477014 w 520351"/>
              <a:gd name="connsiteY50" fmla="*/ 416030 h 429852"/>
              <a:gd name="connsiteX51" fmla="*/ 477014 w 520351"/>
              <a:gd name="connsiteY51" fmla="*/ 416030 h 42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20351" h="429852">
                <a:moveTo>
                  <a:pt x="477014" y="416030"/>
                </a:moveTo>
                <a:cubicBezTo>
                  <a:pt x="461846" y="416752"/>
                  <a:pt x="461914" y="429852"/>
                  <a:pt x="386008" y="420364"/>
                </a:cubicBezTo>
                <a:cubicBezTo>
                  <a:pt x="376942" y="419231"/>
                  <a:pt x="360006" y="411697"/>
                  <a:pt x="360006" y="411697"/>
                </a:cubicBezTo>
                <a:cubicBezTo>
                  <a:pt x="346396" y="398087"/>
                  <a:pt x="356368" y="405086"/>
                  <a:pt x="334004" y="398696"/>
                </a:cubicBezTo>
                <a:cubicBezTo>
                  <a:pt x="322304" y="395353"/>
                  <a:pt x="316371" y="391722"/>
                  <a:pt x="303668" y="390028"/>
                </a:cubicBezTo>
                <a:cubicBezTo>
                  <a:pt x="287852" y="387919"/>
                  <a:pt x="271888" y="387139"/>
                  <a:pt x="255998" y="385695"/>
                </a:cubicBezTo>
                <a:cubicBezTo>
                  <a:pt x="250220" y="382806"/>
                  <a:pt x="244713" y="379295"/>
                  <a:pt x="238664" y="377027"/>
                </a:cubicBezTo>
                <a:cubicBezTo>
                  <a:pt x="233087" y="374936"/>
                  <a:pt x="227075" y="374261"/>
                  <a:pt x="221329" y="372694"/>
                </a:cubicBezTo>
                <a:cubicBezTo>
                  <a:pt x="211183" y="369927"/>
                  <a:pt x="201105" y="366915"/>
                  <a:pt x="190993" y="364026"/>
                </a:cubicBezTo>
                <a:cubicBezTo>
                  <a:pt x="182326" y="358248"/>
                  <a:pt x="174874" y="349986"/>
                  <a:pt x="164992" y="346692"/>
                </a:cubicBezTo>
                <a:cubicBezTo>
                  <a:pt x="160658" y="345247"/>
                  <a:pt x="156077" y="344401"/>
                  <a:pt x="151991" y="342358"/>
                </a:cubicBezTo>
                <a:cubicBezTo>
                  <a:pt x="118387" y="325556"/>
                  <a:pt x="158668" y="340251"/>
                  <a:pt x="125989" y="329357"/>
                </a:cubicBezTo>
                <a:cubicBezTo>
                  <a:pt x="118766" y="322134"/>
                  <a:pt x="108888" y="316825"/>
                  <a:pt x="104320" y="307689"/>
                </a:cubicBezTo>
                <a:cubicBezTo>
                  <a:pt x="101431" y="301911"/>
                  <a:pt x="100616" y="294490"/>
                  <a:pt x="95653" y="290354"/>
                </a:cubicBezTo>
                <a:cubicBezTo>
                  <a:pt x="91078" y="286541"/>
                  <a:pt x="84097" y="287465"/>
                  <a:pt x="78319" y="286021"/>
                </a:cubicBezTo>
                <a:cubicBezTo>
                  <a:pt x="75430" y="281687"/>
                  <a:pt x="72905" y="277087"/>
                  <a:pt x="69651" y="273020"/>
                </a:cubicBezTo>
                <a:cubicBezTo>
                  <a:pt x="67099" y="269829"/>
                  <a:pt x="62811" y="268007"/>
                  <a:pt x="60984" y="264352"/>
                </a:cubicBezTo>
                <a:cubicBezTo>
                  <a:pt x="44806" y="231995"/>
                  <a:pt x="64017" y="242251"/>
                  <a:pt x="39316" y="234017"/>
                </a:cubicBezTo>
                <a:cubicBezTo>
                  <a:pt x="36427" y="231128"/>
                  <a:pt x="32750" y="228854"/>
                  <a:pt x="30648" y="225350"/>
                </a:cubicBezTo>
                <a:cubicBezTo>
                  <a:pt x="13769" y="197218"/>
                  <a:pt x="39612" y="225646"/>
                  <a:pt x="17647" y="203681"/>
                </a:cubicBezTo>
                <a:cubicBezTo>
                  <a:pt x="16203" y="199347"/>
                  <a:pt x="14569" y="195072"/>
                  <a:pt x="13314" y="190680"/>
                </a:cubicBezTo>
                <a:cubicBezTo>
                  <a:pt x="0" y="144079"/>
                  <a:pt x="3080" y="111360"/>
                  <a:pt x="13314" y="52004"/>
                </a:cubicBezTo>
                <a:cubicBezTo>
                  <a:pt x="14326" y="46135"/>
                  <a:pt x="24870" y="49115"/>
                  <a:pt x="30648" y="47670"/>
                </a:cubicBezTo>
                <a:cubicBezTo>
                  <a:pt x="33537" y="44781"/>
                  <a:pt x="36764" y="42194"/>
                  <a:pt x="39316" y="39003"/>
                </a:cubicBezTo>
                <a:cubicBezTo>
                  <a:pt x="42570" y="34936"/>
                  <a:pt x="43649" y="28891"/>
                  <a:pt x="47983" y="26002"/>
                </a:cubicBezTo>
                <a:cubicBezTo>
                  <a:pt x="52939" y="22698"/>
                  <a:pt x="59613" y="23380"/>
                  <a:pt x="65318" y="21668"/>
                </a:cubicBezTo>
                <a:cubicBezTo>
                  <a:pt x="74069" y="19043"/>
                  <a:pt x="82456" y="15217"/>
                  <a:pt x="91319" y="13001"/>
                </a:cubicBezTo>
                <a:cubicBezTo>
                  <a:pt x="97097" y="11556"/>
                  <a:pt x="102949" y="10378"/>
                  <a:pt x="108654" y="8667"/>
                </a:cubicBezTo>
                <a:cubicBezTo>
                  <a:pt x="117405" y="6042"/>
                  <a:pt x="134656" y="0"/>
                  <a:pt x="134656" y="0"/>
                </a:cubicBezTo>
                <a:cubicBezTo>
                  <a:pt x="170770" y="1445"/>
                  <a:pt x="206940" y="1847"/>
                  <a:pt x="242997" y="4334"/>
                </a:cubicBezTo>
                <a:cubicBezTo>
                  <a:pt x="271713" y="6314"/>
                  <a:pt x="249842" y="8525"/>
                  <a:pt x="273333" y="17334"/>
                </a:cubicBezTo>
                <a:cubicBezTo>
                  <a:pt x="280230" y="19920"/>
                  <a:pt x="287778" y="20223"/>
                  <a:pt x="295001" y="21668"/>
                </a:cubicBezTo>
                <a:cubicBezTo>
                  <a:pt x="296446" y="37558"/>
                  <a:pt x="295747" y="53791"/>
                  <a:pt x="299335" y="69338"/>
                </a:cubicBezTo>
                <a:cubicBezTo>
                  <a:pt x="300254" y="73319"/>
                  <a:pt x="305736" y="74606"/>
                  <a:pt x="308002" y="78006"/>
                </a:cubicBezTo>
                <a:cubicBezTo>
                  <a:pt x="311585" y="83381"/>
                  <a:pt x="313464" y="89731"/>
                  <a:pt x="316669" y="95340"/>
                </a:cubicBezTo>
                <a:cubicBezTo>
                  <a:pt x="319253" y="99862"/>
                  <a:pt x="322448" y="104007"/>
                  <a:pt x="325337" y="108341"/>
                </a:cubicBezTo>
                <a:cubicBezTo>
                  <a:pt x="326781" y="112675"/>
                  <a:pt x="327627" y="117256"/>
                  <a:pt x="329670" y="121342"/>
                </a:cubicBezTo>
                <a:cubicBezTo>
                  <a:pt x="331999" y="126001"/>
                  <a:pt x="336967" y="129318"/>
                  <a:pt x="338337" y="134343"/>
                </a:cubicBezTo>
                <a:cubicBezTo>
                  <a:pt x="341401" y="145579"/>
                  <a:pt x="338754" y="158044"/>
                  <a:pt x="342671" y="169012"/>
                </a:cubicBezTo>
                <a:cubicBezTo>
                  <a:pt x="346175" y="178822"/>
                  <a:pt x="354228" y="186347"/>
                  <a:pt x="360006" y="195014"/>
                </a:cubicBezTo>
                <a:cubicBezTo>
                  <a:pt x="362895" y="199348"/>
                  <a:pt x="364339" y="205126"/>
                  <a:pt x="368673" y="208015"/>
                </a:cubicBezTo>
                <a:cubicBezTo>
                  <a:pt x="377340" y="213793"/>
                  <a:pt x="384569" y="222824"/>
                  <a:pt x="394675" y="225350"/>
                </a:cubicBezTo>
                <a:cubicBezTo>
                  <a:pt x="416441" y="230791"/>
                  <a:pt x="406360" y="227799"/>
                  <a:pt x="425010" y="234017"/>
                </a:cubicBezTo>
                <a:cubicBezTo>
                  <a:pt x="473764" y="221829"/>
                  <a:pt x="447827" y="224165"/>
                  <a:pt x="503016" y="229683"/>
                </a:cubicBezTo>
                <a:cubicBezTo>
                  <a:pt x="504461" y="234017"/>
                  <a:pt x="505000" y="238767"/>
                  <a:pt x="507350" y="242684"/>
                </a:cubicBezTo>
                <a:cubicBezTo>
                  <a:pt x="509452" y="246188"/>
                  <a:pt x="514582" y="247526"/>
                  <a:pt x="516017" y="251352"/>
                </a:cubicBezTo>
                <a:cubicBezTo>
                  <a:pt x="519102" y="259579"/>
                  <a:pt x="518906" y="268686"/>
                  <a:pt x="520351" y="277353"/>
                </a:cubicBezTo>
                <a:cubicBezTo>
                  <a:pt x="517462" y="310578"/>
                  <a:pt x="515506" y="343897"/>
                  <a:pt x="511683" y="377027"/>
                </a:cubicBezTo>
                <a:cubicBezTo>
                  <a:pt x="511159" y="381565"/>
                  <a:pt x="510580" y="386798"/>
                  <a:pt x="507350" y="390028"/>
                </a:cubicBezTo>
                <a:cubicBezTo>
                  <a:pt x="504120" y="393258"/>
                  <a:pt x="498683" y="392917"/>
                  <a:pt x="494349" y="394362"/>
                </a:cubicBezTo>
                <a:cubicBezTo>
                  <a:pt x="489350" y="409357"/>
                  <a:pt x="492696" y="408189"/>
                  <a:pt x="477014" y="416030"/>
                </a:cubicBezTo>
                <a:lnTo>
                  <a:pt x="477014" y="416030"/>
                </a:lnTo>
                <a:close/>
              </a:path>
            </a:pathLst>
          </a:custGeom>
          <a:noFill/>
          <a:ln w="127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Freeform 48"/>
          <p:cNvSpPr/>
          <p:nvPr/>
        </p:nvSpPr>
        <p:spPr>
          <a:xfrm>
            <a:off x="3527591" y="4712975"/>
            <a:ext cx="290090" cy="345693"/>
          </a:xfrm>
          <a:custGeom>
            <a:avLst/>
            <a:gdLst>
              <a:gd name="connsiteX0" fmla="*/ 208015 w 290090"/>
              <a:gd name="connsiteY0" fmla="*/ 335726 h 345693"/>
              <a:gd name="connsiteX1" fmla="*/ 138676 w 290090"/>
              <a:gd name="connsiteY1" fmla="*/ 327059 h 345693"/>
              <a:gd name="connsiteX2" fmla="*/ 125675 w 290090"/>
              <a:gd name="connsiteY2" fmla="*/ 309725 h 345693"/>
              <a:gd name="connsiteX3" fmla="*/ 95340 w 290090"/>
              <a:gd name="connsiteY3" fmla="*/ 296724 h 345693"/>
              <a:gd name="connsiteX4" fmla="*/ 91006 w 290090"/>
              <a:gd name="connsiteY4" fmla="*/ 283723 h 345693"/>
              <a:gd name="connsiteX5" fmla="*/ 82339 w 290090"/>
              <a:gd name="connsiteY5" fmla="*/ 275055 h 345693"/>
              <a:gd name="connsiteX6" fmla="*/ 65004 w 290090"/>
              <a:gd name="connsiteY6" fmla="*/ 240386 h 345693"/>
              <a:gd name="connsiteX7" fmla="*/ 52003 w 290090"/>
              <a:gd name="connsiteY7" fmla="*/ 236052 h 345693"/>
              <a:gd name="connsiteX8" fmla="*/ 39002 w 290090"/>
              <a:gd name="connsiteY8" fmla="*/ 223052 h 345693"/>
              <a:gd name="connsiteX9" fmla="*/ 26001 w 290090"/>
              <a:gd name="connsiteY9" fmla="*/ 218718 h 345693"/>
              <a:gd name="connsiteX10" fmla="*/ 13000 w 290090"/>
              <a:gd name="connsiteY10" fmla="*/ 210051 h 345693"/>
              <a:gd name="connsiteX11" fmla="*/ 4333 w 290090"/>
              <a:gd name="connsiteY11" fmla="*/ 184049 h 345693"/>
              <a:gd name="connsiteX12" fmla="*/ 0 w 290090"/>
              <a:gd name="connsiteY12" fmla="*/ 171048 h 345693"/>
              <a:gd name="connsiteX13" fmla="*/ 8667 w 290090"/>
              <a:gd name="connsiteY13" fmla="*/ 84375 h 345693"/>
              <a:gd name="connsiteX14" fmla="*/ 13000 w 290090"/>
              <a:gd name="connsiteY14" fmla="*/ 49706 h 345693"/>
              <a:gd name="connsiteX15" fmla="*/ 21668 w 290090"/>
              <a:gd name="connsiteY15" fmla="*/ 41038 h 345693"/>
              <a:gd name="connsiteX16" fmla="*/ 43336 w 290090"/>
              <a:gd name="connsiteY16" fmla="*/ 19370 h 345693"/>
              <a:gd name="connsiteX17" fmla="*/ 73672 w 290090"/>
              <a:gd name="connsiteY17" fmla="*/ 15036 h 345693"/>
              <a:gd name="connsiteX18" fmla="*/ 195014 w 290090"/>
              <a:gd name="connsiteY18" fmla="*/ 15036 h 345693"/>
              <a:gd name="connsiteX19" fmla="*/ 208015 w 290090"/>
              <a:gd name="connsiteY19" fmla="*/ 23704 h 345693"/>
              <a:gd name="connsiteX20" fmla="*/ 221016 w 290090"/>
              <a:gd name="connsiteY20" fmla="*/ 28037 h 345693"/>
              <a:gd name="connsiteX21" fmla="*/ 247018 w 290090"/>
              <a:gd name="connsiteY21" fmla="*/ 49706 h 345693"/>
              <a:gd name="connsiteX22" fmla="*/ 260018 w 290090"/>
              <a:gd name="connsiteY22" fmla="*/ 58373 h 345693"/>
              <a:gd name="connsiteX23" fmla="*/ 268686 w 290090"/>
              <a:gd name="connsiteY23" fmla="*/ 67040 h 345693"/>
              <a:gd name="connsiteX24" fmla="*/ 281687 w 290090"/>
              <a:gd name="connsiteY24" fmla="*/ 71374 h 345693"/>
              <a:gd name="connsiteX25" fmla="*/ 281687 w 290090"/>
              <a:gd name="connsiteY25" fmla="*/ 97376 h 345693"/>
              <a:gd name="connsiteX26" fmla="*/ 277353 w 290090"/>
              <a:gd name="connsiteY26" fmla="*/ 153713 h 345693"/>
              <a:gd name="connsiteX27" fmla="*/ 273019 w 290090"/>
              <a:gd name="connsiteY27" fmla="*/ 249053 h 345693"/>
              <a:gd name="connsiteX28" fmla="*/ 268686 w 290090"/>
              <a:gd name="connsiteY28" fmla="*/ 288056 h 345693"/>
              <a:gd name="connsiteX29" fmla="*/ 247018 w 290090"/>
              <a:gd name="connsiteY29" fmla="*/ 309725 h 345693"/>
              <a:gd name="connsiteX30" fmla="*/ 234017 w 290090"/>
              <a:gd name="connsiteY30" fmla="*/ 331393 h 345693"/>
              <a:gd name="connsiteX31" fmla="*/ 208015 w 290090"/>
              <a:gd name="connsiteY31" fmla="*/ 335726 h 34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0090" h="345693">
                <a:moveTo>
                  <a:pt x="208015" y="335726"/>
                </a:moveTo>
                <a:cubicBezTo>
                  <a:pt x="192125" y="335004"/>
                  <a:pt x="152652" y="345693"/>
                  <a:pt x="138676" y="327059"/>
                </a:cubicBezTo>
                <a:cubicBezTo>
                  <a:pt x="134342" y="321281"/>
                  <a:pt x="131159" y="314425"/>
                  <a:pt x="125675" y="309725"/>
                </a:cubicBezTo>
                <a:cubicBezTo>
                  <a:pt x="118856" y="303880"/>
                  <a:pt x="104145" y="299659"/>
                  <a:pt x="95340" y="296724"/>
                </a:cubicBezTo>
                <a:cubicBezTo>
                  <a:pt x="93895" y="292390"/>
                  <a:pt x="93356" y="287640"/>
                  <a:pt x="91006" y="283723"/>
                </a:cubicBezTo>
                <a:cubicBezTo>
                  <a:pt x="88904" y="280219"/>
                  <a:pt x="84166" y="278710"/>
                  <a:pt x="82339" y="275055"/>
                </a:cubicBezTo>
                <a:cubicBezTo>
                  <a:pt x="74929" y="260234"/>
                  <a:pt x="78993" y="248779"/>
                  <a:pt x="65004" y="240386"/>
                </a:cubicBezTo>
                <a:cubicBezTo>
                  <a:pt x="61087" y="238036"/>
                  <a:pt x="56337" y="237497"/>
                  <a:pt x="52003" y="236052"/>
                </a:cubicBezTo>
                <a:cubicBezTo>
                  <a:pt x="47669" y="231719"/>
                  <a:pt x="44101" y="226451"/>
                  <a:pt x="39002" y="223052"/>
                </a:cubicBezTo>
                <a:cubicBezTo>
                  <a:pt x="35201" y="220518"/>
                  <a:pt x="30087" y="220761"/>
                  <a:pt x="26001" y="218718"/>
                </a:cubicBezTo>
                <a:cubicBezTo>
                  <a:pt x="21343" y="216389"/>
                  <a:pt x="17334" y="212940"/>
                  <a:pt x="13000" y="210051"/>
                </a:cubicBezTo>
                <a:lnTo>
                  <a:pt x="4333" y="184049"/>
                </a:lnTo>
                <a:lnTo>
                  <a:pt x="0" y="171048"/>
                </a:lnTo>
                <a:cubicBezTo>
                  <a:pt x="2889" y="142157"/>
                  <a:pt x="5574" y="113245"/>
                  <a:pt x="8667" y="84375"/>
                </a:cubicBezTo>
                <a:cubicBezTo>
                  <a:pt x="9908" y="72795"/>
                  <a:pt x="9654" y="60861"/>
                  <a:pt x="13000" y="49706"/>
                </a:cubicBezTo>
                <a:cubicBezTo>
                  <a:pt x="14174" y="45792"/>
                  <a:pt x="19115" y="44229"/>
                  <a:pt x="21668" y="41038"/>
                </a:cubicBezTo>
                <a:cubicBezTo>
                  <a:pt x="29575" y="31154"/>
                  <a:pt x="29650" y="23476"/>
                  <a:pt x="43336" y="19370"/>
                </a:cubicBezTo>
                <a:cubicBezTo>
                  <a:pt x="53120" y="16435"/>
                  <a:pt x="63560" y="16481"/>
                  <a:pt x="73672" y="15036"/>
                </a:cubicBezTo>
                <a:cubicBezTo>
                  <a:pt x="118786" y="0"/>
                  <a:pt x="99323" y="4783"/>
                  <a:pt x="195014" y="15036"/>
                </a:cubicBezTo>
                <a:cubicBezTo>
                  <a:pt x="200193" y="15591"/>
                  <a:pt x="203356" y="21375"/>
                  <a:pt x="208015" y="23704"/>
                </a:cubicBezTo>
                <a:cubicBezTo>
                  <a:pt x="212101" y="25747"/>
                  <a:pt x="216682" y="26593"/>
                  <a:pt x="221016" y="28037"/>
                </a:cubicBezTo>
                <a:cubicBezTo>
                  <a:pt x="253296" y="49559"/>
                  <a:pt x="213649" y="21898"/>
                  <a:pt x="247018" y="49706"/>
                </a:cubicBezTo>
                <a:cubicBezTo>
                  <a:pt x="251019" y="53040"/>
                  <a:pt x="255951" y="55120"/>
                  <a:pt x="260018" y="58373"/>
                </a:cubicBezTo>
                <a:cubicBezTo>
                  <a:pt x="263209" y="60925"/>
                  <a:pt x="265182" y="64938"/>
                  <a:pt x="268686" y="67040"/>
                </a:cubicBezTo>
                <a:cubicBezTo>
                  <a:pt x="272603" y="69390"/>
                  <a:pt x="277353" y="69929"/>
                  <a:pt x="281687" y="71374"/>
                </a:cubicBezTo>
                <a:cubicBezTo>
                  <a:pt x="290090" y="96587"/>
                  <a:pt x="284839" y="72163"/>
                  <a:pt x="281687" y="97376"/>
                </a:cubicBezTo>
                <a:cubicBezTo>
                  <a:pt x="279351" y="116065"/>
                  <a:pt x="278428" y="134909"/>
                  <a:pt x="277353" y="153713"/>
                </a:cubicBezTo>
                <a:cubicBezTo>
                  <a:pt x="275538" y="185474"/>
                  <a:pt x="275067" y="217306"/>
                  <a:pt x="273019" y="249053"/>
                </a:cubicBezTo>
                <a:cubicBezTo>
                  <a:pt x="272177" y="262107"/>
                  <a:pt x="273839" y="276033"/>
                  <a:pt x="268686" y="288056"/>
                </a:cubicBezTo>
                <a:cubicBezTo>
                  <a:pt x="264662" y="297445"/>
                  <a:pt x="247018" y="309725"/>
                  <a:pt x="247018" y="309725"/>
                </a:cubicBezTo>
                <a:cubicBezTo>
                  <a:pt x="244893" y="316100"/>
                  <a:pt x="242782" y="328889"/>
                  <a:pt x="234017" y="331393"/>
                </a:cubicBezTo>
                <a:cubicBezTo>
                  <a:pt x="227072" y="333377"/>
                  <a:pt x="223905" y="336448"/>
                  <a:pt x="208015" y="335726"/>
                </a:cubicBezTo>
                <a:close/>
              </a:path>
            </a:pathLst>
          </a:custGeom>
          <a:noFill/>
          <a:ln w="952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Freeform 49"/>
          <p:cNvSpPr/>
          <p:nvPr/>
        </p:nvSpPr>
        <p:spPr>
          <a:xfrm>
            <a:off x="1906806" y="5652356"/>
            <a:ext cx="598838" cy="427754"/>
          </a:xfrm>
          <a:custGeom>
            <a:avLst/>
            <a:gdLst>
              <a:gd name="connsiteX0" fmla="*/ 598043 w 598838"/>
              <a:gd name="connsiteY0" fmla="*/ 427754 h 427754"/>
              <a:gd name="connsiteX1" fmla="*/ 593710 w 598838"/>
              <a:gd name="connsiteY1" fmla="*/ 336747 h 427754"/>
              <a:gd name="connsiteX2" fmla="*/ 589376 w 598838"/>
              <a:gd name="connsiteY2" fmla="*/ 323746 h 427754"/>
              <a:gd name="connsiteX3" fmla="*/ 585042 w 598838"/>
              <a:gd name="connsiteY3" fmla="*/ 289077 h 427754"/>
              <a:gd name="connsiteX4" fmla="*/ 572041 w 598838"/>
              <a:gd name="connsiteY4" fmla="*/ 280410 h 427754"/>
              <a:gd name="connsiteX5" fmla="*/ 559040 w 598838"/>
              <a:gd name="connsiteY5" fmla="*/ 276076 h 427754"/>
              <a:gd name="connsiteX6" fmla="*/ 528705 w 598838"/>
              <a:gd name="connsiteY6" fmla="*/ 267409 h 427754"/>
              <a:gd name="connsiteX7" fmla="*/ 502703 w 598838"/>
              <a:gd name="connsiteY7" fmla="*/ 258742 h 427754"/>
              <a:gd name="connsiteX8" fmla="*/ 481035 w 598838"/>
              <a:gd name="connsiteY8" fmla="*/ 245741 h 427754"/>
              <a:gd name="connsiteX9" fmla="*/ 455033 w 598838"/>
              <a:gd name="connsiteY9" fmla="*/ 228406 h 427754"/>
              <a:gd name="connsiteX10" fmla="*/ 450699 w 598838"/>
              <a:gd name="connsiteY10" fmla="*/ 215405 h 427754"/>
              <a:gd name="connsiteX11" fmla="*/ 429031 w 598838"/>
              <a:gd name="connsiteY11" fmla="*/ 189403 h 427754"/>
              <a:gd name="connsiteX12" fmla="*/ 411696 w 598838"/>
              <a:gd name="connsiteY12" fmla="*/ 176402 h 427754"/>
              <a:gd name="connsiteX13" fmla="*/ 394362 w 598838"/>
              <a:gd name="connsiteY13" fmla="*/ 167735 h 427754"/>
              <a:gd name="connsiteX14" fmla="*/ 381361 w 598838"/>
              <a:gd name="connsiteY14" fmla="*/ 159068 h 427754"/>
              <a:gd name="connsiteX15" fmla="*/ 368360 w 598838"/>
              <a:gd name="connsiteY15" fmla="*/ 154734 h 427754"/>
              <a:gd name="connsiteX16" fmla="*/ 338024 w 598838"/>
              <a:gd name="connsiteY16" fmla="*/ 146067 h 427754"/>
              <a:gd name="connsiteX17" fmla="*/ 290354 w 598838"/>
              <a:gd name="connsiteY17" fmla="*/ 133066 h 427754"/>
              <a:gd name="connsiteX18" fmla="*/ 255685 w 598838"/>
              <a:gd name="connsiteY18" fmla="*/ 124399 h 427754"/>
              <a:gd name="connsiteX19" fmla="*/ 229683 w 598838"/>
              <a:gd name="connsiteY19" fmla="*/ 107064 h 427754"/>
              <a:gd name="connsiteX20" fmla="*/ 216682 w 598838"/>
              <a:gd name="connsiteY20" fmla="*/ 94063 h 427754"/>
              <a:gd name="connsiteX21" fmla="*/ 203681 w 598838"/>
              <a:gd name="connsiteY21" fmla="*/ 89729 h 427754"/>
              <a:gd name="connsiteX22" fmla="*/ 190680 w 598838"/>
              <a:gd name="connsiteY22" fmla="*/ 81062 h 427754"/>
              <a:gd name="connsiteX23" fmla="*/ 177679 w 598838"/>
              <a:gd name="connsiteY23" fmla="*/ 68061 h 427754"/>
              <a:gd name="connsiteX24" fmla="*/ 160345 w 598838"/>
              <a:gd name="connsiteY24" fmla="*/ 63727 h 427754"/>
              <a:gd name="connsiteX25" fmla="*/ 147344 w 598838"/>
              <a:gd name="connsiteY25" fmla="*/ 55060 h 427754"/>
              <a:gd name="connsiteX26" fmla="*/ 130009 w 598838"/>
              <a:gd name="connsiteY26" fmla="*/ 29058 h 427754"/>
              <a:gd name="connsiteX27" fmla="*/ 95340 w 598838"/>
              <a:gd name="connsiteY27" fmla="*/ 20391 h 427754"/>
              <a:gd name="connsiteX28" fmla="*/ 82339 w 598838"/>
              <a:gd name="connsiteY28" fmla="*/ 11724 h 427754"/>
              <a:gd name="connsiteX29" fmla="*/ 0 w 598838"/>
              <a:gd name="connsiteY29" fmla="*/ 24725 h 427754"/>
              <a:gd name="connsiteX30" fmla="*/ 4333 w 598838"/>
              <a:gd name="connsiteY30" fmla="*/ 137399 h 427754"/>
              <a:gd name="connsiteX31" fmla="*/ 34669 w 598838"/>
              <a:gd name="connsiteY31" fmla="*/ 185070 h 427754"/>
              <a:gd name="connsiteX32" fmla="*/ 73672 w 598838"/>
              <a:gd name="connsiteY32" fmla="*/ 215405 h 427754"/>
              <a:gd name="connsiteX33" fmla="*/ 86673 w 598838"/>
              <a:gd name="connsiteY33" fmla="*/ 219739 h 427754"/>
              <a:gd name="connsiteX34" fmla="*/ 99674 w 598838"/>
              <a:gd name="connsiteY34" fmla="*/ 232740 h 427754"/>
              <a:gd name="connsiteX35" fmla="*/ 104007 w 598838"/>
              <a:gd name="connsiteY35" fmla="*/ 245741 h 427754"/>
              <a:gd name="connsiteX36" fmla="*/ 117008 w 598838"/>
              <a:gd name="connsiteY36" fmla="*/ 254408 h 427754"/>
              <a:gd name="connsiteX37" fmla="*/ 125676 w 598838"/>
              <a:gd name="connsiteY37" fmla="*/ 263075 h 427754"/>
              <a:gd name="connsiteX38" fmla="*/ 130009 w 598838"/>
              <a:gd name="connsiteY38" fmla="*/ 276076 h 427754"/>
              <a:gd name="connsiteX39" fmla="*/ 147344 w 598838"/>
              <a:gd name="connsiteY39" fmla="*/ 293411 h 427754"/>
              <a:gd name="connsiteX40" fmla="*/ 160345 w 598838"/>
              <a:gd name="connsiteY40" fmla="*/ 315079 h 427754"/>
              <a:gd name="connsiteX41" fmla="*/ 164678 w 598838"/>
              <a:gd name="connsiteY41" fmla="*/ 328080 h 427754"/>
              <a:gd name="connsiteX42" fmla="*/ 182013 w 598838"/>
              <a:gd name="connsiteY42" fmla="*/ 345415 h 427754"/>
              <a:gd name="connsiteX43" fmla="*/ 208015 w 598838"/>
              <a:gd name="connsiteY43" fmla="*/ 367083 h 427754"/>
              <a:gd name="connsiteX44" fmla="*/ 221016 w 598838"/>
              <a:gd name="connsiteY44" fmla="*/ 371417 h 427754"/>
              <a:gd name="connsiteX45" fmla="*/ 234017 w 598838"/>
              <a:gd name="connsiteY45" fmla="*/ 380084 h 427754"/>
              <a:gd name="connsiteX46" fmla="*/ 260019 w 598838"/>
              <a:gd name="connsiteY46" fmla="*/ 388751 h 427754"/>
              <a:gd name="connsiteX47" fmla="*/ 273020 w 598838"/>
              <a:gd name="connsiteY47" fmla="*/ 393085 h 427754"/>
              <a:gd name="connsiteX48" fmla="*/ 316356 w 598838"/>
              <a:gd name="connsiteY48" fmla="*/ 410419 h 427754"/>
              <a:gd name="connsiteX49" fmla="*/ 424697 w 598838"/>
              <a:gd name="connsiteY49" fmla="*/ 419087 h 427754"/>
              <a:gd name="connsiteX50" fmla="*/ 450699 w 598838"/>
              <a:gd name="connsiteY50" fmla="*/ 423420 h 427754"/>
              <a:gd name="connsiteX51" fmla="*/ 463700 w 598838"/>
              <a:gd name="connsiteY51" fmla="*/ 427754 h 427754"/>
              <a:gd name="connsiteX52" fmla="*/ 580709 w 598838"/>
              <a:gd name="connsiteY52" fmla="*/ 423420 h 427754"/>
              <a:gd name="connsiteX53" fmla="*/ 593710 w 598838"/>
              <a:gd name="connsiteY53" fmla="*/ 419087 h 427754"/>
              <a:gd name="connsiteX54" fmla="*/ 598043 w 598838"/>
              <a:gd name="connsiteY54" fmla="*/ 406086 h 427754"/>
              <a:gd name="connsiteX55" fmla="*/ 589376 w 598838"/>
              <a:gd name="connsiteY55" fmla="*/ 375750 h 42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98838" h="427754">
                <a:moveTo>
                  <a:pt x="598043" y="427754"/>
                </a:moveTo>
                <a:cubicBezTo>
                  <a:pt x="596599" y="397418"/>
                  <a:pt x="596232" y="367012"/>
                  <a:pt x="593710" y="336747"/>
                </a:cubicBezTo>
                <a:cubicBezTo>
                  <a:pt x="593331" y="332195"/>
                  <a:pt x="590193" y="328240"/>
                  <a:pt x="589376" y="323746"/>
                </a:cubicBezTo>
                <a:cubicBezTo>
                  <a:pt x="587292" y="312288"/>
                  <a:pt x="589367" y="299890"/>
                  <a:pt x="585042" y="289077"/>
                </a:cubicBezTo>
                <a:cubicBezTo>
                  <a:pt x="583108" y="284241"/>
                  <a:pt x="576699" y="282739"/>
                  <a:pt x="572041" y="280410"/>
                </a:cubicBezTo>
                <a:cubicBezTo>
                  <a:pt x="567955" y="278367"/>
                  <a:pt x="563415" y="277389"/>
                  <a:pt x="559040" y="276076"/>
                </a:cubicBezTo>
                <a:cubicBezTo>
                  <a:pt x="548967" y="273054"/>
                  <a:pt x="538756" y="270502"/>
                  <a:pt x="528705" y="267409"/>
                </a:cubicBezTo>
                <a:cubicBezTo>
                  <a:pt x="519973" y="264722"/>
                  <a:pt x="502703" y="258742"/>
                  <a:pt x="502703" y="258742"/>
                </a:cubicBezTo>
                <a:cubicBezTo>
                  <a:pt x="483259" y="239296"/>
                  <a:pt x="506350" y="259805"/>
                  <a:pt x="481035" y="245741"/>
                </a:cubicBezTo>
                <a:cubicBezTo>
                  <a:pt x="471929" y="240682"/>
                  <a:pt x="455033" y="228406"/>
                  <a:pt x="455033" y="228406"/>
                </a:cubicBezTo>
                <a:cubicBezTo>
                  <a:pt x="453588" y="224072"/>
                  <a:pt x="452742" y="219491"/>
                  <a:pt x="450699" y="215405"/>
                </a:cubicBezTo>
                <a:cubicBezTo>
                  <a:pt x="445683" y="205374"/>
                  <a:pt x="437418" y="196592"/>
                  <a:pt x="429031" y="189403"/>
                </a:cubicBezTo>
                <a:cubicBezTo>
                  <a:pt x="423547" y="184702"/>
                  <a:pt x="417821" y="180230"/>
                  <a:pt x="411696" y="176402"/>
                </a:cubicBezTo>
                <a:cubicBezTo>
                  <a:pt x="406218" y="172978"/>
                  <a:pt x="399971" y="170940"/>
                  <a:pt x="394362" y="167735"/>
                </a:cubicBezTo>
                <a:cubicBezTo>
                  <a:pt x="389840" y="165151"/>
                  <a:pt x="386019" y="161397"/>
                  <a:pt x="381361" y="159068"/>
                </a:cubicBezTo>
                <a:cubicBezTo>
                  <a:pt x="377275" y="157025"/>
                  <a:pt x="372735" y="156047"/>
                  <a:pt x="368360" y="154734"/>
                </a:cubicBezTo>
                <a:cubicBezTo>
                  <a:pt x="358287" y="151712"/>
                  <a:pt x="348136" y="148956"/>
                  <a:pt x="338024" y="146067"/>
                </a:cubicBezTo>
                <a:cubicBezTo>
                  <a:pt x="313009" y="129389"/>
                  <a:pt x="335387" y="141509"/>
                  <a:pt x="290354" y="133066"/>
                </a:cubicBezTo>
                <a:cubicBezTo>
                  <a:pt x="278646" y="130871"/>
                  <a:pt x="267241" y="127288"/>
                  <a:pt x="255685" y="124399"/>
                </a:cubicBezTo>
                <a:cubicBezTo>
                  <a:pt x="232498" y="101209"/>
                  <a:pt x="266408" y="133296"/>
                  <a:pt x="229683" y="107064"/>
                </a:cubicBezTo>
                <a:cubicBezTo>
                  <a:pt x="224696" y="103502"/>
                  <a:pt x="221781" y="97463"/>
                  <a:pt x="216682" y="94063"/>
                </a:cubicBezTo>
                <a:cubicBezTo>
                  <a:pt x="212881" y="91529"/>
                  <a:pt x="207767" y="91772"/>
                  <a:pt x="203681" y="89729"/>
                </a:cubicBezTo>
                <a:cubicBezTo>
                  <a:pt x="199023" y="87400"/>
                  <a:pt x="194681" y="84396"/>
                  <a:pt x="190680" y="81062"/>
                </a:cubicBezTo>
                <a:cubicBezTo>
                  <a:pt x="185972" y="77139"/>
                  <a:pt x="183000" y="71102"/>
                  <a:pt x="177679" y="68061"/>
                </a:cubicBezTo>
                <a:cubicBezTo>
                  <a:pt x="172508" y="65106"/>
                  <a:pt x="166123" y="65172"/>
                  <a:pt x="160345" y="63727"/>
                </a:cubicBezTo>
                <a:cubicBezTo>
                  <a:pt x="156011" y="60838"/>
                  <a:pt x="150598" y="59127"/>
                  <a:pt x="147344" y="55060"/>
                </a:cubicBezTo>
                <a:cubicBezTo>
                  <a:pt x="135570" y="40343"/>
                  <a:pt x="153621" y="39791"/>
                  <a:pt x="130009" y="29058"/>
                </a:cubicBezTo>
                <a:cubicBezTo>
                  <a:pt x="119165" y="24129"/>
                  <a:pt x="95340" y="20391"/>
                  <a:pt x="95340" y="20391"/>
                </a:cubicBezTo>
                <a:cubicBezTo>
                  <a:pt x="91006" y="17502"/>
                  <a:pt x="87541" y="11984"/>
                  <a:pt x="82339" y="11724"/>
                </a:cubicBezTo>
                <a:cubicBezTo>
                  <a:pt x="12645" y="8239"/>
                  <a:pt x="24722" y="0"/>
                  <a:pt x="0" y="24725"/>
                </a:cubicBezTo>
                <a:cubicBezTo>
                  <a:pt x="1444" y="62283"/>
                  <a:pt x="825" y="99977"/>
                  <a:pt x="4333" y="137399"/>
                </a:cubicBezTo>
                <a:cubicBezTo>
                  <a:pt x="6794" y="163654"/>
                  <a:pt x="17092" y="167492"/>
                  <a:pt x="34669" y="185070"/>
                </a:cubicBezTo>
                <a:cubicBezTo>
                  <a:pt x="55034" y="205436"/>
                  <a:pt x="42574" y="194673"/>
                  <a:pt x="73672" y="215405"/>
                </a:cubicBezTo>
                <a:cubicBezTo>
                  <a:pt x="77473" y="217939"/>
                  <a:pt x="82339" y="218294"/>
                  <a:pt x="86673" y="219739"/>
                </a:cubicBezTo>
                <a:cubicBezTo>
                  <a:pt x="91007" y="224073"/>
                  <a:pt x="96274" y="227641"/>
                  <a:pt x="99674" y="232740"/>
                </a:cubicBezTo>
                <a:cubicBezTo>
                  <a:pt x="102208" y="236541"/>
                  <a:pt x="101153" y="242174"/>
                  <a:pt x="104007" y="245741"/>
                </a:cubicBezTo>
                <a:cubicBezTo>
                  <a:pt x="107261" y="249808"/>
                  <a:pt x="112941" y="251155"/>
                  <a:pt x="117008" y="254408"/>
                </a:cubicBezTo>
                <a:cubicBezTo>
                  <a:pt x="120199" y="256960"/>
                  <a:pt x="122787" y="260186"/>
                  <a:pt x="125676" y="263075"/>
                </a:cubicBezTo>
                <a:cubicBezTo>
                  <a:pt x="127120" y="267409"/>
                  <a:pt x="127354" y="272359"/>
                  <a:pt x="130009" y="276076"/>
                </a:cubicBezTo>
                <a:cubicBezTo>
                  <a:pt x="134759" y="282726"/>
                  <a:pt x="147344" y="293411"/>
                  <a:pt x="147344" y="293411"/>
                </a:cubicBezTo>
                <a:cubicBezTo>
                  <a:pt x="159618" y="330240"/>
                  <a:pt x="142499" y="285336"/>
                  <a:pt x="160345" y="315079"/>
                </a:cubicBezTo>
                <a:cubicBezTo>
                  <a:pt x="162695" y="318996"/>
                  <a:pt x="162023" y="324363"/>
                  <a:pt x="164678" y="328080"/>
                </a:cubicBezTo>
                <a:cubicBezTo>
                  <a:pt x="169428" y="334730"/>
                  <a:pt x="176235" y="339637"/>
                  <a:pt x="182013" y="345415"/>
                </a:cubicBezTo>
                <a:cubicBezTo>
                  <a:pt x="191598" y="355000"/>
                  <a:pt x="195947" y="361049"/>
                  <a:pt x="208015" y="367083"/>
                </a:cubicBezTo>
                <a:cubicBezTo>
                  <a:pt x="212101" y="369126"/>
                  <a:pt x="216930" y="369374"/>
                  <a:pt x="221016" y="371417"/>
                </a:cubicBezTo>
                <a:cubicBezTo>
                  <a:pt x="225674" y="373746"/>
                  <a:pt x="229258" y="377969"/>
                  <a:pt x="234017" y="380084"/>
                </a:cubicBezTo>
                <a:cubicBezTo>
                  <a:pt x="242366" y="383794"/>
                  <a:pt x="251352" y="385862"/>
                  <a:pt x="260019" y="388751"/>
                </a:cubicBezTo>
                <a:lnTo>
                  <a:pt x="273020" y="393085"/>
                </a:lnTo>
                <a:cubicBezTo>
                  <a:pt x="294935" y="400391"/>
                  <a:pt x="289303" y="407413"/>
                  <a:pt x="316356" y="410419"/>
                </a:cubicBezTo>
                <a:cubicBezTo>
                  <a:pt x="378375" y="417311"/>
                  <a:pt x="342303" y="413937"/>
                  <a:pt x="424697" y="419087"/>
                </a:cubicBezTo>
                <a:cubicBezTo>
                  <a:pt x="433364" y="420531"/>
                  <a:pt x="442121" y="421514"/>
                  <a:pt x="450699" y="423420"/>
                </a:cubicBezTo>
                <a:cubicBezTo>
                  <a:pt x="455158" y="424411"/>
                  <a:pt x="459132" y="427754"/>
                  <a:pt x="463700" y="427754"/>
                </a:cubicBezTo>
                <a:cubicBezTo>
                  <a:pt x="502730" y="427754"/>
                  <a:pt x="541706" y="424865"/>
                  <a:pt x="580709" y="423420"/>
                </a:cubicBezTo>
                <a:cubicBezTo>
                  <a:pt x="585043" y="421976"/>
                  <a:pt x="590480" y="422317"/>
                  <a:pt x="593710" y="419087"/>
                </a:cubicBezTo>
                <a:cubicBezTo>
                  <a:pt x="596940" y="415857"/>
                  <a:pt x="598043" y="410654"/>
                  <a:pt x="598043" y="406086"/>
                </a:cubicBezTo>
                <a:cubicBezTo>
                  <a:pt x="598043" y="382738"/>
                  <a:pt x="598838" y="385212"/>
                  <a:pt x="589376" y="375750"/>
                </a:cubicBezTo>
              </a:path>
            </a:pathLst>
          </a:cu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1" name="Freeform 50"/>
          <p:cNvSpPr/>
          <p:nvPr/>
        </p:nvSpPr>
        <p:spPr>
          <a:xfrm>
            <a:off x="2286000" y="3631656"/>
            <a:ext cx="252454" cy="677951"/>
          </a:xfrm>
          <a:custGeom>
            <a:avLst/>
            <a:gdLst>
              <a:gd name="connsiteX0" fmla="*/ 242515 w 252454"/>
              <a:gd name="connsiteY0" fmla="*/ 638194 h 677951"/>
              <a:gd name="connsiteX1" fmla="*/ 238539 w 252454"/>
              <a:gd name="connsiteY1" fmla="*/ 590487 h 677951"/>
              <a:gd name="connsiteX2" fmla="*/ 230588 w 252454"/>
              <a:gd name="connsiteY2" fmla="*/ 582535 h 677951"/>
              <a:gd name="connsiteX3" fmla="*/ 210710 w 252454"/>
              <a:gd name="connsiteY3" fmla="*/ 550730 h 677951"/>
              <a:gd name="connsiteX4" fmla="*/ 202758 w 252454"/>
              <a:gd name="connsiteY4" fmla="*/ 538803 h 677951"/>
              <a:gd name="connsiteX5" fmla="*/ 194807 w 252454"/>
              <a:gd name="connsiteY5" fmla="*/ 510974 h 677951"/>
              <a:gd name="connsiteX6" fmla="*/ 178904 w 252454"/>
              <a:gd name="connsiteY6" fmla="*/ 471217 h 677951"/>
              <a:gd name="connsiteX7" fmla="*/ 166977 w 252454"/>
              <a:gd name="connsiteY7" fmla="*/ 431461 h 677951"/>
              <a:gd name="connsiteX8" fmla="*/ 159026 w 252454"/>
              <a:gd name="connsiteY8" fmla="*/ 419534 h 677951"/>
              <a:gd name="connsiteX9" fmla="*/ 155050 w 252454"/>
              <a:gd name="connsiteY9" fmla="*/ 407607 h 677951"/>
              <a:gd name="connsiteX10" fmla="*/ 131197 w 252454"/>
              <a:gd name="connsiteY10" fmla="*/ 399655 h 677951"/>
              <a:gd name="connsiteX11" fmla="*/ 123245 w 252454"/>
              <a:gd name="connsiteY11" fmla="*/ 387728 h 677951"/>
              <a:gd name="connsiteX12" fmla="*/ 119270 w 252454"/>
              <a:gd name="connsiteY12" fmla="*/ 375801 h 677951"/>
              <a:gd name="connsiteX13" fmla="*/ 111318 w 252454"/>
              <a:gd name="connsiteY13" fmla="*/ 367850 h 677951"/>
              <a:gd name="connsiteX14" fmla="*/ 111318 w 252454"/>
              <a:gd name="connsiteY14" fmla="*/ 264483 h 677951"/>
              <a:gd name="connsiteX15" fmla="*/ 119270 w 252454"/>
              <a:gd name="connsiteY15" fmla="*/ 256532 h 677951"/>
              <a:gd name="connsiteX16" fmla="*/ 123245 w 252454"/>
              <a:gd name="connsiteY16" fmla="*/ 224727 h 677951"/>
              <a:gd name="connsiteX17" fmla="*/ 127221 w 252454"/>
              <a:gd name="connsiteY17" fmla="*/ 208824 h 677951"/>
              <a:gd name="connsiteX18" fmla="*/ 131197 w 252454"/>
              <a:gd name="connsiteY18" fmla="*/ 184970 h 677951"/>
              <a:gd name="connsiteX19" fmla="*/ 127221 w 252454"/>
              <a:gd name="connsiteY19" fmla="*/ 145214 h 677951"/>
              <a:gd name="connsiteX20" fmla="*/ 119270 w 252454"/>
              <a:gd name="connsiteY20" fmla="*/ 137262 h 677951"/>
              <a:gd name="connsiteX21" fmla="*/ 115294 w 252454"/>
              <a:gd name="connsiteY21" fmla="*/ 113408 h 677951"/>
              <a:gd name="connsiteX22" fmla="*/ 111318 w 252454"/>
              <a:gd name="connsiteY22" fmla="*/ 101481 h 677951"/>
              <a:gd name="connsiteX23" fmla="*/ 99391 w 252454"/>
              <a:gd name="connsiteY23" fmla="*/ 65701 h 677951"/>
              <a:gd name="connsiteX24" fmla="*/ 87464 w 252454"/>
              <a:gd name="connsiteY24" fmla="*/ 37871 h 677951"/>
              <a:gd name="connsiteX25" fmla="*/ 59635 w 252454"/>
              <a:gd name="connsiteY25" fmla="*/ 10041 h 677951"/>
              <a:gd name="connsiteX26" fmla="*/ 35781 w 252454"/>
              <a:gd name="connsiteY26" fmla="*/ 2090 h 677951"/>
              <a:gd name="connsiteX27" fmla="*/ 11927 w 252454"/>
              <a:gd name="connsiteY27" fmla="*/ 6066 h 677951"/>
              <a:gd name="connsiteX28" fmla="*/ 7951 w 252454"/>
              <a:gd name="connsiteY28" fmla="*/ 33895 h 677951"/>
              <a:gd name="connsiteX29" fmla="*/ 0 w 252454"/>
              <a:gd name="connsiteY29" fmla="*/ 53774 h 677951"/>
              <a:gd name="connsiteX30" fmla="*/ 3976 w 252454"/>
              <a:gd name="connsiteY30" fmla="*/ 188946 h 677951"/>
              <a:gd name="connsiteX31" fmla="*/ 7951 w 252454"/>
              <a:gd name="connsiteY31" fmla="*/ 200873 h 677951"/>
              <a:gd name="connsiteX32" fmla="*/ 11927 w 252454"/>
              <a:gd name="connsiteY32" fmla="*/ 216775 h 677951"/>
              <a:gd name="connsiteX33" fmla="*/ 15903 w 252454"/>
              <a:gd name="connsiteY33" fmla="*/ 264483 h 677951"/>
              <a:gd name="connsiteX34" fmla="*/ 19878 w 252454"/>
              <a:gd name="connsiteY34" fmla="*/ 304240 h 677951"/>
              <a:gd name="connsiteX35" fmla="*/ 23854 w 252454"/>
              <a:gd name="connsiteY35" fmla="*/ 411582 h 677951"/>
              <a:gd name="connsiteX36" fmla="*/ 27830 w 252454"/>
              <a:gd name="connsiteY36" fmla="*/ 423509 h 677951"/>
              <a:gd name="connsiteX37" fmla="*/ 35781 w 252454"/>
              <a:gd name="connsiteY37" fmla="*/ 431461 h 677951"/>
              <a:gd name="connsiteX38" fmla="*/ 39757 w 252454"/>
              <a:gd name="connsiteY38" fmla="*/ 618316 h 677951"/>
              <a:gd name="connsiteX39" fmla="*/ 47708 w 252454"/>
              <a:gd name="connsiteY39" fmla="*/ 642170 h 677951"/>
              <a:gd name="connsiteX40" fmla="*/ 71562 w 252454"/>
              <a:gd name="connsiteY40" fmla="*/ 666024 h 677951"/>
              <a:gd name="connsiteX41" fmla="*/ 178904 w 252454"/>
              <a:gd name="connsiteY41" fmla="*/ 677951 h 677951"/>
              <a:gd name="connsiteX42" fmla="*/ 242515 w 252454"/>
              <a:gd name="connsiteY42" fmla="*/ 638194 h 677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52454" h="677951">
                <a:moveTo>
                  <a:pt x="242515" y="638194"/>
                </a:moveTo>
                <a:cubicBezTo>
                  <a:pt x="252454" y="623617"/>
                  <a:pt x="241883" y="606090"/>
                  <a:pt x="238539" y="590487"/>
                </a:cubicBezTo>
                <a:cubicBezTo>
                  <a:pt x="237754" y="586822"/>
                  <a:pt x="232264" y="585888"/>
                  <a:pt x="230588" y="582535"/>
                </a:cubicBezTo>
                <a:cubicBezTo>
                  <a:pt x="214030" y="549418"/>
                  <a:pt x="233656" y="566027"/>
                  <a:pt x="210710" y="550730"/>
                </a:cubicBezTo>
                <a:cubicBezTo>
                  <a:pt x="208059" y="546754"/>
                  <a:pt x="204895" y="543077"/>
                  <a:pt x="202758" y="538803"/>
                </a:cubicBezTo>
                <a:cubicBezTo>
                  <a:pt x="199421" y="532130"/>
                  <a:pt x="196715" y="517333"/>
                  <a:pt x="194807" y="510974"/>
                </a:cubicBezTo>
                <a:cubicBezTo>
                  <a:pt x="187437" y="486407"/>
                  <a:pt x="188869" y="491145"/>
                  <a:pt x="178904" y="471217"/>
                </a:cubicBezTo>
                <a:cubicBezTo>
                  <a:pt x="172897" y="447183"/>
                  <a:pt x="176657" y="460498"/>
                  <a:pt x="166977" y="431461"/>
                </a:cubicBezTo>
                <a:cubicBezTo>
                  <a:pt x="165466" y="426928"/>
                  <a:pt x="161163" y="423808"/>
                  <a:pt x="159026" y="419534"/>
                </a:cubicBezTo>
                <a:cubicBezTo>
                  <a:pt x="157152" y="415786"/>
                  <a:pt x="158460" y="410043"/>
                  <a:pt x="155050" y="407607"/>
                </a:cubicBezTo>
                <a:cubicBezTo>
                  <a:pt x="148230" y="402735"/>
                  <a:pt x="131197" y="399655"/>
                  <a:pt x="131197" y="399655"/>
                </a:cubicBezTo>
                <a:cubicBezTo>
                  <a:pt x="128546" y="395679"/>
                  <a:pt x="125382" y="392002"/>
                  <a:pt x="123245" y="387728"/>
                </a:cubicBezTo>
                <a:cubicBezTo>
                  <a:pt x="121371" y="383980"/>
                  <a:pt x="121426" y="379394"/>
                  <a:pt x="119270" y="375801"/>
                </a:cubicBezTo>
                <a:cubicBezTo>
                  <a:pt x="117341" y="372587"/>
                  <a:pt x="113969" y="370500"/>
                  <a:pt x="111318" y="367850"/>
                </a:cubicBezTo>
                <a:cubicBezTo>
                  <a:pt x="101189" y="327324"/>
                  <a:pt x="102167" y="337690"/>
                  <a:pt x="111318" y="264483"/>
                </a:cubicBezTo>
                <a:cubicBezTo>
                  <a:pt x="111783" y="260764"/>
                  <a:pt x="116619" y="259182"/>
                  <a:pt x="119270" y="256532"/>
                </a:cubicBezTo>
                <a:cubicBezTo>
                  <a:pt x="120595" y="245930"/>
                  <a:pt x="121489" y="235266"/>
                  <a:pt x="123245" y="224727"/>
                </a:cubicBezTo>
                <a:cubicBezTo>
                  <a:pt x="124143" y="219337"/>
                  <a:pt x="126149" y="214182"/>
                  <a:pt x="127221" y="208824"/>
                </a:cubicBezTo>
                <a:cubicBezTo>
                  <a:pt x="128802" y="200920"/>
                  <a:pt x="129872" y="192921"/>
                  <a:pt x="131197" y="184970"/>
                </a:cubicBezTo>
                <a:cubicBezTo>
                  <a:pt x="129872" y="171718"/>
                  <a:pt x="130451" y="158134"/>
                  <a:pt x="127221" y="145214"/>
                </a:cubicBezTo>
                <a:cubicBezTo>
                  <a:pt x="126312" y="141578"/>
                  <a:pt x="120586" y="140772"/>
                  <a:pt x="119270" y="137262"/>
                </a:cubicBezTo>
                <a:cubicBezTo>
                  <a:pt x="116440" y="129714"/>
                  <a:pt x="117043" y="121277"/>
                  <a:pt x="115294" y="113408"/>
                </a:cubicBezTo>
                <a:cubicBezTo>
                  <a:pt x="114385" y="109317"/>
                  <a:pt x="112643" y="105457"/>
                  <a:pt x="111318" y="101481"/>
                </a:cubicBezTo>
                <a:cubicBezTo>
                  <a:pt x="101794" y="44328"/>
                  <a:pt x="114638" y="101277"/>
                  <a:pt x="99391" y="65701"/>
                </a:cubicBezTo>
                <a:cubicBezTo>
                  <a:pt x="91248" y="46701"/>
                  <a:pt x="101079" y="52999"/>
                  <a:pt x="87464" y="37871"/>
                </a:cubicBezTo>
                <a:cubicBezTo>
                  <a:pt x="78688" y="28120"/>
                  <a:pt x="72081" y="14189"/>
                  <a:pt x="59635" y="10041"/>
                </a:cubicBezTo>
                <a:lnTo>
                  <a:pt x="35781" y="2090"/>
                </a:lnTo>
                <a:cubicBezTo>
                  <a:pt x="27830" y="3415"/>
                  <a:pt x="17235" y="0"/>
                  <a:pt x="11927" y="6066"/>
                </a:cubicBezTo>
                <a:cubicBezTo>
                  <a:pt x="5756" y="13118"/>
                  <a:pt x="10224" y="24804"/>
                  <a:pt x="7951" y="33895"/>
                </a:cubicBezTo>
                <a:cubicBezTo>
                  <a:pt x="6220" y="40819"/>
                  <a:pt x="2650" y="47148"/>
                  <a:pt x="0" y="53774"/>
                </a:cubicBezTo>
                <a:cubicBezTo>
                  <a:pt x="1325" y="98831"/>
                  <a:pt x="1543" y="143935"/>
                  <a:pt x="3976" y="188946"/>
                </a:cubicBezTo>
                <a:cubicBezTo>
                  <a:pt x="4202" y="193131"/>
                  <a:pt x="6800" y="196844"/>
                  <a:pt x="7951" y="200873"/>
                </a:cubicBezTo>
                <a:cubicBezTo>
                  <a:pt x="9452" y="206127"/>
                  <a:pt x="10602" y="211474"/>
                  <a:pt x="11927" y="216775"/>
                </a:cubicBezTo>
                <a:cubicBezTo>
                  <a:pt x="13252" y="232678"/>
                  <a:pt x="14458" y="248591"/>
                  <a:pt x="15903" y="264483"/>
                </a:cubicBezTo>
                <a:cubicBezTo>
                  <a:pt x="17109" y="277747"/>
                  <a:pt x="19159" y="290941"/>
                  <a:pt x="19878" y="304240"/>
                </a:cubicBezTo>
                <a:cubicBezTo>
                  <a:pt x="21811" y="339993"/>
                  <a:pt x="21472" y="375856"/>
                  <a:pt x="23854" y="411582"/>
                </a:cubicBezTo>
                <a:cubicBezTo>
                  <a:pt x="24133" y="415763"/>
                  <a:pt x="25674" y="419915"/>
                  <a:pt x="27830" y="423509"/>
                </a:cubicBezTo>
                <a:cubicBezTo>
                  <a:pt x="29758" y="426723"/>
                  <a:pt x="33131" y="428810"/>
                  <a:pt x="35781" y="431461"/>
                </a:cubicBezTo>
                <a:cubicBezTo>
                  <a:pt x="37106" y="493746"/>
                  <a:pt x="36236" y="556116"/>
                  <a:pt x="39757" y="618316"/>
                </a:cubicBezTo>
                <a:cubicBezTo>
                  <a:pt x="40231" y="626684"/>
                  <a:pt x="41781" y="636243"/>
                  <a:pt x="47708" y="642170"/>
                </a:cubicBezTo>
                <a:cubicBezTo>
                  <a:pt x="55659" y="650121"/>
                  <a:pt x="60386" y="664782"/>
                  <a:pt x="71562" y="666024"/>
                </a:cubicBezTo>
                <a:lnTo>
                  <a:pt x="178904" y="677951"/>
                </a:lnTo>
                <a:cubicBezTo>
                  <a:pt x="244996" y="667783"/>
                  <a:pt x="232576" y="652771"/>
                  <a:pt x="242515" y="638194"/>
                </a:cubicBezTo>
                <a:close/>
              </a:path>
            </a:pathLst>
          </a:custGeom>
          <a:noFill/>
          <a:ln w="127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Freeform 51"/>
          <p:cNvSpPr/>
          <p:nvPr/>
        </p:nvSpPr>
        <p:spPr>
          <a:xfrm>
            <a:off x="2553963" y="3320908"/>
            <a:ext cx="224581" cy="432344"/>
          </a:xfrm>
          <a:custGeom>
            <a:avLst/>
            <a:gdLst>
              <a:gd name="connsiteX0" fmla="*/ 193213 w 224581"/>
              <a:gd name="connsiteY0" fmla="*/ 428132 h 432344"/>
              <a:gd name="connsiteX1" fmla="*/ 205140 w 224581"/>
              <a:gd name="connsiteY1" fmla="*/ 420181 h 432344"/>
              <a:gd name="connsiteX2" fmla="*/ 209115 w 224581"/>
              <a:gd name="connsiteY2" fmla="*/ 400302 h 432344"/>
              <a:gd name="connsiteX3" fmla="*/ 217067 w 224581"/>
              <a:gd name="connsiteY3" fmla="*/ 380424 h 432344"/>
              <a:gd name="connsiteX4" fmla="*/ 217067 w 224581"/>
              <a:gd name="connsiteY4" fmla="*/ 281033 h 432344"/>
              <a:gd name="connsiteX5" fmla="*/ 209115 w 224581"/>
              <a:gd name="connsiteY5" fmla="*/ 269106 h 432344"/>
              <a:gd name="connsiteX6" fmla="*/ 205140 w 224581"/>
              <a:gd name="connsiteY6" fmla="*/ 257179 h 432344"/>
              <a:gd name="connsiteX7" fmla="*/ 193213 w 224581"/>
              <a:gd name="connsiteY7" fmla="*/ 237301 h 432344"/>
              <a:gd name="connsiteX8" fmla="*/ 181286 w 224581"/>
              <a:gd name="connsiteY8" fmla="*/ 193569 h 432344"/>
              <a:gd name="connsiteX9" fmla="*/ 177310 w 224581"/>
              <a:gd name="connsiteY9" fmla="*/ 181642 h 432344"/>
              <a:gd name="connsiteX10" fmla="*/ 173334 w 224581"/>
              <a:gd name="connsiteY10" fmla="*/ 169715 h 432344"/>
              <a:gd name="connsiteX11" fmla="*/ 157432 w 224581"/>
              <a:gd name="connsiteY11" fmla="*/ 149836 h 432344"/>
              <a:gd name="connsiteX12" fmla="*/ 141529 w 224581"/>
              <a:gd name="connsiteY12" fmla="*/ 129958 h 432344"/>
              <a:gd name="connsiteX13" fmla="*/ 137554 w 224581"/>
              <a:gd name="connsiteY13" fmla="*/ 118031 h 432344"/>
              <a:gd name="connsiteX14" fmla="*/ 133578 w 224581"/>
              <a:gd name="connsiteY14" fmla="*/ 94177 h 432344"/>
              <a:gd name="connsiteX15" fmla="*/ 129602 w 224581"/>
              <a:gd name="connsiteY15" fmla="*/ 78275 h 432344"/>
              <a:gd name="connsiteX16" fmla="*/ 121651 w 224581"/>
              <a:gd name="connsiteY16" fmla="*/ 34542 h 432344"/>
              <a:gd name="connsiteX17" fmla="*/ 109724 w 224581"/>
              <a:gd name="connsiteY17" fmla="*/ 22615 h 432344"/>
              <a:gd name="connsiteX18" fmla="*/ 97797 w 224581"/>
              <a:gd name="connsiteY18" fmla="*/ 14664 h 432344"/>
              <a:gd name="connsiteX19" fmla="*/ 69967 w 224581"/>
              <a:gd name="connsiteY19" fmla="*/ 10689 h 432344"/>
              <a:gd name="connsiteX20" fmla="*/ 10333 w 224581"/>
              <a:gd name="connsiteY20" fmla="*/ 26591 h 432344"/>
              <a:gd name="connsiteX21" fmla="*/ 2381 w 224581"/>
              <a:gd name="connsiteY21" fmla="*/ 34542 h 432344"/>
              <a:gd name="connsiteX22" fmla="*/ 14308 w 224581"/>
              <a:gd name="connsiteY22" fmla="*/ 74299 h 432344"/>
              <a:gd name="connsiteX23" fmla="*/ 18284 w 224581"/>
              <a:gd name="connsiteY23" fmla="*/ 86226 h 432344"/>
              <a:gd name="connsiteX24" fmla="*/ 22260 w 224581"/>
              <a:gd name="connsiteY24" fmla="*/ 98153 h 432344"/>
              <a:gd name="connsiteX25" fmla="*/ 30211 w 224581"/>
              <a:gd name="connsiteY25" fmla="*/ 129958 h 432344"/>
              <a:gd name="connsiteX26" fmla="*/ 38162 w 224581"/>
              <a:gd name="connsiteY26" fmla="*/ 141885 h 432344"/>
              <a:gd name="connsiteX27" fmla="*/ 42138 w 224581"/>
              <a:gd name="connsiteY27" fmla="*/ 153812 h 432344"/>
              <a:gd name="connsiteX28" fmla="*/ 50089 w 224581"/>
              <a:gd name="connsiteY28" fmla="*/ 165739 h 432344"/>
              <a:gd name="connsiteX29" fmla="*/ 54065 w 224581"/>
              <a:gd name="connsiteY29" fmla="*/ 177666 h 432344"/>
              <a:gd name="connsiteX30" fmla="*/ 77919 w 224581"/>
              <a:gd name="connsiteY30" fmla="*/ 193569 h 432344"/>
              <a:gd name="connsiteX31" fmla="*/ 101773 w 224581"/>
              <a:gd name="connsiteY31" fmla="*/ 201520 h 432344"/>
              <a:gd name="connsiteX32" fmla="*/ 117675 w 224581"/>
              <a:gd name="connsiteY32" fmla="*/ 376449 h 432344"/>
              <a:gd name="connsiteX33" fmla="*/ 125627 w 224581"/>
              <a:gd name="connsiteY33" fmla="*/ 384400 h 432344"/>
              <a:gd name="connsiteX34" fmla="*/ 153456 w 224581"/>
              <a:gd name="connsiteY34" fmla="*/ 404278 h 432344"/>
              <a:gd name="connsiteX35" fmla="*/ 169359 w 224581"/>
              <a:gd name="connsiteY35" fmla="*/ 412229 h 432344"/>
              <a:gd name="connsiteX36" fmla="*/ 173334 w 224581"/>
              <a:gd name="connsiteY36" fmla="*/ 424156 h 432344"/>
              <a:gd name="connsiteX37" fmla="*/ 193213 w 224581"/>
              <a:gd name="connsiteY37" fmla="*/ 428132 h 43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4581" h="432344">
                <a:moveTo>
                  <a:pt x="193213" y="428132"/>
                </a:moveTo>
                <a:cubicBezTo>
                  <a:pt x="198514" y="427470"/>
                  <a:pt x="202769" y="424330"/>
                  <a:pt x="205140" y="420181"/>
                </a:cubicBezTo>
                <a:cubicBezTo>
                  <a:pt x="208493" y="414314"/>
                  <a:pt x="207173" y="406775"/>
                  <a:pt x="209115" y="400302"/>
                </a:cubicBezTo>
                <a:cubicBezTo>
                  <a:pt x="211166" y="393466"/>
                  <a:pt x="214416" y="387050"/>
                  <a:pt x="217067" y="380424"/>
                </a:cubicBezTo>
                <a:cubicBezTo>
                  <a:pt x="219987" y="342452"/>
                  <a:pt x="224581" y="318602"/>
                  <a:pt x="217067" y="281033"/>
                </a:cubicBezTo>
                <a:cubicBezTo>
                  <a:pt x="216130" y="276348"/>
                  <a:pt x="211766" y="273082"/>
                  <a:pt x="209115" y="269106"/>
                </a:cubicBezTo>
                <a:cubicBezTo>
                  <a:pt x="207790" y="265130"/>
                  <a:pt x="207296" y="260772"/>
                  <a:pt x="205140" y="257179"/>
                </a:cubicBezTo>
                <a:cubicBezTo>
                  <a:pt x="193083" y="237085"/>
                  <a:pt x="199649" y="263048"/>
                  <a:pt x="193213" y="237301"/>
                </a:cubicBezTo>
                <a:cubicBezTo>
                  <a:pt x="181979" y="192362"/>
                  <a:pt x="198337" y="244721"/>
                  <a:pt x="181286" y="193569"/>
                </a:cubicBezTo>
                <a:lnTo>
                  <a:pt x="177310" y="181642"/>
                </a:lnTo>
                <a:cubicBezTo>
                  <a:pt x="175985" y="177666"/>
                  <a:pt x="176297" y="172678"/>
                  <a:pt x="173334" y="169715"/>
                </a:cubicBezTo>
                <a:cubicBezTo>
                  <a:pt x="154127" y="150506"/>
                  <a:pt x="177504" y="174925"/>
                  <a:pt x="157432" y="149836"/>
                </a:cubicBezTo>
                <a:cubicBezTo>
                  <a:pt x="134772" y="121512"/>
                  <a:pt x="166001" y="166667"/>
                  <a:pt x="141529" y="129958"/>
                </a:cubicBezTo>
                <a:cubicBezTo>
                  <a:pt x="140204" y="125982"/>
                  <a:pt x="138463" y="122122"/>
                  <a:pt x="137554" y="118031"/>
                </a:cubicBezTo>
                <a:cubicBezTo>
                  <a:pt x="135805" y="110162"/>
                  <a:pt x="135159" y="102081"/>
                  <a:pt x="133578" y="94177"/>
                </a:cubicBezTo>
                <a:cubicBezTo>
                  <a:pt x="132506" y="88819"/>
                  <a:pt x="130927" y="83576"/>
                  <a:pt x="129602" y="78275"/>
                </a:cubicBezTo>
                <a:cubicBezTo>
                  <a:pt x="129433" y="76923"/>
                  <a:pt x="127309" y="43029"/>
                  <a:pt x="121651" y="34542"/>
                </a:cubicBezTo>
                <a:cubicBezTo>
                  <a:pt x="118532" y="29864"/>
                  <a:pt x="114043" y="26214"/>
                  <a:pt x="109724" y="22615"/>
                </a:cubicBezTo>
                <a:cubicBezTo>
                  <a:pt x="106053" y="19556"/>
                  <a:pt x="102374" y="16037"/>
                  <a:pt x="97797" y="14664"/>
                </a:cubicBezTo>
                <a:cubicBezTo>
                  <a:pt x="88821" y="11972"/>
                  <a:pt x="79244" y="12014"/>
                  <a:pt x="69967" y="10689"/>
                </a:cubicBezTo>
                <a:cubicBezTo>
                  <a:pt x="0" y="16070"/>
                  <a:pt x="31607" y="0"/>
                  <a:pt x="10333" y="26591"/>
                </a:cubicBezTo>
                <a:cubicBezTo>
                  <a:pt x="7991" y="29518"/>
                  <a:pt x="5032" y="31892"/>
                  <a:pt x="2381" y="34542"/>
                </a:cubicBezTo>
                <a:cubicBezTo>
                  <a:pt x="8389" y="58573"/>
                  <a:pt x="4630" y="45266"/>
                  <a:pt x="14308" y="74299"/>
                </a:cubicBezTo>
                <a:lnTo>
                  <a:pt x="18284" y="86226"/>
                </a:lnTo>
                <a:cubicBezTo>
                  <a:pt x="19609" y="90202"/>
                  <a:pt x="21244" y="94087"/>
                  <a:pt x="22260" y="98153"/>
                </a:cubicBezTo>
                <a:cubicBezTo>
                  <a:pt x="24910" y="108755"/>
                  <a:pt x="24149" y="120865"/>
                  <a:pt x="30211" y="129958"/>
                </a:cubicBezTo>
                <a:cubicBezTo>
                  <a:pt x="32861" y="133934"/>
                  <a:pt x="36025" y="137611"/>
                  <a:pt x="38162" y="141885"/>
                </a:cubicBezTo>
                <a:cubicBezTo>
                  <a:pt x="40036" y="145633"/>
                  <a:pt x="40264" y="150064"/>
                  <a:pt x="42138" y="153812"/>
                </a:cubicBezTo>
                <a:cubicBezTo>
                  <a:pt x="44275" y="158086"/>
                  <a:pt x="47952" y="161465"/>
                  <a:pt x="50089" y="165739"/>
                </a:cubicBezTo>
                <a:cubicBezTo>
                  <a:pt x="51963" y="169487"/>
                  <a:pt x="51102" y="174703"/>
                  <a:pt x="54065" y="177666"/>
                </a:cubicBezTo>
                <a:cubicBezTo>
                  <a:pt x="60822" y="184423"/>
                  <a:pt x="68853" y="190547"/>
                  <a:pt x="77919" y="193569"/>
                </a:cubicBezTo>
                <a:lnTo>
                  <a:pt x="101773" y="201520"/>
                </a:lnTo>
                <a:cubicBezTo>
                  <a:pt x="140656" y="259847"/>
                  <a:pt x="100864" y="195733"/>
                  <a:pt x="117675" y="376449"/>
                </a:cubicBezTo>
                <a:cubicBezTo>
                  <a:pt x="118022" y="380181"/>
                  <a:pt x="122747" y="382000"/>
                  <a:pt x="125627" y="384400"/>
                </a:cubicBezTo>
                <a:cubicBezTo>
                  <a:pt x="130285" y="388282"/>
                  <a:pt x="146880" y="400521"/>
                  <a:pt x="153456" y="404278"/>
                </a:cubicBezTo>
                <a:cubicBezTo>
                  <a:pt x="158602" y="407218"/>
                  <a:pt x="164058" y="409579"/>
                  <a:pt x="169359" y="412229"/>
                </a:cubicBezTo>
                <a:cubicBezTo>
                  <a:pt x="170684" y="416205"/>
                  <a:pt x="170371" y="421193"/>
                  <a:pt x="173334" y="424156"/>
                </a:cubicBezTo>
                <a:cubicBezTo>
                  <a:pt x="181522" y="432344"/>
                  <a:pt x="187912" y="428795"/>
                  <a:pt x="193213" y="428132"/>
                </a:cubicBezTo>
                <a:close/>
              </a:path>
            </a:pathLst>
          </a:custGeom>
          <a:noFill/>
          <a:ln w="127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Title 52"/>
          <p:cNvSpPr>
            <a:spLocks noGrp="1"/>
          </p:cNvSpPr>
          <p:nvPr>
            <p:ph type="title" idx="4294967295"/>
          </p:nvPr>
        </p:nvSpPr>
        <p:spPr>
          <a:xfrm>
            <a:off x="0" y="274638"/>
            <a:ext cx="9144000" cy="1143000"/>
          </a:xfrm>
        </p:spPr>
        <p:txBody>
          <a:bodyPr/>
          <a:lstStyle/>
          <a:p>
            <a:pPr rtl="0" eaLnBrk="0" fontAlgn="base" hangingPunct="0"/>
            <a:r>
              <a:rPr lang="en-CA" sz="3200" b="1" dirty="0" smtClean="0">
                <a:solidFill>
                  <a:srgbClr val="FFFF99"/>
                </a:solidFill>
                <a:effectLst>
                  <a:outerShdw blurRad="50800" dist="38100" algn="tr" rotWithShape="0">
                    <a:prstClr val="black">
                      <a:alpha val="40000"/>
                    </a:prstClr>
                  </a:outerShdw>
                </a:effectLst>
                <a:ea typeface="+mn-ea"/>
                <a:cs typeface="Arial"/>
              </a:rPr>
              <a:t>Increased necrotic core size in </a:t>
            </a:r>
            <a:br>
              <a:rPr lang="en-CA" sz="3200" b="1" dirty="0" smtClean="0">
                <a:solidFill>
                  <a:srgbClr val="FFFF99"/>
                </a:solidFill>
                <a:effectLst>
                  <a:outerShdw blurRad="50800" dist="38100" algn="tr" rotWithShape="0">
                    <a:prstClr val="black">
                      <a:alpha val="40000"/>
                    </a:prstClr>
                  </a:outerShdw>
                </a:effectLst>
                <a:ea typeface="+mn-ea"/>
                <a:cs typeface="Arial"/>
              </a:rPr>
            </a:br>
            <a:r>
              <a:rPr lang="en-CA" sz="3200" b="1" dirty="0" smtClean="0">
                <a:solidFill>
                  <a:srgbClr val="FFFF99"/>
                </a:solidFill>
                <a:effectLst>
                  <a:outerShdw blurRad="50800" dist="38100" algn="tr" rotWithShape="0">
                    <a:prstClr val="black">
                      <a:alpha val="40000"/>
                    </a:prstClr>
                  </a:outerShdw>
                </a:effectLst>
                <a:ea typeface="+mn-ea"/>
                <a:cs typeface="Arial"/>
              </a:rPr>
              <a:t>atherosclerotic plaques of mice lacking </a:t>
            </a:r>
            <a:br>
              <a:rPr lang="en-CA" sz="3200" b="1" dirty="0" smtClean="0">
                <a:solidFill>
                  <a:srgbClr val="FFFF99"/>
                </a:solidFill>
                <a:effectLst>
                  <a:outerShdw blurRad="50800" dist="38100" algn="tr" rotWithShape="0">
                    <a:prstClr val="black">
                      <a:alpha val="40000"/>
                    </a:prstClr>
                  </a:outerShdw>
                </a:effectLst>
                <a:ea typeface="+mn-ea"/>
                <a:cs typeface="Arial"/>
              </a:rPr>
            </a:br>
            <a:r>
              <a:rPr lang="en-CA" sz="3200" b="1" dirty="0" smtClean="0">
                <a:solidFill>
                  <a:srgbClr val="FFFF99"/>
                </a:solidFill>
                <a:effectLst>
                  <a:outerShdw blurRad="50800" dist="38100" algn="tr" rotWithShape="0">
                    <a:prstClr val="black">
                      <a:alpha val="40000"/>
                    </a:prstClr>
                  </a:outerShdw>
                </a:effectLst>
                <a:ea typeface="+mn-ea"/>
                <a:cs typeface="Arial"/>
              </a:rPr>
              <a:t>SR-B1 in bone marrow derived cells</a:t>
            </a:r>
            <a:endParaRPr lang="en-CA" sz="3200" dirty="0"/>
          </a:p>
        </p:txBody>
      </p:sp>
      <p:sp>
        <p:nvSpPr>
          <p:cNvPr id="54" name="TextBox 53"/>
          <p:cNvSpPr txBox="1"/>
          <p:nvPr/>
        </p:nvSpPr>
        <p:spPr>
          <a:xfrm>
            <a:off x="6152925" y="6488668"/>
            <a:ext cx="2991075" cy="338554"/>
          </a:xfrm>
          <a:prstGeom prst="rect">
            <a:avLst/>
          </a:prstGeom>
          <a:noFill/>
        </p:spPr>
        <p:txBody>
          <a:bodyPr wrap="none" rtlCol="0">
            <a:spAutoFit/>
          </a:bodyPr>
          <a:lstStyle/>
          <a:p>
            <a:r>
              <a:rPr lang="en-CA" sz="1600" b="1" i="1" dirty="0" smtClean="0">
                <a:solidFill>
                  <a:schemeClr val="bg1"/>
                </a:solidFill>
              </a:rPr>
              <a:t>Yi  Zhang, </a:t>
            </a:r>
            <a:r>
              <a:rPr lang="en-CA" sz="1600" b="1" i="1" dirty="0" err="1" smtClean="0">
                <a:solidFill>
                  <a:schemeClr val="bg1"/>
                </a:solidFill>
              </a:rPr>
              <a:t>Aishah</a:t>
            </a:r>
            <a:r>
              <a:rPr lang="en-CA" sz="1600" b="1" i="1" dirty="0" smtClean="0">
                <a:solidFill>
                  <a:schemeClr val="bg1"/>
                </a:solidFill>
              </a:rPr>
              <a:t> Al-</a:t>
            </a:r>
            <a:r>
              <a:rPr lang="en-CA" sz="1600" b="1" i="1" dirty="0" err="1" smtClean="0">
                <a:solidFill>
                  <a:schemeClr val="bg1"/>
                </a:solidFill>
              </a:rPr>
              <a:t>Jarallah</a:t>
            </a:r>
            <a:endParaRPr lang="en-CA" sz="1600" b="1" i="1" dirty="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81750" y="5860018"/>
            <a:ext cx="2265364" cy="738664"/>
          </a:xfrm>
          <a:prstGeom prst="rect">
            <a:avLst/>
          </a:prstGeom>
          <a:noFill/>
        </p:spPr>
        <p:txBody>
          <a:bodyPr wrap="none" rtlCol="0">
            <a:spAutoFit/>
          </a:bodyPr>
          <a:lstStyle/>
          <a:p>
            <a:r>
              <a:rPr lang="en-US" sz="1400" dirty="0" smtClean="0">
                <a:solidFill>
                  <a:schemeClr val="bg1"/>
                </a:solidFill>
                <a:effectLst>
                  <a:outerShdw blurRad="38100" dist="38100" dir="2700000" algn="tl">
                    <a:srgbClr val="000000">
                      <a:alpha val="43137"/>
                    </a:srgbClr>
                  </a:outerShdw>
                </a:effectLst>
              </a:rPr>
              <a:t>Slide Source:</a:t>
            </a:r>
          </a:p>
          <a:p>
            <a:r>
              <a:rPr lang="en-US" sz="1400" dirty="0" smtClean="0">
                <a:solidFill>
                  <a:schemeClr val="bg1"/>
                </a:solidFill>
                <a:effectLst>
                  <a:outerShdw blurRad="38100" dist="38100" dir="2700000" algn="tl">
                    <a:srgbClr val="000000">
                      <a:alpha val="43137"/>
                    </a:srgbClr>
                  </a:outerShdw>
                </a:effectLst>
              </a:rPr>
              <a:t>Lipids Online Slide Library</a:t>
            </a:r>
          </a:p>
          <a:p>
            <a:r>
              <a:rPr lang="en-US" sz="1400" dirty="0" smtClean="0">
                <a:solidFill>
                  <a:schemeClr val="bg1"/>
                </a:solidFill>
                <a:effectLst>
                  <a:outerShdw blurRad="38100" dist="38100" dir="2700000" algn="tl">
                    <a:srgbClr val="000000">
                      <a:alpha val="43137"/>
                    </a:srgbClr>
                  </a:outerShdw>
                </a:effectLst>
              </a:rPr>
              <a:t>www.lipidsonline.org</a:t>
            </a:r>
            <a:endParaRPr lang="en-US" sz="1400" dirty="0">
              <a:solidFill>
                <a:schemeClr val="bg1"/>
              </a:solidFill>
              <a:effectLst>
                <a:outerShdw blurRad="38100" dist="38100" dir="2700000" algn="tl">
                  <a:srgbClr val="000000">
                    <a:alpha val="43137"/>
                  </a:srgbClr>
                </a:outerShdw>
              </a:effectLst>
            </a:endParaRPr>
          </a:p>
        </p:txBody>
      </p:sp>
      <p:sp>
        <p:nvSpPr>
          <p:cNvPr id="11" name="Title 10"/>
          <p:cNvSpPr>
            <a:spLocks noGrp="1"/>
          </p:cNvSpPr>
          <p:nvPr>
            <p:ph type="title" idx="4294967295"/>
          </p:nvPr>
        </p:nvSpPr>
        <p:spPr/>
        <p:txBody>
          <a:bodyPr/>
          <a:lstStyle/>
          <a:p>
            <a:r>
              <a:rPr lang="en-US" sz="3200" b="1" dirty="0" smtClean="0">
                <a:solidFill>
                  <a:srgbClr val="FFFF99"/>
                </a:solidFill>
                <a:effectLst>
                  <a:outerShdw blurRad="38100" dist="38100" dir="2700000" algn="tl">
                    <a:srgbClr val="000000">
                      <a:alpha val="43137"/>
                    </a:srgbClr>
                  </a:outerShdw>
                </a:effectLst>
              </a:rPr>
              <a:t>Summary</a:t>
            </a:r>
            <a:endParaRPr lang="en-US" sz="3200" b="1" dirty="0">
              <a:solidFill>
                <a:srgbClr val="FFFF99"/>
              </a:solidFill>
              <a:effectLst>
                <a:outerShdw blurRad="38100" dist="38100" dir="2700000" algn="tl">
                  <a:srgbClr val="000000">
                    <a:alpha val="43137"/>
                  </a:srgbClr>
                </a:outerShdw>
              </a:effectLst>
            </a:endParaRPr>
          </a:p>
        </p:txBody>
      </p:sp>
      <p:grpSp>
        <p:nvGrpSpPr>
          <p:cNvPr id="104" name="Group 103"/>
          <p:cNvGrpSpPr/>
          <p:nvPr/>
        </p:nvGrpSpPr>
        <p:grpSpPr>
          <a:xfrm>
            <a:off x="49023" y="1983026"/>
            <a:ext cx="8999280" cy="3786187"/>
            <a:chOff x="144720" y="1983026"/>
            <a:chExt cx="8999280" cy="3786187"/>
          </a:xfrm>
        </p:grpSpPr>
        <p:pic>
          <p:nvPicPr>
            <p:cNvPr id="17" name="Picture 3" descr="C:\WINDOWS\Desktop\Untitled-1.jpg"/>
            <p:cNvPicPr>
              <a:picLocks noChangeAspect="1" noChangeArrowheads="1"/>
            </p:cNvPicPr>
            <p:nvPr/>
          </p:nvPicPr>
          <p:blipFill>
            <a:blip r:embed="rId2">
              <a:lum bright="-6000" contrast="6000"/>
              <a:extLst>
                <a:ext uri="{28A0092B-C50C-407E-A947-70E740481C1C}">
                  <a14:useLocalDpi xmlns:a14="http://schemas.microsoft.com/office/drawing/2010/main" xmlns="" val="0"/>
                </a:ext>
              </a:extLst>
            </a:blip>
            <a:srcRect l="9399"/>
            <a:stretch>
              <a:fillRect/>
            </a:stretch>
          </p:blipFill>
          <p:spPr bwMode="auto">
            <a:xfrm>
              <a:off x="4529470" y="1983026"/>
              <a:ext cx="4527735" cy="3786187"/>
            </a:xfrm>
            <a:prstGeom prst="rect">
              <a:avLst/>
            </a:prstGeom>
            <a:noFill/>
            <a:ln w="5715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7763494" y="3794769"/>
              <a:ext cx="1380506" cy="584775"/>
            </a:xfrm>
            <a:prstGeom prst="rect">
              <a:avLst/>
            </a:prstGeom>
            <a:noFill/>
          </p:spPr>
          <p:txBody>
            <a:bodyPr wrap="none" rtlCol="0">
              <a:spAutoFit/>
            </a:bodyPr>
            <a:lstStyle/>
            <a:p>
              <a:r>
                <a:rPr lang="en-US" sz="1600" b="1" dirty="0" smtClean="0"/>
                <a:t>Ruptured</a:t>
              </a:r>
            </a:p>
            <a:p>
              <a:r>
                <a:rPr lang="en-US" sz="1600" b="1" dirty="0" smtClean="0"/>
                <a:t>Fibrous Cap</a:t>
              </a:r>
              <a:endParaRPr lang="en-US" sz="1600" b="1" dirty="0"/>
            </a:p>
          </p:txBody>
        </p:sp>
        <p:cxnSp>
          <p:nvCxnSpPr>
            <p:cNvPr id="6" name="Straight Arrow Connector 5"/>
            <p:cNvCxnSpPr/>
            <p:nvPr/>
          </p:nvCxnSpPr>
          <p:spPr>
            <a:xfrm flipH="1">
              <a:off x="7269876" y="4006366"/>
              <a:ext cx="541814" cy="166227"/>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6850075" y="4006366"/>
              <a:ext cx="961615" cy="53539"/>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716847" y="4172593"/>
              <a:ext cx="1186543" cy="338554"/>
            </a:xfrm>
            <a:prstGeom prst="rect">
              <a:avLst/>
            </a:prstGeom>
            <a:noFill/>
          </p:spPr>
          <p:txBody>
            <a:bodyPr wrap="none" rtlCol="0">
              <a:spAutoFit/>
            </a:bodyPr>
            <a:lstStyle/>
            <a:p>
              <a:r>
                <a:rPr lang="en-US" sz="1600" b="1" dirty="0" smtClean="0">
                  <a:solidFill>
                    <a:schemeClr val="bg1"/>
                  </a:solidFill>
                  <a:effectLst>
                    <a:outerShdw blurRad="38100" dist="38100" dir="2700000" algn="tl">
                      <a:srgbClr val="000000">
                        <a:alpha val="43137"/>
                      </a:srgbClr>
                    </a:outerShdw>
                  </a:effectLst>
                </a:rPr>
                <a:t>Thrombus</a:t>
              </a:r>
              <a:endParaRPr lang="en-US" sz="1600" b="1" dirty="0">
                <a:solidFill>
                  <a:schemeClr val="bg1"/>
                </a:solidFill>
                <a:effectLst>
                  <a:outerShdw blurRad="38100" dist="38100" dir="2700000" algn="tl">
                    <a:srgbClr val="000000">
                      <a:alpha val="43137"/>
                    </a:srgbClr>
                  </a:outerShdw>
                </a:effectLst>
              </a:endParaRPr>
            </a:p>
          </p:txBody>
        </p:sp>
        <p:sp>
          <p:nvSpPr>
            <p:cNvPr id="29" name="TextBox 28"/>
            <p:cNvSpPr txBox="1"/>
            <p:nvPr/>
          </p:nvSpPr>
          <p:spPr>
            <a:xfrm>
              <a:off x="6754904" y="3452589"/>
              <a:ext cx="1529586" cy="338554"/>
            </a:xfrm>
            <a:prstGeom prst="rect">
              <a:avLst/>
            </a:prstGeom>
            <a:noFill/>
          </p:spPr>
          <p:txBody>
            <a:bodyPr wrap="none" rtlCol="0">
              <a:spAutoFit/>
            </a:bodyPr>
            <a:lstStyle/>
            <a:p>
              <a:r>
                <a:rPr lang="en-US" sz="1600" b="1" dirty="0" smtClean="0"/>
                <a:t>Necrotic Core</a:t>
              </a:r>
              <a:endParaRPr lang="en-US" sz="1600" b="1" dirty="0"/>
            </a:p>
          </p:txBody>
        </p:sp>
        <p:sp>
          <p:nvSpPr>
            <p:cNvPr id="84" name="TextBox 33"/>
            <p:cNvSpPr txBox="1"/>
            <p:nvPr/>
          </p:nvSpPr>
          <p:spPr>
            <a:xfrm>
              <a:off x="6791806" y="2741562"/>
              <a:ext cx="1878013" cy="400050"/>
            </a:xfrm>
            <a:prstGeom prst="rect">
              <a:avLst/>
            </a:prstGeom>
            <a:noFill/>
          </p:spPr>
          <p:txBody>
            <a:bodyPr>
              <a:spAutoFit/>
            </a:bodyPr>
            <a:lstStyle/>
            <a:p>
              <a:pPr>
                <a:defRPr/>
              </a:pPr>
              <a:r>
                <a:rPr lang="en-CA" sz="2000" b="1" dirty="0">
                  <a:latin typeface="Arial" pitchFamily="34" charset="0"/>
                  <a:cs typeface="Arial" pitchFamily="34" charset="0"/>
                </a:rPr>
                <a:t>Apoptosis</a:t>
              </a:r>
              <a:endParaRPr lang="en-US" sz="2000" b="1" dirty="0">
                <a:latin typeface="Arial" pitchFamily="34" charset="0"/>
                <a:cs typeface="Arial" pitchFamily="34" charset="0"/>
              </a:endParaRPr>
            </a:p>
          </p:txBody>
        </p:sp>
        <p:grpSp>
          <p:nvGrpSpPr>
            <p:cNvPr id="103" name="Group 102"/>
            <p:cNvGrpSpPr/>
            <p:nvPr/>
          </p:nvGrpSpPr>
          <p:grpSpPr>
            <a:xfrm>
              <a:off x="144720" y="2112704"/>
              <a:ext cx="4024043" cy="3047099"/>
              <a:chOff x="208515" y="1283364"/>
              <a:chExt cx="4024043" cy="3047099"/>
            </a:xfrm>
          </p:grpSpPr>
          <p:cxnSp>
            <p:nvCxnSpPr>
              <p:cNvPr id="12" name="Straight Connector 11"/>
              <p:cNvCxnSpPr/>
              <p:nvPr/>
            </p:nvCxnSpPr>
            <p:spPr>
              <a:xfrm flipV="1">
                <a:off x="590695" y="2193641"/>
                <a:ext cx="3222625" cy="2222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614508" y="2396841"/>
                <a:ext cx="3268027" cy="2540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4" name="Group 13"/>
              <p:cNvGrpSpPr>
                <a:grpSpLocks/>
              </p:cNvGrpSpPr>
              <p:nvPr/>
            </p:nvGrpSpPr>
            <p:grpSpPr bwMode="auto">
              <a:xfrm>
                <a:off x="1433926" y="1283364"/>
                <a:ext cx="622301" cy="501650"/>
                <a:chOff x="3821502" y="1509623"/>
                <a:chExt cx="488830" cy="396815"/>
              </a:xfrm>
            </p:grpSpPr>
            <p:sp>
              <p:nvSpPr>
                <p:cNvPr id="92" name="Oval 10"/>
                <p:cNvSpPr/>
                <p:nvPr/>
              </p:nvSpPr>
              <p:spPr>
                <a:xfrm>
                  <a:off x="3873877" y="1509623"/>
                  <a:ext cx="405280" cy="396815"/>
                </a:xfrm>
                <a:prstGeom prst="ellipse">
                  <a:avLst/>
                </a:prstGeom>
                <a:solidFill>
                  <a:srgbClr val="FFFF99"/>
                </a:solid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3" name="Oval 11"/>
                <p:cNvSpPr/>
                <p:nvPr/>
              </p:nvSpPr>
              <p:spPr>
                <a:xfrm>
                  <a:off x="3821502" y="1561109"/>
                  <a:ext cx="94773" cy="302634"/>
                </a:xfrm>
                <a:prstGeom prst="ellipse">
                  <a:avLst/>
                </a:prstGeom>
                <a:solidFill>
                  <a:srgbClr val="00CC00"/>
                </a:solid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4" name="Oval 12"/>
                <p:cNvSpPr/>
                <p:nvPr/>
              </p:nvSpPr>
              <p:spPr>
                <a:xfrm>
                  <a:off x="4215559" y="1558597"/>
                  <a:ext cx="94773" cy="301378"/>
                </a:xfrm>
                <a:prstGeom prst="ellipse">
                  <a:avLst/>
                </a:prstGeom>
                <a:solidFill>
                  <a:srgbClr val="00CC00"/>
                </a:solidFill>
                <a:ln w="95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15" name="Straight Arrow Connector 14"/>
              <p:cNvCxnSpPr/>
              <p:nvPr/>
            </p:nvCxnSpPr>
            <p:spPr>
              <a:xfrm rot="5400000">
                <a:off x="3199444" y="3075072"/>
                <a:ext cx="256891" cy="1068"/>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3101386" y="4054238"/>
                <a:ext cx="606425" cy="273050"/>
              </a:xfrm>
              <a:prstGeom prst="ellipse">
                <a:avLst/>
              </a:prstGeom>
              <a:solidFill>
                <a:srgbClr val="FFC000"/>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solidFill>
                    <a:schemeClr val="tx1"/>
                  </a:solidFill>
                </a:endParaRPr>
              </a:p>
            </p:txBody>
          </p:sp>
          <p:cxnSp>
            <p:nvCxnSpPr>
              <p:cNvPr id="18" name="Straight Arrow Connector 17"/>
              <p:cNvCxnSpPr/>
              <p:nvPr/>
            </p:nvCxnSpPr>
            <p:spPr>
              <a:xfrm rot="5400000">
                <a:off x="3283949" y="3927238"/>
                <a:ext cx="182562" cy="1587"/>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19" name="Group 88"/>
              <p:cNvGrpSpPr/>
              <p:nvPr/>
            </p:nvGrpSpPr>
            <p:grpSpPr>
              <a:xfrm>
                <a:off x="1575466" y="2415833"/>
                <a:ext cx="971936" cy="787235"/>
                <a:chOff x="3202248" y="2500894"/>
                <a:chExt cx="971936" cy="787235"/>
              </a:xfrm>
            </p:grpSpPr>
            <p:sp>
              <p:nvSpPr>
                <p:cNvPr id="87" name="Oval 5"/>
                <p:cNvSpPr/>
                <p:nvPr/>
              </p:nvSpPr>
              <p:spPr>
                <a:xfrm>
                  <a:off x="3202248" y="2500894"/>
                  <a:ext cx="207816" cy="195711"/>
                </a:xfrm>
                <a:prstGeom prst="ellipse">
                  <a:avLst/>
                </a:prstGeom>
                <a:gradFill flip="none" rotWithShape="1">
                  <a:gsLst>
                    <a:gs pos="88000">
                      <a:schemeClr val="tx1"/>
                    </a:gs>
                    <a:gs pos="14000">
                      <a:srgbClr val="66FF33"/>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8" name="Oval 6"/>
                <p:cNvSpPr/>
                <p:nvPr/>
              </p:nvSpPr>
              <p:spPr>
                <a:xfrm>
                  <a:off x="3239774" y="2669859"/>
                  <a:ext cx="207817" cy="197728"/>
                </a:xfrm>
                <a:prstGeom prst="ellipse">
                  <a:avLst/>
                </a:prstGeom>
                <a:gradFill flip="none" rotWithShape="1">
                  <a:gsLst>
                    <a:gs pos="88000">
                      <a:schemeClr val="tx1"/>
                    </a:gs>
                    <a:gs pos="14000">
                      <a:srgbClr val="66FF33"/>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9" name="Oval 7"/>
                <p:cNvSpPr/>
                <p:nvPr/>
              </p:nvSpPr>
              <p:spPr>
                <a:xfrm>
                  <a:off x="3415654" y="2754599"/>
                  <a:ext cx="207817" cy="197728"/>
                </a:xfrm>
                <a:prstGeom prst="ellipse">
                  <a:avLst/>
                </a:prstGeom>
                <a:gradFill flip="none" rotWithShape="1">
                  <a:gsLst>
                    <a:gs pos="88000">
                      <a:schemeClr val="tx1"/>
                    </a:gs>
                    <a:gs pos="14000">
                      <a:srgbClr val="66FF33"/>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0" name="Oval 8"/>
                <p:cNvSpPr/>
                <p:nvPr/>
              </p:nvSpPr>
              <p:spPr>
                <a:xfrm>
                  <a:off x="3610904" y="2760363"/>
                  <a:ext cx="209834" cy="197728"/>
                </a:xfrm>
                <a:prstGeom prst="ellipse">
                  <a:avLst/>
                </a:prstGeom>
                <a:gradFill flip="none" rotWithShape="1">
                  <a:gsLst>
                    <a:gs pos="88000">
                      <a:schemeClr val="tx1"/>
                    </a:gs>
                    <a:gs pos="14000">
                      <a:srgbClr val="66FF33"/>
                    </a:gs>
                  </a:gsLst>
                  <a:path path="circle">
                    <a:fillToRect l="50000" t="50000" r="50000" b="50000"/>
                  </a:path>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1" name="TextBox 16"/>
                <p:cNvSpPr txBox="1"/>
                <p:nvPr/>
              </p:nvSpPr>
              <p:spPr>
                <a:xfrm>
                  <a:off x="3319463" y="2949575"/>
                  <a:ext cx="854721" cy="338554"/>
                </a:xfrm>
                <a:prstGeom prst="rect">
                  <a:avLst/>
                </a:prstGeom>
                <a:noFill/>
              </p:spPr>
              <p:txBody>
                <a:bodyPr wrap="none">
                  <a:spAutoFit/>
                </a:bodyPr>
                <a:lstStyle/>
                <a:p>
                  <a:pPr>
                    <a:defRPr/>
                  </a:pPr>
                  <a:r>
                    <a:rPr lang="en-CA" sz="1600" b="1" dirty="0">
                      <a:solidFill>
                        <a:schemeClr val="bg1"/>
                      </a:solidFill>
                      <a:effectLst>
                        <a:outerShdw blurRad="38100" dist="38100" dir="2700000" algn="tl">
                          <a:srgbClr val="000000">
                            <a:alpha val="43137"/>
                          </a:srgbClr>
                        </a:outerShdw>
                      </a:effectLst>
                    </a:rPr>
                    <a:t>PDZK1</a:t>
                  </a:r>
                </a:p>
              </p:txBody>
            </p:sp>
          </p:grpSp>
          <p:sp>
            <p:nvSpPr>
              <p:cNvPr id="20" name="TextBox 19"/>
              <p:cNvSpPr txBox="1"/>
              <p:nvPr/>
            </p:nvSpPr>
            <p:spPr>
              <a:xfrm>
                <a:off x="208515" y="1710402"/>
                <a:ext cx="955711" cy="400110"/>
              </a:xfrm>
              <a:prstGeom prst="rect">
                <a:avLst/>
              </a:prstGeom>
              <a:noFill/>
            </p:spPr>
            <p:txBody>
              <a:bodyPr wrap="none">
                <a:spAutoFit/>
              </a:bodyPr>
              <a:lstStyle/>
              <a:p>
                <a:pPr>
                  <a:defRPr/>
                </a:pPr>
                <a:r>
                  <a:rPr lang="en-CA" sz="2000" b="1" dirty="0" smtClean="0">
                    <a:solidFill>
                      <a:schemeClr val="bg1"/>
                    </a:solidFill>
                    <a:effectLst>
                      <a:outerShdw blurRad="38100" dist="38100" dir="2700000" algn="tl">
                        <a:srgbClr val="000000">
                          <a:alpha val="43137"/>
                        </a:srgbClr>
                      </a:outerShdw>
                    </a:effectLst>
                  </a:rPr>
                  <a:t>SR-B1</a:t>
                </a:r>
                <a:endParaRPr lang="en-CA" sz="2000" b="1" dirty="0">
                  <a:solidFill>
                    <a:schemeClr val="bg1"/>
                  </a:solidFill>
                  <a:effectLst>
                    <a:outerShdw blurRad="38100" dist="38100" dir="2700000" algn="tl">
                      <a:srgbClr val="000000">
                        <a:alpha val="43137"/>
                      </a:srgbClr>
                    </a:outerShdw>
                  </a:effectLst>
                </a:endParaRPr>
              </a:p>
            </p:txBody>
          </p:sp>
          <p:sp>
            <p:nvSpPr>
              <p:cNvPr id="21" name="TextBox 20"/>
              <p:cNvSpPr txBox="1"/>
              <p:nvPr/>
            </p:nvSpPr>
            <p:spPr>
              <a:xfrm>
                <a:off x="1457731" y="1351627"/>
                <a:ext cx="768350" cy="428625"/>
              </a:xfrm>
              <a:prstGeom prst="rect">
                <a:avLst/>
              </a:prstGeom>
              <a:noFill/>
              <a:ln w="12700">
                <a:noFill/>
              </a:ln>
            </p:spPr>
            <p:txBody>
              <a:bodyPr wrap="none">
                <a:spAutoFit/>
              </a:bodyPr>
              <a:lstStyle/>
              <a:p>
                <a:pPr>
                  <a:defRPr/>
                </a:pPr>
                <a:r>
                  <a:rPr lang="en-CA" sz="1600" dirty="0">
                    <a:effectLst>
                      <a:outerShdw blurRad="38100" dist="38100" dir="2700000" algn="tl">
                        <a:srgbClr val="000000">
                          <a:alpha val="43137"/>
                        </a:srgbClr>
                      </a:outerShdw>
                    </a:effectLst>
                  </a:rPr>
                  <a:t>HDL</a:t>
                </a:r>
              </a:p>
            </p:txBody>
          </p:sp>
          <p:sp>
            <p:nvSpPr>
              <p:cNvPr id="22" name="Freeform 21"/>
              <p:cNvSpPr/>
              <p:nvPr/>
            </p:nvSpPr>
            <p:spPr>
              <a:xfrm>
                <a:off x="1203731" y="1600864"/>
                <a:ext cx="415925" cy="1012825"/>
              </a:xfrm>
              <a:custGeom>
                <a:avLst/>
                <a:gdLst>
                  <a:gd name="connsiteX0" fmla="*/ 0 w 871268"/>
                  <a:gd name="connsiteY0" fmla="*/ 1746849 h 2120660"/>
                  <a:gd name="connsiteX1" fmla="*/ 86264 w 871268"/>
                  <a:gd name="connsiteY1" fmla="*/ 1677838 h 2120660"/>
                  <a:gd name="connsiteX2" fmla="*/ 129397 w 871268"/>
                  <a:gd name="connsiteY2" fmla="*/ 1531189 h 2120660"/>
                  <a:gd name="connsiteX3" fmla="*/ 146649 w 871268"/>
                  <a:gd name="connsiteY3" fmla="*/ 1436298 h 2120660"/>
                  <a:gd name="connsiteX4" fmla="*/ 146649 w 871268"/>
                  <a:gd name="connsiteY4" fmla="*/ 1263770 h 2120660"/>
                  <a:gd name="connsiteX5" fmla="*/ 129397 w 871268"/>
                  <a:gd name="connsiteY5" fmla="*/ 1056736 h 2120660"/>
                  <a:gd name="connsiteX6" fmla="*/ 69012 w 871268"/>
                  <a:gd name="connsiteY6" fmla="*/ 858329 h 2120660"/>
                  <a:gd name="connsiteX7" fmla="*/ 25880 w 871268"/>
                  <a:gd name="connsiteY7" fmla="*/ 625415 h 2120660"/>
                  <a:gd name="connsiteX8" fmla="*/ 34506 w 871268"/>
                  <a:gd name="connsiteY8" fmla="*/ 366623 h 2120660"/>
                  <a:gd name="connsiteX9" fmla="*/ 112144 w 871268"/>
                  <a:gd name="connsiteY9" fmla="*/ 176842 h 2120660"/>
                  <a:gd name="connsiteX10" fmla="*/ 327804 w 871268"/>
                  <a:gd name="connsiteY10" fmla="*/ 21566 h 2120660"/>
                  <a:gd name="connsiteX11" fmla="*/ 560717 w 871268"/>
                  <a:gd name="connsiteY11" fmla="*/ 47446 h 2120660"/>
                  <a:gd name="connsiteX12" fmla="*/ 750498 w 871268"/>
                  <a:gd name="connsiteY12" fmla="*/ 168215 h 2120660"/>
                  <a:gd name="connsiteX13" fmla="*/ 750498 w 871268"/>
                  <a:gd name="connsiteY13" fmla="*/ 461513 h 2120660"/>
                  <a:gd name="connsiteX14" fmla="*/ 681487 w 871268"/>
                  <a:gd name="connsiteY14" fmla="*/ 608162 h 2120660"/>
                  <a:gd name="connsiteX15" fmla="*/ 612476 w 871268"/>
                  <a:gd name="connsiteY15" fmla="*/ 944593 h 2120660"/>
                  <a:gd name="connsiteX16" fmla="*/ 603849 w 871268"/>
                  <a:gd name="connsiteY16" fmla="*/ 1099868 h 2120660"/>
                  <a:gd name="connsiteX17" fmla="*/ 629729 w 871268"/>
                  <a:gd name="connsiteY17" fmla="*/ 1324155 h 2120660"/>
                  <a:gd name="connsiteX18" fmla="*/ 646981 w 871268"/>
                  <a:gd name="connsiteY18" fmla="*/ 1531189 h 2120660"/>
                  <a:gd name="connsiteX19" fmla="*/ 672861 w 871268"/>
                  <a:gd name="connsiteY19" fmla="*/ 1781355 h 2120660"/>
                  <a:gd name="connsiteX20" fmla="*/ 733246 w 871268"/>
                  <a:gd name="connsiteY20" fmla="*/ 1919378 h 2120660"/>
                  <a:gd name="connsiteX21" fmla="*/ 802257 w 871268"/>
                  <a:gd name="connsiteY21" fmla="*/ 1979762 h 2120660"/>
                  <a:gd name="connsiteX22" fmla="*/ 854015 w 871268"/>
                  <a:gd name="connsiteY22" fmla="*/ 2100532 h 2120660"/>
                  <a:gd name="connsiteX23" fmla="*/ 871268 w 871268"/>
                  <a:gd name="connsiteY23" fmla="*/ 2100532 h 2120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71268" h="2120660">
                    <a:moveTo>
                      <a:pt x="0" y="1746849"/>
                    </a:moveTo>
                    <a:cubicBezTo>
                      <a:pt x="32349" y="1730315"/>
                      <a:pt x="64698" y="1713781"/>
                      <a:pt x="86264" y="1677838"/>
                    </a:cubicBezTo>
                    <a:cubicBezTo>
                      <a:pt x="107830" y="1641895"/>
                      <a:pt x="119333" y="1571446"/>
                      <a:pt x="129397" y="1531189"/>
                    </a:cubicBezTo>
                    <a:cubicBezTo>
                      <a:pt x="139461" y="1490932"/>
                      <a:pt x="143774" y="1480868"/>
                      <a:pt x="146649" y="1436298"/>
                    </a:cubicBezTo>
                    <a:cubicBezTo>
                      <a:pt x="149524" y="1391728"/>
                      <a:pt x="149524" y="1327030"/>
                      <a:pt x="146649" y="1263770"/>
                    </a:cubicBezTo>
                    <a:cubicBezTo>
                      <a:pt x="143774" y="1200510"/>
                      <a:pt x="142336" y="1124309"/>
                      <a:pt x="129397" y="1056736"/>
                    </a:cubicBezTo>
                    <a:cubicBezTo>
                      <a:pt x="116458" y="989163"/>
                      <a:pt x="86265" y="930216"/>
                      <a:pt x="69012" y="858329"/>
                    </a:cubicBezTo>
                    <a:cubicBezTo>
                      <a:pt x="51759" y="786442"/>
                      <a:pt x="31631" y="707366"/>
                      <a:pt x="25880" y="625415"/>
                    </a:cubicBezTo>
                    <a:cubicBezTo>
                      <a:pt x="20129" y="543464"/>
                      <a:pt x="20129" y="441385"/>
                      <a:pt x="34506" y="366623"/>
                    </a:cubicBezTo>
                    <a:cubicBezTo>
                      <a:pt x="48883" y="291861"/>
                      <a:pt x="63261" y="234351"/>
                      <a:pt x="112144" y="176842"/>
                    </a:cubicBezTo>
                    <a:cubicBezTo>
                      <a:pt x="161027" y="119333"/>
                      <a:pt x="253042" y="43132"/>
                      <a:pt x="327804" y="21566"/>
                    </a:cubicBezTo>
                    <a:cubicBezTo>
                      <a:pt x="402566" y="0"/>
                      <a:pt x="490268" y="23005"/>
                      <a:pt x="560717" y="47446"/>
                    </a:cubicBezTo>
                    <a:cubicBezTo>
                      <a:pt x="631166" y="71887"/>
                      <a:pt x="718868" y="99204"/>
                      <a:pt x="750498" y="168215"/>
                    </a:cubicBezTo>
                    <a:cubicBezTo>
                      <a:pt x="782128" y="237226"/>
                      <a:pt x="762000" y="388188"/>
                      <a:pt x="750498" y="461513"/>
                    </a:cubicBezTo>
                    <a:cubicBezTo>
                      <a:pt x="738996" y="534838"/>
                      <a:pt x="704491" y="527649"/>
                      <a:pt x="681487" y="608162"/>
                    </a:cubicBezTo>
                    <a:cubicBezTo>
                      <a:pt x="658483" y="688675"/>
                      <a:pt x="625416" y="862642"/>
                      <a:pt x="612476" y="944593"/>
                    </a:cubicBezTo>
                    <a:cubicBezTo>
                      <a:pt x="599536" y="1026544"/>
                      <a:pt x="600974" y="1036608"/>
                      <a:pt x="603849" y="1099868"/>
                    </a:cubicBezTo>
                    <a:cubicBezTo>
                      <a:pt x="606724" y="1163128"/>
                      <a:pt x="622540" y="1252268"/>
                      <a:pt x="629729" y="1324155"/>
                    </a:cubicBezTo>
                    <a:cubicBezTo>
                      <a:pt x="636918" y="1396042"/>
                      <a:pt x="639792" y="1454989"/>
                      <a:pt x="646981" y="1531189"/>
                    </a:cubicBezTo>
                    <a:cubicBezTo>
                      <a:pt x="654170" y="1607389"/>
                      <a:pt x="658484" y="1716657"/>
                      <a:pt x="672861" y="1781355"/>
                    </a:cubicBezTo>
                    <a:cubicBezTo>
                      <a:pt x="687238" y="1846053"/>
                      <a:pt x="711680" y="1886310"/>
                      <a:pt x="733246" y="1919378"/>
                    </a:cubicBezTo>
                    <a:cubicBezTo>
                      <a:pt x="754812" y="1952446"/>
                      <a:pt x="782129" y="1949570"/>
                      <a:pt x="802257" y="1979762"/>
                    </a:cubicBezTo>
                    <a:cubicBezTo>
                      <a:pt x="822385" y="2009954"/>
                      <a:pt x="842513" y="2080404"/>
                      <a:pt x="854015" y="2100532"/>
                    </a:cubicBezTo>
                    <a:cubicBezTo>
                      <a:pt x="865517" y="2120660"/>
                      <a:pt x="868392" y="2110596"/>
                      <a:pt x="871268" y="2100532"/>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23" name="Straight Arrow Connector 40"/>
              <p:cNvCxnSpPr>
                <a:cxnSpLocks noChangeShapeType="1"/>
              </p:cNvCxnSpPr>
              <p:nvPr/>
            </p:nvCxnSpPr>
            <p:spPr bwMode="auto">
              <a:xfrm>
                <a:off x="2456268" y="2727989"/>
                <a:ext cx="654050" cy="1588"/>
              </a:xfrm>
              <a:prstGeom prst="straightConnector1">
                <a:avLst/>
              </a:prstGeom>
              <a:noFill/>
              <a:ln w="28575" algn="ctr">
                <a:solidFill>
                  <a:schemeClr val="bg1"/>
                </a:solidFill>
                <a:round/>
                <a:headEnd type="arrow" w="med" len="med"/>
                <a:tailEnd type="arrow" w="med" len="med"/>
              </a:ln>
            </p:spPr>
          </p:cxnSp>
          <p:sp>
            <p:nvSpPr>
              <p:cNvPr id="25" name="TextBox 24"/>
              <p:cNvSpPr txBox="1"/>
              <p:nvPr/>
            </p:nvSpPr>
            <p:spPr>
              <a:xfrm>
                <a:off x="3097802" y="1404126"/>
                <a:ext cx="998537" cy="400050"/>
              </a:xfrm>
              <a:prstGeom prst="rect">
                <a:avLst/>
              </a:prstGeom>
              <a:noFill/>
            </p:spPr>
            <p:txBody>
              <a:bodyPr wrap="none">
                <a:spAutoFit/>
              </a:bodyPr>
              <a:lstStyle/>
              <a:p>
                <a:pPr>
                  <a:defRPr/>
                </a:pPr>
                <a:r>
                  <a:rPr lang="en-CA" sz="2000" b="1" dirty="0">
                    <a:solidFill>
                      <a:schemeClr val="bg1"/>
                    </a:solidFill>
                    <a:effectLst>
                      <a:outerShdw blurRad="38100" dist="38100" dir="2700000" algn="tl">
                        <a:srgbClr val="000000">
                          <a:alpha val="43137"/>
                        </a:srgbClr>
                      </a:outerShdw>
                    </a:effectLst>
                  </a:rPr>
                  <a:t>S1PR1</a:t>
                </a:r>
                <a:endParaRPr lang="en-US" sz="2000" b="1" dirty="0">
                  <a:solidFill>
                    <a:schemeClr val="bg1"/>
                  </a:solidFill>
                  <a:effectLst>
                    <a:outerShdw blurRad="38100" dist="38100" dir="2700000" algn="tl">
                      <a:srgbClr val="000000">
                        <a:alpha val="43137"/>
                      </a:srgbClr>
                    </a:outerShdw>
                  </a:effectLst>
                </a:endParaRPr>
              </a:p>
            </p:txBody>
          </p:sp>
          <p:sp>
            <p:nvSpPr>
              <p:cNvPr id="26" name="TextBox 25"/>
              <p:cNvSpPr txBox="1"/>
              <p:nvPr/>
            </p:nvSpPr>
            <p:spPr>
              <a:xfrm>
                <a:off x="3621493" y="2810539"/>
                <a:ext cx="611065" cy="400110"/>
              </a:xfrm>
              <a:prstGeom prst="rect">
                <a:avLst/>
              </a:prstGeom>
              <a:noFill/>
            </p:spPr>
            <p:txBody>
              <a:bodyPr wrap="none">
                <a:spAutoFit/>
              </a:bodyPr>
              <a:lstStyle/>
              <a:p>
                <a:pPr>
                  <a:defRPr/>
                </a:pPr>
                <a:r>
                  <a:rPr lang="en-CA" sz="2000" b="1" dirty="0" smtClean="0">
                    <a:solidFill>
                      <a:schemeClr val="bg1"/>
                    </a:solidFill>
                    <a:effectLst>
                      <a:outerShdw blurRad="38100" dist="38100" dir="2700000" algn="tl">
                        <a:srgbClr val="000000">
                          <a:alpha val="43137"/>
                        </a:srgbClr>
                      </a:outerShdw>
                    </a:effectLst>
                  </a:rPr>
                  <a:t>G</a:t>
                </a:r>
                <a:r>
                  <a:rPr lang="el-GR" sz="2000" b="1" dirty="0" smtClean="0">
                    <a:solidFill>
                      <a:schemeClr val="bg1"/>
                    </a:solidFill>
                    <a:effectLst>
                      <a:outerShdw blurRad="38100" dist="38100" dir="2700000" algn="tl">
                        <a:srgbClr val="000000">
                          <a:alpha val="43137"/>
                        </a:srgbClr>
                      </a:outerShdw>
                    </a:effectLst>
                  </a:rPr>
                  <a:t>α</a:t>
                </a:r>
                <a:r>
                  <a:rPr lang="en-CA" sz="2000" b="1" baseline="-25000" dirty="0" err="1" smtClean="0">
                    <a:solidFill>
                      <a:schemeClr val="bg1"/>
                    </a:solidFill>
                    <a:effectLst>
                      <a:outerShdw blurRad="38100" dist="38100" dir="2700000" algn="tl">
                        <a:srgbClr val="000000">
                          <a:alpha val="43137"/>
                        </a:srgbClr>
                      </a:outerShdw>
                    </a:effectLst>
                  </a:rPr>
                  <a:t>i</a:t>
                </a:r>
                <a:endParaRPr lang="en-US" sz="2000" b="1" baseline="-25000" dirty="0">
                  <a:solidFill>
                    <a:schemeClr val="bg1"/>
                  </a:solidFill>
                  <a:effectLst>
                    <a:outerShdw blurRad="38100" dist="38100" dir="2700000" algn="tl">
                      <a:srgbClr val="000000">
                        <a:alpha val="43137"/>
                      </a:srgbClr>
                    </a:outerShdw>
                  </a:effectLst>
                </a:endParaRPr>
              </a:p>
            </p:txBody>
          </p:sp>
          <p:sp>
            <p:nvSpPr>
              <p:cNvPr id="27" name="TextBox 26"/>
              <p:cNvSpPr txBox="1"/>
              <p:nvPr/>
            </p:nvSpPr>
            <p:spPr>
              <a:xfrm>
                <a:off x="3082336" y="4022488"/>
                <a:ext cx="622300" cy="307975"/>
              </a:xfrm>
              <a:prstGeom prst="rect">
                <a:avLst/>
              </a:prstGeom>
              <a:noFill/>
            </p:spPr>
            <p:txBody>
              <a:bodyPr wrap="none">
                <a:spAutoFit/>
              </a:bodyPr>
              <a:lstStyle/>
              <a:p>
                <a:pPr>
                  <a:defRPr/>
                </a:pPr>
                <a:r>
                  <a:rPr lang="en-CA" sz="1400" dirty="0" err="1">
                    <a:effectLst>
                      <a:outerShdw blurRad="38100" dist="38100" dir="2700000" algn="tl">
                        <a:srgbClr val="000000">
                          <a:alpha val="43137"/>
                        </a:srgbClr>
                      </a:outerShdw>
                    </a:effectLst>
                    <a:latin typeface="Arial" pitchFamily="34" charset="0"/>
                    <a:cs typeface="Arial" pitchFamily="34" charset="0"/>
                  </a:rPr>
                  <a:t>Akt</a:t>
                </a:r>
                <a:r>
                  <a:rPr lang="en-CA" sz="1400" dirty="0">
                    <a:effectLst>
                      <a:outerShdw blurRad="38100" dist="38100" dir="2700000" algn="tl">
                        <a:srgbClr val="000000">
                          <a:alpha val="43137"/>
                        </a:srgbClr>
                      </a:outerShdw>
                    </a:effectLst>
                    <a:latin typeface="Arial" pitchFamily="34" charset="0"/>
                    <a:cs typeface="Arial" pitchFamily="34" charset="0"/>
                  </a:rPr>
                  <a:t> 1</a:t>
                </a:r>
                <a:endParaRPr lang="en-US" sz="1400" dirty="0">
                  <a:effectLst>
                    <a:outerShdw blurRad="38100" dist="38100" dir="2700000" algn="tl">
                      <a:srgbClr val="000000">
                        <a:alpha val="43137"/>
                      </a:srgbClr>
                    </a:outerShdw>
                  </a:effectLst>
                  <a:latin typeface="Arial" pitchFamily="34" charset="0"/>
                  <a:cs typeface="Arial" pitchFamily="34" charset="0"/>
                </a:endParaRPr>
              </a:p>
            </p:txBody>
          </p:sp>
          <p:sp>
            <p:nvSpPr>
              <p:cNvPr id="30" name="Oval 29"/>
              <p:cNvSpPr/>
              <p:nvPr/>
            </p:nvSpPr>
            <p:spPr>
              <a:xfrm>
                <a:off x="3074398" y="3517663"/>
                <a:ext cx="606425" cy="271463"/>
              </a:xfrm>
              <a:prstGeom prst="ellipse">
                <a:avLst/>
              </a:prstGeom>
              <a:solidFill>
                <a:srgbClr val="FFC000"/>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dirty="0">
                  <a:solidFill>
                    <a:schemeClr val="tx1"/>
                  </a:solidFill>
                </a:endParaRPr>
              </a:p>
            </p:txBody>
          </p:sp>
          <p:sp>
            <p:nvSpPr>
              <p:cNvPr id="31" name="TextBox 30"/>
              <p:cNvSpPr txBox="1"/>
              <p:nvPr/>
            </p:nvSpPr>
            <p:spPr>
              <a:xfrm>
                <a:off x="3077573" y="3501788"/>
                <a:ext cx="584200" cy="307975"/>
              </a:xfrm>
              <a:prstGeom prst="rect">
                <a:avLst/>
              </a:prstGeom>
              <a:noFill/>
            </p:spPr>
            <p:txBody>
              <a:bodyPr wrap="none">
                <a:spAutoFit/>
              </a:bodyPr>
              <a:lstStyle/>
              <a:p>
                <a:pPr>
                  <a:defRPr/>
                </a:pPr>
                <a:r>
                  <a:rPr lang="en-CA" sz="1400" dirty="0">
                    <a:effectLst>
                      <a:outerShdw blurRad="38100" dist="38100" dir="2700000" algn="tl">
                        <a:srgbClr val="000000">
                          <a:alpha val="43137"/>
                        </a:srgbClr>
                      </a:outerShdw>
                    </a:effectLst>
                    <a:latin typeface="Arial" pitchFamily="34" charset="0"/>
                    <a:cs typeface="Arial" pitchFamily="34" charset="0"/>
                  </a:rPr>
                  <a:t>PI3K</a:t>
                </a:r>
                <a:endParaRPr lang="en-US" sz="1400" dirty="0">
                  <a:effectLst>
                    <a:outerShdw blurRad="38100" dist="38100" dir="2700000" algn="tl">
                      <a:srgbClr val="000000">
                        <a:alpha val="43137"/>
                      </a:srgbClr>
                    </a:outerShdw>
                  </a:effectLst>
                  <a:latin typeface="Arial" pitchFamily="34" charset="0"/>
                  <a:cs typeface="Arial" pitchFamily="34" charset="0"/>
                </a:endParaRPr>
              </a:p>
            </p:txBody>
          </p:sp>
          <p:grpSp>
            <p:nvGrpSpPr>
              <p:cNvPr id="35" name="Group 80"/>
              <p:cNvGrpSpPr/>
              <p:nvPr/>
            </p:nvGrpSpPr>
            <p:grpSpPr>
              <a:xfrm>
                <a:off x="3184884" y="1818784"/>
                <a:ext cx="512365" cy="1093708"/>
                <a:chOff x="4675188" y="634603"/>
                <a:chExt cx="512365" cy="1093708"/>
              </a:xfrm>
            </p:grpSpPr>
            <p:grpSp>
              <p:nvGrpSpPr>
                <p:cNvPr id="41" name="Group 73"/>
                <p:cNvGrpSpPr/>
                <p:nvPr/>
              </p:nvGrpSpPr>
              <p:grpSpPr>
                <a:xfrm>
                  <a:off x="4675188" y="634603"/>
                  <a:ext cx="512365" cy="929085"/>
                  <a:chOff x="4675188" y="634603"/>
                  <a:chExt cx="512365" cy="929085"/>
                </a:xfrm>
              </p:grpSpPr>
              <p:sp>
                <p:nvSpPr>
                  <p:cNvPr id="46" name="Freeform 45"/>
                  <p:cNvSpPr/>
                  <p:nvPr/>
                </p:nvSpPr>
                <p:spPr>
                  <a:xfrm>
                    <a:off x="4781551" y="1245395"/>
                    <a:ext cx="406002" cy="318293"/>
                  </a:xfrm>
                  <a:custGeom>
                    <a:avLst/>
                    <a:gdLst>
                      <a:gd name="connsiteX0" fmla="*/ 345281 w 406002"/>
                      <a:gd name="connsiteY0" fmla="*/ 0 h 318293"/>
                      <a:gd name="connsiteX1" fmla="*/ 395287 w 406002"/>
                      <a:gd name="connsiteY1" fmla="*/ 102393 h 318293"/>
                      <a:gd name="connsiteX2" fmla="*/ 397668 w 406002"/>
                      <a:gd name="connsiteY2" fmla="*/ 157162 h 318293"/>
                      <a:gd name="connsiteX3" fmla="*/ 345281 w 406002"/>
                      <a:gd name="connsiteY3" fmla="*/ 221456 h 318293"/>
                      <a:gd name="connsiteX4" fmla="*/ 264318 w 406002"/>
                      <a:gd name="connsiteY4" fmla="*/ 269081 h 318293"/>
                      <a:gd name="connsiteX5" fmla="*/ 145256 w 406002"/>
                      <a:gd name="connsiteY5" fmla="*/ 311943 h 318293"/>
                      <a:gd name="connsiteX6" fmla="*/ 78581 w 406002"/>
                      <a:gd name="connsiteY6" fmla="*/ 307181 h 318293"/>
                      <a:gd name="connsiteX7" fmla="*/ 19050 w 406002"/>
                      <a:gd name="connsiteY7" fmla="*/ 292893 h 318293"/>
                      <a:gd name="connsiteX8" fmla="*/ 0 w 406002"/>
                      <a:gd name="connsiteY8" fmla="*/ 273843 h 318293"/>
                      <a:gd name="connsiteX9" fmla="*/ 0 w 406002"/>
                      <a:gd name="connsiteY9" fmla="*/ 273843 h 31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002" h="318293">
                        <a:moveTo>
                          <a:pt x="345281" y="0"/>
                        </a:moveTo>
                        <a:cubicBezTo>
                          <a:pt x="365918" y="38099"/>
                          <a:pt x="386556" y="76199"/>
                          <a:pt x="395287" y="102393"/>
                        </a:cubicBezTo>
                        <a:cubicBezTo>
                          <a:pt x="404018" y="128587"/>
                          <a:pt x="406002" y="137318"/>
                          <a:pt x="397668" y="157162"/>
                        </a:cubicBezTo>
                        <a:cubicBezTo>
                          <a:pt x="389334" y="177006"/>
                          <a:pt x="367506" y="202803"/>
                          <a:pt x="345281" y="221456"/>
                        </a:cubicBezTo>
                        <a:cubicBezTo>
                          <a:pt x="323056" y="240109"/>
                          <a:pt x="297655" y="254000"/>
                          <a:pt x="264318" y="269081"/>
                        </a:cubicBezTo>
                        <a:cubicBezTo>
                          <a:pt x="230981" y="284162"/>
                          <a:pt x="176212" y="305593"/>
                          <a:pt x="145256" y="311943"/>
                        </a:cubicBezTo>
                        <a:cubicBezTo>
                          <a:pt x="114300" y="318293"/>
                          <a:pt x="99615" y="310356"/>
                          <a:pt x="78581" y="307181"/>
                        </a:cubicBezTo>
                        <a:cubicBezTo>
                          <a:pt x="57547" y="304006"/>
                          <a:pt x="32147" y="298449"/>
                          <a:pt x="19050" y="292893"/>
                        </a:cubicBezTo>
                        <a:cubicBezTo>
                          <a:pt x="5953" y="287337"/>
                          <a:pt x="0" y="273843"/>
                          <a:pt x="0" y="273843"/>
                        </a:cubicBezTo>
                        <a:lnTo>
                          <a:pt x="0" y="273843"/>
                        </a:lnTo>
                      </a:path>
                    </a:pathLst>
                  </a:cu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nvGrpSpPr>
                  <p:cNvPr id="47" name="Group 61"/>
                  <p:cNvGrpSpPr/>
                  <p:nvPr/>
                </p:nvGrpSpPr>
                <p:grpSpPr>
                  <a:xfrm>
                    <a:off x="4928447" y="860909"/>
                    <a:ext cx="138989" cy="366196"/>
                    <a:chOff x="4692701" y="918058"/>
                    <a:chExt cx="138989" cy="366196"/>
                  </a:xfrm>
                </p:grpSpPr>
                <p:sp>
                  <p:nvSpPr>
                    <p:cNvPr id="79" name="Rectangle 78"/>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0" name="Oval 79"/>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Oval 80"/>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Rectangle 81"/>
                    <p:cNvSpPr/>
                    <p:nvPr/>
                  </p:nvSpPr>
                  <p:spPr>
                    <a:xfrm>
                      <a:off x="4702969" y="1162048"/>
                      <a:ext cx="114300" cy="100013"/>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48" name="Group 56"/>
                  <p:cNvGrpSpPr/>
                  <p:nvPr/>
                </p:nvGrpSpPr>
                <p:grpSpPr>
                  <a:xfrm>
                    <a:off x="5028459" y="894247"/>
                    <a:ext cx="138989" cy="366196"/>
                    <a:chOff x="4692701" y="918058"/>
                    <a:chExt cx="138989" cy="366196"/>
                  </a:xfrm>
                </p:grpSpPr>
                <p:sp>
                  <p:nvSpPr>
                    <p:cNvPr id="75" name="Rectangle 74"/>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Oval 75"/>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Oval 76"/>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Rectangle 77"/>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49" name="Group 66"/>
                  <p:cNvGrpSpPr/>
                  <p:nvPr/>
                </p:nvGrpSpPr>
                <p:grpSpPr>
                  <a:xfrm>
                    <a:off x="4799859" y="863290"/>
                    <a:ext cx="138989" cy="366196"/>
                    <a:chOff x="4692701" y="918058"/>
                    <a:chExt cx="138989" cy="366196"/>
                  </a:xfrm>
                </p:grpSpPr>
                <p:sp>
                  <p:nvSpPr>
                    <p:cNvPr id="71" name="Rectangle 70"/>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2" name="Oval 71"/>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3" name="Oval 72"/>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Rectangle 73"/>
                    <p:cNvSpPr/>
                    <p:nvPr/>
                  </p:nvSpPr>
                  <p:spPr>
                    <a:xfrm>
                      <a:off x="4702969" y="1162048"/>
                      <a:ext cx="114300" cy="100013"/>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50" name="Group 40"/>
                  <p:cNvGrpSpPr/>
                  <p:nvPr/>
                </p:nvGrpSpPr>
                <p:grpSpPr>
                  <a:xfrm>
                    <a:off x="4704607" y="906152"/>
                    <a:ext cx="138989" cy="366196"/>
                    <a:chOff x="4692701" y="918058"/>
                    <a:chExt cx="138989" cy="366196"/>
                  </a:xfrm>
                </p:grpSpPr>
                <p:sp>
                  <p:nvSpPr>
                    <p:cNvPr id="67" name="Rectangle 37"/>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Oval 36"/>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Oval 38"/>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Rectangle 39"/>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51" name="Group 41"/>
                  <p:cNvGrpSpPr/>
                  <p:nvPr/>
                </p:nvGrpSpPr>
                <p:grpSpPr>
                  <a:xfrm>
                    <a:off x="4761756" y="951395"/>
                    <a:ext cx="138989" cy="366196"/>
                    <a:chOff x="4692701" y="918058"/>
                    <a:chExt cx="138989" cy="366196"/>
                  </a:xfrm>
                </p:grpSpPr>
                <p:sp>
                  <p:nvSpPr>
                    <p:cNvPr id="63" name="Rectangle 62"/>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4" name="Oval 63"/>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Oval 64"/>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Rectangle 65"/>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52" name="Group 51"/>
                  <p:cNvGrpSpPr/>
                  <p:nvPr/>
                </p:nvGrpSpPr>
                <p:grpSpPr>
                  <a:xfrm>
                    <a:off x="4999883" y="939490"/>
                    <a:ext cx="138989" cy="366196"/>
                    <a:chOff x="4692701" y="918058"/>
                    <a:chExt cx="138989" cy="366196"/>
                  </a:xfrm>
                </p:grpSpPr>
                <p:sp>
                  <p:nvSpPr>
                    <p:cNvPr id="59" name="Rectangle 58"/>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Oval 59"/>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Oval 60"/>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Rectangle 61"/>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53" name="Group 46"/>
                  <p:cNvGrpSpPr/>
                  <p:nvPr/>
                </p:nvGrpSpPr>
                <p:grpSpPr>
                  <a:xfrm>
                    <a:off x="4885582" y="965684"/>
                    <a:ext cx="138989" cy="366196"/>
                    <a:chOff x="4692701" y="918058"/>
                    <a:chExt cx="138989" cy="366196"/>
                  </a:xfrm>
                </p:grpSpPr>
                <p:sp>
                  <p:nvSpPr>
                    <p:cNvPr id="55" name="Rectangle 54"/>
                    <p:cNvSpPr/>
                    <p:nvPr/>
                  </p:nvSpPr>
                  <p:spPr>
                    <a:xfrm>
                      <a:off x="4696358" y="954634"/>
                      <a:ext cx="128016" cy="307238"/>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Oval 55"/>
                    <p:cNvSpPr/>
                    <p:nvPr/>
                  </p:nvSpPr>
                  <p:spPr>
                    <a:xfrm>
                      <a:off x="4692701" y="918058"/>
                      <a:ext cx="138989" cy="47548"/>
                    </a:xfrm>
                    <a:prstGeom prst="ellipse">
                      <a:avLst/>
                    </a:prstGeom>
                    <a:solidFill>
                      <a:srgbClr val="CC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Oval 56"/>
                    <p:cNvSpPr/>
                    <p:nvPr/>
                  </p:nvSpPr>
                  <p:spPr>
                    <a:xfrm>
                      <a:off x="4698207" y="1238535"/>
                      <a:ext cx="122156" cy="45719"/>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Rectangle 57"/>
                    <p:cNvSpPr/>
                    <p:nvPr/>
                  </p:nvSpPr>
                  <p:spPr>
                    <a:xfrm>
                      <a:off x="4702969" y="1162048"/>
                      <a:ext cx="114300" cy="100013"/>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54" name="Freeform 53"/>
                  <p:cNvSpPr/>
                  <p:nvPr/>
                </p:nvSpPr>
                <p:spPr>
                  <a:xfrm>
                    <a:off x="4675188" y="634603"/>
                    <a:ext cx="196056" cy="289322"/>
                  </a:xfrm>
                  <a:custGeom>
                    <a:avLst/>
                    <a:gdLst>
                      <a:gd name="connsiteX0" fmla="*/ 94456 w 196056"/>
                      <a:gd name="connsiteY0" fmla="*/ 289322 h 289322"/>
                      <a:gd name="connsiteX1" fmla="*/ 173037 w 196056"/>
                      <a:gd name="connsiteY1" fmla="*/ 205978 h 289322"/>
                      <a:gd name="connsiteX2" fmla="*/ 182562 w 196056"/>
                      <a:gd name="connsiteY2" fmla="*/ 158353 h 289322"/>
                      <a:gd name="connsiteX3" fmla="*/ 92075 w 196056"/>
                      <a:gd name="connsiteY3" fmla="*/ 144066 h 289322"/>
                      <a:gd name="connsiteX4" fmla="*/ 20637 w 196056"/>
                      <a:gd name="connsiteY4" fmla="*/ 139303 h 289322"/>
                      <a:gd name="connsiteX5" fmla="*/ 6350 w 196056"/>
                      <a:gd name="connsiteY5" fmla="*/ 110728 h 289322"/>
                      <a:gd name="connsiteX6" fmla="*/ 58737 w 196056"/>
                      <a:gd name="connsiteY6" fmla="*/ 67866 h 289322"/>
                      <a:gd name="connsiteX7" fmla="*/ 108743 w 196056"/>
                      <a:gd name="connsiteY7" fmla="*/ 44053 h 289322"/>
                      <a:gd name="connsiteX8" fmla="*/ 142081 w 196056"/>
                      <a:gd name="connsiteY8" fmla="*/ 25003 h 289322"/>
                      <a:gd name="connsiteX9" fmla="*/ 63500 w 196056"/>
                      <a:gd name="connsiteY9" fmla="*/ 3572 h 289322"/>
                      <a:gd name="connsiteX10" fmla="*/ 32543 w 196056"/>
                      <a:gd name="connsiteY10" fmla="*/ 3572 h 28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056" h="289322">
                        <a:moveTo>
                          <a:pt x="94456" y="289322"/>
                        </a:moveTo>
                        <a:cubicBezTo>
                          <a:pt x="126404" y="258564"/>
                          <a:pt x="158353" y="227806"/>
                          <a:pt x="173037" y="205978"/>
                        </a:cubicBezTo>
                        <a:cubicBezTo>
                          <a:pt x="187721" y="184150"/>
                          <a:pt x="196056" y="168672"/>
                          <a:pt x="182562" y="158353"/>
                        </a:cubicBezTo>
                        <a:cubicBezTo>
                          <a:pt x="169068" y="148034"/>
                          <a:pt x="119063" y="147241"/>
                          <a:pt x="92075" y="144066"/>
                        </a:cubicBezTo>
                        <a:cubicBezTo>
                          <a:pt x="65087" y="140891"/>
                          <a:pt x="34925" y="144859"/>
                          <a:pt x="20637" y="139303"/>
                        </a:cubicBezTo>
                        <a:cubicBezTo>
                          <a:pt x="6349" y="133747"/>
                          <a:pt x="0" y="122634"/>
                          <a:pt x="6350" y="110728"/>
                        </a:cubicBezTo>
                        <a:cubicBezTo>
                          <a:pt x="12700" y="98822"/>
                          <a:pt x="41672" y="78978"/>
                          <a:pt x="58737" y="67866"/>
                        </a:cubicBezTo>
                        <a:cubicBezTo>
                          <a:pt x="75802" y="56754"/>
                          <a:pt x="94852" y="51197"/>
                          <a:pt x="108743" y="44053"/>
                        </a:cubicBezTo>
                        <a:cubicBezTo>
                          <a:pt x="122634" y="36909"/>
                          <a:pt x="149621" y="31750"/>
                          <a:pt x="142081" y="25003"/>
                        </a:cubicBezTo>
                        <a:cubicBezTo>
                          <a:pt x="134541" y="18256"/>
                          <a:pt x="81756" y="7144"/>
                          <a:pt x="63500" y="3572"/>
                        </a:cubicBezTo>
                        <a:cubicBezTo>
                          <a:pt x="45244" y="0"/>
                          <a:pt x="38893" y="1786"/>
                          <a:pt x="32543" y="3572"/>
                        </a:cubicBezTo>
                      </a:path>
                    </a:pathLst>
                  </a:cu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42" name="Group 77"/>
                <p:cNvGrpSpPr/>
                <p:nvPr/>
              </p:nvGrpSpPr>
              <p:grpSpPr>
                <a:xfrm>
                  <a:off x="4796790" y="1460183"/>
                  <a:ext cx="332423" cy="268128"/>
                  <a:chOff x="5314950" y="1182053"/>
                  <a:chExt cx="332423" cy="268128"/>
                </a:xfrm>
              </p:grpSpPr>
              <p:sp>
                <p:nvSpPr>
                  <p:cNvPr id="43" name="Oval 42"/>
                  <p:cNvSpPr/>
                  <p:nvPr/>
                </p:nvSpPr>
                <p:spPr>
                  <a:xfrm>
                    <a:off x="5314950" y="1262063"/>
                    <a:ext cx="176213" cy="169068"/>
                  </a:xfrm>
                  <a:prstGeom prst="ellipse">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471160" y="1281113"/>
                    <a:ext cx="176213" cy="169068"/>
                  </a:xfrm>
                  <a:prstGeom prst="ellipse">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5398770" y="1182053"/>
                    <a:ext cx="176213" cy="169068"/>
                  </a:xfrm>
                  <a:prstGeom prst="ellipse">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cxnSp>
            <p:nvCxnSpPr>
              <p:cNvPr id="36" name="Straight Arrow Connector 35"/>
              <p:cNvCxnSpPr/>
              <p:nvPr/>
            </p:nvCxnSpPr>
            <p:spPr>
              <a:xfrm rot="5400000">
                <a:off x="3215366" y="3350303"/>
                <a:ext cx="256891" cy="1068"/>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
          <p:nvSpPr>
            <p:cNvPr id="37" name="Oval 36"/>
            <p:cNvSpPr/>
            <p:nvPr/>
          </p:nvSpPr>
          <p:spPr>
            <a:xfrm>
              <a:off x="5538300" y="2727697"/>
              <a:ext cx="898525" cy="544512"/>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TextBox 51"/>
            <p:cNvSpPr txBox="1">
              <a:spLocks noChangeArrowheads="1"/>
            </p:cNvSpPr>
            <p:nvPr/>
          </p:nvSpPr>
          <p:spPr bwMode="auto">
            <a:xfrm>
              <a:off x="5660870" y="2818811"/>
              <a:ext cx="620713" cy="369887"/>
            </a:xfrm>
            <a:prstGeom prst="rect">
              <a:avLst/>
            </a:prstGeom>
            <a:noFill/>
            <a:ln w="9525">
              <a:noFill/>
              <a:miter lim="800000"/>
              <a:headEnd/>
              <a:tailEnd/>
            </a:ln>
          </p:spPr>
          <p:txBody>
            <a:bodyPr wrap="none">
              <a:spAutoFit/>
            </a:bodyPr>
            <a:lstStyle/>
            <a:p>
              <a:r>
                <a:rPr lang="en-CA" b="1" dirty="0" err="1">
                  <a:solidFill>
                    <a:schemeClr val="bg1"/>
                  </a:solidFill>
                </a:rPr>
                <a:t>Bim</a:t>
              </a:r>
              <a:endParaRPr lang="en-US" b="1" dirty="0">
                <a:solidFill>
                  <a:schemeClr val="bg1"/>
                </a:solidFill>
              </a:endParaRPr>
            </a:p>
          </p:txBody>
        </p:sp>
        <p:grpSp>
          <p:nvGrpSpPr>
            <p:cNvPr id="98" name="Group 97"/>
            <p:cNvGrpSpPr/>
            <p:nvPr/>
          </p:nvGrpSpPr>
          <p:grpSpPr>
            <a:xfrm rot="20738182">
              <a:off x="3266230" y="3892911"/>
              <a:ext cx="2697052" cy="246349"/>
              <a:chOff x="3810747" y="3631984"/>
              <a:chExt cx="1951881" cy="311059"/>
            </a:xfrm>
          </p:grpSpPr>
          <p:grpSp>
            <p:nvGrpSpPr>
              <p:cNvPr id="95" name="Group 43"/>
              <p:cNvGrpSpPr>
                <a:grpSpLocks/>
              </p:cNvGrpSpPr>
              <p:nvPr/>
            </p:nvGrpSpPr>
            <p:grpSpPr bwMode="auto">
              <a:xfrm rot="14340334">
                <a:off x="4650651" y="2831066"/>
                <a:ext cx="296883" cy="1927071"/>
                <a:chOff x="4037609" y="4663566"/>
                <a:chExt cx="296883" cy="391887"/>
              </a:xfrm>
            </p:grpSpPr>
            <p:cxnSp>
              <p:nvCxnSpPr>
                <p:cNvPr id="96" name="Straight Connector 39"/>
                <p:cNvCxnSpPr>
                  <a:cxnSpLocks noChangeShapeType="1"/>
                </p:cNvCxnSpPr>
                <p:nvPr/>
              </p:nvCxnSpPr>
              <p:spPr bwMode="auto">
                <a:xfrm rot="5400000">
                  <a:off x="3990107" y="4858715"/>
                  <a:ext cx="391886" cy="1588"/>
                </a:xfrm>
                <a:prstGeom prst="line">
                  <a:avLst/>
                </a:prstGeom>
                <a:noFill/>
                <a:ln w="28575" algn="ctr">
                  <a:solidFill>
                    <a:schemeClr val="tx1"/>
                  </a:solidFill>
                  <a:round/>
                  <a:headEnd/>
                  <a:tailEnd/>
                </a:ln>
              </p:spPr>
            </p:cxnSp>
            <p:cxnSp>
              <p:nvCxnSpPr>
                <p:cNvPr id="97" name="Straight Connector 40"/>
                <p:cNvCxnSpPr>
                  <a:cxnSpLocks noChangeShapeType="1"/>
                </p:cNvCxnSpPr>
                <p:nvPr/>
              </p:nvCxnSpPr>
              <p:spPr bwMode="auto">
                <a:xfrm>
                  <a:off x="4037609" y="5053865"/>
                  <a:ext cx="296883" cy="1588"/>
                </a:xfrm>
                <a:prstGeom prst="line">
                  <a:avLst/>
                </a:prstGeom>
                <a:noFill/>
                <a:ln w="28575" algn="ctr">
                  <a:solidFill>
                    <a:schemeClr val="tx1"/>
                  </a:solidFill>
                  <a:round/>
                  <a:headEnd/>
                  <a:tailEnd/>
                </a:ln>
              </p:spPr>
            </p:cxnSp>
          </p:grpSp>
          <p:grpSp>
            <p:nvGrpSpPr>
              <p:cNvPr id="32" name="Group 43"/>
              <p:cNvGrpSpPr>
                <a:grpSpLocks/>
              </p:cNvGrpSpPr>
              <p:nvPr/>
            </p:nvGrpSpPr>
            <p:grpSpPr bwMode="auto">
              <a:xfrm rot="14340334">
                <a:off x="4625841" y="2816890"/>
                <a:ext cx="296883" cy="1927071"/>
                <a:chOff x="4037609" y="4663566"/>
                <a:chExt cx="296883" cy="391887"/>
              </a:xfrm>
            </p:grpSpPr>
            <p:cxnSp>
              <p:nvCxnSpPr>
                <p:cNvPr id="85" name="Straight Connector 39"/>
                <p:cNvCxnSpPr>
                  <a:cxnSpLocks noChangeShapeType="1"/>
                </p:cNvCxnSpPr>
                <p:nvPr/>
              </p:nvCxnSpPr>
              <p:spPr bwMode="auto">
                <a:xfrm rot="5400000">
                  <a:off x="3990107" y="4858715"/>
                  <a:ext cx="391886" cy="1588"/>
                </a:xfrm>
                <a:prstGeom prst="line">
                  <a:avLst/>
                </a:prstGeom>
                <a:noFill/>
                <a:ln w="28575" algn="ctr">
                  <a:solidFill>
                    <a:srgbClr val="FF0000"/>
                  </a:solidFill>
                  <a:round/>
                  <a:headEnd/>
                  <a:tailEnd/>
                </a:ln>
              </p:spPr>
            </p:cxnSp>
            <p:cxnSp>
              <p:nvCxnSpPr>
                <p:cNvPr id="86" name="Straight Connector 40"/>
                <p:cNvCxnSpPr>
                  <a:cxnSpLocks noChangeShapeType="1"/>
                </p:cNvCxnSpPr>
                <p:nvPr/>
              </p:nvCxnSpPr>
              <p:spPr bwMode="auto">
                <a:xfrm>
                  <a:off x="4037609" y="5053865"/>
                  <a:ext cx="296883" cy="1588"/>
                </a:xfrm>
                <a:prstGeom prst="line">
                  <a:avLst/>
                </a:prstGeom>
                <a:noFill/>
                <a:ln w="28575" algn="ctr">
                  <a:solidFill>
                    <a:srgbClr val="FF0000"/>
                  </a:solidFill>
                  <a:round/>
                  <a:headEnd/>
                  <a:tailEnd/>
                </a:ln>
              </p:spPr>
            </p:cxnSp>
          </p:grpSp>
        </p:grpSp>
        <p:cxnSp>
          <p:nvCxnSpPr>
            <p:cNvPr id="100" name="Straight Arrow Connector 99"/>
            <p:cNvCxnSpPr/>
            <p:nvPr/>
          </p:nvCxnSpPr>
          <p:spPr>
            <a:xfrm flipV="1">
              <a:off x="6468724" y="2930955"/>
              <a:ext cx="312450" cy="68998"/>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rot="16200000" flipH="1">
              <a:off x="7273287" y="3295477"/>
              <a:ext cx="467746" cy="1146"/>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4317954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1874877" y="2619375"/>
            <a:ext cx="4472571" cy="3303669"/>
            <a:chOff x="1874877" y="2143125"/>
            <a:chExt cx="4472571" cy="3303669"/>
          </a:xfrm>
        </p:grpSpPr>
        <p:grpSp>
          <p:nvGrpSpPr>
            <p:cNvPr id="10" name="Group 9"/>
            <p:cNvGrpSpPr/>
            <p:nvPr/>
          </p:nvGrpSpPr>
          <p:grpSpPr>
            <a:xfrm>
              <a:off x="3124200" y="2574984"/>
              <a:ext cx="2981325" cy="2871810"/>
              <a:chOff x="3067050" y="1603434"/>
              <a:chExt cx="2981325" cy="2871810"/>
            </a:xfrm>
          </p:grpSpPr>
          <p:pic>
            <p:nvPicPr>
              <p:cNvPr id="2" name="Picture 1" descr="Occluded.tif"/>
              <p:cNvPicPr>
                <a:picLocks noChangeAspect="1"/>
              </p:cNvPicPr>
              <p:nvPr/>
            </p:nvPicPr>
            <p:blipFill>
              <a:blip r:embed="rId2"/>
              <a:stretch>
                <a:fillRect/>
              </a:stretch>
            </p:blipFill>
            <p:spPr>
              <a:xfrm>
                <a:off x="4678113" y="1612959"/>
                <a:ext cx="1347212" cy="1347212"/>
              </a:xfrm>
              <a:prstGeom prst="rect">
                <a:avLst/>
              </a:prstGeom>
              <a:ln w="19050">
                <a:solidFill>
                  <a:schemeClr val="tx1"/>
                </a:solidFill>
              </a:ln>
            </p:spPr>
          </p:pic>
          <p:pic>
            <p:nvPicPr>
              <p:cNvPr id="3" name="Picture 2" descr="Open.tif"/>
              <p:cNvPicPr>
                <a:picLocks noChangeAspect="1"/>
              </p:cNvPicPr>
              <p:nvPr/>
            </p:nvPicPr>
            <p:blipFill>
              <a:blip r:embed="rId3"/>
              <a:stretch>
                <a:fillRect/>
              </a:stretch>
            </p:blipFill>
            <p:spPr>
              <a:xfrm>
                <a:off x="3087241" y="1603434"/>
                <a:ext cx="1347212" cy="1347212"/>
              </a:xfrm>
              <a:prstGeom prst="rect">
                <a:avLst/>
              </a:prstGeom>
              <a:ln w="19050">
                <a:solidFill>
                  <a:schemeClr val="tx1"/>
                </a:solidFill>
              </a:ln>
            </p:spPr>
          </p:pic>
          <p:pic>
            <p:nvPicPr>
              <p:cNvPr id="5" name="Picture 4" descr="6512 platelets.tif"/>
              <p:cNvPicPr>
                <a:picLocks noChangeAspect="1"/>
              </p:cNvPicPr>
              <p:nvPr/>
            </p:nvPicPr>
            <p:blipFill>
              <a:blip r:embed="rId4" cstate="print"/>
              <a:stretch>
                <a:fillRect/>
              </a:stretch>
            </p:blipFill>
            <p:spPr>
              <a:xfrm>
                <a:off x="4647005" y="3073874"/>
                <a:ext cx="1401370" cy="1401370"/>
              </a:xfrm>
              <a:prstGeom prst="rect">
                <a:avLst/>
              </a:prstGeom>
            </p:spPr>
          </p:pic>
          <p:pic>
            <p:nvPicPr>
              <p:cNvPr id="6" name="Picture 5" descr="6616 platelets.tif"/>
              <p:cNvPicPr>
                <a:picLocks noChangeAspect="1"/>
              </p:cNvPicPr>
              <p:nvPr/>
            </p:nvPicPr>
            <p:blipFill>
              <a:blip r:embed="rId5" cstate="print"/>
              <a:stretch>
                <a:fillRect/>
              </a:stretch>
            </p:blipFill>
            <p:spPr>
              <a:xfrm>
                <a:off x="3067050" y="3083399"/>
                <a:ext cx="1390649" cy="1390649"/>
              </a:xfrm>
              <a:prstGeom prst="rect">
                <a:avLst/>
              </a:prstGeom>
            </p:spPr>
          </p:pic>
        </p:grpSp>
        <p:sp>
          <p:nvSpPr>
            <p:cNvPr id="11" name="TextBox 10"/>
            <p:cNvSpPr txBox="1"/>
            <p:nvPr/>
          </p:nvSpPr>
          <p:spPr>
            <a:xfrm>
              <a:off x="1922502" y="2924175"/>
              <a:ext cx="1159293" cy="646331"/>
            </a:xfrm>
            <a:prstGeom prst="rect">
              <a:avLst/>
            </a:prstGeom>
            <a:noFill/>
          </p:spPr>
          <p:txBody>
            <a:bodyPr wrap="none" rtlCol="0">
              <a:spAutoFit/>
            </a:bodyPr>
            <a:lstStyle/>
            <a:p>
              <a:pPr algn="ctr"/>
              <a:r>
                <a:rPr lang="en-CA" b="1" dirty="0" smtClean="0">
                  <a:solidFill>
                    <a:schemeClr val="bg1"/>
                  </a:solidFill>
                  <a:effectLst>
                    <a:outerShdw blurRad="38100" dist="38100" dir="2700000" algn="tl">
                      <a:srgbClr val="000000">
                        <a:alpha val="43137"/>
                      </a:srgbClr>
                    </a:outerShdw>
                  </a:effectLst>
                </a:rPr>
                <a:t>Oil red O</a:t>
              </a:r>
            </a:p>
            <a:p>
              <a:pPr algn="ctr"/>
              <a:r>
                <a:rPr lang="en-CA" b="1" dirty="0" smtClean="0">
                  <a:solidFill>
                    <a:schemeClr val="bg1"/>
                  </a:solidFill>
                  <a:effectLst>
                    <a:outerShdw blurRad="38100" dist="38100" dir="2700000" algn="tl">
                      <a:srgbClr val="000000">
                        <a:alpha val="43137"/>
                      </a:srgbClr>
                    </a:outerShdw>
                  </a:effectLst>
                </a:rPr>
                <a:t>(Lipids)</a:t>
              </a:r>
              <a:endParaRPr lang="en-CA" b="1" dirty="0">
                <a:solidFill>
                  <a:schemeClr val="bg1"/>
                </a:solidFill>
                <a:effectLst>
                  <a:outerShdw blurRad="38100" dist="38100" dir="2700000" algn="tl">
                    <a:srgbClr val="000000">
                      <a:alpha val="43137"/>
                    </a:srgbClr>
                  </a:outerShdw>
                </a:effectLst>
              </a:endParaRPr>
            </a:p>
          </p:txBody>
        </p:sp>
        <p:sp>
          <p:nvSpPr>
            <p:cNvPr id="12" name="TextBox 11"/>
            <p:cNvSpPr txBox="1"/>
            <p:nvPr/>
          </p:nvSpPr>
          <p:spPr>
            <a:xfrm>
              <a:off x="1874877" y="4371975"/>
              <a:ext cx="1351652" cy="646331"/>
            </a:xfrm>
            <a:prstGeom prst="rect">
              <a:avLst/>
            </a:prstGeom>
            <a:noFill/>
          </p:spPr>
          <p:txBody>
            <a:bodyPr wrap="none" rtlCol="0">
              <a:spAutoFit/>
            </a:bodyPr>
            <a:lstStyle/>
            <a:p>
              <a:pPr algn="ctr"/>
              <a:r>
                <a:rPr lang="en-CA" b="1" dirty="0" smtClean="0">
                  <a:solidFill>
                    <a:schemeClr val="bg1"/>
                  </a:solidFill>
                  <a:effectLst>
                    <a:outerShdw blurRad="38100" dist="38100" dir="2700000" algn="tl">
                      <a:srgbClr val="000000">
                        <a:alpha val="43137"/>
                      </a:srgbClr>
                    </a:outerShdw>
                  </a:effectLst>
                </a:rPr>
                <a:t>CD41 (red)</a:t>
              </a:r>
            </a:p>
            <a:p>
              <a:pPr algn="ctr"/>
              <a:r>
                <a:rPr lang="en-CA" b="1" dirty="0" smtClean="0">
                  <a:solidFill>
                    <a:schemeClr val="bg1"/>
                  </a:solidFill>
                  <a:effectLst>
                    <a:outerShdw blurRad="38100" dist="38100" dir="2700000" algn="tl">
                      <a:srgbClr val="000000">
                        <a:alpha val="43137"/>
                      </a:srgbClr>
                    </a:outerShdw>
                  </a:effectLst>
                </a:rPr>
                <a:t>Platelets</a:t>
              </a:r>
              <a:endParaRPr lang="en-CA" b="1" dirty="0">
                <a:solidFill>
                  <a:schemeClr val="bg1"/>
                </a:solidFill>
                <a:effectLst>
                  <a:outerShdw blurRad="38100" dist="38100" dir="2700000" algn="tl">
                    <a:srgbClr val="000000">
                      <a:alpha val="43137"/>
                    </a:srgbClr>
                  </a:outerShdw>
                </a:effectLst>
              </a:endParaRPr>
            </a:p>
          </p:txBody>
        </p:sp>
        <p:sp>
          <p:nvSpPr>
            <p:cNvPr id="13" name="TextBox 12"/>
            <p:cNvSpPr txBox="1"/>
            <p:nvPr/>
          </p:nvSpPr>
          <p:spPr>
            <a:xfrm>
              <a:off x="3275052" y="2143125"/>
              <a:ext cx="993221" cy="369332"/>
            </a:xfrm>
            <a:prstGeom prst="rect">
              <a:avLst/>
            </a:prstGeom>
            <a:noFill/>
          </p:spPr>
          <p:txBody>
            <a:bodyPr wrap="none" rtlCol="0">
              <a:spAutoFit/>
            </a:bodyPr>
            <a:lstStyle/>
            <a:p>
              <a:pPr algn="ctr"/>
              <a:r>
                <a:rPr lang="en-CA" b="1" dirty="0" smtClean="0">
                  <a:solidFill>
                    <a:schemeClr val="bg1"/>
                  </a:solidFill>
                  <a:effectLst>
                    <a:outerShdw blurRad="38100" dist="38100" dir="2700000" algn="tl">
                      <a:srgbClr val="000000">
                        <a:alpha val="43137"/>
                      </a:srgbClr>
                    </a:outerShdw>
                  </a:effectLst>
                </a:rPr>
                <a:t>LDL r </a:t>
              </a:r>
              <a:r>
                <a:rPr lang="en-CA" b="1" baseline="30000" dirty="0" smtClean="0">
                  <a:solidFill>
                    <a:schemeClr val="bg1"/>
                  </a:solidFill>
                  <a:effectLst>
                    <a:outerShdw blurRad="38100" dist="38100" dir="2700000" algn="tl">
                      <a:srgbClr val="000000">
                        <a:alpha val="43137"/>
                      </a:srgbClr>
                    </a:outerShdw>
                  </a:effectLst>
                </a:rPr>
                <a:t>-/-</a:t>
              </a:r>
              <a:endParaRPr lang="en-CA" b="1" baseline="30000" dirty="0">
                <a:solidFill>
                  <a:schemeClr val="bg1"/>
                </a:solidFill>
                <a:effectLst>
                  <a:outerShdw blurRad="38100" dist="38100" dir="2700000" algn="tl">
                    <a:srgbClr val="000000">
                      <a:alpha val="43137"/>
                    </a:srgbClr>
                  </a:outerShdw>
                </a:effectLst>
              </a:endParaRPr>
            </a:p>
          </p:txBody>
        </p:sp>
        <p:sp>
          <p:nvSpPr>
            <p:cNvPr id="14" name="TextBox 13"/>
            <p:cNvSpPr txBox="1"/>
            <p:nvPr/>
          </p:nvSpPr>
          <p:spPr>
            <a:xfrm>
              <a:off x="4579977" y="2143125"/>
              <a:ext cx="1767471" cy="369332"/>
            </a:xfrm>
            <a:prstGeom prst="rect">
              <a:avLst/>
            </a:prstGeom>
            <a:noFill/>
          </p:spPr>
          <p:txBody>
            <a:bodyPr wrap="none" rtlCol="0">
              <a:spAutoFit/>
            </a:bodyPr>
            <a:lstStyle/>
            <a:p>
              <a:pPr algn="ctr"/>
              <a:r>
                <a:rPr lang="en-CA" b="1" dirty="0" smtClean="0">
                  <a:solidFill>
                    <a:schemeClr val="bg1"/>
                  </a:solidFill>
                  <a:effectLst>
                    <a:outerShdw blurRad="38100" dist="38100" dir="2700000" algn="tl">
                      <a:srgbClr val="000000">
                        <a:alpha val="43137"/>
                      </a:srgbClr>
                    </a:outerShdw>
                  </a:effectLst>
                </a:rPr>
                <a:t>SR-BI</a:t>
              </a:r>
              <a:r>
                <a:rPr lang="en-CA" b="1" baseline="30000" dirty="0" smtClean="0">
                  <a:solidFill>
                    <a:schemeClr val="bg1"/>
                  </a:solidFill>
                  <a:effectLst>
                    <a:outerShdw blurRad="38100" dist="38100" dir="2700000" algn="tl">
                      <a:srgbClr val="000000">
                        <a:alpha val="43137"/>
                      </a:srgbClr>
                    </a:outerShdw>
                  </a:effectLst>
                </a:rPr>
                <a:t>-/-</a:t>
              </a:r>
              <a:r>
                <a:rPr lang="en-CA" b="1" dirty="0" smtClean="0">
                  <a:solidFill>
                    <a:schemeClr val="bg1"/>
                  </a:solidFill>
                  <a:effectLst>
                    <a:outerShdw blurRad="38100" dist="38100" dir="2700000" algn="tl">
                      <a:srgbClr val="000000">
                        <a:alpha val="43137"/>
                      </a:srgbClr>
                    </a:outerShdw>
                  </a:effectLst>
                </a:rPr>
                <a:t>LDL r </a:t>
              </a:r>
              <a:r>
                <a:rPr lang="en-CA" b="1" baseline="30000" dirty="0" smtClean="0">
                  <a:solidFill>
                    <a:schemeClr val="bg1"/>
                  </a:solidFill>
                  <a:effectLst>
                    <a:outerShdw blurRad="38100" dist="38100" dir="2700000" algn="tl">
                      <a:srgbClr val="000000">
                        <a:alpha val="43137"/>
                      </a:srgbClr>
                    </a:outerShdw>
                  </a:effectLst>
                </a:rPr>
                <a:t>-/-</a:t>
              </a:r>
              <a:endParaRPr lang="en-CA" b="1" baseline="30000" dirty="0">
                <a:solidFill>
                  <a:schemeClr val="bg1"/>
                </a:solidFill>
                <a:effectLst>
                  <a:outerShdw blurRad="38100" dist="38100" dir="2700000" algn="tl">
                    <a:srgbClr val="000000">
                      <a:alpha val="43137"/>
                    </a:srgbClr>
                  </a:outerShdw>
                </a:effectLst>
              </a:endParaRPr>
            </a:p>
          </p:txBody>
        </p:sp>
      </p:grpSp>
      <p:sp>
        <p:nvSpPr>
          <p:cNvPr id="16" name="Title 15"/>
          <p:cNvSpPr>
            <a:spLocks noGrp="1"/>
          </p:cNvSpPr>
          <p:nvPr>
            <p:ph type="title" idx="4294967295"/>
          </p:nvPr>
        </p:nvSpPr>
        <p:spPr>
          <a:xfrm>
            <a:off x="0" y="750888"/>
            <a:ext cx="9144000" cy="1143000"/>
          </a:xfrm>
        </p:spPr>
        <p:txBody>
          <a:bodyPr/>
          <a:lstStyle/>
          <a:p>
            <a:r>
              <a:rPr lang="en-CA" sz="3200" b="1" dirty="0" smtClean="0">
                <a:solidFill>
                  <a:srgbClr val="FFFF99"/>
                </a:solidFill>
                <a:effectLst>
                  <a:outerShdw blurRad="38100" dist="38100" dir="2700000" algn="tl">
                    <a:srgbClr val="000000">
                      <a:alpha val="43137"/>
                    </a:srgbClr>
                  </a:outerShdw>
                </a:effectLst>
              </a:rPr>
              <a:t>Inactivation</a:t>
            </a:r>
            <a:r>
              <a:rPr lang="en-CA" sz="3200" b="1" baseline="0" dirty="0" smtClean="0">
                <a:solidFill>
                  <a:srgbClr val="FFFF99"/>
                </a:solidFill>
                <a:effectLst>
                  <a:outerShdw blurRad="38100" dist="38100" dir="2700000" algn="tl">
                    <a:srgbClr val="000000">
                      <a:alpha val="43137"/>
                    </a:srgbClr>
                  </a:outerShdw>
                </a:effectLst>
              </a:rPr>
              <a:t> of SR-B1 in </a:t>
            </a:r>
            <a:r>
              <a:rPr lang="en-CA" sz="3200" b="1" i="1" baseline="0" dirty="0" smtClean="0">
                <a:solidFill>
                  <a:srgbClr val="FFFF99"/>
                </a:solidFill>
                <a:effectLst>
                  <a:outerShdw blurRad="38100" dist="38100" dir="2700000" algn="tl">
                    <a:srgbClr val="000000">
                      <a:alpha val="43137"/>
                    </a:srgbClr>
                  </a:outerShdw>
                </a:effectLst>
              </a:rPr>
              <a:t>All Tissues </a:t>
            </a:r>
            <a:r>
              <a:rPr lang="en-CA" sz="3200" b="1" baseline="0" dirty="0" smtClean="0">
                <a:solidFill>
                  <a:srgbClr val="FFFF99"/>
                </a:solidFill>
                <a:effectLst>
                  <a:outerShdw blurRad="38100" dist="38100" dir="2700000" algn="tl">
                    <a:srgbClr val="000000">
                      <a:alpha val="43137"/>
                    </a:srgbClr>
                  </a:outerShdw>
                </a:effectLst>
              </a:rPr>
              <a:t>of </a:t>
            </a:r>
            <a:br>
              <a:rPr lang="en-CA" sz="3200" b="1" baseline="0" dirty="0" smtClean="0">
                <a:solidFill>
                  <a:srgbClr val="FFFF99"/>
                </a:solidFill>
                <a:effectLst>
                  <a:outerShdw blurRad="38100" dist="38100" dir="2700000" algn="tl">
                    <a:srgbClr val="000000">
                      <a:alpha val="43137"/>
                    </a:srgbClr>
                  </a:outerShdw>
                </a:effectLst>
              </a:rPr>
            </a:br>
            <a:r>
              <a:rPr lang="en-CA" sz="3200" b="1" baseline="0" dirty="0" smtClean="0">
                <a:solidFill>
                  <a:srgbClr val="FFFF99"/>
                </a:solidFill>
                <a:effectLst>
                  <a:outerShdw blurRad="38100" dist="38100" dir="2700000" algn="tl">
                    <a:srgbClr val="000000">
                      <a:alpha val="43137"/>
                    </a:srgbClr>
                  </a:outerShdw>
                </a:effectLst>
              </a:rPr>
              <a:t>LDL Receptor -/- Mice Results in Diet-Induced Coronary Artery </a:t>
            </a:r>
            <a:r>
              <a:rPr lang="en-CA" sz="3200" b="1" baseline="0" dirty="0" err="1" smtClean="0">
                <a:solidFill>
                  <a:srgbClr val="FFFF99"/>
                </a:solidFill>
                <a:effectLst>
                  <a:outerShdw blurRad="38100" dist="38100" dir="2700000" algn="tl">
                    <a:srgbClr val="000000">
                      <a:alpha val="43137"/>
                    </a:srgbClr>
                  </a:outerShdw>
                </a:effectLst>
              </a:rPr>
              <a:t>Atherothrombosis</a:t>
            </a:r>
            <a:endParaRPr lang="en-CA" sz="3200" b="1" dirty="0">
              <a:solidFill>
                <a:srgbClr val="FFFF99"/>
              </a:solidFill>
              <a:effectLst>
                <a:outerShdw blurRad="38100" dist="38100" dir="2700000" algn="tl">
                  <a:srgbClr val="000000">
                    <a:alpha val="43137"/>
                  </a:srgbClr>
                </a:outerShdw>
              </a:effectLst>
            </a:endParaRPr>
          </a:p>
        </p:txBody>
      </p:sp>
      <p:sp>
        <p:nvSpPr>
          <p:cNvPr id="18" name="TextBox 17"/>
          <p:cNvSpPr txBox="1"/>
          <p:nvPr/>
        </p:nvSpPr>
        <p:spPr>
          <a:xfrm>
            <a:off x="7862880" y="6488668"/>
            <a:ext cx="1281120" cy="338554"/>
          </a:xfrm>
          <a:prstGeom prst="rect">
            <a:avLst/>
          </a:prstGeom>
          <a:noFill/>
        </p:spPr>
        <p:txBody>
          <a:bodyPr wrap="none" rtlCol="0">
            <a:spAutoFit/>
          </a:bodyPr>
          <a:lstStyle/>
          <a:p>
            <a:r>
              <a:rPr lang="en-CA" sz="1600" b="1" i="1" dirty="0" smtClean="0">
                <a:solidFill>
                  <a:schemeClr val="bg1"/>
                </a:solidFill>
                <a:effectLst>
                  <a:outerShdw blurRad="38100" dist="38100" dir="2700000" algn="tl">
                    <a:srgbClr val="000000">
                      <a:alpha val="43137"/>
                    </a:srgbClr>
                  </a:outerShdw>
                </a:effectLst>
              </a:rPr>
              <a:t>Mark Fuller</a:t>
            </a:r>
            <a:endParaRPr lang="en-CA" sz="1600" b="1" i="1" dirty="0">
              <a:solidFill>
                <a:schemeClr val="bg1"/>
              </a:solidFill>
              <a:effectLst>
                <a:outerShdw blurRad="38100" dist="38100" dir="2700000" algn="tl">
                  <a:srgbClr val="000000">
                    <a:alpha val="43137"/>
                  </a:srgbClr>
                </a:outerShdw>
              </a:effectLst>
            </a:endParaRPr>
          </a:p>
        </p:txBody>
      </p:sp>
      <p:sp>
        <p:nvSpPr>
          <p:cNvPr id="20" name="TextBox 19"/>
          <p:cNvSpPr txBox="1"/>
          <p:nvPr/>
        </p:nvSpPr>
        <p:spPr>
          <a:xfrm>
            <a:off x="0" y="6488668"/>
            <a:ext cx="5622052" cy="338554"/>
          </a:xfrm>
          <a:prstGeom prst="rect">
            <a:avLst/>
          </a:prstGeom>
          <a:noFill/>
        </p:spPr>
        <p:txBody>
          <a:bodyPr wrap="none" rtlCol="0">
            <a:spAutoFit/>
          </a:bodyPr>
          <a:lstStyle/>
          <a:p>
            <a:r>
              <a:rPr lang="en-CA" sz="1600" b="1" i="1" dirty="0" smtClean="0">
                <a:solidFill>
                  <a:schemeClr val="bg1"/>
                </a:solidFill>
                <a:effectLst>
                  <a:outerShdw blurRad="38100" dist="38100" dir="2700000" algn="tl">
                    <a:srgbClr val="000000">
                      <a:alpha val="43137"/>
                    </a:srgbClr>
                  </a:outerShdw>
                </a:effectLst>
              </a:rPr>
              <a:t>15 % Fat, 1.25 % Cholesterol, 0.5 % </a:t>
            </a:r>
            <a:r>
              <a:rPr lang="en-CA" sz="1600" b="1" i="1" dirty="0" err="1" smtClean="0">
                <a:solidFill>
                  <a:schemeClr val="bg1"/>
                </a:solidFill>
                <a:effectLst>
                  <a:outerShdw blurRad="38100" dist="38100" dir="2700000" algn="tl">
                    <a:srgbClr val="000000">
                      <a:alpha val="43137"/>
                    </a:srgbClr>
                  </a:outerShdw>
                </a:effectLst>
              </a:rPr>
              <a:t>Cholate</a:t>
            </a:r>
            <a:r>
              <a:rPr lang="en-CA" sz="1600" b="1" i="1" dirty="0" smtClean="0">
                <a:solidFill>
                  <a:schemeClr val="bg1"/>
                </a:solidFill>
                <a:effectLst>
                  <a:outerShdw blurRad="38100" dist="38100" dir="2700000" algn="tl">
                    <a:srgbClr val="000000">
                      <a:alpha val="43137"/>
                    </a:srgbClr>
                  </a:outerShdw>
                </a:effectLst>
              </a:rPr>
              <a:t>; 3.5 weeks</a:t>
            </a:r>
            <a:endParaRPr lang="en-CA" sz="1600" b="1" i="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idx="4294967295"/>
          </p:nvPr>
        </p:nvSpPr>
        <p:spPr>
          <a:xfrm>
            <a:off x="0" y="294703"/>
            <a:ext cx="9144000" cy="1143000"/>
          </a:xfrm>
        </p:spPr>
        <p:txBody>
          <a:bodyPr/>
          <a:lstStyle/>
          <a:p>
            <a:pPr>
              <a:defRPr/>
            </a:pPr>
            <a:r>
              <a:rPr lang="en-US" sz="2800" b="1" kern="1200" dirty="0" smtClean="0">
                <a:solidFill>
                  <a:srgbClr val="FFFF99"/>
                </a:solidFill>
                <a:latin typeface="Helvetica" pitchFamily="2" charset="0"/>
                <a:ea typeface="+mn-ea"/>
                <a:cs typeface="+mn-cs"/>
              </a:rPr>
              <a:t>SR-BI</a:t>
            </a:r>
            <a:r>
              <a:rPr lang="en-US" sz="2800" b="1" kern="1200" baseline="30000" dirty="0" smtClean="0">
                <a:solidFill>
                  <a:srgbClr val="FFFF99"/>
                </a:solidFill>
                <a:latin typeface="Helvetica" pitchFamily="2" charset="0"/>
                <a:ea typeface="+mn-ea"/>
                <a:cs typeface="+mn-cs"/>
              </a:rPr>
              <a:t>-/-</a:t>
            </a:r>
            <a:r>
              <a:rPr lang="en-US" sz="2800" b="1" kern="1200" dirty="0" smtClean="0">
                <a:solidFill>
                  <a:srgbClr val="FFFF99"/>
                </a:solidFill>
                <a:latin typeface="Helvetica" pitchFamily="2" charset="0"/>
                <a:ea typeface="+mn-ea"/>
                <a:cs typeface="+mn-cs"/>
              </a:rPr>
              <a:t>LDL R</a:t>
            </a:r>
            <a:r>
              <a:rPr lang="en-US" sz="2800" b="1" kern="1200" baseline="30000" dirty="0" smtClean="0">
                <a:solidFill>
                  <a:srgbClr val="FFFF99"/>
                </a:solidFill>
                <a:latin typeface="Helvetica" pitchFamily="2" charset="0"/>
                <a:ea typeface="+mn-ea"/>
                <a:cs typeface="+mn-cs"/>
              </a:rPr>
              <a:t>-/-</a:t>
            </a:r>
            <a:r>
              <a:rPr lang="en-US" sz="2800" b="1" kern="1200" dirty="0" smtClean="0">
                <a:solidFill>
                  <a:srgbClr val="FFFF99"/>
                </a:solidFill>
                <a:latin typeface="Helvetica" pitchFamily="2" charset="0"/>
                <a:ea typeface="+mn-ea"/>
                <a:cs typeface="+mn-cs"/>
              </a:rPr>
              <a:t> Mice Fed High Fat, High Cholesterol  Diet Develop Extensive Cardiac Fibrosis</a:t>
            </a:r>
            <a:endParaRPr lang="en-CA" sz="2800" dirty="0" smtClean="0">
              <a:solidFill>
                <a:srgbClr val="FFFF99"/>
              </a:solidFill>
              <a:latin typeface="Helvetica" pitchFamily="2" charset="0"/>
            </a:endParaRPr>
          </a:p>
        </p:txBody>
      </p:sp>
      <p:pic>
        <p:nvPicPr>
          <p:cNvPr id="9" name="Picture 4" descr="3129 infarct 5x cropped"/>
          <p:cNvPicPr>
            <a:picLocks noChangeAspect="1" noChangeArrowheads="1"/>
          </p:cNvPicPr>
          <p:nvPr/>
        </p:nvPicPr>
        <p:blipFill>
          <a:blip r:embed="rId3" cstate="print"/>
          <a:srcRect/>
          <a:stretch>
            <a:fillRect/>
          </a:stretch>
        </p:blipFill>
        <p:spPr bwMode="auto">
          <a:xfrm>
            <a:off x="4651375" y="2094605"/>
            <a:ext cx="3585007" cy="3586163"/>
          </a:xfrm>
          <a:prstGeom prst="rect">
            <a:avLst/>
          </a:prstGeom>
          <a:noFill/>
          <a:ln w="15875">
            <a:solidFill>
              <a:schemeClr val="tx1"/>
            </a:solidFill>
            <a:miter lim="800000"/>
            <a:headEnd/>
            <a:tailEnd/>
          </a:ln>
        </p:spPr>
      </p:pic>
      <p:pic>
        <p:nvPicPr>
          <p:cNvPr id="11" name="Picture 5" descr="3131 myocard"/>
          <p:cNvPicPr>
            <a:picLocks noChangeAspect="1" noChangeArrowheads="1"/>
          </p:cNvPicPr>
          <p:nvPr/>
        </p:nvPicPr>
        <p:blipFill>
          <a:blip r:embed="rId4" cstate="print"/>
          <a:srcRect/>
          <a:stretch>
            <a:fillRect/>
          </a:stretch>
        </p:blipFill>
        <p:spPr bwMode="auto">
          <a:xfrm>
            <a:off x="974725" y="2086667"/>
            <a:ext cx="3585007" cy="3586163"/>
          </a:xfrm>
          <a:prstGeom prst="rect">
            <a:avLst/>
          </a:prstGeom>
          <a:noFill/>
          <a:ln w="15875">
            <a:solidFill>
              <a:schemeClr val="tx1"/>
            </a:solidFill>
            <a:miter lim="800000"/>
            <a:headEnd/>
            <a:tailEnd/>
          </a:ln>
        </p:spPr>
      </p:pic>
      <p:sp>
        <p:nvSpPr>
          <p:cNvPr id="12" name="TextBox 11"/>
          <p:cNvSpPr txBox="1"/>
          <p:nvPr/>
        </p:nvSpPr>
        <p:spPr>
          <a:xfrm>
            <a:off x="2228189" y="1525543"/>
            <a:ext cx="1262718" cy="461665"/>
          </a:xfrm>
          <a:prstGeom prst="rect">
            <a:avLst/>
          </a:prstGeom>
          <a:noFill/>
        </p:spPr>
        <p:txBody>
          <a:bodyPr wrap="none" rtlCol="0">
            <a:spAutoFit/>
          </a:bodyPr>
          <a:lstStyle/>
          <a:p>
            <a:pPr algn="ctr"/>
            <a:r>
              <a:rPr lang="en-CA" sz="2400" b="1" dirty="0" smtClean="0">
                <a:solidFill>
                  <a:schemeClr val="bg1"/>
                </a:solidFill>
                <a:effectLst>
                  <a:outerShdw blurRad="38100" dist="38100" dir="2700000" algn="tl">
                    <a:srgbClr val="000000">
                      <a:alpha val="43137"/>
                    </a:srgbClr>
                  </a:outerShdw>
                </a:effectLst>
              </a:rPr>
              <a:t>LDL r </a:t>
            </a:r>
            <a:r>
              <a:rPr lang="en-CA" sz="2400" b="1" baseline="30000" dirty="0" smtClean="0">
                <a:solidFill>
                  <a:schemeClr val="bg1"/>
                </a:solidFill>
                <a:effectLst>
                  <a:outerShdw blurRad="38100" dist="38100" dir="2700000" algn="tl">
                    <a:srgbClr val="000000">
                      <a:alpha val="43137"/>
                    </a:srgbClr>
                  </a:outerShdw>
                </a:effectLst>
              </a:rPr>
              <a:t>-/-</a:t>
            </a:r>
            <a:endParaRPr lang="en-CA" sz="2400" b="1" baseline="30000" dirty="0">
              <a:solidFill>
                <a:schemeClr val="bg1"/>
              </a:solidFill>
              <a:effectLst>
                <a:outerShdw blurRad="38100" dist="38100" dir="2700000" algn="tl">
                  <a:srgbClr val="000000">
                    <a:alpha val="43137"/>
                  </a:srgbClr>
                </a:outerShdw>
              </a:effectLst>
            </a:endParaRPr>
          </a:p>
        </p:txBody>
      </p:sp>
      <p:sp>
        <p:nvSpPr>
          <p:cNvPr id="13" name="TextBox 12"/>
          <p:cNvSpPr txBox="1"/>
          <p:nvPr/>
        </p:nvSpPr>
        <p:spPr>
          <a:xfrm>
            <a:off x="5374319" y="1525543"/>
            <a:ext cx="2296654" cy="461665"/>
          </a:xfrm>
          <a:prstGeom prst="rect">
            <a:avLst/>
          </a:prstGeom>
          <a:noFill/>
        </p:spPr>
        <p:txBody>
          <a:bodyPr wrap="none" rtlCol="0">
            <a:spAutoFit/>
          </a:bodyPr>
          <a:lstStyle/>
          <a:p>
            <a:pPr algn="ctr"/>
            <a:r>
              <a:rPr lang="en-CA" sz="2400" b="1" dirty="0" smtClean="0">
                <a:solidFill>
                  <a:schemeClr val="bg1"/>
                </a:solidFill>
                <a:effectLst>
                  <a:outerShdw blurRad="38100" dist="38100" dir="2700000" algn="tl">
                    <a:srgbClr val="000000">
                      <a:alpha val="43137"/>
                    </a:srgbClr>
                  </a:outerShdw>
                </a:effectLst>
              </a:rPr>
              <a:t>SR-BI</a:t>
            </a:r>
            <a:r>
              <a:rPr lang="en-CA" sz="2400" b="1" baseline="30000" dirty="0" smtClean="0">
                <a:solidFill>
                  <a:schemeClr val="bg1"/>
                </a:solidFill>
                <a:effectLst>
                  <a:outerShdw blurRad="38100" dist="38100" dir="2700000" algn="tl">
                    <a:srgbClr val="000000">
                      <a:alpha val="43137"/>
                    </a:srgbClr>
                  </a:outerShdw>
                </a:effectLst>
              </a:rPr>
              <a:t>-/-</a:t>
            </a:r>
            <a:r>
              <a:rPr lang="en-CA" sz="2400" b="1" dirty="0" smtClean="0">
                <a:solidFill>
                  <a:schemeClr val="bg1"/>
                </a:solidFill>
                <a:effectLst>
                  <a:outerShdw blurRad="38100" dist="38100" dir="2700000" algn="tl">
                    <a:srgbClr val="000000">
                      <a:alpha val="43137"/>
                    </a:srgbClr>
                  </a:outerShdw>
                </a:effectLst>
              </a:rPr>
              <a:t>LDL r </a:t>
            </a:r>
            <a:r>
              <a:rPr lang="en-CA" sz="2400" b="1" baseline="30000" dirty="0" smtClean="0">
                <a:solidFill>
                  <a:schemeClr val="bg1"/>
                </a:solidFill>
                <a:effectLst>
                  <a:outerShdw blurRad="38100" dist="38100" dir="2700000" algn="tl">
                    <a:srgbClr val="000000">
                      <a:alpha val="43137"/>
                    </a:srgbClr>
                  </a:outerShdw>
                </a:effectLst>
              </a:rPr>
              <a:t>-/-</a:t>
            </a:r>
            <a:endParaRPr lang="en-CA" sz="2400" b="1" baseline="30000" dirty="0">
              <a:solidFill>
                <a:schemeClr val="bg1"/>
              </a:solidFill>
              <a:effectLst>
                <a:outerShdw blurRad="38100" dist="38100" dir="2700000" algn="tl">
                  <a:srgbClr val="000000">
                    <a:alpha val="43137"/>
                  </a:srgbClr>
                </a:outerShdw>
              </a:effectLst>
            </a:endParaRPr>
          </a:p>
        </p:txBody>
      </p:sp>
      <p:sp>
        <p:nvSpPr>
          <p:cNvPr id="14" name="TextBox 13"/>
          <p:cNvSpPr txBox="1"/>
          <p:nvPr/>
        </p:nvSpPr>
        <p:spPr>
          <a:xfrm>
            <a:off x="2110123" y="5727175"/>
            <a:ext cx="1261884" cy="461665"/>
          </a:xfrm>
          <a:prstGeom prst="rect">
            <a:avLst/>
          </a:prstGeom>
          <a:noFill/>
        </p:spPr>
        <p:txBody>
          <a:bodyPr wrap="none" rtlCol="0">
            <a:spAutoFit/>
          </a:bodyPr>
          <a:lstStyle/>
          <a:p>
            <a:pPr algn="ctr"/>
            <a:r>
              <a:rPr lang="en-CA" sz="2400" b="1" dirty="0" smtClean="0">
                <a:solidFill>
                  <a:schemeClr val="bg1"/>
                </a:solidFill>
                <a:effectLst>
                  <a:outerShdw blurRad="38100" dist="38100" dir="2700000" algn="tl">
                    <a:srgbClr val="000000">
                      <a:alpha val="43137"/>
                    </a:srgbClr>
                  </a:outerShdw>
                </a:effectLst>
              </a:rPr>
              <a:t>healthy</a:t>
            </a:r>
            <a:endParaRPr lang="en-CA" sz="2400" b="1" baseline="30000" dirty="0">
              <a:solidFill>
                <a:schemeClr val="bg1"/>
              </a:solidFill>
              <a:effectLst>
                <a:outerShdw blurRad="38100" dist="38100" dir="2700000" algn="tl">
                  <a:srgbClr val="000000">
                    <a:alpha val="43137"/>
                  </a:srgbClr>
                </a:outerShdw>
              </a:effectLst>
            </a:endParaRPr>
          </a:p>
        </p:txBody>
      </p:sp>
      <p:sp>
        <p:nvSpPr>
          <p:cNvPr id="21" name="TextBox 20"/>
          <p:cNvSpPr txBox="1"/>
          <p:nvPr/>
        </p:nvSpPr>
        <p:spPr>
          <a:xfrm>
            <a:off x="5892211" y="5607561"/>
            <a:ext cx="1484702" cy="830997"/>
          </a:xfrm>
          <a:prstGeom prst="rect">
            <a:avLst/>
          </a:prstGeom>
          <a:noFill/>
        </p:spPr>
        <p:txBody>
          <a:bodyPr wrap="none" rtlCol="0">
            <a:spAutoFit/>
          </a:bodyPr>
          <a:lstStyle/>
          <a:p>
            <a:pPr algn="ctr"/>
            <a:r>
              <a:rPr lang="en-CA" sz="2400" b="1" i="1" dirty="0" err="1" smtClean="0">
                <a:solidFill>
                  <a:schemeClr val="bg1"/>
                </a:solidFill>
                <a:effectLst>
                  <a:outerShdw blurRad="38100" dist="38100" dir="2700000" algn="tl">
                    <a:srgbClr val="000000">
                      <a:alpha val="43137"/>
                    </a:srgbClr>
                  </a:outerShdw>
                </a:effectLst>
              </a:rPr>
              <a:t>Infarcted</a:t>
            </a:r>
            <a:endParaRPr lang="en-CA" sz="2400" b="1" i="1" dirty="0" smtClean="0">
              <a:solidFill>
                <a:schemeClr val="bg1"/>
              </a:solidFill>
              <a:effectLst>
                <a:outerShdw blurRad="38100" dist="38100" dir="2700000" algn="tl">
                  <a:srgbClr val="000000">
                    <a:alpha val="43137"/>
                  </a:srgbClr>
                </a:outerShdw>
              </a:effectLst>
            </a:endParaRPr>
          </a:p>
          <a:p>
            <a:pPr algn="ctr"/>
            <a:r>
              <a:rPr lang="en-CA" sz="2400" b="1" i="1" dirty="0" smtClean="0">
                <a:solidFill>
                  <a:schemeClr val="bg1"/>
                </a:solidFill>
                <a:effectLst>
                  <a:outerShdw blurRad="38100" dist="38100" dir="2700000" algn="tl">
                    <a:srgbClr val="000000">
                      <a:alpha val="43137"/>
                    </a:srgbClr>
                  </a:outerShdw>
                </a:effectLst>
              </a:rPr>
              <a:t>fibrotic</a:t>
            </a:r>
            <a:endParaRPr lang="en-CA" sz="2400" b="1" i="1" dirty="0">
              <a:solidFill>
                <a:schemeClr val="bg1"/>
              </a:solidFill>
              <a:effectLst>
                <a:outerShdw blurRad="38100" dist="38100" dir="2700000" algn="tl">
                  <a:srgbClr val="000000">
                    <a:alpha val="43137"/>
                  </a:srgbClr>
                </a:outerShdw>
              </a:effectLst>
            </a:endParaRPr>
          </a:p>
        </p:txBody>
      </p:sp>
      <p:sp>
        <p:nvSpPr>
          <p:cNvPr id="23" name="TextBox 22"/>
          <p:cNvSpPr txBox="1"/>
          <p:nvPr/>
        </p:nvSpPr>
        <p:spPr>
          <a:xfrm>
            <a:off x="7862880" y="6488668"/>
            <a:ext cx="1281120" cy="338554"/>
          </a:xfrm>
          <a:prstGeom prst="rect">
            <a:avLst/>
          </a:prstGeom>
          <a:noFill/>
        </p:spPr>
        <p:txBody>
          <a:bodyPr wrap="none" rtlCol="0">
            <a:spAutoFit/>
          </a:bodyPr>
          <a:lstStyle/>
          <a:p>
            <a:r>
              <a:rPr lang="en-CA" sz="1600" b="1" i="1" dirty="0" smtClean="0">
                <a:solidFill>
                  <a:schemeClr val="bg1"/>
                </a:solidFill>
                <a:effectLst>
                  <a:outerShdw blurRad="38100" dist="38100" dir="2700000" algn="tl">
                    <a:srgbClr val="000000">
                      <a:alpha val="43137"/>
                    </a:srgbClr>
                  </a:outerShdw>
                </a:effectLst>
              </a:rPr>
              <a:t>Mark Fuller</a:t>
            </a:r>
            <a:endParaRPr lang="en-CA" sz="1600" b="1" i="1" dirty="0">
              <a:solidFill>
                <a:schemeClr val="bg1"/>
              </a:solidFill>
              <a:effectLst>
                <a:outerShdw blurRad="38100" dist="38100" dir="2700000" algn="tl">
                  <a:srgbClr val="000000">
                    <a:alpha val="43137"/>
                  </a:srgbClr>
                </a:outerShdw>
              </a:effectLst>
            </a:endParaRPr>
          </a:p>
        </p:txBody>
      </p:sp>
      <p:sp>
        <p:nvSpPr>
          <p:cNvPr id="24" name="TextBox 23"/>
          <p:cNvSpPr txBox="1"/>
          <p:nvPr/>
        </p:nvSpPr>
        <p:spPr>
          <a:xfrm>
            <a:off x="0" y="6488668"/>
            <a:ext cx="7106433" cy="338554"/>
          </a:xfrm>
          <a:prstGeom prst="rect">
            <a:avLst/>
          </a:prstGeom>
          <a:noFill/>
        </p:spPr>
        <p:txBody>
          <a:bodyPr wrap="none" rtlCol="0">
            <a:spAutoFit/>
          </a:bodyPr>
          <a:lstStyle/>
          <a:p>
            <a:r>
              <a:rPr lang="en-CA" sz="1600" b="1" i="1" dirty="0" smtClean="0">
                <a:solidFill>
                  <a:schemeClr val="bg1"/>
                </a:solidFill>
                <a:effectLst>
                  <a:outerShdw blurRad="38100" dist="38100" dir="2700000" algn="tl">
                    <a:srgbClr val="000000">
                      <a:alpha val="43137"/>
                    </a:srgbClr>
                  </a:outerShdw>
                </a:effectLst>
              </a:rPr>
              <a:t>15 % Fat, 1.25 % Cholesterol, 0.5 % </a:t>
            </a:r>
            <a:r>
              <a:rPr lang="en-CA" sz="1600" b="1" i="1" dirty="0" err="1" smtClean="0">
                <a:solidFill>
                  <a:schemeClr val="bg1"/>
                </a:solidFill>
                <a:effectLst>
                  <a:outerShdw blurRad="38100" dist="38100" dir="2700000" algn="tl">
                    <a:srgbClr val="000000">
                      <a:alpha val="43137"/>
                    </a:srgbClr>
                  </a:outerShdw>
                </a:effectLst>
              </a:rPr>
              <a:t>Cholate</a:t>
            </a:r>
            <a:r>
              <a:rPr lang="en-CA" sz="1600" b="1" i="1" dirty="0" smtClean="0">
                <a:solidFill>
                  <a:schemeClr val="bg1"/>
                </a:solidFill>
                <a:effectLst>
                  <a:outerShdw blurRad="38100" dist="38100" dir="2700000" algn="tl">
                    <a:srgbClr val="000000">
                      <a:alpha val="43137"/>
                    </a:srgbClr>
                  </a:outerShdw>
                </a:effectLst>
              </a:rPr>
              <a:t>; 3.5 weeks; </a:t>
            </a:r>
            <a:r>
              <a:rPr lang="en-CA" sz="1600" b="1" i="1" dirty="0" err="1" smtClean="0">
                <a:solidFill>
                  <a:schemeClr val="bg1"/>
                </a:solidFill>
                <a:effectLst>
                  <a:outerShdw blurRad="38100" dist="38100" dir="2700000" algn="tl">
                    <a:srgbClr val="000000">
                      <a:alpha val="43137"/>
                    </a:srgbClr>
                  </a:outerShdw>
                </a:effectLst>
              </a:rPr>
              <a:t>trichrome</a:t>
            </a:r>
            <a:r>
              <a:rPr lang="en-CA" sz="1600" b="1" i="1" dirty="0" smtClean="0">
                <a:solidFill>
                  <a:schemeClr val="bg1"/>
                </a:solidFill>
                <a:effectLst>
                  <a:outerShdw blurRad="38100" dist="38100" dir="2700000" algn="tl">
                    <a:srgbClr val="000000">
                      <a:alpha val="43137"/>
                    </a:srgbClr>
                  </a:outerShdw>
                </a:effectLst>
              </a:rPr>
              <a:t> stain</a:t>
            </a:r>
            <a:endParaRPr lang="en-CA" sz="1600" b="1" i="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p:txBody>
          <a:bodyPr/>
          <a:lstStyle/>
          <a:p>
            <a:r>
              <a:rPr lang="en-CA" sz="3200" b="1" dirty="0" smtClean="0">
                <a:solidFill>
                  <a:srgbClr val="FFFF99"/>
                </a:solidFill>
                <a:effectLst>
                  <a:outerShdw blurRad="38100" dist="38100" dir="2700000" algn="tl">
                    <a:srgbClr val="000000">
                      <a:alpha val="43137"/>
                    </a:srgbClr>
                  </a:outerShdw>
                </a:effectLst>
              </a:rPr>
              <a:t>Reduced Survival of SR-BI</a:t>
            </a:r>
            <a:r>
              <a:rPr lang="en-CA" sz="3200" b="1" baseline="30000" dirty="0" smtClean="0">
                <a:solidFill>
                  <a:srgbClr val="FFFF99"/>
                </a:solidFill>
                <a:effectLst>
                  <a:outerShdw blurRad="38100" dist="38100" dir="2700000" algn="tl">
                    <a:srgbClr val="000000">
                      <a:alpha val="43137"/>
                    </a:srgbClr>
                  </a:outerShdw>
                </a:effectLst>
              </a:rPr>
              <a:t>-/-</a:t>
            </a:r>
            <a:r>
              <a:rPr lang="en-CA" sz="3200" b="1" dirty="0" err="1" smtClean="0">
                <a:solidFill>
                  <a:srgbClr val="FFFF99"/>
                </a:solidFill>
                <a:effectLst>
                  <a:outerShdw blurRad="38100" dist="38100" dir="2700000" algn="tl">
                    <a:srgbClr val="000000">
                      <a:alpha val="43137"/>
                    </a:srgbClr>
                  </a:outerShdw>
                </a:effectLst>
              </a:rPr>
              <a:t>LDLr</a:t>
            </a:r>
            <a:r>
              <a:rPr lang="en-CA" sz="3200" b="1" baseline="30000" dirty="0" smtClean="0">
                <a:solidFill>
                  <a:srgbClr val="FFFF99"/>
                </a:solidFill>
                <a:effectLst>
                  <a:outerShdw blurRad="38100" dist="38100" dir="2700000" algn="tl">
                    <a:srgbClr val="000000">
                      <a:alpha val="43137"/>
                    </a:srgbClr>
                  </a:outerShdw>
                </a:effectLst>
              </a:rPr>
              <a:t>-/-</a:t>
            </a:r>
            <a:r>
              <a:rPr lang="en-CA" sz="3200" b="1" dirty="0" smtClean="0">
                <a:solidFill>
                  <a:srgbClr val="FFFF99"/>
                </a:solidFill>
                <a:effectLst>
                  <a:outerShdw blurRad="38100" dist="38100" dir="2700000" algn="tl">
                    <a:srgbClr val="000000">
                      <a:alpha val="43137"/>
                    </a:srgbClr>
                  </a:outerShdw>
                </a:effectLst>
              </a:rPr>
              <a:t> </a:t>
            </a:r>
            <a:r>
              <a:rPr lang="en-CA" sz="3200" b="1" baseline="0" dirty="0" smtClean="0">
                <a:solidFill>
                  <a:srgbClr val="FFFF99"/>
                </a:solidFill>
                <a:effectLst>
                  <a:outerShdw blurRad="38100" dist="38100" dir="2700000" algn="tl">
                    <a:srgbClr val="000000">
                      <a:alpha val="43137"/>
                    </a:srgbClr>
                  </a:outerShdw>
                </a:effectLst>
              </a:rPr>
              <a:t>mice Fed an </a:t>
            </a:r>
            <a:r>
              <a:rPr lang="en-CA" sz="3200" b="1" baseline="0" dirty="0" err="1" smtClean="0">
                <a:solidFill>
                  <a:srgbClr val="FFFF99"/>
                </a:solidFill>
                <a:effectLst>
                  <a:outerShdw blurRad="38100" dist="38100" dir="2700000" algn="tl">
                    <a:srgbClr val="000000">
                      <a:alpha val="43137"/>
                    </a:srgbClr>
                  </a:outerShdw>
                </a:effectLst>
              </a:rPr>
              <a:t>Atherogenic</a:t>
            </a:r>
            <a:r>
              <a:rPr lang="en-CA" sz="3200" b="1" baseline="0" dirty="0" smtClean="0">
                <a:solidFill>
                  <a:srgbClr val="FFFF99"/>
                </a:solidFill>
                <a:effectLst>
                  <a:outerShdw blurRad="38100" dist="38100" dir="2700000" algn="tl">
                    <a:srgbClr val="000000">
                      <a:alpha val="43137"/>
                    </a:srgbClr>
                  </a:outerShdw>
                </a:effectLst>
              </a:rPr>
              <a:t> Diet</a:t>
            </a:r>
            <a:endParaRPr lang="en-CA" sz="3200" b="1" dirty="0">
              <a:solidFill>
                <a:srgbClr val="FFFF99"/>
              </a:solidFill>
              <a:effectLst>
                <a:outerShdw blurRad="38100" dist="38100" dir="2700000" algn="tl">
                  <a:srgbClr val="000000">
                    <a:alpha val="43137"/>
                  </a:srgbClr>
                </a:outerShdw>
              </a:effectLst>
            </a:endParaRPr>
          </a:p>
        </p:txBody>
      </p:sp>
      <p:grpSp>
        <p:nvGrpSpPr>
          <p:cNvPr id="16" name="Group 15"/>
          <p:cNvGrpSpPr/>
          <p:nvPr/>
        </p:nvGrpSpPr>
        <p:grpSpPr>
          <a:xfrm>
            <a:off x="1450429" y="799766"/>
            <a:ext cx="5991660" cy="6058234"/>
            <a:chOff x="1942815" y="1325636"/>
            <a:chExt cx="5042073" cy="5098096"/>
          </a:xfrm>
        </p:grpSpPr>
        <p:grpSp>
          <p:nvGrpSpPr>
            <p:cNvPr id="12" name="Group 11"/>
            <p:cNvGrpSpPr/>
            <p:nvPr/>
          </p:nvGrpSpPr>
          <p:grpSpPr>
            <a:xfrm>
              <a:off x="1942815" y="1325636"/>
              <a:ext cx="5042073" cy="5098096"/>
              <a:chOff x="2179298" y="1262574"/>
              <a:chExt cx="5042073" cy="5098096"/>
            </a:xfrm>
          </p:grpSpPr>
          <p:sp>
            <p:nvSpPr>
              <p:cNvPr id="5" name="TextBox 4"/>
              <p:cNvSpPr txBox="1"/>
              <p:nvPr/>
            </p:nvSpPr>
            <p:spPr>
              <a:xfrm>
                <a:off x="4227025" y="5267320"/>
                <a:ext cx="1583575" cy="338554"/>
              </a:xfrm>
              <a:prstGeom prst="rect">
                <a:avLst/>
              </a:prstGeom>
              <a:noFill/>
            </p:spPr>
            <p:txBody>
              <a:bodyPr wrap="none" rtlCol="0">
                <a:spAutoFit/>
              </a:bodyPr>
              <a:lstStyle/>
              <a:p>
                <a:r>
                  <a:rPr lang="en-CA" sz="16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Weeks on Diet</a:t>
                </a:r>
                <a:endParaRPr lang="en-CA"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7" name="Chart 6"/>
              <p:cNvGraphicFramePr>
                <a:graphicFrameLocks/>
              </p:cNvGraphicFramePr>
              <p:nvPr/>
            </p:nvGraphicFramePr>
            <p:xfrm>
              <a:off x="2179298" y="1262574"/>
              <a:ext cx="5042073" cy="5098096"/>
            </p:xfrm>
            <a:graphic>
              <a:graphicData uri="http://schemas.openxmlformats.org/drawingml/2006/chart">
                <c:chart xmlns:c="http://schemas.openxmlformats.org/drawingml/2006/chart" xmlns:r="http://schemas.openxmlformats.org/officeDocument/2006/relationships" r:id="rId2"/>
              </a:graphicData>
            </a:graphic>
          </p:graphicFrame>
        </p:grpSp>
        <p:sp>
          <p:nvSpPr>
            <p:cNvPr id="14" name="TextBox 13"/>
            <p:cNvSpPr txBox="1"/>
            <p:nvPr/>
          </p:nvSpPr>
          <p:spPr>
            <a:xfrm>
              <a:off x="4953423" y="2648935"/>
              <a:ext cx="993221" cy="369332"/>
            </a:xfrm>
            <a:prstGeom prst="rect">
              <a:avLst/>
            </a:prstGeom>
            <a:noFill/>
          </p:spPr>
          <p:txBody>
            <a:bodyPr wrap="none" rtlCol="0">
              <a:spAutoFit/>
            </a:bodyPr>
            <a:lstStyle/>
            <a:p>
              <a:pPr algn="ctr"/>
              <a:r>
                <a:rPr lang="en-CA" b="1" dirty="0" smtClean="0">
                  <a:solidFill>
                    <a:schemeClr val="bg1"/>
                  </a:solidFill>
                  <a:effectLst>
                    <a:outerShdw blurRad="38100" dist="38100" dir="2700000" algn="tl">
                      <a:srgbClr val="000000">
                        <a:alpha val="43137"/>
                      </a:srgbClr>
                    </a:outerShdw>
                  </a:effectLst>
                </a:rPr>
                <a:t>LDL r </a:t>
              </a:r>
              <a:r>
                <a:rPr lang="en-CA" b="1" baseline="30000" dirty="0" smtClean="0">
                  <a:solidFill>
                    <a:schemeClr val="bg1"/>
                  </a:solidFill>
                  <a:effectLst>
                    <a:outerShdw blurRad="38100" dist="38100" dir="2700000" algn="tl">
                      <a:srgbClr val="000000">
                        <a:alpha val="43137"/>
                      </a:srgbClr>
                    </a:outerShdw>
                  </a:effectLst>
                </a:rPr>
                <a:t>-/-</a:t>
              </a:r>
              <a:endParaRPr lang="en-CA" b="1" baseline="30000" dirty="0">
                <a:solidFill>
                  <a:schemeClr val="bg1"/>
                </a:solidFill>
                <a:effectLst>
                  <a:outerShdw blurRad="38100" dist="38100" dir="2700000" algn="tl">
                    <a:srgbClr val="000000">
                      <a:alpha val="43137"/>
                    </a:srgbClr>
                  </a:outerShdw>
                </a:effectLst>
              </a:endParaRPr>
            </a:p>
          </p:txBody>
        </p:sp>
        <p:sp>
          <p:nvSpPr>
            <p:cNvPr id="15" name="TextBox 14"/>
            <p:cNvSpPr txBox="1"/>
            <p:nvPr/>
          </p:nvSpPr>
          <p:spPr>
            <a:xfrm>
              <a:off x="4095845" y="3878645"/>
              <a:ext cx="1767471" cy="369332"/>
            </a:xfrm>
            <a:prstGeom prst="rect">
              <a:avLst/>
            </a:prstGeom>
            <a:noFill/>
          </p:spPr>
          <p:txBody>
            <a:bodyPr wrap="none" rtlCol="0">
              <a:spAutoFit/>
            </a:bodyPr>
            <a:lstStyle/>
            <a:p>
              <a:pPr algn="ctr"/>
              <a:r>
                <a:rPr lang="en-CA" b="1" dirty="0" smtClean="0">
                  <a:solidFill>
                    <a:schemeClr val="bg1"/>
                  </a:solidFill>
                  <a:effectLst>
                    <a:outerShdw blurRad="38100" dist="38100" dir="2700000" algn="tl">
                      <a:srgbClr val="000000">
                        <a:alpha val="43137"/>
                      </a:srgbClr>
                    </a:outerShdw>
                  </a:effectLst>
                </a:rPr>
                <a:t>SR-BI</a:t>
              </a:r>
              <a:r>
                <a:rPr lang="en-CA" b="1" baseline="30000" dirty="0" smtClean="0">
                  <a:solidFill>
                    <a:schemeClr val="bg1"/>
                  </a:solidFill>
                  <a:effectLst>
                    <a:outerShdw blurRad="38100" dist="38100" dir="2700000" algn="tl">
                      <a:srgbClr val="000000">
                        <a:alpha val="43137"/>
                      </a:srgbClr>
                    </a:outerShdw>
                  </a:effectLst>
                </a:rPr>
                <a:t>-/-</a:t>
              </a:r>
              <a:r>
                <a:rPr lang="en-CA" b="1" dirty="0" smtClean="0">
                  <a:solidFill>
                    <a:schemeClr val="bg1"/>
                  </a:solidFill>
                  <a:effectLst>
                    <a:outerShdw blurRad="38100" dist="38100" dir="2700000" algn="tl">
                      <a:srgbClr val="000000">
                        <a:alpha val="43137"/>
                      </a:srgbClr>
                    </a:outerShdw>
                  </a:effectLst>
                </a:rPr>
                <a:t>LDL r </a:t>
              </a:r>
              <a:r>
                <a:rPr lang="en-CA" b="1" baseline="30000" dirty="0" smtClean="0">
                  <a:solidFill>
                    <a:schemeClr val="bg1"/>
                  </a:solidFill>
                  <a:effectLst>
                    <a:outerShdw blurRad="38100" dist="38100" dir="2700000" algn="tl">
                      <a:srgbClr val="000000">
                        <a:alpha val="43137"/>
                      </a:srgbClr>
                    </a:outerShdw>
                  </a:effectLst>
                </a:rPr>
                <a:t>-/-</a:t>
              </a:r>
              <a:endParaRPr lang="en-CA" b="1" baseline="30000" dirty="0">
                <a:solidFill>
                  <a:schemeClr val="bg1"/>
                </a:solidFill>
                <a:effectLst>
                  <a:outerShdw blurRad="38100" dist="38100" dir="2700000" algn="tl">
                    <a:srgbClr val="000000">
                      <a:alpha val="43137"/>
                    </a:srgbClr>
                  </a:outerShdw>
                </a:effectLst>
              </a:endParaRPr>
            </a:p>
          </p:txBody>
        </p:sp>
      </p:grpSp>
      <p:sp>
        <p:nvSpPr>
          <p:cNvPr id="17" name="TextBox 16"/>
          <p:cNvSpPr txBox="1"/>
          <p:nvPr/>
        </p:nvSpPr>
        <p:spPr>
          <a:xfrm>
            <a:off x="7862880" y="6488668"/>
            <a:ext cx="1281120" cy="338554"/>
          </a:xfrm>
          <a:prstGeom prst="rect">
            <a:avLst/>
          </a:prstGeom>
          <a:noFill/>
        </p:spPr>
        <p:txBody>
          <a:bodyPr wrap="none" rtlCol="0">
            <a:spAutoFit/>
          </a:bodyPr>
          <a:lstStyle/>
          <a:p>
            <a:r>
              <a:rPr lang="en-CA" sz="1600" b="1" i="1" dirty="0" smtClean="0">
                <a:solidFill>
                  <a:schemeClr val="bg1"/>
                </a:solidFill>
                <a:effectLst>
                  <a:outerShdw blurRad="38100" dist="38100" dir="2700000" algn="tl">
                    <a:srgbClr val="000000">
                      <a:alpha val="43137"/>
                    </a:srgbClr>
                  </a:outerShdw>
                </a:effectLst>
              </a:rPr>
              <a:t>Mark Fuller</a:t>
            </a:r>
            <a:endParaRPr lang="en-CA" sz="1600" b="1" i="1" dirty="0">
              <a:solidFill>
                <a:schemeClr val="bg1"/>
              </a:solidFill>
              <a:effectLst>
                <a:outerShdw blurRad="38100" dist="38100" dir="2700000" algn="tl">
                  <a:srgbClr val="000000">
                    <a:alpha val="43137"/>
                  </a:srgbClr>
                </a:outerShdw>
              </a:effectLst>
            </a:endParaRPr>
          </a:p>
        </p:txBody>
      </p:sp>
      <p:sp>
        <p:nvSpPr>
          <p:cNvPr id="18" name="TextBox 17"/>
          <p:cNvSpPr txBox="1"/>
          <p:nvPr/>
        </p:nvSpPr>
        <p:spPr>
          <a:xfrm>
            <a:off x="0" y="6488668"/>
            <a:ext cx="4410182" cy="338554"/>
          </a:xfrm>
          <a:prstGeom prst="rect">
            <a:avLst/>
          </a:prstGeom>
          <a:noFill/>
        </p:spPr>
        <p:txBody>
          <a:bodyPr wrap="none" rtlCol="0">
            <a:spAutoFit/>
          </a:bodyPr>
          <a:lstStyle/>
          <a:p>
            <a:r>
              <a:rPr lang="en-CA" sz="1600" b="1" i="1" dirty="0" smtClean="0">
                <a:solidFill>
                  <a:schemeClr val="bg1"/>
                </a:solidFill>
                <a:effectLst>
                  <a:outerShdw blurRad="38100" dist="38100" dir="2700000" algn="tl">
                    <a:srgbClr val="000000">
                      <a:alpha val="43137"/>
                    </a:srgbClr>
                  </a:outerShdw>
                </a:effectLst>
              </a:rPr>
              <a:t>15 % Fat, 1.25 % Cholesterol, 0.5 % </a:t>
            </a:r>
            <a:r>
              <a:rPr lang="en-CA" sz="1600" b="1" i="1" dirty="0" err="1" smtClean="0">
                <a:solidFill>
                  <a:schemeClr val="bg1"/>
                </a:solidFill>
                <a:effectLst>
                  <a:outerShdw blurRad="38100" dist="38100" dir="2700000" algn="tl">
                    <a:srgbClr val="000000">
                      <a:alpha val="43137"/>
                    </a:srgbClr>
                  </a:outerShdw>
                </a:effectLst>
              </a:rPr>
              <a:t>Cholate</a:t>
            </a:r>
            <a:endParaRPr lang="en-CA" sz="1600" b="1" i="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273628" y="428625"/>
            <a:ext cx="6796769" cy="1143000"/>
          </a:xfrm>
        </p:spPr>
        <p:txBody>
          <a:bodyPr/>
          <a:lstStyle/>
          <a:p>
            <a:r>
              <a:rPr lang="en-US" sz="3600" b="1" dirty="0" smtClean="0">
                <a:solidFill>
                  <a:schemeClr val="bg1"/>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1114425" y="1752600"/>
            <a:ext cx="6821261" cy="4991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We welcome you all to our future conferences of OMICS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1800" dirty="0">
                <a:effectLst>
                  <a:outerShdw blurRad="38100" dist="38100" dir="2700000" algn="tl">
                    <a:srgbClr val="000000">
                      <a:alpha val="43137"/>
                    </a:srgbClr>
                  </a:outerShdw>
                </a:effectLst>
                <a:latin typeface="Georgia" pitchFamily="18" charset="0"/>
              </a:rPr>
              <a:t/>
            </a:r>
            <a:br>
              <a:rPr lang="en-US" sz="1800" dirty="0">
                <a:effectLst>
                  <a:outerShdw blurRad="38100" dist="38100" dir="2700000" algn="tl">
                    <a:srgbClr val="000000">
                      <a:alpha val="43137"/>
                    </a:srgbClr>
                  </a:outerShdw>
                </a:effectLst>
                <a:latin typeface="Georgia" pitchFamily="18" charset="0"/>
              </a:rPr>
            </a:br>
            <a:r>
              <a:rPr lang="en-US" sz="1800" dirty="0" smtClean="0">
                <a:effectLst>
                  <a:outerShdw blurRad="38100" dist="38100" dir="2700000" algn="tl">
                    <a:srgbClr val="000000">
                      <a:alpha val="43137"/>
                    </a:srgbClr>
                  </a:outerShdw>
                </a:effectLst>
                <a:latin typeface="Georgia" pitchFamily="18" charset="0"/>
              </a:rPr>
              <a:t> </a:t>
            </a:r>
            <a:r>
              <a:rPr lang="en-US" sz="1800" dirty="0" smtClean="0">
                <a:effectLst>
                  <a:outerShdw blurRad="38100" dist="38100" dir="2700000" algn="tl">
                    <a:srgbClr val="000000">
                      <a:alpha val="43137"/>
                    </a:srgbClr>
                  </a:outerShdw>
                </a:effectLst>
                <a:latin typeface="Georgia" pitchFamily="18" charset="0"/>
                <a:hlinkClick r:id="rId2"/>
              </a:rPr>
              <a:t>http://integrativebiology.conferenceseries.com/</a:t>
            </a:r>
            <a:r>
              <a:rPr lang="en-US" sz="1800" dirty="0" smtClean="0">
                <a:effectLst>
                  <a:outerShdw blurRad="38100" dist="38100" dir="2700000" algn="tl">
                    <a:srgbClr val="000000">
                      <a:alpha val="43137"/>
                    </a:srgbClr>
                  </a:outerShdw>
                </a:effectLst>
                <a:latin typeface="Georgia" pitchFamily="18" charset="0"/>
              </a:rPr>
              <a:t> </a:t>
            </a: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a:effectLst>
                  <a:outerShdw blurRad="38100" dist="38100" dir="2700000" algn="tl">
                    <a:srgbClr val="000000">
                      <a:alpha val="43137"/>
                    </a:srgbClr>
                  </a:outerShdw>
                </a:effectLst>
                <a:latin typeface="Georgia" pitchFamily="18" charset="0"/>
                <a:hlinkClick r:id="rId3"/>
              </a:rPr>
              <a:t>http://conferenceseries.com</a:t>
            </a:r>
            <a:r>
              <a:rPr lang="en-US" sz="1800" dirty="0" smtClean="0">
                <a:effectLst>
                  <a:outerShdw blurRad="38100" dist="38100" dir="2700000" algn="tl">
                    <a:srgbClr val="000000">
                      <a:alpha val="43137"/>
                    </a:srgbClr>
                  </a:outerShdw>
                </a:effectLst>
                <a:latin typeface="Georgia" pitchFamily="18" charset="0"/>
                <a:hlinkClick r:id="rId3"/>
              </a:rPr>
              <a:t>/</a:t>
            </a:r>
            <a:r>
              <a:rPr lang="en-US" sz="1800" dirty="0" smtClean="0">
                <a:effectLst>
                  <a:outerShdw blurRad="38100" dist="38100" dir="2700000" algn="tl">
                    <a:srgbClr val="000000">
                      <a:alpha val="43137"/>
                    </a:srgbClr>
                  </a:outerShdw>
                </a:effectLst>
                <a:latin typeface="Georgia" pitchFamily="18" charset="0"/>
              </a:rPr>
              <a:t> </a:t>
            </a:r>
          </a:p>
          <a:p>
            <a:pPr algn="ctr">
              <a:buFont typeface="Arial" charset="0"/>
              <a:buNone/>
              <a:defRPr/>
            </a:pPr>
            <a:r>
              <a:rPr lang="en-US" sz="1800" dirty="0">
                <a:effectLst>
                  <a:outerShdw blurRad="38100" dist="38100" dir="2700000" algn="tl">
                    <a:srgbClr val="000000">
                      <a:alpha val="43137"/>
                    </a:srgbClr>
                  </a:outerShdw>
                </a:effectLst>
                <a:latin typeface="Georgia" pitchFamily="18" charset="0"/>
              </a:rPr>
              <a:t> </a:t>
            </a:r>
            <a:r>
              <a:rPr lang="en-US" sz="1800" dirty="0">
                <a:effectLst>
                  <a:outerShdw blurRad="38100" dist="38100" dir="2700000" algn="tl">
                    <a:srgbClr val="000000">
                      <a:alpha val="43137"/>
                    </a:srgbClr>
                  </a:outerShdw>
                </a:effectLst>
                <a:latin typeface="Georgia" pitchFamily="18" charset="0"/>
                <a:hlinkClick r:id="rId4"/>
              </a:rPr>
              <a:t>http://</a:t>
            </a:r>
            <a:r>
              <a:rPr lang="en-US" sz="1800" dirty="0" smtClean="0">
                <a:effectLst>
                  <a:outerShdw blurRad="38100" dist="38100" dir="2700000" algn="tl">
                    <a:srgbClr val="000000">
                      <a:alpha val="43137"/>
                    </a:srgbClr>
                  </a:outerShdw>
                </a:effectLst>
                <a:latin typeface="Georgia" pitchFamily="18" charset="0"/>
                <a:hlinkClick r:id="rId4"/>
              </a:rPr>
              <a:t>www.conferenceseries.com/genetics-and-molecular-biology-conferences.php</a:t>
            </a:r>
            <a:r>
              <a:rPr lang="en-US" sz="1800" dirty="0" smtClean="0">
                <a:effectLst>
                  <a:outerShdw blurRad="38100" dist="38100" dir="2700000" algn="tl">
                    <a:srgbClr val="000000">
                      <a:alpha val="43137"/>
                    </a:srgbClr>
                  </a:outerShdw>
                </a:effectLst>
                <a:latin typeface="Georgia" pitchFamily="18" charset="0"/>
              </a:rPr>
              <a:t> </a:t>
            </a: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168524157"/>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22147</TotalTime>
  <Words>1367</Words>
  <Application>Microsoft Office PowerPoint</Application>
  <PresentationFormat>On-screen Show (4:3)</PresentationFormat>
  <Paragraphs>388</Paragraphs>
  <Slides>29</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Default Design</vt:lpstr>
      <vt:lpstr>Worksheet</vt:lpstr>
      <vt:lpstr>    About OMICS Group</vt:lpstr>
      <vt:lpstr> About OMICS International Conferences</vt:lpstr>
      <vt:lpstr>Title page</vt:lpstr>
      <vt:lpstr>Acknowledgements</vt:lpstr>
      <vt:lpstr>Atherosclerosis</vt:lpstr>
      <vt:lpstr>Heart disease risk versus LDL  and HDL-cholesterol levels</vt:lpstr>
      <vt:lpstr>Low and High Density Lipoproteins</vt:lpstr>
      <vt:lpstr>HDL: Reverse cholesterol transport and signaling</vt:lpstr>
      <vt:lpstr>Atherosclerosis</vt:lpstr>
      <vt:lpstr>Macrophages resist ER-stress induced apoptosis…</vt:lpstr>
      <vt:lpstr>Macrophages resist ER-stress induced apoptosis …  but become sensitive when lipoproteins are removed from serum</vt:lpstr>
      <vt:lpstr>HDL but not LDL suppresses ER-stress induced apoptosis in macrophages </vt:lpstr>
      <vt:lpstr>HDL signaling in macrophages</vt:lpstr>
      <vt:lpstr>HDL treatment of macrophages reduces levels of the pro-apoptotic factor Bim</vt:lpstr>
      <vt:lpstr>HDL mediated suppression of ER stress-induced apoptosis requires SR-B1</vt:lpstr>
      <vt:lpstr>HDL is unable to suppress ER stress-induced apoptosis in the absence of PDZK1</vt:lpstr>
      <vt:lpstr>S1P is required for HDL mediated protection of macrophages from apoptosis</vt:lpstr>
      <vt:lpstr>Knockout of S1PR1 in macrophages reduces HDL mediated protection against ER-stress induced apoptosis </vt:lpstr>
      <vt:lpstr>HDL signaling in macrophages</vt:lpstr>
      <vt:lpstr>Measurement of atherosclerosis in mice</vt:lpstr>
      <vt:lpstr>Increased Bim immunofluorescence in atherosclerotic plaques of mice lacking  SR-B1 in bone marrow derived cells</vt:lpstr>
      <vt:lpstr>Increased apoptosis in atherosclerotic plaques of mice lacking SR-B1 in bone marrow derived cells</vt:lpstr>
      <vt:lpstr>Increased necrotic core size in  atherosclerotic plaques of mice lacking  SR-B1 in bone marrow derived cells</vt:lpstr>
      <vt:lpstr>Summary</vt:lpstr>
      <vt:lpstr>Slide 25</vt:lpstr>
      <vt:lpstr>Inactivation of SR-B1 in All Tissues of  LDL Receptor -/- Mice Results in Diet-Induced Coronary Artery Atherothrombosis</vt:lpstr>
      <vt:lpstr>SR-BI-/-LDL R-/- Mice Fed High Fat, High Cholesterol  Diet Develop Extensive Cardiac Fibrosis</vt:lpstr>
      <vt:lpstr>Reduced Survival of SR-BI-/-LDLr-/- mice Fed an Atherogenic Diet</vt:lpstr>
      <vt:lpstr>Let Us Meet Again</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Rachana</cp:lastModifiedBy>
  <cp:revision>498</cp:revision>
  <dcterms:created xsi:type="dcterms:W3CDTF">2009-01-16T18:51:51Z</dcterms:created>
  <dcterms:modified xsi:type="dcterms:W3CDTF">2015-08-10T10:19:43Z</dcterms:modified>
</cp:coreProperties>
</file>