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70" r:id="rId2"/>
    <p:sldId id="272" r:id="rId3"/>
    <p:sldId id="273" r:id="rId4"/>
    <p:sldId id="274" r:id="rId5"/>
    <p:sldId id="277" r:id="rId6"/>
    <p:sldId id="290" r:id="rId7"/>
    <p:sldId id="279" r:id="rId8"/>
    <p:sldId id="278" r:id="rId9"/>
    <p:sldId id="280" r:id="rId10"/>
    <p:sldId id="283" r:id="rId11"/>
    <p:sldId id="284" r:id="rId12"/>
    <p:sldId id="282" r:id="rId13"/>
    <p:sldId id="289" r:id="rId14"/>
    <p:sldId id="281" r:id="rId15"/>
    <p:sldId id="285" r:id="rId16"/>
    <p:sldId id="275" r:id="rId17"/>
    <p:sldId id="276" r:id="rId18"/>
    <p:sldId id="291" r:id="rId19"/>
    <p:sldId id="292" r:id="rId20"/>
    <p:sldId id="293" r:id="rId21"/>
    <p:sldId id="256" r:id="rId22"/>
    <p:sldId id="257" r:id="rId23"/>
    <p:sldId id="258" r:id="rId24"/>
    <p:sldId id="259" r:id="rId25"/>
    <p:sldId id="260" r:id="rId26"/>
    <p:sldId id="271" r:id="rId27"/>
    <p:sldId id="264" r:id="rId28"/>
    <p:sldId id="261" r:id="rId29"/>
    <p:sldId id="262" r:id="rId30"/>
    <p:sldId id="263" r:id="rId31"/>
    <p:sldId id="265" r:id="rId32"/>
    <p:sldId id="266" r:id="rId33"/>
    <p:sldId id="267" r:id="rId34"/>
    <p:sldId id="313" r:id="rId35"/>
    <p:sldId id="268" r:id="rId36"/>
    <p:sldId id="269" r:id="rId37"/>
    <p:sldId id="294" r:id="rId38"/>
    <p:sldId id="312" r:id="rId39"/>
    <p:sldId id="311" r:id="rId40"/>
    <p:sldId id="297" r:id="rId41"/>
    <p:sldId id="298" r:id="rId42"/>
    <p:sldId id="299" r:id="rId43"/>
    <p:sldId id="310" r:id="rId44"/>
    <p:sldId id="307" r:id="rId45"/>
    <p:sldId id="300" r:id="rId46"/>
    <p:sldId id="302" r:id="rId47"/>
    <p:sldId id="303" r:id="rId48"/>
    <p:sldId id="304" r:id="rId49"/>
    <p:sldId id="309" r:id="rId50"/>
    <p:sldId id="306"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14" autoAdjust="0"/>
    <p:restoredTop sz="58961" autoAdjust="0"/>
  </p:normalViewPr>
  <p:slideViewPr>
    <p:cSldViewPr>
      <p:cViewPr varScale="1">
        <p:scale>
          <a:sx n="74" d="100"/>
          <a:sy n="74" d="100"/>
        </p:scale>
        <p:origin x="-125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22B0CE-FBBD-4A99-B414-8B587D1BD78E}" type="datetimeFigureOut">
              <a:rPr lang="en-AU" smtClean="0"/>
              <a:pPr/>
              <a:t>7/08/2015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34339F-CF50-4422-BBF0-CF1567BD5F0A}" type="slidenum">
              <a:rPr lang="en-AU" smtClean="0"/>
              <a:pPr/>
              <a:t>‹#›</a:t>
            </a:fld>
            <a:endParaRPr lang="en-AU"/>
          </a:p>
        </p:txBody>
      </p:sp>
    </p:spTree>
    <p:extLst>
      <p:ext uri="{BB962C8B-B14F-4D97-AF65-F5344CB8AC3E}">
        <p14:creationId xmlns:p14="http://schemas.microsoft.com/office/powerpoint/2010/main" val="1026547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kern="1200" dirty="0" smtClean="0">
                <a:solidFill>
                  <a:schemeClr val="tx1"/>
                </a:solidFill>
                <a:latin typeface="+mn-lt"/>
                <a:ea typeface="+mn-ea"/>
                <a:cs typeface="+mn-cs"/>
              </a:rPr>
              <a:t>In this address I will introduce two irrigation concepts, namely, </a:t>
            </a:r>
            <a:r>
              <a:rPr lang="en-US" sz="1000" i="1" kern="1200" dirty="0" smtClean="0">
                <a:solidFill>
                  <a:schemeClr val="tx1"/>
                </a:solidFill>
                <a:latin typeface="+mn-lt"/>
                <a:ea typeface="+mn-ea"/>
                <a:cs typeface="+mn-cs"/>
              </a:rPr>
              <a:t>measured irrigation </a:t>
            </a:r>
            <a:r>
              <a:rPr lang="en-US" sz="1000" kern="1200" dirty="0" smtClean="0">
                <a:solidFill>
                  <a:schemeClr val="tx1"/>
                </a:solidFill>
                <a:latin typeface="+mn-lt"/>
                <a:ea typeface="+mn-ea"/>
                <a:cs typeface="+mn-cs"/>
              </a:rPr>
              <a:t>and </a:t>
            </a:r>
            <a:r>
              <a:rPr lang="en-US" sz="1000" i="1" kern="1200" dirty="0" smtClean="0">
                <a:solidFill>
                  <a:schemeClr val="tx1"/>
                </a:solidFill>
                <a:latin typeface="+mn-lt"/>
                <a:ea typeface="+mn-ea"/>
                <a:cs typeface="+mn-cs"/>
              </a:rPr>
              <a:t>evaporative irrigation. </a:t>
            </a:r>
            <a:r>
              <a:rPr lang="en-US" sz="1000" kern="1200" dirty="0" smtClean="0">
                <a:solidFill>
                  <a:schemeClr val="tx1"/>
                </a:solidFill>
                <a:latin typeface="+mn-lt"/>
                <a:ea typeface="+mn-ea"/>
                <a:cs typeface="+mn-cs"/>
              </a:rPr>
              <a:t>I will then discuss the significance of these concepts for the water-efficiency and energy-efficiency to various irrigation applications.</a:t>
            </a:r>
            <a:endParaRPr lang="en-AU" sz="10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C34339F-CF50-4422-BBF0-CF1567BD5F0A}" type="slidenum">
              <a:rPr lang="en-AU" smtClean="0"/>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Aft>
                <a:spcPts val="1200"/>
              </a:spcAft>
            </a:pPr>
            <a:r>
              <a:rPr lang="en-US" sz="1200" kern="1200" dirty="0" smtClean="0">
                <a:solidFill>
                  <a:schemeClr val="tx1"/>
                </a:solidFill>
                <a:latin typeface="+mn-lt"/>
                <a:ea typeface="+mn-ea"/>
                <a:cs typeface="+mn-cs"/>
              </a:rPr>
              <a:t>Conventional irrigation systems use a timer or controller to control the opening and closing of solenoids in order to control the duration of the irrigation event and the frequency of irrigation. The volume of water delivered to a plant during the irrigation event is controlled by controlling the flow rate from the emitter and the duration of the irrigation event. The acceptance of this paradigm has led to the development of pressure compensating drippers whereby the flow rate from the dripper is relatively constant for a range of water pressures.</a:t>
            </a:r>
          </a:p>
          <a:p>
            <a:pPr>
              <a:spcAft>
                <a:spcPts val="1200"/>
              </a:spcAft>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With measured irrigation the volume control paradigm is totally different. For measured irrigation the volume of water delivered to a plant during the irrigation event is controlled directly so that one does not need to control the flow rate from the emitter or the duration of the irrigation event. Experienced irrigation practitioners are often skeptical of an irrigation methodology that does not need to control the flow rate. I will therefore request that you restrain your skepticism and listen carefully.</a:t>
            </a:r>
            <a:endParaRPr lang="en-AU" sz="1200" kern="1200" dirty="0" smtClean="0">
              <a:solidFill>
                <a:schemeClr val="tx1"/>
              </a:solidFill>
              <a:latin typeface="+mn-lt"/>
              <a:ea typeface="+mn-ea"/>
              <a:cs typeface="+mn-cs"/>
            </a:endParaRPr>
          </a:p>
          <a:p>
            <a:endParaRPr lang="en-AU"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C34339F-CF50-4422-BBF0-CF1567BD5F0A}" type="slidenum">
              <a:rPr lang="en-AU" smtClean="0"/>
              <a:pPr/>
              <a:t>3</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5</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6</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7</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8</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9</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10</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11</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dirty="0" smtClean="0"/>
              <a:t>One needs to choose an evaporator with the appropriate surface area of evaporation to ensure that each dripper has the desired application rate in litres per week for the hottest dry month.</a:t>
            </a:r>
          </a:p>
          <a:p>
            <a:endParaRPr lang="en-AU" sz="1200" dirty="0" smtClean="0"/>
          </a:p>
        </p:txBody>
      </p:sp>
      <p:sp>
        <p:nvSpPr>
          <p:cNvPr id="4" name="Slide Number Placeholder 3"/>
          <p:cNvSpPr>
            <a:spLocks noGrp="1"/>
          </p:cNvSpPr>
          <p:nvPr>
            <p:ph type="sldNum" sz="quarter" idx="10"/>
          </p:nvPr>
        </p:nvSpPr>
        <p:spPr/>
        <p:txBody>
          <a:bodyPr/>
          <a:lstStyle/>
          <a:p>
            <a:fld id="{5C34339F-CF50-4422-BBF0-CF1567BD5F0A}" type="slidenum">
              <a:rPr lang="en-AU" smtClean="0"/>
              <a:pPr/>
              <a:t>12</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sz="1200" dirty="0" smtClean="0"/>
          </a:p>
        </p:txBody>
      </p:sp>
      <p:sp>
        <p:nvSpPr>
          <p:cNvPr id="4" name="Slide Number Placeholder 3"/>
          <p:cNvSpPr>
            <a:spLocks noGrp="1"/>
          </p:cNvSpPr>
          <p:nvPr>
            <p:ph type="sldNum" sz="quarter" idx="10"/>
          </p:nvPr>
        </p:nvSpPr>
        <p:spPr/>
        <p:txBody>
          <a:bodyPr/>
          <a:lstStyle/>
          <a:p>
            <a:fld id="{5C34339F-CF50-4422-BBF0-CF1567BD5F0A}" type="slidenum">
              <a:rPr lang="en-AU" smtClean="0"/>
              <a:pPr/>
              <a:t>13</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14</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15</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t>
            </a:r>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16</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2.  When the temperature increases, the evaporation rate increases and so the application rate increases. When it rains, extra water enters the evaporator and so the application rate decreases.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a:t>
            </a:r>
            <a:r>
              <a:rPr lang="en-US" sz="1200" dirty="0" smtClean="0"/>
              <a:t>The control nozzle is simply replacing the evaporated water.</a:t>
            </a:r>
          </a:p>
          <a:p>
            <a:endParaRPr lang="en-US" sz="1200" dirty="0" smtClean="0"/>
          </a:p>
        </p:txBody>
      </p:sp>
      <p:sp>
        <p:nvSpPr>
          <p:cNvPr id="4" name="Slide Number Placeholder 3"/>
          <p:cNvSpPr>
            <a:spLocks noGrp="1"/>
          </p:cNvSpPr>
          <p:nvPr>
            <p:ph type="sldNum" sz="quarter" idx="10"/>
          </p:nvPr>
        </p:nvSpPr>
        <p:spPr/>
        <p:txBody>
          <a:bodyPr/>
          <a:lstStyle/>
          <a:p>
            <a:fld id="{5C34339F-CF50-4422-BBF0-CF1567BD5F0A}" type="slidenum">
              <a:rPr lang="en-AU" smtClean="0"/>
              <a:pPr/>
              <a:t>17</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4. If you require less frequent irrigation with more water, then start the irrigation when the water level is more than one cm below the level line.</a:t>
            </a:r>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18</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19</a:t>
            </a:fld>
            <a:endParaRPr lang="en-A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C34339F-CF50-4422-BBF0-CF1567BD5F0A}" type="slidenum">
              <a:rPr lang="en-AU" smtClean="0"/>
              <a:pPr/>
              <a:t>21</a:t>
            </a:fld>
            <a:endParaRPr lang="en-A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C34339F-CF50-4422-BBF0-CF1567BD5F0A}" type="slidenum">
              <a:rPr lang="en-AU" smtClean="0"/>
              <a:pPr/>
              <a:t>50</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9E3083C6-CF8F-4425-A951-63C5E06D65E9}" type="datetimeFigureOut">
              <a:rPr lang="en-AU" smtClean="0"/>
              <a:pPr/>
              <a:t>7/08/2015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E3083C6-CF8F-4425-A951-63C5E06D65E9}" type="datetimeFigureOut">
              <a:rPr lang="en-AU" smtClean="0"/>
              <a:pPr/>
              <a:t>7/08/2015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3083C6-CF8F-4425-A951-63C5E06D65E9}" type="datetimeFigureOut">
              <a:rPr lang="en-AU" smtClean="0"/>
              <a:pPr/>
              <a:t>7/08/2015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9E3083C6-CF8F-4425-A951-63C5E06D65E9}" type="datetimeFigureOut">
              <a:rPr lang="en-AU" smtClean="0"/>
              <a:pPr/>
              <a:t>7/08/2015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9E3083C6-CF8F-4425-A951-63C5E06D65E9}" type="datetimeFigureOut">
              <a:rPr lang="en-AU" smtClean="0"/>
              <a:pPr/>
              <a:t>7/08/2015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9E3083C6-CF8F-4425-A951-63C5E06D65E9}" type="datetimeFigureOut">
              <a:rPr lang="en-AU" smtClean="0"/>
              <a:pPr/>
              <a:t>7/08/2015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3083C6-CF8F-4425-A951-63C5E06D65E9}" type="datetimeFigureOut">
              <a:rPr lang="en-AU" smtClean="0"/>
              <a:pPr/>
              <a:t>7/08/2015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3083C6-CF8F-4425-A951-63C5E06D65E9}" type="datetimeFigureOut">
              <a:rPr lang="en-AU" smtClean="0"/>
              <a:pPr/>
              <a:t>7/08/2015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3083C6-CF8F-4425-A951-63C5E06D65E9}" type="datetimeFigureOut">
              <a:rPr lang="en-AU" smtClean="0"/>
              <a:pPr/>
              <a:t>7/08/2015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E3083C6-CF8F-4425-A951-63C5E06D65E9}" type="datetimeFigureOut">
              <a:rPr lang="en-AU" smtClean="0"/>
              <a:pPr/>
              <a:t>7/08/2015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E3083C6-CF8F-4425-A951-63C5E06D65E9}" type="datetimeFigureOut">
              <a:rPr lang="en-AU" smtClean="0"/>
              <a:pPr/>
              <a:t>7/08/2015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40F1882-A323-4D2E-AFD3-50495694B1D2}"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3083C6-CF8F-4425-A951-63C5E06D65E9}" type="datetimeFigureOut">
              <a:rPr lang="en-AU" smtClean="0"/>
              <a:pPr/>
              <a:t>7/08/2015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F1882-A323-4D2E-AFD3-50495694B1D2}"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video" Target="file:///C:\Users\BOmodie\dot2dot%20Post\Measured%20Irrigation\Agri-2015%20with%20mp4\dc%20part%201.mp4" TargetMode="Externa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file:///C:\Users\BOmodie\dot2dot%20Post\Measured%20Irrigation\Agri-2015%20with%20mp4\dc%20part%202.mp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C:\Users\BOmodie\dot2dot%20Post\Measured%20Irrigation\Agri-2015%20with%20mp4\dc%20part%203.mp4"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advance%20part%201.mp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advance%20part%202.mp4"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advance%20part%203.mp4"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advance%20part%204.mp4"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advance%20part%205.mp4"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advance%20part%206.mp4"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advance%20part%207.mp4"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controller%20part%201.mp4"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controller%20part%202.mp4"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controller%20part%203.mp4"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nursery%20part%201.mp4"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C:\Users\BOmodie\dot2dot%20Post\Measured%20Irrigation\Agri-2015%20with%20mp4\nursery%20part%202.mp4"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p:cNvSpPr>
            <a:spLocks noGrp="1"/>
          </p:cNvSpPr>
          <p:nvPr>
            <p:ph type="title"/>
          </p:nvPr>
        </p:nvSpPr>
        <p:spPr>
          <a:xfrm>
            <a:off x="467544" y="332656"/>
            <a:ext cx="8229600" cy="1143000"/>
          </a:xfrm>
        </p:spPr>
        <p:txBody>
          <a:bodyPr>
            <a:noAutofit/>
          </a:bodyPr>
          <a:lstStyle/>
          <a:p>
            <a:r>
              <a:rPr lang="en-AU" sz="4000" dirty="0" smtClean="0">
                <a:solidFill>
                  <a:schemeClr val="bg1"/>
                </a:solidFill>
              </a:rPr>
              <a:t>4</a:t>
            </a:r>
            <a:r>
              <a:rPr lang="en-AU" sz="4000" baseline="30000" dirty="0" smtClean="0">
                <a:solidFill>
                  <a:schemeClr val="bg1"/>
                </a:solidFill>
              </a:rPr>
              <a:t>th</a:t>
            </a:r>
            <a:r>
              <a:rPr lang="en-AU" sz="4000" dirty="0" smtClean="0">
                <a:solidFill>
                  <a:schemeClr val="bg1"/>
                </a:solidFill>
              </a:rPr>
              <a:t> International Conference on Agriculture and Horticulture</a:t>
            </a:r>
            <a:endParaRPr lang="en-AU" sz="4000" dirty="0">
              <a:solidFill>
                <a:schemeClr val="bg1"/>
              </a:solidFill>
            </a:endParaRPr>
          </a:p>
        </p:txBody>
      </p:sp>
      <p:sp>
        <p:nvSpPr>
          <p:cNvPr id="3" name="Content Placeholder 2"/>
          <p:cNvSpPr>
            <a:spLocks noGrp="1"/>
          </p:cNvSpPr>
          <p:nvPr>
            <p:ph idx="1"/>
          </p:nvPr>
        </p:nvSpPr>
        <p:spPr>
          <a:xfrm>
            <a:off x="467544" y="2148880"/>
            <a:ext cx="8229600" cy="4709120"/>
          </a:xfrm>
        </p:spPr>
        <p:txBody>
          <a:bodyPr/>
          <a:lstStyle/>
          <a:p>
            <a:pPr marL="0" indent="0" algn="ctr">
              <a:buNone/>
            </a:pPr>
            <a:r>
              <a:rPr lang="en-AU" sz="4000" dirty="0" smtClean="0">
                <a:solidFill>
                  <a:schemeClr val="bg1"/>
                </a:solidFill>
              </a:rPr>
              <a:t>Measured Irrigation </a:t>
            </a:r>
            <a:r>
              <a:rPr lang="en-AU" dirty="0" smtClean="0">
                <a:solidFill>
                  <a:schemeClr val="bg1"/>
                </a:solidFill>
              </a:rPr>
              <a:t/>
            </a:r>
            <a:br>
              <a:rPr lang="en-AU" dirty="0" smtClean="0">
                <a:solidFill>
                  <a:schemeClr val="bg1"/>
                </a:solidFill>
              </a:rPr>
            </a:br>
            <a:r>
              <a:rPr lang="en-AU" dirty="0" smtClean="0">
                <a:solidFill>
                  <a:schemeClr val="bg1"/>
                </a:solidFill>
              </a:rPr>
              <a:t> Improving the water-efficiency of irrigation by changing the irrigation paradigm</a:t>
            </a:r>
          </a:p>
          <a:p>
            <a:pPr marL="0" indent="0" algn="ctr">
              <a:buNone/>
            </a:pPr>
            <a:endParaRPr lang="en-AU" dirty="0" smtClean="0">
              <a:solidFill>
                <a:schemeClr val="bg1"/>
              </a:solidFill>
            </a:endParaRPr>
          </a:p>
          <a:p>
            <a:pPr marL="0" indent="0" algn="ctr">
              <a:buNone/>
            </a:pPr>
            <a:r>
              <a:rPr lang="en-AU" dirty="0" smtClean="0">
                <a:solidFill>
                  <a:schemeClr val="bg1"/>
                </a:solidFill>
              </a:rPr>
              <a:t>Dr Bernard Omodei</a:t>
            </a:r>
          </a:p>
          <a:p>
            <a:pPr marL="0" indent="0" algn="ctr">
              <a:buNone/>
            </a:pPr>
            <a:endParaRPr lang="en-AU" dirty="0" smtClean="0">
              <a:solidFill>
                <a:schemeClr val="bg1"/>
              </a:solidFill>
            </a:endParaRPr>
          </a:p>
          <a:p>
            <a:pPr marL="0" indent="0" algn="ctr">
              <a:buNone/>
            </a:pPr>
            <a:r>
              <a:rPr lang="en-AU" dirty="0" err="1" smtClean="0">
                <a:solidFill>
                  <a:schemeClr val="bg1"/>
                </a:solidFill>
              </a:rPr>
              <a:t>www.measuredirrigation.com</a:t>
            </a:r>
            <a:r>
              <a:rPr lang="en-AU" dirty="0" smtClean="0">
                <a:solidFill>
                  <a:schemeClr val="bg1"/>
                </a:solidFill>
              </a:rPr>
              <a:t> </a:t>
            </a:r>
            <a:endParaRPr lang="en-AU"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683568" y="0"/>
            <a:ext cx="7772400" cy="1152127"/>
          </a:xfrm>
        </p:spPr>
        <p:txBody>
          <a:bodyPr/>
          <a:lstStyle/>
          <a:p>
            <a:r>
              <a:rPr lang="en-AU" dirty="0" smtClean="0">
                <a:solidFill>
                  <a:schemeClr val="bg1"/>
                </a:solidFill>
              </a:rPr>
              <a:t>Definitions</a:t>
            </a:r>
            <a:endParaRPr lang="en-AU" dirty="0">
              <a:solidFill>
                <a:schemeClr val="bg1"/>
              </a:solidFill>
            </a:endParaRPr>
          </a:p>
        </p:txBody>
      </p:sp>
      <p:sp>
        <p:nvSpPr>
          <p:cNvPr id="3" name="Subtitle 2"/>
          <p:cNvSpPr>
            <a:spLocks noGrp="1"/>
          </p:cNvSpPr>
          <p:nvPr>
            <p:ph type="subTitle" idx="1"/>
          </p:nvPr>
        </p:nvSpPr>
        <p:spPr>
          <a:xfrm>
            <a:off x="323528" y="1844824"/>
            <a:ext cx="8496944" cy="4536504"/>
          </a:xfrm>
        </p:spPr>
        <p:txBody>
          <a:bodyPr>
            <a:normAutofit fontScale="40000" lnSpcReduction="20000"/>
          </a:bodyPr>
          <a:lstStyle/>
          <a:p>
            <a:r>
              <a:rPr lang="en-AU" sz="8000" dirty="0" smtClean="0">
                <a:solidFill>
                  <a:schemeClr val="bg1"/>
                </a:solidFill>
              </a:rPr>
              <a:t>Irrigation is referred to as </a:t>
            </a:r>
            <a:r>
              <a:rPr lang="en-AU" sz="8000" b="1" i="1" u="sng" dirty="0" smtClean="0">
                <a:solidFill>
                  <a:schemeClr val="bg1"/>
                </a:solidFill>
              </a:rPr>
              <a:t>measured</a:t>
            </a:r>
            <a:r>
              <a:rPr lang="en-AU" sz="8000" dirty="0" smtClean="0">
                <a:solidFill>
                  <a:schemeClr val="bg1"/>
                </a:solidFill>
              </a:rPr>
              <a:t> if the volume of water delivered to each plant is controlled directly without the need to control the flow rate or the duration of the irrigation event.</a:t>
            </a:r>
          </a:p>
          <a:p>
            <a:endParaRPr lang="en-AU" sz="8000" dirty="0" smtClean="0">
              <a:solidFill>
                <a:schemeClr val="bg1"/>
              </a:solidFill>
            </a:endParaRPr>
          </a:p>
          <a:p>
            <a:r>
              <a:rPr lang="en-AU" sz="8000" dirty="0" smtClean="0">
                <a:solidFill>
                  <a:schemeClr val="bg1"/>
                </a:solidFill>
              </a:rPr>
              <a:t>Irrigation is referred to as </a:t>
            </a:r>
            <a:r>
              <a:rPr lang="en-AU" sz="8000" b="1" i="1" u="sng" dirty="0" smtClean="0">
                <a:solidFill>
                  <a:schemeClr val="bg1"/>
                </a:solidFill>
              </a:rPr>
              <a:t>evaporative</a:t>
            </a:r>
            <a:r>
              <a:rPr lang="en-AU" sz="8000" dirty="0" smtClean="0">
                <a:solidFill>
                  <a:schemeClr val="bg1"/>
                </a:solidFill>
              </a:rPr>
              <a:t> if the application rate to each plant throughout the year is proportional to the </a:t>
            </a:r>
            <a:r>
              <a:rPr lang="en-AU" sz="8000" dirty="0" err="1" smtClean="0">
                <a:solidFill>
                  <a:schemeClr val="bg1"/>
                </a:solidFill>
              </a:rPr>
              <a:t>nett</a:t>
            </a:r>
            <a:r>
              <a:rPr lang="en-AU" sz="8000" dirty="0" smtClean="0">
                <a:solidFill>
                  <a:schemeClr val="bg1"/>
                </a:solidFill>
              </a:rPr>
              <a:t> evaporation rate (evaporation rate minus rainfall rate).</a:t>
            </a:r>
          </a:p>
          <a:p>
            <a:endParaRPr lang="en-AU"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685800" y="1"/>
            <a:ext cx="7772400" cy="1268759"/>
          </a:xfrm>
        </p:spPr>
        <p:txBody>
          <a:bodyPr/>
          <a:lstStyle/>
          <a:p>
            <a:r>
              <a:rPr lang="en-AU" dirty="0" smtClean="0">
                <a:solidFill>
                  <a:schemeClr val="bg1"/>
                </a:solidFill>
              </a:rPr>
              <a:t>Introduction</a:t>
            </a:r>
            <a:endParaRPr lang="en-AU" dirty="0">
              <a:solidFill>
                <a:schemeClr val="bg1"/>
              </a:solidFill>
            </a:endParaRPr>
          </a:p>
        </p:txBody>
      </p:sp>
      <p:sp>
        <p:nvSpPr>
          <p:cNvPr id="3" name="Subtitle 2"/>
          <p:cNvSpPr>
            <a:spLocks noGrp="1"/>
          </p:cNvSpPr>
          <p:nvPr>
            <p:ph type="subTitle" idx="1"/>
          </p:nvPr>
        </p:nvSpPr>
        <p:spPr>
          <a:xfrm>
            <a:off x="1371600" y="2996952"/>
            <a:ext cx="6400800" cy="1296144"/>
          </a:xfrm>
        </p:spPr>
        <p:txBody>
          <a:bodyPr>
            <a:normAutofit/>
          </a:bodyPr>
          <a:lstStyle/>
          <a:p>
            <a:r>
              <a:rPr lang="en-US" dirty="0" smtClean="0">
                <a:solidFill>
                  <a:schemeClr val="bg1"/>
                </a:solidFill>
              </a:rPr>
              <a:t>With measured irrigation the volume control paradigm is totally different. </a:t>
            </a:r>
            <a:endParaRPr lang="en-AU"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p:cNvSpPr>
            <a:spLocks noGrp="1"/>
          </p:cNvSpPr>
          <p:nvPr>
            <p:ph type="subTitle" idx="1"/>
          </p:nvPr>
        </p:nvSpPr>
        <p:spPr>
          <a:xfrm>
            <a:off x="827584" y="1484784"/>
            <a:ext cx="7488832" cy="4154016"/>
          </a:xfrm>
        </p:spPr>
        <p:txBody>
          <a:bodyPr/>
          <a:lstStyle/>
          <a:p>
            <a:pPr algn="l"/>
            <a:r>
              <a:rPr lang="en-AU" dirty="0" smtClean="0">
                <a:solidFill>
                  <a:schemeClr val="bg1"/>
                </a:solidFill>
              </a:rPr>
              <a:t>The conventional volume control paradigm requires the control of two variables, namely, flow rate and time. Measured irrigation requires the control of a single variable, namely, volume. Once you change your focus of attention from flow rate and time to volume, the design of an irrigation system can change significantly.</a:t>
            </a:r>
            <a:endParaRPr lang="en-AU"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9"/>
            <a:ext cx="9144000" cy="432048"/>
          </a:xfrm>
        </p:spPr>
        <p:txBody>
          <a:bodyPr>
            <a:normAutofit lnSpcReduction="10000"/>
          </a:bodyPr>
          <a:lstStyle/>
          <a:p>
            <a:pPr algn="ctr">
              <a:buNone/>
            </a:pPr>
            <a:r>
              <a:rPr lang="en-AU" sz="2400" dirty="0" smtClean="0"/>
              <a:t>Schematic diagram for unpowered measured irrigation with 2 sectors </a:t>
            </a:r>
            <a:endParaRPr lang="en-AU" dirty="0"/>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64" y="1530096"/>
            <a:ext cx="8881872" cy="379780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9"/>
            <a:ext cx="9144000" cy="432048"/>
          </a:xfrm>
        </p:spPr>
        <p:txBody>
          <a:bodyPr>
            <a:normAutofit lnSpcReduction="10000"/>
          </a:bodyPr>
          <a:lstStyle/>
          <a:p>
            <a:pPr algn="ctr">
              <a:buNone/>
            </a:pPr>
            <a:r>
              <a:rPr lang="en-AU" sz="2400" dirty="0" smtClean="0"/>
              <a:t>1. The water supply may be either pressurized or gravity feed.</a:t>
            </a:r>
            <a:endParaRPr lang="en-AU" dirty="0"/>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64" y="1530096"/>
            <a:ext cx="8881872" cy="3797808"/>
          </a:xfrm>
          <a:prstGeom prst="rect">
            <a:avLst/>
          </a:prstGeom>
        </p:spPr>
      </p:pic>
      <p:sp>
        <p:nvSpPr>
          <p:cNvPr id="5" name="Down Arrow 4"/>
          <p:cNvSpPr/>
          <p:nvPr/>
        </p:nvSpPr>
        <p:spPr>
          <a:xfrm>
            <a:off x="8479856" y="1877243"/>
            <a:ext cx="360000" cy="720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9"/>
            <a:ext cx="9144000" cy="432048"/>
          </a:xfrm>
        </p:spPr>
        <p:txBody>
          <a:bodyPr>
            <a:normAutofit fontScale="92500"/>
          </a:bodyPr>
          <a:lstStyle/>
          <a:p>
            <a:pPr algn="ctr">
              <a:buNone/>
            </a:pPr>
            <a:r>
              <a:rPr lang="en-AU" sz="2400" dirty="0" smtClean="0"/>
              <a:t>2. The emitters in each sector should all be at approximately the same level.</a:t>
            </a:r>
            <a:endParaRPr lang="en-AU" dirty="0"/>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2128" y="1628800"/>
            <a:ext cx="8881872" cy="3797808"/>
          </a:xfrm>
          <a:prstGeom prst="rect">
            <a:avLst/>
          </a:prstGeom>
        </p:spPr>
      </p:pic>
      <p:sp>
        <p:nvSpPr>
          <p:cNvPr id="5" name="Rectangle 4"/>
          <p:cNvSpPr/>
          <p:nvPr/>
        </p:nvSpPr>
        <p:spPr>
          <a:xfrm>
            <a:off x="1115616" y="2924944"/>
            <a:ext cx="5904656" cy="288032"/>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1115616" y="4509120"/>
            <a:ext cx="5904656" cy="288032"/>
          </a:xfrm>
          <a:prstGeom prst="rect">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Left Arrow 6"/>
          <p:cNvSpPr/>
          <p:nvPr/>
        </p:nvSpPr>
        <p:spPr>
          <a:xfrm>
            <a:off x="7020272" y="2852936"/>
            <a:ext cx="720000" cy="360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Left Arrow 8"/>
          <p:cNvSpPr/>
          <p:nvPr/>
        </p:nvSpPr>
        <p:spPr>
          <a:xfrm>
            <a:off x="7020352" y="4437112"/>
            <a:ext cx="720000" cy="360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7740352" y="2852936"/>
            <a:ext cx="1008112" cy="369332"/>
          </a:xfrm>
          <a:prstGeom prst="rect">
            <a:avLst/>
          </a:prstGeom>
          <a:noFill/>
        </p:spPr>
        <p:txBody>
          <a:bodyPr wrap="square" rtlCol="0">
            <a:spAutoFit/>
          </a:bodyPr>
          <a:lstStyle/>
          <a:p>
            <a:r>
              <a:rPr lang="en-AU" dirty="0" smtClean="0">
                <a:solidFill>
                  <a:srgbClr val="FF0000"/>
                </a:solidFill>
              </a:rPr>
              <a:t>level 1</a:t>
            </a:r>
            <a:endParaRPr lang="en-AU" dirty="0">
              <a:solidFill>
                <a:srgbClr val="FF0000"/>
              </a:solidFill>
            </a:endParaRPr>
          </a:p>
        </p:txBody>
      </p:sp>
      <p:sp>
        <p:nvSpPr>
          <p:cNvPr id="11" name="TextBox 10"/>
          <p:cNvSpPr txBox="1"/>
          <p:nvPr/>
        </p:nvSpPr>
        <p:spPr>
          <a:xfrm>
            <a:off x="7740352" y="4437112"/>
            <a:ext cx="1008112" cy="369332"/>
          </a:xfrm>
          <a:prstGeom prst="rect">
            <a:avLst/>
          </a:prstGeom>
          <a:noFill/>
        </p:spPr>
        <p:txBody>
          <a:bodyPr wrap="square" rtlCol="0">
            <a:spAutoFit/>
          </a:bodyPr>
          <a:lstStyle/>
          <a:p>
            <a:r>
              <a:rPr lang="en-AU" dirty="0" smtClean="0">
                <a:solidFill>
                  <a:srgbClr val="FF0000"/>
                </a:solidFill>
              </a:rPr>
              <a:t>level 2</a:t>
            </a:r>
            <a:endParaRPr lang="en-AU"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9"/>
            <a:ext cx="9144000" cy="1296143"/>
          </a:xfrm>
        </p:spPr>
        <p:txBody>
          <a:bodyPr>
            <a:normAutofit/>
          </a:bodyPr>
          <a:lstStyle/>
          <a:p>
            <a:pPr algn="ctr">
              <a:buNone/>
            </a:pPr>
            <a:r>
              <a:rPr lang="en-US" sz="2400" dirty="0" smtClean="0"/>
              <a:t>3. For each sector, a control nozzle drips water into the evaporator </a:t>
            </a:r>
            <a:br>
              <a:rPr lang="en-US" sz="2400" dirty="0" smtClean="0"/>
            </a:br>
            <a:r>
              <a:rPr lang="en-US" sz="2400" dirty="0" smtClean="0"/>
              <a:t>during the irrigation event.</a:t>
            </a:r>
            <a:endParaRPr lang="en-AU" dirty="0"/>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64" y="1530096"/>
            <a:ext cx="8881872" cy="3797808"/>
          </a:xfrm>
          <a:prstGeom prst="rect">
            <a:avLst/>
          </a:prstGeom>
        </p:spPr>
      </p:pic>
      <p:sp>
        <p:nvSpPr>
          <p:cNvPr id="5" name="Down Arrow 4"/>
          <p:cNvSpPr/>
          <p:nvPr/>
        </p:nvSpPr>
        <p:spPr>
          <a:xfrm>
            <a:off x="1206285" y="2170178"/>
            <a:ext cx="360000" cy="720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Down Arrow 5"/>
          <p:cNvSpPr/>
          <p:nvPr/>
        </p:nvSpPr>
        <p:spPr>
          <a:xfrm>
            <a:off x="1206325" y="3770459"/>
            <a:ext cx="360000" cy="720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2008"/>
            <a:ext cx="9144000" cy="1844824"/>
          </a:xfrm>
        </p:spPr>
        <p:txBody>
          <a:bodyPr>
            <a:normAutofit/>
          </a:bodyPr>
          <a:lstStyle/>
          <a:p>
            <a:pPr algn="ctr">
              <a:buNone/>
            </a:pPr>
            <a:r>
              <a:rPr lang="en-AU" sz="2400" dirty="0" smtClean="0"/>
              <a:t>4. Any combination of emitters and control nozzles may be used. </a:t>
            </a:r>
            <a:br>
              <a:rPr lang="en-AU" sz="2400" dirty="0" smtClean="0"/>
            </a:br>
            <a:r>
              <a:rPr lang="en-AU" sz="2400" dirty="0" smtClean="0"/>
              <a:t>However, to keep things simple, let us assume that all the emitters and control nozzles are the same and so they will all deliver the </a:t>
            </a:r>
            <a:br>
              <a:rPr lang="en-AU" sz="2400" dirty="0" smtClean="0"/>
            </a:br>
            <a:r>
              <a:rPr lang="en-AU" sz="2400" dirty="0" smtClean="0"/>
              <a:t>same volume of water during the irrigation event.</a:t>
            </a:r>
            <a:endParaRPr lang="en-AU" dirty="0"/>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64" y="1700808"/>
            <a:ext cx="8881872" cy="379780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8"/>
            <a:ext cx="9144000" cy="1512167"/>
          </a:xfrm>
        </p:spPr>
        <p:txBody>
          <a:bodyPr>
            <a:normAutofit/>
          </a:bodyPr>
          <a:lstStyle/>
          <a:p>
            <a:pPr algn="ctr">
              <a:buNone/>
            </a:pPr>
            <a:r>
              <a:rPr lang="en-AU" sz="2400" dirty="0" smtClean="0"/>
              <a:t>5. One needs to estimate the </a:t>
            </a:r>
            <a:r>
              <a:rPr lang="en-AU" sz="2400" dirty="0" err="1" smtClean="0"/>
              <a:t>nett</a:t>
            </a:r>
            <a:r>
              <a:rPr lang="en-AU" sz="2400" dirty="0" smtClean="0"/>
              <a:t> evaporation in mm for the location </a:t>
            </a:r>
            <a:br>
              <a:rPr lang="en-AU" sz="2400" dirty="0" smtClean="0"/>
            </a:br>
            <a:r>
              <a:rPr lang="en-AU" sz="2400" dirty="0" smtClean="0"/>
              <a:t>for the hottest dry month of the year (</a:t>
            </a:r>
            <a:r>
              <a:rPr lang="en-AU" sz="2400" i="1" dirty="0" smtClean="0">
                <a:solidFill>
                  <a:srgbClr val="FF0000"/>
                </a:solidFill>
              </a:rPr>
              <a:t>call this E</a:t>
            </a:r>
            <a:r>
              <a:rPr lang="en-AU" sz="2400" dirty="0" smtClean="0"/>
              <a:t>). For example, </a:t>
            </a:r>
            <a:br>
              <a:rPr lang="en-AU" sz="2400" dirty="0" smtClean="0"/>
            </a:br>
            <a:r>
              <a:rPr lang="en-AU" sz="2400" dirty="0" smtClean="0"/>
              <a:t>in Adelaide the </a:t>
            </a:r>
            <a:r>
              <a:rPr lang="en-AU" sz="2400" dirty="0" err="1" smtClean="0"/>
              <a:t>nett</a:t>
            </a:r>
            <a:r>
              <a:rPr lang="en-AU" sz="2400" dirty="0" smtClean="0"/>
              <a:t> evaporation is about 267 mm in January.</a:t>
            </a:r>
            <a:r>
              <a:rPr lang="en-US" sz="2400" dirty="0" smtClean="0"/>
              <a:t> </a:t>
            </a:r>
            <a:endParaRPr lang="en-AU" sz="2400" dirty="0" smtClean="0"/>
          </a:p>
          <a:p>
            <a:endParaRPr lang="en-AU" dirty="0"/>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64" y="1719424"/>
            <a:ext cx="8881872" cy="379780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8"/>
            <a:ext cx="9144000" cy="1296143"/>
          </a:xfrm>
        </p:spPr>
        <p:txBody>
          <a:bodyPr>
            <a:normAutofit/>
          </a:bodyPr>
          <a:lstStyle/>
          <a:p>
            <a:pPr algn="ctr">
              <a:buNone/>
            </a:pPr>
            <a:r>
              <a:rPr lang="en-AU" sz="2400" dirty="0" smtClean="0"/>
              <a:t>6. One needs to choose the desired number of litres per week per dripper during the hottest dry month (</a:t>
            </a:r>
            <a:r>
              <a:rPr lang="en-AU" sz="2400" i="1" dirty="0" smtClean="0">
                <a:solidFill>
                  <a:srgbClr val="FF0000"/>
                </a:solidFill>
              </a:rPr>
              <a:t>call this A</a:t>
            </a:r>
            <a:r>
              <a:rPr lang="en-AU" sz="2400" dirty="0" smtClean="0"/>
              <a:t>).</a:t>
            </a:r>
            <a:endParaRPr lang="en-AU" dirty="0"/>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64" y="1530096"/>
            <a:ext cx="8881872" cy="379780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9"/>
            <a:ext cx="9144000" cy="2592288"/>
          </a:xfrm>
        </p:spPr>
        <p:txBody>
          <a:bodyPr>
            <a:normAutofit/>
          </a:bodyPr>
          <a:lstStyle/>
          <a:p>
            <a:pPr algn="ctr">
              <a:buNone/>
            </a:pPr>
            <a:r>
              <a:rPr lang="en-AU" sz="2400" dirty="0" smtClean="0"/>
              <a:t>	7. The following formula is used to calculate the surface area of evaporation required to deliver the desired litres per week per dripper during the hottest dry month.</a:t>
            </a:r>
          </a:p>
          <a:p>
            <a:pPr algn="ctr">
              <a:buNone/>
            </a:pPr>
            <a:r>
              <a:rPr lang="en-AU" sz="2400" i="1" dirty="0" smtClean="0">
                <a:solidFill>
                  <a:srgbClr val="FF0000"/>
                </a:solidFill>
              </a:rPr>
              <a:t>surface area of evaporation = (n*A)/(E*7)</a:t>
            </a:r>
          </a:p>
          <a:p>
            <a:pPr algn="ctr">
              <a:buNone/>
            </a:pPr>
            <a:r>
              <a:rPr lang="en-AU" sz="2400" dirty="0" smtClean="0"/>
              <a:t>where </a:t>
            </a:r>
            <a:r>
              <a:rPr lang="en-AU" sz="2400" i="1" dirty="0" smtClean="0"/>
              <a:t>n</a:t>
            </a:r>
            <a:r>
              <a:rPr lang="en-AU" sz="2400" dirty="0" smtClean="0"/>
              <a:t> is the number of days in the hottest dry month.</a:t>
            </a:r>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64" y="2420888"/>
            <a:ext cx="8881872" cy="379780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9"/>
            <a:ext cx="9144000" cy="2592288"/>
          </a:xfrm>
        </p:spPr>
        <p:txBody>
          <a:bodyPr>
            <a:normAutofit/>
          </a:bodyPr>
          <a:lstStyle/>
          <a:p>
            <a:pPr algn="ctr">
              <a:buNone/>
            </a:pPr>
            <a:r>
              <a:rPr lang="en-AU" sz="2400" dirty="0" smtClean="0"/>
              <a:t>	8. Suppose that many different  emitters are used and for each emitter one knows the nozzle ratio </a:t>
            </a:r>
          </a:p>
          <a:p>
            <a:pPr algn="ctr">
              <a:buNone/>
            </a:pPr>
            <a:r>
              <a:rPr lang="en-AU" sz="2200" i="1" dirty="0" smtClean="0">
                <a:solidFill>
                  <a:srgbClr val="FF0000"/>
                </a:solidFill>
              </a:rPr>
              <a:t>nozzle ratio = (flow rate of irrigation nozzle) / (flow rate of control nozzle)</a:t>
            </a:r>
          </a:p>
          <a:p>
            <a:pPr algn="ctr">
              <a:buNone/>
            </a:pPr>
            <a:r>
              <a:rPr lang="en-AU" sz="2400" dirty="0" smtClean="0"/>
              <a:t>To calculate the surface are of evaporation in this case one needs to choose the desired number of litres per week for the control nozzle during the hottest dry month.</a:t>
            </a:r>
          </a:p>
        </p:txBody>
      </p:sp>
      <p:sp>
        <p:nvSpPr>
          <p:cNvPr id="4" name="TextBox 3"/>
          <p:cNvSpPr txBox="1"/>
          <p:nvPr/>
        </p:nvSpPr>
        <p:spPr>
          <a:xfrm>
            <a:off x="0" y="105273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64" y="2780928"/>
            <a:ext cx="8881872" cy="379780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8"/>
            <a:ext cx="9144000" cy="1152127"/>
          </a:xfrm>
        </p:spPr>
        <p:txBody>
          <a:bodyPr>
            <a:normAutofit/>
          </a:bodyPr>
          <a:lstStyle/>
          <a:p>
            <a:pPr algn="ctr">
              <a:buNone/>
            </a:pPr>
            <a:r>
              <a:rPr lang="en-AU" sz="2400" dirty="0" smtClean="0"/>
              <a:t>9. A level line is marked on the inside of the evaporator about 3 cm below the overflow level.</a:t>
            </a:r>
            <a:endParaRPr lang="en-AU" dirty="0"/>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64" y="1530096"/>
            <a:ext cx="8881872" cy="3797808"/>
          </a:xfrm>
          <a:prstGeom prst="rect">
            <a:avLst/>
          </a:prstGeom>
        </p:spPr>
      </p:pic>
      <p:sp>
        <p:nvSpPr>
          <p:cNvPr id="5" name="Left Arrow 4"/>
          <p:cNvSpPr/>
          <p:nvPr/>
        </p:nvSpPr>
        <p:spPr>
          <a:xfrm>
            <a:off x="1510422" y="2940969"/>
            <a:ext cx="720000" cy="360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Left Arrow 5"/>
          <p:cNvSpPr/>
          <p:nvPr/>
        </p:nvSpPr>
        <p:spPr>
          <a:xfrm>
            <a:off x="1510422" y="4546482"/>
            <a:ext cx="720000" cy="360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8"/>
            <a:ext cx="9144000" cy="1296144"/>
          </a:xfrm>
        </p:spPr>
        <p:txBody>
          <a:bodyPr>
            <a:normAutofit fontScale="92500"/>
          </a:bodyPr>
          <a:lstStyle/>
          <a:p>
            <a:pPr algn="ctr">
              <a:buNone/>
            </a:pPr>
            <a:r>
              <a:rPr lang="en-AU" sz="2400" dirty="0" smtClean="0"/>
              <a:t>10. For each sector, open the valve when the water level in the evaporator is about 1 cm below the level line. Close the valve </a:t>
            </a:r>
            <a:br>
              <a:rPr lang="en-AU" sz="2400" dirty="0" smtClean="0"/>
            </a:br>
            <a:r>
              <a:rPr lang="en-AU" sz="2400" dirty="0" smtClean="0"/>
              <a:t>when the water level reaches the level line. The cycle continues indefinitely.</a:t>
            </a:r>
            <a:endParaRPr lang="en-AU" dirty="0"/>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pic>
        <p:nvPicPr>
          <p:cNvPr id="8" name="Picture 7" descr="schematic.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64" y="1530096"/>
            <a:ext cx="8881872" cy="3797808"/>
          </a:xfrm>
          <a:prstGeom prst="rect">
            <a:avLst/>
          </a:prstGeom>
        </p:spPr>
      </p:pic>
      <p:sp>
        <p:nvSpPr>
          <p:cNvPr id="5" name="Left Arrow 4"/>
          <p:cNvSpPr/>
          <p:nvPr/>
        </p:nvSpPr>
        <p:spPr>
          <a:xfrm>
            <a:off x="4265307" y="2492936"/>
            <a:ext cx="720000" cy="360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Left Arrow 5"/>
          <p:cNvSpPr/>
          <p:nvPr/>
        </p:nvSpPr>
        <p:spPr>
          <a:xfrm>
            <a:off x="4265307" y="4093137"/>
            <a:ext cx="720000" cy="3600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190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685800" y="1"/>
            <a:ext cx="7772400" cy="4293095"/>
          </a:xfrm>
        </p:spPr>
        <p:txBody>
          <a:bodyPr/>
          <a:lstStyle/>
          <a:p>
            <a:r>
              <a:rPr lang="en-US" dirty="0" smtClean="0">
                <a:solidFill>
                  <a:schemeClr val="bg1"/>
                </a:solidFill>
              </a:rPr>
              <a:t>Advantages of </a:t>
            </a:r>
            <a:br>
              <a:rPr lang="en-US" dirty="0" smtClean="0">
                <a:solidFill>
                  <a:schemeClr val="bg1"/>
                </a:solidFill>
              </a:rPr>
            </a:br>
            <a:r>
              <a:rPr lang="en-US" dirty="0" smtClean="0">
                <a:solidFill>
                  <a:schemeClr val="bg1"/>
                </a:solidFill>
              </a:rPr>
              <a:t>unpowered evaporative measured irrigation </a:t>
            </a:r>
            <a:endParaRPr lang="en-AU"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260648"/>
            <a:ext cx="8208912" cy="7200800"/>
          </a:xfrm>
        </p:spPr>
        <p:txBody>
          <a:bodyPr>
            <a:normAutofit/>
          </a:bodyPr>
          <a:lstStyle/>
          <a:p>
            <a:pPr marL="457200" indent="-457200" algn="ctr">
              <a:buNone/>
            </a:pPr>
            <a:r>
              <a:rPr lang="en-AU" sz="2400" b="1" dirty="0" smtClean="0"/>
              <a:t>Advantages</a:t>
            </a:r>
          </a:p>
          <a:p>
            <a:pPr marL="457200" indent="-457200">
              <a:buAutoNum type="arabicPeriod"/>
            </a:pPr>
            <a:r>
              <a:rPr lang="en-AU" sz="2400" dirty="0" smtClean="0"/>
              <a:t>Save more water by controlling the application rate for each plant during the hottest dry month of the year, taking account  of all relevant factors such as </a:t>
            </a:r>
            <a:r>
              <a:rPr lang="en-AU" sz="2400" dirty="0" err="1" smtClean="0"/>
              <a:t>evapotranspiration</a:t>
            </a:r>
            <a:r>
              <a:rPr lang="en-AU" sz="2400" dirty="0" smtClean="0"/>
              <a:t>, soil type, and leaf area .</a:t>
            </a:r>
          </a:p>
          <a:p>
            <a:pPr marL="514350" indent="-514350">
              <a:buAutoNum type="arabicPeriod"/>
            </a:pPr>
            <a:r>
              <a:rPr lang="en-US" sz="2400" dirty="0" smtClean="0"/>
              <a:t>Save more water by allowing the prevailing weather conditions to control the variations in the application rate for each plant throughout the year. The irrigation is evaporative, that is, the application rate for each plant is proportional to the </a:t>
            </a:r>
            <a:r>
              <a:rPr lang="en-US" sz="2400" dirty="0" err="1" smtClean="0"/>
              <a:t>nett</a:t>
            </a:r>
            <a:r>
              <a:rPr lang="en-US" sz="2400" dirty="0" smtClean="0"/>
              <a:t> evaporation rate.</a:t>
            </a:r>
          </a:p>
          <a:p>
            <a:pPr marL="514350" indent="-514350">
              <a:buAutoNum type="arabicPeriod"/>
            </a:pPr>
            <a:r>
              <a:rPr lang="en-US" sz="2400" dirty="0" smtClean="0"/>
              <a:t>The application rate is not affected by the water level at which the irrigation starts and the water level at which the irrigation stops.</a:t>
            </a:r>
          </a:p>
          <a:p>
            <a:pPr marL="514350" indent="-514350">
              <a:buNone/>
            </a:pPr>
            <a:endParaRPr lang="en-AU" sz="2400" dirty="0"/>
          </a:p>
        </p:txBody>
      </p:sp>
      <p:sp>
        <p:nvSpPr>
          <p:cNvPr id="4" name="TextBox 3"/>
          <p:cNvSpPr txBox="1"/>
          <p:nvPr/>
        </p:nvSpPr>
        <p:spPr>
          <a:xfrm>
            <a:off x="0" y="692696"/>
            <a:ext cx="9144000" cy="369332"/>
          </a:xfrm>
          <a:prstGeom prst="rect">
            <a:avLst/>
          </a:prstGeom>
          <a:noFill/>
        </p:spPr>
        <p:txBody>
          <a:bodyPr wrap="square" rtlCol="0">
            <a:spAutoFit/>
          </a:bodyPr>
          <a:lstStyle/>
          <a:p>
            <a:endParaRPr lang="en-A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88640"/>
            <a:ext cx="8208912" cy="6597352"/>
          </a:xfrm>
        </p:spPr>
        <p:txBody>
          <a:bodyPr>
            <a:normAutofit/>
          </a:bodyPr>
          <a:lstStyle/>
          <a:p>
            <a:pPr marL="457200" indent="-457200" algn="ctr">
              <a:buNone/>
            </a:pPr>
            <a:r>
              <a:rPr lang="en-AU" sz="2400" b="1" dirty="0" smtClean="0"/>
              <a:t>Advantages</a:t>
            </a:r>
          </a:p>
          <a:p>
            <a:pPr marL="514350" indent="-514350">
              <a:buAutoNum type="arabicPeriod" startAt="4"/>
            </a:pPr>
            <a:r>
              <a:rPr lang="en-US" sz="2400" dirty="0" smtClean="0"/>
              <a:t>You can adjust the irrigation frequency by adjusting the water level at which the irrigation starts. For example, if you require more frequent irrigation with less water, then start the irrigation when the water level is less than 1 cm below the level line.</a:t>
            </a:r>
          </a:p>
          <a:p>
            <a:pPr marL="514350" lvl="0" indent="-514350">
              <a:buAutoNum type="arabicPeriod" startAt="4"/>
            </a:pPr>
            <a:r>
              <a:rPr lang="en-US" sz="2400" dirty="0" smtClean="0"/>
              <a:t>For those months of the year when the rainfall exceeds evaporation, the water level will be above the level line and so there is no irrigation.</a:t>
            </a:r>
          </a:p>
          <a:p>
            <a:pPr marL="514350" lvl="0" indent="-514350">
              <a:buNone/>
            </a:pPr>
            <a:r>
              <a:rPr lang="en-US" sz="2400" dirty="0" smtClean="0"/>
              <a:t>6.	 Gravity feed irrigation requires that the head of water in the water tank is higher than the emitters.  As the water tank empties, the flow rate at the emitters will decrease. This would be a problem with conventional irrigation because of the need to control the flow rate.</a:t>
            </a:r>
          </a:p>
          <a:p>
            <a:pPr marL="514350" lvl="0" indent="-514350">
              <a:buNone/>
            </a:pPr>
            <a:endParaRPr lang="en-AU" sz="2400" dirty="0" smtClean="0"/>
          </a:p>
          <a:p>
            <a:pPr marL="514350" indent="-514350">
              <a:buNone/>
            </a:pPr>
            <a:endParaRPr lang="en-AU" sz="2400" dirty="0"/>
          </a:p>
        </p:txBody>
      </p:sp>
      <p:sp>
        <p:nvSpPr>
          <p:cNvPr id="4" name="TextBox 3"/>
          <p:cNvSpPr txBox="1"/>
          <p:nvPr/>
        </p:nvSpPr>
        <p:spPr>
          <a:xfrm>
            <a:off x="899592" y="4005064"/>
            <a:ext cx="9144000" cy="369332"/>
          </a:xfrm>
          <a:prstGeom prst="rect">
            <a:avLst/>
          </a:prstGeom>
          <a:noFill/>
        </p:spPr>
        <p:txBody>
          <a:bodyPr wrap="square" rtlCol="0">
            <a:spAutoFit/>
          </a:bodyPr>
          <a:lstStyle/>
          <a:p>
            <a:endParaRPr lang="en-A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260648"/>
            <a:ext cx="8208912" cy="6264696"/>
          </a:xfrm>
        </p:spPr>
        <p:txBody>
          <a:bodyPr>
            <a:normAutofit/>
          </a:bodyPr>
          <a:lstStyle/>
          <a:p>
            <a:pPr marL="457200" indent="-457200" algn="ctr">
              <a:buNone/>
            </a:pPr>
            <a:r>
              <a:rPr lang="en-AU" sz="2400" b="1" dirty="0" smtClean="0"/>
              <a:t>Advantages</a:t>
            </a:r>
          </a:p>
          <a:p>
            <a:pPr marL="457200" lvl="0" indent="-457200">
              <a:buAutoNum type="arabicPeriod" startAt="7"/>
            </a:pPr>
            <a:r>
              <a:rPr lang="en-US" sz="2400" dirty="0" smtClean="0"/>
              <a:t>Measured irrigation does not need to be pressurized and so it is more energy-efficient and no hose clamps are needed.</a:t>
            </a:r>
            <a:endParaRPr lang="en-AU" sz="2400" dirty="0" smtClean="0"/>
          </a:p>
          <a:p>
            <a:pPr marL="457200" indent="-457200">
              <a:buAutoNum type="arabicPeriod" startAt="7"/>
            </a:pPr>
            <a:r>
              <a:rPr lang="en-US" sz="2400" dirty="0" smtClean="0"/>
              <a:t>For conventional gravity feed systems in developing countries, a minimum head of water is recommended (greater than one </a:t>
            </a:r>
            <a:r>
              <a:rPr lang="en-US" sz="2400" dirty="0" err="1" smtClean="0"/>
              <a:t>metre</a:t>
            </a:r>
            <a:r>
              <a:rPr lang="en-US" sz="2400" dirty="0" smtClean="0"/>
              <a:t>). Measured irrigation is more energy-efficient because the head may be much lower.</a:t>
            </a:r>
            <a:endParaRPr lang="en-AU" sz="2400" dirty="0" smtClean="0"/>
          </a:p>
          <a:p>
            <a:pPr marL="457200" indent="-457200">
              <a:buNone/>
            </a:pPr>
            <a:r>
              <a:rPr lang="en-US" sz="2400" dirty="0" smtClean="0"/>
              <a:t>9.	Evaporative measured irrigation is an example of a low cost simple technology with a high level of control over the application rate to each plant.</a:t>
            </a:r>
            <a:endParaRPr lang="en-AU" sz="2400" dirty="0" smtClean="0"/>
          </a:p>
          <a:p>
            <a:pPr marL="514350" lvl="0" indent="-514350">
              <a:buNone/>
            </a:pPr>
            <a:endParaRPr lang="en-AU" sz="2400" dirty="0" smtClean="0"/>
          </a:p>
          <a:p>
            <a:pPr marL="514350" indent="-514350">
              <a:buNone/>
            </a:pPr>
            <a:endParaRPr lang="en-AU" sz="2400" dirty="0"/>
          </a:p>
        </p:txBody>
      </p:sp>
      <p:sp>
        <p:nvSpPr>
          <p:cNvPr id="4" name="TextBox 3"/>
          <p:cNvSpPr txBox="1"/>
          <p:nvPr/>
        </p:nvSpPr>
        <p:spPr>
          <a:xfrm>
            <a:off x="899592" y="4005064"/>
            <a:ext cx="9144000" cy="369332"/>
          </a:xfrm>
          <a:prstGeom prst="rect">
            <a:avLst/>
          </a:prstGeom>
          <a:noFill/>
        </p:spPr>
        <p:txBody>
          <a:bodyPr wrap="square" rtlCol="0">
            <a:spAutoFit/>
          </a:bodyPr>
          <a:lstStyle/>
          <a:p>
            <a:endParaRPr lang="en-A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0" y="-27384"/>
            <a:ext cx="9144000" cy="1470025"/>
          </a:xfrm>
        </p:spPr>
        <p:txBody>
          <a:bodyPr/>
          <a:lstStyle/>
          <a:p>
            <a:r>
              <a:rPr lang="en-US" b="1" dirty="0" smtClean="0">
                <a:solidFill>
                  <a:schemeClr val="bg1"/>
                </a:solidFill>
              </a:rPr>
              <a:t>Applications of measured irrigation</a:t>
            </a:r>
            <a:endParaRPr lang="en-AU" dirty="0">
              <a:solidFill>
                <a:schemeClr val="bg1"/>
              </a:solidFill>
            </a:endParaRPr>
          </a:p>
        </p:txBody>
      </p:sp>
      <p:sp>
        <p:nvSpPr>
          <p:cNvPr id="3" name="Subtitle 2"/>
          <p:cNvSpPr>
            <a:spLocks noGrp="1"/>
          </p:cNvSpPr>
          <p:nvPr>
            <p:ph type="subTitle" idx="1"/>
          </p:nvPr>
        </p:nvSpPr>
        <p:spPr>
          <a:xfrm>
            <a:off x="395536" y="1412776"/>
            <a:ext cx="8424936" cy="5976664"/>
          </a:xfrm>
        </p:spPr>
        <p:txBody>
          <a:bodyPr>
            <a:normAutofit/>
          </a:bodyPr>
          <a:lstStyle/>
          <a:p>
            <a:pPr marL="514350" lvl="1" indent="-514350" algn="l">
              <a:spcBef>
                <a:spcPts val="2400"/>
              </a:spcBef>
              <a:buAutoNum type="arabicPeriod"/>
            </a:pPr>
            <a:r>
              <a:rPr lang="en-AU" sz="3200" dirty="0" smtClean="0">
                <a:solidFill>
                  <a:schemeClr val="bg1"/>
                </a:solidFill>
              </a:rPr>
              <a:t>Low cost measured irrigation for smallholders in developing countries.</a:t>
            </a:r>
          </a:p>
          <a:p>
            <a:pPr marL="514350" lvl="1" indent="-514350" algn="l">
              <a:spcBef>
                <a:spcPts val="2400"/>
              </a:spcBef>
              <a:buAutoNum type="arabicPeriod"/>
            </a:pPr>
            <a:r>
              <a:rPr lang="en-AU" sz="3200" dirty="0" smtClean="0">
                <a:solidFill>
                  <a:schemeClr val="bg1"/>
                </a:solidFill>
              </a:rPr>
              <a:t>Measured irrigation from a rainwater tank.</a:t>
            </a:r>
          </a:p>
          <a:p>
            <a:pPr marL="514350" indent="-514350" algn="l">
              <a:spcBef>
                <a:spcPts val="2400"/>
              </a:spcBef>
            </a:pPr>
            <a:r>
              <a:rPr lang="en-US" dirty="0" smtClean="0">
                <a:solidFill>
                  <a:schemeClr val="bg1"/>
                </a:solidFill>
              </a:rPr>
              <a:t>3.	Upgrading  drip irrigation to measured irrigation.</a:t>
            </a:r>
            <a:endParaRPr lang="en-AU" dirty="0" smtClean="0">
              <a:solidFill>
                <a:schemeClr val="bg1"/>
              </a:solidFill>
            </a:endParaRPr>
          </a:p>
          <a:p>
            <a:pPr marL="514350" indent="-514350" algn="l">
              <a:spcBef>
                <a:spcPts val="2400"/>
              </a:spcBef>
              <a:buAutoNum type="arabicPeriod" startAt="4"/>
            </a:pPr>
            <a:r>
              <a:rPr lang="en-US" dirty="0" smtClean="0">
                <a:solidFill>
                  <a:schemeClr val="bg1"/>
                </a:solidFill>
              </a:rPr>
              <a:t>Measured irrigation of seedlings in nurseries.</a:t>
            </a:r>
          </a:p>
          <a:p>
            <a:pPr marL="514350" indent="-514350" algn="l">
              <a:spcBef>
                <a:spcPts val="2400"/>
              </a:spcBef>
              <a:buFont typeface="Arial" pitchFamily="34" charset="0"/>
              <a:buAutoNum type="arabicPeriod" startAt="4"/>
            </a:pPr>
            <a:r>
              <a:rPr lang="en-US" dirty="0" smtClean="0">
                <a:solidFill>
                  <a:schemeClr val="bg1"/>
                </a:solidFill>
              </a:rPr>
              <a:t>Solar-powered multi-sector measured irrigation</a:t>
            </a:r>
            <a:r>
              <a:rPr lang="en-US" b="1" dirty="0" smtClean="0">
                <a:solidFill>
                  <a:schemeClr val="bg1"/>
                </a:solidFill>
              </a:rPr>
              <a:t>.</a:t>
            </a:r>
            <a:endParaRPr lang="en-AU" b="1" dirty="0" smtClean="0">
              <a:solidFill>
                <a:schemeClr val="bg1"/>
              </a:solidFill>
            </a:endParaRPr>
          </a:p>
          <a:p>
            <a:pPr marL="514350" indent="-514350" algn="l"/>
            <a:endParaRPr lang="en-AU" dirty="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dc part 1.mp4">
            <a:hlinkClick r:id="" action="ppaction://media"/>
          </p:cNvPr>
          <p:cNvPicPr>
            <a:picLocks noRot="1" noChangeAspect="1"/>
          </p:cNvPicPr>
          <p:nvPr>
            <a:videoFile r:link="rId1"/>
          </p:nvPr>
        </p:nvPicPr>
        <p:blipFill>
          <a:blip r:embed="rId4" cstate="print"/>
          <a:stretch>
            <a:fillRect/>
          </a:stretch>
        </p:blipFill>
        <p:spPr>
          <a:xfrm>
            <a:off x="3048000" y="2286000"/>
            <a:ext cx="3048000" cy="2286000"/>
          </a:xfrm>
          <a:prstGeom prst="rect">
            <a:avLst/>
          </a:prstGeom>
        </p:spPr>
      </p:pic>
      <p:sp>
        <p:nvSpPr>
          <p:cNvPr id="12" name="TextBox 11"/>
          <p:cNvSpPr txBox="1"/>
          <p:nvPr/>
        </p:nvSpPr>
        <p:spPr>
          <a:xfrm>
            <a:off x="539552" y="548680"/>
            <a:ext cx="8064896" cy="1384995"/>
          </a:xfrm>
          <a:prstGeom prst="rect">
            <a:avLst/>
          </a:prstGeom>
          <a:noFill/>
        </p:spPr>
        <p:txBody>
          <a:bodyPr wrap="square" rtlCol="0">
            <a:spAutoFit/>
          </a:bodyPr>
          <a:lstStyle/>
          <a:p>
            <a:pPr algn="ctr"/>
            <a:r>
              <a:rPr lang="en-AU" sz="2800" dirty="0" smtClean="0"/>
              <a:t>Low cost measured irrigation for smallholders in developing countries</a:t>
            </a:r>
          </a:p>
          <a:p>
            <a:pPr algn="ctr"/>
            <a:r>
              <a:rPr lang="en-AU" sz="2800" dirty="0" smtClean="0"/>
              <a:t>Part 1.  Introduction</a:t>
            </a:r>
            <a:endParaRPr lang="en-A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dc part 2.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10" name="TextBox 9"/>
          <p:cNvSpPr txBox="1"/>
          <p:nvPr/>
        </p:nvSpPr>
        <p:spPr>
          <a:xfrm>
            <a:off x="323528" y="332656"/>
            <a:ext cx="8352928" cy="1661993"/>
          </a:xfrm>
          <a:prstGeom prst="rect">
            <a:avLst/>
          </a:prstGeom>
          <a:noFill/>
        </p:spPr>
        <p:txBody>
          <a:bodyPr wrap="square" rtlCol="0">
            <a:spAutoFit/>
          </a:bodyPr>
          <a:lstStyle/>
          <a:p>
            <a:pPr algn="ctr"/>
            <a:r>
              <a:rPr lang="en-AU" sz="2800" dirty="0" smtClean="0"/>
              <a:t>Low cost measured irrigation for smallholders in developing countries</a:t>
            </a:r>
          </a:p>
          <a:p>
            <a:pPr algn="ctr"/>
            <a:r>
              <a:rPr lang="en-AU" sz="2800" dirty="0" smtClean="0"/>
              <a:t>Part 2.  The evaporator</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dc part 3.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6" name="TextBox 5"/>
          <p:cNvSpPr txBox="1"/>
          <p:nvPr/>
        </p:nvSpPr>
        <p:spPr>
          <a:xfrm>
            <a:off x="467544" y="404664"/>
            <a:ext cx="8136904" cy="1384995"/>
          </a:xfrm>
          <a:prstGeom prst="rect">
            <a:avLst/>
          </a:prstGeom>
          <a:noFill/>
        </p:spPr>
        <p:txBody>
          <a:bodyPr wrap="square" rtlCol="0">
            <a:spAutoFit/>
          </a:bodyPr>
          <a:lstStyle/>
          <a:p>
            <a:pPr algn="ctr"/>
            <a:r>
              <a:rPr lang="en-AU" sz="2800" dirty="0" smtClean="0"/>
              <a:t>Low cost measured irrigation for smallholders in developing countries</a:t>
            </a:r>
          </a:p>
          <a:p>
            <a:pPr algn="ctr"/>
            <a:r>
              <a:rPr lang="en-AU" sz="2800" dirty="0" smtClean="0"/>
              <a:t>Part 3.  Irrigation frequency</a:t>
            </a:r>
            <a:endParaRPr lang="en-A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dvance part 1.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4" name="TextBox 3"/>
          <p:cNvSpPr txBox="1"/>
          <p:nvPr/>
        </p:nvSpPr>
        <p:spPr>
          <a:xfrm>
            <a:off x="395536" y="404664"/>
            <a:ext cx="8280920" cy="954107"/>
          </a:xfrm>
          <a:prstGeom prst="rect">
            <a:avLst/>
          </a:prstGeom>
          <a:noFill/>
        </p:spPr>
        <p:txBody>
          <a:bodyPr wrap="square" rtlCol="0">
            <a:spAutoFit/>
          </a:bodyPr>
          <a:lstStyle/>
          <a:p>
            <a:pPr algn="ctr"/>
            <a:r>
              <a:rPr lang="en-AU" sz="2800" dirty="0" smtClean="0"/>
              <a:t>Measured irrigation from a rainwater tank</a:t>
            </a:r>
          </a:p>
          <a:p>
            <a:pPr algn="ctr"/>
            <a:r>
              <a:rPr lang="en-AU" sz="2800" dirty="0" smtClean="0"/>
              <a:t>Part 1.  Introduction</a:t>
            </a:r>
            <a:endParaRPr lang="en-A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dvance part 2.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5" name="TextBox 4"/>
          <p:cNvSpPr txBox="1"/>
          <p:nvPr/>
        </p:nvSpPr>
        <p:spPr>
          <a:xfrm>
            <a:off x="395536" y="332656"/>
            <a:ext cx="8424936" cy="1384995"/>
          </a:xfrm>
          <a:prstGeom prst="rect">
            <a:avLst/>
          </a:prstGeom>
          <a:noFill/>
        </p:spPr>
        <p:txBody>
          <a:bodyPr wrap="square" rtlCol="0">
            <a:spAutoFit/>
          </a:bodyPr>
          <a:lstStyle/>
          <a:p>
            <a:pPr algn="ctr"/>
            <a:r>
              <a:rPr lang="en-AU" sz="2800" dirty="0" smtClean="0"/>
              <a:t>Measured irrigation from a rainwater tank</a:t>
            </a:r>
          </a:p>
          <a:p>
            <a:pPr algn="ctr"/>
            <a:r>
              <a:rPr lang="en-AU" sz="2800" dirty="0" smtClean="0"/>
              <a:t>Part 2.  Nozzles</a:t>
            </a:r>
          </a:p>
          <a:p>
            <a:endParaRPr lang="en-A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3528" y="404664"/>
            <a:ext cx="8424936" cy="1231106"/>
          </a:xfrm>
          <a:prstGeom prst="rect">
            <a:avLst/>
          </a:prstGeom>
          <a:noFill/>
        </p:spPr>
        <p:txBody>
          <a:bodyPr wrap="square" rtlCol="0">
            <a:spAutoFit/>
          </a:bodyPr>
          <a:lstStyle/>
          <a:p>
            <a:pPr algn="ctr"/>
            <a:r>
              <a:rPr lang="en-AU" sz="2800" dirty="0" smtClean="0"/>
              <a:t>Measured irrigation from a rainwater tank</a:t>
            </a:r>
          </a:p>
          <a:p>
            <a:pPr algn="ctr"/>
            <a:r>
              <a:rPr lang="en-AU" sz="2800" dirty="0" smtClean="0"/>
              <a:t>Part 3.  Application rates</a:t>
            </a:r>
          </a:p>
          <a:p>
            <a:endParaRPr lang="en-AU" dirty="0"/>
          </a:p>
        </p:txBody>
      </p:sp>
      <p:pic>
        <p:nvPicPr>
          <p:cNvPr id="6" name="advance part 3.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dvance part 4.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6" name="TextBox 5"/>
          <p:cNvSpPr txBox="1"/>
          <p:nvPr/>
        </p:nvSpPr>
        <p:spPr>
          <a:xfrm>
            <a:off x="323528" y="404664"/>
            <a:ext cx="8424936" cy="1231106"/>
          </a:xfrm>
          <a:prstGeom prst="rect">
            <a:avLst/>
          </a:prstGeom>
          <a:noFill/>
        </p:spPr>
        <p:txBody>
          <a:bodyPr wrap="square" rtlCol="0">
            <a:spAutoFit/>
          </a:bodyPr>
          <a:lstStyle/>
          <a:p>
            <a:pPr algn="ctr"/>
            <a:r>
              <a:rPr lang="en-AU" sz="2800" dirty="0" smtClean="0"/>
              <a:t>Measured irrigation from a rainwater tank</a:t>
            </a:r>
          </a:p>
          <a:p>
            <a:pPr algn="ctr"/>
            <a:r>
              <a:rPr lang="en-AU" sz="2800" dirty="0" smtClean="0"/>
              <a:t>Part 4.  The irrigation industry</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dvance part 5.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7" name="TextBox 6"/>
          <p:cNvSpPr txBox="1"/>
          <p:nvPr/>
        </p:nvSpPr>
        <p:spPr>
          <a:xfrm>
            <a:off x="323528" y="404664"/>
            <a:ext cx="8352928" cy="1231106"/>
          </a:xfrm>
          <a:prstGeom prst="rect">
            <a:avLst/>
          </a:prstGeom>
          <a:noFill/>
        </p:spPr>
        <p:txBody>
          <a:bodyPr wrap="square" rtlCol="0">
            <a:spAutoFit/>
          </a:bodyPr>
          <a:lstStyle/>
          <a:p>
            <a:pPr algn="ctr"/>
            <a:r>
              <a:rPr lang="en-AU" sz="2800" dirty="0" smtClean="0"/>
              <a:t>Measured irrigation from a rainwater tank</a:t>
            </a:r>
          </a:p>
          <a:p>
            <a:pPr algn="ctr"/>
            <a:r>
              <a:rPr lang="en-AU" sz="2800" dirty="0" smtClean="0"/>
              <a:t>Part 5.  Automation</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dvance part 6.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7" name="TextBox 6"/>
          <p:cNvSpPr txBox="1"/>
          <p:nvPr/>
        </p:nvSpPr>
        <p:spPr>
          <a:xfrm>
            <a:off x="323528" y="332656"/>
            <a:ext cx="8280920" cy="1231106"/>
          </a:xfrm>
          <a:prstGeom prst="rect">
            <a:avLst/>
          </a:prstGeom>
          <a:noFill/>
        </p:spPr>
        <p:txBody>
          <a:bodyPr wrap="square" rtlCol="0">
            <a:spAutoFit/>
          </a:bodyPr>
          <a:lstStyle/>
          <a:p>
            <a:pPr algn="ctr"/>
            <a:r>
              <a:rPr lang="en-AU" sz="2800" dirty="0" smtClean="0"/>
              <a:t>Measured irrigation from a rainwater tank</a:t>
            </a:r>
          </a:p>
          <a:p>
            <a:pPr algn="ctr"/>
            <a:r>
              <a:rPr lang="en-AU" sz="2800" dirty="0" smtClean="0"/>
              <a:t>Part 6.  Irrigation frequency</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dvance part 7.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8" name="TextBox 7"/>
          <p:cNvSpPr txBox="1"/>
          <p:nvPr/>
        </p:nvSpPr>
        <p:spPr>
          <a:xfrm>
            <a:off x="323528" y="332656"/>
            <a:ext cx="8352928" cy="1231106"/>
          </a:xfrm>
          <a:prstGeom prst="rect">
            <a:avLst/>
          </a:prstGeom>
          <a:noFill/>
        </p:spPr>
        <p:txBody>
          <a:bodyPr wrap="square" rtlCol="0">
            <a:spAutoFit/>
          </a:bodyPr>
          <a:lstStyle/>
          <a:p>
            <a:pPr algn="ctr"/>
            <a:r>
              <a:rPr lang="en-AU" sz="2800" dirty="0" smtClean="0"/>
              <a:t>Measured irrigation from a rainwater tank</a:t>
            </a:r>
          </a:p>
          <a:p>
            <a:pPr algn="ctr"/>
            <a:r>
              <a:rPr lang="en-AU" sz="2800" dirty="0" smtClean="0"/>
              <a:t>Part 7.  Nozzle ratios</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roller part 1.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5" name="TextBox 4"/>
          <p:cNvSpPr txBox="1"/>
          <p:nvPr/>
        </p:nvSpPr>
        <p:spPr>
          <a:xfrm>
            <a:off x="395536" y="404664"/>
            <a:ext cx="8280920" cy="954107"/>
          </a:xfrm>
          <a:prstGeom prst="rect">
            <a:avLst/>
          </a:prstGeom>
          <a:noFill/>
        </p:spPr>
        <p:txBody>
          <a:bodyPr wrap="square" rtlCol="0">
            <a:spAutoFit/>
          </a:bodyPr>
          <a:lstStyle/>
          <a:p>
            <a:pPr algn="ctr"/>
            <a:r>
              <a:rPr lang="en-US" sz="2800" dirty="0" smtClean="0"/>
              <a:t>Upgrading  drip irrigation to measured irrigation</a:t>
            </a:r>
          </a:p>
          <a:p>
            <a:pPr algn="ctr"/>
            <a:r>
              <a:rPr lang="en-US" sz="2800" dirty="0" smtClean="0"/>
              <a:t>Part 1.  Introduction</a:t>
            </a:r>
            <a:endParaRPr lang="en-A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roller part 2.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5" name="TextBox 4"/>
          <p:cNvSpPr txBox="1"/>
          <p:nvPr/>
        </p:nvSpPr>
        <p:spPr>
          <a:xfrm>
            <a:off x="395536" y="476672"/>
            <a:ext cx="8280920" cy="1384995"/>
          </a:xfrm>
          <a:prstGeom prst="rect">
            <a:avLst/>
          </a:prstGeom>
          <a:noFill/>
        </p:spPr>
        <p:txBody>
          <a:bodyPr wrap="square" rtlCol="0">
            <a:spAutoFit/>
          </a:bodyPr>
          <a:lstStyle/>
          <a:p>
            <a:pPr algn="ctr"/>
            <a:r>
              <a:rPr lang="en-US" sz="2800" dirty="0" smtClean="0"/>
              <a:t>Upgrading  drip irrigation to measured irrigation</a:t>
            </a:r>
          </a:p>
          <a:p>
            <a:pPr algn="ctr"/>
            <a:r>
              <a:rPr lang="en-US" sz="2800" dirty="0" smtClean="0"/>
              <a:t>Part 2.  Measured Irrigation Nozzle Selector Tool</a:t>
            </a:r>
            <a:endParaRPr lang="en-AU" sz="2800" dirty="0" smtClean="0"/>
          </a:p>
          <a:p>
            <a:endParaRPr lang="en-A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roller part 3.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5" name="TextBox 4"/>
          <p:cNvSpPr txBox="1"/>
          <p:nvPr/>
        </p:nvSpPr>
        <p:spPr>
          <a:xfrm>
            <a:off x="395536" y="404664"/>
            <a:ext cx="8424936" cy="1384995"/>
          </a:xfrm>
          <a:prstGeom prst="rect">
            <a:avLst/>
          </a:prstGeom>
          <a:noFill/>
        </p:spPr>
        <p:txBody>
          <a:bodyPr wrap="square" rtlCol="0">
            <a:spAutoFit/>
          </a:bodyPr>
          <a:lstStyle/>
          <a:p>
            <a:pPr algn="ctr"/>
            <a:r>
              <a:rPr lang="en-US" sz="2800" dirty="0" smtClean="0"/>
              <a:t>Upgrading  drip irrigation to measured irrigation</a:t>
            </a:r>
          </a:p>
          <a:p>
            <a:pPr algn="ctr"/>
            <a:r>
              <a:rPr lang="en-US" sz="2800" dirty="0" smtClean="0"/>
              <a:t>Part 3.  Choosing an evaporator</a:t>
            </a:r>
            <a:endParaRPr lang="en-AU" sz="2800" dirty="0" smtClean="0"/>
          </a:p>
          <a:p>
            <a:endParaRPr lang="en-A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_0780.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7680" y="365760"/>
            <a:ext cx="8168640" cy="612648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ursery part 1.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4" name="TextBox 3"/>
          <p:cNvSpPr txBox="1"/>
          <p:nvPr/>
        </p:nvSpPr>
        <p:spPr>
          <a:xfrm>
            <a:off x="251520" y="332656"/>
            <a:ext cx="8496944" cy="954107"/>
          </a:xfrm>
          <a:prstGeom prst="rect">
            <a:avLst/>
          </a:prstGeom>
          <a:noFill/>
        </p:spPr>
        <p:txBody>
          <a:bodyPr wrap="square" rtlCol="0">
            <a:spAutoFit/>
          </a:bodyPr>
          <a:lstStyle/>
          <a:p>
            <a:pPr algn="ctr"/>
            <a:r>
              <a:rPr lang="en-US" sz="2800" dirty="0" smtClean="0"/>
              <a:t>Measured irrigation of seedlings in nurseries</a:t>
            </a:r>
          </a:p>
          <a:p>
            <a:pPr algn="ctr"/>
            <a:r>
              <a:rPr lang="en-US" sz="2800" dirty="0" smtClean="0"/>
              <a:t>Part 1.  Introduction</a:t>
            </a:r>
            <a:endParaRPr lang="en-A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ursery part 2.mp4">
            <a:hlinkClick r:id="" action="ppaction://media"/>
          </p:cNvPr>
          <p:cNvPicPr>
            <a:picLocks noRot="1" noChangeAspect="1"/>
          </p:cNvPicPr>
          <p:nvPr>
            <a:videoFile r:link="rId1"/>
          </p:nvPr>
        </p:nvPicPr>
        <p:blipFill>
          <a:blip r:embed="rId3" cstate="print"/>
          <a:stretch>
            <a:fillRect/>
          </a:stretch>
        </p:blipFill>
        <p:spPr>
          <a:xfrm>
            <a:off x="3048000" y="2286000"/>
            <a:ext cx="3048000" cy="2286000"/>
          </a:xfrm>
          <a:prstGeom prst="rect">
            <a:avLst/>
          </a:prstGeom>
        </p:spPr>
      </p:pic>
      <p:sp>
        <p:nvSpPr>
          <p:cNvPr id="4" name="TextBox 3"/>
          <p:cNvSpPr txBox="1"/>
          <p:nvPr/>
        </p:nvSpPr>
        <p:spPr>
          <a:xfrm>
            <a:off x="467544" y="332656"/>
            <a:ext cx="8352928" cy="369332"/>
          </a:xfrm>
          <a:prstGeom prst="rect">
            <a:avLst/>
          </a:prstGeom>
          <a:noFill/>
        </p:spPr>
        <p:txBody>
          <a:bodyPr wrap="square" rtlCol="0">
            <a:spAutoFit/>
          </a:bodyPr>
          <a:lstStyle/>
          <a:p>
            <a:r>
              <a:rPr lang="en-US" dirty="0" smtClean="0">
                <a:solidFill>
                  <a:schemeClr val="bg1"/>
                </a:solidFill>
              </a:rPr>
              <a:t>Measured irrigation of seedlings in nurseries</a:t>
            </a:r>
            <a:endParaRPr lang="en-AU" dirty="0"/>
          </a:p>
        </p:txBody>
      </p:sp>
      <p:sp>
        <p:nvSpPr>
          <p:cNvPr id="5" name="TextBox 4"/>
          <p:cNvSpPr txBox="1"/>
          <p:nvPr/>
        </p:nvSpPr>
        <p:spPr>
          <a:xfrm>
            <a:off x="395536" y="404664"/>
            <a:ext cx="8352928" cy="1384995"/>
          </a:xfrm>
          <a:prstGeom prst="rect">
            <a:avLst/>
          </a:prstGeom>
          <a:noFill/>
        </p:spPr>
        <p:txBody>
          <a:bodyPr wrap="square" rtlCol="0">
            <a:spAutoFit/>
          </a:bodyPr>
          <a:lstStyle/>
          <a:p>
            <a:pPr algn="ctr"/>
            <a:r>
              <a:rPr lang="en-US" sz="2800" dirty="0" smtClean="0"/>
              <a:t>Measured irrigation of seedlings in nurseries</a:t>
            </a:r>
          </a:p>
          <a:p>
            <a:pPr algn="ctr"/>
            <a:r>
              <a:rPr lang="en-US" sz="2800" dirty="0" smtClean="0"/>
              <a:t>Part 2.  Measured irrigation on a boom</a:t>
            </a:r>
            <a:endParaRPr lang="en-AU" sz="2800" dirty="0" smtClean="0"/>
          </a:p>
          <a:p>
            <a:endParaRPr lang="en-A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p:cNvSpPr>
            <a:spLocks noGrp="1"/>
          </p:cNvSpPr>
          <p:nvPr>
            <p:ph type="subTitle" idx="1"/>
          </p:nvPr>
        </p:nvSpPr>
        <p:spPr>
          <a:xfrm>
            <a:off x="827584" y="764704"/>
            <a:ext cx="7488832" cy="1752600"/>
          </a:xfrm>
        </p:spPr>
        <p:txBody>
          <a:bodyPr>
            <a:normAutofit/>
          </a:bodyPr>
          <a:lstStyle/>
          <a:p>
            <a:r>
              <a:rPr lang="en-AU" sz="4400" dirty="0" smtClean="0">
                <a:solidFill>
                  <a:schemeClr val="bg1"/>
                </a:solidFill>
              </a:rPr>
              <a:t>Solar-powered multi-sector measured irrigation</a:t>
            </a:r>
            <a:endParaRPr lang="en-AU" sz="4400" dirty="0">
              <a:solidFill>
                <a:schemeClr val="bg1"/>
              </a:solidFill>
            </a:endParaRPr>
          </a:p>
        </p:txBody>
      </p:sp>
      <p:sp>
        <p:nvSpPr>
          <p:cNvPr id="5" name="TextBox 4"/>
          <p:cNvSpPr txBox="1"/>
          <p:nvPr/>
        </p:nvSpPr>
        <p:spPr>
          <a:xfrm>
            <a:off x="539552" y="2708920"/>
            <a:ext cx="7920880" cy="3539430"/>
          </a:xfrm>
          <a:prstGeom prst="rect">
            <a:avLst/>
          </a:prstGeom>
          <a:noFill/>
        </p:spPr>
        <p:txBody>
          <a:bodyPr wrap="square" rtlCol="0">
            <a:spAutoFit/>
          </a:bodyPr>
          <a:lstStyle/>
          <a:p>
            <a:r>
              <a:rPr lang="en-AU" sz="3200" dirty="0" smtClean="0">
                <a:solidFill>
                  <a:schemeClr val="bg1">
                    <a:lumMod val="95000"/>
                  </a:schemeClr>
                </a:solidFill>
              </a:rPr>
              <a:t>More than eight community gardens in Australia are using solar-powered multi-sector measured irrigation.</a:t>
            </a:r>
          </a:p>
          <a:p>
            <a:endParaRPr lang="en-AU" sz="3200" dirty="0" smtClean="0">
              <a:solidFill>
                <a:schemeClr val="bg1">
                  <a:lumMod val="95000"/>
                </a:schemeClr>
              </a:solidFill>
            </a:endParaRPr>
          </a:p>
          <a:p>
            <a:r>
              <a:rPr lang="en-AU" sz="3200" dirty="0" smtClean="0">
                <a:solidFill>
                  <a:schemeClr val="bg1">
                    <a:lumMod val="95000"/>
                  </a:schemeClr>
                </a:solidFill>
              </a:rPr>
              <a:t>I will now show some slides of the installation at </a:t>
            </a:r>
            <a:r>
              <a:rPr lang="en-AU" sz="3200" i="1" dirty="0" smtClean="0">
                <a:solidFill>
                  <a:schemeClr val="bg1">
                    <a:lumMod val="95000"/>
                  </a:schemeClr>
                </a:solidFill>
              </a:rPr>
              <a:t>Sophie’s Patch </a:t>
            </a:r>
            <a:r>
              <a:rPr lang="en-AU" sz="3200" dirty="0" smtClean="0">
                <a:solidFill>
                  <a:schemeClr val="bg1">
                    <a:lumMod val="95000"/>
                  </a:schemeClr>
                </a:solidFill>
              </a:rPr>
              <a:t>at Mount Barker in South Australia.</a:t>
            </a:r>
            <a:endParaRPr lang="en-AU" sz="3200" dirty="0">
              <a:solidFill>
                <a:schemeClr val="bg1">
                  <a:lumMod val="95000"/>
                </a:schemeClr>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33256"/>
            <a:ext cx="9144000" cy="1052736"/>
          </a:xfrm>
        </p:spPr>
        <p:txBody>
          <a:bodyPr>
            <a:normAutofit fontScale="90000"/>
          </a:bodyPr>
          <a:lstStyle/>
          <a:p>
            <a:pPr algn="ctr"/>
            <a:r>
              <a:rPr lang="en-AU" sz="2800" b="0" dirty="0" smtClean="0"/>
              <a:t>Sophie Thomson and Dr Bernie Omodei  celebrate the successful installation </a:t>
            </a:r>
            <a:r>
              <a:rPr lang="en-AU" sz="2800" b="0" smtClean="0"/>
              <a:t>of measured </a:t>
            </a:r>
            <a:r>
              <a:rPr lang="en-AU" sz="2800" b="0" dirty="0" smtClean="0"/>
              <a:t>i</a:t>
            </a:r>
            <a:r>
              <a:rPr lang="en-AU" sz="2800" b="0" smtClean="0"/>
              <a:t>rrigation </a:t>
            </a:r>
            <a:r>
              <a:rPr lang="en-AU" sz="2800" b="0" dirty="0" smtClean="0"/>
              <a:t>at “Sophie’s Patch”</a:t>
            </a:r>
            <a:endParaRPr lang="en-AU" sz="2800" b="0" dirty="0"/>
          </a:p>
        </p:txBody>
      </p:sp>
      <p:pic>
        <p:nvPicPr>
          <p:cNvPr id="5" name="Picture Placeholder 4" descr="100_0540.JPG"/>
          <p:cNvPicPr>
            <a:picLocks noGrp="1" noChangeAspect="1"/>
          </p:cNvPicPr>
          <p:nvPr>
            <p:ph type="pic" idx="1"/>
          </p:nvPr>
        </p:nvPicPr>
        <p:blipFill>
          <a:blip r:embed="rId2" cstate="email">
            <a:extLst>
              <a:ext uri="{28A0092B-C50C-407E-A947-70E740481C1C}">
                <a14:useLocalDpi xmlns:a14="http://schemas.microsoft.com/office/drawing/2010/main"/>
              </a:ext>
            </a:extLst>
          </a:blip>
          <a:srcRect l="5721" r="5721"/>
          <a:stretch>
            <a:fillRect/>
          </a:stretch>
        </p:blipFill>
        <p:spPr>
          <a:xfrm>
            <a:off x="720080" y="180020"/>
            <a:ext cx="7596336" cy="5697252"/>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949280"/>
            <a:ext cx="9144000" cy="764704"/>
          </a:xfrm>
        </p:spPr>
        <p:txBody>
          <a:bodyPr>
            <a:normAutofit/>
          </a:bodyPr>
          <a:lstStyle/>
          <a:p>
            <a:pPr algn="ctr"/>
            <a:r>
              <a:rPr lang="en-AU" sz="2800" b="0" dirty="0" smtClean="0"/>
              <a:t>Dr Omodei explaining the evaporator and level sensor</a:t>
            </a:r>
            <a:endParaRPr lang="en-AU" sz="2800" b="0" dirty="0"/>
          </a:p>
        </p:txBody>
      </p:sp>
      <p:pic>
        <p:nvPicPr>
          <p:cNvPr id="5" name="Picture Placeholder 4" descr="IMG_2012.JPG"/>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683568" y="260648"/>
            <a:ext cx="7793029" cy="5844772"/>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6165304"/>
            <a:ext cx="5486400" cy="566738"/>
          </a:xfrm>
        </p:spPr>
        <p:txBody>
          <a:bodyPr>
            <a:normAutofit/>
          </a:bodyPr>
          <a:lstStyle/>
          <a:p>
            <a:pPr algn="ctr"/>
            <a:r>
              <a:rPr lang="en-AU" sz="2800" b="0" dirty="0" smtClean="0"/>
              <a:t>Level sensor and evaporator</a:t>
            </a:r>
            <a:endParaRPr lang="en-AU" sz="2800" b="0" dirty="0"/>
          </a:p>
        </p:txBody>
      </p:sp>
      <p:pic>
        <p:nvPicPr>
          <p:cNvPr id="5" name="Picture Placeholder 4" descr="100_0545.JPG"/>
          <p:cNvPicPr>
            <a:picLocks noGrp="1" noChangeAspect="1"/>
          </p:cNvPicPr>
          <p:nvPr>
            <p:ph type="pic" idx="1"/>
          </p:nvPr>
        </p:nvPicPr>
        <p:blipFill>
          <a:blip r:embed="rId2" cstate="email">
            <a:extLst>
              <a:ext uri="{28A0092B-C50C-407E-A947-70E740481C1C}">
                <a14:useLocalDpi xmlns:a14="http://schemas.microsoft.com/office/drawing/2010/main"/>
              </a:ext>
            </a:extLst>
          </a:blip>
          <a:srcRect l="5721" r="5721"/>
          <a:stretch>
            <a:fillRect/>
          </a:stretch>
        </p:blipFill>
        <p:spPr>
          <a:xfrm>
            <a:off x="612440" y="297312"/>
            <a:ext cx="7920000" cy="594000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6246638"/>
            <a:ext cx="7632848" cy="566738"/>
          </a:xfrm>
        </p:spPr>
        <p:txBody>
          <a:bodyPr>
            <a:noAutofit/>
          </a:bodyPr>
          <a:lstStyle/>
          <a:p>
            <a:pPr algn="ctr"/>
            <a:r>
              <a:rPr lang="en-AU" sz="2800" b="0" dirty="0" smtClean="0"/>
              <a:t>Flow splitter delivering water to 11 sectors</a:t>
            </a:r>
            <a:endParaRPr lang="en-AU" sz="2800" b="0" dirty="0"/>
          </a:p>
        </p:txBody>
      </p:sp>
      <p:pic>
        <p:nvPicPr>
          <p:cNvPr id="7" name="Picture 6" descr="IMG_2014.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39752" y="6739"/>
            <a:ext cx="4458634" cy="6259659"/>
          </a:xfrm>
          <a:prstGeom prst="rect">
            <a:avLst/>
          </a:prstGeom>
        </p:spPr>
      </p:pic>
      <p:sp>
        <p:nvSpPr>
          <p:cNvPr id="8" name="Right Arrow 7"/>
          <p:cNvSpPr/>
          <p:nvPr/>
        </p:nvSpPr>
        <p:spPr>
          <a:xfrm>
            <a:off x="1907704" y="2060848"/>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246638"/>
            <a:ext cx="9144000" cy="566738"/>
          </a:xfrm>
        </p:spPr>
        <p:txBody>
          <a:bodyPr>
            <a:normAutofit/>
          </a:bodyPr>
          <a:lstStyle/>
          <a:p>
            <a:pPr algn="ctr"/>
            <a:r>
              <a:rPr lang="en-AU" sz="2800" b="0" dirty="0" smtClean="0"/>
              <a:t>Green control nozzle delivering water to the evaporator </a:t>
            </a:r>
            <a:endParaRPr lang="en-AU" sz="2800" b="0" dirty="0"/>
          </a:p>
        </p:txBody>
      </p:sp>
      <p:pic>
        <p:nvPicPr>
          <p:cNvPr id="4" name="Picture 3" descr="100_0513.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2" y="188640"/>
            <a:ext cx="9108504" cy="6049678"/>
          </a:xfrm>
          <a:prstGeom prst="rect">
            <a:avLst/>
          </a:prstGeom>
        </p:spPr>
      </p:pic>
      <p:sp>
        <p:nvSpPr>
          <p:cNvPr id="5" name="Right Arrow 4"/>
          <p:cNvSpPr/>
          <p:nvPr/>
        </p:nvSpPr>
        <p:spPr>
          <a:xfrm>
            <a:off x="2699792" y="4456536"/>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02622"/>
            <a:ext cx="9144000" cy="638746"/>
          </a:xfrm>
        </p:spPr>
        <p:txBody>
          <a:bodyPr>
            <a:noAutofit/>
          </a:bodyPr>
          <a:lstStyle/>
          <a:p>
            <a:pPr algn="ctr"/>
            <a:r>
              <a:rPr lang="en-AU" sz="2800" b="0" dirty="0" smtClean="0"/>
              <a:t>Flow-splitter nozzles available from Measured Irrigation</a:t>
            </a:r>
            <a:endParaRPr lang="en-AU" sz="2800" b="0" dirty="0"/>
          </a:p>
        </p:txBody>
      </p:sp>
      <p:pic>
        <p:nvPicPr>
          <p:cNvPr id="7" name="Picture Placeholder 6" descr="006.JPG"/>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611560" y="252028"/>
            <a:ext cx="7884368" cy="5913276"/>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00_0516.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2440" y="620688"/>
            <a:ext cx="7920000" cy="5260301"/>
          </a:xfrm>
          <a:prstGeom prst="rect">
            <a:avLst/>
          </a:prstGeom>
        </p:spPr>
      </p:pic>
      <p:sp>
        <p:nvSpPr>
          <p:cNvPr id="2" name="Title 1"/>
          <p:cNvSpPr>
            <a:spLocks noGrp="1"/>
          </p:cNvSpPr>
          <p:nvPr>
            <p:ph type="title"/>
          </p:nvPr>
        </p:nvSpPr>
        <p:spPr>
          <a:xfrm>
            <a:off x="0" y="5958606"/>
            <a:ext cx="9144000" cy="566738"/>
          </a:xfrm>
        </p:spPr>
        <p:txBody>
          <a:bodyPr>
            <a:normAutofit/>
          </a:bodyPr>
          <a:lstStyle/>
          <a:p>
            <a:pPr algn="ctr"/>
            <a:r>
              <a:rPr lang="en-AU" sz="2800" b="0" dirty="0" smtClean="0"/>
              <a:t>All the power needed comes from a 20 watt solar panel</a:t>
            </a:r>
            <a:endParaRPr lang="en-AU" sz="2800" b="0" dirty="0"/>
          </a:p>
        </p:txBody>
      </p:sp>
      <p:sp>
        <p:nvSpPr>
          <p:cNvPr id="5" name="Right Arrow 4"/>
          <p:cNvSpPr/>
          <p:nvPr/>
        </p:nvSpPr>
        <p:spPr>
          <a:xfrm>
            <a:off x="1907704" y="2060848"/>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77272"/>
            <a:ext cx="9468544" cy="792088"/>
          </a:xfrm>
        </p:spPr>
        <p:txBody>
          <a:bodyPr>
            <a:noAutofit/>
          </a:bodyPr>
          <a:lstStyle/>
          <a:p>
            <a:pPr algn="ctr"/>
            <a:r>
              <a:rPr lang="en-AU" sz="2800" b="0" dirty="0" smtClean="0"/>
              <a:t>Sectors following the contours on sloping ground</a:t>
            </a:r>
            <a:endParaRPr lang="en-AU" sz="2800" b="0" dirty="0"/>
          </a:p>
        </p:txBody>
      </p:sp>
      <p:pic>
        <p:nvPicPr>
          <p:cNvPr id="6" name="Picture 5" descr="100_0555.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536" y="548680"/>
            <a:ext cx="8352928" cy="5547852"/>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02622"/>
            <a:ext cx="9144000" cy="566738"/>
          </a:xfrm>
        </p:spPr>
        <p:txBody>
          <a:bodyPr>
            <a:noAutofit/>
          </a:bodyPr>
          <a:lstStyle/>
          <a:p>
            <a:pPr algn="ctr"/>
            <a:r>
              <a:rPr lang="en-AU" sz="2800" b="0" dirty="0" smtClean="0"/>
              <a:t>Vegetable garden sector using Netafim Landline 8 dripperline</a:t>
            </a:r>
            <a:endParaRPr lang="en-AU" sz="2800" b="0" dirty="0"/>
          </a:p>
        </p:txBody>
      </p:sp>
      <p:pic>
        <p:nvPicPr>
          <p:cNvPr id="4" name="Picture 3" descr="100_0523.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7680" y="716280"/>
            <a:ext cx="8168640" cy="542544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74630"/>
            <a:ext cx="9144000" cy="566738"/>
          </a:xfrm>
        </p:spPr>
        <p:txBody>
          <a:bodyPr>
            <a:noAutofit/>
          </a:bodyPr>
          <a:lstStyle/>
          <a:p>
            <a:pPr algn="ctr"/>
            <a:r>
              <a:rPr lang="en-AU" sz="2600" b="0" dirty="0" smtClean="0"/>
              <a:t>Pressure monitor tube indicates the head of water for the sector</a:t>
            </a:r>
            <a:endParaRPr lang="en-AU" sz="2600" b="0" dirty="0"/>
          </a:p>
        </p:txBody>
      </p:sp>
      <p:pic>
        <p:nvPicPr>
          <p:cNvPr id="5" name="Picture 4" descr="100_053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7680" y="716280"/>
            <a:ext cx="8168640" cy="542544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6174630"/>
            <a:ext cx="8964488" cy="566738"/>
          </a:xfrm>
        </p:spPr>
        <p:txBody>
          <a:bodyPr>
            <a:noAutofit/>
          </a:bodyPr>
          <a:lstStyle/>
          <a:p>
            <a:pPr algn="ctr"/>
            <a:r>
              <a:rPr lang="en-AU" sz="2800" b="0" dirty="0" smtClean="0"/>
              <a:t>Demonstrating measured irrigation at the Garden Open Day</a:t>
            </a:r>
            <a:endParaRPr lang="en-AU" sz="2800" b="0" dirty="0"/>
          </a:p>
        </p:txBody>
      </p:sp>
      <p:pic>
        <p:nvPicPr>
          <p:cNvPr id="8" name="Picture 7" descr="IMG_202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2440" y="297312"/>
            <a:ext cx="7920000" cy="5940000"/>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683568" y="0"/>
            <a:ext cx="7772400" cy="1470025"/>
          </a:xfrm>
        </p:spPr>
        <p:txBody>
          <a:bodyPr/>
          <a:lstStyle/>
          <a:p>
            <a:r>
              <a:rPr lang="en-AU" dirty="0" smtClean="0">
                <a:solidFill>
                  <a:schemeClr val="bg1"/>
                </a:solidFill>
              </a:rPr>
              <a:t>Accuracy and Uniformity</a:t>
            </a:r>
            <a:endParaRPr lang="en-AU" dirty="0">
              <a:solidFill>
                <a:schemeClr val="bg1"/>
              </a:solidFill>
            </a:endParaRPr>
          </a:p>
        </p:txBody>
      </p:sp>
      <p:sp>
        <p:nvSpPr>
          <p:cNvPr id="3" name="Subtitle 2"/>
          <p:cNvSpPr>
            <a:spLocks noGrp="1"/>
          </p:cNvSpPr>
          <p:nvPr>
            <p:ph type="subTitle" idx="1"/>
          </p:nvPr>
        </p:nvSpPr>
        <p:spPr>
          <a:xfrm>
            <a:off x="755576" y="1700808"/>
            <a:ext cx="7772400" cy="4536504"/>
          </a:xfrm>
        </p:spPr>
        <p:txBody>
          <a:bodyPr/>
          <a:lstStyle/>
          <a:p>
            <a:pPr algn="l"/>
            <a:r>
              <a:rPr lang="en-US" dirty="0" smtClean="0">
                <a:solidFill>
                  <a:schemeClr val="bg1"/>
                </a:solidFill>
              </a:rPr>
              <a:t>Published </a:t>
            </a:r>
            <a:r>
              <a:rPr lang="en-US" smtClean="0">
                <a:solidFill>
                  <a:schemeClr val="bg1"/>
                </a:solidFill>
              </a:rPr>
              <a:t>trials of </a:t>
            </a:r>
            <a:r>
              <a:rPr lang="en-US" dirty="0" smtClean="0">
                <a:solidFill>
                  <a:schemeClr val="bg1"/>
                </a:solidFill>
              </a:rPr>
              <a:t>measured irrigation have demonstrated </a:t>
            </a:r>
          </a:p>
          <a:p>
            <a:pPr algn="l"/>
            <a:r>
              <a:rPr lang="en-US" dirty="0" smtClean="0">
                <a:solidFill>
                  <a:schemeClr val="bg1"/>
                </a:solidFill>
              </a:rPr>
              <a:t>	accuracy greater than 95% and 	uniformity greater than 90%.</a:t>
            </a:r>
            <a:endParaRPr lang="en-AU" dirty="0" smtClean="0">
              <a:solidFill>
                <a:schemeClr val="bg1"/>
              </a:solidFill>
            </a:endParaRPr>
          </a:p>
          <a:p>
            <a:endParaRPr lang="en-AU" dirty="0">
              <a:solidFill>
                <a:schemeClr val="bg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p:cNvSpPr>
            <a:spLocks noGrp="1"/>
          </p:cNvSpPr>
          <p:nvPr>
            <p:ph type="title"/>
          </p:nvPr>
        </p:nvSpPr>
        <p:spPr>
          <a:xfrm>
            <a:off x="395536" y="0"/>
            <a:ext cx="8229600" cy="1143000"/>
          </a:xfrm>
        </p:spPr>
        <p:txBody>
          <a:bodyPr/>
          <a:lstStyle/>
          <a:p>
            <a:r>
              <a:rPr lang="en-AU" dirty="0" err="1" smtClean="0">
                <a:solidFill>
                  <a:schemeClr val="bg1"/>
                </a:solidFill>
              </a:rPr>
              <a:t>Agri</a:t>
            </a:r>
            <a:r>
              <a:rPr lang="en-AU" dirty="0" smtClean="0">
                <a:solidFill>
                  <a:schemeClr val="bg1"/>
                </a:solidFill>
              </a:rPr>
              <a:t> 2015</a:t>
            </a:r>
            <a:endParaRPr lang="en-AU" dirty="0">
              <a:solidFill>
                <a:schemeClr val="bg1"/>
              </a:solidFill>
            </a:endParaRPr>
          </a:p>
        </p:txBody>
      </p:sp>
      <p:sp>
        <p:nvSpPr>
          <p:cNvPr id="3" name="Content Placeholder 2"/>
          <p:cNvSpPr>
            <a:spLocks noGrp="1"/>
          </p:cNvSpPr>
          <p:nvPr>
            <p:ph idx="1"/>
          </p:nvPr>
        </p:nvSpPr>
        <p:spPr/>
        <p:txBody>
          <a:bodyPr>
            <a:normAutofit lnSpcReduction="10000"/>
          </a:bodyPr>
          <a:lstStyle/>
          <a:p>
            <a:pPr marL="0" indent="0" algn="ctr">
              <a:buNone/>
            </a:pPr>
            <a:r>
              <a:rPr lang="en-AU" dirty="0" smtClean="0">
                <a:solidFill>
                  <a:schemeClr val="bg1"/>
                </a:solidFill>
              </a:rPr>
              <a:t>Measured Irrigation </a:t>
            </a:r>
            <a:br>
              <a:rPr lang="en-AU" dirty="0" smtClean="0">
                <a:solidFill>
                  <a:schemeClr val="bg1"/>
                </a:solidFill>
              </a:rPr>
            </a:br>
            <a:r>
              <a:rPr lang="en-AU" dirty="0" smtClean="0">
                <a:solidFill>
                  <a:schemeClr val="bg1"/>
                </a:solidFill>
              </a:rPr>
              <a:t> Improving the water-efficiency of irrigation by changing the irrigation paradigm</a:t>
            </a:r>
          </a:p>
          <a:p>
            <a:pPr marL="0" indent="0" algn="ctr">
              <a:buNone/>
            </a:pPr>
            <a:endParaRPr lang="en-AU" dirty="0" smtClean="0">
              <a:solidFill>
                <a:schemeClr val="bg1"/>
              </a:solidFill>
            </a:endParaRPr>
          </a:p>
          <a:p>
            <a:pPr marL="0" indent="0" algn="ctr">
              <a:buNone/>
            </a:pPr>
            <a:r>
              <a:rPr lang="en-AU" sz="4400" b="1" dirty="0" smtClean="0">
                <a:solidFill>
                  <a:schemeClr val="bg1"/>
                </a:solidFill>
              </a:rPr>
              <a:t>Thank You</a:t>
            </a:r>
          </a:p>
          <a:p>
            <a:pPr marL="0" indent="0" algn="ctr">
              <a:buNone/>
            </a:pPr>
            <a:endParaRPr lang="en-AU" sz="4400" b="1" dirty="0" smtClean="0">
              <a:solidFill>
                <a:schemeClr val="bg1"/>
              </a:solidFill>
            </a:endParaRPr>
          </a:p>
          <a:p>
            <a:pPr marL="0" indent="0" algn="ctr">
              <a:buNone/>
            </a:pPr>
            <a:r>
              <a:rPr lang="en-AU" sz="4400" smtClean="0">
                <a:solidFill>
                  <a:schemeClr val="bg1"/>
                </a:solidFill>
              </a:rPr>
              <a:t>www.measuredirrigation.com</a:t>
            </a:r>
            <a:endParaRPr lang="en-AU" sz="4400"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1240</TotalTime>
  <Words>1245</Words>
  <Application>Microsoft Office PowerPoint</Application>
  <PresentationFormat>On-screen Show (4:3)</PresentationFormat>
  <Paragraphs>133</Paragraphs>
  <Slides>50</Slides>
  <Notes>19</Notes>
  <HiddenSlides>0</HiddenSlides>
  <MMClips>15</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4th International Conference on Agriculture and Horticulture</vt:lpstr>
      <vt:lpstr>Definitions</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Advantages of  unpowered evaporative measured irrigation </vt:lpstr>
      <vt:lpstr>PowerPoint Presentation</vt:lpstr>
      <vt:lpstr>PowerPoint Presentation</vt:lpstr>
      <vt:lpstr>PowerPoint Presentation</vt:lpstr>
      <vt:lpstr>Applications of measured irrigation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Sophie Thomson and Dr Bernie Omodei  celebrate the successful installation of measured irrigation at “Sophie’s Patch”</vt:lpstr>
      <vt:lpstr>Dr Omodei explaining the evaporator and level sensor</vt:lpstr>
      <vt:lpstr>Level sensor and evaporator</vt:lpstr>
      <vt:lpstr>Flow splitter delivering water to 11 sectors</vt:lpstr>
      <vt:lpstr>Green control nozzle delivering water to the evaporator </vt:lpstr>
      <vt:lpstr>Flow-splitter nozzles available from Measured Irrigation</vt:lpstr>
      <vt:lpstr>All the power needed comes from a 20 watt solar panel</vt:lpstr>
      <vt:lpstr>Sectors following the contours on sloping ground</vt:lpstr>
      <vt:lpstr>Vegetable garden sector using Netafim Landline 8 dripperline</vt:lpstr>
      <vt:lpstr>Pressure monitor tube indicates the head of water for the sector</vt:lpstr>
      <vt:lpstr>Demonstrating measured irrigation at the Garden Open Day</vt:lpstr>
      <vt:lpstr>Accuracy and Uniformity</vt:lpstr>
      <vt:lpstr>Agri 2015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BOmodie</dc:creator>
  <cp:lastModifiedBy>Aparna</cp:lastModifiedBy>
  <cp:revision>152</cp:revision>
  <dcterms:created xsi:type="dcterms:W3CDTF">2015-07-02T04:36:40Z</dcterms:created>
  <dcterms:modified xsi:type="dcterms:W3CDTF">2015-08-07T07:32:08Z</dcterms:modified>
</cp:coreProperties>
</file>