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86" r:id="rId3"/>
    <p:sldId id="301" r:id="rId4"/>
    <p:sldId id="302" r:id="rId5"/>
    <p:sldId id="304" r:id="rId6"/>
    <p:sldId id="310" r:id="rId7"/>
    <p:sldId id="305" r:id="rId8"/>
    <p:sldId id="306" r:id="rId9"/>
    <p:sldId id="307" r:id="rId10"/>
    <p:sldId id="266" r:id="rId11"/>
    <p:sldId id="308" r:id="rId12"/>
    <p:sldId id="269" r:id="rId13"/>
    <p:sldId id="271" r:id="rId14"/>
    <p:sldId id="272" r:id="rId15"/>
    <p:sldId id="270" r:id="rId16"/>
    <p:sldId id="309" r:id="rId17"/>
    <p:sldId id="275" r:id="rId18"/>
    <p:sldId id="293" r:id="rId19"/>
    <p:sldId id="294" r:id="rId20"/>
    <p:sldId id="314" r:id="rId21"/>
    <p:sldId id="311" r:id="rId22"/>
    <p:sldId id="312" r:id="rId23"/>
    <p:sldId id="313" r:id="rId24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D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82" autoAdjust="0"/>
    <p:restoredTop sz="98973" autoAdjust="0"/>
  </p:normalViewPr>
  <p:slideViewPr>
    <p:cSldViewPr snapToGrid="0" snapToObjects="1">
      <p:cViewPr>
        <p:scale>
          <a:sx n="103" d="100"/>
          <a:sy n="103" d="100"/>
        </p:scale>
        <p:origin x="-1008" y="4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commentAuthors" Target="commentAuthor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Classeur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b="0" i="1"/>
            </a:pPr>
            <a:r>
              <a:rPr lang="fr-FR" b="0" i="1" dirty="0" err="1"/>
              <a:t>Consistency</a:t>
            </a:r>
            <a:r>
              <a:rPr lang="fr-FR" b="0" i="1" baseline="0" dirty="0"/>
              <a:t> </a:t>
            </a:r>
            <a:r>
              <a:rPr lang="fr-FR" b="0" i="1" baseline="0" dirty="0" err="1"/>
              <a:t>between</a:t>
            </a:r>
            <a:r>
              <a:rPr lang="fr-FR" b="0" i="1" baseline="0" dirty="0"/>
              <a:t> </a:t>
            </a:r>
            <a:r>
              <a:rPr lang="fr-FR" b="0" i="1" baseline="0" dirty="0" err="1"/>
              <a:t>calculated</a:t>
            </a:r>
            <a:r>
              <a:rPr lang="fr-FR" b="0" i="1" baseline="0" dirty="0"/>
              <a:t> log P and </a:t>
            </a:r>
            <a:r>
              <a:rPr lang="fr-FR" b="0" i="1" baseline="0" dirty="0" err="1" smtClean="0"/>
              <a:t>rRT</a:t>
            </a:r>
            <a:r>
              <a:rPr lang="fr-FR" b="0" i="1" baseline="0" dirty="0" smtClean="0"/>
              <a:t>*</a:t>
            </a:r>
            <a:endParaRPr lang="fr-FR" b="0" i="1" dirty="0"/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trendline>
            <c:trendlineType val="linear"/>
            <c:dispRSqr val="0"/>
            <c:dispEq val="0"/>
          </c:trendline>
          <c:trendline>
            <c:trendlineType val="linear"/>
            <c:dispRSqr val="1"/>
            <c:dispEq val="0"/>
            <c:trendlineLbl>
              <c:layout>
                <c:manualLayout>
                  <c:x val="0.0316310148731409"/>
                  <c:y val="-0.0789395596383785"/>
                </c:manualLayout>
              </c:layout>
              <c:numFmt formatCode="General" sourceLinked="0"/>
            </c:trendlineLbl>
          </c:trendline>
          <c:xVal>
            <c:numRef>
              <c:f>Feuil1!$F$5:$F$15</c:f>
              <c:numCache>
                <c:formatCode>General</c:formatCode>
                <c:ptCount val="11"/>
                <c:pt idx="0">
                  <c:v>0.82</c:v>
                </c:pt>
                <c:pt idx="1">
                  <c:v>1.46</c:v>
                </c:pt>
                <c:pt idx="2">
                  <c:v>1.65</c:v>
                </c:pt>
                <c:pt idx="3">
                  <c:v>1.76</c:v>
                </c:pt>
                <c:pt idx="4">
                  <c:v>1.99</c:v>
                </c:pt>
                <c:pt idx="5">
                  <c:v>2.5</c:v>
                </c:pt>
                <c:pt idx="6">
                  <c:v>2.39</c:v>
                </c:pt>
                <c:pt idx="7">
                  <c:v>2.56</c:v>
                </c:pt>
                <c:pt idx="8">
                  <c:v>2.7</c:v>
                </c:pt>
                <c:pt idx="9">
                  <c:v>2.98</c:v>
                </c:pt>
                <c:pt idx="10">
                  <c:v>3.18</c:v>
                </c:pt>
              </c:numCache>
            </c:numRef>
          </c:xVal>
          <c:yVal>
            <c:numRef>
              <c:f>Feuil1!$G$5:$G$15</c:f>
              <c:numCache>
                <c:formatCode>General</c:formatCode>
                <c:ptCount val="11"/>
                <c:pt idx="0">
                  <c:v>0.4</c:v>
                </c:pt>
                <c:pt idx="1">
                  <c:v>0.48</c:v>
                </c:pt>
                <c:pt idx="2">
                  <c:v>0.51</c:v>
                </c:pt>
                <c:pt idx="3">
                  <c:v>0.53</c:v>
                </c:pt>
                <c:pt idx="4">
                  <c:v>0.56</c:v>
                </c:pt>
                <c:pt idx="5">
                  <c:v>0.59</c:v>
                </c:pt>
                <c:pt idx="6">
                  <c:v>0.74</c:v>
                </c:pt>
                <c:pt idx="7">
                  <c:v>0.89</c:v>
                </c:pt>
                <c:pt idx="8">
                  <c:v>0.9</c:v>
                </c:pt>
                <c:pt idx="9">
                  <c:v>0.95</c:v>
                </c:pt>
                <c:pt idx="10">
                  <c:v>0.97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32993048"/>
        <c:axId val="-2133735176"/>
      </c:scatterChart>
      <c:valAx>
        <c:axId val="-21329930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r-FR"/>
                  <a:t>Relative retention times</a:t>
                </a:r>
                <a:r>
                  <a:rPr lang="fr-FR" baseline="0"/>
                  <a:t> (rRT)</a:t>
                </a:r>
                <a:endParaRPr lang="fr-FR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38100" cmpd="dbl"/>
        </c:spPr>
        <c:crossAx val="-2133735176"/>
        <c:crosses val="autoZero"/>
        <c:crossBetween val="midCat"/>
      </c:valAx>
      <c:valAx>
        <c:axId val="-213373517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fr-FR"/>
                  <a:t>Calculated</a:t>
                </a:r>
                <a:r>
                  <a:rPr lang="fr-FR" baseline="0"/>
                  <a:t> log P</a:t>
                </a:r>
                <a:endParaRPr lang="fr-FR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132993048"/>
        <c:crosses val="autoZero"/>
        <c:crossBetween val="midCat"/>
      </c:valAx>
      <c:spPr>
        <a:noFill/>
        <a:ln w="25400">
          <a:solidFill>
            <a:srgbClr val="0000FF"/>
          </a:solidFill>
        </a:ln>
      </c:spPr>
    </c:plotArea>
    <c:plotVisOnly val="1"/>
    <c:dispBlanksAs val="gap"/>
    <c:showDLblsOverMax val="0"/>
  </c:chart>
  <c:spPr>
    <a:ln w="76200" cmpd="tri">
      <a:solidFill>
        <a:srgbClr val="0000FF"/>
      </a:solidFill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19D58-B5EA-EE47-9A9D-23D221EE5D69}" type="datetimeFigureOut">
              <a:rPr lang="fr-FR" smtClean="0"/>
              <a:t>14/07/15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50C245-B1FC-6744-A1D4-460D9689636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400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7FC397-78E6-4C26-9E69-E97FDF358A97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2503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6EF4-B7E4-6D40-8FB9-473850FE2353}" type="datetimeFigureOut">
              <a:rPr lang="fr-FR" smtClean="0"/>
              <a:t>14/07/15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3E72-E9C0-4743-8DBB-D7BE6B3BC68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8932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6EF4-B7E4-6D40-8FB9-473850FE2353}" type="datetimeFigureOut">
              <a:rPr lang="fr-FR" smtClean="0"/>
              <a:t>14/07/15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3E72-E9C0-4743-8DBB-D7BE6B3BC68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1711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6EF4-B7E4-6D40-8FB9-473850FE2353}" type="datetimeFigureOut">
              <a:rPr lang="fr-FR" smtClean="0"/>
              <a:t>14/07/15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3E72-E9C0-4743-8DBB-D7BE6B3BC68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905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6EF4-B7E4-6D40-8FB9-473850FE2353}" type="datetimeFigureOut">
              <a:rPr lang="fr-FR" smtClean="0"/>
              <a:t>14/07/15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3E72-E9C0-4743-8DBB-D7BE6B3BC68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030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6EF4-B7E4-6D40-8FB9-473850FE2353}" type="datetimeFigureOut">
              <a:rPr lang="fr-FR" smtClean="0"/>
              <a:t>14/07/15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3E72-E9C0-4743-8DBB-D7BE6B3BC68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7167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6EF4-B7E4-6D40-8FB9-473850FE2353}" type="datetimeFigureOut">
              <a:rPr lang="fr-FR" smtClean="0"/>
              <a:t>14/07/15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3E72-E9C0-4743-8DBB-D7BE6B3BC68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6103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6EF4-B7E4-6D40-8FB9-473850FE2353}" type="datetimeFigureOut">
              <a:rPr lang="fr-FR" smtClean="0"/>
              <a:t>14/07/15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3E72-E9C0-4743-8DBB-D7BE6B3BC68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9805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6EF4-B7E4-6D40-8FB9-473850FE2353}" type="datetimeFigureOut">
              <a:rPr lang="fr-FR" smtClean="0"/>
              <a:t>14/07/15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3E72-E9C0-4743-8DBB-D7BE6B3BC68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02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6EF4-B7E4-6D40-8FB9-473850FE2353}" type="datetimeFigureOut">
              <a:rPr lang="fr-FR" smtClean="0"/>
              <a:t>14/07/15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3E72-E9C0-4743-8DBB-D7BE6B3BC68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2004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6EF4-B7E4-6D40-8FB9-473850FE2353}" type="datetimeFigureOut">
              <a:rPr lang="fr-FR" smtClean="0"/>
              <a:t>14/07/15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3E72-E9C0-4743-8DBB-D7BE6B3BC68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955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6EF4-B7E4-6D40-8FB9-473850FE2353}" type="datetimeFigureOut">
              <a:rPr lang="fr-FR" smtClean="0"/>
              <a:t>14/07/15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A3E72-E9C0-4743-8DBB-D7BE6B3BC68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1474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06EF4-B7E4-6D40-8FB9-473850FE2353}" type="datetimeFigureOut">
              <a:rPr lang="fr-FR" smtClean="0"/>
              <a:t>14/07/15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A3E72-E9C0-4743-8DBB-D7BE6B3BC68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0649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5" Type="http://schemas.openxmlformats.org/officeDocument/2006/relationships/image" Target="../media/image11.emf"/><Relationship Id="rId6" Type="http://schemas.openxmlformats.org/officeDocument/2006/relationships/image" Target="../media/image12.emf"/><Relationship Id="rId7" Type="http://schemas.openxmlformats.org/officeDocument/2006/relationships/image" Target="../media/image13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4" Type="http://schemas.openxmlformats.org/officeDocument/2006/relationships/image" Target="../media/image19.emf"/><Relationship Id="rId5" Type="http://schemas.openxmlformats.org/officeDocument/2006/relationships/image" Target="../media/image20.emf"/><Relationship Id="rId6" Type="http://schemas.openxmlformats.org/officeDocument/2006/relationships/image" Target="../media/image21.emf"/><Relationship Id="rId7" Type="http://schemas.openxmlformats.org/officeDocument/2006/relationships/image" Target="../media/image22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emf"/><Relationship Id="rId3" Type="http://schemas.openxmlformats.org/officeDocument/2006/relationships/image" Target="../media/image24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emf"/><Relationship Id="rId3" Type="http://schemas.openxmlformats.org/officeDocument/2006/relationships/image" Target="../media/image23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4" Type="http://schemas.openxmlformats.org/officeDocument/2006/relationships/image" Target="../media/image1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98542" y="2512686"/>
            <a:ext cx="8719365" cy="1323439"/>
          </a:xfrm>
          <a:prstGeom prst="rect">
            <a:avLst/>
          </a:prstGeom>
          <a:noFill/>
          <a:ln w="57150" cmpd="thickThin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solidFill>
                  <a:srgbClr val="0000FF"/>
                </a:solidFill>
              </a:rPr>
              <a:t>LIQUID CHROMATOGRAPHY-MULTISTAGE MASS SPECTROMETRY </a:t>
            </a:r>
          </a:p>
          <a:p>
            <a:pPr algn="ctr"/>
            <a:r>
              <a:rPr lang="fr-FR" sz="2000" dirty="0" smtClean="0">
                <a:solidFill>
                  <a:srgbClr val="0000FF"/>
                </a:solidFill>
              </a:rPr>
              <a:t>ALONG WITH </a:t>
            </a:r>
            <a:r>
              <a:rPr lang="fr-FR" sz="2000" i="1" dirty="0" smtClean="0">
                <a:solidFill>
                  <a:srgbClr val="0000FF"/>
                </a:solidFill>
              </a:rPr>
              <a:t>H/D</a:t>
            </a:r>
            <a:r>
              <a:rPr lang="fr-FR" sz="2000" dirty="0" smtClean="0">
                <a:solidFill>
                  <a:srgbClr val="0000FF"/>
                </a:solidFill>
              </a:rPr>
              <a:t> EXCHANGE TO CHARACTERIZE </a:t>
            </a:r>
          </a:p>
          <a:p>
            <a:pPr algn="ctr"/>
            <a:r>
              <a:rPr lang="fr-FR" sz="2000" dirty="0" smtClean="0">
                <a:solidFill>
                  <a:srgbClr val="0000FF"/>
                </a:solidFill>
              </a:rPr>
              <a:t>ANTIPLATELET DRUG DEGRADATION PATHWAYS.</a:t>
            </a:r>
          </a:p>
          <a:p>
            <a:pPr algn="ctr"/>
            <a:r>
              <a:rPr lang="fr-FR" sz="2000" b="1" i="1" dirty="0" smtClean="0">
                <a:solidFill>
                  <a:srgbClr val="0000FF"/>
                </a:solidFill>
              </a:rPr>
              <a:t>A case report</a:t>
            </a:r>
            <a:r>
              <a:rPr lang="fr-FR" sz="2000" i="1" dirty="0" smtClean="0">
                <a:solidFill>
                  <a:srgbClr val="0000FF"/>
                </a:solidFill>
              </a:rPr>
              <a:t>.</a:t>
            </a:r>
            <a:endParaRPr lang="fr-FR" sz="2000" i="1" dirty="0">
              <a:solidFill>
                <a:srgbClr val="0000FF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303" y="5514282"/>
            <a:ext cx="2606604" cy="47707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01016" y="4303571"/>
            <a:ext cx="7103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B</a:t>
            </a:r>
            <a:r>
              <a:rPr lang="fr-FR" b="1" dirty="0" smtClean="0"/>
              <a:t>ernard Do*, </a:t>
            </a:r>
            <a:r>
              <a:rPr lang="fr-FR" b="1" dirty="0"/>
              <a:t>Fatma </a:t>
            </a:r>
            <a:r>
              <a:rPr lang="fr-FR" b="1" dirty="0" err="1"/>
              <a:t>Amrani</a:t>
            </a:r>
            <a:r>
              <a:rPr lang="fr-FR" b="1" dirty="0"/>
              <a:t> , </a:t>
            </a:r>
            <a:r>
              <a:rPr lang="fr-FR" b="1" dirty="0" smtClean="0"/>
              <a:t>Philippe-Henri </a:t>
            </a:r>
            <a:r>
              <a:rPr lang="fr-FR" b="1" dirty="0" err="1" smtClean="0"/>
              <a:t>Secrétanand</a:t>
            </a:r>
            <a:r>
              <a:rPr lang="fr-FR" b="1" dirty="0" smtClean="0"/>
              <a:t> </a:t>
            </a:r>
            <a:r>
              <a:rPr lang="fr-FR" b="1" dirty="0" err="1" smtClean="0"/>
              <a:t>Najet</a:t>
            </a:r>
            <a:r>
              <a:rPr lang="fr-FR" b="1" dirty="0" smtClean="0"/>
              <a:t> </a:t>
            </a:r>
            <a:r>
              <a:rPr lang="fr-FR" b="1" dirty="0" err="1" smtClean="0"/>
              <a:t>Yagoubi</a:t>
            </a:r>
            <a:endParaRPr lang="fr-FR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70" y="5018643"/>
            <a:ext cx="1284862" cy="1126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701779" y="4622767"/>
            <a:ext cx="78413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256"/>
            <a:r>
              <a:rPr lang="en-GB" i="1" dirty="0" smtClean="0">
                <a:solidFill>
                  <a:prstClr val="black"/>
                </a:solidFill>
              </a:rPr>
              <a:t>*Hospital Pharmacist </a:t>
            </a:r>
            <a:r>
              <a:rPr lang="en-GB" i="1" dirty="0">
                <a:solidFill>
                  <a:prstClr val="black"/>
                </a:solidFill>
              </a:rPr>
              <a:t>and </a:t>
            </a:r>
            <a:r>
              <a:rPr lang="en-GB" i="1" dirty="0" smtClean="0">
                <a:solidFill>
                  <a:prstClr val="black"/>
                </a:solidFill>
              </a:rPr>
              <a:t>Associate Professor </a:t>
            </a:r>
          </a:p>
        </p:txBody>
      </p:sp>
      <p:sp>
        <p:nvSpPr>
          <p:cNvPr id="7" name="Rectangle 6"/>
          <p:cNvSpPr/>
          <p:nvPr/>
        </p:nvSpPr>
        <p:spPr>
          <a:xfrm>
            <a:off x="3753095" y="394822"/>
            <a:ext cx="51481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>
                <a:solidFill>
                  <a:schemeClr val="accent1"/>
                </a:solidFill>
                <a:latin typeface="Arial Narrow"/>
                <a:cs typeface="Arial Narrow"/>
              </a:rPr>
              <a:t>International </a:t>
            </a:r>
            <a:r>
              <a:rPr lang="fr-FR" sz="1400" dirty="0" err="1">
                <a:solidFill>
                  <a:schemeClr val="accent1"/>
                </a:solidFill>
                <a:latin typeface="Arial Narrow"/>
                <a:cs typeface="Arial Narrow"/>
              </a:rPr>
              <a:t>Summit</a:t>
            </a:r>
            <a:r>
              <a:rPr lang="fr-FR" sz="1400" dirty="0">
                <a:solidFill>
                  <a:schemeClr val="accent1"/>
                </a:solidFill>
                <a:latin typeface="Arial Narrow"/>
                <a:cs typeface="Arial Narrow"/>
              </a:rPr>
              <a:t> on</a:t>
            </a:r>
          </a:p>
          <a:p>
            <a:pPr algn="ctr"/>
            <a:r>
              <a:rPr lang="fr-FR" sz="2400" b="1" dirty="0" err="1">
                <a:solidFill>
                  <a:schemeClr val="accent1"/>
                </a:solidFill>
                <a:latin typeface="Arial Narrow"/>
                <a:cs typeface="Arial Narrow"/>
              </a:rPr>
              <a:t>Current</a:t>
            </a:r>
            <a:r>
              <a:rPr lang="fr-FR" sz="2400" b="1" dirty="0">
                <a:solidFill>
                  <a:schemeClr val="accent1"/>
                </a:solidFill>
                <a:latin typeface="Arial Narrow"/>
                <a:cs typeface="Arial Narrow"/>
              </a:rPr>
              <a:t> Trends in Mass </a:t>
            </a:r>
            <a:r>
              <a:rPr lang="fr-FR" sz="2400" b="1" dirty="0" err="1">
                <a:solidFill>
                  <a:schemeClr val="accent1"/>
                </a:solidFill>
                <a:latin typeface="Arial Narrow"/>
                <a:cs typeface="Arial Narrow"/>
              </a:rPr>
              <a:t>Spectrometry</a:t>
            </a:r>
            <a:endParaRPr lang="fr-FR" sz="2400" b="1" dirty="0">
              <a:solidFill>
                <a:schemeClr val="accent1"/>
              </a:solidFill>
              <a:latin typeface="Arial Narrow"/>
              <a:cs typeface="Arial Narrow"/>
            </a:endParaRPr>
          </a:p>
          <a:p>
            <a:pPr algn="ctr"/>
            <a:r>
              <a:rPr lang="fr-FR" sz="1400" dirty="0">
                <a:solidFill>
                  <a:schemeClr val="accent1"/>
                </a:solidFill>
                <a:latin typeface="Arial Narrow"/>
                <a:cs typeface="Arial Narrow"/>
              </a:rPr>
              <a:t>July 13-15, 2015 New </a:t>
            </a:r>
            <a:r>
              <a:rPr lang="fr-FR" sz="1400" dirty="0" err="1">
                <a:solidFill>
                  <a:schemeClr val="accent1"/>
                </a:solidFill>
                <a:latin typeface="Arial Narrow"/>
                <a:cs typeface="Arial Narrow"/>
              </a:rPr>
              <a:t>Orleans</a:t>
            </a:r>
            <a:r>
              <a:rPr lang="fr-FR" sz="1400" dirty="0">
                <a:solidFill>
                  <a:schemeClr val="accent1"/>
                </a:solidFill>
                <a:latin typeface="Arial Narrow"/>
                <a:cs typeface="Arial Narrow"/>
              </a:rPr>
              <a:t>, USA</a:t>
            </a:r>
          </a:p>
        </p:txBody>
      </p:sp>
      <p:sp>
        <p:nvSpPr>
          <p:cNvPr id="8" name="Rectangle 7"/>
          <p:cNvSpPr/>
          <p:nvPr/>
        </p:nvSpPr>
        <p:spPr>
          <a:xfrm>
            <a:off x="501270" y="6144800"/>
            <a:ext cx="29220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56"/>
            <a:r>
              <a:rPr lang="en-GB" b="1" i="1" dirty="0">
                <a:solidFill>
                  <a:prstClr val="black"/>
                </a:solidFill>
              </a:rPr>
              <a:t>EA 401 </a:t>
            </a:r>
            <a:r>
              <a:rPr lang="en-GB" i="1" dirty="0">
                <a:solidFill>
                  <a:prstClr val="black"/>
                </a:solidFill>
              </a:rPr>
              <a:t>Materials and Health</a:t>
            </a:r>
          </a:p>
        </p:txBody>
      </p:sp>
    </p:spTree>
    <p:extLst>
      <p:ext uri="{BB962C8B-B14F-4D97-AF65-F5344CB8AC3E}">
        <p14:creationId xmlns:p14="http://schemas.microsoft.com/office/powerpoint/2010/main" val="1828218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30069" y="1742363"/>
            <a:ext cx="69159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dirty="0" smtClean="0">
                <a:latin typeface="Arial"/>
                <a:cs typeface="Arial"/>
              </a:rPr>
              <a:t>The </a:t>
            </a:r>
            <a:r>
              <a:rPr lang="fr-FR" sz="2400" dirty="0" err="1" smtClean="0">
                <a:latin typeface="Arial"/>
                <a:cs typeface="Arial"/>
              </a:rPr>
              <a:t>definition</a:t>
            </a:r>
            <a:r>
              <a:rPr lang="fr-FR" sz="2400" dirty="0" smtClean="0">
                <a:latin typeface="Arial"/>
                <a:cs typeface="Arial"/>
              </a:rPr>
              <a:t> of the </a:t>
            </a:r>
            <a:r>
              <a:rPr lang="fr-FR" sz="2400" b="1" i="1" dirty="0" err="1" smtClean="0">
                <a:solidFill>
                  <a:srgbClr val="0000FF"/>
                </a:solidFill>
                <a:latin typeface="Arial"/>
                <a:cs typeface="Arial"/>
              </a:rPr>
              <a:t>quality</a:t>
            </a:r>
            <a:r>
              <a:rPr lang="fr-FR" sz="2400" b="1" i="1" dirty="0" smtClean="0">
                <a:solidFill>
                  <a:srgbClr val="0000FF"/>
                </a:solidFill>
                <a:latin typeface="Arial"/>
                <a:cs typeface="Arial"/>
              </a:rPr>
              <a:t> of </a:t>
            </a:r>
            <a:r>
              <a:rPr lang="fr-FR" sz="2400" b="1" i="1" dirty="0" err="1" smtClean="0">
                <a:solidFill>
                  <a:srgbClr val="0000FF"/>
                </a:solidFill>
                <a:latin typeface="Arial"/>
                <a:cs typeface="Arial"/>
              </a:rPr>
              <a:t>pharmaceuticals</a:t>
            </a:r>
            <a:r>
              <a:rPr lang="fr-FR" sz="2400" b="1" i="1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</a:p>
          <a:p>
            <a:pPr algn="ctr"/>
            <a:r>
              <a:rPr lang="fr-FR" sz="2400" dirty="0" smtClean="0">
                <a:latin typeface="Arial"/>
                <a:cs typeface="Arial"/>
              </a:rPr>
              <a:t>has </a:t>
            </a:r>
            <a:r>
              <a:rPr lang="fr-FR" sz="2400" dirty="0" err="1" smtClean="0">
                <a:latin typeface="Arial"/>
                <a:cs typeface="Arial"/>
              </a:rPr>
              <a:t>changed</a:t>
            </a:r>
            <a:r>
              <a:rPr lang="fr-FR" sz="2400" dirty="0" smtClean="0">
                <a:latin typeface="Arial"/>
                <a:cs typeface="Arial"/>
              </a:rPr>
              <a:t> in </a:t>
            </a:r>
            <a:r>
              <a:rPr lang="fr-FR" sz="2400" dirty="0" err="1" smtClean="0">
                <a:latin typeface="Arial"/>
                <a:cs typeface="Arial"/>
              </a:rPr>
              <a:t>recent</a:t>
            </a:r>
            <a:r>
              <a:rPr lang="fr-FR" sz="2400" dirty="0" smtClean="0">
                <a:latin typeface="Arial"/>
                <a:cs typeface="Arial"/>
              </a:rPr>
              <a:t> times…</a:t>
            </a:r>
            <a:endParaRPr lang="fr-FR" sz="2400" dirty="0">
              <a:latin typeface="Arial"/>
              <a:cs typeface="Arial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58313" y="3161226"/>
            <a:ext cx="82571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dirty="0" err="1" smtClean="0">
                <a:latin typeface="Arial"/>
                <a:cs typeface="Arial"/>
              </a:rPr>
              <a:t>Previously</a:t>
            </a:r>
            <a:r>
              <a:rPr lang="fr-FR" sz="2400" dirty="0" smtClean="0">
                <a:latin typeface="Arial"/>
                <a:cs typeface="Arial"/>
              </a:rPr>
              <a:t> focus on </a:t>
            </a:r>
            <a:r>
              <a:rPr lang="fr-FR" sz="2400" b="1" i="1" dirty="0" err="1" smtClean="0">
                <a:solidFill>
                  <a:srgbClr val="0000FF"/>
                </a:solidFill>
                <a:latin typeface="Arial"/>
                <a:cs typeface="Arial"/>
              </a:rPr>
              <a:t>purity</a:t>
            </a:r>
            <a:r>
              <a:rPr lang="fr-FR" sz="2400" dirty="0" smtClean="0">
                <a:latin typeface="Arial"/>
                <a:cs typeface="Arial"/>
              </a:rPr>
              <a:t>, but</a:t>
            </a:r>
          </a:p>
          <a:p>
            <a:pPr algn="ctr"/>
            <a:r>
              <a:rPr lang="fr-FR" sz="2400" dirty="0" err="1">
                <a:latin typeface="Arial"/>
                <a:cs typeface="Arial"/>
              </a:rPr>
              <a:t>G</a:t>
            </a:r>
            <a:r>
              <a:rPr lang="fr-FR" sz="2400" dirty="0" err="1" smtClean="0">
                <a:latin typeface="Arial"/>
                <a:cs typeface="Arial"/>
              </a:rPr>
              <a:t>reater</a:t>
            </a:r>
            <a:r>
              <a:rPr lang="fr-FR" sz="2400" dirty="0" smtClean="0">
                <a:latin typeface="Arial"/>
                <a:cs typeface="Arial"/>
              </a:rPr>
              <a:t> </a:t>
            </a:r>
            <a:r>
              <a:rPr lang="fr-FR" sz="2400" dirty="0" err="1" smtClean="0">
                <a:latin typeface="Arial"/>
                <a:cs typeface="Arial"/>
              </a:rPr>
              <a:t>emphasis</a:t>
            </a:r>
            <a:r>
              <a:rPr lang="fr-FR" sz="2400" dirty="0" smtClean="0">
                <a:latin typeface="Arial"/>
                <a:cs typeface="Arial"/>
              </a:rPr>
              <a:t> on </a:t>
            </a:r>
            <a:r>
              <a:rPr lang="fr-FR" sz="2400" b="1" i="1" dirty="0" err="1" smtClean="0">
                <a:solidFill>
                  <a:srgbClr val="0000FF"/>
                </a:solidFill>
                <a:latin typeface="Arial"/>
                <a:cs typeface="Arial"/>
              </a:rPr>
              <a:t>impurities</a:t>
            </a:r>
            <a:r>
              <a:rPr lang="fr-FR" sz="2400" b="1" i="1" dirty="0" smtClean="0">
                <a:solidFill>
                  <a:srgbClr val="0000FF"/>
                </a:solidFill>
                <a:latin typeface="Arial"/>
                <a:cs typeface="Arial"/>
              </a:rPr>
              <a:t>, </a:t>
            </a:r>
            <a:r>
              <a:rPr lang="fr-FR" sz="2400" b="1" i="1" dirty="0" err="1" smtClean="0">
                <a:solidFill>
                  <a:srgbClr val="0000FF"/>
                </a:solidFill>
                <a:latin typeface="Arial"/>
                <a:cs typeface="Arial"/>
              </a:rPr>
              <a:t>degradation</a:t>
            </a:r>
            <a:r>
              <a:rPr lang="fr-FR" sz="2400" b="1" i="1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fr-FR" sz="2400" b="1" i="1" dirty="0" err="1" smtClean="0">
                <a:solidFill>
                  <a:srgbClr val="0000FF"/>
                </a:solidFill>
                <a:latin typeface="Arial"/>
                <a:cs typeface="Arial"/>
              </a:rPr>
              <a:t>products</a:t>
            </a:r>
            <a:r>
              <a:rPr lang="fr-FR" sz="2400" dirty="0" smtClean="0">
                <a:latin typeface="Arial"/>
                <a:cs typeface="Arial"/>
              </a:rPr>
              <a:t>…</a:t>
            </a:r>
            <a:endParaRPr lang="fr-FR" sz="2400" dirty="0">
              <a:latin typeface="Arial"/>
              <a:cs typeface="Arial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253693" y="4854249"/>
            <a:ext cx="47135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i="1" dirty="0" smtClean="0">
                <a:solidFill>
                  <a:srgbClr val="0000FF"/>
                </a:solidFill>
                <a:latin typeface="Arial"/>
                <a:cs typeface="Arial"/>
              </a:rPr>
              <a:t>Affect </a:t>
            </a:r>
            <a:r>
              <a:rPr lang="fr-FR" sz="2400" b="1" i="1" dirty="0" err="1" smtClean="0">
                <a:solidFill>
                  <a:srgbClr val="0000FF"/>
                </a:solidFill>
                <a:latin typeface="Arial"/>
                <a:cs typeface="Arial"/>
              </a:rPr>
              <a:t>both</a:t>
            </a:r>
            <a:r>
              <a:rPr lang="fr-FR" sz="2400" b="1" i="1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fr-FR" sz="2400" b="1" i="1" dirty="0" err="1" smtClean="0">
                <a:solidFill>
                  <a:srgbClr val="0000FF"/>
                </a:solidFill>
                <a:latin typeface="Arial"/>
                <a:cs typeface="Arial"/>
              </a:rPr>
              <a:t>safety</a:t>
            </a:r>
            <a:r>
              <a:rPr lang="fr-FR" sz="2400" b="1" i="1" dirty="0" smtClean="0">
                <a:solidFill>
                  <a:srgbClr val="0000FF"/>
                </a:solidFill>
                <a:latin typeface="Arial"/>
                <a:cs typeface="Arial"/>
              </a:rPr>
              <a:t> and </a:t>
            </a:r>
            <a:r>
              <a:rPr lang="fr-FR" sz="2400" b="1" i="1" dirty="0" err="1" smtClean="0">
                <a:solidFill>
                  <a:srgbClr val="0000FF"/>
                </a:solidFill>
                <a:latin typeface="Arial"/>
                <a:cs typeface="Arial"/>
              </a:rPr>
              <a:t>efficacy</a:t>
            </a:r>
            <a:endParaRPr lang="fr-FR" sz="2400" b="1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972538" y="735313"/>
            <a:ext cx="5245187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2400" b="1" i="1" dirty="0" smtClean="0">
                <a:solidFill>
                  <a:srgbClr val="0000FF"/>
                </a:solidFill>
                <a:latin typeface="Arial"/>
                <a:cs typeface="Arial"/>
              </a:rPr>
              <a:t>CONTEXT</a:t>
            </a:r>
            <a:r>
              <a:rPr lang="fr-FR" sz="2400" b="1" dirty="0" smtClean="0">
                <a:solidFill>
                  <a:srgbClr val="0000FF"/>
                </a:solidFill>
                <a:latin typeface="Arial"/>
                <a:cs typeface="Arial"/>
              </a:rPr>
              <a:t>: IMPURITIES PROBLEM</a:t>
            </a:r>
            <a:endParaRPr lang="fr-FR" sz="2400" b="1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80616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èche courbée vers la droite 1"/>
          <p:cNvSpPr/>
          <p:nvPr/>
        </p:nvSpPr>
        <p:spPr>
          <a:xfrm>
            <a:off x="1687609" y="1846724"/>
            <a:ext cx="2556477" cy="2277792"/>
          </a:xfrm>
          <a:prstGeom prst="curvedRightArrow">
            <a:avLst/>
          </a:prstGeom>
          <a:solidFill>
            <a:schemeClr val="bg1">
              <a:lumMod val="95000"/>
            </a:schemeClr>
          </a:solidFill>
          <a:ln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2525" y="2680352"/>
            <a:ext cx="7830587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Arial"/>
                <a:cs typeface="Arial"/>
              </a:rPr>
              <a:t>Efforts to </a:t>
            </a:r>
            <a:r>
              <a:rPr lang="fr-FR" sz="2400" b="1" i="1" dirty="0" err="1" smtClean="0">
                <a:solidFill>
                  <a:srgbClr val="0000FF"/>
                </a:solidFill>
                <a:latin typeface="Arial"/>
                <a:cs typeface="Arial"/>
              </a:rPr>
              <a:t>predict</a:t>
            </a:r>
            <a:r>
              <a:rPr lang="fr-FR" sz="2400" b="1" i="1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fr-FR" sz="2400" b="1" i="1" dirty="0" err="1" smtClean="0">
                <a:solidFill>
                  <a:srgbClr val="0000FF"/>
                </a:solidFill>
                <a:latin typeface="Arial"/>
                <a:cs typeface="Arial"/>
              </a:rPr>
              <a:t>drug</a:t>
            </a:r>
            <a:r>
              <a:rPr lang="fr-FR" sz="2400" b="1" i="1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fr-FR" sz="2400" b="1" i="1" dirty="0" err="1" smtClean="0">
                <a:solidFill>
                  <a:srgbClr val="0000FF"/>
                </a:solidFill>
                <a:latin typeface="Arial"/>
                <a:cs typeface="Arial"/>
              </a:rPr>
              <a:t>degradation</a:t>
            </a:r>
            <a:r>
              <a:rPr lang="fr-FR" sz="2400" b="1" i="1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fr-FR" sz="2400" dirty="0" err="1" smtClean="0">
                <a:latin typeface="Arial"/>
                <a:cs typeface="Arial"/>
              </a:rPr>
              <a:t>through</a:t>
            </a:r>
            <a:r>
              <a:rPr lang="fr-FR" sz="2400" dirty="0" smtClean="0">
                <a:latin typeface="Arial"/>
                <a:cs typeface="Arial"/>
              </a:rPr>
              <a:t> </a:t>
            </a:r>
            <a:r>
              <a:rPr lang="fr-FR" sz="2400" b="1" i="1" dirty="0" err="1" smtClean="0">
                <a:solidFill>
                  <a:srgbClr val="0000FF"/>
                </a:solidFill>
                <a:latin typeface="Arial"/>
                <a:cs typeface="Arial"/>
              </a:rPr>
              <a:t>early</a:t>
            </a:r>
            <a:r>
              <a:rPr lang="fr-FR" sz="2400" b="1" i="1" dirty="0" smtClean="0">
                <a:solidFill>
                  <a:srgbClr val="0000FF"/>
                </a:solidFill>
                <a:latin typeface="Arial"/>
                <a:cs typeface="Arial"/>
              </a:rPr>
              <a:t> identification of </a:t>
            </a:r>
            <a:r>
              <a:rPr lang="fr-FR" sz="2400" dirty="0" err="1" smtClean="0">
                <a:latin typeface="Arial"/>
                <a:cs typeface="Arial"/>
              </a:rPr>
              <a:t>degradation</a:t>
            </a:r>
            <a:r>
              <a:rPr lang="fr-FR" sz="2400" dirty="0" smtClean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products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problems</a:t>
            </a:r>
            <a:r>
              <a:rPr lang="fr-FR" sz="2400" dirty="0">
                <a:latin typeface="Arial"/>
                <a:cs typeface="Arial"/>
              </a:rPr>
              <a:t> are </a:t>
            </a:r>
            <a:r>
              <a:rPr lang="fr-FR" sz="2400" dirty="0" smtClean="0">
                <a:latin typeface="Arial"/>
                <a:cs typeface="Arial"/>
              </a:rPr>
              <a:t>important :</a:t>
            </a:r>
            <a:endParaRPr lang="fr-FR" sz="2400" dirty="0">
              <a:latin typeface="Arial"/>
              <a:cs typeface="Arial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318441" y="256204"/>
            <a:ext cx="6625281" cy="830997"/>
          </a:xfrm>
          <a:prstGeom prst="rect">
            <a:avLst/>
          </a:prstGeom>
          <a:solidFill>
            <a:srgbClr val="D9D9D9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0000FF"/>
                </a:solidFill>
                <a:latin typeface="Arial"/>
                <a:cs typeface="Arial"/>
              </a:rPr>
              <a:t>CHARACTERIZATION </a:t>
            </a:r>
          </a:p>
          <a:p>
            <a:pPr algn="ctr"/>
            <a:r>
              <a:rPr lang="fr-FR" sz="2400" b="1" dirty="0" smtClean="0">
                <a:solidFill>
                  <a:srgbClr val="0000FF"/>
                </a:solidFill>
                <a:latin typeface="Arial"/>
                <a:cs typeface="Arial"/>
              </a:rPr>
              <a:t>OF IMPURITIES/DEGRADATION PRODUCTS</a:t>
            </a:r>
            <a:endParaRPr lang="fr-FR" sz="2400" b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0877" y="1334780"/>
            <a:ext cx="7713623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dirty="0" err="1">
                <a:latin typeface="Arial"/>
                <a:cs typeface="Arial"/>
              </a:rPr>
              <a:t>Organic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impurities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dirty="0" err="1">
                <a:latin typeface="Arial"/>
                <a:cs typeface="Arial"/>
              </a:rPr>
              <a:t>can</a:t>
            </a:r>
            <a:r>
              <a:rPr lang="fr-FR" sz="2400" dirty="0">
                <a:latin typeface="Arial"/>
                <a:cs typeface="Arial"/>
              </a:rPr>
              <a:t> arise </a:t>
            </a:r>
            <a:r>
              <a:rPr lang="fr-FR" sz="2400" dirty="0" err="1">
                <a:latin typeface="Arial"/>
                <a:cs typeface="Arial"/>
              </a:rPr>
              <a:t>during</a:t>
            </a:r>
            <a:r>
              <a:rPr lang="fr-FR" sz="2400" dirty="0">
                <a:latin typeface="Arial"/>
                <a:cs typeface="Arial"/>
              </a:rPr>
              <a:t> </a:t>
            </a:r>
            <a:r>
              <a:rPr lang="fr-FR" sz="2400" b="1" i="1" dirty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lang="fr-FR" sz="2400" b="1" i="1" dirty="0" err="1">
                <a:solidFill>
                  <a:srgbClr val="0000FF"/>
                </a:solidFill>
                <a:latin typeface="Arial"/>
                <a:cs typeface="Arial"/>
              </a:rPr>
              <a:t>manufacturing</a:t>
            </a:r>
            <a:r>
              <a:rPr lang="fr-FR" sz="2400" b="1" i="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fr-FR" sz="2400" b="1" i="1" dirty="0" err="1" smtClean="0">
                <a:solidFill>
                  <a:srgbClr val="0000FF"/>
                </a:solidFill>
                <a:latin typeface="Arial"/>
                <a:cs typeface="Arial"/>
              </a:rPr>
              <a:t>process</a:t>
            </a:r>
            <a:r>
              <a:rPr lang="fr-FR" sz="2400" dirty="0" smtClean="0">
                <a:latin typeface="Arial"/>
                <a:cs typeface="Arial"/>
              </a:rPr>
              <a:t> (</a:t>
            </a:r>
            <a:r>
              <a:rPr lang="fr-FR" sz="2400" i="1" dirty="0" err="1" smtClean="0">
                <a:latin typeface="Arial"/>
                <a:cs typeface="Arial"/>
              </a:rPr>
              <a:t>process-related</a:t>
            </a:r>
            <a:r>
              <a:rPr lang="fr-FR" sz="2400" dirty="0" smtClean="0">
                <a:latin typeface="Arial"/>
                <a:cs typeface="Arial"/>
              </a:rPr>
              <a:t>), </a:t>
            </a:r>
            <a:r>
              <a:rPr lang="fr-FR" sz="2400" b="1" i="1" dirty="0" err="1" smtClean="0">
                <a:solidFill>
                  <a:srgbClr val="0000FF"/>
                </a:solidFill>
                <a:latin typeface="Arial"/>
                <a:cs typeface="Arial"/>
              </a:rPr>
              <a:t>storage</a:t>
            </a:r>
            <a:r>
              <a:rPr lang="fr-FR" sz="240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fr-FR" sz="2400" dirty="0" smtClean="0">
                <a:latin typeface="Arial"/>
                <a:cs typeface="Arial"/>
              </a:rPr>
              <a:t>and</a:t>
            </a:r>
            <a:r>
              <a:rPr lang="fr-FR" sz="2400" dirty="0">
                <a:latin typeface="Arial"/>
                <a:cs typeface="Arial"/>
              </a:rPr>
              <a:t>/or </a:t>
            </a:r>
            <a:r>
              <a:rPr lang="fr-FR" sz="2400" b="1" i="1" dirty="0" err="1" smtClean="0">
                <a:solidFill>
                  <a:srgbClr val="0000FF"/>
                </a:solidFill>
                <a:latin typeface="Arial"/>
                <a:cs typeface="Arial"/>
              </a:rPr>
              <a:t>delivery</a:t>
            </a:r>
            <a:r>
              <a:rPr lang="fr-FR" sz="240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fr-FR" sz="2400" dirty="0">
                <a:latin typeface="Arial"/>
                <a:cs typeface="Arial"/>
              </a:rPr>
              <a:t>of the </a:t>
            </a:r>
            <a:r>
              <a:rPr lang="fr-FR" sz="2400" dirty="0" err="1" smtClean="0">
                <a:latin typeface="Arial"/>
                <a:cs typeface="Arial"/>
              </a:rPr>
              <a:t>drug</a:t>
            </a:r>
            <a:r>
              <a:rPr lang="fr-FR" sz="2400" dirty="0" smtClean="0">
                <a:latin typeface="Arial"/>
                <a:cs typeface="Arial"/>
              </a:rPr>
              <a:t> (</a:t>
            </a:r>
            <a:r>
              <a:rPr lang="fr-FR" sz="2400" i="1" dirty="0" err="1" smtClean="0">
                <a:latin typeface="Arial"/>
                <a:cs typeface="Arial"/>
              </a:rPr>
              <a:t>drug-related</a:t>
            </a:r>
            <a:r>
              <a:rPr lang="fr-FR" sz="2400" dirty="0" smtClean="0">
                <a:latin typeface="Arial"/>
                <a:cs typeface="Arial"/>
              </a:rPr>
              <a:t>).</a:t>
            </a:r>
            <a:endParaRPr lang="fr-FR" sz="2400" dirty="0">
              <a:latin typeface="Arial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08728" y="4040956"/>
            <a:ext cx="72457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/>
              <a:buChar char="•"/>
            </a:pPr>
            <a:r>
              <a:rPr lang="en-GB" sz="2400" dirty="0" smtClean="0">
                <a:latin typeface="Arial"/>
                <a:cs typeface="Arial"/>
              </a:rPr>
              <a:t>To highlight labile functionalities.</a:t>
            </a:r>
          </a:p>
          <a:p>
            <a:pPr algn="just"/>
            <a:endParaRPr lang="en-GB" sz="2400" dirty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en-GB" sz="2400" dirty="0" smtClean="0">
                <a:latin typeface="Arial"/>
                <a:cs typeface="Arial"/>
              </a:rPr>
              <a:t>To </a:t>
            </a:r>
            <a:r>
              <a:rPr lang="en-GB" sz="2400" dirty="0" smtClean="0">
                <a:solidFill>
                  <a:srgbClr val="000000"/>
                </a:solidFill>
                <a:latin typeface="Arial"/>
                <a:cs typeface="Arial"/>
              </a:rPr>
              <a:t>anticipate potential risks </a:t>
            </a:r>
            <a:r>
              <a:rPr lang="en-GB" sz="2400" dirty="0" smtClean="0">
                <a:latin typeface="Arial"/>
                <a:cs typeface="Arial"/>
              </a:rPr>
              <a:t>with respect to patients’ safety.</a:t>
            </a:r>
          </a:p>
          <a:p>
            <a:pPr marL="342900" indent="-342900" algn="just">
              <a:buFont typeface="Arial"/>
              <a:buChar char="•"/>
            </a:pPr>
            <a:endParaRPr lang="en-GB" sz="2400" dirty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en-GB" sz="2400" dirty="0" smtClean="0">
                <a:latin typeface="Arial"/>
                <a:cs typeface="Arial"/>
              </a:rPr>
              <a:t>To get regulatory approval.</a:t>
            </a:r>
          </a:p>
        </p:txBody>
      </p:sp>
    </p:spTree>
    <p:extLst>
      <p:ext uri="{BB962C8B-B14F-4D97-AF65-F5344CB8AC3E}">
        <p14:creationId xmlns:p14="http://schemas.microsoft.com/office/powerpoint/2010/main" val="2991626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960115" y="473460"/>
            <a:ext cx="3341930" cy="830997"/>
          </a:xfrm>
          <a:prstGeom prst="rect">
            <a:avLst/>
          </a:prstGeom>
          <a:solidFill>
            <a:srgbClr val="D9D9D9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0000FF"/>
                </a:solidFill>
                <a:latin typeface="Arial"/>
                <a:cs typeface="Arial"/>
              </a:rPr>
              <a:t>CHARACTERIZATION </a:t>
            </a:r>
          </a:p>
          <a:p>
            <a:pPr algn="ctr"/>
            <a:r>
              <a:rPr lang="fr-FR" sz="2400" b="1" dirty="0" smtClean="0">
                <a:solidFill>
                  <a:srgbClr val="0000FF"/>
                </a:solidFill>
                <a:latin typeface="Arial"/>
                <a:cs typeface="Arial"/>
              </a:rPr>
              <a:t>METHODOLOGY</a:t>
            </a:r>
            <a:endParaRPr lang="fr-FR" sz="2400" b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31128" y="1821245"/>
            <a:ext cx="8653681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err="1" smtClean="0">
                <a:latin typeface="Arial"/>
                <a:cs typeface="Arial"/>
              </a:rPr>
              <a:t>Liquid</a:t>
            </a:r>
            <a:r>
              <a:rPr lang="fr-FR" sz="2800" dirty="0" smtClean="0">
                <a:latin typeface="Arial"/>
                <a:cs typeface="Arial"/>
              </a:rPr>
              <a:t> </a:t>
            </a:r>
            <a:r>
              <a:rPr lang="fr-FR" sz="2800" dirty="0" err="1" smtClean="0">
                <a:latin typeface="Arial"/>
                <a:cs typeface="Arial"/>
              </a:rPr>
              <a:t>chromatography</a:t>
            </a:r>
            <a:r>
              <a:rPr lang="fr-FR" sz="2800" dirty="0" smtClean="0">
                <a:latin typeface="Arial"/>
                <a:cs typeface="Arial"/>
              </a:rPr>
              <a:t>-mass </a:t>
            </a:r>
            <a:r>
              <a:rPr lang="fr-FR" sz="2800" dirty="0" err="1" smtClean="0">
                <a:latin typeface="Arial"/>
                <a:cs typeface="Arial"/>
              </a:rPr>
              <a:t>spectrometry</a:t>
            </a:r>
            <a:r>
              <a:rPr lang="fr-FR" sz="2800" dirty="0" smtClean="0">
                <a:latin typeface="Arial"/>
                <a:cs typeface="Arial"/>
              </a:rPr>
              <a:t> </a:t>
            </a:r>
            <a:r>
              <a:rPr lang="fr-FR" sz="2800" dirty="0" err="1" smtClean="0">
                <a:latin typeface="Arial"/>
                <a:cs typeface="Arial"/>
              </a:rPr>
              <a:t>is</a:t>
            </a:r>
            <a:r>
              <a:rPr lang="fr-FR" sz="2800" dirty="0" smtClean="0">
                <a:latin typeface="Arial"/>
                <a:cs typeface="Arial"/>
              </a:rPr>
              <a:t> a </a:t>
            </a:r>
            <a:r>
              <a:rPr lang="fr-FR" sz="2800" b="1" i="1" dirty="0" smtClean="0">
                <a:solidFill>
                  <a:srgbClr val="0000FF"/>
                </a:solidFill>
                <a:latin typeface="Arial"/>
                <a:cs typeface="Arial"/>
              </a:rPr>
              <a:t>technique of </a:t>
            </a:r>
            <a:r>
              <a:rPr lang="fr-FR" sz="2800" b="1" i="1" dirty="0" err="1" smtClean="0">
                <a:solidFill>
                  <a:srgbClr val="0000FF"/>
                </a:solidFill>
                <a:latin typeface="Arial"/>
                <a:cs typeface="Arial"/>
              </a:rPr>
              <a:t>choice</a:t>
            </a:r>
            <a:r>
              <a:rPr lang="fr-FR" sz="2800" dirty="0" smtClean="0">
                <a:latin typeface="Arial"/>
                <a:cs typeface="Arial"/>
              </a:rPr>
              <a:t>.</a:t>
            </a:r>
            <a:endParaRPr lang="fr-FR" sz="2800" dirty="0" smtClean="0">
              <a:latin typeface="Arial"/>
              <a:cs typeface="Arial"/>
            </a:endParaRPr>
          </a:p>
          <a:p>
            <a:pPr algn="just"/>
            <a:endParaRPr lang="fr-FR" sz="2800" dirty="0" smtClean="0">
              <a:latin typeface="Arial"/>
              <a:cs typeface="Arial"/>
            </a:endParaRPr>
          </a:p>
          <a:p>
            <a:pPr algn="just"/>
            <a:endParaRPr lang="fr-FR" sz="2800" dirty="0" smtClean="0">
              <a:latin typeface="Arial"/>
              <a:cs typeface="Arial"/>
            </a:endParaRPr>
          </a:p>
          <a:p>
            <a:pPr algn="just"/>
            <a:endParaRPr lang="fr-FR" sz="2800" dirty="0">
              <a:latin typeface="Arial"/>
              <a:cs typeface="Arial"/>
            </a:endParaRPr>
          </a:p>
          <a:p>
            <a:pPr algn="just"/>
            <a:r>
              <a:rPr lang="fr-FR" sz="2800" b="1" i="1" dirty="0" err="1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lang="fr-FR" sz="2800" b="1" i="1" dirty="0" err="1" smtClean="0">
                <a:solidFill>
                  <a:srgbClr val="0000FF"/>
                </a:solidFill>
                <a:latin typeface="Arial"/>
                <a:cs typeface="Arial"/>
              </a:rPr>
              <a:t>nequivocal</a:t>
            </a:r>
            <a:r>
              <a:rPr lang="fr-FR" sz="2800" b="1" i="1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fr-FR" sz="2800" b="1" i="1" dirty="0" err="1" smtClean="0">
                <a:solidFill>
                  <a:srgbClr val="0000FF"/>
                </a:solidFill>
                <a:latin typeface="Arial"/>
                <a:cs typeface="Arial"/>
              </a:rPr>
              <a:t>characterization</a:t>
            </a:r>
            <a:r>
              <a:rPr lang="fr-FR" sz="2800" b="1" i="1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fr-FR" sz="2800" dirty="0" smtClean="0">
                <a:latin typeface="Arial"/>
                <a:cs typeface="Arial"/>
              </a:rPr>
              <a:t>of the structure of </a:t>
            </a:r>
            <a:r>
              <a:rPr lang="fr-FR" sz="2800" dirty="0" err="1" smtClean="0">
                <a:latin typeface="Arial"/>
                <a:cs typeface="Arial"/>
              </a:rPr>
              <a:t>most</a:t>
            </a:r>
            <a:r>
              <a:rPr lang="fr-FR" sz="2800" dirty="0" smtClean="0">
                <a:latin typeface="Arial"/>
                <a:cs typeface="Arial"/>
              </a:rPr>
              <a:t> trace to </a:t>
            </a:r>
            <a:r>
              <a:rPr lang="fr-FR" sz="2800" dirty="0" err="1" smtClean="0">
                <a:latin typeface="Arial"/>
                <a:cs typeface="Arial"/>
              </a:rPr>
              <a:t>minor</a:t>
            </a:r>
            <a:r>
              <a:rPr lang="fr-FR" sz="2800" dirty="0" smtClean="0">
                <a:latin typeface="Arial"/>
                <a:cs typeface="Arial"/>
              </a:rPr>
              <a:t> </a:t>
            </a:r>
            <a:r>
              <a:rPr lang="fr-FR" sz="2800" dirty="0" smtClean="0">
                <a:latin typeface="Arial"/>
                <a:cs typeface="Arial"/>
              </a:rPr>
              <a:t>components</a:t>
            </a:r>
            <a:r>
              <a:rPr lang="fr-FR" sz="2800" dirty="0">
                <a:latin typeface="Arial"/>
                <a:cs typeface="Arial"/>
              </a:rPr>
              <a:t> </a:t>
            </a:r>
            <a:r>
              <a:rPr lang="fr-FR" sz="2800" dirty="0" smtClean="0">
                <a:latin typeface="Arial"/>
                <a:cs typeface="Arial"/>
              </a:rPr>
              <a:t>(- </a:t>
            </a:r>
            <a:r>
              <a:rPr lang="fr-FR" sz="2800" dirty="0" err="1" smtClean="0">
                <a:latin typeface="Arial"/>
                <a:cs typeface="Arial"/>
              </a:rPr>
              <a:t>enantiomers</a:t>
            </a:r>
            <a:r>
              <a:rPr lang="fr-FR" sz="2800" dirty="0" smtClean="0">
                <a:latin typeface="Arial"/>
                <a:cs typeface="Arial"/>
              </a:rPr>
              <a:t> / </a:t>
            </a:r>
            <a:r>
              <a:rPr lang="fr-FR" sz="2800" dirty="0" err="1" smtClean="0">
                <a:latin typeface="Arial"/>
                <a:cs typeface="Arial"/>
              </a:rPr>
              <a:t>epimers</a:t>
            </a:r>
            <a:r>
              <a:rPr lang="fr-FR" sz="2800" dirty="0">
                <a:latin typeface="Arial"/>
                <a:cs typeface="Arial"/>
              </a:rPr>
              <a:t>)</a:t>
            </a:r>
            <a:r>
              <a:rPr lang="fr-FR" sz="2800" dirty="0" smtClean="0">
                <a:latin typeface="Arial"/>
                <a:cs typeface="Arial"/>
              </a:rPr>
              <a:t>.</a:t>
            </a:r>
            <a:endParaRPr lang="fr-FR" sz="2800" dirty="0">
              <a:latin typeface="Arial"/>
              <a:cs typeface="Arial"/>
            </a:endParaRPr>
          </a:p>
        </p:txBody>
      </p:sp>
      <p:sp>
        <p:nvSpPr>
          <p:cNvPr id="6" name="Flèche vers le bas 5"/>
          <p:cNvSpPr/>
          <p:nvPr/>
        </p:nvSpPr>
        <p:spPr>
          <a:xfrm>
            <a:off x="4212285" y="3008083"/>
            <a:ext cx="551397" cy="802154"/>
          </a:xfrm>
          <a:prstGeom prst="downArrow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8832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09143" y="579307"/>
            <a:ext cx="1954953" cy="400110"/>
          </a:xfrm>
          <a:prstGeom prst="rect">
            <a:avLst/>
          </a:prstGeom>
          <a:solidFill>
            <a:srgbClr val="EEECE1"/>
          </a:solidFill>
        </p:spPr>
        <p:txBody>
          <a:bodyPr wrap="square">
            <a:spAutoFit/>
          </a:bodyPr>
          <a:lstStyle/>
          <a:p>
            <a:pPr algn="ctr"/>
            <a:r>
              <a:rPr lang="en-GB" sz="2000" b="1" dirty="0" smtClean="0">
                <a:solidFill>
                  <a:srgbClr val="0000FF"/>
                </a:solidFill>
                <a:latin typeface="Arial"/>
                <a:cs typeface="Arial"/>
              </a:rPr>
              <a:t>TIROFIBAN</a:t>
            </a:r>
            <a:endParaRPr lang="en-GB" sz="2000" b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52851" y="3421699"/>
            <a:ext cx="720888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400" dirty="0">
                <a:latin typeface="Arial"/>
                <a:cs typeface="Arial"/>
              </a:rPr>
              <a:t>Synthetic, </a:t>
            </a:r>
            <a:r>
              <a:rPr lang="en-GB" sz="2400" dirty="0" err="1">
                <a:latin typeface="Arial"/>
                <a:cs typeface="Arial"/>
              </a:rPr>
              <a:t>nonpeptidic</a:t>
            </a:r>
            <a:r>
              <a:rPr lang="en-GB" sz="2400" dirty="0">
                <a:latin typeface="Arial"/>
                <a:cs typeface="Arial"/>
              </a:rPr>
              <a:t> </a:t>
            </a:r>
            <a:r>
              <a:rPr lang="en-GB" sz="2400" b="1" i="1" dirty="0">
                <a:solidFill>
                  <a:srgbClr val="0000FF"/>
                </a:solidFill>
                <a:latin typeface="Arial"/>
                <a:cs typeface="Arial"/>
              </a:rPr>
              <a:t>antagonist of fibrinogen </a:t>
            </a:r>
            <a:r>
              <a:rPr lang="en-GB" sz="2400" dirty="0">
                <a:latin typeface="Arial"/>
                <a:cs typeface="Arial"/>
              </a:rPr>
              <a:t>receptor (</a:t>
            </a:r>
            <a:r>
              <a:rPr lang="en-GB" sz="2400" dirty="0" err="1" smtClean="0">
                <a:latin typeface="Arial"/>
                <a:cs typeface="Arial"/>
              </a:rPr>
              <a:t>GPIIb</a:t>
            </a:r>
            <a:r>
              <a:rPr lang="en-GB" sz="2400" dirty="0" smtClean="0">
                <a:latin typeface="Arial"/>
                <a:cs typeface="Arial"/>
              </a:rPr>
              <a:t>/</a:t>
            </a:r>
            <a:r>
              <a:rPr lang="en-GB" sz="2400" dirty="0" err="1">
                <a:latin typeface="Arial"/>
                <a:cs typeface="Arial"/>
              </a:rPr>
              <a:t>IIIa</a:t>
            </a:r>
            <a:r>
              <a:rPr lang="en-GB" sz="2400" dirty="0">
                <a:latin typeface="Arial"/>
                <a:cs typeface="Arial"/>
              </a:rPr>
              <a:t>), </a:t>
            </a:r>
            <a:endParaRPr lang="en-GB" sz="2400" dirty="0" smtClean="0">
              <a:latin typeface="Arial"/>
              <a:cs typeface="Arial"/>
            </a:endParaRPr>
          </a:p>
          <a:p>
            <a:pPr algn="just"/>
            <a:endParaRPr lang="en-GB" sz="2400" dirty="0" smtClean="0">
              <a:latin typeface="Arial"/>
              <a:cs typeface="Arial"/>
            </a:endParaRPr>
          </a:p>
          <a:p>
            <a:pPr algn="just"/>
            <a:r>
              <a:rPr lang="en-GB" sz="2400" dirty="0" smtClean="0">
                <a:latin typeface="Arial"/>
                <a:cs typeface="Arial"/>
              </a:rPr>
              <a:t>Used in slow infusion for the treatment of acute coronary syndrome or in preventing premature myocardial infarction.</a:t>
            </a:r>
            <a:endParaRPr lang="en-GB" sz="2400" dirty="0">
              <a:latin typeface="Arial"/>
              <a:cs typeface="Arial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3700" y="1230565"/>
            <a:ext cx="5816600" cy="1866900"/>
          </a:xfrm>
          <a:prstGeom prst="rect">
            <a:avLst/>
          </a:prstGeom>
          <a:solidFill>
            <a:srgbClr val="EEECE1"/>
          </a:solidFill>
          <a:ln w="76200" cmpd="sng">
            <a:solidFill>
              <a:srgbClr val="C6D9F1"/>
            </a:solidFill>
          </a:ln>
        </p:spPr>
      </p:pic>
    </p:spTree>
    <p:extLst>
      <p:ext uri="{BB962C8B-B14F-4D97-AF65-F5344CB8AC3E}">
        <p14:creationId xmlns:p14="http://schemas.microsoft.com/office/powerpoint/2010/main" val="120403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206" y="469900"/>
            <a:ext cx="2908300" cy="59055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022" y="1553453"/>
            <a:ext cx="1942941" cy="2921885"/>
          </a:xfrm>
          <a:prstGeom prst="rect">
            <a:avLst/>
          </a:prstGeom>
        </p:spPr>
      </p:pic>
      <p:sp>
        <p:nvSpPr>
          <p:cNvPr id="7" name="Flèche courbée vers le bas 6"/>
          <p:cNvSpPr/>
          <p:nvPr/>
        </p:nvSpPr>
        <p:spPr>
          <a:xfrm>
            <a:off x="2959118" y="1553453"/>
            <a:ext cx="5770291" cy="2391823"/>
          </a:xfrm>
          <a:prstGeom prst="curvedDownArrow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5506" y="1920241"/>
            <a:ext cx="2012706" cy="2025035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804688" y="4056237"/>
            <a:ext cx="81229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 smtClean="0">
                <a:solidFill>
                  <a:srgbClr val="0000FF"/>
                </a:solidFill>
                <a:latin typeface="Arial"/>
                <a:cs typeface="Arial"/>
              </a:rPr>
              <a:t>?</a:t>
            </a:r>
            <a:endParaRPr lang="fr-FR" sz="8800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6657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100" y="975203"/>
            <a:ext cx="6273800" cy="4038600"/>
          </a:xfrm>
          <a:prstGeom prst="rect">
            <a:avLst/>
          </a:prstGeom>
          <a:ln w="76200" cmpd="sng">
            <a:solidFill>
              <a:srgbClr val="C6D9F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918996" y="5685677"/>
            <a:ext cx="73853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400" dirty="0">
                <a:latin typeface="Arial"/>
                <a:cs typeface="Arial"/>
              </a:rPr>
              <a:t>Need for a thorough understanding of </a:t>
            </a:r>
            <a:r>
              <a:rPr lang="en-GB" sz="2400" b="1" i="1" dirty="0">
                <a:solidFill>
                  <a:srgbClr val="0000FF"/>
                </a:solidFill>
                <a:latin typeface="Arial"/>
                <a:cs typeface="Arial"/>
              </a:rPr>
              <a:t>molecular mechanisms related to the photo-</a:t>
            </a:r>
            <a:r>
              <a:rPr lang="en-GB" sz="2400" b="1" i="1" dirty="0" smtClean="0">
                <a:solidFill>
                  <a:srgbClr val="0000FF"/>
                </a:solidFill>
                <a:latin typeface="Arial"/>
                <a:cs typeface="Arial"/>
              </a:rPr>
              <a:t>degradation</a:t>
            </a:r>
            <a:r>
              <a:rPr lang="en-GB" sz="2400" dirty="0" smtClean="0">
                <a:latin typeface="Arial"/>
                <a:cs typeface="Arial"/>
              </a:rPr>
              <a:t>.</a:t>
            </a:r>
            <a:r>
              <a:rPr lang="fr-FR" sz="2400" dirty="0" smtClean="0">
                <a:latin typeface="Arial"/>
                <a:cs typeface="Arial"/>
              </a:rPr>
              <a:t> </a:t>
            </a:r>
            <a:endParaRPr lang="fr-FR" sz="2400" dirty="0">
              <a:latin typeface="Arial"/>
              <a:cs typeface="Arial"/>
            </a:endParaRPr>
          </a:p>
        </p:txBody>
      </p:sp>
      <p:sp>
        <p:nvSpPr>
          <p:cNvPr id="7" name="Flèche courbée vers la droite 6"/>
          <p:cNvSpPr/>
          <p:nvPr/>
        </p:nvSpPr>
        <p:spPr>
          <a:xfrm>
            <a:off x="1852825" y="4578963"/>
            <a:ext cx="887451" cy="1106714"/>
          </a:xfrm>
          <a:prstGeom prst="curvedRightArrow">
            <a:avLst/>
          </a:prstGeom>
          <a:solidFill>
            <a:srgbClr val="EEECE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740276" y="386044"/>
            <a:ext cx="3412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/>
                <a:cs typeface="Arial"/>
              </a:rPr>
              <a:t>STRESS TESTING OUTCOME</a:t>
            </a:r>
            <a:endParaRPr lang="fr-FR" dirty="0">
              <a:latin typeface="Arial"/>
              <a:cs typeface="Arial"/>
            </a:endParaRPr>
          </a:p>
        </p:txBody>
      </p:sp>
      <p:sp>
        <p:nvSpPr>
          <p:cNvPr id="9" name="Éclair 8"/>
          <p:cNvSpPr/>
          <p:nvPr/>
        </p:nvSpPr>
        <p:spPr>
          <a:xfrm rot="17317708">
            <a:off x="2823821" y="2857673"/>
            <a:ext cx="1102794" cy="417789"/>
          </a:xfrm>
          <a:prstGeom prst="lightningBol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2382189" y="3471138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0000FF"/>
                </a:solidFill>
              </a:rPr>
              <a:t>Simulated</a:t>
            </a:r>
            <a:r>
              <a:rPr lang="fr-FR" dirty="0" smtClean="0">
                <a:solidFill>
                  <a:srgbClr val="0000FF"/>
                </a:solidFill>
              </a:rPr>
              <a:t> sunlight</a:t>
            </a:r>
            <a:endParaRPr lang="fr-F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901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35704" y="165435"/>
            <a:ext cx="7439318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0000FF"/>
                </a:solidFill>
                <a:latin typeface="Arial"/>
                <a:cs typeface="Arial"/>
              </a:rPr>
              <a:t>STRATEGY USED TO CHARACTERIZE THE PHOTOPRODUCTS (1)</a:t>
            </a:r>
          </a:p>
        </p:txBody>
      </p:sp>
      <p:cxnSp>
        <p:nvCxnSpPr>
          <p:cNvPr id="20" name="Connecteur droit avec flèche 19"/>
          <p:cNvCxnSpPr/>
          <p:nvPr/>
        </p:nvCxnSpPr>
        <p:spPr>
          <a:xfrm>
            <a:off x="2495951" y="970100"/>
            <a:ext cx="0" cy="57207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1570646" y="2193703"/>
            <a:ext cx="1809710" cy="400110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  <a:prstDash val="sysDash"/>
          </a:ln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Arial"/>
                <a:cs typeface="Arial"/>
              </a:rPr>
              <a:t>Direct infusion</a:t>
            </a:r>
            <a:endParaRPr lang="fr-FR" sz="2000" dirty="0">
              <a:latin typeface="Arial"/>
              <a:cs typeface="Arial"/>
            </a:endParaRPr>
          </a:p>
        </p:txBody>
      </p:sp>
      <p:cxnSp>
        <p:nvCxnSpPr>
          <p:cNvPr id="22" name="Connecteur droit avec flèche 21"/>
          <p:cNvCxnSpPr/>
          <p:nvPr/>
        </p:nvCxnSpPr>
        <p:spPr>
          <a:xfrm>
            <a:off x="6608384" y="970100"/>
            <a:ext cx="0" cy="57207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4055438" y="1428707"/>
            <a:ext cx="3942105" cy="70788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  <a:prstDash val="sysDash"/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dirty="0" err="1" smtClean="0">
                <a:latin typeface="Arial"/>
                <a:cs typeface="Arial"/>
              </a:rPr>
              <a:t>Development</a:t>
            </a:r>
            <a:r>
              <a:rPr lang="fr-FR" sz="2000" dirty="0" smtClean="0">
                <a:latin typeface="Arial"/>
                <a:cs typeface="Arial"/>
              </a:rPr>
              <a:t> and </a:t>
            </a:r>
            <a:r>
              <a:rPr lang="fr-FR" sz="2000" dirty="0" err="1" smtClean="0">
                <a:latin typeface="Arial"/>
                <a:cs typeface="Arial"/>
              </a:rPr>
              <a:t>optimization</a:t>
            </a:r>
            <a:r>
              <a:rPr lang="fr-FR" sz="2000" dirty="0" smtClean="0">
                <a:latin typeface="Arial"/>
                <a:cs typeface="Arial"/>
              </a:rPr>
              <a:t> of </a:t>
            </a:r>
          </a:p>
          <a:p>
            <a:pPr algn="ctr"/>
            <a:r>
              <a:rPr lang="fr-FR" sz="2000" i="1" dirty="0" smtClean="0">
                <a:latin typeface="Arial"/>
                <a:cs typeface="Arial"/>
              </a:rPr>
              <a:t>LC-UV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700943" y="2319559"/>
            <a:ext cx="4638458" cy="1015663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  <a:prstDash val="sysDash"/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dirty="0" smtClean="0">
                <a:latin typeface="Arial"/>
                <a:cs typeface="Arial"/>
              </a:rPr>
              <a:t>Transfer of </a:t>
            </a:r>
            <a:r>
              <a:rPr lang="fr-FR" sz="2000" dirty="0" err="1" smtClean="0">
                <a:latin typeface="Arial"/>
                <a:cs typeface="Arial"/>
              </a:rPr>
              <a:t>analytes</a:t>
            </a:r>
            <a:r>
              <a:rPr lang="fr-FR" sz="2000" dirty="0" smtClean="0">
                <a:latin typeface="Arial"/>
                <a:cs typeface="Arial"/>
              </a:rPr>
              <a:t> to </a:t>
            </a:r>
            <a:r>
              <a:rPr lang="fr-FR" sz="2000" i="1" dirty="0" smtClean="0">
                <a:latin typeface="Arial"/>
                <a:cs typeface="Arial"/>
              </a:rPr>
              <a:t>MS</a:t>
            </a:r>
            <a:r>
              <a:rPr lang="fr-FR" sz="2000" dirty="0" smtClean="0">
                <a:latin typeface="Arial"/>
                <a:cs typeface="Arial"/>
              </a:rPr>
              <a:t> </a:t>
            </a:r>
            <a:r>
              <a:rPr lang="fr-FR" sz="2000" dirty="0" err="1" smtClean="0">
                <a:latin typeface="Arial"/>
                <a:cs typeface="Arial"/>
              </a:rPr>
              <a:t>through</a:t>
            </a:r>
            <a:r>
              <a:rPr lang="fr-FR" sz="2000" dirty="0" smtClean="0">
                <a:latin typeface="Arial"/>
                <a:cs typeface="Arial"/>
              </a:rPr>
              <a:t> </a:t>
            </a:r>
            <a:r>
              <a:rPr lang="fr-FR" sz="2000" i="1" dirty="0" smtClean="0">
                <a:latin typeface="Arial"/>
                <a:cs typeface="Arial"/>
              </a:rPr>
              <a:t>LC</a:t>
            </a:r>
          </a:p>
          <a:p>
            <a:pPr algn="ctr"/>
            <a:r>
              <a:rPr lang="fr-FR" sz="2000" i="1" dirty="0" err="1" smtClean="0">
                <a:solidFill>
                  <a:srgbClr val="0000FF"/>
                </a:solidFill>
                <a:latin typeface="Arial"/>
                <a:cs typeface="Arial"/>
              </a:rPr>
              <a:t>At</a:t>
            </a:r>
            <a:r>
              <a:rPr lang="fr-FR" sz="2000" i="1" dirty="0" smtClean="0">
                <a:solidFill>
                  <a:srgbClr val="0000FF"/>
                </a:solidFill>
                <a:latin typeface="Arial"/>
                <a:cs typeface="Arial"/>
              </a:rPr>
              <a:t> least all the </a:t>
            </a:r>
            <a:r>
              <a:rPr lang="fr-FR" sz="2000" i="1" dirty="0" err="1" smtClean="0">
                <a:solidFill>
                  <a:srgbClr val="0000FF"/>
                </a:solidFill>
                <a:latin typeface="Arial"/>
                <a:cs typeface="Arial"/>
              </a:rPr>
              <a:t>analytes</a:t>
            </a:r>
            <a:r>
              <a:rPr lang="fr-FR" sz="2000" i="1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fr-FR" sz="2000" i="1" dirty="0" err="1" smtClean="0">
                <a:solidFill>
                  <a:srgbClr val="0000FF"/>
                </a:solidFill>
                <a:latin typeface="Arial"/>
                <a:cs typeface="Arial"/>
              </a:rPr>
              <a:t>detected</a:t>
            </a:r>
            <a:r>
              <a:rPr lang="fr-FR" sz="2000" i="1" dirty="0" smtClean="0">
                <a:solidFill>
                  <a:srgbClr val="0000FF"/>
                </a:solidFill>
                <a:latin typeface="Arial"/>
                <a:cs typeface="Arial"/>
              </a:rPr>
              <a:t> in UV </a:t>
            </a:r>
          </a:p>
          <a:p>
            <a:pPr algn="ctr"/>
            <a:r>
              <a:rPr lang="fr-FR" sz="2000" i="1" dirty="0" smtClean="0">
                <a:solidFill>
                  <a:srgbClr val="0000FF"/>
                </a:solidFill>
                <a:latin typeface="Arial"/>
                <a:cs typeface="Arial"/>
              </a:rPr>
              <a:t>are </a:t>
            </a:r>
            <a:r>
              <a:rPr lang="fr-FR" sz="2000" i="1" dirty="0" err="1" smtClean="0">
                <a:solidFill>
                  <a:srgbClr val="0000FF"/>
                </a:solidFill>
                <a:latin typeface="Arial"/>
                <a:cs typeface="Arial"/>
              </a:rPr>
              <a:t>present</a:t>
            </a:r>
            <a:r>
              <a:rPr lang="fr-FR" sz="2000" i="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fr-FR" sz="2000" i="1" dirty="0" smtClean="0">
                <a:solidFill>
                  <a:srgbClr val="0000FF"/>
                </a:solidFill>
                <a:latin typeface="Arial"/>
                <a:cs typeface="Arial"/>
              </a:rPr>
              <a:t>in the ion </a:t>
            </a:r>
            <a:r>
              <a:rPr lang="fr-FR" sz="2000" i="1" dirty="0" err="1" smtClean="0">
                <a:solidFill>
                  <a:srgbClr val="0000FF"/>
                </a:solidFill>
                <a:latin typeface="Arial"/>
                <a:cs typeface="Arial"/>
              </a:rPr>
              <a:t>chromatograms</a:t>
            </a:r>
            <a:endParaRPr lang="fr-FR" sz="20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286594" y="3754428"/>
            <a:ext cx="6535297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i="1" dirty="0" smtClean="0">
                <a:latin typeface="Arial"/>
                <a:cs typeface="Arial"/>
              </a:rPr>
              <a:t>ESI</a:t>
            </a:r>
            <a:r>
              <a:rPr lang="fr-FR" sz="2000" b="1" i="1" baseline="30000" dirty="0" smtClean="0">
                <a:latin typeface="Arial"/>
                <a:cs typeface="Arial"/>
              </a:rPr>
              <a:t>+</a:t>
            </a:r>
            <a:r>
              <a:rPr lang="fr-FR" sz="2000" b="1" i="1" dirty="0" smtClean="0">
                <a:latin typeface="Arial"/>
                <a:cs typeface="Arial"/>
              </a:rPr>
              <a:t>/MS</a:t>
            </a:r>
            <a:r>
              <a:rPr lang="fr-FR" sz="2000" dirty="0" smtClean="0">
                <a:latin typeface="Arial"/>
                <a:cs typeface="Arial"/>
              </a:rPr>
              <a:t>/LTQ-</a:t>
            </a:r>
            <a:r>
              <a:rPr lang="fr-FR" sz="2000" dirty="0" err="1" smtClean="0">
                <a:latin typeface="Arial"/>
                <a:cs typeface="Arial"/>
              </a:rPr>
              <a:t>Orbitrap</a:t>
            </a:r>
            <a:r>
              <a:rPr lang="fr-FR" sz="2000" dirty="0" smtClean="0">
                <a:latin typeface="Arial"/>
                <a:cs typeface="Arial"/>
              </a:rPr>
              <a:t> </a:t>
            </a:r>
            <a:endParaRPr lang="fr-FR" sz="2000" dirty="0">
              <a:latin typeface="Arial"/>
              <a:cs typeface="Arial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286594" y="4516530"/>
            <a:ext cx="6535298" cy="400110"/>
          </a:xfrm>
          <a:prstGeom prst="rect">
            <a:avLst/>
          </a:prstGeom>
          <a:solidFill>
            <a:schemeClr val="bg2">
              <a:lumMod val="90000"/>
            </a:schemeClr>
          </a:solidFill>
          <a:ln w="57150" cmpd="sng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latin typeface="Arial"/>
                <a:cs typeface="Arial"/>
              </a:rPr>
              <a:t>HR-MS</a:t>
            </a:r>
            <a:r>
              <a:rPr lang="fr-FR" sz="2000" dirty="0" smtClean="0">
                <a:latin typeface="Arial"/>
                <a:cs typeface="Arial"/>
              </a:rPr>
              <a:t> </a:t>
            </a:r>
            <a:r>
              <a:rPr lang="fr-FR" sz="2000" dirty="0" err="1" smtClean="0">
                <a:latin typeface="Arial"/>
                <a:cs typeface="Arial"/>
              </a:rPr>
              <a:t>analysis</a:t>
            </a:r>
            <a:endParaRPr lang="fr-FR" sz="2000" dirty="0">
              <a:latin typeface="Arial"/>
              <a:cs typeface="Arial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293908" y="4937990"/>
            <a:ext cx="6535298" cy="1323439"/>
          </a:xfrm>
          <a:prstGeom prst="rect">
            <a:avLst/>
          </a:prstGeom>
          <a:solidFill>
            <a:schemeClr val="bg1"/>
          </a:solidFill>
          <a:ln w="57150" cmpd="sng">
            <a:solidFill>
              <a:srgbClr val="DCE6F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 smtClean="0">
                <a:latin typeface="Arial"/>
                <a:cs typeface="Arial"/>
              </a:rPr>
              <a:t>Molecular</a:t>
            </a:r>
            <a:r>
              <a:rPr lang="fr-FR" sz="2000" dirty="0" smtClean="0">
                <a:latin typeface="Arial"/>
                <a:cs typeface="Arial"/>
              </a:rPr>
              <a:t> ions </a:t>
            </a:r>
            <a:r>
              <a:rPr lang="fr-FR" sz="2000" dirty="0" err="1" smtClean="0">
                <a:latin typeface="Arial"/>
                <a:cs typeface="Arial"/>
              </a:rPr>
              <a:t>accurate</a:t>
            </a:r>
            <a:r>
              <a:rPr lang="fr-FR" sz="2000" dirty="0" smtClean="0">
                <a:latin typeface="Arial"/>
                <a:cs typeface="Arial"/>
              </a:rPr>
              <a:t> mass</a:t>
            </a:r>
          </a:p>
          <a:p>
            <a:pPr algn="ctr"/>
            <a:endParaRPr lang="fr-FR" sz="2000" dirty="0" smtClean="0">
              <a:latin typeface="Arial"/>
              <a:cs typeface="Arial"/>
            </a:endParaRPr>
          </a:p>
          <a:p>
            <a:pPr algn="ctr"/>
            <a:endParaRPr lang="fr-FR" sz="2000" dirty="0">
              <a:latin typeface="Arial"/>
              <a:cs typeface="Arial"/>
            </a:endParaRPr>
          </a:p>
          <a:p>
            <a:pPr algn="ctr"/>
            <a:r>
              <a:rPr lang="fr-FR" sz="2000" i="1" dirty="0" err="1" smtClean="0">
                <a:latin typeface="Arial"/>
                <a:cs typeface="Arial"/>
              </a:rPr>
              <a:t>PD</a:t>
            </a:r>
            <a:r>
              <a:rPr lang="fr-FR" sz="2000" dirty="0" err="1" smtClean="0">
                <a:latin typeface="Arial"/>
                <a:cs typeface="Arial"/>
              </a:rPr>
              <a:t>s</a:t>
            </a:r>
            <a:r>
              <a:rPr lang="fr-FR" sz="2000" dirty="0" smtClean="0">
                <a:latin typeface="Arial"/>
                <a:cs typeface="Arial"/>
              </a:rPr>
              <a:t> </a:t>
            </a:r>
            <a:r>
              <a:rPr lang="fr-FR" sz="2000" dirty="0" err="1" smtClean="0">
                <a:latin typeface="Arial"/>
                <a:cs typeface="Arial"/>
              </a:rPr>
              <a:t>chemical</a:t>
            </a:r>
            <a:r>
              <a:rPr lang="fr-FR" sz="2000" dirty="0" smtClean="0">
                <a:latin typeface="Arial"/>
                <a:cs typeface="Arial"/>
              </a:rPr>
              <a:t> </a:t>
            </a:r>
            <a:r>
              <a:rPr lang="fr-FR" sz="2000" dirty="0" err="1" smtClean="0">
                <a:latin typeface="Arial"/>
                <a:cs typeface="Arial"/>
              </a:rPr>
              <a:t>formulae</a:t>
            </a:r>
            <a:r>
              <a:rPr lang="fr-FR" sz="2000" dirty="0">
                <a:latin typeface="Arial"/>
                <a:cs typeface="Arial"/>
              </a:rPr>
              <a:t>;</a:t>
            </a:r>
            <a:r>
              <a:rPr lang="fr-FR" sz="2000" dirty="0" smtClean="0">
                <a:latin typeface="Arial"/>
                <a:cs typeface="Arial"/>
              </a:rPr>
              <a:t> </a:t>
            </a:r>
            <a:r>
              <a:rPr lang="fr-FR" sz="2000" dirty="0" err="1" smtClean="0">
                <a:latin typeface="Arial"/>
                <a:cs typeface="Arial"/>
              </a:rPr>
              <a:t>RdB</a:t>
            </a:r>
            <a:r>
              <a:rPr lang="fr-FR" sz="2000" dirty="0" smtClean="0">
                <a:latin typeface="Arial"/>
                <a:cs typeface="Arial"/>
              </a:rPr>
              <a:t>; </a:t>
            </a:r>
            <a:r>
              <a:rPr lang="fr-FR" sz="2000" dirty="0" err="1" smtClean="0">
                <a:latin typeface="Arial"/>
                <a:cs typeface="Arial"/>
              </a:rPr>
              <a:t>Nitrogen</a:t>
            </a:r>
            <a:r>
              <a:rPr lang="fr-FR" sz="2000" dirty="0" smtClean="0">
                <a:latin typeface="Arial"/>
                <a:cs typeface="Arial"/>
              </a:rPr>
              <a:t> </a:t>
            </a:r>
            <a:r>
              <a:rPr lang="fr-FR" sz="2000" dirty="0" err="1" smtClean="0">
                <a:latin typeface="Arial"/>
                <a:cs typeface="Arial"/>
              </a:rPr>
              <a:t>rule</a:t>
            </a:r>
            <a:r>
              <a:rPr lang="fr-FR" sz="2000" dirty="0" smtClean="0">
                <a:latin typeface="Arial"/>
                <a:cs typeface="Arial"/>
              </a:rPr>
              <a:t>; </a:t>
            </a:r>
            <a:r>
              <a:rPr lang="fr-FR" sz="2000" dirty="0" err="1" smtClean="0">
                <a:latin typeface="Arial"/>
                <a:cs typeface="Arial"/>
              </a:rPr>
              <a:t>error</a:t>
            </a:r>
            <a:r>
              <a:rPr lang="fr-FR" sz="2000" dirty="0" smtClean="0">
                <a:latin typeface="Arial"/>
                <a:cs typeface="Arial"/>
              </a:rPr>
              <a:t> (ppm)</a:t>
            </a:r>
            <a:endParaRPr lang="fr-FR" sz="2000" dirty="0">
              <a:latin typeface="Arial"/>
              <a:cs typeface="Arial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876488" y="926525"/>
            <a:ext cx="4312357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rgbClr val="000000"/>
                </a:solidFill>
                <a:latin typeface="Arial"/>
                <a:cs typeface="Arial"/>
              </a:rPr>
              <a:t>DRUG’S PHOTOPRODUCTS (</a:t>
            </a:r>
            <a:r>
              <a:rPr lang="fr-FR" sz="2000" b="1" i="1" dirty="0" smtClean="0">
                <a:solidFill>
                  <a:srgbClr val="000000"/>
                </a:solidFill>
                <a:latin typeface="Arial"/>
                <a:cs typeface="Arial"/>
              </a:rPr>
              <a:t>PD</a:t>
            </a:r>
            <a:r>
              <a:rPr lang="fr-FR" sz="2000" b="1" baseline="-25000" dirty="0" smtClean="0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lang="fr-FR" sz="2000" b="1" dirty="0" smtClean="0">
                <a:solidFill>
                  <a:srgbClr val="000000"/>
                </a:solidFill>
                <a:latin typeface="Arial"/>
                <a:cs typeface="Arial"/>
              </a:rPr>
              <a:t>)</a:t>
            </a:r>
            <a:endParaRPr lang="fr-FR" sz="20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038498" y="926525"/>
            <a:ext cx="939831" cy="400110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latin typeface="Arial"/>
                <a:cs typeface="Arial"/>
              </a:rPr>
              <a:t>DRUG</a:t>
            </a:r>
            <a:endParaRPr lang="fr-FR" sz="2000" b="1" dirty="0">
              <a:latin typeface="Arial"/>
              <a:cs typeface="Arial"/>
            </a:endParaRPr>
          </a:p>
        </p:txBody>
      </p:sp>
      <p:cxnSp>
        <p:nvCxnSpPr>
          <p:cNvPr id="42" name="Connecteur droit avec flèche 41"/>
          <p:cNvCxnSpPr/>
          <p:nvPr/>
        </p:nvCxnSpPr>
        <p:spPr>
          <a:xfrm>
            <a:off x="2978329" y="1160004"/>
            <a:ext cx="89815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ZoneTexte 44"/>
          <p:cNvSpPr txBox="1"/>
          <p:nvPr/>
        </p:nvSpPr>
        <p:spPr>
          <a:xfrm>
            <a:off x="3175875" y="698739"/>
            <a:ext cx="4338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err="1" smtClean="0"/>
              <a:t>hγ</a:t>
            </a:r>
            <a:endParaRPr lang="fr-FR" sz="2000" dirty="0"/>
          </a:p>
        </p:txBody>
      </p:sp>
      <p:cxnSp>
        <p:nvCxnSpPr>
          <p:cNvPr id="17" name="Connecteur droit avec flèche 16"/>
          <p:cNvCxnSpPr/>
          <p:nvPr/>
        </p:nvCxnSpPr>
        <p:spPr>
          <a:xfrm>
            <a:off x="4578266" y="5345006"/>
            <a:ext cx="0" cy="501346"/>
          </a:xfrm>
          <a:prstGeom prst="straightConnector1">
            <a:avLst/>
          </a:prstGeom>
          <a:ln>
            <a:solidFill>
              <a:srgbClr val="4F81B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4623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35704" y="165435"/>
            <a:ext cx="7439318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0000FF"/>
                </a:solidFill>
                <a:latin typeface="Arial"/>
                <a:cs typeface="Arial"/>
              </a:rPr>
              <a:t>STRATEGY USED TO CHARACTERIZE THE PHOTOPRODUCTS (2)</a:t>
            </a:r>
          </a:p>
        </p:txBody>
      </p:sp>
      <p:sp>
        <p:nvSpPr>
          <p:cNvPr id="2" name="Rectangle 1"/>
          <p:cNvSpPr/>
          <p:nvPr/>
        </p:nvSpPr>
        <p:spPr>
          <a:xfrm>
            <a:off x="1242630" y="4554398"/>
            <a:ext cx="6542612" cy="2123658"/>
          </a:xfrm>
          <a:prstGeom prst="rect">
            <a:avLst/>
          </a:prstGeom>
          <a:ln w="57150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latin typeface="Arial"/>
                <a:cs typeface="Arial"/>
              </a:rPr>
              <a:t>Assignment of structure to </a:t>
            </a:r>
            <a:r>
              <a:rPr lang="en-GB" sz="2000" i="1" dirty="0">
                <a:latin typeface="Arial"/>
                <a:cs typeface="Arial"/>
              </a:rPr>
              <a:t>PD</a:t>
            </a:r>
            <a:r>
              <a:rPr lang="en-GB" sz="2000" dirty="0">
                <a:latin typeface="Arial"/>
                <a:cs typeface="Arial"/>
              </a:rPr>
              <a:t>s</a:t>
            </a:r>
          </a:p>
          <a:p>
            <a:pPr algn="ctr"/>
            <a:r>
              <a:rPr lang="en-GB" i="1" dirty="0">
                <a:solidFill>
                  <a:srgbClr val="0000FF"/>
                </a:solidFill>
                <a:latin typeface="Arial"/>
                <a:cs typeface="Arial"/>
              </a:rPr>
              <a:t>Comparison of mass data and fragmentation pattern to that of the drug</a:t>
            </a:r>
            <a:endParaRPr lang="en-GB" sz="2000" dirty="0">
              <a:solidFill>
                <a:srgbClr val="0000FF"/>
              </a:solidFill>
              <a:latin typeface="Arial"/>
              <a:cs typeface="Arial"/>
            </a:endParaRPr>
          </a:p>
          <a:p>
            <a:pPr algn="ctr"/>
            <a:endParaRPr lang="en-GB" sz="2000" i="1" dirty="0">
              <a:solidFill>
                <a:srgbClr val="0000FF"/>
              </a:solidFill>
              <a:latin typeface="Arial"/>
              <a:cs typeface="Arial"/>
            </a:endParaRPr>
          </a:p>
          <a:p>
            <a:pPr algn="ctr"/>
            <a:r>
              <a:rPr lang="en-GB" sz="2000" dirty="0">
                <a:latin typeface="Arial"/>
                <a:cs typeface="Arial"/>
              </a:rPr>
              <a:t>Confirmation of the </a:t>
            </a:r>
            <a:r>
              <a:rPr lang="en-GB" sz="2000" i="1" dirty="0">
                <a:latin typeface="Arial"/>
                <a:cs typeface="Arial"/>
              </a:rPr>
              <a:t>PD</a:t>
            </a:r>
            <a:r>
              <a:rPr lang="en-GB" sz="2000" dirty="0">
                <a:latin typeface="Arial"/>
                <a:cs typeface="Arial"/>
              </a:rPr>
              <a:t>s proposed structures</a:t>
            </a:r>
          </a:p>
          <a:p>
            <a:pPr algn="ctr"/>
            <a:r>
              <a:rPr lang="en-GB" i="1" dirty="0">
                <a:solidFill>
                  <a:srgbClr val="0000FF"/>
                </a:solidFill>
                <a:latin typeface="Arial"/>
                <a:cs typeface="Arial"/>
              </a:rPr>
              <a:t>Mechanistic explanation to PDs formation from the drug in a specific reaction condition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300704" y="3752275"/>
            <a:ext cx="1809961" cy="400110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  <a:prstDash val="sysDash"/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i="1" dirty="0" smtClean="0">
                <a:latin typeface="Arial"/>
                <a:cs typeface="Arial"/>
              </a:rPr>
              <a:t>H/D </a:t>
            </a:r>
            <a:r>
              <a:rPr lang="fr-FR" sz="2000" dirty="0" smtClean="0">
                <a:latin typeface="Arial"/>
                <a:cs typeface="Arial"/>
              </a:rPr>
              <a:t>exchange</a:t>
            </a:r>
            <a:endParaRPr lang="fr-FR" sz="2000" dirty="0">
              <a:latin typeface="Arial"/>
              <a:cs typeface="Arial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7009135" y="3601933"/>
            <a:ext cx="1823562" cy="70788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  <a:prstDash val="sysDash"/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dirty="0" smtClean="0">
                <a:latin typeface="Arial"/>
                <a:cs typeface="Arial"/>
              </a:rPr>
              <a:t>Online</a:t>
            </a:r>
            <a:r>
              <a:rPr lang="fr-FR" sz="2000" i="1" dirty="0" smtClean="0">
                <a:latin typeface="Arial"/>
                <a:cs typeface="Arial"/>
              </a:rPr>
              <a:t> </a:t>
            </a:r>
          </a:p>
          <a:p>
            <a:pPr algn="ctr"/>
            <a:r>
              <a:rPr lang="fr-FR" sz="2000" i="1" dirty="0" smtClean="0">
                <a:latin typeface="Arial"/>
                <a:cs typeface="Arial"/>
              </a:rPr>
              <a:t>H/D </a:t>
            </a:r>
            <a:r>
              <a:rPr lang="fr-FR" sz="2000" dirty="0" smtClean="0">
                <a:latin typeface="Arial"/>
                <a:cs typeface="Arial"/>
              </a:rPr>
              <a:t>exchange</a:t>
            </a:r>
            <a:endParaRPr lang="fr-FR" sz="2000" dirty="0">
              <a:latin typeface="Arial"/>
              <a:cs typeface="Arial"/>
            </a:endParaRPr>
          </a:p>
        </p:txBody>
      </p:sp>
      <p:cxnSp>
        <p:nvCxnSpPr>
          <p:cNvPr id="20" name="Connecteur droit avec flèche 19"/>
          <p:cNvCxnSpPr/>
          <p:nvPr/>
        </p:nvCxnSpPr>
        <p:spPr>
          <a:xfrm>
            <a:off x="2110665" y="3952396"/>
            <a:ext cx="64053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 flipH="1">
            <a:off x="6340231" y="3952396"/>
            <a:ext cx="668904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2796949" y="3800837"/>
            <a:ext cx="3455358" cy="400110"/>
          </a:xfrm>
          <a:prstGeom prst="rect">
            <a:avLst/>
          </a:prstGeom>
          <a:solidFill>
            <a:schemeClr val="bg2">
              <a:lumMod val="90000"/>
            </a:schemeClr>
          </a:solidFill>
          <a:ln w="57150" cmpd="sng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 smtClean="0">
                <a:latin typeface="Arial"/>
                <a:cs typeface="Arial"/>
              </a:rPr>
              <a:t>Number</a:t>
            </a:r>
            <a:r>
              <a:rPr lang="fr-FR" sz="2000" dirty="0" smtClean="0">
                <a:latin typeface="Arial"/>
                <a:cs typeface="Arial"/>
              </a:rPr>
              <a:t> of labile </a:t>
            </a:r>
            <a:r>
              <a:rPr lang="fr-FR" sz="2000" dirty="0" err="1" smtClean="0">
                <a:latin typeface="Arial"/>
                <a:cs typeface="Arial"/>
              </a:rPr>
              <a:t>hydrogens</a:t>
            </a:r>
            <a:endParaRPr lang="fr-FR" sz="2000" dirty="0">
              <a:latin typeface="Arial"/>
              <a:cs typeface="Arial"/>
            </a:endParaRPr>
          </a:p>
        </p:txBody>
      </p:sp>
      <p:cxnSp>
        <p:nvCxnSpPr>
          <p:cNvPr id="23" name="Connecteur droit avec flèche 22"/>
          <p:cNvCxnSpPr/>
          <p:nvPr/>
        </p:nvCxnSpPr>
        <p:spPr>
          <a:xfrm>
            <a:off x="2311001" y="612559"/>
            <a:ext cx="0" cy="39418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>
            <a:off x="6682364" y="624888"/>
            <a:ext cx="0" cy="39295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ZoneTexte 5"/>
          <p:cNvSpPr txBox="1"/>
          <p:nvPr/>
        </p:nvSpPr>
        <p:spPr>
          <a:xfrm>
            <a:off x="1235316" y="708410"/>
            <a:ext cx="6535298" cy="400110"/>
          </a:xfrm>
          <a:prstGeom prst="rect">
            <a:avLst/>
          </a:prstGeom>
          <a:solidFill>
            <a:schemeClr val="bg2">
              <a:lumMod val="90000"/>
            </a:schemeClr>
          </a:solidFill>
          <a:ln w="57150" cmpd="sng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latin typeface="Arial"/>
                <a:cs typeface="Arial"/>
              </a:rPr>
              <a:t>HR-</a:t>
            </a:r>
            <a:r>
              <a:rPr lang="fr-FR" sz="2000" i="1" dirty="0" err="1" smtClean="0">
                <a:latin typeface="Arial"/>
                <a:cs typeface="Arial"/>
              </a:rPr>
              <a:t>MS</a:t>
            </a:r>
            <a:r>
              <a:rPr lang="fr-FR" sz="2000" i="1" baseline="30000" dirty="0" err="1" smtClean="0">
                <a:latin typeface="Arial"/>
                <a:cs typeface="Arial"/>
              </a:rPr>
              <a:t>n</a:t>
            </a:r>
            <a:r>
              <a:rPr lang="fr-FR" sz="2000" dirty="0" smtClean="0">
                <a:latin typeface="Arial"/>
                <a:cs typeface="Arial"/>
              </a:rPr>
              <a:t> </a:t>
            </a:r>
            <a:r>
              <a:rPr lang="fr-FR" sz="2000" dirty="0" err="1" smtClean="0">
                <a:latin typeface="Arial"/>
                <a:cs typeface="Arial"/>
              </a:rPr>
              <a:t>studies</a:t>
            </a:r>
            <a:endParaRPr lang="fr-FR" sz="2000" dirty="0">
              <a:latin typeface="Arial"/>
              <a:cs typeface="Arial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242630" y="1129870"/>
            <a:ext cx="6535298" cy="2246769"/>
          </a:xfrm>
          <a:prstGeom prst="rect">
            <a:avLst/>
          </a:prstGeom>
          <a:solidFill>
            <a:schemeClr val="bg1"/>
          </a:solidFill>
          <a:ln w="57150" cmpd="sng">
            <a:solidFill>
              <a:srgbClr val="DCE6F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/>
                <a:cs typeface="Arial"/>
              </a:rPr>
              <a:t>A</a:t>
            </a:r>
            <a:r>
              <a:rPr lang="en-GB" sz="2000" dirty="0" smtClean="0">
                <a:latin typeface="Arial"/>
                <a:cs typeface="Arial"/>
              </a:rPr>
              <a:t>ccurate mass of product </a:t>
            </a:r>
            <a:r>
              <a:rPr lang="en-GB" sz="2000" dirty="0">
                <a:latin typeface="Arial"/>
                <a:cs typeface="Arial"/>
              </a:rPr>
              <a:t>ions </a:t>
            </a:r>
            <a:endParaRPr lang="en-GB" sz="2000" dirty="0" smtClean="0">
              <a:latin typeface="Arial"/>
              <a:cs typeface="Arial"/>
            </a:endParaRPr>
          </a:p>
          <a:p>
            <a:pPr algn="ctr"/>
            <a:endParaRPr lang="en-GB" sz="2000" dirty="0" smtClean="0">
              <a:latin typeface="Arial"/>
              <a:cs typeface="Arial"/>
            </a:endParaRPr>
          </a:p>
          <a:p>
            <a:pPr algn="ctr"/>
            <a:r>
              <a:rPr lang="en-GB" sz="2000" i="1" dirty="0" smtClean="0">
                <a:latin typeface="Arial"/>
                <a:cs typeface="Arial"/>
              </a:rPr>
              <a:t>PD</a:t>
            </a:r>
            <a:r>
              <a:rPr lang="en-GB" sz="2000" dirty="0" smtClean="0">
                <a:latin typeface="Arial"/>
                <a:cs typeface="Arial"/>
              </a:rPr>
              <a:t>s/losses chemical formulae; </a:t>
            </a:r>
            <a:r>
              <a:rPr lang="en-GB" sz="2000" dirty="0" err="1" smtClean="0">
                <a:latin typeface="Arial"/>
                <a:cs typeface="Arial"/>
              </a:rPr>
              <a:t>RdB</a:t>
            </a:r>
            <a:r>
              <a:rPr lang="en-GB" sz="2000" dirty="0" smtClean="0">
                <a:latin typeface="Arial"/>
                <a:cs typeface="Arial"/>
              </a:rPr>
              <a:t>; Nitrogen rule</a:t>
            </a:r>
          </a:p>
          <a:p>
            <a:pPr algn="ctr"/>
            <a:endParaRPr lang="en-GB" sz="2000" dirty="0" smtClean="0">
              <a:latin typeface="Arial"/>
              <a:cs typeface="Arial"/>
            </a:endParaRPr>
          </a:p>
          <a:p>
            <a:pPr algn="ctr"/>
            <a:r>
              <a:rPr lang="en-GB" sz="2000" dirty="0" smtClean="0">
                <a:latin typeface="Arial"/>
                <a:cs typeface="Arial"/>
              </a:rPr>
              <a:t>Origin of fragments and </a:t>
            </a:r>
            <a:r>
              <a:rPr lang="en-GB" sz="2000" dirty="0" err="1" smtClean="0">
                <a:latin typeface="Arial"/>
                <a:cs typeface="Arial"/>
              </a:rPr>
              <a:t>connectivities</a:t>
            </a:r>
            <a:r>
              <a:rPr lang="en-GB" sz="2000" dirty="0" smtClean="0">
                <a:latin typeface="Arial"/>
                <a:cs typeface="Arial"/>
              </a:rPr>
              <a:t> between them </a:t>
            </a:r>
          </a:p>
          <a:p>
            <a:pPr algn="ctr"/>
            <a:endParaRPr lang="en-GB" sz="2000" dirty="0">
              <a:latin typeface="Arial"/>
              <a:cs typeface="Arial"/>
            </a:endParaRPr>
          </a:p>
          <a:p>
            <a:pPr algn="ctr"/>
            <a:r>
              <a:rPr lang="en-GB" sz="2000" dirty="0" smtClean="0">
                <a:latin typeface="Arial"/>
                <a:cs typeface="Arial"/>
              </a:rPr>
              <a:t>Fragmentation pattern of the drug and </a:t>
            </a:r>
            <a:r>
              <a:rPr lang="en-GB" sz="2000" i="1" dirty="0" smtClean="0">
                <a:latin typeface="Arial"/>
                <a:cs typeface="Arial"/>
              </a:rPr>
              <a:t>PD</a:t>
            </a:r>
            <a:r>
              <a:rPr lang="en-GB" sz="2000" dirty="0" smtClean="0">
                <a:latin typeface="Arial"/>
                <a:cs typeface="Arial"/>
              </a:rPr>
              <a:t>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328077" y="3332383"/>
            <a:ext cx="364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>
                <a:latin typeface="Arial"/>
                <a:cs typeface="Arial"/>
              </a:rPr>
              <a:t>+</a:t>
            </a:r>
            <a:endParaRPr lang="fr-FR" sz="2400" dirty="0">
              <a:latin typeface="Arial"/>
              <a:cs typeface="Arial"/>
            </a:endParaRPr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4510279" y="2131727"/>
            <a:ext cx="0" cy="3285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>
            <a:off x="4512298" y="2735351"/>
            <a:ext cx="0" cy="3285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>
            <a:off x="4510279" y="1578258"/>
            <a:ext cx="0" cy="3008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>
            <a:off x="4502028" y="5464510"/>
            <a:ext cx="0" cy="3285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0104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ZoneTexte 38"/>
          <p:cNvSpPr txBox="1"/>
          <p:nvPr/>
        </p:nvSpPr>
        <p:spPr>
          <a:xfrm>
            <a:off x="6426300" y="3450126"/>
            <a:ext cx="1196813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-</a:t>
            </a:r>
            <a:r>
              <a:rPr lang="fr-FR" sz="1400" dirty="0"/>
              <a:t> </a:t>
            </a:r>
            <a:endParaRPr lang="fr-FR" sz="1400" dirty="0" smtClean="0"/>
          </a:p>
          <a:p>
            <a:endParaRPr lang="fr-FR" sz="1400" baseline="-25000" dirty="0" smtClean="0"/>
          </a:p>
          <a:p>
            <a:r>
              <a:rPr lang="fr-FR" sz="1400" dirty="0" smtClean="0"/>
              <a:t>- CO</a:t>
            </a:r>
            <a:endParaRPr lang="fr-FR" sz="1400" dirty="0"/>
          </a:p>
          <a:p>
            <a:endParaRPr lang="fr-FR" sz="1400" baseline="-250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985" y="1917315"/>
            <a:ext cx="4620548" cy="4828994"/>
          </a:xfrm>
          <a:prstGeom prst="rect">
            <a:avLst/>
          </a:prstGeom>
          <a:solidFill>
            <a:srgbClr val="F2F2F2"/>
          </a:solidFill>
          <a:ln w="3175" cmpd="sng">
            <a:solidFill>
              <a:srgbClr val="0000FF"/>
            </a:solidFill>
            <a:prstDash val="dot"/>
          </a:ln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459" y="592805"/>
            <a:ext cx="7429500" cy="1282700"/>
          </a:xfrm>
          <a:prstGeom prst="rect">
            <a:avLst/>
          </a:prstGeom>
          <a:noFill/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4661" y="2606429"/>
            <a:ext cx="2121844" cy="45537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0289" y="5229144"/>
            <a:ext cx="2020575" cy="56181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3267" y="5636199"/>
            <a:ext cx="934079" cy="311360"/>
          </a:xfrm>
          <a:prstGeom prst="rect">
            <a:avLst/>
          </a:prstGeom>
        </p:spPr>
      </p:pic>
      <p:cxnSp>
        <p:nvCxnSpPr>
          <p:cNvPr id="11" name="Connecteur droit 10"/>
          <p:cNvCxnSpPr/>
          <p:nvPr/>
        </p:nvCxnSpPr>
        <p:spPr>
          <a:xfrm flipH="1">
            <a:off x="5751235" y="3091677"/>
            <a:ext cx="178420" cy="125955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H="1">
            <a:off x="4656853" y="5755344"/>
            <a:ext cx="178420" cy="125955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 flipH="1">
            <a:off x="2327889" y="5986387"/>
            <a:ext cx="178420" cy="125955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1793619" y="133011"/>
            <a:ext cx="5574250" cy="400110"/>
          </a:xfrm>
          <a:prstGeom prst="rect">
            <a:avLst/>
          </a:prstGeom>
          <a:solidFill>
            <a:srgbClr val="D9D9D9"/>
          </a:solidFill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rgbClr val="0000FF"/>
                </a:solidFill>
              </a:rPr>
              <a:t>ANALYSIS OF PROTONATED DRUG BY </a:t>
            </a:r>
            <a:r>
              <a:rPr lang="fr-FR" sz="2000" b="1" i="1" dirty="0" smtClean="0">
                <a:solidFill>
                  <a:srgbClr val="0000FF"/>
                </a:solidFill>
              </a:rPr>
              <a:t>ESI</a:t>
            </a:r>
            <a:r>
              <a:rPr lang="fr-FR" sz="2000" b="1" i="1" baseline="30000" dirty="0" smtClean="0">
                <a:solidFill>
                  <a:srgbClr val="0000FF"/>
                </a:solidFill>
              </a:rPr>
              <a:t>+</a:t>
            </a:r>
            <a:r>
              <a:rPr lang="fr-FR" sz="2000" b="1" i="1" dirty="0" smtClean="0">
                <a:solidFill>
                  <a:srgbClr val="0000FF"/>
                </a:solidFill>
              </a:rPr>
              <a:t>/MS/MS</a:t>
            </a:r>
            <a:endParaRPr lang="fr-FR" sz="2000" b="1" i="1" dirty="0">
              <a:solidFill>
                <a:srgbClr val="0000FF"/>
              </a:solidFill>
            </a:endParaRPr>
          </a:p>
        </p:txBody>
      </p:sp>
      <p:cxnSp>
        <p:nvCxnSpPr>
          <p:cNvPr id="16" name="Connecteur droit avec flèche 15"/>
          <p:cNvCxnSpPr/>
          <p:nvPr/>
        </p:nvCxnSpPr>
        <p:spPr>
          <a:xfrm flipH="1">
            <a:off x="3977886" y="4102744"/>
            <a:ext cx="3604373" cy="0"/>
          </a:xfrm>
          <a:prstGeom prst="straightConnector1">
            <a:avLst/>
          </a:prstGeom>
          <a:ln w="3175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>
            <a:off x="7582259" y="1712840"/>
            <a:ext cx="0" cy="238990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691000" y="1610589"/>
            <a:ext cx="876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>
                <a:solidFill>
                  <a:srgbClr val="0000FF"/>
                </a:solidFill>
              </a:rPr>
              <a:t>m/z </a:t>
            </a:r>
            <a:r>
              <a:rPr lang="fr-FR" sz="1600" dirty="0" smtClean="0">
                <a:solidFill>
                  <a:srgbClr val="0000FF"/>
                </a:solidFill>
              </a:rPr>
              <a:t>140</a:t>
            </a:r>
            <a:endParaRPr lang="fr-FR" sz="1600" dirty="0">
              <a:solidFill>
                <a:srgbClr val="0000FF"/>
              </a:solidFill>
            </a:endParaRPr>
          </a:p>
        </p:txBody>
      </p:sp>
      <p:pic>
        <p:nvPicPr>
          <p:cNvPr id="33" name="Image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1140" y="3573149"/>
            <a:ext cx="863600" cy="393700"/>
          </a:xfrm>
          <a:prstGeom prst="rect">
            <a:avLst/>
          </a:prstGeom>
        </p:spPr>
      </p:pic>
      <p:sp>
        <p:nvSpPr>
          <p:cNvPr id="43" name="ZoneTexte 42"/>
          <p:cNvSpPr txBox="1"/>
          <p:nvPr/>
        </p:nvSpPr>
        <p:spPr>
          <a:xfrm>
            <a:off x="6230982" y="472150"/>
            <a:ext cx="876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>
                <a:solidFill>
                  <a:srgbClr val="0000FF"/>
                </a:solidFill>
              </a:rPr>
              <a:t>m/z </a:t>
            </a:r>
            <a:r>
              <a:rPr lang="fr-FR" sz="1600" dirty="0" smtClean="0">
                <a:solidFill>
                  <a:srgbClr val="0000FF"/>
                </a:solidFill>
              </a:rPr>
              <a:t>395</a:t>
            </a:r>
            <a:endParaRPr lang="fr-FR" sz="1600" dirty="0">
              <a:solidFill>
                <a:srgbClr val="0000FF"/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6268334" y="1618314"/>
            <a:ext cx="8762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>
                <a:solidFill>
                  <a:srgbClr val="0000FF"/>
                </a:solidFill>
              </a:rPr>
              <a:t>m/z </a:t>
            </a:r>
            <a:r>
              <a:rPr lang="fr-FR" sz="1600" dirty="0" smtClean="0">
                <a:solidFill>
                  <a:srgbClr val="0000FF"/>
                </a:solidFill>
              </a:rPr>
              <a:t>321</a:t>
            </a:r>
            <a:endParaRPr lang="fr-FR" sz="1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853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19" y="3097676"/>
            <a:ext cx="5588000" cy="3530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FF"/>
            </a:solidFill>
            <a:prstDash val="dot"/>
          </a:ln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280" y="2132635"/>
            <a:ext cx="2989720" cy="33090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FF"/>
            </a:solidFill>
            <a:prstDash val="dot"/>
          </a:ln>
        </p:spPr>
      </p:pic>
      <p:sp>
        <p:nvSpPr>
          <p:cNvPr id="5" name="ZoneTexte 4"/>
          <p:cNvSpPr txBox="1"/>
          <p:nvPr/>
        </p:nvSpPr>
        <p:spPr>
          <a:xfrm>
            <a:off x="7083504" y="2385570"/>
            <a:ext cx="1261884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MS</a:t>
            </a:r>
            <a:r>
              <a:rPr lang="fr-FR" baseline="30000" dirty="0" smtClean="0"/>
              <a:t>3</a:t>
            </a:r>
          </a:p>
          <a:p>
            <a:r>
              <a:rPr lang="fr-FR" dirty="0" smtClean="0"/>
              <a:t>441-&gt;321-&gt;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2643935" y="4695036"/>
            <a:ext cx="1608884" cy="646331"/>
          </a:xfrm>
          <a:prstGeom prst="rect">
            <a:avLst/>
          </a:prstGeom>
          <a:solidFill>
            <a:srgbClr val="DCE6F2"/>
          </a:solidFill>
          <a:ln w="3175" cmpd="sng"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MS</a:t>
            </a:r>
            <a:r>
              <a:rPr lang="fr-FR" baseline="30000" dirty="0" smtClean="0"/>
              <a:t>4</a:t>
            </a:r>
          </a:p>
          <a:p>
            <a:r>
              <a:rPr lang="fr-FR" dirty="0" smtClean="0"/>
              <a:t>441-&gt;321-&gt;276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214530"/>
            <a:ext cx="7073900" cy="398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070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67896" y="1234719"/>
            <a:ext cx="140408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r-FR" dirty="0" smtClean="0"/>
              <a:t>C</a:t>
            </a:r>
            <a:r>
              <a:rPr lang="fr-FR" baseline="-25000" dirty="0" smtClean="0"/>
              <a:t>22</a:t>
            </a:r>
            <a:r>
              <a:rPr lang="fr-FR" dirty="0" smtClean="0"/>
              <a:t>H</a:t>
            </a:r>
            <a:r>
              <a:rPr lang="fr-FR" baseline="-25000" dirty="0" smtClean="0"/>
              <a:t>37</a:t>
            </a:r>
            <a:r>
              <a:rPr lang="fr-FR" dirty="0" smtClean="0"/>
              <a:t>N</a:t>
            </a:r>
            <a:r>
              <a:rPr lang="fr-FR" baseline="-25000" dirty="0" smtClean="0"/>
              <a:t>2</a:t>
            </a:r>
            <a:r>
              <a:rPr lang="fr-FR" dirty="0" smtClean="0"/>
              <a:t>O</a:t>
            </a:r>
            <a:r>
              <a:rPr lang="fr-FR" baseline="-25000" dirty="0" smtClean="0"/>
              <a:t>6</a:t>
            </a:r>
            <a:r>
              <a:rPr lang="fr-FR" dirty="0" smtClean="0"/>
              <a:t>S</a:t>
            </a:r>
            <a:r>
              <a:rPr lang="fr-FR" baseline="30000" dirty="0"/>
              <a:t>+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/>
          <a:srcRect r="36193"/>
          <a:stretch/>
        </p:blipFill>
        <p:spPr>
          <a:xfrm>
            <a:off x="145785" y="148560"/>
            <a:ext cx="2397299" cy="2489200"/>
          </a:xfrm>
          <a:prstGeom prst="rect">
            <a:avLst/>
          </a:prstGeom>
          <a:ln w="28575" cmpd="sng">
            <a:solidFill>
              <a:schemeClr val="tx2"/>
            </a:solidFill>
          </a:ln>
        </p:spPr>
      </p:pic>
      <p:sp>
        <p:nvSpPr>
          <p:cNvPr id="8" name="ZoneTexte 7"/>
          <p:cNvSpPr txBox="1"/>
          <p:nvPr/>
        </p:nvSpPr>
        <p:spPr>
          <a:xfrm>
            <a:off x="827626" y="65596"/>
            <a:ext cx="757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</a:rPr>
              <a:t>DRUG</a:t>
            </a:r>
            <a:endParaRPr lang="fr-FR" b="1" dirty="0">
              <a:solidFill>
                <a:srgbClr val="0000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8543" y="313085"/>
            <a:ext cx="12685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/>
              <a:t>C</a:t>
            </a:r>
            <a:r>
              <a:rPr lang="fr-FR" sz="1600" baseline="-25000" dirty="0" smtClean="0"/>
              <a:t>22</a:t>
            </a:r>
            <a:r>
              <a:rPr lang="fr-FR" sz="1600" dirty="0" smtClean="0"/>
              <a:t>H</a:t>
            </a:r>
            <a:r>
              <a:rPr lang="fr-FR" sz="1600" baseline="-25000" dirty="0" smtClean="0"/>
              <a:t>37</a:t>
            </a:r>
            <a:r>
              <a:rPr lang="fr-FR" sz="1600" dirty="0" smtClean="0"/>
              <a:t>N</a:t>
            </a:r>
            <a:r>
              <a:rPr lang="fr-FR" sz="1600" baseline="-25000" dirty="0" smtClean="0"/>
              <a:t>2</a:t>
            </a:r>
            <a:r>
              <a:rPr lang="fr-FR" sz="1600" dirty="0" smtClean="0"/>
              <a:t>O</a:t>
            </a:r>
            <a:r>
              <a:rPr lang="fr-FR" sz="1600" baseline="-25000" dirty="0"/>
              <a:t>5</a:t>
            </a:r>
            <a:r>
              <a:rPr lang="fr-FR" sz="1600" dirty="0" smtClean="0"/>
              <a:t>S</a:t>
            </a:r>
            <a:r>
              <a:rPr lang="fr-FR" sz="1600" baseline="30000" dirty="0"/>
              <a:t>+</a:t>
            </a:r>
            <a:endParaRPr lang="fr-FR" sz="1600" dirty="0"/>
          </a:p>
        </p:txBody>
      </p:sp>
      <p:sp>
        <p:nvSpPr>
          <p:cNvPr id="11" name="Rectangle 10"/>
          <p:cNvSpPr/>
          <p:nvPr/>
        </p:nvSpPr>
        <p:spPr>
          <a:xfrm>
            <a:off x="4699381" y="2453094"/>
            <a:ext cx="1404088" cy="369332"/>
          </a:xfrm>
          <a:prstGeom prst="rect">
            <a:avLst/>
          </a:prstGeom>
          <a:solidFill>
            <a:srgbClr val="DCE6F2"/>
          </a:solidFill>
        </p:spPr>
        <p:txBody>
          <a:bodyPr wrap="none">
            <a:spAutoFit/>
          </a:bodyPr>
          <a:lstStyle/>
          <a:p>
            <a:r>
              <a:rPr lang="fr-FR" dirty="0" smtClean="0"/>
              <a:t>C</a:t>
            </a:r>
            <a:r>
              <a:rPr lang="fr-FR" baseline="-25000" dirty="0" smtClean="0"/>
              <a:t>22</a:t>
            </a:r>
            <a:r>
              <a:rPr lang="fr-FR" dirty="0" smtClean="0"/>
              <a:t>H</a:t>
            </a:r>
            <a:r>
              <a:rPr lang="fr-FR" baseline="-25000" dirty="0" smtClean="0"/>
              <a:t>37</a:t>
            </a:r>
            <a:r>
              <a:rPr lang="fr-FR" dirty="0" smtClean="0"/>
              <a:t>N</a:t>
            </a:r>
            <a:r>
              <a:rPr lang="fr-FR" baseline="-25000" dirty="0" smtClean="0"/>
              <a:t>2</a:t>
            </a:r>
            <a:r>
              <a:rPr lang="fr-FR" dirty="0" smtClean="0"/>
              <a:t>O</a:t>
            </a:r>
            <a:r>
              <a:rPr lang="fr-FR" baseline="-25000" dirty="0"/>
              <a:t>7</a:t>
            </a:r>
            <a:r>
              <a:rPr lang="fr-FR" dirty="0" smtClean="0"/>
              <a:t>S</a:t>
            </a:r>
            <a:r>
              <a:rPr lang="fr-FR" baseline="30000" dirty="0"/>
              <a:t>+</a:t>
            </a:r>
            <a:endParaRPr lang="fr-FR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3596" y="38796"/>
            <a:ext cx="2832100" cy="209550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9246" y="2118854"/>
            <a:ext cx="2730500" cy="204470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5"/>
          <a:srcRect r="30600"/>
          <a:stretch/>
        </p:blipFill>
        <p:spPr>
          <a:xfrm>
            <a:off x="66836" y="4170940"/>
            <a:ext cx="1921422" cy="26035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348543" y="3745097"/>
            <a:ext cx="140408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r-FR" dirty="0" smtClean="0"/>
              <a:t>C</a:t>
            </a:r>
            <a:r>
              <a:rPr lang="fr-FR" baseline="-25000" dirty="0" smtClean="0"/>
              <a:t>22</a:t>
            </a:r>
            <a:r>
              <a:rPr lang="fr-FR" dirty="0" smtClean="0"/>
              <a:t>H</a:t>
            </a:r>
            <a:r>
              <a:rPr lang="fr-FR" baseline="-25000" dirty="0" smtClean="0"/>
              <a:t>35</a:t>
            </a:r>
            <a:r>
              <a:rPr lang="fr-FR" dirty="0" smtClean="0"/>
              <a:t>N</a:t>
            </a:r>
            <a:r>
              <a:rPr lang="fr-FR" baseline="-25000" dirty="0" smtClean="0"/>
              <a:t>2</a:t>
            </a:r>
            <a:r>
              <a:rPr lang="fr-FR" dirty="0" smtClean="0"/>
              <a:t>O</a:t>
            </a:r>
            <a:r>
              <a:rPr lang="fr-FR" baseline="-25000" dirty="0" smtClean="0"/>
              <a:t>6</a:t>
            </a:r>
            <a:r>
              <a:rPr lang="fr-FR" dirty="0" smtClean="0"/>
              <a:t>S</a:t>
            </a:r>
            <a:r>
              <a:rPr lang="fr-FR" baseline="30000" dirty="0" smtClean="0"/>
              <a:t>+</a:t>
            </a:r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7697" y="4609334"/>
            <a:ext cx="2108200" cy="20066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2379753" y="3745097"/>
            <a:ext cx="140408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fr-FR" dirty="0" smtClean="0"/>
              <a:t>C</a:t>
            </a:r>
            <a:r>
              <a:rPr lang="fr-FR" baseline="-25000" dirty="0" smtClean="0"/>
              <a:t>21</a:t>
            </a:r>
            <a:r>
              <a:rPr lang="fr-FR" dirty="0" smtClean="0"/>
              <a:t>H</a:t>
            </a:r>
            <a:r>
              <a:rPr lang="fr-FR" baseline="-25000" dirty="0" smtClean="0"/>
              <a:t>35</a:t>
            </a:r>
            <a:r>
              <a:rPr lang="fr-FR" dirty="0" smtClean="0"/>
              <a:t>N</a:t>
            </a:r>
            <a:r>
              <a:rPr lang="fr-FR" baseline="-25000" dirty="0" smtClean="0"/>
              <a:t>2</a:t>
            </a:r>
            <a:r>
              <a:rPr lang="fr-FR" dirty="0" smtClean="0"/>
              <a:t>O</a:t>
            </a:r>
            <a:r>
              <a:rPr lang="fr-FR" baseline="-25000" dirty="0"/>
              <a:t>4</a:t>
            </a:r>
            <a:r>
              <a:rPr lang="fr-FR" dirty="0" smtClean="0"/>
              <a:t>S</a:t>
            </a:r>
            <a:r>
              <a:rPr lang="fr-FR" baseline="30000" dirty="0" smtClean="0"/>
              <a:t>+</a:t>
            </a:r>
            <a:endParaRPr lang="fr-FR" dirty="0"/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3788" y="4482334"/>
            <a:ext cx="2768600" cy="21336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4667896" y="3745097"/>
            <a:ext cx="1404088" cy="369332"/>
          </a:xfrm>
          <a:prstGeom prst="rect">
            <a:avLst/>
          </a:prstGeom>
          <a:solidFill>
            <a:srgbClr val="DCE6F2"/>
          </a:solidFill>
        </p:spPr>
        <p:txBody>
          <a:bodyPr wrap="none">
            <a:spAutoFit/>
          </a:bodyPr>
          <a:lstStyle/>
          <a:p>
            <a:r>
              <a:rPr lang="fr-FR" dirty="0" smtClean="0"/>
              <a:t>C</a:t>
            </a:r>
            <a:r>
              <a:rPr lang="fr-FR" baseline="-25000" dirty="0" smtClean="0"/>
              <a:t>21</a:t>
            </a:r>
            <a:r>
              <a:rPr lang="fr-FR" dirty="0" smtClean="0"/>
              <a:t>H</a:t>
            </a:r>
            <a:r>
              <a:rPr lang="fr-FR" baseline="-25000" dirty="0" smtClean="0"/>
              <a:t>37</a:t>
            </a:r>
            <a:r>
              <a:rPr lang="fr-FR" dirty="0" smtClean="0"/>
              <a:t>N</a:t>
            </a:r>
            <a:r>
              <a:rPr lang="fr-FR" baseline="-25000" dirty="0" smtClean="0"/>
              <a:t>2</a:t>
            </a:r>
            <a:r>
              <a:rPr lang="fr-FR" dirty="0" smtClean="0"/>
              <a:t>O</a:t>
            </a:r>
            <a:r>
              <a:rPr lang="fr-FR" baseline="-25000" dirty="0"/>
              <a:t>5</a:t>
            </a:r>
            <a:r>
              <a:rPr lang="fr-FR" dirty="0" smtClean="0"/>
              <a:t>S</a:t>
            </a:r>
            <a:r>
              <a:rPr lang="fr-FR" baseline="30000" dirty="0"/>
              <a:t>+</a:t>
            </a:r>
            <a:endParaRPr lang="fr-FR" dirty="0"/>
          </a:p>
        </p:txBody>
      </p:sp>
      <p:sp>
        <p:nvSpPr>
          <p:cNvPr id="22" name="Flèche vers la droite 21"/>
          <p:cNvSpPr/>
          <p:nvPr/>
        </p:nvSpPr>
        <p:spPr>
          <a:xfrm flipV="1">
            <a:off x="3475472" y="1420474"/>
            <a:ext cx="908316" cy="18357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lèche vers la droite 22"/>
          <p:cNvSpPr/>
          <p:nvPr/>
        </p:nvSpPr>
        <p:spPr>
          <a:xfrm rot="1367084" flipV="1">
            <a:off x="3332476" y="2315005"/>
            <a:ext cx="1058697" cy="15627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lèche vers la droite 23"/>
          <p:cNvSpPr/>
          <p:nvPr/>
        </p:nvSpPr>
        <p:spPr>
          <a:xfrm rot="2277400">
            <a:off x="2951870" y="3008296"/>
            <a:ext cx="1492049" cy="19423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lèche vers la droite 25"/>
          <p:cNvSpPr/>
          <p:nvPr/>
        </p:nvSpPr>
        <p:spPr>
          <a:xfrm rot="5400000">
            <a:off x="1207152" y="3154335"/>
            <a:ext cx="670640" cy="17757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/>
          <p:cNvSpPr txBox="1"/>
          <p:nvPr/>
        </p:nvSpPr>
        <p:spPr>
          <a:xfrm>
            <a:off x="3659271" y="1069555"/>
            <a:ext cx="416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/>
              <a:t>hγ</a:t>
            </a:r>
            <a:endParaRPr lang="fr-FR" b="1" dirty="0"/>
          </a:p>
        </p:txBody>
      </p:sp>
      <p:sp>
        <p:nvSpPr>
          <p:cNvPr id="30" name="ZoneTexte 29"/>
          <p:cNvSpPr txBox="1"/>
          <p:nvPr/>
        </p:nvSpPr>
        <p:spPr>
          <a:xfrm>
            <a:off x="3659965" y="1934188"/>
            <a:ext cx="416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/>
              <a:t>hγ</a:t>
            </a:r>
            <a:endParaRPr lang="fr-FR" b="1" dirty="0"/>
          </a:p>
        </p:txBody>
      </p:sp>
      <p:sp>
        <p:nvSpPr>
          <p:cNvPr id="31" name="ZoneTexte 30"/>
          <p:cNvSpPr txBox="1"/>
          <p:nvPr/>
        </p:nvSpPr>
        <p:spPr>
          <a:xfrm>
            <a:off x="3651336" y="2723137"/>
            <a:ext cx="416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/>
              <a:t>hγ</a:t>
            </a:r>
            <a:endParaRPr lang="fr-FR" b="1" dirty="0"/>
          </a:p>
        </p:txBody>
      </p:sp>
      <p:sp>
        <p:nvSpPr>
          <p:cNvPr id="32" name="ZoneTexte 31"/>
          <p:cNvSpPr txBox="1"/>
          <p:nvPr/>
        </p:nvSpPr>
        <p:spPr>
          <a:xfrm>
            <a:off x="2798142" y="2907803"/>
            <a:ext cx="416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/>
              <a:t>hγ</a:t>
            </a:r>
            <a:endParaRPr lang="fr-FR" b="1" dirty="0"/>
          </a:p>
        </p:txBody>
      </p:sp>
      <p:sp>
        <p:nvSpPr>
          <p:cNvPr id="33" name="ZoneTexte 32"/>
          <p:cNvSpPr txBox="1"/>
          <p:nvPr/>
        </p:nvSpPr>
        <p:spPr>
          <a:xfrm>
            <a:off x="1581134" y="3025621"/>
            <a:ext cx="416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/>
              <a:t>hγ</a:t>
            </a:r>
            <a:endParaRPr lang="fr-FR" b="1" dirty="0"/>
          </a:p>
        </p:txBody>
      </p:sp>
      <p:sp>
        <p:nvSpPr>
          <p:cNvPr id="34" name="ZoneTexte 33"/>
          <p:cNvSpPr txBox="1"/>
          <p:nvPr/>
        </p:nvSpPr>
        <p:spPr>
          <a:xfrm>
            <a:off x="6552032" y="4945367"/>
            <a:ext cx="2485100" cy="1015663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2000" b="1" i="1" dirty="0" smtClean="0">
                <a:solidFill>
                  <a:srgbClr val="0000FF"/>
                </a:solidFill>
              </a:rPr>
              <a:t>IRRADIATED SAMPLE </a:t>
            </a:r>
          </a:p>
          <a:p>
            <a:pPr algn="ctr"/>
            <a:r>
              <a:rPr lang="fr-FR" sz="2000" b="1" i="1" dirty="0" smtClean="0">
                <a:solidFill>
                  <a:srgbClr val="0000FF"/>
                </a:solidFill>
              </a:rPr>
              <a:t>WITH 15 % </a:t>
            </a:r>
          </a:p>
          <a:p>
            <a:pPr algn="ctr"/>
            <a:r>
              <a:rPr lang="fr-FR" sz="2000" b="1" i="1" dirty="0" smtClean="0">
                <a:solidFill>
                  <a:srgbClr val="0000FF"/>
                </a:solidFill>
              </a:rPr>
              <a:t>DRUG DECREASE</a:t>
            </a:r>
            <a:endParaRPr lang="fr-FR" sz="2000" b="1" i="1" dirty="0">
              <a:solidFill>
                <a:srgbClr val="0000FF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2839252" y="218161"/>
            <a:ext cx="3349720" cy="400110"/>
          </a:xfrm>
          <a:prstGeom prst="rect">
            <a:avLst/>
          </a:prstGeom>
          <a:solidFill>
            <a:srgbClr val="D9D9D9"/>
          </a:solidFill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rgbClr val="0000FF"/>
                </a:solidFill>
              </a:rPr>
              <a:t>TIROFIBAN PHOTOPRODUCTS</a:t>
            </a:r>
            <a:endParaRPr lang="fr-FR" sz="2000" b="1" dirty="0">
              <a:solidFill>
                <a:srgbClr val="0000FF"/>
              </a:solidFill>
            </a:endParaRPr>
          </a:p>
        </p:txBody>
      </p:sp>
      <p:sp>
        <p:nvSpPr>
          <p:cNvPr id="28" name="Flèche vers la droite 27"/>
          <p:cNvSpPr/>
          <p:nvPr/>
        </p:nvSpPr>
        <p:spPr>
          <a:xfrm rot="3537822" flipV="1">
            <a:off x="2237209" y="3147927"/>
            <a:ext cx="908031" cy="219639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2853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203693" y="120151"/>
            <a:ext cx="6962236" cy="400110"/>
          </a:xfrm>
          <a:prstGeom prst="rect">
            <a:avLst/>
          </a:prstGeom>
          <a:solidFill>
            <a:srgbClr val="D9D9D9"/>
          </a:solidFill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rgbClr val="0000FF"/>
                </a:solidFill>
              </a:rPr>
              <a:t>IDENTIFICATION OF C</a:t>
            </a:r>
            <a:r>
              <a:rPr lang="fr-FR" sz="2000" b="1" baseline="-25000" dirty="0" smtClean="0">
                <a:solidFill>
                  <a:srgbClr val="0000FF"/>
                </a:solidFill>
              </a:rPr>
              <a:t>22</a:t>
            </a:r>
            <a:r>
              <a:rPr lang="fr-FR" sz="2000" b="1" dirty="0" smtClean="0">
                <a:solidFill>
                  <a:srgbClr val="0000FF"/>
                </a:solidFill>
              </a:rPr>
              <a:t>H</a:t>
            </a:r>
            <a:r>
              <a:rPr lang="fr-FR" sz="2000" b="1" baseline="-25000" dirty="0" smtClean="0">
                <a:solidFill>
                  <a:srgbClr val="0000FF"/>
                </a:solidFill>
              </a:rPr>
              <a:t>37</a:t>
            </a:r>
            <a:r>
              <a:rPr lang="fr-FR" sz="2000" b="1" dirty="0" smtClean="0">
                <a:solidFill>
                  <a:srgbClr val="0000FF"/>
                </a:solidFill>
              </a:rPr>
              <a:t>N</a:t>
            </a:r>
            <a:r>
              <a:rPr lang="fr-FR" sz="2000" b="1" baseline="-25000" dirty="0" smtClean="0">
                <a:solidFill>
                  <a:srgbClr val="0000FF"/>
                </a:solidFill>
              </a:rPr>
              <a:t>2</a:t>
            </a:r>
            <a:r>
              <a:rPr lang="fr-FR" sz="2000" b="1" dirty="0" smtClean="0">
                <a:solidFill>
                  <a:srgbClr val="0000FF"/>
                </a:solidFill>
              </a:rPr>
              <a:t>O</a:t>
            </a:r>
            <a:r>
              <a:rPr lang="fr-FR" sz="2000" b="1" baseline="-25000" dirty="0" smtClean="0">
                <a:solidFill>
                  <a:srgbClr val="0000FF"/>
                </a:solidFill>
              </a:rPr>
              <a:t>6</a:t>
            </a:r>
            <a:r>
              <a:rPr lang="fr-FR" sz="2000" b="1" dirty="0" smtClean="0">
                <a:solidFill>
                  <a:srgbClr val="0000FF"/>
                </a:solidFill>
              </a:rPr>
              <a:t>S</a:t>
            </a:r>
            <a:r>
              <a:rPr lang="fr-FR" sz="2000" b="1" baseline="30000" dirty="0" smtClean="0">
                <a:solidFill>
                  <a:srgbClr val="0000FF"/>
                </a:solidFill>
              </a:rPr>
              <a:t>+</a:t>
            </a:r>
            <a:r>
              <a:rPr lang="fr-FR" sz="2000" b="1" dirty="0" smtClean="0">
                <a:solidFill>
                  <a:srgbClr val="0000FF"/>
                </a:solidFill>
              </a:rPr>
              <a:t> - OH-PIPERIDINE DERIVATIVES</a:t>
            </a:r>
            <a:endParaRPr lang="fr-FR" sz="2000" b="1" dirty="0">
              <a:solidFill>
                <a:srgbClr val="0000FF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344" y="589575"/>
            <a:ext cx="2446262" cy="1810014"/>
          </a:xfrm>
          <a:prstGeom prst="rect">
            <a:avLst/>
          </a:prstGeom>
          <a:ln w="38100" cmpd="sng">
            <a:solidFill>
              <a:srgbClr val="7F7F7F"/>
            </a:solidFill>
            <a:prstDash val="sysDash"/>
          </a:ln>
        </p:spPr>
      </p:pic>
      <p:sp>
        <p:nvSpPr>
          <p:cNvPr id="4" name="Ellipse 3"/>
          <p:cNvSpPr/>
          <p:nvPr/>
        </p:nvSpPr>
        <p:spPr>
          <a:xfrm>
            <a:off x="952413" y="752771"/>
            <a:ext cx="451143" cy="1224133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 courbée vers le bas 4"/>
          <p:cNvSpPr/>
          <p:nvPr/>
        </p:nvSpPr>
        <p:spPr>
          <a:xfrm>
            <a:off x="2255715" y="1052824"/>
            <a:ext cx="2840530" cy="1069539"/>
          </a:xfrm>
          <a:prstGeom prst="curvedDownArrow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127123" y="1168969"/>
            <a:ext cx="1595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LC-ESI</a:t>
            </a:r>
            <a:r>
              <a:rPr lang="fr-FR" baseline="30000" dirty="0" smtClean="0"/>
              <a:t>+</a:t>
            </a:r>
            <a:r>
              <a:rPr lang="fr-FR" dirty="0" smtClean="0"/>
              <a:t>-MS/MS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497" y="2473424"/>
            <a:ext cx="8015008" cy="440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853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54445" y="367659"/>
            <a:ext cx="5733811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rgbClr val="0000FF"/>
                </a:solidFill>
              </a:rPr>
              <a:t>1,2 OH-PIPERIDINE </a:t>
            </a:r>
            <a:r>
              <a:rPr lang="fr-FR" sz="2000" b="1" i="1" dirty="0" smtClean="0">
                <a:solidFill>
                  <a:srgbClr val="0000FF"/>
                </a:solidFill>
              </a:rPr>
              <a:t>VS</a:t>
            </a:r>
            <a:r>
              <a:rPr lang="fr-FR" sz="2000" b="1" dirty="0" smtClean="0">
                <a:solidFill>
                  <a:srgbClr val="0000FF"/>
                </a:solidFill>
              </a:rPr>
              <a:t> HYDROXYLAMINE PIPERIDINE</a:t>
            </a:r>
            <a:endParaRPr lang="fr-FR" sz="2000" b="1" dirty="0">
              <a:solidFill>
                <a:srgbClr val="0000FF"/>
              </a:solidFill>
            </a:endParaRPr>
          </a:p>
        </p:txBody>
      </p:sp>
      <p:sp>
        <p:nvSpPr>
          <p:cNvPr id="5" name="Flèche vers la droite 4"/>
          <p:cNvSpPr/>
          <p:nvPr/>
        </p:nvSpPr>
        <p:spPr>
          <a:xfrm rot="5400000">
            <a:off x="4022583" y="2909849"/>
            <a:ext cx="1088436" cy="17757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6597925" y="3658157"/>
            <a:ext cx="2262609" cy="369332"/>
          </a:xfrm>
          <a:prstGeom prst="rect">
            <a:avLst/>
          </a:prstGeom>
          <a:solidFill>
            <a:srgbClr val="EEECE1"/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5 LABILE HYDROGENS</a:t>
            </a:r>
            <a:endParaRPr lang="fr-FR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6597925" y="5214332"/>
            <a:ext cx="2262609" cy="369332"/>
          </a:xfrm>
          <a:prstGeom prst="rect">
            <a:avLst/>
          </a:prstGeom>
          <a:solidFill>
            <a:srgbClr val="EEECE1"/>
          </a:solidFill>
        </p:spPr>
        <p:txBody>
          <a:bodyPr wrap="none" rtlCol="0">
            <a:spAutoFit/>
          </a:bodyPr>
          <a:lstStyle/>
          <a:p>
            <a:r>
              <a:rPr lang="fr-FR" b="1" dirty="0" smtClean="0"/>
              <a:t>2 LABILE HYDROGENS</a:t>
            </a:r>
            <a:endParaRPr lang="fr-FR" b="1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285" y="1045469"/>
            <a:ext cx="7415088" cy="501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853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902931" y="97305"/>
            <a:ext cx="7531552" cy="400110"/>
          </a:xfrm>
          <a:prstGeom prst="rect">
            <a:avLst/>
          </a:prstGeom>
          <a:solidFill>
            <a:srgbClr val="D9D9D9"/>
          </a:solidFill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rgbClr val="0000FF"/>
                </a:solidFill>
              </a:rPr>
              <a:t>IDENTIFICATION OF C</a:t>
            </a:r>
            <a:r>
              <a:rPr lang="fr-FR" sz="2000" b="1" baseline="-25000" dirty="0" smtClean="0">
                <a:solidFill>
                  <a:srgbClr val="0000FF"/>
                </a:solidFill>
              </a:rPr>
              <a:t>22</a:t>
            </a:r>
            <a:r>
              <a:rPr lang="fr-FR" sz="2000" b="1" dirty="0" smtClean="0">
                <a:solidFill>
                  <a:srgbClr val="0000FF"/>
                </a:solidFill>
              </a:rPr>
              <a:t>H</a:t>
            </a:r>
            <a:r>
              <a:rPr lang="fr-FR" sz="2000" b="1" baseline="-25000" dirty="0" smtClean="0">
                <a:solidFill>
                  <a:srgbClr val="0000FF"/>
                </a:solidFill>
              </a:rPr>
              <a:t>37</a:t>
            </a:r>
            <a:r>
              <a:rPr lang="fr-FR" sz="2000" b="1" dirty="0" smtClean="0">
                <a:solidFill>
                  <a:srgbClr val="0000FF"/>
                </a:solidFill>
              </a:rPr>
              <a:t>N</a:t>
            </a:r>
            <a:r>
              <a:rPr lang="fr-FR" sz="2000" b="1" baseline="-25000" dirty="0" smtClean="0">
                <a:solidFill>
                  <a:srgbClr val="0000FF"/>
                </a:solidFill>
              </a:rPr>
              <a:t>2</a:t>
            </a:r>
            <a:r>
              <a:rPr lang="fr-FR" sz="2000" b="1" dirty="0" smtClean="0">
                <a:solidFill>
                  <a:srgbClr val="0000FF"/>
                </a:solidFill>
              </a:rPr>
              <a:t>O</a:t>
            </a:r>
            <a:r>
              <a:rPr lang="fr-FR" sz="2000" b="1" baseline="-25000" dirty="0" smtClean="0">
                <a:solidFill>
                  <a:srgbClr val="0000FF"/>
                </a:solidFill>
              </a:rPr>
              <a:t>6</a:t>
            </a:r>
            <a:r>
              <a:rPr lang="fr-FR" sz="2000" b="1" dirty="0" smtClean="0">
                <a:solidFill>
                  <a:srgbClr val="0000FF"/>
                </a:solidFill>
              </a:rPr>
              <a:t>S</a:t>
            </a:r>
            <a:r>
              <a:rPr lang="fr-FR" sz="2000" b="1" baseline="30000" dirty="0" smtClean="0">
                <a:solidFill>
                  <a:srgbClr val="0000FF"/>
                </a:solidFill>
              </a:rPr>
              <a:t>+</a:t>
            </a:r>
            <a:r>
              <a:rPr lang="fr-FR" sz="2000" b="1" dirty="0" smtClean="0">
                <a:solidFill>
                  <a:srgbClr val="0000FF"/>
                </a:solidFill>
              </a:rPr>
              <a:t> - NON OH-PIPERIDINE DERIVATIVES</a:t>
            </a:r>
            <a:endParaRPr lang="fr-FR" sz="2000" b="1" dirty="0">
              <a:solidFill>
                <a:srgbClr val="0000FF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0194"/>
            <a:ext cx="9144000" cy="488302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344" y="714407"/>
            <a:ext cx="2446262" cy="1810014"/>
          </a:xfrm>
          <a:prstGeom prst="rect">
            <a:avLst/>
          </a:prstGeom>
          <a:ln w="57150" cmpd="sng">
            <a:solidFill>
              <a:schemeClr val="bg1">
                <a:lumMod val="50000"/>
              </a:schemeClr>
            </a:solidFill>
            <a:prstDash val="sysDash"/>
          </a:ln>
        </p:spPr>
      </p:pic>
      <p:sp>
        <p:nvSpPr>
          <p:cNvPr id="11" name="Ellipse 10"/>
          <p:cNvSpPr/>
          <p:nvPr/>
        </p:nvSpPr>
        <p:spPr>
          <a:xfrm>
            <a:off x="1386847" y="680983"/>
            <a:ext cx="451143" cy="1224133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courbée vers le bas 11"/>
          <p:cNvSpPr/>
          <p:nvPr/>
        </p:nvSpPr>
        <p:spPr>
          <a:xfrm>
            <a:off x="2255715" y="1052824"/>
            <a:ext cx="2840530" cy="1069539"/>
          </a:xfrm>
          <a:prstGeom prst="curvedDownArrow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127123" y="1168969"/>
            <a:ext cx="1595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LC-ESI</a:t>
            </a:r>
            <a:r>
              <a:rPr lang="fr-FR" baseline="30000" dirty="0" smtClean="0"/>
              <a:t>+</a:t>
            </a:r>
            <a:r>
              <a:rPr lang="fr-FR" dirty="0" smtClean="0"/>
              <a:t>-MS/MS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2853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phique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5826108"/>
              </p:ext>
            </p:extLst>
          </p:nvPr>
        </p:nvGraphicFramePr>
        <p:xfrm>
          <a:off x="1483968" y="1704581"/>
          <a:ext cx="6101918" cy="3797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697769" y="5814781"/>
            <a:ext cx="2552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* </a:t>
            </a:r>
            <a:r>
              <a:rPr lang="fr-FR" dirty="0" err="1"/>
              <a:t>C</a:t>
            </a:r>
            <a:r>
              <a:rPr lang="fr-FR" dirty="0" err="1" smtClean="0"/>
              <a:t>alculator</a:t>
            </a:r>
            <a:r>
              <a:rPr lang="fr-FR" dirty="0" smtClean="0"/>
              <a:t>: </a:t>
            </a:r>
            <a:r>
              <a:rPr lang="fr-FR" dirty="0" err="1" smtClean="0"/>
              <a:t>Chemdraw</a:t>
            </a:r>
            <a:r>
              <a:rPr lang="fr-FR" dirty="0" smtClean="0"/>
              <a:t>®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534688" y="548973"/>
            <a:ext cx="7836521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00FF"/>
                </a:solidFill>
              </a:rPr>
              <a:t>CONSISTENCY OF CHROMATOGRAPHIC BEHAVIOR WITH RESPECT TO THE REVERSE-PHASE ELUTION</a:t>
            </a:r>
            <a:endParaRPr lang="fr-FR" sz="20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60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105334" y="368624"/>
            <a:ext cx="4977394" cy="400110"/>
          </a:xfrm>
          <a:prstGeom prst="rect">
            <a:avLst/>
          </a:prstGeom>
          <a:solidFill>
            <a:srgbClr val="D9D9D9"/>
          </a:solidFill>
        </p:spPr>
        <p:txBody>
          <a:bodyPr wrap="none" rtlCol="0">
            <a:spAutoFit/>
          </a:bodyPr>
          <a:lstStyle/>
          <a:p>
            <a:r>
              <a:rPr lang="fr-FR" sz="2000" b="1" dirty="0" smtClean="0">
                <a:solidFill>
                  <a:srgbClr val="0000FF"/>
                </a:solidFill>
              </a:rPr>
              <a:t>POSSIBLE PHOTO-DEGRADATION PATHWAYS</a:t>
            </a:r>
            <a:endParaRPr lang="fr-FR" sz="2000" b="1" dirty="0">
              <a:solidFill>
                <a:srgbClr val="0000FF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1840"/>
            <a:ext cx="9144000" cy="4620970"/>
          </a:xfrm>
          <a:prstGeom prst="rect">
            <a:avLst/>
          </a:prstGeom>
        </p:spPr>
      </p:pic>
      <p:sp>
        <p:nvSpPr>
          <p:cNvPr id="7" name="Bulle ronde 6"/>
          <p:cNvSpPr/>
          <p:nvPr/>
        </p:nvSpPr>
        <p:spPr>
          <a:xfrm>
            <a:off x="5111066" y="983070"/>
            <a:ext cx="1219757" cy="805067"/>
          </a:xfrm>
          <a:prstGeom prst="wedgeEllipseCallout">
            <a:avLst/>
          </a:prstGeom>
          <a:solidFill>
            <a:srgbClr val="F2DCDB"/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i="1" dirty="0" err="1">
                <a:solidFill>
                  <a:schemeClr val="tx1"/>
                </a:solidFill>
              </a:rPr>
              <a:t>Simulated</a:t>
            </a:r>
            <a:r>
              <a:rPr lang="fr-FR" sz="1200" i="1" dirty="0">
                <a:solidFill>
                  <a:schemeClr val="tx1"/>
                </a:solidFill>
              </a:rPr>
              <a:t> </a:t>
            </a:r>
            <a:r>
              <a:rPr lang="fr-FR" sz="1200" i="1" dirty="0" err="1">
                <a:solidFill>
                  <a:schemeClr val="tx1"/>
                </a:solidFill>
              </a:rPr>
              <a:t>solar</a:t>
            </a:r>
            <a:r>
              <a:rPr lang="fr-FR" sz="1200" i="1" dirty="0">
                <a:solidFill>
                  <a:schemeClr val="tx1"/>
                </a:solidFill>
              </a:rPr>
              <a:t> light</a:t>
            </a:r>
          </a:p>
        </p:txBody>
      </p:sp>
    </p:spTree>
    <p:extLst>
      <p:ext uri="{BB962C8B-B14F-4D97-AF65-F5344CB8AC3E}">
        <p14:creationId xmlns:p14="http://schemas.microsoft.com/office/powerpoint/2010/main" val="3242853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lèche courbée vers la droite 17"/>
          <p:cNvSpPr/>
          <p:nvPr/>
        </p:nvSpPr>
        <p:spPr>
          <a:xfrm>
            <a:off x="2507369" y="4658501"/>
            <a:ext cx="604155" cy="984756"/>
          </a:xfrm>
          <a:prstGeom prst="curvedRightArrow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69884" y="733648"/>
            <a:ext cx="6733727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00FF"/>
                </a:solidFill>
                <a:latin typeface="Arial"/>
                <a:cs typeface="Arial"/>
              </a:rPr>
              <a:t>CONCLUSION</a:t>
            </a:r>
            <a:endParaRPr lang="fr-FR" sz="2000" i="1" dirty="0"/>
          </a:p>
        </p:txBody>
      </p:sp>
      <p:sp>
        <p:nvSpPr>
          <p:cNvPr id="5" name="ZoneTexte 4"/>
          <p:cNvSpPr txBox="1"/>
          <p:nvPr/>
        </p:nvSpPr>
        <p:spPr>
          <a:xfrm>
            <a:off x="1245224" y="2357964"/>
            <a:ext cx="693663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i="1" dirty="0" err="1">
                <a:solidFill>
                  <a:srgbClr val="0000FF"/>
                </a:solidFill>
                <a:latin typeface="Arial"/>
                <a:cs typeface="Arial"/>
              </a:rPr>
              <a:t>Unequivocally</a:t>
            </a:r>
            <a:r>
              <a:rPr lang="fr-FR" sz="2000" b="1" i="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fr-FR" sz="2000" b="1" i="1" dirty="0" err="1" smtClean="0">
                <a:solidFill>
                  <a:srgbClr val="0000FF"/>
                </a:solidFill>
                <a:latin typeface="Arial"/>
                <a:cs typeface="Arial"/>
              </a:rPr>
              <a:t>characterize</a:t>
            </a:r>
            <a:r>
              <a:rPr lang="fr-FR" sz="2000" b="1" i="1" baseline="3000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fr-FR" sz="2000" dirty="0" err="1" smtClean="0">
                <a:latin typeface="Arial"/>
                <a:cs typeface="Arial"/>
              </a:rPr>
              <a:t>drugs</a:t>
            </a:r>
            <a:r>
              <a:rPr lang="fr-FR" sz="2000" dirty="0" smtClean="0">
                <a:latin typeface="Arial"/>
                <a:cs typeface="Arial"/>
              </a:rPr>
              <a:t>’ </a:t>
            </a:r>
            <a:r>
              <a:rPr lang="fr-FR" sz="2000" dirty="0" err="1" smtClean="0">
                <a:latin typeface="Arial"/>
                <a:cs typeface="Arial"/>
              </a:rPr>
              <a:t>degradation</a:t>
            </a:r>
            <a:r>
              <a:rPr lang="fr-FR" sz="2000" dirty="0" smtClean="0">
                <a:latin typeface="Arial"/>
                <a:cs typeface="Arial"/>
              </a:rPr>
              <a:t> </a:t>
            </a:r>
            <a:r>
              <a:rPr lang="fr-FR" sz="2000" dirty="0" err="1" smtClean="0">
                <a:latin typeface="Arial"/>
                <a:cs typeface="Arial"/>
              </a:rPr>
              <a:t>pathways</a:t>
            </a:r>
            <a:r>
              <a:rPr lang="fr-FR" sz="2000" dirty="0" smtClean="0">
                <a:latin typeface="Arial"/>
                <a:cs typeface="Arial"/>
              </a:rPr>
              <a:t>.</a:t>
            </a:r>
          </a:p>
          <a:p>
            <a:pPr algn="ctr"/>
            <a:endParaRPr lang="fr-FR" sz="2000" dirty="0" smtClean="0">
              <a:latin typeface="Arial"/>
              <a:cs typeface="Arial"/>
            </a:endParaRPr>
          </a:p>
          <a:p>
            <a:pPr algn="ctr"/>
            <a:endParaRPr lang="fr-FR" sz="2000" dirty="0" smtClean="0">
              <a:latin typeface="Arial"/>
              <a:cs typeface="Arial"/>
            </a:endParaRPr>
          </a:p>
          <a:p>
            <a:pPr algn="ctr"/>
            <a:endParaRPr lang="fr-FR" sz="2000" dirty="0">
              <a:latin typeface="Arial"/>
              <a:cs typeface="Arial"/>
            </a:endParaRPr>
          </a:p>
          <a:p>
            <a:pPr algn="ctr"/>
            <a:endParaRPr lang="fr-FR" sz="2000" dirty="0" smtClean="0">
              <a:latin typeface="Arial"/>
              <a:cs typeface="Arial"/>
            </a:endParaRPr>
          </a:p>
          <a:p>
            <a:pPr algn="ctr"/>
            <a:endParaRPr lang="fr-FR" sz="2000" dirty="0" smtClean="0">
              <a:latin typeface="Arial"/>
              <a:cs typeface="Arial"/>
            </a:endParaRPr>
          </a:p>
          <a:p>
            <a:pPr algn="ctr"/>
            <a:r>
              <a:rPr lang="fr-FR" sz="2000" dirty="0" smtClean="0">
                <a:latin typeface="Arial"/>
                <a:cs typeface="Arial"/>
              </a:rPr>
              <a:t>Extensive </a:t>
            </a:r>
            <a:r>
              <a:rPr lang="fr-FR" sz="2000" b="1" i="1" dirty="0" err="1" smtClean="0">
                <a:solidFill>
                  <a:srgbClr val="0000FF"/>
                </a:solidFill>
                <a:latin typeface="Arial"/>
                <a:cs typeface="Arial"/>
              </a:rPr>
              <a:t>knowledge</a:t>
            </a:r>
            <a:endParaRPr lang="fr-FR" sz="2000" b="1" i="1" dirty="0" smtClean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87964" y="1406061"/>
            <a:ext cx="20416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latin typeface="Arial"/>
                <a:cs typeface="Arial"/>
              </a:rPr>
              <a:t>LC-HR-ESI/</a:t>
            </a:r>
            <a:r>
              <a:rPr lang="fr-FR" sz="2000" b="1" dirty="0" err="1">
                <a:latin typeface="Arial"/>
                <a:cs typeface="Arial"/>
              </a:rPr>
              <a:t>MS</a:t>
            </a:r>
            <a:r>
              <a:rPr lang="fr-FR" sz="2000" b="1" baseline="30000" dirty="0" err="1">
                <a:latin typeface="Arial"/>
                <a:cs typeface="Arial"/>
              </a:rPr>
              <a:t>n</a:t>
            </a:r>
            <a:endParaRPr lang="fr-FR" sz="2000" b="1" baseline="30000" dirty="0">
              <a:latin typeface="Arial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7273" y="5589489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sz="2000" dirty="0" err="1">
                <a:latin typeface="Arial"/>
                <a:cs typeface="Arial"/>
              </a:rPr>
              <a:t>Implement</a:t>
            </a:r>
            <a:r>
              <a:rPr lang="fr-FR" sz="2000" dirty="0">
                <a:latin typeface="Arial"/>
                <a:cs typeface="Arial"/>
              </a:rPr>
              <a:t> </a:t>
            </a:r>
            <a:r>
              <a:rPr lang="fr-FR" sz="2000" b="1" i="1" dirty="0" err="1">
                <a:solidFill>
                  <a:srgbClr val="0000FF"/>
                </a:solidFill>
                <a:latin typeface="Arial"/>
                <a:cs typeface="Arial"/>
              </a:rPr>
              <a:t>measures</a:t>
            </a:r>
            <a:r>
              <a:rPr lang="fr-FR" sz="2000" b="1" i="1" dirty="0">
                <a:solidFill>
                  <a:srgbClr val="0000FF"/>
                </a:solidFill>
                <a:latin typeface="Arial"/>
                <a:cs typeface="Arial"/>
              </a:rPr>
              <a:t> to </a:t>
            </a:r>
            <a:r>
              <a:rPr lang="fr-FR" sz="2000" b="1" i="1" dirty="0" err="1">
                <a:solidFill>
                  <a:srgbClr val="0000FF"/>
                </a:solidFill>
                <a:latin typeface="Arial"/>
                <a:cs typeface="Arial"/>
              </a:rPr>
              <a:t>mitigate</a:t>
            </a:r>
            <a:r>
              <a:rPr lang="fr-FR" sz="2000" b="1" i="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</a:p>
          <a:p>
            <a:pPr algn="ctr"/>
            <a:r>
              <a:rPr lang="fr-FR" sz="2000" b="1" i="1" dirty="0">
                <a:solidFill>
                  <a:srgbClr val="0000FF"/>
                </a:solidFill>
                <a:latin typeface="Arial"/>
                <a:cs typeface="Arial"/>
              </a:rPr>
              <a:t>or </a:t>
            </a:r>
            <a:r>
              <a:rPr lang="fr-FR" sz="2000" b="1" i="1" dirty="0" err="1">
                <a:solidFill>
                  <a:srgbClr val="0000FF"/>
                </a:solidFill>
                <a:latin typeface="Arial"/>
                <a:cs typeface="Arial"/>
              </a:rPr>
              <a:t>hinder</a:t>
            </a:r>
            <a:r>
              <a:rPr lang="fr-FR" sz="2000" b="1" i="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fr-FR" sz="2000" dirty="0" err="1">
                <a:latin typeface="Arial"/>
                <a:cs typeface="Arial"/>
              </a:rPr>
              <a:t>drug</a:t>
            </a:r>
            <a:r>
              <a:rPr lang="fr-FR" sz="2000" dirty="0">
                <a:latin typeface="Arial"/>
                <a:cs typeface="Arial"/>
              </a:rPr>
              <a:t> </a:t>
            </a:r>
            <a:r>
              <a:rPr lang="fr-FR" sz="2000" dirty="0" err="1" smtClean="0">
                <a:latin typeface="Arial"/>
                <a:cs typeface="Arial"/>
              </a:rPr>
              <a:t>degradation</a:t>
            </a:r>
            <a:endParaRPr lang="fr-FR" sz="2000" dirty="0">
              <a:latin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95393" y="5552502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sz="2000" b="1" i="1" dirty="0" err="1">
                <a:solidFill>
                  <a:srgbClr val="0000FF"/>
                </a:solidFill>
                <a:latin typeface="Arial"/>
                <a:cs typeface="Arial"/>
              </a:rPr>
              <a:t>Assess</a:t>
            </a:r>
            <a:r>
              <a:rPr lang="fr-FR" sz="2000" b="1" i="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fr-FR" sz="2000" b="1" i="1" dirty="0" err="1">
                <a:solidFill>
                  <a:srgbClr val="0000FF"/>
                </a:solidFill>
                <a:latin typeface="Arial"/>
                <a:cs typeface="Arial"/>
              </a:rPr>
              <a:t>risks</a:t>
            </a:r>
            <a:r>
              <a:rPr lang="fr-FR" sz="2000" b="1" i="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</a:p>
          <a:p>
            <a:pPr algn="ctr"/>
            <a:r>
              <a:rPr lang="fr-FR" sz="2000" dirty="0" err="1">
                <a:latin typeface="Arial"/>
                <a:cs typeface="Arial"/>
              </a:rPr>
              <a:t>with</a:t>
            </a:r>
            <a:r>
              <a:rPr lang="fr-FR" sz="2000" dirty="0">
                <a:latin typeface="Arial"/>
                <a:cs typeface="Arial"/>
              </a:rPr>
              <a:t> respect to patients </a:t>
            </a:r>
            <a:r>
              <a:rPr lang="fr-FR" sz="2000" dirty="0" err="1">
                <a:latin typeface="Arial"/>
                <a:cs typeface="Arial"/>
              </a:rPr>
              <a:t>safety</a:t>
            </a:r>
            <a:endParaRPr lang="fr-FR" sz="2000" dirty="0">
              <a:latin typeface="Arial"/>
              <a:cs typeface="Arial"/>
            </a:endParaRPr>
          </a:p>
        </p:txBody>
      </p:sp>
      <p:sp>
        <p:nvSpPr>
          <p:cNvPr id="9" name="Flèche vers le bas 8"/>
          <p:cNvSpPr/>
          <p:nvPr/>
        </p:nvSpPr>
        <p:spPr>
          <a:xfrm>
            <a:off x="4513957" y="1832469"/>
            <a:ext cx="325316" cy="550153"/>
          </a:xfrm>
          <a:prstGeom prst="downArrow">
            <a:avLst/>
          </a:prstGeom>
          <a:solidFill>
            <a:srgbClr val="D9D9D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vers le bas 9"/>
          <p:cNvSpPr/>
          <p:nvPr/>
        </p:nvSpPr>
        <p:spPr>
          <a:xfrm>
            <a:off x="4557397" y="3588419"/>
            <a:ext cx="325316" cy="550153"/>
          </a:xfrm>
          <a:prstGeom prst="downArrow">
            <a:avLst/>
          </a:prstGeom>
          <a:solidFill>
            <a:srgbClr val="D9D9D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1832069" y="2787130"/>
            <a:ext cx="25175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/>
              <a:t>RSC </a:t>
            </a:r>
            <a:r>
              <a:rPr lang="fr-FR" sz="1200" b="1" dirty="0" err="1" smtClean="0"/>
              <a:t>Advances</a:t>
            </a:r>
            <a:r>
              <a:rPr lang="fr-FR" sz="1200" b="1" dirty="0"/>
              <a:t> </a:t>
            </a:r>
            <a:r>
              <a:rPr lang="fr-FR" sz="1200" b="1" dirty="0" smtClean="0"/>
              <a:t>5 (2015) 35586</a:t>
            </a:r>
            <a:r>
              <a:rPr lang="fr-FR" sz="1200" b="1" dirty="0"/>
              <a:t>–35597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01117" y="3014813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 sz="1200" b="1" dirty="0" smtClean="0"/>
              <a:t>Journal </a:t>
            </a:r>
            <a:r>
              <a:rPr lang="fr-FR" sz="1200" b="1" dirty="0"/>
              <a:t>of Pharmaceutical and </a:t>
            </a:r>
            <a:r>
              <a:rPr lang="fr-FR" sz="1200" b="1" dirty="0" err="1"/>
              <a:t>Biomedical</a:t>
            </a:r>
            <a:r>
              <a:rPr lang="fr-FR" sz="1200" b="1" dirty="0"/>
              <a:t> </a:t>
            </a:r>
            <a:r>
              <a:rPr lang="fr-FR" sz="1200" b="1" dirty="0" err="1"/>
              <a:t>Analysis</a:t>
            </a:r>
            <a:r>
              <a:rPr lang="fr-FR" sz="1200" b="1" dirty="0"/>
              <a:t> 105 (2015) 74–83 </a:t>
            </a:r>
            <a:endParaRPr lang="fr-FR" sz="1200" b="1" dirty="0" smtClean="0"/>
          </a:p>
        </p:txBody>
      </p:sp>
      <p:sp>
        <p:nvSpPr>
          <p:cNvPr id="14" name="Rectangle 13"/>
          <p:cNvSpPr/>
          <p:nvPr/>
        </p:nvSpPr>
        <p:spPr>
          <a:xfrm>
            <a:off x="1841651" y="3290501"/>
            <a:ext cx="25186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/>
              <a:t>RSC </a:t>
            </a:r>
            <a:r>
              <a:rPr lang="fr-FR" sz="1200" b="1" dirty="0" err="1" smtClean="0"/>
              <a:t>Advances</a:t>
            </a:r>
            <a:r>
              <a:rPr lang="fr-FR" sz="1200" b="1" dirty="0" smtClean="0"/>
              <a:t> 5 (2015) 45068</a:t>
            </a:r>
            <a:r>
              <a:rPr lang="fr-FR" sz="1200" b="1" dirty="0"/>
              <a:t>–45081</a:t>
            </a:r>
          </a:p>
        </p:txBody>
      </p:sp>
      <p:sp>
        <p:nvSpPr>
          <p:cNvPr id="17" name="Flèche courbée vers la droite 16"/>
          <p:cNvSpPr/>
          <p:nvPr/>
        </p:nvSpPr>
        <p:spPr>
          <a:xfrm flipH="1">
            <a:off x="6189500" y="4604733"/>
            <a:ext cx="604155" cy="984756"/>
          </a:xfrm>
          <a:prstGeom prst="curvedRightArrow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709214" y="4716294"/>
            <a:ext cx="1978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i="1" dirty="0" smtClean="0">
                <a:latin typeface="Arial"/>
                <a:cs typeface="Arial"/>
              </a:rPr>
              <a:t>Of </a:t>
            </a:r>
            <a:r>
              <a:rPr lang="fr-FR" b="1" i="1" dirty="0" err="1">
                <a:latin typeface="Arial"/>
                <a:cs typeface="Arial"/>
              </a:rPr>
              <a:t>mechanistics</a:t>
            </a:r>
            <a:endParaRPr lang="fr-FR" dirty="0"/>
          </a:p>
        </p:txBody>
      </p:sp>
      <p:sp>
        <p:nvSpPr>
          <p:cNvPr id="16" name="Rectangle 15"/>
          <p:cNvSpPr/>
          <p:nvPr/>
        </p:nvSpPr>
        <p:spPr>
          <a:xfrm>
            <a:off x="5273410" y="4657850"/>
            <a:ext cx="24838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i="1" dirty="0" smtClean="0">
                <a:latin typeface="Arial"/>
                <a:cs typeface="Arial"/>
              </a:rPr>
              <a:t>Of the nature &amp; </a:t>
            </a:r>
            <a:r>
              <a:rPr lang="fr-FR" b="1" i="1" dirty="0" err="1" smtClean="0">
                <a:latin typeface="Arial"/>
                <a:cs typeface="Arial"/>
              </a:rPr>
              <a:t>level</a:t>
            </a:r>
            <a:r>
              <a:rPr lang="fr-FR" b="1" i="1" dirty="0" smtClean="0">
                <a:latin typeface="Arial"/>
                <a:cs typeface="Arial"/>
              </a:rPr>
              <a:t> </a:t>
            </a:r>
          </a:p>
          <a:p>
            <a:r>
              <a:rPr lang="fr-FR" b="1" i="1" dirty="0" smtClean="0">
                <a:latin typeface="Arial"/>
                <a:cs typeface="Arial"/>
              </a:rPr>
              <a:t>of </a:t>
            </a:r>
            <a:r>
              <a:rPr lang="fr-FR" b="1" i="1" dirty="0" err="1" smtClean="0">
                <a:latin typeface="Arial"/>
                <a:cs typeface="Arial"/>
              </a:rPr>
              <a:t>products</a:t>
            </a:r>
            <a:r>
              <a:rPr lang="fr-FR" b="1" i="1" dirty="0" smtClean="0">
                <a:latin typeface="Arial"/>
                <a:cs typeface="Arial"/>
              </a:rPr>
              <a:t> </a:t>
            </a:r>
            <a:r>
              <a:rPr lang="fr-FR" b="1" i="1" dirty="0" err="1" smtClean="0">
                <a:latin typeface="Arial"/>
                <a:cs typeface="Arial"/>
              </a:rPr>
              <a:t>formed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4073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708021" y="622034"/>
            <a:ext cx="6017593" cy="1323439"/>
          </a:xfrm>
          <a:prstGeom prst="rect">
            <a:avLst/>
          </a:prstGeom>
          <a:solidFill>
            <a:srgbClr val="D9D9D9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4000" dirty="0" smtClean="0">
                <a:solidFill>
                  <a:srgbClr val="0000FF"/>
                </a:solidFill>
                <a:latin typeface="Arial"/>
                <a:cs typeface="Arial"/>
              </a:rPr>
              <a:t>THANK YOU FOR </a:t>
            </a:r>
          </a:p>
          <a:p>
            <a:pPr algn="ctr"/>
            <a:r>
              <a:rPr lang="fr-FR" sz="4000" dirty="0" smtClean="0">
                <a:solidFill>
                  <a:srgbClr val="0000FF"/>
                </a:solidFill>
                <a:latin typeface="Arial"/>
                <a:cs typeface="Arial"/>
              </a:rPr>
              <a:t>YOUR KIND ATTENTION</a:t>
            </a:r>
            <a:endParaRPr lang="fr-FR" sz="40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128520" y="2342508"/>
            <a:ext cx="3830395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Arial"/>
                <a:cs typeface="Arial"/>
              </a:rPr>
              <a:t>N. </a:t>
            </a:r>
            <a:r>
              <a:rPr lang="fr-FR" sz="1600" dirty="0" err="1">
                <a:latin typeface="Arial"/>
                <a:cs typeface="Arial"/>
              </a:rPr>
              <a:t>Yagoubi</a:t>
            </a:r>
            <a:r>
              <a:rPr lang="fr-FR" sz="1600" dirty="0">
                <a:latin typeface="Arial"/>
                <a:cs typeface="Arial"/>
              </a:rPr>
              <a:t>, </a:t>
            </a:r>
            <a:r>
              <a:rPr lang="fr-FR" sz="1600" dirty="0" smtClean="0">
                <a:latin typeface="Arial"/>
                <a:cs typeface="Arial"/>
              </a:rPr>
              <a:t>EA 401</a:t>
            </a:r>
          </a:p>
          <a:p>
            <a:r>
              <a:rPr lang="fr-FR" sz="1600" dirty="0" smtClean="0">
                <a:latin typeface="Arial"/>
                <a:cs typeface="Arial"/>
              </a:rPr>
              <a:t>E. </a:t>
            </a:r>
            <a:r>
              <a:rPr lang="fr-FR" sz="1600" dirty="0" err="1" smtClean="0">
                <a:latin typeface="Arial"/>
                <a:cs typeface="Arial"/>
              </a:rPr>
              <a:t>Jubeli</a:t>
            </a:r>
            <a:r>
              <a:rPr lang="fr-FR" sz="1600" dirty="0" smtClean="0">
                <a:latin typeface="Arial"/>
                <a:cs typeface="Arial"/>
              </a:rPr>
              <a:t>, EA 401</a:t>
            </a:r>
          </a:p>
          <a:p>
            <a:r>
              <a:rPr lang="fr-FR" sz="1600" dirty="0" smtClean="0">
                <a:latin typeface="Arial"/>
                <a:cs typeface="Arial"/>
              </a:rPr>
              <a:t>J. Saunier, EA 401</a:t>
            </a:r>
          </a:p>
          <a:p>
            <a:r>
              <a:rPr lang="fr-FR" sz="1600" dirty="0" smtClean="0">
                <a:latin typeface="Arial"/>
                <a:cs typeface="Arial"/>
              </a:rPr>
              <a:t>C. </a:t>
            </a:r>
            <a:r>
              <a:rPr lang="fr-FR" sz="1600" dirty="0" err="1" smtClean="0">
                <a:latin typeface="Arial"/>
                <a:cs typeface="Arial"/>
              </a:rPr>
              <a:t>Aymes-Chodur</a:t>
            </a:r>
            <a:r>
              <a:rPr lang="fr-FR" sz="1600" dirty="0" smtClean="0">
                <a:latin typeface="Arial"/>
                <a:cs typeface="Arial"/>
              </a:rPr>
              <a:t>, EA 401</a:t>
            </a:r>
          </a:p>
          <a:p>
            <a:r>
              <a:rPr lang="fr-FR" sz="1600" dirty="0" smtClean="0">
                <a:latin typeface="Arial"/>
                <a:cs typeface="Arial"/>
              </a:rPr>
              <a:t>P.H. Secrétan, EA 401</a:t>
            </a:r>
          </a:p>
          <a:p>
            <a:r>
              <a:rPr lang="fr-FR" sz="1600" dirty="0" err="1" smtClean="0">
                <a:latin typeface="Arial"/>
                <a:cs typeface="Arial"/>
              </a:rPr>
              <a:t>T</a:t>
            </a:r>
            <a:r>
              <a:rPr lang="fr-FR" sz="1600" dirty="0" smtClean="0">
                <a:latin typeface="Arial"/>
                <a:cs typeface="Arial"/>
              </a:rPr>
              <a:t>. </a:t>
            </a:r>
            <a:r>
              <a:rPr lang="fr-FR" sz="1600" dirty="0" err="1" smtClean="0">
                <a:latin typeface="Arial"/>
                <a:cs typeface="Arial"/>
              </a:rPr>
              <a:t>Henriet</a:t>
            </a:r>
            <a:r>
              <a:rPr lang="fr-FR" sz="1600" dirty="0" smtClean="0">
                <a:latin typeface="Arial"/>
                <a:cs typeface="Arial"/>
              </a:rPr>
              <a:t>, EDQM</a:t>
            </a:r>
          </a:p>
          <a:p>
            <a:r>
              <a:rPr lang="fr-FR" sz="1600" dirty="0">
                <a:latin typeface="Arial"/>
                <a:cs typeface="Arial"/>
              </a:rPr>
              <a:t>A. </a:t>
            </a:r>
            <a:r>
              <a:rPr lang="fr-FR" sz="1600" dirty="0" err="1">
                <a:latin typeface="Arial"/>
                <a:cs typeface="Arial"/>
              </a:rPr>
              <a:t>Solgadi</a:t>
            </a:r>
            <a:r>
              <a:rPr lang="fr-FR" sz="1600" dirty="0">
                <a:latin typeface="Arial"/>
                <a:cs typeface="Arial"/>
              </a:rPr>
              <a:t>, SAMM</a:t>
            </a:r>
          </a:p>
          <a:p>
            <a:r>
              <a:rPr lang="fr-FR" sz="1600" dirty="0" smtClean="0">
                <a:latin typeface="Arial"/>
                <a:cs typeface="Arial"/>
              </a:rPr>
              <a:t>M. Bernard, AGEPS</a:t>
            </a:r>
          </a:p>
          <a:p>
            <a:r>
              <a:rPr lang="fr-FR" sz="1600" dirty="0" smtClean="0">
                <a:latin typeface="Arial"/>
                <a:cs typeface="Arial"/>
              </a:rPr>
              <a:t>Jean-Houri, AGEPS</a:t>
            </a:r>
          </a:p>
          <a:p>
            <a:r>
              <a:rPr lang="fr-FR" sz="1600" dirty="0" smtClean="0">
                <a:latin typeface="Arial"/>
                <a:cs typeface="Arial"/>
              </a:rPr>
              <a:t>M-Pierre </a:t>
            </a:r>
            <a:r>
              <a:rPr lang="fr-FR" sz="1600" dirty="0" err="1" smtClean="0">
                <a:latin typeface="Arial"/>
                <a:cs typeface="Arial"/>
              </a:rPr>
              <a:t>Berleur</a:t>
            </a:r>
            <a:r>
              <a:rPr lang="fr-FR" sz="1600" dirty="0" smtClean="0">
                <a:latin typeface="Arial"/>
                <a:cs typeface="Arial"/>
              </a:rPr>
              <a:t>, AGEPS</a:t>
            </a:r>
          </a:p>
          <a:p>
            <a:r>
              <a:rPr lang="fr-FR" sz="1600" dirty="0" smtClean="0">
                <a:latin typeface="Arial"/>
                <a:cs typeface="Arial"/>
              </a:rPr>
              <a:t>H. </a:t>
            </a:r>
            <a:r>
              <a:rPr lang="fr-FR" sz="1600" dirty="0" err="1" smtClean="0">
                <a:latin typeface="Arial"/>
                <a:cs typeface="Arial"/>
              </a:rPr>
              <a:t>Sadou-Yaye</a:t>
            </a:r>
            <a:r>
              <a:rPr lang="fr-FR" sz="1600" dirty="0" smtClean="0">
                <a:latin typeface="Arial"/>
                <a:cs typeface="Arial"/>
              </a:rPr>
              <a:t>, Hôpital </a:t>
            </a:r>
            <a:r>
              <a:rPr lang="fr-FR" sz="1600" dirty="0" err="1" smtClean="0">
                <a:latin typeface="Arial"/>
                <a:cs typeface="Arial"/>
              </a:rPr>
              <a:t>Pitié-Salpétrière</a:t>
            </a:r>
            <a:endParaRPr lang="fr-FR" sz="1600" dirty="0" smtClean="0">
              <a:latin typeface="Arial"/>
              <a:cs typeface="Arial"/>
            </a:endParaRPr>
          </a:p>
          <a:p>
            <a:r>
              <a:rPr lang="fr-FR" sz="1600" dirty="0" smtClean="0">
                <a:latin typeface="Arial"/>
                <a:cs typeface="Arial"/>
              </a:rPr>
              <a:t>P. Tilleul, </a:t>
            </a:r>
            <a:r>
              <a:rPr lang="fr-FR" sz="1600" dirty="0">
                <a:latin typeface="Arial"/>
                <a:cs typeface="Arial"/>
              </a:rPr>
              <a:t>Hôpital </a:t>
            </a:r>
            <a:r>
              <a:rPr lang="fr-FR" sz="1600" dirty="0" err="1">
                <a:latin typeface="Arial"/>
                <a:cs typeface="Arial"/>
              </a:rPr>
              <a:t>Pitié-Salpétrière</a:t>
            </a:r>
            <a:endParaRPr lang="fr-FR" sz="1600" dirty="0">
              <a:latin typeface="Arial"/>
              <a:cs typeface="Arial"/>
            </a:endParaRPr>
          </a:p>
          <a:p>
            <a:r>
              <a:rPr lang="fr-FR" sz="1600" dirty="0" smtClean="0">
                <a:latin typeface="Arial"/>
                <a:cs typeface="Arial"/>
              </a:rPr>
              <a:t>A. Astier, Hôpital Henri-Mondor</a:t>
            </a:r>
          </a:p>
          <a:p>
            <a:r>
              <a:rPr lang="fr-FR" sz="1600" dirty="0" smtClean="0">
                <a:latin typeface="Arial"/>
                <a:cs typeface="Arial"/>
              </a:rPr>
              <a:t>B. Do, EA 401, AGEPS</a:t>
            </a:r>
          </a:p>
          <a:p>
            <a:endParaRPr lang="fr-FR" sz="1600" dirty="0" smtClean="0">
              <a:latin typeface="Arial"/>
              <a:cs typeface="Arial"/>
            </a:endParaRPr>
          </a:p>
          <a:p>
            <a:endParaRPr lang="fr-FR"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4431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239209" y="5381102"/>
            <a:ext cx="3516308" cy="1015663"/>
          </a:xfrm>
          <a:prstGeom prst="rect">
            <a:avLst/>
          </a:prstGeom>
          <a:solidFill>
            <a:srgbClr val="D9D9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00FF"/>
                </a:solidFill>
              </a:rPr>
              <a:t>DIOL-COMPOUNDS</a:t>
            </a:r>
          </a:p>
          <a:p>
            <a:pPr algn="ctr"/>
            <a:r>
              <a:rPr lang="fr-FR" sz="2000" b="1" dirty="0" smtClean="0">
                <a:solidFill>
                  <a:srgbClr val="0000FF"/>
                </a:solidFill>
              </a:rPr>
              <a:t>DIFFERENTIATION BETWEEN VICINAL AND GEMINAL DIOLS</a:t>
            </a:r>
            <a:endParaRPr lang="fr-FR" sz="2000" b="1" dirty="0">
              <a:solidFill>
                <a:srgbClr val="0000FF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36" y="2784728"/>
            <a:ext cx="4845610" cy="4019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5648" y="16707"/>
            <a:ext cx="5088352" cy="4847957"/>
          </a:xfrm>
          <a:prstGeom prst="rect">
            <a:avLst/>
          </a:prstGeom>
        </p:spPr>
      </p:pic>
      <p:cxnSp>
        <p:nvCxnSpPr>
          <p:cNvPr id="7" name="Connecteur droit 6"/>
          <p:cNvCxnSpPr/>
          <p:nvPr/>
        </p:nvCxnSpPr>
        <p:spPr>
          <a:xfrm>
            <a:off x="3972103" y="2189214"/>
            <a:ext cx="0" cy="2742298"/>
          </a:xfrm>
          <a:prstGeom prst="line">
            <a:avLst/>
          </a:prstGeom>
          <a:ln w="76200" cmpd="tri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3972103" y="4914800"/>
            <a:ext cx="2544176" cy="0"/>
          </a:xfrm>
          <a:prstGeom prst="line">
            <a:avLst/>
          </a:prstGeom>
          <a:ln w="76200" cmpd="tri"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59" y="481121"/>
            <a:ext cx="2730500" cy="2044700"/>
          </a:xfrm>
          <a:prstGeom prst="rect">
            <a:avLst/>
          </a:prstGeom>
          <a:ln w="38100" cmpd="sng">
            <a:solidFill>
              <a:srgbClr val="7F7F7F"/>
            </a:solidFill>
            <a:prstDash val="sysDash"/>
          </a:ln>
        </p:spPr>
      </p:pic>
      <p:sp>
        <p:nvSpPr>
          <p:cNvPr id="11" name="Ellipse 10"/>
          <p:cNvSpPr/>
          <p:nvPr/>
        </p:nvSpPr>
        <p:spPr>
          <a:xfrm>
            <a:off x="1888117" y="864815"/>
            <a:ext cx="451143" cy="1224133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/>
          <p:cNvSpPr/>
          <p:nvPr/>
        </p:nvSpPr>
        <p:spPr>
          <a:xfrm>
            <a:off x="1286593" y="396879"/>
            <a:ext cx="250635" cy="605801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courbée vers le bas 13"/>
          <p:cNvSpPr/>
          <p:nvPr/>
        </p:nvSpPr>
        <p:spPr>
          <a:xfrm rot="16200000" flipH="1">
            <a:off x="-200573" y="2105658"/>
            <a:ext cx="1871699" cy="1069539"/>
          </a:xfrm>
          <a:prstGeom prst="curvedDownArrow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-33418" y="2650198"/>
            <a:ext cx="1595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LC-ESI</a:t>
            </a:r>
            <a:r>
              <a:rPr lang="fr-FR" baseline="30000" dirty="0" smtClean="0"/>
              <a:t>+</a:t>
            </a:r>
            <a:r>
              <a:rPr lang="fr-FR" dirty="0" smtClean="0"/>
              <a:t>-MS/MS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7097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8431" y="1416378"/>
            <a:ext cx="8153992" cy="8229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 err="1">
                <a:latin typeface="Arial"/>
                <a:cs typeface="Arial"/>
              </a:rPr>
              <a:t>C</a:t>
            </a:r>
            <a:r>
              <a:rPr lang="fr-FR" sz="2000" dirty="0" err="1" smtClean="0">
                <a:latin typeface="Arial"/>
                <a:cs typeface="Arial"/>
              </a:rPr>
              <a:t>omparison</a:t>
            </a:r>
            <a:r>
              <a:rPr lang="fr-FR" sz="2000" dirty="0" smtClean="0">
                <a:latin typeface="Arial"/>
                <a:cs typeface="Arial"/>
              </a:rPr>
              <a:t> of </a:t>
            </a:r>
            <a:r>
              <a:rPr lang="fr-FR" sz="2000" dirty="0" err="1" smtClean="0">
                <a:latin typeface="Arial"/>
                <a:cs typeface="Arial"/>
              </a:rPr>
              <a:t>photoproducts</a:t>
            </a:r>
            <a:r>
              <a:rPr lang="fr-FR" sz="2000" dirty="0" smtClean="0">
                <a:latin typeface="Arial"/>
                <a:cs typeface="Arial"/>
              </a:rPr>
              <a:t>  </a:t>
            </a:r>
            <a:r>
              <a:rPr lang="fr-FR" sz="2000" dirty="0" err="1" smtClean="0">
                <a:latin typeface="Arial"/>
                <a:cs typeface="Arial"/>
              </a:rPr>
              <a:t>toxicological</a:t>
            </a:r>
            <a:r>
              <a:rPr lang="fr-FR" sz="2000" dirty="0" smtClean="0">
                <a:latin typeface="Arial"/>
                <a:cs typeface="Arial"/>
              </a:rPr>
              <a:t> </a:t>
            </a:r>
            <a:r>
              <a:rPr lang="fr-FR" sz="2000" dirty="0" err="1" smtClean="0">
                <a:latin typeface="Arial"/>
                <a:cs typeface="Arial"/>
              </a:rPr>
              <a:t>hazard</a:t>
            </a:r>
            <a:r>
              <a:rPr lang="fr-FR" sz="2000" dirty="0" smtClean="0">
                <a:latin typeface="Arial"/>
                <a:cs typeface="Arial"/>
              </a:rPr>
              <a:t> to </a:t>
            </a:r>
            <a:r>
              <a:rPr lang="fr-FR" sz="2000" dirty="0" err="1" smtClean="0">
                <a:latin typeface="Arial"/>
                <a:cs typeface="Arial"/>
              </a:rPr>
              <a:t>that</a:t>
            </a:r>
            <a:r>
              <a:rPr lang="fr-FR" sz="2000" dirty="0" smtClean="0">
                <a:latin typeface="Arial"/>
                <a:cs typeface="Arial"/>
              </a:rPr>
              <a:t> of API  by </a:t>
            </a:r>
            <a:r>
              <a:rPr lang="fr-FR" sz="2000" dirty="0" err="1" smtClean="0">
                <a:latin typeface="Arial"/>
                <a:cs typeface="Arial"/>
              </a:rPr>
              <a:t>computerized</a:t>
            </a:r>
            <a:r>
              <a:rPr lang="fr-FR" sz="2000" dirty="0" smtClean="0">
                <a:latin typeface="Arial"/>
                <a:cs typeface="Arial"/>
              </a:rPr>
              <a:t> structural </a:t>
            </a:r>
            <a:r>
              <a:rPr lang="fr-FR" sz="2000" dirty="0" err="1" smtClean="0">
                <a:latin typeface="Arial"/>
                <a:cs typeface="Arial"/>
              </a:rPr>
              <a:t>alert</a:t>
            </a:r>
            <a:r>
              <a:rPr lang="fr-FR" sz="2000" dirty="0" smtClean="0">
                <a:latin typeface="Arial"/>
                <a:cs typeface="Arial"/>
              </a:rPr>
              <a:t> screening.</a:t>
            </a: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761" y="2354040"/>
            <a:ext cx="2026915" cy="1598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lèche droite 4"/>
          <p:cNvSpPr/>
          <p:nvPr/>
        </p:nvSpPr>
        <p:spPr>
          <a:xfrm>
            <a:off x="2361633" y="2786088"/>
            <a:ext cx="1152128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 droite 5"/>
          <p:cNvSpPr/>
          <p:nvPr/>
        </p:nvSpPr>
        <p:spPr>
          <a:xfrm>
            <a:off x="5540676" y="2786088"/>
            <a:ext cx="1080120" cy="4680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1499523" y="5202162"/>
            <a:ext cx="62534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u="sng" dirty="0" err="1">
                <a:latin typeface="Arial"/>
                <a:cs typeface="Arial"/>
              </a:rPr>
              <a:t>Two</a:t>
            </a:r>
            <a:r>
              <a:rPr lang="fr-FR" sz="2000" u="sng" dirty="0">
                <a:latin typeface="Arial"/>
                <a:cs typeface="Arial"/>
              </a:rPr>
              <a:t> softwares</a:t>
            </a:r>
          </a:p>
          <a:p>
            <a:r>
              <a:rPr lang="fr-FR" sz="2000" dirty="0">
                <a:solidFill>
                  <a:prstClr val="black"/>
                </a:solidFill>
                <a:latin typeface="Arial"/>
                <a:cs typeface="Arial"/>
              </a:rPr>
              <a:t>Expert-</a:t>
            </a:r>
            <a:r>
              <a:rPr lang="fr-FR" sz="2000" dirty="0" err="1">
                <a:solidFill>
                  <a:prstClr val="black"/>
                </a:solidFill>
                <a:latin typeface="Arial"/>
                <a:cs typeface="Arial"/>
              </a:rPr>
              <a:t>based</a:t>
            </a:r>
            <a:r>
              <a:rPr lang="fr-FR" sz="2000" dirty="0">
                <a:solidFill>
                  <a:prstClr val="black"/>
                </a:solidFill>
                <a:latin typeface="Arial"/>
                <a:cs typeface="Arial"/>
              </a:rPr>
              <a:t> system : </a:t>
            </a:r>
            <a:r>
              <a:rPr lang="fr-FR" sz="2000" dirty="0">
                <a:latin typeface="Arial"/>
                <a:cs typeface="Arial"/>
              </a:rPr>
              <a:t>Derek Nexus (vers. 2014 0.1)</a:t>
            </a:r>
          </a:p>
          <a:p>
            <a:r>
              <a:rPr lang="fr-FR" sz="2000" dirty="0" err="1">
                <a:solidFill>
                  <a:prstClr val="black"/>
                </a:solidFill>
                <a:latin typeface="Arial"/>
                <a:cs typeface="Arial"/>
              </a:rPr>
              <a:t>Knowledge-based</a:t>
            </a:r>
            <a:r>
              <a:rPr lang="fr-FR" sz="2000" dirty="0">
                <a:solidFill>
                  <a:prstClr val="black"/>
                </a:solidFill>
                <a:latin typeface="Arial"/>
                <a:cs typeface="Arial"/>
              </a:rPr>
              <a:t> system : </a:t>
            </a:r>
            <a:r>
              <a:rPr lang="fr-FR" sz="2000" dirty="0" err="1">
                <a:latin typeface="Arial"/>
                <a:cs typeface="Arial"/>
              </a:rPr>
              <a:t>Toxtree</a:t>
            </a:r>
            <a:r>
              <a:rPr lang="fr-FR" sz="2000" dirty="0">
                <a:latin typeface="Arial"/>
                <a:cs typeface="Arial"/>
              </a:rPr>
              <a:t> (2.6.0)</a:t>
            </a:r>
          </a:p>
          <a:p>
            <a:endParaRPr lang="fr-FR" sz="2000" dirty="0">
              <a:latin typeface="Arial"/>
              <a:cs typeface="Arial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29385" y="2714080"/>
            <a:ext cx="2016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/>
              <a:t> </a:t>
            </a:r>
            <a:r>
              <a:rPr lang="fr-FR" sz="2000" dirty="0" err="1" smtClean="0"/>
              <a:t>Tirofiban</a:t>
            </a:r>
            <a:r>
              <a:rPr lang="fr-FR" sz="2000" dirty="0" smtClean="0"/>
              <a:t> and </a:t>
            </a:r>
            <a:r>
              <a:rPr lang="fr-FR" sz="2000" dirty="0" err="1" smtClean="0"/>
              <a:t>PDs</a:t>
            </a:r>
            <a:r>
              <a:rPr lang="fr-FR" sz="2000" dirty="0" smtClean="0"/>
              <a:t> structures</a:t>
            </a:r>
            <a:endParaRPr lang="fr-FR" sz="2000" dirty="0"/>
          </a:p>
        </p:txBody>
      </p:sp>
      <p:sp>
        <p:nvSpPr>
          <p:cNvPr id="9" name="ZoneTexte 8"/>
          <p:cNvSpPr txBox="1"/>
          <p:nvPr/>
        </p:nvSpPr>
        <p:spPr>
          <a:xfrm>
            <a:off x="6757198" y="2635680"/>
            <a:ext cx="23146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/>
              <a:t>Potential</a:t>
            </a:r>
            <a:r>
              <a:rPr lang="fr-FR" sz="2000" dirty="0" smtClean="0"/>
              <a:t> </a:t>
            </a:r>
            <a:r>
              <a:rPr lang="fr-FR" sz="2000" dirty="0" err="1"/>
              <a:t>t</a:t>
            </a:r>
            <a:r>
              <a:rPr lang="fr-FR" sz="2000" dirty="0" err="1" smtClean="0"/>
              <a:t>oxicological</a:t>
            </a:r>
            <a:r>
              <a:rPr lang="fr-FR" sz="2000" dirty="0" smtClean="0"/>
              <a:t> </a:t>
            </a:r>
            <a:r>
              <a:rPr lang="fr-FR" sz="2000" dirty="0" err="1" smtClean="0"/>
              <a:t>hazard</a:t>
            </a:r>
            <a:endParaRPr lang="fr-FR" sz="2000" dirty="0"/>
          </a:p>
        </p:txBody>
      </p:sp>
      <p:sp>
        <p:nvSpPr>
          <p:cNvPr id="10" name="ZoneTexte 9"/>
          <p:cNvSpPr txBox="1"/>
          <p:nvPr/>
        </p:nvSpPr>
        <p:spPr>
          <a:xfrm>
            <a:off x="3801793" y="2498056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Structural</a:t>
            </a:r>
          </a:p>
          <a:p>
            <a:pPr algn="ctr"/>
            <a:r>
              <a:rPr lang="fr-FR" dirty="0" err="1" smtClean="0"/>
              <a:t>Alerts</a:t>
            </a:r>
            <a:r>
              <a:rPr lang="fr-FR" dirty="0" smtClean="0"/>
              <a:t>? </a:t>
            </a:r>
            <a:endParaRPr lang="fr-FR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31" y="4128927"/>
            <a:ext cx="610850" cy="509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1115616" y="4244701"/>
            <a:ext cx="8173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i="1" dirty="0">
                <a:latin typeface="Arial"/>
                <a:cs typeface="Arial"/>
              </a:rPr>
              <a:t>In silico </a:t>
            </a:r>
            <a:r>
              <a:rPr lang="fr-FR" sz="2000" dirty="0" err="1">
                <a:latin typeface="Arial"/>
                <a:cs typeface="Arial"/>
              </a:rPr>
              <a:t>studies</a:t>
            </a:r>
            <a:r>
              <a:rPr lang="fr-FR" sz="2000" dirty="0">
                <a:latin typeface="Arial"/>
                <a:cs typeface="Arial"/>
              </a:rPr>
              <a:t> </a:t>
            </a:r>
            <a:r>
              <a:rPr lang="fr-FR" sz="2000" dirty="0" err="1">
                <a:latin typeface="Arial"/>
                <a:cs typeface="Arial"/>
              </a:rPr>
              <a:t>need</a:t>
            </a:r>
            <a:r>
              <a:rPr lang="fr-FR" sz="2000" dirty="0">
                <a:latin typeface="Arial"/>
                <a:cs typeface="Arial"/>
              </a:rPr>
              <a:t> to </a:t>
            </a:r>
            <a:r>
              <a:rPr lang="fr-FR" sz="2000" dirty="0" err="1">
                <a:latin typeface="Arial"/>
                <a:cs typeface="Arial"/>
              </a:rPr>
              <a:t>be</a:t>
            </a:r>
            <a:r>
              <a:rPr lang="fr-FR" sz="2000" dirty="0">
                <a:latin typeface="Arial"/>
                <a:cs typeface="Arial"/>
              </a:rPr>
              <a:t> </a:t>
            </a:r>
            <a:r>
              <a:rPr lang="fr-FR" sz="2000" dirty="0" err="1">
                <a:latin typeface="Arial"/>
                <a:cs typeface="Arial"/>
              </a:rPr>
              <a:t>confirmed</a:t>
            </a:r>
            <a:r>
              <a:rPr lang="fr-FR" sz="2000" dirty="0">
                <a:latin typeface="Arial"/>
                <a:cs typeface="Arial"/>
              </a:rPr>
              <a:t> by in vitro/vivo </a:t>
            </a:r>
            <a:r>
              <a:rPr lang="fr-FR" sz="2000" dirty="0" err="1">
                <a:latin typeface="Arial"/>
                <a:cs typeface="Arial"/>
              </a:rPr>
              <a:t>studies</a:t>
            </a:r>
            <a:endParaRPr lang="fr-FR" sz="2000" dirty="0">
              <a:latin typeface="Arial"/>
              <a:cs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269884" y="181313"/>
            <a:ext cx="6733727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solidFill>
                  <a:srgbClr val="0000FF"/>
                </a:solidFill>
                <a:latin typeface="Arial"/>
                <a:cs typeface="Arial"/>
              </a:rPr>
              <a:t>POTENTIAL IMPACT OF SAFETY UPON PHOTOTRANSFORMATION ? </a:t>
            </a:r>
          </a:p>
          <a:p>
            <a:pPr algn="ctr"/>
            <a:r>
              <a:rPr lang="fr-FR" b="1" i="1" dirty="0" err="1" smtClean="0">
                <a:solidFill>
                  <a:srgbClr val="0000FF"/>
                </a:solidFill>
                <a:latin typeface="Arial"/>
                <a:cs typeface="Arial"/>
              </a:rPr>
              <a:t>Toxicological</a:t>
            </a:r>
            <a:r>
              <a:rPr lang="fr-FR" b="1" i="1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fr-FR" b="1" i="1" dirty="0" err="1" smtClean="0">
                <a:solidFill>
                  <a:srgbClr val="0000FF"/>
                </a:solidFill>
                <a:latin typeface="Arial"/>
                <a:cs typeface="Arial"/>
              </a:rPr>
              <a:t>assessment</a:t>
            </a:r>
            <a:r>
              <a:rPr lang="fr-FR" b="1" i="1" dirty="0" smtClean="0">
                <a:solidFill>
                  <a:srgbClr val="0000FF"/>
                </a:solidFill>
                <a:latin typeface="Arial"/>
                <a:cs typeface="Arial"/>
              </a:rPr>
              <a:t> : in silico </a:t>
            </a:r>
            <a:r>
              <a:rPr lang="fr-FR" b="1" i="1" dirty="0" err="1" smtClean="0">
                <a:solidFill>
                  <a:srgbClr val="0000FF"/>
                </a:solidFill>
                <a:latin typeface="Arial"/>
                <a:cs typeface="Arial"/>
              </a:rPr>
              <a:t>approach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1927402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7650450"/>
              </p:ext>
            </p:extLst>
          </p:nvPr>
        </p:nvGraphicFramePr>
        <p:xfrm>
          <a:off x="755576" y="836712"/>
          <a:ext cx="7632846" cy="56257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7718"/>
                <a:gridCol w="2135534"/>
                <a:gridCol w="1194457"/>
                <a:gridCol w="1341002"/>
                <a:gridCol w="1224135"/>
              </a:tblGrid>
              <a:tr h="239303">
                <a:tc>
                  <a:txBody>
                    <a:bodyPr/>
                    <a:lstStyle/>
                    <a:p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Derek Nexus</a:t>
                      </a:r>
                      <a:endParaRPr lang="en-GB" sz="20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743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effectLst/>
                        </a:rPr>
                        <a:t>Denomination</a:t>
                      </a:r>
                      <a:endParaRPr lang="en-GB" sz="1600" b="1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effectLst/>
                        </a:rPr>
                        <a:t>Carcinogenicity (C)/ </a:t>
                      </a:r>
                      <a:r>
                        <a:rPr lang="en-GB" sz="1600" b="1" dirty="0" err="1" smtClean="0">
                          <a:effectLst/>
                        </a:rPr>
                        <a:t>Genotoxicity</a:t>
                      </a:r>
                      <a:r>
                        <a:rPr lang="en-GB" sz="1600" b="1" dirty="0" smtClean="0">
                          <a:effectLst/>
                        </a:rPr>
                        <a:t> (G)</a:t>
                      </a:r>
                      <a:endParaRPr lang="en-GB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Organ toxicity</a:t>
                      </a:r>
                      <a:endParaRPr lang="en-GB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Irritation, respiratory sensitisation</a:t>
                      </a:r>
                      <a:endParaRPr lang="en-GB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Mutagenicity</a:t>
                      </a:r>
                      <a:r>
                        <a:rPr lang="en-GB" sz="1600" b="1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in Bacteria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(Ames test)</a:t>
                      </a:r>
                      <a:endParaRPr lang="en-GB" sz="16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53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err="1" smtClean="0">
                          <a:effectLst/>
                        </a:rPr>
                        <a:t>Tirofiban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C: open*</a:t>
                      </a:r>
                      <a:r>
                        <a:rPr lang="fr-FR" sz="1600" baseline="0" dirty="0" smtClean="0"/>
                        <a:t> ; G : no </a:t>
                      </a:r>
                      <a:r>
                        <a:rPr lang="fr-FR" sz="1600" baseline="0" dirty="0" err="1" smtClean="0"/>
                        <a:t>alert</a:t>
                      </a:r>
                      <a:endParaRPr lang="fr-FR" sz="1600" dirty="0"/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No </a:t>
                      </a:r>
                      <a:r>
                        <a:rPr lang="fr-FR" sz="1600" dirty="0" err="1" smtClean="0"/>
                        <a:t>alert</a:t>
                      </a:r>
                      <a:endParaRPr lang="fr-FR" sz="1600" dirty="0"/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No</a:t>
                      </a:r>
                      <a:r>
                        <a:rPr lang="fr-FR" sz="1600" baseline="0" dirty="0" smtClean="0"/>
                        <a:t> </a:t>
                      </a:r>
                      <a:r>
                        <a:rPr lang="fr-FR" sz="1600" baseline="0" dirty="0" err="1" smtClean="0"/>
                        <a:t>alert</a:t>
                      </a:r>
                      <a:endParaRPr lang="fr-FR" sz="1600" dirty="0"/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Inactive</a:t>
                      </a:r>
                      <a:endParaRPr lang="fr-FR" sz="1600" dirty="0"/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</a:tr>
              <a:tr h="2153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</a:rPr>
                        <a:t>PD-1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13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C: open*</a:t>
                      </a:r>
                      <a:r>
                        <a:rPr lang="fr-FR" sz="1600" baseline="0" dirty="0" smtClean="0"/>
                        <a:t> ; G : no </a:t>
                      </a:r>
                      <a:r>
                        <a:rPr lang="fr-FR" sz="1600" baseline="0" dirty="0" err="1" smtClean="0"/>
                        <a:t>alert</a:t>
                      </a:r>
                      <a:endParaRPr lang="fr-FR" sz="1600" dirty="0" smtClean="0"/>
                    </a:p>
                  </a:txBody>
                  <a:tcPr marL="68580" marR="68580" marT="0" marB="0" anchor="ctr"/>
                </a:tc>
                <a:tc rowSpan="13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No </a:t>
                      </a:r>
                      <a:r>
                        <a:rPr lang="fr-FR" sz="1600" dirty="0" err="1" smtClean="0"/>
                        <a:t>alert</a:t>
                      </a:r>
                      <a:endParaRPr lang="fr-FR" sz="1600" dirty="0" smtClean="0"/>
                    </a:p>
                  </a:txBody>
                  <a:tcPr marL="68580" marR="68580" marT="0" marB="0" anchor="ctr"/>
                </a:tc>
                <a:tc rowSpan="13">
                  <a:txBody>
                    <a:bodyPr/>
                    <a:lstStyle/>
                    <a:p>
                      <a:pPr marL="0" marR="0" lvl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 </a:t>
                      </a:r>
                      <a:r>
                        <a:rPr kumimoji="0" lang="fr-FR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alert</a:t>
                      </a:r>
                      <a:endParaRPr lang="fr-FR" sz="1600" dirty="0"/>
                    </a:p>
                  </a:txBody>
                  <a:tcPr marL="68580" marR="68580" marT="0" marB="0" anchor="ctr"/>
                </a:tc>
                <a:tc rowSpan="13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Inactive</a:t>
                      </a:r>
                    </a:p>
                  </a:txBody>
                  <a:tcPr marL="68580" marR="68580" marT="0" marB="0" anchor="ctr"/>
                </a:tc>
              </a:tr>
              <a:tr h="2153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</a:rPr>
                        <a:t>PD-2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</a:tr>
              <a:tr h="2226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</a:rPr>
                        <a:t>PD-3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lvl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lvl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</a:tr>
              <a:tr h="3329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</a:rPr>
                        <a:t>PD-3’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lvl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lvl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</a:tr>
              <a:tr h="2153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</a:rPr>
                        <a:t>PD-4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lvl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</a:tr>
              <a:tr h="2195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</a:rPr>
                        <a:t>PD-5</a:t>
                      </a:r>
                      <a:endParaRPr lang="en-GB" sz="18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lvl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</a:tr>
              <a:tr h="21537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PD-6</a:t>
                      </a:r>
                      <a:endParaRPr lang="en-GB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lvl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</a:tr>
              <a:tr h="21537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PD-7</a:t>
                      </a:r>
                      <a:endParaRPr lang="en-GB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lvl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</a:tr>
              <a:tr h="21537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PD-8</a:t>
                      </a:r>
                      <a:endParaRPr lang="en-GB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lvl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lvl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</a:tr>
              <a:tr h="21537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PD-9</a:t>
                      </a:r>
                      <a:endParaRPr lang="en-GB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lvl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</a:tr>
              <a:tr h="21537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PD-10</a:t>
                      </a:r>
                      <a:endParaRPr lang="en-GB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lvl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</a:tr>
              <a:tr h="21537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PD-11</a:t>
                      </a:r>
                      <a:endParaRPr lang="en-GB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lvl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</a:tr>
              <a:tr h="27282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PD-12</a:t>
                      </a:r>
                      <a:endParaRPr lang="en-GB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lvl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179512" y="-33266"/>
            <a:ext cx="8640960" cy="1143000"/>
          </a:xfrm>
        </p:spPr>
        <p:txBody>
          <a:bodyPr>
            <a:normAutofit/>
          </a:bodyPr>
          <a:lstStyle/>
          <a:p>
            <a:r>
              <a:rPr lang="fr-FR" sz="200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fr-FR" sz="2000" dirty="0" smtClean="0">
                <a:solidFill>
                  <a:srgbClr val="0000FF"/>
                </a:solidFill>
                <a:latin typeface="Arial"/>
                <a:cs typeface="Arial"/>
              </a:rPr>
              <a:t>n silico </a:t>
            </a:r>
            <a:r>
              <a:rPr lang="fr-FR" sz="2000" dirty="0" err="1" smtClean="0">
                <a:solidFill>
                  <a:srgbClr val="0000FF"/>
                </a:solidFill>
                <a:latin typeface="Arial"/>
                <a:cs typeface="Arial"/>
              </a:rPr>
              <a:t>assessment</a:t>
            </a:r>
            <a:r>
              <a:rPr lang="fr-FR" sz="200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fr-FR" sz="2000" dirty="0" err="1" smtClean="0">
                <a:solidFill>
                  <a:srgbClr val="0000FF"/>
                </a:solidFill>
                <a:latin typeface="Arial"/>
                <a:cs typeface="Arial"/>
              </a:rPr>
              <a:t>results</a:t>
            </a:r>
            <a:r>
              <a:rPr lang="fr-FR" sz="2000" dirty="0" smtClean="0">
                <a:solidFill>
                  <a:srgbClr val="0000FF"/>
                </a:solidFill>
                <a:latin typeface="Arial"/>
                <a:cs typeface="Arial"/>
              </a:rPr>
              <a:t> for </a:t>
            </a:r>
            <a:r>
              <a:rPr lang="fr-FR" sz="2000" dirty="0" err="1" smtClean="0">
                <a:solidFill>
                  <a:srgbClr val="0000FF"/>
                </a:solidFill>
                <a:latin typeface="Arial"/>
                <a:cs typeface="Arial"/>
              </a:rPr>
              <a:t>tirofiban</a:t>
            </a:r>
            <a:r>
              <a:rPr lang="fr-FR" sz="2000" dirty="0" smtClean="0">
                <a:solidFill>
                  <a:srgbClr val="0000FF"/>
                </a:solidFill>
                <a:latin typeface="Arial"/>
                <a:cs typeface="Arial"/>
              </a:rPr>
              <a:t> (1)</a:t>
            </a:r>
            <a:endParaRPr lang="fr-FR" sz="20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67544" y="6487776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prstClr val="black"/>
                </a:solidFill>
              </a:rPr>
              <a:t>*Open= lack of data</a:t>
            </a:r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120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Espace réservé du contenu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2811758"/>
              </p:ext>
            </p:extLst>
          </p:nvPr>
        </p:nvGraphicFramePr>
        <p:xfrm>
          <a:off x="611560" y="1205840"/>
          <a:ext cx="7783353" cy="48010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36320"/>
                <a:gridCol w="2502497"/>
                <a:gridCol w="1622268"/>
                <a:gridCol w="1622268"/>
              </a:tblGrid>
              <a:tr h="209167"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err="1" smtClean="0">
                          <a:effectLst/>
                        </a:rPr>
                        <a:t>Toxtree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478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effectLst/>
                        </a:rPr>
                        <a:t>Denomination</a:t>
                      </a:r>
                      <a:endParaRPr lang="en-GB" sz="1400" b="1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effectLst/>
                        </a:rPr>
                        <a:t>Carcinogenicity (C)/ Mutagenicity(G)</a:t>
                      </a:r>
                      <a:endParaRPr lang="en-GB" sz="14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Skin sensitisation</a:t>
                      </a:r>
                      <a:endParaRPr lang="en-GB" sz="14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Mutagenicity</a:t>
                      </a:r>
                      <a:r>
                        <a:rPr lang="en-GB" sz="1400" b="1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in Bacteria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(Ames test)</a:t>
                      </a:r>
                      <a:endParaRPr lang="en-GB" sz="14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28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err="1" smtClean="0">
                          <a:effectLst/>
                        </a:rPr>
                        <a:t>Tirofiban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aseline="0" dirty="0" smtClean="0"/>
                        <a:t>No </a:t>
                      </a:r>
                      <a:r>
                        <a:rPr lang="fr-FR" sz="1400" baseline="0" dirty="0" err="1" smtClean="0"/>
                        <a:t>alert</a:t>
                      </a:r>
                      <a:endParaRPr lang="fr-FR" sz="1400" dirty="0"/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No </a:t>
                      </a:r>
                      <a:r>
                        <a:rPr lang="fr-FR" sz="1400" dirty="0" err="1" smtClean="0"/>
                        <a:t>alert</a:t>
                      </a:r>
                      <a:endParaRPr lang="fr-FR" sz="1400" dirty="0"/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No </a:t>
                      </a:r>
                      <a:r>
                        <a:rPr lang="fr-FR" sz="1400" dirty="0" err="1" smtClean="0"/>
                        <a:t>alert</a:t>
                      </a:r>
                      <a:endParaRPr lang="fr-FR" sz="1400" dirty="0"/>
                    </a:p>
                  </a:txBody>
                  <a:tcPr marL="68580" marR="68580" marT="0" marB="0">
                    <a:solidFill>
                      <a:schemeClr val="accent3"/>
                    </a:solidFill>
                  </a:tcPr>
                </a:tc>
              </a:tr>
              <a:tr h="2728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PD-1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13">
                  <a:txBody>
                    <a:bodyPr/>
                    <a:lstStyle/>
                    <a:p>
                      <a:pPr algn="ctr"/>
                      <a:r>
                        <a:rPr lang="fr-FR" sz="1400" baseline="0" dirty="0" smtClean="0"/>
                        <a:t>No </a:t>
                      </a:r>
                      <a:r>
                        <a:rPr lang="fr-FR" sz="1400" baseline="0" dirty="0" err="1" smtClean="0"/>
                        <a:t>alert</a:t>
                      </a:r>
                      <a:endParaRPr lang="fr-FR" sz="1400" dirty="0"/>
                    </a:p>
                  </a:txBody>
                  <a:tcPr marL="68580" marR="68580" marT="0" marB="0" anchor="ctr"/>
                </a:tc>
                <a:tc rowSpan="13"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No </a:t>
                      </a:r>
                      <a:r>
                        <a:rPr lang="fr-FR" sz="1400" dirty="0" err="1" smtClean="0"/>
                        <a:t>alert</a:t>
                      </a:r>
                      <a:endParaRPr lang="fr-FR" sz="1400" dirty="0"/>
                    </a:p>
                  </a:txBody>
                  <a:tcPr marL="68580" marR="68580" marT="0" marB="0" anchor="ctr"/>
                </a:tc>
                <a:tc rowSpan="13"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No </a:t>
                      </a:r>
                      <a:r>
                        <a:rPr lang="fr-FR" sz="1400" dirty="0" err="1" smtClean="0"/>
                        <a:t>alert</a:t>
                      </a:r>
                      <a:endParaRPr lang="fr-FR" sz="1400" dirty="0"/>
                    </a:p>
                  </a:txBody>
                  <a:tcPr marL="68580" marR="68580" marT="0" marB="0" anchor="ctr"/>
                </a:tc>
              </a:tr>
              <a:tr h="2728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PD-2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</a:tr>
              <a:tr h="2728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PD-3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lvl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/>
                    </a:p>
                  </a:txBody>
                  <a:tcPr marL="68580" marR="68580" marT="0" marB="0"/>
                </a:tc>
              </a:tr>
              <a:tr h="27282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PD-3’</a:t>
                      </a:r>
                      <a:endParaRPr lang="en-GB" sz="1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</a:tr>
              <a:tr h="2728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PD-4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</a:tr>
              <a:tr h="2728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PD-5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lvl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indent="0" algn="ctr" defTabSz="9142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 smtClean="0"/>
                    </a:p>
                  </a:txBody>
                  <a:tcPr marL="68580" marR="68580" marT="0" marB="0"/>
                </a:tc>
              </a:tr>
              <a:tr h="2728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PD-6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</a:tr>
              <a:tr h="2728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PD-7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</a:tr>
              <a:tr h="27282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PD-8</a:t>
                      </a:r>
                      <a:endParaRPr lang="en-GB" sz="1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</a:tr>
              <a:tr h="27282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PD-9</a:t>
                      </a:r>
                      <a:endParaRPr lang="en-GB" sz="1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</a:tr>
              <a:tr h="27282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PD-10</a:t>
                      </a:r>
                      <a:endParaRPr lang="en-GB" sz="1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</a:tr>
              <a:tr h="27282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PD-11</a:t>
                      </a:r>
                      <a:endParaRPr lang="en-GB" sz="1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</a:tr>
              <a:tr h="27282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PD-12</a:t>
                      </a:r>
                      <a:endParaRPr lang="en-GB" sz="1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79512" y="-33266"/>
            <a:ext cx="8640960" cy="1143000"/>
          </a:xfrm>
        </p:spPr>
        <p:txBody>
          <a:bodyPr>
            <a:normAutofit/>
          </a:bodyPr>
          <a:lstStyle/>
          <a:p>
            <a:r>
              <a:rPr lang="fr-FR" sz="200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fr-FR" sz="2000" dirty="0" smtClean="0">
                <a:solidFill>
                  <a:srgbClr val="0000FF"/>
                </a:solidFill>
                <a:latin typeface="Arial"/>
                <a:cs typeface="Arial"/>
              </a:rPr>
              <a:t>n silico </a:t>
            </a:r>
            <a:r>
              <a:rPr lang="fr-FR" sz="2000" dirty="0" err="1" smtClean="0">
                <a:solidFill>
                  <a:srgbClr val="0000FF"/>
                </a:solidFill>
                <a:latin typeface="Arial"/>
                <a:cs typeface="Arial"/>
              </a:rPr>
              <a:t>assessment</a:t>
            </a:r>
            <a:r>
              <a:rPr lang="fr-FR" sz="200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fr-FR" sz="2000" dirty="0" err="1" smtClean="0">
                <a:solidFill>
                  <a:srgbClr val="0000FF"/>
                </a:solidFill>
                <a:latin typeface="Arial"/>
                <a:cs typeface="Arial"/>
              </a:rPr>
              <a:t>results</a:t>
            </a:r>
            <a:r>
              <a:rPr lang="fr-FR" sz="2000" dirty="0" smtClean="0">
                <a:solidFill>
                  <a:srgbClr val="0000FF"/>
                </a:solidFill>
                <a:latin typeface="Arial"/>
                <a:cs typeface="Arial"/>
              </a:rPr>
              <a:t> for </a:t>
            </a:r>
            <a:r>
              <a:rPr lang="fr-FR" sz="2000" dirty="0" err="1" smtClean="0">
                <a:solidFill>
                  <a:srgbClr val="0000FF"/>
                </a:solidFill>
                <a:latin typeface="Arial"/>
                <a:cs typeface="Arial"/>
              </a:rPr>
              <a:t>tirofiban</a:t>
            </a:r>
            <a:r>
              <a:rPr lang="fr-FR" sz="2000" dirty="0" smtClean="0">
                <a:solidFill>
                  <a:srgbClr val="0000FF"/>
                </a:solidFill>
                <a:latin typeface="Arial"/>
                <a:cs typeface="Arial"/>
              </a:rPr>
              <a:t> (2)</a:t>
            </a:r>
            <a:endParaRPr lang="fr-FR" sz="2000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41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4571</TotalTime>
  <Words>1036</Words>
  <Application>Microsoft Macintosh PowerPoint</Application>
  <PresentationFormat>Présentation à l'écran (4:3)</PresentationFormat>
  <Paragraphs>224</Paragraphs>
  <Slides>23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4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In silico assessment results for tirofiban (1)</vt:lpstr>
      <vt:lpstr>In silico assessment results for tirofiban (2)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BD</dc:creator>
  <cp:lastModifiedBy>BD</cp:lastModifiedBy>
  <cp:revision>570</cp:revision>
  <cp:lastPrinted>2015-07-10T15:56:29Z</cp:lastPrinted>
  <dcterms:created xsi:type="dcterms:W3CDTF">2015-06-13T07:08:05Z</dcterms:created>
  <dcterms:modified xsi:type="dcterms:W3CDTF">2015-07-14T12:31:33Z</dcterms:modified>
</cp:coreProperties>
</file>