
<file path=[Content_Types].xml><?xml version="1.0" encoding="utf-8"?>
<Types xmlns="http://schemas.openxmlformats.org/package/2006/content-types">
  <Default Extension="xml" ContentType="application/xml"/>
  <Default Extension="jpeg" ContentType="image/jpeg"/>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32"/>
  </p:notesMasterIdLst>
  <p:sldIdLst>
    <p:sldId id="257" r:id="rId2"/>
    <p:sldId id="299" r:id="rId3"/>
    <p:sldId id="259" r:id="rId4"/>
    <p:sldId id="260" r:id="rId5"/>
    <p:sldId id="300" r:id="rId6"/>
    <p:sldId id="261" r:id="rId7"/>
    <p:sldId id="262" r:id="rId8"/>
    <p:sldId id="263" r:id="rId9"/>
    <p:sldId id="271" r:id="rId10"/>
    <p:sldId id="279" r:id="rId11"/>
    <p:sldId id="280" r:id="rId12"/>
    <p:sldId id="281" r:id="rId13"/>
    <p:sldId id="284" r:id="rId14"/>
    <p:sldId id="264" r:id="rId15"/>
    <p:sldId id="265" r:id="rId16"/>
    <p:sldId id="266" r:id="rId17"/>
    <p:sldId id="268" r:id="rId18"/>
    <p:sldId id="269" r:id="rId19"/>
    <p:sldId id="297" r:id="rId20"/>
    <p:sldId id="298" r:id="rId21"/>
    <p:sldId id="270" r:id="rId22"/>
    <p:sldId id="285" r:id="rId23"/>
    <p:sldId id="286" r:id="rId24"/>
    <p:sldId id="287" r:id="rId25"/>
    <p:sldId id="288" r:id="rId26"/>
    <p:sldId id="307" r:id="rId27"/>
    <p:sldId id="290" r:id="rId28"/>
    <p:sldId id="289" r:id="rId29"/>
    <p:sldId id="291" r:id="rId30"/>
    <p:sldId id="293" r:id="rId3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autoAdjust="0"/>
    <p:restoredTop sz="94541" autoAdjust="0"/>
  </p:normalViewPr>
  <p:slideViewPr>
    <p:cSldViewPr snapToGrid="0" snapToObjects="1">
      <p:cViewPr varScale="1">
        <p:scale>
          <a:sx n="124" d="100"/>
          <a:sy n="124" d="100"/>
        </p:scale>
        <p:origin x="1824" y="168"/>
      </p:cViewPr>
      <p:guideLst>
        <p:guide orient="horz" pos="2160"/>
        <p:guide pos="2880"/>
      </p:guideLst>
    </p:cSldViewPr>
  </p:slideViewPr>
  <p:outlineViewPr>
    <p:cViewPr>
      <p:scale>
        <a:sx n="33" d="100"/>
        <a:sy n="33" d="100"/>
      </p:scale>
      <p:origin x="0" y="12224"/>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notesMaster" Target="notesMasters/notesMaster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presProps" Target="presProps.xml"/><Relationship Id="rId34" Type="http://schemas.openxmlformats.org/officeDocument/2006/relationships/viewProps" Target="viewProps.xml"/><Relationship Id="rId35" Type="http://schemas.openxmlformats.org/officeDocument/2006/relationships/theme" Target="theme/theme1.xml"/><Relationship Id="rId36"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5B833B8-B937-1249-961C-56B5C9F260C7}" type="datetimeFigureOut">
              <a:rPr lang="en-US" smtClean="0"/>
              <a:t>8/10/17</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11A8B8E-9498-714C-9720-4A96F639CE5E}" type="slidenum">
              <a:rPr lang="en-US" smtClean="0"/>
              <a:t>‹#›</a:t>
            </a:fld>
            <a:endParaRPr lang="en-US"/>
          </a:p>
        </p:txBody>
      </p:sp>
    </p:spTree>
    <p:extLst>
      <p:ext uri="{BB962C8B-B14F-4D97-AF65-F5344CB8AC3E}">
        <p14:creationId xmlns:p14="http://schemas.microsoft.com/office/powerpoint/2010/main" val="4470401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712983" y="3796311"/>
            <a:ext cx="4724400" cy="609601"/>
          </a:xfrm>
        </p:spPr>
        <p:txBody>
          <a:bodyPr anchor="b"/>
          <a:lstStyle>
            <a:lvl1pPr>
              <a:defRPr sz="2800">
                <a:ln>
                  <a:noFill/>
                </a:ln>
                <a:solidFill>
                  <a:srgbClr val="1E3565"/>
                </a:solidFill>
              </a:defRPr>
            </a:lvl1pPr>
          </a:lstStyle>
          <a:p>
            <a:r>
              <a:rPr lang="en-US" dirty="0" smtClean="0"/>
              <a:t>Title</a:t>
            </a:r>
            <a:endParaRPr lang="en-US" dirty="0"/>
          </a:p>
        </p:txBody>
      </p:sp>
      <p:sp>
        <p:nvSpPr>
          <p:cNvPr id="3" name="Subtitle 2"/>
          <p:cNvSpPr>
            <a:spLocks noGrp="1"/>
          </p:cNvSpPr>
          <p:nvPr>
            <p:ph type="subTitle" idx="1"/>
          </p:nvPr>
        </p:nvSpPr>
        <p:spPr>
          <a:xfrm>
            <a:off x="3712983" y="4405912"/>
            <a:ext cx="4724400" cy="321734"/>
          </a:xfrm>
        </p:spPr>
        <p:txBody>
          <a:bodyPr anchor="t">
            <a:normAutofit/>
          </a:bodyPr>
          <a:lstStyle>
            <a:lvl1pPr marL="0" indent="0" algn="l">
              <a:buNone/>
              <a:defRPr sz="1700">
                <a:solidFill>
                  <a:srgbClr val="80818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9" name="Rectangle 18"/>
          <p:cNvSpPr/>
          <p:nvPr userDrawn="1"/>
        </p:nvSpPr>
        <p:spPr>
          <a:xfrm>
            <a:off x="0" y="0"/>
            <a:ext cx="9144000" cy="3397667"/>
          </a:xfrm>
          <a:prstGeom prst="rect">
            <a:avLst/>
          </a:prstGeom>
          <a:gradFill flip="none" rotWithShape="1">
            <a:gsLst>
              <a:gs pos="0">
                <a:srgbClr val="0076C0"/>
              </a:gs>
              <a:gs pos="100000">
                <a:srgbClr val="003E6E"/>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914400"/>
            <a:endParaRPr lang="en-US">
              <a:solidFill>
                <a:prstClr val="white"/>
              </a:solidFill>
              <a:latin typeface="Calibri"/>
            </a:endParaRPr>
          </a:p>
        </p:txBody>
      </p:sp>
      <p:sp>
        <p:nvSpPr>
          <p:cNvPr id="24" name="Rectangle 23"/>
          <p:cNvSpPr/>
          <p:nvPr userDrawn="1"/>
        </p:nvSpPr>
        <p:spPr>
          <a:xfrm>
            <a:off x="0" y="6714065"/>
            <a:ext cx="9144000" cy="143935"/>
          </a:xfrm>
          <a:prstGeom prst="rect">
            <a:avLst/>
          </a:prstGeom>
          <a:solidFill>
            <a:srgbClr val="0076C0"/>
          </a:solidFill>
          <a:ln>
            <a:noFill/>
          </a:ln>
          <a:effectLst>
            <a:innerShdw blurRad="234950" dir="9180000">
              <a:srgbClr val="000000">
                <a:alpha val="47000"/>
              </a:srgbClr>
            </a:innerShdw>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914400"/>
            <a:endParaRPr lang="en-US">
              <a:solidFill>
                <a:prstClr val="white"/>
              </a:solidFill>
              <a:latin typeface="Calibri"/>
            </a:endParaRPr>
          </a:p>
        </p:txBody>
      </p:sp>
      <p:pic>
        <p:nvPicPr>
          <p:cNvPr id="27" name="Picture 26" descr="DrinkerBiddle_web_white.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83741" y="2260485"/>
            <a:ext cx="2369302" cy="330315"/>
          </a:xfrm>
          <a:prstGeom prst="rect">
            <a:avLst/>
          </a:prstGeom>
        </p:spPr>
      </p:pic>
      <p:pic>
        <p:nvPicPr>
          <p:cNvPr id="28" name="Picture 27" descr="faded-half-grid.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5727" y="2804338"/>
            <a:ext cx="8403427" cy="3846617"/>
          </a:xfrm>
          <a:prstGeom prst="rect">
            <a:avLst/>
          </a:prstGeom>
        </p:spPr>
      </p:pic>
      <p:sp>
        <p:nvSpPr>
          <p:cNvPr id="8" name="Rectangle 7"/>
          <p:cNvSpPr/>
          <p:nvPr userDrawn="1"/>
        </p:nvSpPr>
        <p:spPr>
          <a:xfrm>
            <a:off x="666750" y="6096000"/>
            <a:ext cx="8458200" cy="541865"/>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latin typeface="Calibri"/>
            </a:endParaRPr>
          </a:p>
        </p:txBody>
      </p:sp>
    </p:spTree>
    <p:extLst>
      <p:ext uri="{BB962C8B-B14F-4D97-AF65-F5344CB8AC3E}">
        <p14:creationId xmlns:p14="http://schemas.microsoft.com/office/powerpoint/2010/main" val="2202974478"/>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8" name="Text Placeholder 2"/>
          <p:cNvSpPr>
            <a:spLocks noGrp="1"/>
          </p:cNvSpPr>
          <p:nvPr>
            <p:ph type="body" idx="1"/>
          </p:nvPr>
        </p:nvSpPr>
        <p:spPr>
          <a:xfrm>
            <a:off x="685800" y="1828800"/>
            <a:ext cx="7799832" cy="4267200"/>
          </a:xfrm>
          <a:prstGeom prst="rect">
            <a:avLst/>
          </a:prstGeom>
        </p:spPr>
        <p:txBody>
          <a:bodyPr vert="horz" lIns="91440" tIns="45720" rIns="91440" bIns="45720" rtlCol="0">
            <a:normAutofit/>
          </a:bodyPr>
          <a:lstStyle>
            <a:lvl1pPr>
              <a:defRPr sz="2200"/>
            </a:lvl1pPr>
            <a:lvl3pPr>
              <a:defRPr sz="16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 name="Footer Placeholder 1"/>
          <p:cNvSpPr>
            <a:spLocks noGrp="1"/>
          </p:cNvSpPr>
          <p:nvPr>
            <p:ph type="ftr" sz="quarter" idx="10"/>
          </p:nvPr>
        </p:nvSpPr>
        <p:spPr/>
        <p:txBody>
          <a:bodyPr/>
          <a:lstStyle/>
          <a:p>
            <a:endParaRPr lang="en-US" dirty="0"/>
          </a:p>
        </p:txBody>
      </p:sp>
      <p:sp>
        <p:nvSpPr>
          <p:cNvPr id="3" name="Slide Number Placeholder 2"/>
          <p:cNvSpPr>
            <a:spLocks noGrp="1"/>
          </p:cNvSpPr>
          <p:nvPr>
            <p:ph type="sldNum" sz="quarter" idx="11"/>
          </p:nvPr>
        </p:nvSpPr>
        <p:spPr/>
        <p:txBody>
          <a:bodyPr/>
          <a:lstStyle/>
          <a:p>
            <a:fld id="{D6ED6591-320A-46AF-833B-1B5D3E4AB7E7}" type="slidenum">
              <a:rPr lang="en-US" smtClean="0"/>
              <a:pPr/>
              <a:t>‹#›</a:t>
            </a:fld>
            <a:endParaRPr lang="en-US"/>
          </a:p>
        </p:txBody>
      </p:sp>
      <p:sp>
        <p:nvSpPr>
          <p:cNvPr id="4" name="Title 3"/>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3781266746"/>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cxnSp>
        <p:nvCxnSpPr>
          <p:cNvPr id="12" name="Straight Connector 11"/>
          <p:cNvCxnSpPr/>
          <p:nvPr userDrawn="1"/>
        </p:nvCxnSpPr>
        <p:spPr>
          <a:xfrm>
            <a:off x="662941" y="6398846"/>
            <a:ext cx="7818118" cy="0"/>
          </a:xfrm>
          <a:prstGeom prst="line">
            <a:avLst/>
          </a:prstGeom>
          <a:ln w="12700" cmpd="sng">
            <a:solidFill>
              <a:srgbClr val="0076C0"/>
            </a:solidFill>
          </a:ln>
          <a:effectLst/>
        </p:spPr>
        <p:style>
          <a:lnRef idx="2">
            <a:schemeClr val="accent1"/>
          </a:lnRef>
          <a:fillRef idx="0">
            <a:schemeClr val="accent1"/>
          </a:fillRef>
          <a:effectRef idx="1">
            <a:schemeClr val="accent1"/>
          </a:effectRef>
          <a:fontRef idx="minor">
            <a:schemeClr val="tx1"/>
          </a:fontRef>
        </p:style>
      </p:cxnSp>
      <p:sp>
        <p:nvSpPr>
          <p:cNvPr id="4" name="Footer Placeholder 3"/>
          <p:cNvSpPr>
            <a:spLocks noGrp="1"/>
          </p:cNvSpPr>
          <p:nvPr>
            <p:ph type="ftr" sz="quarter"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D6ED6591-320A-46AF-833B-1B5D3E4AB7E7}" type="slidenum">
              <a:rPr lang="en-US" smtClean="0"/>
              <a:pPr/>
              <a:t>‹#›</a:t>
            </a:fld>
            <a:endParaRPr lang="en-US"/>
          </a:p>
        </p:txBody>
      </p:sp>
    </p:spTree>
    <p:extLst>
      <p:ext uri="{BB962C8B-B14F-4D97-AF65-F5344CB8AC3E}">
        <p14:creationId xmlns:p14="http://schemas.microsoft.com/office/powerpoint/2010/main" val="2400882092"/>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Footer Placeholder 2"/>
          <p:cNvSpPr>
            <a:spLocks noGrp="1"/>
          </p:cNvSpPr>
          <p:nvPr>
            <p:ph type="ftr" sz="quarter" idx="10"/>
          </p:nvPr>
        </p:nvSpPr>
        <p:spPr/>
        <p:txBody>
          <a:bodyPr/>
          <a:lstStyle/>
          <a:p>
            <a:endParaRPr lang="en-US" dirty="0"/>
          </a:p>
        </p:txBody>
      </p:sp>
      <p:sp>
        <p:nvSpPr>
          <p:cNvPr id="4" name="Slide Number Placeholder 3"/>
          <p:cNvSpPr>
            <a:spLocks noGrp="1"/>
          </p:cNvSpPr>
          <p:nvPr>
            <p:ph type="sldNum" sz="quarter" idx="11"/>
          </p:nvPr>
        </p:nvSpPr>
        <p:spPr/>
        <p:txBody>
          <a:bodyPr/>
          <a:lstStyle/>
          <a:p>
            <a:fld id="{D6ED6591-320A-46AF-833B-1B5D3E4AB7E7}" type="slidenum">
              <a:rPr lang="en-US" smtClean="0"/>
              <a:pPr/>
              <a:t>‹#›</a:t>
            </a:fld>
            <a:endParaRPr lang="en-US"/>
          </a:p>
        </p:txBody>
      </p:sp>
    </p:spTree>
    <p:extLst>
      <p:ext uri="{BB962C8B-B14F-4D97-AF65-F5344CB8AC3E}">
        <p14:creationId xmlns:p14="http://schemas.microsoft.com/office/powerpoint/2010/main" val="167756063"/>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810512"/>
            <a:ext cx="3733800" cy="45140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810512"/>
            <a:ext cx="3733800" cy="45140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0"/>
          </p:nvPr>
        </p:nvSpPr>
        <p:spPr/>
        <p:txBody>
          <a:bodyPr/>
          <a:lstStyle/>
          <a:p>
            <a:endParaRPr lang="en-US" dirty="0"/>
          </a:p>
        </p:txBody>
      </p:sp>
      <p:sp>
        <p:nvSpPr>
          <p:cNvPr id="6" name="Slide Number Placeholder 5"/>
          <p:cNvSpPr>
            <a:spLocks noGrp="1"/>
          </p:cNvSpPr>
          <p:nvPr>
            <p:ph type="sldNum" sz="quarter" idx="11"/>
          </p:nvPr>
        </p:nvSpPr>
        <p:spPr/>
        <p:txBody>
          <a:bodyPr/>
          <a:lstStyle/>
          <a:p>
            <a:fld id="{D6ED6591-320A-46AF-833B-1B5D3E4AB7E7}" type="slidenum">
              <a:rPr lang="en-US" smtClean="0"/>
              <a:pPr/>
              <a:t>‹#›</a:t>
            </a:fld>
            <a:endParaRPr lang="en-US"/>
          </a:p>
        </p:txBody>
      </p:sp>
    </p:spTree>
    <p:extLst>
      <p:ext uri="{BB962C8B-B14F-4D97-AF65-F5344CB8AC3E}">
        <p14:creationId xmlns:p14="http://schemas.microsoft.com/office/powerpoint/2010/main" val="1980751630"/>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endParaRPr lang="en-US" dirty="0"/>
          </a:p>
        </p:txBody>
      </p:sp>
      <p:sp>
        <p:nvSpPr>
          <p:cNvPr id="3" name="Slide Number Placeholder 2"/>
          <p:cNvSpPr>
            <a:spLocks noGrp="1"/>
          </p:cNvSpPr>
          <p:nvPr>
            <p:ph type="sldNum" sz="quarter" idx="11"/>
          </p:nvPr>
        </p:nvSpPr>
        <p:spPr/>
        <p:txBody>
          <a:bodyPr/>
          <a:lstStyle/>
          <a:p>
            <a:fld id="{D6ED6591-320A-46AF-833B-1B5D3E4AB7E7}" type="slidenum">
              <a:rPr lang="en-US" smtClean="0"/>
              <a:pPr/>
              <a:t>‹#›</a:t>
            </a:fld>
            <a:endParaRPr lang="en-US"/>
          </a:p>
        </p:txBody>
      </p:sp>
    </p:spTree>
    <p:extLst>
      <p:ext uri="{BB962C8B-B14F-4D97-AF65-F5344CB8AC3E}">
        <p14:creationId xmlns:p14="http://schemas.microsoft.com/office/powerpoint/2010/main" val="3674159585"/>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1166327"/>
            <a:ext cx="5486400" cy="356124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Footer Placeholder 1"/>
          <p:cNvSpPr>
            <a:spLocks noGrp="1"/>
          </p:cNvSpPr>
          <p:nvPr>
            <p:ph type="ftr" sz="quarter" idx="10"/>
          </p:nvPr>
        </p:nvSpPr>
        <p:spPr>
          <a:xfrm>
            <a:off x="662941" y="6340475"/>
            <a:ext cx="7338059" cy="365125"/>
          </a:xfrm>
        </p:spPr>
        <p:txBody>
          <a:bodyPr/>
          <a:lstStyle/>
          <a:p>
            <a:endParaRPr lang="en-US" dirty="0"/>
          </a:p>
        </p:txBody>
      </p:sp>
      <p:sp>
        <p:nvSpPr>
          <p:cNvPr id="6" name="Slide Number Placeholder 2"/>
          <p:cNvSpPr>
            <a:spLocks noGrp="1"/>
          </p:cNvSpPr>
          <p:nvPr>
            <p:ph type="sldNum" sz="quarter" idx="11"/>
          </p:nvPr>
        </p:nvSpPr>
        <p:spPr>
          <a:xfrm>
            <a:off x="8077200" y="6340475"/>
            <a:ext cx="381000" cy="365125"/>
          </a:xfrm>
        </p:spPr>
        <p:txBody>
          <a:bodyPr/>
          <a:lstStyle/>
          <a:p>
            <a:fld id="{D6ED6591-320A-46AF-833B-1B5D3E4AB7E7}" type="slidenum">
              <a:rPr lang="en-US" smtClean="0"/>
              <a:pPr/>
              <a:t>‹#›</a:t>
            </a:fld>
            <a:endParaRPr lang="en-US"/>
          </a:p>
        </p:txBody>
      </p:sp>
    </p:spTree>
    <p:extLst>
      <p:ext uri="{BB962C8B-B14F-4D97-AF65-F5344CB8AC3E}">
        <p14:creationId xmlns:p14="http://schemas.microsoft.com/office/powerpoint/2010/main" val="33393090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theme" Target="../theme/theme1.xml"/><Relationship Id="rId9" Type="http://schemas.openxmlformats.org/officeDocument/2006/relationships/image" Target="../media/image2.png"/><Relationship Id="rId10" Type="http://schemas.openxmlformats.org/officeDocument/2006/relationships/image" Target="../media/image3.png"/><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800" y="1219200"/>
            <a:ext cx="7795258" cy="590595"/>
          </a:xfrm>
          <a:prstGeom prst="rect">
            <a:avLst/>
          </a:prstGeom>
        </p:spPr>
        <p:txBody>
          <a:bodyPr vert="horz" lIns="91440" tIns="45720" rIns="91440" bIns="45720" rtlCol="0" anchor="ctr">
            <a:no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685800" y="1828800"/>
            <a:ext cx="7795258" cy="4267200"/>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cxnSp>
        <p:nvCxnSpPr>
          <p:cNvPr id="27" name="Straight Connector 26"/>
          <p:cNvCxnSpPr/>
          <p:nvPr/>
        </p:nvCxnSpPr>
        <p:spPr>
          <a:xfrm>
            <a:off x="662941" y="6398846"/>
            <a:ext cx="7818118" cy="0"/>
          </a:xfrm>
          <a:prstGeom prst="line">
            <a:avLst/>
          </a:prstGeom>
          <a:ln w="12700" cmpd="sng">
            <a:solidFill>
              <a:srgbClr val="0076C0"/>
            </a:solidFill>
          </a:ln>
          <a:effectLst/>
        </p:spPr>
        <p:style>
          <a:lnRef idx="2">
            <a:schemeClr val="accent1"/>
          </a:lnRef>
          <a:fillRef idx="0">
            <a:schemeClr val="accent1"/>
          </a:fillRef>
          <a:effectRef idx="1">
            <a:schemeClr val="accent1"/>
          </a:effectRef>
          <a:fontRef idx="minor">
            <a:schemeClr val="tx1"/>
          </a:fontRef>
        </p:style>
      </p:cxnSp>
      <p:sp>
        <p:nvSpPr>
          <p:cNvPr id="4" name="Footer Placeholder 3"/>
          <p:cNvSpPr>
            <a:spLocks noGrp="1"/>
          </p:cNvSpPr>
          <p:nvPr>
            <p:ph type="ftr" sz="quarter" idx="3"/>
          </p:nvPr>
        </p:nvSpPr>
        <p:spPr>
          <a:xfrm>
            <a:off x="662941" y="6340475"/>
            <a:ext cx="7338059" cy="365125"/>
          </a:xfrm>
          <a:prstGeom prst="rect">
            <a:avLst/>
          </a:prstGeom>
        </p:spPr>
        <p:txBody>
          <a:bodyPr vert="horz" lIns="91440" tIns="45720" rIns="91440" bIns="45720" rtlCol="0" anchor="ctr"/>
          <a:lstStyle>
            <a:lvl1pPr algn="r">
              <a:defRPr sz="800">
                <a:solidFill>
                  <a:srgbClr val="0076C0"/>
                </a:solidFill>
                <a:latin typeface="Arial" pitchFamily="34" charset="0"/>
                <a:cs typeface="Arial" pitchFamily="34" charset="0"/>
              </a:defRPr>
            </a:lvl1pPr>
          </a:lstStyle>
          <a:p>
            <a:pPr defTabSz="914400"/>
            <a:endParaRPr lang="en-US" dirty="0"/>
          </a:p>
        </p:txBody>
      </p:sp>
      <p:sp>
        <p:nvSpPr>
          <p:cNvPr id="9" name="Slide Number Placeholder 8"/>
          <p:cNvSpPr>
            <a:spLocks noGrp="1"/>
          </p:cNvSpPr>
          <p:nvPr>
            <p:ph type="sldNum" sz="quarter" idx="4"/>
          </p:nvPr>
        </p:nvSpPr>
        <p:spPr>
          <a:xfrm>
            <a:off x="8077200" y="6340475"/>
            <a:ext cx="381000" cy="365125"/>
          </a:xfrm>
          <a:prstGeom prst="rect">
            <a:avLst/>
          </a:prstGeom>
          <a:ln>
            <a:noFill/>
          </a:ln>
        </p:spPr>
        <p:txBody>
          <a:bodyPr vert="horz" lIns="91440" tIns="45720" rIns="91440" bIns="45720" rtlCol="0" anchor="ctr"/>
          <a:lstStyle>
            <a:lvl1pPr algn="l">
              <a:defRPr sz="800">
                <a:solidFill>
                  <a:srgbClr val="002846"/>
                </a:solidFill>
                <a:latin typeface="Arial" pitchFamily="34" charset="0"/>
                <a:cs typeface="Arial" pitchFamily="34" charset="0"/>
              </a:defRPr>
            </a:lvl1pPr>
          </a:lstStyle>
          <a:p>
            <a:pPr defTabSz="914400"/>
            <a:fld id="{D6ED6591-320A-46AF-833B-1B5D3E4AB7E7}" type="slidenum">
              <a:rPr lang="en-US" smtClean="0"/>
              <a:pPr defTabSz="914400"/>
              <a:t>‹#›</a:t>
            </a:fld>
            <a:endParaRPr lang="en-US"/>
          </a:p>
        </p:txBody>
      </p:sp>
      <p:cxnSp>
        <p:nvCxnSpPr>
          <p:cNvPr id="11" name="Straight Connector 10"/>
          <p:cNvCxnSpPr/>
          <p:nvPr/>
        </p:nvCxnSpPr>
        <p:spPr>
          <a:xfrm>
            <a:off x="8001000" y="6398846"/>
            <a:ext cx="0" cy="230554"/>
          </a:xfrm>
          <a:prstGeom prst="line">
            <a:avLst/>
          </a:prstGeom>
          <a:ln>
            <a:solidFill>
              <a:srgbClr val="0076C0"/>
            </a:solidFill>
          </a:ln>
        </p:spPr>
        <p:style>
          <a:lnRef idx="1">
            <a:schemeClr val="accent1"/>
          </a:lnRef>
          <a:fillRef idx="0">
            <a:schemeClr val="accent1"/>
          </a:fillRef>
          <a:effectRef idx="0">
            <a:schemeClr val="accent1"/>
          </a:effectRef>
          <a:fontRef idx="minor">
            <a:schemeClr val="tx1"/>
          </a:fontRef>
        </p:style>
      </p:cxnSp>
      <p:sp>
        <p:nvSpPr>
          <p:cNvPr id="21" name="Rectangle 20"/>
          <p:cNvSpPr/>
          <p:nvPr/>
        </p:nvSpPr>
        <p:spPr>
          <a:xfrm>
            <a:off x="0" y="6714065"/>
            <a:ext cx="9144000" cy="143935"/>
          </a:xfrm>
          <a:prstGeom prst="rect">
            <a:avLst/>
          </a:prstGeom>
          <a:solidFill>
            <a:srgbClr val="0076C0"/>
          </a:solidFill>
          <a:ln>
            <a:noFill/>
          </a:ln>
          <a:effectLst>
            <a:innerShdw blurRad="234950" dir="9180000">
              <a:srgbClr val="000000">
                <a:alpha val="47000"/>
              </a:srgbClr>
            </a:innerShdw>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914400"/>
            <a:endParaRPr lang="en-US">
              <a:solidFill>
                <a:prstClr val="white"/>
              </a:solidFill>
              <a:latin typeface="Calibri"/>
            </a:endParaRPr>
          </a:p>
        </p:txBody>
      </p:sp>
      <p:sp>
        <p:nvSpPr>
          <p:cNvPr id="22" name="Rectangle 21"/>
          <p:cNvSpPr/>
          <p:nvPr/>
        </p:nvSpPr>
        <p:spPr>
          <a:xfrm>
            <a:off x="0" y="1"/>
            <a:ext cx="9144000" cy="1148080"/>
          </a:xfrm>
          <a:prstGeom prst="rect">
            <a:avLst/>
          </a:prstGeom>
          <a:gradFill flip="none" rotWithShape="1">
            <a:gsLst>
              <a:gs pos="0">
                <a:srgbClr val="0076C0"/>
              </a:gs>
              <a:gs pos="100000">
                <a:srgbClr val="003E6E"/>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914400"/>
            <a:endParaRPr lang="en-US">
              <a:solidFill>
                <a:prstClr val="white"/>
              </a:solidFill>
              <a:latin typeface="Calibri"/>
            </a:endParaRPr>
          </a:p>
        </p:txBody>
      </p:sp>
      <p:pic>
        <p:nvPicPr>
          <p:cNvPr id="23" name="Picture 22" descr="DrinkerBiddle_web_white.png"/>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49288" y="574675"/>
            <a:ext cx="1425915" cy="198793"/>
          </a:xfrm>
          <a:prstGeom prst="rect">
            <a:avLst/>
          </a:prstGeom>
        </p:spPr>
      </p:pic>
      <p:pic>
        <p:nvPicPr>
          <p:cNvPr id="25" name="Picture 24" descr="fadded-top-grid.png"/>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371290" y="47095"/>
            <a:ext cx="4726991" cy="2163871"/>
          </a:xfrm>
          <a:prstGeom prst="rect">
            <a:avLst/>
          </a:prstGeom>
        </p:spPr>
      </p:pic>
    </p:spTree>
    <p:extLst>
      <p:ext uri="{BB962C8B-B14F-4D97-AF65-F5344CB8AC3E}">
        <p14:creationId xmlns:p14="http://schemas.microsoft.com/office/powerpoint/2010/main" val="22715693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Lst>
  <p:timing>
    <p:tnLst>
      <p:par>
        <p:cTn id="1" dur="indefinite" restart="never" nodeType="tmRoot"/>
      </p:par>
    </p:tnLst>
  </p:timing>
  <p:hf hdr="0" dt="0"/>
  <p:txStyles>
    <p:titleStyle>
      <a:lvl1pPr algn="l" defTabSz="914400" rtl="0" eaLnBrk="1" latinLnBrk="0" hangingPunct="1">
        <a:spcBef>
          <a:spcPct val="0"/>
        </a:spcBef>
        <a:buNone/>
        <a:defRPr sz="2700" kern="1200" cap="none" spc="-100" baseline="0">
          <a:ln>
            <a:noFill/>
          </a:ln>
          <a:solidFill>
            <a:srgbClr val="0076C0"/>
          </a:solidFill>
          <a:effectLst/>
          <a:latin typeface="Arial" pitchFamily="34" charset="0"/>
          <a:ea typeface="+mj-ea"/>
          <a:cs typeface="Arial" pitchFamily="34" charset="0"/>
        </a:defRPr>
      </a:lvl1pPr>
    </p:titleStyle>
    <p:bodyStyle>
      <a:lvl1pPr marL="347472" indent="-228600" algn="l" defTabSz="914400" rtl="0" eaLnBrk="1" latinLnBrk="0" hangingPunct="1">
        <a:lnSpc>
          <a:spcPct val="120000"/>
        </a:lnSpc>
        <a:spcBef>
          <a:spcPts val="910"/>
        </a:spcBef>
        <a:buClr>
          <a:srgbClr val="0076C0"/>
        </a:buClr>
        <a:buFont typeface="Wingdings" pitchFamily="2" charset="2"/>
        <a:buChar char="§"/>
        <a:defRPr sz="2200" kern="1200">
          <a:solidFill>
            <a:schemeClr val="tx1"/>
          </a:solidFill>
          <a:latin typeface="Arial" pitchFamily="34" charset="0"/>
          <a:ea typeface="+mn-ea"/>
          <a:cs typeface="Arial" pitchFamily="34" charset="0"/>
        </a:defRPr>
      </a:lvl1pPr>
      <a:lvl2pPr marL="566928" indent="-228600" algn="l" defTabSz="914400" rtl="0" eaLnBrk="1" latinLnBrk="0" hangingPunct="1">
        <a:lnSpc>
          <a:spcPct val="120000"/>
        </a:lnSpc>
        <a:spcBef>
          <a:spcPts val="910"/>
        </a:spcBef>
        <a:buClrTx/>
        <a:buFont typeface="Arial" pitchFamily="34" charset="0"/>
        <a:buChar char="-"/>
        <a:defRPr sz="1800" kern="1200">
          <a:solidFill>
            <a:schemeClr val="tx1"/>
          </a:solidFill>
          <a:latin typeface="Arial" pitchFamily="34" charset="0"/>
          <a:ea typeface="+mn-ea"/>
          <a:cs typeface="Arial" pitchFamily="34" charset="0"/>
        </a:defRPr>
      </a:lvl2pPr>
      <a:lvl3pPr marL="859536" indent="-228600" algn="l" defTabSz="914400" rtl="0" eaLnBrk="1" latinLnBrk="0" hangingPunct="1">
        <a:lnSpc>
          <a:spcPct val="120000"/>
        </a:lnSpc>
        <a:spcBef>
          <a:spcPts val="910"/>
        </a:spcBef>
        <a:buClrTx/>
        <a:buFont typeface="Arial" pitchFamily="34" charset="0"/>
        <a:buChar char="•"/>
        <a:defRPr sz="1600" kern="1200">
          <a:solidFill>
            <a:schemeClr val="tx1"/>
          </a:solidFill>
          <a:latin typeface="Arial" pitchFamily="34" charset="0"/>
          <a:ea typeface="+mn-ea"/>
          <a:cs typeface="Arial" pitchFamily="34" charset="0"/>
        </a:defRPr>
      </a:lvl3pPr>
      <a:lvl4pPr marL="1152144" indent="-228600" algn="l" defTabSz="914400" rtl="0" eaLnBrk="1" latinLnBrk="0" hangingPunct="1">
        <a:lnSpc>
          <a:spcPct val="120000"/>
        </a:lnSpc>
        <a:spcBef>
          <a:spcPts val="910"/>
        </a:spcBef>
        <a:buClrTx/>
        <a:buFont typeface="Arial" pitchFamily="34" charset="0"/>
        <a:buChar char="•"/>
        <a:defRPr sz="1600" kern="1200">
          <a:solidFill>
            <a:schemeClr val="tx1"/>
          </a:solidFill>
          <a:latin typeface="Arial" pitchFamily="34" charset="0"/>
          <a:ea typeface="+mn-ea"/>
          <a:cs typeface="Arial" pitchFamily="34" charset="0"/>
        </a:defRPr>
      </a:lvl4pPr>
      <a:lvl5pPr marL="1371600" indent="-228600" algn="l" defTabSz="914400" rtl="0" eaLnBrk="1" latinLnBrk="0" hangingPunct="1">
        <a:lnSpc>
          <a:spcPct val="120000"/>
        </a:lnSpc>
        <a:spcBef>
          <a:spcPts val="910"/>
        </a:spcBef>
        <a:buClrTx/>
        <a:buFont typeface="Arial" pitchFamily="34" charset="0"/>
        <a:buChar char="•"/>
        <a:defRPr sz="1600" kern="1200" baseline="0">
          <a:solidFill>
            <a:schemeClr val="tx1"/>
          </a:solidFill>
          <a:latin typeface="Arial" pitchFamily="34" charset="0"/>
          <a:ea typeface="+mn-ea"/>
          <a:cs typeface="Arial" pitchFamily="34" charset="0"/>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6.jpg"/></Relationships>
</file>

<file path=ppt/slides/_rels/slide3.xml.rels><?xml version="1.0" encoding="UTF-8" standalone="yes"?>
<Relationships xmlns="http://schemas.openxmlformats.org/package/2006/relationships"><Relationship Id="rId11" Type="http://schemas.openxmlformats.org/officeDocument/2006/relationships/image" Target="../media/image16.png"/><Relationship Id="rId12" Type="http://schemas.openxmlformats.org/officeDocument/2006/relationships/image" Target="../media/image17.png"/><Relationship Id="rId1" Type="http://schemas.openxmlformats.org/officeDocument/2006/relationships/slideLayout" Target="../slideLayouts/slideLayout3.xml"/><Relationship Id="rId2" Type="http://schemas.openxmlformats.org/officeDocument/2006/relationships/image" Target="../media/image7.png"/><Relationship Id="rId3" Type="http://schemas.openxmlformats.org/officeDocument/2006/relationships/image" Target="../media/image8.png"/><Relationship Id="rId4" Type="http://schemas.openxmlformats.org/officeDocument/2006/relationships/image" Target="../media/image9.png"/><Relationship Id="rId5" Type="http://schemas.openxmlformats.org/officeDocument/2006/relationships/image" Target="../media/image10.png"/><Relationship Id="rId6" Type="http://schemas.openxmlformats.org/officeDocument/2006/relationships/image" Target="../media/image11.png"/><Relationship Id="rId7" Type="http://schemas.openxmlformats.org/officeDocument/2006/relationships/image" Target="../media/image12.png"/><Relationship Id="rId8" Type="http://schemas.openxmlformats.org/officeDocument/2006/relationships/image" Target="../media/image13.png"/><Relationship Id="rId9" Type="http://schemas.openxmlformats.org/officeDocument/2006/relationships/image" Target="../media/image14.png"/><Relationship Id="rId10" Type="http://schemas.openxmlformats.org/officeDocument/2006/relationships/image" Target="../media/image15.png"/></Relationships>
</file>

<file path=ppt/slides/_rels/slide4.xml.rels><?xml version="1.0" encoding="UTF-8" standalone="yes"?>
<Relationships xmlns="http://schemas.openxmlformats.org/package/2006/relationships"><Relationship Id="rId3" Type="http://schemas.openxmlformats.org/officeDocument/2006/relationships/image" Target="../media/image19.png"/><Relationship Id="rId4" Type="http://schemas.openxmlformats.org/officeDocument/2006/relationships/image" Target="../media/image20.png"/><Relationship Id="rId5" Type="http://schemas.openxmlformats.org/officeDocument/2006/relationships/image" Target="../media/image21.png"/><Relationship Id="rId6" Type="http://schemas.openxmlformats.org/officeDocument/2006/relationships/image" Target="../media/image22.png"/><Relationship Id="rId7" Type="http://schemas.openxmlformats.org/officeDocument/2006/relationships/image" Target="../media/image23.png"/><Relationship Id="rId8" Type="http://schemas.openxmlformats.org/officeDocument/2006/relationships/image" Target="../media/image24.png"/><Relationship Id="rId1" Type="http://schemas.openxmlformats.org/officeDocument/2006/relationships/slideLayout" Target="../slideLayouts/slideLayout3.xml"/><Relationship Id="rId2" Type="http://schemas.openxmlformats.org/officeDocument/2006/relationships/image" Target="../media/image18.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2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26.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27.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28.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29.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30.jpg"/><Relationship Id="rId3" Type="http://schemas.openxmlformats.org/officeDocument/2006/relationships/image" Target="../media/image31.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32.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3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34.png"/></Relationships>
</file>

<file path=ppt/slides/_rels/slide16.xml.rels><?xml version="1.0" encoding="UTF-8" standalone="yes"?>
<Relationships xmlns="http://schemas.openxmlformats.org/package/2006/relationships"><Relationship Id="rId3" Type="http://schemas.openxmlformats.org/officeDocument/2006/relationships/image" Target="../media/image36.png"/><Relationship Id="rId4" Type="http://schemas.openxmlformats.org/officeDocument/2006/relationships/image" Target="../media/image37.png"/><Relationship Id="rId5" Type="http://schemas.openxmlformats.org/officeDocument/2006/relationships/image" Target="../media/image38.png"/><Relationship Id="rId6" Type="http://schemas.openxmlformats.org/officeDocument/2006/relationships/image" Target="../media/image39.png"/><Relationship Id="rId7" Type="http://schemas.openxmlformats.org/officeDocument/2006/relationships/image" Target="../media/image40.png"/><Relationship Id="rId1" Type="http://schemas.openxmlformats.org/officeDocument/2006/relationships/slideLayout" Target="../slideLayouts/slideLayout3.xml"/><Relationship Id="rId2" Type="http://schemas.openxmlformats.org/officeDocument/2006/relationships/image" Target="../media/image35.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41.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42.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43.png"/><Relationship Id="rId3" Type="http://schemas.openxmlformats.org/officeDocument/2006/relationships/image" Target="../media/image44.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45.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46.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47.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48.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49.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50.png"/><Relationship Id="rId3" Type="http://schemas.openxmlformats.org/officeDocument/2006/relationships/image" Target="../media/image51.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52.png"/><Relationship Id="rId3" Type="http://schemas.openxmlformats.org/officeDocument/2006/relationships/image" Target="../media/image53.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54.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55.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566939" y="4466488"/>
            <a:ext cx="5322991" cy="609601"/>
          </a:xfrm>
        </p:spPr>
        <p:txBody>
          <a:bodyPr/>
          <a:lstStyle/>
          <a:p>
            <a:r>
              <a:rPr lang="en-US" dirty="0" smtClean="0"/>
              <a:t>Big Data Winners and Losers:</a:t>
            </a:r>
            <a:r>
              <a:rPr lang="en-US" dirty="0" smtClean="0"/>
              <a:t/>
            </a:r>
            <a:br>
              <a:rPr lang="en-US" dirty="0" smtClean="0"/>
            </a:br>
            <a:r>
              <a:rPr lang="en-US" dirty="0" smtClean="0"/>
              <a:t>The Ethics of Algorithms</a:t>
            </a:r>
            <a:endParaRPr lang="en-US" dirty="0"/>
          </a:p>
        </p:txBody>
      </p:sp>
      <p:sp>
        <p:nvSpPr>
          <p:cNvPr id="5" name="Title 1"/>
          <p:cNvSpPr txBox="1">
            <a:spLocks/>
          </p:cNvSpPr>
          <p:nvPr/>
        </p:nvSpPr>
        <p:spPr>
          <a:xfrm>
            <a:off x="3447847" y="4140231"/>
            <a:ext cx="5322991" cy="609601"/>
          </a:xfrm>
          <a:prstGeom prst="rect">
            <a:avLst/>
          </a:prstGeom>
        </p:spPr>
        <p:txBody>
          <a:bodyPr vert="horz" lIns="91440" tIns="45720" rIns="91440" bIns="45720" rtlCol="0" anchor="b">
            <a:noAutofit/>
          </a:bodyPr>
          <a:lstStyle>
            <a:lvl1pPr algn="l" defTabSz="914400" rtl="0" eaLnBrk="1" latinLnBrk="0" hangingPunct="1">
              <a:spcBef>
                <a:spcPct val="0"/>
              </a:spcBef>
              <a:buNone/>
              <a:defRPr sz="2800" kern="1200" cap="none" spc="-100" baseline="0">
                <a:ln>
                  <a:noFill/>
                </a:ln>
                <a:solidFill>
                  <a:srgbClr val="1E3565"/>
                </a:solidFill>
                <a:effectLst/>
                <a:latin typeface="Arial" pitchFamily="34" charset="0"/>
                <a:ea typeface="+mj-ea"/>
                <a:cs typeface="Arial" pitchFamily="34" charset="0"/>
              </a:defRPr>
            </a:lvl1pPr>
          </a:lstStyle>
          <a:p>
            <a:endParaRPr lang="en-US" sz="2000" b="1" dirty="0">
              <a:latin typeface="Calibri"/>
            </a:endParaRPr>
          </a:p>
        </p:txBody>
      </p:sp>
    </p:spTree>
    <p:extLst>
      <p:ext uri="{BB962C8B-B14F-4D97-AF65-F5344CB8AC3E}">
        <p14:creationId xmlns:p14="http://schemas.microsoft.com/office/powerpoint/2010/main" val="276749843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D6ED6591-320A-46AF-833B-1B5D3E4AB7E7}" type="slidenum">
              <a:rPr lang="en-US" smtClean="0"/>
              <a:pPr/>
              <a:t>2</a:t>
            </a:fld>
            <a:endParaRPr lang="en-US"/>
          </a:p>
        </p:txBody>
      </p:sp>
      <p:sp>
        <p:nvSpPr>
          <p:cNvPr id="11" name="TextBox 10"/>
          <p:cNvSpPr txBox="1"/>
          <p:nvPr/>
        </p:nvSpPr>
        <p:spPr>
          <a:xfrm>
            <a:off x="457200" y="2491727"/>
            <a:ext cx="6096000" cy="3048000"/>
          </a:xfrm>
          <a:prstGeom prst="rect">
            <a:avLst/>
          </a:prstGeom>
        </p:spPr>
        <p:txBody>
          <a:bodyPr wrap="none" lIns="0" tIns="0" rIns="0" bIns="0" rtlCol="0">
            <a:noAutofit/>
          </a:bodyPr>
          <a:lstStyle/>
          <a:p>
            <a:pPr marL="0" indent="0">
              <a:lnSpc>
                <a:spcPts val="3400"/>
              </a:lnSpc>
              <a:buNone/>
            </a:pPr>
            <a:endParaRPr lang="en-US" sz="2800" spc="100" dirty="0" smtClean="0">
              <a:solidFill>
                <a:srgbClr val="0076C0"/>
              </a:solidFill>
            </a:endParaRPr>
          </a:p>
        </p:txBody>
      </p:sp>
      <p:sp>
        <p:nvSpPr>
          <p:cNvPr id="7" name="Title 1"/>
          <p:cNvSpPr>
            <a:spLocks noGrp="1"/>
          </p:cNvSpPr>
          <p:nvPr>
            <p:ph type="title"/>
          </p:nvPr>
        </p:nvSpPr>
        <p:spPr>
          <a:xfrm>
            <a:off x="685800" y="1219200"/>
            <a:ext cx="7795258" cy="590595"/>
          </a:xfrm>
        </p:spPr>
        <p:txBody>
          <a:bodyPr/>
          <a:lstStyle/>
          <a:p>
            <a:r>
              <a:rPr lang="en-US" dirty="0" smtClean="0"/>
              <a:t>Every Company is an Information Company</a:t>
            </a:r>
            <a:endParaRPr lang="en-US" dirty="0"/>
          </a:p>
        </p:txBody>
      </p:sp>
      <p:pic>
        <p:nvPicPr>
          <p:cNvPr id="2" name="Picture 1" descr="28-2-2017_images1892936_How_Big_Data_Insights.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250527"/>
            <a:ext cx="9144000" cy="3810000"/>
          </a:xfrm>
          <a:prstGeom prst="rect">
            <a:avLst/>
          </a:prstGeom>
        </p:spPr>
      </p:pic>
    </p:spTree>
    <p:extLst>
      <p:ext uri="{BB962C8B-B14F-4D97-AF65-F5344CB8AC3E}">
        <p14:creationId xmlns:p14="http://schemas.microsoft.com/office/powerpoint/2010/main" val="423374827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Information is Overwhelmingly Electronic</a:t>
            </a:r>
            <a:endParaRPr lang="en-US" dirty="0"/>
          </a:p>
        </p:txBody>
      </p:sp>
      <p:sp>
        <p:nvSpPr>
          <p:cNvPr id="4" name="Footer Placeholder 3"/>
          <p:cNvSpPr>
            <a:spLocks noGrp="1"/>
          </p:cNvSpPr>
          <p:nvPr>
            <p:ph type="ftr" sz="quarter"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D6ED6591-320A-46AF-833B-1B5D3E4AB7E7}" type="slidenum">
              <a:rPr lang="en-US" smtClean="0"/>
              <a:pPr/>
              <a:t>3</a:t>
            </a:fld>
            <a:endParaRPr lang="en-US"/>
          </a:p>
        </p:txBody>
      </p:sp>
      <p:pic>
        <p:nvPicPr>
          <p:cNvPr id="6" name="Picture 5"/>
          <p:cNvPicPr>
            <a:picLocks noChangeAspect="1"/>
          </p:cNvPicPr>
          <p:nvPr/>
        </p:nvPicPr>
        <p:blipFill>
          <a:blip r:embed="rId2"/>
          <a:stretch>
            <a:fillRect/>
          </a:stretch>
        </p:blipFill>
        <p:spPr>
          <a:xfrm>
            <a:off x="855909" y="4882279"/>
            <a:ext cx="1399283" cy="1399283"/>
          </a:xfrm>
          <a:prstGeom prst="rect">
            <a:avLst/>
          </a:prstGeom>
        </p:spPr>
      </p:pic>
      <p:pic>
        <p:nvPicPr>
          <p:cNvPr id="7" name="Picture 6"/>
          <p:cNvPicPr>
            <a:picLocks noChangeAspect="1"/>
          </p:cNvPicPr>
          <p:nvPr/>
        </p:nvPicPr>
        <p:blipFill>
          <a:blip r:embed="rId3"/>
          <a:stretch>
            <a:fillRect/>
          </a:stretch>
        </p:blipFill>
        <p:spPr>
          <a:xfrm>
            <a:off x="2628312" y="5093499"/>
            <a:ext cx="2235200" cy="838200"/>
          </a:xfrm>
          <a:prstGeom prst="rect">
            <a:avLst/>
          </a:prstGeom>
        </p:spPr>
      </p:pic>
      <p:pic>
        <p:nvPicPr>
          <p:cNvPr id="8" name="Picture 7"/>
          <p:cNvPicPr>
            <a:picLocks noChangeAspect="1"/>
          </p:cNvPicPr>
          <p:nvPr/>
        </p:nvPicPr>
        <p:blipFill>
          <a:blip r:embed="rId4"/>
          <a:stretch>
            <a:fillRect/>
          </a:stretch>
        </p:blipFill>
        <p:spPr>
          <a:xfrm>
            <a:off x="5238980" y="4890117"/>
            <a:ext cx="1764280" cy="1321507"/>
          </a:xfrm>
          <a:prstGeom prst="rect">
            <a:avLst/>
          </a:prstGeom>
        </p:spPr>
      </p:pic>
      <p:pic>
        <p:nvPicPr>
          <p:cNvPr id="9" name="Picture 8"/>
          <p:cNvPicPr>
            <a:picLocks noChangeAspect="1"/>
          </p:cNvPicPr>
          <p:nvPr/>
        </p:nvPicPr>
        <p:blipFill>
          <a:blip r:embed="rId5"/>
          <a:stretch>
            <a:fillRect/>
          </a:stretch>
        </p:blipFill>
        <p:spPr>
          <a:xfrm>
            <a:off x="6992867" y="4943924"/>
            <a:ext cx="1872175" cy="1116545"/>
          </a:xfrm>
          <a:prstGeom prst="rect">
            <a:avLst/>
          </a:prstGeom>
        </p:spPr>
      </p:pic>
      <p:pic>
        <p:nvPicPr>
          <p:cNvPr id="10" name="Picture 9"/>
          <p:cNvPicPr>
            <a:picLocks noChangeAspect="1"/>
          </p:cNvPicPr>
          <p:nvPr/>
        </p:nvPicPr>
        <p:blipFill>
          <a:blip r:embed="rId6"/>
          <a:stretch>
            <a:fillRect/>
          </a:stretch>
        </p:blipFill>
        <p:spPr>
          <a:xfrm>
            <a:off x="697736" y="1823434"/>
            <a:ext cx="1542379" cy="1542379"/>
          </a:xfrm>
          <a:prstGeom prst="rect">
            <a:avLst/>
          </a:prstGeom>
        </p:spPr>
      </p:pic>
      <p:pic>
        <p:nvPicPr>
          <p:cNvPr id="11" name="Picture 10"/>
          <p:cNvPicPr>
            <a:picLocks noChangeAspect="1"/>
          </p:cNvPicPr>
          <p:nvPr/>
        </p:nvPicPr>
        <p:blipFill>
          <a:blip r:embed="rId7"/>
          <a:stretch>
            <a:fillRect/>
          </a:stretch>
        </p:blipFill>
        <p:spPr>
          <a:xfrm>
            <a:off x="2864908" y="1708764"/>
            <a:ext cx="2510834" cy="1831045"/>
          </a:xfrm>
          <a:prstGeom prst="rect">
            <a:avLst/>
          </a:prstGeom>
        </p:spPr>
      </p:pic>
      <p:pic>
        <p:nvPicPr>
          <p:cNvPr id="12" name="Picture 11"/>
          <p:cNvPicPr>
            <a:picLocks noChangeAspect="1"/>
          </p:cNvPicPr>
          <p:nvPr/>
        </p:nvPicPr>
        <p:blipFill>
          <a:blip r:embed="rId8"/>
          <a:stretch>
            <a:fillRect/>
          </a:stretch>
        </p:blipFill>
        <p:spPr>
          <a:xfrm>
            <a:off x="4929997" y="3476773"/>
            <a:ext cx="1570599" cy="1146597"/>
          </a:xfrm>
          <a:prstGeom prst="rect">
            <a:avLst/>
          </a:prstGeom>
        </p:spPr>
      </p:pic>
      <p:pic>
        <p:nvPicPr>
          <p:cNvPr id="14" name="Picture 13"/>
          <p:cNvPicPr>
            <a:picLocks noChangeAspect="1"/>
          </p:cNvPicPr>
          <p:nvPr/>
        </p:nvPicPr>
        <p:blipFill>
          <a:blip r:embed="rId9"/>
          <a:stretch>
            <a:fillRect/>
          </a:stretch>
        </p:blipFill>
        <p:spPr>
          <a:xfrm>
            <a:off x="843579" y="3537284"/>
            <a:ext cx="1314115" cy="1314115"/>
          </a:xfrm>
          <a:prstGeom prst="rect">
            <a:avLst/>
          </a:prstGeom>
        </p:spPr>
      </p:pic>
      <p:pic>
        <p:nvPicPr>
          <p:cNvPr id="15" name="Picture 14"/>
          <p:cNvPicPr>
            <a:picLocks noChangeAspect="1"/>
          </p:cNvPicPr>
          <p:nvPr/>
        </p:nvPicPr>
        <p:blipFill>
          <a:blip r:embed="rId10"/>
          <a:stretch>
            <a:fillRect/>
          </a:stretch>
        </p:blipFill>
        <p:spPr>
          <a:xfrm>
            <a:off x="3172189" y="3410078"/>
            <a:ext cx="1295400" cy="1295400"/>
          </a:xfrm>
          <a:prstGeom prst="rect">
            <a:avLst/>
          </a:prstGeom>
        </p:spPr>
      </p:pic>
      <p:pic>
        <p:nvPicPr>
          <p:cNvPr id="16" name="Picture 15"/>
          <p:cNvPicPr>
            <a:picLocks noChangeAspect="1"/>
          </p:cNvPicPr>
          <p:nvPr/>
        </p:nvPicPr>
        <p:blipFill>
          <a:blip r:embed="rId11"/>
          <a:stretch>
            <a:fillRect/>
          </a:stretch>
        </p:blipFill>
        <p:spPr>
          <a:xfrm>
            <a:off x="5623270" y="1898688"/>
            <a:ext cx="2822562" cy="975336"/>
          </a:xfrm>
          <a:prstGeom prst="rect">
            <a:avLst/>
          </a:prstGeom>
        </p:spPr>
      </p:pic>
      <p:pic>
        <p:nvPicPr>
          <p:cNvPr id="17" name="Picture 16"/>
          <p:cNvPicPr>
            <a:picLocks noChangeAspect="1"/>
          </p:cNvPicPr>
          <p:nvPr/>
        </p:nvPicPr>
        <p:blipFill>
          <a:blip r:embed="rId12"/>
          <a:stretch>
            <a:fillRect/>
          </a:stretch>
        </p:blipFill>
        <p:spPr>
          <a:xfrm>
            <a:off x="6568473" y="3296620"/>
            <a:ext cx="2432194" cy="1072180"/>
          </a:xfrm>
          <a:prstGeom prst="rect">
            <a:avLst/>
          </a:prstGeom>
        </p:spPr>
      </p:pic>
    </p:spTree>
    <p:extLst>
      <p:ext uri="{BB962C8B-B14F-4D97-AF65-F5344CB8AC3E}">
        <p14:creationId xmlns:p14="http://schemas.microsoft.com/office/powerpoint/2010/main" val="213777181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And is coming from more sources than ever</a:t>
            </a:r>
            <a:endParaRPr lang="en-US" dirty="0"/>
          </a:p>
        </p:txBody>
      </p:sp>
      <p:sp>
        <p:nvSpPr>
          <p:cNvPr id="4" name="Footer Placeholder 3"/>
          <p:cNvSpPr>
            <a:spLocks noGrp="1"/>
          </p:cNvSpPr>
          <p:nvPr>
            <p:ph type="ftr" sz="quarter"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D6ED6591-320A-46AF-833B-1B5D3E4AB7E7}" type="slidenum">
              <a:rPr lang="en-US" smtClean="0"/>
              <a:pPr/>
              <a:t>4</a:t>
            </a:fld>
            <a:endParaRPr lang="en-US"/>
          </a:p>
        </p:txBody>
      </p:sp>
      <p:pic>
        <p:nvPicPr>
          <p:cNvPr id="11" name="Picture 10"/>
          <p:cNvPicPr>
            <a:picLocks noChangeAspect="1"/>
          </p:cNvPicPr>
          <p:nvPr/>
        </p:nvPicPr>
        <p:blipFill>
          <a:blip r:embed="rId2"/>
          <a:stretch>
            <a:fillRect/>
          </a:stretch>
        </p:blipFill>
        <p:spPr>
          <a:xfrm>
            <a:off x="3029006" y="2100287"/>
            <a:ext cx="1594625" cy="1066949"/>
          </a:xfrm>
          <a:prstGeom prst="rect">
            <a:avLst/>
          </a:prstGeom>
        </p:spPr>
      </p:pic>
      <p:pic>
        <p:nvPicPr>
          <p:cNvPr id="16" name="Picture 15"/>
          <p:cNvPicPr>
            <a:picLocks noChangeAspect="1"/>
          </p:cNvPicPr>
          <p:nvPr/>
        </p:nvPicPr>
        <p:blipFill>
          <a:blip r:embed="rId3"/>
          <a:stretch>
            <a:fillRect/>
          </a:stretch>
        </p:blipFill>
        <p:spPr>
          <a:xfrm>
            <a:off x="295912" y="1951404"/>
            <a:ext cx="2811167" cy="1912911"/>
          </a:xfrm>
          <a:prstGeom prst="rect">
            <a:avLst/>
          </a:prstGeom>
        </p:spPr>
      </p:pic>
      <p:pic>
        <p:nvPicPr>
          <p:cNvPr id="17" name="Picture 16"/>
          <p:cNvPicPr>
            <a:picLocks noChangeAspect="1"/>
          </p:cNvPicPr>
          <p:nvPr/>
        </p:nvPicPr>
        <p:blipFill>
          <a:blip r:embed="rId4"/>
          <a:stretch>
            <a:fillRect/>
          </a:stretch>
        </p:blipFill>
        <p:spPr>
          <a:xfrm>
            <a:off x="476760" y="4288945"/>
            <a:ext cx="2445374" cy="1627285"/>
          </a:xfrm>
          <a:prstGeom prst="rect">
            <a:avLst/>
          </a:prstGeom>
        </p:spPr>
      </p:pic>
      <p:pic>
        <p:nvPicPr>
          <p:cNvPr id="18" name="Picture 17"/>
          <p:cNvPicPr>
            <a:picLocks noChangeAspect="1"/>
          </p:cNvPicPr>
          <p:nvPr/>
        </p:nvPicPr>
        <p:blipFill>
          <a:blip r:embed="rId5"/>
          <a:stretch>
            <a:fillRect/>
          </a:stretch>
        </p:blipFill>
        <p:spPr>
          <a:xfrm>
            <a:off x="6737166" y="1786515"/>
            <a:ext cx="2263500" cy="2263500"/>
          </a:xfrm>
          <a:prstGeom prst="rect">
            <a:avLst/>
          </a:prstGeom>
        </p:spPr>
      </p:pic>
      <p:pic>
        <p:nvPicPr>
          <p:cNvPr id="19" name="Picture 18"/>
          <p:cNvPicPr>
            <a:picLocks noChangeAspect="1"/>
          </p:cNvPicPr>
          <p:nvPr/>
        </p:nvPicPr>
        <p:blipFill>
          <a:blip r:embed="rId6"/>
          <a:stretch>
            <a:fillRect/>
          </a:stretch>
        </p:blipFill>
        <p:spPr>
          <a:xfrm>
            <a:off x="3280042" y="4285797"/>
            <a:ext cx="2009391" cy="1609114"/>
          </a:xfrm>
          <a:prstGeom prst="rect">
            <a:avLst/>
          </a:prstGeom>
        </p:spPr>
      </p:pic>
      <p:pic>
        <p:nvPicPr>
          <p:cNvPr id="21" name="Picture 20"/>
          <p:cNvPicPr>
            <a:picLocks noChangeAspect="1"/>
          </p:cNvPicPr>
          <p:nvPr/>
        </p:nvPicPr>
        <p:blipFill>
          <a:blip r:embed="rId7"/>
          <a:stretch>
            <a:fillRect/>
          </a:stretch>
        </p:blipFill>
        <p:spPr>
          <a:xfrm>
            <a:off x="4480836" y="1861677"/>
            <a:ext cx="2052720" cy="2052720"/>
          </a:xfrm>
          <a:prstGeom prst="rect">
            <a:avLst/>
          </a:prstGeom>
        </p:spPr>
      </p:pic>
      <p:pic>
        <p:nvPicPr>
          <p:cNvPr id="22" name="Picture 21"/>
          <p:cNvPicPr>
            <a:picLocks noChangeAspect="1"/>
          </p:cNvPicPr>
          <p:nvPr/>
        </p:nvPicPr>
        <p:blipFill>
          <a:blip r:embed="rId8"/>
          <a:stretch>
            <a:fillRect/>
          </a:stretch>
        </p:blipFill>
        <p:spPr>
          <a:xfrm>
            <a:off x="5781486" y="4307606"/>
            <a:ext cx="2183488" cy="1635508"/>
          </a:xfrm>
          <a:prstGeom prst="rect">
            <a:avLst/>
          </a:prstGeom>
        </p:spPr>
      </p:pic>
    </p:spTree>
    <p:extLst>
      <p:ext uri="{BB962C8B-B14F-4D97-AF65-F5344CB8AC3E}">
        <p14:creationId xmlns:p14="http://schemas.microsoft.com/office/powerpoint/2010/main" val="200012734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D6ED6591-320A-46AF-833B-1B5D3E4AB7E7}" type="slidenum">
              <a:rPr lang="en-US" smtClean="0"/>
              <a:pPr/>
              <a:t>5</a:t>
            </a:fld>
            <a:endParaRPr lang="en-US"/>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5125" y="1558925"/>
            <a:ext cx="8413750" cy="37433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val="257523326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Insight into Human Conduct to Unparalleled Degree</a:t>
            </a:r>
            <a:endParaRPr lang="en-US" dirty="0"/>
          </a:p>
        </p:txBody>
      </p:sp>
      <p:sp>
        <p:nvSpPr>
          <p:cNvPr id="4" name="Footer Placeholder 3"/>
          <p:cNvSpPr>
            <a:spLocks noGrp="1"/>
          </p:cNvSpPr>
          <p:nvPr>
            <p:ph type="ftr" sz="quarter"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D6ED6591-320A-46AF-833B-1B5D3E4AB7E7}" type="slidenum">
              <a:rPr lang="en-US" smtClean="0"/>
              <a:pPr/>
              <a:t>6</a:t>
            </a:fld>
            <a:endParaRPr lang="en-US"/>
          </a:p>
        </p:txBody>
      </p:sp>
      <p:pic>
        <p:nvPicPr>
          <p:cNvPr id="7" name="Content Placeholder 6" descr="research-into-action.jpg"/>
          <p:cNvPicPr>
            <a:picLocks noGrp="1" noChangeAspect="1"/>
          </p:cNvPicPr>
          <p:nvPr>
            <p:ph idx="1"/>
          </p:nvPr>
        </p:nvPicPr>
        <p:blipFill>
          <a:blip r:embed="rId2">
            <a:extLst>
              <a:ext uri="{28A0092B-C50C-407E-A947-70E740481C1C}">
                <a14:useLocalDpi xmlns:a14="http://schemas.microsoft.com/office/drawing/2010/main" val="0"/>
              </a:ext>
            </a:extLst>
          </a:blip>
          <a:srcRect l="-37229" r="-37229"/>
          <a:stretch>
            <a:fillRect/>
          </a:stretch>
        </p:blipFill>
        <p:spPr/>
      </p:pic>
    </p:spTree>
    <p:extLst>
      <p:ext uri="{BB962C8B-B14F-4D97-AF65-F5344CB8AC3E}">
        <p14:creationId xmlns:p14="http://schemas.microsoft.com/office/powerpoint/2010/main" val="183049210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Unparalleled Market Efficiency</a:t>
            </a:r>
            <a:endParaRPr lang="en-US" dirty="0"/>
          </a:p>
        </p:txBody>
      </p:sp>
      <p:sp>
        <p:nvSpPr>
          <p:cNvPr id="3" name="Content Placeholder 2"/>
          <p:cNvSpPr>
            <a:spLocks noGrp="1"/>
          </p:cNvSpPr>
          <p:nvPr>
            <p:ph idx="1"/>
          </p:nvPr>
        </p:nvSpPr>
        <p:spPr/>
        <p:txBody>
          <a:bodyPr/>
          <a:lstStyle/>
          <a:p>
            <a:r>
              <a:rPr lang="en-US" dirty="0" smtClean="0"/>
              <a:t>The Right (Public or Private) Product or Service</a:t>
            </a:r>
          </a:p>
          <a:p>
            <a:pPr lvl="1"/>
            <a:r>
              <a:rPr lang="en-US" dirty="0" smtClean="0"/>
              <a:t>Right time</a:t>
            </a:r>
          </a:p>
          <a:p>
            <a:pPr lvl="1"/>
            <a:r>
              <a:rPr lang="en-US" dirty="0" smtClean="0"/>
              <a:t>Right place</a:t>
            </a:r>
          </a:p>
          <a:p>
            <a:pPr lvl="1"/>
            <a:r>
              <a:rPr lang="en-US" dirty="0" smtClean="0"/>
              <a:t>Right consumer</a:t>
            </a:r>
          </a:p>
          <a:p>
            <a:pPr lvl="1"/>
            <a:r>
              <a:rPr lang="en-US" dirty="0" smtClean="0"/>
              <a:t>Right cost</a:t>
            </a:r>
          </a:p>
          <a:p>
            <a:pPr lvl="1"/>
            <a:r>
              <a:rPr lang="en-US" dirty="0" smtClean="0"/>
              <a:t>Right price</a:t>
            </a:r>
            <a:endParaRPr lang="en-US" dirty="0"/>
          </a:p>
        </p:txBody>
      </p:sp>
      <p:sp>
        <p:nvSpPr>
          <p:cNvPr id="4" name="Footer Placeholder 3"/>
          <p:cNvSpPr>
            <a:spLocks noGrp="1"/>
          </p:cNvSpPr>
          <p:nvPr>
            <p:ph type="ftr" sz="quarter"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D6ED6591-320A-46AF-833B-1B5D3E4AB7E7}" type="slidenum">
              <a:rPr lang="en-US" smtClean="0"/>
              <a:pPr/>
              <a:t>7</a:t>
            </a:fld>
            <a:endParaRPr lang="en-US"/>
          </a:p>
        </p:txBody>
      </p:sp>
      <p:pic>
        <p:nvPicPr>
          <p:cNvPr id="7" name="Picture 6" descr="emh.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93657" y="2333042"/>
            <a:ext cx="4107343" cy="3762958"/>
          </a:xfrm>
          <a:prstGeom prst="rect">
            <a:avLst/>
          </a:prstGeom>
        </p:spPr>
      </p:pic>
    </p:spTree>
    <p:extLst>
      <p:ext uri="{BB962C8B-B14F-4D97-AF65-F5344CB8AC3E}">
        <p14:creationId xmlns:p14="http://schemas.microsoft.com/office/powerpoint/2010/main" val="256115605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Unparalleled Potential for Disruption and Misuse</a:t>
            </a:r>
            <a:endParaRPr lang="en-US" dirty="0"/>
          </a:p>
        </p:txBody>
      </p:sp>
      <p:sp>
        <p:nvSpPr>
          <p:cNvPr id="4" name="Footer Placeholder 3"/>
          <p:cNvSpPr>
            <a:spLocks noGrp="1"/>
          </p:cNvSpPr>
          <p:nvPr>
            <p:ph type="ftr" sz="quarter"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D6ED6591-320A-46AF-833B-1B5D3E4AB7E7}" type="slidenum">
              <a:rPr lang="en-US" smtClean="0"/>
              <a:pPr/>
              <a:t>8</a:t>
            </a:fld>
            <a:endParaRPr lang="en-US"/>
          </a:p>
        </p:txBody>
      </p:sp>
      <p:pic>
        <p:nvPicPr>
          <p:cNvPr id="7" name="Content Placeholder 6" descr="45360730647c1f25009879900520a7-mad-scientist-clipart-2850_2667.jpg"/>
          <p:cNvPicPr>
            <a:picLocks noGrp="1" noChangeAspect="1"/>
          </p:cNvPicPr>
          <p:nvPr>
            <p:ph idx="1"/>
          </p:nvPr>
        </p:nvPicPr>
        <p:blipFill>
          <a:blip r:embed="rId2">
            <a:extLst>
              <a:ext uri="{28A0092B-C50C-407E-A947-70E740481C1C}">
                <a14:useLocalDpi xmlns:a14="http://schemas.microsoft.com/office/drawing/2010/main" val="0"/>
              </a:ext>
            </a:extLst>
          </a:blip>
          <a:srcRect l="-35474" r="-35474"/>
          <a:stretch>
            <a:fillRect/>
          </a:stretch>
        </p:blipFill>
        <p:spPr/>
      </p:pic>
    </p:spTree>
    <p:extLst>
      <p:ext uri="{BB962C8B-B14F-4D97-AF65-F5344CB8AC3E}">
        <p14:creationId xmlns:p14="http://schemas.microsoft.com/office/powerpoint/2010/main" val="333533185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Analytics Work</a:t>
            </a:r>
            <a:endParaRPr lang="en-US" dirty="0"/>
          </a:p>
        </p:txBody>
      </p:sp>
      <p:sp>
        <p:nvSpPr>
          <p:cNvPr id="3" name="Content Placeholder 2"/>
          <p:cNvSpPr>
            <a:spLocks noGrp="1"/>
          </p:cNvSpPr>
          <p:nvPr>
            <p:ph idx="1"/>
          </p:nvPr>
        </p:nvSpPr>
        <p:spPr/>
        <p:txBody>
          <a:bodyPr/>
          <a:lstStyle/>
          <a:p>
            <a:r>
              <a:rPr lang="en-US" dirty="0" smtClean="0"/>
              <a:t>Every point of data has characteristics about it</a:t>
            </a:r>
          </a:p>
          <a:p>
            <a:pPr lvl="1"/>
            <a:r>
              <a:rPr lang="en-US" dirty="0" smtClean="0"/>
              <a:t>How it was created</a:t>
            </a:r>
          </a:p>
          <a:p>
            <a:pPr lvl="1"/>
            <a:r>
              <a:rPr lang="en-US" dirty="0" smtClean="0"/>
              <a:t>When it was created</a:t>
            </a:r>
          </a:p>
          <a:p>
            <a:pPr lvl="1"/>
            <a:r>
              <a:rPr lang="en-US" dirty="0" smtClean="0"/>
              <a:t>Who created it</a:t>
            </a:r>
          </a:p>
          <a:p>
            <a:pPr lvl="1"/>
            <a:r>
              <a:rPr lang="en-US" dirty="0" smtClean="0"/>
              <a:t>Its transmission </a:t>
            </a:r>
          </a:p>
          <a:p>
            <a:pPr lvl="1"/>
            <a:r>
              <a:rPr lang="en-US" dirty="0" smtClean="0"/>
              <a:t>Its content</a:t>
            </a:r>
            <a:endParaRPr lang="en-US" dirty="0"/>
          </a:p>
        </p:txBody>
      </p:sp>
      <p:sp>
        <p:nvSpPr>
          <p:cNvPr id="4" name="Footer Placeholder 3"/>
          <p:cNvSpPr>
            <a:spLocks noGrp="1"/>
          </p:cNvSpPr>
          <p:nvPr>
            <p:ph type="ftr" sz="quarter"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D6ED6591-320A-46AF-833B-1B5D3E4AB7E7}" type="slidenum">
              <a:rPr lang="en-US" smtClean="0"/>
              <a:pPr/>
              <a:t>9</a:t>
            </a:fld>
            <a:endParaRPr lang="en-US"/>
          </a:p>
        </p:txBody>
      </p:sp>
      <p:pic>
        <p:nvPicPr>
          <p:cNvPr id="6" name="Picture 5" descr="largest-topaz-gems-hands-holding-blue-topaz.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09517" y="2795481"/>
            <a:ext cx="3175000" cy="3022600"/>
          </a:xfrm>
          <a:prstGeom prst="rect">
            <a:avLst/>
          </a:prstGeom>
        </p:spPr>
      </p:pic>
    </p:spTree>
    <p:extLst>
      <p:ext uri="{BB962C8B-B14F-4D97-AF65-F5344CB8AC3E}">
        <p14:creationId xmlns:p14="http://schemas.microsoft.com/office/powerpoint/2010/main" val="279094508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Leveraging Analytics in the Legal Space</a:t>
            </a:r>
            <a:endParaRPr lang="en-US" dirty="0"/>
          </a:p>
        </p:txBody>
      </p:sp>
      <p:sp>
        <p:nvSpPr>
          <p:cNvPr id="3" name="Content Placeholder 2"/>
          <p:cNvSpPr>
            <a:spLocks noGrp="1"/>
          </p:cNvSpPr>
          <p:nvPr>
            <p:ph idx="1"/>
          </p:nvPr>
        </p:nvSpPr>
        <p:spPr/>
        <p:txBody>
          <a:bodyPr/>
          <a:lstStyle/>
          <a:p>
            <a:r>
              <a:rPr lang="en-US" dirty="0" smtClean="0"/>
              <a:t>Once you find an example of what you’re looking for, analytics will find more like it. </a:t>
            </a:r>
            <a:endParaRPr lang="en-US" dirty="0"/>
          </a:p>
        </p:txBody>
      </p:sp>
      <p:sp>
        <p:nvSpPr>
          <p:cNvPr id="4" name="Footer Placeholder 3"/>
          <p:cNvSpPr>
            <a:spLocks noGrp="1"/>
          </p:cNvSpPr>
          <p:nvPr>
            <p:ph type="ftr" sz="quarter"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D6ED6591-320A-46AF-833B-1B5D3E4AB7E7}" type="slidenum">
              <a:rPr lang="en-US" smtClean="0"/>
              <a:pPr/>
              <a:t>10</a:t>
            </a:fld>
            <a:endParaRPr lang="en-US"/>
          </a:p>
        </p:txBody>
      </p:sp>
      <p:pic>
        <p:nvPicPr>
          <p:cNvPr id="7" name="Picture 6" descr="imgres.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2941" y="3349119"/>
            <a:ext cx="3492500" cy="2324100"/>
          </a:xfrm>
          <a:prstGeom prst="rect">
            <a:avLst/>
          </a:prstGeom>
        </p:spPr>
      </p:pic>
      <p:pic>
        <p:nvPicPr>
          <p:cNvPr id="8" name="Picture 7" descr="imgres.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12038" y="3232326"/>
            <a:ext cx="3492500" cy="2324100"/>
          </a:xfrm>
          <a:prstGeom prst="rect">
            <a:avLst/>
          </a:prstGeom>
        </p:spPr>
      </p:pic>
    </p:spTree>
    <p:extLst>
      <p:ext uri="{BB962C8B-B14F-4D97-AF65-F5344CB8AC3E}">
        <p14:creationId xmlns:p14="http://schemas.microsoft.com/office/powerpoint/2010/main" val="154959296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the needle, anyway?</a:t>
            </a:r>
            <a:endParaRPr lang="en-US" dirty="0"/>
          </a:p>
        </p:txBody>
      </p:sp>
      <p:sp>
        <p:nvSpPr>
          <p:cNvPr id="3" name="Content Placeholder 2"/>
          <p:cNvSpPr>
            <a:spLocks noGrp="1"/>
          </p:cNvSpPr>
          <p:nvPr>
            <p:ph idx="1"/>
          </p:nvPr>
        </p:nvSpPr>
        <p:spPr/>
        <p:txBody>
          <a:bodyPr/>
          <a:lstStyle/>
          <a:p>
            <a:r>
              <a:rPr lang="en-US" dirty="0" smtClean="0"/>
              <a:t>We fundamentally deal with facts.</a:t>
            </a:r>
          </a:p>
          <a:p>
            <a:r>
              <a:rPr lang="en-US" dirty="0" smtClean="0"/>
              <a:t>Each data point is a fact: it puts a </a:t>
            </a:r>
            <a:r>
              <a:rPr lang="en-US" dirty="0" smtClean="0">
                <a:solidFill>
                  <a:srgbClr val="FF0000"/>
                </a:solidFill>
              </a:rPr>
              <a:t>person</a:t>
            </a:r>
            <a:r>
              <a:rPr lang="en-US" dirty="0" smtClean="0"/>
              <a:t> at a </a:t>
            </a:r>
            <a:r>
              <a:rPr lang="en-US" dirty="0" smtClean="0">
                <a:solidFill>
                  <a:srgbClr val="008000"/>
                </a:solidFill>
              </a:rPr>
              <a:t>place</a:t>
            </a:r>
            <a:r>
              <a:rPr lang="en-US" dirty="0" smtClean="0"/>
              <a:t> at a </a:t>
            </a:r>
            <a:r>
              <a:rPr lang="en-US" dirty="0" smtClean="0">
                <a:solidFill>
                  <a:srgbClr val="0000FF"/>
                </a:solidFill>
              </a:rPr>
              <a:t>time</a:t>
            </a:r>
            <a:r>
              <a:rPr lang="en-US" dirty="0" smtClean="0"/>
              <a:t> doing an</a:t>
            </a:r>
            <a:r>
              <a:rPr lang="en-US" dirty="0" smtClean="0">
                <a:solidFill>
                  <a:schemeClr val="accent4">
                    <a:lumMod val="60000"/>
                    <a:lumOff val="40000"/>
                  </a:schemeClr>
                </a:solidFill>
              </a:rPr>
              <a:t> action</a:t>
            </a:r>
            <a:r>
              <a:rPr lang="en-US" dirty="0" smtClean="0"/>
              <a:t>. </a:t>
            </a:r>
          </a:p>
          <a:p>
            <a:r>
              <a:rPr lang="en-US" dirty="0" smtClean="0"/>
              <a:t>Most legal scenarios involve a series of facts.  </a:t>
            </a:r>
            <a:endParaRPr lang="en-US" dirty="0"/>
          </a:p>
          <a:p>
            <a:r>
              <a:rPr lang="en-US" dirty="0" smtClean="0"/>
              <a:t>There are actors acting over a period of time. </a:t>
            </a:r>
          </a:p>
          <a:p>
            <a:r>
              <a:rPr lang="en-US" dirty="0" smtClean="0"/>
              <a:t>Once you start unraveling the actors and their actions over time, analytics come in to play to augment your fact finding. </a:t>
            </a:r>
            <a:endParaRPr lang="en-US" dirty="0"/>
          </a:p>
        </p:txBody>
      </p:sp>
      <p:sp>
        <p:nvSpPr>
          <p:cNvPr id="4" name="Footer Placeholder 3"/>
          <p:cNvSpPr>
            <a:spLocks noGrp="1"/>
          </p:cNvSpPr>
          <p:nvPr>
            <p:ph type="ftr" sz="quarter"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D6ED6591-320A-46AF-833B-1B5D3E4AB7E7}" type="slidenum">
              <a:rPr lang="en-US" smtClean="0"/>
              <a:pPr/>
              <a:t>11</a:t>
            </a:fld>
            <a:endParaRPr lang="en-US"/>
          </a:p>
        </p:txBody>
      </p:sp>
    </p:spTree>
    <p:extLst>
      <p:ext uri="{BB962C8B-B14F-4D97-AF65-F5344CB8AC3E}">
        <p14:creationId xmlns:p14="http://schemas.microsoft.com/office/powerpoint/2010/main" val="165813233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do you start?</a:t>
            </a:r>
            <a:endParaRPr lang="en-US" dirty="0"/>
          </a:p>
        </p:txBody>
      </p:sp>
      <p:sp>
        <p:nvSpPr>
          <p:cNvPr id="3" name="Content Placeholder 2"/>
          <p:cNvSpPr>
            <a:spLocks noGrp="1"/>
          </p:cNvSpPr>
          <p:nvPr>
            <p:ph idx="1"/>
          </p:nvPr>
        </p:nvSpPr>
        <p:spPr/>
        <p:txBody>
          <a:bodyPr/>
          <a:lstStyle/>
          <a:p>
            <a:r>
              <a:rPr lang="en-US" dirty="0" smtClean="0"/>
              <a:t>We usually </a:t>
            </a:r>
            <a:r>
              <a:rPr lang="en-US" dirty="0" smtClean="0">
                <a:solidFill>
                  <a:srgbClr val="FF0000"/>
                </a:solidFill>
              </a:rPr>
              <a:t>know the basics of the story</a:t>
            </a:r>
            <a:r>
              <a:rPr lang="en-US" dirty="0" smtClean="0"/>
              <a:t>, or at least the allegations. </a:t>
            </a:r>
          </a:p>
          <a:p>
            <a:r>
              <a:rPr lang="en-US" dirty="0" smtClean="0"/>
              <a:t>We usually can </a:t>
            </a:r>
            <a:r>
              <a:rPr lang="en-US" dirty="0" smtClean="0">
                <a:solidFill>
                  <a:srgbClr val="FF0000"/>
                </a:solidFill>
              </a:rPr>
              <a:t>identify some of the main actors </a:t>
            </a:r>
            <a:r>
              <a:rPr lang="en-US" dirty="0" smtClean="0"/>
              <a:t>and the </a:t>
            </a:r>
            <a:r>
              <a:rPr lang="en-US" dirty="0" smtClean="0">
                <a:solidFill>
                  <a:srgbClr val="FF0000"/>
                </a:solidFill>
              </a:rPr>
              <a:t>time period </a:t>
            </a:r>
            <a:r>
              <a:rPr lang="en-US" dirty="0" smtClean="0"/>
              <a:t>involved.</a:t>
            </a:r>
          </a:p>
          <a:p>
            <a:r>
              <a:rPr lang="en-US" dirty="0" smtClean="0"/>
              <a:t>We can also identify </a:t>
            </a:r>
            <a:r>
              <a:rPr lang="en-US" dirty="0" smtClean="0">
                <a:solidFill>
                  <a:srgbClr val="FF0000"/>
                </a:solidFill>
              </a:rPr>
              <a:t>where the facts most likely reside </a:t>
            </a:r>
            <a:r>
              <a:rPr lang="en-US" dirty="0" smtClean="0"/>
              <a:t>(almost always email).</a:t>
            </a:r>
          </a:p>
          <a:p>
            <a:r>
              <a:rPr lang="en-US" dirty="0" smtClean="0"/>
              <a:t>Once you start finding a few facts, </a:t>
            </a:r>
            <a:r>
              <a:rPr lang="en-US" dirty="0" smtClean="0">
                <a:solidFill>
                  <a:srgbClr val="3366FF"/>
                </a:solidFill>
              </a:rPr>
              <a:t>let the data speak for itself. </a:t>
            </a:r>
            <a:endParaRPr lang="en-US" dirty="0">
              <a:solidFill>
                <a:srgbClr val="3366FF"/>
              </a:solidFill>
            </a:endParaRPr>
          </a:p>
        </p:txBody>
      </p:sp>
      <p:sp>
        <p:nvSpPr>
          <p:cNvPr id="4" name="Footer Placeholder 3"/>
          <p:cNvSpPr>
            <a:spLocks noGrp="1"/>
          </p:cNvSpPr>
          <p:nvPr>
            <p:ph type="ftr" sz="quarter"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D6ED6591-320A-46AF-833B-1B5D3E4AB7E7}" type="slidenum">
              <a:rPr lang="en-US" smtClean="0"/>
              <a:pPr/>
              <a:t>12</a:t>
            </a:fld>
            <a:endParaRPr lang="en-US"/>
          </a:p>
        </p:txBody>
      </p:sp>
    </p:spTree>
    <p:extLst>
      <p:ext uri="{BB962C8B-B14F-4D97-AF65-F5344CB8AC3E}">
        <p14:creationId xmlns:p14="http://schemas.microsoft.com/office/powerpoint/2010/main" val="64625914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Future of Analytics and the Law</a:t>
            </a:r>
            <a:endParaRPr lang="en-US" dirty="0"/>
          </a:p>
        </p:txBody>
      </p:sp>
      <p:pic>
        <p:nvPicPr>
          <p:cNvPr id="6" name="Content Placeholder 5" descr="CrystalBall2.jpg"/>
          <p:cNvPicPr>
            <a:picLocks noGrp="1" noChangeAspect="1"/>
          </p:cNvPicPr>
          <p:nvPr>
            <p:ph idx="1"/>
          </p:nvPr>
        </p:nvPicPr>
        <p:blipFill>
          <a:blip r:embed="rId2">
            <a:extLst>
              <a:ext uri="{28A0092B-C50C-407E-A947-70E740481C1C}">
                <a14:useLocalDpi xmlns:a14="http://schemas.microsoft.com/office/drawing/2010/main" val="0"/>
              </a:ext>
            </a:extLst>
          </a:blip>
          <a:srcRect l="5014" r="5014"/>
          <a:stretch>
            <a:fillRect/>
          </a:stretch>
        </p:blipFill>
        <p:spPr/>
      </p:pic>
      <p:sp>
        <p:nvSpPr>
          <p:cNvPr id="4" name="Footer Placeholder 3"/>
          <p:cNvSpPr>
            <a:spLocks noGrp="1"/>
          </p:cNvSpPr>
          <p:nvPr>
            <p:ph type="ftr" sz="quarter"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D6ED6591-320A-46AF-833B-1B5D3E4AB7E7}" type="slidenum">
              <a:rPr lang="en-US" smtClean="0"/>
              <a:pPr/>
              <a:t>13</a:t>
            </a:fld>
            <a:endParaRPr lang="en-US"/>
          </a:p>
        </p:txBody>
      </p:sp>
    </p:spTree>
    <p:extLst>
      <p:ext uri="{BB962C8B-B14F-4D97-AF65-F5344CB8AC3E}">
        <p14:creationId xmlns:p14="http://schemas.microsoft.com/office/powerpoint/2010/main" val="303868246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D6ED6591-320A-46AF-833B-1B5D3E4AB7E7}" type="slidenum">
              <a:rPr lang="en-US" smtClean="0"/>
              <a:pPr/>
              <a:t>14</a:t>
            </a:fld>
            <a:endParaRPr lang="en-US"/>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6389" y="1293813"/>
            <a:ext cx="8413750" cy="42735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val="185930290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D6ED6591-320A-46AF-833B-1B5D3E4AB7E7}" type="slidenum">
              <a:rPr lang="en-US" smtClean="0"/>
              <a:pPr/>
              <a:t>15</a:t>
            </a:fld>
            <a:endParaRPr lang="en-US"/>
          </a:p>
        </p:txBody>
      </p:sp>
      <p:pic>
        <p:nvPicPr>
          <p:cNvPr id="819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8738" y="1403287"/>
            <a:ext cx="6816344" cy="479300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val="111927884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D6ED6591-320A-46AF-833B-1B5D3E4AB7E7}" type="slidenum">
              <a:rPr lang="en-US" smtClean="0"/>
              <a:pPr/>
              <a:t>16</a:t>
            </a:fld>
            <a:endParaRPr lang="en-US"/>
          </a:p>
        </p:txBody>
      </p:sp>
      <p:pic>
        <p:nvPicPr>
          <p:cNvPr id="6" name="Picture 5"/>
          <p:cNvPicPr>
            <a:picLocks noChangeAspect="1"/>
          </p:cNvPicPr>
          <p:nvPr/>
        </p:nvPicPr>
        <p:blipFill>
          <a:blip r:embed="rId2"/>
          <a:stretch>
            <a:fillRect/>
          </a:stretch>
        </p:blipFill>
        <p:spPr>
          <a:xfrm rot="20597701">
            <a:off x="419561" y="1984840"/>
            <a:ext cx="2570575" cy="2236285"/>
          </a:xfrm>
          <a:prstGeom prst="rect">
            <a:avLst/>
          </a:prstGeom>
        </p:spPr>
      </p:pic>
      <p:pic>
        <p:nvPicPr>
          <p:cNvPr id="7" name="Picture 6"/>
          <p:cNvPicPr>
            <a:picLocks noChangeAspect="1"/>
          </p:cNvPicPr>
          <p:nvPr/>
        </p:nvPicPr>
        <p:blipFill>
          <a:blip r:embed="rId3"/>
          <a:stretch>
            <a:fillRect/>
          </a:stretch>
        </p:blipFill>
        <p:spPr>
          <a:xfrm rot="838041">
            <a:off x="2821373" y="1895592"/>
            <a:ext cx="3479800" cy="2336800"/>
          </a:xfrm>
          <a:prstGeom prst="rect">
            <a:avLst/>
          </a:prstGeom>
        </p:spPr>
      </p:pic>
      <p:pic>
        <p:nvPicPr>
          <p:cNvPr id="8" name="Picture 7"/>
          <p:cNvPicPr>
            <a:picLocks noChangeAspect="1"/>
          </p:cNvPicPr>
          <p:nvPr/>
        </p:nvPicPr>
        <p:blipFill>
          <a:blip r:embed="rId4"/>
          <a:stretch>
            <a:fillRect/>
          </a:stretch>
        </p:blipFill>
        <p:spPr>
          <a:xfrm rot="20817235">
            <a:off x="969422" y="3791057"/>
            <a:ext cx="2563940" cy="1980769"/>
          </a:xfrm>
          <a:prstGeom prst="rect">
            <a:avLst/>
          </a:prstGeom>
        </p:spPr>
      </p:pic>
      <p:pic>
        <p:nvPicPr>
          <p:cNvPr id="9" name="Picture 8"/>
          <p:cNvPicPr>
            <a:picLocks noChangeAspect="1"/>
          </p:cNvPicPr>
          <p:nvPr/>
        </p:nvPicPr>
        <p:blipFill>
          <a:blip r:embed="rId5"/>
          <a:stretch>
            <a:fillRect/>
          </a:stretch>
        </p:blipFill>
        <p:spPr>
          <a:xfrm rot="1283470">
            <a:off x="6399258" y="4174436"/>
            <a:ext cx="1879600" cy="1182222"/>
          </a:xfrm>
          <a:prstGeom prst="rect">
            <a:avLst/>
          </a:prstGeom>
        </p:spPr>
      </p:pic>
      <p:pic>
        <p:nvPicPr>
          <p:cNvPr id="10" name="Picture 9"/>
          <p:cNvPicPr>
            <a:picLocks noChangeAspect="1"/>
          </p:cNvPicPr>
          <p:nvPr/>
        </p:nvPicPr>
        <p:blipFill>
          <a:blip r:embed="rId6"/>
          <a:stretch>
            <a:fillRect/>
          </a:stretch>
        </p:blipFill>
        <p:spPr>
          <a:xfrm>
            <a:off x="3810000" y="3796180"/>
            <a:ext cx="1905000" cy="1905000"/>
          </a:xfrm>
          <a:prstGeom prst="rect">
            <a:avLst/>
          </a:prstGeom>
        </p:spPr>
      </p:pic>
      <p:pic>
        <p:nvPicPr>
          <p:cNvPr id="11" name="Picture 10"/>
          <p:cNvPicPr>
            <a:picLocks noChangeAspect="1"/>
          </p:cNvPicPr>
          <p:nvPr/>
        </p:nvPicPr>
        <p:blipFill>
          <a:blip r:embed="rId7"/>
          <a:stretch>
            <a:fillRect/>
          </a:stretch>
        </p:blipFill>
        <p:spPr>
          <a:xfrm>
            <a:off x="6248400" y="1967380"/>
            <a:ext cx="1738745" cy="1404906"/>
          </a:xfrm>
          <a:prstGeom prst="rect">
            <a:avLst/>
          </a:prstGeom>
        </p:spPr>
      </p:pic>
    </p:spTree>
    <p:extLst>
      <p:ext uri="{BB962C8B-B14F-4D97-AF65-F5344CB8AC3E}">
        <p14:creationId xmlns:p14="http://schemas.microsoft.com/office/powerpoint/2010/main" val="205376609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Cumulative Economic Impact </a:t>
            </a:r>
            <a:endParaRPr lang="en-US" dirty="0"/>
          </a:p>
        </p:txBody>
      </p:sp>
      <p:sp>
        <p:nvSpPr>
          <p:cNvPr id="4" name="Footer Placeholder 3"/>
          <p:cNvSpPr>
            <a:spLocks noGrp="1"/>
          </p:cNvSpPr>
          <p:nvPr>
            <p:ph type="ftr" sz="quarter"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D6ED6591-320A-46AF-833B-1B5D3E4AB7E7}" type="slidenum">
              <a:rPr lang="en-US" smtClean="0"/>
              <a:pPr/>
              <a:t>17</a:t>
            </a:fld>
            <a:endParaRPr lang="en-US"/>
          </a:p>
        </p:txBody>
      </p:sp>
      <p:pic>
        <p:nvPicPr>
          <p:cNvPr id="7" name="Content Placeholder 6" descr="coupons-pile-918x516.jpg"/>
          <p:cNvPicPr>
            <a:picLocks noGrp="1" noChangeAspect="1"/>
          </p:cNvPicPr>
          <p:nvPr>
            <p:ph idx="1"/>
          </p:nvPr>
        </p:nvPicPr>
        <p:blipFill>
          <a:blip r:embed="rId2">
            <a:extLst>
              <a:ext uri="{28A0092B-C50C-407E-A947-70E740481C1C}">
                <a14:useLocalDpi xmlns:a14="http://schemas.microsoft.com/office/drawing/2010/main" val="0"/>
              </a:ext>
            </a:extLst>
          </a:blip>
          <a:srcRect l="-1341" r="-1341"/>
          <a:stretch>
            <a:fillRect/>
          </a:stretch>
        </p:blipFill>
        <p:spPr/>
      </p:pic>
    </p:spTree>
    <p:extLst>
      <p:ext uri="{BB962C8B-B14F-4D97-AF65-F5344CB8AC3E}">
        <p14:creationId xmlns:p14="http://schemas.microsoft.com/office/powerpoint/2010/main" val="347602795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D6ED6591-320A-46AF-833B-1B5D3E4AB7E7}" type="slidenum">
              <a:rPr lang="en-US" smtClean="0"/>
              <a:pPr/>
              <a:t>18</a:t>
            </a:fld>
            <a:endParaRPr lang="en-US"/>
          </a:p>
        </p:txBody>
      </p:sp>
      <p:pic>
        <p:nvPicPr>
          <p:cNvPr id="2" name="Picture 1" descr="imgres.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5746" y="2433759"/>
            <a:ext cx="7399186" cy="2550111"/>
          </a:xfrm>
          <a:prstGeom prst="rect">
            <a:avLst/>
          </a:prstGeom>
        </p:spPr>
      </p:pic>
      <p:sp>
        <p:nvSpPr>
          <p:cNvPr id="7" name="Title 1"/>
          <p:cNvSpPr>
            <a:spLocks noGrp="1"/>
          </p:cNvSpPr>
          <p:nvPr>
            <p:ph type="title"/>
          </p:nvPr>
        </p:nvSpPr>
        <p:spPr>
          <a:xfrm>
            <a:off x="685800" y="1219200"/>
            <a:ext cx="7795258" cy="590595"/>
          </a:xfrm>
        </p:spPr>
        <p:txBody>
          <a:bodyPr/>
          <a:lstStyle/>
          <a:p>
            <a:r>
              <a:rPr lang="en-US" dirty="0" smtClean="0"/>
              <a:t>Putting people into groups and offering them stuff</a:t>
            </a:r>
            <a:endParaRPr lang="en-US" dirty="0"/>
          </a:p>
        </p:txBody>
      </p:sp>
      <p:sp>
        <p:nvSpPr>
          <p:cNvPr id="8" name="TextBox 7"/>
          <p:cNvSpPr txBox="1"/>
          <p:nvPr/>
        </p:nvSpPr>
        <p:spPr>
          <a:xfrm>
            <a:off x="1546146" y="5219968"/>
            <a:ext cx="5660524" cy="523220"/>
          </a:xfrm>
          <a:prstGeom prst="rect">
            <a:avLst/>
          </a:prstGeom>
          <a:noFill/>
        </p:spPr>
        <p:txBody>
          <a:bodyPr wrap="none" rtlCol="0">
            <a:spAutoFit/>
          </a:bodyPr>
          <a:lstStyle/>
          <a:p>
            <a:r>
              <a:rPr lang="en-US" sz="2800" dirty="0" smtClean="0"/>
              <a:t>This is the definition of </a:t>
            </a:r>
            <a:r>
              <a:rPr lang="en-US" sz="2800" dirty="0" smtClean="0">
                <a:solidFill>
                  <a:srgbClr val="FF0000"/>
                </a:solidFill>
              </a:rPr>
              <a:t>discrimination</a:t>
            </a:r>
            <a:endParaRPr lang="en-US" sz="2800" dirty="0">
              <a:solidFill>
                <a:srgbClr val="FF0000"/>
              </a:solidFill>
            </a:endParaRPr>
          </a:p>
        </p:txBody>
      </p:sp>
    </p:spTree>
    <p:extLst>
      <p:ext uri="{BB962C8B-B14F-4D97-AF65-F5344CB8AC3E}">
        <p14:creationId xmlns:p14="http://schemas.microsoft.com/office/powerpoint/2010/main" val="247963495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Algorithmic Bullying</a:t>
            </a:r>
            <a:endParaRPr lang="en-US" dirty="0"/>
          </a:p>
        </p:txBody>
      </p:sp>
      <p:pic>
        <p:nvPicPr>
          <p:cNvPr id="6" name="Content Placeholder 5"/>
          <p:cNvPicPr>
            <a:picLocks noGrp="1" noChangeAspect="1"/>
          </p:cNvPicPr>
          <p:nvPr>
            <p:ph idx="1"/>
          </p:nvPr>
        </p:nvPicPr>
        <p:blipFill>
          <a:blip r:embed="rId2"/>
          <a:srcRect t="-136415" b="-136415"/>
          <a:stretch>
            <a:fillRect/>
          </a:stretch>
        </p:blipFill>
        <p:spPr>
          <a:xfrm>
            <a:off x="662942" y="310168"/>
            <a:ext cx="7795258" cy="4267200"/>
          </a:xfrm>
        </p:spPr>
      </p:pic>
      <p:sp>
        <p:nvSpPr>
          <p:cNvPr id="4" name="Footer Placeholder 3"/>
          <p:cNvSpPr>
            <a:spLocks noGrp="1"/>
          </p:cNvSpPr>
          <p:nvPr>
            <p:ph type="ftr" sz="quarter"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D6ED6591-320A-46AF-833B-1B5D3E4AB7E7}" type="slidenum">
              <a:rPr lang="en-US" smtClean="0"/>
              <a:pPr/>
              <a:t>19</a:t>
            </a:fld>
            <a:endParaRPr lang="en-US"/>
          </a:p>
        </p:txBody>
      </p:sp>
      <p:pic>
        <p:nvPicPr>
          <p:cNvPr id="7" name="Picture 6" descr="imgres.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63623" y="3086011"/>
            <a:ext cx="5811542" cy="3254464"/>
          </a:xfrm>
          <a:prstGeom prst="rect">
            <a:avLst/>
          </a:prstGeom>
        </p:spPr>
      </p:pic>
    </p:spTree>
    <p:extLst>
      <p:ext uri="{BB962C8B-B14F-4D97-AF65-F5344CB8AC3E}">
        <p14:creationId xmlns:p14="http://schemas.microsoft.com/office/powerpoint/2010/main" val="181994356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Role of Algorithms</a:t>
            </a:r>
            <a:endParaRPr lang="en-US" dirty="0"/>
          </a:p>
        </p:txBody>
      </p:sp>
      <p:sp>
        <p:nvSpPr>
          <p:cNvPr id="3" name="Content Placeholder 2"/>
          <p:cNvSpPr>
            <a:spLocks noGrp="1"/>
          </p:cNvSpPr>
          <p:nvPr>
            <p:ph idx="1"/>
          </p:nvPr>
        </p:nvSpPr>
        <p:spPr/>
        <p:txBody>
          <a:bodyPr>
            <a:normAutofit fontScale="92500"/>
          </a:bodyPr>
          <a:lstStyle/>
          <a:p>
            <a:r>
              <a:rPr lang="en-US" dirty="0" smtClean="0"/>
              <a:t>United boards a plane, it isn’t overbooked, everyone is seated.</a:t>
            </a:r>
          </a:p>
          <a:p>
            <a:r>
              <a:rPr lang="en-US" dirty="0" smtClean="0"/>
              <a:t>A deadheading flight crew of four arrives at the gate.</a:t>
            </a:r>
          </a:p>
          <a:p>
            <a:r>
              <a:rPr lang="en-US" dirty="0" smtClean="0"/>
              <a:t>A </a:t>
            </a:r>
            <a:r>
              <a:rPr lang="en-US" dirty="0" smtClean="0">
                <a:solidFill>
                  <a:srgbClr val="FF0000"/>
                </a:solidFill>
              </a:rPr>
              <a:t>scheduling algorithm </a:t>
            </a:r>
            <a:r>
              <a:rPr lang="en-US" dirty="0" smtClean="0"/>
              <a:t>decides that the crew has priority over passenger revenue.</a:t>
            </a:r>
          </a:p>
          <a:p>
            <a:r>
              <a:rPr lang="en-US" dirty="0" smtClean="0"/>
              <a:t>A </a:t>
            </a:r>
            <a:r>
              <a:rPr lang="en-US" dirty="0" smtClean="0">
                <a:solidFill>
                  <a:srgbClr val="FF0000"/>
                </a:solidFill>
              </a:rPr>
              <a:t>financial algorithm </a:t>
            </a:r>
            <a:r>
              <a:rPr lang="en-US" dirty="0" smtClean="0"/>
              <a:t>authorizes an offer of $800 (and no more) to volunteers to leave the plane. No one takes the offer.</a:t>
            </a:r>
          </a:p>
          <a:p>
            <a:r>
              <a:rPr lang="en-US" dirty="0" smtClean="0"/>
              <a:t>A </a:t>
            </a:r>
            <a:r>
              <a:rPr lang="en-US" dirty="0" smtClean="0">
                <a:solidFill>
                  <a:srgbClr val="FF0000"/>
                </a:solidFill>
              </a:rPr>
              <a:t>customer value algorithm </a:t>
            </a:r>
            <a:r>
              <a:rPr lang="en-US" dirty="0" smtClean="0"/>
              <a:t>determines which four passengers will cause the least lifetime revenue loss.</a:t>
            </a:r>
          </a:p>
          <a:p>
            <a:r>
              <a:rPr lang="en-US" dirty="0" smtClean="0"/>
              <a:t>Stock price drop: $225M</a:t>
            </a:r>
            <a:endParaRPr lang="en-US" dirty="0"/>
          </a:p>
        </p:txBody>
      </p:sp>
      <p:sp>
        <p:nvSpPr>
          <p:cNvPr id="4" name="Footer Placeholder 3"/>
          <p:cNvSpPr>
            <a:spLocks noGrp="1"/>
          </p:cNvSpPr>
          <p:nvPr>
            <p:ph type="ftr" sz="quarter"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D6ED6591-320A-46AF-833B-1B5D3E4AB7E7}" type="slidenum">
              <a:rPr lang="en-US" smtClean="0"/>
              <a:pPr/>
              <a:t>20</a:t>
            </a:fld>
            <a:endParaRPr lang="en-US"/>
          </a:p>
        </p:txBody>
      </p:sp>
      <p:sp>
        <p:nvSpPr>
          <p:cNvPr id="6" name="TextBox 5"/>
          <p:cNvSpPr txBox="1"/>
          <p:nvPr/>
        </p:nvSpPr>
        <p:spPr>
          <a:xfrm>
            <a:off x="6876395" y="6026366"/>
            <a:ext cx="1848282" cy="369332"/>
          </a:xfrm>
          <a:prstGeom prst="rect">
            <a:avLst/>
          </a:prstGeom>
          <a:noFill/>
        </p:spPr>
        <p:txBody>
          <a:bodyPr wrap="none" rtlCol="0">
            <a:spAutoFit/>
          </a:bodyPr>
          <a:lstStyle/>
          <a:p>
            <a:r>
              <a:rPr lang="en-US" dirty="0" smtClean="0"/>
              <a:t>Credit: John Robb</a:t>
            </a:r>
            <a:endParaRPr lang="en-US" dirty="0"/>
          </a:p>
        </p:txBody>
      </p:sp>
    </p:spTree>
    <p:extLst>
      <p:ext uri="{BB962C8B-B14F-4D97-AF65-F5344CB8AC3E}">
        <p14:creationId xmlns:p14="http://schemas.microsoft.com/office/powerpoint/2010/main" val="408161363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D6ED6591-320A-46AF-833B-1B5D3E4AB7E7}" type="slidenum">
              <a:rPr lang="en-US" smtClean="0"/>
              <a:pPr/>
              <a:t>21</a:t>
            </a:fld>
            <a:endParaRPr lang="en-US"/>
          </a:p>
        </p:txBody>
      </p:sp>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1475" y="1366838"/>
            <a:ext cx="8401050" cy="41275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val="394429300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317964"/>
            <a:ext cx="7795258" cy="590595"/>
          </a:xfrm>
        </p:spPr>
        <p:txBody>
          <a:bodyPr/>
          <a:lstStyle/>
          <a:p>
            <a:pPr algn="ctr"/>
            <a:r>
              <a:rPr lang="en-US" sz="2800" dirty="0"/>
              <a:t>Current Laws and Regulations Don’t Fit Current Applications of Analytics</a:t>
            </a:r>
          </a:p>
        </p:txBody>
      </p:sp>
      <p:sp>
        <p:nvSpPr>
          <p:cNvPr id="4" name="Footer Placeholder 3"/>
          <p:cNvSpPr>
            <a:spLocks noGrp="1"/>
          </p:cNvSpPr>
          <p:nvPr>
            <p:ph type="ftr" sz="quarter"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D6ED6591-320A-46AF-833B-1B5D3E4AB7E7}" type="slidenum">
              <a:rPr lang="en-US" smtClean="0"/>
              <a:pPr/>
              <a:t>22</a:t>
            </a:fld>
            <a:endParaRPr lang="en-US"/>
          </a:p>
        </p:txBody>
      </p:sp>
      <p:sp>
        <p:nvSpPr>
          <p:cNvPr id="6" name="Content Placeholder 2"/>
          <p:cNvSpPr>
            <a:spLocks noGrp="1"/>
          </p:cNvSpPr>
          <p:nvPr>
            <p:ph idx="1"/>
          </p:nvPr>
        </p:nvSpPr>
        <p:spPr>
          <a:xfrm>
            <a:off x="685800" y="2147503"/>
            <a:ext cx="7795258" cy="3948498"/>
          </a:xfrm>
        </p:spPr>
        <p:txBody>
          <a:bodyPr>
            <a:normAutofit/>
          </a:bodyPr>
          <a:lstStyle/>
          <a:p>
            <a:pPr marL="0" indent="0">
              <a:buNone/>
            </a:pPr>
            <a:r>
              <a:rPr lang="en-US" i="1" dirty="0"/>
              <a:t>In 2012 Facebook conducted an “emotional contagion” study, manipulating the display of happy and sad content in the news feeds of 150,000 users to see if they would share happy or sad content</a:t>
            </a:r>
          </a:p>
          <a:p>
            <a:pPr marL="0" indent="0">
              <a:buNone/>
            </a:pPr>
            <a:r>
              <a:rPr lang="en-US" i="1" dirty="0"/>
              <a:t>	</a:t>
            </a:r>
          </a:p>
          <a:p>
            <a:pPr marL="0" indent="0">
              <a:buNone/>
            </a:pPr>
            <a:endParaRPr lang="en-US" i="1" dirty="0"/>
          </a:p>
          <a:p>
            <a:pPr marL="0" indent="0">
              <a:buNone/>
            </a:pPr>
            <a:endParaRPr lang="en-US" i="1" dirty="0"/>
          </a:p>
          <a:p>
            <a:pPr marL="0" indent="0">
              <a:buNone/>
            </a:pPr>
            <a:r>
              <a:rPr lang="en-US" i="1" dirty="0"/>
              <a:t>	</a:t>
            </a:r>
            <a:endParaRPr lang="en-US" dirty="0"/>
          </a:p>
          <a:p>
            <a:pPr marL="0" indent="0">
              <a:buNone/>
            </a:pPr>
            <a:endParaRPr lang="en-US" dirty="0"/>
          </a:p>
          <a:p>
            <a:pPr marL="0" indent="0">
              <a:buNone/>
            </a:pPr>
            <a:endParaRPr lang="en-US" dirty="0"/>
          </a:p>
        </p:txBody>
      </p:sp>
      <p:pic>
        <p:nvPicPr>
          <p:cNvPr id="7" name="Picture 6"/>
          <p:cNvPicPr>
            <a:picLocks noChangeAspect="1"/>
          </p:cNvPicPr>
          <p:nvPr/>
        </p:nvPicPr>
        <p:blipFill>
          <a:blip r:embed="rId2"/>
          <a:stretch>
            <a:fillRect/>
          </a:stretch>
        </p:blipFill>
        <p:spPr>
          <a:xfrm>
            <a:off x="1952625" y="4236567"/>
            <a:ext cx="5238750" cy="1925293"/>
          </a:xfrm>
          <a:prstGeom prst="rect">
            <a:avLst/>
          </a:prstGeom>
        </p:spPr>
      </p:pic>
    </p:spTree>
    <p:extLst>
      <p:ext uri="{BB962C8B-B14F-4D97-AF65-F5344CB8AC3E}">
        <p14:creationId xmlns:p14="http://schemas.microsoft.com/office/powerpoint/2010/main" val="344117658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000" dirty="0" smtClean="0"/>
              <a:t>Notice and Consent</a:t>
            </a:r>
            <a:endParaRPr lang="en-US" sz="2000" dirty="0"/>
          </a:p>
        </p:txBody>
      </p:sp>
      <p:sp>
        <p:nvSpPr>
          <p:cNvPr id="4" name="Footer Placeholder 3"/>
          <p:cNvSpPr>
            <a:spLocks noGrp="1"/>
          </p:cNvSpPr>
          <p:nvPr>
            <p:ph type="ftr" sz="quarter"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D6ED6591-320A-46AF-833B-1B5D3E4AB7E7}" type="slidenum">
              <a:rPr lang="en-US" smtClean="0"/>
              <a:pPr/>
              <a:t>23</a:t>
            </a:fld>
            <a:endParaRPr lang="en-US"/>
          </a:p>
        </p:txBody>
      </p:sp>
      <p:pic>
        <p:nvPicPr>
          <p:cNvPr id="6" name="Content Placeholder 5" descr="store traffic.jpg"/>
          <p:cNvPicPr>
            <a:picLocks noGrp="1" noChangeAspect="1"/>
          </p:cNvPicPr>
          <p:nvPr>
            <p:ph idx="1"/>
          </p:nvPr>
        </p:nvPicPr>
        <p:blipFill>
          <a:blip r:embed="rId2">
            <a:extLst>
              <a:ext uri="{28A0092B-C50C-407E-A947-70E740481C1C}">
                <a14:useLocalDpi xmlns:a14="http://schemas.microsoft.com/office/drawing/2010/main" val="0"/>
              </a:ext>
            </a:extLst>
          </a:blip>
          <a:srcRect t="9069" b="9069"/>
          <a:stretch>
            <a:fillRect/>
          </a:stretch>
        </p:blipFill>
        <p:spPr>
          <a:prstGeom prst="rect">
            <a:avLst/>
          </a:prstGeom>
        </p:spPr>
      </p:pic>
    </p:spTree>
    <p:extLst>
      <p:ext uri="{BB962C8B-B14F-4D97-AF65-F5344CB8AC3E}">
        <p14:creationId xmlns:p14="http://schemas.microsoft.com/office/powerpoint/2010/main" val="277694931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000" dirty="0" smtClean="0"/>
              <a:t>Data Ownership</a:t>
            </a:r>
            <a:endParaRPr lang="en-US" sz="2000" dirty="0"/>
          </a:p>
        </p:txBody>
      </p:sp>
      <p:sp>
        <p:nvSpPr>
          <p:cNvPr id="4" name="Footer Placeholder 3"/>
          <p:cNvSpPr>
            <a:spLocks noGrp="1"/>
          </p:cNvSpPr>
          <p:nvPr>
            <p:ph type="ftr" sz="quarter"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D6ED6591-320A-46AF-833B-1B5D3E4AB7E7}" type="slidenum">
              <a:rPr lang="en-US" smtClean="0"/>
              <a:pPr/>
              <a:t>24</a:t>
            </a:fld>
            <a:endParaRPr lang="en-US"/>
          </a:p>
        </p:txBody>
      </p:sp>
      <p:pic>
        <p:nvPicPr>
          <p:cNvPr id="6" name="Content Placeholder 5"/>
          <p:cNvPicPr>
            <a:picLocks noGrp="1" noChangeAspect="1"/>
          </p:cNvPicPr>
          <p:nvPr>
            <p:ph idx="1"/>
          </p:nvPr>
        </p:nvPicPr>
        <p:blipFill>
          <a:blip r:embed="rId2"/>
          <a:srcRect t="1120" b="1120"/>
          <a:stretch>
            <a:fillRect/>
          </a:stretch>
        </p:blipFill>
        <p:spPr>
          <a:prstGeom prst="rect">
            <a:avLst/>
          </a:prstGeom>
        </p:spPr>
      </p:pic>
    </p:spTree>
    <p:extLst>
      <p:ext uri="{BB962C8B-B14F-4D97-AF65-F5344CB8AC3E}">
        <p14:creationId xmlns:p14="http://schemas.microsoft.com/office/powerpoint/2010/main" val="322549509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Acting in a Legal Greenfield</a:t>
            </a:r>
            <a:endParaRPr lang="en-US" dirty="0"/>
          </a:p>
        </p:txBody>
      </p:sp>
      <p:pic>
        <p:nvPicPr>
          <p:cNvPr id="6" name="Content Placeholder 5" descr="greenfield.jpg"/>
          <p:cNvPicPr>
            <a:picLocks noGrp="1" noChangeAspect="1"/>
          </p:cNvPicPr>
          <p:nvPr>
            <p:ph idx="1"/>
          </p:nvPr>
        </p:nvPicPr>
        <p:blipFill>
          <a:blip r:embed="rId2">
            <a:extLst>
              <a:ext uri="{28A0092B-C50C-407E-A947-70E740481C1C}">
                <a14:useLocalDpi xmlns:a14="http://schemas.microsoft.com/office/drawing/2010/main" val="0"/>
              </a:ext>
            </a:extLst>
          </a:blip>
          <a:srcRect l="1052" r="1052"/>
          <a:stretch>
            <a:fillRect/>
          </a:stretch>
        </p:blipFill>
        <p:spPr>
          <a:xfrm>
            <a:off x="549155" y="1961151"/>
            <a:ext cx="7758646" cy="3965763"/>
          </a:xfrm>
        </p:spPr>
      </p:pic>
      <p:sp>
        <p:nvSpPr>
          <p:cNvPr id="4" name="Footer Placeholder 3"/>
          <p:cNvSpPr>
            <a:spLocks noGrp="1"/>
          </p:cNvSpPr>
          <p:nvPr>
            <p:ph type="ftr" sz="quarter"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D6ED6591-320A-46AF-833B-1B5D3E4AB7E7}" type="slidenum">
              <a:rPr lang="en-US" smtClean="0"/>
              <a:pPr/>
              <a:t>25</a:t>
            </a:fld>
            <a:endParaRPr lang="en-US"/>
          </a:p>
        </p:txBody>
      </p:sp>
    </p:spTree>
    <p:extLst>
      <p:ext uri="{BB962C8B-B14F-4D97-AF65-F5344CB8AC3E}">
        <p14:creationId xmlns:p14="http://schemas.microsoft.com/office/powerpoint/2010/main" val="228395338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Thinking Through the Risks</a:t>
            </a:r>
            <a:endParaRPr lang="en-US" dirty="0"/>
          </a:p>
        </p:txBody>
      </p:sp>
      <p:pic>
        <p:nvPicPr>
          <p:cNvPr id="5" name="Content Placeholder 4"/>
          <p:cNvPicPr>
            <a:picLocks noGrp="1" noChangeAspect="1"/>
          </p:cNvPicPr>
          <p:nvPr>
            <p:ph idx="1"/>
          </p:nvPr>
        </p:nvPicPr>
        <p:blipFill rotWithShape="1">
          <a:blip r:embed="rId2"/>
          <a:srcRect l="1907" r="683"/>
          <a:stretch/>
        </p:blipFill>
        <p:spPr>
          <a:xfrm>
            <a:off x="1091375" y="2167168"/>
            <a:ext cx="2155751" cy="3139240"/>
          </a:xfrm>
        </p:spPr>
      </p:pic>
      <p:sp>
        <p:nvSpPr>
          <p:cNvPr id="4" name="Slide Number Placeholder 3"/>
          <p:cNvSpPr>
            <a:spLocks noGrp="1"/>
          </p:cNvSpPr>
          <p:nvPr>
            <p:ph type="sldNum" sz="quarter" idx="11"/>
          </p:nvPr>
        </p:nvSpPr>
        <p:spPr/>
        <p:txBody>
          <a:bodyPr/>
          <a:lstStyle/>
          <a:p>
            <a:fld id="{D6ED6591-320A-46AF-833B-1B5D3E4AB7E7}" type="slidenum">
              <a:rPr lang="en-US" smtClean="0"/>
              <a:pPr/>
              <a:t>26</a:t>
            </a:fld>
            <a:endParaRPr lang="en-US"/>
          </a:p>
        </p:txBody>
      </p:sp>
      <p:pic>
        <p:nvPicPr>
          <p:cNvPr id="6" name="Picture 5"/>
          <p:cNvPicPr>
            <a:picLocks noChangeAspect="1"/>
          </p:cNvPicPr>
          <p:nvPr/>
        </p:nvPicPr>
        <p:blipFill>
          <a:blip r:embed="rId3"/>
          <a:stretch>
            <a:fillRect/>
          </a:stretch>
        </p:blipFill>
        <p:spPr>
          <a:xfrm>
            <a:off x="3993442" y="2167168"/>
            <a:ext cx="3600680" cy="3528069"/>
          </a:xfrm>
          <a:prstGeom prst="rect">
            <a:avLst/>
          </a:prstGeom>
        </p:spPr>
      </p:pic>
    </p:spTree>
    <p:extLst>
      <p:ext uri="{BB962C8B-B14F-4D97-AF65-F5344CB8AC3E}">
        <p14:creationId xmlns:p14="http://schemas.microsoft.com/office/powerpoint/2010/main" val="222872393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Hello Barbie vs. Amazon Echo</a:t>
            </a:r>
            <a:br>
              <a:rPr lang="en-US" dirty="0" smtClean="0"/>
            </a:br>
            <a:endParaRPr lang="en-US" dirty="0"/>
          </a:p>
        </p:txBody>
      </p:sp>
      <p:pic>
        <p:nvPicPr>
          <p:cNvPr id="7" name="Content Placeholder 6"/>
          <p:cNvPicPr>
            <a:picLocks noGrp="1" noChangeAspect="1"/>
          </p:cNvPicPr>
          <p:nvPr>
            <p:ph idx="1"/>
          </p:nvPr>
        </p:nvPicPr>
        <p:blipFill>
          <a:blip r:embed="rId2"/>
          <a:srcRect t="13503" b="13503"/>
          <a:stretch>
            <a:fillRect/>
          </a:stretch>
        </p:blipFill>
        <p:spPr>
          <a:xfrm>
            <a:off x="537844" y="2897311"/>
            <a:ext cx="4189170" cy="2293193"/>
          </a:xfrm>
        </p:spPr>
      </p:pic>
      <p:sp>
        <p:nvSpPr>
          <p:cNvPr id="4" name="Footer Placeholder 3"/>
          <p:cNvSpPr>
            <a:spLocks noGrp="1"/>
          </p:cNvSpPr>
          <p:nvPr>
            <p:ph type="ftr" sz="quarter"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D6ED6591-320A-46AF-833B-1B5D3E4AB7E7}" type="slidenum">
              <a:rPr lang="en-US" smtClean="0"/>
              <a:pPr/>
              <a:t>27</a:t>
            </a:fld>
            <a:endParaRPr lang="en-US"/>
          </a:p>
        </p:txBody>
      </p:sp>
      <p:pic>
        <p:nvPicPr>
          <p:cNvPr id="8" name="Picture 7"/>
          <p:cNvPicPr>
            <a:picLocks noChangeAspect="1"/>
          </p:cNvPicPr>
          <p:nvPr/>
        </p:nvPicPr>
        <p:blipFill>
          <a:blip r:embed="rId3"/>
          <a:stretch>
            <a:fillRect/>
          </a:stretch>
        </p:blipFill>
        <p:spPr>
          <a:xfrm>
            <a:off x="4941216" y="2802333"/>
            <a:ext cx="3416300" cy="2374900"/>
          </a:xfrm>
          <a:prstGeom prst="rect">
            <a:avLst/>
          </a:prstGeom>
        </p:spPr>
      </p:pic>
      <p:sp>
        <p:nvSpPr>
          <p:cNvPr id="10" name="TextBox 9"/>
          <p:cNvSpPr txBox="1"/>
          <p:nvPr/>
        </p:nvSpPr>
        <p:spPr>
          <a:xfrm>
            <a:off x="537844" y="1691695"/>
            <a:ext cx="7545765" cy="369332"/>
          </a:xfrm>
          <a:prstGeom prst="rect">
            <a:avLst/>
          </a:prstGeom>
          <a:noFill/>
        </p:spPr>
        <p:txBody>
          <a:bodyPr wrap="square" rtlCol="0">
            <a:spAutoFit/>
          </a:bodyPr>
          <a:lstStyle/>
          <a:p>
            <a:r>
              <a:rPr lang="en-US" kern="1200" dirty="0" smtClean="0"/>
              <a:t>Understand the risks you are creating and act reasonably to mitigate them</a:t>
            </a:r>
            <a:endParaRPr lang="en-US" kern="1200" dirty="0"/>
          </a:p>
        </p:txBody>
      </p:sp>
    </p:spTree>
    <p:extLst>
      <p:ext uri="{BB962C8B-B14F-4D97-AF65-F5344CB8AC3E}">
        <p14:creationId xmlns:p14="http://schemas.microsoft.com/office/powerpoint/2010/main" val="37809526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Way Forward</a:t>
            </a:r>
            <a:endParaRPr lang="en-US" dirty="0"/>
          </a:p>
        </p:txBody>
      </p:sp>
      <p:sp>
        <p:nvSpPr>
          <p:cNvPr id="3" name="Content Placeholder 2"/>
          <p:cNvSpPr>
            <a:spLocks noGrp="1"/>
          </p:cNvSpPr>
          <p:nvPr>
            <p:ph idx="1"/>
          </p:nvPr>
        </p:nvSpPr>
        <p:spPr/>
        <p:txBody>
          <a:bodyPr/>
          <a:lstStyle/>
          <a:p>
            <a:r>
              <a:rPr lang="en-US" sz="2800" dirty="0"/>
              <a:t>The law is based on </a:t>
            </a:r>
            <a:r>
              <a:rPr lang="en-US" sz="2800" dirty="0">
                <a:solidFill>
                  <a:srgbClr val="3366FF"/>
                </a:solidFill>
              </a:rPr>
              <a:t>reasonable conduct</a:t>
            </a:r>
          </a:p>
          <a:p>
            <a:r>
              <a:rPr lang="en-US" sz="2800" dirty="0" smtClean="0"/>
              <a:t>Identify and </a:t>
            </a:r>
            <a:r>
              <a:rPr lang="en-US" sz="2800" dirty="0" smtClean="0">
                <a:solidFill>
                  <a:srgbClr val="3366FF"/>
                </a:solidFill>
              </a:rPr>
              <a:t>quantify risks </a:t>
            </a:r>
            <a:r>
              <a:rPr lang="en-US" sz="2800" dirty="0" smtClean="0"/>
              <a:t>in analytics projects</a:t>
            </a:r>
            <a:endParaRPr lang="en-US" sz="2800" dirty="0"/>
          </a:p>
          <a:p>
            <a:r>
              <a:rPr lang="en-US" sz="2800" dirty="0" smtClean="0"/>
              <a:t>Identify </a:t>
            </a:r>
            <a:r>
              <a:rPr lang="en-US" sz="2800" dirty="0" smtClean="0">
                <a:solidFill>
                  <a:srgbClr val="3366FF"/>
                </a:solidFill>
              </a:rPr>
              <a:t>mitigation strategies</a:t>
            </a:r>
          </a:p>
          <a:p>
            <a:r>
              <a:rPr lang="en-US" sz="2800" dirty="0" smtClean="0"/>
              <a:t>Include a </a:t>
            </a:r>
            <a:r>
              <a:rPr lang="en-US" sz="2800" dirty="0" smtClean="0">
                <a:solidFill>
                  <a:srgbClr val="3366FF"/>
                </a:solidFill>
              </a:rPr>
              <a:t>diversity of opinion</a:t>
            </a:r>
          </a:p>
          <a:p>
            <a:endParaRPr lang="en-US" dirty="0"/>
          </a:p>
        </p:txBody>
      </p:sp>
      <p:sp>
        <p:nvSpPr>
          <p:cNvPr id="4" name="Footer Placeholder 3"/>
          <p:cNvSpPr>
            <a:spLocks noGrp="1"/>
          </p:cNvSpPr>
          <p:nvPr>
            <p:ph type="ftr" sz="quarter"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D6ED6591-320A-46AF-833B-1B5D3E4AB7E7}" type="slidenum">
              <a:rPr lang="en-US" smtClean="0"/>
              <a:pPr/>
              <a:t>28</a:t>
            </a:fld>
            <a:endParaRPr lang="en-US"/>
          </a:p>
        </p:txBody>
      </p:sp>
      <p:pic>
        <p:nvPicPr>
          <p:cNvPr id="6" name="Picture 5" descr="way-forward-sign.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2456" y="3465394"/>
            <a:ext cx="1566672" cy="2383536"/>
          </a:xfrm>
          <a:prstGeom prst="rect">
            <a:avLst/>
          </a:prstGeom>
        </p:spPr>
      </p:pic>
    </p:spTree>
    <p:extLst>
      <p:ext uri="{BB962C8B-B14F-4D97-AF65-F5344CB8AC3E}">
        <p14:creationId xmlns:p14="http://schemas.microsoft.com/office/powerpoint/2010/main" val="278497329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D6ED6591-320A-46AF-833B-1B5D3E4AB7E7}" type="slidenum">
              <a:rPr lang="en-US" smtClean="0"/>
              <a:pPr/>
              <a:t>29</a:t>
            </a:fld>
            <a:endParaRPr lang="en-US"/>
          </a:p>
        </p:txBody>
      </p:sp>
      <p:pic>
        <p:nvPicPr>
          <p:cNvPr id="2560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9894" y="1312347"/>
            <a:ext cx="8480425" cy="47434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val="65091088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endParaRPr lang="en-US" dirty="0"/>
          </a:p>
        </p:txBody>
      </p:sp>
      <p:sp>
        <p:nvSpPr>
          <p:cNvPr id="5" name="Slide Number Placeholder 4"/>
          <p:cNvSpPr>
            <a:spLocks noGrp="1"/>
          </p:cNvSpPr>
          <p:nvPr>
            <p:ph type="sldNum" sz="quarter" idx="11"/>
          </p:nvPr>
        </p:nvSpPr>
        <p:spPr/>
        <p:txBody>
          <a:bodyPr/>
          <a:lstStyle/>
          <a:p>
            <a:fld id="{D6ED6591-320A-46AF-833B-1B5D3E4AB7E7}" type="slidenum">
              <a:rPr lang="en-US" smtClean="0"/>
              <a:pPr/>
              <a:t>30</a:t>
            </a:fld>
            <a:endParaRPr lang="en-US"/>
          </a:p>
        </p:txBody>
      </p:sp>
      <p:sp>
        <p:nvSpPr>
          <p:cNvPr id="9" name="Content Placeholder 4"/>
          <p:cNvSpPr txBox="1">
            <a:spLocks/>
          </p:cNvSpPr>
          <p:nvPr/>
        </p:nvSpPr>
        <p:spPr>
          <a:xfrm>
            <a:off x="1295400" y="2830464"/>
            <a:ext cx="6400800" cy="1143000"/>
          </a:xfrm>
          <a:prstGeom prst="rect">
            <a:avLst/>
          </a:prstGeom>
        </p:spPr>
        <p:txBody>
          <a:bodyPr vert="horz" lIns="0" tIns="0" rIns="0" bIns="0" rtlCol="0">
            <a:noAutofit/>
          </a:bodyPr>
          <a:lstStyle>
            <a:lvl1pPr marL="0" indent="0" algn="ctr" rtl="0" eaLnBrk="1" fontAlgn="base" hangingPunct="1">
              <a:lnSpc>
                <a:spcPts val="2400"/>
              </a:lnSpc>
              <a:spcBef>
                <a:spcPct val="0"/>
              </a:spcBef>
              <a:spcAft>
                <a:spcPct val="0"/>
              </a:spcAft>
              <a:buClr>
                <a:srgbClr val="E04E39"/>
              </a:buClr>
              <a:buFont typeface="Wingdings" pitchFamily="2" charset="2"/>
              <a:buNone/>
              <a:defRPr sz="2100" kern="1200" spc="100" baseline="0">
                <a:solidFill>
                  <a:srgbClr val="F7CEC9"/>
                </a:solidFill>
                <a:latin typeface="+mj-lt"/>
                <a:ea typeface="Segoe UI" pitchFamily="34" charset="0"/>
                <a:cs typeface="Calibri" pitchFamily="34" charset="0"/>
              </a:defRPr>
            </a:lvl1pPr>
            <a:lvl2pPr marL="457200" indent="0" algn="ctr" rtl="0" eaLnBrk="1" fontAlgn="base" hangingPunct="1">
              <a:lnSpc>
                <a:spcPts val="2200"/>
              </a:lnSpc>
              <a:spcBef>
                <a:spcPts val="400"/>
              </a:spcBef>
              <a:spcAft>
                <a:spcPct val="0"/>
              </a:spcAft>
              <a:buFont typeface="Calibri" pitchFamily="34" charset="0"/>
              <a:buNone/>
              <a:defRPr sz="1800" kern="1200" spc="100" baseline="0">
                <a:solidFill>
                  <a:schemeClr val="tx1">
                    <a:tint val="75000"/>
                  </a:schemeClr>
                </a:solidFill>
                <a:latin typeface="+mj-lt"/>
                <a:ea typeface="Segoe UI" pitchFamily="34" charset="0"/>
                <a:cs typeface="Calibri" pitchFamily="34" charset="0"/>
              </a:defRPr>
            </a:lvl2pPr>
            <a:lvl3pPr marL="914400" indent="0" algn="ctr" rtl="0" eaLnBrk="1" fontAlgn="base" hangingPunct="1">
              <a:lnSpc>
                <a:spcPts val="1800"/>
              </a:lnSpc>
              <a:spcBef>
                <a:spcPts val="300"/>
              </a:spcBef>
              <a:spcAft>
                <a:spcPct val="0"/>
              </a:spcAft>
              <a:buFont typeface="Calibri" pitchFamily="34" charset="0"/>
              <a:buNone/>
              <a:defRPr sz="1400" kern="1200" spc="100" baseline="0">
                <a:solidFill>
                  <a:schemeClr val="tx1">
                    <a:tint val="75000"/>
                  </a:schemeClr>
                </a:solidFill>
                <a:latin typeface="+mj-lt"/>
                <a:ea typeface="Segoe UI" pitchFamily="34" charset="0"/>
                <a:cs typeface="Calibri" pitchFamily="34" charset="0"/>
              </a:defRPr>
            </a:lvl3pPr>
            <a:lvl4pPr marL="1371600" indent="0" algn="ctr" rtl="0" eaLnBrk="1" fontAlgn="base" hangingPunct="1">
              <a:lnSpc>
                <a:spcPts val="1600"/>
              </a:lnSpc>
              <a:spcBef>
                <a:spcPts val="200"/>
              </a:spcBef>
              <a:spcAft>
                <a:spcPct val="0"/>
              </a:spcAft>
              <a:buFont typeface="Calibri" pitchFamily="34" charset="0"/>
              <a:buNone/>
              <a:defRPr sz="1200" kern="1200" spc="50" baseline="0">
                <a:solidFill>
                  <a:schemeClr val="tx1">
                    <a:tint val="75000"/>
                  </a:schemeClr>
                </a:solidFill>
                <a:latin typeface="+mj-lt"/>
                <a:ea typeface="Segoe UI" pitchFamily="34" charset="0"/>
                <a:cs typeface="Calibri" pitchFamily="34" charset="0"/>
              </a:defRPr>
            </a:lvl4pPr>
            <a:lvl5pPr marL="1828800" indent="0" algn="ctr" rtl="0" eaLnBrk="1" fontAlgn="base" hangingPunct="1">
              <a:lnSpc>
                <a:spcPts val="1600"/>
              </a:lnSpc>
              <a:spcBef>
                <a:spcPts val="200"/>
              </a:spcBef>
              <a:spcAft>
                <a:spcPct val="0"/>
              </a:spcAft>
              <a:buFont typeface="Calibri" pitchFamily="34" charset="0"/>
              <a:buNone/>
              <a:defRPr sz="1200" kern="1200" spc="50" baseline="0">
                <a:solidFill>
                  <a:schemeClr val="tx1">
                    <a:tint val="75000"/>
                  </a:schemeClr>
                </a:solidFill>
                <a:latin typeface="+mj-lt"/>
                <a:ea typeface="Segoe UI" pitchFamily="34" charset="0"/>
                <a:cs typeface="Calibri" pitchFamily="34"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marL="45720" marR="0" lvl="0" indent="0" algn="ctr" defTabSz="914400" rtl="0" eaLnBrk="1" fontAlgn="base" latinLnBrk="0" hangingPunct="1">
              <a:lnSpc>
                <a:spcPts val="2400"/>
              </a:lnSpc>
              <a:spcBef>
                <a:spcPct val="0"/>
              </a:spcBef>
              <a:spcAft>
                <a:spcPct val="0"/>
              </a:spcAft>
              <a:buClr>
                <a:srgbClr val="E04E39"/>
              </a:buClr>
              <a:buSzTx/>
              <a:buFont typeface="Wingdings" pitchFamily="2" charset="2"/>
              <a:buNone/>
              <a:tabLst/>
              <a:defRPr/>
            </a:pPr>
            <a:r>
              <a:rPr kumimoji="0" lang="en-US" sz="2800" b="0" i="0" u="none" strike="noStrike" kern="1200" cap="none" spc="100" normalizeH="0" baseline="0" noProof="0" dirty="0" smtClean="0">
                <a:ln>
                  <a:noFill/>
                </a:ln>
                <a:solidFill>
                  <a:srgbClr val="0070C0"/>
                </a:solidFill>
                <a:effectLst/>
                <a:uLnTx/>
                <a:uFillTx/>
                <a:latin typeface="Calibri"/>
                <a:ea typeface="Segoe UI" pitchFamily="34" charset="0"/>
              </a:rPr>
              <a:t>Bennett B. Borden </a:t>
            </a:r>
            <a:endParaRPr kumimoji="0" lang="en-US" sz="2800" b="0" i="1" u="none" strike="noStrike" kern="1200" cap="none" spc="100" normalizeH="0" baseline="0" noProof="0" dirty="0" smtClean="0">
              <a:ln>
                <a:noFill/>
              </a:ln>
              <a:solidFill>
                <a:srgbClr val="0070C0"/>
              </a:solidFill>
              <a:effectLst/>
              <a:uLnTx/>
              <a:uFillTx/>
              <a:latin typeface="Calibri"/>
              <a:ea typeface="Segoe UI" pitchFamily="34" charset="0"/>
            </a:endParaRPr>
          </a:p>
          <a:p>
            <a:pPr marL="45720" marR="0" lvl="0" indent="0" algn="ctr" defTabSz="914400" rtl="0" eaLnBrk="1" fontAlgn="base" latinLnBrk="0" hangingPunct="1">
              <a:lnSpc>
                <a:spcPts val="2400"/>
              </a:lnSpc>
              <a:spcBef>
                <a:spcPct val="0"/>
              </a:spcBef>
              <a:spcAft>
                <a:spcPct val="0"/>
              </a:spcAft>
              <a:buClr>
                <a:srgbClr val="E04E39"/>
              </a:buClr>
              <a:buSzTx/>
              <a:buFont typeface="Wingdings" pitchFamily="2" charset="2"/>
              <a:buNone/>
              <a:tabLst/>
              <a:defRPr/>
            </a:pPr>
            <a:r>
              <a:rPr kumimoji="0" lang="en-US" sz="2100" b="0" i="1" u="none" strike="noStrike" kern="1200" cap="none" spc="100" normalizeH="0" baseline="0" noProof="0" dirty="0" smtClean="0">
                <a:ln>
                  <a:noFill/>
                </a:ln>
                <a:solidFill>
                  <a:srgbClr val="0070C0"/>
                </a:solidFill>
                <a:effectLst/>
                <a:uLnTx/>
                <a:uFillTx/>
                <a:latin typeface="Calibri"/>
                <a:ea typeface="Segoe UI" pitchFamily="34" charset="0"/>
              </a:rPr>
              <a:t>Chief Data Scientist</a:t>
            </a:r>
          </a:p>
          <a:p>
            <a:pPr marL="45720" marR="0" lvl="0" indent="0" algn="ctr" defTabSz="914400" rtl="0" eaLnBrk="1" fontAlgn="base" latinLnBrk="0" hangingPunct="1">
              <a:lnSpc>
                <a:spcPts val="2400"/>
              </a:lnSpc>
              <a:spcBef>
                <a:spcPct val="0"/>
              </a:spcBef>
              <a:spcAft>
                <a:spcPct val="0"/>
              </a:spcAft>
              <a:buClr>
                <a:srgbClr val="E04E39"/>
              </a:buClr>
              <a:buSzTx/>
              <a:buFont typeface="Wingdings" pitchFamily="2" charset="2"/>
              <a:buNone/>
              <a:tabLst/>
              <a:defRPr/>
            </a:pPr>
            <a:r>
              <a:rPr kumimoji="0" lang="en-US" sz="2100" b="0" i="1" u="none" strike="noStrike" kern="1200" cap="none" spc="100" normalizeH="0" baseline="0" noProof="0" dirty="0" smtClean="0">
                <a:ln>
                  <a:noFill/>
                </a:ln>
                <a:solidFill>
                  <a:srgbClr val="0070C0"/>
                </a:solidFill>
                <a:effectLst/>
                <a:uLnTx/>
                <a:uFillTx/>
                <a:latin typeface="Calibri"/>
                <a:ea typeface="Segoe UI" pitchFamily="34" charset="0"/>
              </a:rPr>
              <a:t>Chair, Information Governance and eDiscovery</a:t>
            </a:r>
            <a:r>
              <a:rPr kumimoji="0" lang="en-US" sz="2100" b="0" i="0" u="none" strike="noStrike" kern="1200" cap="none" spc="100" normalizeH="0" baseline="0" noProof="0" dirty="0" smtClean="0">
                <a:ln>
                  <a:noFill/>
                </a:ln>
                <a:solidFill>
                  <a:srgbClr val="0070C0"/>
                </a:solidFill>
                <a:effectLst/>
                <a:uLnTx/>
                <a:uFillTx/>
                <a:latin typeface="Calibri"/>
                <a:ea typeface="Segoe UI" pitchFamily="34" charset="0"/>
              </a:rPr>
              <a:t>	</a:t>
            </a:r>
          </a:p>
          <a:p>
            <a:pPr marL="45720" marR="0" lvl="0" indent="0" algn="ctr" defTabSz="914400" rtl="0" eaLnBrk="1" fontAlgn="base" latinLnBrk="0" hangingPunct="1">
              <a:lnSpc>
                <a:spcPts val="2400"/>
              </a:lnSpc>
              <a:spcBef>
                <a:spcPct val="0"/>
              </a:spcBef>
              <a:spcAft>
                <a:spcPct val="0"/>
              </a:spcAft>
              <a:buClr>
                <a:srgbClr val="E04E39"/>
              </a:buClr>
              <a:buSzTx/>
              <a:buFont typeface="Wingdings" pitchFamily="2" charset="2"/>
              <a:buNone/>
              <a:tabLst/>
              <a:defRPr/>
            </a:pPr>
            <a:r>
              <a:rPr kumimoji="0" lang="en-US" sz="2100" b="1" i="0" u="none" strike="noStrike" kern="1200" cap="none" spc="100" normalizeH="0" baseline="0" noProof="0" dirty="0" smtClean="0">
                <a:ln>
                  <a:noFill/>
                </a:ln>
                <a:solidFill>
                  <a:srgbClr val="0070C0"/>
                </a:solidFill>
                <a:effectLst/>
                <a:uLnTx/>
                <a:uFillTx/>
                <a:latin typeface="Calibri"/>
                <a:ea typeface="Segoe UI" pitchFamily="34" charset="0"/>
              </a:rPr>
              <a:t>Drinker Biddle &amp; </a:t>
            </a:r>
            <a:r>
              <a:rPr kumimoji="0" lang="en-US" sz="2100" b="1" i="0" u="none" strike="noStrike" kern="1200" cap="none" spc="100" normalizeH="0" baseline="0" noProof="0" dirty="0" err="1" smtClean="0">
                <a:ln>
                  <a:noFill/>
                </a:ln>
                <a:solidFill>
                  <a:srgbClr val="0070C0"/>
                </a:solidFill>
                <a:effectLst/>
                <a:uLnTx/>
                <a:uFillTx/>
                <a:latin typeface="Calibri"/>
                <a:ea typeface="Segoe UI" pitchFamily="34" charset="0"/>
              </a:rPr>
              <a:t>Reath</a:t>
            </a:r>
            <a:r>
              <a:rPr kumimoji="0" lang="en-US" sz="2100" b="1" i="0" u="none" strike="noStrike" kern="1200" cap="none" spc="100" normalizeH="0" baseline="0" noProof="0" dirty="0" smtClean="0">
                <a:ln>
                  <a:noFill/>
                </a:ln>
                <a:solidFill>
                  <a:srgbClr val="0070C0"/>
                </a:solidFill>
                <a:effectLst/>
                <a:uLnTx/>
                <a:uFillTx/>
                <a:latin typeface="Calibri"/>
                <a:ea typeface="Segoe UI" pitchFamily="34" charset="0"/>
              </a:rPr>
              <a:t> LLP</a:t>
            </a:r>
            <a:r>
              <a:rPr kumimoji="0" lang="en-US" sz="2100" b="0" i="0" u="none" strike="noStrike" kern="1200" cap="none" spc="100" normalizeH="0" baseline="0" noProof="0" dirty="0" smtClean="0">
                <a:ln>
                  <a:noFill/>
                </a:ln>
                <a:solidFill>
                  <a:srgbClr val="0070C0"/>
                </a:solidFill>
                <a:effectLst/>
                <a:uLnTx/>
                <a:uFillTx/>
                <a:latin typeface="Calibri"/>
                <a:ea typeface="Segoe UI" pitchFamily="34" charset="0"/>
              </a:rPr>
              <a:t>	</a:t>
            </a:r>
          </a:p>
          <a:p>
            <a:pPr marL="45720" marR="0" lvl="0" indent="0" algn="ctr" defTabSz="914400" rtl="0" eaLnBrk="1" fontAlgn="base" latinLnBrk="0" hangingPunct="1">
              <a:lnSpc>
                <a:spcPts val="2400"/>
              </a:lnSpc>
              <a:spcBef>
                <a:spcPct val="0"/>
              </a:spcBef>
              <a:spcAft>
                <a:spcPct val="0"/>
              </a:spcAft>
              <a:buClr>
                <a:srgbClr val="E04E39"/>
              </a:buClr>
              <a:buSzTx/>
              <a:buFont typeface="Wingdings" pitchFamily="2" charset="2"/>
              <a:buNone/>
              <a:tabLst/>
              <a:defRPr/>
            </a:pPr>
            <a:r>
              <a:rPr kumimoji="0" lang="nl-NL" sz="2100" b="0" i="0" u="none" strike="noStrike" kern="1200" cap="none" spc="100" normalizeH="0" baseline="0" noProof="0" dirty="0" smtClean="0">
                <a:ln>
                  <a:noFill/>
                </a:ln>
                <a:solidFill>
                  <a:srgbClr val="0070C0"/>
                </a:solidFill>
                <a:effectLst/>
                <a:uLnTx/>
                <a:uFillTx/>
                <a:latin typeface="Calibri"/>
                <a:ea typeface="Segoe UI" pitchFamily="34" charset="0"/>
              </a:rPr>
              <a:t>1500 K Street, N.W.	</a:t>
            </a:r>
          </a:p>
          <a:p>
            <a:pPr marL="45720" marR="0" lvl="0" indent="0" algn="ctr" defTabSz="914400" rtl="0" eaLnBrk="1" fontAlgn="base" latinLnBrk="0" hangingPunct="1">
              <a:lnSpc>
                <a:spcPts val="2400"/>
              </a:lnSpc>
              <a:spcBef>
                <a:spcPct val="0"/>
              </a:spcBef>
              <a:spcAft>
                <a:spcPct val="0"/>
              </a:spcAft>
              <a:buClr>
                <a:srgbClr val="E04E39"/>
              </a:buClr>
              <a:buSzTx/>
              <a:buFont typeface="Wingdings" pitchFamily="2" charset="2"/>
              <a:buNone/>
              <a:tabLst/>
              <a:defRPr/>
            </a:pPr>
            <a:r>
              <a:rPr kumimoji="0" lang="nl-NL" sz="2100" b="0" i="0" u="none" strike="noStrike" kern="1200" cap="none" spc="100" normalizeH="0" baseline="0" noProof="0" dirty="0" smtClean="0">
                <a:ln>
                  <a:noFill/>
                </a:ln>
                <a:solidFill>
                  <a:srgbClr val="0070C0"/>
                </a:solidFill>
                <a:effectLst/>
                <a:uLnTx/>
                <a:uFillTx/>
                <a:latin typeface="Calibri"/>
                <a:ea typeface="Segoe UI" pitchFamily="34" charset="0"/>
              </a:rPr>
              <a:t>Washington, DC 20005-1209	</a:t>
            </a:r>
          </a:p>
          <a:p>
            <a:pPr marL="45720" marR="0" lvl="0" indent="0" algn="ctr" defTabSz="914400" rtl="0" eaLnBrk="1" fontAlgn="base" latinLnBrk="0" hangingPunct="1">
              <a:lnSpc>
                <a:spcPts val="2400"/>
              </a:lnSpc>
              <a:spcBef>
                <a:spcPct val="0"/>
              </a:spcBef>
              <a:spcAft>
                <a:spcPct val="0"/>
              </a:spcAft>
              <a:buClr>
                <a:srgbClr val="E04E39"/>
              </a:buClr>
              <a:buSzTx/>
              <a:buFont typeface="Wingdings" pitchFamily="2" charset="2"/>
              <a:buNone/>
              <a:tabLst/>
              <a:defRPr/>
            </a:pPr>
            <a:r>
              <a:rPr kumimoji="0" lang="en-US" sz="2100" b="0" i="0" u="none" strike="noStrike" kern="1200" cap="none" spc="100" normalizeH="0" baseline="0" noProof="0" dirty="0" smtClean="0">
                <a:ln>
                  <a:noFill/>
                </a:ln>
                <a:solidFill>
                  <a:srgbClr val="0070C0"/>
                </a:solidFill>
                <a:effectLst/>
                <a:uLnTx/>
                <a:uFillTx/>
                <a:latin typeface="Calibri"/>
                <a:ea typeface="Segoe UI" pitchFamily="34" charset="0"/>
              </a:rPr>
              <a:t>(202) 230-5194</a:t>
            </a:r>
            <a:r>
              <a:rPr kumimoji="0" lang="en-US" sz="2100" b="0" i="1" u="none" strike="noStrike" kern="1200" cap="none" spc="100" normalizeH="0" baseline="0" noProof="0" dirty="0" smtClean="0">
                <a:ln>
                  <a:noFill/>
                </a:ln>
                <a:solidFill>
                  <a:srgbClr val="0070C0"/>
                </a:solidFill>
                <a:effectLst/>
                <a:uLnTx/>
                <a:uFillTx/>
                <a:latin typeface="Calibri"/>
                <a:ea typeface="Segoe UI" pitchFamily="34" charset="0"/>
              </a:rPr>
              <a:t> </a:t>
            </a:r>
            <a:r>
              <a:rPr kumimoji="0" lang="en-US" sz="2100" b="0" i="0" u="none" strike="noStrike" kern="1200" cap="none" spc="100" normalizeH="0" baseline="0" noProof="0" dirty="0" smtClean="0">
                <a:ln>
                  <a:noFill/>
                </a:ln>
                <a:solidFill>
                  <a:srgbClr val="0070C0"/>
                </a:solidFill>
                <a:effectLst/>
                <a:uLnTx/>
                <a:uFillTx/>
                <a:latin typeface="Calibri"/>
                <a:ea typeface="Segoe UI" pitchFamily="34" charset="0"/>
              </a:rPr>
              <a:t>	</a:t>
            </a:r>
          </a:p>
          <a:p>
            <a:pPr marL="0" marR="0" lvl="0" indent="0" algn="ctr" defTabSz="914400" rtl="0" eaLnBrk="1" fontAlgn="base" latinLnBrk="0" hangingPunct="1">
              <a:lnSpc>
                <a:spcPts val="2400"/>
              </a:lnSpc>
              <a:spcBef>
                <a:spcPct val="0"/>
              </a:spcBef>
              <a:spcAft>
                <a:spcPct val="0"/>
              </a:spcAft>
              <a:buClr>
                <a:srgbClr val="E04E39"/>
              </a:buClr>
              <a:buSzTx/>
              <a:buFont typeface="Wingdings" pitchFamily="2" charset="2"/>
              <a:buNone/>
              <a:tabLst/>
              <a:defRPr/>
            </a:pPr>
            <a:r>
              <a:rPr kumimoji="0" lang="en-US" sz="2100" b="0" i="0" u="none" strike="noStrike" kern="1200" cap="none" spc="100" normalizeH="0" baseline="0" noProof="0" dirty="0" smtClean="0">
                <a:ln>
                  <a:noFill/>
                </a:ln>
                <a:solidFill>
                  <a:srgbClr val="0070C0"/>
                </a:solidFill>
                <a:effectLst/>
                <a:uLnTx/>
                <a:uFillTx/>
                <a:latin typeface="Calibri"/>
                <a:ea typeface="Segoe UI" pitchFamily="34" charset="0"/>
              </a:rPr>
              <a:t>Bennett.Borden@DBR.com</a:t>
            </a:r>
            <a:endParaRPr kumimoji="0" lang="en-US" sz="2100" b="0" i="0" u="none" strike="noStrike" kern="1200" cap="none" spc="100" normalizeH="0" baseline="0" noProof="0" dirty="0">
              <a:ln>
                <a:noFill/>
              </a:ln>
              <a:solidFill>
                <a:srgbClr val="0070C0"/>
              </a:solidFill>
              <a:effectLst/>
              <a:uLnTx/>
              <a:uFillTx/>
              <a:latin typeface="Calibri"/>
              <a:ea typeface="Segoe UI" pitchFamily="34" charset="0"/>
            </a:endParaRPr>
          </a:p>
        </p:txBody>
      </p:sp>
      <p:sp>
        <p:nvSpPr>
          <p:cNvPr id="10" name="Text Placeholder 6"/>
          <p:cNvSpPr txBox="1">
            <a:spLocks/>
          </p:cNvSpPr>
          <p:nvPr/>
        </p:nvSpPr>
        <p:spPr>
          <a:xfrm>
            <a:off x="152400" y="1916064"/>
            <a:ext cx="8229600" cy="287338"/>
          </a:xfrm>
          <a:prstGeom prst="rect">
            <a:avLst/>
          </a:prstGeom>
        </p:spPr>
        <p:txBody>
          <a:bodyPr vert="horz" lIns="0" tIns="0" rIns="0" bIns="0" rtlCol="0">
            <a:noAutofit/>
          </a:bodyPr>
          <a:lstStyle>
            <a:lvl1pPr marL="320040" indent="-320040" algn="l" rtl="0" eaLnBrk="1" fontAlgn="base" hangingPunct="1">
              <a:lnSpc>
                <a:spcPts val="2800"/>
              </a:lnSpc>
              <a:spcBef>
                <a:spcPts val="600"/>
              </a:spcBef>
              <a:spcAft>
                <a:spcPct val="0"/>
              </a:spcAft>
              <a:buClr>
                <a:srgbClr val="E04E39"/>
              </a:buClr>
              <a:buFont typeface="Wingdings" pitchFamily="2" charset="2"/>
              <a:buChar char="§"/>
              <a:defRPr sz="2400" kern="1200" spc="100" baseline="0">
                <a:solidFill>
                  <a:srgbClr val="000000"/>
                </a:solidFill>
                <a:latin typeface="+mj-lt"/>
                <a:ea typeface="Segoe UI" pitchFamily="34" charset="0"/>
                <a:cs typeface="Calibri" pitchFamily="34" charset="0"/>
              </a:defRPr>
            </a:lvl1pPr>
            <a:lvl2pPr marL="685800" indent="-365760" algn="l" rtl="0" eaLnBrk="1" fontAlgn="base" hangingPunct="1">
              <a:lnSpc>
                <a:spcPts val="2200"/>
              </a:lnSpc>
              <a:spcBef>
                <a:spcPts val="400"/>
              </a:spcBef>
              <a:spcAft>
                <a:spcPct val="0"/>
              </a:spcAft>
              <a:buFont typeface="Calibri" pitchFamily="34" charset="0"/>
              <a:buChar char="—"/>
              <a:defRPr sz="1800" kern="1200" spc="100" baseline="0">
                <a:solidFill>
                  <a:srgbClr val="000000"/>
                </a:solidFill>
                <a:latin typeface="+mj-lt"/>
                <a:ea typeface="Segoe UI" pitchFamily="34" charset="0"/>
                <a:cs typeface="Calibri" pitchFamily="34" charset="0"/>
              </a:defRPr>
            </a:lvl2pPr>
            <a:lvl3pPr marL="914400" indent="-228600" algn="l" rtl="0" eaLnBrk="1" fontAlgn="base" hangingPunct="1">
              <a:lnSpc>
                <a:spcPts val="1800"/>
              </a:lnSpc>
              <a:spcBef>
                <a:spcPts val="300"/>
              </a:spcBef>
              <a:spcAft>
                <a:spcPct val="0"/>
              </a:spcAft>
              <a:buFont typeface="Calibri" pitchFamily="34" charset="0"/>
              <a:buChar char="•"/>
              <a:defRPr sz="1400" kern="1200" spc="100" baseline="0">
                <a:solidFill>
                  <a:srgbClr val="000000"/>
                </a:solidFill>
                <a:latin typeface="+mj-lt"/>
                <a:ea typeface="Segoe UI" pitchFamily="34" charset="0"/>
                <a:cs typeface="Calibri" pitchFamily="34" charset="0"/>
              </a:defRPr>
            </a:lvl3pPr>
            <a:lvl4pPr marL="1188720" indent="-228600" algn="l" rtl="0" eaLnBrk="1" fontAlgn="base" hangingPunct="1">
              <a:lnSpc>
                <a:spcPts val="1600"/>
              </a:lnSpc>
              <a:spcBef>
                <a:spcPts val="200"/>
              </a:spcBef>
              <a:spcAft>
                <a:spcPct val="0"/>
              </a:spcAft>
              <a:buFont typeface="Calibri" pitchFamily="34" charset="0"/>
              <a:buChar char="–"/>
              <a:defRPr sz="1200" kern="1200" spc="50" baseline="0">
                <a:solidFill>
                  <a:srgbClr val="000000"/>
                </a:solidFill>
                <a:latin typeface="+mj-lt"/>
                <a:ea typeface="Segoe UI" pitchFamily="34" charset="0"/>
                <a:cs typeface="Calibri" pitchFamily="34" charset="0"/>
              </a:defRPr>
            </a:lvl4pPr>
            <a:lvl5pPr marL="1463040" indent="-228600" algn="l" rtl="0" eaLnBrk="1" fontAlgn="base" hangingPunct="1">
              <a:lnSpc>
                <a:spcPts val="1600"/>
              </a:lnSpc>
              <a:spcBef>
                <a:spcPts val="200"/>
              </a:spcBef>
              <a:spcAft>
                <a:spcPct val="0"/>
              </a:spcAft>
              <a:buFont typeface="Calibri" pitchFamily="34" charset="0"/>
              <a:buChar char="»"/>
              <a:defRPr sz="1200" kern="1200" spc="50" baseline="0">
                <a:solidFill>
                  <a:srgbClr val="000000"/>
                </a:solidFill>
                <a:latin typeface="+mj-lt"/>
                <a:ea typeface="Segoe UI" pitchFamily="34" charset="0"/>
                <a:cs typeface="Calibri"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base" latinLnBrk="0" hangingPunct="1">
              <a:lnSpc>
                <a:spcPts val="2800"/>
              </a:lnSpc>
              <a:spcBef>
                <a:spcPts val="600"/>
              </a:spcBef>
              <a:spcAft>
                <a:spcPct val="0"/>
              </a:spcAft>
              <a:buClr>
                <a:srgbClr val="E04E39"/>
              </a:buClr>
              <a:buSzTx/>
              <a:buFont typeface="Wingdings" pitchFamily="2" charset="2"/>
              <a:buNone/>
              <a:tabLst/>
              <a:defRPr/>
            </a:pPr>
            <a:r>
              <a:rPr kumimoji="0" lang="en-US" sz="3600" b="0" i="0" u="none" strike="noStrike" kern="1200" cap="none" spc="100" normalizeH="0" baseline="0" noProof="0" dirty="0" smtClean="0">
                <a:ln>
                  <a:noFill/>
                </a:ln>
                <a:solidFill>
                  <a:srgbClr val="002060"/>
                </a:solidFill>
                <a:effectLst/>
                <a:uLnTx/>
                <a:uFillTx/>
                <a:latin typeface="Calibri"/>
                <a:ea typeface="Segoe UI" pitchFamily="34" charset="0"/>
              </a:rPr>
              <a:t>Questions?</a:t>
            </a:r>
            <a:endParaRPr kumimoji="0" lang="en-US" sz="3600" b="0" i="0" u="none" strike="noStrike" kern="1200" cap="none" spc="100" normalizeH="0" baseline="0" noProof="0" dirty="0">
              <a:ln>
                <a:noFill/>
              </a:ln>
              <a:solidFill>
                <a:srgbClr val="002060"/>
              </a:solidFill>
              <a:effectLst/>
              <a:uLnTx/>
              <a:uFillTx/>
              <a:latin typeface="Calibri"/>
              <a:ea typeface="Segoe UI" pitchFamily="34" charset="0"/>
            </a:endParaRPr>
          </a:p>
        </p:txBody>
      </p:sp>
    </p:spTree>
    <p:extLst>
      <p:ext uri="{BB962C8B-B14F-4D97-AF65-F5344CB8AC3E}">
        <p14:creationId xmlns:p14="http://schemas.microsoft.com/office/powerpoint/2010/main" val="14394720"/>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B-PP-template-3.v2">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djacency">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1535</TotalTime>
  <Words>509</Words>
  <Application>Microsoft Macintosh PowerPoint</Application>
  <PresentationFormat>On-screen Show (4:3)</PresentationFormat>
  <Paragraphs>101</Paragraphs>
  <Slides>30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30</vt:i4>
      </vt:variant>
    </vt:vector>
  </HeadingPairs>
  <TitlesOfParts>
    <vt:vector size="35" baseType="lpstr">
      <vt:lpstr>Calibri</vt:lpstr>
      <vt:lpstr>Segoe UI</vt:lpstr>
      <vt:lpstr>Wingdings</vt:lpstr>
      <vt:lpstr>Arial</vt:lpstr>
      <vt:lpstr>DB-PP-template-3.v2</vt:lpstr>
      <vt:lpstr>Big Data Winners and Losers: The Ethics of Algorithms</vt:lpstr>
      <vt:lpstr>Every Company is an Information Company</vt:lpstr>
      <vt:lpstr>Information is Overwhelmingly Electronic</vt:lpstr>
      <vt:lpstr>And is coming from more sources than ever</vt:lpstr>
      <vt:lpstr>PowerPoint Presentation</vt:lpstr>
      <vt:lpstr>Insight into Human Conduct to Unparalleled Degree</vt:lpstr>
      <vt:lpstr>Unparalleled Market Efficiency</vt:lpstr>
      <vt:lpstr>Unparalleled Potential for Disruption and Misuse</vt:lpstr>
      <vt:lpstr>How Analytics Work</vt:lpstr>
      <vt:lpstr>Leveraging Analytics in the Legal Space</vt:lpstr>
      <vt:lpstr>What is the needle, anyway?</vt:lpstr>
      <vt:lpstr>How do you start?</vt:lpstr>
      <vt:lpstr>The Future of Analytics and the Law</vt:lpstr>
      <vt:lpstr>PowerPoint Presentation</vt:lpstr>
      <vt:lpstr>PowerPoint Presentation</vt:lpstr>
      <vt:lpstr>PowerPoint Presentation</vt:lpstr>
      <vt:lpstr>Cumulative Economic Impact </vt:lpstr>
      <vt:lpstr>Putting people into groups and offering them stuff</vt:lpstr>
      <vt:lpstr>Algorithmic Bullying</vt:lpstr>
      <vt:lpstr>The Role of Algorithms</vt:lpstr>
      <vt:lpstr>PowerPoint Presentation</vt:lpstr>
      <vt:lpstr>Current Laws and Regulations Don’t Fit Current Applications of Analytics</vt:lpstr>
      <vt:lpstr>Notice and Consent</vt:lpstr>
      <vt:lpstr>Data Ownership</vt:lpstr>
      <vt:lpstr>Acting in a Legal Greenfield</vt:lpstr>
      <vt:lpstr>Thinking Through the Risks</vt:lpstr>
      <vt:lpstr>Hello Barbie vs. Amazon Echo </vt:lpstr>
      <vt:lpstr>The Way Forward</vt:lpstr>
      <vt:lpstr>PowerPoint Presentation</vt:lpstr>
      <vt:lpstr>PowerPoint Presentation</vt:lpstr>
    </vt:vector>
  </TitlesOfParts>
  <Manager/>
  <Company/>
  <LinksUpToDate>false</LinksUpToDate>
  <SharedDoc>false</SharedDoc>
  <HyperlinkBase/>
  <HyperlinksChanged>false</HyperlinksChanged>
  <AppVersion>15.0036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Bridging the Gap Between Legal and IT</dc:title>
  <dc:subject/>
  <dc:creator>Bennett Borden</dc:creator>
  <cp:keywords/>
  <dc:description/>
  <cp:lastModifiedBy>Bennett Borden</cp:lastModifiedBy>
  <cp:revision>26</cp:revision>
  <dcterms:created xsi:type="dcterms:W3CDTF">2017-04-20T13:32:13Z</dcterms:created>
  <dcterms:modified xsi:type="dcterms:W3CDTF">2017-08-10T14:59:44Z</dcterms:modified>
  <cp:category/>
</cp:coreProperties>
</file>