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6"/>
  </p:notesMasterIdLst>
  <p:sldIdLst>
    <p:sldId id="257" r:id="rId2"/>
    <p:sldId id="259" r:id="rId3"/>
    <p:sldId id="260" r:id="rId4"/>
    <p:sldId id="300" r:id="rId5"/>
    <p:sldId id="261" r:id="rId6"/>
    <p:sldId id="319" r:id="rId7"/>
    <p:sldId id="320" r:id="rId8"/>
    <p:sldId id="301" r:id="rId9"/>
    <p:sldId id="302" r:id="rId10"/>
    <p:sldId id="303" r:id="rId11"/>
    <p:sldId id="304" r:id="rId12"/>
    <p:sldId id="307" r:id="rId13"/>
    <p:sldId id="308" r:id="rId14"/>
    <p:sldId id="309" r:id="rId15"/>
    <p:sldId id="310" r:id="rId16"/>
    <p:sldId id="311" r:id="rId17"/>
    <p:sldId id="318" r:id="rId18"/>
    <p:sldId id="313" r:id="rId19"/>
    <p:sldId id="314" r:id="rId20"/>
    <p:sldId id="315" r:id="rId21"/>
    <p:sldId id="316" r:id="rId22"/>
    <p:sldId id="317" r:id="rId23"/>
    <p:sldId id="306" r:id="rId24"/>
    <p:sldId id="293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541" autoAdjust="0"/>
  </p:normalViewPr>
  <p:slideViewPr>
    <p:cSldViewPr snapToGrid="0" snapToObjects="1">
      <p:cViewPr varScale="1">
        <p:scale>
          <a:sx n="124" d="100"/>
          <a:sy n="124" d="100"/>
        </p:scale>
        <p:origin x="616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2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204F4B-C6E9-B549-A112-480F6224FC62}" type="datetimeFigureOut">
              <a:rPr lang="en-US" smtClean="0"/>
              <a:t>8/9/17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2DB3E-853A-9041-82EE-633B26E9B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262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12983" y="3796311"/>
            <a:ext cx="4724400" cy="609601"/>
          </a:xfrm>
        </p:spPr>
        <p:txBody>
          <a:bodyPr anchor="b"/>
          <a:lstStyle>
            <a:lvl1pPr>
              <a:defRPr sz="2800">
                <a:ln>
                  <a:noFill/>
                </a:ln>
                <a:solidFill>
                  <a:srgbClr val="1E3565"/>
                </a:solidFill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12983" y="4405912"/>
            <a:ext cx="4724400" cy="321734"/>
          </a:xfrm>
        </p:spPr>
        <p:txBody>
          <a:bodyPr anchor="t">
            <a:normAutofit/>
          </a:bodyPr>
          <a:lstStyle>
            <a:lvl1pPr marL="0" indent="0" algn="l">
              <a:buNone/>
              <a:defRPr sz="1700">
                <a:solidFill>
                  <a:srgbClr val="80818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0" y="0"/>
            <a:ext cx="9144000" cy="3397667"/>
          </a:xfrm>
          <a:prstGeom prst="rect">
            <a:avLst/>
          </a:prstGeom>
          <a:gradFill flip="none" rotWithShape="1">
            <a:gsLst>
              <a:gs pos="0">
                <a:srgbClr val="0076C0"/>
              </a:gs>
              <a:gs pos="100000">
                <a:srgbClr val="003E6E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Rectangle 23"/>
          <p:cNvSpPr/>
          <p:nvPr userDrawn="1"/>
        </p:nvSpPr>
        <p:spPr>
          <a:xfrm>
            <a:off x="0" y="6714065"/>
            <a:ext cx="9144000" cy="143935"/>
          </a:xfrm>
          <a:prstGeom prst="rect">
            <a:avLst/>
          </a:prstGeom>
          <a:solidFill>
            <a:srgbClr val="0076C0"/>
          </a:solidFill>
          <a:ln>
            <a:noFill/>
          </a:ln>
          <a:effectLst>
            <a:innerShdw blurRad="234950" dir="9180000">
              <a:srgbClr val="000000">
                <a:alpha val="47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7" name="Picture 26" descr="DrinkerBiddle_web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41" y="2260485"/>
            <a:ext cx="2369302" cy="330315"/>
          </a:xfrm>
          <a:prstGeom prst="rect">
            <a:avLst/>
          </a:prstGeom>
        </p:spPr>
      </p:pic>
      <p:pic>
        <p:nvPicPr>
          <p:cNvPr id="28" name="Picture 27" descr="faded-half-grid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7" y="2804338"/>
            <a:ext cx="8403427" cy="3846617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66750" y="6096000"/>
            <a:ext cx="8458200" cy="5418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029744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685800" y="1828800"/>
            <a:ext cx="7799832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200"/>
            </a:lvl1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6ED6591-320A-46AF-833B-1B5D3E4AB7E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266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62941" y="6398846"/>
            <a:ext cx="7818118" cy="0"/>
          </a:xfrm>
          <a:prstGeom prst="line">
            <a:avLst/>
          </a:prstGeom>
          <a:ln w="12700" cmpd="sng">
            <a:solidFill>
              <a:srgbClr val="0076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6ED6591-320A-46AF-833B-1B5D3E4AB7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882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6ED6591-320A-46AF-833B-1B5D3E4AB7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6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10512"/>
            <a:ext cx="3733800" cy="451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10512"/>
            <a:ext cx="3733800" cy="451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6ED6591-320A-46AF-833B-1B5D3E4AB7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751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6ED6591-320A-46AF-833B-1B5D3E4AB7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1595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66327"/>
            <a:ext cx="5486400" cy="356124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62941" y="6340475"/>
            <a:ext cx="733805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8077200" y="6340475"/>
            <a:ext cx="381000" cy="365125"/>
          </a:xfrm>
        </p:spPr>
        <p:txBody>
          <a:bodyPr/>
          <a:lstStyle/>
          <a:p>
            <a:fld id="{D6ED6591-320A-46AF-833B-1B5D3E4AB7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30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9" Type="http://schemas.openxmlformats.org/officeDocument/2006/relationships/image" Target="../media/image2.png"/><Relationship Id="rId1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1219200"/>
            <a:ext cx="7795258" cy="5905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828800"/>
            <a:ext cx="7795258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662941" y="6398846"/>
            <a:ext cx="7818118" cy="0"/>
          </a:xfrm>
          <a:prstGeom prst="line">
            <a:avLst/>
          </a:prstGeom>
          <a:ln w="12700" cmpd="sng">
            <a:solidFill>
              <a:srgbClr val="0076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62941" y="6340475"/>
            <a:ext cx="7338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0076C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defTabSz="914400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8077200" y="6340475"/>
            <a:ext cx="3810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00284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defTabSz="914400"/>
            <a:fld id="{D6ED6591-320A-46AF-833B-1B5D3E4AB7E7}" type="slidenum">
              <a:rPr lang="en-US" smtClean="0"/>
              <a:pPr defTabSz="91440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8001000" y="6398846"/>
            <a:ext cx="0" cy="230554"/>
          </a:xfrm>
          <a:prstGeom prst="line">
            <a:avLst/>
          </a:prstGeom>
          <a:ln>
            <a:solidFill>
              <a:srgbClr val="0076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0" y="6714065"/>
            <a:ext cx="9144000" cy="143935"/>
          </a:xfrm>
          <a:prstGeom prst="rect">
            <a:avLst/>
          </a:prstGeom>
          <a:solidFill>
            <a:srgbClr val="0076C0"/>
          </a:solidFill>
          <a:ln>
            <a:noFill/>
          </a:ln>
          <a:effectLst>
            <a:innerShdw blurRad="234950" dir="9180000">
              <a:srgbClr val="000000">
                <a:alpha val="47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1"/>
            <a:ext cx="9144000" cy="1148080"/>
          </a:xfrm>
          <a:prstGeom prst="rect">
            <a:avLst/>
          </a:prstGeom>
          <a:gradFill flip="none" rotWithShape="1">
            <a:gsLst>
              <a:gs pos="0">
                <a:srgbClr val="0076C0"/>
              </a:gs>
              <a:gs pos="100000">
                <a:srgbClr val="003E6E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3" name="Picture 22" descr="DrinkerBiddle_web_white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88" y="574675"/>
            <a:ext cx="1425915" cy="198793"/>
          </a:xfrm>
          <a:prstGeom prst="rect">
            <a:avLst/>
          </a:prstGeom>
        </p:spPr>
      </p:pic>
      <p:pic>
        <p:nvPicPr>
          <p:cNvPr id="25" name="Picture 24" descr="fadded-top-grid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290" y="47095"/>
            <a:ext cx="4726991" cy="216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569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700" kern="1200" cap="none" spc="-100" baseline="0">
          <a:ln>
            <a:noFill/>
          </a:ln>
          <a:solidFill>
            <a:srgbClr val="0076C0"/>
          </a:solidFill>
          <a:effectLst/>
          <a:latin typeface="Arial" pitchFamily="34" charset="0"/>
          <a:ea typeface="+mj-ea"/>
          <a:cs typeface="Arial" pitchFamily="34" charset="0"/>
        </a:defRPr>
      </a:lvl1pPr>
    </p:titleStyle>
    <p:bodyStyle>
      <a:lvl1pPr marL="347472" indent="-228600" algn="l" defTabSz="914400" rtl="0" eaLnBrk="1" latinLnBrk="0" hangingPunct="1">
        <a:lnSpc>
          <a:spcPct val="120000"/>
        </a:lnSpc>
        <a:spcBef>
          <a:spcPts val="910"/>
        </a:spcBef>
        <a:buClr>
          <a:srgbClr val="0076C0"/>
        </a:buClr>
        <a:buFont typeface="Wingdings" pitchFamily="2" charset="2"/>
        <a:buChar char="§"/>
        <a:defRPr sz="2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566928" indent="-228600" algn="l" defTabSz="914400" rtl="0" eaLnBrk="1" latinLnBrk="0" hangingPunct="1">
        <a:lnSpc>
          <a:spcPct val="120000"/>
        </a:lnSpc>
        <a:spcBef>
          <a:spcPts val="910"/>
        </a:spcBef>
        <a:buClrTx/>
        <a:buFont typeface="Arial" pitchFamily="34" charset="0"/>
        <a:buChar char="-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859536" indent="-228600" algn="l" defTabSz="914400" rtl="0" eaLnBrk="1" latinLnBrk="0" hangingPunct="1">
        <a:lnSpc>
          <a:spcPct val="120000"/>
        </a:lnSpc>
        <a:spcBef>
          <a:spcPts val="910"/>
        </a:spcBef>
        <a:buClrTx/>
        <a:buFont typeface="Arial" pitchFamily="34" charset="0"/>
        <a:buChar char="•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152144" indent="-228600" algn="l" defTabSz="914400" rtl="0" eaLnBrk="1" latinLnBrk="0" hangingPunct="1">
        <a:lnSpc>
          <a:spcPct val="120000"/>
        </a:lnSpc>
        <a:spcBef>
          <a:spcPts val="910"/>
        </a:spcBef>
        <a:buClrTx/>
        <a:buFont typeface="Arial" pitchFamily="34" charset="0"/>
        <a:buChar char="•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371600" indent="-228600" algn="l" defTabSz="914400" rtl="0" eaLnBrk="1" latinLnBrk="0" hangingPunct="1">
        <a:lnSpc>
          <a:spcPct val="120000"/>
        </a:lnSpc>
        <a:spcBef>
          <a:spcPts val="91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5.png"/><Relationship Id="rId1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Relationship Id="rId10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9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0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1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5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6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8.emf"/><Relationship Id="rId3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66939" y="4466488"/>
            <a:ext cx="5322991" cy="609601"/>
          </a:xfrm>
        </p:spPr>
        <p:txBody>
          <a:bodyPr/>
          <a:lstStyle/>
          <a:p>
            <a:r>
              <a:rPr lang="en-US" dirty="0" smtClean="0"/>
              <a:t>Lawyering in the Information Age:</a:t>
            </a:r>
            <a:br>
              <a:rPr lang="en-US" dirty="0" smtClean="0"/>
            </a:br>
            <a:r>
              <a:rPr lang="en-US" dirty="0" smtClean="0"/>
              <a:t>Predicting Corporate Misconduct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47847" y="4140231"/>
            <a:ext cx="5322991" cy="6096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none" spc="-100" baseline="0">
                <a:ln>
                  <a:noFill/>
                </a:ln>
                <a:solidFill>
                  <a:srgbClr val="1E3565"/>
                </a:solidFill>
                <a:effectLst/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endParaRPr lang="en-US" sz="2000" b="1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6749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is Overwhelmingly Electronic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6ED6591-320A-46AF-833B-1B5D3E4AB7E7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909" y="4882279"/>
            <a:ext cx="1399283" cy="13992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312" y="5093499"/>
            <a:ext cx="2235200" cy="838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980" y="4890117"/>
            <a:ext cx="1764280" cy="132150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2867" y="4943924"/>
            <a:ext cx="1872175" cy="111654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736" y="1823434"/>
            <a:ext cx="1542379" cy="154237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64908" y="1708764"/>
            <a:ext cx="2510834" cy="183104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9997" y="3476773"/>
            <a:ext cx="1570599" cy="114659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3579" y="3537284"/>
            <a:ext cx="1314115" cy="131411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72189" y="3410078"/>
            <a:ext cx="1295400" cy="12954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23270" y="1898688"/>
            <a:ext cx="2822562" cy="97533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68473" y="3296620"/>
            <a:ext cx="2432194" cy="107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77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is coming from more sources than ever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6ED6591-320A-46AF-833B-1B5D3E4AB7E7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9006" y="2100287"/>
            <a:ext cx="1594625" cy="106694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912" y="1951404"/>
            <a:ext cx="2811167" cy="191291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760" y="4288945"/>
            <a:ext cx="2445374" cy="162728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7166" y="1786515"/>
            <a:ext cx="2263500" cy="22635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0042" y="4285797"/>
            <a:ext cx="2009391" cy="160911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0836" y="1861677"/>
            <a:ext cx="2052720" cy="205272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81486" y="4307606"/>
            <a:ext cx="2183488" cy="1635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12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6ED6591-320A-46AF-833B-1B5D3E4AB7E7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1558925"/>
            <a:ext cx="8413750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523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Insight into Human Conduct to Unparalleled Degree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6ED6591-320A-46AF-833B-1B5D3E4AB7E7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7" name="Content Placeholder 6" descr="research-into-actio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229" r="-3722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3049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3" t="11037" r="70537" b="50379"/>
          <a:stretch/>
        </p:blipFill>
        <p:spPr bwMode="auto">
          <a:xfrm>
            <a:off x="1920751" y="1968500"/>
            <a:ext cx="2409031" cy="1683730"/>
          </a:xfrm>
          <a:prstGeom prst="rect">
            <a:avLst/>
          </a:prstGeom>
          <a:noFill/>
          <a:ln w="3175" cmpd="sng">
            <a:solidFill>
              <a:schemeClr val="bg2">
                <a:lumMod val="9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Analytics in the Market Place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06805" y="3850895"/>
            <a:ext cx="2532195" cy="1750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27" t="2327" r="14462" b="51350"/>
          <a:stretch/>
        </p:blipFill>
        <p:spPr bwMode="auto">
          <a:xfrm>
            <a:off x="1920751" y="3810000"/>
            <a:ext cx="2409031" cy="1793111"/>
          </a:xfrm>
          <a:prstGeom prst="rect">
            <a:avLst/>
          </a:prstGeom>
          <a:noFill/>
          <a:ln w="3175" cmpd="sng">
            <a:solidFill>
              <a:schemeClr val="bg2">
                <a:lumMod val="9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06805" y="1969829"/>
            <a:ext cx="2532195" cy="1681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vert line"/>
          <p:cNvCxnSpPr/>
          <p:nvPr/>
        </p:nvCxnSpPr>
        <p:spPr>
          <a:xfrm>
            <a:off x="4503692" y="1884456"/>
            <a:ext cx="36561" cy="3798793"/>
          </a:xfrm>
          <a:prstGeom prst="line">
            <a:avLst/>
          </a:prstGeom>
          <a:ln w="6350" cmpd="sng">
            <a:solidFill>
              <a:srgbClr val="00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vert line"/>
          <p:cNvCxnSpPr/>
          <p:nvPr/>
        </p:nvCxnSpPr>
        <p:spPr>
          <a:xfrm flipH="1">
            <a:off x="1714500" y="3727370"/>
            <a:ext cx="5810250" cy="0"/>
          </a:xfrm>
          <a:prstGeom prst="line">
            <a:avLst/>
          </a:prstGeom>
          <a:ln w="6350" cmpd="sng">
            <a:solidFill>
              <a:srgbClr val="00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364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Predicting Human Conduct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8872" indent="0" algn="ctr">
              <a:buNone/>
            </a:pPr>
            <a:r>
              <a:rPr lang="en-US" dirty="0" smtClean="0"/>
              <a:t>If we can predict </a:t>
            </a:r>
            <a:r>
              <a:rPr lang="en-US" dirty="0" smtClean="0">
                <a:solidFill>
                  <a:srgbClr val="00B050"/>
                </a:solidFill>
              </a:rPr>
              <a:t>conduct</a:t>
            </a:r>
            <a:r>
              <a:rPr lang="en-US" dirty="0" smtClean="0"/>
              <a:t>, </a:t>
            </a:r>
          </a:p>
          <a:p>
            <a:pPr marL="118872" indent="0" algn="ctr">
              <a:buNone/>
            </a:pPr>
            <a:r>
              <a:rPr lang="en-US" dirty="0" smtClean="0"/>
              <a:t>why can’t we predict </a:t>
            </a:r>
            <a:r>
              <a:rPr lang="en-US" dirty="0" smtClean="0">
                <a:solidFill>
                  <a:srgbClr val="FF0000"/>
                </a:solidFill>
              </a:rPr>
              <a:t>misconduct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6ED6591-320A-46AF-833B-1B5D3E4AB7E7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Content Placeholder 5" descr="CrystalBall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" r="5014"/>
          <a:stretch>
            <a:fillRect/>
          </a:stretch>
        </p:blipFill>
        <p:spPr>
          <a:xfrm>
            <a:off x="2013605" y="3129937"/>
            <a:ext cx="5139647" cy="2813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52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Predictive Policing</a:t>
            </a:r>
            <a:endParaRPr lang="en-US" dirty="0"/>
          </a:p>
        </p:txBody>
      </p:sp>
      <p:pic>
        <p:nvPicPr>
          <p:cNvPr id="6" name="Content Placeholder 5" descr="Predictive Policing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2686" b="-72686"/>
          <a:stretch>
            <a:fillRect/>
          </a:stretch>
        </p:blipFill>
        <p:spPr>
          <a:xfrm>
            <a:off x="685800" y="1828800"/>
            <a:ext cx="7794625" cy="426720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6ED6591-320A-46AF-833B-1B5D3E4AB7E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far can this be taken?</a:t>
            </a:r>
            <a:endParaRPr lang="en-US" dirty="0"/>
          </a:p>
        </p:txBody>
      </p:sp>
      <p:pic>
        <p:nvPicPr>
          <p:cNvPr id="6" name="Content Placeholder 5" descr="China Minority Report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072" r="-7072"/>
          <a:stretch>
            <a:fillRect/>
          </a:stretch>
        </p:blipFill>
        <p:spPr/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6ED6591-320A-46AF-833B-1B5D3E4AB7E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73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6ED6591-320A-46AF-833B-1B5D3E4AB7E7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1435100"/>
            <a:ext cx="8413750" cy="399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195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6ED6591-320A-46AF-833B-1B5D3E4AB7E7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1435100"/>
            <a:ext cx="8413750" cy="399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970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US" dirty="0">
                <a:solidFill>
                  <a:srgbClr val="00B8CC"/>
                </a:solidFill>
              </a:rPr>
              <a:t>Identify patterns </a:t>
            </a:r>
            <a:r>
              <a:rPr lang="en-US" dirty="0"/>
              <a:t>associated with misconduct</a:t>
            </a:r>
          </a:p>
          <a:p>
            <a:pPr>
              <a:buClr>
                <a:schemeClr val="tx1"/>
              </a:buClr>
            </a:pPr>
            <a:r>
              <a:rPr lang="en-US" dirty="0">
                <a:solidFill>
                  <a:srgbClr val="00B8CC"/>
                </a:solidFill>
              </a:rPr>
              <a:t>Detect these patterns </a:t>
            </a:r>
            <a:r>
              <a:rPr lang="en-US" dirty="0"/>
              <a:t>in email and unstructured data</a:t>
            </a:r>
          </a:p>
          <a:p>
            <a:pPr>
              <a:buClr>
                <a:schemeClr val="tx1"/>
              </a:buClr>
            </a:pPr>
            <a:r>
              <a:rPr lang="en-US" dirty="0">
                <a:solidFill>
                  <a:srgbClr val="00B8CC"/>
                </a:solidFill>
              </a:rPr>
              <a:t>Develop models </a:t>
            </a:r>
            <a:r>
              <a:rPr lang="en-US" dirty="0"/>
              <a:t>to be used in an early warning system to detect and prevent misconduct </a:t>
            </a:r>
            <a:r>
              <a:rPr lang="en-US" i="1" dirty="0"/>
              <a:t>as it develops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Predictive Compliance: Our Objectives</a:t>
            </a:r>
          </a:p>
        </p:txBody>
      </p:sp>
    </p:spTree>
    <p:extLst>
      <p:ext uri="{BB962C8B-B14F-4D97-AF65-F5344CB8AC3E}">
        <p14:creationId xmlns:p14="http://schemas.microsoft.com/office/powerpoint/2010/main" val="1495894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Email Transformation</a:t>
            </a:r>
          </a:p>
        </p:txBody>
      </p:sp>
      <p:pic>
        <p:nvPicPr>
          <p:cNvPr id="4" name="Picture 2" descr="http://www.plantops.umich.edu/director/Academy/graphics/lw_ELC_mm2_640x550.p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741" t="1077" r="1" b="1465"/>
          <a:stretch/>
        </p:blipFill>
        <p:spPr bwMode="auto">
          <a:xfrm>
            <a:off x="1428751" y="2039938"/>
            <a:ext cx="4251954" cy="35877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6159500" y="2040285"/>
            <a:ext cx="2857500" cy="1746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solidFill>
                  <a:srgbClr val="00B8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Metadata </a:t>
            </a:r>
          </a:p>
          <a:p>
            <a:r>
              <a:rPr lang="en-US" sz="1375" dirty="0">
                <a:solidFill>
                  <a:srgbClr val="00B8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</a:p>
          <a:p>
            <a:r>
              <a:rPr lang="en-US" sz="1375" dirty="0">
                <a:solidFill>
                  <a:srgbClr val="00B8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</a:p>
          <a:p>
            <a:r>
              <a:rPr lang="en-US" sz="1375" dirty="0">
                <a:solidFill>
                  <a:srgbClr val="00B8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Date-Time</a:t>
            </a:r>
          </a:p>
          <a:p>
            <a:r>
              <a:rPr lang="en-US" sz="1375" dirty="0">
                <a:solidFill>
                  <a:srgbClr val="00B8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Domains</a:t>
            </a:r>
          </a:p>
          <a:p>
            <a:r>
              <a:rPr lang="en-US" sz="1375" dirty="0">
                <a:solidFill>
                  <a:srgbClr val="00B8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Attachments</a:t>
            </a:r>
          </a:p>
          <a:p>
            <a:r>
              <a:rPr lang="en-US" sz="1375" dirty="0">
                <a:solidFill>
                  <a:srgbClr val="00B8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7" name="Left Brace 6"/>
          <p:cNvSpPr/>
          <p:nvPr/>
        </p:nvSpPr>
        <p:spPr>
          <a:xfrm>
            <a:off x="5969000" y="2157209"/>
            <a:ext cx="244686" cy="1619250"/>
          </a:xfrm>
          <a:prstGeom prst="leftBrace">
            <a:avLst>
              <a:gd name="adj1" fmla="val 57848"/>
              <a:gd name="adj2" fmla="val 50622"/>
            </a:avLst>
          </a:prstGeom>
          <a:ln w="38100">
            <a:solidFill>
              <a:srgbClr val="00B8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250" dirty="0"/>
          </a:p>
        </p:txBody>
      </p:sp>
      <p:sp>
        <p:nvSpPr>
          <p:cNvPr id="8" name="Left Brace 7"/>
          <p:cNvSpPr/>
          <p:nvPr/>
        </p:nvSpPr>
        <p:spPr>
          <a:xfrm>
            <a:off x="5969000" y="4155319"/>
            <a:ext cx="244686" cy="655544"/>
          </a:xfrm>
          <a:prstGeom prst="leftBrace">
            <a:avLst>
              <a:gd name="adj1" fmla="val 57848"/>
              <a:gd name="adj2" fmla="val 50156"/>
            </a:avLst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250" dirty="0"/>
          </a:p>
        </p:txBody>
      </p:sp>
      <p:sp>
        <p:nvSpPr>
          <p:cNvPr id="9" name="TextBox 8"/>
          <p:cNvSpPr txBox="1"/>
          <p:nvPr/>
        </p:nvSpPr>
        <p:spPr>
          <a:xfrm>
            <a:off x="6159500" y="4215475"/>
            <a:ext cx="28575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60501" y="2849563"/>
            <a:ext cx="4188454" cy="381000"/>
          </a:xfrm>
          <a:prstGeom prst="rect">
            <a:avLst/>
          </a:prstGeom>
          <a:solidFill>
            <a:srgbClr val="00B8CC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50" dirty="0"/>
          </a:p>
        </p:txBody>
      </p:sp>
      <p:sp>
        <p:nvSpPr>
          <p:cNvPr id="11" name="Rectangle 10"/>
          <p:cNvSpPr/>
          <p:nvPr/>
        </p:nvSpPr>
        <p:spPr>
          <a:xfrm>
            <a:off x="1492250" y="3272536"/>
            <a:ext cx="4000500" cy="1845141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50" dirty="0"/>
          </a:p>
        </p:txBody>
      </p:sp>
    </p:spTree>
    <p:extLst>
      <p:ext uri="{BB962C8B-B14F-4D97-AF65-F5344CB8AC3E}">
        <p14:creationId xmlns:p14="http://schemas.microsoft.com/office/powerpoint/2010/main" val="902495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Used many of the metadata features related to email</a:t>
            </a:r>
          </a:p>
          <a:p>
            <a:r>
              <a:rPr lang="en-US" dirty="0"/>
              <a:t>Developed aggregate features</a:t>
            </a:r>
          </a:p>
          <a:p>
            <a:pPr lvl="1"/>
            <a:r>
              <a:rPr lang="en-US" dirty="0"/>
              <a:t>Internal vs. external communications </a:t>
            </a:r>
            <a:r>
              <a:rPr lang="en-US" dirty="0" err="1"/>
              <a:t>vs.personal</a:t>
            </a:r>
            <a:endParaRPr lang="en-US" dirty="0"/>
          </a:p>
          <a:p>
            <a:pPr lvl="1"/>
            <a:r>
              <a:rPr lang="en-US" dirty="0"/>
              <a:t>Number of correspondents</a:t>
            </a:r>
          </a:p>
          <a:p>
            <a:pPr lvl="1"/>
            <a:r>
              <a:rPr lang="en-US" dirty="0"/>
              <a:t>Time of day (binned into before, during and after work hours)</a:t>
            </a:r>
          </a:p>
          <a:p>
            <a:pPr lvl="1"/>
            <a:r>
              <a:rPr lang="en-US" dirty="0"/>
              <a:t>Days of week</a:t>
            </a:r>
          </a:p>
          <a:p>
            <a:pPr lvl="1"/>
            <a:r>
              <a:rPr lang="en-US" dirty="0"/>
              <a:t>Time of year (e.g., reporting periods)</a:t>
            </a:r>
          </a:p>
          <a:p>
            <a:pPr lvl="1"/>
            <a:r>
              <a:rPr lang="en-US" dirty="0"/>
              <a:t>Binary attachment (yes/no)</a:t>
            </a:r>
          </a:p>
          <a:p>
            <a:pPr lvl="1"/>
            <a:r>
              <a:rPr lang="en-US" dirty="0"/>
              <a:t>Number of attachments</a:t>
            </a:r>
          </a:p>
          <a:p>
            <a:pPr lvl="1"/>
            <a:r>
              <a:rPr lang="en-US" dirty="0"/>
              <a:t>Size of attachments</a:t>
            </a:r>
          </a:p>
          <a:p>
            <a:pPr lvl="1"/>
            <a:r>
              <a:rPr lang="en-US" dirty="0"/>
              <a:t>Kinds of attachments</a:t>
            </a:r>
          </a:p>
          <a:p>
            <a:pPr lvl="1"/>
            <a:r>
              <a:rPr lang="en-US" dirty="0"/>
              <a:t>And many more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Metadata Features</a:t>
            </a:r>
          </a:p>
        </p:txBody>
      </p:sp>
    </p:spTree>
    <p:extLst>
      <p:ext uri="{BB962C8B-B14F-4D97-AF65-F5344CB8AC3E}">
        <p14:creationId xmlns:p14="http://schemas.microsoft.com/office/powerpoint/2010/main" val="557457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1583975"/>
            <a:ext cx="6191250" cy="4000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Donut 1"/>
          <p:cNvSpPr/>
          <p:nvPr/>
        </p:nvSpPr>
        <p:spPr>
          <a:xfrm>
            <a:off x="2321960" y="2486347"/>
            <a:ext cx="1469204" cy="1530850"/>
          </a:xfrm>
          <a:prstGeom prst="donut">
            <a:avLst>
              <a:gd name="adj" fmla="val 156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Donut 4"/>
          <p:cNvSpPr/>
          <p:nvPr/>
        </p:nvSpPr>
        <p:spPr>
          <a:xfrm>
            <a:off x="5834010" y="2053375"/>
            <a:ext cx="1469204" cy="1530850"/>
          </a:xfrm>
          <a:prstGeom prst="donut">
            <a:avLst>
              <a:gd name="adj" fmla="val 156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450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Communications Near Reporting Periods</a:t>
            </a:r>
          </a:p>
        </p:txBody>
      </p:sp>
      <p:pic>
        <p:nvPicPr>
          <p:cNvPr id="4" name="Content Placeholder 3" descr="Resp vs all by week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" r="1328"/>
          <a:stretch>
            <a:fillRect/>
          </a:stretch>
        </p:blipFill>
        <p:spPr>
          <a:xfrm>
            <a:off x="1666875" y="1989666"/>
            <a:ext cx="5810250" cy="3612473"/>
          </a:xfr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793407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6ED6591-320A-46AF-833B-1B5D3E4AB7E7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8" name="Content Placeholder 1"/>
          <p:cNvSpPr txBox="1">
            <a:spLocks/>
          </p:cNvSpPr>
          <p:nvPr/>
        </p:nvSpPr>
        <p:spPr>
          <a:xfrm>
            <a:off x="190502" y="1931542"/>
            <a:ext cx="4017819" cy="43267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7472" indent="-228600" algn="l" defTabSz="914400" rtl="0" eaLnBrk="1" latinLnBrk="0" hangingPunct="1">
              <a:lnSpc>
                <a:spcPct val="120000"/>
              </a:lnSpc>
              <a:spcBef>
                <a:spcPts val="910"/>
              </a:spcBef>
              <a:buClr>
                <a:srgbClr val="0076C0"/>
              </a:buClr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66928" indent="-228600" algn="l" defTabSz="914400" rtl="0" eaLnBrk="1" latinLnBrk="0" hangingPunct="1">
              <a:lnSpc>
                <a:spcPct val="120000"/>
              </a:lnSpc>
              <a:spcBef>
                <a:spcPts val="910"/>
              </a:spcBef>
              <a:buClrTx/>
              <a:buFont typeface="Arial" pitchFamily="34" charset="0"/>
              <a:buChar char="-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859536" indent="-228600" algn="l" defTabSz="914400" rtl="0" eaLnBrk="1" latinLnBrk="0" hangingPunct="1">
              <a:lnSpc>
                <a:spcPct val="120000"/>
              </a:lnSpc>
              <a:spcBef>
                <a:spcPts val="910"/>
              </a:spcBef>
              <a:buClrTx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152144" indent="-228600" algn="l" defTabSz="914400" rtl="0" eaLnBrk="1" latinLnBrk="0" hangingPunct="1">
              <a:lnSpc>
                <a:spcPct val="120000"/>
              </a:lnSpc>
              <a:spcBef>
                <a:spcPts val="910"/>
              </a:spcBef>
              <a:buClrTx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71600" indent="-228600" algn="l" defTabSz="914400" rtl="0" eaLnBrk="1" latinLnBrk="0" hangingPunct="1">
              <a:lnSpc>
                <a:spcPct val="120000"/>
              </a:lnSpc>
              <a:spcBef>
                <a:spcPts val="910"/>
              </a:spcBef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Distill content into words and phrases</a:t>
            </a:r>
          </a:p>
          <a:p>
            <a:r>
              <a:rPr lang="en-US" dirty="0" smtClean="0"/>
              <a:t>Sentiment analysis</a:t>
            </a:r>
          </a:p>
          <a:p>
            <a:r>
              <a:rPr lang="en-US" dirty="0" smtClean="0"/>
              <a:t>Sentiment polarities</a:t>
            </a:r>
          </a:p>
          <a:p>
            <a:r>
              <a:rPr lang="en-US" dirty="0" smtClean="0"/>
              <a:t>Custom domain dictionaries</a:t>
            </a:r>
          </a:p>
          <a:p>
            <a:endParaRPr lang="en-US" dirty="0"/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4759036" y="1545947"/>
            <a:ext cx="3900055" cy="4712393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7472" indent="-228600" algn="l" defTabSz="914400" rtl="0" eaLnBrk="1" latinLnBrk="0" hangingPunct="1">
              <a:lnSpc>
                <a:spcPct val="120000"/>
              </a:lnSpc>
              <a:spcBef>
                <a:spcPts val="910"/>
              </a:spcBef>
              <a:buClr>
                <a:srgbClr val="0076C0"/>
              </a:buClr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66928" indent="-228600" algn="l" defTabSz="914400" rtl="0" eaLnBrk="1" latinLnBrk="0" hangingPunct="1">
              <a:lnSpc>
                <a:spcPct val="120000"/>
              </a:lnSpc>
              <a:spcBef>
                <a:spcPts val="910"/>
              </a:spcBef>
              <a:buClrTx/>
              <a:buFont typeface="Arial" pitchFamily="34" charset="0"/>
              <a:buChar char="-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859536" indent="-228600" algn="l" defTabSz="914400" rtl="0" eaLnBrk="1" latinLnBrk="0" hangingPunct="1">
              <a:lnSpc>
                <a:spcPct val="120000"/>
              </a:lnSpc>
              <a:spcBef>
                <a:spcPts val="910"/>
              </a:spcBef>
              <a:buClrTx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152144" indent="-228600" algn="l" defTabSz="914400" rtl="0" eaLnBrk="1" latinLnBrk="0" hangingPunct="1">
              <a:lnSpc>
                <a:spcPct val="120000"/>
              </a:lnSpc>
              <a:spcBef>
                <a:spcPts val="910"/>
              </a:spcBef>
              <a:buClrTx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71600" indent="-228600" algn="l" defTabSz="914400" rtl="0" eaLnBrk="1" latinLnBrk="0" hangingPunct="1">
              <a:lnSpc>
                <a:spcPct val="120000"/>
              </a:lnSpc>
              <a:spcBef>
                <a:spcPts val="910"/>
              </a:spcBef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itchFamily="2" charset="2"/>
              <a:buNone/>
            </a:pPr>
            <a:endParaRPr lang="en-US" smtClean="0">
              <a:solidFill>
                <a:srgbClr val="000000"/>
              </a:solidFill>
            </a:endParaRPr>
          </a:p>
          <a:p>
            <a:pPr marL="0" indent="0" algn="ctr">
              <a:buFont typeface="Wingdings" pitchFamily="2" charset="2"/>
              <a:buNone/>
            </a:pPr>
            <a:r>
              <a:rPr lang="en-US" smtClean="0">
                <a:solidFill>
                  <a:srgbClr val="000000"/>
                </a:solidFill>
              </a:rPr>
              <a:t>Result:</a:t>
            </a:r>
          </a:p>
          <a:p>
            <a:pPr marL="0" indent="0" algn="ctr">
              <a:buFont typeface="Wingdings" pitchFamily="2" charset="2"/>
              <a:buNone/>
            </a:pPr>
            <a:r>
              <a:rPr lang="en-US" sz="3000" b="1" smtClean="0">
                <a:solidFill>
                  <a:srgbClr val="00B8CC"/>
                </a:solidFill>
              </a:rPr>
              <a:t>1,300+ features </a:t>
            </a:r>
            <a:r>
              <a:rPr lang="en-US" sz="2500" b="1" smtClean="0">
                <a:solidFill>
                  <a:srgbClr val="00B8CC"/>
                </a:solidFill>
              </a:rPr>
              <a:t/>
            </a:r>
            <a:br>
              <a:rPr lang="en-US" sz="2500" b="1" smtClean="0">
                <a:solidFill>
                  <a:srgbClr val="00B8CC"/>
                </a:solidFill>
              </a:rPr>
            </a:br>
            <a:r>
              <a:rPr lang="en-US" sz="2250" smtClean="0">
                <a:solidFill>
                  <a:srgbClr val="000000"/>
                </a:solidFill>
              </a:rPr>
              <a:t>for every email</a:t>
            </a:r>
            <a:endParaRPr lang="en-US" sz="2250" dirty="0"/>
          </a:p>
        </p:txBody>
      </p:sp>
      <p:sp>
        <p:nvSpPr>
          <p:cNvPr id="10" name="Title 2"/>
          <p:cNvSpPr txBox="1">
            <a:spLocks/>
          </p:cNvSpPr>
          <p:nvPr/>
        </p:nvSpPr>
        <p:spPr>
          <a:xfrm>
            <a:off x="190502" y="1254594"/>
            <a:ext cx="8520545" cy="582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700" kern="1200" cap="none" spc="-100" baseline="0">
                <a:ln>
                  <a:noFill/>
                </a:ln>
                <a:solidFill>
                  <a:srgbClr val="0076C0"/>
                </a:solidFill>
                <a:effectLst/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mtClean="0"/>
              <a:t>Text Mining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4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95250" y="5682189"/>
            <a:ext cx="1333500" cy="25505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50" dirty="0" err="1">
              <a:solidFill>
                <a:srgbClr val="FFFFFF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179916" y="1333501"/>
          <a:ext cx="8763000" cy="4521835"/>
        </p:xfrm>
        <a:graphic>
          <a:graphicData uri="http://schemas.openxmlformats.org/drawingml/2006/table">
            <a:tbl>
              <a:tblPr/>
              <a:tblGrid>
                <a:gridCol w="27728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57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0866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7338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Oscar</a:t>
                      </a:r>
                    </a:p>
                  </a:txBody>
                  <a:tcPr marL="114300" marR="57150" marB="2286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14300" marR="57150" marB="2286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Alpha </a:t>
                      </a:r>
                    </a:p>
                  </a:txBody>
                  <a:tcPr marL="114300" marR="57150" marB="2286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0458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  <a:cs typeface="Arial"/>
                        </a:rPr>
                        <a:t>Term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8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  <a:cs typeface="Arial"/>
                        </a:rPr>
                        <a:t>Documents with hits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8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  <a:cs typeface="Arial"/>
                        </a:rPr>
                        <a:t>Term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8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  <a:cs typeface="Arial"/>
                        </a:rPr>
                        <a:t>Documents with hits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8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 dirty="0">
                          <a:solidFill>
                            <a:srgbClr val="00B8CC"/>
                          </a:solidFill>
                          <a:effectLst/>
                          <a:latin typeface="Arial"/>
                          <a:cs typeface="Arial"/>
                        </a:rPr>
                        <a:t>"Call me"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43,048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Trouble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64,433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"Come by my office"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23,510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 dirty="0">
                          <a:solidFill>
                            <a:srgbClr val="00B8CC"/>
                          </a:solidFill>
                          <a:effectLst/>
                          <a:latin typeface="Arial"/>
                          <a:cs typeface="Arial"/>
                        </a:rPr>
                        <a:t>"Call me"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63,511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 dirty="0">
                          <a:solidFill>
                            <a:srgbClr val="00B8CC"/>
                          </a:solidFill>
                          <a:effectLst/>
                          <a:latin typeface="Arial"/>
                          <a:cs typeface="Arial"/>
                        </a:rPr>
                        <a:t>"not legal"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22,228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wrong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43,201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3614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(Take w/2 (him OR her OR them) w/2 down)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17,612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 dirty="0">
                          <a:solidFill>
                            <a:srgbClr val="00B8CC"/>
                          </a:solidFill>
                          <a:effectLst/>
                          <a:latin typeface="Arial"/>
                          <a:cs typeface="Arial"/>
                        </a:rPr>
                        <a:t>breach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35,379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"Keep it between"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16,650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dodge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30,026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10849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get around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11,597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(("Do not" OR "Don't") w/2 send)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28,937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prohibit*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11,158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frame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28,281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"under the table"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9,789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 dirty="0">
                          <a:solidFill>
                            <a:srgbClr val="00B8CC"/>
                          </a:solidFill>
                          <a:effectLst/>
                          <a:latin typeface="Arial"/>
                          <a:cs typeface="Arial"/>
                        </a:rPr>
                        <a:t>Violation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27,904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hold up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9,766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((“do</a:t>
                      </a:r>
                      <a:r>
                        <a:rPr lang="en-US" sz="1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 not” or “don’t” w/2 tell)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26,289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"talk to me"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9,166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unlawful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19,532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"Cover up"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8,675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 dirty="0">
                          <a:solidFill>
                            <a:srgbClr val="00B8CC"/>
                          </a:solidFill>
                          <a:effectLst/>
                          <a:latin typeface="Arial"/>
                          <a:cs typeface="Arial"/>
                        </a:rPr>
                        <a:t>"not legal"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19,288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53614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((They OR she OR he) w/2 (owe* it to me))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7,055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Fraud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16,819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"lead on"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6,252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Secret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15,669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"stay out"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5,368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Forge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14,163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 dirty="0">
                          <a:solidFill>
                            <a:srgbClr val="00B8CC"/>
                          </a:solidFill>
                          <a:effectLst/>
                          <a:latin typeface="Arial"/>
                          <a:cs typeface="Arial"/>
                        </a:rPr>
                        <a:t>breach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5,106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criminal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13,478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”don’t tell"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4,064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stress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11,622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 dirty="0">
                          <a:solidFill>
                            <a:srgbClr val="00B8CC"/>
                          </a:solidFill>
                          <a:effectLst/>
                          <a:latin typeface="Arial"/>
                          <a:cs typeface="Arial"/>
                        </a:rPr>
                        <a:t>Violation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3,788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Misconduct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10,878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unauthorized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3,631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Inappropriate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10,775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"This is wrong"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3,072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forbidden</a:t>
                      </a:r>
                    </a:p>
                  </a:txBody>
                  <a:tcPr marL="114300" marR="57150" marB="0" anchor="ctr">
                    <a:lnL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10,250</a:t>
                      </a:r>
                    </a:p>
                  </a:txBody>
                  <a:tcPr marL="114300" marR="57150" marB="0" anchor="ctr">
                    <a:lnL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8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34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71 sentiment dictionaries </a:t>
            </a:r>
          </a:p>
          <a:p>
            <a:r>
              <a:rPr lang="en-US" dirty="0"/>
              <a:t>Highly focused on conflict, cooperation, power, etc.</a:t>
            </a:r>
          </a:p>
          <a:p>
            <a:r>
              <a:rPr lang="en-US" dirty="0"/>
              <a:t>Worked with advisors from</a:t>
            </a:r>
          </a:p>
          <a:p>
            <a:pPr lvl="1"/>
            <a:r>
              <a:rPr lang="en-US" dirty="0"/>
              <a:t>Social sciences</a:t>
            </a:r>
          </a:p>
          <a:p>
            <a:pPr lvl="1"/>
            <a:r>
              <a:rPr lang="en-US" dirty="0"/>
              <a:t>Psychology of fraud and misconduct</a:t>
            </a:r>
          </a:p>
          <a:p>
            <a:pPr lvl="1"/>
            <a:r>
              <a:rPr lang="en-US" dirty="0"/>
              <a:t>Intelligence and law enforcement</a:t>
            </a:r>
          </a:p>
          <a:p>
            <a:r>
              <a:rPr lang="en-US" dirty="0"/>
              <a:t>Sentiment Polarities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Sentiment Analysis</a:t>
            </a:r>
          </a:p>
        </p:txBody>
      </p:sp>
    </p:spTree>
    <p:extLst>
      <p:ext uri="{BB962C8B-B14F-4D97-AF65-F5344CB8AC3E}">
        <p14:creationId xmlns:p14="http://schemas.microsoft.com/office/powerpoint/2010/main" val="150987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49" t="3504" r="1381" b="2215"/>
          <a:stretch/>
        </p:blipFill>
        <p:spPr>
          <a:xfrm>
            <a:off x="190500" y="1406584"/>
            <a:ext cx="8794750" cy="3800415"/>
          </a:xfrm>
        </p:spPr>
      </p:pic>
      <p:sp>
        <p:nvSpPr>
          <p:cNvPr id="5" name="TextBox 4"/>
          <p:cNvSpPr txBox="1"/>
          <p:nvPr/>
        </p:nvSpPr>
        <p:spPr>
          <a:xfrm>
            <a:off x="285750" y="5093126"/>
            <a:ext cx="20002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Arial"/>
                <a:cs typeface="Arial"/>
              </a:rPr>
              <a:t>Metadata - Yellow</a:t>
            </a:r>
          </a:p>
          <a:p>
            <a:r>
              <a:rPr lang="en-US" sz="1500" dirty="0">
                <a:latin typeface="Arial"/>
                <a:cs typeface="Arial"/>
              </a:rPr>
              <a:t>Sentiment - Gray</a:t>
            </a:r>
          </a:p>
        </p:txBody>
      </p:sp>
      <p:sp>
        <p:nvSpPr>
          <p:cNvPr id="6" name="Rectangle 5"/>
          <p:cNvSpPr/>
          <p:nvPr/>
        </p:nvSpPr>
        <p:spPr>
          <a:xfrm>
            <a:off x="2286000" y="5102849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500" dirty="0">
                <a:latin typeface="Arial"/>
                <a:cs typeface="Arial"/>
              </a:rPr>
              <a:t>Sentiment Polarities - Red</a:t>
            </a:r>
          </a:p>
          <a:p>
            <a:r>
              <a:rPr lang="en-US" sz="1500" dirty="0">
                <a:latin typeface="Arial"/>
                <a:cs typeface="Arial"/>
              </a:rPr>
              <a:t>Domain Dictionaries  - Blue</a:t>
            </a:r>
          </a:p>
        </p:txBody>
      </p:sp>
    </p:spTree>
    <p:extLst>
      <p:ext uri="{BB962C8B-B14F-4D97-AF65-F5344CB8AC3E}">
        <p14:creationId xmlns:p14="http://schemas.microsoft.com/office/powerpoint/2010/main" val="1855428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 rotWithShape="1">
          <a:blip r:embed="rId2" cstate="print"/>
          <a:srcRect l="5455" t="10909" b="7273"/>
          <a:stretch/>
        </p:blipFill>
        <p:spPr bwMode="auto">
          <a:xfrm>
            <a:off x="879101" y="2483083"/>
            <a:ext cx="3170608" cy="2743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2"/>
          <p:cNvSpPr txBox="1"/>
          <p:nvPr/>
        </p:nvSpPr>
        <p:spPr>
          <a:xfrm>
            <a:off x="1143001" y="2091780"/>
            <a:ext cx="2666998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7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ROC Curve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476250" y="2571750"/>
            <a:ext cx="415498" cy="238125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True Positive Rate</a:t>
            </a:r>
          </a:p>
        </p:txBody>
      </p:sp>
      <p:sp>
        <p:nvSpPr>
          <p:cNvPr id="9" name="TextBox 6"/>
          <p:cNvSpPr txBox="1"/>
          <p:nvPr/>
        </p:nvSpPr>
        <p:spPr>
          <a:xfrm>
            <a:off x="1143001" y="5178252"/>
            <a:ext cx="266699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False Positive Rate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1" y="4477705"/>
            <a:ext cx="3582620" cy="1046795"/>
          </a:xfrm>
          <a:prstGeom prst="rect">
            <a:avLst/>
          </a:prstGeom>
        </p:spPr>
      </p:pic>
      <p:graphicFrame>
        <p:nvGraphicFramePr>
          <p:cNvPr id="11" name="Table 10"/>
          <p:cNvGraphicFramePr>
            <a:graphicFrameLocks noGrp="1"/>
          </p:cNvGraphicFramePr>
          <p:nvPr>
            <p:extLst/>
          </p:nvPr>
        </p:nvGraphicFramePr>
        <p:xfrm>
          <a:off x="4995335" y="2091779"/>
          <a:ext cx="3540287" cy="200397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7164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237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00795">
                <a:tc>
                  <a:txBody>
                    <a:bodyPr/>
                    <a:lstStyle/>
                    <a:p>
                      <a:r>
                        <a:rPr lang="en-US" sz="110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Accuracy</a:t>
                      </a:r>
                    </a:p>
                  </a:txBody>
                  <a:tcPr marL="114300" marR="114300" marT="57150" marB="5715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79.7%</a:t>
                      </a:r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0795">
                <a:tc>
                  <a:txBody>
                    <a:bodyPr/>
                    <a:lstStyle/>
                    <a:p>
                      <a:pPr marL="0" marR="0" indent="0" algn="l" defTabSz="3236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Precision</a:t>
                      </a:r>
                    </a:p>
                  </a:txBody>
                  <a:tcPr marL="114300" marR="114300" marT="57150" marB="5715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3236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15.6%</a:t>
                      </a:r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0795">
                <a:tc>
                  <a:txBody>
                    <a:bodyPr/>
                    <a:lstStyle/>
                    <a:p>
                      <a:pPr marL="0" marR="0" indent="0" algn="l" defTabSz="3236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Recall</a:t>
                      </a:r>
                    </a:p>
                  </a:txBody>
                  <a:tcPr marL="114300" marR="114300" marT="57150" marB="5715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3236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77.2%</a:t>
                      </a:r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0795">
                <a:tc>
                  <a:txBody>
                    <a:bodyPr/>
                    <a:lstStyle/>
                    <a:p>
                      <a:pPr marL="0" marR="0" indent="0" algn="l" defTabSz="3236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Specificity</a:t>
                      </a:r>
                    </a:p>
                  </a:txBody>
                  <a:tcPr marL="114300" marR="114300" marT="57150" marB="5715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3236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79.8%</a:t>
                      </a:r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0795">
                <a:tc>
                  <a:txBody>
                    <a:bodyPr/>
                    <a:lstStyle/>
                    <a:p>
                      <a:pPr marL="0" marR="0" indent="0" algn="l" defTabSz="3236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AUC</a:t>
                      </a:r>
                    </a:p>
                  </a:txBody>
                  <a:tcPr marL="114300" marR="114300" marT="57150" marB="5715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3236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78.5%</a:t>
                      </a:r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7668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6ED6591-320A-46AF-833B-1B5D3E4AB7E7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337" y="1423300"/>
            <a:ext cx="8413750" cy="446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2220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Predicting Human </a:t>
            </a:r>
            <a:r>
              <a:rPr lang="en-US" dirty="0" smtClean="0"/>
              <a:t>(</a:t>
            </a:r>
            <a:r>
              <a:rPr lang="en-US" dirty="0" err="1" smtClean="0"/>
              <a:t>Mis</a:t>
            </a:r>
            <a:r>
              <a:rPr lang="en-US" dirty="0" smtClean="0"/>
              <a:t>)Conduct </a:t>
            </a:r>
            <a:r>
              <a:rPr lang="en-US" dirty="0" smtClean="0"/>
              <a:t>– Good or Bad Idea?</a:t>
            </a:r>
            <a:endParaRPr lang="en-US" dirty="0"/>
          </a:p>
        </p:txBody>
      </p:sp>
      <p:pic>
        <p:nvPicPr>
          <p:cNvPr id="6" name="Content Placeholder 5" descr="good or bad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66" b="8866"/>
          <a:stretch>
            <a:fillRect/>
          </a:stretch>
        </p:blipFill>
        <p:spPr/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6ED6591-320A-46AF-833B-1B5D3E4AB7E7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01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6ED6591-320A-46AF-833B-1B5D3E4AB7E7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1295400" y="2830464"/>
            <a:ext cx="6400800" cy="1143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rtl="0" eaLnBrk="1" fontAlgn="base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rgbClr val="E04E39"/>
              </a:buClr>
              <a:buFont typeface="Wingdings" pitchFamily="2" charset="2"/>
              <a:buNone/>
              <a:defRPr sz="2100" kern="1200" spc="100" baseline="0">
                <a:solidFill>
                  <a:srgbClr val="F7CEC9"/>
                </a:solidFill>
                <a:latin typeface="+mj-lt"/>
                <a:ea typeface="Segoe UI" pitchFamily="34" charset="0"/>
                <a:cs typeface="Calibri" pitchFamily="34" charset="0"/>
              </a:defRPr>
            </a:lvl1pPr>
            <a:lvl2pPr marL="457200" indent="0" algn="ctr" rtl="0" eaLnBrk="1" fontAlgn="base" hangingPunct="1">
              <a:lnSpc>
                <a:spcPts val="2200"/>
              </a:lnSpc>
              <a:spcBef>
                <a:spcPts val="400"/>
              </a:spcBef>
              <a:spcAft>
                <a:spcPct val="0"/>
              </a:spcAft>
              <a:buFont typeface="Calibri" pitchFamily="34" charset="0"/>
              <a:buNone/>
              <a:defRPr sz="1800" kern="1200" spc="100" baseline="0">
                <a:solidFill>
                  <a:schemeClr val="tx1">
                    <a:tint val="75000"/>
                  </a:schemeClr>
                </a:solidFill>
                <a:latin typeface="+mj-lt"/>
                <a:ea typeface="Segoe UI" pitchFamily="34" charset="0"/>
                <a:cs typeface="Calibri" pitchFamily="34" charset="0"/>
              </a:defRPr>
            </a:lvl2pPr>
            <a:lvl3pPr marL="914400" indent="0" algn="ctr" rtl="0" eaLnBrk="1" fontAlgn="base" hangingPunct="1">
              <a:lnSpc>
                <a:spcPts val="1800"/>
              </a:lnSpc>
              <a:spcBef>
                <a:spcPts val="300"/>
              </a:spcBef>
              <a:spcAft>
                <a:spcPct val="0"/>
              </a:spcAft>
              <a:buFont typeface="Calibri" pitchFamily="34" charset="0"/>
              <a:buNone/>
              <a:defRPr sz="1400" kern="1200" spc="100" baseline="0">
                <a:solidFill>
                  <a:schemeClr val="tx1">
                    <a:tint val="75000"/>
                  </a:schemeClr>
                </a:solidFill>
                <a:latin typeface="+mj-lt"/>
                <a:ea typeface="Segoe UI" pitchFamily="34" charset="0"/>
                <a:cs typeface="Calibri" pitchFamily="34" charset="0"/>
              </a:defRPr>
            </a:lvl3pPr>
            <a:lvl4pPr marL="1371600" indent="0" algn="ctr" rtl="0" eaLnBrk="1" fontAlgn="base" hangingPunct="1">
              <a:lnSpc>
                <a:spcPts val="1600"/>
              </a:lnSpc>
              <a:spcBef>
                <a:spcPts val="200"/>
              </a:spcBef>
              <a:spcAft>
                <a:spcPct val="0"/>
              </a:spcAft>
              <a:buFont typeface="Calibri" pitchFamily="34" charset="0"/>
              <a:buNone/>
              <a:defRPr sz="1200" kern="1200" spc="50" baseline="0">
                <a:solidFill>
                  <a:schemeClr val="tx1">
                    <a:tint val="75000"/>
                  </a:schemeClr>
                </a:solidFill>
                <a:latin typeface="+mj-lt"/>
                <a:ea typeface="Segoe UI" pitchFamily="34" charset="0"/>
                <a:cs typeface="Calibri" pitchFamily="34" charset="0"/>
              </a:defRPr>
            </a:lvl4pPr>
            <a:lvl5pPr marL="1828800" indent="0" algn="ctr" rtl="0" eaLnBrk="1" fontAlgn="base" hangingPunct="1">
              <a:lnSpc>
                <a:spcPts val="1600"/>
              </a:lnSpc>
              <a:spcBef>
                <a:spcPts val="200"/>
              </a:spcBef>
              <a:spcAft>
                <a:spcPct val="0"/>
              </a:spcAft>
              <a:buFont typeface="Calibri" pitchFamily="34" charset="0"/>
              <a:buNone/>
              <a:defRPr sz="1200" kern="1200" spc="50" baseline="0">
                <a:solidFill>
                  <a:schemeClr val="tx1">
                    <a:tint val="75000"/>
                  </a:schemeClr>
                </a:solidFill>
                <a:latin typeface="+mj-lt"/>
                <a:ea typeface="Segoe UI" pitchFamily="34" charset="0"/>
                <a:cs typeface="Calibri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marR="0" lvl="0" indent="0" defTabSz="914400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rgbClr val="E04E3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1200" cap="none" spc="10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Segoe UI" pitchFamily="34" charset="0"/>
              </a:rPr>
              <a:t>Bennett B. Borden </a:t>
            </a:r>
            <a:endParaRPr kumimoji="0" lang="en-US" sz="2800" b="0" i="1" u="none" strike="noStrike" kern="1200" cap="none" spc="10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Segoe UI" pitchFamily="34" charset="0"/>
            </a:endParaRPr>
          </a:p>
          <a:p>
            <a:pPr marL="45720" marR="0" lvl="0" indent="0" defTabSz="914400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rgbClr val="E04E3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100" b="0" i="1" u="none" strike="noStrike" kern="1200" cap="none" spc="10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Segoe UI" pitchFamily="34" charset="0"/>
              </a:rPr>
              <a:t>Chief Data Scientist</a:t>
            </a:r>
          </a:p>
          <a:p>
            <a:pPr marL="45720" marR="0" lvl="0" indent="0" defTabSz="914400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rgbClr val="E04E3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100" b="0" i="1" u="none" strike="noStrike" kern="1200" cap="none" spc="10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Segoe UI" pitchFamily="34" charset="0"/>
              </a:rPr>
              <a:t>Chair, Information Governance and </a:t>
            </a:r>
            <a:r>
              <a:rPr kumimoji="0" lang="en-US" sz="2100" b="0" i="1" u="none" strike="noStrike" kern="1200" cap="none" spc="10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Segoe UI" pitchFamily="34" charset="0"/>
              </a:rPr>
              <a:t>eDiscovery</a:t>
            </a:r>
            <a:endParaRPr kumimoji="0" lang="en-US" sz="2100" b="0" i="0" u="none" strike="noStrike" kern="1200" cap="none" spc="10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Segoe UI" pitchFamily="34" charset="0"/>
            </a:endParaRPr>
          </a:p>
          <a:p>
            <a:pPr marL="45720" marR="0" lvl="0" indent="0" defTabSz="914400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rgbClr val="E04E3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100" b="1" i="0" u="none" strike="noStrike" kern="1200" cap="none" spc="10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Segoe UI" pitchFamily="34" charset="0"/>
              </a:rPr>
              <a:t>Drinker Biddle &amp; </a:t>
            </a:r>
            <a:r>
              <a:rPr kumimoji="0" lang="en-US" sz="2100" b="1" i="0" u="none" strike="noStrike" kern="1200" cap="none" spc="10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Segoe UI" pitchFamily="34" charset="0"/>
              </a:rPr>
              <a:t>Reath</a:t>
            </a:r>
            <a:r>
              <a:rPr kumimoji="0" lang="en-US" sz="2100" b="1" i="0" u="none" strike="noStrike" kern="1200" cap="none" spc="10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Segoe UI" pitchFamily="34" charset="0"/>
              </a:rPr>
              <a:t> LLP</a:t>
            </a:r>
            <a:r>
              <a:rPr kumimoji="0" lang="en-US" sz="2100" b="0" i="0" u="none" strike="noStrike" kern="1200" cap="none" spc="10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Segoe UI" pitchFamily="34" charset="0"/>
              </a:rPr>
              <a:t>	</a:t>
            </a:r>
          </a:p>
          <a:p>
            <a:pPr marL="45720" marR="0" lvl="0" indent="0" algn="ctr" defTabSz="914400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rgbClr val="E04E3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nl-NL" sz="2100" b="0" i="0" u="none" strike="noStrike" kern="1200" cap="none" spc="10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Segoe UI" pitchFamily="34" charset="0"/>
              </a:rPr>
              <a:t>1500 K Street, N.W.	</a:t>
            </a:r>
          </a:p>
          <a:p>
            <a:pPr marL="45720" marR="0" lvl="0" indent="0" algn="ctr" defTabSz="914400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rgbClr val="E04E3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nl-NL" sz="2100" b="0" i="0" u="none" strike="noStrike" kern="1200" cap="none" spc="10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Segoe UI" pitchFamily="34" charset="0"/>
              </a:rPr>
              <a:t>Washington, DC 20005-1209	</a:t>
            </a:r>
          </a:p>
          <a:p>
            <a:pPr marL="45720" marR="0" lvl="0" indent="0" algn="ctr" defTabSz="914400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rgbClr val="E04E3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100" b="0" i="0" u="none" strike="noStrike" kern="1200" cap="none" spc="10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Segoe UI" pitchFamily="34" charset="0"/>
              </a:rPr>
              <a:t>(202) 230-5194</a:t>
            </a:r>
            <a:r>
              <a:rPr kumimoji="0" lang="en-US" sz="2100" b="0" i="1" u="none" strike="noStrike" kern="1200" cap="none" spc="10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Segoe UI" pitchFamily="34" charset="0"/>
              </a:rPr>
              <a:t> </a:t>
            </a:r>
            <a:r>
              <a:rPr kumimoji="0" lang="en-US" sz="2100" b="0" i="0" u="none" strike="noStrike" kern="1200" cap="none" spc="10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Segoe UI" pitchFamily="34" charset="0"/>
              </a:rPr>
              <a:t>	</a:t>
            </a:r>
          </a:p>
          <a:p>
            <a:pPr marL="0" marR="0" lvl="0" indent="0" algn="ctr" defTabSz="914400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rgbClr val="E04E3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100" b="0" i="0" u="none" strike="noStrike" kern="1200" cap="none" spc="10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Segoe UI" pitchFamily="34" charset="0"/>
              </a:rPr>
              <a:t>Bennett.Borden@DBR.com</a:t>
            </a:r>
            <a:endParaRPr kumimoji="0" lang="en-US" sz="2100" b="0" i="0" u="none" strike="noStrike" kern="1200" cap="none" spc="1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Segoe UI" pitchFamily="34" charset="0"/>
            </a:endParaRPr>
          </a:p>
        </p:txBody>
      </p:sp>
      <p:sp>
        <p:nvSpPr>
          <p:cNvPr id="10" name="Text Placeholder 6"/>
          <p:cNvSpPr txBox="1">
            <a:spLocks/>
          </p:cNvSpPr>
          <p:nvPr/>
        </p:nvSpPr>
        <p:spPr>
          <a:xfrm>
            <a:off x="152400" y="1916064"/>
            <a:ext cx="8229600" cy="287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20040" indent="-320040" algn="l" rtl="0" eaLnBrk="1" fontAlgn="base" hangingPunct="1">
              <a:lnSpc>
                <a:spcPts val="2800"/>
              </a:lnSpc>
              <a:spcBef>
                <a:spcPts val="600"/>
              </a:spcBef>
              <a:spcAft>
                <a:spcPct val="0"/>
              </a:spcAft>
              <a:buClr>
                <a:srgbClr val="E04E39"/>
              </a:buClr>
              <a:buFont typeface="Wingdings" pitchFamily="2" charset="2"/>
              <a:buChar char="§"/>
              <a:defRPr sz="2400" kern="1200" spc="100" baseline="0">
                <a:solidFill>
                  <a:srgbClr val="000000"/>
                </a:solidFill>
                <a:latin typeface="+mj-lt"/>
                <a:ea typeface="Segoe UI" pitchFamily="34" charset="0"/>
                <a:cs typeface="Calibri" pitchFamily="34" charset="0"/>
              </a:defRPr>
            </a:lvl1pPr>
            <a:lvl2pPr marL="685800" indent="-365760" algn="l" rtl="0" eaLnBrk="1" fontAlgn="base" hangingPunct="1">
              <a:lnSpc>
                <a:spcPts val="2200"/>
              </a:lnSpc>
              <a:spcBef>
                <a:spcPts val="400"/>
              </a:spcBef>
              <a:spcAft>
                <a:spcPct val="0"/>
              </a:spcAft>
              <a:buFont typeface="Calibri" pitchFamily="34" charset="0"/>
              <a:buChar char="—"/>
              <a:defRPr sz="1800" kern="1200" spc="100" baseline="0">
                <a:solidFill>
                  <a:srgbClr val="000000"/>
                </a:solidFill>
                <a:latin typeface="+mj-lt"/>
                <a:ea typeface="Segoe UI" pitchFamily="34" charset="0"/>
                <a:cs typeface="Calibri" pitchFamily="34" charset="0"/>
              </a:defRPr>
            </a:lvl2pPr>
            <a:lvl3pPr marL="914400" indent="-228600" algn="l" rtl="0" eaLnBrk="1" fontAlgn="base" hangingPunct="1">
              <a:lnSpc>
                <a:spcPts val="1800"/>
              </a:lnSpc>
              <a:spcBef>
                <a:spcPts val="300"/>
              </a:spcBef>
              <a:spcAft>
                <a:spcPct val="0"/>
              </a:spcAft>
              <a:buFont typeface="Calibri" pitchFamily="34" charset="0"/>
              <a:buChar char="•"/>
              <a:defRPr sz="1400" kern="1200" spc="100" baseline="0">
                <a:solidFill>
                  <a:srgbClr val="000000"/>
                </a:solidFill>
                <a:latin typeface="+mj-lt"/>
                <a:ea typeface="Segoe UI" pitchFamily="34" charset="0"/>
                <a:cs typeface="Calibri" pitchFamily="34" charset="0"/>
              </a:defRPr>
            </a:lvl3pPr>
            <a:lvl4pPr marL="1188720" indent="-228600" algn="l" rtl="0" eaLnBrk="1" fontAlgn="base" hangingPunct="1">
              <a:lnSpc>
                <a:spcPts val="1600"/>
              </a:lnSpc>
              <a:spcBef>
                <a:spcPts val="200"/>
              </a:spcBef>
              <a:spcAft>
                <a:spcPct val="0"/>
              </a:spcAft>
              <a:buFont typeface="Calibri" pitchFamily="34" charset="0"/>
              <a:buChar char="–"/>
              <a:defRPr sz="1200" kern="1200" spc="50" baseline="0">
                <a:solidFill>
                  <a:srgbClr val="000000"/>
                </a:solidFill>
                <a:latin typeface="+mj-lt"/>
                <a:ea typeface="Segoe UI" pitchFamily="34" charset="0"/>
                <a:cs typeface="Calibri" pitchFamily="34" charset="0"/>
              </a:defRPr>
            </a:lvl4pPr>
            <a:lvl5pPr marL="1463040" indent="-228600" algn="l" rtl="0" eaLnBrk="1" fontAlgn="base" hangingPunct="1">
              <a:lnSpc>
                <a:spcPts val="1600"/>
              </a:lnSpc>
              <a:spcBef>
                <a:spcPts val="200"/>
              </a:spcBef>
              <a:spcAft>
                <a:spcPct val="0"/>
              </a:spcAft>
              <a:buFont typeface="Calibri" pitchFamily="34" charset="0"/>
              <a:buChar char="»"/>
              <a:defRPr sz="1200" kern="1200" spc="50" baseline="0">
                <a:solidFill>
                  <a:srgbClr val="000000"/>
                </a:solidFill>
                <a:latin typeface="+mj-lt"/>
                <a:ea typeface="Segoe UI" pitchFamily="34" charset="0"/>
                <a:cs typeface="Calibr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ts val="2800"/>
              </a:lnSpc>
              <a:spcBef>
                <a:spcPts val="600"/>
              </a:spcBef>
              <a:spcAft>
                <a:spcPct val="0"/>
              </a:spcAft>
              <a:buClr>
                <a:srgbClr val="E04E3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600" b="0" i="0" u="none" strike="noStrike" kern="1200" cap="none" spc="10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Segoe UI" pitchFamily="34" charset="0"/>
              </a:rPr>
              <a:t>Questions?</a:t>
            </a:r>
            <a:endParaRPr kumimoji="0" lang="en-US" sz="3600" b="0" i="0" u="none" strike="noStrike" kern="1200" cap="none" spc="10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B-PP-template-3.v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2839</TotalTime>
  <Words>470</Words>
  <Application>Microsoft Macintosh PowerPoint</Application>
  <PresentationFormat>On-screen Show (4:3)</PresentationFormat>
  <Paragraphs>197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Calibri</vt:lpstr>
      <vt:lpstr>Cambria</vt:lpstr>
      <vt:lpstr>Segoe UI</vt:lpstr>
      <vt:lpstr>Wingdings</vt:lpstr>
      <vt:lpstr>Arial</vt:lpstr>
      <vt:lpstr>DB-PP-template-3.v2</vt:lpstr>
      <vt:lpstr>Lawyering in the Information Age: Predicting Corporate Misconduct</vt:lpstr>
      <vt:lpstr>Information is Overwhelmingly Electronic</vt:lpstr>
      <vt:lpstr>And is coming from more sources than ever</vt:lpstr>
      <vt:lpstr>PowerPoint Presentation</vt:lpstr>
      <vt:lpstr>Insight into Human Conduct to Unparalleled Degree</vt:lpstr>
      <vt:lpstr>Analytics in the Market Place</vt:lpstr>
      <vt:lpstr>Predicting Human Conduct</vt:lpstr>
      <vt:lpstr>Predictive Policing</vt:lpstr>
      <vt:lpstr>How far can this be taken?</vt:lpstr>
      <vt:lpstr>PowerPoint Presentation</vt:lpstr>
      <vt:lpstr>PowerPoint Presentation</vt:lpstr>
      <vt:lpstr>Predictive Compliance: Our Objectives</vt:lpstr>
      <vt:lpstr>Email Transformation</vt:lpstr>
      <vt:lpstr>Metadata Features</vt:lpstr>
      <vt:lpstr>PowerPoint Presentation</vt:lpstr>
      <vt:lpstr>Communications Near Reporting Periods</vt:lpstr>
      <vt:lpstr>PowerPoint Presentation</vt:lpstr>
      <vt:lpstr>PowerPoint Presentation</vt:lpstr>
      <vt:lpstr>Sentiment Analysis</vt:lpstr>
      <vt:lpstr>PowerPoint Presentation</vt:lpstr>
      <vt:lpstr>Results</vt:lpstr>
      <vt:lpstr>PowerPoint Presentation</vt:lpstr>
      <vt:lpstr>Predicting Human (Mis)Conduct – Good or Bad Idea?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Bridging the Gap Between Legal and IT</dc:title>
  <dc:subject/>
  <dc:creator>Bennett Borden</dc:creator>
  <cp:keywords/>
  <dc:description/>
  <cp:lastModifiedBy>Bennett Borden</cp:lastModifiedBy>
  <cp:revision>28</cp:revision>
  <dcterms:created xsi:type="dcterms:W3CDTF">2017-04-20T13:32:13Z</dcterms:created>
  <dcterms:modified xsi:type="dcterms:W3CDTF">2017-08-10T14:56:23Z</dcterms:modified>
  <cp:category/>
</cp:coreProperties>
</file>