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ctiveX/activeX1.xml" ContentType="application/vnd.ms-office.activeX+xml"/>
  <Override PartName="/ppt/activeX/activeX2.xml" ContentType="application/vnd.ms-office.activeX+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85" r:id="rId2"/>
  </p:sldMasterIdLst>
  <p:notesMasterIdLst>
    <p:notesMasterId r:id="rId27"/>
  </p:notesMasterIdLst>
  <p:sldIdLst>
    <p:sldId id="313" r:id="rId3"/>
    <p:sldId id="314" r:id="rId4"/>
    <p:sldId id="280" r:id="rId5"/>
    <p:sldId id="273" r:id="rId6"/>
    <p:sldId id="306" r:id="rId7"/>
    <p:sldId id="281" r:id="rId8"/>
    <p:sldId id="282" r:id="rId9"/>
    <p:sldId id="283" r:id="rId10"/>
    <p:sldId id="284" r:id="rId11"/>
    <p:sldId id="285" r:id="rId12"/>
    <p:sldId id="287" r:id="rId13"/>
    <p:sldId id="288" r:id="rId14"/>
    <p:sldId id="290" r:id="rId15"/>
    <p:sldId id="308" r:id="rId16"/>
    <p:sldId id="293" r:id="rId17"/>
    <p:sldId id="291" r:id="rId18"/>
    <p:sldId id="295" r:id="rId19"/>
    <p:sldId id="296" r:id="rId20"/>
    <p:sldId id="310" r:id="rId21"/>
    <p:sldId id="309" r:id="rId22"/>
    <p:sldId id="311" r:id="rId23"/>
    <p:sldId id="299" r:id="rId24"/>
    <p:sldId id="307" r:id="rId25"/>
    <p:sldId id="31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64A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819" autoAdjust="0"/>
  </p:normalViewPr>
  <p:slideViewPr>
    <p:cSldViewPr snapToGrid="0">
      <p:cViewPr>
        <p:scale>
          <a:sx n="60" d="100"/>
          <a:sy n="60" d="100"/>
        </p:scale>
        <p:origin x="-1104" y="-2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activeX/activeX1.xml><?xml version="1.0" encoding="utf-8"?>
<ax:ocx xmlns:ax="http://schemas.microsoft.com/office/2006/activeX" xmlns:r="http://schemas.openxmlformats.org/officeDocument/2006/relationships" ax:classid="{7E845E2B-7E24-4C97-B19E-F4DB47BB8679}">
  <ax:ocxPr ax:name="_cx" ax:value="16960"/>
  <ax:ocxPr ax:name="_cy" ax:value="19050"/>
  <ax:ocxPr ax:name="currentSlide" ax:value="0"/>
  <ax:ocxPr ax:name="projectFile" ax:value="C:\Users\ben.nelson\Documents\Trehalose\Trehalose2.icb"/>
  <ax:ocxPr ax:name="m_fileBuffer" ax:value=""/>
  <ax:ocxPr ax:name="autoPlay" ax:value="-1"/>
  <ax:ocxPr ax:name="autoOpenFileDialog" ax:value="1"/>
  <ax:ocxPr ax:name="autoPlayScript" ax:value="0"/>
  <ax:ocxPr ax:name="autoPlayScriptNum" ax:value="0"/>
  <ax:ocxPr ax:name="autoPlaySlideRange" ax:value=""/>
  <ax:ocxPr ax:name="slideButtonScale" ax:value="0"/>
  <ax:ocxPr ax:name="onDisplayChange" ax:value=""/>
  <ax:ocxPr ax:name="onLoad" ax:value=""/>
  <ax:ocxPr ax:name="projectData" ax:value=""/>
  <ax:ocxPr ax:name="icbSaveEnabled" ax:value="0"/>
  <ax:ocxPr ax:name="group" ax:value=""/>
  <ax:ocxPr ax:name="anaglyphStereo" ax:value="0"/>
  <ax:ocxPr ax:name="listenerPort" ax:value="0"/>
</ax:ocx>
</file>

<file path=ppt/activeX/activeX2.xml><?xml version="1.0" encoding="utf-8"?>
<ax:ocx xmlns:ax="http://schemas.microsoft.com/office/2006/activeX" xmlns:r="http://schemas.openxmlformats.org/officeDocument/2006/relationships" ax:classid="{7E845E2B-7E24-4C97-B19E-F4DB47BB8679}">
  <ax:ocxPr ax:name="_cx" ax:value="16907"/>
  <ax:ocxPr ax:name="_cy" ax:value="19050"/>
  <ax:ocxPr ax:name="currentSlide" ax:value="0"/>
  <ax:ocxPr ax:name="projectFile" ax:value="C:\Users\ben.nelson\Documents\Trehalose\Sucrose2.icb"/>
  <ax:ocxPr ax:name="m_fileBuffer" ax:value=""/>
  <ax:ocxPr ax:name="autoPlay" ax:value="-1"/>
  <ax:ocxPr ax:name="autoOpenFileDialog" ax:value="1"/>
  <ax:ocxPr ax:name="autoPlayScript" ax:value="0"/>
  <ax:ocxPr ax:name="autoPlayScriptNum" ax:value="0"/>
  <ax:ocxPr ax:name="autoPlaySlideRange" ax:value=""/>
  <ax:ocxPr ax:name="slideButtonScale" ax:value="0"/>
  <ax:ocxPr ax:name="onDisplayChange" ax:value=""/>
  <ax:ocxPr ax:name="onLoad" ax:value=""/>
  <ax:ocxPr ax:name="projectData" ax:value=""/>
  <ax:ocxPr ax:name="icbSaveEnabled" ax:value="0"/>
  <ax:ocxPr ax:name="group" ax:value=""/>
  <ax:ocxPr ax:name="anaglyphStereo" ax:value="0"/>
  <ax:ocxPr ax:name="listenerPort" ax:value="0"/>
</ax:ocx>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oleObject" Target="file:///C:\Users\ben.nelson\Documents\Trehalose\Pfanstiehl%20Trehalose%20NMR%20Data.xlsx" TargetMode="External"/></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089778091130781E-2"/>
          <c:y val="4.8976744848932476E-2"/>
          <c:w val="0.90962517600603421"/>
          <c:h val="0.84030642742228245"/>
        </c:manualLayout>
      </c:layout>
      <c:scatterChart>
        <c:scatterStyle val="lineMarker"/>
        <c:varyColors val="0"/>
        <c:ser>
          <c:idx val="0"/>
          <c:order val="0"/>
          <c:spPr>
            <a:ln w="28575" cap="rnd">
              <a:noFill/>
              <a:round/>
            </a:ln>
            <a:effectLst/>
          </c:spPr>
          <c:marker>
            <c:symbol val="circle"/>
            <c:size val="5"/>
            <c:spPr>
              <a:solidFill>
                <a:schemeClr val="accent1"/>
              </a:solidFill>
              <a:ln w="88900">
                <a:solidFill>
                  <a:schemeClr val="accent1"/>
                </a:solidFill>
              </a:ln>
              <a:effectLst/>
            </c:spPr>
          </c:marker>
          <c:trendline>
            <c:name>Log Fit</c:name>
            <c:spPr>
              <a:ln w="38100" cap="rnd">
                <a:solidFill>
                  <a:schemeClr val="accent1"/>
                </a:solidFill>
                <a:prstDash val="sysDot"/>
              </a:ln>
              <a:effectLst/>
            </c:spPr>
            <c:trendlineType val="log"/>
            <c:dispRSqr val="1"/>
            <c:dispEq val="0"/>
            <c:trendlineLbl>
              <c:layout>
                <c:manualLayout>
                  <c:x val="-0.37123314392013768"/>
                  <c:y val="-1.1180868016497938E-2"/>
                </c:manualLayout>
              </c:layout>
              <c:numFmt formatCode="General" sourceLinked="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trendlineLbl>
          </c:trendline>
          <c:errBars>
            <c:errDir val="y"/>
            <c:errBarType val="both"/>
            <c:errValType val="cust"/>
            <c:noEndCap val="0"/>
            <c:plus>
              <c:numRef>
                <c:f>Sheet1!$Q$2:$Q$7</c:f>
                <c:numCache>
                  <c:formatCode>General</c:formatCode>
                  <c:ptCount val="6"/>
                  <c:pt idx="0">
                    <c:v>8.3940455085733241</c:v>
                  </c:pt>
                  <c:pt idx="1">
                    <c:v>4.57602447545902</c:v>
                  </c:pt>
                  <c:pt idx="2">
                    <c:v>3.1543620591175006</c:v>
                  </c:pt>
                  <c:pt idx="3">
                    <c:v>4.0074929819027751</c:v>
                  </c:pt>
                  <c:pt idx="4">
                    <c:v>6.0241181927316134</c:v>
                  </c:pt>
                  <c:pt idx="5">
                    <c:v>3.6110940170535577</c:v>
                  </c:pt>
                </c:numCache>
              </c:numRef>
            </c:plus>
            <c:minus>
              <c:numRef>
                <c:f>Sheet1!$Q$2:$Q$7</c:f>
                <c:numCache>
                  <c:formatCode>General</c:formatCode>
                  <c:ptCount val="6"/>
                  <c:pt idx="0">
                    <c:v>8.3940455085733241</c:v>
                  </c:pt>
                  <c:pt idx="1">
                    <c:v>4.57602447545902</c:v>
                  </c:pt>
                  <c:pt idx="2">
                    <c:v>3.1543620591175006</c:v>
                  </c:pt>
                  <c:pt idx="3">
                    <c:v>4.0074929819027751</c:v>
                  </c:pt>
                  <c:pt idx="4">
                    <c:v>6.0241181927316134</c:v>
                  </c:pt>
                  <c:pt idx="5">
                    <c:v>3.6110940170535577</c:v>
                  </c:pt>
                </c:numCache>
              </c:numRef>
            </c:minus>
            <c:spPr>
              <a:noFill/>
              <a:ln w="25400" cap="flat" cmpd="sng" algn="ctr">
                <a:solidFill>
                  <a:schemeClr val="tx1">
                    <a:lumMod val="65000"/>
                    <a:lumOff val="35000"/>
                  </a:schemeClr>
                </a:solidFill>
                <a:round/>
              </a:ln>
              <a:effectLst/>
            </c:spPr>
          </c:errBars>
          <c:xVal>
            <c:numRef>
              <c:f>Sheet1!$O$2:$O$7</c:f>
              <c:numCache>
                <c:formatCode>General</c:formatCode>
                <c:ptCount val="6"/>
                <c:pt idx="0">
                  <c:v>238.0952380952381</c:v>
                </c:pt>
                <c:pt idx="1">
                  <c:v>11.001100110011002</c:v>
                </c:pt>
                <c:pt idx="2">
                  <c:v>8.5251491901108274</c:v>
                </c:pt>
                <c:pt idx="3">
                  <c:v>9.5785440613026811</c:v>
                </c:pt>
                <c:pt idx="4">
                  <c:v>10.952902519167578</c:v>
                </c:pt>
                <c:pt idx="5">
                  <c:v>2.7932960893854748</c:v>
                </c:pt>
              </c:numCache>
            </c:numRef>
          </c:xVal>
          <c:yVal>
            <c:numRef>
              <c:f>Sheet1!$P$2:$P$7</c:f>
              <c:numCache>
                <c:formatCode>General</c:formatCode>
                <c:ptCount val="6"/>
                <c:pt idx="0">
                  <c:v>37.934153476781319</c:v>
                </c:pt>
                <c:pt idx="1">
                  <c:v>21.725560982400431</c:v>
                </c:pt>
                <c:pt idx="2">
                  <c:v>19.467922333931785</c:v>
                </c:pt>
                <c:pt idx="3">
                  <c:v>21.118712081942874</c:v>
                </c:pt>
                <c:pt idx="4">
                  <c:v>20.85665361461421</c:v>
                </c:pt>
                <c:pt idx="5">
                  <c:v>13.30413469565007</c:v>
                </c:pt>
              </c:numCache>
            </c:numRef>
          </c:yVal>
          <c:smooth val="0"/>
        </c:ser>
        <c:dLbls>
          <c:showLegendKey val="0"/>
          <c:showVal val="0"/>
          <c:showCatName val="0"/>
          <c:showSerName val="0"/>
          <c:showPercent val="0"/>
          <c:showBubbleSize val="0"/>
        </c:dLbls>
        <c:axId val="58055424"/>
        <c:axId val="58056000"/>
      </c:scatterChart>
      <c:valAx>
        <c:axId val="58055424"/>
        <c:scaling>
          <c:orientation val="minMax"/>
        </c:scaling>
        <c:delete val="0"/>
        <c:axPos val="b"/>
        <c:title>
          <c:tx>
            <c:rich>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400">
                    <a:latin typeface="Times New Roman" panose="02020603050405020304" pitchFamily="18" charset="0"/>
                    <a:cs typeface="Times New Roman" panose="02020603050405020304" pitchFamily="18" charset="0"/>
                  </a:rPr>
                  <a:t>Impurity Content (1/%)</a:t>
                </a:r>
              </a:p>
            </c:rich>
          </c:tx>
          <c:layout/>
          <c:overlay val="0"/>
          <c:spPr>
            <a:noFill/>
            <a:ln>
              <a:noFill/>
            </a:ln>
            <a:effectLst/>
          </c:spPr>
        </c:title>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056000"/>
        <c:crosses val="autoZero"/>
        <c:crossBetween val="midCat"/>
      </c:valAx>
      <c:valAx>
        <c:axId val="58056000"/>
        <c:scaling>
          <c:orientation val="minMax"/>
        </c:scaling>
        <c:delete val="0"/>
        <c:axPos val="l"/>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400" b="0" i="0" u="none" strike="noStrike" baseline="30000">
                    <a:effectLst/>
                    <a:latin typeface="Times New Roman" panose="02020603050405020304" pitchFamily="18" charset="0"/>
                    <a:cs typeface="Times New Roman" panose="02020603050405020304" pitchFamily="18" charset="0"/>
                  </a:rPr>
                  <a:t>1</a:t>
                </a:r>
                <a:r>
                  <a:rPr lang="en-US" sz="2400" b="0" i="0" u="none" strike="noStrike" baseline="0">
                    <a:effectLst/>
                    <a:latin typeface="Times New Roman" panose="02020603050405020304" pitchFamily="18" charset="0"/>
                    <a:cs typeface="Times New Roman" panose="02020603050405020304" pitchFamily="18" charset="0"/>
                  </a:rPr>
                  <a:t>H T</a:t>
                </a:r>
                <a:r>
                  <a:rPr lang="en-US" sz="2400" b="0" i="0" u="none" strike="noStrike" baseline="-25000">
                    <a:effectLst/>
                    <a:latin typeface="Times New Roman" panose="02020603050405020304" pitchFamily="18" charset="0"/>
                    <a:cs typeface="Times New Roman" panose="02020603050405020304" pitchFamily="18" charset="0"/>
                  </a:rPr>
                  <a:t>1</a:t>
                </a:r>
                <a:r>
                  <a:rPr lang="en-US" sz="2400" b="0" i="0" u="none" strike="noStrike" baseline="0">
                    <a:effectLst/>
                    <a:latin typeface="Times New Roman" panose="02020603050405020304" pitchFamily="18" charset="0"/>
                    <a:cs typeface="Times New Roman" panose="02020603050405020304" pitchFamily="18" charset="0"/>
                  </a:rPr>
                  <a:t> (s</a:t>
                </a:r>
                <a:r>
                  <a:rPr lang="en-US" sz="2400" b="0" i="0" u="none" strike="noStrike" baseline="30000">
                    <a:effectLst/>
                    <a:latin typeface="Times New Roman" panose="02020603050405020304" pitchFamily="18" charset="0"/>
                    <a:cs typeface="Times New Roman" panose="02020603050405020304" pitchFamily="18" charset="0"/>
                  </a:rPr>
                  <a:t>-2</a:t>
                </a:r>
                <a:r>
                  <a:rPr lang="en-US" sz="2400" b="0" i="0" u="none" strike="noStrike" baseline="0">
                    <a:effectLst/>
                    <a:latin typeface="Times New Roman" panose="02020603050405020304" pitchFamily="18" charset="0"/>
                    <a:cs typeface="Times New Roman" panose="02020603050405020304" pitchFamily="18" charset="0"/>
                  </a:rPr>
                  <a:t>)</a:t>
                </a:r>
                <a:endParaRPr lang="en-US" sz="2400">
                  <a:latin typeface="Times New Roman" panose="02020603050405020304" pitchFamily="18" charset="0"/>
                  <a:cs typeface="Times New Roman" panose="02020603050405020304" pitchFamily="18" charset="0"/>
                </a:endParaRPr>
              </a:p>
            </c:rich>
          </c:tx>
          <c:layout>
            <c:manualLayout>
              <c:xMode val="edge"/>
              <c:yMode val="edge"/>
              <c:x val="1.2652297944895315E-3"/>
              <c:y val="0.33310620877909408"/>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58055424"/>
        <c:crosses val="autoZero"/>
        <c:crossBetween val="midCat"/>
      </c:valAx>
      <c:spPr>
        <a:noFill/>
        <a:ln>
          <a:noFill/>
        </a:ln>
        <a:effectLst/>
      </c:spPr>
    </c:plotArea>
    <c:legend>
      <c:legendPos val="r"/>
      <c:legendEntry>
        <c:idx val="0"/>
        <c:delete val="1"/>
      </c:legendEntry>
      <c:layout>
        <c:manualLayout>
          <c:xMode val="edge"/>
          <c:yMode val="edge"/>
          <c:x val="0.6301522309711286"/>
          <c:y val="0.60726778944298621"/>
          <c:w val="0.2670699912510936"/>
          <c:h val="0.15625109361329836"/>
        </c:manualLayout>
      </c:layout>
      <c:overlay val="1"/>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28575" cap="rnd">
              <a:noFill/>
              <a:round/>
            </a:ln>
            <a:effectLst/>
          </c:spPr>
          <c:marker>
            <c:symbol val="circle"/>
            <c:size val="5"/>
            <c:spPr>
              <a:solidFill>
                <a:schemeClr val="accent1"/>
              </a:solidFill>
              <a:ln w="38100">
                <a:solidFill>
                  <a:schemeClr val="accent1"/>
                </a:solidFill>
              </a:ln>
              <a:effectLst/>
            </c:spPr>
          </c:marker>
          <c:trendline>
            <c:name>Log Fit</c:name>
            <c:spPr>
              <a:ln w="38100" cap="rnd">
                <a:solidFill>
                  <a:schemeClr val="accent1"/>
                </a:solidFill>
                <a:prstDash val="sysDot"/>
              </a:ln>
              <a:effectLst/>
            </c:spPr>
            <c:trendlineType val="log"/>
            <c:dispRSqr val="1"/>
            <c:dispEq val="0"/>
            <c:trendlineLbl>
              <c:layout>
                <c:manualLayout>
                  <c:x val="-0.37123314392013768"/>
                  <c:y val="-1.1180868016497938E-2"/>
                </c:manualLayout>
              </c:layout>
              <c:numFmt formatCode="General" sourceLinked="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rendlineLbl>
          </c:trendline>
          <c:errBars>
            <c:errDir val="y"/>
            <c:errBarType val="both"/>
            <c:errValType val="cust"/>
            <c:noEndCap val="0"/>
            <c:plus>
              <c:numRef>
                <c:f>Sheet1!$Q$2:$Q$7</c:f>
                <c:numCache>
                  <c:formatCode>General</c:formatCode>
                  <c:ptCount val="6"/>
                  <c:pt idx="0">
                    <c:v>8.3940455085733241</c:v>
                  </c:pt>
                  <c:pt idx="1">
                    <c:v>4.57602447545902</c:v>
                  </c:pt>
                  <c:pt idx="2">
                    <c:v>3.1543620591175006</c:v>
                  </c:pt>
                  <c:pt idx="3">
                    <c:v>4.0074929819027751</c:v>
                  </c:pt>
                  <c:pt idx="4">
                    <c:v>6.0241181927316134</c:v>
                  </c:pt>
                  <c:pt idx="5">
                    <c:v>3.6110940170535577</c:v>
                  </c:pt>
                </c:numCache>
              </c:numRef>
            </c:plus>
            <c:minus>
              <c:numRef>
                <c:f>Sheet1!$Q$2:$Q$7</c:f>
                <c:numCache>
                  <c:formatCode>General</c:formatCode>
                  <c:ptCount val="6"/>
                  <c:pt idx="0">
                    <c:v>8.3940455085733241</c:v>
                  </c:pt>
                  <c:pt idx="1">
                    <c:v>4.57602447545902</c:v>
                  </c:pt>
                  <c:pt idx="2">
                    <c:v>3.1543620591175006</c:v>
                  </c:pt>
                  <c:pt idx="3">
                    <c:v>4.0074929819027751</c:v>
                  </c:pt>
                  <c:pt idx="4">
                    <c:v>6.0241181927316134</c:v>
                  </c:pt>
                  <c:pt idx="5">
                    <c:v>3.6110940170535577</c:v>
                  </c:pt>
                </c:numCache>
              </c:numRef>
            </c:minus>
            <c:spPr>
              <a:noFill/>
              <a:ln w="25400" cap="flat" cmpd="sng" algn="ctr">
                <a:solidFill>
                  <a:schemeClr val="tx1">
                    <a:lumMod val="65000"/>
                    <a:lumOff val="35000"/>
                  </a:schemeClr>
                </a:solidFill>
                <a:round/>
              </a:ln>
              <a:effectLst/>
            </c:spPr>
          </c:errBars>
          <c:xVal>
            <c:numRef>
              <c:f>Sheet1!$O$3:$O$7</c:f>
              <c:numCache>
                <c:formatCode>General</c:formatCode>
                <c:ptCount val="5"/>
                <c:pt idx="0">
                  <c:v>11.001100110011002</c:v>
                </c:pt>
                <c:pt idx="1">
                  <c:v>8.5251491901108274</c:v>
                </c:pt>
                <c:pt idx="2">
                  <c:v>9.5785440613026811</c:v>
                </c:pt>
                <c:pt idx="3">
                  <c:v>10.952902519167578</c:v>
                </c:pt>
                <c:pt idx="4">
                  <c:v>2.7932960893854748</c:v>
                </c:pt>
              </c:numCache>
            </c:numRef>
          </c:xVal>
          <c:yVal>
            <c:numRef>
              <c:f>Sheet1!$P$3:$P$7</c:f>
              <c:numCache>
                <c:formatCode>General</c:formatCode>
                <c:ptCount val="5"/>
                <c:pt idx="0">
                  <c:v>21.725560982400431</c:v>
                </c:pt>
                <c:pt idx="1">
                  <c:v>19.467922333931785</c:v>
                </c:pt>
                <c:pt idx="2">
                  <c:v>21.118712081942874</c:v>
                </c:pt>
                <c:pt idx="3">
                  <c:v>20.85665361461421</c:v>
                </c:pt>
                <c:pt idx="4">
                  <c:v>13.30413469565007</c:v>
                </c:pt>
              </c:numCache>
            </c:numRef>
          </c:yVal>
          <c:smooth val="0"/>
        </c:ser>
        <c:dLbls>
          <c:showLegendKey val="0"/>
          <c:showVal val="0"/>
          <c:showCatName val="0"/>
          <c:showSerName val="0"/>
          <c:showPercent val="0"/>
          <c:showBubbleSize val="0"/>
        </c:dLbls>
        <c:axId val="109068288"/>
        <c:axId val="109068864"/>
      </c:scatterChart>
      <c:valAx>
        <c:axId val="109068288"/>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Impurity Content (1/%)</a:t>
                </a:r>
              </a:p>
            </c:rich>
          </c:tx>
          <c:layout/>
          <c:overlay val="0"/>
          <c:spPr>
            <a:noFill/>
            <a:ln>
              <a:noFill/>
            </a:ln>
            <a:effectLst/>
          </c:spPr>
        </c:title>
        <c:numFmt formatCode="General" sourceLinked="1"/>
        <c:majorTickMark val="none"/>
        <c:minorTickMark val="none"/>
        <c:tickLblPos val="none"/>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068864"/>
        <c:crosses val="autoZero"/>
        <c:crossBetween val="midCat"/>
      </c:valAx>
      <c:valAx>
        <c:axId val="109068864"/>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000" b="0" i="0" u="none" strike="noStrike" baseline="30000">
                    <a:effectLst/>
                  </a:rPr>
                  <a:t>1</a:t>
                </a:r>
                <a:r>
                  <a:rPr lang="en-US" sz="1000" b="0" i="0" u="none" strike="noStrike" baseline="0">
                    <a:effectLst/>
                  </a:rPr>
                  <a:t>H T</a:t>
                </a:r>
                <a:r>
                  <a:rPr lang="en-US" sz="1000" b="0" i="0" u="none" strike="noStrike" baseline="-25000">
                    <a:effectLst/>
                  </a:rPr>
                  <a:t>1</a:t>
                </a:r>
                <a:r>
                  <a:rPr lang="en-US" sz="1000" b="0" i="0" u="none" strike="noStrike" baseline="0">
                    <a:effectLst/>
                  </a:rPr>
                  <a:t> (s</a:t>
                </a:r>
                <a:r>
                  <a:rPr lang="en-US" sz="1000" b="0" i="0" u="none" strike="noStrike" baseline="30000">
                    <a:effectLst/>
                  </a:rPr>
                  <a:t>-2</a:t>
                </a:r>
                <a:r>
                  <a:rPr lang="en-US" sz="1000" b="0" i="0" u="none" strike="noStrike" baseline="0">
                    <a:effectLst/>
                  </a:rPr>
                  <a:t>)</a:t>
                </a:r>
                <a:endParaRPr lang="en-US"/>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068288"/>
        <c:crosses val="autoZero"/>
        <c:crossBetween val="midCat"/>
      </c:valAx>
      <c:spPr>
        <a:noFill/>
        <a:ln>
          <a:noFill/>
        </a:ln>
        <a:effectLst/>
      </c:spPr>
    </c:plotArea>
    <c:legend>
      <c:legendPos val="r"/>
      <c:legendEntry>
        <c:idx val="0"/>
        <c:delete val="1"/>
      </c:legendEntry>
      <c:layout>
        <c:manualLayout>
          <c:xMode val="edge"/>
          <c:yMode val="edge"/>
          <c:x val="0.6301522309711286"/>
          <c:y val="0.60726778944298621"/>
          <c:w val="0.2670699912510936"/>
          <c:h val="0.15625109361329836"/>
        </c:manualLayout>
      </c:layout>
      <c:overlay val="1"/>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93FF20-9DDF-4B64-9904-0142CCAF7BC0}" type="datetimeFigureOut">
              <a:rPr lang="en-US" smtClean="0"/>
              <a:t>9/22/2015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FA9A1A-5FD6-4384-8DDF-7E834CEF0389}" type="slidenum">
              <a:rPr lang="en-US" smtClean="0"/>
              <a:t>‹#›</a:t>
            </a:fld>
            <a:endParaRPr lang="en-US"/>
          </a:p>
        </p:txBody>
      </p:sp>
    </p:spTree>
    <p:extLst>
      <p:ext uri="{BB962C8B-B14F-4D97-AF65-F5344CB8AC3E}">
        <p14:creationId xmlns:p14="http://schemas.microsoft.com/office/powerpoint/2010/main" val="25745989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Arial" panose="020B0604020202020204" pitchFamily="34" charset="0"/>
                <a:ea typeface="MS PGothic" panose="020B0600070205080204" pitchFamily="34" charset="-128"/>
              </a:defRPr>
            </a:lvl1pPr>
            <a:lvl2pPr marL="742950" indent="-285750" defTabSz="938213">
              <a:spcBef>
                <a:spcPct val="30000"/>
              </a:spcBef>
              <a:defRPr sz="1200">
                <a:solidFill>
                  <a:schemeClr val="tx1"/>
                </a:solidFill>
                <a:latin typeface="Arial" panose="020B0604020202020204" pitchFamily="34" charset="0"/>
                <a:ea typeface="MS PGothic" panose="020B0600070205080204" pitchFamily="34" charset="-128"/>
              </a:defRPr>
            </a:lvl2pPr>
            <a:lvl3pPr marL="1143000" indent="-228600" defTabSz="938213">
              <a:spcBef>
                <a:spcPct val="30000"/>
              </a:spcBef>
              <a:defRPr sz="1200">
                <a:solidFill>
                  <a:schemeClr val="tx1"/>
                </a:solidFill>
                <a:latin typeface="Arial" panose="020B0604020202020204" pitchFamily="34" charset="0"/>
                <a:ea typeface="MS PGothic" panose="020B0600070205080204" pitchFamily="34" charset="-128"/>
              </a:defRPr>
            </a:lvl3pPr>
            <a:lvl4pPr marL="1600200" indent="-228600" defTabSz="938213">
              <a:spcBef>
                <a:spcPct val="30000"/>
              </a:spcBef>
              <a:defRPr sz="1200">
                <a:solidFill>
                  <a:schemeClr val="tx1"/>
                </a:solidFill>
                <a:latin typeface="Arial" panose="020B0604020202020204" pitchFamily="34" charset="0"/>
                <a:ea typeface="MS PGothic" panose="020B0600070205080204" pitchFamily="34" charset="-128"/>
              </a:defRPr>
            </a:lvl4pPr>
            <a:lvl5pPr marL="2057400" indent="-228600" defTabSz="938213">
              <a:spcBef>
                <a:spcPct val="30000"/>
              </a:spcBef>
              <a:defRPr sz="1200">
                <a:solidFill>
                  <a:schemeClr val="tx1"/>
                </a:solidFill>
                <a:latin typeface="Arial" panose="020B0604020202020204" pitchFamily="34"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a:spcBef>
                <a:spcPct val="0"/>
              </a:spcBef>
            </a:pPr>
            <a:fld id="{B1D6627E-B39B-4C9C-8F5D-4863FB7B8931}" type="slidenum">
              <a:rPr lang="en-US" altLang="en-US" smtClean="0"/>
              <a:pPr>
                <a:spcBef>
                  <a:spcPct val="0"/>
                </a:spcBef>
              </a:pPr>
              <a:t>4</a:t>
            </a:fld>
            <a:endParaRPr lang="en-US" alt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985663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C1255E-D233-46BD-AFFF-EC734A701C39}" type="slidenum">
              <a:rPr lang="en-US" smtClean="0"/>
              <a:t>8</a:t>
            </a:fld>
            <a:endParaRPr lang="en-US"/>
          </a:p>
        </p:txBody>
      </p:sp>
    </p:spTree>
    <p:extLst>
      <p:ext uri="{BB962C8B-B14F-4D97-AF65-F5344CB8AC3E}">
        <p14:creationId xmlns:p14="http://schemas.microsoft.com/office/powerpoint/2010/main" val="304687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100°C - Dehydration of the </a:t>
            </a:r>
            <a:r>
              <a:rPr lang="en-US" dirty="0" err="1" smtClean="0"/>
              <a:t>dihydrate</a:t>
            </a:r>
            <a:r>
              <a:rPr lang="en-US" dirty="0" smtClean="0"/>
              <a:t> </a:t>
            </a:r>
          </a:p>
          <a:p>
            <a:r>
              <a:rPr lang="en-US" dirty="0" smtClean="0"/>
              <a:t>B: 120°C - Shift in the baseline corresponding to the </a:t>
            </a:r>
            <a:r>
              <a:rPr lang="en-US" dirty="0" err="1" smtClean="0"/>
              <a:t>Tg</a:t>
            </a:r>
            <a:r>
              <a:rPr lang="en-US" dirty="0" smtClean="0"/>
              <a:t> of amorphous trehalose</a:t>
            </a:r>
          </a:p>
          <a:p>
            <a:r>
              <a:rPr lang="en-US" dirty="0" smtClean="0"/>
              <a:t>C: 132°C - Melting of </a:t>
            </a:r>
            <a:r>
              <a:rPr lang="el-GR" dirty="0" smtClean="0"/>
              <a:t>α</a:t>
            </a:r>
            <a:r>
              <a:rPr lang="en-US" dirty="0" smtClean="0"/>
              <a:t>-Anhydrate</a:t>
            </a:r>
          </a:p>
          <a:p>
            <a:r>
              <a:rPr lang="en-US" dirty="0" smtClean="0"/>
              <a:t>D: </a:t>
            </a:r>
            <a:r>
              <a:rPr lang="en-US" dirty="0" err="1" smtClean="0"/>
              <a:t>Exotherm</a:t>
            </a:r>
            <a:r>
              <a:rPr lang="en-US" dirty="0" smtClean="0"/>
              <a:t> of Crystallization</a:t>
            </a:r>
            <a:r>
              <a:rPr lang="en-US" baseline="0" dirty="0" smtClean="0"/>
              <a:t> of the </a:t>
            </a:r>
            <a:r>
              <a:rPr lang="el-GR" baseline="0" dirty="0" smtClean="0"/>
              <a:t>β</a:t>
            </a:r>
            <a:r>
              <a:rPr lang="en-US" baseline="0" dirty="0" smtClean="0"/>
              <a:t>-Anhydrate. The crystallization temp is influenced by the presence of crystal nuclei and the thermal history of the sample</a:t>
            </a:r>
          </a:p>
          <a:p>
            <a:r>
              <a:rPr lang="en-US" baseline="0" dirty="0" smtClean="0"/>
              <a:t>E: Melting of </a:t>
            </a:r>
            <a:r>
              <a:rPr lang="el-GR" baseline="0" dirty="0" smtClean="0"/>
              <a:t>β</a:t>
            </a:r>
            <a:r>
              <a:rPr lang="en-US" baseline="0" dirty="0" smtClean="0"/>
              <a:t>-Anhydrate is reported from 190 - 215°C. Broad range thought to result from a kinetic loss of order rather than thermodynamic melting.</a:t>
            </a:r>
            <a:endParaRPr lang="en-US" dirty="0"/>
          </a:p>
        </p:txBody>
      </p:sp>
      <p:sp>
        <p:nvSpPr>
          <p:cNvPr id="4" name="Slide Number Placeholder 3"/>
          <p:cNvSpPr>
            <a:spLocks noGrp="1"/>
          </p:cNvSpPr>
          <p:nvPr>
            <p:ph type="sldNum" sz="quarter" idx="10"/>
          </p:nvPr>
        </p:nvSpPr>
        <p:spPr/>
        <p:txBody>
          <a:bodyPr/>
          <a:lstStyle/>
          <a:p>
            <a:fld id="{5DC1255E-D233-46BD-AFFF-EC734A701C39}" type="slidenum">
              <a:rPr lang="en-US" smtClean="0"/>
              <a:t>9</a:t>
            </a:fld>
            <a:endParaRPr lang="en-US"/>
          </a:p>
        </p:txBody>
      </p:sp>
    </p:spTree>
    <p:extLst>
      <p:ext uri="{BB962C8B-B14F-4D97-AF65-F5344CB8AC3E}">
        <p14:creationId xmlns:p14="http://schemas.microsoft.com/office/powerpoint/2010/main" val="4086348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399445"/>
            <a:ext cx="9144000" cy="2387600"/>
          </a:xfrm>
        </p:spPr>
        <p:txBody>
          <a:bodyPr anchor="b"/>
          <a:lstStyle>
            <a:lvl1pPr algn="ctr">
              <a:defRPr sz="6000">
                <a:solidFill>
                  <a:schemeClr val="tx1"/>
                </a:solidFill>
                <a:latin typeface="Times New Roman" panose="02020603050405020304" pitchFamily="18" charset="0"/>
                <a:cs typeface="Times New Roman" panose="02020603050405020304" pitchFamily="18"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1524000" y="3925312"/>
            <a:ext cx="9144000" cy="1655762"/>
          </a:xfrm>
        </p:spPr>
        <p:txBody>
          <a:bodyPr/>
          <a:lstStyle>
            <a:lvl1pPr marL="0" indent="0" algn="ctr">
              <a:buNone/>
              <a:defRPr sz="2400">
                <a:solidFill>
                  <a:srgbClr val="0564A8"/>
                </a:solidFill>
                <a:latin typeface="Times New Roman" panose="02020603050405020304" pitchFamily="18" charset="0"/>
                <a:cs typeface="Times New Roman" panose="0202060305040502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10000" y="609600"/>
            <a:ext cx="4572000" cy="64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4005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564A8"/>
                </a:solidFill>
                <a:latin typeface="Times New Roman" panose="02020603050405020304" pitchFamily="18" charset="0"/>
                <a:cs typeface="Times New Roman" panose="02020603050405020304"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a:latin typeface="Times New Roman" panose="02020603050405020304" pitchFamily="18" charset="0"/>
                <a:cs typeface="Times New Roman" panose="02020603050405020304" pitchFamily="18" charset="0"/>
              </a:defRPr>
            </a:lvl1pPr>
            <a:lvl2pPr>
              <a:defRPr>
                <a:latin typeface="Times New Roman" panose="02020603050405020304" pitchFamily="18" charset="0"/>
                <a:cs typeface="Times New Roman" panose="02020603050405020304" pitchFamily="18" charset="0"/>
              </a:defRPr>
            </a:lvl2pPr>
            <a:lvl3pPr>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5"/>
          <p:cNvSpPr>
            <a:spLocks noGrp="1"/>
          </p:cNvSpPr>
          <p:nvPr>
            <p:ph type="sldNum" sz="quarter" idx="12"/>
          </p:nvPr>
        </p:nvSpPr>
        <p:spPr>
          <a:xfrm>
            <a:off x="838200" y="6356350"/>
            <a:ext cx="2743200" cy="365125"/>
          </a:xfrm>
          <a:prstGeom prst="rect">
            <a:avLst/>
          </a:prstGeom>
        </p:spPr>
        <p:txBody>
          <a:bodyPr/>
          <a:lstStyle/>
          <a:p>
            <a:fld id="{3580B527-DFAA-4D18-91B4-67830FC3FE37}" type="slidenum">
              <a:rPr lang="en-US" smtClean="0"/>
              <a:t>‹#›</a:t>
            </a:fld>
            <a:endParaRPr lang="en-US" dirty="0"/>
          </a:p>
        </p:txBody>
      </p:sp>
    </p:spTree>
    <p:extLst>
      <p:ext uri="{BB962C8B-B14F-4D97-AF65-F5344CB8AC3E}">
        <p14:creationId xmlns:p14="http://schemas.microsoft.com/office/powerpoint/2010/main" val="174962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rgbClr val="0564A8"/>
                </a:solidFill>
                <a:latin typeface="Times New Roman" panose="02020603050405020304" pitchFamily="18" charset="0"/>
                <a:cs typeface="Times New Roman" panose="02020603050405020304" pitchFamily="18"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Times New Roman" panose="02020603050405020304" pitchFamily="18" charset="0"/>
                <a:cs typeface="Times New Roman" panose="02020603050405020304" pitchFamily="18"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smtClean="0"/>
              <a:t>Click to edit Master text styles</a:t>
            </a:r>
          </a:p>
        </p:txBody>
      </p:sp>
      <p:sp>
        <p:nvSpPr>
          <p:cNvPr id="6" name="Slide Number Placeholder 5"/>
          <p:cNvSpPr>
            <a:spLocks noGrp="1"/>
          </p:cNvSpPr>
          <p:nvPr>
            <p:ph type="sldNum" sz="quarter" idx="12"/>
          </p:nvPr>
        </p:nvSpPr>
        <p:spPr>
          <a:xfrm>
            <a:off x="831850" y="6356349"/>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53066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564A8"/>
                </a:solidFill>
                <a:latin typeface="Times New Roman" panose="02020603050405020304" pitchFamily="18" charset="0"/>
                <a:cs typeface="Times New Roman" panose="02020603050405020304" pitchFamily="18" charset="0"/>
              </a:defRPr>
            </a:lvl1p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Slide Number Placeholder 6"/>
          <p:cNvSpPr>
            <a:spLocks noGrp="1"/>
          </p:cNvSpPr>
          <p:nvPr>
            <p:ph type="sldNum" sz="quarter" idx="12"/>
          </p:nvPr>
        </p:nvSpPr>
        <p:spPr>
          <a:xfrm>
            <a:off x="838200" y="6356350"/>
            <a:ext cx="2743200" cy="365125"/>
          </a:xfrm>
          <a:prstGeom prst="rect">
            <a:avLst/>
          </a:prstGeom>
        </p:spPr>
        <p:txBody>
          <a:bodyPr/>
          <a:lstStyle/>
          <a:p>
            <a:fld id="{3580B527-DFAA-4D18-91B4-67830FC3FE37}" type="slidenum">
              <a:rPr lang="en-US" smtClean="0"/>
              <a:t>‹#›</a:t>
            </a:fld>
            <a:endParaRPr lang="en-US"/>
          </a:p>
        </p:txBody>
      </p:sp>
    </p:spTree>
    <p:extLst>
      <p:ext uri="{BB962C8B-B14F-4D97-AF65-F5344CB8AC3E}">
        <p14:creationId xmlns:p14="http://schemas.microsoft.com/office/powerpoint/2010/main" val="725759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58108" y="101601"/>
            <a:ext cx="9397279" cy="1219200"/>
          </a:xfrm>
        </p:spPr>
        <p:txBody>
          <a:bodyPr/>
          <a:lstStyle>
            <a:lvl1pPr>
              <a:defRPr>
                <a:solidFill>
                  <a:srgbClr val="0564A8"/>
                </a:solidFill>
                <a:latin typeface="Times New Roman" panose="02020603050405020304" pitchFamily="18" charset="0"/>
                <a:cs typeface="Times New Roman" panose="02020603050405020304" pitchFamily="18"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Slide Number Placeholder 8"/>
          <p:cNvSpPr>
            <a:spLocks noGrp="1"/>
          </p:cNvSpPr>
          <p:nvPr>
            <p:ph type="sldNum" sz="quarter" idx="12"/>
          </p:nvPr>
        </p:nvSpPr>
        <p:spPr>
          <a:xfrm>
            <a:off x="839788" y="6356349"/>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61792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4943" y="122350"/>
            <a:ext cx="9408857" cy="1189213"/>
          </a:xfrm>
        </p:spPr>
        <p:txBody>
          <a:bodyPr/>
          <a:lstStyle/>
          <a:p>
            <a:r>
              <a:rPr lang="en-US" smtClean="0"/>
              <a:t>Click to edit Master title style</a:t>
            </a:r>
            <a:endParaRPr lang="en-US" dirty="0"/>
          </a:p>
        </p:txBody>
      </p:sp>
      <p:sp>
        <p:nvSpPr>
          <p:cNvPr id="5" name="Slide Number Placeholder 4"/>
          <p:cNvSpPr>
            <a:spLocks noGrp="1"/>
          </p:cNvSpPr>
          <p:nvPr>
            <p:ph type="sldNum" sz="quarter" idx="12"/>
          </p:nvPr>
        </p:nvSpPr>
        <p:spPr>
          <a:xfrm>
            <a:off x="838200" y="6355917"/>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009427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8200" y="6356350"/>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6176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983952EB-F822-41F7-91C4-81EB0DF35D57}" type="slidenum">
              <a:rPr lang="en-US" smtClean="0"/>
              <a:pPr/>
              <a:t>‹#›</a:t>
            </a:fld>
            <a:endParaRPr lang="en-US" dirty="0"/>
          </a:p>
        </p:txBody>
      </p:sp>
    </p:spTree>
    <p:extLst>
      <p:ext uri="{BB962C8B-B14F-4D97-AF65-F5344CB8AC3E}">
        <p14:creationId xmlns:p14="http://schemas.microsoft.com/office/powerpoint/2010/main" val="2089791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38200" y="6356350"/>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2433682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38200" y="6356350"/>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50726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38200" y="6356350"/>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75120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dirty="0" smtClean="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38200" y="6356350"/>
            <a:ext cx="27432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204763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32860198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t>9/22/2015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2030915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BEAF80B8-9749-42EC-8D25-15AB70878DE3}" type="datetimeFigureOut">
              <a:rPr lang="en-US"/>
              <a:pPr>
                <a:defRPr/>
              </a:pPr>
              <a:t>9/22/2015</a:t>
            </a:fld>
            <a:endParaRPr lang="en-US" dirty="0"/>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en-US"/>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846218A4-F375-47BF-A4DA-02081A22769D}" type="slidenum">
              <a:rPr lang="en-US"/>
              <a:pPr>
                <a:defRPr/>
              </a:pPr>
              <a:t>‹#›</a:t>
            </a:fld>
            <a:endParaRPr lang="en-US" dirty="0"/>
          </a:p>
        </p:txBody>
      </p:sp>
    </p:spTree>
    <p:extLst>
      <p:ext uri="{BB962C8B-B14F-4D97-AF65-F5344CB8AC3E}">
        <p14:creationId xmlns:p14="http://schemas.microsoft.com/office/powerpoint/2010/main" val="12698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40803485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0311B7-EF11-457E-8FDD-7ACB9AEA53A5}" type="datetimeFigureOut">
              <a:rPr lang="en-US" smtClean="0"/>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4916899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0311B7-EF11-457E-8FDD-7ACB9AEA53A5}" type="datetimeFigureOut">
              <a:rPr lang="en-US" smtClean="0"/>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407576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0311B7-EF11-457E-8FDD-7ACB9AEA53A5}" type="datetimeFigureOut">
              <a:rPr lang="en-US" smtClean="0"/>
              <a:t>9/22/2015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1286707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t>9/22/2015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25786792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28077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33288991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3745764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27158786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E3F97-B710-4DE4-9331-CE0EFBD3716F}" type="slidenum">
              <a:rPr lang="en-US" smtClean="0"/>
              <a:t>‹#›</a:t>
            </a:fld>
            <a:endParaRPr lang="en-US"/>
          </a:p>
        </p:txBody>
      </p:sp>
    </p:spTree>
    <p:extLst>
      <p:ext uri="{BB962C8B-B14F-4D97-AF65-F5344CB8AC3E}">
        <p14:creationId xmlns:p14="http://schemas.microsoft.com/office/powerpoint/2010/main" val="2610925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44943" y="122351"/>
            <a:ext cx="9408857" cy="1123044"/>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9" name="Straight Connector 8"/>
          <p:cNvCxnSpPr/>
          <p:nvPr userDrawn="1"/>
        </p:nvCxnSpPr>
        <p:spPr>
          <a:xfrm flipV="1">
            <a:off x="1944943" y="1330326"/>
            <a:ext cx="9408857" cy="14288"/>
          </a:xfrm>
          <a:prstGeom prst="line">
            <a:avLst/>
          </a:prstGeom>
          <a:noFill/>
          <a:ln w="0" cap="flat" cmpd="thickThin" algn="ctr">
            <a:solidFill>
              <a:srgbClr val="336699"/>
            </a:solidFill>
            <a:prstDash val="solid"/>
          </a:ln>
          <a:effectLst/>
        </p:spPr>
      </p:cxnSp>
      <p:pic>
        <p:nvPicPr>
          <p:cNvPr id="10" name="Picture 9"/>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26988" y="32657"/>
            <a:ext cx="1917955" cy="1311956"/>
          </a:xfrm>
          <a:prstGeom prst="rect">
            <a:avLst/>
          </a:prstGeom>
          <a:noFill/>
          <a:ln>
            <a:noFill/>
          </a:ln>
          <a:effectLst>
            <a:softEdge rad="1651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9296400" y="6392862"/>
            <a:ext cx="2057400" cy="29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Slide Number Placeholder 12"/>
          <p:cNvSpPr>
            <a:spLocks noGrp="1"/>
          </p:cNvSpPr>
          <p:nvPr>
            <p:ph type="sldNum" sz="quarter" idx="4"/>
          </p:nvPr>
        </p:nvSpPr>
        <p:spPr>
          <a:xfrm>
            <a:off x="838200" y="631983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3952EB-F822-41F7-91C4-81EB0DF35D57}" type="slidenum">
              <a:rPr lang="en-US" smtClean="0"/>
              <a:pPr/>
              <a:t>‹#›</a:t>
            </a:fld>
            <a:endParaRPr lang="en-US" dirty="0"/>
          </a:p>
        </p:txBody>
      </p:sp>
    </p:spTree>
    <p:extLst>
      <p:ext uri="{BB962C8B-B14F-4D97-AF65-F5344CB8AC3E}">
        <p14:creationId xmlns:p14="http://schemas.microsoft.com/office/powerpoint/2010/main" val="6724014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4" r:id="rId8"/>
    <p:sldLayoutId id="2147483680" r:id="rId9"/>
    <p:sldLayoutId id="2147483681" r:id="rId10"/>
    <p:sldLayoutId id="2147483682" r:id="rId11"/>
    <p:sldLayoutId id="2147483683" r:id="rId12"/>
  </p:sldLayoutIdLst>
  <p:hf hdr="0" ftr="0" dt="0"/>
  <p:txStyles>
    <p:titleStyle>
      <a:lvl1pPr algn="l" defTabSz="914400" rtl="0" eaLnBrk="1" latinLnBrk="0" hangingPunct="1">
        <a:lnSpc>
          <a:spcPct val="90000"/>
        </a:lnSpc>
        <a:spcBef>
          <a:spcPct val="0"/>
        </a:spcBef>
        <a:buNone/>
        <a:defRPr sz="4400" kern="1200">
          <a:solidFill>
            <a:srgbClr val="0564A8"/>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0311B7-EF11-457E-8FDD-7ACB9AEA53A5}" type="datetimeFigureOut">
              <a:rPr lang="en-US" smtClean="0"/>
              <a:t>9/22/2015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4E3F97-B710-4DE4-9331-CE0EFBD3716F}" type="slidenum">
              <a:rPr lang="en-US" smtClean="0"/>
              <a:t>‹#›</a:t>
            </a:fld>
            <a:endParaRPr lang="en-US"/>
          </a:p>
        </p:txBody>
      </p:sp>
    </p:spTree>
    <p:extLst>
      <p:ext uri="{BB962C8B-B14F-4D97-AF65-F5344CB8AC3E}">
        <p14:creationId xmlns:p14="http://schemas.microsoft.com/office/powerpoint/2010/main" val="877817675"/>
      </p:ext>
    </p:extLst>
  </p:cSld>
  <p:clrMap bg1="lt1" tx1="dk1" bg2="lt2" tx2="dk2" accent1="accent1" accent2="accent2" accent3="accent3" accent4="accent4" accent5="accent5" accent6="accent6" hlink="hlink" folHlink="folHlink"/>
  <p:sldLayoutIdLst>
    <p:sldLayoutId id="2147483686" r:id="rId1"/>
    <p:sldLayoutId id="2147483697" r:id="rId2"/>
    <p:sldLayoutId id="2147483698"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2" Type="http://schemas.openxmlformats.org/officeDocument/2006/relationships/image" Target="../media/image4.jpg"/><Relationship Id="rId1" Type="http://schemas.openxmlformats.org/officeDocument/2006/relationships/slideLayout" Target="../slideLayouts/slideLayout16.xml"/><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hyperlink" Target="http://www.pfanstiehl.com/"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ontrol" Target="../activeX/activeX2.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parenterals-injectables.pharmaceuticalconferences.com/" TargetMode="External"/><Relationship Id="rId2" Type="http://schemas.openxmlformats.org/officeDocument/2006/relationships/image" Target="../media/image4.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About OMICS Group</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OMICS Group is an amalgamation of </a:t>
            </a:r>
            <a:r>
              <a:rPr lang="en-US" dirty="0">
                <a:hlinkClick r:id="rId3"/>
              </a:rPr>
              <a:t>Open Access Publications</a:t>
            </a:r>
            <a:r>
              <a:rPr lang="en-US" dirty="0"/>
              <a:t> and worldwide international science conferences and events. Established in the year 2007 with the sole aim of making the information on Sciences and technology ‘Open Access’, OMICS Group publishes 700+ online open access </a:t>
            </a:r>
            <a:r>
              <a:rPr lang="en-US" dirty="0">
                <a:hlinkClick r:id="rId4"/>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1000+ </a:t>
            </a:r>
            <a:r>
              <a:rPr lang="en-US" dirty="0">
                <a:hlinkClick r:id="rId5"/>
              </a:rPr>
              <a:t>International conferences</a:t>
            </a:r>
            <a:r>
              <a:rPr lang="en-US" dirty="0"/>
              <a:t> annually across the globe, where knowledge transfer takes place through debates, round table discussions, poster presentations, workshops, symposia and exhibitions.</a:t>
            </a:r>
          </a:p>
          <a:p>
            <a:pPr marL="0" indent="0">
              <a:buNone/>
            </a:pPr>
            <a:endParaRPr lang="en-US" dirty="0"/>
          </a:p>
        </p:txBody>
      </p:sp>
    </p:spTree>
    <p:extLst>
      <p:ext uri="{BB962C8B-B14F-4D97-AF65-F5344CB8AC3E}">
        <p14:creationId xmlns:p14="http://schemas.microsoft.com/office/powerpoint/2010/main" val="4889740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OMICS International Conferences</a:t>
            </a:r>
          </a:p>
        </p:txBody>
      </p:sp>
      <p:sp>
        <p:nvSpPr>
          <p:cNvPr id="3" name="Content Placeholder 2"/>
          <p:cNvSpPr>
            <a:spLocks noGrp="1"/>
          </p:cNvSpPr>
          <p:nvPr>
            <p:ph idx="1"/>
          </p:nvPr>
        </p:nvSpPr>
        <p:spPr/>
        <p:txBody>
          <a:bodyPr>
            <a:normAutofit fontScale="92500"/>
          </a:bodyPr>
          <a:lstStyle/>
          <a:p>
            <a:pPr marL="0" indent="0" algn="just">
              <a:buNone/>
            </a:pPr>
            <a:r>
              <a:rPr lang="en-US" dirty="0"/>
              <a:t>OMICS International is a pioneer and leading science event organizer, which publishes around 700+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a:p>
          <a:p>
            <a:pPr marL="0" indent="0" algn="just">
              <a:buNone/>
            </a:pPr>
            <a:r>
              <a:rPr lang="en-US" dirty="0"/>
              <a:t>OMICS Group has organized 1000+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a:p>
        </p:txBody>
      </p:sp>
    </p:spTree>
    <p:extLst>
      <p:ext uri="{BB962C8B-B14F-4D97-AF65-F5344CB8AC3E}">
        <p14:creationId xmlns:p14="http://schemas.microsoft.com/office/powerpoint/2010/main" val="36668868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4149" y="1913086"/>
            <a:ext cx="10972800" cy="1376030"/>
          </a:xfrm>
        </p:spPr>
        <p:txBody>
          <a:bodyPr>
            <a:normAutofit/>
          </a:bodyPr>
          <a:lstStyle/>
          <a:p>
            <a:r>
              <a:rPr lang="en-US" sz="4400" dirty="0" smtClean="0"/>
              <a:t>Purity, Endotoxin Level, and Trace Metal Comparison of Different Grades of Trehalose</a:t>
            </a:r>
            <a:endParaRPr lang="en-US" sz="4400" dirty="0"/>
          </a:p>
        </p:txBody>
      </p:sp>
      <p:sp>
        <p:nvSpPr>
          <p:cNvPr id="3" name="Subtitle 2"/>
          <p:cNvSpPr>
            <a:spLocks noGrp="1"/>
          </p:cNvSpPr>
          <p:nvPr>
            <p:ph type="subTitle" idx="1"/>
          </p:nvPr>
        </p:nvSpPr>
        <p:spPr>
          <a:xfrm>
            <a:off x="2667000" y="3767016"/>
            <a:ext cx="6858000" cy="2698182"/>
          </a:xfrm>
        </p:spPr>
        <p:txBody>
          <a:bodyPr>
            <a:normAutofit/>
          </a:bodyPr>
          <a:lstStyle/>
          <a:p>
            <a:pPr>
              <a:defRPr/>
            </a:pPr>
            <a:r>
              <a:rPr lang="en-US" b="1" dirty="0">
                <a:solidFill>
                  <a:srgbClr val="0070C0"/>
                </a:solidFill>
              </a:rPr>
              <a:t>Ben </a:t>
            </a:r>
            <a:r>
              <a:rPr lang="en-US" b="1" dirty="0" smtClean="0">
                <a:solidFill>
                  <a:srgbClr val="0070C0"/>
                </a:solidFill>
              </a:rPr>
              <a:t>Nelson, PhD.</a:t>
            </a:r>
          </a:p>
          <a:p>
            <a:pPr>
              <a:defRPr/>
            </a:pPr>
            <a:r>
              <a:rPr lang="en-US" b="1" dirty="0" smtClean="0">
                <a:solidFill>
                  <a:srgbClr val="0070C0"/>
                </a:solidFill>
              </a:rPr>
              <a:t>Formulation </a:t>
            </a:r>
            <a:r>
              <a:rPr lang="en-US" b="1" dirty="0">
                <a:solidFill>
                  <a:srgbClr val="0070C0"/>
                </a:solidFill>
              </a:rPr>
              <a:t>Solutions </a:t>
            </a:r>
            <a:r>
              <a:rPr lang="en-US" b="1" dirty="0" smtClean="0">
                <a:solidFill>
                  <a:srgbClr val="0070C0"/>
                </a:solidFill>
              </a:rPr>
              <a:t>Manager</a:t>
            </a:r>
          </a:p>
          <a:p>
            <a:pPr>
              <a:defRPr/>
            </a:pPr>
            <a:endParaRPr lang="en-US" sz="2000" dirty="0">
              <a:solidFill>
                <a:srgbClr val="0070C0"/>
              </a:solidFill>
              <a:hlinkClick r:id=""/>
            </a:endParaRPr>
          </a:p>
          <a:p>
            <a:pPr>
              <a:defRPr/>
            </a:pPr>
            <a:r>
              <a:rPr lang="en-US" sz="2000" dirty="0">
                <a:solidFill>
                  <a:srgbClr val="0070C0"/>
                </a:solidFill>
                <a:hlinkClick r:id=""/>
              </a:rPr>
              <a:t>ben.nelson@pfanstiehl.com</a:t>
            </a:r>
            <a:endParaRPr lang="en-US" sz="2000" dirty="0"/>
          </a:p>
          <a:p>
            <a:pPr>
              <a:defRPr/>
            </a:pPr>
            <a:r>
              <a:rPr lang="en-US" sz="2000" dirty="0">
                <a:hlinkClick r:id="rId2"/>
              </a:rPr>
              <a:t>http://www.pfanstiehl.com</a:t>
            </a:r>
            <a:r>
              <a:rPr lang="en-US" dirty="0"/>
              <a:t/>
            </a:r>
            <a:br>
              <a:rPr lang="en-US" dirty="0"/>
            </a:br>
            <a:r>
              <a:rPr lang="en-US" dirty="0"/>
              <a:t/>
            </a:r>
            <a:br>
              <a:rPr lang="en-US" dirty="0"/>
            </a:br>
            <a:r>
              <a:rPr lang="en-US" sz="2000" dirty="0">
                <a:solidFill>
                  <a:schemeClr val="tx1"/>
                </a:solidFill>
              </a:rPr>
              <a:t>NON-CONFIDENTIAL PRESENTATION</a:t>
            </a:r>
            <a:endParaRPr lang="en-US" sz="2000" b="1" dirty="0">
              <a:solidFill>
                <a:schemeClr val="tx1"/>
              </a:solidFill>
              <a:latin typeface="Arial" charset="0"/>
            </a:endParaRPr>
          </a:p>
        </p:txBody>
      </p:sp>
    </p:spTree>
    <p:extLst>
      <p:ext uri="{BB962C8B-B14F-4D97-AF65-F5344CB8AC3E}">
        <p14:creationId xmlns:p14="http://schemas.microsoft.com/office/powerpoint/2010/main" val="31918703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6829" y="1436458"/>
            <a:ext cx="10972800" cy="4493538"/>
          </a:xfrm>
          <a:prstGeom prst="rect">
            <a:avLst/>
          </a:prstGeom>
        </p:spPr>
        <p:txBody>
          <a:bodyPr wrap="square">
            <a:spAutoFit/>
          </a:bodyPr>
          <a:lstStyle/>
          <a:p>
            <a:pPr>
              <a:lnSpc>
                <a:spcPct val="80000"/>
              </a:lnSpc>
              <a:spcBef>
                <a:spcPct val="20000"/>
              </a:spcBef>
              <a:spcAft>
                <a:spcPts val="600"/>
              </a:spcAft>
              <a:defRPr/>
            </a:pPr>
            <a:r>
              <a:rPr lang="en-US" sz="2000" b="1" dirty="0">
                <a:solidFill>
                  <a:prstClr val="black"/>
                </a:solidFill>
                <a:latin typeface="Times New Roman" panose="02020603050405020304" pitchFamily="18" charset="0"/>
                <a:cs typeface="Times New Roman" panose="02020603050405020304" pitchFamily="18" charset="0"/>
              </a:rPr>
              <a:t>Some Functions of Carbohydrates</a:t>
            </a:r>
          </a:p>
          <a:p>
            <a:pPr marL="342900" indent="-342900">
              <a:spcAft>
                <a:spcPts val="600"/>
              </a:spcAft>
              <a:buFont typeface="Arial"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Reduction in denaturation caused by heat, stress, </a:t>
            </a:r>
            <a:r>
              <a:rPr lang="en-US" sz="2000" dirty="0" smtClean="0">
                <a:solidFill>
                  <a:prstClr val="black"/>
                </a:solidFill>
                <a:latin typeface="Times New Roman" panose="02020603050405020304" pitchFamily="18" charset="0"/>
                <a:cs typeface="Times New Roman" panose="02020603050405020304" pitchFamily="18" charset="0"/>
              </a:rPr>
              <a:t>oxidation</a:t>
            </a:r>
            <a:endParaRPr lang="en-US" sz="2000" dirty="0">
              <a:solidFill>
                <a:prstClr val="black"/>
              </a:solidFill>
              <a:latin typeface="Times New Roman" panose="02020603050405020304" pitchFamily="18" charset="0"/>
              <a:cs typeface="Times New Roman" panose="02020603050405020304" pitchFamily="18" charset="0"/>
            </a:endParaRPr>
          </a:p>
          <a:p>
            <a:pPr marL="342900" indent="-342900">
              <a:spcAft>
                <a:spcPts val="600"/>
              </a:spcAft>
              <a:buFont typeface="Arial"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Prevention of </a:t>
            </a:r>
            <a:r>
              <a:rPr lang="en-US" sz="2000" dirty="0" err="1">
                <a:solidFill>
                  <a:prstClr val="black"/>
                </a:solidFill>
                <a:latin typeface="Times New Roman" panose="02020603050405020304" pitchFamily="18" charset="0"/>
                <a:cs typeface="Times New Roman" panose="02020603050405020304" pitchFamily="18" charset="0"/>
              </a:rPr>
              <a:t>mAb</a:t>
            </a:r>
            <a:r>
              <a:rPr lang="en-US" sz="2000" dirty="0">
                <a:solidFill>
                  <a:prstClr val="black"/>
                </a:solidFill>
                <a:latin typeface="Times New Roman" panose="02020603050405020304" pitchFamily="18" charset="0"/>
                <a:cs typeface="Times New Roman" panose="02020603050405020304" pitchFamily="18" charset="0"/>
              </a:rPr>
              <a:t> and protein aggregation</a:t>
            </a:r>
          </a:p>
          <a:p>
            <a:pPr marL="342900" indent="-342900">
              <a:spcAft>
                <a:spcPts val="600"/>
              </a:spcAft>
              <a:buFont typeface="Arial"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Improvements in post-thaw cell viability</a:t>
            </a:r>
          </a:p>
          <a:p>
            <a:pPr marL="342900" indent="-342900">
              <a:spcAft>
                <a:spcPts val="600"/>
              </a:spcAft>
              <a:buFont typeface="Arial"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Vaccine stabilization, membrane stabilization, phospholipid bilayer protection</a:t>
            </a:r>
          </a:p>
          <a:p>
            <a:pPr marL="342900" indent="-342900">
              <a:spcAft>
                <a:spcPts val="600"/>
              </a:spcAft>
              <a:buFont typeface="Arial" pitchFamily="34" charset="0"/>
              <a:buChar char="•"/>
              <a:defRPr/>
            </a:pPr>
            <a:r>
              <a:rPr lang="en-US" sz="2000" dirty="0">
                <a:solidFill>
                  <a:prstClr val="black"/>
                </a:solidFill>
                <a:latin typeface="Times New Roman" panose="02020603050405020304" pitchFamily="18" charset="0"/>
                <a:cs typeface="Times New Roman" panose="02020603050405020304" pitchFamily="18" charset="0"/>
              </a:rPr>
              <a:t>Depression of phase transition temperature of dry lipids, rendering them more resistant to damage during </a:t>
            </a:r>
            <a:r>
              <a:rPr lang="en-US" sz="2000" dirty="0" smtClean="0">
                <a:solidFill>
                  <a:prstClr val="black"/>
                </a:solidFill>
                <a:latin typeface="Times New Roman" panose="02020603050405020304" pitchFamily="18" charset="0"/>
                <a:cs typeface="Times New Roman" panose="02020603050405020304" pitchFamily="18" charset="0"/>
              </a:rPr>
              <a:t>desiccation, </a:t>
            </a:r>
            <a:r>
              <a:rPr lang="en-US" sz="2000" dirty="0">
                <a:solidFill>
                  <a:prstClr val="black"/>
                </a:solidFill>
                <a:latin typeface="Times New Roman" panose="02020603050405020304" pitchFamily="18" charset="0"/>
                <a:cs typeface="Times New Roman" panose="02020603050405020304" pitchFamily="18" charset="0"/>
              </a:rPr>
              <a:t>maintains liquid crystalline phase in the absence of water (glassy state</a:t>
            </a:r>
            <a:r>
              <a:rPr lang="en-US" sz="2000" dirty="0" smtClean="0">
                <a:solidFill>
                  <a:prstClr val="black"/>
                </a:solidFill>
                <a:latin typeface="Times New Roman" panose="02020603050405020304" pitchFamily="18" charset="0"/>
                <a:cs typeface="Times New Roman" panose="02020603050405020304" pitchFamily="18" charset="0"/>
              </a:rPr>
              <a:t>)</a:t>
            </a:r>
          </a:p>
          <a:p>
            <a:pPr>
              <a:spcAft>
                <a:spcPts val="600"/>
              </a:spcAft>
              <a:defRPr/>
            </a:pPr>
            <a:r>
              <a:rPr lang="en-US" sz="2000" b="1" dirty="0" smtClean="0">
                <a:solidFill>
                  <a:prstClr val="black"/>
                </a:solidFill>
                <a:latin typeface="Times New Roman" panose="02020603050405020304" pitchFamily="18" charset="0"/>
                <a:cs typeface="Times New Roman" panose="02020603050405020304" pitchFamily="18" charset="0"/>
              </a:rPr>
              <a:t>Carbohydrates Used in Biotech Drug Products</a:t>
            </a:r>
            <a:endParaRPr lang="en-US" sz="2000" dirty="0" smtClean="0">
              <a:solidFill>
                <a:prstClr val="black"/>
              </a:solidFill>
              <a:latin typeface="Times New Roman" panose="02020603050405020304" pitchFamily="18" charset="0"/>
              <a:cs typeface="Times New Roman" panose="02020603050405020304" pitchFamily="18" charset="0"/>
            </a:endParaRPr>
          </a:p>
          <a:p>
            <a:pPr marL="342900" indent="-342900">
              <a:spcAft>
                <a:spcPts val="600"/>
              </a:spcAft>
              <a:buFont typeface="Arial" panose="020B0604020202020204" pitchFamily="34" charset="0"/>
              <a:buChar char="•"/>
              <a:defRPr/>
            </a:pPr>
            <a:r>
              <a:rPr lang="en-US" sz="2000" dirty="0" smtClean="0">
                <a:solidFill>
                  <a:prstClr val="black"/>
                </a:solidFill>
                <a:latin typeface="Times New Roman" panose="02020603050405020304" pitchFamily="18" charset="0"/>
                <a:cs typeface="Times New Roman" panose="02020603050405020304" pitchFamily="18" charset="0"/>
              </a:rPr>
              <a:t>Trehalose</a:t>
            </a:r>
          </a:p>
          <a:p>
            <a:pPr marL="342900" indent="-342900">
              <a:spcAft>
                <a:spcPts val="600"/>
              </a:spcAft>
              <a:buFont typeface="Arial" panose="020B0604020202020204" pitchFamily="34" charset="0"/>
              <a:buChar char="•"/>
              <a:defRPr/>
            </a:pPr>
            <a:r>
              <a:rPr lang="en-US" sz="2000" dirty="0" smtClean="0">
                <a:solidFill>
                  <a:prstClr val="black"/>
                </a:solidFill>
                <a:latin typeface="Times New Roman" panose="02020603050405020304" pitchFamily="18" charset="0"/>
                <a:cs typeface="Times New Roman" panose="02020603050405020304" pitchFamily="18" charset="0"/>
              </a:rPr>
              <a:t>Sucrose</a:t>
            </a:r>
          </a:p>
          <a:p>
            <a:pPr marL="342900" indent="-342900">
              <a:spcAft>
                <a:spcPts val="600"/>
              </a:spcAft>
              <a:buFont typeface="Arial" panose="020B0604020202020204" pitchFamily="34" charset="0"/>
              <a:buChar char="•"/>
              <a:defRPr/>
            </a:pPr>
            <a:r>
              <a:rPr lang="en-US" sz="2000" dirty="0" smtClean="0">
                <a:solidFill>
                  <a:prstClr val="black"/>
                </a:solidFill>
                <a:latin typeface="Times New Roman" panose="02020603050405020304" pitchFamily="18" charset="0"/>
                <a:cs typeface="Times New Roman" panose="02020603050405020304" pitchFamily="18" charset="0"/>
              </a:rPr>
              <a:t>Mannitol</a:t>
            </a:r>
          </a:p>
          <a:p>
            <a:pPr marL="342900" indent="-342900">
              <a:spcAft>
                <a:spcPts val="600"/>
              </a:spcAft>
              <a:buFont typeface="Arial" panose="020B0604020202020204" pitchFamily="34" charset="0"/>
              <a:buChar char="•"/>
              <a:defRPr/>
            </a:pPr>
            <a:r>
              <a:rPr lang="en-US" sz="2000" dirty="0" smtClean="0">
                <a:solidFill>
                  <a:prstClr val="black"/>
                </a:solidFill>
                <a:latin typeface="Times New Roman" panose="02020603050405020304" pitchFamily="18" charset="0"/>
                <a:cs typeface="Times New Roman" panose="02020603050405020304" pitchFamily="18" charset="0"/>
              </a:rPr>
              <a:t>Sorbitol</a:t>
            </a:r>
            <a:endParaRPr lang="en-US" sz="2000" dirty="0">
              <a:solidFill>
                <a:prstClr val="black"/>
              </a:solidFill>
              <a:latin typeface="Times New Roman" panose="02020603050405020304" pitchFamily="18" charset="0"/>
              <a:cs typeface="Times New Roman" panose="02020603050405020304" pitchFamily="18" charset="0"/>
            </a:endParaRPr>
          </a:p>
        </p:txBody>
      </p:sp>
      <p:sp>
        <p:nvSpPr>
          <p:cNvPr id="4" name="Rectangle 2"/>
          <p:cNvSpPr txBox="1">
            <a:spLocks noChangeArrowheads="1"/>
          </p:cNvSpPr>
          <p:nvPr/>
        </p:nvSpPr>
        <p:spPr bwMode="auto">
          <a:xfrm>
            <a:off x="1852006" y="293458"/>
            <a:ext cx="8229600" cy="1143000"/>
          </a:xfrm>
          <a:prstGeom prst="rect">
            <a:avLst/>
          </a:prstGeom>
          <a:noFill/>
          <a:ln w="9525">
            <a:noFill/>
            <a:miter lim="800000"/>
            <a:headEnd/>
            <a:tailEnd/>
          </a:ln>
          <a:effectLst/>
        </p:spPr>
        <p:txBody>
          <a:bodyPr anchor="ctr"/>
          <a:lstStyle>
            <a:lvl1pPr algn="l" rtl="0" eaLnBrk="0" fontAlgn="base" hangingPunct="0">
              <a:spcBef>
                <a:spcPct val="0"/>
              </a:spcBef>
              <a:spcAft>
                <a:spcPct val="0"/>
              </a:spcAft>
              <a:defRPr sz="4400" b="1">
                <a:solidFill>
                  <a:srgbClr val="336699"/>
                </a:solidFill>
                <a:effectLst>
                  <a:outerShdw blurRad="38100" dist="38100" dir="2700000" algn="tl">
                    <a:srgbClr val="DDDDDD"/>
                  </a:outerShdw>
                </a:effectLst>
                <a:latin typeface="+mj-lt"/>
                <a:ea typeface="MS PGothic" panose="020B0600070205080204" pitchFamily="34" charset="-128"/>
                <a:cs typeface="ＭＳ Ｐゴシック" charset="-128"/>
              </a:defRPr>
            </a:lvl1pPr>
            <a:lvl2pPr algn="l" rtl="0" eaLnBrk="0" fontAlgn="base" hangingPunct="0">
              <a:spcBef>
                <a:spcPct val="0"/>
              </a:spcBef>
              <a:spcAft>
                <a:spcPct val="0"/>
              </a:spcAft>
              <a:defRPr sz="4400" b="1">
                <a:solidFill>
                  <a:srgbClr val="336699"/>
                </a:solidFill>
                <a:effectLst>
                  <a:outerShdw blurRad="38100" dist="38100" dir="2700000" algn="tl">
                    <a:srgbClr val="DDDDDD"/>
                  </a:outerShdw>
                </a:effectLst>
                <a:latin typeface="Times New Roman" panose="02020603050405020304" pitchFamily="18" charset="0"/>
                <a:ea typeface="MS PGothic" panose="020B0600070205080204" pitchFamily="34" charset="-128"/>
                <a:cs typeface="ＭＳ Ｐゴシック" charset="-128"/>
              </a:defRPr>
            </a:lvl2pPr>
            <a:lvl3pPr algn="l" rtl="0" eaLnBrk="0" fontAlgn="base" hangingPunct="0">
              <a:spcBef>
                <a:spcPct val="0"/>
              </a:spcBef>
              <a:spcAft>
                <a:spcPct val="0"/>
              </a:spcAft>
              <a:defRPr sz="4400" b="1">
                <a:solidFill>
                  <a:srgbClr val="336699"/>
                </a:solidFill>
                <a:effectLst>
                  <a:outerShdw blurRad="38100" dist="38100" dir="2700000" algn="tl">
                    <a:srgbClr val="DDDDDD"/>
                  </a:outerShdw>
                </a:effectLst>
                <a:latin typeface="Times New Roman" panose="02020603050405020304" pitchFamily="18" charset="0"/>
                <a:ea typeface="MS PGothic" panose="020B0600070205080204" pitchFamily="34" charset="-128"/>
                <a:cs typeface="ＭＳ Ｐゴシック" charset="-128"/>
              </a:defRPr>
            </a:lvl3pPr>
            <a:lvl4pPr algn="l" rtl="0" eaLnBrk="0" fontAlgn="base" hangingPunct="0">
              <a:spcBef>
                <a:spcPct val="0"/>
              </a:spcBef>
              <a:spcAft>
                <a:spcPct val="0"/>
              </a:spcAft>
              <a:defRPr sz="4400" b="1">
                <a:solidFill>
                  <a:srgbClr val="336699"/>
                </a:solidFill>
                <a:effectLst>
                  <a:outerShdw blurRad="38100" dist="38100" dir="2700000" algn="tl">
                    <a:srgbClr val="DDDDDD"/>
                  </a:outerShdw>
                </a:effectLst>
                <a:latin typeface="Times New Roman" panose="02020603050405020304" pitchFamily="18" charset="0"/>
                <a:ea typeface="MS PGothic" panose="020B0600070205080204" pitchFamily="34" charset="-128"/>
                <a:cs typeface="ＭＳ Ｐゴシック" charset="-128"/>
              </a:defRPr>
            </a:lvl4pPr>
            <a:lvl5pPr algn="l" rtl="0" eaLnBrk="0" fontAlgn="base" hangingPunct="0">
              <a:spcBef>
                <a:spcPct val="0"/>
              </a:spcBef>
              <a:spcAft>
                <a:spcPct val="0"/>
              </a:spcAft>
              <a:defRPr sz="4400" b="1">
                <a:solidFill>
                  <a:srgbClr val="336699"/>
                </a:solidFill>
                <a:effectLst>
                  <a:outerShdw blurRad="38100" dist="38100" dir="2700000" algn="tl">
                    <a:srgbClr val="DDDDDD"/>
                  </a:outerShdw>
                </a:effectLst>
                <a:latin typeface="Times New Roman" panose="02020603050405020304" pitchFamily="18" charset="0"/>
                <a:ea typeface="MS PGothic" panose="020B0600070205080204" pitchFamily="34" charset="-128"/>
                <a:cs typeface="ＭＳ Ｐゴシック" charset="-128"/>
              </a:defRPr>
            </a:lvl5pPr>
            <a:lvl6pPr marL="457200" algn="l" rtl="0" fontAlgn="base">
              <a:spcBef>
                <a:spcPct val="0"/>
              </a:spcBef>
              <a:spcAft>
                <a:spcPct val="0"/>
              </a:spcAft>
              <a:defRPr sz="4400" b="1">
                <a:solidFill>
                  <a:srgbClr val="336699"/>
                </a:solidFill>
                <a:effectLst>
                  <a:outerShdw blurRad="38100" dist="38100" dir="2700000" algn="tl">
                    <a:srgbClr val="DDDDDD"/>
                  </a:outerShdw>
                </a:effectLst>
                <a:latin typeface="Arial" charset="0"/>
              </a:defRPr>
            </a:lvl6pPr>
            <a:lvl7pPr marL="914400" algn="l" rtl="0" fontAlgn="base">
              <a:spcBef>
                <a:spcPct val="0"/>
              </a:spcBef>
              <a:spcAft>
                <a:spcPct val="0"/>
              </a:spcAft>
              <a:defRPr sz="4400" b="1">
                <a:solidFill>
                  <a:srgbClr val="336699"/>
                </a:solidFill>
                <a:effectLst>
                  <a:outerShdw blurRad="38100" dist="38100" dir="2700000" algn="tl">
                    <a:srgbClr val="DDDDDD"/>
                  </a:outerShdw>
                </a:effectLst>
                <a:latin typeface="Arial" charset="0"/>
              </a:defRPr>
            </a:lvl7pPr>
            <a:lvl8pPr marL="1371600" algn="l" rtl="0" fontAlgn="base">
              <a:spcBef>
                <a:spcPct val="0"/>
              </a:spcBef>
              <a:spcAft>
                <a:spcPct val="0"/>
              </a:spcAft>
              <a:defRPr sz="4400" b="1">
                <a:solidFill>
                  <a:srgbClr val="336699"/>
                </a:solidFill>
                <a:effectLst>
                  <a:outerShdw blurRad="38100" dist="38100" dir="2700000" algn="tl">
                    <a:srgbClr val="DDDDDD"/>
                  </a:outerShdw>
                </a:effectLst>
                <a:latin typeface="Arial" charset="0"/>
              </a:defRPr>
            </a:lvl8pPr>
            <a:lvl9pPr marL="1828800" algn="l" rtl="0" fontAlgn="base">
              <a:spcBef>
                <a:spcPct val="0"/>
              </a:spcBef>
              <a:spcAft>
                <a:spcPct val="0"/>
              </a:spcAft>
              <a:defRPr sz="4400" b="1">
                <a:solidFill>
                  <a:srgbClr val="336699"/>
                </a:solidFill>
                <a:effectLst>
                  <a:outerShdw blurRad="38100" dist="38100" dir="2700000" algn="tl">
                    <a:srgbClr val="DDDDDD"/>
                  </a:outerShdw>
                </a:effectLst>
                <a:latin typeface="Arial" charset="0"/>
              </a:defRPr>
            </a:lvl9pPr>
          </a:lstStyle>
          <a:p>
            <a:pPr eaLnBrk="1" hangingPunct="1">
              <a:defRPr/>
            </a:pPr>
            <a:r>
              <a:rPr lang="en-US" sz="3200" kern="0" dirty="0">
                <a:solidFill>
                  <a:srgbClr val="0070C0"/>
                </a:solidFill>
                <a:effectLst/>
                <a:latin typeface="Times New Roman" panose="02020603050405020304" pitchFamily="18" charset="0"/>
                <a:ea typeface="+mj-ea"/>
                <a:cs typeface="Times New Roman" panose="02020603050405020304" pitchFamily="18" charset="0"/>
              </a:rPr>
              <a:t>Protein and Cell Stabilization</a:t>
            </a:r>
          </a:p>
        </p:txBody>
      </p:sp>
    </p:spTree>
    <p:extLst>
      <p:ext uri="{BB962C8B-B14F-4D97-AF65-F5344CB8AC3E}">
        <p14:creationId xmlns:p14="http://schemas.microsoft.com/office/powerpoint/2010/main" val="3042963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943" y="122351"/>
            <a:ext cx="9646693" cy="1123044"/>
          </a:xfrm>
        </p:spPr>
        <p:txBody>
          <a:bodyPr>
            <a:normAutofit/>
          </a:bodyPr>
          <a:lstStyle/>
          <a:p>
            <a:r>
              <a:rPr lang="en-US" sz="3600" b="1" dirty="0" smtClean="0"/>
              <a:t>Marketed Drugs Formulated with Trehalose</a:t>
            </a:r>
            <a:endParaRPr lang="en-US" sz="3600" b="1" dirty="0"/>
          </a:p>
        </p:txBody>
      </p:sp>
      <p:sp>
        <p:nvSpPr>
          <p:cNvPr id="4" name="Slide Number Placeholder 3"/>
          <p:cNvSpPr>
            <a:spLocks noGrp="1"/>
          </p:cNvSpPr>
          <p:nvPr>
            <p:ph type="sldNum" sz="quarter" idx="12"/>
          </p:nvPr>
        </p:nvSpPr>
        <p:spPr/>
        <p:txBody>
          <a:bodyPr/>
          <a:lstStyle/>
          <a:p>
            <a:fld id="{3580B527-DFAA-4D18-91B4-67830FC3FE37}" type="slidenum">
              <a:rPr lang="en-US" smtClean="0"/>
              <a:t>5</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02672335"/>
              </p:ext>
            </p:extLst>
          </p:nvPr>
        </p:nvGraphicFramePr>
        <p:xfrm>
          <a:off x="698269" y="1629294"/>
          <a:ext cx="10893367" cy="3556000"/>
        </p:xfrm>
        <a:graphic>
          <a:graphicData uri="http://schemas.openxmlformats.org/drawingml/2006/table">
            <a:tbl>
              <a:tblPr firstRow="1" firstCol="1" bandRow="1">
                <a:tableStyleId>{FABFCF23-3B69-468F-B69F-88F6DE6A72F2}</a:tableStyleId>
              </a:tblPr>
              <a:tblGrid>
                <a:gridCol w="1948849"/>
                <a:gridCol w="2934920"/>
                <a:gridCol w="2655404"/>
                <a:gridCol w="3354194"/>
              </a:tblGrid>
              <a:tr h="508000">
                <a:tc>
                  <a:txBody>
                    <a:bodyPr/>
                    <a:lstStyle/>
                    <a:p>
                      <a:pPr marL="0" marR="0" algn="ctr">
                        <a:lnSpc>
                          <a:spcPct val="107000"/>
                        </a:lnSpc>
                        <a:spcBef>
                          <a:spcPts val="0"/>
                        </a:spcBef>
                        <a:spcAft>
                          <a:spcPts val="0"/>
                        </a:spcAft>
                      </a:pPr>
                      <a:r>
                        <a:rPr lang="en-US" sz="2400" dirty="0">
                          <a:effectLst/>
                        </a:rPr>
                        <a:t>Drug</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Manufacturer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API Class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Formulation Type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08000">
                <a:tc>
                  <a:txBody>
                    <a:bodyPr/>
                    <a:lstStyle/>
                    <a:p>
                      <a:pPr marL="0" marR="0" algn="ctr">
                        <a:lnSpc>
                          <a:spcPct val="107000"/>
                        </a:lnSpc>
                        <a:spcBef>
                          <a:spcPts val="0"/>
                        </a:spcBef>
                        <a:spcAft>
                          <a:spcPts val="0"/>
                        </a:spcAft>
                      </a:pPr>
                      <a:r>
                        <a:rPr lang="en-US" sz="2400">
                          <a:effectLst/>
                        </a:rPr>
                        <a:t>Adcetris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Seattle Genetics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a:effectLst/>
                        </a:rPr>
                        <a:t>ADC</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Lyophilized Powder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08000">
                <a:tc>
                  <a:txBody>
                    <a:bodyPr/>
                    <a:lstStyle/>
                    <a:p>
                      <a:pPr marL="0" marR="0" algn="ctr">
                        <a:lnSpc>
                          <a:spcPct val="107000"/>
                        </a:lnSpc>
                        <a:spcBef>
                          <a:spcPts val="0"/>
                        </a:spcBef>
                        <a:spcAft>
                          <a:spcPts val="0"/>
                        </a:spcAft>
                      </a:pPr>
                      <a:r>
                        <a:rPr lang="en-US" sz="2400">
                          <a:effectLst/>
                        </a:rPr>
                        <a:t>Avastin</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a:effectLst/>
                        </a:rPr>
                        <a:t>Genentech/Roche</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mAb</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Solution</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08000">
                <a:tc>
                  <a:txBody>
                    <a:bodyPr/>
                    <a:lstStyle/>
                    <a:p>
                      <a:pPr marL="0" marR="0" algn="ctr">
                        <a:lnSpc>
                          <a:spcPct val="107000"/>
                        </a:lnSpc>
                        <a:spcBef>
                          <a:spcPts val="0"/>
                        </a:spcBef>
                        <a:spcAft>
                          <a:spcPts val="0"/>
                        </a:spcAft>
                      </a:pPr>
                      <a:r>
                        <a:rPr lang="en-US" sz="2400">
                          <a:effectLst/>
                        </a:rPr>
                        <a:t>Blincyto</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Amgen</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Bispecific mAb</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Lyophilized Powder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08000">
                <a:tc>
                  <a:txBody>
                    <a:bodyPr/>
                    <a:lstStyle/>
                    <a:p>
                      <a:pPr marL="0" marR="0" algn="ctr">
                        <a:lnSpc>
                          <a:spcPct val="107000"/>
                        </a:lnSpc>
                        <a:spcBef>
                          <a:spcPts val="0"/>
                        </a:spcBef>
                        <a:spcAft>
                          <a:spcPts val="0"/>
                        </a:spcAft>
                      </a:pPr>
                      <a:r>
                        <a:rPr lang="en-US" sz="2400">
                          <a:effectLst/>
                        </a:rPr>
                        <a:t>Gazyva</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Genentech/Roche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mAb</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Solution</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08000">
                <a:tc>
                  <a:txBody>
                    <a:bodyPr/>
                    <a:lstStyle/>
                    <a:p>
                      <a:pPr marL="0" marR="0" algn="ctr">
                        <a:lnSpc>
                          <a:spcPct val="107000"/>
                        </a:lnSpc>
                        <a:spcBef>
                          <a:spcPts val="0"/>
                        </a:spcBef>
                        <a:spcAft>
                          <a:spcPts val="0"/>
                        </a:spcAft>
                      </a:pPr>
                      <a:r>
                        <a:rPr lang="en-US" sz="2400">
                          <a:effectLst/>
                        </a:rPr>
                        <a:t>Herceptin</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Genentech/Roche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mAb</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Lyophilized Powder</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r h="508000">
                <a:tc>
                  <a:txBody>
                    <a:bodyPr/>
                    <a:lstStyle/>
                    <a:p>
                      <a:pPr marL="0" marR="0" algn="ctr">
                        <a:lnSpc>
                          <a:spcPct val="107000"/>
                        </a:lnSpc>
                        <a:spcBef>
                          <a:spcPts val="0"/>
                        </a:spcBef>
                        <a:spcAft>
                          <a:spcPts val="0"/>
                        </a:spcAft>
                      </a:pPr>
                      <a:r>
                        <a:rPr lang="en-US" sz="2400">
                          <a:effectLst/>
                        </a:rPr>
                        <a:t>Lucentis</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Genentech/Roche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a:effectLst/>
                        </a:rPr>
                        <a:t>mAb</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a:effectLst/>
                        </a:rPr>
                        <a:t>Solution</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Tree>
    <p:extLst>
      <p:ext uri="{BB962C8B-B14F-4D97-AF65-F5344CB8AC3E}">
        <p14:creationId xmlns:p14="http://schemas.microsoft.com/office/powerpoint/2010/main" val="36288937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900" dirty="0" err="1"/>
              <a:t>Trehalose</a:t>
            </a:r>
            <a:r>
              <a:rPr lang="en-US" sz="4900" dirty="0"/>
              <a:t> and Sucrose</a:t>
            </a:r>
            <a:r>
              <a:rPr lang="en-US" dirty="0" smtClean="0"/>
              <a:t/>
            </a:r>
            <a:br>
              <a:rPr lang="en-US" dirty="0" smtClean="0"/>
            </a:br>
            <a:r>
              <a:rPr lang="en-US" sz="2700" dirty="0"/>
              <a:t>Comparison of Properties</a:t>
            </a:r>
            <a:endParaRPr lang="en-US" sz="31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4730" y="1305167"/>
            <a:ext cx="6918193" cy="5146706"/>
          </a:xfrm>
        </p:spPr>
      </p:pic>
      <p:sp>
        <p:nvSpPr>
          <p:cNvPr id="5" name="TextBox 4"/>
          <p:cNvSpPr txBox="1"/>
          <p:nvPr/>
        </p:nvSpPr>
        <p:spPr>
          <a:xfrm>
            <a:off x="2694730" y="6479499"/>
            <a:ext cx="4124591" cy="307777"/>
          </a:xfrm>
          <a:prstGeom prst="rect">
            <a:avLst/>
          </a:prstGeom>
          <a:noFill/>
        </p:spPr>
        <p:txBody>
          <a:bodyPr wrap="none" rtlCol="0">
            <a:spAutoFit/>
          </a:bodyPr>
          <a:lstStyle/>
          <a:p>
            <a:r>
              <a:rPr lang="en-US" sz="1400" dirty="0" err="1">
                <a:latin typeface="Times New Roman" panose="02020603050405020304" pitchFamily="18" charset="0"/>
                <a:cs typeface="Times New Roman" panose="02020603050405020304" pitchFamily="18" charset="0"/>
              </a:rPr>
              <a:t>Ohtake</a:t>
            </a:r>
            <a:r>
              <a:rPr lang="en-US" sz="1400" dirty="0">
                <a:latin typeface="Times New Roman" panose="02020603050405020304" pitchFamily="18" charset="0"/>
                <a:cs typeface="Times New Roman" panose="02020603050405020304" pitchFamily="18" charset="0"/>
              </a:rPr>
              <a:t> and Wang, J. Pharm. Sci., 100(6), 2020, (2011)</a:t>
            </a:r>
          </a:p>
        </p:txBody>
      </p:sp>
      <p:sp>
        <p:nvSpPr>
          <p:cNvPr id="6" name="Rectangle 5"/>
          <p:cNvSpPr/>
          <p:nvPr/>
        </p:nvSpPr>
        <p:spPr>
          <a:xfrm>
            <a:off x="2694729" y="2086708"/>
            <a:ext cx="5863116" cy="203201"/>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694729" y="2450124"/>
            <a:ext cx="5863116" cy="191476"/>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2694729" y="2995382"/>
            <a:ext cx="5863117" cy="568434"/>
          </a:xfrm>
          <a:prstGeom prst="rect">
            <a:avLst/>
          </a:prstGeom>
          <a:solidFill>
            <a:srgbClr val="00B05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8136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Glass Transition Temperature (</a:t>
            </a:r>
            <a:r>
              <a:rPr lang="en-US" dirty="0" err="1" smtClean="0"/>
              <a:t>T</a:t>
            </a:r>
            <a:r>
              <a:rPr lang="en-US" baseline="-25000" dirty="0" err="1" smtClean="0"/>
              <a:t>g</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The temperature at which and amorphous material transitions between glass and rubber states.</a:t>
            </a:r>
          </a:p>
          <a:p>
            <a:pPr lvl="1"/>
            <a:r>
              <a:rPr lang="en-US" dirty="0" smtClean="0"/>
              <a:t>Below </a:t>
            </a:r>
            <a:r>
              <a:rPr lang="en-US" dirty="0" err="1" smtClean="0"/>
              <a:t>T</a:t>
            </a:r>
            <a:r>
              <a:rPr lang="en-US" baseline="-25000" dirty="0" err="1" smtClean="0"/>
              <a:t>g</a:t>
            </a:r>
            <a:r>
              <a:rPr lang="en-US" dirty="0" smtClean="0"/>
              <a:t> = glass state – lower mobility</a:t>
            </a:r>
          </a:p>
          <a:p>
            <a:pPr lvl="1"/>
            <a:r>
              <a:rPr lang="en-US" dirty="0" smtClean="0"/>
              <a:t>Above </a:t>
            </a:r>
            <a:r>
              <a:rPr lang="en-US" dirty="0" err="1"/>
              <a:t>T</a:t>
            </a:r>
            <a:r>
              <a:rPr lang="en-US" baseline="-25000" dirty="0" err="1"/>
              <a:t>g</a:t>
            </a:r>
            <a:r>
              <a:rPr lang="en-US" dirty="0"/>
              <a:t> = </a:t>
            </a:r>
            <a:r>
              <a:rPr lang="en-US" dirty="0" smtClean="0"/>
              <a:t>rubber state – higher mobility</a:t>
            </a:r>
          </a:p>
          <a:p>
            <a:r>
              <a:rPr lang="en-US" dirty="0" smtClean="0"/>
              <a:t>The higher the </a:t>
            </a:r>
            <a:r>
              <a:rPr lang="en-US" dirty="0" err="1" smtClean="0"/>
              <a:t>T</a:t>
            </a:r>
            <a:r>
              <a:rPr lang="en-US" baseline="-25000" dirty="0" err="1" smtClean="0"/>
              <a:t>g</a:t>
            </a:r>
            <a:r>
              <a:rPr lang="en-US" dirty="0" smtClean="0"/>
              <a:t> is above the storage temperature the less likely:</a:t>
            </a:r>
          </a:p>
          <a:p>
            <a:pPr lvl="1"/>
            <a:r>
              <a:rPr lang="en-US" dirty="0" smtClean="0"/>
              <a:t>Re-crystallization</a:t>
            </a:r>
          </a:p>
          <a:p>
            <a:pPr lvl="1"/>
            <a:r>
              <a:rPr lang="en-US" dirty="0"/>
              <a:t>Chemical reactions: excipient/excipient and excipient/API (largely due to decreased mobility when in the glassy state)</a:t>
            </a:r>
          </a:p>
          <a:p>
            <a:r>
              <a:rPr lang="en-US" dirty="0" smtClean="0"/>
              <a:t>Water acts as a plasticizer – the more water present, the lower </a:t>
            </a:r>
            <a:r>
              <a:rPr lang="en-US" dirty="0" err="1"/>
              <a:t>T</a:t>
            </a:r>
            <a:r>
              <a:rPr lang="en-US" baseline="-25000" dirty="0" err="1"/>
              <a:t>g</a:t>
            </a:r>
            <a:r>
              <a:rPr lang="en-US" baseline="-25000" dirty="0"/>
              <a:t> </a:t>
            </a:r>
            <a:r>
              <a:rPr lang="en-US" dirty="0" smtClean="0"/>
              <a:t>is.</a:t>
            </a:r>
          </a:p>
        </p:txBody>
      </p:sp>
    </p:spTree>
    <p:extLst>
      <p:ext uri="{BB962C8B-B14F-4D97-AF65-F5344CB8AC3E}">
        <p14:creationId xmlns:p14="http://schemas.microsoft.com/office/powerpoint/2010/main" val="958638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Enthalpy of the Amorphous State</a:t>
            </a:r>
            <a:endParaRPr lang="en-US" dirty="0"/>
          </a:p>
        </p:txBody>
      </p:sp>
      <p:pic>
        <p:nvPicPr>
          <p:cNvPr id="5" name="Content Placeholder 4"/>
          <p:cNvPicPr>
            <a:picLocks noGrp="1" noChangeAspect="1"/>
          </p:cNvPicPr>
          <p:nvPr>
            <p:ph sz="half" idx="1"/>
          </p:nvPr>
        </p:nvPicPr>
        <p:blipFill>
          <a:blip r:embed="rId3"/>
          <a:stretch>
            <a:fillRect/>
          </a:stretch>
        </p:blipFill>
        <p:spPr>
          <a:xfrm>
            <a:off x="3020134" y="2025317"/>
            <a:ext cx="6155124" cy="4650183"/>
          </a:xfrm>
          <a:prstGeom prst="rect">
            <a:avLst/>
          </a:prstGeom>
        </p:spPr>
      </p:pic>
      <p:sp>
        <p:nvSpPr>
          <p:cNvPr id="4" name="Content Placeholder 3"/>
          <p:cNvSpPr>
            <a:spLocks noGrp="1"/>
          </p:cNvSpPr>
          <p:nvPr>
            <p:ph sz="half" idx="2"/>
          </p:nvPr>
        </p:nvSpPr>
        <p:spPr>
          <a:xfrm>
            <a:off x="617415" y="1353173"/>
            <a:ext cx="10957169" cy="672144"/>
          </a:xfrm>
          <a:ln>
            <a:noFill/>
          </a:ln>
        </p:spPr>
        <p:txBody>
          <a:bodyPr>
            <a:normAutofit/>
          </a:bodyPr>
          <a:lstStyle/>
          <a:p>
            <a:pPr marL="0" indent="0">
              <a:buNone/>
            </a:pPr>
            <a:r>
              <a:rPr lang="en-US" sz="1800" dirty="0"/>
              <a:t>Diagram depicting the energetics of a crystalline-liquid-amorphous system. As an amorphous material is held below its glass transition temperature, it relaxes to a lower </a:t>
            </a:r>
            <a:r>
              <a:rPr lang="en-US" sz="1800" dirty="0" smtClean="0"/>
              <a:t>energy state </a:t>
            </a:r>
            <a:r>
              <a:rPr lang="en-US" sz="1800" dirty="0"/>
              <a:t>during a process referred to as aging or annealing.</a:t>
            </a:r>
          </a:p>
        </p:txBody>
      </p:sp>
    </p:spTree>
    <p:extLst>
      <p:ext uri="{BB962C8B-B14F-4D97-AF65-F5344CB8AC3E}">
        <p14:creationId xmlns:p14="http://schemas.microsoft.com/office/powerpoint/2010/main" val="19851199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943" y="122351"/>
            <a:ext cx="9402995" cy="1123044"/>
          </a:xfrm>
        </p:spPr>
        <p:txBody>
          <a:bodyPr>
            <a:normAutofit/>
          </a:bodyPr>
          <a:lstStyle/>
          <a:p>
            <a:r>
              <a:rPr lang="en-US" dirty="0" smtClean="0"/>
              <a:t>DSC </a:t>
            </a:r>
            <a:r>
              <a:rPr lang="en-US" dirty="0" err="1" smtClean="0"/>
              <a:t>Thermograms</a:t>
            </a:r>
            <a:r>
              <a:rPr lang="en-US" dirty="0" smtClean="0"/>
              <a:t> of Trehalose Forms</a:t>
            </a:r>
            <a:endParaRPr lang="en-US" dirty="0"/>
          </a:p>
        </p:txBody>
      </p:sp>
      <p:pic>
        <p:nvPicPr>
          <p:cNvPr id="4" name="Content Placeholder 3"/>
          <p:cNvPicPr>
            <a:picLocks noGrp="1" noChangeAspect="1"/>
          </p:cNvPicPr>
          <p:nvPr>
            <p:ph idx="1"/>
          </p:nvPr>
        </p:nvPicPr>
        <p:blipFill>
          <a:blip r:embed="rId3"/>
          <a:stretch>
            <a:fillRect/>
          </a:stretch>
        </p:blipFill>
        <p:spPr>
          <a:xfrm>
            <a:off x="2668049" y="1376723"/>
            <a:ext cx="6858000" cy="4998778"/>
          </a:xfrm>
          <a:prstGeom prst="rect">
            <a:avLst/>
          </a:prstGeom>
        </p:spPr>
      </p:pic>
    </p:spTree>
    <p:extLst>
      <p:ext uri="{BB962C8B-B14F-4D97-AF65-F5344CB8AC3E}">
        <p14:creationId xmlns:p14="http://schemas.microsoft.com/office/powerpoint/2010/main" val="9364006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a:t>
            </a:r>
            <a:r>
              <a:rPr lang="en-US" baseline="-25000" dirty="0" err="1"/>
              <a:t>g</a:t>
            </a:r>
            <a:r>
              <a:rPr lang="en-US" baseline="-25000" dirty="0"/>
              <a:t> </a:t>
            </a:r>
            <a:r>
              <a:rPr lang="en-US" dirty="0"/>
              <a:t> </a:t>
            </a:r>
            <a:r>
              <a:rPr lang="en-US" dirty="0" smtClean="0"/>
              <a:t>Prime (</a:t>
            </a:r>
            <a:r>
              <a:rPr lang="en-US" dirty="0" err="1" smtClean="0"/>
              <a:t>T</a:t>
            </a:r>
            <a:r>
              <a:rPr lang="en-US" baseline="-25000" dirty="0" err="1" smtClean="0"/>
              <a:t>g</a:t>
            </a:r>
            <a:r>
              <a:rPr lang="en-US" dirty="0" smtClean="0"/>
              <a:t>’)</a:t>
            </a:r>
            <a:endParaRPr lang="en-US" dirty="0"/>
          </a:p>
        </p:txBody>
      </p:sp>
      <p:sp>
        <p:nvSpPr>
          <p:cNvPr id="3" name="Content Placeholder 2"/>
          <p:cNvSpPr>
            <a:spLocks noGrp="1"/>
          </p:cNvSpPr>
          <p:nvPr>
            <p:ph idx="1"/>
          </p:nvPr>
        </p:nvSpPr>
        <p:spPr/>
        <p:txBody>
          <a:bodyPr/>
          <a:lstStyle/>
          <a:p>
            <a:r>
              <a:rPr lang="en-US" dirty="0" smtClean="0"/>
              <a:t>In the majority of cases solutes do not crystallize at the solubility limit as the sample is freezing.</a:t>
            </a:r>
          </a:p>
          <a:p>
            <a:r>
              <a:rPr lang="en-US" dirty="0" smtClean="0"/>
              <a:t>As the temperature is decreased, ice continues to form and the solution continues to concentrate until it is so viscous it turns to a glass.</a:t>
            </a:r>
          </a:p>
          <a:p>
            <a:r>
              <a:rPr lang="en-US" dirty="0" smtClean="0"/>
              <a:t>This glass transition temperature is denoted </a:t>
            </a:r>
            <a:r>
              <a:rPr lang="en-US" dirty="0" err="1" smtClean="0"/>
              <a:t>T</a:t>
            </a:r>
            <a:r>
              <a:rPr lang="en-US" baseline="-25000" dirty="0" err="1" smtClean="0"/>
              <a:t>g</a:t>
            </a:r>
            <a:r>
              <a:rPr lang="en-US" dirty="0" smtClean="0"/>
              <a:t>’</a:t>
            </a:r>
          </a:p>
          <a:p>
            <a:r>
              <a:rPr lang="en-US" dirty="0" smtClean="0"/>
              <a:t>The “prime” mark is used to denote this is the glass formed by freeze concentration</a:t>
            </a:r>
          </a:p>
          <a:p>
            <a:endParaRPr lang="en-US" dirty="0" smtClean="0"/>
          </a:p>
        </p:txBody>
      </p:sp>
    </p:spTree>
    <p:extLst>
      <p:ext uri="{BB962C8B-B14F-4D97-AF65-F5344CB8AC3E}">
        <p14:creationId xmlns:p14="http://schemas.microsoft.com/office/powerpoint/2010/main" val="21260513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a:t>
            </a:r>
            <a:r>
              <a:rPr lang="en-US" baseline="-25000" dirty="0" err="1"/>
              <a:t>g</a:t>
            </a:r>
            <a:r>
              <a:rPr lang="en-US" dirty="0" smtClean="0"/>
              <a:t>’ DSC </a:t>
            </a:r>
            <a:r>
              <a:rPr lang="en-US" dirty="0" err="1" smtClean="0"/>
              <a:t>Thermogram</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17908" y="1356634"/>
            <a:ext cx="5571173" cy="5108011"/>
          </a:xfrm>
        </p:spPr>
      </p:pic>
    </p:spTree>
    <p:extLst>
      <p:ext uri="{BB962C8B-B14F-4D97-AF65-F5344CB8AC3E}">
        <p14:creationId xmlns:p14="http://schemas.microsoft.com/office/powerpoint/2010/main" val="2716190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T</a:t>
            </a:r>
            <a:r>
              <a:rPr lang="en-US" baseline="-25000" dirty="0" err="1"/>
              <a:t>g</a:t>
            </a:r>
            <a:r>
              <a:rPr lang="en-US" dirty="0" smtClean="0"/>
              <a:t>’/T</a:t>
            </a:r>
            <a:r>
              <a:rPr lang="en-US" baseline="-25000" dirty="0" smtClean="0"/>
              <a:t>c</a:t>
            </a:r>
            <a:r>
              <a:rPr lang="en-US" dirty="0"/>
              <a:t> </a:t>
            </a:r>
            <a:r>
              <a:rPr lang="en-US" dirty="0" smtClean="0"/>
              <a:t>vs Protein Concentration</a:t>
            </a:r>
            <a:endParaRPr lang="en-US" dirty="0"/>
          </a:p>
        </p:txBody>
      </p:sp>
      <p:pic>
        <p:nvPicPr>
          <p:cNvPr id="4" name="Content Placeholder 3"/>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3927"/>
          <a:stretch/>
        </p:blipFill>
        <p:spPr>
          <a:xfrm>
            <a:off x="550610" y="1364344"/>
            <a:ext cx="11112145" cy="3972291"/>
          </a:xfrm>
        </p:spPr>
      </p:pic>
      <p:sp>
        <p:nvSpPr>
          <p:cNvPr id="5" name="Content Placeholder 4"/>
          <p:cNvSpPr>
            <a:spLocks noGrp="1"/>
          </p:cNvSpPr>
          <p:nvPr>
            <p:ph sz="half" idx="2"/>
          </p:nvPr>
        </p:nvSpPr>
        <p:spPr>
          <a:xfrm>
            <a:off x="623456" y="5336635"/>
            <a:ext cx="10964486" cy="1521365"/>
          </a:xfrm>
        </p:spPr>
        <p:txBody>
          <a:bodyPr>
            <a:normAutofit fontScale="77500" lnSpcReduction="20000"/>
          </a:bodyPr>
          <a:lstStyle/>
          <a:p>
            <a:pPr lvl="3"/>
            <a:r>
              <a:rPr lang="en-US" dirty="0" err="1"/>
              <a:t>T</a:t>
            </a:r>
            <a:r>
              <a:rPr lang="en-US" baseline="-25000" dirty="0" err="1"/>
              <a:t>g</a:t>
            </a:r>
            <a:r>
              <a:rPr lang="en-US" dirty="0" smtClean="0"/>
              <a:t>’ measured by DSC</a:t>
            </a:r>
          </a:p>
          <a:p>
            <a:pPr lvl="3"/>
            <a:r>
              <a:rPr lang="en-US" dirty="0" smtClean="0"/>
              <a:t>T</a:t>
            </a:r>
            <a:r>
              <a:rPr lang="en-US" baseline="-25000" dirty="0" smtClean="0"/>
              <a:t>c</a:t>
            </a:r>
            <a:r>
              <a:rPr lang="en-US" dirty="0"/>
              <a:t> </a:t>
            </a:r>
            <a:r>
              <a:rPr lang="en-US" dirty="0" smtClean="0"/>
              <a:t>measured by freeze drying microscopy</a:t>
            </a:r>
          </a:p>
          <a:p>
            <a:pPr lvl="5"/>
            <a:endParaRPr lang="en-US" sz="800" dirty="0"/>
          </a:p>
          <a:p>
            <a:r>
              <a:rPr lang="en-US" dirty="0" smtClean="0"/>
              <a:t>Every 1°C increase in product temperature results in ~13% reduction in primary drying time</a:t>
            </a:r>
          </a:p>
          <a:p>
            <a:pPr marL="457200" lvl="1" indent="0">
              <a:buNone/>
            </a:pPr>
            <a:endParaRPr lang="en-US" sz="1100" dirty="0"/>
          </a:p>
          <a:p>
            <a:pPr marL="457200" lvl="1" indent="0">
              <a:buNone/>
            </a:pPr>
            <a:r>
              <a:rPr lang="en-US" sz="1600" dirty="0"/>
              <a:t>                       </a:t>
            </a:r>
            <a:r>
              <a:rPr lang="en-US" sz="1600" dirty="0" err="1"/>
              <a:t>Sajal</a:t>
            </a:r>
            <a:r>
              <a:rPr lang="en-US" sz="1600" dirty="0"/>
              <a:t> Patel </a:t>
            </a:r>
            <a:r>
              <a:rPr lang="en-US" sz="1600" dirty="0" smtClean="0"/>
              <a:t>Webinar</a:t>
            </a:r>
            <a:endParaRPr lang="en-US" sz="1600" dirty="0"/>
          </a:p>
        </p:txBody>
      </p:sp>
    </p:spTree>
    <p:extLst>
      <p:ext uri="{BB962C8B-B14F-4D97-AF65-F5344CB8AC3E}">
        <p14:creationId xmlns:p14="http://schemas.microsoft.com/office/powerpoint/2010/main" val="23706518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Equtorial</a:t>
            </a:r>
            <a:r>
              <a:rPr lang="en-US" dirty="0" smtClean="0"/>
              <a:t> OH Groups</a:t>
            </a:r>
            <a:endParaRPr lang="en-US" dirty="0"/>
          </a:p>
        </p:txBody>
      </p:sp>
      <p:sp>
        <p:nvSpPr>
          <p:cNvPr id="3" name="Content Placeholder 2"/>
          <p:cNvSpPr>
            <a:spLocks noGrp="1"/>
          </p:cNvSpPr>
          <p:nvPr>
            <p:ph idx="1"/>
          </p:nvPr>
        </p:nvSpPr>
        <p:spPr/>
        <p:txBody>
          <a:bodyPr/>
          <a:lstStyle/>
          <a:p>
            <a:r>
              <a:rPr lang="en-US" dirty="0" smtClean="0"/>
              <a:t>The more equatorial OH groups a disaccharides has the stronger interactions with water</a:t>
            </a:r>
          </a:p>
          <a:p>
            <a:r>
              <a:rPr lang="en-US" dirty="0" smtClean="0"/>
              <a:t>Helps </a:t>
            </a:r>
            <a:r>
              <a:rPr lang="en-US" dirty="0" err="1" smtClean="0"/>
              <a:t>Trehalose</a:t>
            </a:r>
            <a:r>
              <a:rPr lang="en-US" dirty="0" smtClean="0"/>
              <a:t> include itself in the water cluster with relative ease</a:t>
            </a:r>
          </a:p>
          <a:p>
            <a:r>
              <a:rPr lang="en-US" dirty="0" smtClean="0"/>
              <a:t>Sucrose does not integrate into the water cluster creating a larger structure of the sugar-water clusters. This prevents it from getting into smaller places.</a:t>
            </a:r>
            <a:endParaRPr lang="en-US" dirty="0"/>
          </a:p>
        </p:txBody>
      </p:sp>
    </p:spTree>
    <p:extLst>
      <p:ext uri="{BB962C8B-B14F-4D97-AF65-F5344CB8AC3E}">
        <p14:creationId xmlns:p14="http://schemas.microsoft.com/office/powerpoint/2010/main" val="6959696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ontrols>
      <mc:AlternateContent xmlns:mc="http://schemas.openxmlformats.org/markup-compatibility/2006">
        <mc:Choice xmlns:v="urn:schemas-microsoft-com:vml" Requires="v">
          <p:control spid="3100" r:id="rId2" imgW="6105600" imgH="6858000"/>
        </mc:Choice>
        <mc:Fallback>
          <p:control r:id="rId2" imgW="6105600" imgH="6858000">
            <p:pic>
              <p:nvPicPr>
                <p:cNvPr id="0" name="ActiveIcmCtl1"/>
                <p:cNvPicPr>
                  <a:picLocks/>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105525" cy="685800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mc:AlternateContent xmlns:mc="http://schemas.openxmlformats.org/markup-compatibility/2006">
        <mc:Choice xmlns:v="urn:schemas-microsoft-com:vml" Requires="v">
          <p:control spid="3101" r:id="rId3" imgW="6086520" imgH="6858000"/>
        </mc:Choice>
        <mc:Fallback>
          <p:control r:id="rId3" imgW="6086520" imgH="6858000">
            <p:pic>
              <p:nvPicPr>
                <p:cNvPr id="0" name="ActiveIcmCtl2"/>
                <p:cNvPicPr>
                  <a:picLocks/>
                </p:cNvPicPr>
                <p:nvPr/>
              </p:nvPicPr>
              <p:blipFill>
                <a:blip r:embed="rId6">
                  <a:extLst>
                    <a:ext uri="{28A0092B-C50C-407E-A947-70E740481C1C}">
                      <a14:useLocalDpi xmlns:a14="http://schemas.microsoft.com/office/drawing/2010/main" val="0"/>
                    </a:ext>
                  </a:extLst>
                </a:blip>
                <a:srcRect/>
                <a:stretch>
                  <a:fillRect/>
                </a:stretch>
              </p:blipFill>
              <p:spPr bwMode="auto">
                <a:xfrm>
                  <a:off x="6105525" y="0"/>
                  <a:ext cx="6086475" cy="6858000"/>
                </a:xfrm>
                <a:prstGeom prst="rect">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Lst>
              </p:spPr>
            </p:pic>
          </p:control>
        </mc:Fallback>
      </mc:AlternateContent>
    </p:controls>
    <p:extLst>
      <p:ext uri="{BB962C8B-B14F-4D97-AF65-F5344CB8AC3E}">
        <p14:creationId xmlns:p14="http://schemas.microsoft.com/office/powerpoint/2010/main" val="41685357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 of Hydrolysis</a:t>
            </a:r>
            <a:endParaRPr lang="en-US" dirty="0"/>
          </a:p>
        </p:txBody>
      </p:sp>
      <p:sp>
        <p:nvSpPr>
          <p:cNvPr id="3" name="Content Placeholder 2"/>
          <p:cNvSpPr>
            <a:spLocks noGrp="1"/>
          </p:cNvSpPr>
          <p:nvPr>
            <p:ph idx="1"/>
          </p:nvPr>
        </p:nvSpPr>
        <p:spPr>
          <a:xfrm>
            <a:off x="2152650" y="1712686"/>
            <a:ext cx="7886700" cy="4464277"/>
          </a:xfrm>
        </p:spPr>
        <p:txBody>
          <a:bodyPr>
            <a:normAutofit/>
          </a:bodyPr>
          <a:lstStyle/>
          <a:p>
            <a:r>
              <a:rPr lang="en-US" dirty="0" smtClean="0"/>
              <a:t>Free Energy of </a:t>
            </a:r>
            <a:r>
              <a:rPr lang="en-US" dirty="0" err="1" smtClean="0"/>
              <a:t>Glycosidic</a:t>
            </a:r>
            <a:r>
              <a:rPr lang="en-US" dirty="0" smtClean="0"/>
              <a:t> Bonds</a:t>
            </a:r>
          </a:p>
          <a:p>
            <a:pPr lvl="1"/>
            <a:r>
              <a:rPr lang="en-US" dirty="0" err="1" smtClean="0"/>
              <a:t>Trehalose</a:t>
            </a:r>
            <a:r>
              <a:rPr lang="en-US" dirty="0" smtClean="0"/>
              <a:t> &lt;1 kcal/</a:t>
            </a:r>
            <a:r>
              <a:rPr lang="en-US" dirty="0" err="1" smtClean="0"/>
              <a:t>mol</a:t>
            </a:r>
            <a:endParaRPr lang="en-US" dirty="0" smtClean="0"/>
          </a:p>
          <a:p>
            <a:pPr lvl="1"/>
            <a:r>
              <a:rPr lang="en-US" dirty="0" smtClean="0"/>
              <a:t>Sucrose = 27 kcal/</a:t>
            </a:r>
            <a:r>
              <a:rPr lang="en-US" dirty="0" err="1" smtClean="0"/>
              <a:t>mol</a:t>
            </a:r>
            <a:endParaRPr lang="en-US" dirty="0" smtClean="0"/>
          </a:p>
          <a:p>
            <a:r>
              <a:rPr lang="en-US" dirty="0" smtClean="0"/>
              <a:t>Higher free energy bonds renders the disaccharide more susceptible to hydrolysis</a:t>
            </a:r>
          </a:p>
          <a:p>
            <a:pPr lvl="1"/>
            <a:r>
              <a:rPr lang="en-US" dirty="0" smtClean="0"/>
              <a:t>Non-acid catalyzed hydrolysis rates at 25°C:</a:t>
            </a:r>
          </a:p>
          <a:p>
            <a:pPr lvl="2"/>
            <a:r>
              <a:rPr lang="en-US" dirty="0" err="1" smtClean="0"/>
              <a:t>Trehalose</a:t>
            </a:r>
            <a:r>
              <a:rPr lang="en-US" dirty="0" smtClean="0"/>
              <a:t> = 3.3 ×10</a:t>
            </a:r>
            <a:r>
              <a:rPr lang="en-US" baseline="30000" dirty="0" smtClean="0"/>
              <a:t>-15</a:t>
            </a:r>
            <a:r>
              <a:rPr lang="en-US" dirty="0" smtClean="0"/>
              <a:t> s</a:t>
            </a:r>
            <a:r>
              <a:rPr lang="en-US" baseline="30000" dirty="0" smtClean="0"/>
              <a:t>-1</a:t>
            </a:r>
          </a:p>
          <a:p>
            <a:pPr lvl="2"/>
            <a:r>
              <a:rPr lang="en-US" dirty="0" smtClean="0"/>
              <a:t>Sucrose </a:t>
            </a:r>
            <a:r>
              <a:rPr lang="en-US" dirty="0"/>
              <a:t>= 5</a:t>
            </a:r>
            <a:r>
              <a:rPr lang="en-US" dirty="0" smtClean="0"/>
              <a:t> </a:t>
            </a:r>
            <a:r>
              <a:rPr lang="en-US" dirty="0"/>
              <a:t>×10</a:t>
            </a:r>
            <a:r>
              <a:rPr lang="en-US" baseline="30000" dirty="0"/>
              <a:t>-11</a:t>
            </a:r>
            <a:r>
              <a:rPr lang="en-US" dirty="0"/>
              <a:t> </a:t>
            </a:r>
            <a:r>
              <a:rPr lang="en-US" dirty="0" smtClean="0"/>
              <a:t>s</a:t>
            </a:r>
            <a:r>
              <a:rPr lang="en-US" baseline="30000" dirty="0" smtClean="0"/>
              <a:t>-1</a:t>
            </a:r>
          </a:p>
          <a:p>
            <a:pPr lvl="1"/>
            <a:r>
              <a:rPr lang="en-US" dirty="0" smtClean="0"/>
              <a:t>Stability after 1 hour in solution at pH = 3.5:</a:t>
            </a:r>
          </a:p>
          <a:p>
            <a:pPr lvl="2"/>
            <a:r>
              <a:rPr lang="en-US" dirty="0" err="1"/>
              <a:t>Trehalose</a:t>
            </a:r>
            <a:r>
              <a:rPr lang="en-US" dirty="0"/>
              <a:t> </a:t>
            </a:r>
            <a:r>
              <a:rPr lang="en-US" dirty="0" smtClean="0"/>
              <a:t>remaining &gt;99%</a:t>
            </a:r>
            <a:endParaRPr lang="en-US" dirty="0"/>
          </a:p>
          <a:p>
            <a:pPr lvl="2"/>
            <a:r>
              <a:rPr lang="en-US" dirty="0" smtClean="0"/>
              <a:t>Sucrose </a:t>
            </a:r>
            <a:r>
              <a:rPr lang="en-US" dirty="0"/>
              <a:t>remaining </a:t>
            </a:r>
            <a:r>
              <a:rPr lang="en-US" dirty="0" smtClean="0"/>
              <a:t>~</a:t>
            </a:r>
            <a:r>
              <a:rPr lang="en-US" dirty="0"/>
              <a:t>0%</a:t>
            </a:r>
          </a:p>
          <a:p>
            <a:pPr lvl="1"/>
            <a:endParaRPr lang="en-US" baseline="30000" dirty="0"/>
          </a:p>
        </p:txBody>
      </p:sp>
    </p:spTree>
    <p:extLst>
      <p:ext uri="{BB962C8B-B14F-4D97-AF65-F5344CB8AC3E}">
        <p14:creationId xmlns:p14="http://schemas.microsoft.com/office/powerpoint/2010/main" val="23104192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Hydration Number</a:t>
            </a:r>
            <a:endParaRPr lang="en-US" dirty="0"/>
          </a:p>
        </p:txBody>
      </p:sp>
      <p:sp>
        <p:nvSpPr>
          <p:cNvPr id="3" name="Content Placeholder 2"/>
          <p:cNvSpPr>
            <a:spLocks noGrp="1"/>
          </p:cNvSpPr>
          <p:nvPr>
            <p:ph idx="1"/>
          </p:nvPr>
        </p:nvSpPr>
        <p:spPr/>
        <p:txBody>
          <a:bodyPr/>
          <a:lstStyle/>
          <a:p>
            <a:pPr marL="228600" lvl="1">
              <a:spcBef>
                <a:spcPts val="1000"/>
              </a:spcBef>
            </a:pPr>
            <a:r>
              <a:rPr lang="en-US" dirty="0" smtClean="0"/>
              <a:t>Disaccharides at high concentration have a scarcity of water in their vicinity, thus intramolecular hydrogen bond formation is needed.  The </a:t>
            </a:r>
            <a:r>
              <a:rPr lang="en-US" dirty="0"/>
              <a:t>arrangement of intramolecular hydrogen bonds results in a folded </a:t>
            </a:r>
            <a:r>
              <a:rPr lang="en-US" dirty="0" smtClean="0"/>
              <a:t>configuration </a:t>
            </a:r>
            <a:r>
              <a:rPr lang="en-US" dirty="0"/>
              <a:t>(around the </a:t>
            </a:r>
            <a:r>
              <a:rPr lang="en-US" dirty="0" err="1"/>
              <a:t>glycosidic</a:t>
            </a:r>
            <a:r>
              <a:rPr lang="en-US" dirty="0"/>
              <a:t> bond</a:t>
            </a:r>
            <a:r>
              <a:rPr lang="en-US" dirty="0" smtClean="0"/>
              <a:t>) and </a:t>
            </a:r>
            <a:r>
              <a:rPr lang="en-US" dirty="0"/>
              <a:t>thus a reduction in hydration </a:t>
            </a:r>
            <a:r>
              <a:rPr lang="en-US" dirty="0" smtClean="0"/>
              <a:t>number</a:t>
            </a:r>
          </a:p>
          <a:p>
            <a:pPr lvl="1"/>
            <a:endParaRPr lang="en-US" dirty="0" smtClean="0"/>
          </a:p>
          <a:p>
            <a:pPr lvl="1"/>
            <a:r>
              <a:rPr lang="en-US" dirty="0" smtClean="0"/>
              <a:t>Does this make the glycosidic bond more susceptible to glycolysis, resulting in more reducing sugars?</a:t>
            </a:r>
          </a:p>
          <a:p>
            <a:pPr lvl="1"/>
            <a:r>
              <a:rPr lang="en-US" dirty="0" err="1" smtClean="0"/>
              <a:t>Trehalose</a:t>
            </a:r>
            <a:r>
              <a:rPr lang="en-US" dirty="0" smtClean="0"/>
              <a:t> exhibits no such configurational changes </a:t>
            </a:r>
          </a:p>
          <a:p>
            <a:pPr lvl="1"/>
            <a:endParaRPr lang="en-US" dirty="0"/>
          </a:p>
        </p:txBody>
      </p:sp>
    </p:spTree>
    <p:extLst>
      <p:ext uri="{BB962C8B-B14F-4D97-AF65-F5344CB8AC3E}">
        <p14:creationId xmlns:p14="http://schemas.microsoft.com/office/powerpoint/2010/main" val="23543774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4943" y="122351"/>
            <a:ext cx="9408857" cy="1123044"/>
          </a:xfrm>
        </p:spPr>
        <p:txBody>
          <a:bodyPr>
            <a:normAutofit/>
          </a:bodyPr>
          <a:lstStyle/>
          <a:p>
            <a:r>
              <a:rPr lang="en-US" dirty="0" smtClean="0"/>
              <a:t>Total Impurities and Endotoxin Levels</a:t>
            </a:r>
            <a:endParaRPr lang="en-US" dirty="0"/>
          </a:p>
        </p:txBody>
      </p:sp>
      <p:sp>
        <p:nvSpPr>
          <p:cNvPr id="5" name="TextBox 4"/>
          <p:cNvSpPr txBox="1"/>
          <p:nvPr/>
        </p:nvSpPr>
        <p:spPr>
          <a:xfrm>
            <a:off x="615143" y="5752407"/>
            <a:ext cx="10939548" cy="646331"/>
          </a:xfrm>
          <a:prstGeom prst="rect">
            <a:avLst/>
          </a:prstGeom>
          <a:noFill/>
        </p:spPr>
        <p:txBody>
          <a:bodyPr wrap="square" rtlCol="0">
            <a:spAutoFit/>
          </a:bodyPr>
          <a:lstStyle/>
          <a:p>
            <a:r>
              <a:rPr lang="en-US" dirty="0" smtClean="0"/>
              <a:t>*Only </a:t>
            </a:r>
            <a:r>
              <a:rPr lang="en-US" dirty="0"/>
              <a:t>two lots tested above the LOQ (0.05 EU/g). For lots tested &lt;LOQ a value of 0.025 was used in the </a:t>
            </a:r>
            <a:r>
              <a:rPr lang="en-US" dirty="0" smtClean="0"/>
              <a:t>calculation</a:t>
            </a:r>
          </a:p>
          <a:p>
            <a:r>
              <a:rPr lang="en-US" dirty="0"/>
              <a:t> </a:t>
            </a:r>
            <a:r>
              <a:rPr lang="en-US" dirty="0" smtClean="0"/>
              <a:t> </a:t>
            </a:r>
            <a:r>
              <a:rPr lang="en-US" dirty="0"/>
              <a:t>of the mean.</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735653955"/>
              </p:ext>
            </p:extLst>
          </p:nvPr>
        </p:nvGraphicFramePr>
        <p:xfrm>
          <a:off x="615141" y="1612669"/>
          <a:ext cx="11055928" cy="4023360"/>
        </p:xfrm>
        <a:graphic>
          <a:graphicData uri="http://schemas.openxmlformats.org/drawingml/2006/table">
            <a:tbl>
              <a:tblPr firstRow="1" firstCol="1" bandRow="1"/>
              <a:tblGrid>
                <a:gridCol w="3514224"/>
                <a:gridCol w="1885426"/>
                <a:gridCol w="1885426"/>
                <a:gridCol w="1885426"/>
                <a:gridCol w="1885426"/>
              </a:tblGrid>
              <a:tr h="804672">
                <a:tc rowSpan="2">
                  <a:txBody>
                    <a:bodyPr/>
                    <a:lstStyle/>
                    <a:p>
                      <a:pPr marL="0" marR="0" algn="ctr">
                        <a:lnSpc>
                          <a:spcPct val="107000"/>
                        </a:lnSpc>
                        <a:spcBef>
                          <a:spcPts val="0"/>
                        </a:spcBef>
                        <a:spcAft>
                          <a:spcPts val="0"/>
                        </a:spcAft>
                      </a:pPr>
                      <a:r>
                        <a:rPr lang="en-US" sz="2400" b="1">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Grade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2400" b="1">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 of Lots Tested)</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008FF0"/>
                    </a:solidFill>
                  </a:tcPr>
                </a:tc>
                <a:tc gridSpan="2">
                  <a:txBody>
                    <a:bodyPr/>
                    <a:lstStyle/>
                    <a:p>
                      <a:pPr marL="0" marR="0" algn="ctr">
                        <a:lnSpc>
                          <a:spcPct val="107000"/>
                        </a:lnSpc>
                        <a:spcBef>
                          <a:spcPts val="0"/>
                        </a:spcBef>
                        <a:spcAft>
                          <a:spcPts val="0"/>
                        </a:spcAft>
                      </a:pPr>
                      <a:r>
                        <a:rPr lang="en-US" sz="2400" b="1">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Total Impurities (%)</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FF0"/>
                    </a:solid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2400" b="1">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Endotoxins (EU/g)</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8FF0"/>
                    </a:solidFill>
                  </a:tcPr>
                </a:tc>
                <a:tc hMerge="1">
                  <a:txBody>
                    <a:bodyPr/>
                    <a:lstStyle/>
                    <a:p>
                      <a:endParaRPr lang="en-US"/>
                    </a:p>
                  </a:txBody>
                  <a:tcPr/>
                </a:tc>
              </a:tr>
              <a:tr h="804672">
                <a:tc vMerge="1">
                  <a:txBody>
                    <a:bodyPr/>
                    <a:lstStyle/>
                    <a:p>
                      <a:endParaRPr lang="en-US"/>
                    </a:p>
                  </a:txBody>
                  <a:tcPr/>
                </a:tc>
                <a:tc>
                  <a:txBody>
                    <a:bodyPr/>
                    <a:lstStyle/>
                    <a:p>
                      <a:pPr marL="0" marR="0" algn="ctr">
                        <a:lnSpc>
                          <a:spcPct val="107000"/>
                        </a:lnSpc>
                        <a:spcBef>
                          <a:spcPts val="0"/>
                        </a:spcBef>
                        <a:spcAft>
                          <a:spcPts val="0"/>
                        </a:spcAft>
                      </a:pPr>
                      <a:r>
                        <a:rPr lang="en-US" sz="2400" b="1">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Data Range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008FF0"/>
                    </a:solidFill>
                  </a:tcPr>
                </a:tc>
                <a:tc>
                  <a:txBody>
                    <a:bodyPr/>
                    <a:lstStyle/>
                    <a:p>
                      <a:pPr marL="0" marR="0" algn="ctr">
                        <a:lnSpc>
                          <a:spcPct val="107000"/>
                        </a:lnSpc>
                        <a:spcBef>
                          <a:spcPts val="0"/>
                        </a:spcBef>
                        <a:spcAft>
                          <a:spcPts val="0"/>
                        </a:spcAft>
                      </a:pPr>
                      <a:r>
                        <a:rPr lang="en-US" sz="2400" b="1">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Data Mean</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008FF0"/>
                    </a:solidFill>
                  </a:tcPr>
                </a:tc>
                <a:tc>
                  <a:txBody>
                    <a:bodyPr/>
                    <a:lstStyle/>
                    <a:p>
                      <a:pPr marL="0" marR="0" algn="ctr">
                        <a:lnSpc>
                          <a:spcPct val="107000"/>
                        </a:lnSpc>
                        <a:spcBef>
                          <a:spcPts val="0"/>
                        </a:spcBef>
                        <a:spcAft>
                          <a:spcPts val="0"/>
                        </a:spcAft>
                      </a:pPr>
                      <a:r>
                        <a:rPr lang="en-US" sz="2400" b="1">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Data Range</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008FF0"/>
                    </a:solidFill>
                  </a:tcPr>
                </a:tc>
                <a:tc>
                  <a:txBody>
                    <a:bodyPr/>
                    <a:lstStyle/>
                    <a:p>
                      <a:pPr marL="0" marR="0" algn="ctr">
                        <a:lnSpc>
                          <a:spcPct val="107000"/>
                        </a:lnSpc>
                        <a:spcBef>
                          <a:spcPts val="0"/>
                        </a:spcBef>
                        <a:spcAft>
                          <a:spcPts val="0"/>
                        </a:spcAft>
                      </a:pPr>
                      <a:r>
                        <a:rPr lang="en-US" sz="2400" b="1">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Data Mean</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008FF0"/>
                    </a:solidFill>
                  </a:tcPr>
                </a:tc>
              </a:tr>
              <a:tr h="804672">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Food (6)</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0.69 – 1.00</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0.84 ± 0.12</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0.21 – 2.30</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1.17 ± 0.77</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672">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Technical (6)</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0.42 – 0.68</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0.54 ± 0.11</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0.54 – 4.10</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0.84 ± 0.12</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4672">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Pfanstiehl High Purity (16)</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0.06 – 0.17</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0.14 ± 0.03</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&lt;LOQ – 0.33</a:t>
                      </a:r>
                      <a:endParaRPr lang="en-US" sz="24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2400" dirty="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0.06 ± 0.09</a:t>
                      </a:r>
                      <a:r>
                        <a:rPr lang="en-US" sz="3200" baseline="30000" dirty="0">
                          <a:solidFill>
                            <a:srgbClr val="000000"/>
                          </a:solidFill>
                          <a:effectLst/>
                          <a:latin typeface="Times New Roman" panose="02020603050405020304" pitchFamily="18" charset="0"/>
                          <a:ea typeface="MS PGothic" panose="020B0600070205080204" pitchFamily="34" charset="-128"/>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92673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2448" y="122351"/>
            <a:ext cx="10222173" cy="1123044"/>
          </a:xfrm>
        </p:spPr>
        <p:txBody>
          <a:bodyPr>
            <a:normAutofit/>
          </a:bodyPr>
          <a:lstStyle/>
          <a:p>
            <a:r>
              <a:rPr lang="en-US" dirty="0" smtClean="0"/>
              <a:t>Trace Metal Profile of Pfanstiehl Trehalose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91555024"/>
              </p:ext>
            </p:extLst>
          </p:nvPr>
        </p:nvGraphicFramePr>
        <p:xfrm>
          <a:off x="442417" y="1457129"/>
          <a:ext cx="11308302" cy="4868176"/>
        </p:xfrm>
        <a:graphic>
          <a:graphicData uri="http://schemas.openxmlformats.org/drawingml/2006/table">
            <a:tbl>
              <a:tblPr/>
              <a:tblGrid>
                <a:gridCol w="1868328"/>
                <a:gridCol w="524443"/>
                <a:gridCol w="524443"/>
                <a:gridCol w="524443"/>
                <a:gridCol w="524443"/>
                <a:gridCol w="524443"/>
                <a:gridCol w="524443"/>
                <a:gridCol w="524443"/>
                <a:gridCol w="524443"/>
                <a:gridCol w="524443"/>
                <a:gridCol w="524443"/>
                <a:gridCol w="524443"/>
                <a:gridCol w="524443"/>
                <a:gridCol w="524443"/>
                <a:gridCol w="524443"/>
                <a:gridCol w="524443"/>
                <a:gridCol w="524443"/>
                <a:gridCol w="524443"/>
                <a:gridCol w="524443"/>
              </a:tblGrid>
              <a:tr h="369784">
                <a:tc>
                  <a:txBody>
                    <a:bodyPr/>
                    <a:lstStyle/>
                    <a:p>
                      <a:pPr algn="ctr" fontAlgn="b"/>
                      <a:r>
                        <a:rPr lang="en-US" sz="1400" b="1" i="0" u="none" strike="noStrike" dirty="0">
                          <a:solidFill>
                            <a:srgbClr val="000000"/>
                          </a:solidFill>
                          <a:effectLst/>
                          <a:latin typeface="Times New Roman" panose="02020603050405020304" pitchFamily="18" charset="0"/>
                        </a:rPr>
                        <a:t>Elements</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V</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Cr</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Mn</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Fe</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Ni</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Cu</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Zn</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As</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Mo</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Ru</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Rh</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Pd</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Cd</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Os</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Ir</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Pt</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Hg</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b"/>
                      <a:r>
                        <a:rPr lang="en-US" sz="1400" b="1" i="0" u="none" strike="noStrike" dirty="0">
                          <a:solidFill>
                            <a:srgbClr val="000000"/>
                          </a:solidFill>
                          <a:effectLst/>
                          <a:latin typeface="Times New Roman" panose="02020603050405020304" pitchFamily="18" charset="0"/>
                        </a:rPr>
                        <a:t>Pb</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r>
              <a:tr h="369784">
                <a:tc>
                  <a:txBody>
                    <a:bodyPr/>
                    <a:lstStyle/>
                    <a:p>
                      <a:pPr algn="ctr" fontAlgn="b"/>
                      <a:r>
                        <a:rPr lang="en-US" sz="1400" b="1" i="0" u="none" strike="noStrike" dirty="0">
                          <a:solidFill>
                            <a:srgbClr val="000000"/>
                          </a:solidFill>
                          <a:effectLst/>
                          <a:latin typeface="Times New Roman" panose="02020603050405020304" pitchFamily="18" charset="0"/>
                        </a:rPr>
                        <a:t>Limit (ppm)</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2.5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25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130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2.5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130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0.15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0.25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0.15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9784">
                <a:tc>
                  <a:txBody>
                    <a:bodyPr/>
                    <a:lstStyle/>
                    <a:p>
                      <a:pPr algn="ctr" fontAlgn="b"/>
                      <a:r>
                        <a:rPr lang="en-US" sz="1400" b="1" i="0" u="none" strike="noStrike" dirty="0">
                          <a:solidFill>
                            <a:srgbClr val="000000"/>
                          </a:solidFill>
                          <a:effectLst/>
                          <a:latin typeface="Times New Roman" panose="02020603050405020304" pitchFamily="18" charset="0"/>
                        </a:rPr>
                        <a:t>Limit of Quantitation (ppm)</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en-US" sz="1400" b="0" i="0" u="none" strike="noStrike" dirty="0">
                          <a:solidFill>
                            <a:srgbClr val="000000"/>
                          </a:solidFill>
                          <a:effectLst/>
                          <a:latin typeface="Times New Roman" panose="02020603050405020304" pitchFamily="18" charset="0"/>
                        </a:rPr>
                        <a: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0.11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4</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7</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8</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9</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69784">
                <a:tc>
                  <a:txBody>
                    <a:bodyPr/>
                    <a:lstStyle/>
                    <a:p>
                      <a:pPr algn="ctr" fontAlgn="ctr"/>
                      <a:r>
                        <a:rPr lang="en-US" sz="1400" b="1" i="0" u="none" strike="noStrike" dirty="0">
                          <a:solidFill>
                            <a:srgbClr val="000000"/>
                          </a:solidFill>
                          <a:effectLst/>
                          <a:latin typeface="Times New Roman" panose="02020603050405020304" pitchFamily="18" charset="0"/>
                        </a:rPr>
                        <a:t>Lot 10</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CB9CA"/>
                    </a:solidFill>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&lt;26</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&lt;0.05</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&lt;0.2</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&lt;0.03</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Times New Roman" panose="02020603050405020304" pitchFamily="18" charset="0"/>
                        </a:rPr>
                        <a:t>&lt;0.1</a:t>
                      </a:r>
                    </a:p>
                  </a:txBody>
                  <a:tcPr marL="4048" marR="4048" marT="404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44958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22351"/>
            <a:ext cx="9567081" cy="1123044"/>
          </a:xfrm>
        </p:spPr>
        <p:txBody>
          <a:bodyPr>
            <a:normAutofit/>
          </a:bodyPr>
          <a:lstStyle/>
          <a:p>
            <a:r>
              <a:rPr lang="en-US" sz="3600" dirty="0" smtClean="0"/>
              <a:t>Pfanstiehl Know Your Product &amp; Process Initiative</a:t>
            </a:r>
            <a:endParaRPr lang="en-US" sz="3600" dirty="0"/>
          </a:p>
        </p:txBody>
      </p:sp>
      <p:sp>
        <p:nvSpPr>
          <p:cNvPr id="4" name="Slide Number Placeholder 3"/>
          <p:cNvSpPr>
            <a:spLocks noGrp="1"/>
          </p:cNvSpPr>
          <p:nvPr>
            <p:ph type="sldNum" sz="quarter" idx="12"/>
          </p:nvPr>
        </p:nvSpPr>
        <p:spPr/>
        <p:txBody>
          <a:bodyPr/>
          <a:lstStyle/>
          <a:p>
            <a:fld id="{3580B527-DFAA-4D18-91B4-67830FC3FE37}" type="slidenum">
              <a:rPr lang="en-US" smtClean="0"/>
              <a:t>19</a:t>
            </a:fld>
            <a:endParaRPr lang="en-US" dirty="0"/>
          </a:p>
        </p:txBody>
      </p:sp>
      <p:sp>
        <p:nvSpPr>
          <p:cNvPr id="5" name="Content Placeholder 2"/>
          <p:cNvSpPr>
            <a:spLocks noGrp="1"/>
          </p:cNvSpPr>
          <p:nvPr>
            <p:ph idx="1"/>
          </p:nvPr>
        </p:nvSpPr>
        <p:spPr>
          <a:xfrm>
            <a:off x="1514901" y="1583139"/>
            <a:ext cx="9157648" cy="4899547"/>
          </a:xfrm>
        </p:spPr>
        <p:txBody>
          <a:bodyPr numCol="2" spcCol="457200">
            <a:normAutofit/>
          </a:bodyPr>
          <a:lstStyle/>
          <a:p>
            <a:pPr marL="0" indent="0">
              <a:buNone/>
            </a:pPr>
            <a:r>
              <a:rPr lang="en-US" sz="2400" b="1" dirty="0" smtClean="0"/>
              <a:t>Additional Characterization </a:t>
            </a:r>
            <a:endParaRPr lang="en-US" sz="2400" dirty="0" smtClean="0"/>
          </a:p>
          <a:p>
            <a:endParaRPr lang="en-US" sz="200" dirty="0" smtClean="0"/>
          </a:p>
          <a:p>
            <a:r>
              <a:rPr lang="en-US" sz="2000" dirty="0" smtClean="0"/>
              <a:t>Particle </a:t>
            </a:r>
            <a:r>
              <a:rPr lang="en-US" sz="2000" dirty="0"/>
              <a:t>Size</a:t>
            </a:r>
          </a:p>
          <a:p>
            <a:r>
              <a:rPr lang="en-US" sz="2000" dirty="0"/>
              <a:t>Polymorph</a:t>
            </a:r>
          </a:p>
          <a:p>
            <a:r>
              <a:rPr lang="en-US" sz="2000" dirty="0"/>
              <a:t>DSC</a:t>
            </a:r>
          </a:p>
          <a:p>
            <a:r>
              <a:rPr lang="en-US" sz="2000" dirty="0"/>
              <a:t>Residual Elemental </a:t>
            </a:r>
            <a:r>
              <a:rPr lang="en-US" sz="2000" dirty="0" smtClean="0"/>
              <a:t>Impurities</a:t>
            </a:r>
            <a:endParaRPr lang="en-US" sz="2000" dirty="0"/>
          </a:p>
          <a:p>
            <a:r>
              <a:rPr lang="en-US" sz="2000" dirty="0" err="1" smtClean="0"/>
              <a:t>Nanoparticulates</a:t>
            </a:r>
            <a:endParaRPr lang="en-US" sz="2000" dirty="0"/>
          </a:p>
          <a:p>
            <a:r>
              <a:rPr lang="en-US" sz="2000" dirty="0"/>
              <a:t>Conductivity</a:t>
            </a:r>
          </a:p>
          <a:p>
            <a:r>
              <a:rPr lang="en-US" sz="2000" dirty="0" err="1" smtClean="0"/>
              <a:t>Dexrtrins</a:t>
            </a:r>
            <a:endParaRPr lang="en-US" sz="2000" dirty="0"/>
          </a:p>
          <a:p>
            <a:r>
              <a:rPr lang="en-US" sz="2000" dirty="0" err="1"/>
              <a:t>Glucans</a:t>
            </a:r>
            <a:endParaRPr lang="en-US" sz="2000" dirty="0"/>
          </a:p>
          <a:p>
            <a:r>
              <a:rPr lang="en-US" sz="2000" smtClean="0"/>
              <a:t>Impurity Profile</a:t>
            </a:r>
            <a:endParaRPr lang="en-US" sz="2000" dirty="0" smtClean="0"/>
          </a:p>
          <a:p>
            <a:r>
              <a:rPr lang="en-US" sz="2000" dirty="0" smtClean="0"/>
              <a:t>2D NMR</a:t>
            </a:r>
          </a:p>
          <a:p>
            <a:pPr marL="0" indent="0">
              <a:buNone/>
            </a:pPr>
            <a:r>
              <a:rPr lang="en-US" sz="2400" b="1" dirty="0" smtClean="0"/>
              <a:t>Functional Testing</a:t>
            </a:r>
            <a:endParaRPr lang="en-US" sz="2400" b="1" dirty="0"/>
          </a:p>
          <a:p>
            <a:pPr algn="ctr">
              <a:buNone/>
            </a:pPr>
            <a:endParaRPr lang="en-US" sz="200" dirty="0"/>
          </a:p>
          <a:p>
            <a:pPr marL="342900" indent="-342900"/>
            <a:r>
              <a:rPr lang="en-US" sz="2000" dirty="0"/>
              <a:t>Dissolution Studies </a:t>
            </a:r>
          </a:p>
          <a:p>
            <a:pPr marL="342900" indent="-342900"/>
            <a:r>
              <a:rPr lang="en-US" sz="2000" dirty="0" smtClean="0"/>
              <a:t>Customer Function (Formulation Stability Testing etc.)</a:t>
            </a:r>
            <a:endParaRPr lang="en-US" sz="2000" dirty="0"/>
          </a:p>
          <a:p>
            <a:endParaRPr lang="en-US" sz="2400" dirty="0"/>
          </a:p>
          <a:p>
            <a:endParaRPr lang="en-US" sz="2400" dirty="0" smtClean="0"/>
          </a:p>
          <a:p>
            <a:pPr marL="0" indent="0">
              <a:buNone/>
            </a:pPr>
            <a:endParaRPr lang="en-US" dirty="0"/>
          </a:p>
        </p:txBody>
      </p:sp>
    </p:spTree>
    <p:extLst>
      <p:ext uri="{BB962C8B-B14F-4D97-AF65-F5344CB8AC3E}">
        <p14:creationId xmlns:p14="http://schemas.microsoft.com/office/powerpoint/2010/main" val="3137237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aseline="30000" dirty="0" smtClean="0"/>
              <a:t>1</a:t>
            </a:r>
            <a:r>
              <a:rPr lang="en-US" dirty="0" smtClean="0"/>
              <a:t>H </a:t>
            </a:r>
            <a:r>
              <a:rPr lang="en-US" dirty="0"/>
              <a:t>T</a:t>
            </a:r>
            <a:r>
              <a:rPr lang="en-US" baseline="-25000" dirty="0"/>
              <a:t>1</a:t>
            </a:r>
            <a:r>
              <a:rPr lang="en-US" dirty="0"/>
              <a:t> vs Impurity </a:t>
            </a:r>
            <a:r>
              <a:rPr lang="en-US" dirty="0" smtClean="0"/>
              <a:t>Content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836042390"/>
              </p:ext>
            </p:extLst>
          </p:nvPr>
        </p:nvGraphicFramePr>
        <p:xfrm>
          <a:off x="464024" y="1405719"/>
          <a:ext cx="11273051" cy="47712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9194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aseline="30000" dirty="0"/>
              <a:t>1</a:t>
            </a:r>
            <a:r>
              <a:rPr lang="en-US" dirty="0"/>
              <a:t>H T</a:t>
            </a:r>
            <a:r>
              <a:rPr lang="en-US" baseline="-25000" dirty="0"/>
              <a:t>1</a:t>
            </a:r>
            <a:r>
              <a:rPr lang="en-US" dirty="0"/>
              <a:t> vs Impurity Content</a:t>
            </a:r>
          </a:p>
        </p:txBody>
      </p:sp>
      <p:sp>
        <p:nvSpPr>
          <p:cNvPr id="4" name="Slide Number Placeholder 3"/>
          <p:cNvSpPr>
            <a:spLocks noGrp="1"/>
          </p:cNvSpPr>
          <p:nvPr>
            <p:ph type="sldNum" sz="quarter" idx="12"/>
          </p:nvPr>
        </p:nvSpPr>
        <p:spPr/>
        <p:txBody>
          <a:bodyPr/>
          <a:lstStyle/>
          <a:p>
            <a:fld id="{3580B527-DFAA-4D18-91B4-67830FC3FE37}" type="slidenum">
              <a:rPr lang="en-US" smtClean="0"/>
              <a:t>21</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8692778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0830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Thank You</a:t>
            </a:r>
            <a:endParaRPr lang="en-US" dirty="0"/>
          </a:p>
        </p:txBody>
      </p:sp>
    </p:spTree>
    <p:extLst>
      <p:ext uri="{BB962C8B-B14F-4D97-AF65-F5344CB8AC3E}">
        <p14:creationId xmlns:p14="http://schemas.microsoft.com/office/powerpoint/2010/main" val="17920063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Information</a:t>
            </a:r>
            <a:endParaRPr lang="en-US" dirty="0"/>
          </a:p>
        </p:txBody>
      </p:sp>
      <p:sp>
        <p:nvSpPr>
          <p:cNvPr id="4" name="Slide Number Placeholder 3"/>
          <p:cNvSpPr>
            <a:spLocks noGrp="1"/>
          </p:cNvSpPr>
          <p:nvPr>
            <p:ph type="sldNum" sz="quarter" idx="12"/>
          </p:nvPr>
        </p:nvSpPr>
        <p:spPr/>
        <p:txBody>
          <a:bodyPr/>
          <a:lstStyle/>
          <a:p>
            <a:fld id="{3580B527-DFAA-4D18-91B4-67830FC3FE37}" type="slidenum">
              <a:rPr lang="en-US" smtClean="0"/>
              <a:t>23</a:t>
            </a:fld>
            <a:endParaRPr lang="en-US" dirty="0"/>
          </a:p>
        </p:txBody>
      </p:sp>
      <p:sp>
        <p:nvSpPr>
          <p:cNvPr id="6" name="TextBox 5"/>
          <p:cNvSpPr txBox="1"/>
          <p:nvPr/>
        </p:nvSpPr>
        <p:spPr>
          <a:xfrm>
            <a:off x="2895600" y="1897039"/>
            <a:ext cx="6400800" cy="3539430"/>
          </a:xfrm>
          <a:prstGeom prst="rect">
            <a:avLst/>
          </a:prstGeom>
          <a:noFill/>
        </p:spPr>
        <p:txBody>
          <a:bodyPr wrap="square" rtlCol="0">
            <a:spAutoFit/>
          </a:bodyPr>
          <a:lstStyle/>
          <a:p>
            <a:r>
              <a:rPr lang="en-US" sz="2800" dirty="0" smtClean="0">
                <a:latin typeface="Times New Roman" panose="02020603050405020304" pitchFamily="18" charset="0"/>
                <a:cs typeface="Times New Roman" panose="02020603050405020304" pitchFamily="18" charset="0"/>
              </a:rPr>
              <a:t>Ben Nelson</a:t>
            </a:r>
          </a:p>
          <a:p>
            <a:r>
              <a:rPr lang="en-US" sz="2800" dirty="0" smtClean="0">
                <a:latin typeface="Times New Roman" panose="02020603050405020304" pitchFamily="18" charset="0"/>
                <a:cs typeface="Times New Roman" panose="02020603050405020304" pitchFamily="18" charset="0"/>
              </a:rPr>
              <a:t>Pfanstiehl</a:t>
            </a:r>
          </a:p>
          <a:p>
            <a:r>
              <a:rPr lang="en-US" sz="2800" dirty="0" smtClean="0">
                <a:latin typeface="Times New Roman" panose="02020603050405020304" pitchFamily="18" charset="0"/>
                <a:cs typeface="Times New Roman" panose="02020603050405020304" pitchFamily="18" charset="0"/>
              </a:rPr>
              <a:t>1219 Glen Rock Avenue</a:t>
            </a:r>
          </a:p>
          <a:p>
            <a:r>
              <a:rPr lang="en-US" sz="2800" dirty="0" smtClean="0">
                <a:latin typeface="Times New Roman" panose="02020603050405020304" pitchFamily="18" charset="0"/>
                <a:cs typeface="Times New Roman" panose="02020603050405020304" pitchFamily="18" charset="0"/>
              </a:rPr>
              <a:t>Waukegan, IL  60085</a:t>
            </a: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Office:  847-599-5139</a:t>
            </a:r>
          </a:p>
          <a:p>
            <a:endParaRPr lang="en-US" sz="2800" dirty="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Email:  ben.nelson@pfanstiehl.com</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6595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Let us meet again..</a:t>
            </a:r>
          </a:p>
        </p:txBody>
      </p:sp>
      <p:sp>
        <p:nvSpPr>
          <p:cNvPr id="3" name="Content Placeholder 2"/>
          <p:cNvSpPr>
            <a:spLocks noGrp="1"/>
          </p:cNvSpPr>
          <p:nvPr>
            <p:ph idx="1"/>
          </p:nvPr>
        </p:nvSpPr>
        <p:spPr/>
        <p:txBody>
          <a:bodyPr/>
          <a:lstStyle/>
          <a:p>
            <a:pPr marL="0" indent="0" algn="ctr">
              <a:buNone/>
            </a:pPr>
            <a:r>
              <a:rPr lang="en-US" sz="3200" dirty="0"/>
              <a:t>We welcome you all to our future conferences of OMICS International</a:t>
            </a:r>
          </a:p>
          <a:p>
            <a:pPr marL="0" indent="0" algn="ctr">
              <a:buNone/>
            </a:pPr>
            <a:r>
              <a:rPr lang="en-US" sz="3200" b="1" dirty="0"/>
              <a:t>2</a:t>
            </a:r>
            <a:r>
              <a:rPr lang="en-US" sz="3200" b="1" baseline="30000" dirty="0"/>
              <a:t>nd</a:t>
            </a:r>
            <a:r>
              <a:rPr lang="en-US" sz="3200" b="1" dirty="0"/>
              <a:t> International Conference and Expo </a:t>
            </a:r>
            <a:br>
              <a:rPr lang="en-US" sz="3200" b="1" dirty="0"/>
            </a:br>
            <a:r>
              <a:rPr lang="en-US" sz="3200" b="1" dirty="0"/>
              <a:t>on </a:t>
            </a:r>
          </a:p>
          <a:p>
            <a:pPr marL="0" indent="0" algn="ctr">
              <a:buNone/>
            </a:pPr>
            <a:r>
              <a:rPr lang="en-US" sz="3200" b="1" dirty="0"/>
              <a:t>Parenterals and Injectables</a:t>
            </a:r>
          </a:p>
          <a:p>
            <a:pPr marL="0" indent="0" algn="ctr">
              <a:buNone/>
            </a:pPr>
            <a:r>
              <a:rPr lang="en-US" sz="3200" dirty="0"/>
              <a:t>On</a:t>
            </a:r>
          </a:p>
          <a:p>
            <a:pPr marL="0" indent="0" algn="ctr">
              <a:buNone/>
            </a:pPr>
            <a:r>
              <a:rPr lang="en-US" sz="3200" dirty="0"/>
              <a:t> </a:t>
            </a:r>
            <a:r>
              <a:rPr lang="en-US" sz="3200" b="1" dirty="0"/>
              <a:t>October 24-26, 2016 </a:t>
            </a:r>
            <a:r>
              <a:rPr lang="en-US" sz="3200" dirty="0"/>
              <a:t>at </a:t>
            </a:r>
            <a:r>
              <a:rPr lang="en-US" sz="3200" b="1" dirty="0"/>
              <a:t>Istanbul, Turkey</a:t>
            </a:r>
          </a:p>
          <a:p>
            <a:pPr marL="0" indent="0" algn="ctr">
              <a:buNone/>
            </a:pPr>
            <a:r>
              <a:rPr lang="en-US" dirty="0">
                <a:hlinkClick r:id="rId3"/>
              </a:rPr>
              <a:t>http://parenterals-injectables.pharmaceuticalconferences.com/</a:t>
            </a:r>
            <a:endParaRPr lang="en-US" dirty="0"/>
          </a:p>
          <a:p>
            <a:pPr marL="0" indent="0">
              <a:buNone/>
            </a:pPr>
            <a:endParaRPr lang="en-US" dirty="0"/>
          </a:p>
          <a:p>
            <a:endParaRPr lang="en-US" dirty="0"/>
          </a:p>
        </p:txBody>
      </p:sp>
    </p:spTree>
    <p:extLst>
      <p:ext uri="{BB962C8B-B14F-4D97-AF65-F5344CB8AC3E}">
        <p14:creationId xmlns:p14="http://schemas.microsoft.com/office/powerpoint/2010/main" val="199899461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612</TotalTime>
  <Words>1633</Words>
  <Application>Microsoft Office PowerPoint</Application>
  <PresentationFormat>Custom</PresentationFormat>
  <Paragraphs>426</Paragraphs>
  <Slides>24</Slides>
  <Notes>3</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Office Theme</vt:lpstr>
      <vt:lpstr>Custom Design</vt:lpstr>
      <vt:lpstr>About OMICS Group</vt:lpstr>
      <vt:lpstr>OMICS International Conferences</vt:lpstr>
      <vt:lpstr>Purity, Endotoxin Level, and Trace Metal Comparison of Different Grades of Trehalose</vt:lpstr>
      <vt:lpstr>PowerPoint Presentation</vt:lpstr>
      <vt:lpstr>Marketed Drugs Formulated with Trehalose</vt:lpstr>
      <vt:lpstr>Trehalose and Sucrose Comparison of Properties</vt:lpstr>
      <vt:lpstr>Glass Transition Temperature (Tg)</vt:lpstr>
      <vt:lpstr>Enthalpy of the Amorphous State</vt:lpstr>
      <vt:lpstr>DSC Thermograms of Trehalose Forms</vt:lpstr>
      <vt:lpstr>Tg  Prime (Tg’)</vt:lpstr>
      <vt:lpstr>Tg’ DSC Thermogram</vt:lpstr>
      <vt:lpstr>Tg’/Tc vs Protein Concentration</vt:lpstr>
      <vt:lpstr>Equtorial OH Groups</vt:lpstr>
      <vt:lpstr>PowerPoint Presentation</vt:lpstr>
      <vt:lpstr>Rate of Hydrolysis</vt:lpstr>
      <vt:lpstr>Hydration Number</vt:lpstr>
      <vt:lpstr>Total Impurities and Endotoxin Levels</vt:lpstr>
      <vt:lpstr>Trace Metal Profile of Pfanstiehl Trehalose</vt:lpstr>
      <vt:lpstr>Pfanstiehl Know Your Product &amp; Process Initiative</vt:lpstr>
      <vt:lpstr>1H T1 vs Impurity Content</vt:lpstr>
      <vt:lpstr>1H T1 vs Impurity Content</vt:lpstr>
      <vt:lpstr>Thank You</vt:lpstr>
      <vt:lpstr>Contact Information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Ben Nelson</dc:creator>
  <cp:lastModifiedBy>Prudhvi Aaleti</cp:lastModifiedBy>
  <cp:revision>58</cp:revision>
  <dcterms:created xsi:type="dcterms:W3CDTF">2015-03-25T16:22:53Z</dcterms:created>
  <dcterms:modified xsi:type="dcterms:W3CDTF">2015-09-22T12:48:19Z</dcterms:modified>
</cp:coreProperties>
</file>