
<file path=[Content_Types].xml><?xml version="1.0" encoding="utf-8"?>
<Types xmlns="http://schemas.openxmlformats.org/package/2006/content-types">
  <Default Extension="xml" ContentType="application/xml"/>
  <Default Extension="bin" ContentType="application/vnd.openxmlformats-officedocument.oleObject"/>
  <Default Extension="jpeg" ContentType="image/jpeg"/>
  <Default Extension="jpg" ContentType="image/jpeg"/>
  <Default Extension="rels" ContentType="application/vnd.openxmlformats-package.relationships+xml"/>
  <Default Extension="vml" ContentType="application/vnd.openxmlformats-officedocument.vmlDrawing"/>
  <Default Extension="png" ContentType="image/png"/>
  <Default Extension="wmf" ContentType="image/x-wm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1"/>
  </p:sldMasterIdLst>
  <p:sldIdLst>
    <p:sldId id="256" r:id="rId2"/>
    <p:sldId id="257" r:id="rId3"/>
    <p:sldId id="259" r:id="rId4"/>
    <p:sldId id="260" r:id="rId5"/>
    <p:sldId id="258" r:id="rId6"/>
    <p:sldId id="261" r:id="rId7"/>
    <p:sldId id="277" r:id="rId8"/>
    <p:sldId id="262" r:id="rId9"/>
    <p:sldId id="263" r:id="rId10"/>
    <p:sldId id="264" r:id="rId11"/>
    <p:sldId id="265" r:id="rId12"/>
    <p:sldId id="278" r:id="rId13"/>
    <p:sldId id="279" r:id="rId14"/>
    <p:sldId id="280" r:id="rId15"/>
    <p:sldId id="281" r:id="rId16"/>
    <p:sldId id="267" r:id="rId17"/>
    <p:sldId id="266" r:id="rId18"/>
    <p:sldId id="268" r:id="rId19"/>
    <p:sldId id="269" r:id="rId20"/>
    <p:sldId id="27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76" autoAdjust="0"/>
    <p:restoredTop sz="94643"/>
  </p:normalViewPr>
  <p:slideViewPr>
    <p:cSldViewPr>
      <p:cViewPr>
        <p:scale>
          <a:sx n="90" d="100"/>
          <a:sy n="90" d="100"/>
        </p:scale>
        <p:origin x="2072" y="20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5.wmf"/><Relationship Id="rId4" Type="http://schemas.openxmlformats.org/officeDocument/2006/relationships/image" Target="../media/image16.wmf"/><Relationship Id="rId1" Type="http://schemas.openxmlformats.org/officeDocument/2006/relationships/image" Target="../media/image13.wmf"/><Relationship Id="rId2"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9.wmf"/><Relationship Id="rId4" Type="http://schemas.openxmlformats.org/officeDocument/2006/relationships/image" Target="../media/image20.wmf"/><Relationship Id="rId5" Type="http://schemas.openxmlformats.org/officeDocument/2006/relationships/image" Target="../media/image21.wmf"/><Relationship Id="rId1" Type="http://schemas.openxmlformats.org/officeDocument/2006/relationships/image" Target="../media/image17.wmf"/><Relationship Id="rId2" Type="http://schemas.openxmlformats.org/officeDocument/2006/relationships/image" Target="../media/image1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3" name="Freeform 6" title="Page Number Shape"/>
          <p:cNvSpPr/>
          <p:nvPr/>
        </p:nvSpPr>
        <p:spPr bwMode="auto">
          <a:xfrm>
            <a:off x="8736012"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816685" y="1143294"/>
            <a:ext cx="5275772" cy="4268965"/>
          </a:xfrm>
        </p:spPr>
        <p:txBody>
          <a:bodyPr anchor="t">
            <a:normAutofit/>
          </a:bodyPr>
          <a:lstStyle>
            <a:lvl1pPr algn="l">
              <a:lnSpc>
                <a:spcPct val="85000"/>
              </a:lnSpc>
              <a:defRPr sz="58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16685" y="5537926"/>
            <a:ext cx="5275772" cy="706355"/>
          </a:xfrm>
        </p:spPr>
        <p:txBody>
          <a:bodyPr>
            <a:normAutofit/>
          </a:bodyPr>
          <a:lstStyle>
            <a:lvl1pPr marL="0" indent="0" algn="l">
              <a:lnSpc>
                <a:spcPct val="114000"/>
              </a:lnSpc>
              <a:spcBef>
                <a:spcPts val="0"/>
              </a:spcBef>
              <a:buNone/>
              <a:defRPr sz="1800" b="0" i="1"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816685" y="6314441"/>
            <a:ext cx="1197467" cy="365125"/>
          </a:xfrm>
        </p:spPr>
        <p:txBody>
          <a:bodyPr/>
          <a:lstStyle>
            <a:lvl1pPr algn="l">
              <a:defRPr sz="900">
                <a:solidFill>
                  <a:schemeClr val="tx2"/>
                </a:solidFill>
              </a:defRPr>
            </a:lvl1pPr>
          </a:lstStyle>
          <a:p>
            <a:fld id="{257B50BC-D13D-463A-A532-400949C1C484}" type="datetimeFigureOut">
              <a:rPr lang="en-US" smtClean="0"/>
              <a:pPr/>
              <a:t>10/3/16</a:t>
            </a:fld>
            <a:endParaRPr lang="en-US"/>
          </a:p>
        </p:txBody>
      </p:sp>
      <p:sp>
        <p:nvSpPr>
          <p:cNvPr id="5" name="Footer Placeholder 4"/>
          <p:cNvSpPr>
            <a:spLocks noGrp="1"/>
          </p:cNvSpPr>
          <p:nvPr>
            <p:ph type="ftr" sz="quarter" idx="11"/>
          </p:nvPr>
        </p:nvSpPr>
        <p:spPr>
          <a:xfrm>
            <a:off x="2250444" y="6314441"/>
            <a:ext cx="3842012" cy="365125"/>
          </a:xfrm>
        </p:spPr>
        <p:txBody>
          <a:bodyPr/>
          <a:lstStyle>
            <a:lvl1pPr algn="l">
              <a:defRPr b="0">
                <a:solidFill>
                  <a:schemeClr val="tx2"/>
                </a:solidFill>
              </a:defRPr>
            </a:lvl1pPr>
          </a:lstStyle>
          <a:p>
            <a:endParaRPr lang="en-US"/>
          </a:p>
        </p:txBody>
      </p:sp>
      <p:sp>
        <p:nvSpPr>
          <p:cNvPr id="6" name="Slide Number Placeholder 5"/>
          <p:cNvSpPr>
            <a:spLocks noGrp="1"/>
          </p:cNvSpPr>
          <p:nvPr>
            <p:ph type="sldNum" sz="quarter" idx="12"/>
          </p:nvPr>
        </p:nvSpPr>
        <p:spPr>
          <a:xfrm>
            <a:off x="8736012" y="1416217"/>
            <a:ext cx="407987" cy="365125"/>
          </a:xfrm>
        </p:spPr>
        <p:txBody>
          <a:bodyPr/>
          <a:lstStyle>
            <a:lvl1pPr algn="r">
              <a:defRPr>
                <a:solidFill>
                  <a:schemeClr val="accent6">
                    <a:lumMod val="50000"/>
                  </a:schemeClr>
                </a:solidFill>
              </a:defRPr>
            </a:lvl1pPr>
          </a:lstStyle>
          <a:p>
            <a:fld id="{E703B03F-D30A-4C22-81A2-DDE92D2D6DAA}" type="slidenum">
              <a:rPr lang="en-US" smtClean="0"/>
              <a:pPr/>
              <a:t>‹#›</a:t>
            </a:fld>
            <a:endParaRPr lang="en-US"/>
          </a:p>
        </p:txBody>
      </p:sp>
      <p:cxnSp>
        <p:nvCxnSpPr>
          <p:cNvPr id="9" name="Straight Connector 8"/>
          <p:cNvCxnSpPr/>
          <p:nvPr/>
        </p:nvCxnSpPr>
        <p:spPr>
          <a:xfrm>
            <a:off x="580391" y="1257300"/>
            <a:ext cx="0" cy="560070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80391"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9313240"/>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7B50BC-D13D-463A-A532-400949C1C484}" type="datetimeFigureOut">
              <a:rPr lang="en-US" smtClean="0"/>
              <a:pPr/>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576113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12" name="Freeform 11" title="Page Number Shape"/>
          <p:cNvSpPr/>
          <p:nvPr/>
        </p:nvSpPr>
        <p:spPr bwMode="auto">
          <a:xfrm>
            <a:off x="8736012"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460755" y="2571723"/>
            <a:ext cx="6222491" cy="3286153"/>
          </a:xfrm>
        </p:spPr>
        <p:txBody>
          <a:bodyPr anchor="t">
            <a:normAutofit/>
          </a:bodyPr>
          <a:lstStyle>
            <a:lvl1pPr>
              <a:lnSpc>
                <a:spcPct val="85000"/>
              </a:lnSpc>
              <a:defRPr sz="5800" cap="all" baseline="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460755" y="1393748"/>
            <a:ext cx="6301072" cy="819150"/>
          </a:xfrm>
        </p:spPr>
        <p:txBody>
          <a:bodyPr anchor="ctr">
            <a:normAutofit/>
          </a:bodyPr>
          <a:lstStyle>
            <a:lvl1pPr marL="0" indent="0" algn="r">
              <a:lnSpc>
                <a:spcPct val="113000"/>
              </a:lnSpc>
              <a:spcBef>
                <a:spcPts val="0"/>
              </a:spcBef>
              <a:buNone/>
              <a:defRPr sz="1800" b="0" i="1" baseline="0">
                <a:solidFill>
                  <a:schemeClr val="tx1">
                    <a:lumMod val="85000"/>
                    <a:lumOff val="1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557216" y="6314440"/>
            <a:ext cx="1197467" cy="365125"/>
          </a:xfrm>
        </p:spPr>
        <p:txBody>
          <a:bodyPr/>
          <a:lstStyle>
            <a:lvl1pPr>
              <a:defRPr sz="900">
                <a:solidFill>
                  <a:schemeClr val="tx1">
                    <a:lumMod val="85000"/>
                    <a:lumOff val="15000"/>
                  </a:schemeClr>
                </a:solidFill>
              </a:defRPr>
            </a:lvl1pPr>
          </a:lstStyle>
          <a:p>
            <a:fld id="{257B50BC-D13D-463A-A532-400949C1C484}" type="datetimeFigureOut">
              <a:rPr lang="en-US" smtClean="0"/>
              <a:pPr/>
              <a:t>10/3/16</a:t>
            </a:fld>
            <a:endParaRPr lang="en-US"/>
          </a:p>
        </p:txBody>
      </p:sp>
      <p:sp>
        <p:nvSpPr>
          <p:cNvPr id="5" name="Footer Placeholder 4"/>
          <p:cNvSpPr>
            <a:spLocks noGrp="1"/>
          </p:cNvSpPr>
          <p:nvPr>
            <p:ph type="ftr" sz="quarter" idx="11"/>
          </p:nvPr>
        </p:nvSpPr>
        <p:spPr>
          <a:xfrm>
            <a:off x="1460755" y="6314441"/>
            <a:ext cx="4860170" cy="365125"/>
          </a:xfrm>
        </p:spPr>
        <p:txBody>
          <a:bodyPr/>
          <a:lstStyle>
            <a:lvl1pPr>
              <a:defRPr b="0">
                <a:solidFill>
                  <a:schemeClr val="tx1">
                    <a:lumMod val="85000"/>
                    <a:lumOff val="15000"/>
                  </a:schemeClr>
                </a:solidFill>
              </a:defRPr>
            </a:lvl1pPr>
          </a:lstStyle>
          <a:p>
            <a:endParaRPr lang="en-US"/>
          </a:p>
        </p:txBody>
      </p:sp>
      <p:sp>
        <p:nvSpPr>
          <p:cNvPr id="6" name="Slide Number Placeholder 5"/>
          <p:cNvSpPr>
            <a:spLocks noGrp="1"/>
          </p:cNvSpPr>
          <p:nvPr>
            <p:ph type="sldNum" sz="quarter" idx="12"/>
          </p:nvPr>
        </p:nvSpPr>
        <p:spPr>
          <a:xfrm>
            <a:off x="8736012" y="1620761"/>
            <a:ext cx="407987" cy="365125"/>
          </a:xfrm>
        </p:spPr>
        <p:txBody>
          <a:bodyPr/>
          <a:lstStyle>
            <a:lvl1pPr>
              <a:defRPr>
                <a:solidFill>
                  <a:schemeClr val="bg2"/>
                </a:solidFill>
              </a:defRPr>
            </a:lvl1pPr>
          </a:lstStyle>
          <a:p>
            <a:fld id="{E703B03F-D30A-4C22-81A2-DDE92D2D6DAA}" type="slidenum">
              <a:rPr lang="en-US" smtClean="0"/>
              <a:pPr/>
              <a:t>‹#›</a:t>
            </a:fld>
            <a:endParaRPr lang="en-US"/>
          </a:p>
        </p:txBody>
      </p:sp>
      <p:cxnSp>
        <p:nvCxnSpPr>
          <p:cNvPr id="10" name="Straight Connector 9"/>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0675290"/>
      </p:ext>
    </p:extLst>
  </p:cSld>
  <p:clrMapOvr>
    <a:masterClrMapping/>
  </p:clrMapOvr>
  <p:extLst mod="1">
    <p:ext uri="{DCECCB84-F9BA-43D5-87BE-67443E8EF086}">
      <p15:sldGuideLst xmlns:p15="http://schemas.microsoft.com/office/powerpoint/2012/main">
        <p15:guide id="1" pos="6456">
          <p15:clr>
            <a:srgbClr val="FBAE40"/>
          </p15:clr>
        </p15:guide>
        <p15:guide id="0" pos="48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86200" y="540628"/>
            <a:ext cx="4686300" cy="248894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86200" y="3712467"/>
            <a:ext cx="4686300" cy="24822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7B50BC-D13D-463A-A532-400949C1C484}" type="datetimeFigureOut">
              <a:rPr lang="en-US" smtClean="0"/>
              <a:pPr/>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264074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7784"/>
            <a:ext cx="2873502" cy="49560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86200" y="558065"/>
            <a:ext cx="4690872" cy="913212"/>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3886200" y="1526122"/>
            <a:ext cx="4690872" cy="17515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86200" y="3700828"/>
            <a:ext cx="4690872" cy="913759"/>
          </a:xfrm>
        </p:spPr>
        <p:txBody>
          <a:bodyPr anchor="b">
            <a:normAutofit/>
          </a:bodyPr>
          <a:lstStyle>
            <a:lvl1pPr marL="0" indent="0">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886200" y="4669432"/>
            <a:ext cx="4690872" cy="1752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7B50BC-D13D-463A-A532-400949C1C484}" type="datetimeFigureOut">
              <a:rPr lang="en-US" smtClean="0"/>
              <a:pPr/>
              <a:t>10/3/16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1596738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7B50BC-D13D-463A-A532-400949C1C484}" type="datetimeFigureOut">
              <a:rPr lang="en-US" smtClean="0"/>
              <a:pPr/>
              <a:t>10/3/16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1431593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7B50BC-D13D-463A-A532-400949C1C484}" type="datetimeFigureOut">
              <a:rPr lang="en-US" smtClean="0"/>
              <a:pPr/>
              <a:t>10/3/16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392787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5479"/>
            <a:ext cx="2879082" cy="1921022"/>
          </a:xfrm>
        </p:spPr>
        <p:txBody>
          <a:bodyPr anchor="t">
            <a:noAutofit/>
          </a:bodyPr>
          <a:lstStyle>
            <a:lvl1pPr>
              <a:lnSpc>
                <a:spcPct val="93000"/>
              </a:lnSpc>
              <a:defRPr sz="3000"/>
            </a:lvl1pPr>
          </a:lstStyle>
          <a:p>
            <a:r>
              <a:rPr lang="en-US" smtClean="0"/>
              <a:t>Click to edit Master title style</a:t>
            </a:r>
            <a:endParaRPr lang="en-US" dirty="0"/>
          </a:p>
        </p:txBody>
      </p:sp>
      <p:sp>
        <p:nvSpPr>
          <p:cNvPr id="3" name="Content Placeholder 2"/>
          <p:cNvSpPr>
            <a:spLocks noGrp="1"/>
          </p:cNvSpPr>
          <p:nvPr>
            <p:ph idx="1"/>
          </p:nvPr>
        </p:nvSpPr>
        <p:spPr>
          <a:xfrm>
            <a:off x="3886200" y="564147"/>
            <a:ext cx="46863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 y="2621513"/>
            <a:ext cx="2879082" cy="3239537"/>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7B50BC-D13D-463A-A532-400949C1C484}" type="datetimeFigureOut">
              <a:rPr lang="en-US" smtClean="0"/>
              <a:pPr/>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207773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1" y="557262"/>
            <a:ext cx="2882528" cy="1919239"/>
          </a:xfrm>
        </p:spPr>
        <p:txBody>
          <a:bodyPr anchor="t">
            <a:noAutofit/>
          </a:bodyPr>
          <a:lstStyle>
            <a:lvl1pPr>
              <a:lnSpc>
                <a:spcPct val="93000"/>
              </a:lnSpc>
              <a:defRPr sz="30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943350" y="1"/>
            <a:ext cx="4629150"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571501" y="2621512"/>
            <a:ext cx="2882528" cy="3236976"/>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7B50BC-D13D-463A-A532-400949C1C484}" type="datetimeFigureOut">
              <a:rPr lang="en-US" smtClean="0"/>
              <a:pPr/>
              <a:t>10/3/16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234132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86200" y="640080"/>
            <a:ext cx="4686299" cy="55841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7B50BC-D13D-463A-A532-400949C1C484}" type="datetimeFigureOut">
              <a:rPr lang="en-US" smtClean="0"/>
              <a:pPr/>
              <a:t>10/3/16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03B03F-D30A-4C22-81A2-DDE92D2D6DAA}" type="slidenum">
              <a:rPr lang="en-US" smtClean="0"/>
              <a:pPr/>
              <a:t>‹#›</a:t>
            </a:fld>
            <a:endParaRPr lang="en-US"/>
          </a:p>
        </p:txBody>
      </p:sp>
    </p:spTree>
    <p:extLst>
      <p:ext uri="{BB962C8B-B14F-4D97-AF65-F5344CB8AC3E}">
        <p14:creationId xmlns:p14="http://schemas.microsoft.com/office/powerpoint/2010/main" val="86814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Vertical Title 1"/>
          <p:cNvSpPr>
            <a:spLocks noGrp="1"/>
          </p:cNvSpPr>
          <p:nvPr>
            <p:ph type="title" orient="vert"/>
          </p:nvPr>
        </p:nvSpPr>
        <p:spPr>
          <a:xfrm>
            <a:off x="5993074" y="642931"/>
            <a:ext cx="1835003" cy="467810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642933"/>
            <a:ext cx="5303009" cy="46781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4902140" y="5927132"/>
            <a:ext cx="2861142" cy="365125"/>
          </a:xfrm>
        </p:spPr>
        <p:txBody>
          <a:bodyPr/>
          <a:lstStyle/>
          <a:p>
            <a:fld id="{257B50BC-D13D-463A-A532-400949C1C484}" type="datetimeFigureOut">
              <a:rPr lang="en-US" smtClean="0"/>
              <a:pPr/>
              <a:t>10/3/16</a:t>
            </a:fld>
            <a:endParaRPr lang="en-US"/>
          </a:p>
        </p:txBody>
      </p:sp>
      <p:sp>
        <p:nvSpPr>
          <p:cNvPr id="5" name="Footer Placeholder 4"/>
          <p:cNvSpPr>
            <a:spLocks noGrp="1"/>
          </p:cNvSpPr>
          <p:nvPr>
            <p:ph type="ftr" sz="quarter" idx="11"/>
          </p:nvPr>
        </p:nvSpPr>
        <p:spPr>
          <a:xfrm>
            <a:off x="4902140" y="6315950"/>
            <a:ext cx="2861142" cy="365125"/>
          </a:xfrm>
        </p:spPr>
        <p:txBody>
          <a:bodyPr/>
          <a:lstStyle/>
          <a:p>
            <a:endParaRPr lang="en-US"/>
          </a:p>
        </p:txBody>
      </p:sp>
      <p:sp>
        <p:nvSpPr>
          <p:cNvPr id="6" name="Slide Number Placeholder 5"/>
          <p:cNvSpPr>
            <a:spLocks noGrp="1"/>
          </p:cNvSpPr>
          <p:nvPr>
            <p:ph type="sldNum" sz="quarter" idx="12"/>
          </p:nvPr>
        </p:nvSpPr>
        <p:spPr>
          <a:xfrm>
            <a:off x="8736012" y="5607593"/>
            <a:ext cx="407987" cy="365125"/>
          </a:xfrm>
        </p:spPr>
        <p:txBody>
          <a:bodyPr/>
          <a:lstStyle/>
          <a:p>
            <a:fld id="{E703B03F-D30A-4C22-81A2-DDE92D2D6DAA}" type="slidenum">
              <a:rPr lang="en-US" smtClean="0"/>
              <a:pPr/>
              <a:t>‹#›</a:t>
            </a:fld>
            <a:endParaRPr lang="en-US"/>
          </a:p>
        </p:txBody>
      </p:sp>
      <p:cxnSp>
        <p:nvCxnSpPr>
          <p:cNvPr id="13" name="Straight Connector 12"/>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5823605"/>
      </p:ext>
    </p:extLst>
  </p:cSld>
  <p:clrMapOvr>
    <a:masterClrMapping/>
  </p:clrMapOvr>
  <p:extLst mod="1">
    <p:ext uri="{DCECCB84-F9BA-43D5-87BE-67443E8EF086}">
      <p15:sldGuideLst xmlns:p15="http://schemas.microsoft.com/office/powerpoint/2012/main">
        <p15:guide id="1" pos="6456">
          <p15:clr>
            <a:srgbClr val="FBAE40"/>
          </p15:clr>
        </p15:guide>
        <p15:guide id="0" pos="4842">
          <p15:clr>
            <a:srgbClr val="FBAE40"/>
          </p15:clr>
        </p15:guide>
      </p15:sldGuideLst>
    </p:ext>
  </p:extLs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571500" y="559678"/>
            <a:ext cx="2875430" cy="495249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886200" y="569066"/>
            <a:ext cx="4686299" cy="565515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1501" y="5930061"/>
            <a:ext cx="2861142" cy="365125"/>
          </a:xfrm>
          <a:prstGeom prst="rect">
            <a:avLst/>
          </a:prstGeom>
        </p:spPr>
        <p:txBody>
          <a:bodyPr vert="horz" lIns="91440" tIns="45720" rIns="91440" bIns="45720" rtlCol="0" anchor="t"/>
          <a:lstStyle>
            <a:lvl1pPr algn="r">
              <a:defRPr sz="750" b="0" i="1" baseline="0">
                <a:solidFill>
                  <a:schemeClr val="tx1">
                    <a:lumMod val="85000"/>
                    <a:lumOff val="15000"/>
                  </a:schemeClr>
                </a:solidFill>
                <a:latin typeface="+mj-lt"/>
              </a:defRPr>
            </a:lvl1pPr>
          </a:lstStyle>
          <a:p>
            <a:fld id="{257B50BC-D13D-463A-A532-400949C1C484}" type="datetimeFigureOut">
              <a:rPr lang="en-US" smtClean="0"/>
              <a:pPr/>
              <a:t>10/3/16</a:t>
            </a:fld>
            <a:endParaRPr lang="en-US"/>
          </a:p>
        </p:txBody>
      </p:sp>
      <p:sp>
        <p:nvSpPr>
          <p:cNvPr id="5" name="Footer Placeholder 4"/>
          <p:cNvSpPr>
            <a:spLocks noGrp="1"/>
          </p:cNvSpPr>
          <p:nvPr>
            <p:ph type="ftr" sz="quarter" idx="3"/>
          </p:nvPr>
        </p:nvSpPr>
        <p:spPr>
          <a:xfrm>
            <a:off x="571501" y="6314441"/>
            <a:ext cx="2861142" cy="365125"/>
          </a:xfrm>
          <a:prstGeom prst="rect">
            <a:avLst/>
          </a:prstGeom>
        </p:spPr>
        <p:txBody>
          <a:bodyPr vert="horz" lIns="91440" tIns="45720" rIns="91440" bIns="45720" rtlCol="0" anchor="t"/>
          <a:lstStyle>
            <a:lvl1pPr algn="r">
              <a:defRPr sz="1100" b="1" i="1" baseline="0">
                <a:solidFill>
                  <a:schemeClr val="tx1">
                    <a:lumMod val="85000"/>
                    <a:lumOff val="15000"/>
                  </a:schemeClr>
                </a:solidFill>
                <a:latin typeface="+mj-lt"/>
              </a:defRPr>
            </a:lvl1pPr>
          </a:lstStyle>
          <a:p>
            <a:endParaRPr lang="en-US"/>
          </a:p>
        </p:txBody>
      </p:sp>
      <p:sp>
        <p:nvSpPr>
          <p:cNvPr id="6" name="Slide Number Placeholder 5"/>
          <p:cNvSpPr>
            <a:spLocks noGrp="1"/>
          </p:cNvSpPr>
          <p:nvPr>
            <p:ph type="sldNum" sz="quarter" idx="4"/>
          </p:nvPr>
        </p:nvSpPr>
        <p:spPr>
          <a:xfrm>
            <a:off x="8736012" y="5607593"/>
            <a:ext cx="407987" cy="365125"/>
          </a:xfrm>
          <a:prstGeom prst="rect">
            <a:avLst/>
          </a:prstGeom>
        </p:spPr>
        <p:txBody>
          <a:bodyPr vert="horz" lIns="91440" tIns="45720" rIns="91440" bIns="45720" rtlCol="0" anchor="ctr"/>
          <a:lstStyle>
            <a:lvl1pPr algn="r">
              <a:defRPr sz="1100" b="0" i="1" baseline="0">
                <a:solidFill>
                  <a:schemeClr val="bg2"/>
                </a:solidFill>
                <a:latin typeface="+mj-lt"/>
              </a:defRPr>
            </a:lvl1pPr>
          </a:lstStyle>
          <a:p>
            <a:fld id="{E703B03F-D30A-4C22-81A2-DDE92D2D6DAA}" type="slidenum">
              <a:rPr lang="en-US" smtClean="0"/>
              <a:pPr/>
              <a:t>‹#›</a:t>
            </a:fld>
            <a:endParaRPr lang="en-US"/>
          </a:p>
        </p:txBody>
      </p:sp>
      <p:cxnSp>
        <p:nvCxnSpPr>
          <p:cNvPr id="10" name="Straight Connector 9"/>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7543097"/>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Lst>
  <p:txStyles>
    <p:titleStyle>
      <a:lvl1pPr algn="r" defTabSz="685800" rtl="0" eaLnBrk="1" latinLnBrk="0" hangingPunct="1">
        <a:lnSpc>
          <a:spcPct val="90000"/>
        </a:lnSpc>
        <a:spcBef>
          <a:spcPct val="0"/>
        </a:spcBef>
        <a:buNone/>
        <a:defRPr sz="3800" b="0" i="1" kern="1200" baseline="0">
          <a:solidFill>
            <a:schemeClr val="tx1">
              <a:lumMod val="85000"/>
              <a:lumOff val="15000"/>
            </a:schemeClr>
          </a:solidFill>
          <a:latin typeface="+mj-lt"/>
          <a:ea typeface="+mj-ea"/>
          <a:cs typeface="+mj-cs"/>
        </a:defRPr>
      </a:lvl1pPr>
    </p:titleStyle>
    <p:bodyStyle>
      <a:lvl1pPr marL="283464" indent="-283464" algn="l" defTabSz="6858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283464" indent="-283464" algn="l" defTabSz="6858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283464" indent="-283464" algn="l" defTabSz="6858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283464" indent="-283464" algn="l" defTabSz="6858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83464" indent="-283464" algn="l" defTabSz="6858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83464"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83464" indent="-283464" algn="l" defTabSz="685800" rtl="0" eaLnBrk="1" latinLnBrk="0" hangingPunct="1">
        <a:lnSpc>
          <a:spcPct val="112000"/>
        </a:lnSpc>
        <a:spcBef>
          <a:spcPts val="975"/>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283464"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212598" indent="-212598" algn="l" defTabSz="685800" rtl="0" eaLnBrk="1" latinLnBrk="0" hangingPunct="1">
        <a:lnSpc>
          <a:spcPct val="112000"/>
        </a:lnSpc>
        <a:spcBef>
          <a:spcPts val="975"/>
        </a:spcBef>
        <a:buFont typeface="Arial" panose="020B0604020202020204" pitchFamily="34" charset="0"/>
        <a:buChar char="•"/>
        <a:defRPr sz="1050" i="1" kern="1200" baseline="0">
          <a:solidFill>
            <a:schemeClr val="tx1">
              <a:lumMod val="85000"/>
              <a:lumOff val="1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pos="7200">
          <p15:clr>
            <a:srgbClr val="F26B43"/>
          </p15:clr>
        </p15:guide>
        <p15:guide id="4" pos="3264">
          <p15:clr>
            <a:srgbClr val="F26B43"/>
          </p15:clr>
        </p15:guide>
        <p15:guide id="0" pos="2124">
          <p15:clr>
            <a:srgbClr val="F26B43"/>
          </p15:clr>
        </p15:guide>
        <p15:guide id="5" pos="360">
          <p15:clr>
            <a:srgbClr val="F26B43"/>
          </p15:clr>
        </p15:guide>
        <p15:guide id="6" orient="horz" pos="432">
          <p15:clr>
            <a:srgbClr val="F26B43"/>
          </p15:clr>
        </p15:guide>
        <p15:guide id="7" pos="5400">
          <p15:clr>
            <a:srgbClr val="F26B43"/>
          </p15:clr>
        </p15:guide>
        <p15:guide id="8" pos="244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oleObject" Target="../embeddings/oleObject1.bin"/><Relationship Id="rId5" Type="http://schemas.openxmlformats.org/officeDocument/2006/relationships/image" Target="../media/image13.wmf"/><Relationship Id="rId6" Type="http://schemas.openxmlformats.org/officeDocument/2006/relationships/oleObject" Target="../embeddings/oleObject2.bin"/><Relationship Id="rId7" Type="http://schemas.openxmlformats.org/officeDocument/2006/relationships/image" Target="../media/image14.wmf"/><Relationship Id="rId8" Type="http://schemas.openxmlformats.org/officeDocument/2006/relationships/oleObject" Target="../embeddings/oleObject3.bin"/><Relationship Id="rId9" Type="http://schemas.openxmlformats.org/officeDocument/2006/relationships/image" Target="../media/image15.wmf"/><Relationship Id="rId10" Type="http://schemas.openxmlformats.org/officeDocument/2006/relationships/oleObject" Target="../embeddings/oleObject4.bin"/><Relationship Id="rId11" Type="http://schemas.openxmlformats.org/officeDocument/2006/relationships/image" Target="../media/image16.w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1" Type="http://schemas.openxmlformats.org/officeDocument/2006/relationships/image" Target="../media/image20.wmf"/><Relationship Id="rId12" Type="http://schemas.openxmlformats.org/officeDocument/2006/relationships/oleObject" Target="../embeddings/oleObject9.bin"/><Relationship Id="rId13" Type="http://schemas.openxmlformats.org/officeDocument/2006/relationships/image" Target="../media/image21.wmf"/><Relationship Id="rId1" Type="http://schemas.openxmlformats.org/officeDocument/2006/relationships/vmlDrawing" Target="../drawings/vmlDrawing2.vml"/><Relationship Id="rId2" Type="http://schemas.openxmlformats.org/officeDocument/2006/relationships/slideLayout" Target="../slideLayouts/slideLayout2.xml"/><Relationship Id="rId3" Type="http://schemas.openxmlformats.org/officeDocument/2006/relationships/image" Target="../media/image1.jpg"/><Relationship Id="rId4" Type="http://schemas.openxmlformats.org/officeDocument/2006/relationships/oleObject" Target="../embeddings/oleObject5.bin"/><Relationship Id="rId5" Type="http://schemas.openxmlformats.org/officeDocument/2006/relationships/image" Target="../media/image17.wmf"/><Relationship Id="rId6" Type="http://schemas.openxmlformats.org/officeDocument/2006/relationships/oleObject" Target="../embeddings/oleObject6.bin"/><Relationship Id="rId7" Type="http://schemas.openxmlformats.org/officeDocument/2006/relationships/image" Target="../media/image18.wmf"/><Relationship Id="rId8" Type="http://schemas.openxmlformats.org/officeDocument/2006/relationships/oleObject" Target="../embeddings/oleObject7.bin"/><Relationship Id="rId9" Type="http://schemas.openxmlformats.org/officeDocument/2006/relationships/image" Target="../media/image19.wmf"/><Relationship Id="rId10" Type="http://schemas.openxmlformats.org/officeDocument/2006/relationships/oleObject" Target="../embeddings/oleObject8.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 Id="rId3" Type="http://schemas.openxmlformats.org/officeDocument/2006/relationships/image" Target="../media/image2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 Id="rId3"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219200"/>
            <a:ext cx="7467600" cy="1569660"/>
          </a:xfrm>
          <a:prstGeom prst="rect">
            <a:avLst/>
          </a:prstGeom>
        </p:spPr>
        <p:txBody>
          <a:bodyPr wrap="square">
            <a:spAutoFit/>
          </a:bodyPr>
          <a:lstStyle/>
          <a:p>
            <a:pPr algn="ctr"/>
            <a:r>
              <a:rPr lang="en-US" sz="3200" b="1" dirty="0">
                <a:latin typeface="Ahmed LT" charset="0"/>
                <a:ea typeface="Ahmed LT" charset="0"/>
                <a:cs typeface="Ahmed LT" charset="0"/>
              </a:rPr>
              <a:t>Hemoglobin derivatives concentration enhancement after usage of magnetic treated water (MTW) through heavy metal chelation therapy</a:t>
            </a:r>
            <a:endParaRPr lang="en-US" sz="3200" dirty="0">
              <a:effectLst/>
              <a:latin typeface="Ahmed LT" charset="0"/>
              <a:ea typeface="Ahmed LT" charset="0"/>
              <a:cs typeface="Ahmed LT" charset="0"/>
            </a:endParaRPr>
          </a:p>
        </p:txBody>
      </p:sp>
      <p:sp>
        <p:nvSpPr>
          <p:cNvPr id="5" name="Rectangle 4"/>
          <p:cNvSpPr/>
          <p:nvPr/>
        </p:nvSpPr>
        <p:spPr>
          <a:xfrm>
            <a:off x="916021" y="3359765"/>
            <a:ext cx="7467600" cy="2185214"/>
          </a:xfrm>
          <a:prstGeom prst="rect">
            <a:avLst/>
          </a:prstGeom>
        </p:spPr>
        <p:txBody>
          <a:bodyPr wrap="square">
            <a:spAutoFit/>
          </a:bodyPr>
          <a:lstStyle/>
          <a:p>
            <a:pPr algn="ctr"/>
            <a:r>
              <a:rPr lang="en-US" sz="2400" b="1" dirty="0" smtClean="0">
                <a:latin typeface="Times New Roman" charset="0"/>
                <a:ea typeface="Batang" charset="-127"/>
              </a:rPr>
              <a:t>Bassem M. Raafat</a:t>
            </a:r>
          </a:p>
          <a:p>
            <a:pPr algn="ctr"/>
            <a:r>
              <a:rPr lang="en-US" sz="1400" b="1" dirty="0" smtClean="0">
                <a:effectLst/>
                <a:latin typeface="Times New Roman" charset="0"/>
                <a:ea typeface="Batang" charset="-127"/>
              </a:rPr>
              <a:t>Professor of Medical Physics</a:t>
            </a:r>
          </a:p>
          <a:p>
            <a:pPr algn="ctr"/>
            <a:r>
              <a:rPr lang="en-US" sz="1400" b="1" dirty="0" smtClean="0">
                <a:latin typeface="Times New Roman" charset="0"/>
                <a:ea typeface="Batang" charset="-127"/>
              </a:rPr>
              <a:t>Faculty of Applied Medical Science</a:t>
            </a:r>
          </a:p>
          <a:p>
            <a:pPr algn="ctr"/>
            <a:r>
              <a:rPr lang="en-US" sz="1400" b="1" dirty="0" smtClean="0">
                <a:effectLst/>
                <a:latin typeface="Times New Roman" charset="0"/>
                <a:ea typeface="Batang" charset="-127"/>
              </a:rPr>
              <a:t>Taif University</a:t>
            </a:r>
          </a:p>
          <a:p>
            <a:pPr algn="ctr"/>
            <a:r>
              <a:rPr lang="en-US" sz="1400" b="1" dirty="0" smtClean="0">
                <a:latin typeface="Times New Roman" charset="0"/>
                <a:ea typeface="Batang" charset="-127"/>
              </a:rPr>
              <a:t>KSA</a:t>
            </a:r>
          </a:p>
          <a:p>
            <a:pPr algn="ctr"/>
            <a:r>
              <a:rPr lang="en-US" sz="2400" b="1" dirty="0" smtClean="0">
                <a:effectLst/>
                <a:latin typeface="Times New Roman" charset="0"/>
                <a:ea typeface="Batang" charset="-127"/>
              </a:rPr>
              <a:t>Head of Biophysics Group</a:t>
            </a:r>
          </a:p>
          <a:p>
            <a:pPr algn="ctr"/>
            <a:r>
              <a:rPr lang="en-US" sz="1400" b="1" dirty="0" smtClean="0">
                <a:latin typeface="Times New Roman" charset="0"/>
                <a:ea typeface="Batang" charset="-127"/>
              </a:rPr>
              <a:t>National Research Center</a:t>
            </a:r>
          </a:p>
          <a:p>
            <a:pPr algn="ctr"/>
            <a:r>
              <a:rPr lang="en-US" sz="1400" b="1" dirty="0" smtClean="0">
                <a:effectLst/>
                <a:latin typeface="Times New Roman" charset="0"/>
                <a:ea typeface="Batang" charset="-127"/>
              </a:rPr>
              <a:t>EGYPT</a:t>
            </a:r>
            <a:endParaRPr lang="en-US" sz="1400" dirty="0">
              <a:effectLst/>
              <a:latin typeface="Times New Roman" charset="0"/>
              <a:ea typeface="Batang" charset="-127"/>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5" name="TextBox 4"/>
          <p:cNvSpPr txBox="1"/>
          <p:nvPr/>
        </p:nvSpPr>
        <p:spPr>
          <a:xfrm>
            <a:off x="1219200" y="881390"/>
            <a:ext cx="1078757" cy="523220"/>
          </a:xfrm>
          <a:prstGeom prst="rect">
            <a:avLst/>
          </a:prstGeom>
          <a:noFill/>
        </p:spPr>
        <p:txBody>
          <a:bodyPr wrap="none" rtlCol="0">
            <a:spAutoFit/>
          </a:bodyPr>
          <a:lstStyle/>
          <a:p>
            <a:r>
              <a:rPr lang="en-US" sz="2800" dirty="0" smtClean="0">
                <a:ln>
                  <a:solidFill>
                    <a:schemeClr val="tx2">
                      <a:lumMod val="75000"/>
                    </a:schemeClr>
                  </a:solidFill>
                </a:ln>
                <a:solidFill>
                  <a:schemeClr val="tx2">
                    <a:lumMod val="75000"/>
                  </a:schemeClr>
                </a:solidFill>
              </a:rPr>
              <a:t>Water</a:t>
            </a:r>
            <a:endParaRPr lang="en-US" sz="2800" dirty="0">
              <a:ln>
                <a:solidFill>
                  <a:schemeClr val="tx2">
                    <a:lumMod val="75000"/>
                  </a:schemeClr>
                </a:solidFill>
              </a:ln>
              <a:solidFill>
                <a:schemeClr val="tx2">
                  <a:lumMod val="75000"/>
                </a:schemeClr>
              </a:solidFill>
            </a:endParaRPr>
          </a:p>
        </p:txBody>
      </p:sp>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 name="Picture 13" descr="water.jpg"/>
          <p:cNvPicPr>
            <a:picLocks noChangeAspect="1"/>
          </p:cNvPicPr>
          <p:nvPr/>
        </p:nvPicPr>
        <p:blipFill>
          <a:blip r:embed="rId3" cstate="print"/>
          <a:stretch>
            <a:fillRect/>
          </a:stretch>
        </p:blipFill>
        <p:spPr>
          <a:xfrm>
            <a:off x="5069780" y="1143000"/>
            <a:ext cx="3769420" cy="3185160"/>
          </a:xfrm>
          <a:prstGeom prst="rect">
            <a:avLst/>
          </a:prstGeom>
        </p:spPr>
      </p:pic>
      <p:sp>
        <p:nvSpPr>
          <p:cNvPr id="10" name="TextBox 9"/>
          <p:cNvSpPr txBox="1"/>
          <p:nvPr/>
        </p:nvSpPr>
        <p:spPr>
          <a:xfrm>
            <a:off x="914401" y="1378475"/>
            <a:ext cx="3640035" cy="1200329"/>
          </a:xfrm>
          <a:prstGeom prst="rect">
            <a:avLst/>
          </a:prstGeom>
          <a:noFill/>
        </p:spPr>
        <p:txBody>
          <a:bodyPr wrap="none" rtlCol="0">
            <a:spAutoFit/>
          </a:bodyPr>
          <a:lstStyle/>
          <a:p>
            <a:pPr marL="344488" indent="-344488">
              <a:buFont typeface="Arial" charset="0"/>
              <a:buChar char="•"/>
            </a:pPr>
            <a:r>
              <a:rPr lang="en-US" dirty="0" smtClean="0">
                <a:ln>
                  <a:solidFill>
                    <a:schemeClr val="tx1"/>
                  </a:solidFill>
                </a:ln>
              </a:rPr>
              <a:t>is the world’s stream.</a:t>
            </a:r>
          </a:p>
          <a:p>
            <a:pPr marL="344488" indent="-344488">
              <a:buFont typeface="Arial" charset="0"/>
              <a:buChar char="•"/>
            </a:pPr>
            <a:r>
              <a:rPr lang="en-US" dirty="0" smtClean="0">
                <a:ln>
                  <a:solidFill>
                    <a:schemeClr val="tx1"/>
                  </a:solidFill>
                </a:ln>
              </a:rPr>
              <a:t>covers 70 % of the earth surface</a:t>
            </a:r>
          </a:p>
          <a:p>
            <a:pPr marL="344488" indent="-344488">
              <a:buFont typeface="Arial" charset="0"/>
              <a:buChar char="•"/>
            </a:pPr>
            <a:r>
              <a:rPr lang="en-US" dirty="0" smtClean="0">
                <a:ln>
                  <a:solidFill>
                    <a:schemeClr val="tx1"/>
                  </a:solidFill>
                </a:ln>
              </a:rPr>
              <a:t>is the major fluid of all organisms</a:t>
            </a:r>
          </a:p>
          <a:p>
            <a:pPr marL="344488" indent="-344488">
              <a:buFont typeface="Arial" charset="0"/>
              <a:buChar char="•"/>
            </a:pPr>
            <a:r>
              <a:rPr lang="en-US" dirty="0" smtClean="0">
                <a:ln>
                  <a:solidFill>
                    <a:schemeClr val="tx1"/>
                  </a:solidFill>
                </a:ln>
              </a:rPr>
              <a:t>Is the vital part of any life</a:t>
            </a:r>
            <a:endParaRPr lang="en-US" dirty="0">
              <a:ln>
                <a:solidFill>
                  <a:schemeClr val="tx1"/>
                </a:solidFill>
              </a:ln>
            </a:endParaRPr>
          </a:p>
        </p:txBody>
      </p:sp>
      <p:sp>
        <p:nvSpPr>
          <p:cNvPr id="11" name="TextBox 10"/>
          <p:cNvSpPr txBox="1"/>
          <p:nvPr/>
        </p:nvSpPr>
        <p:spPr>
          <a:xfrm>
            <a:off x="914400" y="2578804"/>
            <a:ext cx="4114800" cy="3139321"/>
          </a:xfrm>
          <a:prstGeom prst="rect">
            <a:avLst/>
          </a:prstGeom>
          <a:noFill/>
        </p:spPr>
        <p:txBody>
          <a:bodyPr wrap="square" rtlCol="0">
            <a:spAutoFit/>
          </a:bodyPr>
          <a:lstStyle/>
          <a:p>
            <a:pPr marL="344488" indent="-344488">
              <a:buFont typeface="Arial" charset="0"/>
              <a:buChar char="•"/>
            </a:pPr>
            <a:r>
              <a:rPr lang="en-US" dirty="0" smtClean="0">
                <a:solidFill>
                  <a:schemeClr val="accent2">
                    <a:lumMod val="75000"/>
                  </a:schemeClr>
                </a:solidFill>
              </a:rPr>
              <a:t>Safe drinking water is essential to humans </a:t>
            </a:r>
          </a:p>
          <a:p>
            <a:pPr marL="344488" indent="-344488"/>
            <a:r>
              <a:rPr lang="en-US" dirty="0" smtClean="0">
                <a:solidFill>
                  <a:schemeClr val="accent2">
                    <a:lumMod val="75000"/>
                  </a:schemeClr>
                </a:solidFill>
              </a:rPr>
              <a:t>       and other life forms even though it provides</a:t>
            </a:r>
          </a:p>
          <a:p>
            <a:pPr marL="344488" indent="-344488"/>
            <a:r>
              <a:rPr lang="en-US" dirty="0" smtClean="0">
                <a:solidFill>
                  <a:schemeClr val="accent2">
                    <a:lumMod val="75000"/>
                  </a:schemeClr>
                </a:solidFill>
              </a:rPr>
              <a:t>       no calories or organic nutrients. </a:t>
            </a:r>
          </a:p>
          <a:p>
            <a:pPr marL="344488" indent="-344488"/>
            <a:endParaRPr lang="en-US" dirty="0" smtClean="0">
              <a:solidFill>
                <a:schemeClr val="accent2">
                  <a:lumMod val="75000"/>
                </a:schemeClr>
              </a:solidFill>
            </a:endParaRPr>
          </a:p>
          <a:p>
            <a:pPr marL="344488" indent="-344488"/>
            <a:r>
              <a:rPr lang="en-US" dirty="0" smtClean="0">
                <a:solidFill>
                  <a:schemeClr val="accent2">
                    <a:lumMod val="75000"/>
                  </a:schemeClr>
                </a:solidFill>
              </a:rPr>
              <a:t>       Access to safe drinking water has improved over the last </a:t>
            </a:r>
          </a:p>
          <a:p>
            <a:pPr marL="344488" indent="-344488"/>
            <a:r>
              <a:rPr lang="en-US" dirty="0" smtClean="0">
                <a:solidFill>
                  <a:schemeClr val="accent2">
                    <a:lumMod val="75000"/>
                  </a:schemeClr>
                </a:solidFill>
              </a:rPr>
              <a:t>      decades in almost every part of the world.</a:t>
            </a:r>
            <a:endParaRPr lang="en-US" dirty="0" smtClean="0">
              <a:ln>
                <a:solidFill>
                  <a:schemeClr val="tx1"/>
                </a:solidFill>
              </a:ln>
              <a:solidFill>
                <a:schemeClr val="accent2">
                  <a:lumMod val="75000"/>
                </a:schemeClr>
              </a:solidFill>
            </a:endParaRPr>
          </a:p>
          <a:p>
            <a:pPr marL="344488" indent="-344488"/>
            <a:endParaRPr lang="en-US" dirty="0">
              <a:ln>
                <a:solidFill>
                  <a:schemeClr val="tx1"/>
                </a:solidFill>
              </a:ln>
              <a:solidFill>
                <a:schemeClr val="accent2">
                  <a:lumMod val="7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childTnLst>
                          </p:cTn>
                        </p:par>
                        <p:par>
                          <p:cTn id="8" fill="hold">
                            <p:stCondLst>
                              <p:cond delay="1000"/>
                            </p:stCondLst>
                            <p:childTnLst>
                              <p:par>
                                <p:cTn id="9" presetID="9"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dissolve">
                                      <p:cBhvr>
                                        <p:cTn id="11" dur="1000"/>
                                        <p:tgtEl>
                                          <p:spTgt spid="10"/>
                                        </p:tgtEl>
                                      </p:cBhvr>
                                    </p:animEffect>
                                  </p:childTnLst>
                                </p:cTn>
                              </p:par>
                            </p:childTnLst>
                          </p:cTn>
                        </p:par>
                        <p:par>
                          <p:cTn id="12" fill="hold">
                            <p:stCondLst>
                              <p:cond delay="2000"/>
                            </p:stCondLst>
                            <p:childTnLst>
                              <p:par>
                                <p:cTn id="13" presetID="9"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39706"/>
            <a:ext cx="9206030" cy="6897706"/>
          </a:xfrm>
        </p:spPr>
      </p:pic>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34" name="AutoShape 2" descr="http://ww2.chemistry.gatech.edu/~lw26/structure/molecular_interactions/water_partial_ch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8440" name="AutoShape 8" descr="http://ww2.chemistry.gatech.edu/~lw26/structure/molecular_interactions/water_partial_ch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2" name="Picture 11" descr="water_partial_charge.jpg"/>
          <p:cNvPicPr>
            <a:picLocks noChangeAspect="1"/>
          </p:cNvPicPr>
          <p:nvPr/>
        </p:nvPicPr>
        <p:blipFill>
          <a:blip r:embed="rId3" cstate="print"/>
          <a:stretch>
            <a:fillRect/>
          </a:stretch>
        </p:blipFill>
        <p:spPr>
          <a:xfrm>
            <a:off x="762000" y="1371600"/>
            <a:ext cx="7772400" cy="2386127"/>
          </a:xfrm>
          <a:prstGeom prst="rect">
            <a:avLst/>
          </a:prstGeom>
        </p:spPr>
      </p:pic>
      <p:sp>
        <p:nvSpPr>
          <p:cNvPr id="13" name="TextBox 12"/>
          <p:cNvSpPr txBox="1"/>
          <p:nvPr/>
        </p:nvSpPr>
        <p:spPr>
          <a:xfrm>
            <a:off x="1143000" y="4038600"/>
            <a:ext cx="4975593" cy="646331"/>
          </a:xfrm>
          <a:prstGeom prst="rect">
            <a:avLst/>
          </a:prstGeom>
          <a:noFill/>
        </p:spPr>
        <p:txBody>
          <a:bodyPr wrap="none" rtlCol="0">
            <a:spAutoFit/>
          </a:bodyPr>
          <a:lstStyle/>
          <a:p>
            <a:r>
              <a:rPr lang="en-US" dirty="0" smtClean="0"/>
              <a:t>Water molecules are said to be polar because they </a:t>
            </a:r>
          </a:p>
          <a:p>
            <a:r>
              <a:rPr lang="en-US" dirty="0" smtClean="0"/>
              <a:t>possess a permanent </a:t>
            </a:r>
            <a:r>
              <a:rPr lang="en-US" b="1" dirty="0" smtClean="0"/>
              <a:t>dipole </a:t>
            </a:r>
            <a:r>
              <a:rPr lang="en-US" dirty="0" smtClean="0"/>
              <a:t>moment.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ppt_x"/>
                                          </p:val>
                                        </p:tav>
                                        <p:tav tm="100000">
                                          <p:val>
                                            <p:strVal val="#ppt_x"/>
                                          </p:val>
                                        </p:tav>
                                      </p:tavLst>
                                    </p:anim>
                                    <p:anim calcmode="lin" valueType="num">
                                      <p:cBhvr additive="base">
                                        <p:cTn id="8" dur="10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1000" fill="hold"/>
                                        <p:tgtEl>
                                          <p:spTgt spid="13"/>
                                        </p:tgtEl>
                                        <p:attrNameLst>
                                          <p:attrName>ppt_x</p:attrName>
                                        </p:attrNameLst>
                                      </p:cBhvr>
                                      <p:tavLst>
                                        <p:tav tm="0">
                                          <p:val>
                                            <p:strVal val="#ppt_x"/>
                                          </p:val>
                                        </p:tav>
                                        <p:tav tm="100000">
                                          <p:val>
                                            <p:strVal val="#ppt_x"/>
                                          </p:val>
                                        </p:tav>
                                      </p:tavLst>
                                    </p:anim>
                                    <p:anim calcmode="lin" valueType="num">
                                      <p:cBhvr additive="base">
                                        <p:cTn id="13"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TextBox 7"/>
          <p:cNvSpPr txBox="1"/>
          <p:nvPr/>
        </p:nvSpPr>
        <p:spPr>
          <a:xfrm>
            <a:off x="2057400" y="914400"/>
            <a:ext cx="5226111" cy="369332"/>
          </a:xfrm>
          <a:prstGeom prst="rect">
            <a:avLst/>
          </a:prstGeom>
          <a:noFill/>
        </p:spPr>
        <p:txBody>
          <a:bodyPr wrap="none" rtlCol="0">
            <a:spAutoFit/>
          </a:bodyPr>
          <a:lstStyle/>
          <a:p>
            <a:r>
              <a:rPr lang="en-US" dirty="0" smtClean="0">
                <a:ln>
                  <a:solidFill>
                    <a:srgbClr val="C00000"/>
                  </a:solidFill>
                </a:ln>
                <a:solidFill>
                  <a:srgbClr val="C00000"/>
                </a:solidFill>
              </a:rPr>
              <a:t>What is the meaning of “ water has a dipole nature” ?</a:t>
            </a:r>
            <a:endParaRPr lang="en-US" dirty="0">
              <a:ln>
                <a:solidFill>
                  <a:srgbClr val="C00000"/>
                </a:solidFill>
              </a:ln>
              <a:solidFill>
                <a:srgbClr val="C00000"/>
              </a:solidFill>
            </a:endParaRPr>
          </a:p>
        </p:txBody>
      </p:sp>
      <p:pic>
        <p:nvPicPr>
          <p:cNvPr id="13" name="Content Placeholder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a:prstGeom prst="rect">
            <a:avLst/>
          </a:prstGeom>
        </p:spPr>
      </p:pic>
      <p:sp>
        <p:nvSpPr>
          <p:cNvPr id="9" name="TextBox 8"/>
          <p:cNvSpPr txBox="1"/>
          <p:nvPr/>
        </p:nvSpPr>
        <p:spPr>
          <a:xfrm>
            <a:off x="1150085" y="1126407"/>
            <a:ext cx="6781800" cy="923330"/>
          </a:xfrm>
          <a:prstGeom prst="rect">
            <a:avLst/>
          </a:prstGeom>
          <a:noFill/>
        </p:spPr>
        <p:txBody>
          <a:bodyPr wrap="square" rtlCol="0">
            <a:spAutoFit/>
          </a:bodyPr>
          <a:lstStyle/>
          <a:p>
            <a:pPr algn="ctr"/>
            <a:r>
              <a:rPr lang="en-US" dirty="0" smtClean="0"/>
              <a:t> </a:t>
            </a:r>
            <a:r>
              <a:rPr lang="en-US" b="1" dirty="0" smtClean="0"/>
              <a:t>Answer</a:t>
            </a:r>
            <a:r>
              <a:rPr lang="en-US" dirty="0" smtClean="0"/>
              <a:t> :  Dipole nature means that the overall polarity of the water molecule creates a region of positive charge and region of negative charge.</a:t>
            </a:r>
            <a:endParaRPr lang="en-US" dirty="0"/>
          </a:p>
        </p:txBody>
      </p:sp>
      <p:sp>
        <p:nvSpPr>
          <p:cNvPr id="12" name="Rectangle 11"/>
          <p:cNvSpPr/>
          <p:nvPr/>
        </p:nvSpPr>
        <p:spPr>
          <a:xfrm>
            <a:off x="990600" y="2362200"/>
            <a:ext cx="7467600" cy="2862322"/>
          </a:xfrm>
          <a:prstGeom prst="rect">
            <a:avLst/>
          </a:prstGeom>
        </p:spPr>
        <p:txBody>
          <a:bodyPr wrap="square">
            <a:spAutoFit/>
          </a:bodyPr>
          <a:lstStyle/>
          <a:p>
            <a:r>
              <a:rPr lang="en-US" dirty="0" smtClean="0"/>
              <a:t>Oxygen is an extremely electronegative atom which means because of the big numbers of the electrons.  So when electrons are shared between oxygen and hydrogen they are closer to the oxygen than the hydrogen.  </a:t>
            </a:r>
            <a:br>
              <a:rPr lang="en-US" dirty="0" smtClean="0"/>
            </a:br>
            <a:r>
              <a:rPr lang="en-US" dirty="0" smtClean="0"/>
              <a:t/>
            </a:r>
            <a:br>
              <a:rPr lang="en-US" dirty="0" smtClean="0"/>
            </a:br>
            <a:r>
              <a:rPr lang="en-US" dirty="0" smtClean="0"/>
              <a:t>The hydrogen which are not very electronegative will have a greater positive charge due to the lack of electron density. </a:t>
            </a:r>
            <a:br>
              <a:rPr lang="en-US" dirty="0" smtClean="0"/>
            </a:br>
            <a:r>
              <a:rPr lang="en-US" dirty="0" smtClean="0"/>
              <a:t/>
            </a:r>
            <a:br>
              <a:rPr lang="en-US" dirty="0" smtClean="0"/>
            </a:br>
            <a:r>
              <a:rPr lang="en-US" dirty="0" smtClean="0"/>
              <a:t>Since both hydrogen are positively charged and </a:t>
            </a:r>
          </a:p>
          <a:p>
            <a:r>
              <a:rPr lang="en-US" dirty="0" smtClean="0"/>
              <a:t>oxygen is negatively charged (two poles)  </a:t>
            </a:r>
            <a:br>
              <a:rPr lang="en-US" dirty="0" smtClean="0"/>
            </a:br>
            <a:r>
              <a:rPr lang="en-US" dirty="0" smtClean="0"/>
              <a:t>Meaning dipole molecule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1000"/>
                                        <p:tgtEl>
                                          <p:spTgt spid="8"/>
                                        </p:tgtEl>
                                      </p:cBhvr>
                                    </p:animEffect>
                                  </p:childTnLst>
                                </p:cTn>
                              </p:par>
                            </p:childTnLst>
                          </p:cTn>
                        </p:par>
                        <p:par>
                          <p:cTn id="8" fill="hold">
                            <p:stCondLst>
                              <p:cond delay="10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1000"/>
                                        <p:tgtEl>
                                          <p:spTgt spid="9"/>
                                        </p:tgtEl>
                                      </p:cBhvr>
                                    </p:animEffect>
                                  </p:childTnLst>
                                </p:cTn>
                              </p:par>
                            </p:childTnLst>
                          </p:cTn>
                        </p:par>
                        <p:par>
                          <p:cTn id="12" fill="hold">
                            <p:stCondLst>
                              <p:cond delay="2000"/>
                            </p:stCondLst>
                            <p:childTnLst>
                              <p:par>
                                <p:cTn id="13" presetID="1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lide(fromBottom)">
                                      <p:cBhvr>
                                        <p:cTn id="1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a:prstGeom prst="rect">
            <a:avLst/>
          </a:prstGeo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 name="TextBox 11"/>
          <p:cNvSpPr txBox="1"/>
          <p:nvPr/>
        </p:nvSpPr>
        <p:spPr>
          <a:xfrm>
            <a:off x="990600" y="1371600"/>
            <a:ext cx="4496680" cy="523220"/>
          </a:xfrm>
          <a:prstGeom prst="rect">
            <a:avLst/>
          </a:prstGeom>
          <a:noFill/>
        </p:spPr>
        <p:txBody>
          <a:bodyPr wrap="none" rtlCol="0">
            <a:spAutoFit/>
          </a:bodyPr>
          <a:lstStyle/>
          <a:p>
            <a:r>
              <a:rPr lang="en-US" sz="2800" dirty="0" smtClean="0">
                <a:ln>
                  <a:solidFill>
                    <a:schemeClr val="tx2">
                      <a:lumMod val="75000"/>
                    </a:schemeClr>
                  </a:solidFill>
                </a:ln>
                <a:solidFill>
                  <a:schemeClr val="tx2">
                    <a:lumMod val="75000"/>
                  </a:schemeClr>
                </a:solidFill>
              </a:rPr>
              <a:t>Magnetic Properties of Water</a:t>
            </a:r>
            <a:endParaRPr lang="en-US" sz="2800" dirty="0">
              <a:ln>
                <a:solidFill>
                  <a:schemeClr val="tx2">
                    <a:lumMod val="75000"/>
                  </a:schemeClr>
                </a:solidFill>
              </a:ln>
              <a:solidFill>
                <a:schemeClr val="tx2">
                  <a:lumMod val="75000"/>
                </a:schemeClr>
              </a:solidFill>
            </a:endParaRPr>
          </a:p>
        </p:txBody>
      </p:sp>
      <p:sp>
        <p:nvSpPr>
          <p:cNvPr id="16" name="TextBox 15"/>
          <p:cNvSpPr txBox="1"/>
          <p:nvPr/>
        </p:nvSpPr>
        <p:spPr>
          <a:xfrm>
            <a:off x="990600" y="2057400"/>
            <a:ext cx="6934200" cy="2862322"/>
          </a:xfrm>
          <a:prstGeom prst="rect">
            <a:avLst/>
          </a:prstGeom>
          <a:noFill/>
        </p:spPr>
        <p:txBody>
          <a:bodyPr wrap="square" rtlCol="0">
            <a:spAutoFit/>
          </a:bodyPr>
          <a:lstStyle/>
          <a:p>
            <a:r>
              <a:rPr lang="en-US" b="1" i="1" dirty="0" smtClean="0"/>
              <a:t>It was found that the water chemistry mainly depends on  :</a:t>
            </a:r>
          </a:p>
          <a:p>
            <a:r>
              <a:rPr lang="en-US" b="1" i="1" dirty="0" smtClean="0"/>
              <a:t>     -  Shape of the molecule</a:t>
            </a:r>
          </a:p>
          <a:p>
            <a:r>
              <a:rPr lang="en-US" b="1" i="1" dirty="0" smtClean="0"/>
              <a:t>     -  The asymmetry of the molecule</a:t>
            </a:r>
          </a:p>
          <a:p>
            <a:r>
              <a:rPr lang="en-US" b="1" i="1" dirty="0" smtClean="0"/>
              <a:t>     -  The net dipole moment of the molecule</a:t>
            </a:r>
          </a:p>
          <a:p>
            <a:pPr algn="ctr"/>
            <a:endParaRPr lang="en-US" b="1" i="1" dirty="0" smtClean="0"/>
          </a:p>
          <a:p>
            <a:pPr algn="ctr"/>
            <a:r>
              <a:rPr lang="en-US" b="1" i="1" dirty="0" smtClean="0"/>
              <a:t>Recently</a:t>
            </a:r>
            <a:r>
              <a:rPr lang="en-US" dirty="0" smtClean="0"/>
              <a:t>, it was discovered that the near infrared spectrum and refractive index of water can be affected by a strong magnetic field. Some researchers have suggested  that the magnetic field somehow strengthens hydrogen bonds,  but the exact mechanism behind these results remains a mystery.</a:t>
            </a:r>
            <a:endParaRPr lang="en-US" dirty="0">
              <a:ln>
                <a:solidFill>
                  <a:schemeClr val="tx2">
                    <a:lumMod val="75000"/>
                  </a:schemeClr>
                </a:solidFill>
              </a:ln>
              <a:solidFill>
                <a:schemeClr val="tx2">
                  <a:lumMod val="75000"/>
                </a:schemeClr>
              </a:solidFill>
            </a:endParaRPr>
          </a:p>
        </p:txBody>
      </p:sp>
      <p:sp>
        <p:nvSpPr>
          <p:cNvPr id="19458" name="AutoShape 2" descr="https://upload.wikimedia.org/wikipedia/commons/1/15/Water-elpot-transparent-3D-balls.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randombar(horizontal)">
                                      <p:cBhvr>
                                        <p:cTn id="1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a:prstGeom prst="rect">
            <a:avLst/>
          </a:prstGeo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TextBox 7"/>
          <p:cNvSpPr txBox="1"/>
          <p:nvPr/>
        </p:nvSpPr>
        <p:spPr>
          <a:xfrm>
            <a:off x="1524000" y="1905000"/>
            <a:ext cx="1011815" cy="369332"/>
          </a:xfrm>
          <a:prstGeom prst="rect">
            <a:avLst/>
          </a:prstGeom>
          <a:noFill/>
        </p:spPr>
        <p:txBody>
          <a:bodyPr wrap="none" rtlCol="0">
            <a:spAutoFit/>
          </a:bodyPr>
          <a:lstStyle/>
          <a:p>
            <a:r>
              <a:rPr lang="en-US" b="1" dirty="0" smtClean="0"/>
              <a:t>Our Idea</a:t>
            </a:r>
            <a:endParaRPr lang="en-US" b="1" dirty="0"/>
          </a:p>
        </p:txBody>
      </p:sp>
      <p:sp>
        <p:nvSpPr>
          <p:cNvPr id="9" name="TextBox 8"/>
          <p:cNvSpPr txBox="1"/>
          <p:nvPr/>
        </p:nvSpPr>
        <p:spPr>
          <a:xfrm>
            <a:off x="1447800" y="2408872"/>
            <a:ext cx="5181600" cy="2031325"/>
          </a:xfrm>
          <a:prstGeom prst="rect">
            <a:avLst/>
          </a:prstGeom>
          <a:noFill/>
        </p:spPr>
        <p:txBody>
          <a:bodyPr wrap="square" rtlCol="0">
            <a:spAutoFit/>
          </a:bodyPr>
          <a:lstStyle/>
          <a:p>
            <a:pPr algn="ctr"/>
            <a:r>
              <a:rPr lang="en-US" dirty="0" smtClean="0"/>
              <a:t>We thought about the effect of an external uniform magnetic field to be applied on the water stream and then use this water instead of normal drinking water in a very common medical process “chelation” of heavy metals from the blood by a famous chemical chelator to find out the enhancement chance by using magnetized water</a:t>
            </a:r>
            <a:endParaRPr lang="en-US" dirty="0"/>
          </a:p>
        </p:txBody>
      </p:sp>
      <p:sp>
        <p:nvSpPr>
          <p:cNvPr id="16386" name="AutoShape 2" descr="http://inoholics.com/wp-content/uploads/2013/06/IDEA-MAN-iStock_000017496132L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88" name="AutoShape 4" descr="http://inoholics.com/wp-content/uploads/2013/06/IDEA-MAN-iStock_000017496132L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3" name="Picture 12" descr="business-man-has-idea-vector-illustration-cartoon-35110218.jpg"/>
          <p:cNvPicPr>
            <a:picLocks noChangeAspect="1"/>
          </p:cNvPicPr>
          <p:nvPr/>
        </p:nvPicPr>
        <p:blipFill>
          <a:blip r:embed="rId3" cstate="print"/>
          <a:srcRect r="19708"/>
          <a:stretch>
            <a:fillRect/>
          </a:stretch>
        </p:blipFill>
        <p:spPr>
          <a:xfrm>
            <a:off x="7116032" y="1295400"/>
            <a:ext cx="1482969" cy="35052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1000"/>
                                        <p:tgtEl>
                                          <p:spTgt spid="9"/>
                                        </p:tgtEl>
                                      </p:cBhvr>
                                    </p:animEffect>
                                  </p:childTnLst>
                                </p:cTn>
                              </p:par>
                            </p:childTnLst>
                          </p:cTn>
                        </p:par>
                        <p:par>
                          <p:cTn id="8" fill="hold">
                            <p:stCondLst>
                              <p:cond delay="1000"/>
                            </p:stCondLst>
                            <p:childTnLst>
                              <p:par>
                                <p:cTn id="9" presetID="3"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86" name="AutoShape 2" descr="http://inoholics.com/wp-content/uploads/2013/06/IDEA-MAN-iStock_000017496132L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6388" name="AutoShape 4" descr="http://inoholics.com/wp-content/uploads/2013/06/IDEA-MAN-iStock_000017496132Larg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4" name="TextBox 13"/>
          <p:cNvSpPr txBox="1"/>
          <p:nvPr/>
        </p:nvSpPr>
        <p:spPr>
          <a:xfrm>
            <a:off x="1524000" y="3365292"/>
            <a:ext cx="2557944" cy="369332"/>
          </a:xfrm>
          <a:prstGeom prst="rect">
            <a:avLst/>
          </a:prstGeom>
          <a:noFill/>
        </p:spPr>
        <p:txBody>
          <a:bodyPr wrap="none" rtlCol="0">
            <a:spAutoFit/>
          </a:bodyPr>
          <a:lstStyle/>
          <a:p>
            <a:r>
              <a:rPr lang="en-US" b="1" dirty="0" smtClean="0"/>
              <a:t>Common lead </a:t>
            </a:r>
            <a:r>
              <a:rPr lang="en-US" b="1" dirty="0" err="1" smtClean="0"/>
              <a:t>chelators</a:t>
            </a:r>
            <a:r>
              <a:rPr lang="en-US" b="1" dirty="0" smtClean="0"/>
              <a:t> :</a:t>
            </a:r>
            <a:endParaRPr lang="en-US" b="1" dirty="0"/>
          </a:p>
        </p:txBody>
      </p:sp>
      <p:sp>
        <p:nvSpPr>
          <p:cNvPr id="15" name="TextBox 14"/>
          <p:cNvSpPr txBox="1"/>
          <p:nvPr/>
        </p:nvSpPr>
        <p:spPr>
          <a:xfrm>
            <a:off x="2209800" y="3886200"/>
            <a:ext cx="2286000" cy="1200329"/>
          </a:xfrm>
          <a:prstGeom prst="rect">
            <a:avLst/>
          </a:prstGeom>
          <a:noFill/>
        </p:spPr>
        <p:txBody>
          <a:bodyPr wrap="square" rtlCol="0">
            <a:spAutoFit/>
          </a:bodyPr>
          <a:lstStyle/>
          <a:p>
            <a:r>
              <a:rPr lang="en-US" dirty="0" smtClean="0"/>
              <a:t>DMSA</a:t>
            </a:r>
          </a:p>
          <a:p>
            <a:r>
              <a:rPr lang="en-US" dirty="0" smtClean="0"/>
              <a:t>EDTA</a:t>
            </a:r>
          </a:p>
          <a:p>
            <a:r>
              <a:rPr lang="en-US" i="1" dirty="0" smtClean="0"/>
              <a:t>Angelica </a:t>
            </a:r>
            <a:r>
              <a:rPr lang="en-US" i="1" dirty="0" err="1" smtClean="0"/>
              <a:t>Officinalis</a:t>
            </a:r>
            <a:endParaRPr lang="en-US" i="1" dirty="0" smtClean="0"/>
          </a:p>
          <a:p>
            <a:r>
              <a:rPr lang="en-US" dirty="0" err="1" smtClean="0"/>
              <a:t>Vit</a:t>
            </a:r>
            <a:r>
              <a:rPr lang="en-US" dirty="0" smtClean="0"/>
              <a:t>. C</a:t>
            </a:r>
            <a:endParaRPr lang="en-US" dirty="0"/>
          </a:p>
        </p:txBody>
      </p:sp>
      <p:sp>
        <p:nvSpPr>
          <p:cNvPr id="17" name="TextBox 16"/>
          <p:cNvSpPr txBox="1"/>
          <p:nvPr/>
        </p:nvSpPr>
        <p:spPr>
          <a:xfrm>
            <a:off x="1524000" y="1267599"/>
            <a:ext cx="3227871" cy="369332"/>
          </a:xfrm>
          <a:prstGeom prst="rect">
            <a:avLst/>
          </a:prstGeom>
          <a:noFill/>
        </p:spPr>
        <p:txBody>
          <a:bodyPr wrap="none" rtlCol="0">
            <a:spAutoFit/>
          </a:bodyPr>
          <a:lstStyle/>
          <a:p>
            <a:r>
              <a:rPr lang="en-US" b="1" dirty="0" smtClean="0"/>
              <a:t>What is the chelation therapy  ?</a:t>
            </a:r>
            <a:endParaRPr lang="en-US" b="1" dirty="0"/>
          </a:p>
        </p:txBody>
      </p:sp>
      <p:sp>
        <p:nvSpPr>
          <p:cNvPr id="18" name="TextBox 17"/>
          <p:cNvSpPr txBox="1"/>
          <p:nvPr/>
        </p:nvSpPr>
        <p:spPr>
          <a:xfrm>
            <a:off x="1447800" y="1771471"/>
            <a:ext cx="4800600" cy="1200329"/>
          </a:xfrm>
          <a:prstGeom prst="rect">
            <a:avLst/>
          </a:prstGeom>
          <a:noFill/>
        </p:spPr>
        <p:txBody>
          <a:bodyPr wrap="square" rtlCol="0">
            <a:spAutoFit/>
          </a:bodyPr>
          <a:lstStyle/>
          <a:p>
            <a:pPr algn="ctr"/>
            <a:r>
              <a:rPr lang="en-US" dirty="0" smtClean="0"/>
              <a:t>It is a medical procedure that involves the administration of chelating agents to remove heavy metals from the body. Chelation therapy has a long history of use in clinical toxicology</a:t>
            </a:r>
            <a:endParaRPr lang="en-US" dirty="0"/>
          </a:p>
        </p:txBody>
      </p:sp>
      <p:pic>
        <p:nvPicPr>
          <p:cNvPr id="19" name="Picture 18" descr="horlc_3.jpg"/>
          <p:cNvPicPr>
            <a:picLocks noChangeAspect="1"/>
          </p:cNvPicPr>
          <p:nvPr/>
        </p:nvPicPr>
        <p:blipFill>
          <a:blip r:embed="rId3" cstate="print"/>
          <a:srcRect l="19459" r="20000"/>
          <a:stretch>
            <a:fillRect/>
          </a:stretch>
        </p:blipFill>
        <p:spPr>
          <a:xfrm>
            <a:off x="7391400" y="1447800"/>
            <a:ext cx="1430089" cy="2362200"/>
          </a:xfrm>
          <a:prstGeom prst="rect">
            <a:avLst/>
          </a:prstGeom>
        </p:spPr>
      </p:pic>
      <p:pic>
        <p:nvPicPr>
          <p:cNvPr id="20" name="Picture 19" descr="New-EDTA-Bottle-e1400005630579.jpg"/>
          <p:cNvPicPr>
            <a:picLocks noChangeAspect="1"/>
          </p:cNvPicPr>
          <p:nvPr/>
        </p:nvPicPr>
        <p:blipFill>
          <a:blip r:embed="rId4" cstate="print"/>
          <a:stretch>
            <a:fillRect/>
          </a:stretch>
        </p:blipFill>
        <p:spPr>
          <a:xfrm>
            <a:off x="6248400" y="2209800"/>
            <a:ext cx="1219200" cy="23286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000" fill="hold"/>
                                        <p:tgtEl>
                                          <p:spTgt spid="17"/>
                                        </p:tgtEl>
                                        <p:attrNameLst>
                                          <p:attrName>ppt_x</p:attrName>
                                        </p:attrNameLst>
                                      </p:cBhvr>
                                      <p:tavLst>
                                        <p:tav tm="0">
                                          <p:val>
                                            <p:strVal val="0-#ppt_w/2"/>
                                          </p:val>
                                        </p:tav>
                                        <p:tav tm="100000">
                                          <p:val>
                                            <p:strVal val="#ppt_x"/>
                                          </p:val>
                                        </p:tav>
                                      </p:tavLst>
                                    </p:anim>
                                    <p:anim calcmode="lin" valueType="num">
                                      <p:cBhvr additive="base">
                                        <p:cTn id="8" dur="20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2000" fill="hold"/>
                                        <p:tgtEl>
                                          <p:spTgt spid="18"/>
                                        </p:tgtEl>
                                        <p:attrNameLst>
                                          <p:attrName>ppt_x</p:attrName>
                                        </p:attrNameLst>
                                      </p:cBhvr>
                                      <p:tavLst>
                                        <p:tav tm="0">
                                          <p:val>
                                            <p:strVal val="0-#ppt_w/2"/>
                                          </p:val>
                                        </p:tav>
                                        <p:tav tm="100000">
                                          <p:val>
                                            <p:strVal val="#ppt_x"/>
                                          </p:val>
                                        </p:tav>
                                      </p:tavLst>
                                    </p:anim>
                                    <p:anim calcmode="lin" valueType="num">
                                      <p:cBhvr additive="base">
                                        <p:cTn id="13" dur="20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4000"/>
                            </p:stCondLst>
                            <p:childTnLst>
                              <p:par>
                                <p:cTn id="15" presetID="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6000"/>
                            </p:stCondLst>
                            <p:childTnLst>
                              <p:par>
                                <p:cTn id="20" presetID="2" presetClass="entr" presetSubtype="8"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childTnLst>
                          </p:cTn>
                        </p:par>
                        <p:par>
                          <p:cTn id="24" fill="hold">
                            <p:stCondLst>
                              <p:cond delay="8000"/>
                            </p:stCondLst>
                            <p:childTnLst>
                              <p:par>
                                <p:cTn id="25" presetID="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2000" fill="hold"/>
                                        <p:tgtEl>
                                          <p:spTgt spid="19"/>
                                        </p:tgtEl>
                                        <p:attrNameLst>
                                          <p:attrName>ppt_x</p:attrName>
                                        </p:attrNameLst>
                                      </p:cBhvr>
                                      <p:tavLst>
                                        <p:tav tm="0">
                                          <p:val>
                                            <p:strVal val="0-#ppt_w/2"/>
                                          </p:val>
                                        </p:tav>
                                        <p:tav tm="100000">
                                          <p:val>
                                            <p:strVal val="#ppt_x"/>
                                          </p:val>
                                        </p:tav>
                                      </p:tavLst>
                                    </p:anim>
                                    <p:anim calcmode="lin" valueType="num">
                                      <p:cBhvr additive="base">
                                        <p:cTn id="28" dur="200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10000"/>
                            </p:stCondLst>
                            <p:childTnLst>
                              <p:par>
                                <p:cTn id="30" presetID="2" presetClass="entr" presetSubtype="8"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2000" fill="hold"/>
                                        <p:tgtEl>
                                          <p:spTgt spid="20"/>
                                        </p:tgtEl>
                                        <p:attrNameLst>
                                          <p:attrName>ppt_x</p:attrName>
                                        </p:attrNameLst>
                                      </p:cBhvr>
                                      <p:tavLst>
                                        <p:tav tm="0">
                                          <p:val>
                                            <p:strVal val="0-#ppt_w/2"/>
                                          </p:val>
                                        </p:tav>
                                        <p:tav tm="100000">
                                          <p:val>
                                            <p:strVal val="#ppt_x"/>
                                          </p:val>
                                        </p:tav>
                                      </p:tavLst>
                                    </p:anim>
                                    <p:anim calcmode="lin" valueType="num">
                                      <p:cBhvr additive="base">
                                        <p:cTn id="33" dur="2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TextBox 7"/>
          <p:cNvSpPr txBox="1"/>
          <p:nvPr/>
        </p:nvSpPr>
        <p:spPr>
          <a:xfrm>
            <a:off x="1371600" y="990600"/>
            <a:ext cx="816249" cy="369332"/>
          </a:xfrm>
          <a:prstGeom prst="rect">
            <a:avLst/>
          </a:prstGeom>
          <a:noFill/>
        </p:spPr>
        <p:txBody>
          <a:bodyPr wrap="none" rtlCol="0">
            <a:spAutoFit/>
          </a:bodyPr>
          <a:lstStyle/>
          <a:p>
            <a:r>
              <a:rPr lang="en-US" dirty="0" smtClean="0">
                <a:ln>
                  <a:solidFill>
                    <a:sysClr val="windowText" lastClr="000000"/>
                  </a:solidFill>
                </a:ln>
                <a:solidFill>
                  <a:sysClr val="windowText" lastClr="000000"/>
                </a:solidFill>
              </a:rPr>
              <a:t>Design</a:t>
            </a:r>
            <a:endParaRPr lang="en-US" dirty="0">
              <a:ln>
                <a:solidFill>
                  <a:sysClr val="windowText" lastClr="000000"/>
                </a:solidFill>
              </a:ln>
              <a:solidFill>
                <a:sysClr val="windowText" lastClr="000000"/>
              </a:solidFill>
            </a:endParaRPr>
          </a:p>
        </p:txBody>
      </p:sp>
      <p:sp>
        <p:nvSpPr>
          <p:cNvPr id="11" name="Rounded Rectangle 10"/>
          <p:cNvSpPr/>
          <p:nvPr/>
        </p:nvSpPr>
        <p:spPr>
          <a:xfrm>
            <a:off x="2667000" y="1371600"/>
            <a:ext cx="4114800" cy="6858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Experimental animals (rabbits)</a:t>
            </a:r>
          </a:p>
          <a:p>
            <a:pPr algn="ctr"/>
            <a:r>
              <a:rPr lang="en-US" dirty="0" smtClean="0"/>
              <a:t> N = 67</a:t>
            </a:r>
            <a:endParaRPr lang="en-US" dirty="0"/>
          </a:p>
        </p:txBody>
      </p:sp>
      <p:sp>
        <p:nvSpPr>
          <p:cNvPr id="12" name="Rounded Rectangle 11"/>
          <p:cNvSpPr/>
          <p:nvPr/>
        </p:nvSpPr>
        <p:spPr>
          <a:xfrm>
            <a:off x="413480" y="2529590"/>
            <a:ext cx="1600200" cy="234721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Control Group</a:t>
            </a:r>
          </a:p>
          <a:p>
            <a:pPr algn="ctr"/>
            <a:endParaRPr lang="en-US" dirty="0" smtClean="0"/>
          </a:p>
          <a:p>
            <a:pPr algn="ctr"/>
            <a:r>
              <a:rPr lang="en-US" dirty="0" smtClean="0"/>
              <a:t>Neither receive lead intoxication nor any treatment</a:t>
            </a:r>
            <a:endParaRPr lang="en-US" dirty="0"/>
          </a:p>
        </p:txBody>
      </p:sp>
      <p:sp>
        <p:nvSpPr>
          <p:cNvPr id="19" name="Rounded Rectangle 18"/>
          <p:cNvSpPr/>
          <p:nvPr/>
        </p:nvSpPr>
        <p:spPr>
          <a:xfrm>
            <a:off x="2092378" y="2529590"/>
            <a:ext cx="1600200" cy="234721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Group  2</a:t>
            </a:r>
          </a:p>
          <a:p>
            <a:pPr algn="ctr"/>
            <a:r>
              <a:rPr lang="en-US" dirty="0" smtClean="0"/>
              <a:t>Animals received MTW instead of normal drinking water</a:t>
            </a:r>
          </a:p>
        </p:txBody>
      </p:sp>
      <p:sp>
        <p:nvSpPr>
          <p:cNvPr id="20" name="Rounded Rectangle 19"/>
          <p:cNvSpPr/>
          <p:nvPr/>
        </p:nvSpPr>
        <p:spPr>
          <a:xfrm>
            <a:off x="3786267" y="2529590"/>
            <a:ext cx="1600200" cy="234721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Group 3</a:t>
            </a:r>
          </a:p>
          <a:p>
            <a:pPr algn="ctr"/>
            <a:r>
              <a:rPr lang="en-US" dirty="0" smtClean="0"/>
              <a:t>Animals received lead ions for 21 days with no treatment</a:t>
            </a:r>
            <a:endParaRPr lang="en-US" dirty="0"/>
          </a:p>
        </p:txBody>
      </p:sp>
      <p:sp>
        <p:nvSpPr>
          <p:cNvPr id="21" name="Rounded Rectangle 20"/>
          <p:cNvSpPr/>
          <p:nvPr/>
        </p:nvSpPr>
        <p:spPr>
          <a:xfrm>
            <a:off x="5480156" y="2529590"/>
            <a:ext cx="1600200" cy="318541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Group 4</a:t>
            </a:r>
          </a:p>
          <a:p>
            <a:pPr algn="ctr"/>
            <a:r>
              <a:rPr lang="en-US" dirty="0" smtClean="0"/>
              <a:t>Animals received lead ions for 21 days with application of DMSA as a chelator with normal drinking water</a:t>
            </a:r>
            <a:endParaRPr lang="en-US" dirty="0"/>
          </a:p>
        </p:txBody>
      </p:sp>
      <p:sp>
        <p:nvSpPr>
          <p:cNvPr id="23" name="Rounded Rectangle 22"/>
          <p:cNvSpPr/>
          <p:nvPr/>
        </p:nvSpPr>
        <p:spPr>
          <a:xfrm>
            <a:off x="7144063" y="2529590"/>
            <a:ext cx="1600200" cy="318541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Group 5</a:t>
            </a:r>
            <a:endParaRPr lang="en-US" dirty="0" smtClean="0"/>
          </a:p>
          <a:p>
            <a:pPr algn="ctr"/>
            <a:r>
              <a:rPr lang="en-US" dirty="0" smtClean="0"/>
              <a:t>Animals received lead ions for 21 days with application of DMSA as a chelator with MT water</a:t>
            </a:r>
            <a:endParaRPr lang="en-US" dirty="0"/>
          </a:p>
        </p:txBody>
      </p:sp>
      <p:cxnSp>
        <p:nvCxnSpPr>
          <p:cNvPr id="25" name="Straight Connector 24"/>
          <p:cNvCxnSpPr>
            <a:stCxn id="11" idx="2"/>
          </p:cNvCxnSpPr>
          <p:nvPr/>
        </p:nvCxnSpPr>
        <p:spPr>
          <a:xfrm>
            <a:off x="4724400" y="2057400"/>
            <a:ext cx="0" cy="2286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219200" y="2286000"/>
            <a:ext cx="6705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219200" y="2286000"/>
            <a:ext cx="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895600" y="2286000"/>
            <a:ext cx="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572000" y="2286000"/>
            <a:ext cx="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48400" y="2286000"/>
            <a:ext cx="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7924800" y="2286000"/>
            <a:ext cx="0" cy="2286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000" fill="hold"/>
                                        <p:tgtEl>
                                          <p:spTgt spid="11"/>
                                        </p:tgtEl>
                                        <p:attrNameLst>
                                          <p:attrName>ppt_x</p:attrName>
                                        </p:attrNameLst>
                                      </p:cBhvr>
                                      <p:tavLst>
                                        <p:tav tm="0">
                                          <p:val>
                                            <p:strVal val="#ppt_x"/>
                                          </p:val>
                                        </p:tav>
                                        <p:tav tm="100000">
                                          <p:val>
                                            <p:strVal val="#ppt_x"/>
                                          </p:val>
                                        </p:tav>
                                      </p:tavLst>
                                    </p:anim>
                                    <p:anim calcmode="lin" valueType="num">
                                      <p:cBhvr additive="base">
                                        <p:cTn id="8" dur="20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1"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ppt_x"/>
                                          </p:val>
                                        </p:tav>
                                        <p:tav tm="100000">
                                          <p:val>
                                            <p:strVal val="#ppt_x"/>
                                          </p:val>
                                        </p:tav>
                                      </p:tavLst>
                                    </p:anim>
                                    <p:anim calcmode="lin" valueType="num">
                                      <p:cBhvr additive="base">
                                        <p:cTn id="13" dur="1000" fill="hold"/>
                                        <p:tgtEl>
                                          <p:spTgt spid="25"/>
                                        </p:tgtEl>
                                        <p:attrNameLst>
                                          <p:attrName>ppt_y</p:attrName>
                                        </p:attrNameLst>
                                      </p:cBhvr>
                                      <p:tavLst>
                                        <p:tav tm="0">
                                          <p:val>
                                            <p:strVal val="0-#ppt_h/2"/>
                                          </p:val>
                                        </p:tav>
                                        <p:tav tm="100000">
                                          <p:val>
                                            <p:strVal val="#ppt_y"/>
                                          </p:val>
                                        </p:tav>
                                      </p:tavLst>
                                    </p:anim>
                                  </p:childTnLst>
                                </p:cTn>
                              </p:par>
                            </p:childTnLst>
                          </p:cTn>
                        </p:par>
                        <p:par>
                          <p:cTn id="14" fill="hold">
                            <p:stCondLst>
                              <p:cond delay="3000"/>
                            </p:stCondLst>
                            <p:childTnLst>
                              <p:par>
                                <p:cTn id="15" presetID="2" presetClass="entr" presetSubtype="1"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2000" fill="hold"/>
                                        <p:tgtEl>
                                          <p:spTgt spid="27"/>
                                        </p:tgtEl>
                                        <p:attrNameLst>
                                          <p:attrName>ppt_x</p:attrName>
                                        </p:attrNameLst>
                                      </p:cBhvr>
                                      <p:tavLst>
                                        <p:tav tm="0">
                                          <p:val>
                                            <p:strVal val="#ppt_x"/>
                                          </p:val>
                                        </p:tav>
                                        <p:tav tm="100000">
                                          <p:val>
                                            <p:strVal val="#ppt_x"/>
                                          </p:val>
                                        </p:tav>
                                      </p:tavLst>
                                    </p:anim>
                                    <p:anim calcmode="lin" valueType="num">
                                      <p:cBhvr additive="base">
                                        <p:cTn id="18" dur="2000" fill="hold"/>
                                        <p:tgtEl>
                                          <p:spTgt spid="27"/>
                                        </p:tgtEl>
                                        <p:attrNameLst>
                                          <p:attrName>ppt_y</p:attrName>
                                        </p:attrNameLst>
                                      </p:cBhvr>
                                      <p:tavLst>
                                        <p:tav tm="0">
                                          <p:val>
                                            <p:strVal val="0-#ppt_h/2"/>
                                          </p:val>
                                        </p:tav>
                                        <p:tav tm="100000">
                                          <p:val>
                                            <p:strVal val="#ppt_y"/>
                                          </p:val>
                                        </p:tav>
                                      </p:tavLst>
                                    </p:anim>
                                  </p:childTnLst>
                                </p:cTn>
                              </p:par>
                            </p:childTnLst>
                          </p:cTn>
                        </p:par>
                        <p:par>
                          <p:cTn id="19" fill="hold">
                            <p:stCondLst>
                              <p:cond delay="50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2000" fill="hold"/>
                                        <p:tgtEl>
                                          <p:spTgt spid="29"/>
                                        </p:tgtEl>
                                        <p:attrNameLst>
                                          <p:attrName>ppt_x</p:attrName>
                                        </p:attrNameLst>
                                      </p:cBhvr>
                                      <p:tavLst>
                                        <p:tav tm="0">
                                          <p:val>
                                            <p:strVal val="#ppt_x"/>
                                          </p:val>
                                        </p:tav>
                                        <p:tav tm="100000">
                                          <p:val>
                                            <p:strVal val="#ppt_x"/>
                                          </p:val>
                                        </p:tav>
                                      </p:tavLst>
                                    </p:anim>
                                    <p:anim calcmode="lin" valueType="num">
                                      <p:cBhvr additive="base">
                                        <p:cTn id="23" dur="20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2" presetClass="entr" presetSubtype="1"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000" fill="hold"/>
                                        <p:tgtEl>
                                          <p:spTgt spid="12"/>
                                        </p:tgtEl>
                                        <p:attrNameLst>
                                          <p:attrName>ppt_x</p:attrName>
                                        </p:attrNameLst>
                                      </p:cBhvr>
                                      <p:tavLst>
                                        <p:tav tm="0">
                                          <p:val>
                                            <p:strVal val="#ppt_x"/>
                                          </p:val>
                                        </p:tav>
                                        <p:tav tm="100000">
                                          <p:val>
                                            <p:strVal val="#ppt_x"/>
                                          </p:val>
                                        </p:tav>
                                      </p:tavLst>
                                    </p:anim>
                                    <p:anim calcmode="lin" valueType="num">
                                      <p:cBhvr additive="base">
                                        <p:cTn id="28" dur="2000" fill="hold"/>
                                        <p:tgtEl>
                                          <p:spTgt spid="12"/>
                                        </p:tgtEl>
                                        <p:attrNameLst>
                                          <p:attrName>ppt_y</p:attrName>
                                        </p:attrNameLst>
                                      </p:cBhvr>
                                      <p:tavLst>
                                        <p:tav tm="0">
                                          <p:val>
                                            <p:strVal val="0-#ppt_h/2"/>
                                          </p:val>
                                        </p:tav>
                                        <p:tav tm="100000">
                                          <p:val>
                                            <p:strVal val="#ppt_y"/>
                                          </p:val>
                                        </p:tav>
                                      </p:tavLst>
                                    </p:anim>
                                  </p:childTnLst>
                                </p:cTn>
                              </p:par>
                            </p:childTnLst>
                          </p:cTn>
                        </p:par>
                        <p:par>
                          <p:cTn id="29" fill="hold">
                            <p:stCondLst>
                              <p:cond delay="9000"/>
                            </p:stCondLst>
                            <p:childTnLst>
                              <p:par>
                                <p:cTn id="30" presetID="2" presetClass="entr" presetSubtype="1"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2000" fill="hold"/>
                                        <p:tgtEl>
                                          <p:spTgt spid="30"/>
                                        </p:tgtEl>
                                        <p:attrNameLst>
                                          <p:attrName>ppt_x</p:attrName>
                                        </p:attrNameLst>
                                      </p:cBhvr>
                                      <p:tavLst>
                                        <p:tav tm="0">
                                          <p:val>
                                            <p:strVal val="#ppt_x"/>
                                          </p:val>
                                        </p:tav>
                                        <p:tav tm="100000">
                                          <p:val>
                                            <p:strVal val="#ppt_x"/>
                                          </p:val>
                                        </p:tav>
                                      </p:tavLst>
                                    </p:anim>
                                    <p:anim calcmode="lin" valueType="num">
                                      <p:cBhvr additive="base">
                                        <p:cTn id="33" dur="2000" fill="hold"/>
                                        <p:tgtEl>
                                          <p:spTgt spid="30"/>
                                        </p:tgtEl>
                                        <p:attrNameLst>
                                          <p:attrName>ppt_y</p:attrName>
                                        </p:attrNameLst>
                                      </p:cBhvr>
                                      <p:tavLst>
                                        <p:tav tm="0">
                                          <p:val>
                                            <p:strVal val="0-#ppt_h/2"/>
                                          </p:val>
                                        </p:tav>
                                        <p:tav tm="100000">
                                          <p:val>
                                            <p:strVal val="#ppt_y"/>
                                          </p:val>
                                        </p:tav>
                                      </p:tavLst>
                                    </p:anim>
                                  </p:childTnLst>
                                </p:cTn>
                              </p:par>
                            </p:childTnLst>
                          </p:cTn>
                        </p:par>
                        <p:par>
                          <p:cTn id="34" fill="hold">
                            <p:stCondLst>
                              <p:cond delay="11000"/>
                            </p:stCondLst>
                            <p:childTnLst>
                              <p:par>
                                <p:cTn id="35" presetID="2" presetClass="entr" presetSubtype="1"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childTnLst>
                          </p:cTn>
                        </p:par>
                        <p:par>
                          <p:cTn id="39" fill="hold">
                            <p:stCondLst>
                              <p:cond delay="13000"/>
                            </p:stCondLst>
                            <p:childTnLst>
                              <p:par>
                                <p:cTn id="40" presetID="2" presetClass="entr" presetSubtype="1"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2000" fill="hold"/>
                                        <p:tgtEl>
                                          <p:spTgt spid="31"/>
                                        </p:tgtEl>
                                        <p:attrNameLst>
                                          <p:attrName>ppt_x</p:attrName>
                                        </p:attrNameLst>
                                      </p:cBhvr>
                                      <p:tavLst>
                                        <p:tav tm="0">
                                          <p:val>
                                            <p:strVal val="#ppt_x"/>
                                          </p:val>
                                        </p:tav>
                                        <p:tav tm="100000">
                                          <p:val>
                                            <p:strVal val="#ppt_x"/>
                                          </p:val>
                                        </p:tav>
                                      </p:tavLst>
                                    </p:anim>
                                    <p:anim calcmode="lin" valueType="num">
                                      <p:cBhvr additive="base">
                                        <p:cTn id="43" dur="2000" fill="hold"/>
                                        <p:tgtEl>
                                          <p:spTgt spid="31"/>
                                        </p:tgtEl>
                                        <p:attrNameLst>
                                          <p:attrName>ppt_y</p:attrName>
                                        </p:attrNameLst>
                                      </p:cBhvr>
                                      <p:tavLst>
                                        <p:tav tm="0">
                                          <p:val>
                                            <p:strVal val="0-#ppt_h/2"/>
                                          </p:val>
                                        </p:tav>
                                        <p:tav tm="100000">
                                          <p:val>
                                            <p:strVal val="#ppt_y"/>
                                          </p:val>
                                        </p:tav>
                                      </p:tavLst>
                                    </p:anim>
                                  </p:childTnLst>
                                </p:cTn>
                              </p:par>
                            </p:childTnLst>
                          </p:cTn>
                        </p:par>
                        <p:par>
                          <p:cTn id="44" fill="hold">
                            <p:stCondLst>
                              <p:cond delay="15000"/>
                            </p:stCondLst>
                            <p:childTnLst>
                              <p:par>
                                <p:cTn id="45" presetID="2" presetClass="entr" presetSubtype="1"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2000" fill="hold"/>
                                        <p:tgtEl>
                                          <p:spTgt spid="20"/>
                                        </p:tgtEl>
                                        <p:attrNameLst>
                                          <p:attrName>ppt_x</p:attrName>
                                        </p:attrNameLst>
                                      </p:cBhvr>
                                      <p:tavLst>
                                        <p:tav tm="0">
                                          <p:val>
                                            <p:strVal val="#ppt_x"/>
                                          </p:val>
                                        </p:tav>
                                        <p:tav tm="100000">
                                          <p:val>
                                            <p:strVal val="#ppt_x"/>
                                          </p:val>
                                        </p:tav>
                                      </p:tavLst>
                                    </p:anim>
                                    <p:anim calcmode="lin" valueType="num">
                                      <p:cBhvr additive="base">
                                        <p:cTn id="48" dur="2000" fill="hold"/>
                                        <p:tgtEl>
                                          <p:spTgt spid="20"/>
                                        </p:tgtEl>
                                        <p:attrNameLst>
                                          <p:attrName>ppt_y</p:attrName>
                                        </p:attrNameLst>
                                      </p:cBhvr>
                                      <p:tavLst>
                                        <p:tav tm="0">
                                          <p:val>
                                            <p:strVal val="0-#ppt_h/2"/>
                                          </p:val>
                                        </p:tav>
                                        <p:tav tm="100000">
                                          <p:val>
                                            <p:strVal val="#ppt_y"/>
                                          </p:val>
                                        </p:tav>
                                      </p:tavLst>
                                    </p:anim>
                                  </p:childTnLst>
                                </p:cTn>
                              </p:par>
                            </p:childTnLst>
                          </p:cTn>
                        </p:par>
                        <p:par>
                          <p:cTn id="49" fill="hold">
                            <p:stCondLst>
                              <p:cond delay="17000"/>
                            </p:stCondLst>
                            <p:childTnLst>
                              <p:par>
                                <p:cTn id="50" presetID="2" presetClass="entr" presetSubtype="1" fill="hold"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2000" fill="hold"/>
                                        <p:tgtEl>
                                          <p:spTgt spid="32"/>
                                        </p:tgtEl>
                                        <p:attrNameLst>
                                          <p:attrName>ppt_x</p:attrName>
                                        </p:attrNameLst>
                                      </p:cBhvr>
                                      <p:tavLst>
                                        <p:tav tm="0">
                                          <p:val>
                                            <p:strVal val="#ppt_x"/>
                                          </p:val>
                                        </p:tav>
                                        <p:tav tm="100000">
                                          <p:val>
                                            <p:strVal val="#ppt_x"/>
                                          </p:val>
                                        </p:tav>
                                      </p:tavLst>
                                    </p:anim>
                                    <p:anim calcmode="lin" valueType="num">
                                      <p:cBhvr additive="base">
                                        <p:cTn id="53" dur="2000" fill="hold"/>
                                        <p:tgtEl>
                                          <p:spTgt spid="32"/>
                                        </p:tgtEl>
                                        <p:attrNameLst>
                                          <p:attrName>ppt_y</p:attrName>
                                        </p:attrNameLst>
                                      </p:cBhvr>
                                      <p:tavLst>
                                        <p:tav tm="0">
                                          <p:val>
                                            <p:strVal val="0-#ppt_h/2"/>
                                          </p:val>
                                        </p:tav>
                                        <p:tav tm="100000">
                                          <p:val>
                                            <p:strVal val="#ppt_y"/>
                                          </p:val>
                                        </p:tav>
                                      </p:tavLst>
                                    </p:anim>
                                  </p:childTnLst>
                                </p:cTn>
                              </p:par>
                            </p:childTnLst>
                          </p:cTn>
                        </p:par>
                        <p:par>
                          <p:cTn id="54" fill="hold">
                            <p:stCondLst>
                              <p:cond delay="19000"/>
                            </p:stCondLst>
                            <p:childTnLst>
                              <p:par>
                                <p:cTn id="55" presetID="2" presetClass="entr" presetSubtype="1"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ppt_x"/>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childTnLst>
                          </p:cTn>
                        </p:par>
                        <p:par>
                          <p:cTn id="59" fill="hold">
                            <p:stCondLst>
                              <p:cond delay="21000"/>
                            </p:stCondLst>
                            <p:childTnLst>
                              <p:par>
                                <p:cTn id="60" presetID="2" presetClass="entr" presetSubtype="1"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2000" fill="hold"/>
                                        <p:tgtEl>
                                          <p:spTgt spid="33"/>
                                        </p:tgtEl>
                                        <p:attrNameLst>
                                          <p:attrName>ppt_x</p:attrName>
                                        </p:attrNameLst>
                                      </p:cBhvr>
                                      <p:tavLst>
                                        <p:tav tm="0">
                                          <p:val>
                                            <p:strVal val="#ppt_x"/>
                                          </p:val>
                                        </p:tav>
                                        <p:tav tm="100000">
                                          <p:val>
                                            <p:strVal val="#ppt_x"/>
                                          </p:val>
                                        </p:tav>
                                      </p:tavLst>
                                    </p:anim>
                                    <p:anim calcmode="lin" valueType="num">
                                      <p:cBhvr additive="base">
                                        <p:cTn id="63" dur="2000" fill="hold"/>
                                        <p:tgtEl>
                                          <p:spTgt spid="33"/>
                                        </p:tgtEl>
                                        <p:attrNameLst>
                                          <p:attrName>ppt_y</p:attrName>
                                        </p:attrNameLst>
                                      </p:cBhvr>
                                      <p:tavLst>
                                        <p:tav tm="0">
                                          <p:val>
                                            <p:strVal val="0-#ppt_h/2"/>
                                          </p:val>
                                        </p:tav>
                                        <p:tav tm="100000">
                                          <p:val>
                                            <p:strVal val="#ppt_y"/>
                                          </p:val>
                                        </p:tav>
                                      </p:tavLst>
                                    </p:anim>
                                  </p:childTnLst>
                                </p:cTn>
                              </p:par>
                            </p:childTnLst>
                          </p:cTn>
                        </p:par>
                        <p:par>
                          <p:cTn id="64" fill="hold">
                            <p:stCondLst>
                              <p:cond delay="23000"/>
                            </p:stCondLst>
                            <p:childTnLst>
                              <p:par>
                                <p:cTn id="65" presetID="2" presetClass="entr" presetSubtype="1"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2000" fill="hold"/>
                                        <p:tgtEl>
                                          <p:spTgt spid="23"/>
                                        </p:tgtEl>
                                        <p:attrNameLst>
                                          <p:attrName>ppt_x</p:attrName>
                                        </p:attrNameLst>
                                      </p:cBhvr>
                                      <p:tavLst>
                                        <p:tav tm="0">
                                          <p:val>
                                            <p:strVal val="#ppt_x"/>
                                          </p:val>
                                        </p:tav>
                                        <p:tav tm="100000">
                                          <p:val>
                                            <p:strVal val="#ppt_x"/>
                                          </p:val>
                                        </p:tav>
                                      </p:tavLst>
                                    </p:anim>
                                    <p:anim calcmode="lin" valueType="num">
                                      <p:cBhvr additive="base">
                                        <p:cTn id="68" dur="2000" fill="hold"/>
                                        <p:tgtEl>
                                          <p:spTgt spid="2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9" grpId="0" animBg="1"/>
      <p:bldP spid="20" grpId="0" animBg="1"/>
      <p:bldP spid="21"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TextBox 7"/>
          <p:cNvSpPr txBox="1"/>
          <p:nvPr/>
        </p:nvSpPr>
        <p:spPr>
          <a:xfrm>
            <a:off x="1447800" y="685800"/>
            <a:ext cx="1262974" cy="369332"/>
          </a:xfrm>
          <a:prstGeom prst="rect">
            <a:avLst/>
          </a:prstGeom>
          <a:noFill/>
        </p:spPr>
        <p:txBody>
          <a:bodyPr wrap="none" rtlCol="0">
            <a:spAutoFit/>
          </a:bodyPr>
          <a:lstStyle/>
          <a:p>
            <a:r>
              <a:rPr lang="en-US" dirty="0" smtClean="0">
                <a:ln>
                  <a:solidFill>
                    <a:srgbClr val="C00000"/>
                  </a:solidFill>
                </a:ln>
                <a:solidFill>
                  <a:srgbClr val="C00000"/>
                </a:solidFill>
              </a:rPr>
              <a:t>Experiment</a:t>
            </a:r>
            <a:endParaRPr lang="en-US" dirty="0">
              <a:ln>
                <a:solidFill>
                  <a:srgbClr val="C00000"/>
                </a:solidFill>
              </a:ln>
              <a:solidFill>
                <a:srgbClr val="C00000"/>
              </a:solidFill>
            </a:endParaRPr>
          </a:p>
        </p:txBody>
      </p:sp>
      <p:sp>
        <p:nvSpPr>
          <p:cNvPr id="9" name="TextBox 8"/>
          <p:cNvSpPr txBox="1"/>
          <p:nvPr/>
        </p:nvSpPr>
        <p:spPr>
          <a:xfrm>
            <a:off x="1447800" y="1066800"/>
            <a:ext cx="6858000" cy="2862322"/>
          </a:xfrm>
          <a:prstGeom prst="rect">
            <a:avLst/>
          </a:prstGeom>
          <a:noFill/>
        </p:spPr>
        <p:txBody>
          <a:bodyPr wrap="square" rtlCol="0">
            <a:spAutoFit/>
          </a:bodyPr>
          <a:lstStyle/>
          <a:p>
            <a:r>
              <a:rPr lang="en-US" dirty="0" smtClean="0">
                <a:ln>
                  <a:solidFill>
                    <a:sysClr val="windowText" lastClr="000000"/>
                  </a:solidFill>
                </a:ln>
                <a:solidFill>
                  <a:sysClr val="windowText" lastClr="000000"/>
                </a:solidFill>
              </a:rPr>
              <a:t>After the incubation period, blood samples were collected from all animals in all groups and the following biochemical and biophysical assessments were carried out for each :</a:t>
            </a:r>
          </a:p>
          <a:p>
            <a:endParaRPr lang="en-US" dirty="0" smtClean="0">
              <a:ln>
                <a:solidFill>
                  <a:sysClr val="windowText" lastClr="000000"/>
                </a:solidFill>
              </a:ln>
              <a:solidFill>
                <a:sysClr val="windowText" lastClr="000000"/>
              </a:solidFill>
            </a:endParaRPr>
          </a:p>
          <a:p>
            <a:r>
              <a:rPr lang="en-US" dirty="0" smtClean="0">
                <a:ln>
                  <a:solidFill>
                    <a:sysClr val="windowText" lastClr="000000"/>
                  </a:solidFill>
                </a:ln>
                <a:solidFill>
                  <a:sysClr val="windowText" lastClr="000000"/>
                </a:solidFill>
              </a:rPr>
              <a:t>	-	Hemoglobin auto-oxidation rate</a:t>
            </a:r>
          </a:p>
          <a:p>
            <a:r>
              <a:rPr lang="en-US" dirty="0" smtClean="0">
                <a:ln>
                  <a:solidFill>
                    <a:sysClr val="windowText" lastClr="000000"/>
                  </a:solidFill>
                </a:ln>
                <a:solidFill>
                  <a:sysClr val="windowText" lastClr="000000"/>
                </a:solidFill>
              </a:rPr>
              <a:t>	-	Hemoglobin electrical conductivity</a:t>
            </a:r>
          </a:p>
          <a:p>
            <a:r>
              <a:rPr lang="en-US" dirty="0" smtClean="0">
                <a:ln>
                  <a:solidFill>
                    <a:sysClr val="windowText" lastClr="000000"/>
                  </a:solidFill>
                </a:ln>
                <a:solidFill>
                  <a:sysClr val="windowText" lastClr="000000"/>
                </a:solidFill>
              </a:rPr>
              <a:t>	-	Blood intrinsic viscosity</a:t>
            </a:r>
          </a:p>
          <a:p>
            <a:r>
              <a:rPr lang="en-US" dirty="0" smtClean="0">
                <a:ln>
                  <a:solidFill>
                    <a:sysClr val="windowText" lastClr="000000"/>
                  </a:solidFill>
                </a:ln>
                <a:solidFill>
                  <a:sysClr val="windowText" lastClr="000000"/>
                </a:solidFill>
              </a:rPr>
              <a:t>	-	Hemoglobin derivatives concentrations</a:t>
            </a:r>
          </a:p>
          <a:p>
            <a:r>
              <a:rPr lang="en-US" dirty="0" smtClean="0">
                <a:ln>
                  <a:solidFill>
                    <a:sysClr val="windowText" lastClr="000000"/>
                  </a:solidFill>
                </a:ln>
                <a:solidFill>
                  <a:sysClr val="windowText" lastClr="000000"/>
                </a:solidFill>
              </a:rPr>
              <a:t>	-	SOD and Glutathione </a:t>
            </a:r>
            <a:r>
              <a:rPr lang="en-US" dirty="0" err="1" smtClean="0">
                <a:ln>
                  <a:solidFill>
                    <a:sysClr val="windowText" lastClr="000000"/>
                  </a:solidFill>
                </a:ln>
                <a:solidFill>
                  <a:sysClr val="windowText" lastClr="000000"/>
                </a:solidFill>
              </a:rPr>
              <a:t>peroxidase</a:t>
            </a:r>
            <a:r>
              <a:rPr lang="en-US" dirty="0" smtClean="0">
                <a:ln>
                  <a:solidFill>
                    <a:sysClr val="windowText" lastClr="000000"/>
                  </a:solidFill>
                </a:ln>
                <a:solidFill>
                  <a:sysClr val="windowText" lastClr="000000"/>
                </a:solidFill>
              </a:rPr>
              <a:t> concentrations</a:t>
            </a:r>
          </a:p>
          <a:p>
            <a:r>
              <a:rPr lang="en-US" dirty="0" smtClean="0">
                <a:ln>
                  <a:solidFill>
                    <a:sysClr val="windowText" lastClr="000000"/>
                  </a:solidFill>
                </a:ln>
                <a:solidFill>
                  <a:sysClr val="windowText" lastClr="000000"/>
                </a:solidFill>
              </a:rPr>
              <a:t> </a:t>
            </a:r>
            <a:endParaRPr lang="en-US" dirty="0">
              <a:ln>
                <a:solidFill>
                  <a:sysClr val="windowText" lastClr="000000"/>
                </a:solidFill>
              </a:ln>
              <a:solidFill>
                <a:sysClr val="windowText" lastClr="000000"/>
              </a:solidFill>
            </a:endParaRPr>
          </a:p>
        </p:txBody>
      </p:sp>
      <p:sp>
        <p:nvSpPr>
          <p:cNvPr id="14338" name="AutoShape 2" descr="https://scicomnl.files.wordpress.com/2014/06/lab-glassware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339" name="Picture 3" descr="F:\KSA\Images\College ImGES\DSC_0075.JPG"/>
          <p:cNvPicPr>
            <a:picLocks noChangeAspect="1" noChangeArrowheads="1"/>
          </p:cNvPicPr>
          <p:nvPr/>
        </p:nvPicPr>
        <p:blipFill>
          <a:blip r:embed="rId3" cstate="print"/>
          <a:srcRect/>
          <a:stretch>
            <a:fillRect/>
          </a:stretch>
        </p:blipFill>
        <p:spPr bwMode="auto">
          <a:xfrm>
            <a:off x="457200" y="3787599"/>
            <a:ext cx="4038600" cy="2683051"/>
          </a:xfrm>
          <a:prstGeom prst="rect">
            <a:avLst/>
          </a:prstGeom>
          <a:noFill/>
        </p:spPr>
      </p:pic>
      <p:pic>
        <p:nvPicPr>
          <p:cNvPr id="14340" name="Picture 4" descr="F:\KSA\Images\College ImGES\DSC_0003.JPG"/>
          <p:cNvPicPr>
            <a:picLocks noChangeAspect="1" noChangeArrowheads="1"/>
          </p:cNvPicPr>
          <p:nvPr/>
        </p:nvPicPr>
        <p:blipFill>
          <a:blip r:embed="rId4" cstate="print"/>
          <a:srcRect/>
          <a:stretch>
            <a:fillRect/>
          </a:stretch>
        </p:blipFill>
        <p:spPr bwMode="auto">
          <a:xfrm>
            <a:off x="4648200" y="3810000"/>
            <a:ext cx="3886200" cy="26335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1000"/>
                                        <p:tgtEl>
                                          <p:spTgt spid="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lide(fromBottom)">
                                      <p:cBhvr>
                                        <p:cTn id="10" dur="1000"/>
                                        <p:tgtEl>
                                          <p:spTgt spid="9"/>
                                        </p:tgtEl>
                                      </p:cBhvr>
                                    </p:animEffect>
                                  </p:childTnLst>
                                </p:cTn>
                              </p:par>
                              <p:par>
                                <p:cTn id="11" presetID="12" presetClass="entr" presetSubtype="4" fill="hold"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slide(fromBottom)">
                                      <p:cBhvr>
                                        <p:cTn id="13" dur="1000"/>
                                        <p:tgtEl>
                                          <p:spTgt spid="14339"/>
                                        </p:tgtEl>
                                      </p:cBhvr>
                                    </p:animEffect>
                                  </p:childTnLst>
                                </p:cTn>
                              </p:par>
                              <p:par>
                                <p:cTn id="14" presetID="12" presetClass="entr" presetSubtype="4" fill="hold" nodeType="withEffect">
                                  <p:stCondLst>
                                    <p:cond delay="0"/>
                                  </p:stCondLst>
                                  <p:childTnLst>
                                    <p:set>
                                      <p:cBhvr>
                                        <p:cTn id="15" dur="1" fill="hold">
                                          <p:stCondLst>
                                            <p:cond delay="0"/>
                                          </p:stCondLst>
                                        </p:cTn>
                                        <p:tgtEl>
                                          <p:spTgt spid="14340"/>
                                        </p:tgtEl>
                                        <p:attrNameLst>
                                          <p:attrName>style.visibility</p:attrName>
                                        </p:attrNameLst>
                                      </p:cBhvr>
                                      <p:to>
                                        <p:strVal val="visible"/>
                                      </p:to>
                                    </p:set>
                                    <p:animEffect transition="in" filter="slide(fromBottom)">
                                      <p:cBhvr>
                                        <p:cTn id="16" dur="1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8" name="TextBox 7"/>
          <p:cNvSpPr txBox="1"/>
          <p:nvPr/>
        </p:nvSpPr>
        <p:spPr>
          <a:xfrm>
            <a:off x="1447800" y="1371600"/>
            <a:ext cx="2804679" cy="461665"/>
          </a:xfrm>
          <a:prstGeom prst="rect">
            <a:avLst/>
          </a:prstGeom>
          <a:noFill/>
        </p:spPr>
        <p:txBody>
          <a:bodyPr wrap="none" rtlCol="0">
            <a:spAutoFit/>
          </a:bodyPr>
          <a:lstStyle/>
          <a:p>
            <a:r>
              <a:rPr lang="en-US" sz="2400" dirty="0" smtClean="0">
                <a:ln>
                  <a:solidFill>
                    <a:srgbClr val="C00000"/>
                  </a:solidFill>
                </a:ln>
                <a:solidFill>
                  <a:srgbClr val="C00000"/>
                </a:solidFill>
              </a:rPr>
              <a:t>Water magnetization</a:t>
            </a:r>
            <a:endParaRPr lang="en-US" sz="2400" dirty="0">
              <a:ln>
                <a:solidFill>
                  <a:srgbClr val="C00000"/>
                </a:solidFill>
              </a:ln>
              <a:solidFill>
                <a:srgbClr val="C00000"/>
              </a:solidFill>
            </a:endParaRPr>
          </a:p>
        </p:txBody>
      </p:sp>
      <p:sp>
        <p:nvSpPr>
          <p:cNvPr id="9" name="TextBox 8"/>
          <p:cNvSpPr txBox="1"/>
          <p:nvPr/>
        </p:nvSpPr>
        <p:spPr>
          <a:xfrm>
            <a:off x="1600201" y="1981200"/>
            <a:ext cx="3886200" cy="1631216"/>
          </a:xfrm>
          <a:prstGeom prst="rect">
            <a:avLst/>
          </a:prstGeom>
          <a:noFill/>
        </p:spPr>
        <p:txBody>
          <a:bodyPr wrap="square" rtlCol="0">
            <a:spAutoFit/>
          </a:bodyPr>
          <a:lstStyle/>
          <a:p>
            <a:r>
              <a:rPr lang="en-US" sz="2000" dirty="0" smtClean="0">
                <a:ln>
                  <a:solidFill>
                    <a:sysClr val="windowText" lastClr="000000"/>
                  </a:solidFill>
                </a:ln>
                <a:solidFill>
                  <a:sysClr val="windowText" lastClr="000000"/>
                </a:solidFill>
              </a:rPr>
              <a:t>Simply fix the magnet poles in the two sides of the water stream source, water will reserve its uniform magnetic properties for the next 12 hours</a:t>
            </a:r>
            <a:endParaRPr lang="en-US" sz="2000" dirty="0">
              <a:ln>
                <a:solidFill>
                  <a:sysClr val="windowText" lastClr="000000"/>
                </a:solidFill>
              </a:ln>
              <a:solidFill>
                <a:sysClr val="windowText" lastClr="000000"/>
              </a:solidFill>
            </a:endParaRPr>
          </a:p>
        </p:txBody>
      </p:sp>
      <p:pic>
        <p:nvPicPr>
          <p:cNvPr id="10" name="Picture 9" descr="DSC_0006.JPG"/>
          <p:cNvPicPr>
            <a:picLocks noChangeAspect="1"/>
          </p:cNvPicPr>
          <p:nvPr/>
        </p:nvPicPr>
        <p:blipFill>
          <a:blip r:embed="rId3" cstate="print"/>
          <a:stretch>
            <a:fillRect/>
          </a:stretch>
        </p:blipFill>
        <p:spPr>
          <a:xfrm rot="5400000">
            <a:off x="4942577" y="2153196"/>
            <a:ext cx="4267201" cy="239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descr="DSC_0007.JPG"/>
          <p:cNvPicPr>
            <a:picLocks noChangeAspect="1"/>
          </p:cNvPicPr>
          <p:nvPr/>
        </p:nvPicPr>
        <p:blipFill>
          <a:blip r:embed="rId4" cstate="print"/>
          <a:stretch>
            <a:fillRect/>
          </a:stretch>
        </p:blipFill>
        <p:spPr>
          <a:xfrm rot="5400000">
            <a:off x="6751582" y="3992618"/>
            <a:ext cx="2575035" cy="1447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Left)">
                                      <p:cBhvr>
                                        <p:cTn id="7" dur="1000"/>
                                        <p:tgtEl>
                                          <p:spTgt spid="8"/>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trips(downLeft)">
                                      <p:cBhvr>
                                        <p:cTn id="11" dur="1000"/>
                                        <p:tgtEl>
                                          <p:spTgt spid="9"/>
                                        </p:tgtEl>
                                      </p:cBhvr>
                                    </p:animEffect>
                                  </p:childTnLst>
                                </p:cTn>
                              </p:par>
                            </p:childTnLst>
                          </p:cTn>
                        </p:par>
                        <p:par>
                          <p:cTn id="12" fill="hold">
                            <p:stCondLst>
                              <p:cond delay="2000"/>
                            </p:stCondLst>
                            <p:childTnLst>
                              <p:par>
                                <p:cTn id="13" presetID="18" presetClass="entr" presetSubtype="12"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trips(downLeft)">
                                      <p:cBhvr>
                                        <p:cTn id="15" dur="1000"/>
                                        <p:tgtEl>
                                          <p:spTgt spid="10"/>
                                        </p:tgtEl>
                                      </p:cBhvr>
                                    </p:animEffect>
                                  </p:childTnLst>
                                </p:cTn>
                              </p:par>
                            </p:childTnLst>
                          </p:cTn>
                        </p:par>
                        <p:par>
                          <p:cTn id="16" fill="hold">
                            <p:stCondLst>
                              <p:cond delay="3000"/>
                            </p:stCondLst>
                            <p:childTnLst>
                              <p:par>
                                <p:cTn id="17" presetID="18" presetClass="entr" presetSubtype="12"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downLeft)">
                                      <p:cBhvr>
                                        <p:cTn id="1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 name="Rounded Rectangle 9"/>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cxnSp>
        <p:nvCxnSpPr>
          <p:cNvPr id="12" name="Straight Arrow Connector 11"/>
          <p:cNvCxnSpPr/>
          <p:nvPr/>
        </p:nvCxnSpPr>
        <p:spPr>
          <a:xfrm>
            <a:off x="1676400" y="4267200"/>
            <a:ext cx="6477000" cy="0"/>
          </a:xfrm>
          <a:prstGeom prst="straightConnector1">
            <a:avLst/>
          </a:prstGeom>
          <a:ln w="28575">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1676400" y="1968689"/>
            <a:ext cx="0" cy="2298511"/>
          </a:xfrm>
          <a:prstGeom prst="straightConnector1">
            <a:avLst/>
          </a:prstGeom>
          <a:ln w="28575">
            <a:solidFill>
              <a:schemeClr val="tx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8099036" y="4114800"/>
            <a:ext cx="684803" cy="276999"/>
          </a:xfrm>
          <a:prstGeom prst="rect">
            <a:avLst/>
          </a:prstGeom>
          <a:noFill/>
        </p:spPr>
        <p:txBody>
          <a:bodyPr wrap="none" rtlCol="0">
            <a:spAutoFit/>
          </a:bodyPr>
          <a:lstStyle/>
          <a:p>
            <a:r>
              <a:rPr lang="en-US" sz="1200" b="1" dirty="0" smtClean="0"/>
              <a:t>Time</a:t>
            </a:r>
            <a:r>
              <a:rPr lang="en-US" sz="1200" dirty="0" smtClean="0"/>
              <a:t> hr</a:t>
            </a:r>
            <a:endParaRPr lang="en-US" sz="1200" dirty="0"/>
          </a:p>
        </p:txBody>
      </p:sp>
      <p:sp>
        <p:nvSpPr>
          <p:cNvPr id="16" name="TextBox 15"/>
          <p:cNvSpPr txBox="1"/>
          <p:nvPr/>
        </p:nvSpPr>
        <p:spPr>
          <a:xfrm>
            <a:off x="1066800" y="1524000"/>
            <a:ext cx="721672" cy="502702"/>
          </a:xfrm>
          <a:prstGeom prst="rect">
            <a:avLst/>
          </a:prstGeom>
          <a:noFill/>
        </p:spPr>
        <p:txBody>
          <a:bodyPr wrap="none" rtlCol="0">
            <a:spAutoFit/>
          </a:bodyPr>
          <a:lstStyle/>
          <a:p>
            <a:r>
              <a:rPr lang="en-US" sz="1600" dirty="0" smtClean="0"/>
              <a:t>A</a:t>
            </a:r>
            <a:r>
              <a:rPr lang="en-US" sz="1600" baseline="-25000" dirty="0" smtClean="0"/>
              <a:t>630 nm</a:t>
            </a:r>
          </a:p>
          <a:p>
            <a:r>
              <a:rPr lang="en-US" sz="1600" baseline="-25000" dirty="0" smtClean="0"/>
              <a:t>Mm</a:t>
            </a:r>
            <a:r>
              <a:rPr lang="en-US" sz="1600" baseline="30000" dirty="0" smtClean="0"/>
              <a:t>-1</a:t>
            </a:r>
            <a:endParaRPr lang="en-US" sz="1600" baseline="30000" dirty="0"/>
          </a:p>
        </p:txBody>
      </p:sp>
      <p:cxnSp>
        <p:nvCxnSpPr>
          <p:cNvPr id="18" name="Straight Connector 17"/>
          <p:cNvCxnSpPr/>
          <p:nvPr/>
        </p:nvCxnSpPr>
        <p:spPr>
          <a:xfrm flipV="1">
            <a:off x="1752600" y="3505200"/>
            <a:ext cx="5791200" cy="685800"/>
          </a:xfrm>
          <a:prstGeom prst="line">
            <a:avLst/>
          </a:prstGeom>
          <a:ln w="28575">
            <a:solidFill>
              <a:srgbClr val="FF0000"/>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1752600" y="1828800"/>
            <a:ext cx="3124200" cy="236220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1752600" y="3276600"/>
            <a:ext cx="5638800" cy="9144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1752600" y="2133600"/>
            <a:ext cx="3657600" cy="205740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1828800" y="2971800"/>
            <a:ext cx="5105400" cy="121920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7239000" y="3124200"/>
            <a:ext cx="837089" cy="230832"/>
          </a:xfrm>
          <a:prstGeom prst="rect">
            <a:avLst/>
          </a:prstGeom>
          <a:noFill/>
        </p:spPr>
        <p:txBody>
          <a:bodyPr wrap="none" rtlCol="0">
            <a:spAutoFit/>
          </a:bodyPr>
          <a:lstStyle/>
          <a:p>
            <a:r>
              <a:rPr lang="en-US" sz="900" dirty="0" smtClean="0"/>
              <a:t>Control group</a:t>
            </a:r>
            <a:endParaRPr lang="en-US" sz="900" dirty="0"/>
          </a:p>
        </p:txBody>
      </p:sp>
      <p:sp>
        <p:nvSpPr>
          <p:cNvPr id="40" name="TextBox 39"/>
          <p:cNvSpPr txBox="1"/>
          <p:nvPr/>
        </p:nvSpPr>
        <p:spPr>
          <a:xfrm>
            <a:off x="2209800" y="4343400"/>
            <a:ext cx="229550" cy="200055"/>
          </a:xfrm>
          <a:prstGeom prst="rect">
            <a:avLst/>
          </a:prstGeom>
          <a:noFill/>
        </p:spPr>
        <p:txBody>
          <a:bodyPr wrap="none" rtlCol="0">
            <a:spAutoFit/>
          </a:bodyPr>
          <a:lstStyle/>
          <a:p>
            <a:r>
              <a:rPr lang="en-US" sz="700" dirty="0" smtClean="0"/>
              <a:t>1</a:t>
            </a:r>
            <a:endParaRPr lang="en-US" sz="700" dirty="0"/>
          </a:p>
        </p:txBody>
      </p:sp>
      <p:sp>
        <p:nvSpPr>
          <p:cNvPr id="41" name="TextBox 40"/>
          <p:cNvSpPr txBox="1"/>
          <p:nvPr/>
        </p:nvSpPr>
        <p:spPr>
          <a:xfrm>
            <a:off x="6934200" y="2805223"/>
            <a:ext cx="1172116" cy="230832"/>
          </a:xfrm>
          <a:prstGeom prst="rect">
            <a:avLst/>
          </a:prstGeom>
          <a:noFill/>
        </p:spPr>
        <p:txBody>
          <a:bodyPr wrap="none" rtlCol="0">
            <a:spAutoFit/>
          </a:bodyPr>
          <a:lstStyle/>
          <a:p>
            <a:r>
              <a:rPr lang="en-US" sz="900" dirty="0" smtClean="0"/>
              <a:t>Lead + DMSA + MTW</a:t>
            </a:r>
            <a:endParaRPr lang="en-US" sz="900" dirty="0"/>
          </a:p>
        </p:txBody>
      </p:sp>
      <p:sp>
        <p:nvSpPr>
          <p:cNvPr id="42" name="TextBox 41"/>
          <p:cNvSpPr txBox="1"/>
          <p:nvPr/>
        </p:nvSpPr>
        <p:spPr>
          <a:xfrm>
            <a:off x="5410200" y="1981200"/>
            <a:ext cx="1596912" cy="230832"/>
          </a:xfrm>
          <a:prstGeom prst="rect">
            <a:avLst/>
          </a:prstGeom>
          <a:noFill/>
        </p:spPr>
        <p:txBody>
          <a:bodyPr wrap="none" rtlCol="0">
            <a:spAutoFit/>
          </a:bodyPr>
          <a:lstStyle/>
          <a:p>
            <a:r>
              <a:rPr lang="en-US" sz="900" dirty="0" smtClean="0"/>
              <a:t>Lead + DMSA + drinking water</a:t>
            </a:r>
            <a:endParaRPr lang="en-US" sz="900" dirty="0"/>
          </a:p>
        </p:txBody>
      </p:sp>
      <p:sp>
        <p:nvSpPr>
          <p:cNvPr id="43" name="TextBox 42"/>
          <p:cNvSpPr txBox="1"/>
          <p:nvPr/>
        </p:nvSpPr>
        <p:spPr>
          <a:xfrm>
            <a:off x="4953000" y="1600200"/>
            <a:ext cx="625492" cy="230832"/>
          </a:xfrm>
          <a:prstGeom prst="rect">
            <a:avLst/>
          </a:prstGeom>
          <a:noFill/>
        </p:spPr>
        <p:txBody>
          <a:bodyPr wrap="none" rtlCol="0">
            <a:spAutoFit/>
          </a:bodyPr>
          <a:lstStyle/>
          <a:p>
            <a:r>
              <a:rPr lang="en-US" sz="900" dirty="0" smtClean="0"/>
              <a:t>Lead ions</a:t>
            </a:r>
            <a:endParaRPr lang="en-US" sz="900" dirty="0"/>
          </a:p>
        </p:txBody>
      </p:sp>
      <p:sp>
        <p:nvSpPr>
          <p:cNvPr id="44" name="TextBox 43"/>
          <p:cNvSpPr txBox="1"/>
          <p:nvPr/>
        </p:nvSpPr>
        <p:spPr>
          <a:xfrm>
            <a:off x="3156006" y="4343400"/>
            <a:ext cx="229550" cy="200055"/>
          </a:xfrm>
          <a:prstGeom prst="rect">
            <a:avLst/>
          </a:prstGeom>
          <a:noFill/>
        </p:spPr>
        <p:txBody>
          <a:bodyPr wrap="none" rtlCol="0">
            <a:spAutoFit/>
          </a:bodyPr>
          <a:lstStyle/>
          <a:p>
            <a:r>
              <a:rPr lang="en-US" sz="700" dirty="0" smtClean="0"/>
              <a:t>2</a:t>
            </a:r>
            <a:endParaRPr lang="en-US" sz="700" dirty="0"/>
          </a:p>
        </p:txBody>
      </p:sp>
      <p:sp>
        <p:nvSpPr>
          <p:cNvPr id="45" name="TextBox 44"/>
          <p:cNvSpPr txBox="1"/>
          <p:nvPr/>
        </p:nvSpPr>
        <p:spPr>
          <a:xfrm>
            <a:off x="3998844" y="4343400"/>
            <a:ext cx="229550" cy="200055"/>
          </a:xfrm>
          <a:prstGeom prst="rect">
            <a:avLst/>
          </a:prstGeom>
          <a:noFill/>
        </p:spPr>
        <p:txBody>
          <a:bodyPr wrap="none" rtlCol="0">
            <a:spAutoFit/>
          </a:bodyPr>
          <a:lstStyle/>
          <a:p>
            <a:r>
              <a:rPr lang="en-US" sz="700" dirty="0" smtClean="0"/>
              <a:t>3</a:t>
            </a:r>
            <a:endParaRPr lang="en-US" sz="700" dirty="0"/>
          </a:p>
        </p:txBody>
      </p:sp>
      <p:sp>
        <p:nvSpPr>
          <p:cNvPr id="46" name="TextBox 45"/>
          <p:cNvSpPr txBox="1"/>
          <p:nvPr/>
        </p:nvSpPr>
        <p:spPr>
          <a:xfrm>
            <a:off x="4905292" y="4343400"/>
            <a:ext cx="229550" cy="200055"/>
          </a:xfrm>
          <a:prstGeom prst="rect">
            <a:avLst/>
          </a:prstGeom>
          <a:noFill/>
        </p:spPr>
        <p:txBody>
          <a:bodyPr wrap="none" rtlCol="0">
            <a:spAutoFit/>
          </a:bodyPr>
          <a:lstStyle/>
          <a:p>
            <a:r>
              <a:rPr lang="en-US" sz="700" dirty="0" smtClean="0"/>
              <a:t>4</a:t>
            </a:r>
            <a:endParaRPr lang="en-US" sz="700" dirty="0"/>
          </a:p>
        </p:txBody>
      </p:sp>
      <p:sp>
        <p:nvSpPr>
          <p:cNvPr id="49" name="TextBox 48"/>
          <p:cNvSpPr txBox="1"/>
          <p:nvPr/>
        </p:nvSpPr>
        <p:spPr>
          <a:xfrm>
            <a:off x="5732227" y="4343400"/>
            <a:ext cx="229550" cy="200055"/>
          </a:xfrm>
          <a:prstGeom prst="rect">
            <a:avLst/>
          </a:prstGeom>
          <a:noFill/>
        </p:spPr>
        <p:txBody>
          <a:bodyPr wrap="none" rtlCol="0">
            <a:spAutoFit/>
          </a:bodyPr>
          <a:lstStyle/>
          <a:p>
            <a:r>
              <a:rPr lang="en-US" sz="700" dirty="0" smtClean="0"/>
              <a:t>5</a:t>
            </a:r>
            <a:endParaRPr lang="en-US" sz="700" dirty="0"/>
          </a:p>
        </p:txBody>
      </p:sp>
      <p:sp>
        <p:nvSpPr>
          <p:cNvPr id="50" name="TextBox 49"/>
          <p:cNvSpPr txBox="1"/>
          <p:nvPr/>
        </p:nvSpPr>
        <p:spPr>
          <a:xfrm>
            <a:off x="6718189" y="4343400"/>
            <a:ext cx="229550" cy="200055"/>
          </a:xfrm>
          <a:prstGeom prst="rect">
            <a:avLst/>
          </a:prstGeom>
          <a:noFill/>
        </p:spPr>
        <p:txBody>
          <a:bodyPr wrap="none" rtlCol="0">
            <a:spAutoFit/>
          </a:bodyPr>
          <a:lstStyle/>
          <a:p>
            <a:r>
              <a:rPr lang="en-US" sz="700" dirty="0" smtClean="0"/>
              <a:t>6</a:t>
            </a:r>
            <a:endParaRPr lang="en-US" sz="700" dirty="0"/>
          </a:p>
        </p:txBody>
      </p:sp>
      <p:sp>
        <p:nvSpPr>
          <p:cNvPr id="51" name="TextBox 50"/>
          <p:cNvSpPr txBox="1"/>
          <p:nvPr/>
        </p:nvSpPr>
        <p:spPr>
          <a:xfrm>
            <a:off x="7521270" y="4343400"/>
            <a:ext cx="229550" cy="200055"/>
          </a:xfrm>
          <a:prstGeom prst="rect">
            <a:avLst/>
          </a:prstGeom>
          <a:noFill/>
        </p:spPr>
        <p:txBody>
          <a:bodyPr wrap="none" rtlCol="0">
            <a:spAutoFit/>
          </a:bodyPr>
          <a:lstStyle/>
          <a:p>
            <a:r>
              <a:rPr lang="en-US" sz="700" dirty="0" smtClean="0"/>
              <a:t>7</a:t>
            </a:r>
            <a:endParaRPr lang="en-US" sz="700" dirty="0"/>
          </a:p>
        </p:txBody>
      </p:sp>
      <p:sp>
        <p:nvSpPr>
          <p:cNvPr id="52" name="Rounded Rectangle 51"/>
          <p:cNvSpPr/>
          <p:nvPr/>
        </p:nvSpPr>
        <p:spPr>
          <a:xfrm>
            <a:off x="3200400" y="990600"/>
            <a:ext cx="25146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Hb Auto-oxidation rate</a:t>
            </a:r>
            <a:endParaRPr lang="en-US" sz="900" dirty="0">
              <a:latin typeface="AvantGarde Md BT" pitchFamily="34" charset="0"/>
            </a:endParaRPr>
          </a:p>
        </p:txBody>
      </p:sp>
      <p:sp>
        <p:nvSpPr>
          <p:cNvPr id="53" name="TextBox 52"/>
          <p:cNvSpPr txBox="1"/>
          <p:nvPr/>
        </p:nvSpPr>
        <p:spPr>
          <a:xfrm>
            <a:off x="7592028" y="3451746"/>
            <a:ext cx="670376" cy="230832"/>
          </a:xfrm>
          <a:prstGeom prst="rect">
            <a:avLst/>
          </a:prstGeom>
          <a:noFill/>
        </p:spPr>
        <p:txBody>
          <a:bodyPr wrap="none" rtlCol="0">
            <a:spAutoFit/>
          </a:bodyPr>
          <a:lstStyle/>
          <a:p>
            <a:r>
              <a:rPr lang="en-US" sz="900" dirty="0" smtClean="0"/>
              <a:t>MTW only</a:t>
            </a:r>
            <a:endParaRPr lang="en-US" sz="900" dirty="0"/>
          </a:p>
        </p:txBody>
      </p:sp>
      <p:pic>
        <p:nvPicPr>
          <p:cNvPr id="54" name="Picture 53" descr="images.png"/>
          <p:cNvPicPr>
            <a:picLocks noChangeAspect="1"/>
          </p:cNvPicPr>
          <p:nvPr/>
        </p:nvPicPr>
        <p:blipFill>
          <a:blip r:embed="rId3" cstate="print"/>
          <a:stretch>
            <a:fillRect/>
          </a:stretch>
        </p:blipFill>
        <p:spPr>
          <a:xfrm>
            <a:off x="304800" y="4343400"/>
            <a:ext cx="3138488" cy="2088521"/>
          </a:xfrm>
          <a:prstGeom prst="rect">
            <a:avLst/>
          </a:prstGeom>
        </p:spPr>
      </p:pic>
      <p:pic>
        <p:nvPicPr>
          <p:cNvPr id="32" name="Picture 31" descr="JBO_17_9_090901_f001.png"/>
          <p:cNvPicPr>
            <a:picLocks noChangeAspect="1"/>
          </p:cNvPicPr>
          <p:nvPr/>
        </p:nvPicPr>
        <p:blipFill>
          <a:blip r:embed="rId4" cstate="print"/>
          <a:stretch>
            <a:fillRect/>
          </a:stretch>
        </p:blipFill>
        <p:spPr>
          <a:xfrm>
            <a:off x="3657601" y="4427538"/>
            <a:ext cx="2819399" cy="201715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000"/>
                                        <p:tgtEl>
                                          <p:spTgt spid="12"/>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dissolve">
                                      <p:cBhvr>
                                        <p:cTn id="11" dur="1000"/>
                                        <p:tgtEl>
                                          <p:spTgt spid="13"/>
                                        </p:tgtEl>
                                      </p:cBhvr>
                                    </p:animEffect>
                                  </p:childTnLst>
                                </p:cTn>
                              </p:par>
                            </p:childTnLst>
                          </p:cTn>
                        </p:par>
                        <p:par>
                          <p:cTn id="12" fill="hold">
                            <p:stCondLst>
                              <p:cond delay="2000"/>
                            </p:stCondLst>
                            <p:childTnLst>
                              <p:par>
                                <p:cTn id="13" presetID="9"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1000"/>
                                        <p:tgtEl>
                                          <p:spTgt spid="15"/>
                                        </p:tgtEl>
                                      </p:cBhvr>
                                    </p:animEffect>
                                  </p:childTnLst>
                                </p:cTn>
                              </p:par>
                            </p:childTnLst>
                          </p:cTn>
                        </p:par>
                        <p:par>
                          <p:cTn id="16" fill="hold">
                            <p:stCondLst>
                              <p:cond delay="3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1000"/>
                                        <p:tgtEl>
                                          <p:spTgt spid="16"/>
                                        </p:tgtEl>
                                      </p:cBhvr>
                                    </p:animEffect>
                                  </p:childTnLst>
                                </p:cTn>
                              </p:par>
                            </p:childTnLst>
                          </p:cTn>
                        </p:par>
                        <p:par>
                          <p:cTn id="20" fill="hold">
                            <p:stCondLst>
                              <p:cond delay="4000"/>
                            </p:stCondLst>
                            <p:childTnLst>
                              <p:par>
                                <p:cTn id="21" presetID="9"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dissolve">
                                      <p:cBhvr>
                                        <p:cTn id="23" dur="1000"/>
                                        <p:tgtEl>
                                          <p:spTgt spid="18"/>
                                        </p:tgtEl>
                                      </p:cBhvr>
                                    </p:animEffect>
                                  </p:childTnLst>
                                </p:cTn>
                              </p:par>
                            </p:childTnLst>
                          </p:cTn>
                        </p:par>
                        <p:par>
                          <p:cTn id="24" fill="hold">
                            <p:stCondLst>
                              <p:cond delay="5000"/>
                            </p:stCondLst>
                            <p:childTnLst>
                              <p:par>
                                <p:cTn id="25" presetID="9" presetClass="entr" presetSubtype="0" fill="hold" grpId="0" nodeType="after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dissolve">
                                      <p:cBhvr>
                                        <p:cTn id="27" dur="1000"/>
                                        <p:tgtEl>
                                          <p:spTgt spid="53"/>
                                        </p:tgtEl>
                                      </p:cBhvr>
                                    </p:animEffect>
                                  </p:childTnLst>
                                </p:cTn>
                              </p:par>
                            </p:childTnLst>
                          </p:cTn>
                        </p:par>
                        <p:par>
                          <p:cTn id="28" fill="hold">
                            <p:stCondLst>
                              <p:cond delay="6000"/>
                            </p:stCondLst>
                            <p:childTnLst>
                              <p:par>
                                <p:cTn id="29" presetID="9" presetClass="entr" presetSubtype="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dissolve">
                                      <p:cBhvr>
                                        <p:cTn id="31" dur="1000"/>
                                        <p:tgtEl>
                                          <p:spTgt spid="21"/>
                                        </p:tgtEl>
                                      </p:cBhvr>
                                    </p:animEffect>
                                  </p:childTnLst>
                                </p:cTn>
                              </p:par>
                            </p:childTnLst>
                          </p:cTn>
                        </p:par>
                        <p:par>
                          <p:cTn id="32" fill="hold">
                            <p:stCondLst>
                              <p:cond delay="7000"/>
                            </p:stCondLst>
                            <p:childTnLst>
                              <p:par>
                                <p:cTn id="33" presetID="9"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dissolve">
                                      <p:cBhvr>
                                        <p:cTn id="35" dur="1000"/>
                                        <p:tgtEl>
                                          <p:spTgt spid="33"/>
                                        </p:tgtEl>
                                      </p:cBhvr>
                                    </p:animEffect>
                                  </p:childTnLst>
                                </p:cTn>
                              </p:par>
                            </p:childTnLst>
                          </p:cTn>
                        </p:par>
                        <p:par>
                          <p:cTn id="36" fill="hold">
                            <p:stCondLst>
                              <p:cond delay="8000"/>
                            </p:stCondLst>
                            <p:childTnLst>
                              <p:par>
                                <p:cTn id="37" presetID="9" presetClass="entr" presetSubtype="0"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dissolve">
                                      <p:cBhvr>
                                        <p:cTn id="39" dur="1000"/>
                                        <p:tgtEl>
                                          <p:spTgt spid="30"/>
                                        </p:tgtEl>
                                      </p:cBhvr>
                                    </p:animEffect>
                                  </p:childTnLst>
                                </p:cTn>
                              </p:par>
                            </p:childTnLst>
                          </p:cTn>
                        </p:par>
                        <p:par>
                          <p:cTn id="40" fill="hold">
                            <p:stCondLst>
                              <p:cond delay="9000"/>
                            </p:stCondLst>
                            <p:childTnLst>
                              <p:par>
                                <p:cTn id="41" presetID="9"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dissolve">
                                      <p:cBhvr>
                                        <p:cTn id="43" dur="1000"/>
                                        <p:tgtEl>
                                          <p:spTgt spid="41"/>
                                        </p:tgtEl>
                                      </p:cBhvr>
                                    </p:animEffect>
                                  </p:childTnLst>
                                </p:cTn>
                              </p:par>
                            </p:childTnLst>
                          </p:cTn>
                        </p:par>
                        <p:par>
                          <p:cTn id="44" fill="hold">
                            <p:stCondLst>
                              <p:cond delay="10000"/>
                            </p:stCondLst>
                            <p:childTnLst>
                              <p:par>
                                <p:cTn id="45" presetID="9" presetClass="entr" presetSubtype="0"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dissolve">
                                      <p:cBhvr>
                                        <p:cTn id="47" dur="1000"/>
                                        <p:tgtEl>
                                          <p:spTgt spid="27"/>
                                        </p:tgtEl>
                                      </p:cBhvr>
                                    </p:animEffect>
                                  </p:childTnLst>
                                </p:cTn>
                              </p:par>
                            </p:childTnLst>
                          </p:cTn>
                        </p:par>
                        <p:par>
                          <p:cTn id="48" fill="hold">
                            <p:stCondLst>
                              <p:cond delay="11000"/>
                            </p:stCondLst>
                            <p:childTnLst>
                              <p:par>
                                <p:cTn id="49" presetID="9" presetClass="entr" presetSubtype="0"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dissolve">
                                      <p:cBhvr>
                                        <p:cTn id="51" dur="1000"/>
                                        <p:tgtEl>
                                          <p:spTgt spid="42"/>
                                        </p:tgtEl>
                                      </p:cBhvr>
                                    </p:animEffect>
                                  </p:childTnLst>
                                </p:cTn>
                              </p:par>
                            </p:childTnLst>
                          </p:cTn>
                        </p:par>
                        <p:par>
                          <p:cTn id="52" fill="hold">
                            <p:stCondLst>
                              <p:cond delay="12000"/>
                            </p:stCondLst>
                            <p:childTnLst>
                              <p:par>
                                <p:cTn id="53" presetID="9"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dissolve">
                                      <p:cBhvr>
                                        <p:cTn id="55" dur="1000"/>
                                        <p:tgtEl>
                                          <p:spTgt spid="19"/>
                                        </p:tgtEl>
                                      </p:cBhvr>
                                    </p:animEffect>
                                  </p:childTnLst>
                                </p:cTn>
                              </p:par>
                            </p:childTnLst>
                          </p:cTn>
                        </p:par>
                        <p:par>
                          <p:cTn id="56" fill="hold">
                            <p:stCondLst>
                              <p:cond delay="13000"/>
                            </p:stCondLst>
                            <p:childTnLst>
                              <p:par>
                                <p:cTn id="57" presetID="9" presetClass="entr" presetSubtype="0" fill="hold" grpId="0"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dissolve">
                                      <p:cBhvr>
                                        <p:cTn id="59"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3" grpId="0"/>
      <p:bldP spid="41" grpId="0"/>
      <p:bldP spid="42" grpId="0"/>
      <p:bldP spid="43" grpId="0"/>
      <p:bldP spid="5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 name="Rounded Rectangle 9"/>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sp>
        <p:nvSpPr>
          <p:cNvPr id="52" name="Rounded Rectangle 51"/>
          <p:cNvSpPr/>
          <p:nvPr/>
        </p:nvSpPr>
        <p:spPr>
          <a:xfrm>
            <a:off x="3200400" y="990600"/>
            <a:ext cx="25146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Hb Intrinsic viscosity</a:t>
            </a:r>
            <a:endParaRPr lang="en-US" sz="900" dirty="0">
              <a:latin typeface="AvantGarde Md BT" pitchFamily="34" charset="0"/>
            </a:endParaRPr>
          </a:p>
        </p:txBody>
      </p:sp>
      <p:sp>
        <p:nvSpPr>
          <p:cNvPr id="32" name="TextBox 31"/>
          <p:cNvSpPr txBox="1"/>
          <p:nvPr/>
        </p:nvSpPr>
        <p:spPr>
          <a:xfrm>
            <a:off x="1143000" y="1657064"/>
            <a:ext cx="7315200" cy="830997"/>
          </a:xfrm>
          <a:prstGeom prst="rect">
            <a:avLst/>
          </a:prstGeom>
          <a:noFill/>
        </p:spPr>
        <p:txBody>
          <a:bodyPr wrap="square" rtlCol="0">
            <a:spAutoFit/>
          </a:bodyPr>
          <a:lstStyle/>
          <a:p>
            <a:r>
              <a:rPr lang="en-US" sz="1600" dirty="0" smtClean="0"/>
              <a:t>The extrapolation of the line represent the graph between concentration and the division of relative viscosity over the concentration fives the intrinsic viscosity of the hemoglobin. This is mean the viscosity when the effect of solvent is canceled.</a:t>
            </a:r>
            <a:endParaRPr lang="en-US" sz="1600" dirty="0"/>
          </a:p>
        </p:txBody>
      </p:sp>
      <p:cxnSp>
        <p:nvCxnSpPr>
          <p:cNvPr id="35" name="Straight Arrow Connector 34"/>
          <p:cNvCxnSpPr/>
          <p:nvPr/>
        </p:nvCxnSpPr>
        <p:spPr>
          <a:xfrm flipV="1">
            <a:off x="1371600" y="2514600"/>
            <a:ext cx="0" cy="2057400"/>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1371600" y="4572000"/>
            <a:ext cx="6019800" cy="0"/>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7311902" y="4126468"/>
            <a:ext cx="308098" cy="369332"/>
          </a:xfrm>
          <a:prstGeom prst="rect">
            <a:avLst/>
          </a:prstGeom>
          <a:noFill/>
        </p:spPr>
        <p:txBody>
          <a:bodyPr wrap="none" rtlCol="0">
            <a:spAutoFit/>
          </a:bodyPr>
          <a:lstStyle/>
          <a:p>
            <a:r>
              <a:rPr lang="en-US" b="1" dirty="0" smtClean="0"/>
              <a:t>C</a:t>
            </a:r>
            <a:endParaRPr lang="en-US" b="1" dirty="0"/>
          </a:p>
        </p:txBody>
      </p:sp>
      <p:sp>
        <p:nvSpPr>
          <p:cNvPr id="48" name="TextBox 47"/>
          <p:cNvSpPr txBox="1"/>
          <p:nvPr/>
        </p:nvSpPr>
        <p:spPr>
          <a:xfrm>
            <a:off x="451041" y="2286000"/>
            <a:ext cx="768159" cy="420628"/>
          </a:xfrm>
          <a:prstGeom prst="rect">
            <a:avLst/>
          </a:prstGeom>
          <a:noFill/>
        </p:spPr>
        <p:txBody>
          <a:bodyPr wrap="none" rtlCol="0">
            <a:spAutoFit/>
          </a:bodyPr>
          <a:lstStyle/>
          <a:p>
            <a:r>
              <a:rPr lang="en-US" sz="2000" b="1" baseline="-25000" dirty="0" smtClean="0">
                <a:sym typeface="Symbol"/>
              </a:rPr>
              <a:t>♈︎</a:t>
            </a:r>
            <a:r>
              <a:rPr lang="en-US" sz="3200" b="1" baseline="-25000" dirty="0" smtClean="0">
                <a:sym typeface="Symbol"/>
              </a:rPr>
              <a:t>/C</a:t>
            </a:r>
            <a:endParaRPr lang="en-US" b="1" baseline="-25000" dirty="0"/>
          </a:p>
        </p:txBody>
      </p:sp>
      <p:cxnSp>
        <p:nvCxnSpPr>
          <p:cNvPr id="56" name="Straight Connector 55"/>
          <p:cNvCxnSpPr/>
          <p:nvPr/>
        </p:nvCxnSpPr>
        <p:spPr>
          <a:xfrm flipV="1">
            <a:off x="2438400" y="3352800"/>
            <a:ext cx="3581400" cy="6096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V="1">
            <a:off x="1426192" y="3984008"/>
            <a:ext cx="914400" cy="15240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checkerboard(across)">
                                      <p:cBhvr>
                                        <p:cTn id="7" dur="1000"/>
                                        <p:tgtEl>
                                          <p:spTgt spid="38"/>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checkerboard(across)">
                                      <p:cBhvr>
                                        <p:cTn id="10" dur="1000"/>
                                        <p:tgtEl>
                                          <p:spTgt spid="47"/>
                                        </p:tgtEl>
                                      </p:cBhvr>
                                    </p:animEffect>
                                  </p:childTnLst>
                                </p:cTn>
                              </p:par>
                              <p:par>
                                <p:cTn id="11" presetID="5" presetClass="entr" presetSubtype="10"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checkerboard(across)">
                                      <p:cBhvr>
                                        <p:cTn id="13" dur="1000"/>
                                        <p:tgtEl>
                                          <p:spTgt spid="35"/>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checkerboard(across)">
                                      <p:cBhvr>
                                        <p:cTn id="16" dur="1000"/>
                                        <p:tgtEl>
                                          <p:spTgt spid="48"/>
                                        </p:tgtEl>
                                      </p:cBhvr>
                                    </p:animEffect>
                                  </p:childTnLst>
                                </p:cTn>
                              </p:par>
                              <p:par>
                                <p:cTn id="17" presetID="5" presetClass="entr" presetSubtype="10" fill="hold" nodeType="with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checkerboard(across)">
                                      <p:cBhvr>
                                        <p:cTn id="19" dur="1000"/>
                                        <p:tgtEl>
                                          <p:spTgt spid="56"/>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checkerboard(across)">
                                      <p:cBhvr>
                                        <p:cTn id="22" dur="1000"/>
                                        <p:tgtEl>
                                          <p:spTgt spid="32"/>
                                        </p:tgtEl>
                                      </p:cBhvr>
                                    </p:animEffect>
                                  </p:childTnLst>
                                </p:cTn>
                              </p:par>
                            </p:childTnLst>
                          </p:cTn>
                        </p:par>
                        <p:par>
                          <p:cTn id="23" fill="hold">
                            <p:stCondLst>
                              <p:cond delay="1000"/>
                            </p:stCondLst>
                            <p:childTnLst>
                              <p:par>
                                <p:cTn id="24" presetID="2" presetClass="entr" presetSubtype="2" fill="hold" nodeType="after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1+#ppt_w/2"/>
                                          </p:val>
                                        </p:tav>
                                        <p:tav tm="100000">
                                          <p:val>
                                            <p:strVal val="#ppt_x"/>
                                          </p:val>
                                        </p:tav>
                                      </p:tavLst>
                                    </p:anim>
                                    <p:anim calcmode="lin" valueType="num">
                                      <p:cBhvr additive="base">
                                        <p:cTn id="2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 name="Rounded Rectangle 9"/>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sp>
        <p:nvSpPr>
          <p:cNvPr id="52" name="Rounded Rectangle 51"/>
          <p:cNvSpPr/>
          <p:nvPr/>
        </p:nvSpPr>
        <p:spPr>
          <a:xfrm>
            <a:off x="3200400" y="990600"/>
            <a:ext cx="25146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Hb Intrinsic viscosity</a:t>
            </a:r>
            <a:endParaRPr lang="en-US" sz="900" dirty="0">
              <a:latin typeface="AvantGarde Md BT" pitchFamily="34" charset="0"/>
            </a:endParaRPr>
          </a:p>
        </p:txBody>
      </p:sp>
      <p:sp>
        <p:nvSpPr>
          <p:cNvPr id="32" name="TextBox 31"/>
          <p:cNvSpPr txBox="1"/>
          <p:nvPr/>
        </p:nvSpPr>
        <p:spPr>
          <a:xfrm>
            <a:off x="1143000" y="1657064"/>
            <a:ext cx="7315200" cy="830997"/>
          </a:xfrm>
          <a:prstGeom prst="rect">
            <a:avLst/>
          </a:prstGeom>
          <a:noFill/>
        </p:spPr>
        <p:txBody>
          <a:bodyPr wrap="square" rtlCol="0">
            <a:spAutoFit/>
          </a:bodyPr>
          <a:lstStyle/>
          <a:p>
            <a:r>
              <a:rPr lang="en-US" sz="1600" dirty="0" smtClean="0"/>
              <a:t>The extrapolation of the line represent the graph between concentration and the division of relative viscosity over the concentration fives the intrinsic viscosity of the hemoglobin. This is mean the viscosity when the effect of solvent is canceled.</a:t>
            </a:r>
            <a:endParaRPr lang="en-US" sz="1600" dirty="0"/>
          </a:p>
        </p:txBody>
      </p:sp>
      <p:graphicFrame>
        <p:nvGraphicFramePr>
          <p:cNvPr id="17" name="Table 16"/>
          <p:cNvGraphicFramePr>
            <a:graphicFrameLocks noGrp="1"/>
          </p:cNvGraphicFramePr>
          <p:nvPr/>
        </p:nvGraphicFramePr>
        <p:xfrm>
          <a:off x="1447800" y="2819400"/>
          <a:ext cx="6096000" cy="13716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572153">
                <a:tc>
                  <a:txBody>
                    <a:bodyPr/>
                    <a:lstStyle/>
                    <a:p>
                      <a:pPr algn="ctr"/>
                      <a:endParaRPr lang="en-US" dirty="0"/>
                    </a:p>
                  </a:txBody>
                  <a:tcPr/>
                </a:tc>
                <a:tc>
                  <a:txBody>
                    <a:bodyPr/>
                    <a:lstStyle/>
                    <a:p>
                      <a:pPr algn="ctr"/>
                      <a:r>
                        <a:rPr lang="en-US" dirty="0" smtClean="0"/>
                        <a:t>Control</a:t>
                      </a:r>
                      <a:endParaRPr lang="en-US" dirty="0"/>
                    </a:p>
                  </a:txBody>
                  <a:tcPr/>
                </a:tc>
                <a:tc>
                  <a:txBody>
                    <a:bodyPr/>
                    <a:lstStyle/>
                    <a:p>
                      <a:pPr algn="ctr"/>
                      <a:r>
                        <a:rPr lang="en-US" dirty="0" smtClean="0"/>
                        <a:t>G2</a:t>
                      </a:r>
                      <a:endParaRPr lang="en-US" dirty="0"/>
                    </a:p>
                  </a:txBody>
                  <a:tcPr/>
                </a:tc>
                <a:tc>
                  <a:txBody>
                    <a:bodyPr/>
                    <a:lstStyle/>
                    <a:p>
                      <a:pPr algn="ctr"/>
                      <a:r>
                        <a:rPr lang="en-US" dirty="0" smtClean="0"/>
                        <a:t>G3</a:t>
                      </a:r>
                      <a:endParaRPr lang="en-US" dirty="0"/>
                    </a:p>
                  </a:txBody>
                  <a:tcPr/>
                </a:tc>
                <a:tc>
                  <a:txBody>
                    <a:bodyPr/>
                    <a:lstStyle/>
                    <a:p>
                      <a:pPr algn="ctr"/>
                      <a:r>
                        <a:rPr lang="en-US" dirty="0" smtClean="0"/>
                        <a:t>G4</a:t>
                      </a:r>
                      <a:endParaRPr lang="en-US" dirty="0"/>
                    </a:p>
                  </a:txBody>
                  <a:tcPr/>
                </a:tc>
                <a:tc>
                  <a:txBody>
                    <a:bodyPr/>
                    <a:lstStyle/>
                    <a:p>
                      <a:pPr algn="ctr"/>
                      <a:r>
                        <a:rPr lang="en-US" dirty="0" smtClean="0"/>
                        <a:t>G5</a:t>
                      </a:r>
                      <a:endParaRPr lang="en-US" dirty="0"/>
                    </a:p>
                  </a:txBody>
                  <a:tcPr>
                    <a:solidFill>
                      <a:srgbClr val="00B0F0"/>
                    </a:solidFill>
                  </a:tcPr>
                </a:tc>
              </a:tr>
              <a:tr h="799447">
                <a:tc>
                  <a:txBody>
                    <a:bodyPr/>
                    <a:lstStyle/>
                    <a:p>
                      <a:pPr algn="ctr"/>
                      <a:r>
                        <a:rPr lang="en-US" sz="1400" dirty="0" smtClean="0"/>
                        <a:t>Intrinsic viscosity</a:t>
                      </a:r>
                      <a:endParaRPr lang="en-US" dirty="0"/>
                    </a:p>
                  </a:txBody>
                  <a:tcPr/>
                </a:tc>
                <a:tc>
                  <a:txBody>
                    <a:bodyPr/>
                    <a:lstStyle/>
                    <a:p>
                      <a:pPr algn="ctr"/>
                      <a:r>
                        <a:rPr lang="en-US" sz="1600" dirty="0" smtClean="0"/>
                        <a:t>0.0311 ± 0.0031</a:t>
                      </a:r>
                      <a:endParaRPr lang="en-US" sz="1600" dirty="0"/>
                    </a:p>
                  </a:txBody>
                  <a:tcPr/>
                </a:tc>
                <a:tc>
                  <a:txBody>
                    <a:bodyPr/>
                    <a:lstStyle/>
                    <a:p>
                      <a:pPr algn="ctr"/>
                      <a:r>
                        <a:rPr lang="en-US" sz="1600" dirty="0" smtClean="0"/>
                        <a:t>0.0291 ± 0.0028</a:t>
                      </a:r>
                      <a:endParaRPr lang="en-US" sz="1600" dirty="0"/>
                    </a:p>
                  </a:txBody>
                  <a:tcPr/>
                </a:tc>
                <a:tc>
                  <a:txBody>
                    <a:bodyPr/>
                    <a:lstStyle/>
                    <a:p>
                      <a:pPr algn="ctr"/>
                      <a:r>
                        <a:rPr lang="en-US" sz="1600" dirty="0" smtClean="0"/>
                        <a:t>0.0398 ± 0.0032</a:t>
                      </a:r>
                      <a:endParaRPr lang="en-US" sz="1600" dirty="0"/>
                    </a:p>
                  </a:txBody>
                  <a:tcPr/>
                </a:tc>
                <a:tc>
                  <a:txBody>
                    <a:bodyPr/>
                    <a:lstStyle/>
                    <a:p>
                      <a:pPr algn="ctr"/>
                      <a:r>
                        <a:rPr lang="en-US" sz="1600" dirty="0" smtClean="0"/>
                        <a:t>0.0331 ± 0.0029</a:t>
                      </a:r>
                      <a:endParaRPr lang="en-US" sz="1600" dirty="0"/>
                    </a:p>
                  </a:txBody>
                  <a:tcPr/>
                </a:tc>
                <a:tc>
                  <a:txBody>
                    <a:bodyPr/>
                    <a:lstStyle/>
                    <a:p>
                      <a:pPr algn="ctr"/>
                      <a:r>
                        <a:rPr lang="en-US" sz="1600" dirty="0" smtClean="0"/>
                        <a:t>0.0324 ± 0.0031</a:t>
                      </a:r>
                      <a:endParaRPr lang="en-US" sz="1600" dirty="0"/>
                    </a:p>
                  </a:txBody>
                  <a:tcPr>
                    <a:solidFill>
                      <a:srgbClr val="00B0F0"/>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1000" fill="hold"/>
                                        <p:tgtEl>
                                          <p:spTgt spid="52"/>
                                        </p:tgtEl>
                                        <p:attrNameLst>
                                          <p:attrName>ppt_x</p:attrName>
                                        </p:attrNameLst>
                                      </p:cBhvr>
                                      <p:tavLst>
                                        <p:tav tm="0">
                                          <p:val>
                                            <p:strVal val="#ppt_x"/>
                                          </p:val>
                                        </p:tav>
                                        <p:tav tm="100000">
                                          <p:val>
                                            <p:strVal val="#ppt_x"/>
                                          </p:val>
                                        </p:tav>
                                      </p:tavLst>
                                    </p:anim>
                                    <p:anim calcmode="lin" valueType="num">
                                      <p:cBhvr additive="base">
                                        <p:cTn id="8" dur="1000" fill="hold"/>
                                        <p:tgtEl>
                                          <p:spTgt spid="52"/>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1000" fill="hold"/>
                                        <p:tgtEl>
                                          <p:spTgt spid="32"/>
                                        </p:tgtEl>
                                        <p:attrNameLst>
                                          <p:attrName>ppt_x</p:attrName>
                                        </p:attrNameLst>
                                      </p:cBhvr>
                                      <p:tavLst>
                                        <p:tav tm="0">
                                          <p:val>
                                            <p:strVal val="#ppt_x"/>
                                          </p:val>
                                        </p:tav>
                                        <p:tav tm="100000">
                                          <p:val>
                                            <p:strVal val="#ppt_x"/>
                                          </p:val>
                                        </p:tav>
                                      </p:tavLst>
                                    </p:anim>
                                    <p:anim calcmode="lin" valueType="num">
                                      <p:cBhvr additive="base">
                                        <p:cTn id="13" dur="1000" fill="hold"/>
                                        <p:tgtEl>
                                          <p:spTgt spid="32"/>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ppt_x"/>
                                          </p:val>
                                        </p:tav>
                                        <p:tav tm="100000">
                                          <p:val>
                                            <p:strVal val="#ppt_x"/>
                                          </p:val>
                                        </p:tav>
                                      </p:tavLst>
                                    </p:anim>
                                    <p:anim calcmode="lin" valueType="num">
                                      <p:cBhvr additive="base">
                                        <p:cTn id="18"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 name="Rounded Rectangle 9"/>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sp>
        <p:nvSpPr>
          <p:cNvPr id="52" name="Rounded Rectangle 51"/>
          <p:cNvSpPr/>
          <p:nvPr/>
        </p:nvSpPr>
        <p:spPr>
          <a:xfrm>
            <a:off x="3200400" y="990600"/>
            <a:ext cx="25146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Hb Electrical Conductivity</a:t>
            </a:r>
            <a:endParaRPr lang="en-US" sz="900" dirty="0">
              <a:latin typeface="AvantGarde Md BT" pitchFamily="34" charset="0"/>
            </a:endParaRPr>
          </a:p>
        </p:txBody>
      </p:sp>
      <p:sp>
        <p:nvSpPr>
          <p:cNvPr id="32" name="TextBox 31"/>
          <p:cNvSpPr txBox="1"/>
          <p:nvPr/>
        </p:nvSpPr>
        <p:spPr>
          <a:xfrm>
            <a:off x="1143000" y="1657064"/>
            <a:ext cx="7315200" cy="830997"/>
          </a:xfrm>
          <a:prstGeom prst="rect">
            <a:avLst/>
          </a:prstGeom>
          <a:noFill/>
        </p:spPr>
        <p:txBody>
          <a:bodyPr wrap="square" rtlCol="0">
            <a:spAutoFit/>
          </a:bodyPr>
          <a:lstStyle/>
          <a:p>
            <a:r>
              <a:rPr lang="en-US" sz="1600" dirty="0" smtClean="0"/>
              <a:t>Hemoglobin molecules have hydrophobic groups in the their surface and these groups can act as electrical conductivity area, the speed by which the electricity run over the surface reflects a picture about the 3D dimensional structure of the molecules.</a:t>
            </a:r>
            <a:endParaRPr lang="en-US" sz="1600" dirty="0"/>
          </a:p>
        </p:txBody>
      </p:sp>
      <p:graphicFrame>
        <p:nvGraphicFramePr>
          <p:cNvPr id="17" name="Table 16"/>
          <p:cNvGraphicFramePr>
            <a:graphicFrameLocks noGrp="1"/>
          </p:cNvGraphicFramePr>
          <p:nvPr/>
        </p:nvGraphicFramePr>
        <p:xfrm>
          <a:off x="1295400" y="2819400"/>
          <a:ext cx="6553200" cy="1371600"/>
        </p:xfrm>
        <a:graphic>
          <a:graphicData uri="http://schemas.openxmlformats.org/drawingml/2006/table">
            <a:tbl>
              <a:tblPr firstRow="1" bandRow="1">
                <a:tableStyleId>{5C22544A-7EE6-4342-B048-85BDC9FD1C3A}</a:tableStyleId>
              </a:tblPr>
              <a:tblGrid>
                <a:gridCol w="1092200"/>
                <a:gridCol w="1092200"/>
                <a:gridCol w="1092200"/>
                <a:gridCol w="1092200"/>
                <a:gridCol w="1092200"/>
                <a:gridCol w="1092200"/>
              </a:tblGrid>
              <a:tr h="572153">
                <a:tc>
                  <a:txBody>
                    <a:bodyPr/>
                    <a:lstStyle/>
                    <a:p>
                      <a:pPr algn="ctr"/>
                      <a:endParaRPr lang="en-US" dirty="0"/>
                    </a:p>
                  </a:txBody>
                  <a:tcPr/>
                </a:tc>
                <a:tc>
                  <a:txBody>
                    <a:bodyPr/>
                    <a:lstStyle/>
                    <a:p>
                      <a:pPr algn="ctr"/>
                      <a:r>
                        <a:rPr lang="en-US" dirty="0" smtClean="0"/>
                        <a:t>Control</a:t>
                      </a:r>
                      <a:endParaRPr lang="en-US" dirty="0"/>
                    </a:p>
                  </a:txBody>
                  <a:tcPr/>
                </a:tc>
                <a:tc>
                  <a:txBody>
                    <a:bodyPr/>
                    <a:lstStyle/>
                    <a:p>
                      <a:pPr algn="ctr"/>
                      <a:r>
                        <a:rPr lang="en-US" dirty="0" smtClean="0"/>
                        <a:t>G2</a:t>
                      </a:r>
                      <a:endParaRPr lang="en-US" dirty="0"/>
                    </a:p>
                  </a:txBody>
                  <a:tcPr/>
                </a:tc>
                <a:tc>
                  <a:txBody>
                    <a:bodyPr/>
                    <a:lstStyle/>
                    <a:p>
                      <a:pPr algn="ctr"/>
                      <a:r>
                        <a:rPr lang="en-US" dirty="0" smtClean="0"/>
                        <a:t>G3</a:t>
                      </a:r>
                      <a:endParaRPr lang="en-US" dirty="0"/>
                    </a:p>
                  </a:txBody>
                  <a:tcPr/>
                </a:tc>
                <a:tc>
                  <a:txBody>
                    <a:bodyPr/>
                    <a:lstStyle/>
                    <a:p>
                      <a:pPr algn="ctr"/>
                      <a:r>
                        <a:rPr lang="en-US" dirty="0" smtClean="0"/>
                        <a:t>G4</a:t>
                      </a:r>
                      <a:endParaRPr lang="en-US" dirty="0"/>
                    </a:p>
                  </a:txBody>
                  <a:tcPr/>
                </a:tc>
                <a:tc>
                  <a:txBody>
                    <a:bodyPr/>
                    <a:lstStyle/>
                    <a:p>
                      <a:pPr algn="ctr"/>
                      <a:r>
                        <a:rPr lang="en-US" dirty="0" smtClean="0"/>
                        <a:t>G5</a:t>
                      </a:r>
                      <a:endParaRPr lang="en-US" dirty="0"/>
                    </a:p>
                  </a:txBody>
                  <a:tcPr>
                    <a:solidFill>
                      <a:srgbClr val="00B0F0"/>
                    </a:solidFill>
                  </a:tcPr>
                </a:tc>
              </a:tr>
              <a:tr h="799447">
                <a:tc>
                  <a:txBody>
                    <a:bodyPr/>
                    <a:lstStyle/>
                    <a:p>
                      <a:pPr algn="ctr"/>
                      <a:r>
                        <a:rPr lang="en-US" sz="1400" dirty="0" smtClean="0"/>
                        <a:t>Electrical conductivity</a:t>
                      </a:r>
                      <a:endParaRPr lang="en-US" dirty="0"/>
                    </a:p>
                  </a:txBody>
                  <a:tcPr/>
                </a:tc>
                <a:tc>
                  <a:txBody>
                    <a:bodyPr/>
                    <a:lstStyle/>
                    <a:p>
                      <a:pPr algn="ctr"/>
                      <a:r>
                        <a:rPr lang="en-US" sz="1600" dirty="0" smtClean="0"/>
                        <a:t>37.25 ± 3.25</a:t>
                      </a:r>
                      <a:endParaRPr lang="en-US" sz="1600" dirty="0"/>
                    </a:p>
                  </a:txBody>
                  <a:tcPr/>
                </a:tc>
                <a:tc>
                  <a:txBody>
                    <a:bodyPr/>
                    <a:lstStyle/>
                    <a:p>
                      <a:pPr algn="ctr"/>
                      <a:r>
                        <a:rPr lang="en-US" sz="1600" dirty="0" smtClean="0"/>
                        <a:t>36.88 ± 3.87</a:t>
                      </a:r>
                      <a:endParaRPr lang="en-US" sz="1600" dirty="0"/>
                    </a:p>
                  </a:txBody>
                  <a:tcPr/>
                </a:tc>
                <a:tc>
                  <a:txBody>
                    <a:bodyPr/>
                    <a:lstStyle/>
                    <a:p>
                      <a:pPr algn="ctr"/>
                      <a:r>
                        <a:rPr lang="en-US" sz="1600" dirty="0" smtClean="0"/>
                        <a:t>52.47 ± 4.98</a:t>
                      </a:r>
                      <a:endParaRPr lang="en-US" sz="1600" dirty="0"/>
                    </a:p>
                  </a:txBody>
                  <a:tcPr/>
                </a:tc>
                <a:tc>
                  <a:txBody>
                    <a:bodyPr/>
                    <a:lstStyle/>
                    <a:p>
                      <a:pPr algn="ctr"/>
                      <a:r>
                        <a:rPr lang="en-US" sz="1600" dirty="0" smtClean="0"/>
                        <a:t>45.68 ± 5.78</a:t>
                      </a:r>
                      <a:endParaRPr lang="en-US" sz="1600" dirty="0"/>
                    </a:p>
                  </a:txBody>
                  <a:tcPr/>
                </a:tc>
                <a:tc>
                  <a:txBody>
                    <a:bodyPr/>
                    <a:lstStyle/>
                    <a:p>
                      <a:pPr algn="ctr"/>
                      <a:r>
                        <a:rPr lang="en-US" sz="1600" dirty="0" smtClean="0"/>
                        <a:t>39.47 ± 4.58</a:t>
                      </a:r>
                      <a:endParaRPr lang="en-US" sz="1600" dirty="0"/>
                    </a:p>
                  </a:txBody>
                  <a:tcPr>
                    <a:solidFill>
                      <a:srgbClr val="00B0F0"/>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1000"/>
                                        <p:tgtEl>
                                          <p:spTgt spid="5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up)">
                                      <p:cBhvr>
                                        <p:cTn id="10" dur="1000"/>
                                        <p:tgtEl>
                                          <p:spTgt spid="32"/>
                                        </p:tgtEl>
                                      </p:cBhvr>
                                    </p:animEffect>
                                  </p:childTnLst>
                                </p:cTn>
                              </p:par>
                              <p:par>
                                <p:cTn id="11" presetID="22" presetClass="entr" presetSubtype="1"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up)">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3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 name="Rounded Rectangle 9"/>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sp>
        <p:nvSpPr>
          <p:cNvPr id="52" name="Rounded Rectangle 51"/>
          <p:cNvSpPr/>
          <p:nvPr/>
        </p:nvSpPr>
        <p:spPr>
          <a:xfrm>
            <a:off x="3200400" y="990600"/>
            <a:ext cx="32004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Hb derivatives concentrations</a:t>
            </a:r>
            <a:endParaRPr lang="en-US" sz="900" dirty="0">
              <a:latin typeface="AvantGarde Md BT" pitchFamily="34" charset="0"/>
            </a:endParaRPr>
          </a:p>
        </p:txBody>
      </p:sp>
      <p:sp>
        <p:nvSpPr>
          <p:cNvPr id="32" name="TextBox 31"/>
          <p:cNvSpPr txBox="1"/>
          <p:nvPr/>
        </p:nvSpPr>
        <p:spPr>
          <a:xfrm>
            <a:off x="1143000" y="1657064"/>
            <a:ext cx="7315200" cy="584775"/>
          </a:xfrm>
          <a:prstGeom prst="rect">
            <a:avLst/>
          </a:prstGeom>
          <a:noFill/>
        </p:spPr>
        <p:txBody>
          <a:bodyPr wrap="square" rtlCol="0">
            <a:spAutoFit/>
          </a:bodyPr>
          <a:lstStyle/>
          <a:p>
            <a:r>
              <a:rPr lang="en-US" sz="1600" dirty="0" smtClean="0"/>
              <a:t>Hemoglobin is found in the blood stream as conjugated derivatives, </a:t>
            </a:r>
            <a:r>
              <a:rPr lang="en-US" sz="1600" dirty="0" err="1" smtClean="0"/>
              <a:t>oxyhemoglobin</a:t>
            </a:r>
            <a:r>
              <a:rPr lang="en-US" sz="1600" dirty="0" smtClean="0"/>
              <a:t>, </a:t>
            </a:r>
            <a:r>
              <a:rPr lang="en-US" sz="1600" dirty="0" err="1" smtClean="0"/>
              <a:t>sulphohemoglobin</a:t>
            </a:r>
            <a:r>
              <a:rPr lang="en-US" sz="1600" dirty="0" smtClean="0"/>
              <a:t>, </a:t>
            </a:r>
            <a:r>
              <a:rPr lang="en-US" sz="1600" dirty="0" err="1" smtClean="0"/>
              <a:t>carboxy</a:t>
            </a:r>
            <a:r>
              <a:rPr lang="en-US" sz="1600" dirty="0" smtClean="0"/>
              <a:t> hemoglobin and </a:t>
            </a:r>
            <a:r>
              <a:rPr lang="en-US" sz="1600" dirty="0" err="1" smtClean="0"/>
              <a:t>Methemoglobin</a:t>
            </a:r>
            <a:r>
              <a:rPr lang="en-US" sz="1600" dirty="0" smtClean="0"/>
              <a:t>. </a:t>
            </a:r>
            <a:endParaRPr lang="en-US" sz="1600" dirty="0"/>
          </a:p>
        </p:txBody>
      </p:sp>
      <p:graphicFrame>
        <p:nvGraphicFramePr>
          <p:cNvPr id="1028" name="Object 4"/>
          <p:cNvGraphicFramePr>
            <a:graphicFrameLocks noChangeAspect="1"/>
          </p:cNvGraphicFramePr>
          <p:nvPr/>
        </p:nvGraphicFramePr>
        <p:xfrm>
          <a:off x="1447799" y="2514599"/>
          <a:ext cx="5448305" cy="357717"/>
        </p:xfrm>
        <a:graphic>
          <a:graphicData uri="http://schemas.openxmlformats.org/presentationml/2006/ole">
            <mc:AlternateContent xmlns:mc="http://schemas.openxmlformats.org/markup-compatibility/2006">
              <mc:Choice xmlns:v="urn:schemas-microsoft-com:vml" Requires="v">
                <p:oleObj spid="_x0000_s1065" name="Equation" r:id="rId4" imgW="4597400" imgH="304800" progId="Equation.3">
                  <p:embed/>
                </p:oleObj>
              </mc:Choice>
              <mc:Fallback>
                <p:oleObj name="Equation" r:id="rId4" imgW="4597400" imgH="30480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799" y="2514599"/>
                        <a:ext cx="5448305" cy="35771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7" name="Object 3"/>
          <p:cNvGraphicFramePr>
            <a:graphicFrameLocks noChangeAspect="1"/>
          </p:cNvGraphicFramePr>
          <p:nvPr/>
        </p:nvGraphicFramePr>
        <p:xfrm>
          <a:off x="1447799" y="2891367"/>
          <a:ext cx="5943595" cy="385233"/>
        </p:xfrm>
        <a:graphic>
          <a:graphicData uri="http://schemas.openxmlformats.org/presentationml/2006/ole">
            <mc:AlternateContent xmlns:mc="http://schemas.openxmlformats.org/markup-compatibility/2006">
              <mc:Choice xmlns:v="urn:schemas-microsoft-com:vml" Requires="v">
                <p:oleObj spid="_x0000_s1066" name="Equation" r:id="rId6" imgW="4686300" imgH="304800" progId="Equation.3">
                  <p:embed/>
                </p:oleObj>
              </mc:Choice>
              <mc:Fallback>
                <p:oleObj name="Equation" r:id="rId6" imgW="4686300" imgH="3048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47799" y="2891367"/>
                        <a:ext cx="5943595" cy="3852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 name="Object 2"/>
          <p:cNvGraphicFramePr>
            <a:graphicFrameLocks noChangeAspect="1"/>
          </p:cNvGraphicFramePr>
          <p:nvPr/>
        </p:nvGraphicFramePr>
        <p:xfrm>
          <a:off x="1447800" y="3286125"/>
          <a:ext cx="5613400" cy="371475"/>
        </p:xfrm>
        <a:graphic>
          <a:graphicData uri="http://schemas.openxmlformats.org/presentationml/2006/ole">
            <mc:AlternateContent xmlns:mc="http://schemas.openxmlformats.org/markup-compatibility/2006">
              <mc:Choice xmlns:v="urn:schemas-microsoft-com:vml" Requires="v">
                <p:oleObj spid="_x0000_s1067" name="Equation" r:id="rId8" imgW="4597400" imgH="304800" progId="Equation.3">
                  <p:embed/>
                </p:oleObj>
              </mc:Choice>
              <mc:Fallback>
                <p:oleObj name="Equation" r:id="rId8" imgW="4597400" imgH="304800" progId="Equation.3">
                  <p:embed/>
                  <p:pic>
                    <p:nvPicPr>
                      <p:cNvPr id="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47800" y="3286125"/>
                        <a:ext cx="5613400" cy="371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5" name="Object 1"/>
          <p:cNvGraphicFramePr>
            <a:graphicFrameLocks noChangeAspect="1"/>
          </p:cNvGraphicFramePr>
          <p:nvPr/>
        </p:nvGraphicFramePr>
        <p:xfrm>
          <a:off x="1447800" y="3743325"/>
          <a:ext cx="5778500" cy="371475"/>
        </p:xfrm>
        <a:graphic>
          <a:graphicData uri="http://schemas.openxmlformats.org/presentationml/2006/ole">
            <mc:AlternateContent xmlns:mc="http://schemas.openxmlformats.org/markup-compatibility/2006">
              <mc:Choice xmlns:v="urn:schemas-microsoft-com:vml" Requires="v">
                <p:oleObj spid="_x0000_s1068" name="Equation" r:id="rId10" imgW="4686300" imgH="304800" progId="Equation.3">
                  <p:embed/>
                </p:oleObj>
              </mc:Choice>
              <mc:Fallback>
                <p:oleObj name="Equation" r:id="rId10" imgW="4686300" imgH="304800" progId="Equation.3">
                  <p:embed/>
                  <p:pic>
                    <p:nvPicPr>
                      <p:cNvPr id="0"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47800" y="3743325"/>
                        <a:ext cx="5778500" cy="371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9"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1000" fill="hold"/>
                                        <p:tgtEl>
                                          <p:spTgt spid="52"/>
                                        </p:tgtEl>
                                        <p:attrNameLst>
                                          <p:attrName>ppt_x</p:attrName>
                                        </p:attrNameLst>
                                      </p:cBhvr>
                                      <p:tavLst>
                                        <p:tav tm="0">
                                          <p:val>
                                            <p:strVal val="#ppt_x"/>
                                          </p:val>
                                        </p:tav>
                                        <p:tav tm="100000">
                                          <p:val>
                                            <p:strVal val="#ppt_x"/>
                                          </p:val>
                                        </p:tav>
                                      </p:tavLst>
                                    </p:anim>
                                    <p:anim calcmode="lin" valueType="num">
                                      <p:cBhvr additive="base">
                                        <p:cTn id="8" dur="10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000" fill="hold"/>
                                        <p:tgtEl>
                                          <p:spTgt spid="32"/>
                                        </p:tgtEl>
                                        <p:attrNameLst>
                                          <p:attrName>ppt_x</p:attrName>
                                        </p:attrNameLst>
                                      </p:cBhvr>
                                      <p:tavLst>
                                        <p:tav tm="0">
                                          <p:val>
                                            <p:strVal val="#ppt_x"/>
                                          </p:val>
                                        </p:tav>
                                        <p:tav tm="100000">
                                          <p:val>
                                            <p:strVal val="#ppt_x"/>
                                          </p:val>
                                        </p:tav>
                                      </p:tavLst>
                                    </p:anim>
                                    <p:anim calcmode="lin" valueType="num">
                                      <p:cBhvr additive="base">
                                        <p:cTn id="12" dur="1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additive="base">
                                        <p:cTn id="15" dur="1000" fill="hold"/>
                                        <p:tgtEl>
                                          <p:spTgt spid="1028"/>
                                        </p:tgtEl>
                                        <p:attrNameLst>
                                          <p:attrName>ppt_x</p:attrName>
                                        </p:attrNameLst>
                                      </p:cBhvr>
                                      <p:tavLst>
                                        <p:tav tm="0">
                                          <p:val>
                                            <p:strVal val="#ppt_x"/>
                                          </p:val>
                                        </p:tav>
                                        <p:tav tm="100000">
                                          <p:val>
                                            <p:strVal val="#ppt_x"/>
                                          </p:val>
                                        </p:tav>
                                      </p:tavLst>
                                    </p:anim>
                                    <p:anim calcmode="lin" valueType="num">
                                      <p:cBhvr additive="base">
                                        <p:cTn id="16" dur="1000" fill="hold"/>
                                        <p:tgtEl>
                                          <p:spTgt spid="1028"/>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additive="base">
                                        <p:cTn id="19" dur="1000" fill="hold"/>
                                        <p:tgtEl>
                                          <p:spTgt spid="1027"/>
                                        </p:tgtEl>
                                        <p:attrNameLst>
                                          <p:attrName>ppt_x</p:attrName>
                                        </p:attrNameLst>
                                      </p:cBhvr>
                                      <p:tavLst>
                                        <p:tav tm="0">
                                          <p:val>
                                            <p:strVal val="#ppt_x"/>
                                          </p:val>
                                        </p:tav>
                                        <p:tav tm="100000">
                                          <p:val>
                                            <p:strVal val="#ppt_x"/>
                                          </p:val>
                                        </p:tav>
                                      </p:tavLst>
                                    </p:anim>
                                    <p:anim calcmode="lin" valueType="num">
                                      <p:cBhvr additive="base">
                                        <p:cTn id="20" dur="1000" fill="hold"/>
                                        <p:tgtEl>
                                          <p:spTgt spid="1027"/>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1000" fill="hold"/>
                                        <p:tgtEl>
                                          <p:spTgt spid="2"/>
                                        </p:tgtEl>
                                        <p:attrNameLst>
                                          <p:attrName>ppt_x</p:attrName>
                                        </p:attrNameLst>
                                      </p:cBhvr>
                                      <p:tavLst>
                                        <p:tav tm="0">
                                          <p:val>
                                            <p:strVal val="#ppt_x"/>
                                          </p:val>
                                        </p:tav>
                                        <p:tav tm="100000">
                                          <p:val>
                                            <p:strVal val="#ppt_x"/>
                                          </p:val>
                                        </p:tav>
                                      </p:tavLst>
                                    </p:anim>
                                    <p:anim calcmode="lin" valueType="num">
                                      <p:cBhvr additive="base">
                                        <p:cTn id="24" dur="1000" fill="hold"/>
                                        <p:tgtEl>
                                          <p:spTgt spid="2"/>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25"/>
                                        </p:tgtEl>
                                        <p:attrNameLst>
                                          <p:attrName>style.visibility</p:attrName>
                                        </p:attrNameLst>
                                      </p:cBhvr>
                                      <p:to>
                                        <p:strVal val="visible"/>
                                      </p:to>
                                    </p:set>
                                    <p:anim calcmode="lin" valueType="num">
                                      <p:cBhvr additive="base">
                                        <p:cTn id="27" dur="1000" fill="hold"/>
                                        <p:tgtEl>
                                          <p:spTgt spid="1025"/>
                                        </p:tgtEl>
                                        <p:attrNameLst>
                                          <p:attrName>ppt_x</p:attrName>
                                        </p:attrNameLst>
                                      </p:cBhvr>
                                      <p:tavLst>
                                        <p:tav tm="0">
                                          <p:val>
                                            <p:strVal val="#ppt_x"/>
                                          </p:val>
                                        </p:tav>
                                        <p:tav tm="100000">
                                          <p:val>
                                            <p:strVal val="#ppt_x"/>
                                          </p:val>
                                        </p:tav>
                                      </p:tavLst>
                                    </p:anim>
                                    <p:anim calcmode="lin" valueType="num">
                                      <p:cBhvr additive="base">
                                        <p:cTn id="28" dur="1000" fill="hold"/>
                                        <p:tgtEl>
                                          <p:spTgt spid="10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aphicFrame>
        <p:nvGraphicFramePr>
          <p:cNvPr id="12292" name="Object 4"/>
          <p:cNvGraphicFramePr>
            <a:graphicFrameLocks noChangeAspect="1"/>
          </p:cNvGraphicFramePr>
          <p:nvPr/>
        </p:nvGraphicFramePr>
        <p:xfrm>
          <a:off x="2209800" y="2819400"/>
          <a:ext cx="4229100" cy="428625"/>
        </p:xfrm>
        <a:graphic>
          <a:graphicData uri="http://schemas.openxmlformats.org/presentationml/2006/ole">
            <mc:AlternateContent xmlns:mc="http://schemas.openxmlformats.org/markup-compatibility/2006">
              <mc:Choice xmlns:v="urn:schemas-microsoft-com:vml" Requires="v">
                <p:oleObj spid="_x0000_s12352" name="Equation" r:id="rId4" imgW="4851400" imgH="495300" progId="Equation.3">
                  <p:embed/>
                </p:oleObj>
              </mc:Choice>
              <mc:Fallback>
                <p:oleObj name="Equation" r:id="rId4" imgW="4851400" imgH="49530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9800" y="2819400"/>
                        <a:ext cx="4229100"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291" name="Object 3"/>
          <p:cNvGraphicFramePr>
            <a:graphicFrameLocks noChangeAspect="1"/>
          </p:cNvGraphicFramePr>
          <p:nvPr/>
        </p:nvGraphicFramePr>
        <p:xfrm>
          <a:off x="2209800" y="3352800"/>
          <a:ext cx="4229100" cy="419100"/>
        </p:xfrm>
        <a:graphic>
          <a:graphicData uri="http://schemas.openxmlformats.org/presentationml/2006/ole">
            <mc:AlternateContent xmlns:mc="http://schemas.openxmlformats.org/markup-compatibility/2006">
              <mc:Choice xmlns:v="urn:schemas-microsoft-com:vml" Requires="v">
                <p:oleObj spid="_x0000_s12353" name="Equation" r:id="rId6" imgW="5130800" imgH="495300" progId="Equation.3">
                  <p:embed/>
                </p:oleObj>
              </mc:Choice>
              <mc:Fallback>
                <p:oleObj name="Equation" r:id="rId6" imgW="5130800" imgH="4953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9800" y="3352800"/>
                        <a:ext cx="42291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290" name="Object 2"/>
          <p:cNvGraphicFramePr>
            <a:graphicFrameLocks noChangeAspect="1"/>
          </p:cNvGraphicFramePr>
          <p:nvPr/>
        </p:nvGraphicFramePr>
        <p:xfrm>
          <a:off x="2209800" y="3886200"/>
          <a:ext cx="4343400" cy="419100"/>
        </p:xfrm>
        <a:graphic>
          <a:graphicData uri="http://schemas.openxmlformats.org/presentationml/2006/ole">
            <mc:AlternateContent xmlns:mc="http://schemas.openxmlformats.org/markup-compatibility/2006">
              <mc:Choice xmlns:v="urn:schemas-microsoft-com:vml" Requires="v">
                <p:oleObj spid="_x0000_s12354" name="Equation" r:id="rId8" imgW="5321300" imgH="508000" progId="Equation.3">
                  <p:embed/>
                </p:oleObj>
              </mc:Choice>
              <mc:Fallback>
                <p:oleObj name="Equation" r:id="rId8" imgW="5321300" imgH="508000" progId="Equation.3">
                  <p:embed/>
                  <p:pic>
                    <p:nvPicPr>
                      <p:cNvPr id="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09800" y="3886200"/>
                        <a:ext cx="43434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289" name="Object 1"/>
          <p:cNvGraphicFramePr>
            <a:graphicFrameLocks noChangeAspect="1"/>
          </p:cNvGraphicFramePr>
          <p:nvPr/>
        </p:nvGraphicFramePr>
        <p:xfrm>
          <a:off x="2209800" y="4381500"/>
          <a:ext cx="3429000" cy="419100"/>
        </p:xfrm>
        <a:graphic>
          <a:graphicData uri="http://schemas.openxmlformats.org/presentationml/2006/ole">
            <mc:AlternateContent xmlns:mc="http://schemas.openxmlformats.org/markup-compatibility/2006">
              <mc:Choice xmlns:v="urn:schemas-microsoft-com:vml" Requires="v">
                <p:oleObj spid="_x0000_s12355" name="Equation" r:id="rId10" imgW="4013200" imgH="482600" progId="Equation.3">
                  <p:embed/>
                </p:oleObj>
              </mc:Choice>
              <mc:Fallback>
                <p:oleObj name="Equation" r:id="rId10" imgW="4013200" imgH="482600" progId="Equation.3">
                  <p:embed/>
                  <p:pic>
                    <p:nvPicPr>
                      <p:cNvPr id="0" name="Picture 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09800" y="4381500"/>
                        <a:ext cx="3429000" cy="41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29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2297" name="Rectangle 9"/>
          <p:cNvSpPr>
            <a:spLocks noChangeArrowheads="1"/>
          </p:cNvSpPr>
          <p:nvPr/>
        </p:nvSpPr>
        <p:spPr bwMode="auto">
          <a:xfrm>
            <a:off x="0" y="21431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2308" name="Rectangle 2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2307" name="Object 19"/>
          <p:cNvGraphicFramePr>
            <a:graphicFrameLocks noChangeAspect="1"/>
          </p:cNvGraphicFramePr>
          <p:nvPr/>
        </p:nvGraphicFramePr>
        <p:xfrm>
          <a:off x="2286000" y="1143000"/>
          <a:ext cx="4067503" cy="1219200"/>
        </p:xfrm>
        <a:graphic>
          <a:graphicData uri="http://schemas.openxmlformats.org/presentationml/2006/ole">
            <mc:AlternateContent xmlns:mc="http://schemas.openxmlformats.org/markup-compatibility/2006">
              <mc:Choice xmlns:v="urn:schemas-microsoft-com:vml" Requires="v">
                <p:oleObj spid="_x0000_s12356" name="Equation" r:id="rId12" imgW="3683000" imgH="1104900" progId="Equation.3">
                  <p:embed/>
                </p:oleObj>
              </mc:Choice>
              <mc:Fallback>
                <p:oleObj name="Equation" r:id="rId12" imgW="3683000" imgH="1104900" progId="Equation.3">
                  <p:embed/>
                  <p:pic>
                    <p:nvPicPr>
                      <p:cNvPr id="0" name="Picture 1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286000" y="1143000"/>
                        <a:ext cx="4067503" cy="121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dissolve">
                                      <p:cBhvr>
                                        <p:cTn id="7" dur="500"/>
                                        <p:tgtEl>
                                          <p:spTgt spid="12307"/>
                                        </p:tgtEl>
                                      </p:cBhvr>
                                    </p:animEffect>
                                  </p:childTnLst>
                                </p:cTn>
                              </p:par>
                              <p:par>
                                <p:cTn id="8" presetID="9" presetClass="entr" presetSubtype="0" fill="hold" nodeType="withEffect">
                                  <p:stCondLst>
                                    <p:cond delay="0"/>
                                  </p:stCondLst>
                                  <p:childTnLst>
                                    <p:set>
                                      <p:cBhvr>
                                        <p:cTn id="9" dur="1" fill="hold">
                                          <p:stCondLst>
                                            <p:cond delay="0"/>
                                          </p:stCondLst>
                                        </p:cTn>
                                        <p:tgtEl>
                                          <p:spTgt spid="12292"/>
                                        </p:tgtEl>
                                        <p:attrNameLst>
                                          <p:attrName>style.visibility</p:attrName>
                                        </p:attrNameLst>
                                      </p:cBhvr>
                                      <p:to>
                                        <p:strVal val="visible"/>
                                      </p:to>
                                    </p:set>
                                    <p:animEffect transition="in" filter="dissolve">
                                      <p:cBhvr>
                                        <p:cTn id="10" dur="500"/>
                                        <p:tgtEl>
                                          <p:spTgt spid="12292"/>
                                        </p:tgtEl>
                                      </p:cBhvr>
                                    </p:animEffect>
                                  </p:childTnLst>
                                </p:cTn>
                              </p:par>
                              <p:par>
                                <p:cTn id="11" presetID="9" presetClass="entr" presetSubtype="0" fill="hold" nodeType="withEffect">
                                  <p:stCondLst>
                                    <p:cond delay="0"/>
                                  </p:stCondLst>
                                  <p:childTnLst>
                                    <p:set>
                                      <p:cBhvr>
                                        <p:cTn id="12" dur="1" fill="hold">
                                          <p:stCondLst>
                                            <p:cond delay="0"/>
                                          </p:stCondLst>
                                        </p:cTn>
                                        <p:tgtEl>
                                          <p:spTgt spid="12291"/>
                                        </p:tgtEl>
                                        <p:attrNameLst>
                                          <p:attrName>style.visibility</p:attrName>
                                        </p:attrNameLst>
                                      </p:cBhvr>
                                      <p:to>
                                        <p:strVal val="visible"/>
                                      </p:to>
                                    </p:set>
                                    <p:animEffect transition="in" filter="dissolve">
                                      <p:cBhvr>
                                        <p:cTn id="13" dur="500"/>
                                        <p:tgtEl>
                                          <p:spTgt spid="12291"/>
                                        </p:tgtEl>
                                      </p:cBhvr>
                                    </p:animEffect>
                                  </p:childTnLst>
                                </p:cTn>
                              </p:par>
                              <p:par>
                                <p:cTn id="14" presetID="9" presetClass="entr" presetSubtype="0" fill="hold" nodeType="withEffect">
                                  <p:stCondLst>
                                    <p:cond delay="0"/>
                                  </p:stCondLst>
                                  <p:childTnLst>
                                    <p:set>
                                      <p:cBhvr>
                                        <p:cTn id="15" dur="1" fill="hold">
                                          <p:stCondLst>
                                            <p:cond delay="0"/>
                                          </p:stCondLst>
                                        </p:cTn>
                                        <p:tgtEl>
                                          <p:spTgt spid="12290"/>
                                        </p:tgtEl>
                                        <p:attrNameLst>
                                          <p:attrName>style.visibility</p:attrName>
                                        </p:attrNameLst>
                                      </p:cBhvr>
                                      <p:to>
                                        <p:strVal val="visible"/>
                                      </p:to>
                                    </p:set>
                                    <p:animEffect transition="in" filter="dissolve">
                                      <p:cBhvr>
                                        <p:cTn id="16" dur="500"/>
                                        <p:tgtEl>
                                          <p:spTgt spid="12290"/>
                                        </p:tgtEl>
                                      </p:cBhvr>
                                    </p:animEffect>
                                  </p:childTnLst>
                                </p:cTn>
                              </p:par>
                              <p:par>
                                <p:cTn id="17" presetID="9" presetClass="entr" presetSubtype="0" fill="hold" nodeType="withEffect">
                                  <p:stCondLst>
                                    <p:cond delay="0"/>
                                  </p:stCondLst>
                                  <p:childTnLst>
                                    <p:set>
                                      <p:cBhvr>
                                        <p:cTn id="18" dur="1" fill="hold">
                                          <p:stCondLst>
                                            <p:cond delay="0"/>
                                          </p:stCondLst>
                                        </p:cTn>
                                        <p:tgtEl>
                                          <p:spTgt spid="12289"/>
                                        </p:tgtEl>
                                        <p:attrNameLst>
                                          <p:attrName>style.visibility</p:attrName>
                                        </p:attrNameLst>
                                      </p:cBhvr>
                                      <p:to>
                                        <p:strVal val="visible"/>
                                      </p:to>
                                    </p:set>
                                    <p:animEffect transition="in" filter="dissolve">
                                      <p:cBhvr>
                                        <p:cTn id="19" dur="500"/>
                                        <p:tgtEl>
                                          <p:spTgt spid="122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aphicFrame>
        <p:nvGraphicFramePr>
          <p:cNvPr id="11" name="Table 10"/>
          <p:cNvGraphicFramePr>
            <a:graphicFrameLocks noGrp="1"/>
          </p:cNvGraphicFramePr>
          <p:nvPr/>
        </p:nvGraphicFramePr>
        <p:xfrm>
          <a:off x="685801" y="1524000"/>
          <a:ext cx="7848598" cy="2932952"/>
        </p:xfrm>
        <a:graphic>
          <a:graphicData uri="http://schemas.openxmlformats.org/drawingml/2006/table">
            <a:tbl>
              <a:tblPr/>
              <a:tblGrid>
                <a:gridCol w="777088"/>
                <a:gridCol w="1010216"/>
                <a:gridCol w="543962"/>
                <a:gridCol w="1097733"/>
                <a:gridCol w="609600"/>
                <a:gridCol w="1219200"/>
                <a:gridCol w="533400"/>
                <a:gridCol w="1444301"/>
                <a:gridCol w="613098"/>
              </a:tblGrid>
              <a:tr h="457200">
                <a:tc>
                  <a:txBody>
                    <a:bodyPr/>
                    <a:lstStyle/>
                    <a:p>
                      <a:pPr marL="0" marR="0" algn="just">
                        <a:lnSpc>
                          <a:spcPct val="115000"/>
                        </a:lnSpc>
                        <a:spcBef>
                          <a:spcPts val="0"/>
                        </a:spcBef>
                        <a:spcAft>
                          <a:spcPts val="0"/>
                        </a:spcAft>
                      </a:pPr>
                      <a:r>
                        <a:rPr lang="en-US" sz="1100" dirty="0">
                          <a:latin typeface="Times New Roman"/>
                          <a:ea typeface="Calibri"/>
                          <a:cs typeface="Arial"/>
                        </a:rPr>
                        <a:t>  </a:t>
                      </a:r>
                      <a:endParaRPr lang="en-US" sz="1200" dirty="0">
                        <a:latin typeface="Calibri"/>
                        <a:ea typeface="Calibri"/>
                        <a:cs typeface="Arial"/>
                      </a:endParaRPr>
                    </a:p>
                    <a:p>
                      <a:pPr marL="0" marR="0" algn="just">
                        <a:lnSpc>
                          <a:spcPct val="115000"/>
                        </a:lnSpc>
                        <a:spcBef>
                          <a:spcPts val="0"/>
                        </a:spcBef>
                        <a:spcAft>
                          <a:spcPts val="0"/>
                        </a:spcAft>
                      </a:pPr>
                      <a:endParaRPr lang="en-US" sz="12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gridSpan="2">
                  <a:txBody>
                    <a:bodyPr/>
                    <a:lstStyle/>
                    <a:p>
                      <a:pPr marL="0" marR="0" algn="ctr">
                        <a:lnSpc>
                          <a:spcPct val="115000"/>
                        </a:lnSpc>
                        <a:spcBef>
                          <a:spcPts val="0"/>
                        </a:spcBef>
                        <a:spcAft>
                          <a:spcPts val="0"/>
                        </a:spcAft>
                      </a:pPr>
                      <a:r>
                        <a:rPr lang="en-US" sz="1600" b="1" dirty="0">
                          <a:latin typeface="Times New Roman"/>
                          <a:ea typeface="Calibri"/>
                          <a:cs typeface="Arial"/>
                        </a:rPr>
                        <a:t>S-Hb</a:t>
                      </a:r>
                      <a:endParaRPr lang="en-US" sz="11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600" b="1" dirty="0">
                          <a:latin typeface="Times New Roman"/>
                          <a:ea typeface="Calibri"/>
                          <a:cs typeface="Arial"/>
                        </a:rPr>
                        <a:t>Met-Hb</a:t>
                      </a:r>
                      <a:endParaRPr lang="en-US" sz="11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600" b="1">
                          <a:latin typeface="Times New Roman"/>
                          <a:ea typeface="Calibri"/>
                          <a:cs typeface="Arial"/>
                        </a:rPr>
                        <a:t>Hb-CO</a:t>
                      </a:r>
                      <a:endParaRPr lang="en-US" sz="110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600" b="1" dirty="0">
                          <a:latin typeface="Times New Roman"/>
                          <a:ea typeface="Calibri"/>
                          <a:cs typeface="Arial"/>
                        </a:rPr>
                        <a:t>Hb-O</a:t>
                      </a:r>
                      <a:r>
                        <a:rPr lang="en-US" sz="1600" b="1" baseline="-25000" dirty="0">
                          <a:latin typeface="Times New Roman"/>
                          <a:ea typeface="Calibri"/>
                          <a:cs typeface="Arial"/>
                        </a:rPr>
                        <a:t>2</a:t>
                      </a:r>
                      <a:endParaRPr lang="en-US" sz="11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hMerge="1">
                  <a:txBody>
                    <a:bodyPr/>
                    <a:lstStyle/>
                    <a:p>
                      <a:endParaRPr lang="en-US"/>
                    </a:p>
                  </a:txBody>
                  <a:tcPr/>
                </a:tc>
              </a:tr>
              <a:tr h="317302">
                <a:tc rowSpan="2">
                  <a:txBody>
                    <a:bodyPr/>
                    <a:lstStyle/>
                    <a:p>
                      <a:pPr marL="0" marR="0" algn="ctr">
                        <a:lnSpc>
                          <a:spcPct val="115000"/>
                        </a:lnSpc>
                        <a:spcBef>
                          <a:spcPts val="0"/>
                        </a:spcBef>
                        <a:spcAft>
                          <a:spcPts val="0"/>
                        </a:spcAft>
                      </a:pPr>
                      <a:r>
                        <a:rPr lang="en-US" sz="1100" b="1" dirty="0" smtClean="0">
                          <a:latin typeface="Times New Roman"/>
                          <a:ea typeface="Calibri"/>
                          <a:cs typeface="Arial"/>
                        </a:rPr>
                        <a:t>Control</a:t>
                      </a:r>
                      <a:endParaRPr lang="en-US" sz="12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gridSpan="2">
                  <a:txBody>
                    <a:bodyPr/>
                    <a:lstStyle/>
                    <a:p>
                      <a:pPr marL="0" marR="0" algn="ctr">
                        <a:lnSpc>
                          <a:spcPct val="115000"/>
                        </a:lnSpc>
                        <a:spcBef>
                          <a:spcPts val="0"/>
                        </a:spcBef>
                        <a:spcAft>
                          <a:spcPts val="0"/>
                        </a:spcAft>
                      </a:pPr>
                      <a:r>
                        <a:rPr lang="en-US" sz="1100" b="1">
                          <a:latin typeface="Times New Roman"/>
                          <a:ea typeface="Calibri"/>
                          <a:cs typeface="Arial"/>
                        </a:rPr>
                        <a:t>gm/dl                  %</a:t>
                      </a:r>
                      <a:endParaRPr lang="en-US" sz="120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100" b="1" dirty="0">
                          <a:latin typeface="Times New Roman"/>
                          <a:ea typeface="Calibri"/>
                          <a:cs typeface="Arial"/>
                        </a:rPr>
                        <a:t>gm/dl                     %</a:t>
                      </a:r>
                      <a:endParaRPr lang="en-US" sz="12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100" b="1">
                          <a:latin typeface="Times New Roman"/>
                          <a:ea typeface="Calibri"/>
                          <a:cs typeface="Arial"/>
                        </a:rPr>
                        <a:t>gm/dl                        %</a:t>
                      </a:r>
                      <a:endParaRPr lang="en-US" sz="120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hMerge="1">
                  <a:txBody>
                    <a:bodyPr/>
                    <a:lstStyle/>
                    <a:p>
                      <a:endParaRPr lang="en-US"/>
                    </a:p>
                  </a:txBody>
                  <a:tcPr/>
                </a:tc>
                <a:tc gridSpan="2">
                  <a:txBody>
                    <a:bodyPr/>
                    <a:lstStyle/>
                    <a:p>
                      <a:pPr marL="0" marR="0" algn="ctr">
                        <a:lnSpc>
                          <a:spcPct val="115000"/>
                        </a:lnSpc>
                        <a:spcBef>
                          <a:spcPts val="0"/>
                        </a:spcBef>
                        <a:spcAft>
                          <a:spcPts val="0"/>
                        </a:spcAft>
                      </a:pPr>
                      <a:r>
                        <a:rPr lang="en-US" sz="1100" b="1">
                          <a:latin typeface="Times New Roman"/>
                          <a:ea typeface="Calibri"/>
                          <a:cs typeface="Arial"/>
                        </a:rPr>
                        <a:t>gm/dl                      %</a:t>
                      </a:r>
                      <a:endParaRPr lang="en-US" sz="120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hMerge="1">
                  <a:txBody>
                    <a:bodyPr/>
                    <a:lstStyle/>
                    <a:p>
                      <a:endParaRPr lang="en-US"/>
                    </a:p>
                  </a:txBody>
                  <a:tcPr/>
                </a:tc>
              </a:tr>
              <a:tr h="344319">
                <a:tc vMerge="1">
                  <a:txBody>
                    <a:bodyPr/>
                    <a:lstStyle/>
                    <a:p>
                      <a:endParaRPr lang="en-US"/>
                    </a:p>
                  </a:txBody>
                  <a:tcPr/>
                </a:tc>
                <a:tc>
                  <a:txBody>
                    <a:bodyPr/>
                    <a:lstStyle/>
                    <a:p>
                      <a:pPr marL="0" marR="0" algn="ctr">
                        <a:lnSpc>
                          <a:spcPct val="115000"/>
                        </a:lnSpc>
                        <a:spcBef>
                          <a:spcPts val="0"/>
                        </a:spcBef>
                        <a:spcAft>
                          <a:spcPts val="0"/>
                        </a:spcAft>
                      </a:pPr>
                      <a:r>
                        <a:rPr lang="en-US" sz="1200" b="0" dirty="0">
                          <a:latin typeface="Times New Roman"/>
                          <a:ea typeface="Calibri"/>
                          <a:cs typeface="Arial"/>
                        </a:rPr>
                        <a:t>0.038 ±</a:t>
                      </a:r>
                      <a:endParaRPr lang="en-US" sz="1400" b="0" dirty="0">
                        <a:latin typeface="Calibri"/>
                        <a:ea typeface="Calibri"/>
                        <a:cs typeface="Arial"/>
                      </a:endParaRPr>
                    </a:p>
                    <a:p>
                      <a:pPr marL="0" marR="0" algn="ctr">
                        <a:lnSpc>
                          <a:spcPct val="115000"/>
                        </a:lnSpc>
                        <a:spcBef>
                          <a:spcPts val="0"/>
                        </a:spcBef>
                        <a:spcAft>
                          <a:spcPts val="0"/>
                        </a:spcAft>
                      </a:pPr>
                      <a:r>
                        <a:rPr lang="en-US" sz="1200" b="0" dirty="0">
                          <a:latin typeface="Times New Roman"/>
                          <a:ea typeface="Calibri"/>
                          <a:cs typeface="Arial"/>
                        </a:rPr>
                        <a:t>0.0023</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a:latin typeface="Times New Roman"/>
                          <a:ea typeface="Calibri"/>
                          <a:cs typeface="Arial"/>
                        </a:rPr>
                        <a:t>0.287</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a:latin typeface="Times New Roman"/>
                          <a:ea typeface="Calibri"/>
                          <a:cs typeface="Arial"/>
                        </a:rPr>
                        <a:t>0.372 ± 0.034</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a:latin typeface="Times New Roman"/>
                          <a:ea typeface="Calibri"/>
                          <a:cs typeface="Arial"/>
                        </a:rPr>
                        <a:t>2.81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a:latin typeface="Times New Roman"/>
                          <a:ea typeface="Calibri"/>
                          <a:cs typeface="Arial"/>
                        </a:rPr>
                        <a:t>0.285 </a:t>
                      </a:r>
                      <a:r>
                        <a:rPr lang="en-US" sz="1200" b="0" dirty="0" smtClean="0">
                          <a:latin typeface="Times New Roman"/>
                          <a:ea typeface="Calibri"/>
                          <a:cs typeface="Arial"/>
                        </a:rPr>
                        <a:t>±</a:t>
                      </a:r>
                      <a:r>
                        <a:rPr lang="ar-SA" sz="1200" b="0" dirty="0" smtClean="0">
                          <a:latin typeface="Times New Roman"/>
                          <a:ea typeface="Calibri"/>
                          <a:cs typeface="Arial"/>
                        </a:rPr>
                        <a:t> </a:t>
                      </a:r>
                      <a:r>
                        <a:rPr lang="en-US" sz="1200" b="0" dirty="0" smtClean="0">
                          <a:latin typeface="Times New Roman"/>
                          <a:ea typeface="Calibri"/>
                          <a:cs typeface="Arial"/>
                        </a:rPr>
                        <a:t>0.026</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a:latin typeface="Times New Roman"/>
                          <a:ea typeface="Calibri"/>
                          <a:cs typeface="Arial"/>
                        </a:rPr>
                        <a:t>2.15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a:latin typeface="Times New Roman"/>
                          <a:ea typeface="Calibri"/>
                          <a:cs typeface="Arial"/>
                        </a:rPr>
                        <a:t>12.518 </a:t>
                      </a:r>
                      <a:r>
                        <a:rPr lang="en-US" sz="1200" b="0" dirty="0" smtClean="0">
                          <a:latin typeface="Times New Roman"/>
                          <a:ea typeface="Calibri"/>
                          <a:cs typeface="Arial"/>
                        </a:rPr>
                        <a:t>±</a:t>
                      </a:r>
                      <a:r>
                        <a:rPr lang="ar-SA" sz="1200" b="0" dirty="0" smtClean="0">
                          <a:latin typeface="Times New Roman"/>
                          <a:ea typeface="Calibri"/>
                          <a:cs typeface="Arial"/>
                        </a:rPr>
                        <a:t> </a:t>
                      </a:r>
                      <a:r>
                        <a:rPr lang="en-US" sz="1200" b="0" dirty="0" smtClean="0">
                          <a:latin typeface="Times New Roman"/>
                          <a:ea typeface="Calibri"/>
                          <a:cs typeface="Arial"/>
                        </a:rPr>
                        <a:t>1.35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a:latin typeface="Times New Roman"/>
                          <a:ea typeface="Calibri"/>
                          <a:cs typeface="Arial"/>
                        </a:rPr>
                        <a:t>94.74</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r h="475954">
                <a:tc>
                  <a:txBody>
                    <a:bodyPr/>
                    <a:lstStyle/>
                    <a:p>
                      <a:pPr marL="0" marR="0" algn="ctr">
                        <a:lnSpc>
                          <a:spcPct val="115000"/>
                        </a:lnSpc>
                        <a:spcBef>
                          <a:spcPts val="0"/>
                        </a:spcBef>
                        <a:spcAft>
                          <a:spcPts val="0"/>
                        </a:spcAft>
                      </a:pPr>
                      <a:r>
                        <a:rPr lang="en-US" sz="1600" b="1" dirty="0" smtClean="0">
                          <a:latin typeface="Times New Roman"/>
                          <a:ea typeface="Calibri"/>
                          <a:cs typeface="Arial"/>
                        </a:rPr>
                        <a:t>G</a:t>
                      </a:r>
                      <a:r>
                        <a:rPr lang="en-US" sz="1600" b="1" baseline="-25000" dirty="0" smtClean="0">
                          <a:latin typeface="Times New Roman"/>
                          <a:ea typeface="Calibri"/>
                          <a:cs typeface="Arial"/>
                        </a:rPr>
                        <a:t>1</a:t>
                      </a:r>
                      <a:endParaRPr lang="en-US" sz="16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0.031 </a:t>
                      </a:r>
                      <a:r>
                        <a:rPr lang="en-US" sz="1200" b="0" dirty="0">
                          <a:latin typeface="Times New Roman"/>
                          <a:ea typeface="Calibri"/>
                          <a:cs typeface="Arial"/>
                        </a:rPr>
                        <a:t>±</a:t>
                      </a:r>
                      <a:endParaRPr lang="en-US" sz="1400" b="0" dirty="0">
                        <a:latin typeface="Calibri"/>
                        <a:ea typeface="Calibri"/>
                        <a:cs typeface="Arial"/>
                      </a:endParaRPr>
                    </a:p>
                    <a:p>
                      <a:pPr marL="0" marR="0" algn="ctr">
                        <a:lnSpc>
                          <a:spcPct val="115000"/>
                        </a:lnSpc>
                        <a:spcBef>
                          <a:spcPts val="0"/>
                        </a:spcBef>
                        <a:spcAft>
                          <a:spcPts val="0"/>
                        </a:spcAft>
                      </a:pPr>
                      <a:r>
                        <a:rPr lang="en-US" sz="1200" b="0" dirty="0" smtClean="0">
                          <a:latin typeface="Times New Roman"/>
                          <a:ea typeface="Calibri"/>
                          <a:cs typeface="Arial"/>
                        </a:rPr>
                        <a:t>0.0021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0.255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0.212 </a:t>
                      </a:r>
                      <a:r>
                        <a:rPr lang="en-US" sz="1200" b="0" dirty="0">
                          <a:latin typeface="Times New Roman"/>
                          <a:ea typeface="Calibri"/>
                          <a:cs typeface="Arial"/>
                        </a:rPr>
                        <a:t>± </a:t>
                      </a:r>
                      <a:r>
                        <a:rPr lang="en-US" sz="1200" b="0" dirty="0" smtClean="0">
                          <a:latin typeface="Times New Roman"/>
                          <a:ea typeface="Calibri"/>
                          <a:cs typeface="Arial"/>
                        </a:rPr>
                        <a:t>0.088</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2.21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0.281 ±</a:t>
                      </a:r>
                      <a:r>
                        <a:rPr lang="ar-SA" sz="1200" b="0" dirty="0" smtClean="0">
                          <a:latin typeface="Times New Roman"/>
                          <a:ea typeface="Calibri"/>
                          <a:cs typeface="Arial"/>
                        </a:rPr>
                        <a:t> </a:t>
                      </a:r>
                      <a:r>
                        <a:rPr lang="en-US" sz="1200" b="0" dirty="0" smtClean="0">
                          <a:latin typeface="Times New Roman"/>
                          <a:ea typeface="Calibri"/>
                          <a:cs typeface="Arial"/>
                        </a:rPr>
                        <a:t>0.020</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2.05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12.812 ±</a:t>
                      </a:r>
                      <a:r>
                        <a:rPr lang="ar-SA" sz="1200" b="0" dirty="0" smtClean="0">
                          <a:latin typeface="Times New Roman"/>
                          <a:ea typeface="Calibri"/>
                          <a:cs typeface="Arial"/>
                        </a:rPr>
                        <a:t> </a:t>
                      </a:r>
                      <a:r>
                        <a:rPr lang="en-US" sz="1200" b="0" dirty="0" smtClean="0">
                          <a:latin typeface="Times New Roman"/>
                          <a:ea typeface="Calibri"/>
                          <a:cs typeface="Arial"/>
                        </a:rPr>
                        <a:t>1.54</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95.94</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r>
              <a:tr h="402951">
                <a:tc>
                  <a:txBody>
                    <a:bodyPr/>
                    <a:lstStyle/>
                    <a:p>
                      <a:pPr marL="0" marR="0" algn="ctr">
                        <a:lnSpc>
                          <a:spcPct val="115000"/>
                        </a:lnSpc>
                        <a:spcBef>
                          <a:spcPts val="0"/>
                        </a:spcBef>
                        <a:spcAft>
                          <a:spcPts val="0"/>
                        </a:spcAft>
                      </a:pPr>
                      <a:r>
                        <a:rPr lang="en-US" sz="1600" b="1" dirty="0" smtClean="0">
                          <a:latin typeface="Times New Roman"/>
                          <a:ea typeface="Calibri"/>
                          <a:cs typeface="Arial"/>
                        </a:rPr>
                        <a:t>G</a:t>
                      </a:r>
                      <a:r>
                        <a:rPr lang="en-US" sz="1600" b="1" baseline="-25000" dirty="0" smtClean="0">
                          <a:latin typeface="Times New Roman"/>
                          <a:ea typeface="Calibri"/>
                          <a:cs typeface="Arial"/>
                        </a:rPr>
                        <a:t>2</a:t>
                      </a:r>
                      <a:endParaRPr lang="en-US" sz="16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0.082 </a:t>
                      </a:r>
                      <a:r>
                        <a:rPr lang="en-US" sz="1200" b="0" dirty="0">
                          <a:latin typeface="Times New Roman"/>
                          <a:ea typeface="Calibri"/>
                          <a:cs typeface="Arial"/>
                        </a:rPr>
                        <a:t>±</a:t>
                      </a:r>
                      <a:endParaRPr lang="en-US" sz="1400" b="0" dirty="0">
                        <a:latin typeface="Calibri"/>
                        <a:ea typeface="Calibri"/>
                        <a:cs typeface="Arial"/>
                      </a:endParaRPr>
                    </a:p>
                    <a:p>
                      <a:pPr marL="0" marR="0" algn="ctr">
                        <a:lnSpc>
                          <a:spcPct val="115000"/>
                        </a:lnSpc>
                        <a:spcBef>
                          <a:spcPts val="0"/>
                        </a:spcBef>
                        <a:spcAft>
                          <a:spcPts val="0"/>
                        </a:spcAft>
                      </a:pPr>
                      <a:r>
                        <a:rPr lang="en-US" sz="1200" b="0" dirty="0" smtClean="0">
                          <a:latin typeface="Times New Roman"/>
                          <a:ea typeface="Calibri"/>
                          <a:cs typeface="Arial"/>
                        </a:rPr>
                        <a:t>0.0081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0.351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0.884 </a:t>
                      </a:r>
                      <a:r>
                        <a:rPr lang="en-US" sz="1200" b="0" dirty="0">
                          <a:latin typeface="Times New Roman"/>
                          <a:ea typeface="Calibri"/>
                          <a:cs typeface="Arial"/>
                        </a:rPr>
                        <a:t>± </a:t>
                      </a:r>
                      <a:r>
                        <a:rPr lang="en-US" sz="1200" b="0" dirty="0" smtClean="0">
                          <a:latin typeface="Times New Roman"/>
                          <a:ea typeface="Calibri"/>
                          <a:cs typeface="Arial"/>
                        </a:rPr>
                        <a:t>0.077</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2.81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0.351 ±</a:t>
                      </a:r>
                      <a:r>
                        <a:rPr lang="ar-SA" sz="1200" b="0" dirty="0" smtClean="0">
                          <a:latin typeface="Times New Roman"/>
                          <a:ea typeface="Calibri"/>
                          <a:cs typeface="Arial"/>
                        </a:rPr>
                        <a:t> </a:t>
                      </a:r>
                      <a:r>
                        <a:rPr lang="en-US" sz="1200" b="0" dirty="0" smtClean="0">
                          <a:latin typeface="Times New Roman"/>
                          <a:ea typeface="Calibri"/>
                          <a:cs typeface="Arial"/>
                        </a:rPr>
                        <a:t>0.030</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3.11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11.154 ±</a:t>
                      </a:r>
                      <a:r>
                        <a:rPr lang="ar-SA" sz="1200" b="0" dirty="0" smtClean="0">
                          <a:latin typeface="Times New Roman"/>
                          <a:ea typeface="Calibri"/>
                          <a:cs typeface="Arial"/>
                        </a:rPr>
                        <a:t> </a:t>
                      </a:r>
                      <a:r>
                        <a:rPr lang="en-US" sz="1200" b="0" dirty="0" smtClean="0">
                          <a:latin typeface="Times New Roman"/>
                          <a:ea typeface="Calibri"/>
                          <a:cs typeface="Arial"/>
                        </a:rPr>
                        <a:t>1.08</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88.02</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r h="409274">
                <a:tc>
                  <a:txBody>
                    <a:bodyPr/>
                    <a:lstStyle/>
                    <a:p>
                      <a:pPr marL="0" marR="0" algn="ctr">
                        <a:lnSpc>
                          <a:spcPct val="115000"/>
                        </a:lnSpc>
                        <a:spcBef>
                          <a:spcPts val="0"/>
                        </a:spcBef>
                        <a:spcAft>
                          <a:spcPts val="0"/>
                        </a:spcAft>
                      </a:pPr>
                      <a:r>
                        <a:rPr lang="en-US" sz="1600" b="1" dirty="0" smtClean="0">
                          <a:latin typeface="Times New Roman"/>
                          <a:ea typeface="Calibri"/>
                          <a:cs typeface="Arial"/>
                        </a:rPr>
                        <a:t>G</a:t>
                      </a:r>
                      <a:r>
                        <a:rPr lang="en-US" sz="1600" b="1" baseline="-25000" dirty="0" smtClean="0">
                          <a:latin typeface="Times New Roman"/>
                          <a:ea typeface="Calibri"/>
                          <a:cs typeface="Arial"/>
                        </a:rPr>
                        <a:t>3</a:t>
                      </a:r>
                      <a:endParaRPr lang="en-US" sz="160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0.035 </a:t>
                      </a:r>
                      <a:r>
                        <a:rPr lang="en-US" sz="1200" b="0" dirty="0">
                          <a:latin typeface="Times New Roman"/>
                          <a:ea typeface="Calibri"/>
                          <a:cs typeface="Arial"/>
                        </a:rPr>
                        <a:t>±</a:t>
                      </a:r>
                      <a:endParaRPr lang="en-US" sz="1400" b="0" dirty="0">
                        <a:latin typeface="Calibri"/>
                        <a:ea typeface="Calibri"/>
                        <a:cs typeface="Arial"/>
                      </a:endParaRPr>
                    </a:p>
                    <a:p>
                      <a:pPr marL="0" marR="0" algn="ctr">
                        <a:lnSpc>
                          <a:spcPct val="115000"/>
                        </a:lnSpc>
                        <a:spcBef>
                          <a:spcPts val="0"/>
                        </a:spcBef>
                        <a:spcAft>
                          <a:spcPts val="0"/>
                        </a:spcAft>
                      </a:pPr>
                      <a:r>
                        <a:rPr lang="en-US" sz="1200" b="0" dirty="0" smtClean="0">
                          <a:latin typeface="Times New Roman"/>
                          <a:ea typeface="Calibri"/>
                          <a:cs typeface="Arial"/>
                        </a:rPr>
                        <a:t>0.0081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0.031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0.521 </a:t>
                      </a:r>
                      <a:r>
                        <a:rPr lang="en-US" sz="1200" b="0" dirty="0">
                          <a:latin typeface="Times New Roman"/>
                          <a:ea typeface="Calibri"/>
                          <a:cs typeface="Arial"/>
                        </a:rPr>
                        <a:t>± </a:t>
                      </a:r>
                      <a:r>
                        <a:rPr lang="en-US" sz="1200" b="0" dirty="0" smtClean="0">
                          <a:latin typeface="Times New Roman"/>
                          <a:ea typeface="Calibri"/>
                          <a:cs typeface="Arial"/>
                        </a:rPr>
                        <a:t>0.074</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4.21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0.251 ±</a:t>
                      </a:r>
                      <a:r>
                        <a:rPr lang="ar-SA" sz="1200" b="0" dirty="0" smtClean="0">
                          <a:latin typeface="Times New Roman"/>
                          <a:ea typeface="Calibri"/>
                          <a:cs typeface="Arial"/>
                        </a:rPr>
                        <a:t> </a:t>
                      </a:r>
                      <a:r>
                        <a:rPr lang="en-US" sz="1200" b="0" dirty="0" smtClean="0">
                          <a:latin typeface="Times New Roman"/>
                          <a:ea typeface="Calibri"/>
                          <a:cs typeface="Arial"/>
                        </a:rPr>
                        <a:t>0.049</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2.88</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12.747 ±</a:t>
                      </a:r>
                      <a:r>
                        <a:rPr lang="ar-SA" sz="1200" b="0" dirty="0" smtClean="0">
                          <a:latin typeface="Times New Roman"/>
                          <a:ea typeface="Calibri"/>
                          <a:cs typeface="Arial"/>
                        </a:rPr>
                        <a:t> </a:t>
                      </a:r>
                      <a:r>
                        <a:rPr lang="en-US" sz="1200" b="0" dirty="0" smtClean="0">
                          <a:latin typeface="Times New Roman"/>
                          <a:ea typeface="Calibri"/>
                          <a:cs typeface="Arial"/>
                        </a:rPr>
                        <a:t>2.69</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93.11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r>
              <a:tr h="409274">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600" b="1" dirty="0" smtClean="0">
                          <a:latin typeface="Times New Roman"/>
                          <a:ea typeface="Calibri"/>
                          <a:cs typeface="Arial"/>
                        </a:rPr>
                        <a:t>G</a:t>
                      </a:r>
                      <a:r>
                        <a:rPr lang="en-US" sz="1600" b="1" baseline="-25000" dirty="0" smtClean="0">
                          <a:latin typeface="Times New Roman"/>
                          <a:ea typeface="Calibri"/>
                          <a:cs typeface="Arial"/>
                        </a:rPr>
                        <a:t>4</a:t>
                      </a:r>
                      <a:endParaRPr lang="en-US" sz="1600" dirty="0" smtClean="0">
                        <a:latin typeface="+mn-lt"/>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0.037 </a:t>
                      </a:r>
                      <a:r>
                        <a:rPr lang="en-US" sz="1200" b="0" dirty="0">
                          <a:latin typeface="Times New Roman"/>
                          <a:ea typeface="Calibri"/>
                          <a:cs typeface="Arial"/>
                        </a:rPr>
                        <a:t>±</a:t>
                      </a:r>
                      <a:endParaRPr lang="en-US" sz="1400" b="0" dirty="0">
                        <a:latin typeface="Calibri"/>
                        <a:ea typeface="Calibri"/>
                        <a:cs typeface="Arial"/>
                      </a:endParaRPr>
                    </a:p>
                    <a:p>
                      <a:pPr marL="0" marR="0" algn="ctr">
                        <a:lnSpc>
                          <a:spcPct val="115000"/>
                        </a:lnSpc>
                        <a:spcBef>
                          <a:spcPts val="0"/>
                        </a:spcBef>
                        <a:spcAft>
                          <a:spcPts val="0"/>
                        </a:spcAft>
                      </a:pPr>
                      <a:r>
                        <a:rPr lang="en-US" sz="1200" b="0" dirty="0" smtClean="0">
                          <a:latin typeface="Times New Roman"/>
                          <a:ea typeface="Calibri"/>
                          <a:cs typeface="Arial"/>
                        </a:rPr>
                        <a:t>0.0090</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0.265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solidFill>
                            <a:schemeClr val="bg1"/>
                          </a:solidFill>
                          <a:latin typeface="Times New Roman"/>
                          <a:ea typeface="Calibri"/>
                          <a:cs typeface="Arial"/>
                        </a:rPr>
                        <a:t>0.322 </a:t>
                      </a:r>
                      <a:r>
                        <a:rPr lang="en-US" sz="1200" b="0" dirty="0">
                          <a:solidFill>
                            <a:schemeClr val="bg1"/>
                          </a:solidFill>
                          <a:latin typeface="Times New Roman"/>
                          <a:ea typeface="Calibri"/>
                          <a:cs typeface="Arial"/>
                        </a:rPr>
                        <a:t>± </a:t>
                      </a:r>
                      <a:r>
                        <a:rPr lang="en-US" sz="1200" b="0" dirty="0" smtClean="0">
                          <a:solidFill>
                            <a:schemeClr val="bg1"/>
                          </a:solidFill>
                          <a:latin typeface="Times New Roman"/>
                          <a:ea typeface="Calibri"/>
                          <a:cs typeface="Arial"/>
                        </a:rPr>
                        <a:t>0.018</a:t>
                      </a:r>
                      <a:endParaRPr lang="en-US" sz="1400" b="0" dirty="0">
                        <a:solidFill>
                          <a:schemeClr val="bg1"/>
                        </a:solidFill>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chemeClr val="tx1">
                        <a:lumMod val="95000"/>
                        <a:lumOff val="5000"/>
                      </a:schemeClr>
                    </a:solidFill>
                  </a:tcPr>
                </a:tc>
                <a:tc>
                  <a:txBody>
                    <a:bodyPr/>
                    <a:lstStyle/>
                    <a:p>
                      <a:pPr marL="0" marR="0" algn="ctr">
                        <a:lnSpc>
                          <a:spcPct val="115000"/>
                        </a:lnSpc>
                        <a:spcBef>
                          <a:spcPts val="0"/>
                        </a:spcBef>
                        <a:spcAft>
                          <a:spcPts val="0"/>
                        </a:spcAft>
                      </a:pPr>
                      <a:r>
                        <a:rPr lang="en-US" sz="1200" b="0" dirty="0" smtClean="0">
                          <a:solidFill>
                            <a:schemeClr val="bg1"/>
                          </a:solidFill>
                          <a:latin typeface="Times New Roman"/>
                          <a:ea typeface="Calibri"/>
                          <a:cs typeface="Arial"/>
                        </a:rPr>
                        <a:t>2.41</a:t>
                      </a:r>
                      <a:endParaRPr lang="en-US" sz="1400" b="0" dirty="0">
                        <a:solidFill>
                          <a:schemeClr val="bg1"/>
                        </a:solidFill>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chemeClr val="tx1">
                        <a:lumMod val="95000"/>
                        <a:lumOff val="5000"/>
                      </a:schemeClr>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0.274 ±</a:t>
                      </a:r>
                      <a:r>
                        <a:rPr lang="ar-SA" sz="1200" b="0" dirty="0" smtClean="0">
                          <a:latin typeface="Times New Roman"/>
                          <a:ea typeface="Calibri"/>
                          <a:cs typeface="Arial"/>
                        </a:rPr>
                        <a:t> </a:t>
                      </a:r>
                      <a:r>
                        <a:rPr lang="en-US" sz="1200" b="0" dirty="0" smtClean="0">
                          <a:latin typeface="Times New Roman"/>
                          <a:ea typeface="Calibri"/>
                          <a:cs typeface="Arial"/>
                        </a:rPr>
                        <a:t>0.085</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2.11</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D2EAF1"/>
                    </a:solidFill>
                  </a:tcPr>
                </a:tc>
                <a:tc>
                  <a:txBody>
                    <a:bodyPr/>
                    <a:lstStyle/>
                    <a:p>
                      <a:pPr marL="0" marR="0" algn="ctr">
                        <a:lnSpc>
                          <a:spcPct val="115000"/>
                        </a:lnSpc>
                        <a:spcBef>
                          <a:spcPts val="0"/>
                        </a:spcBef>
                        <a:spcAft>
                          <a:spcPts val="0"/>
                        </a:spcAft>
                      </a:pPr>
                      <a:r>
                        <a:rPr lang="en-US" sz="1200" b="0" dirty="0" smtClean="0">
                          <a:latin typeface="Times New Roman"/>
                          <a:ea typeface="Calibri"/>
                          <a:cs typeface="Arial"/>
                        </a:rPr>
                        <a:t>12.612 ±</a:t>
                      </a:r>
                      <a:r>
                        <a:rPr lang="ar-SA" sz="1200" b="0" dirty="0" smtClean="0">
                          <a:latin typeface="Times New Roman"/>
                          <a:ea typeface="Calibri"/>
                          <a:cs typeface="Arial"/>
                        </a:rPr>
                        <a:t> </a:t>
                      </a:r>
                      <a:r>
                        <a:rPr lang="en-US" sz="1200" b="0" dirty="0" smtClean="0">
                          <a:latin typeface="Times New Roman"/>
                          <a:ea typeface="Calibri"/>
                          <a:cs typeface="Arial"/>
                        </a:rPr>
                        <a:t>2.66</a:t>
                      </a:r>
                      <a:endParaRPr lang="en-US" sz="1400" b="0" dirty="0">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rgbClr val="A5D5E2"/>
                    </a:solidFill>
                  </a:tcPr>
                </a:tc>
                <a:tc>
                  <a:txBody>
                    <a:bodyPr/>
                    <a:lstStyle/>
                    <a:p>
                      <a:pPr marL="0" marR="0" algn="ctr">
                        <a:lnSpc>
                          <a:spcPct val="115000"/>
                        </a:lnSpc>
                        <a:spcBef>
                          <a:spcPts val="0"/>
                        </a:spcBef>
                        <a:spcAft>
                          <a:spcPts val="0"/>
                        </a:spcAft>
                      </a:pPr>
                      <a:r>
                        <a:rPr lang="en-US" sz="1200" b="0" dirty="0" smtClean="0">
                          <a:solidFill>
                            <a:schemeClr val="bg1"/>
                          </a:solidFill>
                          <a:latin typeface="Times New Roman"/>
                          <a:ea typeface="Calibri"/>
                          <a:cs typeface="Arial"/>
                        </a:rPr>
                        <a:t>94.45</a:t>
                      </a:r>
                      <a:endParaRPr lang="en-US" sz="1400" b="0" dirty="0">
                        <a:solidFill>
                          <a:schemeClr val="bg1"/>
                        </a:solidFill>
                        <a:latin typeface="Calibri"/>
                        <a:ea typeface="Calibri"/>
                        <a:cs typeface="Arial"/>
                      </a:endParaRPr>
                    </a:p>
                  </a:txBody>
                  <a:tcPr marL="62081" marR="62081" marT="0" marB="0" anchor="ctr">
                    <a:lnL w="12700" cap="flat" cmpd="sng" algn="ctr">
                      <a:solidFill>
                        <a:srgbClr val="78C0D4"/>
                      </a:solidFill>
                      <a:prstDash val="solid"/>
                      <a:round/>
                      <a:headEnd type="none" w="med" len="med"/>
                      <a:tailEnd type="none" w="med" len="med"/>
                    </a:lnL>
                    <a:lnR w="12700" cap="flat" cmpd="sng" algn="ctr">
                      <a:solidFill>
                        <a:srgbClr val="78C0D4"/>
                      </a:solidFill>
                      <a:prstDash val="solid"/>
                      <a:round/>
                      <a:headEnd type="none" w="med" len="med"/>
                      <a:tailEnd type="none" w="med" len="med"/>
                    </a:lnR>
                    <a:lnT w="12700" cap="flat" cmpd="sng" algn="ctr">
                      <a:solidFill>
                        <a:srgbClr val="78C0D4"/>
                      </a:solidFill>
                      <a:prstDash val="solid"/>
                      <a:round/>
                      <a:headEnd type="none" w="med" len="med"/>
                      <a:tailEnd type="none" w="med" len="med"/>
                    </a:lnT>
                    <a:lnB w="12700" cap="flat" cmpd="sng" algn="ctr">
                      <a:solidFill>
                        <a:srgbClr val="78C0D4"/>
                      </a:solidFill>
                      <a:prstDash val="solid"/>
                      <a:round/>
                      <a:headEnd type="none" w="med" len="med"/>
                      <a:tailEnd type="none" w="med" len="med"/>
                    </a:lnB>
                    <a:solidFill>
                      <a:schemeClr val="tx1">
                        <a:lumMod val="95000"/>
                        <a:lumOff val="5000"/>
                      </a:schemeClr>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aphicFrame>
        <p:nvGraphicFramePr>
          <p:cNvPr id="8" name="Table 7"/>
          <p:cNvGraphicFramePr>
            <a:graphicFrameLocks noGrp="1"/>
          </p:cNvGraphicFramePr>
          <p:nvPr/>
        </p:nvGraphicFramePr>
        <p:xfrm>
          <a:off x="1143000" y="1752599"/>
          <a:ext cx="6858000" cy="2895601"/>
        </p:xfrm>
        <a:graphic>
          <a:graphicData uri="http://schemas.openxmlformats.org/drawingml/2006/table">
            <a:tbl>
              <a:tblPr>
                <a:tableStyleId>{69CF1AB2-1976-4502-BF36-3FF5EA218861}</a:tableStyleId>
              </a:tblPr>
              <a:tblGrid>
                <a:gridCol w="1500065"/>
                <a:gridCol w="2360155"/>
                <a:gridCol w="2997780"/>
              </a:tblGrid>
              <a:tr h="802010">
                <a:tc>
                  <a:txBody>
                    <a:bodyPr/>
                    <a:lstStyle/>
                    <a:p>
                      <a:pPr marL="270510" marR="0">
                        <a:lnSpc>
                          <a:spcPct val="115000"/>
                        </a:lnSpc>
                        <a:spcBef>
                          <a:spcPts val="0"/>
                        </a:spcBef>
                        <a:spcAft>
                          <a:spcPts val="600"/>
                        </a:spcAft>
                      </a:pPr>
                      <a:endParaRPr lang="en-US" sz="1800"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b="1" dirty="0"/>
                        <a:t>SOD activity</a:t>
                      </a:r>
                      <a:endParaRPr lang="en-US" sz="1800" b="1" dirty="0"/>
                    </a:p>
                    <a:p>
                      <a:pPr marL="270510" marR="0" algn="ctr">
                        <a:lnSpc>
                          <a:spcPct val="115000"/>
                        </a:lnSpc>
                        <a:spcBef>
                          <a:spcPts val="0"/>
                        </a:spcBef>
                        <a:spcAft>
                          <a:spcPts val="600"/>
                        </a:spcAft>
                      </a:pPr>
                      <a:r>
                        <a:rPr lang="en-US" sz="1200" b="1" dirty="0"/>
                        <a:t>U/</a:t>
                      </a:r>
                      <a:r>
                        <a:rPr lang="en-US" sz="1200" b="1" dirty="0" err="1"/>
                        <a:t>mL</a:t>
                      </a:r>
                      <a:endParaRPr lang="en-US" sz="1800" b="1"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400"/>
                        </a:spcAft>
                      </a:pPr>
                      <a:r>
                        <a:rPr lang="en-US" sz="1200" b="1" dirty="0"/>
                        <a:t>Glutathione </a:t>
                      </a:r>
                      <a:r>
                        <a:rPr lang="en-US" sz="1200" b="1" dirty="0" err="1"/>
                        <a:t>peroxidase</a:t>
                      </a:r>
                      <a:endParaRPr lang="en-US" sz="1800" b="1" dirty="0"/>
                    </a:p>
                    <a:p>
                      <a:pPr marL="270510" marR="0" algn="ctr">
                        <a:lnSpc>
                          <a:spcPct val="115000"/>
                        </a:lnSpc>
                        <a:spcBef>
                          <a:spcPts val="0"/>
                        </a:spcBef>
                        <a:spcAft>
                          <a:spcPts val="400"/>
                        </a:spcAft>
                      </a:pPr>
                      <a:r>
                        <a:rPr lang="en-US" sz="1200" b="1" dirty="0"/>
                        <a:t>U/</a:t>
                      </a:r>
                      <a:r>
                        <a:rPr lang="en-US" sz="1200" b="1" dirty="0" err="1"/>
                        <a:t>mL</a:t>
                      </a:r>
                      <a:endParaRPr lang="en-US" sz="1800" b="1" dirty="0">
                        <a:solidFill>
                          <a:srgbClr val="943634"/>
                        </a:solidFill>
                        <a:latin typeface="Calibri"/>
                        <a:ea typeface="Calibri"/>
                        <a:cs typeface="Arial"/>
                      </a:endParaRPr>
                    </a:p>
                  </a:txBody>
                  <a:tcPr marL="68580" marR="68580" marT="0" marB="0"/>
                </a:tc>
              </a:tr>
              <a:tr h="396085">
                <a:tc>
                  <a:txBody>
                    <a:bodyPr/>
                    <a:lstStyle/>
                    <a:p>
                      <a:pPr marL="0" marR="0" algn="ctr">
                        <a:lnSpc>
                          <a:spcPct val="115000"/>
                        </a:lnSpc>
                        <a:spcBef>
                          <a:spcPts val="0"/>
                        </a:spcBef>
                        <a:spcAft>
                          <a:spcPts val="0"/>
                        </a:spcAft>
                      </a:pPr>
                      <a:r>
                        <a:rPr lang="en-US" sz="1400" b="1" dirty="0" smtClean="0"/>
                        <a:t>Control</a:t>
                      </a:r>
                      <a:endParaRPr lang="en-US" sz="1800" b="1"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a:t>148.28 ± 13.725</a:t>
                      </a:r>
                      <a:endParaRPr lang="en-US" sz="1800"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a:t>5754.14 ± 358.441</a:t>
                      </a:r>
                      <a:endParaRPr lang="en-US" sz="1800" dirty="0">
                        <a:solidFill>
                          <a:srgbClr val="943634"/>
                        </a:solidFill>
                        <a:latin typeface="Calibri"/>
                        <a:ea typeface="Calibri"/>
                        <a:cs typeface="Arial"/>
                      </a:endParaRPr>
                    </a:p>
                  </a:txBody>
                  <a:tcPr marL="68580" marR="68580" marT="0" marB="0"/>
                </a:tc>
              </a:tr>
              <a:tr h="396085">
                <a:tc>
                  <a:txBody>
                    <a:bodyPr/>
                    <a:lstStyle/>
                    <a:p>
                      <a:pPr marL="0" marR="0" algn="ctr">
                        <a:lnSpc>
                          <a:spcPct val="115000"/>
                        </a:lnSpc>
                        <a:spcBef>
                          <a:spcPts val="0"/>
                        </a:spcBef>
                        <a:spcAft>
                          <a:spcPts val="0"/>
                        </a:spcAft>
                      </a:pPr>
                      <a:r>
                        <a:rPr lang="en-US" sz="1400" b="1" dirty="0" smtClean="0"/>
                        <a:t>G</a:t>
                      </a:r>
                      <a:r>
                        <a:rPr lang="en-US" sz="1400" b="1" baseline="-25000" dirty="0" smtClean="0"/>
                        <a:t>1</a:t>
                      </a:r>
                      <a:endParaRPr lang="en-US" sz="1800" b="1"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135.11 </a:t>
                      </a:r>
                      <a:r>
                        <a:rPr lang="en-US" sz="1200" dirty="0"/>
                        <a:t>± </a:t>
                      </a:r>
                      <a:r>
                        <a:rPr lang="en-US" sz="1200" dirty="0" smtClean="0"/>
                        <a:t>11.258</a:t>
                      </a:r>
                      <a:endParaRPr lang="en-US" sz="1800"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5545.14 </a:t>
                      </a:r>
                      <a:r>
                        <a:rPr lang="en-US" sz="1200" dirty="0"/>
                        <a:t>± </a:t>
                      </a:r>
                      <a:r>
                        <a:rPr lang="en-US" sz="1200" dirty="0" smtClean="0"/>
                        <a:t>344.441</a:t>
                      </a:r>
                      <a:endParaRPr lang="en-US" sz="1800" dirty="0">
                        <a:solidFill>
                          <a:srgbClr val="943634"/>
                        </a:solidFill>
                        <a:latin typeface="Calibri"/>
                        <a:ea typeface="Calibri"/>
                        <a:cs typeface="Arial"/>
                      </a:endParaRPr>
                    </a:p>
                  </a:txBody>
                  <a:tcPr marL="68580" marR="68580" marT="0" marB="0"/>
                </a:tc>
              </a:tr>
              <a:tr h="396085">
                <a:tc>
                  <a:txBody>
                    <a:bodyPr/>
                    <a:lstStyle/>
                    <a:p>
                      <a:pPr marL="0" marR="0" algn="ctr">
                        <a:lnSpc>
                          <a:spcPct val="115000"/>
                        </a:lnSpc>
                        <a:spcBef>
                          <a:spcPts val="0"/>
                        </a:spcBef>
                        <a:spcAft>
                          <a:spcPts val="0"/>
                        </a:spcAft>
                      </a:pPr>
                      <a:r>
                        <a:rPr lang="en-US" sz="1400" b="1" dirty="0" smtClean="0"/>
                        <a:t>G</a:t>
                      </a:r>
                      <a:r>
                        <a:rPr lang="en-US" sz="1400" b="1" baseline="-25000" dirty="0" smtClean="0"/>
                        <a:t>2</a:t>
                      </a:r>
                      <a:endParaRPr lang="en-US" sz="1800" b="1"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258.78 </a:t>
                      </a:r>
                      <a:r>
                        <a:rPr lang="en-US" sz="1200" dirty="0"/>
                        <a:t>± </a:t>
                      </a:r>
                      <a:r>
                        <a:rPr lang="en-US" sz="1200" dirty="0" smtClean="0"/>
                        <a:t>22.47</a:t>
                      </a:r>
                      <a:endParaRPr lang="en-US" sz="1800"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6987.18 </a:t>
                      </a:r>
                      <a:r>
                        <a:rPr lang="en-US" sz="1200" dirty="0"/>
                        <a:t>± </a:t>
                      </a:r>
                      <a:r>
                        <a:rPr lang="en-US" sz="1200" dirty="0" smtClean="0"/>
                        <a:t>541.258</a:t>
                      </a:r>
                      <a:endParaRPr lang="en-US" sz="1800" dirty="0">
                        <a:solidFill>
                          <a:srgbClr val="943634"/>
                        </a:solidFill>
                        <a:latin typeface="Calibri"/>
                        <a:ea typeface="Calibri"/>
                        <a:cs typeface="Arial"/>
                      </a:endParaRPr>
                    </a:p>
                  </a:txBody>
                  <a:tcPr marL="68580" marR="68580" marT="0" marB="0"/>
                </a:tc>
              </a:tr>
              <a:tr h="396085">
                <a:tc>
                  <a:txBody>
                    <a:bodyPr/>
                    <a:lstStyle/>
                    <a:p>
                      <a:pPr marL="0" marR="0" algn="ctr">
                        <a:lnSpc>
                          <a:spcPct val="115000"/>
                        </a:lnSpc>
                        <a:spcBef>
                          <a:spcPts val="0"/>
                        </a:spcBef>
                        <a:spcAft>
                          <a:spcPts val="0"/>
                        </a:spcAft>
                      </a:pPr>
                      <a:r>
                        <a:rPr lang="en-US" sz="1400" b="1" dirty="0" smtClean="0"/>
                        <a:t>G</a:t>
                      </a:r>
                      <a:r>
                        <a:rPr lang="en-US" sz="1400" b="1" baseline="-25000" dirty="0" smtClean="0"/>
                        <a:t>3</a:t>
                      </a:r>
                      <a:endParaRPr lang="en-US" sz="1800" b="1"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187.09 </a:t>
                      </a:r>
                      <a:r>
                        <a:rPr lang="en-US" sz="1200" dirty="0"/>
                        <a:t>± </a:t>
                      </a:r>
                      <a:r>
                        <a:rPr lang="en-US" sz="1200" dirty="0" smtClean="0"/>
                        <a:t>15.698</a:t>
                      </a:r>
                      <a:endParaRPr lang="en-US" sz="1800" dirty="0">
                        <a:solidFill>
                          <a:srgbClr val="943634"/>
                        </a:solidFill>
                        <a:latin typeface="Calibri"/>
                        <a:ea typeface="Calibri"/>
                        <a:cs typeface="Arial"/>
                      </a:endParaRPr>
                    </a:p>
                  </a:txBody>
                  <a:tcPr marL="68580" marR="68580" marT="0" marB="0"/>
                </a:tc>
                <a:tc>
                  <a:txBody>
                    <a:bodyPr/>
                    <a:lstStyle/>
                    <a:p>
                      <a:pPr marL="270510" marR="0" algn="ctr">
                        <a:lnSpc>
                          <a:spcPct val="115000"/>
                        </a:lnSpc>
                        <a:spcBef>
                          <a:spcPts val="0"/>
                        </a:spcBef>
                        <a:spcAft>
                          <a:spcPts val="600"/>
                        </a:spcAft>
                      </a:pPr>
                      <a:r>
                        <a:rPr lang="en-US" sz="1200" dirty="0" smtClean="0"/>
                        <a:t>5514.91 </a:t>
                      </a:r>
                      <a:r>
                        <a:rPr lang="en-US" sz="1200" dirty="0"/>
                        <a:t>± </a:t>
                      </a:r>
                      <a:r>
                        <a:rPr lang="en-US" sz="1200" dirty="0" smtClean="0"/>
                        <a:t>486.147</a:t>
                      </a:r>
                      <a:endParaRPr lang="en-US" sz="1800" dirty="0">
                        <a:solidFill>
                          <a:srgbClr val="943634"/>
                        </a:solidFill>
                        <a:latin typeface="Calibri"/>
                        <a:ea typeface="Calibri"/>
                        <a:cs typeface="Arial"/>
                      </a:endParaRPr>
                    </a:p>
                  </a:txBody>
                  <a:tcPr marL="68580" marR="68580" marT="0" marB="0"/>
                </a:tc>
              </a:tr>
              <a:tr h="509251">
                <a:tc>
                  <a:txBody>
                    <a:bodyPr/>
                    <a:lstStyle/>
                    <a:p>
                      <a:pPr marL="0" marR="0" algn="ctr">
                        <a:lnSpc>
                          <a:spcPct val="115000"/>
                        </a:lnSpc>
                        <a:spcBef>
                          <a:spcPts val="0"/>
                        </a:spcBef>
                        <a:spcAft>
                          <a:spcPts val="0"/>
                        </a:spcAft>
                      </a:pPr>
                      <a:r>
                        <a:rPr lang="en-US" sz="1400" b="1" kern="1200" dirty="0" smtClean="0">
                          <a:solidFill>
                            <a:schemeClr val="dk1"/>
                          </a:solidFill>
                          <a:latin typeface="+mn-lt"/>
                          <a:ea typeface="+mn-ea"/>
                          <a:cs typeface="+mn-cs"/>
                        </a:rPr>
                        <a:t>G4</a:t>
                      </a:r>
                    </a:p>
                  </a:txBody>
                  <a:tcPr marL="68580" marR="68580" marT="0" marB="0"/>
                </a:tc>
                <a:tc>
                  <a:txBody>
                    <a:bodyPr/>
                    <a:lstStyle/>
                    <a:p>
                      <a:pPr marL="270510" marR="0" algn="ctr">
                        <a:lnSpc>
                          <a:spcPct val="115000"/>
                        </a:lnSpc>
                        <a:spcBef>
                          <a:spcPts val="0"/>
                        </a:spcBef>
                        <a:spcAft>
                          <a:spcPts val="600"/>
                        </a:spcAft>
                      </a:pPr>
                      <a:r>
                        <a:rPr lang="en-US" sz="1200" dirty="0" smtClean="0">
                          <a:solidFill>
                            <a:schemeClr val="bg1"/>
                          </a:solidFill>
                        </a:rPr>
                        <a:t>1</a:t>
                      </a:r>
                      <a:r>
                        <a:rPr lang="ar-SA" sz="1200" dirty="0" smtClean="0">
                          <a:solidFill>
                            <a:schemeClr val="bg1"/>
                          </a:solidFill>
                        </a:rPr>
                        <a:t>5</a:t>
                      </a:r>
                      <a:r>
                        <a:rPr lang="en-US" sz="1200" dirty="0" smtClean="0">
                          <a:solidFill>
                            <a:schemeClr val="bg1"/>
                          </a:solidFill>
                        </a:rPr>
                        <a:t>7.18 </a:t>
                      </a:r>
                      <a:r>
                        <a:rPr lang="en-US" sz="1200" dirty="0">
                          <a:solidFill>
                            <a:schemeClr val="bg1"/>
                          </a:solidFill>
                        </a:rPr>
                        <a:t>± </a:t>
                      </a:r>
                      <a:r>
                        <a:rPr lang="en-US" sz="1200" dirty="0" smtClean="0">
                          <a:solidFill>
                            <a:schemeClr val="bg1"/>
                          </a:solidFill>
                        </a:rPr>
                        <a:t>14.697</a:t>
                      </a:r>
                      <a:endParaRPr lang="en-US" sz="1800" dirty="0">
                        <a:solidFill>
                          <a:schemeClr val="bg1"/>
                        </a:solidFill>
                        <a:latin typeface="Calibri"/>
                        <a:ea typeface="Calibri"/>
                        <a:cs typeface="Arial"/>
                      </a:endParaRPr>
                    </a:p>
                  </a:txBody>
                  <a:tcPr marL="68580" marR="68580" marT="0" marB="0">
                    <a:solidFill>
                      <a:schemeClr val="accent1">
                        <a:lumMod val="50000"/>
                      </a:schemeClr>
                    </a:solidFill>
                  </a:tcPr>
                </a:tc>
                <a:tc>
                  <a:txBody>
                    <a:bodyPr/>
                    <a:lstStyle/>
                    <a:p>
                      <a:pPr marL="270510" marR="0" algn="ctr">
                        <a:lnSpc>
                          <a:spcPct val="115000"/>
                        </a:lnSpc>
                        <a:spcBef>
                          <a:spcPts val="0"/>
                        </a:spcBef>
                        <a:spcAft>
                          <a:spcPts val="600"/>
                        </a:spcAft>
                      </a:pPr>
                      <a:r>
                        <a:rPr lang="en-US" sz="1200" dirty="0" smtClean="0">
                          <a:solidFill>
                            <a:schemeClr val="bg1"/>
                          </a:solidFill>
                        </a:rPr>
                        <a:t>5614.08 </a:t>
                      </a:r>
                      <a:r>
                        <a:rPr lang="en-US" sz="1200" dirty="0">
                          <a:solidFill>
                            <a:schemeClr val="bg1"/>
                          </a:solidFill>
                        </a:rPr>
                        <a:t>± </a:t>
                      </a:r>
                      <a:r>
                        <a:rPr lang="en-US" sz="1200" dirty="0" smtClean="0">
                          <a:solidFill>
                            <a:schemeClr val="bg1"/>
                          </a:solidFill>
                        </a:rPr>
                        <a:t>387.459</a:t>
                      </a:r>
                      <a:endParaRPr lang="en-US" sz="1800" dirty="0">
                        <a:solidFill>
                          <a:schemeClr val="bg1"/>
                        </a:solidFill>
                        <a:latin typeface="Calibri"/>
                        <a:ea typeface="Calibri"/>
                        <a:cs typeface="Arial"/>
                      </a:endParaRPr>
                    </a:p>
                  </a:txBody>
                  <a:tcPr marL="68580" marR="68580" marT="0" marB="0">
                    <a:solidFill>
                      <a:schemeClr val="accent1">
                        <a:lumMod val="50000"/>
                      </a:schemeClr>
                    </a:solidFill>
                  </a:tcPr>
                </a:tc>
              </a:tr>
            </a:tbl>
          </a:graphicData>
        </a:graphic>
      </p:graphicFrame>
      <p:sp>
        <p:nvSpPr>
          <p:cNvPr id="9" name="Rounded Rectangle 8"/>
          <p:cNvSpPr/>
          <p:nvPr/>
        </p:nvSpPr>
        <p:spPr>
          <a:xfrm>
            <a:off x="1219200" y="6858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atin typeface="AvantGarde Md BT" pitchFamily="34" charset="0"/>
              </a:rPr>
              <a:t>RESULTS</a:t>
            </a:r>
            <a:endParaRPr lang="en-US" dirty="0">
              <a:latin typeface="AvantGarde Md BT" pitchFamily="34" charset="0"/>
            </a:endParaRPr>
          </a:p>
        </p:txBody>
      </p:sp>
      <p:sp>
        <p:nvSpPr>
          <p:cNvPr id="10" name="Rounded Rectangle 9"/>
          <p:cNvSpPr/>
          <p:nvPr/>
        </p:nvSpPr>
        <p:spPr>
          <a:xfrm>
            <a:off x="3200400" y="990600"/>
            <a:ext cx="3200400" cy="533400"/>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vantGarde Md BT" pitchFamily="34" charset="0"/>
              </a:rPr>
              <a:t>Antioxidants concentrations</a:t>
            </a:r>
            <a:endParaRPr lang="en-US" sz="900" dirty="0">
              <a:latin typeface="AvantGarde Md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Top)">
                                      <p:cBhvr>
                                        <p:cTn id="7" dur="1000"/>
                                        <p:tgtEl>
                                          <p:spTgt spid="10"/>
                                        </p:tgtEl>
                                      </p:cBhvr>
                                    </p:animEffect>
                                  </p:childTnLst>
                                </p:cTn>
                              </p:par>
                              <p:par>
                                <p:cTn id="8" presetID="12"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lide(fromTop)">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030" y="0"/>
            <a:ext cx="9206030" cy="6896033"/>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2" name="Picture 2" descr="http://us.cdn2.123rf.com/168nwm/pockygallery/pockygallery1508/pockygallery150800239/43417156-testo-conclusione-timbro-rosso-su-bianco.jpg"/>
          <p:cNvPicPr>
            <a:picLocks noChangeAspect="1" noChangeArrowheads="1"/>
          </p:cNvPicPr>
          <p:nvPr/>
        </p:nvPicPr>
        <p:blipFill>
          <a:blip r:embed="rId3" cstate="print"/>
          <a:srcRect/>
          <a:stretch>
            <a:fillRect/>
          </a:stretch>
        </p:blipFill>
        <p:spPr bwMode="auto">
          <a:xfrm>
            <a:off x="1295400" y="457200"/>
            <a:ext cx="3477065" cy="2152471"/>
          </a:xfrm>
          <a:prstGeom prst="rect">
            <a:avLst/>
          </a:prstGeom>
          <a:noFill/>
        </p:spPr>
      </p:pic>
      <p:sp>
        <p:nvSpPr>
          <p:cNvPr id="9" name="TextBox 8"/>
          <p:cNvSpPr txBox="1"/>
          <p:nvPr/>
        </p:nvSpPr>
        <p:spPr>
          <a:xfrm>
            <a:off x="1143000" y="2762071"/>
            <a:ext cx="6934200" cy="1200329"/>
          </a:xfrm>
          <a:prstGeom prst="rect">
            <a:avLst/>
          </a:prstGeom>
          <a:noFill/>
        </p:spPr>
        <p:txBody>
          <a:bodyPr wrap="square" rtlCol="0">
            <a:spAutoFit/>
          </a:bodyPr>
          <a:lstStyle/>
          <a:p>
            <a:r>
              <a:rPr lang="en-US" dirty="0" smtClean="0"/>
              <a:t>In conclusion, it safe to say that magnetic treated water played a role in controlling the oxidative stress cam from the heavy metal ions and enhance the function hemoglobin derivatives as well as enhancing the biophysical performance of the hemoglobin molecule.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1000" fill="hold"/>
                                        <p:tgtEl>
                                          <p:spTgt spid="10242"/>
                                        </p:tgtEl>
                                        <p:attrNameLst>
                                          <p:attrName>ppt_x</p:attrName>
                                        </p:attrNameLst>
                                      </p:cBhvr>
                                      <p:tavLst>
                                        <p:tav tm="0">
                                          <p:val>
                                            <p:strVal val="0-#ppt_w/2"/>
                                          </p:val>
                                        </p:tav>
                                        <p:tav tm="100000">
                                          <p:val>
                                            <p:strVal val="#ppt_x"/>
                                          </p:val>
                                        </p:tav>
                                      </p:tavLst>
                                    </p:anim>
                                    <p:anim calcmode="lin" valueType="num">
                                      <p:cBhvr additive="base">
                                        <p:cTn id="8" dur="1000" fill="hold"/>
                                        <p:tgtEl>
                                          <p:spTgt spid="1024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1000" fill="hold"/>
                                        <p:tgtEl>
                                          <p:spTgt spid="9"/>
                                        </p:tgtEl>
                                        <p:attrNameLst>
                                          <p:attrName>ppt_x</p:attrName>
                                        </p:attrNameLst>
                                      </p:cBhvr>
                                      <p:tavLst>
                                        <p:tav tm="0">
                                          <p:val>
                                            <p:strVal val="0-#ppt_w/2"/>
                                          </p:val>
                                        </p:tav>
                                        <p:tav tm="100000">
                                          <p:val>
                                            <p:strVal val="#ppt_x"/>
                                          </p:val>
                                        </p:tav>
                                      </p:tavLst>
                                    </p:anim>
                                    <p:anim calcmode="lin" valueType="num">
                                      <p:cBhvr additive="base">
                                        <p:cTn id="1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age layout-2.jpg"/>
          <p:cNvPicPr>
            <a:picLocks noGrp="1" noChangeAspect="1"/>
          </p:cNvPicPr>
          <p:nvPr>
            <p:ph idx="1"/>
          </p:nvPr>
        </p:nvPicPr>
        <p:blipFill>
          <a:blip r:embed="rId2" cstate="print"/>
          <a:stretch>
            <a:fillRect/>
          </a:stretch>
        </p:blipFill>
        <p:spPr>
          <a:xfrm>
            <a:off x="0" y="0"/>
            <a:ext cx="9146581" cy="6858000"/>
          </a:xfrm>
        </p:spPr>
      </p:pic>
      <p:sp>
        <p:nvSpPr>
          <p:cNvPr id="1026" name="AutoShape 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descr="http://www.catandnat.com/content/wp-content/uploads/2014/09/water.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9218" name="Picture 2" descr="http://www.remarkableriverrun.com/wp-content/uploads/2014/05/20-thank-you.jpg"/>
          <p:cNvPicPr>
            <a:picLocks noChangeAspect="1" noChangeArrowheads="1"/>
          </p:cNvPicPr>
          <p:nvPr/>
        </p:nvPicPr>
        <p:blipFill>
          <a:blip r:embed="rId3" cstate="print"/>
          <a:srcRect/>
          <a:stretch>
            <a:fillRect/>
          </a:stretch>
        </p:blipFill>
        <p:spPr bwMode="auto">
          <a:xfrm>
            <a:off x="289034" y="273268"/>
            <a:ext cx="8610600" cy="62832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dissolve">
                                      <p:cBhvr>
                                        <p:cTn id="7" dur="3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majorFont>
      <a:minorFont>
        <a:latin typeface="Corbel" panose="020B0503020204020204"/>
        <a:ea typeface=""/>
        <a:cs typeface=""/>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algn="ctr"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docProps/app.xml><?xml version="1.0" encoding="utf-8"?>
<Properties xmlns="http://schemas.openxmlformats.org/officeDocument/2006/extended-properties" xmlns:vt="http://schemas.openxmlformats.org/officeDocument/2006/docPropsVTypes">
  <Template>Headlines</Template>
  <TotalTime>550</TotalTime>
  <Words>850</Words>
  <Application>Microsoft Macintosh PowerPoint</Application>
  <PresentationFormat>On-screen Show (4:3)</PresentationFormat>
  <Paragraphs>202</Paragraphs>
  <Slides>20</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31" baseType="lpstr">
      <vt:lpstr>Ahmed LT</vt:lpstr>
      <vt:lpstr>Arial</vt:lpstr>
      <vt:lpstr>AvantGarde Md BT</vt:lpstr>
      <vt:lpstr>Batang</vt:lpstr>
      <vt:lpstr>Calibri</vt:lpstr>
      <vt:lpstr>Century Schoolbook</vt:lpstr>
      <vt:lpstr>Corbel</vt:lpstr>
      <vt:lpstr>Symbol</vt:lpstr>
      <vt:lpstr>Times New Roman</vt:lpstr>
      <vt:lpstr>Headlines</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DELLL</dc:creator>
  <cp:lastModifiedBy>DHL© SERVICE</cp:lastModifiedBy>
  <cp:revision>58</cp:revision>
  <dcterms:created xsi:type="dcterms:W3CDTF">2015-10-06T09:12:01Z</dcterms:created>
  <dcterms:modified xsi:type="dcterms:W3CDTF">2016-10-03T08:41:03Z</dcterms:modified>
</cp:coreProperties>
</file>