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7"/>
  </p:notesMasterIdLst>
  <p:sldIdLst>
    <p:sldId id="256" r:id="rId2"/>
    <p:sldId id="257" r:id="rId3"/>
    <p:sldId id="273" r:id="rId4"/>
    <p:sldId id="275" r:id="rId5"/>
    <p:sldId id="276" r:id="rId6"/>
    <p:sldId id="277" r:id="rId7"/>
    <p:sldId id="278" r:id="rId8"/>
    <p:sldId id="274" r:id="rId9"/>
    <p:sldId id="260" r:id="rId10"/>
    <p:sldId id="279" r:id="rId11"/>
    <p:sldId id="265" r:id="rId12"/>
    <p:sldId id="271" r:id="rId13"/>
    <p:sldId id="272" r:id="rId14"/>
    <p:sldId id="280" r:id="rId15"/>
    <p:sldId id="28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05A1A0-5BAA-4179-9668-565A16D07BB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B19D5B0-5A04-45A4-AF63-7B8542547216}">
      <dgm:prSet/>
      <dgm:spPr/>
      <dgm:t>
        <a:bodyPr/>
        <a:lstStyle/>
        <a:p>
          <a:pPr rtl="0"/>
          <a:r>
            <a:rPr lang="en-US" b="1" dirty="0" smtClean="0">
              <a:solidFill>
                <a:schemeClr val="accent3"/>
              </a:solidFill>
            </a:rPr>
            <a:t>THANK</a:t>
          </a:r>
          <a:r>
            <a:rPr lang="en-US" b="1" dirty="0" smtClean="0"/>
            <a:t> </a:t>
          </a:r>
          <a:r>
            <a:rPr lang="en-US" b="1" dirty="0" smtClean="0">
              <a:solidFill>
                <a:schemeClr val="accent3"/>
              </a:solidFill>
            </a:rPr>
            <a:t>YOU</a:t>
          </a:r>
          <a:endParaRPr lang="en-US" b="1" dirty="0">
            <a:solidFill>
              <a:schemeClr val="accent3"/>
            </a:solidFill>
          </a:endParaRPr>
        </a:p>
      </dgm:t>
    </dgm:pt>
    <dgm:pt modelId="{4F8E93CB-B802-415D-AD01-351F2C72646E}" type="parTrans" cxnId="{7272EECE-1C86-4925-BC0B-A879522D2430}">
      <dgm:prSet/>
      <dgm:spPr/>
      <dgm:t>
        <a:bodyPr/>
        <a:lstStyle/>
        <a:p>
          <a:endParaRPr lang="en-US"/>
        </a:p>
      </dgm:t>
    </dgm:pt>
    <dgm:pt modelId="{F56D628B-154A-4D96-9C39-15750F023CF4}" type="sibTrans" cxnId="{7272EECE-1C86-4925-BC0B-A879522D2430}">
      <dgm:prSet/>
      <dgm:spPr/>
      <dgm:t>
        <a:bodyPr/>
        <a:lstStyle/>
        <a:p>
          <a:endParaRPr lang="en-US"/>
        </a:p>
      </dgm:t>
    </dgm:pt>
    <dgm:pt modelId="{AED84A35-3CFA-497B-A070-C24E7710C8D9}" type="pres">
      <dgm:prSet presAssocID="{9E05A1A0-5BAA-4179-9668-565A16D07BBC}" presName="linear" presStyleCnt="0">
        <dgm:presLayoutVars>
          <dgm:animLvl val="lvl"/>
          <dgm:resizeHandles val="exact"/>
        </dgm:presLayoutVars>
      </dgm:prSet>
      <dgm:spPr/>
    </dgm:pt>
    <dgm:pt modelId="{2B04686F-4E75-4F19-B758-069CB0319BF4}" type="pres">
      <dgm:prSet presAssocID="{4B19D5B0-5A04-45A4-AF63-7B854254721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272EECE-1C86-4925-BC0B-A879522D2430}" srcId="{9E05A1A0-5BAA-4179-9668-565A16D07BBC}" destId="{4B19D5B0-5A04-45A4-AF63-7B8542547216}" srcOrd="0" destOrd="0" parTransId="{4F8E93CB-B802-415D-AD01-351F2C72646E}" sibTransId="{F56D628B-154A-4D96-9C39-15750F023CF4}"/>
    <dgm:cxn modelId="{125EE1CA-7125-4058-8E68-326731D3478D}" type="presOf" srcId="{4B19D5B0-5A04-45A4-AF63-7B8542547216}" destId="{2B04686F-4E75-4F19-B758-069CB0319BF4}" srcOrd="0" destOrd="0" presId="urn:microsoft.com/office/officeart/2005/8/layout/vList2"/>
    <dgm:cxn modelId="{4ECFC562-CCDE-459A-B1F7-AFB72A207C7B}" type="presOf" srcId="{9E05A1A0-5BAA-4179-9668-565A16D07BBC}" destId="{AED84A35-3CFA-497B-A070-C24E7710C8D9}" srcOrd="0" destOrd="0" presId="urn:microsoft.com/office/officeart/2005/8/layout/vList2"/>
    <dgm:cxn modelId="{3F8BC092-D9D4-4020-84FF-4D635E3F3BD0}" type="presParOf" srcId="{AED84A35-3CFA-497B-A070-C24E7710C8D9}" destId="{2B04686F-4E75-4F19-B758-069CB0319BF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04686F-4E75-4F19-B758-069CB0319BF4}">
      <dsp:nvSpPr>
        <dsp:cNvPr id="0" name=""/>
        <dsp:cNvSpPr/>
      </dsp:nvSpPr>
      <dsp:spPr>
        <a:xfrm>
          <a:off x="0" y="39600"/>
          <a:ext cx="6584950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>
              <a:solidFill>
                <a:schemeClr val="accent3"/>
              </a:solidFill>
            </a:rPr>
            <a:t>THANK</a:t>
          </a:r>
          <a:r>
            <a:rPr lang="en-US" sz="6500" b="1" kern="1200" dirty="0" smtClean="0"/>
            <a:t> </a:t>
          </a:r>
          <a:r>
            <a:rPr lang="en-US" sz="6500" b="1" kern="1200" dirty="0" smtClean="0">
              <a:solidFill>
                <a:schemeClr val="accent3"/>
              </a:solidFill>
            </a:rPr>
            <a:t>YOU</a:t>
          </a:r>
          <a:endParaRPr lang="en-US" sz="6500" b="1" kern="1200" dirty="0">
            <a:solidFill>
              <a:schemeClr val="accent3"/>
            </a:solidFill>
          </a:endParaRPr>
        </a:p>
      </dsp:txBody>
      <dsp:txXfrm>
        <a:off x="0" y="39600"/>
        <a:ext cx="6584950" cy="1521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CA12B5-832F-4225-832D-C1EF0A753FD2}" type="datetimeFigureOut">
              <a:rPr lang="en-US" smtClean="0"/>
              <a:t>4/19/2017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0DDD5-CB05-4A13-86A5-4F957B17732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E2AABB-E7F9-4B76-9F3B-3D8C06E5FCF4}" type="datetime1">
              <a:rPr lang="en-US" smtClean="0"/>
              <a:t>4/21/2017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752958-6AF5-488A-9E25-3FA13DC8F956}" type="datetime1">
              <a:rPr lang="en-US" smtClean="0"/>
              <a:t>4/21/2017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6BC4C4-D0EC-4E83-AE64-477995053D69}" type="datetime1">
              <a:rPr lang="en-US" smtClean="0"/>
              <a:t>4/21/2017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014E5A-9832-4D1B-9AAF-085EEFACD674}" type="datetime1">
              <a:rPr lang="en-US" smtClean="0"/>
              <a:t>4/21/2017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DCBBFB-45F8-4FF9-AB51-6CBA7C86CEFC}" type="datetime1">
              <a:rPr lang="en-US" smtClean="0"/>
              <a:t>4/21/2017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46E25D-3521-4AC5-981D-6EB7AB58C86D}" type="datetime1">
              <a:rPr lang="en-US" smtClean="0"/>
              <a:t>4/21/2017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05E9A3-49C7-414C-82D7-862F5F4CFB09}" type="datetime1">
              <a:rPr lang="en-US" smtClean="0"/>
              <a:t>4/21/2017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EF04FB1-8A66-4C40-B3F5-F0DCF01DAB18}" type="datetime1">
              <a:rPr lang="en-US" smtClean="0"/>
              <a:t>4/21/2017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660C00-39A6-4771-953B-8B28866DEC14}" type="datetime1">
              <a:rPr lang="en-US" smtClean="0"/>
              <a:t>4/21/2017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9C2730-6CBA-4B62-802D-AF9FD99B85C0}" type="datetime1">
              <a:rPr lang="en-US" smtClean="0"/>
              <a:t>4/21/2017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CBC7B4-C49F-42EE-9A19-C4CBC654C073}" type="datetime1">
              <a:rPr lang="en-US" smtClean="0"/>
              <a:t>4/21/2017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0BE2320-95C5-4B9C-B79A-3AB9A7BA75A2}" type="datetime1">
              <a:rPr lang="en-US" smtClean="0"/>
              <a:t>4/21/2017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Bashar Tarawneh, Ph.D.,P.E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373CB1A-389C-4B75-B2F6-8BCC167306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990600"/>
            <a:ext cx="7772400" cy="24384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chemeClr val="accent3"/>
                </a:solidFill>
              </a:rPr>
              <a:t>Decision Tree for the Selection of Appropriate Ground Improvement Technique in the Arabian Gulf </a:t>
            </a:r>
            <a:r>
              <a:rPr lang="en-US" sz="3000" b="1" dirty="0" smtClean="0">
                <a:solidFill>
                  <a:schemeClr val="accent3"/>
                </a:solidFill>
              </a:rPr>
              <a:t>Region</a:t>
            </a:r>
            <a:r>
              <a:rPr lang="en-US" sz="3000" b="1" dirty="0" smtClean="0">
                <a:solidFill>
                  <a:schemeClr val="accent3"/>
                </a:solidFill>
              </a:rPr>
              <a:t/>
            </a:r>
            <a:br>
              <a:rPr lang="en-US" sz="3000" b="1" dirty="0" smtClean="0">
                <a:solidFill>
                  <a:schemeClr val="accent3"/>
                </a:solidFill>
              </a:rPr>
            </a:br>
            <a:endParaRPr lang="en-US" sz="3000" dirty="0"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886200"/>
            <a:ext cx="5486400" cy="2286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/>
              <a:t>Bashar Tarawneh, </a:t>
            </a:r>
            <a:r>
              <a:rPr lang="en-US" sz="2800" b="1" dirty="0" smtClean="0"/>
              <a:t>Ph.D., </a:t>
            </a:r>
            <a:r>
              <a:rPr lang="en-US" sz="2800" b="1" dirty="0" smtClean="0"/>
              <a:t>P.E</a:t>
            </a:r>
          </a:p>
          <a:p>
            <a:pPr algn="ctr"/>
            <a:r>
              <a:rPr lang="en-US" sz="2200" dirty="0" smtClean="0"/>
              <a:t>Associate </a:t>
            </a:r>
            <a:r>
              <a:rPr lang="en-US" sz="2200" dirty="0" smtClean="0"/>
              <a:t>Professor</a:t>
            </a:r>
          </a:p>
          <a:p>
            <a:pPr algn="ctr"/>
            <a:r>
              <a:rPr lang="en-US" sz="2200" dirty="0" smtClean="0"/>
              <a:t>Civil Engineering </a:t>
            </a:r>
            <a:r>
              <a:rPr lang="en-US" sz="2200" dirty="0" smtClean="0"/>
              <a:t>Department Chair</a:t>
            </a:r>
            <a:endParaRPr lang="en-US" sz="2200" dirty="0" smtClean="0"/>
          </a:p>
          <a:p>
            <a:pPr algn="ctr"/>
            <a:r>
              <a:rPr lang="en-US" sz="2200" dirty="0" smtClean="0"/>
              <a:t>The University of Jordan</a:t>
            </a:r>
          </a:p>
          <a:p>
            <a:pPr algn="ctr"/>
            <a:r>
              <a:rPr lang="en-US" sz="2200" dirty="0" smtClean="0"/>
              <a:t>Amman, </a:t>
            </a:r>
            <a:r>
              <a:rPr lang="en-US" sz="2200" dirty="0" smtClean="0"/>
              <a:t>Jordan</a:t>
            </a:r>
            <a:endParaRPr lang="en-US" sz="2200" dirty="0" smtClean="0"/>
          </a:p>
        </p:txBody>
      </p:sp>
      <p:pic>
        <p:nvPicPr>
          <p:cNvPr id="17410" name="Picture 2" descr="The University of Jordan :: Amman :: Jordan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04800"/>
            <a:ext cx="3400425" cy="942976"/>
          </a:xfrm>
          <a:prstGeom prst="rect">
            <a:avLst/>
          </a:prstGeom>
          <a:solidFill>
            <a:srgbClr val="0070C0"/>
          </a:solidFill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7498080" cy="960438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accent3"/>
                </a:solidFill>
              </a:rPr>
              <a:t>Importance of Ground Improvement?</a:t>
            </a:r>
            <a:endParaRPr lang="en-US" sz="30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95400"/>
            <a:ext cx="7498080" cy="5334000"/>
          </a:xfrm>
        </p:spPr>
        <p:txBody>
          <a:bodyPr>
            <a:noAutofit/>
          </a:bodyPr>
          <a:lstStyle/>
          <a:p>
            <a:pPr marL="596646" indent="-514350">
              <a:buFont typeface="+mj-lt"/>
              <a:buAutoNum type="romanUcPeriod"/>
            </a:pPr>
            <a:r>
              <a:rPr lang="en-US" sz="2400" dirty="0" smtClean="0"/>
              <a:t>Deep </a:t>
            </a:r>
            <a:r>
              <a:rPr lang="en-US" sz="2400" dirty="0" smtClean="0"/>
              <a:t>foundations is typically more expensive than </a:t>
            </a:r>
            <a:r>
              <a:rPr lang="en-US" sz="2400" dirty="0" smtClean="0"/>
              <a:t>ground improvement.</a:t>
            </a:r>
            <a:endParaRPr lang="en-US" sz="2400" dirty="0" smtClean="0"/>
          </a:p>
          <a:p>
            <a:pPr marL="596646" indent="-514350">
              <a:buFont typeface="+mj-lt"/>
              <a:buAutoNum type="romanUcPeriod"/>
            </a:pPr>
            <a:r>
              <a:rPr lang="en-US" sz="2400" dirty="0" smtClean="0"/>
              <a:t>Problematic </a:t>
            </a:r>
            <a:r>
              <a:rPr lang="en-US" sz="2400" dirty="0" smtClean="0"/>
              <a:t>soils </a:t>
            </a:r>
            <a:r>
              <a:rPr lang="en-US" sz="2400" dirty="0" smtClean="0"/>
              <a:t>should be </a:t>
            </a:r>
            <a:r>
              <a:rPr lang="en-US" sz="2400" dirty="0" smtClean="0"/>
              <a:t>treated before </a:t>
            </a:r>
            <a:r>
              <a:rPr lang="en-US" sz="2400" dirty="0" smtClean="0"/>
              <a:t>construction to avoid any future damage to structures.</a:t>
            </a:r>
          </a:p>
          <a:p>
            <a:pPr marL="596646" indent="-514350">
              <a:buFont typeface="+mj-lt"/>
              <a:buAutoNum type="romanUcPeriod"/>
            </a:pPr>
            <a:r>
              <a:rPr lang="en-US" sz="2400" dirty="0" smtClean="0"/>
              <a:t>Ground improvement is necessary to: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Improve </a:t>
            </a:r>
            <a:r>
              <a:rPr lang="en-US" sz="2000" dirty="0" smtClean="0"/>
              <a:t>soil </a:t>
            </a:r>
            <a:r>
              <a:rPr lang="en-US" sz="2000" dirty="0" smtClean="0"/>
              <a:t>properties.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Increase </a:t>
            </a:r>
            <a:r>
              <a:rPr lang="en-US" sz="2000" dirty="0" smtClean="0"/>
              <a:t>bearing </a:t>
            </a:r>
            <a:r>
              <a:rPr lang="en-US" sz="2000" dirty="0" smtClean="0"/>
              <a:t>capacity.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Mitigate liquefaction.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Reduce </a:t>
            </a:r>
            <a:r>
              <a:rPr lang="en-US" sz="2000" dirty="0" smtClean="0"/>
              <a:t>potential </a:t>
            </a:r>
            <a:r>
              <a:rPr lang="en-US" sz="2000" dirty="0" smtClean="0"/>
              <a:t>settlements.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5410200"/>
            <a:ext cx="533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74320" algn="ctr"/>
            <a:r>
              <a:rPr lang="en-US" b="1" i="1" dirty="0" smtClean="0">
                <a:solidFill>
                  <a:srgbClr val="FF0000"/>
                </a:solidFill>
              </a:rPr>
              <a:t>Selection of appropriate ground improvement</a:t>
            </a:r>
          </a:p>
          <a:p>
            <a:pPr indent="-274320" algn="ctr"/>
            <a:r>
              <a:rPr lang="en-US" b="1" i="1" dirty="0" smtClean="0">
                <a:solidFill>
                  <a:srgbClr val="FF0000"/>
                </a:solidFill>
              </a:rPr>
              <a:t>technique is usually a challenge for designer and</a:t>
            </a:r>
          </a:p>
          <a:p>
            <a:pPr indent="-274320" algn="ctr"/>
            <a:r>
              <a:rPr lang="en-US" b="1" i="1" dirty="0" smtClean="0">
                <a:solidFill>
                  <a:srgbClr val="FF0000"/>
                </a:solidFill>
              </a:rPr>
              <a:t>contractor to meet project requirements.</a:t>
            </a:r>
            <a:endParaRPr lang="en-US" b="1" i="1" dirty="0">
              <a:solidFill>
                <a:srgbClr val="FF0000"/>
              </a:solidFill>
            </a:endParaRPr>
          </a:p>
        </p:txBody>
      </p:sp>
      <p:pic>
        <p:nvPicPr>
          <p:cNvPr id="7" name="Picture 1" descr="C:\Users\Bashar\Desktop\imgres.jpg"/>
          <p:cNvPicPr>
            <a:picLocks noChangeAspect="1" noChangeArrowheads="1"/>
          </p:cNvPicPr>
          <p:nvPr/>
        </p:nvPicPr>
        <p:blipFill>
          <a:blip r:embed="rId2" cstate="print"/>
          <a:srcRect l="2694" t="9467" r="3030" b="5325"/>
          <a:stretch>
            <a:fillRect/>
          </a:stretch>
        </p:blipFill>
        <p:spPr bwMode="auto">
          <a:xfrm>
            <a:off x="6477000" y="5181600"/>
            <a:ext cx="2438400" cy="1254034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7498080" cy="960438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accent3"/>
                </a:solidFill>
              </a:rPr>
              <a:t>Most </a:t>
            </a:r>
            <a:r>
              <a:rPr lang="en-US" sz="2800" dirty="0" smtClean="0">
                <a:solidFill>
                  <a:schemeClr val="accent3"/>
                </a:solidFill>
              </a:rPr>
              <a:t>popular ground improvement techniques in the Arabian Gulf </a:t>
            </a:r>
            <a:r>
              <a:rPr lang="en-US" sz="2800" dirty="0" smtClean="0">
                <a:solidFill>
                  <a:schemeClr val="accent3"/>
                </a:solidFill>
              </a:rPr>
              <a:t>region</a:t>
            </a:r>
            <a:endParaRPr lang="en-US" sz="30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498080" cy="5029200"/>
          </a:xfrm>
        </p:spPr>
        <p:txBody>
          <a:bodyPr>
            <a:no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2400" b="1" dirty="0" smtClean="0"/>
              <a:t>Dynamic </a:t>
            </a:r>
            <a:r>
              <a:rPr lang="en-US" sz="2400" b="1" dirty="0" smtClean="0"/>
              <a:t>Compaction (DC)</a:t>
            </a:r>
          </a:p>
          <a:p>
            <a:pPr marL="870966" lvl="1" indent="-514350">
              <a:buFont typeface="Arial" pitchFamily="34" charset="0"/>
              <a:buChar char="•"/>
            </a:pPr>
            <a:r>
              <a:rPr lang="en-US" sz="2000" dirty="0" smtClean="0"/>
              <a:t>Effective </a:t>
            </a:r>
            <a:r>
              <a:rPr lang="en-US" sz="2000" dirty="0" smtClean="0"/>
              <a:t>for </a:t>
            </a:r>
            <a:r>
              <a:rPr lang="en-US" sz="2000" dirty="0" smtClean="0"/>
              <a:t>sandy and </a:t>
            </a:r>
            <a:r>
              <a:rPr lang="en-US" sz="2000" dirty="0" smtClean="0"/>
              <a:t>granular </a:t>
            </a:r>
            <a:r>
              <a:rPr lang="en-US" sz="2000" dirty="0" smtClean="0"/>
              <a:t>soils.</a:t>
            </a:r>
          </a:p>
          <a:p>
            <a:pPr marL="870966" lvl="1" indent="-514350">
              <a:buFont typeface="Arial" pitchFamily="34" charset="0"/>
              <a:buChar char="•"/>
            </a:pPr>
            <a:r>
              <a:rPr lang="en-US" sz="2000" dirty="0" smtClean="0"/>
              <a:t>Can </a:t>
            </a:r>
            <a:r>
              <a:rPr lang="en-US" sz="2000" dirty="0" smtClean="0"/>
              <a:t>improve soil down to 6 to 9m below ground level. </a:t>
            </a:r>
            <a:endParaRPr lang="en-US" sz="2000" dirty="0" smtClean="0"/>
          </a:p>
          <a:p>
            <a:pPr marL="870966" lvl="1" indent="-514350">
              <a:buNone/>
            </a:pPr>
            <a:endParaRPr lang="en-US" sz="2000" dirty="0" smtClean="0"/>
          </a:p>
          <a:p>
            <a:pPr marL="596646" indent="-514350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26" name="AutoShape 2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wps="http://schemas.microsoft.com/office/word/2010/wordprocessingShape" xmlns:wpi="http://schemas.microsoft.com/office/word/2010/wordprocessingInk" xmlns:wpg="http://schemas.microsoft.com/office/word/2010/wordprocessingGroup" xmlns:wpc="http://schemas.microsoft.com/office/word/2010/wordprocessingCanvas" xmlns:wp14="http://schemas.microsoft.com/office/word/2010/wordprocessingDrawing" xmlns:w15="http://schemas.microsoft.com/office/word/2012/wordml" xmlns:w14="http://schemas.microsoft.com/office/word/2010/wordml" xmlns:w10="urn:schemas-microsoft-com:office:word" xmlns:w="http://schemas.openxmlformats.org/wordprocessingml/2006/main" xmlns:v="urn:schemas-microsoft-com:vml" xmlns:o="urn:schemas-microsoft-com:office:office" xmlns:mc="http://schemas.openxmlformats.org/markup-compatibility/2006"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rcRect t="2345" b="16357"/>
          <a:stretch>
            <a:fillRect/>
          </a:stretch>
        </p:blipFill>
        <p:spPr bwMode="auto">
          <a:xfrm>
            <a:off x="1828800" y="3048000"/>
            <a:ext cx="6400800" cy="2667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wps="http://schemas.microsoft.com/office/word/2010/wordprocessingShape" xmlns:wpi="http://schemas.microsoft.com/office/word/2010/wordprocessingInk" xmlns:wpg="http://schemas.microsoft.com/office/word/2010/wordprocessingGroup" xmlns:wpc="http://schemas.microsoft.com/office/word/2010/wordprocessingCanvas" xmlns:wp14="http://schemas.microsoft.com/office/word/2010/wordprocessingDrawing" xmlns:w15="http://schemas.microsoft.com/office/word/2012/wordml" xmlns:w14="http://schemas.microsoft.com/office/word/2010/wordml" xmlns:w10="urn:schemas-microsoft-com:office:word" xmlns:w="http://schemas.openxmlformats.org/wordprocessingml/2006/main" xmlns:v="urn:schemas-microsoft-com:vml" xmlns:o="urn:schemas-microsoft-com:office:office" xmlns:mc="http://schemas.openxmlformats.org/markup-compatibility/2006" xmlns:a14="http://schemas.microsoft.com/office/drawing/2010/main" xmlns="" xmlns:pic="http://schemas.openxmlformats.org/drawingml/2006/picture" xmlns:lc="http://schemas.openxmlformats.org/drawingml/2006/lockedCanvas"/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498080" cy="960438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accent3"/>
                </a:solidFill>
              </a:rPr>
              <a:t>Most </a:t>
            </a:r>
            <a:r>
              <a:rPr lang="en-US" sz="2800" dirty="0" smtClean="0">
                <a:solidFill>
                  <a:schemeClr val="accent3"/>
                </a:solidFill>
              </a:rPr>
              <a:t>popular ground improvement techniques in the Arabian Gulf </a:t>
            </a:r>
            <a:r>
              <a:rPr lang="en-US" sz="2800" dirty="0" smtClean="0">
                <a:solidFill>
                  <a:schemeClr val="accent3"/>
                </a:solidFill>
              </a:rPr>
              <a:t>region</a:t>
            </a:r>
            <a:endParaRPr lang="en-US" sz="30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498080" cy="5029200"/>
          </a:xfrm>
        </p:spPr>
        <p:txBody>
          <a:bodyPr>
            <a:noAutofit/>
          </a:bodyPr>
          <a:lstStyle/>
          <a:p>
            <a:pPr marL="596646" indent="-514350">
              <a:buFont typeface="+mj-lt"/>
              <a:buAutoNum type="arabicPeriod" startAt="2"/>
            </a:pPr>
            <a:r>
              <a:rPr lang="en-US" sz="2400" b="1" dirty="0" smtClean="0"/>
              <a:t>Dynamic Replacement (DR)</a:t>
            </a:r>
          </a:p>
          <a:p>
            <a:pPr marL="870966" lvl="1" indent="-514350">
              <a:buFont typeface="Arial" pitchFamily="34" charset="0"/>
              <a:buChar char="•"/>
            </a:pPr>
            <a:r>
              <a:rPr lang="en-US" sz="2000" dirty="0" smtClean="0"/>
              <a:t>Appropriate </a:t>
            </a:r>
            <a:r>
              <a:rPr lang="en-US" sz="2000" dirty="0" smtClean="0"/>
              <a:t>for soft saturated fine-grained soils with high fine content</a:t>
            </a:r>
            <a:r>
              <a:rPr lang="en-US" sz="2000" dirty="0" smtClean="0"/>
              <a:t>.</a:t>
            </a:r>
          </a:p>
          <a:p>
            <a:pPr marL="870966" lvl="1" indent="-514350">
              <a:buFont typeface="Arial" pitchFamily="34" charset="0"/>
              <a:buChar char="•"/>
            </a:pPr>
            <a:r>
              <a:rPr lang="en-US" sz="2000" dirty="0" smtClean="0"/>
              <a:t>Can reach to </a:t>
            </a:r>
            <a:r>
              <a:rPr lang="en-US" sz="2000" dirty="0" smtClean="0"/>
              <a:t>a depth of about </a:t>
            </a:r>
            <a:r>
              <a:rPr lang="en-US" sz="2000" dirty="0" smtClean="0"/>
              <a:t>7m.</a:t>
            </a:r>
          </a:p>
          <a:p>
            <a:pPr marL="596646" indent="-514350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26" name="AutoShape 2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676400" y="3581400"/>
            <a:ext cx="6324600" cy="232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98080" cy="960438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accent3"/>
                </a:solidFill>
              </a:rPr>
              <a:t>Most </a:t>
            </a:r>
            <a:r>
              <a:rPr lang="en-US" sz="2800" dirty="0" smtClean="0">
                <a:solidFill>
                  <a:schemeClr val="accent3"/>
                </a:solidFill>
              </a:rPr>
              <a:t>popular ground improvement techniques in the Arabian Gulf </a:t>
            </a:r>
            <a:r>
              <a:rPr lang="en-US" sz="2800" dirty="0" smtClean="0">
                <a:solidFill>
                  <a:schemeClr val="accent3"/>
                </a:solidFill>
              </a:rPr>
              <a:t>region</a:t>
            </a:r>
            <a:endParaRPr lang="en-US" sz="30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498080" cy="5029200"/>
          </a:xfrm>
        </p:spPr>
        <p:txBody>
          <a:bodyPr>
            <a:noAutofit/>
          </a:bodyPr>
          <a:lstStyle/>
          <a:p>
            <a:pPr marL="596646" indent="-514350">
              <a:buFont typeface="+mj-lt"/>
              <a:buAutoNum type="arabicPeriod" startAt="3"/>
            </a:pPr>
            <a:r>
              <a:rPr lang="en-US" sz="2400" dirty="0" smtClean="0"/>
              <a:t> </a:t>
            </a:r>
            <a:r>
              <a:rPr lang="en-US" sz="2400" b="1" dirty="0" smtClean="0"/>
              <a:t>Rapid Impact Compaction (RIC)</a:t>
            </a:r>
          </a:p>
          <a:p>
            <a:pPr marL="870966" lvl="1" indent="-514350">
              <a:buFont typeface="Arial" pitchFamily="34" charset="0"/>
              <a:buChar char="•"/>
            </a:pPr>
            <a:r>
              <a:rPr lang="en-US" sz="2000" dirty="0" smtClean="0"/>
              <a:t>Middle-deep compaction method suitable to </a:t>
            </a:r>
            <a:r>
              <a:rPr lang="en-US" sz="2000" dirty="0" smtClean="0"/>
              <a:t>improve sandy soils where fine content is </a:t>
            </a:r>
            <a:r>
              <a:rPr lang="en-US" sz="2000" dirty="0" smtClean="0"/>
              <a:t>low. </a:t>
            </a:r>
          </a:p>
          <a:p>
            <a:pPr marL="870966" lvl="1" indent="-514350">
              <a:buFont typeface="Arial" pitchFamily="34" charset="0"/>
              <a:buChar char="•"/>
            </a:pPr>
            <a:r>
              <a:rPr lang="en-US" sz="2000" dirty="0" smtClean="0"/>
              <a:t>RIC can be employed to densify loose soils down to a depth of about 4 m to 6m.</a:t>
            </a:r>
          </a:p>
          <a:p>
            <a:pPr marL="596646" indent="-514350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26" name="AutoShape 2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C:\Users\btarawneh\Pictures\I-Phone\IMG_0561.JPG"/>
          <p:cNvPicPr/>
          <p:nvPr/>
        </p:nvPicPr>
        <p:blipFill>
          <a:blip r:embed="rId2" cstate="print"/>
          <a:srcRect l="31321" t="12534" r="15663" b="30203"/>
          <a:stretch>
            <a:fillRect/>
          </a:stretch>
        </p:blipFill>
        <p:spPr bwMode="auto">
          <a:xfrm>
            <a:off x="4953000" y="3429000"/>
            <a:ext cx="3962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429000"/>
            <a:ext cx="3779588" cy="2819400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498080" cy="960438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accent3"/>
                </a:solidFill>
              </a:rPr>
              <a:t>Most </a:t>
            </a:r>
            <a:r>
              <a:rPr lang="en-US" sz="2800" dirty="0" smtClean="0">
                <a:solidFill>
                  <a:schemeClr val="accent3"/>
                </a:solidFill>
              </a:rPr>
              <a:t>popular ground improvement techniques in the Arabian Gulf </a:t>
            </a:r>
            <a:r>
              <a:rPr lang="en-US" sz="2800" dirty="0" smtClean="0">
                <a:solidFill>
                  <a:schemeClr val="accent3"/>
                </a:solidFill>
              </a:rPr>
              <a:t>region</a:t>
            </a:r>
            <a:endParaRPr lang="en-US" sz="30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498080" cy="5029200"/>
          </a:xfrm>
        </p:spPr>
        <p:txBody>
          <a:bodyPr>
            <a:noAutofit/>
          </a:bodyPr>
          <a:lstStyle/>
          <a:p>
            <a:pPr marL="596646" indent="-514350">
              <a:buFont typeface="+mj-lt"/>
              <a:buAutoNum type="arabicPeriod" startAt="4"/>
            </a:pPr>
            <a:r>
              <a:rPr lang="en-US" sz="2400" dirty="0" smtClean="0"/>
              <a:t> Vibro Compaction (VC)</a:t>
            </a:r>
          </a:p>
          <a:p>
            <a:pPr marL="870966" lvl="1" indent="-514350">
              <a:buFont typeface="Arial" pitchFamily="34" charset="0"/>
              <a:buChar char="•"/>
            </a:pPr>
            <a:r>
              <a:rPr lang="en-US" sz="2000" dirty="0" smtClean="0"/>
              <a:t>Effective for improving the relative density of granular soils with suitable gradations and limited fines contents (not more than 5</a:t>
            </a:r>
            <a:r>
              <a:rPr lang="en-US" sz="2000" dirty="0" smtClean="0"/>
              <a:t>%).</a:t>
            </a:r>
            <a:endParaRPr lang="en-US" sz="2000" dirty="0" smtClean="0"/>
          </a:p>
          <a:p>
            <a:pPr marL="596646" indent="-514350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6" name="AutoShape 2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2773" name="Picture 5" descr="Image result for Vibro Compa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2590800"/>
            <a:ext cx="4876800" cy="3704047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498080" cy="960438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accent3"/>
                </a:solidFill>
              </a:rPr>
              <a:t>Most </a:t>
            </a:r>
            <a:r>
              <a:rPr lang="en-US" sz="2800" dirty="0" smtClean="0">
                <a:solidFill>
                  <a:schemeClr val="accent3"/>
                </a:solidFill>
              </a:rPr>
              <a:t>popular ground improvement techniques in the Arabian Gulf </a:t>
            </a:r>
            <a:r>
              <a:rPr lang="en-US" sz="2800" dirty="0" smtClean="0">
                <a:solidFill>
                  <a:schemeClr val="accent3"/>
                </a:solidFill>
              </a:rPr>
              <a:t>region</a:t>
            </a:r>
            <a:endParaRPr lang="en-US" sz="30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371600"/>
            <a:ext cx="7498080" cy="5029200"/>
          </a:xfrm>
        </p:spPr>
        <p:txBody>
          <a:bodyPr>
            <a:noAutofit/>
          </a:bodyPr>
          <a:lstStyle/>
          <a:p>
            <a:pPr marL="596646" indent="-514350">
              <a:buFont typeface="+mj-lt"/>
              <a:buAutoNum type="arabicPeriod" startAt="5"/>
            </a:pPr>
            <a:r>
              <a:rPr lang="en-US" sz="2400" dirty="0" smtClean="0"/>
              <a:t> </a:t>
            </a:r>
            <a:r>
              <a:rPr lang="en-US" sz="2400" dirty="0" smtClean="0"/>
              <a:t>Stone Columns (SC</a:t>
            </a:r>
            <a:r>
              <a:rPr lang="en-US" sz="2400" dirty="0" smtClean="0"/>
              <a:t>)</a:t>
            </a:r>
          </a:p>
          <a:p>
            <a:pPr marL="870966" lvl="1" indent="-514350">
              <a:buFont typeface="Arial" pitchFamily="34" charset="0"/>
              <a:buChar char="•"/>
            </a:pPr>
            <a:r>
              <a:rPr lang="en-US" sz="2000" dirty="0" smtClean="0"/>
              <a:t>Used </a:t>
            </a:r>
            <a:r>
              <a:rPr lang="en-US" sz="2000" dirty="0" smtClean="0"/>
              <a:t>for soils with higher fine </a:t>
            </a:r>
            <a:r>
              <a:rPr lang="en-US" sz="2000" dirty="0" smtClean="0"/>
              <a:t>content.</a:t>
            </a:r>
          </a:p>
          <a:p>
            <a:pPr marL="870966" lvl="1" indent="-514350">
              <a:buFont typeface="Arial" pitchFamily="34" charset="0"/>
              <a:buChar char="•"/>
            </a:pPr>
            <a:r>
              <a:rPr lang="en-US" sz="2000" dirty="0" smtClean="0"/>
              <a:t>Can </a:t>
            </a:r>
            <a:r>
              <a:rPr lang="en-US" sz="2000" dirty="0" smtClean="0"/>
              <a:t>be </a:t>
            </a:r>
            <a:r>
              <a:rPr lang="en-US" sz="2000" dirty="0" smtClean="0"/>
              <a:t>performed </a:t>
            </a:r>
            <a:r>
              <a:rPr lang="en-US" sz="2000" dirty="0" smtClean="0"/>
              <a:t>near existing structures as it produces less vibration that other techniques</a:t>
            </a:r>
            <a:r>
              <a:rPr lang="en-US" sz="2000" dirty="0" smtClean="0"/>
              <a:t>.</a:t>
            </a:r>
          </a:p>
          <a:p>
            <a:pPr marL="870966" lvl="1" indent="-514350">
              <a:buFont typeface="Arial" pitchFamily="34" charset="0"/>
              <a:buChar char="•"/>
            </a:pPr>
            <a:r>
              <a:rPr lang="en-US" sz="2000" dirty="0" smtClean="0"/>
              <a:t>can be formed by inserting a vibratory probe to incorporate the granular soil into the ground and form vertical </a:t>
            </a:r>
            <a:r>
              <a:rPr lang="en-US" sz="2000" dirty="0" smtClean="0"/>
              <a:t>inclusions. </a:t>
            </a:r>
            <a:endParaRPr lang="en-US" sz="2000" dirty="0" smtClean="0"/>
          </a:p>
          <a:p>
            <a:pPr marL="596646" indent="-514350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6" name="AutoShape 2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3794" name="Picture 2" descr="Image result for stone columns ground improvem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3799841"/>
            <a:ext cx="4267200" cy="2600960"/>
          </a:xfrm>
          <a:prstGeom prst="rect">
            <a:avLst/>
          </a:prstGeom>
          <a:noFill/>
        </p:spPr>
      </p:pic>
      <p:cxnSp>
        <p:nvCxnSpPr>
          <p:cNvPr id="100" name="Straight Connector 99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Footer Placeholder 10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7498080" cy="960438"/>
          </a:xfrm>
        </p:spPr>
        <p:txBody>
          <a:bodyPr>
            <a:normAutofit/>
          </a:bodyPr>
          <a:lstStyle/>
          <a:p>
            <a:pPr lvl="0"/>
            <a:r>
              <a:rPr lang="en-US" sz="2800" b="1" dirty="0" smtClean="0">
                <a:solidFill>
                  <a:schemeClr val="accent3"/>
                </a:solidFill>
              </a:rPr>
              <a:t>Decision Tree Development </a:t>
            </a:r>
            <a:endParaRPr lang="en-US" sz="28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498080" cy="5029200"/>
          </a:xfrm>
        </p:spPr>
        <p:txBody>
          <a:bodyPr>
            <a:noAutofit/>
          </a:bodyPr>
          <a:lstStyle/>
          <a:p>
            <a:pPr marL="596646" indent="-514350">
              <a:buSzPct val="100000"/>
              <a:buFont typeface="Arial" pitchFamily="34" charset="0"/>
              <a:buChar char="•"/>
            </a:pPr>
            <a:r>
              <a:rPr lang="en-US" sz="2400" b="1" dirty="0" smtClean="0"/>
              <a:t>Decision tree is considered:</a:t>
            </a:r>
          </a:p>
          <a:p>
            <a:pPr marL="870966" lvl="1" indent="-514350">
              <a:buFont typeface="Courier New" pitchFamily="49" charset="0"/>
              <a:buChar char="o"/>
            </a:pPr>
            <a:r>
              <a:rPr lang="en-US" sz="2000" dirty="0" smtClean="0"/>
              <a:t>Simple but powerful </a:t>
            </a:r>
            <a:r>
              <a:rPr lang="en-US" sz="2000" dirty="0" smtClean="0"/>
              <a:t>form of multiple variable analysis</a:t>
            </a:r>
            <a:r>
              <a:rPr lang="en-US" sz="2000" dirty="0" smtClean="0"/>
              <a:t>.</a:t>
            </a:r>
          </a:p>
          <a:p>
            <a:pPr marL="870966" lvl="1" indent="-514350">
              <a:buFont typeface="Courier New" pitchFamily="49" charset="0"/>
              <a:buChar char="o"/>
            </a:pPr>
            <a:r>
              <a:rPr lang="en-US" sz="2000" dirty="0" smtClean="0"/>
              <a:t> </a:t>
            </a:r>
            <a:r>
              <a:rPr lang="en-US" sz="2000" dirty="0" smtClean="0"/>
              <a:t>It is a graph that uses a branching method to </a:t>
            </a:r>
            <a:r>
              <a:rPr lang="en-US" sz="2000" dirty="0" smtClean="0"/>
              <a:t>choose between </a:t>
            </a:r>
            <a:r>
              <a:rPr lang="en-US" sz="2000" dirty="0" smtClean="0"/>
              <a:t>several events</a:t>
            </a:r>
            <a:r>
              <a:rPr lang="en-US" sz="2000" dirty="0" smtClean="0"/>
              <a:t>.</a:t>
            </a:r>
          </a:p>
          <a:p>
            <a:pPr marL="596646" indent="-514350">
              <a:buSzPct val="100000"/>
              <a:buFont typeface="Arial" pitchFamily="34" charset="0"/>
              <a:buChar char="•"/>
            </a:pPr>
            <a:r>
              <a:rPr lang="en-US" sz="2000" dirty="0" smtClean="0"/>
              <a:t>Geotechnical </a:t>
            </a:r>
            <a:r>
              <a:rPr lang="en-US" sz="2000" dirty="0" smtClean="0"/>
              <a:t>engineer must </a:t>
            </a:r>
            <a:r>
              <a:rPr lang="en-US" sz="2000" dirty="0" smtClean="0"/>
              <a:t>determine </a:t>
            </a:r>
            <a:r>
              <a:rPr lang="en-US" sz="2000" dirty="0" smtClean="0"/>
              <a:t>the most appropriate method under specific project conditions. </a:t>
            </a:r>
            <a:endParaRPr lang="en-US" sz="2000" dirty="0" smtClean="0"/>
          </a:p>
          <a:p>
            <a:pPr marL="596646" indent="-514350">
              <a:buSzPct val="100000"/>
              <a:buFont typeface="Arial" pitchFamily="34" charset="0"/>
              <a:buChar char="•"/>
            </a:pPr>
            <a:r>
              <a:rPr lang="en-US" sz="2000" dirty="0" smtClean="0"/>
              <a:t>By </a:t>
            </a:r>
            <a:r>
              <a:rPr lang="en-US" sz="2000" dirty="0" smtClean="0"/>
              <a:t>eliminating incompatible </a:t>
            </a:r>
            <a:r>
              <a:rPr lang="en-US" sz="2000" dirty="0" smtClean="0"/>
              <a:t>techniques</a:t>
            </a:r>
            <a:r>
              <a:rPr lang="en-US" sz="2000" dirty="0" smtClean="0"/>
              <a:t>, a Geotechnical engineer can select the most appropriate one from the remaining compatible methods</a:t>
            </a:r>
            <a:r>
              <a:rPr lang="en-US" sz="2000" dirty="0" smtClean="0"/>
              <a:t>.</a:t>
            </a:r>
          </a:p>
          <a:p>
            <a:pPr marL="596646" indent="-514350">
              <a:buSzPct val="100000"/>
              <a:buFont typeface="Arial" pitchFamily="34" charset="0"/>
              <a:buChar char="•"/>
            </a:pPr>
            <a:r>
              <a:rPr lang="en-US" sz="2000" dirty="0" smtClean="0"/>
              <a:t>Data is obtained from 75 completed ground improvement projects in the Arabia Gulf region ( Saudi Arabia,  Kuwait, United Arab Emirates, Oman, Qatar, and Bahrain).</a:t>
            </a:r>
          </a:p>
          <a:p>
            <a:pPr marL="596646" indent="-514350">
              <a:buSzPct val="100000"/>
              <a:buFont typeface="Arial" pitchFamily="34" charset="0"/>
              <a:buChar char="•"/>
            </a:pPr>
            <a:endParaRPr lang="en-US" sz="2000" dirty="0" smtClean="0"/>
          </a:p>
          <a:p>
            <a:pPr marL="596646" indent="-514350">
              <a:buSzPct val="100000"/>
              <a:buFont typeface="Arial" pitchFamily="34" charset="0"/>
              <a:buChar char="•"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6" name="AutoShape 2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AutoShape 10" descr="Image result for challen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Vibration </a:t>
            </a:r>
            <a:r>
              <a:rPr lang="en-US" dirty="0" smtClean="0">
                <a:solidFill>
                  <a:schemeClr val="accent3"/>
                </a:solidFill>
              </a:rPr>
              <a:t>Assessment</a:t>
            </a:r>
            <a:endParaRPr lang="en-US" dirty="0">
              <a:solidFill>
                <a:schemeClr val="accent3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05000" y="1981200"/>
          <a:ext cx="3767141" cy="2777372"/>
        </p:xfrm>
        <a:graphic>
          <a:graphicData uri="http://schemas.openxmlformats.org/drawingml/2006/table">
            <a:tbl>
              <a:tblPr/>
              <a:tblGrid>
                <a:gridCol w="2006921"/>
                <a:gridCol w="1760220"/>
              </a:tblGrid>
              <a:tr h="10660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Technique</a:t>
                      </a:r>
                      <a:endParaRPr lang="en-US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53" marR="625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*PPV </a:t>
                      </a: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at 5 m away from the work (mm/s)</a:t>
                      </a:r>
                      <a:endParaRPr lang="en-US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0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DC</a:t>
                      </a:r>
                      <a:endParaRPr lang="en-US" sz="10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</a:t>
                      </a:r>
                      <a:endParaRPr lang="en-US" sz="10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53" marR="625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0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DR</a:t>
                      </a:r>
                      <a:endParaRPr lang="en-US" sz="10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</a:t>
                      </a:r>
                      <a:endParaRPr lang="en-US" sz="10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53" marR="625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0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RIC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53" marR="625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0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VC and</a:t>
                      </a:r>
                      <a:r>
                        <a:rPr lang="en-US" sz="1800" b="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SC</a:t>
                      </a:r>
                      <a:endParaRPr lang="en-US" sz="10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  <a:endParaRPr lang="en-US" sz="10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2553" marR="625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9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057400" y="4800600"/>
            <a:ext cx="2590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Peak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Particle Velocity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AutoShape 2" descr="Image result for vibr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0" name="AutoShape 4" descr="Image result for vibr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49808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Analysis of the Collected Data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10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371600" y="1447800"/>
            <a:ext cx="6858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96646" indent="-514350">
              <a:buClr>
                <a:srgbClr val="00B0F0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/>
              <a:t>The statistical significance of the collected variables is verified using analysis of variance ( ANOVA</a:t>
            </a:r>
            <a:r>
              <a:rPr lang="en-US" sz="2000" dirty="0" smtClean="0"/>
              <a:t>).</a:t>
            </a:r>
          </a:p>
          <a:p>
            <a:pPr marL="596646" indent="-514350">
              <a:buClr>
                <a:srgbClr val="00B0F0"/>
              </a:buClr>
              <a:buSzPct val="100000"/>
              <a:buFont typeface="Arial" pitchFamily="34" charset="0"/>
              <a:buChar char="•"/>
            </a:pPr>
            <a:endParaRPr lang="en-US" sz="2000" dirty="0" smtClean="0"/>
          </a:p>
          <a:p>
            <a:pPr marL="596646" indent="-514350">
              <a:buClr>
                <a:srgbClr val="00B0F0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/>
              <a:t>All collected factors are </a:t>
            </a:r>
            <a:r>
              <a:rPr lang="en-US" sz="2000" dirty="0" smtClean="0"/>
              <a:t>significant </a:t>
            </a:r>
            <a:r>
              <a:rPr lang="en-US" sz="2000" dirty="0" smtClean="0"/>
              <a:t>for </a:t>
            </a:r>
            <a:r>
              <a:rPr lang="en-US" sz="2000" dirty="0" smtClean="0"/>
              <a:t>the selection process </a:t>
            </a:r>
            <a:r>
              <a:rPr lang="en-US" sz="2000" dirty="0" smtClean="0"/>
              <a:t>except the water table level (WTL). </a:t>
            </a:r>
          </a:p>
          <a:p>
            <a:pPr marL="596646" indent="-514350">
              <a:buClr>
                <a:srgbClr val="00B0F0"/>
              </a:buClr>
              <a:buSzPct val="100000"/>
              <a:buFont typeface="Arial" pitchFamily="34" charset="0"/>
              <a:buChar char="•"/>
            </a:pPr>
            <a:endParaRPr lang="en-US" sz="2000" dirty="0" smtClean="0"/>
          </a:p>
          <a:p>
            <a:pPr marL="596646" indent="-514350">
              <a:buClr>
                <a:srgbClr val="00B0F0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/>
              <a:t>This </a:t>
            </a:r>
            <a:r>
              <a:rPr lang="en-US" sz="2000" dirty="0" smtClean="0"/>
              <a:t>is because shallow WTL can be mitigated by using a filling platform to carry the equipment.</a:t>
            </a:r>
            <a:endParaRPr lang="en-US" sz="2000" dirty="0" smtClean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524000" y="4114800"/>
          <a:ext cx="6096000" cy="2423160"/>
        </p:xfrm>
        <a:graphic>
          <a:graphicData uri="http://schemas.openxmlformats.org/drawingml/2006/table">
            <a:tbl>
              <a:tblPr/>
              <a:tblGrid>
                <a:gridCol w="1465026"/>
                <a:gridCol w="1055316"/>
                <a:gridCol w="1241548"/>
                <a:gridCol w="1278794"/>
                <a:gridCol w="1055316"/>
              </a:tblGrid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Arial"/>
                        </a:rPr>
                        <a:t>Ground Improvement Technique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Arial"/>
                        </a:rPr>
                        <a:t>Fine Content (%)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Arial"/>
                        </a:rPr>
                        <a:t>Depth of Improvement (m)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Arial"/>
                        </a:rPr>
                        <a:t>Distance to Nearby Structures (m)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Arial"/>
                        </a:rPr>
                        <a:t>Water Table Level (m)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DC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7-21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4-9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17-75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1.5-6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DR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25-70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2-7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25-100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1-8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SC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20-80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4-19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4-36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0.5-7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RIC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8-16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1-5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12-100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1-8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VC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3-7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8-19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7-50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342900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1-5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733890"/>
            <a:ext cx="6629400" cy="612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7010400" y="4572000"/>
            <a:ext cx="1905000" cy="1297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83464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en-US" sz="1200" dirty="0" smtClean="0">
                <a:solidFill>
                  <a:srgbClr val="FF0000"/>
                </a:solidFill>
              </a:rPr>
              <a:t>    If more than one technique is appropriate</a:t>
            </a:r>
            <a:r>
              <a:rPr lang="en-US" sz="1200" dirty="0" smtClean="0">
                <a:solidFill>
                  <a:srgbClr val="FF0000"/>
                </a:solidFill>
              </a:rPr>
              <a:t>, </a:t>
            </a:r>
            <a:r>
              <a:rPr lang="en-US" sz="1200" dirty="0" smtClean="0">
                <a:solidFill>
                  <a:srgbClr val="FF0000"/>
                </a:solidFill>
              </a:rPr>
              <a:t>cost </a:t>
            </a:r>
            <a:r>
              <a:rPr lang="en-US" sz="1200" dirty="0" smtClean="0">
                <a:solidFill>
                  <a:srgbClr val="FF0000"/>
                </a:solidFill>
              </a:rPr>
              <a:t>effectiveness will be employed for the final selection.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0" y="228600"/>
            <a:ext cx="3365087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Decision Tree </a:t>
            </a:r>
            <a:endParaRPr lang="en-US" sz="3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Conclusions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The </a:t>
            </a:r>
            <a:r>
              <a:rPr lang="en-US" sz="2800" dirty="0" smtClean="0"/>
              <a:t>proposed decision tree </a:t>
            </a:r>
            <a:r>
              <a:rPr lang="en-US" sz="2800" dirty="0" smtClean="0"/>
              <a:t>can </a:t>
            </a:r>
            <a:r>
              <a:rPr lang="en-US" sz="2800" dirty="0" smtClean="0"/>
              <a:t>be used to select </a:t>
            </a:r>
            <a:r>
              <a:rPr lang="en-US" sz="2800" dirty="0" smtClean="0"/>
              <a:t>appropriate </a:t>
            </a:r>
            <a:r>
              <a:rPr lang="en-US" sz="2800" dirty="0" smtClean="0"/>
              <a:t>ground improvement method. </a:t>
            </a:r>
            <a:endParaRPr lang="en-US" sz="2800" dirty="0" smtClean="0"/>
          </a:p>
          <a:p>
            <a:r>
              <a:rPr lang="en-US" sz="2800" dirty="0" smtClean="0"/>
              <a:t>If </a:t>
            </a:r>
            <a:r>
              <a:rPr lang="en-US" sz="2800" dirty="0" smtClean="0"/>
              <a:t>two methods are appropriate, then cost-effectiveness must be employed for the final selection. </a:t>
            </a:r>
            <a:endParaRPr lang="en-US" sz="2800" dirty="0" smtClean="0"/>
          </a:p>
          <a:p>
            <a:r>
              <a:rPr lang="en-US" sz="2800" dirty="0" smtClean="0"/>
              <a:t>Distance </a:t>
            </a:r>
            <a:r>
              <a:rPr lang="en-US" sz="2800" dirty="0" smtClean="0"/>
              <a:t>to nearby structures is the most important factor because some of the techniques cannot be utilized due to the existence of nearby structures even </a:t>
            </a:r>
            <a:r>
              <a:rPr lang="en-US" sz="2800" dirty="0" smtClean="0"/>
              <a:t>though  </a:t>
            </a:r>
            <a:r>
              <a:rPr lang="en-US" sz="2800" dirty="0" smtClean="0"/>
              <a:t>they are efficient and cost-effective.</a:t>
            </a:r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12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Conclusions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96646" indent="-514350">
              <a:buClr>
                <a:srgbClr val="00B0F0"/>
              </a:buClr>
              <a:buSzPct val="100000"/>
              <a:buFont typeface="Arial" pitchFamily="34" charset="0"/>
              <a:buChar char="•"/>
            </a:pPr>
            <a:r>
              <a:rPr lang="en-US" sz="2800" dirty="0" smtClean="0"/>
              <a:t>All collected factors are significant for the selection process except the water table level (WTL). </a:t>
            </a:r>
          </a:p>
          <a:p>
            <a:pPr marL="596646" indent="-514350">
              <a:buClr>
                <a:srgbClr val="00B0F0"/>
              </a:buClr>
              <a:buSzPct val="100000"/>
              <a:buFont typeface="Arial" pitchFamily="34" charset="0"/>
              <a:buChar char="•"/>
            </a:pPr>
            <a:r>
              <a:rPr lang="en-US" sz="2800" dirty="0" smtClean="0"/>
              <a:t>This </a:t>
            </a:r>
            <a:r>
              <a:rPr lang="en-US" sz="2800" dirty="0" smtClean="0"/>
              <a:t>is because shallow WTL can be mitigated by using a filling platform to carry the equipment.</a:t>
            </a:r>
          </a:p>
          <a:p>
            <a:r>
              <a:rPr lang="en-US" sz="2800" dirty="0" smtClean="0"/>
              <a:t>DC </a:t>
            </a:r>
            <a:r>
              <a:rPr lang="en-US" sz="2800" dirty="0" smtClean="0"/>
              <a:t>and DR can cause damage to </a:t>
            </a:r>
            <a:r>
              <a:rPr lang="en-US" sz="2800" dirty="0" smtClean="0"/>
              <a:t>nearby structures </a:t>
            </a:r>
            <a:r>
              <a:rPr lang="en-US" sz="2800" dirty="0" smtClean="0"/>
              <a:t>because they produce the highest  </a:t>
            </a:r>
            <a:r>
              <a:rPr lang="en-US" sz="2800" dirty="0" smtClean="0"/>
              <a:t>PPV and must be used in rural areas.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Conclusions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SC </a:t>
            </a:r>
            <a:r>
              <a:rPr lang="en-US" sz="2800" dirty="0" smtClean="0"/>
              <a:t>and VC produce the least PPV and can be used in urban areas. </a:t>
            </a:r>
            <a:endParaRPr lang="en-US" sz="2800" dirty="0" smtClean="0"/>
          </a:p>
          <a:p>
            <a:r>
              <a:rPr lang="en-US" sz="2800" dirty="0" smtClean="0"/>
              <a:t>RIC </a:t>
            </a:r>
            <a:r>
              <a:rPr lang="en-US" sz="2800" dirty="0" smtClean="0"/>
              <a:t>produce PPV less than DC and DR but more than VC and SC. However, RIC can be used in urban areas with caution. 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14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219200" y="1143000"/>
            <a:ext cx="731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3CB1A-389C-4B75-B2F6-8BCC16730626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1600200" y="2590800"/>
          <a:ext cx="658495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 Tarawneh, Ph.D.,P.E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3672</TotalTime>
  <Words>789</Words>
  <Application>Microsoft Office PowerPoint</Application>
  <PresentationFormat>On-screen Show (4:3)</PresentationFormat>
  <Paragraphs>133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Solstice</vt:lpstr>
      <vt:lpstr>Decision Tree for the Selection of Appropriate Ground Improvement Technique in the Arabian Gulf Region </vt:lpstr>
      <vt:lpstr>Importance of Ground Improvement?</vt:lpstr>
      <vt:lpstr>Most popular ground improvement techniques in the Arabian Gulf region</vt:lpstr>
      <vt:lpstr>Most popular ground improvement techniques in the Arabian Gulf region</vt:lpstr>
      <vt:lpstr>Most popular ground improvement techniques in the Arabian Gulf region</vt:lpstr>
      <vt:lpstr>Most popular ground improvement techniques in the Arabian Gulf region</vt:lpstr>
      <vt:lpstr>Most popular ground improvement techniques in the Arabian Gulf region</vt:lpstr>
      <vt:lpstr>Decision Tree Development </vt:lpstr>
      <vt:lpstr>Vibration Assessment</vt:lpstr>
      <vt:lpstr>Analysis of the Collected Data</vt:lpstr>
      <vt:lpstr>Slide 11</vt:lpstr>
      <vt:lpstr>Conclusions</vt:lpstr>
      <vt:lpstr>Conclusions</vt:lpstr>
      <vt:lpstr>Conclusions</vt:lpstr>
      <vt:lpstr>Slide 15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the Effectiveness of Rapid Impact Compaction (RIC) as a Ground Improvement Technique</dc:title>
  <dc:creator>Bashar</dc:creator>
  <cp:lastModifiedBy>Bashar</cp:lastModifiedBy>
  <cp:revision>120</cp:revision>
  <dcterms:created xsi:type="dcterms:W3CDTF">2015-02-19T09:57:09Z</dcterms:created>
  <dcterms:modified xsi:type="dcterms:W3CDTF">2017-04-21T07:48:59Z</dcterms:modified>
</cp:coreProperties>
</file>