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56" r:id="rId3"/>
    <p:sldId id="274" r:id="rId4"/>
    <p:sldId id="275" r:id="rId5"/>
    <p:sldId id="257" r:id="rId6"/>
    <p:sldId id="276" r:id="rId7"/>
    <p:sldId id="277" r:id="rId8"/>
    <p:sldId id="278" r:id="rId9"/>
    <p:sldId id="279" r:id="rId10"/>
    <p:sldId id="280" r:id="rId11"/>
    <p:sldId id="270" r:id="rId12"/>
    <p:sldId id="259" r:id="rId13"/>
    <p:sldId id="258" r:id="rId14"/>
    <p:sldId id="260" r:id="rId15"/>
    <p:sldId id="261" r:id="rId16"/>
    <p:sldId id="263" r:id="rId17"/>
    <p:sldId id="262" r:id="rId18"/>
    <p:sldId id="264" r:id="rId19"/>
    <p:sldId id="265" r:id="rId20"/>
    <p:sldId id="266" r:id="rId21"/>
    <p:sldId id="267" r:id="rId22"/>
    <p:sldId id="268" r:id="rId23"/>
    <p:sldId id="272" r:id="rId24"/>
    <p:sldId id="27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2000" b="1"/>
                    </a:pPr>
                    <a:r>
                      <a:rPr lang="en-US" sz="2000" b="1"/>
                      <a:t>Illiterate</a:t>
                    </a:r>
                    <a:r>
                      <a:rPr lang="en-US" sz="2000" b="1"/>
                      <a:t>
</a:t>
                    </a:r>
                    <a:r>
                      <a:rPr lang="en-US" sz="2000" b="1" smtClean="0"/>
                      <a:t>7,3</a:t>
                    </a:r>
                    <a:r>
                      <a:rPr lang="en-US" sz="2000" b="1" baseline="0" smtClean="0"/>
                      <a:t> </a:t>
                    </a:r>
                    <a:r>
                      <a:rPr lang="en-US" sz="2000" b="1" smtClean="0"/>
                      <a:t>%</a:t>
                    </a:r>
                    <a:endParaRPr lang="en-US" sz="2000"/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81802796040385"/>
                  <c:y val="-0.109527277491425"/>
                </c:manualLayout>
              </c:layout>
              <c:tx>
                <c:rich>
                  <a:bodyPr/>
                  <a:lstStyle/>
                  <a:p>
                    <a:pPr>
                      <a:defRPr sz="2000" b="1"/>
                    </a:pPr>
                    <a:r>
                      <a:rPr lang="en-US" b="1" dirty="0"/>
                      <a:t>Primary School Graduate
</a:t>
                    </a:r>
                    <a:r>
                      <a:rPr lang="en-US" b="1" dirty="0" smtClean="0"/>
                      <a:t>42,3</a:t>
                    </a:r>
                    <a:r>
                      <a:rPr lang="en-US" b="1" baseline="0" dirty="0" smtClean="0"/>
                      <a:t> </a:t>
                    </a:r>
                    <a:r>
                      <a:rPr lang="en-US" b="1" dirty="0" smtClean="0"/>
                      <a:t>%</a:t>
                    </a:r>
                    <a:endParaRPr lang="en-US" dirty="0"/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80324145346875"/>
                  <c:y val="-0.11802879668392"/>
                </c:manualLayout>
              </c:layout>
              <c:tx>
                <c:rich>
                  <a:bodyPr/>
                  <a:lstStyle/>
                  <a:p>
                    <a:pPr>
                      <a:defRPr sz="2000" b="1"/>
                    </a:pPr>
                    <a:r>
                      <a:rPr lang="en-US" b="1" dirty="0"/>
                      <a:t>High School Graduate
</a:t>
                    </a:r>
                    <a:r>
                      <a:rPr lang="en-US" b="1" dirty="0" smtClean="0"/>
                      <a:t>44,7</a:t>
                    </a:r>
                    <a:r>
                      <a:rPr lang="en-US" b="1" baseline="0" dirty="0" smtClean="0"/>
                      <a:t> </a:t>
                    </a:r>
                    <a:r>
                      <a:rPr lang="en-US" b="1" dirty="0" smtClean="0"/>
                      <a:t>%</a:t>
                    </a:r>
                    <a:endParaRPr lang="en-US" dirty="0"/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2000" b="1"/>
                    </a:pPr>
                    <a:r>
                      <a:rPr lang="en-US" sz="2000" b="1"/>
                      <a:t>College Graduate</a:t>
                    </a:r>
                    <a:r>
                      <a:rPr lang="en-US" sz="2000" b="1"/>
                      <a:t>
</a:t>
                    </a:r>
                    <a:r>
                      <a:rPr lang="en-US" sz="2000" b="1" smtClean="0"/>
                      <a:t>5,7</a:t>
                    </a:r>
                    <a:r>
                      <a:rPr lang="en-US" sz="2000" b="1" baseline="0" smtClean="0"/>
                      <a:t> </a:t>
                    </a:r>
                    <a:r>
                      <a:rPr lang="en-US" sz="2000" b="1" smtClean="0"/>
                      <a:t>%</a:t>
                    </a:r>
                    <a:endParaRPr lang="en-US" sz="2000"/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Illiterate</c:v>
                </c:pt>
                <c:pt idx="1">
                  <c:v>Primary School Graduate</c:v>
                </c:pt>
                <c:pt idx="2">
                  <c:v>High School Graduate</c:v>
                </c:pt>
                <c:pt idx="3">
                  <c:v>College Graduate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9.0</c:v>
                </c:pt>
                <c:pt idx="1">
                  <c:v>52.0</c:v>
                </c:pt>
                <c:pt idx="2">
                  <c:v>55.0</c:v>
                </c:pt>
                <c:pt idx="3">
                  <c:v>7.0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90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30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0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21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8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29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5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6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5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2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3613C-802A-F349-B866-C371D6BC74DB}" type="datetimeFigureOut">
              <a:rPr lang="en-US" smtClean="0"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EC7D7-7C0D-A64B-98E0-2FDDBDEDFE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24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-17924" b="-17924"/>
          <a:stretch>
            <a:fillRect/>
          </a:stretch>
        </p:blipFill>
        <p:spPr>
          <a:xfrm>
            <a:off x="-17851" y="1073503"/>
            <a:ext cx="9161852" cy="5038666"/>
          </a:xfrm>
        </p:spPr>
      </p:pic>
    </p:spTree>
    <p:extLst>
      <p:ext uri="{BB962C8B-B14F-4D97-AF65-F5344CB8AC3E}">
        <p14:creationId xmlns:p14="http://schemas.microsoft.com/office/powerpoint/2010/main" val="1015181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URINARY INCONTINENCE AWARENESS AMONG PREGNANT WOMEN</a:t>
            </a:r>
            <a:r>
              <a:rPr lang="tr-TR" sz="5400" b="1" dirty="0"/>
              <a:t/>
            </a:r>
            <a:br>
              <a:rPr lang="tr-TR" sz="5400" b="1" dirty="0"/>
            </a:b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484" y="4456805"/>
            <a:ext cx="8385446" cy="17526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2"/>
                </a:solidFill>
              </a:rPr>
              <a:t>Basak</a:t>
            </a:r>
            <a:r>
              <a:rPr lang="en-US" b="1" dirty="0" smtClean="0">
                <a:solidFill>
                  <a:schemeClr val="accent2"/>
                </a:solidFill>
              </a:rPr>
              <a:t> POLAT, PT</a:t>
            </a:r>
          </a:p>
          <a:p>
            <a:r>
              <a:rPr lang="en-US" b="1" dirty="0" smtClean="0">
                <a:solidFill>
                  <a:schemeClr val="accent2"/>
                </a:solidFill>
              </a:rPr>
              <a:t>Research Assistant, Istanbul </a:t>
            </a:r>
            <a:r>
              <a:rPr lang="en-US" b="1" dirty="0" err="1" smtClean="0">
                <a:solidFill>
                  <a:schemeClr val="accent2"/>
                </a:solidFill>
              </a:rPr>
              <a:t>Medipol</a:t>
            </a:r>
            <a:r>
              <a:rPr lang="en-US" b="1" dirty="0" smtClean="0">
                <a:solidFill>
                  <a:schemeClr val="accent2"/>
                </a:solidFill>
              </a:rPr>
              <a:t> University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109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7675"/>
            <a:ext cx="8229600" cy="541052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4000" b="1" dirty="0" smtClean="0"/>
          </a:p>
          <a:p>
            <a:pPr marL="0" indent="0" algn="ctr">
              <a:buNone/>
            </a:pPr>
            <a:r>
              <a:rPr lang="en-US" sz="4000" b="1" dirty="0" smtClean="0"/>
              <a:t>Pelvic Floor Dysfunction</a:t>
            </a:r>
            <a:r>
              <a:rPr lang="en-US" sz="4000" b="1" dirty="0"/>
              <a:t>, </a:t>
            </a:r>
            <a:endParaRPr lang="en-US" sz="4000" b="1" dirty="0" smtClean="0"/>
          </a:p>
          <a:p>
            <a:pPr marL="0" indent="0" algn="just">
              <a:buNone/>
            </a:pPr>
            <a:r>
              <a:rPr lang="en-US" sz="3600" dirty="0" smtClean="0"/>
              <a:t>particularly </a:t>
            </a:r>
            <a:r>
              <a:rPr lang="en-US" sz="3600" dirty="0"/>
              <a:t>as manifested by </a:t>
            </a:r>
            <a:r>
              <a:rPr lang="en-US" sz="3600" b="1" dirty="0"/>
              <a:t>genital prolapse </a:t>
            </a:r>
            <a:r>
              <a:rPr lang="en-US" sz="3600" dirty="0"/>
              <a:t>and </a:t>
            </a:r>
            <a:r>
              <a:rPr lang="en-US" sz="3600" b="1" dirty="0"/>
              <a:t>urinary or fecal </a:t>
            </a:r>
            <a:r>
              <a:rPr lang="en-US" sz="3600" b="1" dirty="0" smtClean="0"/>
              <a:t>incontinence</a:t>
            </a:r>
            <a:r>
              <a:rPr lang="en-US" sz="3600" b="1" dirty="0"/>
              <a:t> </a:t>
            </a:r>
            <a:r>
              <a:rPr lang="en-US" sz="3600" dirty="0" smtClean="0"/>
              <a:t>and these are one </a:t>
            </a:r>
            <a:r>
              <a:rPr lang="en-US" sz="3600" dirty="0"/>
              <a:t>of the </a:t>
            </a:r>
            <a:r>
              <a:rPr lang="en-US" sz="3600" dirty="0" smtClean="0"/>
              <a:t>most important issues </a:t>
            </a:r>
            <a:r>
              <a:rPr lang="en-US" sz="3600" dirty="0"/>
              <a:t>in women’s health care </a:t>
            </a:r>
            <a:r>
              <a:rPr lang="en-US" sz="3600" dirty="0" smtClean="0"/>
              <a:t>today</a:t>
            </a:r>
            <a:r>
              <a:rPr lang="en-US" sz="3600" dirty="0"/>
              <a:t>.</a:t>
            </a:r>
            <a:endParaRPr lang="en-US" sz="36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</a:t>
            </a:r>
            <a:r>
              <a:rPr lang="en-US" sz="1600" i="1" dirty="0" smtClean="0"/>
              <a:t>Kari Bo, Evidence Based Physical Therapy For the Pelvic Floor, 2007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06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7855"/>
            <a:ext cx="8229600" cy="603735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smtClean="0"/>
              <a:t>Pelvic </a:t>
            </a:r>
            <a:r>
              <a:rPr lang="en-US" dirty="0"/>
              <a:t>floor dysfunction may lead to the </a:t>
            </a:r>
            <a:r>
              <a:rPr lang="en-US" dirty="0" smtClean="0"/>
              <a:t>following </a:t>
            </a:r>
            <a:r>
              <a:rPr lang="en-US" dirty="0"/>
              <a:t>conditions: </a:t>
            </a: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dirty="0" smtClean="0"/>
              <a:t>  Urinary </a:t>
            </a:r>
            <a:r>
              <a:rPr lang="en-US" dirty="0"/>
              <a:t>incontinence (stress, urge and mixed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incontinence) 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  Fecal incontinence</a:t>
            </a:r>
            <a:endParaRPr lang="en-US" dirty="0"/>
          </a:p>
          <a:p>
            <a:pPr>
              <a:buFont typeface="Wingdings" charset="2"/>
              <a:buChar char="ü"/>
            </a:pPr>
            <a:r>
              <a:rPr lang="en-US" dirty="0" smtClean="0"/>
              <a:t>  Pelvic </a:t>
            </a:r>
            <a:r>
              <a:rPr lang="en-US" dirty="0"/>
              <a:t>organ </a:t>
            </a:r>
            <a:r>
              <a:rPr lang="en-US" dirty="0" smtClean="0"/>
              <a:t>prolapse</a:t>
            </a:r>
            <a:endParaRPr lang="en-US" dirty="0"/>
          </a:p>
          <a:p>
            <a:pPr>
              <a:buFont typeface="Wingdings" charset="2"/>
              <a:buChar char="ü"/>
            </a:pPr>
            <a:r>
              <a:rPr lang="en-US" dirty="0" smtClean="0"/>
              <a:t>  Sensory </a:t>
            </a:r>
            <a:r>
              <a:rPr lang="en-US" dirty="0"/>
              <a:t>and emptying abnormalities of the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lower urinary tract</a:t>
            </a:r>
            <a:endParaRPr lang="en-US" dirty="0"/>
          </a:p>
          <a:p>
            <a:pPr>
              <a:buFont typeface="Wingdings" charset="2"/>
              <a:buChar char="ü"/>
            </a:pPr>
            <a:r>
              <a:rPr lang="en-US" dirty="0" smtClean="0"/>
              <a:t>  </a:t>
            </a:r>
            <a:r>
              <a:rPr lang="en-US" dirty="0" err="1" smtClean="0"/>
              <a:t>Defecatory</a:t>
            </a:r>
            <a:r>
              <a:rPr lang="en-US" dirty="0" smtClean="0"/>
              <a:t> dysfunction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  Sexual dysfunction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  Chronic </a:t>
            </a:r>
            <a:r>
              <a:rPr lang="en-US" dirty="0"/>
              <a:t>pain </a:t>
            </a:r>
            <a:r>
              <a:rPr lang="en-US" dirty="0" smtClean="0"/>
              <a:t>syndromes 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055632" y="1600063"/>
            <a:ext cx="7405918" cy="98972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b="1" dirty="0" smtClean="0"/>
              <a:t>Urinary incontinence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90491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0765"/>
            <a:ext cx="8229600" cy="5436204"/>
          </a:xfrm>
        </p:spPr>
        <p:txBody>
          <a:bodyPr/>
          <a:lstStyle/>
          <a:p>
            <a:pPr marL="0" indent="0" algn="just">
              <a:buNone/>
            </a:pPr>
            <a:endParaRPr lang="en-US" sz="3600" b="1" dirty="0" smtClean="0"/>
          </a:p>
          <a:p>
            <a:pPr marL="0" indent="0" algn="just">
              <a:buNone/>
            </a:pPr>
            <a:endParaRPr lang="en-US" sz="3600" b="1" dirty="0" smtClean="0"/>
          </a:p>
          <a:p>
            <a:pPr marL="0" indent="0" algn="just">
              <a:buNone/>
            </a:pPr>
            <a:r>
              <a:rPr lang="en-US" sz="3600" b="1" dirty="0" smtClean="0"/>
              <a:t>Urinary </a:t>
            </a:r>
            <a:r>
              <a:rPr lang="en-US" sz="3600" b="1" dirty="0"/>
              <a:t>incontinence </a:t>
            </a:r>
            <a:r>
              <a:rPr lang="en-US" sz="3600" dirty="0"/>
              <a:t>is a common problem that can develop as a result of various factors. </a:t>
            </a:r>
            <a:endParaRPr lang="en-US" sz="3600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135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91784"/>
            <a:ext cx="8229600" cy="533437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C0504D"/>
                </a:solidFill>
              </a:rPr>
              <a:t>        </a:t>
            </a:r>
            <a:r>
              <a:rPr lang="en-US" sz="3600" b="1" dirty="0" smtClean="0">
                <a:solidFill>
                  <a:srgbClr val="C0504D"/>
                </a:solidFill>
              </a:rPr>
              <a:t>Predisposing Factors </a:t>
            </a:r>
            <a:endParaRPr lang="en-US" sz="3600" b="1" dirty="0">
              <a:solidFill>
                <a:srgbClr val="C0504D"/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sz="3600" dirty="0" smtClean="0"/>
              <a:t>    Gender</a:t>
            </a:r>
          </a:p>
          <a:p>
            <a:pPr>
              <a:buFont typeface="Wingdings" charset="2"/>
              <a:buChar char="Ø"/>
            </a:pPr>
            <a:r>
              <a:rPr lang="en-US" sz="3600" dirty="0" smtClean="0"/>
              <a:t>    Genetic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 </a:t>
            </a:r>
            <a:r>
              <a:rPr lang="en-US" sz="3600" dirty="0" smtClean="0"/>
              <a:t> </a:t>
            </a:r>
            <a:r>
              <a:rPr lang="en-US" sz="3600" dirty="0"/>
              <a:t> </a:t>
            </a:r>
            <a:r>
              <a:rPr lang="en-US" sz="3600" dirty="0" smtClean="0"/>
              <a:t> Neurological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 </a:t>
            </a:r>
            <a:r>
              <a:rPr lang="en-US" sz="3600" dirty="0" smtClean="0"/>
              <a:t>   Anatomical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 </a:t>
            </a:r>
            <a:r>
              <a:rPr lang="en-US" sz="3600" dirty="0" smtClean="0"/>
              <a:t>   Collagen 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 </a:t>
            </a:r>
            <a:r>
              <a:rPr lang="en-US" sz="3600" dirty="0" smtClean="0"/>
              <a:t>   Muscular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 </a:t>
            </a:r>
            <a:r>
              <a:rPr lang="en-US" sz="3600" dirty="0" smtClean="0"/>
              <a:t>   Cultural </a:t>
            </a:r>
            <a:r>
              <a:rPr lang="en-US" sz="3600" dirty="0"/>
              <a:t>and </a:t>
            </a:r>
            <a:r>
              <a:rPr lang="en-US" sz="3600" dirty="0" smtClean="0"/>
              <a:t>environmental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831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782" y="890757"/>
            <a:ext cx="8060018" cy="5433352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C0504D"/>
                </a:solidFill>
              </a:rPr>
              <a:t>    İnciting Factors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C</a:t>
            </a:r>
            <a:r>
              <a:rPr lang="en-US" sz="3600" dirty="0" smtClean="0"/>
              <a:t>hildbirth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N</a:t>
            </a:r>
            <a:r>
              <a:rPr lang="en-US" sz="3600" dirty="0" smtClean="0"/>
              <a:t>erve damage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M</a:t>
            </a:r>
            <a:r>
              <a:rPr lang="en-US" sz="3600" dirty="0" smtClean="0"/>
              <a:t>uscle damage 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R</a:t>
            </a:r>
            <a:r>
              <a:rPr lang="en-US" sz="3600" dirty="0" smtClean="0"/>
              <a:t>adiation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T</a:t>
            </a:r>
            <a:r>
              <a:rPr lang="en-US" sz="3600" dirty="0" smtClean="0"/>
              <a:t>issue disruption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R</a:t>
            </a:r>
            <a:r>
              <a:rPr lang="en-US" sz="3600" dirty="0" smtClean="0"/>
              <a:t>adical surgery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808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6281" y="912257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C0504D"/>
                </a:solidFill>
              </a:rPr>
              <a:t>Promoting Factors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2027" y="1467262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b="1" dirty="0">
              <a:solidFill>
                <a:srgbClr val="C0504D"/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sz="3600" dirty="0" smtClean="0"/>
              <a:t>Constipation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O</a:t>
            </a:r>
            <a:r>
              <a:rPr lang="en-US" sz="3600" dirty="0" smtClean="0"/>
              <a:t>ccupation</a:t>
            </a:r>
          </a:p>
          <a:p>
            <a:pPr>
              <a:buFont typeface="Wingdings" charset="2"/>
              <a:buChar char="Ø"/>
            </a:pPr>
            <a:r>
              <a:rPr lang="en-US" sz="3600" dirty="0" smtClean="0"/>
              <a:t>Obesity</a:t>
            </a:r>
          </a:p>
          <a:p>
            <a:pPr>
              <a:buFont typeface="Wingdings" charset="2"/>
              <a:buChar char="Ø"/>
            </a:pPr>
            <a:r>
              <a:rPr lang="en-US" sz="3600" dirty="0" smtClean="0"/>
              <a:t>Smoking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sz="3600" dirty="0" smtClean="0"/>
              <a:t>Menstrual cycle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I</a:t>
            </a:r>
            <a:r>
              <a:rPr lang="en-US" sz="3600" dirty="0" smtClean="0"/>
              <a:t>nfection</a:t>
            </a:r>
          </a:p>
          <a:p>
            <a:pPr>
              <a:buFont typeface="Wingdings" charset="2"/>
              <a:buChar char="Ø"/>
            </a:pPr>
            <a:r>
              <a:rPr lang="en-US" sz="3600" dirty="0" smtClean="0"/>
              <a:t>Medication </a:t>
            </a:r>
          </a:p>
          <a:p>
            <a:pPr>
              <a:buFont typeface="Wingdings" charset="2"/>
              <a:buChar char="Ø"/>
            </a:pPr>
            <a:r>
              <a:rPr lang="en-US" sz="3600" dirty="0" smtClean="0"/>
              <a:t>Menopause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131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58735" y="1600200"/>
            <a:ext cx="748272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C0504D"/>
                </a:solidFill>
              </a:rPr>
              <a:t>    Decompensating Factors 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A</a:t>
            </a:r>
            <a:r>
              <a:rPr lang="en-US" sz="3600" dirty="0" smtClean="0"/>
              <a:t>geing </a:t>
            </a:r>
          </a:p>
          <a:p>
            <a:pPr>
              <a:buFont typeface="Wingdings" charset="2"/>
              <a:buChar char="Ø"/>
            </a:pPr>
            <a:r>
              <a:rPr lang="en-US" sz="3600" dirty="0" smtClean="0"/>
              <a:t>Dementia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D</a:t>
            </a:r>
            <a:r>
              <a:rPr lang="en-US" sz="3600" dirty="0" smtClean="0"/>
              <a:t>isease</a:t>
            </a:r>
          </a:p>
          <a:p>
            <a:pPr>
              <a:buFont typeface="Wingdings" charset="2"/>
              <a:buChar char="Ø"/>
            </a:pPr>
            <a:r>
              <a:rPr lang="en-US" sz="3600" dirty="0"/>
              <a:t>M</a:t>
            </a:r>
            <a:r>
              <a:rPr lang="en-US" sz="3600" dirty="0" smtClean="0"/>
              <a:t>edications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77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9367" y="1032143"/>
            <a:ext cx="3925631" cy="131021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200" b="1" dirty="0" smtClean="0"/>
              <a:t> </a:t>
            </a:r>
            <a:r>
              <a:rPr lang="en-US" sz="4000" b="1" dirty="0" smtClean="0"/>
              <a:t>Increased age</a:t>
            </a:r>
            <a:endParaRPr lang="en-US" sz="4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4717356" y="1041566"/>
            <a:ext cx="4024596" cy="13267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Number of births</a:t>
            </a:r>
            <a:endParaRPr lang="en-US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1204079" y="3175241"/>
            <a:ext cx="66141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From young age and from the onset of pregnancy, </a:t>
            </a:r>
          </a:p>
          <a:p>
            <a:pPr algn="ctr"/>
            <a:r>
              <a:rPr lang="en-US" sz="3600" b="1" dirty="0" smtClean="0"/>
              <a:t>it is important to create urinary incontinence awareness. 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899920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2282"/>
            <a:ext cx="8229600" cy="5394985"/>
          </a:xfrm>
        </p:spPr>
        <p:txBody>
          <a:bodyPr/>
          <a:lstStyle/>
          <a:p>
            <a:pPr algn="just"/>
            <a:r>
              <a:rPr lang="en-US" sz="3600" dirty="0" smtClean="0"/>
              <a:t>For this purpose; we organized seminars to educate pregnant women every week in November 2015 at Istanbul </a:t>
            </a:r>
            <a:r>
              <a:rPr lang="en-US" sz="3600" dirty="0" err="1" smtClean="0"/>
              <a:t>Medipol</a:t>
            </a:r>
            <a:r>
              <a:rPr lang="en-US" sz="3600" dirty="0" smtClean="0"/>
              <a:t> University.</a:t>
            </a:r>
          </a:p>
          <a:p>
            <a:pPr algn="just"/>
            <a:endParaRPr lang="en-US" sz="3600" dirty="0" smtClean="0"/>
          </a:p>
          <a:p>
            <a:pPr algn="just"/>
            <a:r>
              <a:rPr lang="en-US" sz="3600" dirty="0" smtClean="0"/>
              <a:t>We both informed the participants about pregnancy and applied some questionnaires.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20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267" y="1109213"/>
            <a:ext cx="8787990" cy="5459123"/>
          </a:xfrm>
        </p:spPr>
        <p:txBody>
          <a:bodyPr>
            <a:normAutofit/>
          </a:bodyPr>
          <a:lstStyle/>
          <a:p>
            <a:pPr algn="just"/>
            <a:r>
              <a:rPr lang="en-US" sz="3600" dirty="0" smtClean="0"/>
              <a:t>One of questionnaires was the “Questionnaire Awareness </a:t>
            </a:r>
            <a:r>
              <a:rPr lang="en-US" sz="3600" dirty="0"/>
              <a:t>of </a:t>
            </a:r>
            <a:r>
              <a:rPr lang="en-US" sz="3600" dirty="0" smtClean="0"/>
              <a:t>Urinary </a:t>
            </a:r>
            <a:r>
              <a:rPr lang="en-US" sz="3600" dirty="0"/>
              <a:t>I</a:t>
            </a:r>
            <a:r>
              <a:rPr lang="en-US" sz="3600" dirty="0" smtClean="0"/>
              <a:t>ncontinence” that </a:t>
            </a:r>
            <a:r>
              <a:rPr lang="en-US" sz="3600" dirty="0"/>
              <a:t>the researchers created was applied. </a:t>
            </a:r>
            <a:endParaRPr lang="en-US" sz="3600" dirty="0" smtClean="0"/>
          </a:p>
          <a:p>
            <a:pPr marL="0" indent="0" algn="just">
              <a:buNone/>
            </a:pPr>
            <a:endParaRPr lang="en-US" sz="3600" dirty="0" smtClean="0"/>
          </a:p>
          <a:p>
            <a:pPr algn="just"/>
            <a:r>
              <a:rPr lang="en-US" sz="3600" dirty="0"/>
              <a:t>123 of 130 pregnant women participating in pregnancy education answered this questionnaire. </a:t>
            </a:r>
          </a:p>
        </p:txBody>
      </p:sp>
    </p:spTree>
    <p:extLst>
      <p:ext uri="{BB962C8B-B14F-4D97-AF65-F5344CB8AC3E}">
        <p14:creationId xmlns:p14="http://schemas.microsoft.com/office/powerpoint/2010/main" val="3027789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92776" y="1600199"/>
            <a:ext cx="7594876" cy="377459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The aim of this study was to investigate urinary incontinence awareness of pregnant women. </a:t>
            </a:r>
            <a:endParaRPr lang="tr-T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555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452"/>
            <a:ext cx="8229600" cy="5985059"/>
          </a:xfrm>
        </p:spPr>
        <p:txBody>
          <a:bodyPr/>
          <a:lstStyle/>
          <a:p>
            <a:pPr algn="just"/>
            <a:r>
              <a:rPr lang="en-US" dirty="0"/>
              <a:t>The mean age </a:t>
            </a:r>
            <a:r>
              <a:rPr lang="en-US" dirty="0" smtClean="0"/>
              <a:t>= </a:t>
            </a:r>
            <a:r>
              <a:rPr lang="en-US" b="1" dirty="0" smtClean="0"/>
              <a:t>27,9 ± 5,2</a:t>
            </a:r>
            <a:endParaRPr lang="en-US" b="1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626327488"/>
              </p:ext>
            </p:extLst>
          </p:nvPr>
        </p:nvGraphicFramePr>
        <p:xfrm>
          <a:off x="628631" y="1627897"/>
          <a:ext cx="7659022" cy="506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080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5728"/>
            <a:ext cx="8229600" cy="5638711"/>
          </a:xfrm>
        </p:spPr>
        <p:txBody>
          <a:bodyPr>
            <a:normAutofit/>
          </a:bodyPr>
          <a:lstStyle/>
          <a:p>
            <a:r>
              <a:rPr lang="en-US" dirty="0" smtClean="0"/>
              <a:t>Our questionnaire consists of 23 questions.</a:t>
            </a:r>
          </a:p>
          <a:p>
            <a:r>
              <a:rPr lang="en-US" dirty="0" smtClean="0"/>
              <a:t>We questioned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 The problem of urinary incontinence in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adults previously heard or not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 Causes of urinary incontinence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 Treatment of urinary incontinence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 Physical therapy and urinary incontinence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601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kran Resmi 2016-06-09 08.59.5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953" r="-59953"/>
          <a:stretch>
            <a:fillRect/>
          </a:stretch>
        </p:blipFill>
        <p:spPr>
          <a:xfrm>
            <a:off x="-1459242" y="119068"/>
            <a:ext cx="12253461" cy="6738932"/>
          </a:xfrm>
        </p:spPr>
      </p:pic>
    </p:spTree>
    <p:extLst>
      <p:ext uri="{BB962C8B-B14F-4D97-AF65-F5344CB8AC3E}">
        <p14:creationId xmlns:p14="http://schemas.microsoft.com/office/powerpoint/2010/main" val="3671183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kran Resmi 2016-06-09 09.00.1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609" r="-47609"/>
          <a:stretch>
            <a:fillRect/>
          </a:stretch>
        </p:blipFill>
        <p:spPr>
          <a:xfrm>
            <a:off x="-1547698" y="203697"/>
            <a:ext cx="12099580" cy="6654303"/>
          </a:xfrm>
        </p:spPr>
      </p:pic>
    </p:spTree>
    <p:extLst>
      <p:ext uri="{BB962C8B-B14F-4D97-AF65-F5344CB8AC3E}">
        <p14:creationId xmlns:p14="http://schemas.microsoft.com/office/powerpoint/2010/main" val="2780268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/>
              <a:t>82,1 percent of participants stated that the problem of urinary incontinence in adults previously </a:t>
            </a:r>
            <a:r>
              <a:rPr lang="en-US" sz="3600" dirty="0" smtClean="0"/>
              <a:t>heard</a:t>
            </a:r>
            <a:r>
              <a:rPr lang="tr-TR" sz="3600" dirty="0" smtClean="0"/>
              <a:t>.</a:t>
            </a:r>
          </a:p>
          <a:p>
            <a:pPr algn="just"/>
            <a:endParaRPr lang="tr-TR" sz="3600" dirty="0" smtClean="0"/>
          </a:p>
          <a:p>
            <a:pPr algn="just"/>
            <a:r>
              <a:rPr lang="en-US" sz="3600" dirty="0"/>
              <a:t>18,8 percent of them had knowledge of risk factors causing urinary incontinence. </a:t>
            </a:r>
          </a:p>
        </p:txBody>
      </p:sp>
    </p:spTree>
    <p:extLst>
      <p:ext uri="{BB962C8B-B14F-4D97-AF65-F5344CB8AC3E}">
        <p14:creationId xmlns:p14="http://schemas.microsoft.com/office/powerpoint/2010/main" val="1402771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4079"/>
            <a:ext cx="8229600" cy="5952043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While 111 pregnant women expressed that </a:t>
            </a:r>
            <a:r>
              <a:rPr lang="en-US" b="1" dirty="0"/>
              <a:t>“urinary incontinence is treatable problem”</a:t>
            </a:r>
            <a:r>
              <a:rPr lang="en-US" b="1" dirty="0" smtClean="0"/>
              <a:t>,</a:t>
            </a:r>
          </a:p>
          <a:p>
            <a:pPr marL="0" indent="0" algn="just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     </a:t>
            </a:r>
            <a:r>
              <a:rPr lang="en-US" b="1" dirty="0"/>
              <a:t>only 22 pregnant women of them </a:t>
            </a:r>
            <a:endParaRPr lang="en-US" b="1" dirty="0" smtClean="0"/>
          </a:p>
          <a:p>
            <a:pPr marL="0" indent="0" algn="ctr">
              <a:buNone/>
            </a:pPr>
            <a:r>
              <a:rPr lang="en-US" dirty="0"/>
              <a:t>h</a:t>
            </a:r>
            <a:r>
              <a:rPr lang="en-US" dirty="0" smtClean="0"/>
              <a:t>ad knowledge </a:t>
            </a:r>
            <a:r>
              <a:rPr lang="en-US" dirty="0"/>
              <a:t>of treatment of urinary incontinence.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1231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7732"/>
            <a:ext cx="8229600" cy="5138431"/>
          </a:xfrm>
        </p:spPr>
        <p:txBody>
          <a:bodyPr/>
          <a:lstStyle/>
          <a:p>
            <a:pPr algn="just"/>
            <a:r>
              <a:rPr lang="en-US" dirty="0" smtClean="0"/>
              <a:t>66 pregnant women expressed that</a:t>
            </a:r>
          </a:p>
          <a:p>
            <a:pPr marL="0" indent="0" algn="just">
              <a:buNone/>
            </a:pPr>
            <a:r>
              <a:rPr lang="en-US" dirty="0" smtClean="0"/>
              <a:t>    </a:t>
            </a:r>
            <a:r>
              <a:rPr lang="en-US" b="1" dirty="0" smtClean="0"/>
              <a:t>“I know the surgical operations applies in  </a:t>
            </a:r>
          </a:p>
          <a:p>
            <a:pPr marL="0" indent="0" algn="just">
              <a:buNone/>
            </a:pPr>
            <a:r>
              <a:rPr lang="en-US" b="1" dirty="0"/>
              <a:t> </a:t>
            </a:r>
            <a:r>
              <a:rPr lang="en-US" b="1" dirty="0" smtClean="0"/>
              <a:t>     </a:t>
            </a:r>
            <a:r>
              <a:rPr lang="en-US" b="1" dirty="0" smtClean="0"/>
              <a:t>treatment urinary incontinence”</a:t>
            </a:r>
            <a:r>
              <a:rPr lang="en-US" dirty="0" smtClean="0"/>
              <a:t> 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37 pregnant women of participants said that </a:t>
            </a:r>
            <a:r>
              <a:rPr lang="en-US" b="1" dirty="0" smtClean="0"/>
              <a:t>the exercise applies are effective in treatment of urinary incontinence .</a:t>
            </a:r>
            <a:r>
              <a:rPr lang="tr-TR" b="1" dirty="0" smtClean="0">
                <a:effectLst/>
              </a:rPr>
              <a:t> </a:t>
            </a: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968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31098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/>
              <a:t>Only 10 women</a:t>
            </a:r>
            <a:r>
              <a:rPr lang="en-US" sz="3600" dirty="0"/>
              <a:t> </a:t>
            </a:r>
            <a:r>
              <a:rPr lang="en-US" sz="3600" dirty="0" smtClean="0"/>
              <a:t>pregnant </a:t>
            </a:r>
            <a:r>
              <a:rPr lang="en-US" sz="3600" dirty="0"/>
              <a:t>of 123 had knowledge of physiotherapy applies used in treatment urinary incontinence.</a:t>
            </a:r>
            <a:r>
              <a:rPr lang="tr-TR" sz="3600" dirty="0" smtClean="0">
                <a:effectLst/>
              </a:rPr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1771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9456"/>
            <a:ext cx="8229600" cy="5266708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/>
              <a:t>“Do you know which department you need to go in the presence of urinary incontinence” </a:t>
            </a:r>
            <a:r>
              <a:rPr lang="en-US" sz="3600" dirty="0"/>
              <a:t>the question of 44 pregnant women yes replied and </a:t>
            </a:r>
            <a:endParaRPr lang="en-US" sz="3600" dirty="0" smtClean="0"/>
          </a:p>
          <a:p>
            <a:pPr algn="just"/>
            <a:endParaRPr lang="en-US" sz="3600" dirty="0"/>
          </a:p>
          <a:p>
            <a:pPr algn="just"/>
            <a:r>
              <a:rPr lang="en-US" sz="3600" b="1" dirty="0" smtClean="0"/>
              <a:t>11 </a:t>
            </a:r>
            <a:r>
              <a:rPr lang="en-US" sz="3600" b="1" dirty="0"/>
              <a:t>of them </a:t>
            </a:r>
            <a:r>
              <a:rPr lang="en-US" sz="3600" dirty="0"/>
              <a:t>expressed that the department must be urology or obstetrics and gynecologic.</a:t>
            </a:r>
            <a:endParaRPr lang="tr-TR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44425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Results showed us that </a:t>
            </a:r>
            <a:r>
              <a:rPr lang="en-US" sz="3600" dirty="0"/>
              <a:t>more </a:t>
            </a:r>
            <a:r>
              <a:rPr lang="en-US" sz="3600" dirty="0" smtClean="0"/>
              <a:t>work </a:t>
            </a:r>
            <a:r>
              <a:rPr lang="en-US" sz="3600" dirty="0"/>
              <a:t>should be </a:t>
            </a:r>
            <a:r>
              <a:rPr lang="en-US" sz="3600" dirty="0" smtClean="0"/>
              <a:t>done to inform women.</a:t>
            </a:r>
          </a:p>
          <a:p>
            <a:pPr marL="0" indent="0" algn="just">
              <a:buNone/>
            </a:pPr>
            <a:endParaRPr lang="en-US" sz="3600" dirty="0" smtClean="0"/>
          </a:p>
          <a:p>
            <a:pPr algn="just"/>
            <a:r>
              <a:rPr lang="en-US" sz="3600" dirty="0" smtClean="0"/>
              <a:t>The importance of pelvic floor muscle training must be told.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14882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-5872" r="-5872"/>
          <a:stretch>
            <a:fillRect/>
          </a:stretch>
        </p:blipFill>
        <p:spPr>
          <a:xfrm>
            <a:off x="-142957" y="274638"/>
            <a:ext cx="9429159" cy="5107468"/>
          </a:xfrm>
        </p:spPr>
      </p:pic>
      <p:sp>
        <p:nvSpPr>
          <p:cNvPr id="9" name="TextBox 8"/>
          <p:cNvSpPr txBox="1"/>
          <p:nvPr/>
        </p:nvSpPr>
        <p:spPr>
          <a:xfrm>
            <a:off x="4228893" y="5741735"/>
            <a:ext cx="4457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latin typeface="Lucida Handwriting"/>
                <a:cs typeface="Lucida Handwriting"/>
              </a:rPr>
              <a:t>Thank you</a:t>
            </a:r>
            <a:r>
              <a:rPr lang="is-IS" sz="4400" b="1" i="1" dirty="0" smtClean="0">
                <a:latin typeface="Lucida Handwriting"/>
                <a:cs typeface="Lucida Handwriting"/>
              </a:rPr>
              <a:t>…</a:t>
            </a:r>
            <a:endParaRPr lang="en-US" sz="4400" b="1" i="1" dirty="0">
              <a:latin typeface="Lucida Handwriting"/>
              <a:cs typeface="Lucida Handwriting"/>
            </a:endParaRPr>
          </a:p>
        </p:txBody>
      </p:sp>
    </p:spTree>
    <p:extLst>
      <p:ext uri="{BB962C8B-B14F-4D97-AF65-F5344CB8AC3E}">
        <p14:creationId xmlns:p14="http://schemas.microsoft.com/office/powerpoint/2010/main" val="1667487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</TotalTime>
  <Words>524</Words>
  <Application>Microsoft Macintosh PowerPoint</Application>
  <PresentationFormat>On-screen Show (4:3)</PresentationFormat>
  <Paragraphs>102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URINARY INCONTINENCE AWARENESS AMONG PREGNANT WOMEN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Promoting Factors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CONCULUSION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Başak Polat</dc:creator>
  <cp:lastModifiedBy>Başak Polat</cp:lastModifiedBy>
  <cp:revision>51</cp:revision>
  <dcterms:created xsi:type="dcterms:W3CDTF">2016-06-09T07:01:01Z</dcterms:created>
  <dcterms:modified xsi:type="dcterms:W3CDTF">2016-06-10T10:15:14Z</dcterms:modified>
</cp:coreProperties>
</file>