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78" r:id="rId3"/>
  </p:sldMasterIdLst>
  <p:sldIdLst>
    <p:sldId id="289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90" r:id="rId3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 u="sng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8/14/2015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8/14/2015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8/14/2015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591739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43076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5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9717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67296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91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29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65416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9035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792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82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02784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16168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6187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95832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21065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945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709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846889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027919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232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63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6819" y="274700"/>
            <a:ext cx="8230361" cy="114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7885" y="1173988"/>
            <a:ext cx="8428228" cy="4670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 u="sng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7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7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26" Type="http://schemas.openxmlformats.org/officeDocument/2006/relationships/image" Target="../media/image55.png"/><Relationship Id="rId3" Type="http://schemas.openxmlformats.org/officeDocument/2006/relationships/image" Target="../media/image32.png"/><Relationship Id="rId21" Type="http://schemas.openxmlformats.org/officeDocument/2006/relationships/image" Target="../media/image50.png"/><Relationship Id="rId34" Type="http://schemas.openxmlformats.org/officeDocument/2006/relationships/image" Target="../media/image63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5" Type="http://schemas.openxmlformats.org/officeDocument/2006/relationships/image" Target="../media/image54.png"/><Relationship Id="rId33" Type="http://schemas.openxmlformats.org/officeDocument/2006/relationships/image" Target="../media/image62.png"/><Relationship Id="rId2" Type="http://schemas.openxmlformats.org/officeDocument/2006/relationships/image" Target="../media/image31.jp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24" Type="http://schemas.openxmlformats.org/officeDocument/2006/relationships/image" Target="../media/image53.png"/><Relationship Id="rId32" Type="http://schemas.openxmlformats.org/officeDocument/2006/relationships/image" Target="../media/image61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28" Type="http://schemas.openxmlformats.org/officeDocument/2006/relationships/image" Target="../media/image57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31" Type="http://schemas.openxmlformats.org/officeDocument/2006/relationships/image" Target="../media/image60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Relationship Id="rId27" Type="http://schemas.openxmlformats.org/officeDocument/2006/relationships/image" Target="../media/image56.png"/><Relationship Id="rId30" Type="http://schemas.openxmlformats.org/officeDocument/2006/relationships/image" Target="../media/image59.png"/><Relationship Id="rId8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64.png"/><Relationship Id="rId21" Type="http://schemas.openxmlformats.org/officeDocument/2006/relationships/image" Target="../media/image82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2" Type="http://schemas.openxmlformats.org/officeDocument/2006/relationships/image" Target="../media/image31.jp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3" Type="http://schemas.openxmlformats.org/officeDocument/2006/relationships/image" Target="../media/image91.png"/><Relationship Id="rId21" Type="http://schemas.openxmlformats.org/officeDocument/2006/relationships/image" Target="../media/image109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17" Type="http://schemas.openxmlformats.org/officeDocument/2006/relationships/image" Target="../media/image105.png"/><Relationship Id="rId25" Type="http://schemas.openxmlformats.org/officeDocument/2006/relationships/image" Target="../media/image113.png"/><Relationship Id="rId2" Type="http://schemas.openxmlformats.org/officeDocument/2006/relationships/image" Target="../media/image90.png"/><Relationship Id="rId16" Type="http://schemas.openxmlformats.org/officeDocument/2006/relationships/image" Target="../media/image104.png"/><Relationship Id="rId20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24" Type="http://schemas.openxmlformats.org/officeDocument/2006/relationships/image" Target="../media/image112.png"/><Relationship Id="rId5" Type="http://schemas.openxmlformats.org/officeDocument/2006/relationships/image" Target="../media/image93.png"/><Relationship Id="rId15" Type="http://schemas.openxmlformats.org/officeDocument/2006/relationships/image" Target="../media/image103.png"/><Relationship Id="rId23" Type="http://schemas.openxmlformats.org/officeDocument/2006/relationships/image" Target="../media/image111.png"/><Relationship Id="rId10" Type="http://schemas.openxmlformats.org/officeDocument/2006/relationships/image" Target="../media/image98.png"/><Relationship Id="rId19" Type="http://schemas.openxmlformats.org/officeDocument/2006/relationships/image" Target="../media/image107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Relationship Id="rId22" Type="http://schemas.openxmlformats.org/officeDocument/2006/relationships/image" Target="../media/image1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67992" y="6096000"/>
            <a:ext cx="3599807" cy="457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Bang-on Thepthien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 2015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Florida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,  USA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03-08,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1027" name="Picture 3" descr="C:\Users\addictiontherapy\Documents\Documents final\Addiction Therapy 2015 Updates\Addiction Therapy-2015 Book Proceedings\Addiction Photos\Photos given for logo\Group Photo (4) 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35" y="3505200"/>
            <a:ext cx="5110632" cy="2971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dictiontherapy\Documents\Documents final\Addiction Therapy 2015 Updates\Addiction Therapy-2015 Book Proceedings\Addiction Photos\Photos with logo\Bang-on-Thepthien,-Mahidol-University,-Thailand 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657600"/>
            <a:ext cx="3319463" cy="2290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78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3786" y="1589532"/>
            <a:ext cx="7772400" cy="17990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73786" y="1589532"/>
            <a:ext cx="7772400" cy="1799589"/>
          </a:xfrm>
          <a:prstGeom prst="rect">
            <a:avLst/>
          </a:prstGeom>
          <a:ln w="6095">
            <a:solidFill>
              <a:srgbClr val="5B9BD4"/>
            </a:solidFill>
          </a:ln>
        </p:spPr>
        <p:txBody>
          <a:bodyPr vert="horz" wrap="square" lIns="0" tIns="273685" rIns="0" bIns="0" rtlCol="0">
            <a:spAutoFit/>
          </a:bodyPr>
          <a:lstStyle/>
          <a:p>
            <a:pPr marL="1483360" marR="1474470" indent="-2540" algn="ctr">
              <a:lnSpc>
                <a:spcPts val="3890"/>
              </a:lnSpc>
              <a:spcBef>
                <a:spcPts val="2155"/>
              </a:spcBef>
            </a:pPr>
            <a:r>
              <a:rPr sz="3600" b="1" spc="-5" dirty="0">
                <a:latin typeface="Tahoma"/>
                <a:cs typeface="Tahoma"/>
              </a:rPr>
              <a:t>Chroni</a:t>
            </a:r>
            <a:r>
              <a:rPr sz="3600" b="1" dirty="0">
                <a:latin typeface="Tahoma"/>
                <a:cs typeface="Tahoma"/>
              </a:rPr>
              <a:t>c</a:t>
            </a:r>
            <a:r>
              <a:rPr sz="3600" b="1" spc="15" dirty="0">
                <a:latin typeface="Tahoma"/>
                <a:cs typeface="Tahoma"/>
              </a:rPr>
              <a:t> </a:t>
            </a:r>
            <a:r>
              <a:rPr sz="3600" b="1" spc="-10" dirty="0">
                <a:latin typeface="Tahoma"/>
                <a:cs typeface="Tahoma"/>
              </a:rPr>
              <a:t>Ca</a:t>
            </a:r>
            <a:r>
              <a:rPr sz="3600" b="1" spc="-15" dirty="0">
                <a:latin typeface="Tahoma"/>
                <a:cs typeface="Tahoma"/>
              </a:rPr>
              <a:t>r</a:t>
            </a:r>
            <a:r>
              <a:rPr sz="3600" b="1" spc="-5" dirty="0">
                <a:latin typeface="Tahoma"/>
                <a:cs typeface="Tahoma"/>
              </a:rPr>
              <a:t>e</a:t>
            </a:r>
            <a:r>
              <a:rPr sz="3600" b="1" dirty="0">
                <a:latin typeface="Tahoma"/>
                <a:cs typeface="Tahoma"/>
              </a:rPr>
              <a:t> </a:t>
            </a:r>
            <a:r>
              <a:rPr sz="3600" b="1" spc="-5" dirty="0">
                <a:latin typeface="Tahoma"/>
                <a:cs typeface="Tahoma"/>
              </a:rPr>
              <a:t>m</a:t>
            </a:r>
            <a:r>
              <a:rPr sz="3600" b="1" spc="-20" dirty="0">
                <a:latin typeface="Tahoma"/>
                <a:cs typeface="Tahoma"/>
              </a:rPr>
              <a:t>o</a:t>
            </a:r>
            <a:r>
              <a:rPr sz="3600" b="1" spc="-10" dirty="0">
                <a:latin typeface="Tahoma"/>
                <a:cs typeface="Tahoma"/>
              </a:rPr>
              <a:t>del </a:t>
            </a:r>
            <a:r>
              <a:rPr sz="3600" b="1" dirty="0">
                <a:latin typeface="Tahoma"/>
                <a:cs typeface="Tahoma"/>
              </a:rPr>
              <a:t>and</a:t>
            </a:r>
            <a:r>
              <a:rPr sz="3600" b="1" spc="-25" dirty="0">
                <a:latin typeface="Tahoma"/>
                <a:cs typeface="Tahoma"/>
              </a:rPr>
              <a:t> </a:t>
            </a:r>
            <a:r>
              <a:rPr sz="3600" b="1" spc="-5" dirty="0">
                <a:latin typeface="Tahoma"/>
                <a:cs typeface="Tahoma"/>
              </a:rPr>
              <a:t>social</a:t>
            </a:r>
            <a:r>
              <a:rPr sz="3600" b="1" spc="-25" dirty="0">
                <a:latin typeface="Tahoma"/>
                <a:cs typeface="Tahoma"/>
              </a:rPr>
              <a:t> </a:t>
            </a:r>
            <a:r>
              <a:rPr sz="3600" b="1" spc="-10" dirty="0">
                <a:latin typeface="Tahoma"/>
                <a:cs typeface="Tahoma"/>
              </a:rPr>
              <a:t>protec</a:t>
            </a:r>
            <a:r>
              <a:rPr sz="3600" b="1" spc="-5" dirty="0">
                <a:latin typeface="Tahoma"/>
                <a:cs typeface="Tahoma"/>
              </a:rPr>
              <a:t>t</a:t>
            </a:r>
            <a:r>
              <a:rPr sz="3600" b="1" dirty="0">
                <a:latin typeface="Tahoma"/>
                <a:cs typeface="Tahoma"/>
              </a:rPr>
              <a:t>ion</a:t>
            </a:r>
            <a:endParaRPr sz="3600">
              <a:latin typeface="Tahoma"/>
              <a:cs typeface="Tahoma"/>
            </a:endParaRPr>
          </a:p>
          <a:p>
            <a:pPr algn="ctr">
              <a:lnSpc>
                <a:spcPts val="3829"/>
              </a:lnSpc>
            </a:pPr>
            <a:r>
              <a:rPr sz="3600" b="1" dirty="0">
                <a:latin typeface="Tahoma"/>
                <a:cs typeface="Tahoma"/>
              </a:rPr>
              <a:t>:</a:t>
            </a:r>
            <a:r>
              <a:rPr sz="3600" b="1" spc="-5" dirty="0">
                <a:latin typeface="Tahoma"/>
                <a:cs typeface="Tahoma"/>
              </a:rPr>
              <a:t> </a:t>
            </a:r>
            <a:r>
              <a:rPr sz="3600" b="1" dirty="0">
                <a:latin typeface="Tahoma"/>
                <a:cs typeface="Tahoma"/>
              </a:rPr>
              <a:t>experience</a:t>
            </a:r>
            <a:r>
              <a:rPr sz="3600" b="1" spc="-20" dirty="0">
                <a:latin typeface="Tahoma"/>
                <a:cs typeface="Tahoma"/>
              </a:rPr>
              <a:t> </a:t>
            </a:r>
            <a:r>
              <a:rPr sz="3600" b="1" spc="-15" dirty="0">
                <a:latin typeface="Tahoma"/>
                <a:cs typeface="Tahoma"/>
              </a:rPr>
              <a:t>i</a:t>
            </a:r>
            <a:r>
              <a:rPr sz="3600" b="1" dirty="0">
                <a:latin typeface="Tahoma"/>
                <a:cs typeface="Tahoma"/>
              </a:rPr>
              <a:t>n</a:t>
            </a:r>
            <a:r>
              <a:rPr sz="3600" b="1" spc="-5" dirty="0">
                <a:latin typeface="Tahoma"/>
                <a:cs typeface="Tahoma"/>
              </a:rPr>
              <a:t> </a:t>
            </a:r>
            <a:r>
              <a:rPr sz="3600" b="1" spc="-10" dirty="0">
                <a:latin typeface="Tahoma"/>
                <a:cs typeface="Tahoma"/>
              </a:rPr>
              <a:t>Thail</a:t>
            </a:r>
            <a:r>
              <a:rPr sz="3600" b="1" spc="-15" dirty="0">
                <a:latin typeface="Tahoma"/>
                <a:cs typeface="Tahoma"/>
              </a:rPr>
              <a:t>a</a:t>
            </a:r>
            <a:r>
              <a:rPr sz="3600" b="1" spc="-5" dirty="0">
                <a:latin typeface="Tahoma"/>
                <a:cs typeface="Tahoma"/>
              </a:rPr>
              <a:t>nd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00044" y="4213605"/>
            <a:ext cx="4622800" cy="1514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r">
              <a:lnSpc>
                <a:spcPct val="100000"/>
              </a:lnSpc>
            </a:pPr>
            <a:r>
              <a:rPr sz="2000" b="1" spc="-10" dirty="0">
                <a:latin typeface="Tahoma"/>
                <a:cs typeface="Tahoma"/>
              </a:rPr>
              <a:t>Dr</a:t>
            </a:r>
            <a:r>
              <a:rPr sz="2000" b="1" spc="-5" dirty="0">
                <a:latin typeface="Tahoma"/>
                <a:cs typeface="Tahoma"/>
              </a:rPr>
              <a:t>.</a:t>
            </a:r>
            <a:r>
              <a:rPr sz="2000" b="1" dirty="0">
                <a:latin typeface="Tahoma"/>
                <a:cs typeface="Tahoma"/>
              </a:rPr>
              <a:t> </a:t>
            </a:r>
            <a:r>
              <a:rPr sz="2000" b="1" spc="-5" dirty="0">
                <a:latin typeface="Tahoma"/>
                <a:cs typeface="Tahoma"/>
              </a:rPr>
              <a:t>B</a:t>
            </a:r>
            <a:r>
              <a:rPr sz="2000" b="1" spc="-15" dirty="0">
                <a:latin typeface="Tahoma"/>
                <a:cs typeface="Tahoma"/>
              </a:rPr>
              <a:t>a</a:t>
            </a:r>
            <a:r>
              <a:rPr sz="2000" b="1" spc="-10" dirty="0">
                <a:latin typeface="Tahoma"/>
                <a:cs typeface="Tahoma"/>
              </a:rPr>
              <a:t>n</a:t>
            </a:r>
            <a:r>
              <a:rPr sz="2000" b="1" spc="-5" dirty="0">
                <a:latin typeface="Tahoma"/>
                <a:cs typeface="Tahoma"/>
              </a:rPr>
              <a:t>g-</a:t>
            </a:r>
            <a:r>
              <a:rPr sz="2000" b="1" spc="-10" dirty="0">
                <a:latin typeface="Tahoma"/>
                <a:cs typeface="Tahoma"/>
              </a:rPr>
              <a:t>o</a:t>
            </a:r>
            <a:r>
              <a:rPr sz="2000" b="1" spc="-5" dirty="0">
                <a:latin typeface="Tahoma"/>
                <a:cs typeface="Tahoma"/>
              </a:rPr>
              <a:t>n</a:t>
            </a:r>
            <a:r>
              <a:rPr sz="2000" b="1" spc="10" dirty="0">
                <a:latin typeface="Tahoma"/>
                <a:cs typeface="Tahoma"/>
              </a:rPr>
              <a:t> </a:t>
            </a:r>
            <a:r>
              <a:rPr sz="2000" b="1" spc="-10" dirty="0">
                <a:latin typeface="Tahoma"/>
                <a:cs typeface="Tahoma"/>
              </a:rPr>
              <a:t>Thepthien</a:t>
            </a:r>
            <a:endParaRPr sz="2000">
              <a:latin typeface="Tahoma"/>
              <a:cs typeface="Tahoma"/>
            </a:endParaRPr>
          </a:p>
          <a:p>
            <a:pPr marR="6350" algn="r">
              <a:lnSpc>
                <a:spcPct val="100000"/>
              </a:lnSpc>
              <a:spcBef>
                <a:spcPts val="755"/>
              </a:spcBef>
            </a:pPr>
            <a:r>
              <a:rPr sz="2000" spc="-5" dirty="0">
                <a:latin typeface="Tahoma"/>
                <a:cs typeface="Tahoma"/>
              </a:rPr>
              <a:t>ASEAN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spc="-15" dirty="0">
                <a:latin typeface="Tahoma"/>
                <a:cs typeface="Tahoma"/>
              </a:rPr>
              <a:t>I</a:t>
            </a:r>
            <a:r>
              <a:rPr sz="2000" spc="-5" dirty="0">
                <a:latin typeface="Tahoma"/>
                <a:cs typeface="Tahoma"/>
              </a:rPr>
              <a:t>nsti</a:t>
            </a:r>
            <a:r>
              <a:rPr sz="2000" spc="-10" dirty="0">
                <a:latin typeface="Tahoma"/>
                <a:cs typeface="Tahoma"/>
              </a:rPr>
              <a:t>tut</a:t>
            </a:r>
            <a:r>
              <a:rPr sz="2000" spc="-5" dirty="0">
                <a:latin typeface="Tahoma"/>
                <a:cs typeface="Tahoma"/>
              </a:rPr>
              <a:t>e</a:t>
            </a:r>
            <a:r>
              <a:rPr sz="2000" spc="25" dirty="0">
                <a:latin typeface="Tahoma"/>
                <a:cs typeface="Tahoma"/>
              </a:rPr>
              <a:t> </a:t>
            </a:r>
            <a:r>
              <a:rPr sz="2000" spc="-20" dirty="0">
                <a:latin typeface="Tahoma"/>
                <a:cs typeface="Tahoma"/>
              </a:rPr>
              <a:t>f</a:t>
            </a:r>
            <a:r>
              <a:rPr sz="2000" spc="-5" dirty="0">
                <a:latin typeface="Tahoma"/>
                <a:cs typeface="Tahoma"/>
              </a:rPr>
              <a:t>or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Healt</a:t>
            </a:r>
            <a:r>
              <a:rPr sz="2000" spc="-5" dirty="0">
                <a:latin typeface="Tahoma"/>
                <a:cs typeface="Tahoma"/>
              </a:rPr>
              <a:t>h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De</a:t>
            </a:r>
            <a:r>
              <a:rPr sz="2000" spc="-25" dirty="0">
                <a:latin typeface="Tahoma"/>
                <a:cs typeface="Tahoma"/>
              </a:rPr>
              <a:t>v</a:t>
            </a:r>
            <a:r>
              <a:rPr sz="2000" spc="-10" dirty="0">
                <a:latin typeface="Tahoma"/>
                <a:cs typeface="Tahoma"/>
              </a:rPr>
              <a:t>elopment,</a:t>
            </a:r>
            <a:endParaRPr sz="20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760"/>
              </a:spcBef>
            </a:pPr>
            <a:r>
              <a:rPr sz="2000" spc="-5" dirty="0">
                <a:latin typeface="Tahoma"/>
                <a:cs typeface="Tahoma"/>
              </a:rPr>
              <a:t>Mahidol Uni</a:t>
            </a:r>
            <a:r>
              <a:rPr sz="2000" spc="-25" dirty="0">
                <a:latin typeface="Tahoma"/>
                <a:cs typeface="Tahoma"/>
              </a:rPr>
              <a:t>v</a:t>
            </a:r>
            <a:r>
              <a:rPr sz="2000" spc="-10" dirty="0">
                <a:latin typeface="Tahoma"/>
                <a:cs typeface="Tahoma"/>
              </a:rPr>
              <a:t>ers</a:t>
            </a:r>
            <a:r>
              <a:rPr sz="2000" dirty="0">
                <a:latin typeface="Tahoma"/>
                <a:cs typeface="Tahoma"/>
              </a:rPr>
              <a:t>i</a:t>
            </a:r>
            <a:r>
              <a:rPr sz="2000" spc="-25" dirty="0">
                <a:latin typeface="Tahoma"/>
                <a:cs typeface="Tahoma"/>
              </a:rPr>
              <a:t>t</a:t>
            </a:r>
            <a:r>
              <a:rPr sz="2000" spc="-5" dirty="0">
                <a:latin typeface="Tahoma"/>
                <a:cs typeface="Tahoma"/>
              </a:rPr>
              <a:t>y</a:t>
            </a:r>
            <a:endParaRPr sz="20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760"/>
              </a:spcBef>
            </a:pPr>
            <a:r>
              <a:rPr sz="2000" spc="-5" dirty="0">
                <a:latin typeface="Tahoma"/>
                <a:cs typeface="Tahoma"/>
              </a:rPr>
              <a:t>Thailand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7212" y="1437640"/>
            <a:ext cx="7441565" cy="3843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sz="2800" spc="-290" dirty="0">
                <a:latin typeface="Tahoma"/>
                <a:cs typeface="Tahoma"/>
              </a:rPr>
              <a:t>T</a:t>
            </a:r>
            <a:r>
              <a:rPr sz="2800" dirty="0">
                <a:latin typeface="Tahoma"/>
                <a:cs typeface="Tahoma"/>
              </a:rPr>
              <a:t>o int</a:t>
            </a:r>
            <a:r>
              <a:rPr sz="2800" spc="-20" dirty="0">
                <a:latin typeface="Tahoma"/>
                <a:cs typeface="Tahoma"/>
              </a:rPr>
              <a:t>r</a:t>
            </a:r>
            <a:r>
              <a:rPr sz="2800" dirty="0">
                <a:latin typeface="Tahoma"/>
                <a:cs typeface="Tahoma"/>
              </a:rPr>
              <a:t>oduce</a:t>
            </a:r>
            <a:r>
              <a:rPr sz="2800" spc="-5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health</a:t>
            </a:r>
            <a:r>
              <a:rPr sz="2800" spc="-5" dirty="0">
                <a:latin typeface="Tahoma"/>
                <a:cs typeface="Tahoma"/>
              </a:rPr>
              <a:t> ca</a:t>
            </a:r>
            <a:r>
              <a:rPr sz="2800" spc="-20" dirty="0">
                <a:latin typeface="Tahoma"/>
                <a:cs typeface="Tahoma"/>
              </a:rPr>
              <a:t>r</a:t>
            </a:r>
            <a:r>
              <a:rPr sz="2800" dirty="0">
                <a:latin typeface="Tahoma"/>
                <a:cs typeface="Tahoma"/>
              </a:rPr>
              <a:t>e</a:t>
            </a:r>
            <a:r>
              <a:rPr sz="2800" spc="-5" dirty="0">
                <a:latin typeface="Tahoma"/>
                <a:cs typeface="Tahoma"/>
              </a:rPr>
              <a:t> syste</a:t>
            </a:r>
            <a:r>
              <a:rPr sz="2800" dirty="0">
                <a:latin typeface="Tahoma"/>
                <a:cs typeface="Tahoma"/>
              </a:rPr>
              <a:t>m</a:t>
            </a:r>
            <a:r>
              <a:rPr sz="2800" spc="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in</a:t>
            </a:r>
            <a:r>
              <a:rPr sz="2800" dirty="0">
                <a:latin typeface="Tahoma"/>
                <a:cs typeface="Tahoma"/>
              </a:rPr>
              <a:t> Thaila</a:t>
            </a:r>
            <a:r>
              <a:rPr sz="2800" spc="-10" dirty="0">
                <a:latin typeface="Tahoma"/>
                <a:cs typeface="Tahoma"/>
              </a:rPr>
              <a:t>n</a:t>
            </a:r>
            <a:r>
              <a:rPr sz="2800" dirty="0">
                <a:latin typeface="Tahoma"/>
                <a:cs typeface="Tahoma"/>
              </a:rPr>
              <a:t>d.</a:t>
            </a:r>
            <a:endParaRPr sz="2800">
              <a:latin typeface="Tahoma"/>
              <a:cs typeface="Tahoma"/>
            </a:endParaRPr>
          </a:p>
          <a:p>
            <a:pPr marL="469900" marR="497205" indent="-457200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sz="2800" spc="-290" dirty="0">
                <a:latin typeface="Tahoma"/>
                <a:cs typeface="Tahoma"/>
              </a:rPr>
              <a:t>T</a:t>
            </a:r>
            <a:r>
              <a:rPr sz="2800" dirty="0">
                <a:latin typeface="Tahoma"/>
                <a:cs typeface="Tahoma"/>
              </a:rPr>
              <a:t>o understa</a:t>
            </a:r>
            <a:r>
              <a:rPr sz="2800" spc="-20" dirty="0">
                <a:latin typeface="Tahoma"/>
                <a:cs typeface="Tahoma"/>
              </a:rPr>
              <a:t>n</a:t>
            </a:r>
            <a:r>
              <a:rPr sz="2800" dirty="0">
                <a:latin typeface="Tahoma"/>
                <a:cs typeface="Tahoma"/>
              </a:rPr>
              <a:t>d</a:t>
            </a:r>
            <a:r>
              <a:rPr sz="2800" spc="20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pa</a:t>
            </a:r>
            <a:r>
              <a:rPr sz="2800" spc="-55" dirty="0">
                <a:latin typeface="Tahoma"/>
                <a:cs typeface="Tahoma"/>
              </a:rPr>
              <a:t>r</a:t>
            </a:r>
            <a:r>
              <a:rPr sz="2800" dirty="0">
                <a:latin typeface="Tahoma"/>
                <a:cs typeface="Tahoma"/>
              </a:rPr>
              <a:t>adigm </a:t>
            </a:r>
            <a:r>
              <a:rPr sz="2800" spc="-5" dirty="0">
                <a:latin typeface="Tahoma"/>
                <a:cs typeface="Tahoma"/>
              </a:rPr>
              <a:t>in</a:t>
            </a:r>
            <a:r>
              <a:rPr sz="2800" dirty="0">
                <a:latin typeface="Tahoma"/>
                <a:cs typeface="Tahoma"/>
              </a:rPr>
              <a:t> health</a:t>
            </a:r>
            <a:r>
              <a:rPr sz="2800" spc="-1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ca</a:t>
            </a:r>
            <a:r>
              <a:rPr sz="2800" spc="-10" dirty="0">
                <a:latin typeface="Tahoma"/>
                <a:cs typeface="Tahoma"/>
              </a:rPr>
              <a:t>r</a:t>
            </a:r>
            <a:r>
              <a:rPr sz="2800" dirty="0">
                <a:latin typeface="Tahoma"/>
                <a:cs typeface="Tahoma"/>
              </a:rPr>
              <a:t>e</a:t>
            </a:r>
            <a:r>
              <a:rPr sz="2800" spc="-5" dirty="0">
                <a:latin typeface="Tahoma"/>
                <a:cs typeface="Tahoma"/>
              </a:rPr>
              <a:t> in </a:t>
            </a:r>
            <a:r>
              <a:rPr sz="2800" dirty="0">
                <a:latin typeface="Tahoma"/>
                <a:cs typeface="Tahoma"/>
              </a:rPr>
              <a:t>Thailand.</a:t>
            </a:r>
            <a:endParaRPr sz="2800">
              <a:latin typeface="Tahoma"/>
              <a:cs typeface="Tahoma"/>
            </a:endParaRPr>
          </a:p>
          <a:p>
            <a:pPr marL="469900" marR="319405" indent="-457200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sz="2800" dirty="0">
                <a:latin typeface="Tahoma"/>
                <a:cs typeface="Tahoma"/>
              </a:rPr>
              <a:t>Ch</a:t>
            </a:r>
            <a:r>
              <a:rPr sz="2800" spc="-25" dirty="0">
                <a:latin typeface="Tahoma"/>
                <a:cs typeface="Tahoma"/>
              </a:rPr>
              <a:t>r</a:t>
            </a:r>
            <a:r>
              <a:rPr sz="2800" dirty="0">
                <a:latin typeface="Tahoma"/>
                <a:cs typeface="Tahoma"/>
              </a:rPr>
              <a:t>onic </a:t>
            </a:r>
            <a:r>
              <a:rPr sz="2800" spc="-5" dirty="0">
                <a:latin typeface="Tahoma"/>
                <a:cs typeface="Tahoma"/>
              </a:rPr>
              <a:t>ca</a:t>
            </a:r>
            <a:r>
              <a:rPr sz="2800" spc="-15" dirty="0">
                <a:latin typeface="Tahoma"/>
                <a:cs typeface="Tahoma"/>
              </a:rPr>
              <a:t>r</a:t>
            </a:r>
            <a:r>
              <a:rPr sz="2800" dirty="0">
                <a:latin typeface="Tahoma"/>
                <a:cs typeface="Tahoma"/>
              </a:rPr>
              <a:t>e</a:t>
            </a:r>
            <a:r>
              <a:rPr sz="2800" spc="-5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mode</a:t>
            </a:r>
            <a:r>
              <a:rPr sz="2800" spc="-5" dirty="0">
                <a:latin typeface="Tahoma"/>
                <a:cs typeface="Tahoma"/>
              </a:rPr>
              <a:t>l</a:t>
            </a:r>
            <a:r>
              <a:rPr sz="2800" dirty="0">
                <a:latin typeface="Tahoma"/>
                <a:cs typeface="Tahoma"/>
              </a:rPr>
              <a:t> a</a:t>
            </a:r>
            <a:r>
              <a:rPr sz="2800" spc="-15" dirty="0">
                <a:latin typeface="Tahoma"/>
                <a:cs typeface="Tahoma"/>
              </a:rPr>
              <a:t>n</a:t>
            </a:r>
            <a:r>
              <a:rPr sz="2800" dirty="0">
                <a:latin typeface="Tahoma"/>
                <a:cs typeface="Tahoma"/>
              </a:rPr>
              <a:t>d</a:t>
            </a:r>
            <a:r>
              <a:rPr sz="2800" spc="5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implementation</a:t>
            </a:r>
            <a:r>
              <a:rPr sz="2800" spc="-4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in </a:t>
            </a:r>
            <a:r>
              <a:rPr sz="2800" dirty="0">
                <a:latin typeface="Tahoma"/>
                <a:cs typeface="Tahoma"/>
              </a:rPr>
              <a:t>Thailand.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sz="2800" spc="-50" dirty="0">
                <a:latin typeface="Tahoma"/>
                <a:cs typeface="Tahoma"/>
              </a:rPr>
              <a:t>R</a:t>
            </a:r>
            <a:r>
              <a:rPr sz="2800" spc="-5" dirty="0">
                <a:latin typeface="Tahoma"/>
                <a:cs typeface="Tahoma"/>
              </a:rPr>
              <a:t>esult.</a:t>
            </a:r>
            <a:endParaRPr sz="2800">
              <a:latin typeface="Tahoma"/>
              <a:cs typeface="Tahoma"/>
            </a:endParaRPr>
          </a:p>
          <a:p>
            <a:pPr marL="469900" marR="29209" indent="-457200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sz="2800" spc="-5" dirty="0">
                <a:latin typeface="Tahoma"/>
                <a:cs typeface="Tahoma"/>
              </a:rPr>
              <a:t>t</a:t>
            </a:r>
            <a:r>
              <a:rPr sz="2800" dirty="0">
                <a:latin typeface="Tahoma"/>
                <a:cs typeface="Tahoma"/>
              </a:rPr>
              <a:t>o point</a:t>
            </a:r>
            <a:r>
              <a:rPr sz="2800" spc="-5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out </a:t>
            </a:r>
            <a:r>
              <a:rPr sz="2800" spc="-15" dirty="0">
                <a:latin typeface="Tahoma"/>
                <a:cs typeface="Tahoma"/>
              </a:rPr>
              <a:t>p</a:t>
            </a:r>
            <a:r>
              <a:rPr sz="2800" dirty="0">
                <a:latin typeface="Tahoma"/>
                <a:cs typeface="Tahoma"/>
              </a:rPr>
              <a:t>ossible </a:t>
            </a:r>
            <a:r>
              <a:rPr sz="2800" spc="-10" dirty="0">
                <a:latin typeface="Tahoma"/>
                <a:cs typeface="Tahoma"/>
              </a:rPr>
              <a:t>d</a:t>
            </a:r>
            <a:r>
              <a:rPr sz="2800" dirty="0">
                <a:latin typeface="Tahoma"/>
                <a:cs typeface="Tahoma"/>
              </a:rPr>
              <a:t>i</a:t>
            </a:r>
            <a:r>
              <a:rPr sz="2800" spc="-15" dirty="0">
                <a:latin typeface="Tahoma"/>
                <a:cs typeface="Tahoma"/>
              </a:rPr>
              <a:t>r</a:t>
            </a:r>
            <a:r>
              <a:rPr sz="2800" spc="-5" dirty="0">
                <a:latin typeface="Tahoma"/>
                <a:cs typeface="Tahoma"/>
              </a:rPr>
              <a:t>ection</a:t>
            </a:r>
            <a:r>
              <a:rPr sz="2800" dirty="0">
                <a:latin typeface="Tahoma"/>
                <a:cs typeface="Tahoma"/>
              </a:rPr>
              <a:t>s </a:t>
            </a:r>
            <a:r>
              <a:rPr sz="2800" spc="-5" dirty="0">
                <a:latin typeface="Tahoma"/>
                <a:cs typeface="Tahoma"/>
              </a:rPr>
              <a:t>t</a:t>
            </a:r>
            <a:r>
              <a:rPr sz="2800" dirty="0">
                <a:latin typeface="Tahoma"/>
                <a:cs typeface="Tahoma"/>
              </a:rPr>
              <a:t>o meet</a:t>
            </a:r>
            <a:r>
              <a:rPr sz="2800" spc="-2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the challeng</a:t>
            </a:r>
            <a:r>
              <a:rPr sz="2800" dirty="0">
                <a:latin typeface="Tahoma"/>
                <a:cs typeface="Tahoma"/>
              </a:rPr>
              <a:t>e</a:t>
            </a:r>
            <a:r>
              <a:rPr sz="2800" spc="20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of</a:t>
            </a:r>
            <a:r>
              <a:rPr sz="2800" spc="-5" dirty="0">
                <a:latin typeface="Tahoma"/>
                <a:cs typeface="Tahoma"/>
              </a:rPr>
              <a:t> carin</a:t>
            </a:r>
            <a:r>
              <a:rPr sz="2800" dirty="0">
                <a:latin typeface="Tahoma"/>
                <a:cs typeface="Tahoma"/>
              </a:rPr>
              <a:t>g </a:t>
            </a:r>
            <a:r>
              <a:rPr sz="2800" spc="-25" dirty="0">
                <a:latin typeface="Tahoma"/>
                <a:cs typeface="Tahoma"/>
              </a:rPr>
              <a:t>f</a:t>
            </a:r>
            <a:r>
              <a:rPr sz="2800" dirty="0">
                <a:latin typeface="Tahoma"/>
                <a:cs typeface="Tahoma"/>
              </a:rPr>
              <a:t>or</a:t>
            </a:r>
            <a:r>
              <a:rPr sz="2800" spc="-5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a g</a:t>
            </a:r>
            <a:r>
              <a:rPr sz="2800" spc="-10" dirty="0">
                <a:latin typeface="Tahoma"/>
                <a:cs typeface="Tahoma"/>
              </a:rPr>
              <a:t>r</a:t>
            </a:r>
            <a:r>
              <a:rPr sz="2800" dirty="0">
                <a:latin typeface="Tahoma"/>
                <a:cs typeface="Tahoma"/>
              </a:rPr>
              <a:t>owing pop</a:t>
            </a:r>
            <a:r>
              <a:rPr sz="2800" spc="-15" dirty="0">
                <a:latin typeface="Tahoma"/>
                <a:cs typeface="Tahoma"/>
              </a:rPr>
              <a:t>u</a:t>
            </a:r>
            <a:r>
              <a:rPr sz="2800" dirty="0">
                <a:latin typeface="Tahoma"/>
                <a:cs typeface="Tahoma"/>
              </a:rPr>
              <a:t>lation </a:t>
            </a:r>
            <a:r>
              <a:rPr sz="2800" spc="-5" dirty="0">
                <a:latin typeface="Tahoma"/>
                <a:cs typeface="Tahoma"/>
              </a:rPr>
              <a:t>w</a:t>
            </a:r>
            <a:r>
              <a:rPr sz="2800" spc="5" dirty="0">
                <a:latin typeface="Tahoma"/>
                <a:cs typeface="Tahoma"/>
              </a:rPr>
              <a:t>i</a:t>
            </a:r>
            <a:r>
              <a:rPr sz="2800" spc="-5" dirty="0">
                <a:latin typeface="Tahoma"/>
                <a:cs typeface="Tahoma"/>
              </a:rPr>
              <a:t>t</a:t>
            </a:r>
            <a:r>
              <a:rPr sz="2800" dirty="0">
                <a:latin typeface="Tahoma"/>
                <a:cs typeface="Tahoma"/>
              </a:rPr>
              <a:t>h</a:t>
            </a:r>
            <a:r>
              <a:rPr sz="2800" spc="-5" dirty="0">
                <a:latin typeface="Tahoma"/>
                <a:cs typeface="Tahoma"/>
              </a:rPr>
              <a:t> ch</a:t>
            </a:r>
            <a:r>
              <a:rPr sz="2800" spc="-20" dirty="0">
                <a:latin typeface="Tahoma"/>
                <a:cs typeface="Tahoma"/>
              </a:rPr>
              <a:t>r</a:t>
            </a:r>
            <a:r>
              <a:rPr sz="2800" dirty="0">
                <a:latin typeface="Tahoma"/>
                <a:cs typeface="Tahoma"/>
              </a:rPr>
              <a:t>onic</a:t>
            </a:r>
            <a:r>
              <a:rPr sz="2800" spc="-10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conditions.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243" rIns="0" bIns="0" rtlCol="0">
            <a:spAutoFit/>
          </a:bodyPr>
          <a:lstStyle/>
          <a:p>
            <a:pPr marL="362585">
              <a:lnSpc>
                <a:spcPct val="100000"/>
              </a:lnSpc>
            </a:pPr>
            <a:r>
              <a:rPr sz="3200" spc="-5" dirty="0"/>
              <a:t>Objec</a:t>
            </a:r>
            <a:r>
              <a:rPr sz="3200" spc="-20" dirty="0"/>
              <a:t>t</a:t>
            </a:r>
            <a:r>
              <a:rPr sz="3200" spc="-5" dirty="0"/>
              <a:t>ive</a:t>
            </a:r>
            <a:endParaRPr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3149" y="1270888"/>
            <a:ext cx="1637030" cy="495300"/>
          </a:xfrm>
          <a:custGeom>
            <a:avLst/>
            <a:gdLst/>
            <a:ahLst/>
            <a:cxnLst/>
            <a:rect l="l" t="t" r="r" b="b"/>
            <a:pathLst>
              <a:path w="1637030" h="495300">
                <a:moveTo>
                  <a:pt x="0" y="495300"/>
                </a:moveTo>
                <a:lnTo>
                  <a:pt x="1636649" y="495300"/>
                </a:lnTo>
                <a:lnTo>
                  <a:pt x="1636649" y="0"/>
                </a:lnTo>
                <a:lnTo>
                  <a:pt x="0" y="0"/>
                </a:lnTo>
                <a:lnTo>
                  <a:pt x="0" y="4953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89760" y="1270888"/>
            <a:ext cx="2397125" cy="495300"/>
          </a:xfrm>
          <a:custGeom>
            <a:avLst/>
            <a:gdLst/>
            <a:ahLst/>
            <a:cxnLst/>
            <a:rect l="l" t="t" r="r" b="b"/>
            <a:pathLst>
              <a:path w="2397125" h="495300">
                <a:moveTo>
                  <a:pt x="0" y="495300"/>
                </a:moveTo>
                <a:lnTo>
                  <a:pt x="2396870" y="495300"/>
                </a:lnTo>
                <a:lnTo>
                  <a:pt x="2396870" y="0"/>
                </a:lnTo>
                <a:lnTo>
                  <a:pt x="0" y="0"/>
                </a:lnTo>
                <a:lnTo>
                  <a:pt x="0" y="4953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86630" y="1270888"/>
            <a:ext cx="4570730" cy="495300"/>
          </a:xfrm>
          <a:custGeom>
            <a:avLst/>
            <a:gdLst/>
            <a:ahLst/>
            <a:cxnLst/>
            <a:rect l="l" t="t" r="r" b="b"/>
            <a:pathLst>
              <a:path w="4570730" h="495300">
                <a:moveTo>
                  <a:pt x="0" y="495300"/>
                </a:moveTo>
                <a:lnTo>
                  <a:pt x="4570222" y="495300"/>
                </a:lnTo>
                <a:lnTo>
                  <a:pt x="4570222" y="0"/>
                </a:lnTo>
                <a:lnTo>
                  <a:pt x="0" y="0"/>
                </a:lnTo>
                <a:lnTo>
                  <a:pt x="0" y="49530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3149" y="1766189"/>
            <a:ext cx="1637030" cy="739140"/>
          </a:xfrm>
          <a:custGeom>
            <a:avLst/>
            <a:gdLst/>
            <a:ahLst/>
            <a:cxnLst/>
            <a:rect l="l" t="t" r="r" b="b"/>
            <a:pathLst>
              <a:path w="1637030" h="739139">
                <a:moveTo>
                  <a:pt x="0" y="739139"/>
                </a:moveTo>
                <a:lnTo>
                  <a:pt x="1636649" y="739139"/>
                </a:lnTo>
                <a:lnTo>
                  <a:pt x="1636649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9760" y="1766189"/>
            <a:ext cx="2397125" cy="739140"/>
          </a:xfrm>
          <a:custGeom>
            <a:avLst/>
            <a:gdLst/>
            <a:ahLst/>
            <a:cxnLst/>
            <a:rect l="l" t="t" r="r" b="b"/>
            <a:pathLst>
              <a:path w="2397125" h="739139">
                <a:moveTo>
                  <a:pt x="0" y="739139"/>
                </a:moveTo>
                <a:lnTo>
                  <a:pt x="2396870" y="739139"/>
                </a:lnTo>
                <a:lnTo>
                  <a:pt x="2396870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86630" y="1766189"/>
            <a:ext cx="4570730" cy="739140"/>
          </a:xfrm>
          <a:custGeom>
            <a:avLst/>
            <a:gdLst/>
            <a:ahLst/>
            <a:cxnLst/>
            <a:rect l="l" t="t" r="r" b="b"/>
            <a:pathLst>
              <a:path w="4570730" h="739139">
                <a:moveTo>
                  <a:pt x="0" y="739139"/>
                </a:moveTo>
                <a:lnTo>
                  <a:pt x="4570222" y="739139"/>
                </a:lnTo>
                <a:lnTo>
                  <a:pt x="4570222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3149" y="2505329"/>
            <a:ext cx="1637030" cy="739140"/>
          </a:xfrm>
          <a:custGeom>
            <a:avLst/>
            <a:gdLst/>
            <a:ahLst/>
            <a:cxnLst/>
            <a:rect l="l" t="t" r="r" b="b"/>
            <a:pathLst>
              <a:path w="1637030" h="739139">
                <a:moveTo>
                  <a:pt x="0" y="739139"/>
                </a:moveTo>
                <a:lnTo>
                  <a:pt x="1636649" y="739139"/>
                </a:lnTo>
                <a:lnTo>
                  <a:pt x="1636649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89760" y="2505329"/>
            <a:ext cx="2397125" cy="739140"/>
          </a:xfrm>
          <a:custGeom>
            <a:avLst/>
            <a:gdLst/>
            <a:ahLst/>
            <a:cxnLst/>
            <a:rect l="l" t="t" r="r" b="b"/>
            <a:pathLst>
              <a:path w="2397125" h="739139">
                <a:moveTo>
                  <a:pt x="0" y="739139"/>
                </a:moveTo>
                <a:lnTo>
                  <a:pt x="2396870" y="739139"/>
                </a:lnTo>
                <a:lnTo>
                  <a:pt x="2396870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86630" y="2505329"/>
            <a:ext cx="4570730" cy="739140"/>
          </a:xfrm>
          <a:custGeom>
            <a:avLst/>
            <a:gdLst/>
            <a:ahLst/>
            <a:cxnLst/>
            <a:rect l="l" t="t" r="r" b="b"/>
            <a:pathLst>
              <a:path w="4570730" h="739139">
                <a:moveTo>
                  <a:pt x="0" y="739139"/>
                </a:moveTo>
                <a:lnTo>
                  <a:pt x="4570222" y="739139"/>
                </a:lnTo>
                <a:lnTo>
                  <a:pt x="4570222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3149" y="3244469"/>
            <a:ext cx="1637030" cy="403860"/>
          </a:xfrm>
          <a:custGeom>
            <a:avLst/>
            <a:gdLst/>
            <a:ahLst/>
            <a:cxnLst/>
            <a:rect l="l" t="t" r="r" b="b"/>
            <a:pathLst>
              <a:path w="1637030" h="403860">
                <a:moveTo>
                  <a:pt x="0" y="403859"/>
                </a:moveTo>
                <a:lnTo>
                  <a:pt x="1636649" y="403859"/>
                </a:lnTo>
                <a:lnTo>
                  <a:pt x="1636649" y="0"/>
                </a:lnTo>
                <a:lnTo>
                  <a:pt x="0" y="0"/>
                </a:lnTo>
                <a:lnTo>
                  <a:pt x="0" y="403859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9760" y="3244469"/>
            <a:ext cx="2397125" cy="403860"/>
          </a:xfrm>
          <a:custGeom>
            <a:avLst/>
            <a:gdLst/>
            <a:ahLst/>
            <a:cxnLst/>
            <a:rect l="l" t="t" r="r" b="b"/>
            <a:pathLst>
              <a:path w="2397125" h="403860">
                <a:moveTo>
                  <a:pt x="0" y="403859"/>
                </a:moveTo>
                <a:lnTo>
                  <a:pt x="2396870" y="403859"/>
                </a:lnTo>
                <a:lnTo>
                  <a:pt x="2396870" y="0"/>
                </a:lnTo>
                <a:lnTo>
                  <a:pt x="0" y="0"/>
                </a:lnTo>
                <a:lnTo>
                  <a:pt x="0" y="403859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86630" y="3244469"/>
            <a:ext cx="4570730" cy="403860"/>
          </a:xfrm>
          <a:custGeom>
            <a:avLst/>
            <a:gdLst/>
            <a:ahLst/>
            <a:cxnLst/>
            <a:rect l="l" t="t" r="r" b="b"/>
            <a:pathLst>
              <a:path w="4570730" h="403860">
                <a:moveTo>
                  <a:pt x="0" y="403859"/>
                </a:moveTo>
                <a:lnTo>
                  <a:pt x="4570222" y="403859"/>
                </a:lnTo>
                <a:lnTo>
                  <a:pt x="4570222" y="0"/>
                </a:lnTo>
                <a:lnTo>
                  <a:pt x="0" y="0"/>
                </a:lnTo>
                <a:lnTo>
                  <a:pt x="0" y="403859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3149" y="3648328"/>
            <a:ext cx="1637030" cy="906780"/>
          </a:xfrm>
          <a:custGeom>
            <a:avLst/>
            <a:gdLst/>
            <a:ahLst/>
            <a:cxnLst/>
            <a:rect l="l" t="t" r="r" b="b"/>
            <a:pathLst>
              <a:path w="1637030" h="906779">
                <a:moveTo>
                  <a:pt x="0" y="906780"/>
                </a:moveTo>
                <a:lnTo>
                  <a:pt x="1636649" y="906780"/>
                </a:lnTo>
                <a:lnTo>
                  <a:pt x="1636649" y="0"/>
                </a:lnTo>
                <a:lnTo>
                  <a:pt x="0" y="0"/>
                </a:lnTo>
                <a:lnTo>
                  <a:pt x="0" y="906780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89760" y="3648328"/>
            <a:ext cx="2397125" cy="906780"/>
          </a:xfrm>
          <a:custGeom>
            <a:avLst/>
            <a:gdLst/>
            <a:ahLst/>
            <a:cxnLst/>
            <a:rect l="l" t="t" r="r" b="b"/>
            <a:pathLst>
              <a:path w="2397125" h="906779">
                <a:moveTo>
                  <a:pt x="0" y="906780"/>
                </a:moveTo>
                <a:lnTo>
                  <a:pt x="2396870" y="906780"/>
                </a:lnTo>
                <a:lnTo>
                  <a:pt x="2396870" y="0"/>
                </a:lnTo>
                <a:lnTo>
                  <a:pt x="0" y="0"/>
                </a:lnTo>
                <a:lnTo>
                  <a:pt x="0" y="906780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86630" y="3648328"/>
            <a:ext cx="4570730" cy="906780"/>
          </a:xfrm>
          <a:custGeom>
            <a:avLst/>
            <a:gdLst/>
            <a:ahLst/>
            <a:cxnLst/>
            <a:rect l="l" t="t" r="r" b="b"/>
            <a:pathLst>
              <a:path w="4570730" h="906779">
                <a:moveTo>
                  <a:pt x="0" y="906780"/>
                </a:moveTo>
                <a:lnTo>
                  <a:pt x="4570222" y="906780"/>
                </a:lnTo>
                <a:lnTo>
                  <a:pt x="4570222" y="0"/>
                </a:lnTo>
                <a:lnTo>
                  <a:pt x="0" y="0"/>
                </a:lnTo>
                <a:lnTo>
                  <a:pt x="0" y="906780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3149" y="4555109"/>
            <a:ext cx="1637030" cy="403860"/>
          </a:xfrm>
          <a:custGeom>
            <a:avLst/>
            <a:gdLst/>
            <a:ahLst/>
            <a:cxnLst/>
            <a:rect l="l" t="t" r="r" b="b"/>
            <a:pathLst>
              <a:path w="1637030" h="403860">
                <a:moveTo>
                  <a:pt x="0" y="403860"/>
                </a:moveTo>
                <a:lnTo>
                  <a:pt x="1636649" y="403860"/>
                </a:lnTo>
                <a:lnTo>
                  <a:pt x="1636649" y="0"/>
                </a:lnTo>
                <a:lnTo>
                  <a:pt x="0" y="0"/>
                </a:lnTo>
                <a:lnTo>
                  <a:pt x="0" y="403860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89760" y="4555109"/>
            <a:ext cx="2397125" cy="403860"/>
          </a:xfrm>
          <a:custGeom>
            <a:avLst/>
            <a:gdLst/>
            <a:ahLst/>
            <a:cxnLst/>
            <a:rect l="l" t="t" r="r" b="b"/>
            <a:pathLst>
              <a:path w="2397125" h="403860">
                <a:moveTo>
                  <a:pt x="0" y="403860"/>
                </a:moveTo>
                <a:lnTo>
                  <a:pt x="2396870" y="403860"/>
                </a:lnTo>
                <a:lnTo>
                  <a:pt x="2396870" y="0"/>
                </a:lnTo>
                <a:lnTo>
                  <a:pt x="0" y="0"/>
                </a:lnTo>
                <a:lnTo>
                  <a:pt x="0" y="403860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86630" y="4555109"/>
            <a:ext cx="4570730" cy="403860"/>
          </a:xfrm>
          <a:custGeom>
            <a:avLst/>
            <a:gdLst/>
            <a:ahLst/>
            <a:cxnLst/>
            <a:rect l="l" t="t" r="r" b="b"/>
            <a:pathLst>
              <a:path w="4570730" h="403860">
                <a:moveTo>
                  <a:pt x="0" y="403860"/>
                </a:moveTo>
                <a:lnTo>
                  <a:pt x="4570222" y="403860"/>
                </a:lnTo>
                <a:lnTo>
                  <a:pt x="4570222" y="0"/>
                </a:lnTo>
                <a:lnTo>
                  <a:pt x="0" y="0"/>
                </a:lnTo>
                <a:lnTo>
                  <a:pt x="0" y="403860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3149" y="4959006"/>
            <a:ext cx="1637030" cy="308610"/>
          </a:xfrm>
          <a:custGeom>
            <a:avLst/>
            <a:gdLst/>
            <a:ahLst/>
            <a:cxnLst/>
            <a:rect l="l" t="t" r="r" b="b"/>
            <a:pathLst>
              <a:path w="1637030" h="308610">
                <a:moveTo>
                  <a:pt x="0" y="308317"/>
                </a:moveTo>
                <a:lnTo>
                  <a:pt x="1636649" y="308317"/>
                </a:lnTo>
                <a:lnTo>
                  <a:pt x="1636649" y="0"/>
                </a:lnTo>
                <a:lnTo>
                  <a:pt x="0" y="0"/>
                </a:lnTo>
                <a:lnTo>
                  <a:pt x="0" y="308317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89760" y="4959006"/>
            <a:ext cx="2397125" cy="308610"/>
          </a:xfrm>
          <a:custGeom>
            <a:avLst/>
            <a:gdLst/>
            <a:ahLst/>
            <a:cxnLst/>
            <a:rect l="l" t="t" r="r" b="b"/>
            <a:pathLst>
              <a:path w="2397125" h="308610">
                <a:moveTo>
                  <a:pt x="0" y="308317"/>
                </a:moveTo>
                <a:lnTo>
                  <a:pt x="2396870" y="308317"/>
                </a:lnTo>
                <a:lnTo>
                  <a:pt x="2396870" y="0"/>
                </a:lnTo>
                <a:lnTo>
                  <a:pt x="0" y="0"/>
                </a:lnTo>
                <a:lnTo>
                  <a:pt x="0" y="308317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86630" y="4959006"/>
            <a:ext cx="4570730" cy="308610"/>
          </a:xfrm>
          <a:custGeom>
            <a:avLst/>
            <a:gdLst/>
            <a:ahLst/>
            <a:cxnLst/>
            <a:rect l="l" t="t" r="r" b="b"/>
            <a:pathLst>
              <a:path w="4570730" h="308610">
                <a:moveTo>
                  <a:pt x="0" y="308317"/>
                </a:moveTo>
                <a:lnTo>
                  <a:pt x="4570222" y="308317"/>
                </a:lnTo>
                <a:lnTo>
                  <a:pt x="4570222" y="0"/>
                </a:lnTo>
                <a:lnTo>
                  <a:pt x="0" y="0"/>
                </a:lnTo>
                <a:lnTo>
                  <a:pt x="0" y="308317"/>
                </a:lnTo>
                <a:close/>
              </a:path>
            </a:pathLst>
          </a:custGeom>
          <a:solidFill>
            <a:srgbClr val="EAEE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3149" y="5267325"/>
            <a:ext cx="1637030" cy="352425"/>
          </a:xfrm>
          <a:custGeom>
            <a:avLst/>
            <a:gdLst/>
            <a:ahLst/>
            <a:cxnLst/>
            <a:rect l="l" t="t" r="r" b="b"/>
            <a:pathLst>
              <a:path w="1637030" h="352425">
                <a:moveTo>
                  <a:pt x="0" y="352425"/>
                </a:moveTo>
                <a:lnTo>
                  <a:pt x="1636649" y="352425"/>
                </a:lnTo>
                <a:lnTo>
                  <a:pt x="1636649" y="0"/>
                </a:lnTo>
                <a:lnTo>
                  <a:pt x="0" y="0"/>
                </a:lnTo>
                <a:lnTo>
                  <a:pt x="0" y="352425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89760" y="5267325"/>
            <a:ext cx="2397125" cy="352425"/>
          </a:xfrm>
          <a:custGeom>
            <a:avLst/>
            <a:gdLst/>
            <a:ahLst/>
            <a:cxnLst/>
            <a:rect l="l" t="t" r="r" b="b"/>
            <a:pathLst>
              <a:path w="2397125" h="352425">
                <a:moveTo>
                  <a:pt x="0" y="352425"/>
                </a:moveTo>
                <a:lnTo>
                  <a:pt x="2396870" y="352425"/>
                </a:lnTo>
                <a:lnTo>
                  <a:pt x="2396870" y="0"/>
                </a:lnTo>
                <a:lnTo>
                  <a:pt x="0" y="0"/>
                </a:lnTo>
                <a:lnTo>
                  <a:pt x="0" y="352425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86630" y="5267325"/>
            <a:ext cx="4570730" cy="352425"/>
          </a:xfrm>
          <a:custGeom>
            <a:avLst/>
            <a:gdLst/>
            <a:ahLst/>
            <a:cxnLst/>
            <a:rect l="l" t="t" r="r" b="b"/>
            <a:pathLst>
              <a:path w="4570730" h="352425">
                <a:moveTo>
                  <a:pt x="0" y="352425"/>
                </a:moveTo>
                <a:lnTo>
                  <a:pt x="4570222" y="352425"/>
                </a:lnTo>
                <a:lnTo>
                  <a:pt x="4570222" y="0"/>
                </a:lnTo>
                <a:lnTo>
                  <a:pt x="0" y="0"/>
                </a:lnTo>
                <a:lnTo>
                  <a:pt x="0" y="352425"/>
                </a:lnTo>
                <a:close/>
              </a:path>
            </a:pathLst>
          </a:custGeom>
          <a:solidFill>
            <a:srgbClr val="D2D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0" y="0"/>
            <a:ext cx="9144000" cy="6705600"/>
          </a:xfrm>
          <a:prstGeom prst="rect">
            <a:avLst/>
          </a:prstGeom>
        </p:spPr>
        <p:txBody>
          <a:bodyPr vert="horz" wrap="square" lIns="0" tIns="314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4"/>
              </a:spcBef>
            </a:pPr>
            <a:endParaRPr sz="3050">
              <a:latin typeface="Times New Roman"/>
              <a:cs typeface="Times New Roman"/>
            </a:endParaRPr>
          </a:p>
          <a:p>
            <a:pPr marL="1064260">
              <a:lnSpc>
                <a:spcPct val="100000"/>
              </a:lnSpc>
            </a:pPr>
            <a:r>
              <a:rPr sz="2100" b="1" spc="-10" dirty="0">
                <a:latin typeface="Tahoma"/>
                <a:cs typeface="Tahoma"/>
              </a:rPr>
              <a:t>Char</a:t>
            </a:r>
            <a:r>
              <a:rPr sz="2100" b="1" spc="0" dirty="0">
                <a:latin typeface="Tahoma"/>
                <a:cs typeface="Tahoma"/>
              </a:rPr>
              <a:t>a</a:t>
            </a:r>
            <a:r>
              <a:rPr sz="2100" b="1" spc="-10" dirty="0">
                <a:latin typeface="Tahoma"/>
                <a:cs typeface="Tahoma"/>
              </a:rPr>
              <a:t>cteristic</a:t>
            </a:r>
            <a:r>
              <a:rPr sz="2100" b="1" spc="-5" dirty="0">
                <a:latin typeface="Tahoma"/>
                <a:cs typeface="Tahoma"/>
              </a:rPr>
              <a:t>s</a:t>
            </a:r>
            <a:r>
              <a:rPr sz="2100" b="1" spc="30" dirty="0">
                <a:latin typeface="Tahoma"/>
                <a:cs typeface="Tahoma"/>
              </a:rPr>
              <a:t> </a:t>
            </a:r>
            <a:r>
              <a:rPr sz="2100" b="1" spc="-5" dirty="0">
                <a:latin typeface="Tahoma"/>
                <a:cs typeface="Tahoma"/>
              </a:rPr>
              <a:t>o</a:t>
            </a:r>
            <a:r>
              <a:rPr sz="2100" b="1" dirty="0">
                <a:latin typeface="Tahoma"/>
                <a:cs typeface="Tahoma"/>
              </a:rPr>
              <a:t>f</a:t>
            </a:r>
            <a:r>
              <a:rPr sz="2100" b="1" spc="-5" dirty="0">
                <a:latin typeface="Tahoma"/>
                <a:cs typeface="Tahoma"/>
              </a:rPr>
              <a:t> Acute</a:t>
            </a:r>
            <a:r>
              <a:rPr sz="2100" b="1" dirty="0">
                <a:latin typeface="Tahoma"/>
                <a:cs typeface="Tahoma"/>
              </a:rPr>
              <a:t> </a:t>
            </a:r>
            <a:r>
              <a:rPr sz="2100" b="1" spc="-10" dirty="0">
                <a:latin typeface="Tahoma"/>
                <a:cs typeface="Tahoma"/>
              </a:rPr>
              <a:t>Car</a:t>
            </a:r>
            <a:r>
              <a:rPr sz="2100" b="1" spc="-5" dirty="0">
                <a:latin typeface="Tahoma"/>
                <a:cs typeface="Tahoma"/>
              </a:rPr>
              <a:t>e</a:t>
            </a:r>
            <a:r>
              <a:rPr sz="2100" b="1" spc="5" dirty="0">
                <a:latin typeface="Tahoma"/>
                <a:cs typeface="Tahoma"/>
              </a:rPr>
              <a:t> </a:t>
            </a:r>
            <a:r>
              <a:rPr sz="2100" b="1" dirty="0">
                <a:latin typeface="Tahoma"/>
                <a:cs typeface="Tahoma"/>
              </a:rPr>
              <a:t>and</a:t>
            </a:r>
            <a:r>
              <a:rPr sz="2100" b="1" spc="5" dirty="0">
                <a:latin typeface="Tahoma"/>
                <a:cs typeface="Tahoma"/>
              </a:rPr>
              <a:t> </a:t>
            </a:r>
            <a:r>
              <a:rPr sz="2100" b="1" spc="-5" dirty="0">
                <a:latin typeface="Tahoma"/>
                <a:cs typeface="Tahoma"/>
              </a:rPr>
              <a:t>Chroni</a:t>
            </a:r>
            <a:r>
              <a:rPr sz="2100" b="1" dirty="0">
                <a:latin typeface="Tahoma"/>
                <a:cs typeface="Tahoma"/>
              </a:rPr>
              <a:t>c</a:t>
            </a:r>
            <a:r>
              <a:rPr sz="2100" b="1" spc="20" dirty="0">
                <a:latin typeface="Tahoma"/>
                <a:cs typeface="Tahoma"/>
              </a:rPr>
              <a:t> </a:t>
            </a:r>
            <a:r>
              <a:rPr sz="2100" b="1" spc="-10" dirty="0">
                <a:latin typeface="Tahoma"/>
                <a:cs typeface="Tahoma"/>
              </a:rPr>
              <a:t>Care</a:t>
            </a:r>
            <a:endParaRPr sz="2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100">
              <a:latin typeface="Times New Roman"/>
              <a:cs typeface="Times New Roman"/>
            </a:endParaRPr>
          </a:p>
          <a:p>
            <a:pPr marL="405130">
              <a:lnSpc>
                <a:spcPts val="1260"/>
              </a:lnSpc>
              <a:spcBef>
                <a:spcPts val="1800"/>
              </a:spcBef>
            </a:pP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Charac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tics</a:t>
            </a:r>
            <a:endParaRPr sz="1400">
              <a:latin typeface="Tahoma"/>
              <a:cs typeface="Tahoma"/>
            </a:endParaRPr>
          </a:p>
          <a:p>
            <a:pPr marL="510540">
              <a:lnSpc>
                <a:spcPts val="1260"/>
              </a:lnSpc>
              <a:tabLst>
                <a:tab pos="2834005" algn="l"/>
                <a:tab pos="6231890" algn="l"/>
              </a:tabLst>
            </a:pPr>
            <a:r>
              <a:rPr sz="2100" b="1" spc="-15" baseline="-3373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100" b="1" spc="-7" baseline="-33730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2100" b="1" baseline="-337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b="1" spc="-15" baseline="-33730" dirty="0">
                <a:solidFill>
                  <a:srgbClr val="FFFFFF"/>
                </a:solidFill>
                <a:latin typeface="Tahoma"/>
                <a:cs typeface="Tahoma"/>
              </a:rPr>
              <a:t>Car</a:t>
            </a:r>
            <a:r>
              <a:rPr sz="2100" b="1" spc="-7" baseline="-3373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100" b="1" spc="30" baseline="-337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100" b="1" spc="-15" baseline="-33730" dirty="0">
                <a:solidFill>
                  <a:srgbClr val="FFFFFF"/>
                </a:solidFill>
                <a:latin typeface="Tahoma"/>
                <a:cs typeface="Tahoma"/>
              </a:rPr>
              <a:t>Typ</a:t>
            </a:r>
            <a:r>
              <a:rPr sz="2100" b="1" spc="-7" baseline="-3373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100" b="1" baseline="-3373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Acute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Chronic</a:t>
            </a:r>
            <a:endParaRPr sz="1400">
              <a:latin typeface="Tahoma"/>
              <a:cs typeface="Tahoma"/>
            </a:endParaRPr>
          </a:p>
          <a:p>
            <a:pPr marL="321310" marR="511809" indent="4033520">
              <a:lnSpc>
                <a:spcPct val="100000"/>
              </a:lnSpc>
              <a:spcBef>
                <a:spcPts val="1380"/>
              </a:spcBef>
              <a:tabLst>
                <a:tab pos="1958339" algn="l"/>
                <a:tab pos="4355465" algn="l"/>
              </a:tabLst>
            </a:pPr>
            <a:r>
              <a:rPr sz="1100" spc="-5" dirty="0">
                <a:latin typeface="Tahoma"/>
                <a:cs typeface="Tahoma"/>
              </a:rPr>
              <a:t>As</a:t>
            </a:r>
            <a:r>
              <a:rPr sz="1100" spc="-10" dirty="0">
                <a:latin typeface="Tahoma"/>
                <a:cs typeface="Tahoma"/>
              </a:rPr>
              <a:t>si</a:t>
            </a:r>
            <a:r>
              <a:rPr sz="1100" dirty="0">
                <a:latin typeface="Tahoma"/>
                <a:cs typeface="Tahoma"/>
              </a:rPr>
              <a:t>s</a:t>
            </a:r>
            <a:r>
              <a:rPr sz="1100" spc="-10" dirty="0">
                <a:latin typeface="Tahoma"/>
                <a:cs typeface="Tahoma"/>
              </a:rPr>
              <a:t>tanc</a:t>
            </a:r>
            <a:r>
              <a:rPr sz="1100" spc="-5" dirty="0">
                <a:latin typeface="Tahoma"/>
                <a:cs typeface="Tahoma"/>
              </a:rPr>
              <a:t>e </a:t>
            </a:r>
            <a:r>
              <a:rPr sz="1100" spc="-1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nd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care</a:t>
            </a:r>
            <a:r>
              <a:rPr sz="1100" spc="-5" dirty="0">
                <a:latin typeface="Tahoma"/>
                <a:cs typeface="Tahoma"/>
              </a:rPr>
              <a:t>: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Maintain</a:t>
            </a:r>
            <a:r>
              <a:rPr sz="1100" spc="-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inde</a:t>
            </a:r>
            <a:r>
              <a:rPr sz="1100" spc="-15" dirty="0">
                <a:latin typeface="Tahoma"/>
                <a:cs typeface="Tahoma"/>
              </a:rPr>
              <a:t>p</a:t>
            </a:r>
            <a:r>
              <a:rPr sz="1100" spc="-10" dirty="0">
                <a:latin typeface="Tahoma"/>
                <a:cs typeface="Tahoma"/>
              </a:rPr>
              <a:t>enden</a:t>
            </a:r>
            <a:r>
              <a:rPr sz="1100" spc="-5" dirty="0">
                <a:latin typeface="Tahoma"/>
                <a:cs typeface="Tahoma"/>
              </a:rPr>
              <a:t>t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living,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fac</a:t>
            </a:r>
            <a:r>
              <a:rPr sz="1100" spc="-5" dirty="0">
                <a:latin typeface="Tahoma"/>
                <a:cs typeface="Tahoma"/>
              </a:rPr>
              <a:t>ilitate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suc</a:t>
            </a:r>
            <a:r>
              <a:rPr sz="1100" spc="-15" dirty="0">
                <a:latin typeface="Tahoma"/>
                <a:cs typeface="Tahoma"/>
              </a:rPr>
              <a:t>c</a:t>
            </a:r>
            <a:r>
              <a:rPr sz="1100" spc="-10" dirty="0">
                <a:latin typeface="Tahoma"/>
                <a:cs typeface="Tahoma"/>
              </a:rPr>
              <a:t>essful </a:t>
            </a:r>
            <a:r>
              <a:rPr sz="1650" spc="-15" baseline="-32828" dirty="0">
                <a:latin typeface="Tahoma"/>
                <a:cs typeface="Tahoma"/>
              </a:rPr>
              <a:t>Goal</a:t>
            </a:r>
            <a:r>
              <a:rPr sz="1650" spc="-7" baseline="-32828" dirty="0">
                <a:latin typeface="Tahoma"/>
                <a:cs typeface="Tahoma"/>
              </a:rPr>
              <a:t>s</a:t>
            </a:r>
            <a:r>
              <a:rPr sz="1650" spc="15" baseline="-32828" dirty="0">
                <a:latin typeface="Tahoma"/>
                <a:cs typeface="Tahoma"/>
              </a:rPr>
              <a:t> </a:t>
            </a:r>
            <a:r>
              <a:rPr sz="1650" spc="-7" baseline="-32828" dirty="0">
                <a:latin typeface="Tahoma"/>
                <a:cs typeface="Tahoma"/>
              </a:rPr>
              <a:t>of</a:t>
            </a:r>
            <a:r>
              <a:rPr sz="1650" spc="15" baseline="-32828" dirty="0">
                <a:latin typeface="Tahoma"/>
                <a:cs typeface="Tahoma"/>
              </a:rPr>
              <a:t> </a:t>
            </a:r>
            <a:r>
              <a:rPr sz="1650" spc="-15" baseline="-32828" dirty="0">
                <a:latin typeface="Tahoma"/>
                <a:cs typeface="Tahoma"/>
              </a:rPr>
              <a:t>car</a:t>
            </a:r>
            <a:r>
              <a:rPr sz="1650" spc="-7" baseline="-32828" dirty="0">
                <a:latin typeface="Tahoma"/>
                <a:cs typeface="Tahoma"/>
              </a:rPr>
              <a:t>e</a:t>
            </a:r>
            <a:r>
              <a:rPr sz="1650" baseline="-32828" dirty="0">
                <a:latin typeface="Tahoma"/>
                <a:cs typeface="Tahoma"/>
              </a:rPr>
              <a:t>	</a:t>
            </a:r>
            <a:r>
              <a:rPr sz="1100" spc="-5" dirty="0">
                <a:latin typeface="Tahoma"/>
                <a:cs typeface="Tahoma"/>
              </a:rPr>
              <a:t>Cure: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Restore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t</a:t>
            </a:r>
            <a:r>
              <a:rPr sz="1100" spc="-5" dirty="0">
                <a:latin typeface="Tahoma"/>
                <a:cs typeface="Tahoma"/>
              </a:rPr>
              <a:t>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previ</a:t>
            </a:r>
            <a:r>
              <a:rPr sz="1100" spc="-15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us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lev</a:t>
            </a:r>
            <a:r>
              <a:rPr sz="1100" spc="-15" dirty="0">
                <a:latin typeface="Tahoma"/>
                <a:cs typeface="Tahoma"/>
              </a:rPr>
              <a:t>e</a:t>
            </a:r>
            <a:r>
              <a:rPr sz="1100" spc="-5" dirty="0">
                <a:latin typeface="Tahoma"/>
                <a:cs typeface="Tahoma"/>
              </a:rPr>
              <a:t>l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of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" dirty="0">
                <a:latin typeface="Tahoma"/>
                <a:cs typeface="Tahoma"/>
              </a:rPr>
              <a:t>personal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and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socia</a:t>
            </a:r>
            <a:r>
              <a:rPr sz="1100" spc="-5" dirty="0">
                <a:latin typeface="Tahoma"/>
                <a:cs typeface="Tahoma"/>
              </a:rPr>
              <a:t>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adjustment,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minimize </a:t>
            </a:r>
            <a:r>
              <a:rPr sz="1100" spc="-10" dirty="0">
                <a:latin typeface="Tahoma"/>
                <a:cs typeface="Tahoma"/>
              </a:rPr>
              <a:t>furthe</a:t>
            </a:r>
            <a:r>
              <a:rPr sz="1100" spc="-5" dirty="0">
                <a:latin typeface="Tahoma"/>
                <a:cs typeface="Tahoma"/>
              </a:rPr>
              <a:t>r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de</a:t>
            </a:r>
            <a:r>
              <a:rPr sz="1100" spc="-10" dirty="0">
                <a:latin typeface="Tahoma"/>
                <a:cs typeface="Tahoma"/>
              </a:rPr>
              <a:t>terioratio</a:t>
            </a:r>
            <a:r>
              <a:rPr sz="1100" spc="-5" dirty="0">
                <a:latin typeface="Tahoma"/>
                <a:cs typeface="Tahoma"/>
              </a:rPr>
              <a:t>n</a:t>
            </a:r>
            <a:r>
              <a:rPr sz="1100" spc="2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of</a:t>
            </a:r>
            <a:endParaRPr sz="1100">
              <a:latin typeface="Tahoma"/>
              <a:cs typeface="Tahoma"/>
            </a:endParaRPr>
          </a:p>
          <a:p>
            <a:pPr marL="4355465" marR="379095" indent="-2397125">
              <a:lnSpc>
                <a:spcPct val="100000"/>
              </a:lnSpc>
              <a:tabLst>
                <a:tab pos="4355465" algn="l"/>
              </a:tabLst>
            </a:pPr>
            <a:r>
              <a:rPr sz="1100" spc="-10" dirty="0">
                <a:latin typeface="Tahoma"/>
                <a:cs typeface="Tahoma"/>
              </a:rPr>
              <a:t>functionin</a:t>
            </a:r>
            <a:r>
              <a:rPr sz="1100" spc="-5" dirty="0">
                <a:latin typeface="Tahoma"/>
                <a:cs typeface="Tahoma"/>
              </a:rPr>
              <a:t>g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" dirty="0">
                <a:latin typeface="Tahoma"/>
                <a:cs typeface="Tahoma"/>
              </a:rPr>
              <a:t>physical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and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mental health, and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prev</a:t>
            </a:r>
            <a:r>
              <a:rPr sz="1100" spc="-15" dirty="0">
                <a:latin typeface="Tahoma"/>
                <a:cs typeface="Tahoma"/>
              </a:rPr>
              <a:t>e</a:t>
            </a:r>
            <a:r>
              <a:rPr sz="1100" spc="-5" dirty="0">
                <a:latin typeface="Tahoma"/>
                <a:cs typeface="Tahoma"/>
              </a:rPr>
              <a:t>nt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ac</a:t>
            </a:r>
            <a:r>
              <a:rPr sz="1100" spc="-10" dirty="0">
                <a:latin typeface="Tahoma"/>
                <a:cs typeface="Tahoma"/>
              </a:rPr>
              <a:t>ut</a:t>
            </a:r>
            <a:r>
              <a:rPr sz="1100" spc="-5" dirty="0">
                <a:latin typeface="Tahoma"/>
                <a:cs typeface="Tahoma"/>
              </a:rPr>
              <a:t>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exacerb</a:t>
            </a:r>
            <a:r>
              <a:rPr sz="1100" spc="-5" dirty="0">
                <a:latin typeface="Tahoma"/>
                <a:cs typeface="Tahoma"/>
              </a:rPr>
              <a:t>atio</a:t>
            </a:r>
            <a:r>
              <a:rPr sz="1100" spc="-10" dirty="0">
                <a:latin typeface="Tahoma"/>
                <a:cs typeface="Tahoma"/>
              </a:rPr>
              <a:t>n</a:t>
            </a:r>
            <a:r>
              <a:rPr sz="1100" spc="-5" dirty="0">
                <a:latin typeface="Tahoma"/>
                <a:cs typeface="Tahoma"/>
              </a:rPr>
              <a:t>s</a:t>
            </a:r>
            <a:r>
              <a:rPr sz="1100" spc="2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of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chro</a:t>
            </a:r>
            <a:r>
              <a:rPr sz="1100" spc="-5" dirty="0">
                <a:latin typeface="Tahoma"/>
                <a:cs typeface="Tahoma"/>
              </a:rPr>
              <a:t>nic </a:t>
            </a:r>
            <a:r>
              <a:rPr sz="1100" spc="-10" dirty="0">
                <a:latin typeface="Tahoma"/>
                <a:cs typeface="Tahoma"/>
              </a:rPr>
              <a:t>co</a:t>
            </a:r>
            <a:r>
              <a:rPr sz="1100" spc="-5" dirty="0">
                <a:latin typeface="Tahoma"/>
                <a:cs typeface="Tahoma"/>
              </a:rPr>
              <a:t>nditi</a:t>
            </a:r>
            <a:r>
              <a:rPr sz="1100" spc="-10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ns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marL="1958339">
              <a:lnSpc>
                <a:spcPts val="990"/>
              </a:lnSpc>
              <a:tabLst>
                <a:tab pos="4355465" algn="l"/>
              </a:tabLst>
            </a:pPr>
            <a:r>
              <a:rPr sz="1650" spc="-15" baseline="32828" dirty="0">
                <a:latin typeface="Tahoma"/>
                <a:cs typeface="Tahoma"/>
              </a:rPr>
              <a:t>Spec</a:t>
            </a:r>
            <a:r>
              <a:rPr sz="1650" spc="-7" baseline="32828" dirty="0">
                <a:latin typeface="Tahoma"/>
                <a:cs typeface="Tahoma"/>
              </a:rPr>
              <a:t>ially</a:t>
            </a:r>
            <a:r>
              <a:rPr sz="1650" spc="15" baseline="32828" dirty="0">
                <a:latin typeface="Tahoma"/>
                <a:cs typeface="Tahoma"/>
              </a:rPr>
              <a:t> </a:t>
            </a:r>
            <a:r>
              <a:rPr sz="1650" spc="-15" baseline="32828" dirty="0">
                <a:latin typeface="Tahoma"/>
                <a:cs typeface="Tahoma"/>
              </a:rPr>
              <a:t>traine</a:t>
            </a:r>
            <a:r>
              <a:rPr sz="1650" spc="-7" baseline="32828" dirty="0">
                <a:latin typeface="Tahoma"/>
                <a:cs typeface="Tahoma"/>
              </a:rPr>
              <a:t>d</a:t>
            </a:r>
            <a:r>
              <a:rPr sz="1650" spc="7" baseline="32828" dirty="0">
                <a:latin typeface="Tahoma"/>
                <a:cs typeface="Tahoma"/>
              </a:rPr>
              <a:t> </a:t>
            </a:r>
            <a:r>
              <a:rPr sz="1650" spc="-7" baseline="32828" dirty="0">
                <a:latin typeface="Tahoma"/>
                <a:cs typeface="Tahoma"/>
              </a:rPr>
              <a:t>health</a:t>
            </a:r>
            <a:r>
              <a:rPr sz="1650" spc="-15" baseline="32828" dirty="0">
                <a:latin typeface="Tahoma"/>
                <a:cs typeface="Tahoma"/>
              </a:rPr>
              <a:t> c</a:t>
            </a:r>
            <a:r>
              <a:rPr sz="1650" spc="-7" baseline="32828" dirty="0">
                <a:latin typeface="Tahoma"/>
                <a:cs typeface="Tahoma"/>
              </a:rPr>
              <a:t>are</a:t>
            </a:r>
            <a:r>
              <a:rPr sz="1650" spc="22" baseline="32828" dirty="0">
                <a:latin typeface="Tahoma"/>
                <a:cs typeface="Tahoma"/>
              </a:rPr>
              <a:t> </a:t>
            </a:r>
            <a:r>
              <a:rPr sz="1650" spc="-7" baseline="32828" dirty="0">
                <a:latin typeface="Tahoma"/>
                <a:cs typeface="Tahoma"/>
              </a:rPr>
              <a:t>and</a:t>
            </a:r>
            <a:r>
              <a:rPr sz="1650" baseline="32828" dirty="0">
                <a:latin typeface="Tahoma"/>
                <a:cs typeface="Tahoma"/>
              </a:rPr>
              <a:t>	</a:t>
            </a:r>
            <a:r>
              <a:rPr sz="1100" spc="-5" dirty="0">
                <a:latin typeface="Tahoma"/>
                <a:cs typeface="Tahoma"/>
              </a:rPr>
              <a:t>Multiple</a:t>
            </a:r>
            <a:r>
              <a:rPr sz="1100" spc="-10" dirty="0">
                <a:latin typeface="Tahoma"/>
                <a:cs typeface="Tahoma"/>
              </a:rPr>
              <a:t> careg</a:t>
            </a:r>
            <a:r>
              <a:rPr sz="1100" spc="-5" dirty="0">
                <a:latin typeface="Tahoma"/>
                <a:cs typeface="Tahoma"/>
              </a:rPr>
              <a:t>iver</a:t>
            </a:r>
            <a:r>
              <a:rPr sz="1100" spc="2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source</a:t>
            </a:r>
            <a:r>
              <a:rPr sz="1100" spc="-5" dirty="0">
                <a:latin typeface="Tahoma"/>
                <a:cs typeface="Tahoma"/>
              </a:rPr>
              <a:t>s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and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settings</a:t>
            </a:r>
            <a:r>
              <a:rPr sz="1100" spc="-5" dirty="0">
                <a:latin typeface="Tahoma"/>
                <a:cs typeface="Tahoma"/>
              </a:rPr>
              <a:t>, o</a:t>
            </a:r>
            <a:r>
              <a:rPr sz="1100" spc="-10" dirty="0">
                <a:latin typeface="Tahoma"/>
                <a:cs typeface="Tahoma"/>
              </a:rPr>
              <a:t>fte</a:t>
            </a:r>
            <a:r>
              <a:rPr sz="1100" spc="-5" dirty="0">
                <a:latin typeface="Tahoma"/>
                <a:cs typeface="Tahoma"/>
              </a:rPr>
              <a:t>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inclu</a:t>
            </a:r>
            <a:r>
              <a:rPr sz="1100" spc="-10" dirty="0">
                <a:latin typeface="Tahoma"/>
                <a:cs typeface="Tahoma"/>
              </a:rPr>
              <a:t>de</a:t>
            </a:r>
            <a:r>
              <a:rPr sz="1100" spc="-5" dirty="0">
                <a:latin typeface="Tahoma"/>
                <a:cs typeface="Tahoma"/>
              </a:rPr>
              <a:t>s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netw</a:t>
            </a:r>
            <a:r>
              <a:rPr sz="1100" spc="-15" dirty="0">
                <a:latin typeface="Tahoma"/>
                <a:cs typeface="Tahoma"/>
              </a:rPr>
              <a:t>o</a:t>
            </a:r>
            <a:r>
              <a:rPr sz="1100" spc="-10" dirty="0">
                <a:latin typeface="Tahoma"/>
                <a:cs typeface="Tahoma"/>
              </a:rPr>
              <a:t>r</a:t>
            </a:r>
            <a:r>
              <a:rPr sz="1100" spc="-5" dirty="0">
                <a:latin typeface="Tahoma"/>
                <a:cs typeface="Tahoma"/>
              </a:rPr>
              <a:t>k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of</a:t>
            </a:r>
            <a:endParaRPr sz="1100">
              <a:latin typeface="Tahoma"/>
              <a:cs typeface="Tahoma"/>
            </a:endParaRPr>
          </a:p>
          <a:p>
            <a:pPr marL="321310">
              <a:lnSpc>
                <a:spcPts val="660"/>
              </a:lnSpc>
              <a:tabLst>
                <a:tab pos="1958339" algn="l"/>
              </a:tabLst>
            </a:pPr>
            <a:r>
              <a:rPr sz="1100" spc="-10" dirty="0">
                <a:latin typeface="Tahoma"/>
                <a:cs typeface="Tahoma"/>
              </a:rPr>
              <a:t>Provider</a:t>
            </a:r>
            <a:r>
              <a:rPr sz="1100" spc="-5" dirty="0">
                <a:latin typeface="Tahoma"/>
                <a:cs typeface="Tahoma"/>
              </a:rPr>
              <a:t>s</a:t>
            </a:r>
            <a:r>
              <a:rPr sz="1100" spc="3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of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" dirty="0">
                <a:latin typeface="Tahoma"/>
                <a:cs typeface="Tahoma"/>
              </a:rPr>
              <a:t>human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service</a:t>
            </a:r>
            <a:r>
              <a:rPr sz="1100" spc="-5" dirty="0">
                <a:latin typeface="Tahoma"/>
                <a:cs typeface="Tahoma"/>
              </a:rPr>
              <a:t>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pro</a:t>
            </a:r>
            <a:r>
              <a:rPr sz="1100" spc="-15" dirty="0">
                <a:latin typeface="Tahoma"/>
                <a:cs typeface="Tahoma"/>
              </a:rPr>
              <a:t>f</a:t>
            </a:r>
            <a:r>
              <a:rPr sz="1100" spc="-10" dirty="0">
                <a:latin typeface="Tahoma"/>
                <a:cs typeface="Tahoma"/>
              </a:rPr>
              <a:t>ess</a:t>
            </a:r>
            <a:r>
              <a:rPr sz="1100" spc="-5" dirty="0">
                <a:latin typeface="Tahoma"/>
                <a:cs typeface="Tahoma"/>
              </a:rPr>
              <a:t>ion</a:t>
            </a:r>
            <a:r>
              <a:rPr sz="1100" spc="-1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ls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in</a:t>
            </a:r>
            <a:endParaRPr sz="1100">
              <a:latin typeface="Tahoma"/>
              <a:cs typeface="Tahoma"/>
            </a:endParaRPr>
          </a:p>
          <a:p>
            <a:pPr marL="321310">
              <a:lnSpc>
                <a:spcPts val="990"/>
              </a:lnSpc>
              <a:tabLst>
                <a:tab pos="1958339" algn="l"/>
                <a:tab pos="4355465" algn="l"/>
              </a:tabLst>
            </a:pPr>
            <a:r>
              <a:rPr sz="1650" spc="-15" baseline="-32828" dirty="0">
                <a:latin typeface="Tahoma"/>
                <a:cs typeface="Tahoma"/>
              </a:rPr>
              <a:t>car</a:t>
            </a:r>
            <a:r>
              <a:rPr sz="1650" spc="-7" baseline="-32828" dirty="0">
                <a:latin typeface="Tahoma"/>
                <a:cs typeface="Tahoma"/>
              </a:rPr>
              <a:t>e</a:t>
            </a:r>
            <a:r>
              <a:rPr sz="1650" baseline="-32828" dirty="0">
                <a:latin typeface="Tahoma"/>
                <a:cs typeface="Tahoma"/>
              </a:rPr>
              <a:t>	</a:t>
            </a:r>
            <a:r>
              <a:rPr sz="1650" spc="-7" baseline="-32828" dirty="0">
                <a:latin typeface="Tahoma"/>
                <a:cs typeface="Tahoma"/>
              </a:rPr>
              <a:t>institutions</a:t>
            </a:r>
            <a:r>
              <a:rPr sz="1650" spc="-44" baseline="-32828" dirty="0">
                <a:latin typeface="Tahoma"/>
                <a:cs typeface="Tahoma"/>
              </a:rPr>
              <a:t> </a:t>
            </a:r>
            <a:r>
              <a:rPr sz="1650" spc="-15" baseline="-32828" dirty="0">
                <a:latin typeface="Tahoma"/>
                <a:cs typeface="Tahoma"/>
              </a:rPr>
              <a:t>se</a:t>
            </a:r>
            <a:r>
              <a:rPr sz="1650" spc="-7" baseline="-32828" dirty="0">
                <a:latin typeface="Tahoma"/>
                <a:cs typeface="Tahoma"/>
              </a:rPr>
              <a:t>t up</a:t>
            </a:r>
            <a:r>
              <a:rPr sz="1650" spc="15" baseline="-32828" dirty="0">
                <a:latin typeface="Tahoma"/>
                <a:cs typeface="Tahoma"/>
              </a:rPr>
              <a:t> </a:t>
            </a:r>
            <a:r>
              <a:rPr sz="1650" spc="-15" baseline="-32828" dirty="0">
                <a:latin typeface="Tahoma"/>
                <a:cs typeface="Tahoma"/>
              </a:rPr>
              <a:t>fo</a:t>
            </a:r>
            <a:r>
              <a:rPr sz="1650" spc="-7" baseline="-32828" dirty="0">
                <a:latin typeface="Tahoma"/>
                <a:cs typeface="Tahoma"/>
              </a:rPr>
              <a:t>r</a:t>
            </a:r>
            <a:r>
              <a:rPr sz="1650" spc="22" baseline="-32828" dirty="0">
                <a:latin typeface="Tahoma"/>
                <a:cs typeface="Tahoma"/>
              </a:rPr>
              <a:t> </a:t>
            </a:r>
            <a:r>
              <a:rPr sz="1650" spc="-7" baseline="-32828" dirty="0">
                <a:latin typeface="Tahoma"/>
                <a:cs typeface="Tahoma"/>
              </a:rPr>
              <a:t>ac</a:t>
            </a:r>
            <a:r>
              <a:rPr sz="1650" spc="-15" baseline="-32828" dirty="0">
                <a:latin typeface="Tahoma"/>
                <a:cs typeface="Tahoma"/>
              </a:rPr>
              <a:t>ut</a:t>
            </a:r>
            <a:r>
              <a:rPr sz="1650" spc="-7" baseline="-32828" dirty="0">
                <a:latin typeface="Tahoma"/>
                <a:cs typeface="Tahoma"/>
              </a:rPr>
              <a:t>e</a:t>
            </a:r>
            <a:r>
              <a:rPr sz="1650" spc="7" baseline="-32828" dirty="0">
                <a:latin typeface="Tahoma"/>
                <a:cs typeface="Tahoma"/>
              </a:rPr>
              <a:t> </a:t>
            </a:r>
            <a:r>
              <a:rPr sz="1650" spc="-15" baseline="-32828" dirty="0">
                <a:latin typeface="Tahoma"/>
                <a:cs typeface="Tahoma"/>
              </a:rPr>
              <a:t>car</a:t>
            </a:r>
            <a:r>
              <a:rPr sz="1650" spc="-7" baseline="-32828" dirty="0">
                <a:latin typeface="Tahoma"/>
                <a:cs typeface="Tahoma"/>
              </a:rPr>
              <a:t>e</a:t>
            </a:r>
            <a:r>
              <a:rPr sz="1650" baseline="-32828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relatives</a:t>
            </a:r>
            <a:r>
              <a:rPr sz="1100" spc="-5" dirty="0">
                <a:latin typeface="Tahoma"/>
                <a:cs typeface="Tahoma"/>
              </a:rPr>
              <a:t>,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friends</a:t>
            </a:r>
            <a:r>
              <a:rPr sz="1100" spc="-5" dirty="0">
                <a:latin typeface="Tahoma"/>
                <a:cs typeface="Tahoma"/>
              </a:rPr>
              <a:t>,</a:t>
            </a:r>
            <a:r>
              <a:rPr sz="1100" spc="2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and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</a:t>
            </a:r>
            <a:r>
              <a:rPr sz="1100" spc="-5" dirty="0">
                <a:latin typeface="Tahoma"/>
                <a:cs typeface="Tahoma"/>
              </a:rPr>
              <a:t>mmunity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of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service</a:t>
            </a:r>
            <a:r>
              <a:rPr sz="1100" spc="-5" dirty="0">
                <a:latin typeface="Tahoma"/>
                <a:cs typeface="Tahoma"/>
              </a:rPr>
              <a:t>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along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wit</a:t>
            </a:r>
            <a:r>
              <a:rPr sz="1100" spc="-5" dirty="0">
                <a:latin typeface="Tahoma"/>
                <a:cs typeface="Tahoma"/>
              </a:rPr>
              <a:t>h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h</a:t>
            </a:r>
            <a:r>
              <a:rPr sz="1100" spc="-10" dirty="0">
                <a:latin typeface="Tahoma"/>
                <a:cs typeface="Tahoma"/>
              </a:rPr>
              <a:t>ospital,</a:t>
            </a:r>
            <a:endParaRPr sz="1100">
              <a:latin typeface="Tahoma"/>
              <a:cs typeface="Tahoma"/>
            </a:endParaRPr>
          </a:p>
          <a:p>
            <a:pPr marL="1958339">
              <a:lnSpc>
                <a:spcPct val="100000"/>
              </a:lnSpc>
              <a:tabLst>
                <a:tab pos="4355465" algn="l"/>
              </a:tabLst>
            </a:pPr>
            <a:r>
              <a:rPr sz="1650" spc="-7" baseline="-32828" dirty="0">
                <a:latin typeface="Tahoma"/>
                <a:cs typeface="Tahoma"/>
              </a:rPr>
              <a:t>purp</a:t>
            </a:r>
            <a:r>
              <a:rPr sz="1650" spc="-15" baseline="-32828" dirty="0">
                <a:latin typeface="Tahoma"/>
                <a:cs typeface="Tahoma"/>
              </a:rPr>
              <a:t>ose</a:t>
            </a:r>
            <a:r>
              <a:rPr sz="1650" spc="-7" baseline="-32828" dirty="0">
                <a:latin typeface="Tahoma"/>
                <a:cs typeface="Tahoma"/>
              </a:rPr>
              <a:t>s</a:t>
            </a:r>
            <a:r>
              <a:rPr sz="1650" baseline="-32828" dirty="0">
                <a:latin typeface="Tahoma"/>
                <a:cs typeface="Tahoma"/>
              </a:rPr>
              <a:t>	</a:t>
            </a:r>
            <a:r>
              <a:rPr sz="1100" spc="-5" dirty="0">
                <a:latin typeface="Tahoma"/>
                <a:cs typeface="Tahoma"/>
              </a:rPr>
              <a:t>home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health </a:t>
            </a:r>
            <a:r>
              <a:rPr sz="1100" spc="-10" dirty="0">
                <a:latin typeface="Tahoma"/>
                <a:cs typeface="Tahoma"/>
              </a:rPr>
              <a:t>care</a:t>
            </a:r>
            <a:r>
              <a:rPr sz="1100" spc="-5" dirty="0">
                <a:latin typeface="Tahoma"/>
                <a:cs typeface="Tahoma"/>
              </a:rPr>
              <a:t>,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and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socia</a:t>
            </a:r>
            <a:r>
              <a:rPr sz="1100" spc="-5" dirty="0">
                <a:latin typeface="Tahoma"/>
                <a:cs typeface="Tahoma"/>
              </a:rPr>
              <a:t>l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</a:t>
            </a:r>
            <a:r>
              <a:rPr sz="1100" spc="-5" dirty="0">
                <a:latin typeface="Tahoma"/>
                <a:cs typeface="Tahoma"/>
              </a:rPr>
              <a:t>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pro</a:t>
            </a:r>
            <a:r>
              <a:rPr sz="1100" spc="-15" dirty="0">
                <a:latin typeface="Tahoma"/>
                <a:cs typeface="Tahoma"/>
              </a:rPr>
              <a:t>f</a:t>
            </a:r>
            <a:r>
              <a:rPr sz="1100" spc="-10" dirty="0">
                <a:latin typeface="Tahoma"/>
                <a:cs typeface="Tahoma"/>
              </a:rPr>
              <a:t>ess</a:t>
            </a:r>
            <a:r>
              <a:rPr sz="1100" spc="-5" dirty="0">
                <a:latin typeface="Tahoma"/>
                <a:cs typeface="Tahoma"/>
              </a:rPr>
              <a:t>ion</a:t>
            </a:r>
            <a:r>
              <a:rPr sz="1100" spc="-1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ls</a:t>
            </a:r>
            <a:endParaRPr sz="1100">
              <a:latin typeface="Tahoma"/>
              <a:cs typeface="Tahoma"/>
            </a:endParaRPr>
          </a:p>
          <a:p>
            <a:pPr marL="321310">
              <a:lnSpc>
                <a:spcPct val="100000"/>
              </a:lnSpc>
              <a:spcBef>
                <a:spcPts val="1200"/>
              </a:spcBef>
              <a:tabLst>
                <a:tab pos="1958339" algn="l"/>
                <a:tab pos="4355465" algn="l"/>
              </a:tabLst>
            </a:pPr>
            <a:r>
              <a:rPr sz="1650" spc="-15" baseline="-32828" dirty="0">
                <a:latin typeface="Tahoma"/>
                <a:cs typeface="Tahoma"/>
              </a:rPr>
              <a:t>Sco</a:t>
            </a:r>
            <a:r>
              <a:rPr sz="1650" spc="-7" baseline="-32828" dirty="0">
                <a:latin typeface="Tahoma"/>
                <a:cs typeface="Tahoma"/>
              </a:rPr>
              <a:t>pe</a:t>
            </a:r>
            <a:r>
              <a:rPr sz="1650" spc="30" baseline="-32828" dirty="0">
                <a:latin typeface="Tahoma"/>
                <a:cs typeface="Tahoma"/>
              </a:rPr>
              <a:t> </a:t>
            </a:r>
            <a:r>
              <a:rPr sz="1650" spc="-7" baseline="-32828" dirty="0">
                <a:latin typeface="Tahoma"/>
                <a:cs typeface="Tahoma"/>
              </a:rPr>
              <a:t>of</a:t>
            </a:r>
            <a:r>
              <a:rPr sz="1650" baseline="-32828" dirty="0">
                <a:latin typeface="Tahoma"/>
                <a:cs typeface="Tahoma"/>
              </a:rPr>
              <a:t> </a:t>
            </a:r>
            <a:r>
              <a:rPr sz="1650" spc="-15" baseline="-32828" dirty="0">
                <a:latin typeface="Tahoma"/>
                <a:cs typeface="Tahoma"/>
              </a:rPr>
              <a:t>car</a:t>
            </a:r>
            <a:r>
              <a:rPr sz="1650" spc="-7" baseline="-32828" dirty="0">
                <a:latin typeface="Tahoma"/>
                <a:cs typeface="Tahoma"/>
              </a:rPr>
              <a:t>e</a:t>
            </a:r>
            <a:r>
              <a:rPr sz="1650" baseline="-32828" dirty="0">
                <a:latin typeface="Tahoma"/>
                <a:cs typeface="Tahoma"/>
              </a:rPr>
              <a:t>	</a:t>
            </a:r>
            <a:r>
              <a:rPr sz="1650" spc="-15" baseline="-32828" dirty="0">
                <a:latin typeface="Tahoma"/>
                <a:cs typeface="Tahoma"/>
              </a:rPr>
              <a:t>Pri</a:t>
            </a:r>
            <a:r>
              <a:rPr sz="1650" spc="-7" baseline="-32828" dirty="0">
                <a:latin typeface="Tahoma"/>
                <a:cs typeface="Tahoma"/>
              </a:rPr>
              <a:t>marily</a:t>
            </a:r>
            <a:r>
              <a:rPr sz="1650" spc="15" baseline="-32828" dirty="0">
                <a:latin typeface="Tahoma"/>
                <a:cs typeface="Tahoma"/>
              </a:rPr>
              <a:t> </a:t>
            </a:r>
            <a:r>
              <a:rPr sz="1650" spc="-7" baseline="-32828" dirty="0">
                <a:latin typeface="Tahoma"/>
                <a:cs typeface="Tahoma"/>
              </a:rPr>
              <a:t>medical</a:t>
            </a:r>
            <a:r>
              <a:rPr sz="1650" spc="15" baseline="-32828" dirty="0">
                <a:latin typeface="Tahoma"/>
                <a:cs typeface="Tahoma"/>
              </a:rPr>
              <a:t> </a:t>
            </a:r>
            <a:r>
              <a:rPr sz="1650" spc="-15" baseline="-32828" dirty="0">
                <a:latin typeface="Tahoma"/>
                <a:cs typeface="Tahoma"/>
              </a:rPr>
              <a:t>car</a:t>
            </a:r>
            <a:r>
              <a:rPr sz="1650" spc="-7" baseline="-32828" dirty="0">
                <a:latin typeface="Tahoma"/>
                <a:cs typeface="Tahoma"/>
              </a:rPr>
              <a:t>e</a:t>
            </a:r>
            <a:r>
              <a:rPr sz="1650" baseline="-32828" dirty="0">
                <a:latin typeface="Tahoma"/>
                <a:cs typeface="Tahoma"/>
              </a:rPr>
              <a:t>	</a:t>
            </a:r>
            <a:r>
              <a:rPr sz="1100" spc="-10" dirty="0">
                <a:latin typeface="Tahoma"/>
                <a:cs typeface="Tahoma"/>
              </a:rPr>
              <a:t>Broa</a:t>
            </a:r>
            <a:r>
              <a:rPr sz="1100" spc="-5" dirty="0">
                <a:latin typeface="Tahoma"/>
                <a:cs typeface="Tahoma"/>
              </a:rPr>
              <a:t>d</a:t>
            </a:r>
            <a:r>
              <a:rPr sz="1100" spc="2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scop</a:t>
            </a:r>
            <a:r>
              <a:rPr sz="1100" spc="-5" dirty="0">
                <a:latin typeface="Tahoma"/>
                <a:cs typeface="Tahoma"/>
              </a:rPr>
              <a:t>e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of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social</a:t>
            </a:r>
            <a:r>
              <a:rPr sz="1100" spc="-5" dirty="0">
                <a:latin typeface="Tahoma"/>
                <a:cs typeface="Tahoma"/>
              </a:rPr>
              <a:t>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</a:t>
            </a:r>
            <a:r>
              <a:rPr sz="1100" spc="-5" dirty="0">
                <a:latin typeface="Tahoma"/>
                <a:cs typeface="Tahoma"/>
              </a:rPr>
              <a:t>mmunity,</a:t>
            </a:r>
            <a:r>
              <a:rPr sz="1100" spc="2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and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personal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services</a:t>
            </a:r>
            <a:r>
              <a:rPr sz="1100" spc="-5" dirty="0">
                <a:latin typeface="Tahoma"/>
                <a:cs typeface="Tahoma"/>
              </a:rPr>
              <a:t>,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as </a:t>
            </a:r>
            <a:r>
              <a:rPr sz="1100" spc="-10" dirty="0">
                <a:latin typeface="Tahoma"/>
                <a:cs typeface="Tahoma"/>
              </a:rPr>
              <a:t>wel</a:t>
            </a:r>
            <a:r>
              <a:rPr sz="1100" spc="-5" dirty="0">
                <a:latin typeface="Tahoma"/>
                <a:cs typeface="Tahoma"/>
              </a:rPr>
              <a:t>l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as</a:t>
            </a:r>
            <a:endParaRPr sz="1100">
              <a:latin typeface="Tahoma"/>
              <a:cs typeface="Tahoma"/>
            </a:endParaRPr>
          </a:p>
          <a:p>
            <a:pPr marL="4355465">
              <a:lnSpc>
                <a:spcPct val="100000"/>
              </a:lnSpc>
            </a:pPr>
            <a:r>
              <a:rPr sz="1100" spc="-5" dirty="0">
                <a:latin typeface="Tahoma"/>
                <a:cs typeface="Tahoma"/>
              </a:rPr>
              <a:t>medical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and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rehabilita</a:t>
            </a:r>
            <a:r>
              <a:rPr sz="1100" spc="-5" dirty="0">
                <a:latin typeface="Tahoma"/>
                <a:cs typeface="Tahoma"/>
              </a:rPr>
              <a:t>tive </a:t>
            </a:r>
            <a:r>
              <a:rPr sz="1100" spc="-10" dirty="0">
                <a:latin typeface="Tahoma"/>
                <a:cs typeface="Tahoma"/>
              </a:rPr>
              <a:t>care</a:t>
            </a:r>
            <a:endParaRPr sz="1100">
              <a:latin typeface="Tahoma"/>
              <a:cs typeface="Tahoma"/>
            </a:endParaRPr>
          </a:p>
          <a:p>
            <a:pPr marL="1958339">
              <a:lnSpc>
                <a:spcPct val="100000"/>
              </a:lnSpc>
              <a:spcBef>
                <a:spcPts val="540"/>
              </a:spcBef>
            </a:pPr>
            <a:r>
              <a:rPr sz="1100" spc="-10" dirty="0">
                <a:latin typeface="Tahoma"/>
                <a:cs typeface="Tahoma"/>
              </a:rPr>
              <a:t>Significa</a:t>
            </a:r>
            <a:r>
              <a:rPr sz="1100" spc="-5" dirty="0">
                <a:latin typeface="Tahoma"/>
                <a:cs typeface="Tahoma"/>
              </a:rPr>
              <a:t>nt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g</a:t>
            </a:r>
            <a:r>
              <a:rPr sz="1100" spc="-10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vernment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investment</a:t>
            </a:r>
            <a:endParaRPr sz="1100">
              <a:latin typeface="Tahoma"/>
              <a:cs typeface="Tahoma"/>
            </a:endParaRPr>
          </a:p>
          <a:p>
            <a:pPr marL="321310" marR="606425" indent="1636395">
              <a:lnSpc>
                <a:spcPct val="100000"/>
              </a:lnSpc>
              <a:spcBef>
                <a:spcPts val="660"/>
              </a:spcBef>
              <a:tabLst>
                <a:tab pos="1958339" algn="l"/>
                <a:tab pos="4355465" algn="l"/>
              </a:tabLst>
            </a:pPr>
            <a:r>
              <a:rPr sz="1650" spc="-7" baseline="32828" dirty="0">
                <a:latin typeface="Tahoma"/>
                <a:cs typeface="Tahoma"/>
              </a:rPr>
              <a:t>in ou</a:t>
            </a:r>
            <a:r>
              <a:rPr sz="1650" spc="-15" baseline="32828" dirty="0">
                <a:latin typeface="Tahoma"/>
                <a:cs typeface="Tahoma"/>
              </a:rPr>
              <a:t>tco</a:t>
            </a:r>
            <a:r>
              <a:rPr sz="1650" spc="-7" baseline="32828" dirty="0">
                <a:latin typeface="Tahoma"/>
                <a:cs typeface="Tahoma"/>
              </a:rPr>
              <a:t>me</a:t>
            </a:r>
            <a:r>
              <a:rPr sz="1650" spc="22" baseline="32828" dirty="0">
                <a:latin typeface="Tahoma"/>
                <a:cs typeface="Tahoma"/>
              </a:rPr>
              <a:t> </a:t>
            </a:r>
            <a:r>
              <a:rPr sz="1650" spc="-7" baseline="32828" dirty="0">
                <a:latin typeface="Tahoma"/>
                <a:cs typeface="Tahoma"/>
              </a:rPr>
              <a:t>measures</a:t>
            </a:r>
            <a:r>
              <a:rPr sz="1650" baseline="32828" dirty="0">
                <a:latin typeface="Tahoma"/>
                <a:cs typeface="Tahoma"/>
              </a:rPr>
              <a:t> </a:t>
            </a:r>
            <a:r>
              <a:rPr sz="1650" spc="-7" baseline="32828" dirty="0">
                <a:latin typeface="Tahoma"/>
                <a:cs typeface="Tahoma"/>
              </a:rPr>
              <a:t>and</a:t>
            </a:r>
            <a:r>
              <a:rPr sz="1650" spc="7" baseline="32828" dirty="0">
                <a:latin typeface="Tahoma"/>
                <a:cs typeface="Tahoma"/>
              </a:rPr>
              <a:t> </a:t>
            </a:r>
            <a:r>
              <a:rPr sz="1650" spc="-7" baseline="32828" dirty="0">
                <a:latin typeface="Tahoma"/>
                <a:cs typeface="Tahoma"/>
              </a:rPr>
              <a:t>quality</a:t>
            </a:r>
            <a:r>
              <a:rPr sz="1650" baseline="32828" dirty="0">
                <a:latin typeface="Tahoma"/>
                <a:cs typeface="Tahoma"/>
              </a:rPr>
              <a:t> </a:t>
            </a:r>
            <a:r>
              <a:rPr sz="1650" spc="-7" baseline="32828" dirty="0">
                <a:latin typeface="Tahoma"/>
                <a:cs typeface="Tahoma"/>
              </a:rPr>
              <a:t>of</a:t>
            </a:r>
            <a:r>
              <a:rPr sz="1650" baseline="32828" dirty="0">
                <a:latin typeface="Tahoma"/>
                <a:cs typeface="Tahoma"/>
              </a:rPr>
              <a:t>	</a:t>
            </a:r>
            <a:r>
              <a:rPr sz="1100" spc="-5" dirty="0">
                <a:latin typeface="Tahoma"/>
                <a:cs typeface="Tahoma"/>
              </a:rPr>
              <a:t>Relatively</a:t>
            </a:r>
            <a:r>
              <a:rPr sz="1100" spc="-10" dirty="0">
                <a:latin typeface="Tahoma"/>
                <a:cs typeface="Tahoma"/>
              </a:rPr>
              <a:t> fe</a:t>
            </a:r>
            <a:r>
              <a:rPr sz="1100" spc="-5" dirty="0">
                <a:latin typeface="Tahoma"/>
                <a:cs typeface="Tahoma"/>
              </a:rPr>
              <a:t>w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measures </a:t>
            </a:r>
            <a:r>
              <a:rPr sz="1100" spc="-10" dirty="0">
                <a:latin typeface="Tahoma"/>
                <a:cs typeface="Tahoma"/>
              </a:rPr>
              <a:t>t</a:t>
            </a:r>
            <a:r>
              <a:rPr sz="1100" spc="-5" dirty="0">
                <a:latin typeface="Tahoma"/>
                <a:cs typeface="Tahoma"/>
              </a:rPr>
              <a:t>o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ass</a:t>
            </a:r>
            <a:r>
              <a:rPr sz="1100" spc="-10" dirty="0">
                <a:latin typeface="Tahoma"/>
                <a:cs typeface="Tahoma"/>
              </a:rPr>
              <a:t>es</a:t>
            </a:r>
            <a:r>
              <a:rPr sz="1100" spc="-5" dirty="0">
                <a:latin typeface="Tahoma"/>
                <a:cs typeface="Tahoma"/>
              </a:rPr>
              <a:t>s</a:t>
            </a:r>
            <a:r>
              <a:rPr sz="1100" spc="-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quality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of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</a:t>
            </a:r>
            <a:r>
              <a:rPr sz="1100" spc="-5" dirty="0">
                <a:latin typeface="Tahoma"/>
                <a:cs typeface="Tahoma"/>
              </a:rPr>
              <a:t>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pro</a:t>
            </a:r>
            <a:r>
              <a:rPr sz="1100" spc="-10" dirty="0">
                <a:latin typeface="Tahoma"/>
                <a:cs typeface="Tahoma"/>
              </a:rPr>
              <a:t>v</a:t>
            </a:r>
            <a:r>
              <a:rPr sz="1100" spc="-5" dirty="0">
                <a:latin typeface="Tahoma"/>
                <a:cs typeface="Tahoma"/>
              </a:rPr>
              <a:t>ided</a:t>
            </a:r>
            <a:r>
              <a:rPr sz="1100" spc="2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by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home </a:t>
            </a:r>
            <a:r>
              <a:rPr sz="1650" spc="-15" baseline="32828" dirty="0">
                <a:latin typeface="Tahoma"/>
                <a:cs typeface="Tahoma"/>
              </a:rPr>
              <a:t>Q</a:t>
            </a:r>
            <a:r>
              <a:rPr sz="1650" spc="-7" baseline="32828" dirty="0">
                <a:latin typeface="Tahoma"/>
                <a:cs typeface="Tahoma"/>
              </a:rPr>
              <a:t>uality of</a:t>
            </a:r>
            <a:r>
              <a:rPr sz="1650" spc="15" baseline="32828" dirty="0">
                <a:latin typeface="Tahoma"/>
                <a:cs typeface="Tahoma"/>
              </a:rPr>
              <a:t> </a:t>
            </a:r>
            <a:r>
              <a:rPr sz="1650" spc="-15" baseline="32828" dirty="0">
                <a:latin typeface="Tahoma"/>
                <a:cs typeface="Tahoma"/>
              </a:rPr>
              <a:t>car</a:t>
            </a:r>
            <a:r>
              <a:rPr sz="1650" spc="-7" baseline="32828" dirty="0">
                <a:latin typeface="Tahoma"/>
                <a:cs typeface="Tahoma"/>
              </a:rPr>
              <a:t>e</a:t>
            </a:r>
            <a:r>
              <a:rPr sz="1650" baseline="32828" dirty="0">
                <a:latin typeface="Tahoma"/>
                <a:cs typeface="Tahoma"/>
              </a:rPr>
              <a:t>	</a:t>
            </a:r>
            <a:r>
              <a:rPr sz="1650" spc="-15" baseline="32828" dirty="0">
                <a:latin typeface="Tahoma"/>
                <a:cs typeface="Tahoma"/>
              </a:rPr>
              <a:t>car</a:t>
            </a:r>
            <a:r>
              <a:rPr sz="1650" spc="-7" baseline="32828" dirty="0">
                <a:latin typeface="Tahoma"/>
                <a:cs typeface="Tahoma"/>
              </a:rPr>
              <a:t>e</a:t>
            </a:r>
            <a:r>
              <a:rPr sz="1650" spc="15" baseline="32828" dirty="0">
                <a:latin typeface="Tahoma"/>
                <a:cs typeface="Tahoma"/>
              </a:rPr>
              <a:t> </a:t>
            </a:r>
            <a:r>
              <a:rPr sz="1650" spc="-15" baseline="32828" dirty="0">
                <a:latin typeface="Tahoma"/>
                <a:cs typeface="Tahoma"/>
              </a:rPr>
              <a:t>standard</a:t>
            </a:r>
            <a:r>
              <a:rPr sz="1650" spc="-7" baseline="32828" dirty="0">
                <a:latin typeface="Tahoma"/>
                <a:cs typeface="Tahoma"/>
              </a:rPr>
              <a:t>s</a:t>
            </a:r>
            <a:r>
              <a:rPr sz="1650" spc="15" baseline="32828" dirty="0">
                <a:latin typeface="Tahoma"/>
                <a:cs typeface="Tahoma"/>
              </a:rPr>
              <a:t> </a:t>
            </a:r>
            <a:r>
              <a:rPr sz="1650" spc="-15" baseline="32828" dirty="0">
                <a:latin typeface="Tahoma"/>
                <a:cs typeface="Tahoma"/>
              </a:rPr>
              <a:t>fo</a:t>
            </a:r>
            <a:r>
              <a:rPr sz="1650" spc="-7" baseline="32828" dirty="0">
                <a:latin typeface="Tahoma"/>
                <a:cs typeface="Tahoma"/>
              </a:rPr>
              <a:t>r</a:t>
            </a:r>
            <a:r>
              <a:rPr sz="1650" spc="22" baseline="32828" dirty="0">
                <a:latin typeface="Tahoma"/>
                <a:cs typeface="Tahoma"/>
              </a:rPr>
              <a:t> </a:t>
            </a:r>
            <a:r>
              <a:rPr sz="1650" spc="-7" baseline="32828" dirty="0">
                <a:latin typeface="Tahoma"/>
                <a:cs typeface="Tahoma"/>
              </a:rPr>
              <a:t>most</a:t>
            </a:r>
            <a:r>
              <a:rPr sz="1650" baseline="32828" dirty="0">
                <a:latin typeface="Tahoma"/>
                <a:cs typeface="Tahoma"/>
              </a:rPr>
              <a:t> </a:t>
            </a:r>
            <a:r>
              <a:rPr sz="1650" spc="-7" baseline="32828" dirty="0">
                <a:latin typeface="Tahoma"/>
                <a:cs typeface="Tahoma"/>
              </a:rPr>
              <a:t>hospita</a:t>
            </a:r>
            <a:r>
              <a:rPr sz="1650" spc="-15" baseline="32828" dirty="0">
                <a:latin typeface="Tahoma"/>
                <a:cs typeface="Tahoma"/>
              </a:rPr>
              <a:t>l</a:t>
            </a:r>
            <a:r>
              <a:rPr sz="1650" spc="-7" baseline="32828" dirty="0">
                <a:latin typeface="Tahoma"/>
                <a:cs typeface="Tahoma"/>
              </a:rPr>
              <a:t>-</a:t>
            </a:r>
            <a:r>
              <a:rPr sz="1650" baseline="32828" dirty="0">
                <a:latin typeface="Tahoma"/>
                <a:cs typeface="Tahoma"/>
              </a:rPr>
              <a:t>	</a:t>
            </a:r>
            <a:r>
              <a:rPr sz="1100" spc="-5" dirty="0">
                <a:latin typeface="Tahoma"/>
                <a:cs typeface="Tahoma"/>
              </a:rPr>
              <a:t>health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</a:t>
            </a:r>
            <a:r>
              <a:rPr sz="1100" spc="-10" dirty="0">
                <a:latin typeface="Tahoma"/>
                <a:cs typeface="Tahoma"/>
              </a:rPr>
              <a:t>genc</a:t>
            </a:r>
            <a:r>
              <a:rPr sz="1100" spc="-5" dirty="0">
                <a:latin typeface="Tahoma"/>
                <a:cs typeface="Tahoma"/>
              </a:rPr>
              <a:t>ies,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</a:t>
            </a:r>
            <a:r>
              <a:rPr sz="1100" spc="-5" dirty="0">
                <a:latin typeface="Tahoma"/>
                <a:cs typeface="Tahoma"/>
              </a:rPr>
              <a:t>mmunit</a:t>
            </a:r>
            <a:r>
              <a:rPr sz="1100" spc="-10" dirty="0">
                <a:latin typeface="Tahoma"/>
                <a:cs typeface="Tahoma"/>
              </a:rPr>
              <a:t>y-</a:t>
            </a:r>
            <a:r>
              <a:rPr sz="1100" spc="-5" dirty="0">
                <a:latin typeface="Tahoma"/>
                <a:cs typeface="Tahoma"/>
              </a:rPr>
              <a:t>based</a:t>
            </a:r>
            <a:r>
              <a:rPr sz="1100" spc="2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age</a:t>
            </a:r>
            <a:r>
              <a:rPr sz="1100" spc="-10" dirty="0">
                <a:latin typeface="Tahoma"/>
                <a:cs typeface="Tahoma"/>
              </a:rPr>
              <a:t>ncies</a:t>
            </a:r>
            <a:r>
              <a:rPr sz="1100" spc="-5" dirty="0">
                <a:latin typeface="Tahoma"/>
                <a:cs typeface="Tahoma"/>
              </a:rPr>
              <a:t>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ambulat</a:t>
            </a:r>
            <a:r>
              <a:rPr sz="1100" spc="-10" dirty="0">
                <a:latin typeface="Tahoma"/>
                <a:cs typeface="Tahoma"/>
              </a:rPr>
              <a:t>or</a:t>
            </a:r>
            <a:r>
              <a:rPr sz="1100" spc="-5" dirty="0">
                <a:latin typeface="Tahoma"/>
                <a:cs typeface="Tahoma"/>
              </a:rPr>
              <a:t>y</a:t>
            </a:r>
            <a:r>
              <a:rPr sz="1100" spc="2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clini</a:t>
            </a:r>
            <a:r>
              <a:rPr sz="1100" spc="-5" dirty="0">
                <a:latin typeface="Tahoma"/>
                <a:cs typeface="Tahoma"/>
              </a:rPr>
              <a:t>cs</a:t>
            </a:r>
            <a:endParaRPr sz="1100">
              <a:latin typeface="Tahoma"/>
              <a:cs typeface="Tahoma"/>
            </a:endParaRPr>
          </a:p>
          <a:p>
            <a:pPr marL="1958339">
              <a:lnSpc>
                <a:spcPts val="660"/>
              </a:lnSpc>
            </a:pPr>
            <a:r>
              <a:rPr sz="1100" spc="-5" dirty="0">
                <a:latin typeface="Tahoma"/>
                <a:cs typeface="Tahoma"/>
              </a:rPr>
              <a:t>based ac</a:t>
            </a:r>
            <a:r>
              <a:rPr sz="1100" spc="-10" dirty="0">
                <a:latin typeface="Tahoma"/>
                <a:cs typeface="Tahoma"/>
              </a:rPr>
              <a:t>ute</a:t>
            </a:r>
            <a:endParaRPr sz="1100">
              <a:latin typeface="Tahoma"/>
              <a:cs typeface="Tahoma"/>
            </a:endParaRPr>
          </a:p>
          <a:p>
            <a:pPr marL="1958339">
              <a:lnSpc>
                <a:spcPct val="100000"/>
              </a:lnSpc>
            </a:pPr>
            <a:r>
              <a:rPr sz="1100" spc="-10" dirty="0">
                <a:latin typeface="Tahoma"/>
                <a:cs typeface="Tahoma"/>
              </a:rPr>
              <a:t>co</a:t>
            </a:r>
            <a:r>
              <a:rPr sz="1100" spc="-5" dirty="0">
                <a:latin typeface="Tahoma"/>
                <a:cs typeface="Tahoma"/>
              </a:rPr>
              <a:t>nditi</a:t>
            </a:r>
            <a:r>
              <a:rPr sz="1100" spc="-10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ns</a:t>
            </a:r>
            <a:endParaRPr sz="1100">
              <a:latin typeface="Tahoma"/>
              <a:cs typeface="Tahoma"/>
            </a:endParaRPr>
          </a:p>
          <a:p>
            <a:pPr marL="321310" marR="775335">
              <a:lnSpc>
                <a:spcPct val="100000"/>
              </a:lnSpc>
              <a:spcBef>
                <a:spcPts val="540"/>
              </a:spcBef>
              <a:tabLst>
                <a:tab pos="1958339" algn="l"/>
                <a:tab pos="4355465" algn="l"/>
              </a:tabLst>
            </a:pPr>
            <a:r>
              <a:rPr sz="1100" spc="-10" dirty="0">
                <a:latin typeface="Tahoma"/>
                <a:cs typeface="Tahoma"/>
              </a:rPr>
              <a:t>Organizat</a:t>
            </a:r>
            <a:r>
              <a:rPr sz="1100" spc="-5" dirty="0">
                <a:latin typeface="Tahoma"/>
                <a:cs typeface="Tahoma"/>
              </a:rPr>
              <a:t>ions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" dirty="0">
                <a:latin typeface="Tahoma"/>
                <a:cs typeface="Tahoma"/>
              </a:rPr>
              <a:t>Typic</a:t>
            </a:r>
            <a:r>
              <a:rPr sz="1100" spc="-10" dirty="0">
                <a:latin typeface="Tahoma"/>
                <a:cs typeface="Tahoma"/>
              </a:rPr>
              <a:t>a</a:t>
            </a:r>
            <a:r>
              <a:rPr sz="1100" spc="-5" dirty="0">
                <a:latin typeface="Tahoma"/>
                <a:cs typeface="Tahoma"/>
              </a:rPr>
              <a:t>lly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o</a:t>
            </a:r>
            <a:r>
              <a:rPr sz="1100" spc="-10" dirty="0">
                <a:latin typeface="Tahoma"/>
                <a:cs typeface="Tahoma"/>
              </a:rPr>
              <a:t>ccur</a:t>
            </a:r>
            <a:r>
              <a:rPr sz="1100" spc="-5" dirty="0">
                <a:latin typeface="Tahoma"/>
                <a:cs typeface="Tahoma"/>
              </a:rPr>
              <a:t>s</a:t>
            </a:r>
            <a:r>
              <a:rPr sz="1100" spc="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withi</a:t>
            </a:r>
            <a:r>
              <a:rPr sz="1100" spc="-5" dirty="0">
                <a:latin typeface="Tahoma"/>
                <a:cs typeface="Tahoma"/>
              </a:rPr>
              <a:t>n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ne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" dirty="0">
                <a:latin typeface="Tahoma"/>
                <a:cs typeface="Tahoma"/>
              </a:rPr>
              <a:t>Multiple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organi</a:t>
            </a:r>
            <a:r>
              <a:rPr sz="1100" spc="-10" dirty="0">
                <a:latin typeface="Tahoma"/>
                <a:cs typeface="Tahoma"/>
              </a:rPr>
              <a:t>z</a:t>
            </a:r>
            <a:r>
              <a:rPr sz="1100" spc="-5" dirty="0">
                <a:latin typeface="Tahoma"/>
                <a:cs typeface="Tahoma"/>
              </a:rPr>
              <a:t>atio</a:t>
            </a:r>
            <a:r>
              <a:rPr sz="1100" spc="-10" dirty="0">
                <a:latin typeface="Tahoma"/>
                <a:cs typeface="Tahoma"/>
              </a:rPr>
              <a:t>ns</a:t>
            </a:r>
            <a:r>
              <a:rPr sz="1100" spc="-5" dirty="0">
                <a:latin typeface="Tahoma"/>
                <a:cs typeface="Tahoma"/>
              </a:rPr>
              <a:t>,</a:t>
            </a:r>
            <a:r>
              <a:rPr sz="1100" spc="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require</a:t>
            </a:r>
            <a:r>
              <a:rPr sz="1100" spc="-5" dirty="0">
                <a:latin typeface="Tahoma"/>
                <a:cs typeface="Tahoma"/>
              </a:rPr>
              <a:t>s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orga</a:t>
            </a:r>
            <a:r>
              <a:rPr sz="1100" spc="-10" dirty="0">
                <a:latin typeface="Tahoma"/>
                <a:cs typeface="Tahoma"/>
              </a:rPr>
              <a:t>n</a:t>
            </a:r>
            <a:r>
              <a:rPr sz="1100" spc="-5" dirty="0">
                <a:latin typeface="Tahoma"/>
                <a:cs typeface="Tahoma"/>
              </a:rPr>
              <a:t>izati</a:t>
            </a:r>
            <a:r>
              <a:rPr sz="1100" spc="-15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nal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co</a:t>
            </a:r>
            <a:r>
              <a:rPr sz="1100" spc="-5" dirty="0">
                <a:latin typeface="Tahoma"/>
                <a:cs typeface="Tahoma"/>
              </a:rPr>
              <a:t>llaborati</a:t>
            </a:r>
            <a:r>
              <a:rPr sz="1100" spc="-15" dirty="0">
                <a:latin typeface="Tahoma"/>
                <a:cs typeface="Tahoma"/>
              </a:rPr>
              <a:t>o</a:t>
            </a:r>
            <a:r>
              <a:rPr sz="1100" spc="-5" dirty="0">
                <a:latin typeface="Tahoma"/>
                <a:cs typeface="Tahoma"/>
              </a:rPr>
              <a:t>n,</a:t>
            </a:r>
            <a:r>
              <a:rPr sz="1100" spc="3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may invol</a:t>
            </a:r>
            <a:r>
              <a:rPr sz="1100" spc="-10" dirty="0">
                <a:latin typeface="Tahoma"/>
                <a:cs typeface="Tahoma"/>
              </a:rPr>
              <a:t>ve</a:t>
            </a:r>
            <a:r>
              <a:rPr sz="1100" spc="-5" dirty="0">
                <a:latin typeface="Tahoma"/>
                <a:cs typeface="Tahoma"/>
              </a:rPr>
              <a:t>d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in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</a:t>
            </a:r>
            <a:r>
              <a:rPr sz="1100" spc="-5" dirty="0">
                <a:latin typeface="Tahoma"/>
                <a:cs typeface="Tahoma"/>
              </a:rPr>
              <a:t>e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" dirty="0">
                <a:latin typeface="Tahoma"/>
                <a:cs typeface="Tahoma"/>
              </a:rPr>
              <a:t>institution</a:t>
            </a:r>
            <a:r>
              <a:rPr sz="1100" dirty="0">
                <a:latin typeface="Tahoma"/>
                <a:cs typeface="Tahoma"/>
              </a:rPr>
              <a:t>	</a:t>
            </a:r>
            <a:r>
              <a:rPr sz="1100" spc="-5" dirty="0">
                <a:latin typeface="Tahoma"/>
                <a:cs typeface="Tahoma"/>
              </a:rPr>
              <a:t>inte</a:t>
            </a:r>
            <a:r>
              <a:rPr sz="1100" spc="-10" dirty="0">
                <a:latin typeface="Tahoma"/>
                <a:cs typeface="Tahoma"/>
              </a:rPr>
              <a:t>grat</a:t>
            </a:r>
            <a:r>
              <a:rPr sz="1100" spc="-5" dirty="0">
                <a:latin typeface="Tahoma"/>
                <a:cs typeface="Tahoma"/>
              </a:rPr>
              <a:t>e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primary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care</a:t>
            </a:r>
            <a:r>
              <a:rPr sz="1100" spc="-5" dirty="0">
                <a:latin typeface="Tahoma"/>
                <a:cs typeface="Tahoma"/>
              </a:rPr>
              <a:t>,</a:t>
            </a:r>
            <a:r>
              <a:rPr sz="1100" spc="2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ac</a:t>
            </a:r>
            <a:r>
              <a:rPr sz="1100" spc="-10" dirty="0">
                <a:latin typeface="Tahoma"/>
                <a:cs typeface="Tahoma"/>
              </a:rPr>
              <a:t>ut</a:t>
            </a:r>
            <a:r>
              <a:rPr sz="1100" spc="-5" dirty="0">
                <a:latin typeface="Tahoma"/>
                <a:cs typeface="Tahoma"/>
              </a:rPr>
              <a:t>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care</a:t>
            </a:r>
            <a:r>
              <a:rPr sz="1100" spc="-5" dirty="0">
                <a:latin typeface="Tahoma"/>
                <a:cs typeface="Tahoma"/>
              </a:rPr>
              <a:t>,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and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long</a:t>
            </a:r>
            <a:r>
              <a:rPr sz="1100" spc="-10" dirty="0">
                <a:latin typeface="Tahoma"/>
                <a:cs typeface="Tahoma"/>
              </a:rPr>
              <a:t>-ter</a:t>
            </a:r>
            <a:r>
              <a:rPr sz="1100" spc="-5" dirty="0">
                <a:latin typeface="Tahoma"/>
                <a:cs typeface="Tahoma"/>
              </a:rPr>
              <a:t>m</a:t>
            </a:r>
            <a:r>
              <a:rPr sz="1100" spc="2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car</a:t>
            </a:r>
            <a:r>
              <a:rPr sz="1100" spc="-5" dirty="0">
                <a:latin typeface="Tahoma"/>
                <a:cs typeface="Tahoma"/>
              </a:rPr>
              <a:t>e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ne</a:t>
            </a:r>
            <a:r>
              <a:rPr sz="1100" spc="-10" dirty="0">
                <a:latin typeface="Tahoma"/>
                <a:cs typeface="Tahoma"/>
              </a:rPr>
              <a:t>e</a:t>
            </a:r>
            <a:r>
              <a:rPr sz="1100" spc="-5" dirty="0">
                <a:latin typeface="Tahoma"/>
                <a:cs typeface="Tahoma"/>
              </a:rPr>
              <a:t>ds</a:t>
            </a:r>
            <a:endParaRPr sz="1100">
              <a:latin typeface="Tahoma"/>
              <a:cs typeface="Tahoma"/>
            </a:endParaRPr>
          </a:p>
          <a:p>
            <a:pPr marL="321310">
              <a:lnSpc>
                <a:spcPct val="100000"/>
              </a:lnSpc>
              <a:spcBef>
                <a:spcPts val="825"/>
              </a:spcBef>
              <a:tabLst>
                <a:tab pos="1958339" algn="l"/>
                <a:tab pos="4355465" algn="l"/>
              </a:tabLst>
            </a:pP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Staff’s role	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Provid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e</a:t>
            </a:r>
            <a:r>
              <a:rPr sz="1100" spc="25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medical</a:t>
            </a:r>
            <a:r>
              <a:rPr sz="1100" spc="10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car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e</a:t>
            </a:r>
            <a:r>
              <a:rPr sz="1100" dirty="0">
                <a:solidFill>
                  <a:srgbClr val="312F30"/>
                </a:solidFill>
                <a:latin typeface="Tahoma"/>
                <a:cs typeface="Tahoma"/>
              </a:rPr>
              <a:t>	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Provid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e</a:t>
            </a:r>
            <a:r>
              <a:rPr sz="1100" spc="25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medical</a:t>
            </a:r>
            <a:r>
              <a:rPr sz="1100" spc="10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car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e</a:t>
            </a:r>
            <a:r>
              <a:rPr sz="1100" spc="10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and</a:t>
            </a:r>
            <a:r>
              <a:rPr sz="1100" spc="10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Prepar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e</a:t>
            </a:r>
            <a:r>
              <a:rPr sz="1100" spc="20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pati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e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nts 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t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o</a:t>
            </a:r>
            <a:r>
              <a:rPr sz="1100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sel</a:t>
            </a:r>
            <a:r>
              <a:rPr sz="1100" dirty="0">
                <a:solidFill>
                  <a:srgbClr val="312F30"/>
                </a:solidFill>
                <a:latin typeface="Tahoma"/>
                <a:cs typeface="Tahoma"/>
              </a:rPr>
              <a:t>f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-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manage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1100">
              <a:latin typeface="Times New Roman"/>
              <a:cs typeface="Times New Roman"/>
            </a:endParaRPr>
          </a:p>
          <a:p>
            <a:pPr marL="321310">
              <a:lnSpc>
                <a:spcPct val="100000"/>
              </a:lnSpc>
              <a:tabLst>
                <a:tab pos="1958339" algn="l"/>
                <a:tab pos="4355465" algn="l"/>
              </a:tabLst>
            </a:pP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Patient’s role	Comply</a:t>
            </a:r>
            <a:r>
              <a:rPr sz="1100" spc="15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wit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h</a:t>
            </a:r>
            <a:r>
              <a:rPr sz="1100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th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e 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treatmen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t 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p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lan</a:t>
            </a:r>
            <a:r>
              <a:rPr sz="1100" dirty="0">
                <a:solidFill>
                  <a:srgbClr val="312F30"/>
                </a:solidFill>
                <a:latin typeface="Tahoma"/>
                <a:cs typeface="Tahoma"/>
              </a:rPr>
              <a:t>	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Self-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manage</a:t>
            </a:r>
            <a:r>
              <a:rPr sz="1100" spc="10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treatments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,</a:t>
            </a:r>
            <a:r>
              <a:rPr sz="1100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d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iet,</a:t>
            </a:r>
            <a:r>
              <a:rPr sz="1100" spc="5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medica</a:t>
            </a:r>
            <a:r>
              <a:rPr sz="1100" spc="-15" dirty="0">
                <a:solidFill>
                  <a:srgbClr val="312F30"/>
                </a:solidFill>
                <a:latin typeface="Tahoma"/>
                <a:cs typeface="Tahoma"/>
              </a:rPr>
              <a:t>t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ions,</a:t>
            </a:r>
            <a:r>
              <a:rPr sz="1100" spc="10" dirty="0">
                <a:solidFill>
                  <a:srgbClr val="312F30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312F30"/>
                </a:solidFill>
                <a:latin typeface="Tahoma"/>
                <a:cs typeface="Tahoma"/>
              </a:rPr>
              <a:t>etc</a:t>
            </a:r>
            <a:r>
              <a:rPr sz="1100" spc="-5" dirty="0">
                <a:solidFill>
                  <a:srgbClr val="312F30"/>
                </a:solidFill>
                <a:latin typeface="Tahoma"/>
                <a:cs typeface="Tahoma"/>
              </a:rPr>
              <a:t>.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"/>
              </a:spcBef>
            </a:pPr>
            <a:endParaRPr sz="1550">
              <a:latin typeface="Times New Roman"/>
              <a:cs typeface="Times New Roman"/>
            </a:endParaRPr>
          </a:p>
          <a:p>
            <a:pPr marL="426720">
              <a:lnSpc>
                <a:spcPct val="100000"/>
              </a:lnSpc>
            </a:pPr>
            <a:r>
              <a:rPr sz="1600" b="1" dirty="0">
                <a:latin typeface="Tahoma"/>
                <a:cs typeface="Tahoma"/>
              </a:rPr>
              <a:t>When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health problems</a:t>
            </a:r>
            <a:r>
              <a:rPr sz="1600" b="1" spc="1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are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chronic,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the acute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care</a:t>
            </a:r>
            <a:r>
              <a:rPr sz="1600" b="1" spc="1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practice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model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doesn’t</a:t>
            </a:r>
            <a:r>
              <a:rPr sz="1600" b="1" spc="-1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wor</a:t>
            </a:r>
            <a:r>
              <a:rPr sz="1600" b="1" spc="30" dirty="0">
                <a:latin typeface="Tahoma"/>
                <a:cs typeface="Tahoma"/>
              </a:rPr>
              <a:t>k</a:t>
            </a:r>
            <a:r>
              <a:rPr sz="1600" dirty="0">
                <a:latin typeface="Tahoma"/>
                <a:cs typeface="Tahoma"/>
              </a:rPr>
              <a:t>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0" y="0"/>
            <a:ext cx="9143999" cy="670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246799" y="1264538"/>
          <a:ext cx="8603702" cy="48310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6610"/>
                <a:gridCol w="2396870"/>
                <a:gridCol w="4570222"/>
              </a:tblGrid>
              <a:tr h="495300"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739139"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739140"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403859"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906779"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403860"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08356"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43100"/>
            <a:ext cx="9144000" cy="78740"/>
          </a:xfrm>
          <a:custGeom>
            <a:avLst/>
            <a:gdLst/>
            <a:ahLst/>
            <a:cxnLst/>
            <a:rect l="l" t="t" r="r" b="b"/>
            <a:pathLst>
              <a:path w="9144000" h="78739">
                <a:moveTo>
                  <a:pt x="0" y="78486"/>
                </a:moveTo>
                <a:lnTo>
                  <a:pt x="9144000" y="0"/>
                </a:lnTo>
              </a:path>
            </a:pathLst>
          </a:custGeom>
          <a:ln w="28956">
            <a:solidFill>
              <a:srgbClr val="5B9BD4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4000" y="1704847"/>
            <a:ext cx="692785" cy="217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dirty="0">
                <a:latin typeface="Arial"/>
                <a:cs typeface="Arial"/>
              </a:rPr>
              <a:t>Bangkok</a:t>
            </a:r>
            <a:endParaRPr sz="13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99831" y="1189482"/>
            <a:ext cx="1205865" cy="646430"/>
          </a:xfrm>
          <a:custGeom>
            <a:avLst/>
            <a:gdLst/>
            <a:ahLst/>
            <a:cxnLst/>
            <a:rect l="l" t="t" r="r" b="b"/>
            <a:pathLst>
              <a:path w="1205865" h="646430">
                <a:moveTo>
                  <a:pt x="0" y="646176"/>
                </a:moveTo>
                <a:lnTo>
                  <a:pt x="1205483" y="646176"/>
                </a:lnTo>
                <a:lnTo>
                  <a:pt x="1205483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9333" y="1232204"/>
            <a:ext cx="1016000" cy="554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9000"/>
              </a:lnSpc>
            </a:pPr>
            <a:r>
              <a:rPr sz="1200" dirty="0">
                <a:latin typeface="Arial"/>
                <a:cs typeface="Arial"/>
              </a:rPr>
              <a:t>83 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community he</a:t>
            </a:r>
            <a:r>
              <a:rPr sz="1200" spc="-5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lth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care centers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913120" y="1189482"/>
            <a:ext cx="978535" cy="646430"/>
          </a:xfrm>
          <a:custGeom>
            <a:avLst/>
            <a:gdLst/>
            <a:ahLst/>
            <a:cxnLst/>
            <a:rect l="l" t="t" r="r" b="b"/>
            <a:pathLst>
              <a:path w="978534" h="646430">
                <a:moveTo>
                  <a:pt x="0" y="646176"/>
                </a:moveTo>
                <a:lnTo>
                  <a:pt x="978407" y="646176"/>
                </a:lnTo>
                <a:lnTo>
                  <a:pt x="978407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66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21323" y="1232204"/>
            <a:ext cx="762635" cy="554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5" marR="5080" indent="-68580">
              <a:lnSpc>
                <a:spcPct val="99000"/>
              </a:lnSpc>
              <a:tabLst>
                <a:tab pos="224790" algn="l"/>
              </a:tabLst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5	Med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cal school hos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itals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0027" y="1349502"/>
            <a:ext cx="2006600" cy="462280"/>
          </a:xfrm>
          <a:prstGeom prst="rect">
            <a:avLst/>
          </a:prstGeom>
          <a:solidFill>
            <a:srgbClr val="CC00CC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 marR="191135">
              <a:lnSpc>
                <a:spcPct val="100000"/>
              </a:lnSpc>
              <a:spcBef>
                <a:spcPts val="325"/>
              </a:spcBef>
              <a:tabLst>
                <a:tab pos="388620" algn="l"/>
              </a:tabLst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19	S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eci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zed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spit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ls and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i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nstitutions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2929889"/>
            <a:ext cx="9144000" cy="78740"/>
          </a:xfrm>
          <a:custGeom>
            <a:avLst/>
            <a:gdLst/>
            <a:ahLst/>
            <a:cxnLst/>
            <a:rect l="l" t="t" r="r" b="b"/>
            <a:pathLst>
              <a:path w="9144000" h="78739">
                <a:moveTo>
                  <a:pt x="0" y="78486"/>
                </a:moveTo>
                <a:lnTo>
                  <a:pt x="9144000" y="0"/>
                </a:lnTo>
              </a:path>
            </a:pathLst>
          </a:custGeom>
          <a:ln w="28956">
            <a:solidFill>
              <a:srgbClr val="5B9BD4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43840" y="2599690"/>
            <a:ext cx="1158875" cy="217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dirty="0">
                <a:latin typeface="Arial"/>
                <a:cs typeface="Arial"/>
              </a:rPr>
              <a:t>Regi</a:t>
            </a:r>
            <a:r>
              <a:rPr sz="1350" spc="-5" dirty="0">
                <a:latin typeface="Arial"/>
                <a:cs typeface="Arial"/>
              </a:rPr>
              <a:t>o</a:t>
            </a:r>
            <a:r>
              <a:rPr sz="1350" dirty="0">
                <a:latin typeface="Arial"/>
                <a:cs typeface="Arial"/>
              </a:rPr>
              <a:t>nal Level</a:t>
            </a:r>
            <a:endParaRPr sz="1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45764" y="2018538"/>
            <a:ext cx="1302385" cy="1846580"/>
          </a:xfrm>
          <a:prstGeom prst="rect">
            <a:avLst/>
          </a:prstGeom>
          <a:solidFill>
            <a:srgbClr val="CC00CC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6"/>
              </a:spcBef>
            </a:pPr>
            <a:endParaRPr sz="1600">
              <a:latin typeface="Times New Roman"/>
              <a:cs typeface="Times New Roman"/>
            </a:endParaRPr>
          </a:p>
          <a:p>
            <a:pPr marL="91440" marR="213995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38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eci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zed hos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itals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859" y="3865060"/>
            <a:ext cx="9121140" cy="78740"/>
          </a:xfrm>
          <a:custGeom>
            <a:avLst/>
            <a:gdLst/>
            <a:ahLst/>
            <a:cxnLst/>
            <a:rect l="l" t="t" r="r" b="b"/>
            <a:pathLst>
              <a:path w="9121140" h="78739">
                <a:moveTo>
                  <a:pt x="0" y="78289"/>
                </a:moveTo>
                <a:lnTo>
                  <a:pt x="9121140" y="0"/>
                </a:lnTo>
              </a:path>
            </a:pathLst>
          </a:custGeom>
          <a:ln w="28956">
            <a:solidFill>
              <a:srgbClr val="5B9BD4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42570" y="3447033"/>
            <a:ext cx="1226185" cy="217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dirty="0">
                <a:latin typeface="Arial"/>
                <a:cs typeface="Arial"/>
              </a:rPr>
              <a:t>Provincial L</a:t>
            </a:r>
            <a:r>
              <a:rPr sz="1350" spc="-5" dirty="0">
                <a:latin typeface="Arial"/>
                <a:cs typeface="Arial"/>
              </a:rPr>
              <a:t>e</a:t>
            </a:r>
            <a:r>
              <a:rPr sz="1350" dirty="0">
                <a:latin typeface="Arial"/>
                <a:cs typeface="Arial"/>
              </a:rPr>
              <a:t>vel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73351" y="3259835"/>
            <a:ext cx="1413510" cy="46228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50165" rIns="0" bIns="0" rtlCol="0">
            <a:spAutoFit/>
          </a:bodyPr>
          <a:lstStyle/>
          <a:p>
            <a:pPr marL="381000" marR="300990" indent="-72390">
              <a:lnSpc>
                <a:spcPts val="1410"/>
              </a:lnSpc>
              <a:spcBef>
                <a:spcPts val="395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77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General hos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itals)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38315" y="3124200"/>
            <a:ext cx="1260475" cy="647065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43180" rIns="0" bIns="0" rtlCol="0">
            <a:spAutoFit/>
          </a:bodyPr>
          <a:lstStyle/>
          <a:p>
            <a:pPr marL="91440" marR="205104">
              <a:lnSpc>
                <a:spcPct val="99000"/>
              </a:lnSpc>
              <a:spcBef>
                <a:spcPts val="34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52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Hosp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tals un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Mini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try of D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fense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947154" y="1189482"/>
            <a:ext cx="801370" cy="646430"/>
          </a:xfrm>
          <a:custGeom>
            <a:avLst/>
            <a:gdLst/>
            <a:ahLst/>
            <a:cxnLst/>
            <a:rect l="l" t="t" r="r" b="b"/>
            <a:pathLst>
              <a:path w="801370" h="646430">
                <a:moveTo>
                  <a:pt x="0" y="646176"/>
                </a:moveTo>
                <a:lnTo>
                  <a:pt x="800861" y="646176"/>
                </a:lnTo>
                <a:lnTo>
                  <a:pt x="800861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026402" y="1234185"/>
            <a:ext cx="633095" cy="557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latin typeface="Tahoma"/>
                <a:cs typeface="Tahoma"/>
              </a:rPr>
              <a:t>9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latin typeface="Tahoma"/>
                <a:cs typeface="Tahoma"/>
              </a:rPr>
              <a:t>Hos</a:t>
            </a:r>
            <a:r>
              <a:rPr sz="1200" dirty="0">
                <a:latin typeface="Tahoma"/>
                <a:cs typeface="Tahoma"/>
              </a:rPr>
              <a:t>p</a:t>
            </a:r>
            <a:r>
              <a:rPr sz="1200" spc="-5" dirty="0">
                <a:latin typeface="Tahoma"/>
                <a:cs typeface="Tahoma"/>
              </a:rPr>
              <a:t>ital</a:t>
            </a:r>
            <a:r>
              <a:rPr sz="1200" dirty="0">
                <a:latin typeface="Tahoma"/>
                <a:cs typeface="Tahoma"/>
              </a:rPr>
              <a:t>s </a:t>
            </a:r>
            <a:r>
              <a:rPr sz="1200" spc="-10" dirty="0">
                <a:latin typeface="Tahoma"/>
                <a:cs typeface="Tahoma"/>
              </a:rPr>
              <a:t>BMA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7911" y="4687559"/>
            <a:ext cx="9086215" cy="78105"/>
          </a:xfrm>
          <a:custGeom>
            <a:avLst/>
            <a:gdLst/>
            <a:ahLst/>
            <a:cxnLst/>
            <a:rect l="l" t="t" r="r" b="b"/>
            <a:pathLst>
              <a:path w="9086215" h="78104">
                <a:moveTo>
                  <a:pt x="0" y="77988"/>
                </a:moveTo>
                <a:lnTo>
                  <a:pt x="9086087" y="0"/>
                </a:lnTo>
              </a:path>
            </a:pathLst>
          </a:custGeom>
          <a:ln w="28956">
            <a:solidFill>
              <a:srgbClr val="5B9BD4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859" y="5437828"/>
            <a:ext cx="9121140" cy="78740"/>
          </a:xfrm>
          <a:custGeom>
            <a:avLst/>
            <a:gdLst/>
            <a:ahLst/>
            <a:cxnLst/>
            <a:rect l="l" t="t" r="r" b="b"/>
            <a:pathLst>
              <a:path w="9121140" h="78739">
                <a:moveTo>
                  <a:pt x="0" y="78289"/>
                </a:moveTo>
                <a:lnTo>
                  <a:pt x="9121140" y="0"/>
                </a:lnTo>
              </a:path>
            </a:pathLst>
          </a:custGeom>
          <a:ln w="28956">
            <a:solidFill>
              <a:srgbClr val="5B9BD4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91262" y="5685028"/>
            <a:ext cx="997585" cy="217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spc="-5" dirty="0">
                <a:latin typeface="Arial"/>
                <a:cs typeface="Arial"/>
              </a:rPr>
              <a:t>Villag</a:t>
            </a:r>
            <a:r>
              <a:rPr sz="1350" dirty="0">
                <a:latin typeface="Arial"/>
                <a:cs typeface="Arial"/>
              </a:rPr>
              <a:t>e </a:t>
            </a:r>
            <a:r>
              <a:rPr sz="1350" spc="-5" dirty="0">
                <a:latin typeface="Arial"/>
                <a:cs typeface="Arial"/>
              </a:rPr>
              <a:t>Level</a:t>
            </a:r>
            <a:endParaRPr sz="13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18488" y="5603747"/>
            <a:ext cx="2506345" cy="300355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603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75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83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,711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age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unteers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5542" y="5020309"/>
            <a:ext cx="1283335" cy="217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spc="-5" dirty="0">
                <a:latin typeface="Arial"/>
                <a:cs typeface="Arial"/>
              </a:rPr>
              <a:t>Sub</a:t>
            </a:r>
            <a:r>
              <a:rPr sz="1350" dirty="0">
                <a:latin typeface="Arial"/>
                <a:cs typeface="Arial"/>
              </a:rPr>
              <a:t>-district</a:t>
            </a:r>
            <a:r>
              <a:rPr sz="1350" spc="-5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level</a:t>
            </a:r>
            <a:endParaRPr sz="13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73351" y="4959858"/>
            <a:ext cx="1410970" cy="46228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50165" rIns="0" bIns="0" rtlCol="0">
            <a:spAutoFit/>
          </a:bodyPr>
          <a:lstStyle/>
          <a:p>
            <a:pPr marL="91440" marR="407034">
              <a:lnSpc>
                <a:spcPts val="1410"/>
              </a:lnSpc>
              <a:spcBef>
                <a:spcPts val="395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9,791 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Hea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 center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53740" y="4948428"/>
            <a:ext cx="1687195" cy="48514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60325" rIns="0" bIns="0" rtlCol="0">
            <a:spAutoFit/>
          </a:bodyPr>
          <a:lstStyle/>
          <a:p>
            <a:pPr marL="90805" marR="254635" indent="47625">
              <a:lnSpc>
                <a:spcPct val="100000"/>
              </a:lnSpc>
              <a:spcBef>
                <a:spcPts val="475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72,192 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community P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 centers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6436" y="4291076"/>
            <a:ext cx="1006475" cy="217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dirty="0">
                <a:latin typeface="Arial"/>
                <a:cs typeface="Arial"/>
              </a:rPr>
              <a:t>District</a:t>
            </a:r>
            <a:r>
              <a:rPr sz="1350" spc="-10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Level</a:t>
            </a:r>
            <a:endParaRPr sz="13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73351" y="4071365"/>
            <a:ext cx="1410970" cy="46228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41910" rIns="0" bIns="0" rtlCol="0">
            <a:spAutoFit/>
          </a:bodyPr>
          <a:lstStyle/>
          <a:p>
            <a:pPr marL="91440" marR="202565">
              <a:lnSpc>
                <a:spcPct val="100000"/>
              </a:lnSpc>
              <a:spcBef>
                <a:spcPts val="33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825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mmun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ty hos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itals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48016" y="3231642"/>
            <a:ext cx="1205230" cy="46228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 marR="149860">
              <a:lnSpc>
                <a:spcPct val="100000"/>
              </a:lnSpc>
              <a:spcBef>
                <a:spcPts val="325"/>
              </a:spcBef>
            </a:pPr>
            <a:r>
              <a:rPr sz="1200" dirty="0">
                <a:latin typeface="Arial"/>
                <a:cs typeface="Arial"/>
              </a:rPr>
              <a:t>15 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Mun</a:t>
            </a:r>
            <a:r>
              <a:rPr sz="1200" spc="-5" dirty="0">
                <a:latin typeface="Arial"/>
                <a:cs typeface="Arial"/>
              </a:rPr>
              <a:t>i</a:t>
            </a:r>
            <a:r>
              <a:rPr sz="1200" dirty="0">
                <a:latin typeface="Arial"/>
                <a:cs typeface="Arial"/>
              </a:rPr>
              <a:t>ci</a:t>
            </a:r>
            <a:r>
              <a:rPr sz="1200" spc="-5" dirty="0">
                <a:latin typeface="Arial"/>
                <a:cs typeface="Arial"/>
              </a:rPr>
              <a:t>p</a:t>
            </a:r>
            <a:r>
              <a:rPr sz="1200" dirty="0">
                <a:latin typeface="Arial"/>
                <a:cs typeface="Arial"/>
              </a:rPr>
              <a:t>al he</a:t>
            </a:r>
            <a:r>
              <a:rPr sz="1200" spc="-5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lth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centers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48016" y="4078985"/>
            <a:ext cx="1205230" cy="46228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 marR="123825">
              <a:lnSpc>
                <a:spcPct val="100000"/>
              </a:lnSpc>
              <a:spcBef>
                <a:spcPts val="325"/>
              </a:spcBef>
            </a:pPr>
            <a:r>
              <a:rPr sz="1200" dirty="0">
                <a:latin typeface="Arial"/>
                <a:cs typeface="Arial"/>
              </a:rPr>
              <a:t>365 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Munic</a:t>
            </a:r>
            <a:r>
              <a:rPr sz="1200" spc="-10" dirty="0">
                <a:latin typeface="Arial"/>
                <a:cs typeface="Arial"/>
              </a:rPr>
              <a:t>i</a:t>
            </a:r>
            <a:r>
              <a:rPr sz="1200" dirty="0">
                <a:latin typeface="Arial"/>
                <a:cs typeface="Arial"/>
              </a:rPr>
              <a:t>pal he</a:t>
            </a:r>
            <a:r>
              <a:rPr sz="1200" spc="-5" dirty="0">
                <a:latin typeface="Arial"/>
                <a:cs typeface="Arial"/>
              </a:rPr>
              <a:t>a</a:t>
            </a:r>
            <a:r>
              <a:rPr sz="1200" dirty="0">
                <a:latin typeface="Arial"/>
                <a:cs typeface="Arial"/>
              </a:rPr>
              <a:t>lth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centers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75809" y="1200150"/>
            <a:ext cx="1260475" cy="646430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42545" rIns="0" bIns="0" rtlCol="0">
            <a:spAutoFit/>
          </a:bodyPr>
          <a:lstStyle/>
          <a:p>
            <a:pPr marL="91440" marR="205104">
              <a:lnSpc>
                <a:spcPct val="99000"/>
              </a:lnSpc>
              <a:spcBef>
                <a:spcPts val="335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4  H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spita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 un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Mini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try of D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fense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34617" y="3042920"/>
            <a:ext cx="2026285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333333"/>
                </a:solidFill>
                <a:latin typeface="Tahoma"/>
                <a:cs typeface="Tahoma"/>
              </a:rPr>
              <a:t>Office</a:t>
            </a:r>
            <a:r>
              <a:rPr sz="1050" spc="-15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050" dirty="0">
                <a:solidFill>
                  <a:srgbClr val="333333"/>
                </a:solidFill>
                <a:latin typeface="Tahoma"/>
                <a:cs typeface="Tahoma"/>
              </a:rPr>
              <a:t>of the</a:t>
            </a:r>
            <a:r>
              <a:rPr sz="1050" spc="-1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050" spc="-5" dirty="0">
                <a:solidFill>
                  <a:srgbClr val="333333"/>
                </a:solidFill>
                <a:latin typeface="Tahoma"/>
                <a:cs typeface="Tahoma"/>
              </a:rPr>
              <a:t>Permanen</a:t>
            </a:r>
            <a:r>
              <a:rPr sz="1050" dirty="0">
                <a:solidFill>
                  <a:srgbClr val="333333"/>
                </a:solidFill>
                <a:latin typeface="Tahoma"/>
                <a:cs typeface="Tahoma"/>
              </a:rPr>
              <a:t>t</a:t>
            </a:r>
            <a:r>
              <a:rPr sz="1050" spc="-5" dirty="0">
                <a:solidFill>
                  <a:srgbClr val="333333"/>
                </a:solidFill>
                <a:latin typeface="Tahoma"/>
                <a:cs typeface="Tahoma"/>
              </a:rPr>
              <a:t> Secre</a:t>
            </a:r>
            <a:r>
              <a:rPr sz="1050" dirty="0">
                <a:solidFill>
                  <a:srgbClr val="333333"/>
                </a:solidFill>
                <a:latin typeface="Tahoma"/>
                <a:cs typeface="Tahoma"/>
              </a:rPr>
              <a:t>tary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13660" y="1164590"/>
            <a:ext cx="1805939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5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050" dirty="0">
                <a:solidFill>
                  <a:srgbClr val="333333"/>
                </a:solidFill>
                <a:latin typeface="Tahoma"/>
                <a:cs typeface="Tahoma"/>
              </a:rPr>
              <a:t>partment</a:t>
            </a:r>
            <a:r>
              <a:rPr sz="1050" spc="-2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050" dirty="0">
                <a:solidFill>
                  <a:srgbClr val="333333"/>
                </a:solidFill>
                <a:latin typeface="Tahoma"/>
                <a:cs typeface="Tahoma"/>
              </a:rPr>
              <a:t>of Medica</a:t>
            </a:r>
            <a:r>
              <a:rPr sz="1050" spc="-5" dirty="0">
                <a:solidFill>
                  <a:srgbClr val="333333"/>
                </a:solidFill>
                <a:latin typeface="Tahoma"/>
                <a:cs typeface="Tahoma"/>
              </a:rPr>
              <a:t>l</a:t>
            </a:r>
            <a:r>
              <a:rPr sz="1050" spc="-2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050" spc="-5" dirty="0">
                <a:solidFill>
                  <a:srgbClr val="333333"/>
                </a:solidFill>
                <a:latin typeface="Tahoma"/>
                <a:cs typeface="Tahoma"/>
              </a:rPr>
              <a:t>service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63361" y="2388107"/>
            <a:ext cx="1384300" cy="462280"/>
          </a:xfrm>
          <a:prstGeom prst="rect">
            <a:avLst/>
          </a:prstGeom>
          <a:solidFill>
            <a:srgbClr val="FFFF66"/>
          </a:solidFill>
        </p:spPr>
        <p:txBody>
          <a:bodyPr vert="horz" wrap="square" lIns="0" tIns="44450" rIns="0" bIns="0" rtlCol="0">
            <a:spAutoFit/>
          </a:bodyPr>
          <a:lstStyle/>
          <a:p>
            <a:pPr marL="388620" marR="112395" indent="-268605">
              <a:lnSpc>
                <a:spcPct val="100000"/>
              </a:lnSpc>
              <a:spcBef>
                <a:spcPts val="350"/>
              </a:spcBef>
            </a:pPr>
            <a:r>
              <a:rPr sz="1200" spc="-5" dirty="0">
                <a:latin typeface="Tahoma"/>
                <a:cs typeface="Tahoma"/>
              </a:rPr>
              <a:t>12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Mental Health Hos</a:t>
            </a:r>
            <a:r>
              <a:rPr sz="1200" dirty="0">
                <a:latin typeface="Tahoma"/>
                <a:cs typeface="Tahoma"/>
              </a:rPr>
              <a:t>p</a:t>
            </a:r>
            <a:r>
              <a:rPr sz="1200" spc="-5" dirty="0">
                <a:latin typeface="Tahoma"/>
                <a:cs typeface="Tahoma"/>
              </a:rPr>
              <a:t>ital</a:t>
            </a:r>
            <a:r>
              <a:rPr sz="1200" dirty="0">
                <a:latin typeface="Tahoma"/>
                <a:cs typeface="Tahoma"/>
              </a:rPr>
              <a:t>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59476" y="2188209"/>
            <a:ext cx="1733550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5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050" dirty="0">
                <a:solidFill>
                  <a:srgbClr val="333333"/>
                </a:solidFill>
                <a:latin typeface="Tahoma"/>
                <a:cs typeface="Tahoma"/>
              </a:rPr>
              <a:t>partment</a:t>
            </a:r>
            <a:r>
              <a:rPr sz="1050" spc="-2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050" dirty="0">
                <a:solidFill>
                  <a:srgbClr val="333333"/>
                </a:solidFill>
                <a:latin typeface="Tahoma"/>
                <a:cs typeface="Tahoma"/>
              </a:rPr>
              <a:t>of Ment</a:t>
            </a:r>
            <a:r>
              <a:rPr sz="1050" spc="-5" dirty="0">
                <a:solidFill>
                  <a:srgbClr val="333333"/>
                </a:solidFill>
                <a:latin typeface="Tahoma"/>
                <a:cs typeface="Tahoma"/>
              </a:rPr>
              <a:t>al</a:t>
            </a:r>
            <a:r>
              <a:rPr sz="1050" spc="-1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050" spc="-5" dirty="0">
                <a:solidFill>
                  <a:srgbClr val="333333"/>
                </a:solidFill>
                <a:latin typeface="Tahoma"/>
                <a:cs typeface="Tahoma"/>
              </a:rPr>
              <a:t>Health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07909" y="2157729"/>
            <a:ext cx="1299845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5" dirty="0">
                <a:solidFill>
                  <a:srgbClr val="333333"/>
                </a:solidFill>
                <a:latin typeface="Tahoma"/>
                <a:cs typeface="Tahoma"/>
              </a:rPr>
              <a:t>De</a:t>
            </a:r>
            <a:r>
              <a:rPr sz="1050" dirty="0">
                <a:solidFill>
                  <a:srgbClr val="333333"/>
                </a:solidFill>
                <a:latin typeface="Tahoma"/>
                <a:cs typeface="Tahoma"/>
              </a:rPr>
              <a:t>partment</a:t>
            </a:r>
            <a:r>
              <a:rPr sz="1050" spc="-2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1050" dirty="0">
                <a:solidFill>
                  <a:srgbClr val="333333"/>
                </a:solidFill>
                <a:latin typeface="Tahoma"/>
                <a:cs typeface="Tahoma"/>
              </a:rPr>
              <a:t>of </a:t>
            </a:r>
            <a:r>
              <a:rPr sz="1050" spc="-5" dirty="0">
                <a:solidFill>
                  <a:srgbClr val="333333"/>
                </a:solidFill>
                <a:latin typeface="Tahoma"/>
                <a:cs typeface="Tahoma"/>
              </a:rPr>
              <a:t>Health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06818" y="2369057"/>
            <a:ext cx="1303020" cy="462280"/>
          </a:xfrm>
          <a:prstGeom prst="rect">
            <a:avLst/>
          </a:prstGeom>
          <a:solidFill>
            <a:srgbClr val="FF0066"/>
          </a:solidFill>
        </p:spPr>
        <p:txBody>
          <a:bodyPr vert="horz" wrap="square" lIns="0" tIns="40640" rIns="0" bIns="0" rtlCol="0">
            <a:spAutoFit/>
          </a:bodyPr>
          <a:lstStyle/>
          <a:p>
            <a:pPr marL="177800" marR="169545" indent="46990">
              <a:lnSpc>
                <a:spcPct val="100000"/>
              </a:lnSpc>
              <a:spcBef>
                <a:spcPts val="32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12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Reg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l H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 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center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682735" y="2553208"/>
            <a:ext cx="259715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5" dirty="0">
                <a:latin typeface="Tahoma"/>
                <a:cs typeface="Tahoma"/>
              </a:rPr>
              <a:t>MCH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801361" y="2996946"/>
            <a:ext cx="332740" cy="283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900" spc="-5" dirty="0">
                <a:latin typeface="Tahoma"/>
                <a:cs typeface="Tahoma"/>
              </a:rPr>
              <a:t>Dr</a:t>
            </a:r>
            <a:r>
              <a:rPr sz="900" dirty="0">
                <a:latin typeface="Tahoma"/>
                <a:cs typeface="Tahoma"/>
              </a:rPr>
              <a:t>u</a:t>
            </a:r>
            <a:r>
              <a:rPr sz="900" spc="-5" dirty="0">
                <a:latin typeface="Tahoma"/>
                <a:cs typeface="Tahoma"/>
              </a:rPr>
              <a:t>g Abus</a:t>
            </a:r>
            <a:r>
              <a:rPr sz="900" dirty="0">
                <a:latin typeface="Tahoma"/>
                <a:cs typeface="Tahoma"/>
              </a:rPr>
              <a:t>e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86376" y="2753867"/>
            <a:ext cx="372745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Tahoma"/>
                <a:cs typeface="Tahoma"/>
              </a:rPr>
              <a:t>Cancer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80792" y="1825497"/>
            <a:ext cx="1155700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5" dirty="0">
                <a:latin typeface="Tahoma"/>
                <a:cs typeface="Tahoma"/>
              </a:rPr>
              <a:t>Heart</a:t>
            </a:r>
            <a:r>
              <a:rPr sz="900" dirty="0">
                <a:latin typeface="Tahoma"/>
                <a:cs typeface="Tahoma"/>
              </a:rPr>
              <a:t>,</a:t>
            </a:r>
            <a:r>
              <a:rPr sz="900" spc="10" dirty="0">
                <a:latin typeface="Tahoma"/>
                <a:cs typeface="Tahoma"/>
              </a:rPr>
              <a:t> </a:t>
            </a:r>
            <a:r>
              <a:rPr sz="900" dirty="0">
                <a:latin typeface="Tahoma"/>
                <a:cs typeface="Tahoma"/>
              </a:rPr>
              <a:t>S</a:t>
            </a:r>
            <a:r>
              <a:rPr sz="900" spc="-5" dirty="0">
                <a:latin typeface="Tahoma"/>
                <a:cs typeface="Tahoma"/>
              </a:rPr>
              <a:t>kin,</a:t>
            </a:r>
            <a:r>
              <a:rPr sz="900" dirty="0">
                <a:latin typeface="Tahoma"/>
                <a:cs typeface="Tahoma"/>
              </a:rPr>
              <a:t> </a:t>
            </a:r>
            <a:r>
              <a:rPr sz="900" spc="-5" dirty="0">
                <a:latin typeface="Tahoma"/>
                <a:cs typeface="Tahoma"/>
              </a:rPr>
              <a:t>monk</a:t>
            </a:r>
            <a:r>
              <a:rPr sz="900" dirty="0">
                <a:latin typeface="Tahoma"/>
                <a:cs typeface="Tahoma"/>
              </a:rPr>
              <a:t> </a:t>
            </a:r>
            <a:r>
              <a:rPr sz="900" spc="-5" dirty="0">
                <a:latin typeface="Tahoma"/>
                <a:cs typeface="Tahoma"/>
              </a:rPr>
              <a:t>etc.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294376" y="3124961"/>
            <a:ext cx="978535" cy="647065"/>
          </a:xfrm>
          <a:prstGeom prst="rect">
            <a:avLst/>
          </a:prstGeom>
          <a:solidFill>
            <a:srgbClr val="660066"/>
          </a:solidFill>
        </p:spPr>
        <p:txBody>
          <a:bodyPr vert="horz" wrap="square" lIns="0" tIns="43815" rIns="0" bIns="0" rtlCol="0">
            <a:spAutoFit/>
          </a:bodyPr>
          <a:lstStyle/>
          <a:p>
            <a:pPr marL="189230" marR="112395" indent="-68580">
              <a:lnSpc>
                <a:spcPct val="99000"/>
              </a:lnSpc>
              <a:spcBef>
                <a:spcPts val="345"/>
              </a:spcBef>
              <a:tabLst>
                <a:tab pos="332740" algn="l"/>
              </a:tabLst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7	Med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cal school hos</a:t>
            </a:r>
            <a:r>
              <a:rPr sz="1200" spc="-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itals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1703832" y="91694"/>
            <a:ext cx="5851525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>
                <a:latin typeface="Calibri"/>
                <a:cs typeface="Calibri"/>
              </a:rPr>
              <a:t>Health </a:t>
            </a:r>
            <a:r>
              <a:rPr sz="3200" spc="5" dirty="0">
                <a:latin typeface="Calibri"/>
                <a:cs typeface="Calibri"/>
              </a:rPr>
              <a:t>D</a:t>
            </a:r>
            <a:r>
              <a:rPr sz="3200" spc="-10" dirty="0">
                <a:latin typeface="Calibri"/>
                <a:cs typeface="Calibri"/>
              </a:rPr>
              <a:t>eli</a:t>
            </a:r>
            <a:r>
              <a:rPr sz="3200" spc="-35" dirty="0">
                <a:latin typeface="Calibri"/>
                <a:cs typeface="Calibri"/>
              </a:rPr>
              <a:t>v</a:t>
            </a:r>
            <a:r>
              <a:rPr sz="3200" spc="-5" dirty="0">
                <a:latin typeface="Calibri"/>
                <a:cs typeface="Calibri"/>
              </a:rPr>
              <a:t>e</a:t>
            </a:r>
            <a:r>
              <a:rPr sz="3200" dirty="0">
                <a:latin typeface="Calibri"/>
                <a:cs typeface="Calibri"/>
              </a:rPr>
              <a:t>r</a:t>
            </a:r>
            <a:r>
              <a:rPr sz="3200" spc="-5" dirty="0">
                <a:latin typeface="Calibri"/>
                <a:cs typeface="Calibri"/>
              </a:rPr>
              <a:t>y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0" dirty="0">
                <a:latin typeface="Calibri"/>
                <a:cs typeface="Calibri"/>
              </a:rPr>
              <a:t>s</a:t>
            </a:r>
            <a:r>
              <a:rPr sz="3200" spc="-30" dirty="0">
                <a:latin typeface="Calibri"/>
                <a:cs typeface="Calibri"/>
              </a:rPr>
              <a:t>y</a:t>
            </a:r>
            <a:r>
              <a:rPr sz="3200" spc="-40" dirty="0">
                <a:latin typeface="Calibri"/>
                <a:cs typeface="Calibri"/>
              </a:rPr>
              <a:t>s</a:t>
            </a:r>
            <a:r>
              <a:rPr sz="3200" spc="-50" dirty="0">
                <a:latin typeface="Calibri"/>
                <a:cs typeface="Calibri"/>
              </a:rPr>
              <a:t>t</a:t>
            </a:r>
            <a:r>
              <a:rPr sz="3200" spc="-5" dirty="0">
                <a:latin typeface="Calibri"/>
                <a:cs typeface="Calibri"/>
              </a:rPr>
              <a:t>e</a:t>
            </a:r>
            <a:r>
              <a:rPr sz="3200" dirty="0">
                <a:latin typeface="Calibri"/>
                <a:cs typeface="Calibri"/>
              </a:rPr>
              <a:t>m</a:t>
            </a:r>
            <a:r>
              <a:rPr sz="3200" spc="-5" dirty="0">
                <a:latin typeface="Calibri"/>
                <a:cs typeface="Calibri"/>
              </a:rPr>
              <a:t> in </a:t>
            </a:r>
            <a:r>
              <a:rPr sz="3200" spc="-10" dirty="0">
                <a:latin typeface="Calibri"/>
                <a:cs typeface="Calibri"/>
              </a:rPr>
              <a:t>Thailand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5550" y="43688"/>
            <a:ext cx="6369050" cy="429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/>
              <a:t>PARADIG</a:t>
            </a:r>
            <a:r>
              <a:rPr sz="2800" dirty="0"/>
              <a:t>M </a:t>
            </a:r>
            <a:r>
              <a:rPr sz="2800" spc="-5" dirty="0"/>
              <a:t>SHIF</a:t>
            </a:r>
            <a:r>
              <a:rPr sz="2800" dirty="0"/>
              <a:t>T</a:t>
            </a:r>
            <a:r>
              <a:rPr sz="2800" spc="-10" dirty="0"/>
              <a:t> </a:t>
            </a:r>
            <a:r>
              <a:rPr sz="2800" spc="-5" dirty="0"/>
              <a:t>I</a:t>
            </a:r>
            <a:r>
              <a:rPr sz="2800" dirty="0"/>
              <a:t>N </a:t>
            </a:r>
            <a:r>
              <a:rPr sz="2800" spc="-5" dirty="0"/>
              <a:t>HEALT</a:t>
            </a:r>
            <a:r>
              <a:rPr sz="2800" dirty="0"/>
              <a:t>H </a:t>
            </a:r>
            <a:r>
              <a:rPr sz="2800" spc="-5" dirty="0"/>
              <a:t>CARE</a:t>
            </a:r>
            <a:endParaRPr sz="28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57707" y="674369"/>
          <a:ext cx="8208975" cy="5953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2044"/>
                <a:gridCol w="6686931"/>
              </a:tblGrid>
              <a:tr h="3962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From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To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9448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Ch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onic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Disease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214629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“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Chroni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b="1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con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ditions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”</a:t>
                      </a:r>
                      <a:r>
                        <a:rPr sz="1400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des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ribes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all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health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oblems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that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persist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across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time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equi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som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 deg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 of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health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ma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agement.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Di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betes,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heart</a:t>
                      </a:r>
                      <a:r>
                        <a:rPr sz="14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dise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se,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dep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essi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on,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s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hi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z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ophrenia,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HIV/AID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substan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use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ong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ing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h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ysical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impairments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584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4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Hospita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based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1403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Populatio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b="1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focu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b="1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;</a:t>
                      </a:r>
                      <a:r>
                        <a:rPr sz="1400" b="1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Healt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syst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ems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onic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onditions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most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e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ff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whe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the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 prioriti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z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th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health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 defined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populat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on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2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ather</a:t>
                      </a:r>
                      <a:r>
                        <a:rPr sz="14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tha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th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singl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unit 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 patient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seekin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g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. </a:t>
                      </a:r>
                      <a:r>
                        <a:rPr sz="1400" spc="-35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opulation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management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is a lon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g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-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rm,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oac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st</a:t>
                      </a:r>
                      <a:r>
                        <a:rPr sz="1400" spc="-2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ategy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whic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ou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es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gani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z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 imp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spc="-20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qual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health outcom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 populat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ons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wit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we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know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we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 unders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to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medical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servi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ce needs.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Th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app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oach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edu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th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need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high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cos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t,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high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ntensi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ou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s.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ommu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ity</a:t>
                      </a:r>
                      <a:r>
                        <a:rPr sz="1400" b="1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b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sed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731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9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Cu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1320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Prev</a:t>
                      </a:r>
                      <a:r>
                        <a:rPr sz="1400" b="1" spc="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b="1" spc="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ion</a:t>
                      </a:r>
                      <a:r>
                        <a:rPr sz="1400" b="1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focu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b="1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5" dirty="0">
                          <a:latin typeface="Tahoma"/>
                          <a:cs typeface="Tahoma"/>
                        </a:rPr>
                        <a:t>: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edu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hea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lt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risks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the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 a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more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k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el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edu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substan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use,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st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op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using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ba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odu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 p</a:t>
                      </a:r>
                      <a:r>
                        <a:rPr sz="1400" spc="-2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actice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sa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sex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ea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t healt</a:t>
                      </a:r>
                      <a:r>
                        <a:rPr sz="1400" spc="-20" dirty="0">
                          <a:latin typeface="Tahoma"/>
                          <a:cs typeface="Tahoma"/>
                        </a:rPr>
                        <a:t>h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 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oods,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engag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 in p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h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ysica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activi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spc="-13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.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Quanti</a:t>
                      </a:r>
                      <a:r>
                        <a:rPr sz="1400" spc="-2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b="1" dirty="0">
                          <a:latin typeface="Tahoma"/>
                          <a:cs typeface="Tahoma"/>
                        </a:rPr>
                        <a:t>Qu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ty</a:t>
                      </a:r>
                      <a:r>
                        <a:rPr sz="1400" b="1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focu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b="1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5" dirty="0">
                          <a:latin typeface="Tahoma"/>
                          <a:cs typeface="Tahoma"/>
                        </a:rPr>
                        <a:t>: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cc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untable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ov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ding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ff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e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ficien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Single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45593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Integrati</a:t>
                      </a:r>
                      <a:r>
                        <a:rPr sz="1400" b="1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b="1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coor</a:t>
                      </a:r>
                      <a:r>
                        <a:rPr sz="1400" b="1" spc="5" dirty="0">
                          <a:latin typeface="Tahoma"/>
                          <a:cs typeface="Tahoma"/>
                        </a:rPr>
                        <a:t>d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tion,</a:t>
                      </a:r>
                      <a:r>
                        <a:rPr sz="1400" b="1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 c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ntinuit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b="1" spc="4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across all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egories 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chronic c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nditions, moving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be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ond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spc="-2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adit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onal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disease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boundaries.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518121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outine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28702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b="1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exibil</a:t>
                      </a:r>
                      <a:r>
                        <a:rPr sz="1400" b="1" spc="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ty/adaptability </a:t>
                      </a:r>
                      <a:r>
                        <a:rPr sz="1400" b="1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:</a:t>
                      </a:r>
                      <a:r>
                        <a:rPr sz="1400" b="1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sur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llance,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monitoring,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2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alu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atio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k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or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syst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ems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be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able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 ad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pt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changin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g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ntexts.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marL="85090" marR="57658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Biomedical app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oach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400" b="1" dirty="0">
                          <a:latin typeface="Tahoma"/>
                          <a:cs typeface="Tahoma"/>
                        </a:rPr>
                        <a:t>Bio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-Psych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-S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cia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b="1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approach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Medical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rvice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publi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b="1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he</a:t>
                      </a:r>
                      <a:r>
                        <a:rPr sz="1400" b="1" spc="-1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lth</a:t>
                      </a:r>
                      <a:r>
                        <a:rPr sz="1400" b="1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serv</a:t>
                      </a:r>
                      <a:r>
                        <a:rPr sz="1400" b="1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b="1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b="1" dirty="0">
                          <a:latin typeface="Tahoma"/>
                          <a:cs typeface="Tahoma"/>
                        </a:rPr>
                        <a:t>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4703" y="173228"/>
            <a:ext cx="6289675" cy="377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Characteristics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Acute Ca</a:t>
            </a:r>
            <a:r>
              <a:rPr sz="2400" spc="-40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 and Ch</a:t>
            </a:r>
            <a:r>
              <a:rPr sz="2400" spc="-4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onic Ca</a:t>
            </a:r>
            <a:r>
              <a:rPr sz="2400" spc="-50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</a:t>
            </a:r>
            <a:endParaRPr sz="24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4833" y="1096644"/>
          <a:ext cx="8686849" cy="5455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1776"/>
                <a:gridCol w="2800350"/>
                <a:gridCol w="4014723"/>
              </a:tblGrid>
              <a:tr h="518159">
                <a:tc>
                  <a:txBody>
                    <a:bodyPr/>
                    <a:lstStyle/>
                    <a:p>
                      <a:pPr marL="368935" marR="255904" indent="-10604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Charac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tics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Car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</a:t>
                      </a:r>
                      <a:r>
                        <a:rPr sz="1400" b="1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Type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Acute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Chronic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158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G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als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090" marR="285750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Cu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: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2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tore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 p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eviou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s le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el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unctioning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27876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Assistance 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care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: Mainta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independent l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iving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20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acilitate</a:t>
                      </a:r>
                      <a:r>
                        <a:rPr sz="14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succe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ul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per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sona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so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cial adjustment,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minimi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z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urther</a:t>
                      </a:r>
                      <a:r>
                        <a:rPr sz="14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det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erio</a:t>
                      </a:r>
                      <a:r>
                        <a:rPr sz="1400" spc="-2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ation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 p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h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ysica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mental hea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th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 a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re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en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acute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exac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rbation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chroni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conditions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1582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090" marR="836294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ov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ders of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140335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Spe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ci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lly</a:t>
                      </a:r>
                      <a:r>
                        <a:rPr sz="14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spc="-2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ned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hea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 human</a:t>
                      </a:r>
                      <a:r>
                        <a:rPr sz="14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servi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essi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onals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in institutions</a:t>
                      </a:r>
                      <a:r>
                        <a:rPr sz="14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up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acute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 purpo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ses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3556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Multiple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caregi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source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se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tings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often incl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u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des a netw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or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k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elati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riends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mmuni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servi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along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wit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 hospital, home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hea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lt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 ca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 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so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ial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servi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ce p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essi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onals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731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cope 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Primari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ly</a:t>
                      </a:r>
                      <a:r>
                        <a:rPr sz="1400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medical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1714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B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oad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sc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pe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so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mmuni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spc="-13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rsonal servi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as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we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as medical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ehabil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tati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1581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2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Qual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1047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Significan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go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ern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m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ent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nv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tment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outcome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measu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es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qual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standar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ds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or mo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hospita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-based</a:t>
                      </a:r>
                      <a:r>
                        <a:rPr sz="14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acute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nditions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5090" marR="273685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elati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el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spc="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w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measu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sses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qual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of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 p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ov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ded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by home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hea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lt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h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agencies,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mmuni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spc="-25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-based agencies, ambulatory</a:t>
                      </a:r>
                      <a:r>
                        <a:rPr sz="1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clinics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731519">
                <a:tc>
                  <a:txBody>
                    <a:bodyPr/>
                    <a:lstStyle/>
                    <a:p>
                      <a:pPr marL="85090" marR="540385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ganizations i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nv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ol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d</a:t>
                      </a:r>
                      <a:r>
                        <a:rPr sz="1400" spc="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ca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602615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400" spc="-13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ypical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400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occurs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withi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 one institution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8128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Multiple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organ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izations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equire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organ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izational c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llabo</a:t>
                      </a:r>
                      <a:r>
                        <a:rPr sz="1400" spc="-2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ation,</a:t>
                      </a:r>
                      <a:r>
                        <a:rPr sz="1400" spc="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m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y 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integ</a:t>
                      </a:r>
                      <a:r>
                        <a:rPr sz="1400" spc="-2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ate</a:t>
                      </a:r>
                      <a:r>
                        <a:rPr sz="14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primary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 acute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care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, and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long-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te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rm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 ca</a:t>
                      </a:r>
                      <a:r>
                        <a:rPr sz="14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4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needs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989" y="791209"/>
            <a:ext cx="8796655" cy="429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328670" algn="l"/>
                <a:tab pos="3926840" algn="l"/>
              </a:tabLst>
            </a:pPr>
            <a:r>
              <a:rPr sz="2800" dirty="0"/>
              <a:t>Disease</a:t>
            </a:r>
            <a:r>
              <a:rPr sz="2800" spc="-10" dirty="0"/>
              <a:t> </a:t>
            </a:r>
            <a:r>
              <a:rPr sz="2800" spc="-5" dirty="0"/>
              <a:t>Center</a:t>
            </a:r>
            <a:r>
              <a:rPr sz="2800" dirty="0"/>
              <a:t>ed	vs	</a:t>
            </a:r>
            <a:r>
              <a:rPr sz="2800" spc="-5" dirty="0"/>
              <a:t>Patien</a:t>
            </a:r>
            <a:r>
              <a:rPr sz="2800" dirty="0"/>
              <a:t>t </a:t>
            </a:r>
            <a:r>
              <a:rPr sz="2800" spc="-5" dirty="0"/>
              <a:t>Centere</a:t>
            </a:r>
            <a:r>
              <a:rPr sz="2800" dirty="0"/>
              <a:t>d</a:t>
            </a:r>
            <a:r>
              <a:rPr sz="2800" spc="10" dirty="0"/>
              <a:t> </a:t>
            </a:r>
            <a:r>
              <a:rPr sz="2800" spc="-5" dirty="0"/>
              <a:t>Diag</a:t>
            </a:r>
            <a:r>
              <a:rPr sz="2800" spc="5" dirty="0"/>
              <a:t>n</a:t>
            </a:r>
            <a:r>
              <a:rPr sz="2800" spc="-5" dirty="0"/>
              <a:t>osis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380" y="1981580"/>
            <a:ext cx="4495800" cy="4648200"/>
          </a:xfrm>
          <a:custGeom>
            <a:avLst/>
            <a:gdLst/>
            <a:ahLst/>
            <a:cxnLst/>
            <a:rect l="l" t="t" r="r" b="b"/>
            <a:pathLst>
              <a:path w="4495800" h="4648200">
                <a:moveTo>
                  <a:pt x="0" y="4648200"/>
                </a:moveTo>
                <a:lnTo>
                  <a:pt x="4495800" y="4648200"/>
                </a:lnTo>
                <a:lnTo>
                  <a:pt x="4495800" y="0"/>
                </a:lnTo>
                <a:lnTo>
                  <a:pt x="0" y="0"/>
                </a:lnTo>
                <a:lnTo>
                  <a:pt x="0" y="4648200"/>
                </a:lnTo>
                <a:close/>
              </a:path>
            </a:pathLst>
          </a:custGeom>
          <a:solidFill>
            <a:srgbClr val="9389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0" y="1981580"/>
            <a:ext cx="4495800" cy="4648200"/>
          </a:xfrm>
          <a:custGeom>
            <a:avLst/>
            <a:gdLst/>
            <a:ahLst/>
            <a:cxnLst/>
            <a:rect l="l" t="t" r="r" b="b"/>
            <a:pathLst>
              <a:path w="4495800" h="4648200">
                <a:moveTo>
                  <a:pt x="0" y="4648200"/>
                </a:moveTo>
                <a:lnTo>
                  <a:pt x="4495800" y="4648200"/>
                </a:lnTo>
                <a:lnTo>
                  <a:pt x="4495800" y="0"/>
                </a:lnTo>
                <a:lnTo>
                  <a:pt x="0" y="0"/>
                </a:lnTo>
                <a:lnTo>
                  <a:pt x="0" y="4648200"/>
                </a:lnTo>
                <a:close/>
              </a:path>
            </a:pathLst>
          </a:custGeom>
          <a:ln w="9906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1439" y="1989073"/>
            <a:ext cx="1710055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855"/>
              </a:lnSpc>
              <a:buFont typeface="Arial"/>
              <a:buChar char="•"/>
              <a:tabLst>
                <a:tab pos="342900" algn="l"/>
              </a:tabLst>
            </a:pPr>
            <a:r>
              <a:rPr sz="2400" b="1" spc="-5" dirty="0">
                <a:solidFill>
                  <a:srgbClr val="FFFF00"/>
                </a:solidFill>
                <a:latin typeface="Tahoma"/>
                <a:cs typeface="Tahoma"/>
              </a:rPr>
              <a:t>Anato</a:t>
            </a:r>
            <a:r>
              <a:rPr sz="2400" b="1" spc="-15" dirty="0">
                <a:solidFill>
                  <a:srgbClr val="FFFF00"/>
                </a:solidFill>
                <a:latin typeface="Tahoma"/>
                <a:cs typeface="Tahoma"/>
              </a:rPr>
              <a:t>m</a:t>
            </a:r>
            <a:r>
              <a:rPr sz="2400" b="1" spc="-5" dirty="0">
                <a:solidFill>
                  <a:srgbClr val="FFFF00"/>
                </a:solidFill>
                <a:latin typeface="Tahoma"/>
                <a:cs typeface="Tahoma"/>
              </a:rPr>
              <a:t>y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439" y="2793746"/>
            <a:ext cx="1882775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855"/>
              </a:lnSpc>
              <a:buFont typeface="Arial"/>
              <a:buChar char="•"/>
              <a:tabLst>
                <a:tab pos="342900" algn="l"/>
              </a:tabLst>
            </a:pPr>
            <a:r>
              <a:rPr sz="2400" b="1" spc="-5" dirty="0">
                <a:solidFill>
                  <a:srgbClr val="FFFF00"/>
                </a:solidFill>
                <a:latin typeface="Tahoma"/>
                <a:cs typeface="Tahoma"/>
              </a:rPr>
              <a:t>Pathology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21989" y="2793746"/>
            <a:ext cx="1180465" cy="357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10"/>
              </a:lnSpc>
            </a:pPr>
            <a:r>
              <a:rPr sz="2400" b="1" spc="-10" dirty="0">
                <a:solidFill>
                  <a:srgbClr val="FFFF00"/>
                </a:solidFill>
                <a:latin typeface="Tahoma"/>
                <a:cs typeface="Tahoma"/>
              </a:rPr>
              <a:t>Disease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439" y="3598417"/>
            <a:ext cx="1997710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855"/>
              </a:lnSpc>
              <a:buFont typeface="Arial"/>
              <a:buChar char="•"/>
              <a:tabLst>
                <a:tab pos="342900" algn="l"/>
              </a:tabLst>
            </a:pPr>
            <a:r>
              <a:rPr sz="2400" b="1" spc="-5" dirty="0">
                <a:solidFill>
                  <a:srgbClr val="FFFF00"/>
                </a:solidFill>
                <a:latin typeface="Tahoma"/>
                <a:cs typeface="Tahoma"/>
              </a:rPr>
              <a:t>Physiology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48580" y="1981580"/>
            <a:ext cx="4495800" cy="4648200"/>
          </a:xfrm>
          <a:custGeom>
            <a:avLst/>
            <a:gdLst/>
            <a:ahLst/>
            <a:cxnLst/>
            <a:rect l="l" t="t" r="r" b="b"/>
            <a:pathLst>
              <a:path w="4495800" h="4648200">
                <a:moveTo>
                  <a:pt x="0" y="4648200"/>
                </a:moveTo>
                <a:lnTo>
                  <a:pt x="4495800" y="4648200"/>
                </a:lnTo>
                <a:lnTo>
                  <a:pt x="4495800" y="0"/>
                </a:lnTo>
                <a:lnTo>
                  <a:pt x="0" y="0"/>
                </a:lnTo>
                <a:lnTo>
                  <a:pt x="0" y="4648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48580" y="1981580"/>
            <a:ext cx="4495800" cy="4648200"/>
          </a:xfrm>
          <a:custGeom>
            <a:avLst/>
            <a:gdLst/>
            <a:ahLst/>
            <a:cxnLst/>
            <a:rect l="l" t="t" r="r" b="b"/>
            <a:pathLst>
              <a:path w="4495800" h="4648200">
                <a:moveTo>
                  <a:pt x="0" y="4648200"/>
                </a:moveTo>
                <a:lnTo>
                  <a:pt x="4495800" y="4648200"/>
                </a:lnTo>
                <a:lnTo>
                  <a:pt x="4495800" y="0"/>
                </a:lnTo>
                <a:lnTo>
                  <a:pt x="0" y="0"/>
                </a:lnTo>
                <a:lnTo>
                  <a:pt x="0" y="4648200"/>
                </a:lnTo>
                <a:close/>
              </a:path>
            </a:pathLst>
          </a:custGeom>
          <a:ln w="9906">
            <a:solidFill>
              <a:srgbClr val="CCFF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739894" y="1989073"/>
            <a:ext cx="3047365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855"/>
              </a:lnSpc>
              <a:buFont typeface="Arial"/>
              <a:buChar char="•"/>
              <a:tabLst>
                <a:tab pos="342900" algn="l"/>
              </a:tabLst>
            </a:pP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Ide</a:t>
            </a: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Exp</a:t>
            </a: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ctat</a:t>
            </a: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26069" y="2793746"/>
            <a:ext cx="1020444" cy="357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10"/>
              </a:lnSpc>
            </a:pP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Illness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39894" y="2835402"/>
            <a:ext cx="1673225" cy="644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590"/>
              </a:lnSpc>
              <a:buFont typeface="Arial"/>
              <a:buChar char="•"/>
              <a:tabLst>
                <a:tab pos="342900" algn="l"/>
              </a:tabLst>
            </a:pP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Function 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Illness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39894" y="3927855"/>
            <a:ext cx="2893695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855"/>
              </a:lnSpc>
              <a:buFont typeface="Arial"/>
              <a:buChar char="•"/>
              <a:tabLst>
                <a:tab pos="342900" algn="l"/>
              </a:tabLst>
            </a:pP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Feelin</a:t>
            </a:r>
            <a:r>
              <a:rPr sz="2400" b="1" spc="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, Concern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39894" y="4732528"/>
            <a:ext cx="3295015" cy="1569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ct val="100000"/>
              </a:lnSpc>
              <a:buFont typeface="Arial"/>
              <a:buChar char="•"/>
              <a:tabLst>
                <a:tab pos="342900" algn="l"/>
              </a:tabLst>
            </a:pP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Fa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ily,</a:t>
            </a:r>
            <a:r>
              <a:rPr sz="2400" b="1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Community</a:t>
            </a:r>
            <a:endParaRPr sz="2400">
              <a:latin typeface="Tahoma"/>
              <a:cs typeface="Tahoma"/>
            </a:endParaRPr>
          </a:p>
          <a:p>
            <a:pPr marL="342900" indent="-3429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342900" algn="l"/>
              </a:tabLst>
            </a:pP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Environm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ent</a:t>
            </a:r>
            <a:endParaRPr sz="2400">
              <a:latin typeface="Tahoma"/>
              <a:cs typeface="Tahoma"/>
            </a:endParaRPr>
          </a:p>
          <a:p>
            <a:pPr marL="342900" indent="-342900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342900" algn="l"/>
              </a:tabLst>
            </a:pP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Income</a:t>
            </a:r>
            <a:endParaRPr sz="2400">
              <a:latin typeface="Tahoma"/>
              <a:cs typeface="Tahoma"/>
            </a:endParaRPr>
          </a:p>
          <a:p>
            <a:pPr marL="342900" indent="-342900">
              <a:lnSpc>
                <a:spcPts val="2855"/>
              </a:lnSpc>
              <a:spcBef>
                <a:spcPts val="285"/>
              </a:spcBef>
              <a:buFont typeface="Arial"/>
              <a:buChar char="•"/>
              <a:tabLst>
                <a:tab pos="342900" algn="l"/>
              </a:tabLst>
            </a:pP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Work place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419985" y="2264917"/>
            <a:ext cx="628650" cy="554990"/>
          </a:xfrm>
          <a:custGeom>
            <a:avLst/>
            <a:gdLst/>
            <a:ahLst/>
            <a:cxnLst/>
            <a:rect l="l" t="t" r="r" b="b"/>
            <a:pathLst>
              <a:path w="628650" h="554989">
                <a:moveTo>
                  <a:pt x="480545" y="463539"/>
                </a:moveTo>
                <a:lnTo>
                  <a:pt x="442975" y="506476"/>
                </a:lnTo>
                <a:lnTo>
                  <a:pt x="628395" y="554863"/>
                </a:lnTo>
                <a:lnTo>
                  <a:pt x="598755" y="482346"/>
                </a:lnTo>
                <a:lnTo>
                  <a:pt x="502031" y="482346"/>
                </a:lnTo>
                <a:lnTo>
                  <a:pt x="480545" y="463539"/>
                </a:lnTo>
                <a:close/>
              </a:path>
              <a:path w="628650" h="554989">
                <a:moveTo>
                  <a:pt x="518232" y="420468"/>
                </a:moveTo>
                <a:lnTo>
                  <a:pt x="480545" y="463539"/>
                </a:lnTo>
                <a:lnTo>
                  <a:pt x="502031" y="482346"/>
                </a:lnTo>
                <a:lnTo>
                  <a:pt x="539750" y="439293"/>
                </a:lnTo>
                <a:lnTo>
                  <a:pt x="518232" y="420468"/>
                </a:lnTo>
                <a:close/>
              </a:path>
              <a:path w="628650" h="554989">
                <a:moveTo>
                  <a:pt x="555878" y="377444"/>
                </a:moveTo>
                <a:lnTo>
                  <a:pt x="518232" y="420468"/>
                </a:lnTo>
                <a:lnTo>
                  <a:pt x="539750" y="439293"/>
                </a:lnTo>
                <a:lnTo>
                  <a:pt x="502031" y="482346"/>
                </a:lnTo>
                <a:lnTo>
                  <a:pt x="598755" y="482346"/>
                </a:lnTo>
                <a:lnTo>
                  <a:pt x="555878" y="377444"/>
                </a:lnTo>
                <a:close/>
              </a:path>
              <a:path w="628650" h="554989">
                <a:moveTo>
                  <a:pt x="37591" y="0"/>
                </a:moveTo>
                <a:lnTo>
                  <a:pt x="0" y="42926"/>
                </a:lnTo>
                <a:lnTo>
                  <a:pt x="480545" y="463539"/>
                </a:lnTo>
                <a:lnTo>
                  <a:pt x="518232" y="420468"/>
                </a:lnTo>
                <a:lnTo>
                  <a:pt x="3759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33980" y="2962655"/>
            <a:ext cx="381000" cy="171450"/>
          </a:xfrm>
          <a:custGeom>
            <a:avLst/>
            <a:gdLst/>
            <a:ahLst/>
            <a:cxnLst/>
            <a:rect l="l" t="t" r="r" b="b"/>
            <a:pathLst>
              <a:path w="381000" h="171450">
                <a:moveTo>
                  <a:pt x="209550" y="0"/>
                </a:moveTo>
                <a:lnTo>
                  <a:pt x="209550" y="171450"/>
                </a:lnTo>
                <a:lnTo>
                  <a:pt x="323850" y="114300"/>
                </a:lnTo>
                <a:lnTo>
                  <a:pt x="238125" y="114300"/>
                </a:lnTo>
                <a:lnTo>
                  <a:pt x="238125" y="57150"/>
                </a:lnTo>
                <a:lnTo>
                  <a:pt x="323850" y="57150"/>
                </a:lnTo>
                <a:lnTo>
                  <a:pt x="209550" y="0"/>
                </a:lnTo>
                <a:close/>
              </a:path>
              <a:path w="381000" h="171450">
                <a:moveTo>
                  <a:pt x="209550" y="57150"/>
                </a:moveTo>
                <a:lnTo>
                  <a:pt x="0" y="57150"/>
                </a:lnTo>
                <a:lnTo>
                  <a:pt x="0" y="114300"/>
                </a:lnTo>
                <a:lnTo>
                  <a:pt x="209550" y="114300"/>
                </a:lnTo>
                <a:lnTo>
                  <a:pt x="209550" y="57150"/>
                </a:lnTo>
                <a:close/>
              </a:path>
              <a:path w="381000" h="171450">
                <a:moveTo>
                  <a:pt x="323850" y="57150"/>
                </a:moveTo>
                <a:lnTo>
                  <a:pt x="238125" y="57150"/>
                </a:lnTo>
                <a:lnTo>
                  <a:pt x="238125" y="114300"/>
                </a:lnTo>
                <a:lnTo>
                  <a:pt x="323850" y="114300"/>
                </a:lnTo>
                <a:lnTo>
                  <a:pt x="381000" y="85725"/>
                </a:lnTo>
                <a:lnTo>
                  <a:pt x="323850" y="5715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47188" y="3429380"/>
            <a:ext cx="401320" cy="401320"/>
          </a:xfrm>
          <a:custGeom>
            <a:avLst/>
            <a:gdLst/>
            <a:ahLst/>
            <a:cxnLst/>
            <a:rect l="l" t="t" r="r" b="b"/>
            <a:pathLst>
              <a:path w="401319" h="401320">
                <a:moveTo>
                  <a:pt x="259719" y="100969"/>
                </a:moveTo>
                <a:lnTo>
                  <a:pt x="0" y="360807"/>
                </a:lnTo>
                <a:lnTo>
                  <a:pt x="40386" y="401193"/>
                </a:lnTo>
                <a:lnTo>
                  <a:pt x="300223" y="141473"/>
                </a:lnTo>
                <a:lnTo>
                  <a:pt x="259719" y="100969"/>
                </a:lnTo>
                <a:close/>
              </a:path>
              <a:path w="401319" h="401320">
                <a:moveTo>
                  <a:pt x="374287" y="80772"/>
                </a:moveTo>
                <a:lnTo>
                  <a:pt x="279907" y="80772"/>
                </a:lnTo>
                <a:lnTo>
                  <a:pt x="320420" y="121285"/>
                </a:lnTo>
                <a:lnTo>
                  <a:pt x="300223" y="141473"/>
                </a:lnTo>
                <a:lnTo>
                  <a:pt x="340613" y="181864"/>
                </a:lnTo>
                <a:lnTo>
                  <a:pt x="374287" y="80772"/>
                </a:lnTo>
                <a:close/>
              </a:path>
              <a:path w="401319" h="401320">
                <a:moveTo>
                  <a:pt x="279907" y="80772"/>
                </a:moveTo>
                <a:lnTo>
                  <a:pt x="259719" y="100969"/>
                </a:lnTo>
                <a:lnTo>
                  <a:pt x="300223" y="141473"/>
                </a:lnTo>
                <a:lnTo>
                  <a:pt x="320420" y="121285"/>
                </a:lnTo>
                <a:lnTo>
                  <a:pt x="279907" y="80772"/>
                </a:lnTo>
                <a:close/>
              </a:path>
              <a:path w="401319" h="401320">
                <a:moveTo>
                  <a:pt x="401193" y="0"/>
                </a:moveTo>
                <a:lnTo>
                  <a:pt x="219329" y="60579"/>
                </a:lnTo>
                <a:lnTo>
                  <a:pt x="259719" y="100969"/>
                </a:lnTo>
                <a:lnTo>
                  <a:pt x="279907" y="80772"/>
                </a:lnTo>
                <a:lnTo>
                  <a:pt x="374287" y="80772"/>
                </a:lnTo>
                <a:lnTo>
                  <a:pt x="401193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724520" y="2338704"/>
            <a:ext cx="303530" cy="442595"/>
          </a:xfrm>
          <a:custGeom>
            <a:avLst/>
            <a:gdLst/>
            <a:ahLst/>
            <a:cxnLst/>
            <a:rect l="l" t="t" r="r" b="b"/>
            <a:pathLst>
              <a:path w="303529" h="442594">
                <a:moveTo>
                  <a:pt x="223985" y="357970"/>
                </a:moveTo>
                <a:lnTo>
                  <a:pt x="192277" y="379095"/>
                </a:lnTo>
                <a:lnTo>
                  <a:pt x="303149" y="442595"/>
                </a:lnTo>
                <a:lnTo>
                  <a:pt x="294620" y="373888"/>
                </a:lnTo>
                <a:lnTo>
                  <a:pt x="234569" y="373888"/>
                </a:lnTo>
                <a:lnTo>
                  <a:pt x="223985" y="357970"/>
                </a:lnTo>
                <a:close/>
              </a:path>
              <a:path w="303529" h="442594">
                <a:moveTo>
                  <a:pt x="255759" y="336802"/>
                </a:moveTo>
                <a:lnTo>
                  <a:pt x="223985" y="357970"/>
                </a:lnTo>
                <a:lnTo>
                  <a:pt x="234569" y="373888"/>
                </a:lnTo>
                <a:lnTo>
                  <a:pt x="266319" y="352679"/>
                </a:lnTo>
                <a:lnTo>
                  <a:pt x="255759" y="336802"/>
                </a:lnTo>
                <a:close/>
              </a:path>
              <a:path w="303529" h="442594">
                <a:moveTo>
                  <a:pt x="287400" y="315722"/>
                </a:moveTo>
                <a:lnTo>
                  <a:pt x="255759" y="336802"/>
                </a:lnTo>
                <a:lnTo>
                  <a:pt x="266319" y="352679"/>
                </a:lnTo>
                <a:lnTo>
                  <a:pt x="234569" y="373888"/>
                </a:lnTo>
                <a:lnTo>
                  <a:pt x="294620" y="373888"/>
                </a:lnTo>
                <a:lnTo>
                  <a:pt x="287400" y="315722"/>
                </a:lnTo>
                <a:close/>
              </a:path>
              <a:path w="303529" h="442594">
                <a:moveTo>
                  <a:pt x="31750" y="0"/>
                </a:moveTo>
                <a:lnTo>
                  <a:pt x="0" y="21082"/>
                </a:lnTo>
                <a:lnTo>
                  <a:pt x="223985" y="357970"/>
                </a:lnTo>
                <a:lnTo>
                  <a:pt x="255759" y="336802"/>
                </a:lnTo>
                <a:lnTo>
                  <a:pt x="31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88252" y="3011423"/>
            <a:ext cx="721360" cy="114300"/>
          </a:xfrm>
          <a:custGeom>
            <a:avLst/>
            <a:gdLst/>
            <a:ahLst/>
            <a:cxnLst/>
            <a:rect l="l" t="t" r="r" b="b"/>
            <a:pathLst>
              <a:path w="721359" h="114300">
                <a:moveTo>
                  <a:pt x="606551" y="0"/>
                </a:moveTo>
                <a:lnTo>
                  <a:pt x="606551" y="114300"/>
                </a:lnTo>
                <a:lnTo>
                  <a:pt x="682751" y="76200"/>
                </a:lnTo>
                <a:lnTo>
                  <a:pt x="625601" y="76200"/>
                </a:lnTo>
                <a:lnTo>
                  <a:pt x="625601" y="38100"/>
                </a:lnTo>
                <a:lnTo>
                  <a:pt x="682751" y="38100"/>
                </a:lnTo>
                <a:lnTo>
                  <a:pt x="606551" y="0"/>
                </a:lnTo>
                <a:close/>
              </a:path>
              <a:path w="721359" h="114300">
                <a:moveTo>
                  <a:pt x="606551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606551" y="76200"/>
                </a:lnTo>
                <a:lnTo>
                  <a:pt x="606551" y="38100"/>
                </a:lnTo>
                <a:close/>
              </a:path>
              <a:path w="721359" h="114300">
                <a:moveTo>
                  <a:pt x="682751" y="38100"/>
                </a:moveTo>
                <a:lnTo>
                  <a:pt x="625601" y="38100"/>
                </a:lnTo>
                <a:lnTo>
                  <a:pt x="625601" y="76200"/>
                </a:lnTo>
                <a:lnTo>
                  <a:pt x="682751" y="76200"/>
                </a:lnTo>
                <a:lnTo>
                  <a:pt x="720851" y="57150"/>
                </a:lnTo>
                <a:lnTo>
                  <a:pt x="682751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08875" y="3284220"/>
            <a:ext cx="303530" cy="442595"/>
          </a:xfrm>
          <a:custGeom>
            <a:avLst/>
            <a:gdLst/>
            <a:ahLst/>
            <a:cxnLst/>
            <a:rect l="l" t="t" r="r" b="b"/>
            <a:pathLst>
              <a:path w="303529" h="442595">
                <a:moveTo>
                  <a:pt x="223985" y="84624"/>
                </a:moveTo>
                <a:lnTo>
                  <a:pt x="0" y="421512"/>
                </a:lnTo>
                <a:lnTo>
                  <a:pt x="31750" y="442594"/>
                </a:lnTo>
                <a:lnTo>
                  <a:pt x="255759" y="105792"/>
                </a:lnTo>
                <a:lnTo>
                  <a:pt x="223985" y="84624"/>
                </a:lnTo>
                <a:close/>
              </a:path>
              <a:path w="303529" h="442595">
                <a:moveTo>
                  <a:pt x="294620" y="68706"/>
                </a:moveTo>
                <a:lnTo>
                  <a:pt x="234569" y="68706"/>
                </a:lnTo>
                <a:lnTo>
                  <a:pt x="266319" y="89915"/>
                </a:lnTo>
                <a:lnTo>
                  <a:pt x="255759" y="105792"/>
                </a:lnTo>
                <a:lnTo>
                  <a:pt x="287400" y="126872"/>
                </a:lnTo>
                <a:lnTo>
                  <a:pt x="294620" y="68706"/>
                </a:lnTo>
                <a:close/>
              </a:path>
              <a:path w="303529" h="442595">
                <a:moveTo>
                  <a:pt x="234569" y="68706"/>
                </a:moveTo>
                <a:lnTo>
                  <a:pt x="223985" y="84624"/>
                </a:lnTo>
                <a:lnTo>
                  <a:pt x="255759" y="105792"/>
                </a:lnTo>
                <a:lnTo>
                  <a:pt x="266319" y="89915"/>
                </a:lnTo>
                <a:lnTo>
                  <a:pt x="234569" y="68706"/>
                </a:lnTo>
                <a:close/>
              </a:path>
              <a:path w="303529" h="442595">
                <a:moveTo>
                  <a:pt x="303149" y="0"/>
                </a:moveTo>
                <a:lnTo>
                  <a:pt x="192277" y="63500"/>
                </a:lnTo>
                <a:lnTo>
                  <a:pt x="223985" y="84624"/>
                </a:lnTo>
                <a:lnTo>
                  <a:pt x="234569" y="68706"/>
                </a:lnTo>
                <a:lnTo>
                  <a:pt x="294620" y="68706"/>
                </a:lnTo>
                <a:lnTo>
                  <a:pt x="3031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3152" y="6136640"/>
            <a:ext cx="6356350" cy="340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spc="-5" dirty="0">
                <a:latin typeface="Tahoma"/>
                <a:cs typeface="Tahoma"/>
              </a:rPr>
              <a:t>Su</a:t>
            </a:r>
            <a:r>
              <a:rPr sz="2200" b="1" dirty="0">
                <a:latin typeface="Tahoma"/>
                <a:cs typeface="Tahoma"/>
              </a:rPr>
              <a:t>b</a:t>
            </a:r>
            <a:r>
              <a:rPr sz="2200" b="1" spc="-5" dirty="0">
                <a:latin typeface="Tahoma"/>
                <a:cs typeface="Tahoma"/>
              </a:rPr>
              <a:t>-optima</a:t>
            </a:r>
            <a:r>
              <a:rPr sz="2200" b="1" dirty="0">
                <a:latin typeface="Tahoma"/>
                <a:cs typeface="Tahoma"/>
              </a:rPr>
              <a:t>l </a:t>
            </a:r>
            <a:r>
              <a:rPr sz="2200" b="1" spc="-5" dirty="0">
                <a:latin typeface="Tahoma"/>
                <a:cs typeface="Tahoma"/>
              </a:rPr>
              <a:t>functiona</a:t>
            </a:r>
            <a:r>
              <a:rPr sz="2200" b="1" dirty="0">
                <a:latin typeface="Tahoma"/>
                <a:cs typeface="Tahoma"/>
              </a:rPr>
              <a:t>l and</a:t>
            </a:r>
            <a:r>
              <a:rPr sz="2200" b="1" spc="-5" dirty="0">
                <a:latin typeface="Tahoma"/>
                <a:cs typeface="Tahoma"/>
              </a:rPr>
              <a:t> </a:t>
            </a:r>
            <a:r>
              <a:rPr sz="2200" b="1" spc="5" dirty="0">
                <a:latin typeface="Tahoma"/>
                <a:cs typeface="Tahoma"/>
              </a:rPr>
              <a:t>c</a:t>
            </a:r>
            <a:r>
              <a:rPr sz="2200" b="1" dirty="0">
                <a:latin typeface="Tahoma"/>
                <a:cs typeface="Tahoma"/>
              </a:rPr>
              <a:t>linical </a:t>
            </a:r>
            <a:r>
              <a:rPr sz="2200" b="1" spc="-5" dirty="0">
                <a:latin typeface="Tahoma"/>
                <a:cs typeface="Tahoma"/>
              </a:rPr>
              <a:t>outcomes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9913" y="1978076"/>
            <a:ext cx="8724265" cy="3854450"/>
          </a:xfrm>
          <a:custGeom>
            <a:avLst/>
            <a:gdLst/>
            <a:ahLst/>
            <a:cxnLst/>
            <a:rect l="l" t="t" r="r" b="b"/>
            <a:pathLst>
              <a:path w="8724265" h="3854450">
                <a:moveTo>
                  <a:pt x="5677273" y="3200346"/>
                </a:moveTo>
                <a:lnTo>
                  <a:pt x="3253777" y="3200346"/>
                </a:lnTo>
                <a:lnTo>
                  <a:pt x="4513915" y="3854235"/>
                </a:lnTo>
                <a:lnTo>
                  <a:pt x="5677273" y="3200346"/>
                </a:lnTo>
                <a:close/>
              </a:path>
              <a:path w="8724265" h="3854450">
                <a:moveTo>
                  <a:pt x="1136311" y="0"/>
                </a:moveTo>
                <a:lnTo>
                  <a:pt x="0" y="0"/>
                </a:lnTo>
                <a:lnTo>
                  <a:pt x="619374" y="415370"/>
                </a:lnTo>
                <a:lnTo>
                  <a:pt x="909385" y="619592"/>
                </a:lnTo>
                <a:lnTo>
                  <a:pt x="1227413" y="839766"/>
                </a:lnTo>
                <a:lnTo>
                  <a:pt x="1437635" y="989836"/>
                </a:lnTo>
                <a:lnTo>
                  <a:pt x="1675367" y="1165933"/>
                </a:lnTo>
                <a:lnTo>
                  <a:pt x="1965355" y="1386107"/>
                </a:lnTo>
                <a:lnTo>
                  <a:pt x="2340988" y="1678063"/>
                </a:lnTo>
                <a:lnTo>
                  <a:pt x="2534550" y="1846394"/>
                </a:lnTo>
                <a:lnTo>
                  <a:pt x="2706015" y="1987229"/>
                </a:lnTo>
                <a:lnTo>
                  <a:pt x="2905543" y="2155770"/>
                </a:lnTo>
                <a:lnTo>
                  <a:pt x="3082311" y="2310416"/>
                </a:lnTo>
                <a:lnTo>
                  <a:pt x="3250462" y="2460445"/>
                </a:lnTo>
                <a:lnTo>
                  <a:pt x="3441372" y="2636584"/>
                </a:lnTo>
                <a:lnTo>
                  <a:pt x="3609965" y="2809659"/>
                </a:lnTo>
                <a:lnTo>
                  <a:pt x="3739890" y="2952005"/>
                </a:lnTo>
                <a:lnTo>
                  <a:pt x="3830926" y="3086167"/>
                </a:lnTo>
                <a:lnTo>
                  <a:pt x="3881084" y="3200346"/>
                </a:lnTo>
                <a:lnTo>
                  <a:pt x="5049744" y="3200346"/>
                </a:lnTo>
                <a:lnTo>
                  <a:pt x="5121999" y="3053403"/>
                </a:lnTo>
                <a:lnTo>
                  <a:pt x="5218558" y="2880328"/>
                </a:lnTo>
                <a:lnTo>
                  <a:pt x="5304901" y="2750764"/>
                </a:lnTo>
                <a:lnTo>
                  <a:pt x="4342671" y="2750764"/>
                </a:lnTo>
                <a:lnTo>
                  <a:pt x="4190650" y="2539804"/>
                </a:lnTo>
                <a:lnTo>
                  <a:pt x="4024487" y="2344712"/>
                </a:lnTo>
                <a:lnTo>
                  <a:pt x="3820320" y="2127603"/>
                </a:lnTo>
                <a:lnTo>
                  <a:pt x="3621234" y="1935596"/>
                </a:lnTo>
                <a:lnTo>
                  <a:pt x="3430545" y="1760969"/>
                </a:lnTo>
                <a:lnTo>
                  <a:pt x="3192792" y="1557796"/>
                </a:lnTo>
                <a:lnTo>
                  <a:pt x="2982437" y="1389255"/>
                </a:lnTo>
                <a:lnTo>
                  <a:pt x="2756173" y="1211479"/>
                </a:lnTo>
                <a:lnTo>
                  <a:pt x="2493672" y="1017961"/>
                </a:lnTo>
                <a:lnTo>
                  <a:pt x="2205761" y="800936"/>
                </a:lnTo>
                <a:lnTo>
                  <a:pt x="1896416" y="574466"/>
                </a:lnTo>
                <a:lnTo>
                  <a:pt x="1387499" y="192048"/>
                </a:lnTo>
                <a:lnTo>
                  <a:pt x="1136311" y="0"/>
                </a:lnTo>
                <a:close/>
              </a:path>
              <a:path w="8724265" h="3854450">
                <a:moveTo>
                  <a:pt x="7650671" y="0"/>
                </a:moveTo>
                <a:lnTo>
                  <a:pt x="7053857" y="259212"/>
                </a:lnTo>
                <a:lnTo>
                  <a:pt x="6702972" y="434260"/>
                </a:lnTo>
                <a:lnTo>
                  <a:pt x="6365565" y="637013"/>
                </a:lnTo>
                <a:lnTo>
                  <a:pt x="6056220" y="855717"/>
                </a:lnTo>
                <a:lnTo>
                  <a:pt x="5661142" y="1149142"/>
                </a:lnTo>
                <a:lnTo>
                  <a:pt x="5387151" y="1396811"/>
                </a:lnTo>
                <a:lnTo>
                  <a:pt x="5160888" y="1626850"/>
                </a:lnTo>
                <a:lnTo>
                  <a:pt x="4961360" y="1859197"/>
                </a:lnTo>
                <a:lnTo>
                  <a:pt x="4779289" y="2099436"/>
                </a:lnTo>
                <a:lnTo>
                  <a:pt x="4610475" y="2338563"/>
                </a:lnTo>
                <a:lnTo>
                  <a:pt x="4469723" y="2561822"/>
                </a:lnTo>
                <a:lnTo>
                  <a:pt x="4342671" y="2750764"/>
                </a:lnTo>
                <a:lnTo>
                  <a:pt x="5304901" y="2750764"/>
                </a:lnTo>
                <a:lnTo>
                  <a:pt x="5306943" y="2747699"/>
                </a:lnTo>
                <a:lnTo>
                  <a:pt x="5442833" y="2557225"/>
                </a:lnTo>
                <a:lnTo>
                  <a:pt x="5627556" y="2313481"/>
                </a:lnTo>
                <a:lnTo>
                  <a:pt x="5787753" y="2124539"/>
                </a:lnTo>
                <a:lnTo>
                  <a:pt x="6266354" y="1639023"/>
                </a:lnTo>
                <a:lnTo>
                  <a:pt x="6506759" y="1442567"/>
                </a:lnTo>
                <a:lnTo>
                  <a:pt x="6857644" y="1175798"/>
                </a:lnTo>
                <a:lnTo>
                  <a:pt x="7252943" y="902312"/>
                </a:lnTo>
                <a:lnTo>
                  <a:pt x="7623273" y="675842"/>
                </a:lnTo>
                <a:lnTo>
                  <a:pt x="8010175" y="451051"/>
                </a:lnTo>
                <a:lnTo>
                  <a:pt x="8460934" y="202752"/>
                </a:lnTo>
                <a:lnTo>
                  <a:pt x="8724085" y="81290"/>
                </a:lnTo>
                <a:lnTo>
                  <a:pt x="7650671" y="0"/>
                </a:lnTo>
                <a:close/>
              </a:path>
            </a:pathLst>
          </a:custGeom>
          <a:solidFill>
            <a:srgbClr val="608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57788" y="5181508"/>
            <a:ext cx="1053465" cy="64135"/>
          </a:xfrm>
          <a:custGeom>
            <a:avLst/>
            <a:gdLst/>
            <a:ahLst/>
            <a:cxnLst/>
            <a:rect l="l" t="t" r="r" b="b"/>
            <a:pathLst>
              <a:path w="1053464" h="64135">
                <a:moveTo>
                  <a:pt x="1053319" y="0"/>
                </a:moveTo>
                <a:lnTo>
                  <a:pt x="411870" y="0"/>
                </a:lnTo>
                <a:lnTo>
                  <a:pt x="0" y="63995"/>
                </a:lnTo>
                <a:lnTo>
                  <a:pt x="616701" y="63995"/>
                </a:lnTo>
                <a:lnTo>
                  <a:pt x="1053319" y="0"/>
                </a:lnTo>
                <a:close/>
              </a:path>
            </a:pathLst>
          </a:custGeom>
          <a:solidFill>
            <a:srgbClr val="608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21958" y="5181508"/>
            <a:ext cx="1581785" cy="715010"/>
          </a:xfrm>
          <a:custGeom>
            <a:avLst/>
            <a:gdLst/>
            <a:ahLst/>
            <a:cxnLst/>
            <a:rect l="l" t="t" r="r" b="b"/>
            <a:pathLst>
              <a:path w="1581785" h="715010">
                <a:moveTo>
                  <a:pt x="1581194" y="0"/>
                </a:moveTo>
                <a:lnTo>
                  <a:pt x="1155182" y="63995"/>
                </a:lnTo>
                <a:lnTo>
                  <a:pt x="0" y="714815"/>
                </a:lnTo>
                <a:lnTo>
                  <a:pt x="414522" y="650803"/>
                </a:lnTo>
                <a:lnTo>
                  <a:pt x="1581194" y="0"/>
                </a:lnTo>
                <a:close/>
              </a:path>
            </a:pathLst>
          </a:custGeom>
          <a:solidFill>
            <a:srgbClr val="608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4471" y="5181508"/>
            <a:ext cx="779780" cy="64135"/>
          </a:xfrm>
          <a:custGeom>
            <a:avLst/>
            <a:gdLst/>
            <a:ahLst/>
            <a:cxnLst/>
            <a:rect l="l" t="t" r="r" b="b"/>
            <a:pathLst>
              <a:path w="779779" h="64135">
                <a:moveTo>
                  <a:pt x="779549" y="0"/>
                </a:moveTo>
                <a:lnTo>
                  <a:pt x="397729" y="0"/>
                </a:lnTo>
                <a:lnTo>
                  <a:pt x="0" y="63995"/>
                </a:lnTo>
                <a:lnTo>
                  <a:pt x="649624" y="63995"/>
                </a:lnTo>
                <a:lnTo>
                  <a:pt x="779549" y="0"/>
                </a:lnTo>
                <a:close/>
              </a:path>
            </a:pathLst>
          </a:custGeom>
          <a:solidFill>
            <a:srgbClr val="608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67332" y="1978076"/>
            <a:ext cx="1477010" cy="64135"/>
          </a:xfrm>
          <a:custGeom>
            <a:avLst/>
            <a:gdLst/>
            <a:ahLst/>
            <a:cxnLst/>
            <a:rect l="l" t="t" r="r" b="b"/>
            <a:pathLst>
              <a:path w="1477009" h="64135">
                <a:moveTo>
                  <a:pt x="1476666" y="0"/>
                </a:moveTo>
                <a:lnTo>
                  <a:pt x="409217" y="0"/>
                </a:lnTo>
                <a:lnTo>
                  <a:pt x="0" y="64015"/>
                </a:lnTo>
                <a:lnTo>
                  <a:pt x="1232960" y="64015"/>
                </a:lnTo>
                <a:lnTo>
                  <a:pt x="1476666" y="25871"/>
                </a:lnTo>
                <a:lnTo>
                  <a:pt x="1476666" y="0"/>
                </a:lnTo>
                <a:close/>
              </a:path>
            </a:pathLst>
          </a:custGeom>
          <a:solidFill>
            <a:srgbClr val="608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94" y="1978076"/>
            <a:ext cx="1542415" cy="69215"/>
          </a:xfrm>
          <a:custGeom>
            <a:avLst/>
            <a:gdLst/>
            <a:ahLst/>
            <a:cxnLst/>
            <a:rect l="l" t="t" r="r" b="b"/>
            <a:pathLst>
              <a:path w="1542415" h="69214">
                <a:moveTo>
                  <a:pt x="1542217" y="0"/>
                </a:moveTo>
                <a:lnTo>
                  <a:pt x="423162" y="0"/>
                </a:lnTo>
                <a:lnTo>
                  <a:pt x="0" y="64016"/>
                </a:lnTo>
                <a:lnTo>
                  <a:pt x="1122303" y="68633"/>
                </a:lnTo>
                <a:lnTo>
                  <a:pt x="1542217" y="0"/>
                </a:lnTo>
                <a:close/>
              </a:path>
            </a:pathLst>
          </a:custGeom>
          <a:solidFill>
            <a:srgbClr val="608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90" y="2045240"/>
            <a:ext cx="8903335" cy="3854450"/>
          </a:xfrm>
          <a:custGeom>
            <a:avLst/>
            <a:gdLst/>
            <a:ahLst/>
            <a:cxnLst/>
            <a:rect l="l" t="t" r="r" b="b"/>
            <a:pathLst>
              <a:path w="8903335" h="3854450">
                <a:moveTo>
                  <a:pt x="5679925" y="3200262"/>
                </a:moveTo>
                <a:lnTo>
                  <a:pt x="3256429" y="3200262"/>
                </a:lnTo>
                <a:lnTo>
                  <a:pt x="4513916" y="3854155"/>
                </a:lnTo>
                <a:lnTo>
                  <a:pt x="5679925" y="3200262"/>
                </a:lnTo>
                <a:close/>
              </a:path>
              <a:path w="8903335" h="3854450">
                <a:moveTo>
                  <a:pt x="1139008" y="0"/>
                </a:moveTo>
                <a:lnTo>
                  <a:pt x="0" y="0"/>
                </a:lnTo>
                <a:lnTo>
                  <a:pt x="619353" y="415160"/>
                </a:lnTo>
                <a:lnTo>
                  <a:pt x="912059" y="621061"/>
                </a:lnTo>
                <a:lnTo>
                  <a:pt x="1230110" y="841235"/>
                </a:lnTo>
                <a:lnTo>
                  <a:pt x="1437636" y="989836"/>
                </a:lnTo>
                <a:lnTo>
                  <a:pt x="1678042" y="1165933"/>
                </a:lnTo>
                <a:lnTo>
                  <a:pt x="1968052" y="1386107"/>
                </a:lnTo>
                <a:lnTo>
                  <a:pt x="2343862" y="1679532"/>
                </a:lnTo>
                <a:lnTo>
                  <a:pt x="2537203" y="1846814"/>
                </a:lnTo>
                <a:lnTo>
                  <a:pt x="2908196" y="2157219"/>
                </a:lnTo>
                <a:lnTo>
                  <a:pt x="3084964" y="2310333"/>
                </a:lnTo>
                <a:lnTo>
                  <a:pt x="3253115" y="2461894"/>
                </a:lnTo>
                <a:lnTo>
                  <a:pt x="3444025" y="2638033"/>
                </a:lnTo>
                <a:lnTo>
                  <a:pt x="3612618" y="2811611"/>
                </a:lnTo>
                <a:lnTo>
                  <a:pt x="3742543" y="2951922"/>
                </a:lnTo>
                <a:lnTo>
                  <a:pt x="3830927" y="3087615"/>
                </a:lnTo>
                <a:lnTo>
                  <a:pt x="3883737" y="3200262"/>
                </a:lnTo>
                <a:lnTo>
                  <a:pt x="5049746" y="3200262"/>
                </a:lnTo>
                <a:lnTo>
                  <a:pt x="5124651" y="3053298"/>
                </a:lnTo>
                <a:lnTo>
                  <a:pt x="5221211" y="2880245"/>
                </a:lnTo>
                <a:lnTo>
                  <a:pt x="5308562" y="2750680"/>
                </a:lnTo>
                <a:lnTo>
                  <a:pt x="4345323" y="2750680"/>
                </a:lnTo>
                <a:lnTo>
                  <a:pt x="4193302" y="2539720"/>
                </a:lnTo>
                <a:lnTo>
                  <a:pt x="4024489" y="2344629"/>
                </a:lnTo>
                <a:lnTo>
                  <a:pt x="3822972" y="2129051"/>
                </a:lnTo>
                <a:lnTo>
                  <a:pt x="3624108" y="1937066"/>
                </a:lnTo>
                <a:lnTo>
                  <a:pt x="3433198" y="1762438"/>
                </a:lnTo>
                <a:lnTo>
                  <a:pt x="3192793" y="1559685"/>
                </a:lnTo>
                <a:lnTo>
                  <a:pt x="2982438" y="1389046"/>
                </a:lnTo>
                <a:lnTo>
                  <a:pt x="2755512" y="1211479"/>
                </a:lnTo>
                <a:lnTo>
                  <a:pt x="2493011" y="1017962"/>
                </a:lnTo>
                <a:lnTo>
                  <a:pt x="2208413" y="800726"/>
                </a:lnTo>
                <a:lnTo>
                  <a:pt x="1899068" y="575935"/>
                </a:lnTo>
                <a:lnTo>
                  <a:pt x="1631154" y="376331"/>
                </a:lnTo>
                <a:lnTo>
                  <a:pt x="1387500" y="192048"/>
                </a:lnTo>
                <a:lnTo>
                  <a:pt x="1139008" y="0"/>
                </a:lnTo>
                <a:close/>
              </a:path>
              <a:path w="8903335" h="3854450">
                <a:moveTo>
                  <a:pt x="8902857" y="0"/>
                </a:moveTo>
                <a:lnTo>
                  <a:pt x="7653325" y="0"/>
                </a:lnTo>
                <a:lnTo>
                  <a:pt x="7053858" y="260682"/>
                </a:lnTo>
                <a:lnTo>
                  <a:pt x="6705845" y="434260"/>
                </a:lnTo>
                <a:lnTo>
                  <a:pt x="6368218" y="638482"/>
                </a:lnTo>
                <a:lnTo>
                  <a:pt x="6058873" y="855507"/>
                </a:lnTo>
                <a:lnTo>
                  <a:pt x="5663795" y="1148932"/>
                </a:lnTo>
                <a:lnTo>
                  <a:pt x="5390025" y="1397441"/>
                </a:lnTo>
                <a:lnTo>
                  <a:pt x="5163540" y="1626640"/>
                </a:lnTo>
                <a:lnTo>
                  <a:pt x="4964013" y="1859197"/>
                </a:lnTo>
                <a:lnTo>
                  <a:pt x="4781941" y="2099352"/>
                </a:lnTo>
                <a:lnTo>
                  <a:pt x="4610476" y="2338479"/>
                </a:lnTo>
                <a:lnTo>
                  <a:pt x="4472376" y="2563270"/>
                </a:lnTo>
                <a:lnTo>
                  <a:pt x="4345323" y="2750680"/>
                </a:lnTo>
                <a:lnTo>
                  <a:pt x="5308562" y="2750680"/>
                </a:lnTo>
                <a:lnTo>
                  <a:pt x="5442172" y="2557141"/>
                </a:lnTo>
                <a:lnTo>
                  <a:pt x="5630430" y="2314929"/>
                </a:lnTo>
                <a:lnTo>
                  <a:pt x="5790406" y="2124455"/>
                </a:lnTo>
                <a:lnTo>
                  <a:pt x="6012029" y="1896557"/>
                </a:lnTo>
                <a:lnTo>
                  <a:pt x="6269006" y="1639023"/>
                </a:lnTo>
                <a:lnTo>
                  <a:pt x="6509632" y="1442357"/>
                </a:lnTo>
                <a:lnTo>
                  <a:pt x="6857645" y="1175588"/>
                </a:lnTo>
                <a:lnTo>
                  <a:pt x="7255595" y="902103"/>
                </a:lnTo>
                <a:lnTo>
                  <a:pt x="7623274" y="677312"/>
                </a:lnTo>
                <a:lnTo>
                  <a:pt x="8012827" y="451051"/>
                </a:lnTo>
                <a:lnTo>
                  <a:pt x="8463587" y="202752"/>
                </a:lnTo>
                <a:lnTo>
                  <a:pt x="8902857" y="0"/>
                </a:lnTo>
                <a:close/>
              </a:path>
            </a:pathLst>
          </a:custGeom>
          <a:solidFill>
            <a:srgbClr val="A3B4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52134" y="4214240"/>
            <a:ext cx="2349500" cy="1206500"/>
          </a:xfrm>
          <a:custGeom>
            <a:avLst/>
            <a:gdLst/>
            <a:ahLst/>
            <a:cxnLst/>
            <a:rect l="l" t="t" r="r" b="b"/>
            <a:pathLst>
              <a:path w="2349500" h="1206500">
                <a:moveTo>
                  <a:pt x="1174622" y="0"/>
                </a:moveTo>
                <a:lnTo>
                  <a:pt x="1112240" y="835"/>
                </a:lnTo>
                <a:lnTo>
                  <a:pt x="1050706" y="3315"/>
                </a:lnTo>
                <a:lnTo>
                  <a:pt x="990101" y="7398"/>
                </a:lnTo>
                <a:lnTo>
                  <a:pt x="930507" y="13041"/>
                </a:lnTo>
                <a:lnTo>
                  <a:pt x="872003" y="20203"/>
                </a:lnTo>
                <a:lnTo>
                  <a:pt x="814673" y="28843"/>
                </a:lnTo>
                <a:lnTo>
                  <a:pt x="758596" y="38919"/>
                </a:lnTo>
                <a:lnTo>
                  <a:pt x="703855" y="50388"/>
                </a:lnTo>
                <a:lnTo>
                  <a:pt x="650529" y="63210"/>
                </a:lnTo>
                <a:lnTo>
                  <a:pt x="598702" y="77343"/>
                </a:lnTo>
                <a:lnTo>
                  <a:pt x="548452" y="92745"/>
                </a:lnTo>
                <a:lnTo>
                  <a:pt x="499863" y="109374"/>
                </a:lnTo>
                <a:lnTo>
                  <a:pt x="453014" y="127189"/>
                </a:lnTo>
                <a:lnTo>
                  <a:pt x="407988" y="146148"/>
                </a:lnTo>
                <a:lnTo>
                  <a:pt x="364865" y="166209"/>
                </a:lnTo>
                <a:lnTo>
                  <a:pt x="323726" y="187332"/>
                </a:lnTo>
                <a:lnTo>
                  <a:pt x="284654" y="209473"/>
                </a:lnTo>
                <a:lnTo>
                  <a:pt x="247728" y="232592"/>
                </a:lnTo>
                <a:lnTo>
                  <a:pt x="213030" y="256646"/>
                </a:lnTo>
                <a:lnTo>
                  <a:pt x="180642" y="281595"/>
                </a:lnTo>
                <a:lnTo>
                  <a:pt x="150644" y="307396"/>
                </a:lnTo>
                <a:lnTo>
                  <a:pt x="123117" y="334008"/>
                </a:lnTo>
                <a:lnTo>
                  <a:pt x="75804" y="389497"/>
                </a:lnTo>
                <a:lnTo>
                  <a:pt x="39352" y="447729"/>
                </a:lnTo>
                <a:lnTo>
                  <a:pt x="14410" y="508371"/>
                </a:lnTo>
                <a:lnTo>
                  <a:pt x="1628" y="571089"/>
                </a:lnTo>
                <a:lnTo>
                  <a:pt x="0" y="603122"/>
                </a:lnTo>
                <a:lnTo>
                  <a:pt x="1628" y="635156"/>
                </a:lnTo>
                <a:lnTo>
                  <a:pt x="14410" y="697874"/>
                </a:lnTo>
                <a:lnTo>
                  <a:pt x="39352" y="758516"/>
                </a:lnTo>
                <a:lnTo>
                  <a:pt x="75804" y="816748"/>
                </a:lnTo>
                <a:lnTo>
                  <a:pt x="123117" y="872237"/>
                </a:lnTo>
                <a:lnTo>
                  <a:pt x="150644" y="898849"/>
                </a:lnTo>
                <a:lnTo>
                  <a:pt x="180642" y="924650"/>
                </a:lnTo>
                <a:lnTo>
                  <a:pt x="213030" y="949599"/>
                </a:lnTo>
                <a:lnTo>
                  <a:pt x="247728" y="973653"/>
                </a:lnTo>
                <a:lnTo>
                  <a:pt x="284654" y="996772"/>
                </a:lnTo>
                <a:lnTo>
                  <a:pt x="323726" y="1018913"/>
                </a:lnTo>
                <a:lnTo>
                  <a:pt x="364865" y="1040036"/>
                </a:lnTo>
                <a:lnTo>
                  <a:pt x="407988" y="1060097"/>
                </a:lnTo>
                <a:lnTo>
                  <a:pt x="453014" y="1079056"/>
                </a:lnTo>
                <a:lnTo>
                  <a:pt x="499863" y="1096871"/>
                </a:lnTo>
                <a:lnTo>
                  <a:pt x="548452" y="1113500"/>
                </a:lnTo>
                <a:lnTo>
                  <a:pt x="598702" y="1128902"/>
                </a:lnTo>
                <a:lnTo>
                  <a:pt x="650529" y="1143035"/>
                </a:lnTo>
                <a:lnTo>
                  <a:pt x="703855" y="1155857"/>
                </a:lnTo>
                <a:lnTo>
                  <a:pt x="758596" y="1167326"/>
                </a:lnTo>
                <a:lnTo>
                  <a:pt x="814673" y="1177402"/>
                </a:lnTo>
                <a:lnTo>
                  <a:pt x="872003" y="1186042"/>
                </a:lnTo>
                <a:lnTo>
                  <a:pt x="930507" y="1193204"/>
                </a:lnTo>
                <a:lnTo>
                  <a:pt x="990101" y="1198847"/>
                </a:lnTo>
                <a:lnTo>
                  <a:pt x="1050706" y="1202930"/>
                </a:lnTo>
                <a:lnTo>
                  <a:pt x="1112240" y="1205410"/>
                </a:lnTo>
                <a:lnTo>
                  <a:pt x="1174622" y="1206245"/>
                </a:lnTo>
                <a:lnTo>
                  <a:pt x="1237005" y="1205410"/>
                </a:lnTo>
                <a:lnTo>
                  <a:pt x="1298539" y="1202930"/>
                </a:lnTo>
                <a:lnTo>
                  <a:pt x="1359144" y="1198847"/>
                </a:lnTo>
                <a:lnTo>
                  <a:pt x="1418738" y="1193204"/>
                </a:lnTo>
                <a:lnTo>
                  <a:pt x="1477242" y="1186042"/>
                </a:lnTo>
                <a:lnTo>
                  <a:pt x="1534572" y="1177402"/>
                </a:lnTo>
                <a:lnTo>
                  <a:pt x="1590649" y="1167326"/>
                </a:lnTo>
                <a:lnTo>
                  <a:pt x="1645390" y="1155857"/>
                </a:lnTo>
                <a:lnTo>
                  <a:pt x="1698716" y="1143035"/>
                </a:lnTo>
                <a:lnTo>
                  <a:pt x="1750543" y="1128902"/>
                </a:lnTo>
                <a:lnTo>
                  <a:pt x="1800793" y="1113500"/>
                </a:lnTo>
                <a:lnTo>
                  <a:pt x="1849382" y="1096871"/>
                </a:lnTo>
                <a:lnTo>
                  <a:pt x="1896231" y="1079056"/>
                </a:lnTo>
                <a:lnTo>
                  <a:pt x="1941257" y="1060097"/>
                </a:lnTo>
                <a:lnTo>
                  <a:pt x="1984380" y="1040036"/>
                </a:lnTo>
                <a:lnTo>
                  <a:pt x="2025519" y="1018913"/>
                </a:lnTo>
                <a:lnTo>
                  <a:pt x="2064591" y="996772"/>
                </a:lnTo>
                <a:lnTo>
                  <a:pt x="2101517" y="973653"/>
                </a:lnTo>
                <a:lnTo>
                  <a:pt x="2136215" y="949599"/>
                </a:lnTo>
                <a:lnTo>
                  <a:pt x="2168603" y="924650"/>
                </a:lnTo>
                <a:lnTo>
                  <a:pt x="2198601" y="898849"/>
                </a:lnTo>
                <a:lnTo>
                  <a:pt x="2226128" y="872237"/>
                </a:lnTo>
                <a:lnTo>
                  <a:pt x="2273441" y="816748"/>
                </a:lnTo>
                <a:lnTo>
                  <a:pt x="2309893" y="758516"/>
                </a:lnTo>
                <a:lnTo>
                  <a:pt x="2334835" y="697874"/>
                </a:lnTo>
                <a:lnTo>
                  <a:pt x="2347617" y="635156"/>
                </a:lnTo>
                <a:lnTo>
                  <a:pt x="2349245" y="603122"/>
                </a:lnTo>
                <a:lnTo>
                  <a:pt x="2347617" y="571089"/>
                </a:lnTo>
                <a:lnTo>
                  <a:pt x="2334835" y="508371"/>
                </a:lnTo>
                <a:lnTo>
                  <a:pt x="2309893" y="447729"/>
                </a:lnTo>
                <a:lnTo>
                  <a:pt x="2273441" y="389497"/>
                </a:lnTo>
                <a:lnTo>
                  <a:pt x="2226128" y="334008"/>
                </a:lnTo>
                <a:lnTo>
                  <a:pt x="2198601" y="307396"/>
                </a:lnTo>
                <a:lnTo>
                  <a:pt x="2168603" y="281595"/>
                </a:lnTo>
                <a:lnTo>
                  <a:pt x="2136215" y="256646"/>
                </a:lnTo>
                <a:lnTo>
                  <a:pt x="2101517" y="232592"/>
                </a:lnTo>
                <a:lnTo>
                  <a:pt x="2064591" y="209473"/>
                </a:lnTo>
                <a:lnTo>
                  <a:pt x="2025519" y="187332"/>
                </a:lnTo>
                <a:lnTo>
                  <a:pt x="1984380" y="166209"/>
                </a:lnTo>
                <a:lnTo>
                  <a:pt x="1941257" y="146148"/>
                </a:lnTo>
                <a:lnTo>
                  <a:pt x="1896231" y="127189"/>
                </a:lnTo>
                <a:lnTo>
                  <a:pt x="1849382" y="109374"/>
                </a:lnTo>
                <a:lnTo>
                  <a:pt x="1800793" y="92745"/>
                </a:lnTo>
                <a:lnTo>
                  <a:pt x="1750543" y="77343"/>
                </a:lnTo>
                <a:lnTo>
                  <a:pt x="1698716" y="63210"/>
                </a:lnTo>
                <a:lnTo>
                  <a:pt x="1645390" y="50388"/>
                </a:lnTo>
                <a:lnTo>
                  <a:pt x="1590649" y="38919"/>
                </a:lnTo>
                <a:lnTo>
                  <a:pt x="1534572" y="28843"/>
                </a:lnTo>
                <a:lnTo>
                  <a:pt x="1477242" y="20203"/>
                </a:lnTo>
                <a:lnTo>
                  <a:pt x="1418738" y="13041"/>
                </a:lnTo>
                <a:lnTo>
                  <a:pt x="1359144" y="7398"/>
                </a:lnTo>
                <a:lnTo>
                  <a:pt x="1298539" y="3315"/>
                </a:lnTo>
                <a:lnTo>
                  <a:pt x="1237005" y="835"/>
                </a:lnTo>
                <a:lnTo>
                  <a:pt x="117462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52134" y="4214240"/>
            <a:ext cx="2349500" cy="1206500"/>
          </a:xfrm>
          <a:custGeom>
            <a:avLst/>
            <a:gdLst/>
            <a:ahLst/>
            <a:cxnLst/>
            <a:rect l="l" t="t" r="r" b="b"/>
            <a:pathLst>
              <a:path w="2349500" h="1206500">
                <a:moveTo>
                  <a:pt x="0" y="603122"/>
                </a:moveTo>
                <a:lnTo>
                  <a:pt x="6458" y="539491"/>
                </a:lnTo>
                <a:lnTo>
                  <a:pt x="25402" y="477770"/>
                </a:lnTo>
                <a:lnTo>
                  <a:pt x="56180" y="418291"/>
                </a:lnTo>
                <a:lnTo>
                  <a:pt x="98144" y="361389"/>
                </a:lnTo>
                <a:lnTo>
                  <a:pt x="150644" y="307396"/>
                </a:lnTo>
                <a:lnTo>
                  <a:pt x="180642" y="281595"/>
                </a:lnTo>
                <a:lnTo>
                  <a:pt x="213030" y="256646"/>
                </a:lnTo>
                <a:lnTo>
                  <a:pt x="247728" y="232592"/>
                </a:lnTo>
                <a:lnTo>
                  <a:pt x="284654" y="209473"/>
                </a:lnTo>
                <a:lnTo>
                  <a:pt x="323726" y="187332"/>
                </a:lnTo>
                <a:lnTo>
                  <a:pt x="364865" y="166209"/>
                </a:lnTo>
                <a:lnTo>
                  <a:pt x="407988" y="146148"/>
                </a:lnTo>
                <a:lnTo>
                  <a:pt x="453014" y="127189"/>
                </a:lnTo>
                <a:lnTo>
                  <a:pt x="499863" y="109374"/>
                </a:lnTo>
                <a:lnTo>
                  <a:pt x="548452" y="92745"/>
                </a:lnTo>
                <a:lnTo>
                  <a:pt x="598702" y="77343"/>
                </a:lnTo>
                <a:lnTo>
                  <a:pt x="650529" y="63210"/>
                </a:lnTo>
                <a:lnTo>
                  <a:pt x="703855" y="50388"/>
                </a:lnTo>
                <a:lnTo>
                  <a:pt x="758596" y="38919"/>
                </a:lnTo>
                <a:lnTo>
                  <a:pt x="814673" y="28843"/>
                </a:lnTo>
                <a:lnTo>
                  <a:pt x="872003" y="20203"/>
                </a:lnTo>
                <a:lnTo>
                  <a:pt x="930507" y="13041"/>
                </a:lnTo>
                <a:lnTo>
                  <a:pt x="990101" y="7398"/>
                </a:lnTo>
                <a:lnTo>
                  <a:pt x="1050706" y="3315"/>
                </a:lnTo>
                <a:lnTo>
                  <a:pt x="1112240" y="835"/>
                </a:lnTo>
                <a:lnTo>
                  <a:pt x="1174622" y="0"/>
                </a:lnTo>
                <a:lnTo>
                  <a:pt x="1237005" y="835"/>
                </a:lnTo>
                <a:lnTo>
                  <a:pt x="1298539" y="3315"/>
                </a:lnTo>
                <a:lnTo>
                  <a:pt x="1359144" y="7398"/>
                </a:lnTo>
                <a:lnTo>
                  <a:pt x="1418738" y="13041"/>
                </a:lnTo>
                <a:lnTo>
                  <a:pt x="1477242" y="20203"/>
                </a:lnTo>
                <a:lnTo>
                  <a:pt x="1534572" y="28843"/>
                </a:lnTo>
                <a:lnTo>
                  <a:pt x="1590649" y="38919"/>
                </a:lnTo>
                <a:lnTo>
                  <a:pt x="1645390" y="50388"/>
                </a:lnTo>
                <a:lnTo>
                  <a:pt x="1698716" y="63210"/>
                </a:lnTo>
                <a:lnTo>
                  <a:pt x="1750543" y="77343"/>
                </a:lnTo>
                <a:lnTo>
                  <a:pt x="1800793" y="92745"/>
                </a:lnTo>
                <a:lnTo>
                  <a:pt x="1849382" y="109374"/>
                </a:lnTo>
                <a:lnTo>
                  <a:pt x="1896231" y="127189"/>
                </a:lnTo>
                <a:lnTo>
                  <a:pt x="1941257" y="146148"/>
                </a:lnTo>
                <a:lnTo>
                  <a:pt x="1984380" y="166209"/>
                </a:lnTo>
                <a:lnTo>
                  <a:pt x="2025519" y="187332"/>
                </a:lnTo>
                <a:lnTo>
                  <a:pt x="2064591" y="209473"/>
                </a:lnTo>
                <a:lnTo>
                  <a:pt x="2101517" y="232592"/>
                </a:lnTo>
                <a:lnTo>
                  <a:pt x="2136215" y="256646"/>
                </a:lnTo>
                <a:lnTo>
                  <a:pt x="2168603" y="281595"/>
                </a:lnTo>
                <a:lnTo>
                  <a:pt x="2198601" y="307396"/>
                </a:lnTo>
                <a:lnTo>
                  <a:pt x="2226128" y="334008"/>
                </a:lnTo>
                <a:lnTo>
                  <a:pt x="2273441" y="389497"/>
                </a:lnTo>
                <a:lnTo>
                  <a:pt x="2309893" y="447729"/>
                </a:lnTo>
                <a:lnTo>
                  <a:pt x="2334835" y="508371"/>
                </a:lnTo>
                <a:lnTo>
                  <a:pt x="2347617" y="571089"/>
                </a:lnTo>
                <a:lnTo>
                  <a:pt x="2349245" y="603122"/>
                </a:lnTo>
                <a:lnTo>
                  <a:pt x="2347617" y="635156"/>
                </a:lnTo>
                <a:lnTo>
                  <a:pt x="2334835" y="697874"/>
                </a:lnTo>
                <a:lnTo>
                  <a:pt x="2309893" y="758516"/>
                </a:lnTo>
                <a:lnTo>
                  <a:pt x="2273441" y="816748"/>
                </a:lnTo>
                <a:lnTo>
                  <a:pt x="2226128" y="872237"/>
                </a:lnTo>
                <a:lnTo>
                  <a:pt x="2198601" y="898849"/>
                </a:lnTo>
                <a:lnTo>
                  <a:pt x="2168603" y="924650"/>
                </a:lnTo>
                <a:lnTo>
                  <a:pt x="2136215" y="949599"/>
                </a:lnTo>
                <a:lnTo>
                  <a:pt x="2101517" y="973653"/>
                </a:lnTo>
                <a:lnTo>
                  <a:pt x="2064591" y="996772"/>
                </a:lnTo>
                <a:lnTo>
                  <a:pt x="2025519" y="1018913"/>
                </a:lnTo>
                <a:lnTo>
                  <a:pt x="1984380" y="1040036"/>
                </a:lnTo>
                <a:lnTo>
                  <a:pt x="1941257" y="1060097"/>
                </a:lnTo>
                <a:lnTo>
                  <a:pt x="1896231" y="1079056"/>
                </a:lnTo>
                <a:lnTo>
                  <a:pt x="1849382" y="1096871"/>
                </a:lnTo>
                <a:lnTo>
                  <a:pt x="1800793" y="1113500"/>
                </a:lnTo>
                <a:lnTo>
                  <a:pt x="1750543" y="1128902"/>
                </a:lnTo>
                <a:lnTo>
                  <a:pt x="1698716" y="1143035"/>
                </a:lnTo>
                <a:lnTo>
                  <a:pt x="1645390" y="1155857"/>
                </a:lnTo>
                <a:lnTo>
                  <a:pt x="1590649" y="1167326"/>
                </a:lnTo>
                <a:lnTo>
                  <a:pt x="1534572" y="1177402"/>
                </a:lnTo>
                <a:lnTo>
                  <a:pt x="1477242" y="1186042"/>
                </a:lnTo>
                <a:lnTo>
                  <a:pt x="1418738" y="1193204"/>
                </a:lnTo>
                <a:lnTo>
                  <a:pt x="1359144" y="1198847"/>
                </a:lnTo>
                <a:lnTo>
                  <a:pt x="1298539" y="1202930"/>
                </a:lnTo>
                <a:lnTo>
                  <a:pt x="1237005" y="1205410"/>
                </a:lnTo>
                <a:lnTo>
                  <a:pt x="1174622" y="1206245"/>
                </a:lnTo>
                <a:lnTo>
                  <a:pt x="1112240" y="1205410"/>
                </a:lnTo>
                <a:lnTo>
                  <a:pt x="1050706" y="1202930"/>
                </a:lnTo>
                <a:lnTo>
                  <a:pt x="990101" y="1198847"/>
                </a:lnTo>
                <a:lnTo>
                  <a:pt x="930507" y="1193204"/>
                </a:lnTo>
                <a:lnTo>
                  <a:pt x="872003" y="1186042"/>
                </a:lnTo>
                <a:lnTo>
                  <a:pt x="814673" y="1177402"/>
                </a:lnTo>
                <a:lnTo>
                  <a:pt x="758596" y="1167326"/>
                </a:lnTo>
                <a:lnTo>
                  <a:pt x="703855" y="1155857"/>
                </a:lnTo>
                <a:lnTo>
                  <a:pt x="650529" y="1143035"/>
                </a:lnTo>
                <a:lnTo>
                  <a:pt x="598702" y="1128902"/>
                </a:lnTo>
                <a:lnTo>
                  <a:pt x="548452" y="1113500"/>
                </a:lnTo>
                <a:lnTo>
                  <a:pt x="499863" y="1096871"/>
                </a:lnTo>
                <a:lnTo>
                  <a:pt x="453014" y="1079056"/>
                </a:lnTo>
                <a:lnTo>
                  <a:pt x="407988" y="1060097"/>
                </a:lnTo>
                <a:lnTo>
                  <a:pt x="364865" y="1040036"/>
                </a:lnTo>
                <a:lnTo>
                  <a:pt x="323726" y="1018913"/>
                </a:lnTo>
                <a:lnTo>
                  <a:pt x="284654" y="996772"/>
                </a:lnTo>
                <a:lnTo>
                  <a:pt x="247728" y="973653"/>
                </a:lnTo>
                <a:lnTo>
                  <a:pt x="213030" y="949599"/>
                </a:lnTo>
                <a:lnTo>
                  <a:pt x="180642" y="924650"/>
                </a:lnTo>
                <a:lnTo>
                  <a:pt x="150644" y="898849"/>
                </a:lnTo>
                <a:lnTo>
                  <a:pt x="123117" y="872237"/>
                </a:lnTo>
                <a:lnTo>
                  <a:pt x="75804" y="816748"/>
                </a:lnTo>
                <a:lnTo>
                  <a:pt x="39352" y="758516"/>
                </a:lnTo>
                <a:lnTo>
                  <a:pt x="14410" y="697874"/>
                </a:lnTo>
                <a:lnTo>
                  <a:pt x="1628" y="635156"/>
                </a:lnTo>
                <a:lnTo>
                  <a:pt x="0" y="603122"/>
                </a:lnTo>
                <a:close/>
              </a:path>
            </a:pathLst>
          </a:custGeom>
          <a:ln w="12954">
            <a:solidFill>
              <a:srgbClr val="EDEB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2880" y="4074033"/>
            <a:ext cx="2197100" cy="1267460"/>
          </a:xfrm>
          <a:custGeom>
            <a:avLst/>
            <a:gdLst/>
            <a:ahLst/>
            <a:cxnLst/>
            <a:rect l="l" t="t" r="r" b="b"/>
            <a:pathLst>
              <a:path w="2197100" h="1267460">
                <a:moveTo>
                  <a:pt x="1098423" y="0"/>
                </a:moveTo>
                <a:lnTo>
                  <a:pt x="1038152" y="937"/>
                </a:lnTo>
                <a:lnTo>
                  <a:pt x="978731" y="3718"/>
                </a:lnTo>
                <a:lnTo>
                  <a:pt x="920244" y="8293"/>
                </a:lnTo>
                <a:lnTo>
                  <a:pt x="862774" y="14615"/>
                </a:lnTo>
                <a:lnTo>
                  <a:pt x="806405" y="22635"/>
                </a:lnTo>
                <a:lnTo>
                  <a:pt x="751222" y="32305"/>
                </a:lnTo>
                <a:lnTo>
                  <a:pt x="697307" y="43576"/>
                </a:lnTo>
                <a:lnTo>
                  <a:pt x="644744" y="56401"/>
                </a:lnTo>
                <a:lnTo>
                  <a:pt x="593618" y="70729"/>
                </a:lnTo>
                <a:lnTo>
                  <a:pt x="544011" y="86515"/>
                </a:lnTo>
                <a:lnTo>
                  <a:pt x="496008" y="103708"/>
                </a:lnTo>
                <a:lnTo>
                  <a:pt x="449692" y="122261"/>
                </a:lnTo>
                <a:lnTo>
                  <a:pt x="405148" y="142125"/>
                </a:lnTo>
                <a:lnTo>
                  <a:pt x="362458" y="163252"/>
                </a:lnTo>
                <a:lnTo>
                  <a:pt x="321706" y="185594"/>
                </a:lnTo>
                <a:lnTo>
                  <a:pt x="282977" y="209102"/>
                </a:lnTo>
                <a:lnTo>
                  <a:pt x="246354" y="233728"/>
                </a:lnTo>
                <a:lnTo>
                  <a:pt x="211921" y="259424"/>
                </a:lnTo>
                <a:lnTo>
                  <a:pt x="179761" y="286141"/>
                </a:lnTo>
                <a:lnTo>
                  <a:pt x="149958" y="313831"/>
                </a:lnTo>
                <a:lnTo>
                  <a:pt x="122597" y="342445"/>
                </a:lnTo>
                <a:lnTo>
                  <a:pt x="97759" y="371936"/>
                </a:lnTo>
                <a:lnTo>
                  <a:pt x="55994" y="433352"/>
                </a:lnTo>
                <a:lnTo>
                  <a:pt x="25333" y="497693"/>
                </a:lnTo>
                <a:lnTo>
                  <a:pt x="6444" y="564572"/>
                </a:lnTo>
                <a:lnTo>
                  <a:pt x="0" y="633603"/>
                </a:lnTo>
                <a:lnTo>
                  <a:pt x="1625" y="668362"/>
                </a:lnTo>
                <a:lnTo>
                  <a:pt x="14375" y="736365"/>
                </a:lnTo>
                <a:lnTo>
                  <a:pt x="39234" y="802024"/>
                </a:lnTo>
                <a:lnTo>
                  <a:pt x="75531" y="864951"/>
                </a:lnTo>
                <a:lnTo>
                  <a:pt x="122597" y="924760"/>
                </a:lnTo>
                <a:lnTo>
                  <a:pt x="149958" y="953374"/>
                </a:lnTo>
                <a:lnTo>
                  <a:pt x="179761" y="981064"/>
                </a:lnTo>
                <a:lnTo>
                  <a:pt x="211921" y="1007781"/>
                </a:lnTo>
                <a:lnTo>
                  <a:pt x="246354" y="1033477"/>
                </a:lnTo>
                <a:lnTo>
                  <a:pt x="282977" y="1058103"/>
                </a:lnTo>
                <a:lnTo>
                  <a:pt x="321706" y="1081611"/>
                </a:lnTo>
                <a:lnTo>
                  <a:pt x="362458" y="1103953"/>
                </a:lnTo>
                <a:lnTo>
                  <a:pt x="405148" y="1125080"/>
                </a:lnTo>
                <a:lnTo>
                  <a:pt x="449692" y="1144944"/>
                </a:lnTo>
                <a:lnTo>
                  <a:pt x="496008" y="1163497"/>
                </a:lnTo>
                <a:lnTo>
                  <a:pt x="544011" y="1180690"/>
                </a:lnTo>
                <a:lnTo>
                  <a:pt x="593618" y="1196476"/>
                </a:lnTo>
                <a:lnTo>
                  <a:pt x="644744" y="1210804"/>
                </a:lnTo>
                <a:lnTo>
                  <a:pt x="697307" y="1223629"/>
                </a:lnTo>
                <a:lnTo>
                  <a:pt x="751222" y="1234900"/>
                </a:lnTo>
                <a:lnTo>
                  <a:pt x="806405" y="1244570"/>
                </a:lnTo>
                <a:lnTo>
                  <a:pt x="862774" y="1252590"/>
                </a:lnTo>
                <a:lnTo>
                  <a:pt x="920244" y="1258912"/>
                </a:lnTo>
                <a:lnTo>
                  <a:pt x="978731" y="1263487"/>
                </a:lnTo>
                <a:lnTo>
                  <a:pt x="1038152" y="1266268"/>
                </a:lnTo>
                <a:lnTo>
                  <a:pt x="1098423" y="1267206"/>
                </a:lnTo>
                <a:lnTo>
                  <a:pt x="1158693" y="1266268"/>
                </a:lnTo>
                <a:lnTo>
                  <a:pt x="1218114" y="1263487"/>
                </a:lnTo>
                <a:lnTo>
                  <a:pt x="1276601" y="1258912"/>
                </a:lnTo>
                <a:lnTo>
                  <a:pt x="1334071" y="1252590"/>
                </a:lnTo>
                <a:lnTo>
                  <a:pt x="1390440" y="1244570"/>
                </a:lnTo>
                <a:lnTo>
                  <a:pt x="1445623" y="1234900"/>
                </a:lnTo>
                <a:lnTo>
                  <a:pt x="1499538" y="1223629"/>
                </a:lnTo>
                <a:lnTo>
                  <a:pt x="1552101" y="1210804"/>
                </a:lnTo>
                <a:lnTo>
                  <a:pt x="1603227" y="1196476"/>
                </a:lnTo>
                <a:lnTo>
                  <a:pt x="1652834" y="1180690"/>
                </a:lnTo>
                <a:lnTo>
                  <a:pt x="1700837" y="1163497"/>
                </a:lnTo>
                <a:lnTo>
                  <a:pt x="1747153" y="1144944"/>
                </a:lnTo>
                <a:lnTo>
                  <a:pt x="1791697" y="1125080"/>
                </a:lnTo>
                <a:lnTo>
                  <a:pt x="1834387" y="1103953"/>
                </a:lnTo>
                <a:lnTo>
                  <a:pt x="1875139" y="1081611"/>
                </a:lnTo>
                <a:lnTo>
                  <a:pt x="1913868" y="1058103"/>
                </a:lnTo>
                <a:lnTo>
                  <a:pt x="1950491" y="1033477"/>
                </a:lnTo>
                <a:lnTo>
                  <a:pt x="1984924" y="1007781"/>
                </a:lnTo>
                <a:lnTo>
                  <a:pt x="2017084" y="981064"/>
                </a:lnTo>
                <a:lnTo>
                  <a:pt x="2046887" y="953374"/>
                </a:lnTo>
                <a:lnTo>
                  <a:pt x="2074248" y="924760"/>
                </a:lnTo>
                <a:lnTo>
                  <a:pt x="2099086" y="895269"/>
                </a:lnTo>
                <a:lnTo>
                  <a:pt x="2140851" y="833853"/>
                </a:lnTo>
                <a:lnTo>
                  <a:pt x="2171512" y="769512"/>
                </a:lnTo>
                <a:lnTo>
                  <a:pt x="2190401" y="702633"/>
                </a:lnTo>
                <a:lnTo>
                  <a:pt x="2196846" y="633603"/>
                </a:lnTo>
                <a:lnTo>
                  <a:pt x="2195220" y="598843"/>
                </a:lnTo>
                <a:lnTo>
                  <a:pt x="2182470" y="530840"/>
                </a:lnTo>
                <a:lnTo>
                  <a:pt x="2157611" y="465181"/>
                </a:lnTo>
                <a:lnTo>
                  <a:pt x="2121314" y="402254"/>
                </a:lnTo>
                <a:lnTo>
                  <a:pt x="2074248" y="342445"/>
                </a:lnTo>
                <a:lnTo>
                  <a:pt x="2046887" y="313831"/>
                </a:lnTo>
                <a:lnTo>
                  <a:pt x="2017084" y="286141"/>
                </a:lnTo>
                <a:lnTo>
                  <a:pt x="1984924" y="259424"/>
                </a:lnTo>
                <a:lnTo>
                  <a:pt x="1950491" y="233728"/>
                </a:lnTo>
                <a:lnTo>
                  <a:pt x="1913868" y="209102"/>
                </a:lnTo>
                <a:lnTo>
                  <a:pt x="1875139" y="185594"/>
                </a:lnTo>
                <a:lnTo>
                  <a:pt x="1834387" y="163252"/>
                </a:lnTo>
                <a:lnTo>
                  <a:pt x="1791697" y="142125"/>
                </a:lnTo>
                <a:lnTo>
                  <a:pt x="1747153" y="122261"/>
                </a:lnTo>
                <a:lnTo>
                  <a:pt x="1700837" y="103708"/>
                </a:lnTo>
                <a:lnTo>
                  <a:pt x="1652834" y="86515"/>
                </a:lnTo>
                <a:lnTo>
                  <a:pt x="1603227" y="70729"/>
                </a:lnTo>
                <a:lnTo>
                  <a:pt x="1552101" y="56401"/>
                </a:lnTo>
                <a:lnTo>
                  <a:pt x="1499538" y="43576"/>
                </a:lnTo>
                <a:lnTo>
                  <a:pt x="1445623" y="32305"/>
                </a:lnTo>
                <a:lnTo>
                  <a:pt x="1390440" y="22635"/>
                </a:lnTo>
                <a:lnTo>
                  <a:pt x="1334071" y="14615"/>
                </a:lnTo>
                <a:lnTo>
                  <a:pt x="1276601" y="8293"/>
                </a:lnTo>
                <a:lnTo>
                  <a:pt x="1218114" y="3718"/>
                </a:lnTo>
                <a:lnTo>
                  <a:pt x="1158693" y="937"/>
                </a:lnTo>
                <a:lnTo>
                  <a:pt x="109842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2880" y="4074033"/>
            <a:ext cx="2197100" cy="1267460"/>
          </a:xfrm>
          <a:custGeom>
            <a:avLst/>
            <a:gdLst/>
            <a:ahLst/>
            <a:cxnLst/>
            <a:rect l="l" t="t" r="r" b="b"/>
            <a:pathLst>
              <a:path w="2197100" h="1267460">
                <a:moveTo>
                  <a:pt x="0" y="633603"/>
                </a:moveTo>
                <a:lnTo>
                  <a:pt x="6444" y="564572"/>
                </a:lnTo>
                <a:lnTo>
                  <a:pt x="25333" y="497693"/>
                </a:lnTo>
                <a:lnTo>
                  <a:pt x="55994" y="433352"/>
                </a:lnTo>
                <a:lnTo>
                  <a:pt x="97759" y="371936"/>
                </a:lnTo>
                <a:lnTo>
                  <a:pt x="122597" y="342445"/>
                </a:lnTo>
                <a:lnTo>
                  <a:pt x="149958" y="313831"/>
                </a:lnTo>
                <a:lnTo>
                  <a:pt x="179761" y="286141"/>
                </a:lnTo>
                <a:lnTo>
                  <a:pt x="211921" y="259424"/>
                </a:lnTo>
                <a:lnTo>
                  <a:pt x="246354" y="233728"/>
                </a:lnTo>
                <a:lnTo>
                  <a:pt x="282977" y="209102"/>
                </a:lnTo>
                <a:lnTo>
                  <a:pt x="321706" y="185594"/>
                </a:lnTo>
                <a:lnTo>
                  <a:pt x="362458" y="163252"/>
                </a:lnTo>
                <a:lnTo>
                  <a:pt x="405148" y="142125"/>
                </a:lnTo>
                <a:lnTo>
                  <a:pt x="449692" y="122261"/>
                </a:lnTo>
                <a:lnTo>
                  <a:pt x="496008" y="103708"/>
                </a:lnTo>
                <a:lnTo>
                  <a:pt x="544011" y="86515"/>
                </a:lnTo>
                <a:lnTo>
                  <a:pt x="593618" y="70729"/>
                </a:lnTo>
                <a:lnTo>
                  <a:pt x="644744" y="56401"/>
                </a:lnTo>
                <a:lnTo>
                  <a:pt x="697307" y="43576"/>
                </a:lnTo>
                <a:lnTo>
                  <a:pt x="751222" y="32305"/>
                </a:lnTo>
                <a:lnTo>
                  <a:pt x="806405" y="22635"/>
                </a:lnTo>
                <a:lnTo>
                  <a:pt x="862774" y="14615"/>
                </a:lnTo>
                <a:lnTo>
                  <a:pt x="920244" y="8293"/>
                </a:lnTo>
                <a:lnTo>
                  <a:pt x="978731" y="3718"/>
                </a:lnTo>
                <a:lnTo>
                  <a:pt x="1038152" y="937"/>
                </a:lnTo>
                <a:lnTo>
                  <a:pt x="1098423" y="0"/>
                </a:lnTo>
                <a:lnTo>
                  <a:pt x="1158693" y="937"/>
                </a:lnTo>
                <a:lnTo>
                  <a:pt x="1218114" y="3718"/>
                </a:lnTo>
                <a:lnTo>
                  <a:pt x="1276601" y="8293"/>
                </a:lnTo>
                <a:lnTo>
                  <a:pt x="1334071" y="14615"/>
                </a:lnTo>
                <a:lnTo>
                  <a:pt x="1390440" y="22635"/>
                </a:lnTo>
                <a:lnTo>
                  <a:pt x="1445623" y="32305"/>
                </a:lnTo>
                <a:lnTo>
                  <a:pt x="1499538" y="43576"/>
                </a:lnTo>
                <a:lnTo>
                  <a:pt x="1552101" y="56401"/>
                </a:lnTo>
                <a:lnTo>
                  <a:pt x="1603227" y="70729"/>
                </a:lnTo>
                <a:lnTo>
                  <a:pt x="1652834" y="86515"/>
                </a:lnTo>
                <a:lnTo>
                  <a:pt x="1700837" y="103708"/>
                </a:lnTo>
                <a:lnTo>
                  <a:pt x="1747153" y="122261"/>
                </a:lnTo>
                <a:lnTo>
                  <a:pt x="1791697" y="142125"/>
                </a:lnTo>
                <a:lnTo>
                  <a:pt x="1834387" y="163252"/>
                </a:lnTo>
                <a:lnTo>
                  <a:pt x="1875139" y="185594"/>
                </a:lnTo>
                <a:lnTo>
                  <a:pt x="1913868" y="209102"/>
                </a:lnTo>
                <a:lnTo>
                  <a:pt x="1950491" y="233728"/>
                </a:lnTo>
                <a:lnTo>
                  <a:pt x="1984924" y="259424"/>
                </a:lnTo>
                <a:lnTo>
                  <a:pt x="2017084" y="286141"/>
                </a:lnTo>
                <a:lnTo>
                  <a:pt x="2046887" y="313831"/>
                </a:lnTo>
                <a:lnTo>
                  <a:pt x="2074248" y="342445"/>
                </a:lnTo>
                <a:lnTo>
                  <a:pt x="2099086" y="371936"/>
                </a:lnTo>
                <a:lnTo>
                  <a:pt x="2140851" y="433352"/>
                </a:lnTo>
                <a:lnTo>
                  <a:pt x="2171512" y="497693"/>
                </a:lnTo>
                <a:lnTo>
                  <a:pt x="2190401" y="564572"/>
                </a:lnTo>
                <a:lnTo>
                  <a:pt x="2196846" y="633603"/>
                </a:lnTo>
                <a:lnTo>
                  <a:pt x="2195220" y="668362"/>
                </a:lnTo>
                <a:lnTo>
                  <a:pt x="2182470" y="736365"/>
                </a:lnTo>
                <a:lnTo>
                  <a:pt x="2157611" y="802024"/>
                </a:lnTo>
                <a:lnTo>
                  <a:pt x="2121314" y="864951"/>
                </a:lnTo>
                <a:lnTo>
                  <a:pt x="2074248" y="924760"/>
                </a:lnTo>
                <a:lnTo>
                  <a:pt x="2046887" y="953374"/>
                </a:lnTo>
                <a:lnTo>
                  <a:pt x="2017084" y="981064"/>
                </a:lnTo>
                <a:lnTo>
                  <a:pt x="1984924" y="1007781"/>
                </a:lnTo>
                <a:lnTo>
                  <a:pt x="1950491" y="1033477"/>
                </a:lnTo>
                <a:lnTo>
                  <a:pt x="1913868" y="1058103"/>
                </a:lnTo>
                <a:lnTo>
                  <a:pt x="1875139" y="1081611"/>
                </a:lnTo>
                <a:lnTo>
                  <a:pt x="1834387" y="1103953"/>
                </a:lnTo>
                <a:lnTo>
                  <a:pt x="1791697" y="1125080"/>
                </a:lnTo>
                <a:lnTo>
                  <a:pt x="1747153" y="1144944"/>
                </a:lnTo>
                <a:lnTo>
                  <a:pt x="1700837" y="1163497"/>
                </a:lnTo>
                <a:lnTo>
                  <a:pt x="1652834" y="1180690"/>
                </a:lnTo>
                <a:lnTo>
                  <a:pt x="1603227" y="1196476"/>
                </a:lnTo>
                <a:lnTo>
                  <a:pt x="1552101" y="1210804"/>
                </a:lnTo>
                <a:lnTo>
                  <a:pt x="1499538" y="1223629"/>
                </a:lnTo>
                <a:lnTo>
                  <a:pt x="1445623" y="1234900"/>
                </a:lnTo>
                <a:lnTo>
                  <a:pt x="1390440" y="1244570"/>
                </a:lnTo>
                <a:lnTo>
                  <a:pt x="1334071" y="1252590"/>
                </a:lnTo>
                <a:lnTo>
                  <a:pt x="1276601" y="1258912"/>
                </a:lnTo>
                <a:lnTo>
                  <a:pt x="1218114" y="1263487"/>
                </a:lnTo>
                <a:lnTo>
                  <a:pt x="1158693" y="1266268"/>
                </a:lnTo>
                <a:lnTo>
                  <a:pt x="1098423" y="1267206"/>
                </a:lnTo>
                <a:lnTo>
                  <a:pt x="1038152" y="1266268"/>
                </a:lnTo>
                <a:lnTo>
                  <a:pt x="978731" y="1263487"/>
                </a:lnTo>
                <a:lnTo>
                  <a:pt x="920244" y="1258912"/>
                </a:lnTo>
                <a:lnTo>
                  <a:pt x="862774" y="1252590"/>
                </a:lnTo>
                <a:lnTo>
                  <a:pt x="806405" y="1244570"/>
                </a:lnTo>
                <a:lnTo>
                  <a:pt x="751222" y="1234900"/>
                </a:lnTo>
                <a:lnTo>
                  <a:pt x="697307" y="1223629"/>
                </a:lnTo>
                <a:lnTo>
                  <a:pt x="644744" y="1210804"/>
                </a:lnTo>
                <a:lnTo>
                  <a:pt x="593618" y="1196476"/>
                </a:lnTo>
                <a:lnTo>
                  <a:pt x="544011" y="1180690"/>
                </a:lnTo>
                <a:lnTo>
                  <a:pt x="496008" y="1163497"/>
                </a:lnTo>
                <a:lnTo>
                  <a:pt x="449692" y="1144944"/>
                </a:lnTo>
                <a:lnTo>
                  <a:pt x="405148" y="1125080"/>
                </a:lnTo>
                <a:lnTo>
                  <a:pt x="362458" y="1103953"/>
                </a:lnTo>
                <a:lnTo>
                  <a:pt x="321706" y="1081611"/>
                </a:lnTo>
                <a:lnTo>
                  <a:pt x="282977" y="1058103"/>
                </a:lnTo>
                <a:lnTo>
                  <a:pt x="246354" y="1033477"/>
                </a:lnTo>
                <a:lnTo>
                  <a:pt x="211921" y="1007781"/>
                </a:lnTo>
                <a:lnTo>
                  <a:pt x="179761" y="981064"/>
                </a:lnTo>
                <a:lnTo>
                  <a:pt x="149958" y="953374"/>
                </a:lnTo>
                <a:lnTo>
                  <a:pt x="122597" y="924760"/>
                </a:lnTo>
                <a:lnTo>
                  <a:pt x="97759" y="895269"/>
                </a:lnTo>
                <a:lnTo>
                  <a:pt x="55994" y="833853"/>
                </a:lnTo>
                <a:lnTo>
                  <a:pt x="25333" y="769512"/>
                </a:lnTo>
                <a:lnTo>
                  <a:pt x="6444" y="702633"/>
                </a:lnTo>
                <a:lnTo>
                  <a:pt x="0" y="633603"/>
                </a:lnTo>
                <a:close/>
              </a:path>
            </a:pathLst>
          </a:custGeom>
          <a:ln w="12954">
            <a:solidFill>
              <a:srgbClr val="EDEB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213358" y="4345178"/>
            <a:ext cx="1885314" cy="554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1" spc="-5" dirty="0">
                <a:latin typeface="Tahoma"/>
                <a:cs typeface="Tahoma"/>
              </a:rPr>
              <a:t>Uninfor</a:t>
            </a:r>
            <a:r>
              <a:rPr sz="1800" b="1" spc="-20" dirty="0">
                <a:latin typeface="Tahoma"/>
                <a:cs typeface="Tahoma"/>
              </a:rPr>
              <a:t>m</a:t>
            </a:r>
            <a:r>
              <a:rPr sz="1800" b="1" spc="-5" dirty="0">
                <a:latin typeface="Tahoma"/>
                <a:cs typeface="Tahoma"/>
              </a:rPr>
              <a:t>ed, </a:t>
            </a:r>
            <a:r>
              <a:rPr sz="1800" b="1" spc="-10" dirty="0">
                <a:latin typeface="Tahoma"/>
                <a:cs typeface="Tahoma"/>
              </a:rPr>
              <a:t>passiv</a:t>
            </a:r>
            <a:r>
              <a:rPr sz="1800" b="1" spc="-5" dirty="0">
                <a:latin typeface="Tahoma"/>
                <a:cs typeface="Tahoma"/>
              </a:rPr>
              <a:t>e</a:t>
            </a:r>
            <a:r>
              <a:rPr sz="1800" b="1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pat</a:t>
            </a:r>
            <a:r>
              <a:rPr sz="1800" b="1" dirty="0">
                <a:latin typeface="Tahoma"/>
                <a:cs typeface="Tahoma"/>
              </a:rPr>
              <a:t>i</a:t>
            </a:r>
            <a:r>
              <a:rPr sz="1800" b="1" spc="-5" dirty="0">
                <a:latin typeface="Tahoma"/>
                <a:cs typeface="Tahoma"/>
              </a:rPr>
              <a:t>ents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90570" y="4314190"/>
            <a:ext cx="2314575" cy="920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73025" algn="ctr">
              <a:lnSpc>
                <a:spcPct val="100000"/>
              </a:lnSpc>
            </a:pPr>
            <a:r>
              <a:rPr sz="2000" b="1" spc="-10" dirty="0">
                <a:latin typeface="Tahoma"/>
                <a:cs typeface="Tahoma"/>
              </a:rPr>
              <a:t>Fr</a:t>
            </a:r>
            <a:r>
              <a:rPr sz="2000" b="1" spc="-15" dirty="0">
                <a:latin typeface="Tahoma"/>
                <a:cs typeface="Tahoma"/>
              </a:rPr>
              <a:t>u</a:t>
            </a:r>
            <a:r>
              <a:rPr sz="2000" b="1" spc="-5" dirty="0">
                <a:latin typeface="Tahoma"/>
                <a:cs typeface="Tahoma"/>
              </a:rPr>
              <a:t>s</a:t>
            </a:r>
            <a:r>
              <a:rPr sz="2000" b="1" spc="-10" dirty="0">
                <a:latin typeface="Tahoma"/>
                <a:cs typeface="Tahoma"/>
              </a:rPr>
              <a:t>t</a:t>
            </a:r>
            <a:r>
              <a:rPr sz="2000" b="1" spc="-5" dirty="0">
                <a:latin typeface="Tahoma"/>
                <a:cs typeface="Tahoma"/>
              </a:rPr>
              <a:t>ra</a:t>
            </a:r>
            <a:r>
              <a:rPr sz="2000" b="1" spc="-15" dirty="0">
                <a:latin typeface="Tahoma"/>
                <a:cs typeface="Tahoma"/>
              </a:rPr>
              <a:t>t</a:t>
            </a:r>
            <a:r>
              <a:rPr sz="2000" b="1" spc="-5" dirty="0">
                <a:latin typeface="Tahoma"/>
                <a:cs typeface="Tahoma"/>
              </a:rPr>
              <a:t>ing, </a:t>
            </a:r>
            <a:r>
              <a:rPr sz="2000" b="1" spc="-10" dirty="0">
                <a:latin typeface="Tahoma"/>
                <a:cs typeface="Tahoma"/>
              </a:rPr>
              <a:t>proble</a:t>
            </a:r>
            <a:r>
              <a:rPr sz="2000" b="1" dirty="0">
                <a:latin typeface="Tahoma"/>
                <a:cs typeface="Tahoma"/>
              </a:rPr>
              <a:t>m</a:t>
            </a:r>
            <a:r>
              <a:rPr sz="2000" b="1" spc="-5" dirty="0">
                <a:latin typeface="Tahoma"/>
                <a:cs typeface="Tahoma"/>
              </a:rPr>
              <a:t>-</a:t>
            </a:r>
            <a:r>
              <a:rPr sz="2000" b="1" spc="-10" dirty="0">
                <a:latin typeface="Tahoma"/>
                <a:cs typeface="Tahoma"/>
              </a:rPr>
              <a:t>centered </a:t>
            </a:r>
            <a:r>
              <a:rPr sz="2000" b="1" spc="-5" dirty="0">
                <a:latin typeface="Tahoma"/>
                <a:cs typeface="Tahoma"/>
              </a:rPr>
              <a:t>in</a:t>
            </a:r>
            <a:r>
              <a:rPr sz="2000" b="1" spc="-15" dirty="0">
                <a:latin typeface="Tahoma"/>
                <a:cs typeface="Tahoma"/>
              </a:rPr>
              <a:t>t</a:t>
            </a:r>
            <a:r>
              <a:rPr sz="2000" b="1" spc="-5" dirty="0">
                <a:latin typeface="Tahoma"/>
                <a:cs typeface="Tahoma"/>
              </a:rPr>
              <a:t>eract</a:t>
            </a:r>
            <a:r>
              <a:rPr sz="2000" b="1" spc="-15" dirty="0">
                <a:latin typeface="Tahoma"/>
                <a:cs typeface="Tahoma"/>
              </a:rPr>
              <a:t>i</a:t>
            </a:r>
            <a:r>
              <a:rPr sz="2000" b="1" spc="-10" dirty="0">
                <a:latin typeface="Tahoma"/>
                <a:cs typeface="Tahoma"/>
              </a:rPr>
              <a:t>ons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354323" y="4192523"/>
            <a:ext cx="2297430" cy="114300"/>
          </a:xfrm>
          <a:custGeom>
            <a:avLst/>
            <a:gdLst/>
            <a:ahLst/>
            <a:cxnLst/>
            <a:rect l="l" t="t" r="r" b="b"/>
            <a:pathLst>
              <a:path w="2297429" h="114300">
                <a:moveTo>
                  <a:pt x="114300" y="0"/>
                </a:moveTo>
                <a:lnTo>
                  <a:pt x="0" y="57150"/>
                </a:lnTo>
                <a:lnTo>
                  <a:pt x="114300" y="114300"/>
                </a:lnTo>
                <a:lnTo>
                  <a:pt x="114300" y="76200"/>
                </a:lnTo>
                <a:lnTo>
                  <a:pt x="95250" y="76200"/>
                </a:lnTo>
                <a:lnTo>
                  <a:pt x="95250" y="38100"/>
                </a:lnTo>
                <a:lnTo>
                  <a:pt x="114300" y="38100"/>
                </a:lnTo>
                <a:lnTo>
                  <a:pt x="114300" y="0"/>
                </a:lnTo>
                <a:close/>
              </a:path>
              <a:path w="2297429" h="114300">
                <a:moveTo>
                  <a:pt x="2183129" y="0"/>
                </a:moveTo>
                <a:lnTo>
                  <a:pt x="2183129" y="114300"/>
                </a:lnTo>
                <a:lnTo>
                  <a:pt x="2259329" y="76200"/>
                </a:lnTo>
                <a:lnTo>
                  <a:pt x="2202179" y="76200"/>
                </a:lnTo>
                <a:lnTo>
                  <a:pt x="2202179" y="38100"/>
                </a:lnTo>
                <a:lnTo>
                  <a:pt x="2259329" y="38100"/>
                </a:lnTo>
                <a:lnTo>
                  <a:pt x="2183129" y="0"/>
                </a:lnTo>
                <a:close/>
              </a:path>
              <a:path w="2297429" h="114300">
                <a:moveTo>
                  <a:pt x="114300" y="38100"/>
                </a:moveTo>
                <a:lnTo>
                  <a:pt x="95250" y="38100"/>
                </a:lnTo>
                <a:lnTo>
                  <a:pt x="95250" y="76200"/>
                </a:lnTo>
                <a:lnTo>
                  <a:pt x="114300" y="76200"/>
                </a:lnTo>
                <a:lnTo>
                  <a:pt x="114300" y="38100"/>
                </a:lnTo>
                <a:close/>
              </a:path>
              <a:path w="2297429" h="114300">
                <a:moveTo>
                  <a:pt x="2183129" y="38100"/>
                </a:moveTo>
                <a:lnTo>
                  <a:pt x="114300" y="38100"/>
                </a:lnTo>
                <a:lnTo>
                  <a:pt x="114300" y="76200"/>
                </a:lnTo>
                <a:lnTo>
                  <a:pt x="2183129" y="76200"/>
                </a:lnTo>
                <a:lnTo>
                  <a:pt x="2183129" y="38100"/>
                </a:lnTo>
                <a:close/>
              </a:path>
              <a:path w="2297429" h="114300">
                <a:moveTo>
                  <a:pt x="2259329" y="38100"/>
                </a:moveTo>
                <a:lnTo>
                  <a:pt x="2202179" y="38100"/>
                </a:lnTo>
                <a:lnTo>
                  <a:pt x="2202179" y="76200"/>
                </a:lnTo>
                <a:lnTo>
                  <a:pt x="2259329" y="76200"/>
                </a:lnTo>
                <a:lnTo>
                  <a:pt x="2297429" y="57150"/>
                </a:lnTo>
                <a:lnTo>
                  <a:pt x="2259329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54323" y="5162550"/>
            <a:ext cx="2297430" cy="114300"/>
          </a:xfrm>
          <a:custGeom>
            <a:avLst/>
            <a:gdLst/>
            <a:ahLst/>
            <a:cxnLst/>
            <a:rect l="l" t="t" r="r" b="b"/>
            <a:pathLst>
              <a:path w="2297429" h="114300">
                <a:moveTo>
                  <a:pt x="114300" y="0"/>
                </a:moveTo>
                <a:lnTo>
                  <a:pt x="0" y="57150"/>
                </a:lnTo>
                <a:lnTo>
                  <a:pt x="114300" y="114300"/>
                </a:lnTo>
                <a:lnTo>
                  <a:pt x="114300" y="76200"/>
                </a:lnTo>
                <a:lnTo>
                  <a:pt x="95250" y="76200"/>
                </a:lnTo>
                <a:lnTo>
                  <a:pt x="95250" y="38100"/>
                </a:lnTo>
                <a:lnTo>
                  <a:pt x="114300" y="38100"/>
                </a:lnTo>
                <a:lnTo>
                  <a:pt x="114300" y="0"/>
                </a:lnTo>
                <a:close/>
              </a:path>
              <a:path w="2297429" h="114300">
                <a:moveTo>
                  <a:pt x="2183129" y="0"/>
                </a:moveTo>
                <a:lnTo>
                  <a:pt x="2183129" y="114300"/>
                </a:lnTo>
                <a:lnTo>
                  <a:pt x="2259329" y="76200"/>
                </a:lnTo>
                <a:lnTo>
                  <a:pt x="2202179" y="76200"/>
                </a:lnTo>
                <a:lnTo>
                  <a:pt x="2202179" y="38100"/>
                </a:lnTo>
                <a:lnTo>
                  <a:pt x="2259329" y="38100"/>
                </a:lnTo>
                <a:lnTo>
                  <a:pt x="2183129" y="0"/>
                </a:lnTo>
                <a:close/>
              </a:path>
              <a:path w="2297429" h="114300">
                <a:moveTo>
                  <a:pt x="114300" y="38100"/>
                </a:moveTo>
                <a:lnTo>
                  <a:pt x="95250" y="38100"/>
                </a:lnTo>
                <a:lnTo>
                  <a:pt x="95250" y="76200"/>
                </a:lnTo>
                <a:lnTo>
                  <a:pt x="114300" y="76200"/>
                </a:lnTo>
                <a:lnTo>
                  <a:pt x="114300" y="38100"/>
                </a:lnTo>
                <a:close/>
              </a:path>
              <a:path w="2297429" h="114300">
                <a:moveTo>
                  <a:pt x="2183129" y="38100"/>
                </a:moveTo>
                <a:lnTo>
                  <a:pt x="114300" y="38100"/>
                </a:lnTo>
                <a:lnTo>
                  <a:pt x="114300" y="76200"/>
                </a:lnTo>
                <a:lnTo>
                  <a:pt x="2183129" y="76200"/>
                </a:lnTo>
                <a:lnTo>
                  <a:pt x="2183129" y="38100"/>
                </a:lnTo>
                <a:close/>
              </a:path>
              <a:path w="2297429" h="114300">
                <a:moveTo>
                  <a:pt x="2259329" y="38100"/>
                </a:moveTo>
                <a:lnTo>
                  <a:pt x="2202179" y="38100"/>
                </a:lnTo>
                <a:lnTo>
                  <a:pt x="2202179" y="76200"/>
                </a:lnTo>
                <a:lnTo>
                  <a:pt x="2259329" y="76200"/>
                </a:lnTo>
                <a:lnTo>
                  <a:pt x="2297429" y="57150"/>
                </a:lnTo>
                <a:lnTo>
                  <a:pt x="2259329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022085" y="4353305"/>
            <a:ext cx="1790700" cy="829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1800" b="1" spc="-10" dirty="0">
                <a:latin typeface="Tahoma"/>
                <a:cs typeface="Tahoma"/>
              </a:rPr>
              <a:t>Rushed</a:t>
            </a:r>
            <a:r>
              <a:rPr sz="1800" b="1" dirty="0">
                <a:latin typeface="Tahoma"/>
                <a:cs typeface="Tahoma"/>
              </a:rPr>
              <a:t>,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unpr</a:t>
            </a:r>
            <a:r>
              <a:rPr sz="1800" b="1" dirty="0">
                <a:latin typeface="Tahoma"/>
                <a:cs typeface="Tahoma"/>
              </a:rPr>
              <a:t>e- </a:t>
            </a:r>
            <a:r>
              <a:rPr sz="1800" b="1" spc="-10" dirty="0">
                <a:latin typeface="Tahoma"/>
                <a:cs typeface="Tahoma"/>
              </a:rPr>
              <a:t>pared</a:t>
            </a:r>
            <a:r>
              <a:rPr sz="1800" b="1" spc="-5" dirty="0">
                <a:latin typeface="Tahoma"/>
                <a:cs typeface="Tahoma"/>
              </a:rPr>
              <a:t>,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reactive </a:t>
            </a:r>
            <a:r>
              <a:rPr sz="1800" b="1" spc="-10" dirty="0">
                <a:latin typeface="Tahoma"/>
                <a:cs typeface="Tahoma"/>
              </a:rPr>
              <a:t>Practic</a:t>
            </a:r>
            <a:r>
              <a:rPr sz="1800" b="1" spc="-5" dirty="0">
                <a:latin typeface="Tahoma"/>
                <a:cs typeface="Tahoma"/>
              </a:rPr>
              <a:t>e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Team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-6476" y="628650"/>
            <a:ext cx="9107805" cy="3445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684017" y="2329941"/>
            <a:ext cx="1719580" cy="92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Car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e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deli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very dep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e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n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d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s o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n</a:t>
            </a:r>
            <a:r>
              <a:rPr sz="1200" b="1" spc="-15" dirty="0">
                <a:solidFill>
                  <a:srgbClr val="943735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M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D</a:t>
            </a:r>
            <a:r>
              <a:rPr sz="1200" b="1" spc="5" dirty="0">
                <a:solidFill>
                  <a:srgbClr val="943735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only</a:t>
            </a:r>
            <a:r>
              <a:rPr sz="1200" b="1" spc="-15" dirty="0">
                <a:solidFill>
                  <a:srgbClr val="943735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via short, unpl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an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ne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d</a:t>
            </a:r>
            <a:r>
              <a:rPr sz="1200" b="1" spc="-25" dirty="0">
                <a:solidFill>
                  <a:srgbClr val="943735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vis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i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ts 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and 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patien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t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-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in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i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tiated</a:t>
            </a:r>
            <a:r>
              <a:rPr sz="1200" b="1" spc="-15" dirty="0">
                <a:solidFill>
                  <a:srgbClr val="943735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fol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l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ow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up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61890" y="2482341"/>
            <a:ext cx="1049655" cy="1156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</a:pP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No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 care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protocol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s;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specia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l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ist 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input</a:t>
            </a:r>
            <a:r>
              <a:rPr sz="1200" b="1" spc="-25" dirty="0">
                <a:solidFill>
                  <a:srgbClr val="943735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via tradit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i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onal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395"/>
              </a:spcBef>
            </a:pP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referrals only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70878" y="2406141"/>
            <a:ext cx="1193165" cy="1289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Pati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ent 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in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formatio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n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l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i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mited to what is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in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 chart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;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no popul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a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ti</a:t>
            </a:r>
            <a:r>
              <a:rPr sz="1200" b="1" spc="-15" dirty="0">
                <a:solidFill>
                  <a:srgbClr val="943735"/>
                </a:solidFill>
                <a:latin typeface="Tahoma"/>
                <a:cs typeface="Tahoma"/>
              </a:rPr>
              <a:t>o</a:t>
            </a:r>
            <a:r>
              <a:rPr sz="1200" b="1" dirty="0">
                <a:solidFill>
                  <a:srgbClr val="943735"/>
                </a:solidFill>
                <a:latin typeface="Tahoma"/>
                <a:cs typeface="Tahoma"/>
              </a:rPr>
              <a:t>n-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based</a:t>
            </a:r>
            <a:r>
              <a:rPr sz="1200" b="1" spc="-15" dirty="0">
                <a:solidFill>
                  <a:srgbClr val="943735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data 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avai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l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ab</a:t>
            </a:r>
            <a:r>
              <a:rPr sz="1200" b="1" spc="-10" dirty="0">
                <a:solidFill>
                  <a:srgbClr val="943735"/>
                </a:solidFill>
                <a:latin typeface="Tahoma"/>
                <a:cs typeface="Tahoma"/>
              </a:rPr>
              <a:t>l</a:t>
            </a:r>
            <a:r>
              <a:rPr sz="1200" b="1" spc="-5" dirty="0">
                <a:solidFill>
                  <a:srgbClr val="943735"/>
                </a:solidFill>
                <a:latin typeface="Tahoma"/>
                <a:cs typeface="Tahoma"/>
              </a:rPr>
              <a:t>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8723" y="2406141"/>
            <a:ext cx="1522095" cy="1106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200" b="1" spc="-10" dirty="0">
                <a:solidFill>
                  <a:srgbClr val="0000FF"/>
                </a:solidFill>
                <a:latin typeface="Tahoma"/>
                <a:cs typeface="Tahoma"/>
              </a:rPr>
              <a:t>Pati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ent</a:t>
            </a:r>
            <a:r>
              <a:rPr sz="1200" b="1" spc="-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problems</a:t>
            </a: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 in 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mana</a:t>
            </a:r>
            <a:r>
              <a:rPr sz="1200" b="1" spc="-10" dirty="0">
                <a:solidFill>
                  <a:srgbClr val="0000FF"/>
                </a:solidFill>
                <a:latin typeface="Tahoma"/>
                <a:cs typeface="Tahoma"/>
              </a:rPr>
              <a:t>g</a:t>
            </a: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ing</a:t>
            </a:r>
            <a:r>
              <a:rPr sz="1200" b="1" spc="-3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the co</a:t>
            </a:r>
            <a:r>
              <a:rPr sz="1200" b="1" spc="-10" dirty="0">
                <a:solidFill>
                  <a:srgbClr val="0000FF"/>
                </a:solidFill>
                <a:latin typeface="Tahoma"/>
                <a:cs typeface="Tahoma"/>
              </a:rPr>
              <a:t>nditi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o</a:t>
            </a: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n</a:t>
            </a:r>
            <a:r>
              <a:rPr sz="1200" b="1" spc="-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not so</a:t>
            </a:r>
            <a:r>
              <a:rPr sz="1200" b="1" spc="-15" dirty="0">
                <a:solidFill>
                  <a:srgbClr val="0000FF"/>
                </a:solidFill>
                <a:latin typeface="Tahoma"/>
                <a:cs typeface="Tahoma"/>
              </a:rPr>
              <a:t>l</a:t>
            </a: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i</a:t>
            </a:r>
            <a:r>
              <a:rPr sz="1200" b="1" spc="-10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ited </a:t>
            </a:r>
            <a:r>
              <a:rPr sz="1200" b="1" spc="-10" dirty="0">
                <a:solidFill>
                  <a:srgbClr val="0000FF"/>
                </a:solidFill>
                <a:latin typeface="Tahoma"/>
                <a:cs typeface="Tahoma"/>
              </a:rPr>
              <a:t>o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r</a:t>
            </a: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 d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ealt wi</a:t>
            </a:r>
            <a:r>
              <a:rPr sz="1200" b="1" spc="-10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h</a:t>
            </a: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;</a:t>
            </a:r>
            <a:r>
              <a:rPr sz="1200" b="1" spc="-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co</a:t>
            </a:r>
            <a:r>
              <a:rPr sz="1200" b="1" spc="-10" dirty="0">
                <a:solidFill>
                  <a:srgbClr val="0000FF"/>
                </a:solidFill>
                <a:latin typeface="Tahoma"/>
                <a:cs typeface="Tahoma"/>
              </a:rPr>
              <a:t>unseli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ng didacti</a:t>
            </a: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c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 only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8723" y="1085088"/>
            <a:ext cx="2343150" cy="1146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4700">
              <a:lnSpc>
                <a:spcPct val="100000"/>
              </a:lnSpc>
            </a:pPr>
            <a:r>
              <a:rPr sz="2000" b="1" spc="-10" dirty="0">
                <a:solidFill>
                  <a:srgbClr val="0000FF"/>
                </a:solidFill>
                <a:latin typeface="Tahoma"/>
                <a:cs typeface="Tahoma"/>
              </a:rPr>
              <a:t>Com</a:t>
            </a:r>
            <a:r>
              <a:rPr sz="2000" b="1" dirty="0">
                <a:solidFill>
                  <a:srgbClr val="0000FF"/>
                </a:solidFill>
                <a:latin typeface="Tahoma"/>
                <a:cs typeface="Tahoma"/>
              </a:rPr>
              <a:t>m</a:t>
            </a:r>
            <a:r>
              <a:rPr sz="2000" b="1" spc="-10" dirty="0">
                <a:solidFill>
                  <a:srgbClr val="0000FF"/>
                </a:solidFill>
                <a:latin typeface="Tahoma"/>
                <a:cs typeface="Tahoma"/>
              </a:rPr>
              <a:t>uni</a:t>
            </a:r>
            <a:r>
              <a:rPr sz="2000" b="1" spc="-15" dirty="0">
                <a:solidFill>
                  <a:srgbClr val="0000FF"/>
                </a:solidFill>
                <a:latin typeface="Tahoma"/>
                <a:cs typeface="Tahoma"/>
              </a:rPr>
              <a:t>t</a:t>
            </a:r>
            <a:r>
              <a:rPr sz="2000" b="1" spc="-5" dirty="0">
                <a:solidFill>
                  <a:srgbClr val="0000FF"/>
                </a:solidFill>
                <a:latin typeface="Tahoma"/>
                <a:cs typeface="Tahoma"/>
              </a:rPr>
              <a:t>y:</a:t>
            </a:r>
            <a:endParaRPr sz="2000">
              <a:latin typeface="Tahoma"/>
              <a:cs typeface="Tahoma"/>
            </a:endParaRPr>
          </a:p>
          <a:p>
            <a:pPr marL="12700" marR="1242060" indent="310515">
              <a:lnSpc>
                <a:spcPct val="100000"/>
              </a:lnSpc>
              <a:spcBef>
                <a:spcPts val="800"/>
              </a:spcBef>
            </a:pP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No links </a:t>
            </a: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w/</a:t>
            </a:r>
            <a:r>
              <a:rPr sz="1200" b="1" spc="-10" dirty="0">
                <a:solidFill>
                  <a:srgbClr val="0000FF"/>
                </a:solidFill>
                <a:latin typeface="Tahoma"/>
                <a:cs typeface="Tahoma"/>
              </a:rPr>
              <a:t>community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0000FF"/>
                </a:solidFill>
                <a:latin typeface="Tahoma"/>
                <a:cs typeface="Tahoma"/>
              </a:rPr>
              <a:t>age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ncies</a:t>
            </a:r>
            <a:r>
              <a:rPr sz="1200" b="1" spc="-2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spc="-10" dirty="0">
                <a:solidFill>
                  <a:srgbClr val="0000FF"/>
                </a:solidFill>
                <a:latin typeface="Tahoma"/>
                <a:cs typeface="Tahoma"/>
              </a:rPr>
              <a:t>or</a:t>
            </a:r>
            <a:r>
              <a:rPr sz="1200" b="1" spc="-5" dirty="0">
                <a:solidFill>
                  <a:srgbClr val="0000FF"/>
                </a:solidFill>
                <a:latin typeface="Tahoma"/>
                <a:cs typeface="Tahoma"/>
              </a:rPr>
              <a:t> resources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2300732" y="43434"/>
            <a:ext cx="4618990" cy="54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315"/>
              </a:lnSpc>
              <a:tabLst>
                <a:tab pos="3052445" algn="l"/>
              </a:tabLst>
            </a:pPr>
            <a:r>
              <a:rPr sz="3600" dirty="0">
                <a:solidFill>
                  <a:srgbClr val="C0504D"/>
                </a:solidFill>
                <a:latin typeface="Tahoma"/>
                <a:cs typeface="Tahoma"/>
              </a:rPr>
              <a:t>“Usual</a:t>
            </a:r>
            <a:r>
              <a:rPr sz="3600" spc="-15" dirty="0">
                <a:solidFill>
                  <a:srgbClr val="C0504D"/>
                </a:solidFill>
                <a:latin typeface="Tahoma"/>
                <a:cs typeface="Tahoma"/>
              </a:rPr>
              <a:t> </a:t>
            </a:r>
            <a:r>
              <a:rPr sz="3600" dirty="0">
                <a:solidFill>
                  <a:srgbClr val="C0504D"/>
                </a:solidFill>
                <a:latin typeface="Tahoma"/>
                <a:cs typeface="Tahoma"/>
              </a:rPr>
              <a:t>Care”	Model: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60394" y="1084071"/>
            <a:ext cx="3828415" cy="10236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7080">
              <a:lnSpc>
                <a:spcPct val="100000"/>
              </a:lnSpc>
            </a:pPr>
            <a:r>
              <a:rPr sz="2800" b="1" spc="-5" dirty="0">
                <a:solidFill>
                  <a:srgbClr val="943735"/>
                </a:solidFill>
                <a:latin typeface="Tahoma"/>
                <a:cs typeface="Tahoma"/>
              </a:rPr>
              <a:t>Healt</a:t>
            </a:r>
            <a:r>
              <a:rPr sz="2800" b="1" dirty="0">
                <a:solidFill>
                  <a:srgbClr val="943735"/>
                </a:solidFill>
                <a:latin typeface="Tahoma"/>
                <a:cs typeface="Tahoma"/>
              </a:rPr>
              <a:t>h</a:t>
            </a:r>
            <a:r>
              <a:rPr sz="2800" b="1" spc="-5" dirty="0">
                <a:solidFill>
                  <a:srgbClr val="943735"/>
                </a:solidFill>
                <a:latin typeface="Tahoma"/>
                <a:cs typeface="Tahoma"/>
              </a:rPr>
              <a:t> System:</a:t>
            </a:r>
            <a:endParaRPr sz="28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290"/>
              </a:spcBef>
            </a:pP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Le</a:t>
            </a:r>
            <a:r>
              <a:rPr sz="1200" b="1" spc="-5" dirty="0">
                <a:solidFill>
                  <a:srgbClr val="943735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ders</a:t>
            </a:r>
            <a:r>
              <a:rPr sz="1200" b="1" spc="-5" dirty="0">
                <a:solidFill>
                  <a:srgbClr val="943735"/>
                </a:solidFill>
                <a:latin typeface="Arial"/>
                <a:cs typeface="Arial"/>
              </a:rPr>
              <a:t>h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ip </a:t>
            </a:r>
            <a:r>
              <a:rPr sz="1200" b="1" spc="5" dirty="0">
                <a:solidFill>
                  <a:srgbClr val="943735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concern</a:t>
            </a:r>
            <a:r>
              <a:rPr sz="1200" b="1" spc="-5" dirty="0">
                <a:solidFill>
                  <a:srgbClr val="943735"/>
                </a:solidFill>
                <a:latin typeface="Arial"/>
                <a:cs typeface="Arial"/>
              </a:rPr>
              <a:t>e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d</a:t>
            </a:r>
            <a:r>
              <a:rPr sz="1200" b="1" spc="5" dirty="0">
                <a:solidFill>
                  <a:srgbClr val="943735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primarily</a:t>
            </a:r>
            <a:r>
              <a:rPr sz="1200" b="1" spc="-15" dirty="0">
                <a:solidFill>
                  <a:srgbClr val="943735"/>
                </a:solidFill>
                <a:latin typeface="Arial"/>
                <a:cs typeface="Arial"/>
              </a:rPr>
              <a:t> </a:t>
            </a:r>
            <a:r>
              <a:rPr sz="1200" b="1" spc="15" dirty="0">
                <a:solidFill>
                  <a:srgbClr val="943735"/>
                </a:solidFill>
                <a:latin typeface="Arial"/>
                <a:cs typeface="Arial"/>
              </a:rPr>
              <a:t>w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ith</a:t>
            </a:r>
            <a:r>
              <a:rPr sz="1200" b="1" spc="-5" dirty="0">
                <a:solidFill>
                  <a:srgbClr val="943735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“the Bottom Line”;</a:t>
            </a:r>
            <a:r>
              <a:rPr sz="1200" b="1" spc="5" dirty="0">
                <a:solidFill>
                  <a:srgbClr val="943735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incentives fav</a:t>
            </a:r>
            <a:r>
              <a:rPr sz="1200" b="1" spc="-5" dirty="0">
                <a:solidFill>
                  <a:srgbClr val="943735"/>
                </a:solidFill>
                <a:latin typeface="Arial"/>
                <a:cs typeface="Arial"/>
              </a:rPr>
              <a:t>o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r more</a:t>
            </a:r>
            <a:r>
              <a:rPr sz="1200" b="1" spc="-15" dirty="0">
                <a:solidFill>
                  <a:srgbClr val="943735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freq</a:t>
            </a:r>
            <a:r>
              <a:rPr sz="1200" b="1" spc="-5" dirty="0">
                <a:solidFill>
                  <a:srgbClr val="943735"/>
                </a:solidFill>
                <a:latin typeface="Arial"/>
                <a:cs typeface="Arial"/>
              </a:rPr>
              <a:t>u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ent,</a:t>
            </a:r>
            <a:r>
              <a:rPr sz="1200" b="1" spc="5" dirty="0">
                <a:solidFill>
                  <a:srgbClr val="943735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sh</a:t>
            </a:r>
            <a:r>
              <a:rPr sz="1200" b="1" spc="-5" dirty="0">
                <a:solidFill>
                  <a:srgbClr val="943735"/>
                </a:solidFill>
                <a:latin typeface="Arial"/>
                <a:cs typeface="Arial"/>
              </a:rPr>
              <a:t>o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rter</a:t>
            </a:r>
            <a:r>
              <a:rPr sz="1200" b="1" spc="-5" dirty="0">
                <a:solidFill>
                  <a:srgbClr val="943735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visits; no</a:t>
            </a:r>
            <a:r>
              <a:rPr sz="1200" b="1" spc="10" dirty="0">
                <a:solidFill>
                  <a:srgbClr val="943735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orga</a:t>
            </a:r>
            <a:r>
              <a:rPr sz="1200" b="1" spc="-5" dirty="0">
                <a:solidFill>
                  <a:srgbClr val="943735"/>
                </a:solidFill>
                <a:latin typeface="Arial"/>
                <a:cs typeface="Arial"/>
              </a:rPr>
              <a:t>n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ized</a:t>
            </a:r>
            <a:r>
              <a:rPr sz="1200" b="1" spc="10" dirty="0">
                <a:solidFill>
                  <a:srgbClr val="943735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quality</a:t>
            </a:r>
            <a:r>
              <a:rPr sz="1200" b="1" spc="5" dirty="0">
                <a:solidFill>
                  <a:srgbClr val="943735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improv</a:t>
            </a:r>
            <a:r>
              <a:rPr sz="1200" b="1" spc="-5" dirty="0">
                <a:solidFill>
                  <a:srgbClr val="943735"/>
                </a:solidFill>
                <a:latin typeface="Arial"/>
                <a:cs typeface="Arial"/>
              </a:rPr>
              <a:t>e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ment pro</a:t>
            </a:r>
            <a:r>
              <a:rPr sz="1200" b="1" spc="-5" dirty="0">
                <a:solidFill>
                  <a:srgbClr val="943735"/>
                </a:solidFill>
                <a:latin typeface="Arial"/>
                <a:cs typeface="Arial"/>
              </a:rPr>
              <a:t>c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es</a:t>
            </a:r>
            <a:r>
              <a:rPr sz="1200" b="1" spc="-5" dirty="0">
                <a:solidFill>
                  <a:srgbClr val="943735"/>
                </a:solidFill>
                <a:latin typeface="Arial"/>
                <a:cs typeface="Arial"/>
              </a:rPr>
              <a:t>s</a:t>
            </a:r>
            <a:r>
              <a:rPr sz="1200" b="1" dirty="0">
                <a:solidFill>
                  <a:srgbClr val="943735"/>
                </a:solidFill>
                <a:latin typeface="Arial"/>
                <a:cs typeface="Arial"/>
              </a:rPr>
              <a:t>es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2222" y="371856"/>
            <a:ext cx="8639556" cy="6115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5363" y="1094232"/>
            <a:ext cx="8721852" cy="49126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4122" y="1085850"/>
            <a:ext cx="8806434" cy="49514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0990" y="1130046"/>
            <a:ext cx="8610600" cy="48013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0990" y="1130046"/>
            <a:ext cx="8610600" cy="4801870"/>
          </a:xfrm>
          <a:custGeom>
            <a:avLst/>
            <a:gdLst/>
            <a:ahLst/>
            <a:cxnLst/>
            <a:rect l="l" t="t" r="r" b="b"/>
            <a:pathLst>
              <a:path w="8610600" h="4801870">
                <a:moveTo>
                  <a:pt x="0" y="4801362"/>
                </a:moveTo>
                <a:lnTo>
                  <a:pt x="8610600" y="4801362"/>
                </a:lnTo>
                <a:lnTo>
                  <a:pt x="8610600" y="0"/>
                </a:lnTo>
                <a:lnTo>
                  <a:pt x="0" y="0"/>
                </a:lnTo>
                <a:lnTo>
                  <a:pt x="0" y="4801362"/>
                </a:lnTo>
                <a:close/>
              </a:path>
            </a:pathLst>
          </a:custGeom>
          <a:ln w="28956">
            <a:solidFill>
              <a:srgbClr val="497DBA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">
              <a:lnSpc>
                <a:spcPct val="100000"/>
              </a:lnSpc>
            </a:pPr>
            <a:r>
              <a:rPr sz="1800" b="1" u="none" spc="-10" dirty="0">
                <a:solidFill>
                  <a:srgbClr val="000000"/>
                </a:solidFill>
                <a:latin typeface="Tahoma"/>
                <a:cs typeface="Tahoma"/>
              </a:rPr>
              <a:t>Targe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b="1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1</a:t>
            </a:r>
            <a:r>
              <a:rPr sz="1800" b="1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 25%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elati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eductio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in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ris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k of p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ematu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mortali</a:t>
            </a:r>
            <a:r>
              <a:rPr sz="1800" u="none" spc="-2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y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f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om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CVDs,</a:t>
            </a:r>
            <a:endParaRPr sz="1800">
              <a:latin typeface="Tahoma"/>
              <a:cs typeface="Tahoma"/>
            </a:endParaRPr>
          </a:p>
          <a:p>
            <a:pPr marL="948690">
              <a:lnSpc>
                <a:spcPct val="100000"/>
              </a:lnSpc>
            </a:pP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c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c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-24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, diabe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es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,</a:t>
            </a:r>
            <a:r>
              <a:rPr sz="1800" u="none" spc="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ch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onic</a:t>
            </a:r>
            <a:r>
              <a:rPr sz="1800" u="none" spc="-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espi</a:t>
            </a:r>
            <a:r>
              <a:rPr sz="1800" u="none" spc="-30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ory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diseases</a:t>
            </a:r>
            <a:endParaRPr sz="1800">
              <a:latin typeface="Tahoma"/>
              <a:cs typeface="Tahoma"/>
            </a:endParaRPr>
          </a:p>
          <a:p>
            <a:pPr marL="948690" marR="915035" indent="-914400">
              <a:lnSpc>
                <a:spcPct val="100000"/>
              </a:lnSpc>
            </a:pPr>
            <a:r>
              <a:rPr sz="1800" b="1" u="none" spc="-10" dirty="0">
                <a:solidFill>
                  <a:srgbClr val="000000"/>
                </a:solidFill>
                <a:latin typeface="Tahoma"/>
                <a:cs typeface="Tahoma"/>
              </a:rPr>
              <a:t>Targe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b="1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2</a:t>
            </a:r>
            <a:r>
              <a:rPr sz="1800" b="1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20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least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10%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elati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eductio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in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th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h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rm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f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ul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 use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33CC"/>
                </a:solidFill>
                <a:latin typeface="Tahoma"/>
                <a:cs typeface="Tahoma"/>
              </a:rPr>
              <a:t>alcoho</a:t>
            </a:r>
            <a:r>
              <a:rPr sz="1800" u="none" spc="-10" dirty="0">
                <a:solidFill>
                  <a:srgbClr val="0033CC"/>
                </a:solidFill>
                <a:latin typeface="Tahoma"/>
                <a:cs typeface="Tahoma"/>
              </a:rPr>
              <a:t>l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,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 as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app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opriat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,</a:t>
            </a:r>
            <a:r>
              <a:rPr sz="1800" u="none" spc="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w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i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thi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th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tiona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l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context</a:t>
            </a:r>
            <a:endParaRPr sz="1800">
              <a:latin typeface="Tahoma"/>
              <a:cs typeface="Tahoma"/>
            </a:endParaRPr>
          </a:p>
          <a:p>
            <a:pPr marL="34290" marR="5080">
              <a:lnSpc>
                <a:spcPct val="100000"/>
              </a:lnSpc>
            </a:pPr>
            <a:r>
              <a:rPr sz="1800" b="1" u="none" spc="-10" dirty="0">
                <a:solidFill>
                  <a:srgbClr val="000000"/>
                </a:solidFill>
                <a:latin typeface="Tahoma"/>
                <a:cs typeface="Tahoma"/>
              </a:rPr>
              <a:t>Targe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b="1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3</a:t>
            </a:r>
            <a:r>
              <a:rPr sz="1800" b="1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 10%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elati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eductio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in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-40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alence</a:t>
            </a:r>
            <a:r>
              <a:rPr sz="1800" u="none" spc="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insu</a:t>
            </a:r>
            <a:r>
              <a:rPr sz="1800" u="none" spc="-20" dirty="0">
                <a:solidFill>
                  <a:srgbClr val="000000"/>
                </a:solidFill>
                <a:latin typeface="Tahoma"/>
                <a:cs typeface="Tahoma"/>
              </a:rPr>
              <a:t>f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fic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i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en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spc="-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1800" u="none" spc="-25" dirty="0">
                <a:solidFill>
                  <a:srgbClr val="000000"/>
                </a:solidFill>
                <a:latin typeface="Tahoma"/>
                <a:cs typeface="Tahoma"/>
              </a:rPr>
              <a:t>h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ysica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l activi</a:t>
            </a:r>
            <a:r>
              <a:rPr sz="1800" u="none" spc="-20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y </a:t>
            </a:r>
            <a:r>
              <a:rPr sz="1800" b="1" u="none" spc="-10" dirty="0">
                <a:solidFill>
                  <a:srgbClr val="000000"/>
                </a:solidFill>
                <a:latin typeface="Tahoma"/>
                <a:cs typeface="Tahoma"/>
              </a:rPr>
              <a:t>Targe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b="1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4</a:t>
            </a:r>
            <a:r>
              <a:rPr sz="1800" b="1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 30%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elati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eductio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in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mean population inta</a:t>
            </a:r>
            <a:r>
              <a:rPr sz="1800" u="none" spc="-35" dirty="0">
                <a:solidFill>
                  <a:srgbClr val="000000"/>
                </a:solidFill>
                <a:latin typeface="Tahoma"/>
                <a:cs typeface="Tahoma"/>
              </a:rPr>
              <a:t>k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salt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/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sodium </a:t>
            </a:r>
            <a:r>
              <a:rPr sz="1800" b="1" u="none" spc="-10" dirty="0">
                <a:solidFill>
                  <a:srgbClr val="000000"/>
                </a:solidFill>
                <a:latin typeface="Tahoma"/>
                <a:cs typeface="Tahoma"/>
              </a:rPr>
              <a:t>Targe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b="1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5</a:t>
            </a:r>
            <a:r>
              <a:rPr sz="1800" b="1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 30%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elati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eductio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in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-40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alence</a:t>
            </a:r>
            <a:r>
              <a:rPr sz="1800" u="none" spc="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cur</a:t>
            </a:r>
            <a:r>
              <a:rPr sz="1800" u="none" spc="-20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en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33CC"/>
                </a:solidFill>
                <a:latin typeface="Tahoma"/>
                <a:cs typeface="Tahoma"/>
              </a:rPr>
              <a:t>toba</a:t>
            </a:r>
            <a:r>
              <a:rPr sz="1800" u="none" spc="-10" dirty="0">
                <a:solidFill>
                  <a:srgbClr val="0033CC"/>
                </a:solidFill>
                <a:latin typeface="Tahoma"/>
                <a:cs typeface="Tahoma"/>
              </a:rPr>
              <a:t>c</a:t>
            </a:r>
            <a:r>
              <a:rPr sz="1800" u="none" spc="-5" dirty="0">
                <a:solidFill>
                  <a:srgbClr val="0033CC"/>
                </a:solidFill>
                <a:latin typeface="Tahoma"/>
                <a:cs typeface="Tahoma"/>
              </a:rPr>
              <a:t>c</a:t>
            </a:r>
            <a:r>
              <a:rPr sz="1800" u="none" dirty="0">
                <a:solidFill>
                  <a:srgbClr val="0033CC"/>
                </a:solidFill>
                <a:latin typeface="Tahoma"/>
                <a:cs typeface="Tahoma"/>
              </a:rPr>
              <a:t>o</a:t>
            </a:r>
            <a:r>
              <a:rPr sz="1800" u="none" spc="-5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use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in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persons</a:t>
            </a:r>
            <a:endParaRPr sz="1800">
              <a:latin typeface="Tahoma"/>
              <a:cs typeface="Tahoma"/>
            </a:endParaRPr>
          </a:p>
          <a:p>
            <a:pPr marL="948690">
              <a:lnSpc>
                <a:spcPct val="100000"/>
              </a:lnSpc>
            </a:pP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aged</a:t>
            </a:r>
            <a:r>
              <a:rPr sz="1800" u="none" spc="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15+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y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ears</a:t>
            </a:r>
            <a:endParaRPr sz="1800">
              <a:latin typeface="Tahoma"/>
              <a:cs typeface="Tahoma"/>
            </a:endParaRPr>
          </a:p>
          <a:p>
            <a:pPr marL="948690" marR="274320" indent="-914400">
              <a:lnSpc>
                <a:spcPct val="100000"/>
              </a:lnSpc>
            </a:pPr>
            <a:r>
              <a:rPr sz="1800" b="1" u="none" spc="-10" dirty="0">
                <a:solidFill>
                  <a:srgbClr val="000000"/>
                </a:solidFill>
                <a:latin typeface="Tahoma"/>
                <a:cs typeface="Tahoma"/>
              </a:rPr>
              <a:t>Targe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b="1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6</a:t>
            </a:r>
            <a:r>
              <a:rPr sz="1800" b="1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 25%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elati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eductio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in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th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 p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-40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alence</a:t>
            </a:r>
            <a:r>
              <a:rPr sz="1800" u="none" spc="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3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aised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blood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essu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 or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contain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th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 p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-40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alence</a:t>
            </a:r>
            <a:r>
              <a:rPr sz="1800" u="none" spc="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3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aised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blood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essu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,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c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co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ding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n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tional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ci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cumsta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nces</a:t>
            </a:r>
            <a:endParaRPr sz="1800">
              <a:latin typeface="Tahoma"/>
              <a:cs typeface="Tahoma"/>
            </a:endParaRPr>
          </a:p>
          <a:p>
            <a:pPr marL="34290">
              <a:lnSpc>
                <a:spcPct val="100000"/>
              </a:lnSpc>
              <a:tabLst>
                <a:tab pos="1131570" algn="l"/>
              </a:tabLst>
            </a:pPr>
            <a:r>
              <a:rPr sz="1800" b="1" u="none" spc="-10" dirty="0">
                <a:solidFill>
                  <a:srgbClr val="000000"/>
                </a:solidFill>
                <a:latin typeface="Tahoma"/>
                <a:cs typeface="Tahoma"/>
              </a:rPr>
              <a:t>Targe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b="1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7</a:t>
            </a:r>
            <a:r>
              <a:rPr sz="1800" b="1" u="none" dirty="0">
                <a:solidFill>
                  <a:srgbClr val="000000"/>
                </a:solidFill>
                <a:latin typeface="Tahoma"/>
                <a:cs typeface="Tahoma"/>
              </a:rPr>
              <a:t>	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Ha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l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th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ris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in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diabetes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obes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i</a:t>
            </a:r>
            <a:r>
              <a:rPr sz="1800" u="none" spc="-2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y</a:t>
            </a:r>
            <a:endParaRPr sz="1800">
              <a:latin typeface="Tahoma"/>
              <a:cs typeface="Tahoma"/>
            </a:endParaRPr>
          </a:p>
          <a:p>
            <a:pPr marL="948690" marR="477520" indent="-914400">
              <a:lnSpc>
                <a:spcPct val="100000"/>
              </a:lnSpc>
            </a:pPr>
            <a:r>
              <a:rPr sz="1800" b="1" u="none" spc="-10" dirty="0">
                <a:solidFill>
                  <a:srgbClr val="000000"/>
                </a:solidFill>
                <a:latin typeface="Tahoma"/>
                <a:cs typeface="Tahoma"/>
              </a:rPr>
              <a:t>Targe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b="1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8</a:t>
            </a:r>
            <a:r>
              <a:rPr sz="1800" b="1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20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least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50%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elig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i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ble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people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ecei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drug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the</a:t>
            </a:r>
            <a:r>
              <a:rPr sz="1800" u="none" spc="-3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y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coun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se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l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ling (including</a:t>
            </a:r>
            <a:r>
              <a:rPr sz="1800" u="none" spc="-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gl</a:t>
            </a:r>
            <a:r>
              <a:rPr sz="1800" u="none" spc="-20" dirty="0">
                <a:solidFill>
                  <a:srgbClr val="000000"/>
                </a:solidFill>
                <a:latin typeface="Tahoma"/>
                <a:cs typeface="Tahoma"/>
              </a:rPr>
              <a:t>y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cemi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c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cont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ol)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p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en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heart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20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ta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c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k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s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st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</a:t>
            </a:r>
            <a:r>
              <a:rPr sz="1800" u="none" spc="-20" dirty="0">
                <a:solidFill>
                  <a:srgbClr val="000000"/>
                </a:solidFill>
                <a:latin typeface="Tahoma"/>
                <a:cs typeface="Tahoma"/>
              </a:rPr>
              <a:t>k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es</a:t>
            </a:r>
            <a:endParaRPr sz="1800">
              <a:latin typeface="Tahoma"/>
              <a:cs typeface="Tahoma"/>
            </a:endParaRPr>
          </a:p>
          <a:p>
            <a:pPr marL="948690" marR="17780" indent="-914400">
              <a:lnSpc>
                <a:spcPct val="100000"/>
              </a:lnSpc>
              <a:tabLst>
                <a:tab pos="1131570" algn="l"/>
              </a:tabLst>
            </a:pPr>
            <a:r>
              <a:rPr sz="1800" b="1" u="none" spc="-10" dirty="0">
                <a:solidFill>
                  <a:srgbClr val="000000"/>
                </a:solidFill>
                <a:latin typeface="Tahoma"/>
                <a:cs typeface="Tahoma"/>
              </a:rPr>
              <a:t>Targe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b="1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b="1" u="none" spc="-5" dirty="0">
                <a:solidFill>
                  <a:srgbClr val="000000"/>
                </a:solidFill>
                <a:latin typeface="Tahoma"/>
                <a:cs typeface="Tahoma"/>
              </a:rPr>
              <a:t>9</a:t>
            </a:r>
            <a:r>
              <a:rPr sz="1800" b="1" u="none" dirty="0">
                <a:solidFill>
                  <a:srgbClr val="000000"/>
                </a:solidFill>
                <a:latin typeface="Tahoma"/>
                <a:cs typeface="Tahoma"/>
              </a:rPr>
              <a:t>	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An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80%</a:t>
            </a:r>
            <a:r>
              <a:rPr sz="1800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20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40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ailab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i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l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i</a:t>
            </a:r>
            <a:r>
              <a:rPr sz="1800" u="none" spc="-2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y</a:t>
            </a:r>
            <a:r>
              <a:rPr sz="1800" u="none" spc="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th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e 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f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f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dable</a:t>
            </a:r>
            <a:r>
              <a:rPr sz="1800" u="none" spc="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basic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technolog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i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s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essential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medicines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,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including</a:t>
            </a:r>
            <a:r>
              <a:rPr sz="1800" u="none" spc="-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generics,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requi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1800" u="none" spc="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o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t</a:t>
            </a:r>
            <a:r>
              <a:rPr sz="1800" u="none" spc="-1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ea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major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NCD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s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in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both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 public a</a:t>
            </a:r>
            <a:r>
              <a:rPr sz="1800" u="none" spc="-10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d</a:t>
            </a:r>
            <a:r>
              <a:rPr sz="1800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pri</a:t>
            </a:r>
            <a:r>
              <a:rPr sz="1800" u="none" spc="-45" dirty="0">
                <a:solidFill>
                  <a:srgbClr val="000000"/>
                </a:solidFill>
                <a:latin typeface="Tahoma"/>
                <a:cs typeface="Tahoma"/>
              </a:rPr>
              <a:t>v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ate</a:t>
            </a:r>
            <a:r>
              <a:rPr sz="1800" u="none" spc="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800" u="none" spc="-25" dirty="0">
                <a:solidFill>
                  <a:srgbClr val="000000"/>
                </a:solidFill>
                <a:latin typeface="Tahoma"/>
                <a:cs typeface="Tahoma"/>
              </a:rPr>
              <a:t>f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acil</a:t>
            </a:r>
            <a:r>
              <a:rPr sz="1800" u="none" dirty="0">
                <a:solidFill>
                  <a:srgbClr val="000000"/>
                </a:solidFill>
                <a:latin typeface="Tahoma"/>
                <a:cs typeface="Tahoma"/>
              </a:rPr>
              <a:t>i</a:t>
            </a:r>
            <a:r>
              <a:rPr sz="1800" u="none" spc="-5" dirty="0">
                <a:solidFill>
                  <a:srgbClr val="000000"/>
                </a:solidFill>
                <a:latin typeface="Tahoma"/>
                <a:cs typeface="Tahoma"/>
              </a:rPr>
              <a:t>ties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78384" y="347471"/>
            <a:ext cx="6233795" cy="370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418204" algn="l"/>
              </a:tabLst>
            </a:pPr>
            <a:r>
              <a:rPr sz="2400" spc="-5" dirty="0"/>
              <a:t>Achievement</a:t>
            </a:r>
            <a:r>
              <a:rPr sz="2400" spc="-30" dirty="0"/>
              <a:t> </a:t>
            </a:r>
            <a:r>
              <a:rPr sz="2400" spc="-5" dirty="0"/>
              <a:t>in 2025</a:t>
            </a:r>
            <a:r>
              <a:rPr sz="2400" dirty="0"/>
              <a:t>	of</a:t>
            </a:r>
            <a:r>
              <a:rPr sz="2400" spc="-10" dirty="0"/>
              <a:t> </a:t>
            </a:r>
            <a:r>
              <a:rPr sz="2400" spc="-5" dirty="0"/>
              <a:t>9</a:t>
            </a:r>
            <a:r>
              <a:rPr sz="2400" dirty="0"/>
              <a:t> </a:t>
            </a:r>
            <a:r>
              <a:rPr sz="2400" spc="-10" dirty="0"/>
              <a:t>globa</a:t>
            </a:r>
            <a:r>
              <a:rPr sz="2400" spc="-5" dirty="0"/>
              <a:t>l</a:t>
            </a:r>
            <a:r>
              <a:rPr sz="2400" spc="10" dirty="0"/>
              <a:t> </a:t>
            </a:r>
            <a:r>
              <a:rPr sz="2400" spc="-5" dirty="0"/>
              <a:t>t</a:t>
            </a:r>
            <a:r>
              <a:rPr sz="2400" spc="-15" dirty="0"/>
              <a:t>a</a:t>
            </a:r>
            <a:r>
              <a:rPr sz="2400" spc="-5" dirty="0"/>
              <a:t>rgets</a:t>
            </a:r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3877" y="40132"/>
            <a:ext cx="7876540" cy="488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0" spc="-10" dirty="0">
                <a:solidFill>
                  <a:srgbClr val="3333CC"/>
                </a:solidFill>
                <a:latin typeface="Tahoma"/>
                <a:cs typeface="Tahoma"/>
              </a:rPr>
              <a:t>NCD</a:t>
            </a:r>
            <a:r>
              <a:rPr sz="3200" b="0" spc="-5" dirty="0">
                <a:solidFill>
                  <a:srgbClr val="3333CC"/>
                </a:solidFill>
                <a:latin typeface="Tahoma"/>
                <a:cs typeface="Tahoma"/>
              </a:rPr>
              <a:t>s</a:t>
            </a:r>
            <a:r>
              <a:rPr sz="3200" b="0" spc="15" dirty="0">
                <a:solidFill>
                  <a:srgbClr val="3333CC"/>
                </a:solidFill>
                <a:latin typeface="Tahoma"/>
                <a:cs typeface="Tahoma"/>
              </a:rPr>
              <a:t> </a:t>
            </a:r>
            <a:r>
              <a:rPr sz="3200" b="0" spc="-5" dirty="0">
                <a:solidFill>
                  <a:srgbClr val="3333CC"/>
                </a:solidFill>
                <a:latin typeface="Tahoma"/>
                <a:cs typeface="Tahoma"/>
              </a:rPr>
              <a:t>mortalit</a:t>
            </a:r>
            <a:r>
              <a:rPr sz="3200" b="0" dirty="0">
                <a:solidFill>
                  <a:srgbClr val="3333CC"/>
                </a:solidFill>
                <a:latin typeface="Tahoma"/>
                <a:cs typeface="Tahoma"/>
              </a:rPr>
              <a:t>y</a:t>
            </a:r>
            <a:r>
              <a:rPr sz="3200" b="0" spc="-5" dirty="0">
                <a:solidFill>
                  <a:srgbClr val="3333CC"/>
                </a:solidFill>
                <a:latin typeface="Tahoma"/>
                <a:cs typeface="Tahoma"/>
              </a:rPr>
              <a:t>,</a:t>
            </a:r>
            <a:r>
              <a:rPr sz="3200" b="0" spc="25" dirty="0">
                <a:solidFill>
                  <a:srgbClr val="3333CC"/>
                </a:solidFill>
                <a:latin typeface="Tahoma"/>
                <a:cs typeface="Tahoma"/>
              </a:rPr>
              <a:t> </a:t>
            </a:r>
            <a:r>
              <a:rPr sz="3200" b="0" spc="-5" dirty="0">
                <a:solidFill>
                  <a:srgbClr val="3333CC"/>
                </a:solidFill>
                <a:latin typeface="Tahoma"/>
                <a:cs typeface="Tahoma"/>
              </a:rPr>
              <a:t>burden</a:t>
            </a:r>
            <a:r>
              <a:rPr sz="3200" b="0" spc="10" dirty="0">
                <a:solidFill>
                  <a:srgbClr val="3333CC"/>
                </a:solidFill>
                <a:latin typeface="Tahoma"/>
                <a:cs typeface="Tahoma"/>
              </a:rPr>
              <a:t> </a:t>
            </a:r>
            <a:r>
              <a:rPr sz="3200" b="0" spc="-5" dirty="0">
                <a:solidFill>
                  <a:srgbClr val="3333CC"/>
                </a:solidFill>
                <a:latin typeface="Tahoma"/>
                <a:cs typeface="Tahoma"/>
              </a:rPr>
              <a:t>of di</a:t>
            </a:r>
            <a:r>
              <a:rPr sz="3200" b="0" dirty="0">
                <a:solidFill>
                  <a:srgbClr val="3333CC"/>
                </a:solidFill>
                <a:latin typeface="Tahoma"/>
                <a:cs typeface="Tahoma"/>
              </a:rPr>
              <a:t>s</a:t>
            </a:r>
            <a:r>
              <a:rPr sz="3200" b="0" spc="-10" dirty="0">
                <a:solidFill>
                  <a:srgbClr val="3333CC"/>
                </a:solidFill>
                <a:latin typeface="Tahoma"/>
                <a:cs typeface="Tahoma"/>
              </a:rPr>
              <a:t>eas</a:t>
            </a:r>
            <a:r>
              <a:rPr sz="3200" b="0" spc="-5" dirty="0">
                <a:solidFill>
                  <a:srgbClr val="3333CC"/>
                </a:solidFill>
                <a:latin typeface="Tahoma"/>
                <a:cs typeface="Tahoma"/>
              </a:rPr>
              <a:t>e</a:t>
            </a:r>
            <a:r>
              <a:rPr sz="3200" b="0" spc="5" dirty="0">
                <a:solidFill>
                  <a:srgbClr val="3333CC"/>
                </a:solidFill>
                <a:latin typeface="Tahoma"/>
                <a:cs typeface="Tahoma"/>
              </a:rPr>
              <a:t> </a:t>
            </a:r>
            <a:r>
              <a:rPr sz="3200" b="0" spc="-5" dirty="0">
                <a:solidFill>
                  <a:srgbClr val="3333CC"/>
                </a:solidFill>
                <a:latin typeface="Tahoma"/>
                <a:cs typeface="Tahoma"/>
              </a:rPr>
              <a:t>and</a:t>
            </a:r>
            <a:r>
              <a:rPr sz="3200" b="0" spc="20" dirty="0">
                <a:solidFill>
                  <a:srgbClr val="3333CC"/>
                </a:solidFill>
                <a:latin typeface="Tahoma"/>
                <a:cs typeface="Tahoma"/>
              </a:rPr>
              <a:t> </a:t>
            </a:r>
            <a:r>
              <a:rPr sz="3200" b="0" spc="-10" dirty="0">
                <a:solidFill>
                  <a:srgbClr val="3333CC"/>
                </a:solidFill>
                <a:latin typeface="Tahoma"/>
                <a:cs typeface="Tahoma"/>
              </a:rPr>
              <a:t>risks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3877" y="6393688"/>
            <a:ext cx="8559800" cy="250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5" dirty="0">
                <a:latin typeface="Tahoma"/>
                <a:cs typeface="Tahoma"/>
              </a:rPr>
              <a:t>S</a:t>
            </a:r>
            <a:r>
              <a:rPr sz="1600" dirty="0">
                <a:latin typeface="Tahoma"/>
                <a:cs typeface="Tahoma"/>
              </a:rPr>
              <a:t>ou</a:t>
            </a:r>
            <a:r>
              <a:rPr sz="1600" spc="-10" dirty="0">
                <a:latin typeface="Tahoma"/>
                <a:cs typeface="Tahoma"/>
              </a:rPr>
              <a:t>r</a:t>
            </a:r>
            <a:r>
              <a:rPr sz="1600" spc="-5" dirty="0">
                <a:latin typeface="Tahoma"/>
                <a:cs typeface="Tahoma"/>
              </a:rPr>
              <a:t>ce</a:t>
            </a:r>
            <a:r>
              <a:rPr sz="1600" dirty="0">
                <a:latin typeface="Tahoma"/>
                <a:cs typeface="Tahoma"/>
              </a:rPr>
              <a:t>: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mod</a:t>
            </a:r>
            <a:r>
              <a:rPr sz="1600" spc="5" dirty="0">
                <a:latin typeface="Tahoma"/>
                <a:cs typeface="Tahoma"/>
              </a:rPr>
              <a:t>i</a:t>
            </a:r>
            <a:r>
              <a:rPr sz="1600" spc="-5" dirty="0">
                <a:latin typeface="Tahoma"/>
                <a:cs typeface="Tahoma"/>
              </a:rPr>
              <a:t>fie</a:t>
            </a:r>
            <a:r>
              <a:rPr sz="1600" dirty="0">
                <a:latin typeface="Tahoma"/>
                <a:cs typeface="Tahoma"/>
              </a:rPr>
              <a:t>d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15" dirty="0">
                <a:latin typeface="Tahoma"/>
                <a:cs typeface="Tahoma"/>
              </a:rPr>
              <a:t>f</a:t>
            </a:r>
            <a:r>
              <a:rPr sz="1600" spc="-10" dirty="0">
                <a:latin typeface="Tahoma"/>
                <a:cs typeface="Tahoma"/>
              </a:rPr>
              <a:t>r</a:t>
            </a:r>
            <a:r>
              <a:rPr sz="1600" dirty="0">
                <a:latin typeface="Tahoma"/>
                <a:cs typeface="Tahoma"/>
              </a:rPr>
              <a:t>om </a:t>
            </a:r>
            <a:r>
              <a:rPr sz="1600" spc="-5" dirty="0">
                <a:latin typeface="Tahoma"/>
                <a:cs typeface="Tahoma"/>
              </a:rPr>
              <a:t>Nationa</a:t>
            </a:r>
            <a:r>
              <a:rPr sz="1600" dirty="0">
                <a:latin typeface="Tahoma"/>
                <a:cs typeface="Tahoma"/>
              </a:rPr>
              <a:t>l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Healt</a:t>
            </a:r>
            <a:r>
              <a:rPr sz="1600" dirty="0">
                <a:latin typeface="Tahoma"/>
                <a:cs typeface="Tahoma"/>
              </a:rPr>
              <a:t>h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Exa</a:t>
            </a:r>
            <a:r>
              <a:rPr sz="1600" dirty="0">
                <a:latin typeface="Tahoma"/>
                <a:cs typeface="Tahoma"/>
              </a:rPr>
              <a:t>m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Sur</a:t>
            </a:r>
            <a:r>
              <a:rPr sz="1600" spc="-15" dirty="0">
                <a:latin typeface="Tahoma"/>
                <a:cs typeface="Tahoma"/>
              </a:rPr>
              <a:t>v</a:t>
            </a:r>
            <a:r>
              <a:rPr sz="1600" spc="-5" dirty="0">
                <a:latin typeface="Tahoma"/>
                <a:cs typeface="Tahoma"/>
              </a:rPr>
              <a:t>e</a:t>
            </a:r>
            <a:r>
              <a:rPr sz="1600" dirty="0">
                <a:latin typeface="Tahoma"/>
                <a:cs typeface="Tahoma"/>
              </a:rPr>
              <a:t>y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I</a:t>
            </a:r>
            <a:r>
              <a:rPr sz="1600" dirty="0">
                <a:latin typeface="Tahoma"/>
                <a:cs typeface="Tahoma"/>
              </a:rPr>
              <a:t>V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2010, and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Nationa</a:t>
            </a:r>
            <a:r>
              <a:rPr sz="1600" dirty="0">
                <a:latin typeface="Tahoma"/>
                <a:cs typeface="Tahoma"/>
              </a:rPr>
              <a:t>l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Statisti</a:t>
            </a:r>
            <a:r>
              <a:rPr sz="1600" dirty="0">
                <a:latin typeface="Tahoma"/>
                <a:cs typeface="Tahoma"/>
              </a:rPr>
              <a:t>c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O</a:t>
            </a:r>
            <a:r>
              <a:rPr sz="1600" spc="-15" dirty="0">
                <a:latin typeface="Tahoma"/>
                <a:cs typeface="Tahoma"/>
              </a:rPr>
              <a:t>f</a:t>
            </a:r>
            <a:r>
              <a:rPr sz="1600" spc="-5" dirty="0">
                <a:latin typeface="Tahoma"/>
                <a:cs typeface="Tahoma"/>
              </a:rPr>
              <a:t>fic</a:t>
            </a:r>
            <a:r>
              <a:rPr sz="1600" dirty="0">
                <a:latin typeface="Tahoma"/>
                <a:cs typeface="Tahoma"/>
              </a:rPr>
              <a:t>e 2009</a:t>
            </a:r>
            <a:endParaRPr sz="1600">
              <a:latin typeface="Tahoma"/>
              <a:cs typeface="Tahoma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11924" y="866775"/>
          <a:ext cx="8748685" cy="53073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7055"/>
                <a:gridCol w="2704249"/>
                <a:gridCol w="1369314"/>
                <a:gridCol w="1369314"/>
                <a:gridCol w="1369440"/>
                <a:gridCol w="1369313"/>
              </a:tblGrid>
              <a:tr h="274320">
                <a:tc gridSpan="2">
                  <a:txBody>
                    <a:bodyPr/>
                    <a:lstStyle/>
                    <a:p>
                      <a:pPr marL="139700">
                        <a:lnSpc>
                          <a:spcPts val="213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RISK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3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13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35"/>
                        </a:lnSpc>
                      </a:pPr>
                      <a:r>
                        <a:rPr sz="1800" spc="-1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otal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13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</a:tr>
              <a:tr h="342772">
                <a:tc gridSpan="6">
                  <a:txBody>
                    <a:bodyPr/>
                    <a:lstStyle/>
                    <a:p>
                      <a:pPr>
                        <a:lnSpc>
                          <a:spcPts val="1895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Mortali</a:t>
                      </a:r>
                      <a:r>
                        <a:rPr sz="1600" spc="-2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y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/>
                    <a:lstStyle/>
                    <a:p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NC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D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morta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6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(thousand)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161.3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143.4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304.7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2009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%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D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o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tota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mortali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y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68.6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79.4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73.3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2009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19">
                <a:tc gridSpan="6"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burden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6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disease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/>
                    <a:lstStyle/>
                    <a:p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D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spc="-125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-85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(million)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3.7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3.4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7.1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2009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19">
                <a:tc>
                  <a:txBody>
                    <a:bodyPr/>
                    <a:lstStyle/>
                    <a:p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%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D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DA</a:t>
                      </a:r>
                      <a:r>
                        <a:rPr sz="1600" spc="-12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S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total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67.7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80.4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73.3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2009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7680">
                <a:tc gridSpan="6"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disabili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-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adjust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d-li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-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ea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(DA</a:t>
                      </a:r>
                      <a:r>
                        <a:rPr sz="1600" spc="-125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Y)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.</a:t>
                      </a:r>
                      <a:r>
                        <a:rPr sz="16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This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tim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e-based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measu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combine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s 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ear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of l</a:t>
                      </a:r>
                      <a:r>
                        <a:rPr sz="1600" spc="5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lost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due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to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emat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mo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tal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i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and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ear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of li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lost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due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tim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e li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d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in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state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s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6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less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tha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n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ull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healt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h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.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17245">
                <a:tc gridSpan="6"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alen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beh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a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vio</a:t>
                      </a:r>
                      <a:r>
                        <a:rPr sz="1600" spc="-35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al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risks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74319">
                <a:tc>
                  <a:txBody>
                    <a:bodyPr/>
                    <a:lstStyle/>
                    <a:p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dirty="0">
                          <a:solidFill>
                            <a:srgbClr val="006FC0"/>
                          </a:solidFill>
                          <a:latin typeface="Tahoma"/>
                          <a:cs typeface="Tahoma"/>
                        </a:rPr>
                        <a:t>daily</a:t>
                      </a:r>
                      <a:r>
                        <a:rPr sz="1600" spc="-15" dirty="0">
                          <a:solidFill>
                            <a:srgbClr val="006FC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solidFill>
                            <a:srgbClr val="006FC0"/>
                          </a:solidFill>
                          <a:latin typeface="Tahoma"/>
                          <a:cs typeface="Tahoma"/>
                        </a:rPr>
                        <a:t>smo</a:t>
                      </a:r>
                      <a:r>
                        <a:rPr sz="1600" spc="-15" dirty="0">
                          <a:solidFill>
                            <a:srgbClr val="006FC0"/>
                          </a:solidFill>
                          <a:latin typeface="Tahoma"/>
                          <a:cs typeface="Tahoma"/>
                        </a:rPr>
                        <a:t>k</a:t>
                      </a:r>
                      <a:r>
                        <a:rPr sz="1600" spc="-5" dirty="0">
                          <a:solidFill>
                            <a:srgbClr val="006FC0"/>
                          </a:solidFill>
                          <a:latin typeface="Tahoma"/>
                          <a:cs typeface="Tahoma"/>
                        </a:rPr>
                        <a:t>er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32.1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1.3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18.4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2010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19">
                <a:tc>
                  <a:txBody>
                    <a:bodyPr/>
                    <a:lstStyle/>
                    <a:p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h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ysica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inactivi</a:t>
                      </a:r>
                      <a:r>
                        <a:rPr sz="1600" spc="-2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y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17.1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21.4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19.2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2010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dirty="0">
                          <a:solidFill>
                            <a:srgbClr val="006FC0"/>
                          </a:solidFill>
                          <a:latin typeface="Tahoma"/>
                          <a:cs typeface="Tahoma"/>
                        </a:rPr>
                        <a:t>drin</a:t>
                      </a:r>
                      <a:r>
                        <a:rPr sz="1600" spc="-15" dirty="0">
                          <a:solidFill>
                            <a:srgbClr val="006FC0"/>
                          </a:solidFill>
                          <a:latin typeface="Tahoma"/>
                          <a:cs typeface="Tahoma"/>
                        </a:rPr>
                        <a:t>k</a:t>
                      </a:r>
                      <a:r>
                        <a:rPr sz="1600" spc="-5" dirty="0">
                          <a:solidFill>
                            <a:srgbClr val="006FC0"/>
                          </a:solidFill>
                          <a:latin typeface="Tahoma"/>
                          <a:cs typeface="Tahoma"/>
                        </a:rPr>
                        <a:t>er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51.0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8.8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30.0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2010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9277">
                <a:tc gridSpan="6"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alen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c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e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h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ysiologica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l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risks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74319">
                <a:tc>
                  <a:txBody>
                    <a:bodyPr/>
                    <a:lstStyle/>
                    <a:p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Hig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h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bood</a:t>
                      </a:r>
                      <a:r>
                        <a:rPr sz="16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press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ur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37.0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31.6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34.2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2010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193">
                <a:tc>
                  <a:txBody>
                    <a:bodyPr/>
                    <a:lstStyle/>
                    <a:p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Hypergl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y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cem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ia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7.3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7.1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7.2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2010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58">
                <a:tc>
                  <a:txBody>
                    <a:bodyPr/>
                    <a:lstStyle/>
                    <a:p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O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v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erw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eight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25.8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36.4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31.4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2009-10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07">
                <a:tc>
                  <a:txBody>
                    <a:bodyPr/>
                    <a:lstStyle/>
                    <a:p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Obe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si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y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4.9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11.8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8.5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2009-10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294">
                <a:tc>
                  <a:txBody>
                    <a:bodyPr/>
                    <a:lstStyle/>
                    <a:p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Hig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h</a:t>
                      </a:r>
                      <a:r>
                        <a:rPr sz="1600" spc="-1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5" dirty="0">
                          <a:latin typeface="Tahoma"/>
                          <a:cs typeface="Tahoma"/>
                        </a:rPr>
                        <a:t>cholester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ol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54.6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56.1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55.5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900"/>
                        </a:lnSpc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2010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372" y="989838"/>
            <a:ext cx="7593330" cy="49857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81986" y="3955160"/>
            <a:ext cx="1873250" cy="1071880"/>
          </a:xfrm>
          <a:custGeom>
            <a:avLst/>
            <a:gdLst/>
            <a:ahLst/>
            <a:cxnLst/>
            <a:rect l="l" t="t" r="r" b="b"/>
            <a:pathLst>
              <a:path w="1873250" h="1071879">
                <a:moveTo>
                  <a:pt x="0" y="535686"/>
                </a:moveTo>
                <a:lnTo>
                  <a:pt x="7295" y="468479"/>
                </a:lnTo>
                <a:lnTo>
                  <a:pt x="28598" y="403766"/>
                </a:lnTo>
                <a:lnTo>
                  <a:pt x="63029" y="342050"/>
                </a:lnTo>
                <a:lnTo>
                  <a:pt x="109714" y="283831"/>
                </a:lnTo>
                <a:lnTo>
                  <a:pt x="137376" y="256190"/>
                </a:lnTo>
                <a:lnTo>
                  <a:pt x="167773" y="229611"/>
                </a:lnTo>
                <a:lnTo>
                  <a:pt x="200794" y="204157"/>
                </a:lnTo>
                <a:lnTo>
                  <a:pt x="236330" y="179892"/>
                </a:lnTo>
                <a:lnTo>
                  <a:pt x="274272" y="156876"/>
                </a:lnTo>
                <a:lnTo>
                  <a:pt x="314509" y="135174"/>
                </a:lnTo>
                <a:lnTo>
                  <a:pt x="356932" y="114848"/>
                </a:lnTo>
                <a:lnTo>
                  <a:pt x="401431" y="95961"/>
                </a:lnTo>
                <a:lnTo>
                  <a:pt x="447897" y="78574"/>
                </a:lnTo>
                <a:lnTo>
                  <a:pt x="496220" y="62752"/>
                </a:lnTo>
                <a:lnTo>
                  <a:pt x="546290" y="48556"/>
                </a:lnTo>
                <a:lnTo>
                  <a:pt x="597998" y="36050"/>
                </a:lnTo>
                <a:lnTo>
                  <a:pt x="651234" y="25296"/>
                </a:lnTo>
                <a:lnTo>
                  <a:pt x="705888" y="16356"/>
                </a:lnTo>
                <a:lnTo>
                  <a:pt x="761852" y="9294"/>
                </a:lnTo>
                <a:lnTo>
                  <a:pt x="819014" y="4172"/>
                </a:lnTo>
                <a:lnTo>
                  <a:pt x="877266" y="1053"/>
                </a:lnTo>
                <a:lnTo>
                  <a:pt x="936498" y="0"/>
                </a:lnTo>
                <a:lnTo>
                  <a:pt x="995729" y="1053"/>
                </a:lnTo>
                <a:lnTo>
                  <a:pt x="1053981" y="4172"/>
                </a:lnTo>
                <a:lnTo>
                  <a:pt x="1111143" y="9294"/>
                </a:lnTo>
                <a:lnTo>
                  <a:pt x="1167107" y="16356"/>
                </a:lnTo>
                <a:lnTo>
                  <a:pt x="1221761" y="25296"/>
                </a:lnTo>
                <a:lnTo>
                  <a:pt x="1274997" y="36050"/>
                </a:lnTo>
                <a:lnTo>
                  <a:pt x="1326705" y="48556"/>
                </a:lnTo>
                <a:lnTo>
                  <a:pt x="1376775" y="62752"/>
                </a:lnTo>
                <a:lnTo>
                  <a:pt x="1425098" y="78574"/>
                </a:lnTo>
                <a:lnTo>
                  <a:pt x="1471564" y="95961"/>
                </a:lnTo>
                <a:lnTo>
                  <a:pt x="1516063" y="114848"/>
                </a:lnTo>
                <a:lnTo>
                  <a:pt x="1558486" y="135174"/>
                </a:lnTo>
                <a:lnTo>
                  <a:pt x="1598723" y="156876"/>
                </a:lnTo>
                <a:lnTo>
                  <a:pt x="1636665" y="179892"/>
                </a:lnTo>
                <a:lnTo>
                  <a:pt x="1672201" y="204157"/>
                </a:lnTo>
                <a:lnTo>
                  <a:pt x="1705222" y="229611"/>
                </a:lnTo>
                <a:lnTo>
                  <a:pt x="1735619" y="256190"/>
                </a:lnTo>
                <a:lnTo>
                  <a:pt x="1763281" y="283831"/>
                </a:lnTo>
                <a:lnTo>
                  <a:pt x="1809966" y="342050"/>
                </a:lnTo>
                <a:lnTo>
                  <a:pt x="1844397" y="403766"/>
                </a:lnTo>
                <a:lnTo>
                  <a:pt x="1865700" y="468479"/>
                </a:lnTo>
                <a:lnTo>
                  <a:pt x="1872996" y="535686"/>
                </a:lnTo>
                <a:lnTo>
                  <a:pt x="1871153" y="569569"/>
                </a:lnTo>
                <a:lnTo>
                  <a:pt x="1856745" y="635592"/>
                </a:lnTo>
                <a:lnTo>
                  <a:pt x="1828768" y="698869"/>
                </a:lnTo>
                <a:lnTo>
                  <a:pt x="1788100" y="758899"/>
                </a:lnTo>
                <a:lnTo>
                  <a:pt x="1735619" y="815181"/>
                </a:lnTo>
                <a:lnTo>
                  <a:pt x="1705222" y="841760"/>
                </a:lnTo>
                <a:lnTo>
                  <a:pt x="1672201" y="867214"/>
                </a:lnTo>
                <a:lnTo>
                  <a:pt x="1636665" y="891479"/>
                </a:lnTo>
                <a:lnTo>
                  <a:pt x="1598723" y="914495"/>
                </a:lnTo>
                <a:lnTo>
                  <a:pt x="1558486" y="936197"/>
                </a:lnTo>
                <a:lnTo>
                  <a:pt x="1516063" y="956523"/>
                </a:lnTo>
                <a:lnTo>
                  <a:pt x="1471564" y="975410"/>
                </a:lnTo>
                <a:lnTo>
                  <a:pt x="1425098" y="992797"/>
                </a:lnTo>
                <a:lnTo>
                  <a:pt x="1376775" y="1008619"/>
                </a:lnTo>
                <a:lnTo>
                  <a:pt x="1326705" y="1022815"/>
                </a:lnTo>
                <a:lnTo>
                  <a:pt x="1274997" y="1035321"/>
                </a:lnTo>
                <a:lnTo>
                  <a:pt x="1221761" y="1046075"/>
                </a:lnTo>
                <a:lnTo>
                  <a:pt x="1167107" y="1055015"/>
                </a:lnTo>
                <a:lnTo>
                  <a:pt x="1111143" y="1062077"/>
                </a:lnTo>
                <a:lnTo>
                  <a:pt x="1053981" y="1067199"/>
                </a:lnTo>
                <a:lnTo>
                  <a:pt x="995729" y="1070318"/>
                </a:lnTo>
                <a:lnTo>
                  <a:pt x="936498" y="1071371"/>
                </a:lnTo>
                <a:lnTo>
                  <a:pt x="877266" y="1070318"/>
                </a:lnTo>
                <a:lnTo>
                  <a:pt x="819014" y="1067199"/>
                </a:lnTo>
                <a:lnTo>
                  <a:pt x="761852" y="1062077"/>
                </a:lnTo>
                <a:lnTo>
                  <a:pt x="705888" y="1055015"/>
                </a:lnTo>
                <a:lnTo>
                  <a:pt x="651234" y="1046075"/>
                </a:lnTo>
                <a:lnTo>
                  <a:pt x="597998" y="1035321"/>
                </a:lnTo>
                <a:lnTo>
                  <a:pt x="546290" y="1022815"/>
                </a:lnTo>
                <a:lnTo>
                  <a:pt x="496220" y="1008619"/>
                </a:lnTo>
                <a:lnTo>
                  <a:pt x="447897" y="992797"/>
                </a:lnTo>
                <a:lnTo>
                  <a:pt x="401431" y="975410"/>
                </a:lnTo>
                <a:lnTo>
                  <a:pt x="356932" y="956523"/>
                </a:lnTo>
                <a:lnTo>
                  <a:pt x="314509" y="936197"/>
                </a:lnTo>
                <a:lnTo>
                  <a:pt x="274272" y="914495"/>
                </a:lnTo>
                <a:lnTo>
                  <a:pt x="236330" y="891479"/>
                </a:lnTo>
                <a:lnTo>
                  <a:pt x="200794" y="867214"/>
                </a:lnTo>
                <a:lnTo>
                  <a:pt x="167773" y="841760"/>
                </a:lnTo>
                <a:lnTo>
                  <a:pt x="137376" y="815181"/>
                </a:lnTo>
                <a:lnTo>
                  <a:pt x="109714" y="787540"/>
                </a:lnTo>
                <a:lnTo>
                  <a:pt x="63029" y="729321"/>
                </a:lnTo>
                <a:lnTo>
                  <a:pt x="28598" y="667605"/>
                </a:lnTo>
                <a:lnTo>
                  <a:pt x="7295" y="602892"/>
                </a:lnTo>
                <a:lnTo>
                  <a:pt x="0" y="535686"/>
                </a:lnTo>
                <a:close/>
              </a:path>
            </a:pathLst>
          </a:custGeom>
          <a:ln w="5105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92961" y="5445633"/>
            <a:ext cx="6408420" cy="733425"/>
          </a:xfrm>
          <a:custGeom>
            <a:avLst/>
            <a:gdLst/>
            <a:ahLst/>
            <a:cxnLst/>
            <a:rect l="l" t="t" r="r" b="b"/>
            <a:pathLst>
              <a:path w="6408420" h="733425">
                <a:moveTo>
                  <a:pt x="0" y="366521"/>
                </a:moveTo>
                <a:lnTo>
                  <a:pt x="15105" y="330703"/>
                </a:lnTo>
                <a:lnTo>
                  <a:pt x="45724" y="304473"/>
                </a:lnTo>
                <a:lnTo>
                  <a:pt x="92217" y="278863"/>
                </a:lnTo>
                <a:lnTo>
                  <a:pt x="131740" y="262167"/>
                </a:lnTo>
                <a:lnTo>
                  <a:pt x="177880" y="245796"/>
                </a:lnTo>
                <a:lnTo>
                  <a:pt x="230462" y="229771"/>
                </a:lnTo>
                <a:lnTo>
                  <a:pt x="289309" y="214111"/>
                </a:lnTo>
                <a:lnTo>
                  <a:pt x="354247" y="198836"/>
                </a:lnTo>
                <a:lnTo>
                  <a:pt x="425101" y="183968"/>
                </a:lnTo>
                <a:lnTo>
                  <a:pt x="462690" y="176692"/>
                </a:lnTo>
                <a:lnTo>
                  <a:pt x="501693" y="169525"/>
                </a:lnTo>
                <a:lnTo>
                  <a:pt x="542087" y="162469"/>
                </a:lnTo>
                <a:lnTo>
                  <a:pt x="583850" y="155528"/>
                </a:lnTo>
                <a:lnTo>
                  <a:pt x="626960" y="148702"/>
                </a:lnTo>
                <a:lnTo>
                  <a:pt x="671395" y="141996"/>
                </a:lnTo>
                <a:lnTo>
                  <a:pt x="717134" y="135412"/>
                </a:lnTo>
                <a:lnTo>
                  <a:pt x="764154" y="128951"/>
                </a:lnTo>
                <a:lnTo>
                  <a:pt x="812433" y="122617"/>
                </a:lnTo>
                <a:lnTo>
                  <a:pt x="861950" y="116411"/>
                </a:lnTo>
                <a:lnTo>
                  <a:pt x="912683" y="110338"/>
                </a:lnTo>
                <a:lnTo>
                  <a:pt x="964609" y="104398"/>
                </a:lnTo>
                <a:lnTo>
                  <a:pt x="1017706" y="98595"/>
                </a:lnTo>
                <a:lnTo>
                  <a:pt x="1071954" y="92931"/>
                </a:lnTo>
                <a:lnTo>
                  <a:pt x="1127329" y="87408"/>
                </a:lnTo>
                <a:lnTo>
                  <a:pt x="1183810" y="82030"/>
                </a:lnTo>
                <a:lnTo>
                  <a:pt x="1241375" y="76798"/>
                </a:lnTo>
                <a:lnTo>
                  <a:pt x="1300002" y="71715"/>
                </a:lnTo>
                <a:lnTo>
                  <a:pt x="1359669" y="66784"/>
                </a:lnTo>
                <a:lnTo>
                  <a:pt x="1420354" y="62007"/>
                </a:lnTo>
                <a:lnTo>
                  <a:pt x="1482035" y="57386"/>
                </a:lnTo>
                <a:lnTo>
                  <a:pt x="1544691" y="52925"/>
                </a:lnTo>
                <a:lnTo>
                  <a:pt x="1608299" y="48625"/>
                </a:lnTo>
                <a:lnTo>
                  <a:pt x="1672837" y="44490"/>
                </a:lnTo>
                <a:lnTo>
                  <a:pt x="1738284" y="40521"/>
                </a:lnTo>
                <a:lnTo>
                  <a:pt x="1804617" y="36721"/>
                </a:lnTo>
                <a:lnTo>
                  <a:pt x="1871814" y="33093"/>
                </a:lnTo>
                <a:lnTo>
                  <a:pt x="1939855" y="29638"/>
                </a:lnTo>
                <a:lnTo>
                  <a:pt x="2008716" y="26361"/>
                </a:lnTo>
                <a:lnTo>
                  <a:pt x="2078376" y="23263"/>
                </a:lnTo>
                <a:lnTo>
                  <a:pt x="2148813" y="20347"/>
                </a:lnTo>
                <a:lnTo>
                  <a:pt x="2220004" y="17614"/>
                </a:lnTo>
                <a:lnTo>
                  <a:pt x="2291929" y="15069"/>
                </a:lnTo>
                <a:lnTo>
                  <a:pt x="2364564" y="12712"/>
                </a:lnTo>
                <a:lnTo>
                  <a:pt x="2437889" y="10548"/>
                </a:lnTo>
                <a:lnTo>
                  <a:pt x="2511881" y="8578"/>
                </a:lnTo>
                <a:lnTo>
                  <a:pt x="2586518" y="6804"/>
                </a:lnTo>
                <a:lnTo>
                  <a:pt x="2661778" y="5230"/>
                </a:lnTo>
                <a:lnTo>
                  <a:pt x="2737640" y="3857"/>
                </a:lnTo>
                <a:lnTo>
                  <a:pt x="2814081" y="2689"/>
                </a:lnTo>
                <a:lnTo>
                  <a:pt x="2891079" y="1727"/>
                </a:lnTo>
                <a:lnTo>
                  <a:pt x="2968613" y="975"/>
                </a:lnTo>
                <a:lnTo>
                  <a:pt x="3046661" y="435"/>
                </a:lnTo>
                <a:lnTo>
                  <a:pt x="3125200" y="109"/>
                </a:lnTo>
                <a:lnTo>
                  <a:pt x="3204210" y="0"/>
                </a:lnTo>
                <a:lnTo>
                  <a:pt x="3283219" y="109"/>
                </a:lnTo>
                <a:lnTo>
                  <a:pt x="3361758" y="435"/>
                </a:lnTo>
                <a:lnTo>
                  <a:pt x="3439806" y="975"/>
                </a:lnTo>
                <a:lnTo>
                  <a:pt x="3517340" y="1727"/>
                </a:lnTo>
                <a:lnTo>
                  <a:pt x="3594338" y="2689"/>
                </a:lnTo>
                <a:lnTo>
                  <a:pt x="3670779" y="3857"/>
                </a:lnTo>
                <a:lnTo>
                  <a:pt x="3746641" y="5230"/>
                </a:lnTo>
                <a:lnTo>
                  <a:pt x="3821901" y="6804"/>
                </a:lnTo>
                <a:lnTo>
                  <a:pt x="3896538" y="8578"/>
                </a:lnTo>
                <a:lnTo>
                  <a:pt x="3970530" y="10548"/>
                </a:lnTo>
                <a:lnTo>
                  <a:pt x="4043855" y="12712"/>
                </a:lnTo>
                <a:lnTo>
                  <a:pt x="4116490" y="15069"/>
                </a:lnTo>
                <a:lnTo>
                  <a:pt x="4188415" y="17614"/>
                </a:lnTo>
                <a:lnTo>
                  <a:pt x="4259606" y="20347"/>
                </a:lnTo>
                <a:lnTo>
                  <a:pt x="4330043" y="23263"/>
                </a:lnTo>
                <a:lnTo>
                  <a:pt x="4399703" y="26361"/>
                </a:lnTo>
                <a:lnTo>
                  <a:pt x="4468564" y="29638"/>
                </a:lnTo>
                <a:lnTo>
                  <a:pt x="4536605" y="33093"/>
                </a:lnTo>
                <a:lnTo>
                  <a:pt x="4603802" y="36721"/>
                </a:lnTo>
                <a:lnTo>
                  <a:pt x="4670135" y="40521"/>
                </a:lnTo>
                <a:lnTo>
                  <a:pt x="4735582" y="44490"/>
                </a:lnTo>
                <a:lnTo>
                  <a:pt x="4800120" y="48625"/>
                </a:lnTo>
                <a:lnTo>
                  <a:pt x="4863728" y="52925"/>
                </a:lnTo>
                <a:lnTo>
                  <a:pt x="4926384" y="57386"/>
                </a:lnTo>
                <a:lnTo>
                  <a:pt x="4988065" y="62007"/>
                </a:lnTo>
                <a:lnTo>
                  <a:pt x="5048750" y="66784"/>
                </a:lnTo>
                <a:lnTo>
                  <a:pt x="5108417" y="71715"/>
                </a:lnTo>
                <a:lnTo>
                  <a:pt x="5167044" y="76798"/>
                </a:lnTo>
                <a:lnTo>
                  <a:pt x="5224609" y="82030"/>
                </a:lnTo>
                <a:lnTo>
                  <a:pt x="5281090" y="87408"/>
                </a:lnTo>
                <a:lnTo>
                  <a:pt x="5336465" y="92931"/>
                </a:lnTo>
                <a:lnTo>
                  <a:pt x="5390713" y="98595"/>
                </a:lnTo>
                <a:lnTo>
                  <a:pt x="5443810" y="104398"/>
                </a:lnTo>
                <a:lnTo>
                  <a:pt x="5495736" y="110338"/>
                </a:lnTo>
                <a:lnTo>
                  <a:pt x="5546469" y="116411"/>
                </a:lnTo>
                <a:lnTo>
                  <a:pt x="5595986" y="122617"/>
                </a:lnTo>
                <a:lnTo>
                  <a:pt x="5644265" y="128951"/>
                </a:lnTo>
                <a:lnTo>
                  <a:pt x="5691285" y="135412"/>
                </a:lnTo>
                <a:lnTo>
                  <a:pt x="5737024" y="141996"/>
                </a:lnTo>
                <a:lnTo>
                  <a:pt x="5781459" y="148702"/>
                </a:lnTo>
                <a:lnTo>
                  <a:pt x="5824569" y="155528"/>
                </a:lnTo>
                <a:lnTo>
                  <a:pt x="5866332" y="162469"/>
                </a:lnTo>
                <a:lnTo>
                  <a:pt x="5906726" y="169525"/>
                </a:lnTo>
                <a:lnTo>
                  <a:pt x="5945729" y="176692"/>
                </a:lnTo>
                <a:lnTo>
                  <a:pt x="5983318" y="183968"/>
                </a:lnTo>
                <a:lnTo>
                  <a:pt x="6054172" y="198836"/>
                </a:lnTo>
                <a:lnTo>
                  <a:pt x="6119110" y="214111"/>
                </a:lnTo>
                <a:lnTo>
                  <a:pt x="6177957" y="229771"/>
                </a:lnTo>
                <a:lnTo>
                  <a:pt x="6230539" y="245796"/>
                </a:lnTo>
                <a:lnTo>
                  <a:pt x="6276679" y="262167"/>
                </a:lnTo>
                <a:lnTo>
                  <a:pt x="6316202" y="278863"/>
                </a:lnTo>
                <a:lnTo>
                  <a:pt x="6362695" y="304473"/>
                </a:lnTo>
                <a:lnTo>
                  <a:pt x="6393314" y="330703"/>
                </a:lnTo>
                <a:lnTo>
                  <a:pt x="6408420" y="366521"/>
                </a:lnTo>
                <a:lnTo>
                  <a:pt x="6407464" y="375559"/>
                </a:lnTo>
                <a:lnTo>
                  <a:pt x="6384908" y="411148"/>
                </a:lnTo>
                <a:lnTo>
                  <a:pt x="6348932" y="437179"/>
                </a:lnTo>
                <a:lnTo>
                  <a:pt x="6297278" y="462568"/>
                </a:lnTo>
                <a:lnTo>
                  <a:pt x="6254425" y="479104"/>
                </a:lnTo>
                <a:lnTo>
                  <a:pt x="6205042" y="495304"/>
                </a:lnTo>
                <a:lnTo>
                  <a:pt x="6149306" y="511149"/>
                </a:lnTo>
                <a:lnTo>
                  <a:pt x="6087391" y="526619"/>
                </a:lnTo>
                <a:lnTo>
                  <a:pt x="6019473" y="541693"/>
                </a:lnTo>
                <a:lnTo>
                  <a:pt x="5945729" y="556351"/>
                </a:lnTo>
                <a:lnTo>
                  <a:pt x="5906726" y="563518"/>
                </a:lnTo>
                <a:lnTo>
                  <a:pt x="5866332" y="570574"/>
                </a:lnTo>
                <a:lnTo>
                  <a:pt x="5824569" y="577515"/>
                </a:lnTo>
                <a:lnTo>
                  <a:pt x="5781459" y="584341"/>
                </a:lnTo>
                <a:lnTo>
                  <a:pt x="5737024" y="591047"/>
                </a:lnTo>
                <a:lnTo>
                  <a:pt x="5691285" y="597631"/>
                </a:lnTo>
                <a:lnTo>
                  <a:pt x="5644265" y="604092"/>
                </a:lnTo>
                <a:lnTo>
                  <a:pt x="5595986" y="610426"/>
                </a:lnTo>
                <a:lnTo>
                  <a:pt x="5546469" y="616632"/>
                </a:lnTo>
                <a:lnTo>
                  <a:pt x="5495736" y="622705"/>
                </a:lnTo>
                <a:lnTo>
                  <a:pt x="5443810" y="628645"/>
                </a:lnTo>
                <a:lnTo>
                  <a:pt x="5390713" y="634448"/>
                </a:lnTo>
                <a:lnTo>
                  <a:pt x="5336465" y="640112"/>
                </a:lnTo>
                <a:lnTo>
                  <a:pt x="5281090" y="645635"/>
                </a:lnTo>
                <a:lnTo>
                  <a:pt x="5224609" y="651013"/>
                </a:lnTo>
                <a:lnTo>
                  <a:pt x="5167044" y="656245"/>
                </a:lnTo>
                <a:lnTo>
                  <a:pt x="5108417" y="661328"/>
                </a:lnTo>
                <a:lnTo>
                  <a:pt x="5048750" y="666259"/>
                </a:lnTo>
                <a:lnTo>
                  <a:pt x="4988065" y="671036"/>
                </a:lnTo>
                <a:lnTo>
                  <a:pt x="4926384" y="675657"/>
                </a:lnTo>
                <a:lnTo>
                  <a:pt x="4863728" y="680118"/>
                </a:lnTo>
                <a:lnTo>
                  <a:pt x="4800120" y="684418"/>
                </a:lnTo>
                <a:lnTo>
                  <a:pt x="4735582" y="688553"/>
                </a:lnTo>
                <a:lnTo>
                  <a:pt x="4670135" y="692522"/>
                </a:lnTo>
                <a:lnTo>
                  <a:pt x="4603802" y="696322"/>
                </a:lnTo>
                <a:lnTo>
                  <a:pt x="4536605" y="699950"/>
                </a:lnTo>
                <a:lnTo>
                  <a:pt x="4468564" y="703405"/>
                </a:lnTo>
                <a:lnTo>
                  <a:pt x="4399703" y="706682"/>
                </a:lnTo>
                <a:lnTo>
                  <a:pt x="4330043" y="709780"/>
                </a:lnTo>
                <a:lnTo>
                  <a:pt x="4259606" y="712696"/>
                </a:lnTo>
                <a:lnTo>
                  <a:pt x="4188415" y="715429"/>
                </a:lnTo>
                <a:lnTo>
                  <a:pt x="4116490" y="717974"/>
                </a:lnTo>
                <a:lnTo>
                  <a:pt x="4043855" y="720331"/>
                </a:lnTo>
                <a:lnTo>
                  <a:pt x="3970530" y="722495"/>
                </a:lnTo>
                <a:lnTo>
                  <a:pt x="3896538" y="724465"/>
                </a:lnTo>
                <a:lnTo>
                  <a:pt x="3821901" y="726239"/>
                </a:lnTo>
                <a:lnTo>
                  <a:pt x="3746641" y="727813"/>
                </a:lnTo>
                <a:lnTo>
                  <a:pt x="3670779" y="729186"/>
                </a:lnTo>
                <a:lnTo>
                  <a:pt x="3594338" y="730354"/>
                </a:lnTo>
                <a:lnTo>
                  <a:pt x="3517340" y="731316"/>
                </a:lnTo>
                <a:lnTo>
                  <a:pt x="3439806" y="732068"/>
                </a:lnTo>
                <a:lnTo>
                  <a:pt x="3361758" y="732608"/>
                </a:lnTo>
                <a:lnTo>
                  <a:pt x="3283219" y="732934"/>
                </a:lnTo>
                <a:lnTo>
                  <a:pt x="3204210" y="733043"/>
                </a:lnTo>
                <a:lnTo>
                  <a:pt x="3125200" y="732934"/>
                </a:lnTo>
                <a:lnTo>
                  <a:pt x="3046661" y="732608"/>
                </a:lnTo>
                <a:lnTo>
                  <a:pt x="2968613" y="732068"/>
                </a:lnTo>
                <a:lnTo>
                  <a:pt x="2891079" y="731316"/>
                </a:lnTo>
                <a:lnTo>
                  <a:pt x="2814081" y="730354"/>
                </a:lnTo>
                <a:lnTo>
                  <a:pt x="2737640" y="729186"/>
                </a:lnTo>
                <a:lnTo>
                  <a:pt x="2661778" y="727813"/>
                </a:lnTo>
                <a:lnTo>
                  <a:pt x="2586518" y="726239"/>
                </a:lnTo>
                <a:lnTo>
                  <a:pt x="2511881" y="724465"/>
                </a:lnTo>
                <a:lnTo>
                  <a:pt x="2437889" y="722495"/>
                </a:lnTo>
                <a:lnTo>
                  <a:pt x="2364564" y="720331"/>
                </a:lnTo>
                <a:lnTo>
                  <a:pt x="2291929" y="717974"/>
                </a:lnTo>
                <a:lnTo>
                  <a:pt x="2220004" y="715429"/>
                </a:lnTo>
                <a:lnTo>
                  <a:pt x="2148813" y="712696"/>
                </a:lnTo>
                <a:lnTo>
                  <a:pt x="2078376" y="709780"/>
                </a:lnTo>
                <a:lnTo>
                  <a:pt x="2008716" y="706682"/>
                </a:lnTo>
                <a:lnTo>
                  <a:pt x="1939855" y="703405"/>
                </a:lnTo>
                <a:lnTo>
                  <a:pt x="1871814" y="699950"/>
                </a:lnTo>
                <a:lnTo>
                  <a:pt x="1804617" y="696322"/>
                </a:lnTo>
                <a:lnTo>
                  <a:pt x="1738284" y="692522"/>
                </a:lnTo>
                <a:lnTo>
                  <a:pt x="1672837" y="688553"/>
                </a:lnTo>
                <a:lnTo>
                  <a:pt x="1608299" y="684418"/>
                </a:lnTo>
                <a:lnTo>
                  <a:pt x="1544691" y="680118"/>
                </a:lnTo>
                <a:lnTo>
                  <a:pt x="1482035" y="675657"/>
                </a:lnTo>
                <a:lnTo>
                  <a:pt x="1420354" y="671036"/>
                </a:lnTo>
                <a:lnTo>
                  <a:pt x="1359669" y="666259"/>
                </a:lnTo>
                <a:lnTo>
                  <a:pt x="1300002" y="661328"/>
                </a:lnTo>
                <a:lnTo>
                  <a:pt x="1241375" y="656245"/>
                </a:lnTo>
                <a:lnTo>
                  <a:pt x="1183810" y="651013"/>
                </a:lnTo>
                <a:lnTo>
                  <a:pt x="1127329" y="645635"/>
                </a:lnTo>
                <a:lnTo>
                  <a:pt x="1071954" y="640112"/>
                </a:lnTo>
                <a:lnTo>
                  <a:pt x="1017706" y="634448"/>
                </a:lnTo>
                <a:lnTo>
                  <a:pt x="964609" y="628645"/>
                </a:lnTo>
                <a:lnTo>
                  <a:pt x="912683" y="622705"/>
                </a:lnTo>
                <a:lnTo>
                  <a:pt x="861950" y="616632"/>
                </a:lnTo>
                <a:lnTo>
                  <a:pt x="812433" y="610426"/>
                </a:lnTo>
                <a:lnTo>
                  <a:pt x="764154" y="604092"/>
                </a:lnTo>
                <a:lnTo>
                  <a:pt x="717134" y="597631"/>
                </a:lnTo>
                <a:lnTo>
                  <a:pt x="671395" y="591047"/>
                </a:lnTo>
                <a:lnTo>
                  <a:pt x="626960" y="584341"/>
                </a:lnTo>
                <a:lnTo>
                  <a:pt x="583850" y="577515"/>
                </a:lnTo>
                <a:lnTo>
                  <a:pt x="542087" y="570574"/>
                </a:lnTo>
                <a:lnTo>
                  <a:pt x="501693" y="563518"/>
                </a:lnTo>
                <a:lnTo>
                  <a:pt x="462690" y="556351"/>
                </a:lnTo>
                <a:lnTo>
                  <a:pt x="425101" y="549075"/>
                </a:lnTo>
                <a:lnTo>
                  <a:pt x="354247" y="534207"/>
                </a:lnTo>
                <a:lnTo>
                  <a:pt x="289309" y="518932"/>
                </a:lnTo>
                <a:lnTo>
                  <a:pt x="230462" y="503272"/>
                </a:lnTo>
                <a:lnTo>
                  <a:pt x="177880" y="487247"/>
                </a:lnTo>
                <a:lnTo>
                  <a:pt x="131740" y="470876"/>
                </a:lnTo>
                <a:lnTo>
                  <a:pt x="92217" y="454180"/>
                </a:lnTo>
                <a:lnTo>
                  <a:pt x="45724" y="428570"/>
                </a:lnTo>
                <a:lnTo>
                  <a:pt x="15105" y="402340"/>
                </a:lnTo>
                <a:lnTo>
                  <a:pt x="0" y="366521"/>
                </a:lnTo>
                <a:close/>
              </a:path>
            </a:pathLst>
          </a:custGeom>
          <a:ln w="51053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95752" y="2500502"/>
            <a:ext cx="1333500" cy="786130"/>
          </a:xfrm>
          <a:custGeom>
            <a:avLst/>
            <a:gdLst/>
            <a:ahLst/>
            <a:cxnLst/>
            <a:rect l="l" t="t" r="r" b="b"/>
            <a:pathLst>
              <a:path w="1333500" h="786129">
                <a:moveTo>
                  <a:pt x="666750" y="0"/>
                </a:moveTo>
                <a:lnTo>
                  <a:pt x="606071" y="1605"/>
                </a:lnTo>
                <a:lnTo>
                  <a:pt x="546917" y="6329"/>
                </a:lnTo>
                <a:lnTo>
                  <a:pt x="489523" y="14033"/>
                </a:lnTo>
                <a:lnTo>
                  <a:pt x="434124" y="24578"/>
                </a:lnTo>
                <a:lnTo>
                  <a:pt x="380957" y="37825"/>
                </a:lnTo>
                <a:lnTo>
                  <a:pt x="330256" y="53636"/>
                </a:lnTo>
                <a:lnTo>
                  <a:pt x="282257" y="71871"/>
                </a:lnTo>
                <a:lnTo>
                  <a:pt x="237197" y="92393"/>
                </a:lnTo>
                <a:lnTo>
                  <a:pt x="195310" y="115062"/>
                </a:lnTo>
                <a:lnTo>
                  <a:pt x="156831" y="139739"/>
                </a:lnTo>
                <a:lnTo>
                  <a:pt x="121998" y="166286"/>
                </a:lnTo>
                <a:lnTo>
                  <a:pt x="91044" y="194563"/>
                </a:lnTo>
                <a:lnTo>
                  <a:pt x="64207" y="224434"/>
                </a:lnTo>
                <a:lnTo>
                  <a:pt x="41720" y="255757"/>
                </a:lnTo>
                <a:lnTo>
                  <a:pt x="10744" y="322209"/>
                </a:lnTo>
                <a:lnTo>
                  <a:pt x="0" y="392811"/>
                </a:lnTo>
                <a:lnTo>
                  <a:pt x="2725" y="428560"/>
                </a:lnTo>
                <a:lnTo>
                  <a:pt x="23821" y="497226"/>
                </a:lnTo>
                <a:lnTo>
                  <a:pt x="64207" y="561187"/>
                </a:lnTo>
                <a:lnTo>
                  <a:pt x="91044" y="591058"/>
                </a:lnTo>
                <a:lnTo>
                  <a:pt x="121998" y="619335"/>
                </a:lnTo>
                <a:lnTo>
                  <a:pt x="156831" y="645882"/>
                </a:lnTo>
                <a:lnTo>
                  <a:pt x="195310" y="670560"/>
                </a:lnTo>
                <a:lnTo>
                  <a:pt x="237197" y="693228"/>
                </a:lnTo>
                <a:lnTo>
                  <a:pt x="282257" y="713750"/>
                </a:lnTo>
                <a:lnTo>
                  <a:pt x="330256" y="731985"/>
                </a:lnTo>
                <a:lnTo>
                  <a:pt x="380957" y="747796"/>
                </a:lnTo>
                <a:lnTo>
                  <a:pt x="434124" y="761043"/>
                </a:lnTo>
                <a:lnTo>
                  <a:pt x="489523" y="771588"/>
                </a:lnTo>
                <a:lnTo>
                  <a:pt x="546917" y="779292"/>
                </a:lnTo>
                <a:lnTo>
                  <a:pt x="606071" y="784016"/>
                </a:lnTo>
                <a:lnTo>
                  <a:pt x="666750" y="785622"/>
                </a:lnTo>
                <a:lnTo>
                  <a:pt x="727428" y="784016"/>
                </a:lnTo>
                <a:lnTo>
                  <a:pt x="786582" y="779292"/>
                </a:lnTo>
                <a:lnTo>
                  <a:pt x="843976" y="771588"/>
                </a:lnTo>
                <a:lnTo>
                  <a:pt x="899375" y="761043"/>
                </a:lnTo>
                <a:lnTo>
                  <a:pt x="952542" y="747796"/>
                </a:lnTo>
                <a:lnTo>
                  <a:pt x="1003243" y="731985"/>
                </a:lnTo>
                <a:lnTo>
                  <a:pt x="1051242" y="713750"/>
                </a:lnTo>
                <a:lnTo>
                  <a:pt x="1096302" y="693228"/>
                </a:lnTo>
                <a:lnTo>
                  <a:pt x="1138189" y="670560"/>
                </a:lnTo>
                <a:lnTo>
                  <a:pt x="1176668" y="645882"/>
                </a:lnTo>
                <a:lnTo>
                  <a:pt x="1211501" y="619335"/>
                </a:lnTo>
                <a:lnTo>
                  <a:pt x="1242455" y="591058"/>
                </a:lnTo>
                <a:lnTo>
                  <a:pt x="1269292" y="561187"/>
                </a:lnTo>
                <a:lnTo>
                  <a:pt x="1291779" y="529864"/>
                </a:lnTo>
                <a:lnTo>
                  <a:pt x="1322755" y="463412"/>
                </a:lnTo>
                <a:lnTo>
                  <a:pt x="1333500" y="392811"/>
                </a:lnTo>
                <a:lnTo>
                  <a:pt x="1330774" y="357061"/>
                </a:lnTo>
                <a:lnTo>
                  <a:pt x="1309678" y="288395"/>
                </a:lnTo>
                <a:lnTo>
                  <a:pt x="1269292" y="224434"/>
                </a:lnTo>
                <a:lnTo>
                  <a:pt x="1242455" y="194563"/>
                </a:lnTo>
                <a:lnTo>
                  <a:pt x="1211501" y="166286"/>
                </a:lnTo>
                <a:lnTo>
                  <a:pt x="1176668" y="139739"/>
                </a:lnTo>
                <a:lnTo>
                  <a:pt x="1138189" y="115062"/>
                </a:lnTo>
                <a:lnTo>
                  <a:pt x="1096302" y="92393"/>
                </a:lnTo>
                <a:lnTo>
                  <a:pt x="1051242" y="71871"/>
                </a:lnTo>
                <a:lnTo>
                  <a:pt x="1003243" y="53636"/>
                </a:lnTo>
                <a:lnTo>
                  <a:pt x="952542" y="37825"/>
                </a:lnTo>
                <a:lnTo>
                  <a:pt x="899375" y="24578"/>
                </a:lnTo>
                <a:lnTo>
                  <a:pt x="843976" y="14033"/>
                </a:lnTo>
                <a:lnTo>
                  <a:pt x="786582" y="6329"/>
                </a:lnTo>
                <a:lnTo>
                  <a:pt x="727428" y="1605"/>
                </a:lnTo>
                <a:lnTo>
                  <a:pt x="666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95752" y="2500502"/>
            <a:ext cx="1333500" cy="786130"/>
          </a:xfrm>
          <a:custGeom>
            <a:avLst/>
            <a:gdLst/>
            <a:ahLst/>
            <a:cxnLst/>
            <a:rect l="l" t="t" r="r" b="b"/>
            <a:pathLst>
              <a:path w="1333500" h="786129">
                <a:moveTo>
                  <a:pt x="0" y="392811"/>
                </a:moveTo>
                <a:lnTo>
                  <a:pt x="10744" y="322209"/>
                </a:lnTo>
                <a:lnTo>
                  <a:pt x="41720" y="255757"/>
                </a:lnTo>
                <a:lnTo>
                  <a:pt x="64207" y="224434"/>
                </a:lnTo>
                <a:lnTo>
                  <a:pt x="91044" y="194563"/>
                </a:lnTo>
                <a:lnTo>
                  <a:pt x="121998" y="166286"/>
                </a:lnTo>
                <a:lnTo>
                  <a:pt x="156831" y="139739"/>
                </a:lnTo>
                <a:lnTo>
                  <a:pt x="195310" y="115062"/>
                </a:lnTo>
                <a:lnTo>
                  <a:pt x="237197" y="92393"/>
                </a:lnTo>
                <a:lnTo>
                  <a:pt x="282257" y="71871"/>
                </a:lnTo>
                <a:lnTo>
                  <a:pt x="330256" y="53636"/>
                </a:lnTo>
                <a:lnTo>
                  <a:pt x="380957" y="37825"/>
                </a:lnTo>
                <a:lnTo>
                  <a:pt x="434124" y="24578"/>
                </a:lnTo>
                <a:lnTo>
                  <a:pt x="489523" y="14033"/>
                </a:lnTo>
                <a:lnTo>
                  <a:pt x="546917" y="6329"/>
                </a:lnTo>
                <a:lnTo>
                  <a:pt x="606071" y="1605"/>
                </a:lnTo>
                <a:lnTo>
                  <a:pt x="666750" y="0"/>
                </a:lnTo>
                <a:lnTo>
                  <a:pt x="727428" y="1605"/>
                </a:lnTo>
                <a:lnTo>
                  <a:pt x="786582" y="6329"/>
                </a:lnTo>
                <a:lnTo>
                  <a:pt x="843976" y="14033"/>
                </a:lnTo>
                <a:lnTo>
                  <a:pt x="899375" y="24578"/>
                </a:lnTo>
                <a:lnTo>
                  <a:pt x="952542" y="37825"/>
                </a:lnTo>
                <a:lnTo>
                  <a:pt x="1003243" y="53636"/>
                </a:lnTo>
                <a:lnTo>
                  <a:pt x="1051242" y="71871"/>
                </a:lnTo>
                <a:lnTo>
                  <a:pt x="1096302" y="92393"/>
                </a:lnTo>
                <a:lnTo>
                  <a:pt x="1138189" y="115062"/>
                </a:lnTo>
                <a:lnTo>
                  <a:pt x="1176668" y="139739"/>
                </a:lnTo>
                <a:lnTo>
                  <a:pt x="1211501" y="166286"/>
                </a:lnTo>
                <a:lnTo>
                  <a:pt x="1242455" y="194563"/>
                </a:lnTo>
                <a:lnTo>
                  <a:pt x="1269292" y="224434"/>
                </a:lnTo>
                <a:lnTo>
                  <a:pt x="1291779" y="255757"/>
                </a:lnTo>
                <a:lnTo>
                  <a:pt x="1322755" y="322209"/>
                </a:lnTo>
                <a:lnTo>
                  <a:pt x="1333500" y="392811"/>
                </a:lnTo>
                <a:lnTo>
                  <a:pt x="1330774" y="428560"/>
                </a:lnTo>
                <a:lnTo>
                  <a:pt x="1309678" y="497226"/>
                </a:lnTo>
                <a:lnTo>
                  <a:pt x="1269292" y="561187"/>
                </a:lnTo>
                <a:lnTo>
                  <a:pt x="1242455" y="591058"/>
                </a:lnTo>
                <a:lnTo>
                  <a:pt x="1211501" y="619335"/>
                </a:lnTo>
                <a:lnTo>
                  <a:pt x="1176668" y="645882"/>
                </a:lnTo>
                <a:lnTo>
                  <a:pt x="1138189" y="670560"/>
                </a:lnTo>
                <a:lnTo>
                  <a:pt x="1096302" y="693228"/>
                </a:lnTo>
                <a:lnTo>
                  <a:pt x="1051242" y="713750"/>
                </a:lnTo>
                <a:lnTo>
                  <a:pt x="1003243" y="731985"/>
                </a:lnTo>
                <a:lnTo>
                  <a:pt x="952542" y="747796"/>
                </a:lnTo>
                <a:lnTo>
                  <a:pt x="899375" y="761043"/>
                </a:lnTo>
                <a:lnTo>
                  <a:pt x="843976" y="771588"/>
                </a:lnTo>
                <a:lnTo>
                  <a:pt x="786582" y="779292"/>
                </a:lnTo>
                <a:lnTo>
                  <a:pt x="727428" y="784016"/>
                </a:lnTo>
                <a:lnTo>
                  <a:pt x="666750" y="785622"/>
                </a:lnTo>
                <a:lnTo>
                  <a:pt x="606071" y="784016"/>
                </a:lnTo>
                <a:lnTo>
                  <a:pt x="546917" y="779292"/>
                </a:lnTo>
                <a:lnTo>
                  <a:pt x="489523" y="771588"/>
                </a:lnTo>
                <a:lnTo>
                  <a:pt x="434124" y="761043"/>
                </a:lnTo>
                <a:lnTo>
                  <a:pt x="380957" y="747796"/>
                </a:lnTo>
                <a:lnTo>
                  <a:pt x="330256" y="731985"/>
                </a:lnTo>
                <a:lnTo>
                  <a:pt x="282257" y="713750"/>
                </a:lnTo>
                <a:lnTo>
                  <a:pt x="237197" y="693228"/>
                </a:lnTo>
                <a:lnTo>
                  <a:pt x="195310" y="670560"/>
                </a:lnTo>
                <a:lnTo>
                  <a:pt x="156831" y="645882"/>
                </a:lnTo>
                <a:lnTo>
                  <a:pt x="121998" y="619335"/>
                </a:lnTo>
                <a:lnTo>
                  <a:pt x="91044" y="591058"/>
                </a:lnTo>
                <a:lnTo>
                  <a:pt x="64207" y="561187"/>
                </a:lnTo>
                <a:lnTo>
                  <a:pt x="41720" y="529864"/>
                </a:lnTo>
                <a:lnTo>
                  <a:pt x="10744" y="463412"/>
                </a:lnTo>
                <a:lnTo>
                  <a:pt x="0" y="392811"/>
                </a:lnTo>
                <a:close/>
              </a:path>
            </a:pathLst>
          </a:custGeom>
          <a:ln w="129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15886" y="2292476"/>
            <a:ext cx="1602105" cy="851535"/>
          </a:xfrm>
          <a:custGeom>
            <a:avLst/>
            <a:gdLst/>
            <a:ahLst/>
            <a:cxnLst/>
            <a:rect l="l" t="t" r="r" b="b"/>
            <a:pathLst>
              <a:path w="1602104" h="851535">
                <a:moveTo>
                  <a:pt x="800862" y="0"/>
                </a:moveTo>
                <a:lnTo>
                  <a:pt x="738270" y="1280"/>
                </a:lnTo>
                <a:lnTo>
                  <a:pt x="676996" y="5057"/>
                </a:lnTo>
                <a:lnTo>
                  <a:pt x="617219" y="11237"/>
                </a:lnTo>
                <a:lnTo>
                  <a:pt x="559117" y="19726"/>
                </a:lnTo>
                <a:lnTo>
                  <a:pt x="502867" y="30428"/>
                </a:lnTo>
                <a:lnTo>
                  <a:pt x="448646" y="43249"/>
                </a:lnTo>
                <a:lnTo>
                  <a:pt x="396635" y="58095"/>
                </a:lnTo>
                <a:lnTo>
                  <a:pt x="347009" y="74871"/>
                </a:lnTo>
                <a:lnTo>
                  <a:pt x="299948" y="93482"/>
                </a:lnTo>
                <a:lnTo>
                  <a:pt x="255628" y="113835"/>
                </a:lnTo>
                <a:lnTo>
                  <a:pt x="214229" y="135833"/>
                </a:lnTo>
                <a:lnTo>
                  <a:pt x="175928" y="159384"/>
                </a:lnTo>
                <a:lnTo>
                  <a:pt x="140903" y="184392"/>
                </a:lnTo>
                <a:lnTo>
                  <a:pt x="109332" y="210763"/>
                </a:lnTo>
                <a:lnTo>
                  <a:pt x="81394" y="238402"/>
                </a:lnTo>
                <a:lnTo>
                  <a:pt x="37124" y="297107"/>
                </a:lnTo>
                <a:lnTo>
                  <a:pt x="9518" y="359751"/>
                </a:lnTo>
                <a:lnTo>
                  <a:pt x="0" y="425576"/>
                </a:lnTo>
                <a:lnTo>
                  <a:pt x="2409" y="458840"/>
                </a:lnTo>
                <a:lnTo>
                  <a:pt x="21149" y="523169"/>
                </a:lnTo>
                <a:lnTo>
                  <a:pt x="57265" y="583938"/>
                </a:lnTo>
                <a:lnTo>
                  <a:pt x="109332" y="640390"/>
                </a:lnTo>
                <a:lnTo>
                  <a:pt x="140903" y="666761"/>
                </a:lnTo>
                <a:lnTo>
                  <a:pt x="175928" y="691769"/>
                </a:lnTo>
                <a:lnTo>
                  <a:pt x="214229" y="715320"/>
                </a:lnTo>
                <a:lnTo>
                  <a:pt x="255628" y="737318"/>
                </a:lnTo>
                <a:lnTo>
                  <a:pt x="299948" y="757671"/>
                </a:lnTo>
                <a:lnTo>
                  <a:pt x="347009" y="776282"/>
                </a:lnTo>
                <a:lnTo>
                  <a:pt x="396635" y="793058"/>
                </a:lnTo>
                <a:lnTo>
                  <a:pt x="448646" y="807904"/>
                </a:lnTo>
                <a:lnTo>
                  <a:pt x="502867" y="820725"/>
                </a:lnTo>
                <a:lnTo>
                  <a:pt x="559117" y="831427"/>
                </a:lnTo>
                <a:lnTo>
                  <a:pt x="617220" y="839916"/>
                </a:lnTo>
                <a:lnTo>
                  <a:pt x="676996" y="846096"/>
                </a:lnTo>
                <a:lnTo>
                  <a:pt x="738270" y="849873"/>
                </a:lnTo>
                <a:lnTo>
                  <a:pt x="800862" y="851153"/>
                </a:lnTo>
                <a:lnTo>
                  <a:pt x="863453" y="849873"/>
                </a:lnTo>
                <a:lnTo>
                  <a:pt x="924727" y="846096"/>
                </a:lnTo>
                <a:lnTo>
                  <a:pt x="984504" y="839916"/>
                </a:lnTo>
                <a:lnTo>
                  <a:pt x="1042606" y="831427"/>
                </a:lnTo>
                <a:lnTo>
                  <a:pt x="1098856" y="820725"/>
                </a:lnTo>
                <a:lnTo>
                  <a:pt x="1153077" y="807904"/>
                </a:lnTo>
                <a:lnTo>
                  <a:pt x="1205088" y="793058"/>
                </a:lnTo>
                <a:lnTo>
                  <a:pt x="1254714" y="776282"/>
                </a:lnTo>
                <a:lnTo>
                  <a:pt x="1301775" y="757671"/>
                </a:lnTo>
                <a:lnTo>
                  <a:pt x="1346095" y="737318"/>
                </a:lnTo>
                <a:lnTo>
                  <a:pt x="1387494" y="715320"/>
                </a:lnTo>
                <a:lnTo>
                  <a:pt x="1425795" y="691769"/>
                </a:lnTo>
                <a:lnTo>
                  <a:pt x="1460820" y="666761"/>
                </a:lnTo>
                <a:lnTo>
                  <a:pt x="1492391" y="640390"/>
                </a:lnTo>
                <a:lnTo>
                  <a:pt x="1520329" y="612751"/>
                </a:lnTo>
                <a:lnTo>
                  <a:pt x="1564599" y="554046"/>
                </a:lnTo>
                <a:lnTo>
                  <a:pt x="1592205" y="491402"/>
                </a:lnTo>
                <a:lnTo>
                  <a:pt x="1601724" y="425576"/>
                </a:lnTo>
                <a:lnTo>
                  <a:pt x="1599314" y="392313"/>
                </a:lnTo>
                <a:lnTo>
                  <a:pt x="1580574" y="327984"/>
                </a:lnTo>
                <a:lnTo>
                  <a:pt x="1544458" y="267215"/>
                </a:lnTo>
                <a:lnTo>
                  <a:pt x="1492391" y="210763"/>
                </a:lnTo>
                <a:lnTo>
                  <a:pt x="1460820" y="184392"/>
                </a:lnTo>
                <a:lnTo>
                  <a:pt x="1425795" y="159384"/>
                </a:lnTo>
                <a:lnTo>
                  <a:pt x="1387494" y="135833"/>
                </a:lnTo>
                <a:lnTo>
                  <a:pt x="1346095" y="113835"/>
                </a:lnTo>
                <a:lnTo>
                  <a:pt x="1301775" y="93482"/>
                </a:lnTo>
                <a:lnTo>
                  <a:pt x="1254714" y="74871"/>
                </a:lnTo>
                <a:lnTo>
                  <a:pt x="1205088" y="58095"/>
                </a:lnTo>
                <a:lnTo>
                  <a:pt x="1153077" y="43249"/>
                </a:lnTo>
                <a:lnTo>
                  <a:pt x="1098856" y="30428"/>
                </a:lnTo>
                <a:lnTo>
                  <a:pt x="1042606" y="19726"/>
                </a:lnTo>
                <a:lnTo>
                  <a:pt x="984504" y="11237"/>
                </a:lnTo>
                <a:lnTo>
                  <a:pt x="924727" y="5057"/>
                </a:lnTo>
                <a:lnTo>
                  <a:pt x="863453" y="1280"/>
                </a:lnTo>
                <a:lnTo>
                  <a:pt x="8008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15886" y="2292476"/>
            <a:ext cx="1602105" cy="851535"/>
          </a:xfrm>
          <a:custGeom>
            <a:avLst/>
            <a:gdLst/>
            <a:ahLst/>
            <a:cxnLst/>
            <a:rect l="l" t="t" r="r" b="b"/>
            <a:pathLst>
              <a:path w="1602104" h="851535">
                <a:moveTo>
                  <a:pt x="0" y="425576"/>
                </a:moveTo>
                <a:lnTo>
                  <a:pt x="9518" y="359751"/>
                </a:lnTo>
                <a:lnTo>
                  <a:pt x="37124" y="297107"/>
                </a:lnTo>
                <a:lnTo>
                  <a:pt x="81394" y="238402"/>
                </a:lnTo>
                <a:lnTo>
                  <a:pt x="109332" y="210763"/>
                </a:lnTo>
                <a:lnTo>
                  <a:pt x="140903" y="184392"/>
                </a:lnTo>
                <a:lnTo>
                  <a:pt x="175928" y="159384"/>
                </a:lnTo>
                <a:lnTo>
                  <a:pt x="214229" y="135833"/>
                </a:lnTo>
                <a:lnTo>
                  <a:pt x="255628" y="113835"/>
                </a:lnTo>
                <a:lnTo>
                  <a:pt x="299948" y="93482"/>
                </a:lnTo>
                <a:lnTo>
                  <a:pt x="347009" y="74871"/>
                </a:lnTo>
                <a:lnTo>
                  <a:pt x="396635" y="58095"/>
                </a:lnTo>
                <a:lnTo>
                  <a:pt x="448646" y="43249"/>
                </a:lnTo>
                <a:lnTo>
                  <a:pt x="502867" y="30428"/>
                </a:lnTo>
                <a:lnTo>
                  <a:pt x="559117" y="19726"/>
                </a:lnTo>
                <a:lnTo>
                  <a:pt x="617219" y="11237"/>
                </a:lnTo>
                <a:lnTo>
                  <a:pt x="676996" y="5057"/>
                </a:lnTo>
                <a:lnTo>
                  <a:pt x="738270" y="1280"/>
                </a:lnTo>
                <a:lnTo>
                  <a:pt x="800862" y="0"/>
                </a:lnTo>
                <a:lnTo>
                  <a:pt x="863453" y="1280"/>
                </a:lnTo>
                <a:lnTo>
                  <a:pt x="924727" y="5057"/>
                </a:lnTo>
                <a:lnTo>
                  <a:pt x="984504" y="11237"/>
                </a:lnTo>
                <a:lnTo>
                  <a:pt x="1042606" y="19726"/>
                </a:lnTo>
                <a:lnTo>
                  <a:pt x="1098856" y="30428"/>
                </a:lnTo>
                <a:lnTo>
                  <a:pt x="1153077" y="43249"/>
                </a:lnTo>
                <a:lnTo>
                  <a:pt x="1205088" y="58095"/>
                </a:lnTo>
                <a:lnTo>
                  <a:pt x="1254714" y="74871"/>
                </a:lnTo>
                <a:lnTo>
                  <a:pt x="1301775" y="93482"/>
                </a:lnTo>
                <a:lnTo>
                  <a:pt x="1346095" y="113835"/>
                </a:lnTo>
                <a:lnTo>
                  <a:pt x="1387494" y="135833"/>
                </a:lnTo>
                <a:lnTo>
                  <a:pt x="1425795" y="159384"/>
                </a:lnTo>
                <a:lnTo>
                  <a:pt x="1460820" y="184392"/>
                </a:lnTo>
                <a:lnTo>
                  <a:pt x="1492391" y="210763"/>
                </a:lnTo>
                <a:lnTo>
                  <a:pt x="1520329" y="238402"/>
                </a:lnTo>
                <a:lnTo>
                  <a:pt x="1564599" y="297107"/>
                </a:lnTo>
                <a:lnTo>
                  <a:pt x="1592205" y="359751"/>
                </a:lnTo>
                <a:lnTo>
                  <a:pt x="1601724" y="425576"/>
                </a:lnTo>
                <a:lnTo>
                  <a:pt x="1599314" y="458840"/>
                </a:lnTo>
                <a:lnTo>
                  <a:pt x="1580574" y="523169"/>
                </a:lnTo>
                <a:lnTo>
                  <a:pt x="1544458" y="583938"/>
                </a:lnTo>
                <a:lnTo>
                  <a:pt x="1492391" y="640390"/>
                </a:lnTo>
                <a:lnTo>
                  <a:pt x="1460820" y="666761"/>
                </a:lnTo>
                <a:lnTo>
                  <a:pt x="1425795" y="691769"/>
                </a:lnTo>
                <a:lnTo>
                  <a:pt x="1387494" y="715320"/>
                </a:lnTo>
                <a:lnTo>
                  <a:pt x="1346095" y="737318"/>
                </a:lnTo>
                <a:lnTo>
                  <a:pt x="1301775" y="757671"/>
                </a:lnTo>
                <a:lnTo>
                  <a:pt x="1254714" y="776282"/>
                </a:lnTo>
                <a:lnTo>
                  <a:pt x="1205088" y="793058"/>
                </a:lnTo>
                <a:lnTo>
                  <a:pt x="1153077" y="807904"/>
                </a:lnTo>
                <a:lnTo>
                  <a:pt x="1098856" y="820725"/>
                </a:lnTo>
                <a:lnTo>
                  <a:pt x="1042606" y="831427"/>
                </a:lnTo>
                <a:lnTo>
                  <a:pt x="984504" y="839916"/>
                </a:lnTo>
                <a:lnTo>
                  <a:pt x="924727" y="846096"/>
                </a:lnTo>
                <a:lnTo>
                  <a:pt x="863453" y="849873"/>
                </a:lnTo>
                <a:lnTo>
                  <a:pt x="800862" y="851153"/>
                </a:lnTo>
                <a:lnTo>
                  <a:pt x="738270" y="849873"/>
                </a:lnTo>
                <a:lnTo>
                  <a:pt x="676996" y="846096"/>
                </a:lnTo>
                <a:lnTo>
                  <a:pt x="617220" y="839916"/>
                </a:lnTo>
                <a:lnTo>
                  <a:pt x="559117" y="831427"/>
                </a:lnTo>
                <a:lnTo>
                  <a:pt x="502867" y="820725"/>
                </a:lnTo>
                <a:lnTo>
                  <a:pt x="448646" y="807904"/>
                </a:lnTo>
                <a:lnTo>
                  <a:pt x="396635" y="793058"/>
                </a:lnTo>
                <a:lnTo>
                  <a:pt x="347009" y="776282"/>
                </a:lnTo>
                <a:lnTo>
                  <a:pt x="299948" y="757671"/>
                </a:lnTo>
                <a:lnTo>
                  <a:pt x="255628" y="737318"/>
                </a:lnTo>
                <a:lnTo>
                  <a:pt x="214229" y="715320"/>
                </a:lnTo>
                <a:lnTo>
                  <a:pt x="175928" y="691769"/>
                </a:lnTo>
                <a:lnTo>
                  <a:pt x="140903" y="666761"/>
                </a:lnTo>
                <a:lnTo>
                  <a:pt x="109332" y="640390"/>
                </a:lnTo>
                <a:lnTo>
                  <a:pt x="81394" y="612751"/>
                </a:lnTo>
                <a:lnTo>
                  <a:pt x="37124" y="554046"/>
                </a:lnTo>
                <a:lnTo>
                  <a:pt x="9518" y="491402"/>
                </a:lnTo>
                <a:lnTo>
                  <a:pt x="0" y="425576"/>
                </a:lnTo>
                <a:close/>
              </a:path>
            </a:pathLst>
          </a:custGeom>
          <a:ln w="129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54983" y="2602610"/>
            <a:ext cx="1374775" cy="755650"/>
          </a:xfrm>
          <a:custGeom>
            <a:avLst/>
            <a:gdLst/>
            <a:ahLst/>
            <a:cxnLst/>
            <a:rect l="l" t="t" r="r" b="b"/>
            <a:pathLst>
              <a:path w="1374775" h="755650">
                <a:moveTo>
                  <a:pt x="687324" y="0"/>
                </a:moveTo>
                <a:lnTo>
                  <a:pt x="624762" y="1542"/>
                </a:lnTo>
                <a:lnTo>
                  <a:pt x="563775" y="6082"/>
                </a:lnTo>
                <a:lnTo>
                  <a:pt x="504604" y="13486"/>
                </a:lnTo>
                <a:lnTo>
                  <a:pt x="447492" y="23620"/>
                </a:lnTo>
                <a:lnTo>
                  <a:pt x="392682" y="36352"/>
                </a:lnTo>
                <a:lnTo>
                  <a:pt x="340416" y="51547"/>
                </a:lnTo>
                <a:lnTo>
                  <a:pt x="290937" y="69074"/>
                </a:lnTo>
                <a:lnTo>
                  <a:pt x="244488" y="88797"/>
                </a:lnTo>
                <a:lnTo>
                  <a:pt x="201310" y="110585"/>
                </a:lnTo>
                <a:lnTo>
                  <a:pt x="161648" y="134303"/>
                </a:lnTo>
                <a:lnTo>
                  <a:pt x="125743" y="159819"/>
                </a:lnTo>
                <a:lnTo>
                  <a:pt x="93838" y="187000"/>
                </a:lnTo>
                <a:lnTo>
                  <a:pt x="66176" y="215711"/>
                </a:lnTo>
                <a:lnTo>
                  <a:pt x="24551" y="277195"/>
                </a:lnTo>
                <a:lnTo>
                  <a:pt x="2808" y="343203"/>
                </a:lnTo>
                <a:lnTo>
                  <a:pt x="0" y="377571"/>
                </a:lnTo>
                <a:lnTo>
                  <a:pt x="2808" y="411938"/>
                </a:lnTo>
                <a:lnTo>
                  <a:pt x="24551" y="477946"/>
                </a:lnTo>
                <a:lnTo>
                  <a:pt x="66176" y="539430"/>
                </a:lnTo>
                <a:lnTo>
                  <a:pt x="93838" y="568141"/>
                </a:lnTo>
                <a:lnTo>
                  <a:pt x="125743" y="595322"/>
                </a:lnTo>
                <a:lnTo>
                  <a:pt x="161648" y="620838"/>
                </a:lnTo>
                <a:lnTo>
                  <a:pt x="201310" y="644556"/>
                </a:lnTo>
                <a:lnTo>
                  <a:pt x="244488" y="666344"/>
                </a:lnTo>
                <a:lnTo>
                  <a:pt x="290937" y="686067"/>
                </a:lnTo>
                <a:lnTo>
                  <a:pt x="340416" y="703594"/>
                </a:lnTo>
                <a:lnTo>
                  <a:pt x="392682" y="718789"/>
                </a:lnTo>
                <a:lnTo>
                  <a:pt x="447492" y="731521"/>
                </a:lnTo>
                <a:lnTo>
                  <a:pt x="504604" y="741655"/>
                </a:lnTo>
                <a:lnTo>
                  <a:pt x="563775" y="749059"/>
                </a:lnTo>
                <a:lnTo>
                  <a:pt x="624762" y="753599"/>
                </a:lnTo>
                <a:lnTo>
                  <a:pt x="687324" y="755141"/>
                </a:lnTo>
                <a:lnTo>
                  <a:pt x="749885" y="753599"/>
                </a:lnTo>
                <a:lnTo>
                  <a:pt x="810872" y="749059"/>
                </a:lnTo>
                <a:lnTo>
                  <a:pt x="870043" y="741655"/>
                </a:lnTo>
                <a:lnTo>
                  <a:pt x="927155" y="731521"/>
                </a:lnTo>
                <a:lnTo>
                  <a:pt x="981965" y="718789"/>
                </a:lnTo>
                <a:lnTo>
                  <a:pt x="1034231" y="703594"/>
                </a:lnTo>
                <a:lnTo>
                  <a:pt x="1083710" y="686067"/>
                </a:lnTo>
                <a:lnTo>
                  <a:pt x="1130159" y="666344"/>
                </a:lnTo>
                <a:lnTo>
                  <a:pt x="1173337" y="644556"/>
                </a:lnTo>
                <a:lnTo>
                  <a:pt x="1212999" y="620838"/>
                </a:lnTo>
                <a:lnTo>
                  <a:pt x="1248904" y="595322"/>
                </a:lnTo>
                <a:lnTo>
                  <a:pt x="1280809" y="568141"/>
                </a:lnTo>
                <a:lnTo>
                  <a:pt x="1308471" y="539430"/>
                </a:lnTo>
                <a:lnTo>
                  <a:pt x="1350096" y="477946"/>
                </a:lnTo>
                <a:lnTo>
                  <a:pt x="1371839" y="411938"/>
                </a:lnTo>
                <a:lnTo>
                  <a:pt x="1374647" y="377571"/>
                </a:lnTo>
                <a:lnTo>
                  <a:pt x="1371839" y="343203"/>
                </a:lnTo>
                <a:lnTo>
                  <a:pt x="1350096" y="277195"/>
                </a:lnTo>
                <a:lnTo>
                  <a:pt x="1308471" y="215711"/>
                </a:lnTo>
                <a:lnTo>
                  <a:pt x="1280809" y="187000"/>
                </a:lnTo>
                <a:lnTo>
                  <a:pt x="1248904" y="159819"/>
                </a:lnTo>
                <a:lnTo>
                  <a:pt x="1212999" y="134303"/>
                </a:lnTo>
                <a:lnTo>
                  <a:pt x="1173337" y="110585"/>
                </a:lnTo>
                <a:lnTo>
                  <a:pt x="1130159" y="88797"/>
                </a:lnTo>
                <a:lnTo>
                  <a:pt x="1083710" y="69074"/>
                </a:lnTo>
                <a:lnTo>
                  <a:pt x="1034231" y="51547"/>
                </a:lnTo>
                <a:lnTo>
                  <a:pt x="981965" y="36352"/>
                </a:lnTo>
                <a:lnTo>
                  <a:pt x="927155" y="23620"/>
                </a:lnTo>
                <a:lnTo>
                  <a:pt x="870043" y="13486"/>
                </a:lnTo>
                <a:lnTo>
                  <a:pt x="810872" y="6082"/>
                </a:lnTo>
                <a:lnTo>
                  <a:pt x="749885" y="1542"/>
                </a:lnTo>
                <a:lnTo>
                  <a:pt x="6873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54983" y="2602610"/>
            <a:ext cx="1374775" cy="755650"/>
          </a:xfrm>
          <a:custGeom>
            <a:avLst/>
            <a:gdLst/>
            <a:ahLst/>
            <a:cxnLst/>
            <a:rect l="l" t="t" r="r" b="b"/>
            <a:pathLst>
              <a:path w="1374775" h="755650">
                <a:moveTo>
                  <a:pt x="0" y="377571"/>
                </a:moveTo>
                <a:lnTo>
                  <a:pt x="11073" y="309700"/>
                </a:lnTo>
                <a:lnTo>
                  <a:pt x="43000" y="245821"/>
                </a:lnTo>
                <a:lnTo>
                  <a:pt x="93838" y="187000"/>
                </a:lnTo>
                <a:lnTo>
                  <a:pt x="125743" y="159819"/>
                </a:lnTo>
                <a:lnTo>
                  <a:pt x="161648" y="134303"/>
                </a:lnTo>
                <a:lnTo>
                  <a:pt x="201310" y="110585"/>
                </a:lnTo>
                <a:lnTo>
                  <a:pt x="244488" y="88797"/>
                </a:lnTo>
                <a:lnTo>
                  <a:pt x="290937" y="69074"/>
                </a:lnTo>
                <a:lnTo>
                  <a:pt x="340416" y="51547"/>
                </a:lnTo>
                <a:lnTo>
                  <a:pt x="392682" y="36352"/>
                </a:lnTo>
                <a:lnTo>
                  <a:pt x="447492" y="23620"/>
                </a:lnTo>
                <a:lnTo>
                  <a:pt x="504604" y="13486"/>
                </a:lnTo>
                <a:lnTo>
                  <a:pt x="563775" y="6082"/>
                </a:lnTo>
                <a:lnTo>
                  <a:pt x="624762" y="1542"/>
                </a:lnTo>
                <a:lnTo>
                  <a:pt x="687324" y="0"/>
                </a:lnTo>
                <a:lnTo>
                  <a:pt x="749885" y="1542"/>
                </a:lnTo>
                <a:lnTo>
                  <a:pt x="810872" y="6082"/>
                </a:lnTo>
                <a:lnTo>
                  <a:pt x="870043" y="13486"/>
                </a:lnTo>
                <a:lnTo>
                  <a:pt x="927155" y="23620"/>
                </a:lnTo>
                <a:lnTo>
                  <a:pt x="981965" y="36352"/>
                </a:lnTo>
                <a:lnTo>
                  <a:pt x="1034231" y="51547"/>
                </a:lnTo>
                <a:lnTo>
                  <a:pt x="1083710" y="69074"/>
                </a:lnTo>
                <a:lnTo>
                  <a:pt x="1130159" y="88797"/>
                </a:lnTo>
                <a:lnTo>
                  <a:pt x="1173337" y="110585"/>
                </a:lnTo>
                <a:lnTo>
                  <a:pt x="1212999" y="134303"/>
                </a:lnTo>
                <a:lnTo>
                  <a:pt x="1248904" y="159819"/>
                </a:lnTo>
                <a:lnTo>
                  <a:pt x="1280809" y="187000"/>
                </a:lnTo>
                <a:lnTo>
                  <a:pt x="1308471" y="215711"/>
                </a:lnTo>
                <a:lnTo>
                  <a:pt x="1350096" y="277195"/>
                </a:lnTo>
                <a:lnTo>
                  <a:pt x="1371839" y="343203"/>
                </a:lnTo>
                <a:lnTo>
                  <a:pt x="1374647" y="377571"/>
                </a:lnTo>
                <a:lnTo>
                  <a:pt x="1371839" y="411938"/>
                </a:lnTo>
                <a:lnTo>
                  <a:pt x="1350096" y="477946"/>
                </a:lnTo>
                <a:lnTo>
                  <a:pt x="1308471" y="539430"/>
                </a:lnTo>
                <a:lnTo>
                  <a:pt x="1280809" y="568141"/>
                </a:lnTo>
                <a:lnTo>
                  <a:pt x="1248904" y="595322"/>
                </a:lnTo>
                <a:lnTo>
                  <a:pt x="1212999" y="620838"/>
                </a:lnTo>
                <a:lnTo>
                  <a:pt x="1173337" y="644556"/>
                </a:lnTo>
                <a:lnTo>
                  <a:pt x="1130159" y="666344"/>
                </a:lnTo>
                <a:lnTo>
                  <a:pt x="1083710" y="686067"/>
                </a:lnTo>
                <a:lnTo>
                  <a:pt x="1034231" y="703594"/>
                </a:lnTo>
                <a:lnTo>
                  <a:pt x="981965" y="718789"/>
                </a:lnTo>
                <a:lnTo>
                  <a:pt x="927155" y="731521"/>
                </a:lnTo>
                <a:lnTo>
                  <a:pt x="870043" y="741655"/>
                </a:lnTo>
                <a:lnTo>
                  <a:pt x="810872" y="749059"/>
                </a:lnTo>
                <a:lnTo>
                  <a:pt x="749885" y="753599"/>
                </a:lnTo>
                <a:lnTo>
                  <a:pt x="687324" y="755141"/>
                </a:lnTo>
                <a:lnTo>
                  <a:pt x="624762" y="753599"/>
                </a:lnTo>
                <a:lnTo>
                  <a:pt x="563775" y="749059"/>
                </a:lnTo>
                <a:lnTo>
                  <a:pt x="504604" y="741655"/>
                </a:lnTo>
                <a:lnTo>
                  <a:pt x="447492" y="731521"/>
                </a:lnTo>
                <a:lnTo>
                  <a:pt x="392682" y="718789"/>
                </a:lnTo>
                <a:lnTo>
                  <a:pt x="340416" y="703594"/>
                </a:lnTo>
                <a:lnTo>
                  <a:pt x="290937" y="686067"/>
                </a:lnTo>
                <a:lnTo>
                  <a:pt x="244488" y="666344"/>
                </a:lnTo>
                <a:lnTo>
                  <a:pt x="201310" y="644556"/>
                </a:lnTo>
                <a:lnTo>
                  <a:pt x="161648" y="620838"/>
                </a:lnTo>
                <a:lnTo>
                  <a:pt x="125743" y="595322"/>
                </a:lnTo>
                <a:lnTo>
                  <a:pt x="93838" y="568141"/>
                </a:lnTo>
                <a:lnTo>
                  <a:pt x="66176" y="539430"/>
                </a:lnTo>
                <a:lnTo>
                  <a:pt x="24551" y="477946"/>
                </a:lnTo>
                <a:lnTo>
                  <a:pt x="2808" y="411938"/>
                </a:lnTo>
                <a:lnTo>
                  <a:pt x="0" y="377571"/>
                </a:lnTo>
                <a:close/>
              </a:path>
            </a:pathLst>
          </a:custGeom>
          <a:ln w="129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01259" y="2428875"/>
            <a:ext cx="1095375" cy="855980"/>
          </a:xfrm>
          <a:custGeom>
            <a:avLst/>
            <a:gdLst/>
            <a:ahLst/>
            <a:cxnLst/>
            <a:rect l="l" t="t" r="r" b="b"/>
            <a:pathLst>
              <a:path w="1095375" h="855979">
                <a:moveTo>
                  <a:pt x="547496" y="0"/>
                </a:moveTo>
                <a:lnTo>
                  <a:pt x="494767" y="1958"/>
                </a:lnTo>
                <a:lnTo>
                  <a:pt x="443456" y="7713"/>
                </a:lnTo>
                <a:lnTo>
                  <a:pt x="393793" y="17086"/>
                </a:lnTo>
                <a:lnTo>
                  <a:pt x="346007" y="29898"/>
                </a:lnTo>
                <a:lnTo>
                  <a:pt x="300328" y="45969"/>
                </a:lnTo>
                <a:lnTo>
                  <a:pt x="256985" y="65120"/>
                </a:lnTo>
                <a:lnTo>
                  <a:pt x="216207" y="87173"/>
                </a:lnTo>
                <a:lnTo>
                  <a:pt x="178224" y="111949"/>
                </a:lnTo>
                <a:lnTo>
                  <a:pt x="143266" y="139267"/>
                </a:lnTo>
                <a:lnTo>
                  <a:pt x="111561" y="168949"/>
                </a:lnTo>
                <a:lnTo>
                  <a:pt x="83340" y="200815"/>
                </a:lnTo>
                <a:lnTo>
                  <a:pt x="58830" y="234687"/>
                </a:lnTo>
                <a:lnTo>
                  <a:pt x="38263" y="270386"/>
                </a:lnTo>
                <a:lnTo>
                  <a:pt x="21867" y="307732"/>
                </a:lnTo>
                <a:lnTo>
                  <a:pt x="9871" y="346546"/>
                </a:lnTo>
                <a:lnTo>
                  <a:pt x="2506" y="386649"/>
                </a:lnTo>
                <a:lnTo>
                  <a:pt x="0" y="427863"/>
                </a:lnTo>
                <a:lnTo>
                  <a:pt x="2506" y="469076"/>
                </a:lnTo>
                <a:lnTo>
                  <a:pt x="9871" y="509179"/>
                </a:lnTo>
                <a:lnTo>
                  <a:pt x="21867" y="547993"/>
                </a:lnTo>
                <a:lnTo>
                  <a:pt x="38263" y="585339"/>
                </a:lnTo>
                <a:lnTo>
                  <a:pt x="58830" y="621038"/>
                </a:lnTo>
                <a:lnTo>
                  <a:pt x="83340" y="654910"/>
                </a:lnTo>
                <a:lnTo>
                  <a:pt x="111561" y="686776"/>
                </a:lnTo>
                <a:lnTo>
                  <a:pt x="143266" y="716458"/>
                </a:lnTo>
                <a:lnTo>
                  <a:pt x="178224" y="743776"/>
                </a:lnTo>
                <a:lnTo>
                  <a:pt x="216207" y="768552"/>
                </a:lnTo>
                <a:lnTo>
                  <a:pt x="256985" y="790605"/>
                </a:lnTo>
                <a:lnTo>
                  <a:pt x="300328" y="809756"/>
                </a:lnTo>
                <a:lnTo>
                  <a:pt x="346007" y="825827"/>
                </a:lnTo>
                <a:lnTo>
                  <a:pt x="393793" y="838639"/>
                </a:lnTo>
                <a:lnTo>
                  <a:pt x="443456" y="848012"/>
                </a:lnTo>
                <a:lnTo>
                  <a:pt x="494767" y="853767"/>
                </a:lnTo>
                <a:lnTo>
                  <a:pt x="547496" y="855726"/>
                </a:lnTo>
                <a:lnTo>
                  <a:pt x="600226" y="853767"/>
                </a:lnTo>
                <a:lnTo>
                  <a:pt x="651537" y="848012"/>
                </a:lnTo>
                <a:lnTo>
                  <a:pt x="701200" y="838639"/>
                </a:lnTo>
                <a:lnTo>
                  <a:pt x="748986" y="825827"/>
                </a:lnTo>
                <a:lnTo>
                  <a:pt x="794665" y="809756"/>
                </a:lnTo>
                <a:lnTo>
                  <a:pt x="838008" y="790605"/>
                </a:lnTo>
                <a:lnTo>
                  <a:pt x="878786" y="768552"/>
                </a:lnTo>
                <a:lnTo>
                  <a:pt x="916769" y="743776"/>
                </a:lnTo>
                <a:lnTo>
                  <a:pt x="951727" y="716458"/>
                </a:lnTo>
                <a:lnTo>
                  <a:pt x="983432" y="686776"/>
                </a:lnTo>
                <a:lnTo>
                  <a:pt x="1011653" y="654910"/>
                </a:lnTo>
                <a:lnTo>
                  <a:pt x="1036163" y="621038"/>
                </a:lnTo>
                <a:lnTo>
                  <a:pt x="1056730" y="585339"/>
                </a:lnTo>
                <a:lnTo>
                  <a:pt x="1073126" y="547993"/>
                </a:lnTo>
                <a:lnTo>
                  <a:pt x="1085122" y="509179"/>
                </a:lnTo>
                <a:lnTo>
                  <a:pt x="1092487" y="469076"/>
                </a:lnTo>
                <a:lnTo>
                  <a:pt x="1094993" y="427863"/>
                </a:lnTo>
                <a:lnTo>
                  <a:pt x="1092487" y="386649"/>
                </a:lnTo>
                <a:lnTo>
                  <a:pt x="1085122" y="346546"/>
                </a:lnTo>
                <a:lnTo>
                  <a:pt x="1073126" y="307732"/>
                </a:lnTo>
                <a:lnTo>
                  <a:pt x="1056730" y="270386"/>
                </a:lnTo>
                <a:lnTo>
                  <a:pt x="1036163" y="234687"/>
                </a:lnTo>
                <a:lnTo>
                  <a:pt x="1011653" y="200815"/>
                </a:lnTo>
                <a:lnTo>
                  <a:pt x="983432" y="168949"/>
                </a:lnTo>
                <a:lnTo>
                  <a:pt x="951727" y="139267"/>
                </a:lnTo>
                <a:lnTo>
                  <a:pt x="916769" y="111949"/>
                </a:lnTo>
                <a:lnTo>
                  <a:pt x="878786" y="87173"/>
                </a:lnTo>
                <a:lnTo>
                  <a:pt x="838008" y="65120"/>
                </a:lnTo>
                <a:lnTo>
                  <a:pt x="794665" y="45969"/>
                </a:lnTo>
                <a:lnTo>
                  <a:pt x="748986" y="29898"/>
                </a:lnTo>
                <a:lnTo>
                  <a:pt x="701200" y="17086"/>
                </a:lnTo>
                <a:lnTo>
                  <a:pt x="651537" y="7713"/>
                </a:lnTo>
                <a:lnTo>
                  <a:pt x="600226" y="1958"/>
                </a:lnTo>
                <a:lnTo>
                  <a:pt x="547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01259" y="2428875"/>
            <a:ext cx="1095375" cy="855980"/>
          </a:xfrm>
          <a:custGeom>
            <a:avLst/>
            <a:gdLst/>
            <a:ahLst/>
            <a:cxnLst/>
            <a:rect l="l" t="t" r="r" b="b"/>
            <a:pathLst>
              <a:path w="1095375" h="855979">
                <a:moveTo>
                  <a:pt x="0" y="427863"/>
                </a:moveTo>
                <a:lnTo>
                  <a:pt x="2506" y="386649"/>
                </a:lnTo>
                <a:lnTo>
                  <a:pt x="9871" y="346546"/>
                </a:lnTo>
                <a:lnTo>
                  <a:pt x="21867" y="307732"/>
                </a:lnTo>
                <a:lnTo>
                  <a:pt x="38263" y="270386"/>
                </a:lnTo>
                <a:lnTo>
                  <a:pt x="58830" y="234687"/>
                </a:lnTo>
                <a:lnTo>
                  <a:pt x="83340" y="200815"/>
                </a:lnTo>
                <a:lnTo>
                  <a:pt x="111561" y="168949"/>
                </a:lnTo>
                <a:lnTo>
                  <a:pt x="143266" y="139267"/>
                </a:lnTo>
                <a:lnTo>
                  <a:pt x="178224" y="111949"/>
                </a:lnTo>
                <a:lnTo>
                  <a:pt x="216207" y="87173"/>
                </a:lnTo>
                <a:lnTo>
                  <a:pt x="256985" y="65120"/>
                </a:lnTo>
                <a:lnTo>
                  <a:pt x="300328" y="45969"/>
                </a:lnTo>
                <a:lnTo>
                  <a:pt x="346007" y="29898"/>
                </a:lnTo>
                <a:lnTo>
                  <a:pt x="393793" y="17086"/>
                </a:lnTo>
                <a:lnTo>
                  <a:pt x="443456" y="7713"/>
                </a:lnTo>
                <a:lnTo>
                  <a:pt x="494767" y="1958"/>
                </a:lnTo>
                <a:lnTo>
                  <a:pt x="547496" y="0"/>
                </a:lnTo>
                <a:lnTo>
                  <a:pt x="600226" y="1958"/>
                </a:lnTo>
                <a:lnTo>
                  <a:pt x="651537" y="7713"/>
                </a:lnTo>
                <a:lnTo>
                  <a:pt x="701200" y="17086"/>
                </a:lnTo>
                <a:lnTo>
                  <a:pt x="748986" y="29898"/>
                </a:lnTo>
                <a:lnTo>
                  <a:pt x="794665" y="45969"/>
                </a:lnTo>
                <a:lnTo>
                  <a:pt x="838008" y="65120"/>
                </a:lnTo>
                <a:lnTo>
                  <a:pt x="878786" y="87173"/>
                </a:lnTo>
                <a:lnTo>
                  <a:pt x="916769" y="111949"/>
                </a:lnTo>
                <a:lnTo>
                  <a:pt x="951727" y="139267"/>
                </a:lnTo>
                <a:lnTo>
                  <a:pt x="983432" y="168949"/>
                </a:lnTo>
                <a:lnTo>
                  <a:pt x="1011653" y="200815"/>
                </a:lnTo>
                <a:lnTo>
                  <a:pt x="1036163" y="234687"/>
                </a:lnTo>
                <a:lnTo>
                  <a:pt x="1056730" y="270386"/>
                </a:lnTo>
                <a:lnTo>
                  <a:pt x="1073126" y="307732"/>
                </a:lnTo>
                <a:lnTo>
                  <a:pt x="1085122" y="346546"/>
                </a:lnTo>
                <a:lnTo>
                  <a:pt x="1092487" y="386649"/>
                </a:lnTo>
                <a:lnTo>
                  <a:pt x="1094993" y="427863"/>
                </a:lnTo>
                <a:lnTo>
                  <a:pt x="1092487" y="469076"/>
                </a:lnTo>
                <a:lnTo>
                  <a:pt x="1085122" y="509179"/>
                </a:lnTo>
                <a:lnTo>
                  <a:pt x="1073126" y="547993"/>
                </a:lnTo>
                <a:lnTo>
                  <a:pt x="1056730" y="585339"/>
                </a:lnTo>
                <a:lnTo>
                  <a:pt x="1036163" y="621038"/>
                </a:lnTo>
                <a:lnTo>
                  <a:pt x="1011653" y="654910"/>
                </a:lnTo>
                <a:lnTo>
                  <a:pt x="983432" y="686776"/>
                </a:lnTo>
                <a:lnTo>
                  <a:pt x="951727" y="716458"/>
                </a:lnTo>
                <a:lnTo>
                  <a:pt x="916769" y="743776"/>
                </a:lnTo>
                <a:lnTo>
                  <a:pt x="878786" y="768552"/>
                </a:lnTo>
                <a:lnTo>
                  <a:pt x="838008" y="790605"/>
                </a:lnTo>
                <a:lnTo>
                  <a:pt x="794665" y="809756"/>
                </a:lnTo>
                <a:lnTo>
                  <a:pt x="748986" y="825827"/>
                </a:lnTo>
                <a:lnTo>
                  <a:pt x="701200" y="838639"/>
                </a:lnTo>
                <a:lnTo>
                  <a:pt x="651537" y="848012"/>
                </a:lnTo>
                <a:lnTo>
                  <a:pt x="600226" y="853767"/>
                </a:lnTo>
                <a:lnTo>
                  <a:pt x="547496" y="855726"/>
                </a:lnTo>
                <a:lnTo>
                  <a:pt x="494767" y="853767"/>
                </a:lnTo>
                <a:lnTo>
                  <a:pt x="443456" y="848012"/>
                </a:lnTo>
                <a:lnTo>
                  <a:pt x="393793" y="838639"/>
                </a:lnTo>
                <a:lnTo>
                  <a:pt x="346007" y="825827"/>
                </a:lnTo>
                <a:lnTo>
                  <a:pt x="300328" y="809756"/>
                </a:lnTo>
                <a:lnTo>
                  <a:pt x="256985" y="790605"/>
                </a:lnTo>
                <a:lnTo>
                  <a:pt x="216207" y="768552"/>
                </a:lnTo>
                <a:lnTo>
                  <a:pt x="178224" y="743776"/>
                </a:lnTo>
                <a:lnTo>
                  <a:pt x="143266" y="716458"/>
                </a:lnTo>
                <a:lnTo>
                  <a:pt x="111561" y="686776"/>
                </a:lnTo>
                <a:lnTo>
                  <a:pt x="83340" y="654910"/>
                </a:lnTo>
                <a:lnTo>
                  <a:pt x="58830" y="621038"/>
                </a:lnTo>
                <a:lnTo>
                  <a:pt x="38263" y="585339"/>
                </a:lnTo>
                <a:lnTo>
                  <a:pt x="21867" y="547993"/>
                </a:lnTo>
                <a:lnTo>
                  <a:pt x="9871" y="509179"/>
                </a:lnTo>
                <a:lnTo>
                  <a:pt x="2506" y="469076"/>
                </a:lnTo>
                <a:lnTo>
                  <a:pt x="0" y="427863"/>
                </a:lnTo>
                <a:close/>
              </a:path>
            </a:pathLst>
          </a:custGeom>
          <a:ln w="129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41466" y="3955160"/>
            <a:ext cx="1875789" cy="1071880"/>
          </a:xfrm>
          <a:custGeom>
            <a:avLst/>
            <a:gdLst/>
            <a:ahLst/>
            <a:cxnLst/>
            <a:rect l="l" t="t" r="r" b="b"/>
            <a:pathLst>
              <a:path w="1875790" h="1071879">
                <a:moveTo>
                  <a:pt x="0" y="535686"/>
                </a:moveTo>
                <a:lnTo>
                  <a:pt x="7304" y="468479"/>
                </a:lnTo>
                <a:lnTo>
                  <a:pt x="28632" y="403766"/>
                </a:lnTo>
                <a:lnTo>
                  <a:pt x="63106" y="342050"/>
                </a:lnTo>
                <a:lnTo>
                  <a:pt x="109847" y="283831"/>
                </a:lnTo>
                <a:lnTo>
                  <a:pt x="137543" y="256190"/>
                </a:lnTo>
                <a:lnTo>
                  <a:pt x="167977" y="229611"/>
                </a:lnTo>
                <a:lnTo>
                  <a:pt x="201038" y="204157"/>
                </a:lnTo>
                <a:lnTo>
                  <a:pt x="236618" y="179892"/>
                </a:lnTo>
                <a:lnTo>
                  <a:pt x="274605" y="156876"/>
                </a:lnTo>
                <a:lnTo>
                  <a:pt x="314891" y="135174"/>
                </a:lnTo>
                <a:lnTo>
                  <a:pt x="357366" y="114848"/>
                </a:lnTo>
                <a:lnTo>
                  <a:pt x="401919" y="95961"/>
                </a:lnTo>
                <a:lnTo>
                  <a:pt x="448442" y="78574"/>
                </a:lnTo>
                <a:lnTo>
                  <a:pt x="496824" y="62752"/>
                </a:lnTo>
                <a:lnTo>
                  <a:pt x="546955" y="48556"/>
                </a:lnTo>
                <a:lnTo>
                  <a:pt x="598726" y="36050"/>
                </a:lnTo>
                <a:lnTo>
                  <a:pt x="652027" y="25296"/>
                </a:lnTo>
                <a:lnTo>
                  <a:pt x="706749" y="16356"/>
                </a:lnTo>
                <a:lnTo>
                  <a:pt x="762780" y="9294"/>
                </a:lnTo>
                <a:lnTo>
                  <a:pt x="820013" y="4172"/>
                </a:lnTo>
                <a:lnTo>
                  <a:pt x="878336" y="1053"/>
                </a:lnTo>
                <a:lnTo>
                  <a:pt x="937640" y="0"/>
                </a:lnTo>
                <a:lnTo>
                  <a:pt x="996945" y="1053"/>
                </a:lnTo>
                <a:lnTo>
                  <a:pt x="1055268" y="4172"/>
                </a:lnTo>
                <a:lnTo>
                  <a:pt x="1112501" y="9294"/>
                </a:lnTo>
                <a:lnTo>
                  <a:pt x="1168532" y="16356"/>
                </a:lnTo>
                <a:lnTo>
                  <a:pt x="1223254" y="25296"/>
                </a:lnTo>
                <a:lnTo>
                  <a:pt x="1276555" y="36050"/>
                </a:lnTo>
                <a:lnTo>
                  <a:pt x="1328326" y="48556"/>
                </a:lnTo>
                <a:lnTo>
                  <a:pt x="1378457" y="62752"/>
                </a:lnTo>
                <a:lnTo>
                  <a:pt x="1426839" y="78574"/>
                </a:lnTo>
                <a:lnTo>
                  <a:pt x="1473362" y="95961"/>
                </a:lnTo>
                <a:lnTo>
                  <a:pt x="1517915" y="114848"/>
                </a:lnTo>
                <a:lnTo>
                  <a:pt x="1560390" y="135174"/>
                </a:lnTo>
                <a:lnTo>
                  <a:pt x="1600676" y="156876"/>
                </a:lnTo>
                <a:lnTo>
                  <a:pt x="1638663" y="179892"/>
                </a:lnTo>
                <a:lnTo>
                  <a:pt x="1674243" y="204157"/>
                </a:lnTo>
                <a:lnTo>
                  <a:pt x="1707304" y="229611"/>
                </a:lnTo>
                <a:lnTo>
                  <a:pt x="1737738" y="256190"/>
                </a:lnTo>
                <a:lnTo>
                  <a:pt x="1765434" y="283831"/>
                </a:lnTo>
                <a:lnTo>
                  <a:pt x="1812175" y="342050"/>
                </a:lnTo>
                <a:lnTo>
                  <a:pt x="1846649" y="403766"/>
                </a:lnTo>
                <a:lnTo>
                  <a:pt x="1867977" y="468479"/>
                </a:lnTo>
                <a:lnTo>
                  <a:pt x="1875282" y="535686"/>
                </a:lnTo>
                <a:lnTo>
                  <a:pt x="1873437" y="569569"/>
                </a:lnTo>
                <a:lnTo>
                  <a:pt x="1859011" y="635592"/>
                </a:lnTo>
                <a:lnTo>
                  <a:pt x="1831000" y="698869"/>
                </a:lnTo>
                <a:lnTo>
                  <a:pt x="1790283" y="758899"/>
                </a:lnTo>
                <a:lnTo>
                  <a:pt x="1737738" y="815181"/>
                </a:lnTo>
                <a:lnTo>
                  <a:pt x="1707304" y="841760"/>
                </a:lnTo>
                <a:lnTo>
                  <a:pt x="1674243" y="867214"/>
                </a:lnTo>
                <a:lnTo>
                  <a:pt x="1638663" y="891479"/>
                </a:lnTo>
                <a:lnTo>
                  <a:pt x="1600676" y="914495"/>
                </a:lnTo>
                <a:lnTo>
                  <a:pt x="1560390" y="936197"/>
                </a:lnTo>
                <a:lnTo>
                  <a:pt x="1517915" y="956523"/>
                </a:lnTo>
                <a:lnTo>
                  <a:pt x="1473362" y="975410"/>
                </a:lnTo>
                <a:lnTo>
                  <a:pt x="1426839" y="992797"/>
                </a:lnTo>
                <a:lnTo>
                  <a:pt x="1378457" y="1008619"/>
                </a:lnTo>
                <a:lnTo>
                  <a:pt x="1328326" y="1022815"/>
                </a:lnTo>
                <a:lnTo>
                  <a:pt x="1276555" y="1035321"/>
                </a:lnTo>
                <a:lnTo>
                  <a:pt x="1223254" y="1046075"/>
                </a:lnTo>
                <a:lnTo>
                  <a:pt x="1168532" y="1055015"/>
                </a:lnTo>
                <a:lnTo>
                  <a:pt x="1112501" y="1062077"/>
                </a:lnTo>
                <a:lnTo>
                  <a:pt x="1055268" y="1067199"/>
                </a:lnTo>
                <a:lnTo>
                  <a:pt x="996945" y="1070318"/>
                </a:lnTo>
                <a:lnTo>
                  <a:pt x="937640" y="1071371"/>
                </a:lnTo>
                <a:lnTo>
                  <a:pt x="878336" y="1070318"/>
                </a:lnTo>
                <a:lnTo>
                  <a:pt x="820013" y="1067199"/>
                </a:lnTo>
                <a:lnTo>
                  <a:pt x="762780" y="1062077"/>
                </a:lnTo>
                <a:lnTo>
                  <a:pt x="706749" y="1055015"/>
                </a:lnTo>
                <a:lnTo>
                  <a:pt x="652027" y="1046075"/>
                </a:lnTo>
                <a:lnTo>
                  <a:pt x="598726" y="1035321"/>
                </a:lnTo>
                <a:lnTo>
                  <a:pt x="546955" y="1022815"/>
                </a:lnTo>
                <a:lnTo>
                  <a:pt x="496824" y="1008619"/>
                </a:lnTo>
                <a:lnTo>
                  <a:pt x="448442" y="992797"/>
                </a:lnTo>
                <a:lnTo>
                  <a:pt x="401919" y="975410"/>
                </a:lnTo>
                <a:lnTo>
                  <a:pt x="357366" y="956523"/>
                </a:lnTo>
                <a:lnTo>
                  <a:pt x="314891" y="936197"/>
                </a:lnTo>
                <a:lnTo>
                  <a:pt x="274605" y="914495"/>
                </a:lnTo>
                <a:lnTo>
                  <a:pt x="236618" y="891479"/>
                </a:lnTo>
                <a:lnTo>
                  <a:pt x="201038" y="867214"/>
                </a:lnTo>
                <a:lnTo>
                  <a:pt x="167977" y="841760"/>
                </a:lnTo>
                <a:lnTo>
                  <a:pt x="137543" y="815181"/>
                </a:lnTo>
                <a:lnTo>
                  <a:pt x="109847" y="787540"/>
                </a:lnTo>
                <a:lnTo>
                  <a:pt x="63106" y="729321"/>
                </a:lnTo>
                <a:lnTo>
                  <a:pt x="28632" y="667605"/>
                </a:lnTo>
                <a:lnTo>
                  <a:pt x="7304" y="602892"/>
                </a:lnTo>
                <a:lnTo>
                  <a:pt x="0" y="535686"/>
                </a:lnTo>
                <a:close/>
              </a:path>
            </a:pathLst>
          </a:custGeom>
          <a:ln w="5105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857501" y="113791"/>
            <a:ext cx="5591175" cy="735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35305">
              <a:lnSpc>
                <a:spcPct val="100000"/>
              </a:lnSpc>
            </a:pPr>
            <a:r>
              <a:rPr sz="2400" dirty="0">
                <a:latin typeface="Tahoma"/>
                <a:cs typeface="Tahoma"/>
              </a:rPr>
              <a:t>Wagner’s Chronic C</a:t>
            </a:r>
            <a:r>
              <a:rPr sz="2400" spc="-10" dirty="0">
                <a:latin typeface="Tahoma"/>
                <a:cs typeface="Tahoma"/>
              </a:rPr>
              <a:t>a</a:t>
            </a:r>
            <a:r>
              <a:rPr sz="2400" dirty="0">
                <a:latin typeface="Tahoma"/>
                <a:cs typeface="Tahoma"/>
              </a:rPr>
              <a:t>re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Model </a:t>
            </a:r>
            <a:r>
              <a:rPr sz="2400" spc="-10" dirty="0"/>
              <a:t>Demonstr</a:t>
            </a:r>
            <a:r>
              <a:rPr sz="2400" spc="-5" dirty="0"/>
              <a:t>ates</a:t>
            </a:r>
            <a:r>
              <a:rPr sz="2400" spc="5" dirty="0"/>
              <a:t> </a:t>
            </a:r>
            <a:r>
              <a:rPr sz="2400" spc="-10" dirty="0"/>
              <a:t>Bes</a:t>
            </a:r>
            <a:r>
              <a:rPr sz="2400" spc="-5" dirty="0"/>
              <a:t>t</a:t>
            </a:r>
            <a:r>
              <a:rPr sz="2400" dirty="0"/>
              <a:t> </a:t>
            </a:r>
            <a:r>
              <a:rPr sz="2400" spc="-10" dirty="0"/>
              <a:t>Practice</a:t>
            </a:r>
            <a:r>
              <a:rPr sz="2400" spc="-5" dirty="0"/>
              <a:t>s in CDM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666" y="416814"/>
            <a:ext cx="8340725" cy="916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dirty="0">
                <a:latin typeface="Tahoma"/>
                <a:cs typeface="Tahoma"/>
              </a:rPr>
              <a:t>What</a:t>
            </a:r>
            <a:r>
              <a:rPr sz="3000" spc="5" dirty="0">
                <a:latin typeface="Tahoma"/>
                <a:cs typeface="Tahoma"/>
              </a:rPr>
              <a:t> </a:t>
            </a:r>
            <a:r>
              <a:rPr sz="3000" dirty="0">
                <a:latin typeface="Tahoma"/>
                <a:cs typeface="Tahoma"/>
              </a:rPr>
              <a:t>characterizes</a:t>
            </a:r>
            <a:r>
              <a:rPr sz="3000" spc="20" dirty="0">
                <a:latin typeface="Tahoma"/>
                <a:cs typeface="Tahoma"/>
              </a:rPr>
              <a:t> </a:t>
            </a:r>
            <a:r>
              <a:rPr sz="3000" dirty="0">
                <a:latin typeface="Tahoma"/>
                <a:cs typeface="Tahoma"/>
              </a:rPr>
              <a:t>an “informe</a:t>
            </a:r>
            <a:r>
              <a:rPr sz="3000" spc="5" dirty="0">
                <a:latin typeface="Tahoma"/>
                <a:cs typeface="Tahoma"/>
              </a:rPr>
              <a:t>d</a:t>
            </a:r>
            <a:r>
              <a:rPr sz="3000" dirty="0">
                <a:latin typeface="Tahoma"/>
                <a:cs typeface="Tahoma"/>
              </a:rPr>
              <a:t>,</a:t>
            </a:r>
            <a:r>
              <a:rPr sz="3000" spc="-15" dirty="0">
                <a:latin typeface="Tahoma"/>
                <a:cs typeface="Tahoma"/>
              </a:rPr>
              <a:t> </a:t>
            </a:r>
            <a:r>
              <a:rPr sz="3000" dirty="0">
                <a:latin typeface="Tahoma"/>
                <a:cs typeface="Tahoma"/>
              </a:rPr>
              <a:t>activated</a:t>
            </a:r>
            <a:endParaRPr sz="3000">
              <a:latin typeface="Tahoma"/>
              <a:cs typeface="Tahoma"/>
            </a:endParaRPr>
          </a:p>
          <a:p>
            <a:pPr marL="2540" algn="ctr">
              <a:lnSpc>
                <a:spcPct val="100000"/>
              </a:lnSpc>
            </a:pPr>
            <a:r>
              <a:rPr sz="3000" dirty="0">
                <a:latin typeface="Tahoma"/>
                <a:cs typeface="Tahoma"/>
              </a:rPr>
              <a:t>patient”?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07079" y="2336292"/>
            <a:ext cx="3025902" cy="154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53180" y="2362580"/>
            <a:ext cx="2933700" cy="144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53180" y="2362580"/>
            <a:ext cx="2933700" cy="1447800"/>
          </a:xfrm>
          <a:custGeom>
            <a:avLst/>
            <a:gdLst/>
            <a:ahLst/>
            <a:cxnLst/>
            <a:rect l="l" t="t" r="r" b="b"/>
            <a:pathLst>
              <a:path w="2933700" h="1447800">
                <a:moveTo>
                  <a:pt x="0" y="723900"/>
                </a:moveTo>
                <a:lnTo>
                  <a:pt x="5384" y="661439"/>
                </a:lnTo>
                <a:lnTo>
                  <a:pt x="21242" y="600454"/>
                </a:lnTo>
                <a:lnTo>
                  <a:pt x="47136" y="541161"/>
                </a:lnTo>
                <a:lnTo>
                  <a:pt x="82623" y="483779"/>
                </a:lnTo>
                <a:lnTo>
                  <a:pt x="127264" y="428524"/>
                </a:lnTo>
                <a:lnTo>
                  <a:pt x="180619" y="375613"/>
                </a:lnTo>
                <a:lnTo>
                  <a:pt x="210427" y="350105"/>
                </a:lnTo>
                <a:lnTo>
                  <a:pt x="242247" y="325264"/>
                </a:lnTo>
                <a:lnTo>
                  <a:pt x="276026" y="301118"/>
                </a:lnTo>
                <a:lnTo>
                  <a:pt x="311709" y="277694"/>
                </a:lnTo>
                <a:lnTo>
                  <a:pt x="349239" y="255020"/>
                </a:lnTo>
                <a:lnTo>
                  <a:pt x="388563" y="233121"/>
                </a:lnTo>
                <a:lnTo>
                  <a:pt x="429625" y="212026"/>
                </a:lnTo>
                <a:lnTo>
                  <a:pt x="472370" y="191762"/>
                </a:lnTo>
                <a:lnTo>
                  <a:pt x="516742" y="172355"/>
                </a:lnTo>
                <a:lnTo>
                  <a:pt x="562688" y="153833"/>
                </a:lnTo>
                <a:lnTo>
                  <a:pt x="610152" y="136223"/>
                </a:lnTo>
                <a:lnTo>
                  <a:pt x="659079" y="119553"/>
                </a:lnTo>
                <a:lnTo>
                  <a:pt x="709414" y="103849"/>
                </a:lnTo>
                <a:lnTo>
                  <a:pt x="761102" y="89139"/>
                </a:lnTo>
                <a:lnTo>
                  <a:pt x="814088" y="75449"/>
                </a:lnTo>
                <a:lnTo>
                  <a:pt x="868316" y="62807"/>
                </a:lnTo>
                <a:lnTo>
                  <a:pt x="923733" y="51240"/>
                </a:lnTo>
                <a:lnTo>
                  <a:pt x="980282" y="40776"/>
                </a:lnTo>
                <a:lnTo>
                  <a:pt x="1037908" y="31441"/>
                </a:lnTo>
                <a:lnTo>
                  <a:pt x="1096558" y="23262"/>
                </a:lnTo>
                <a:lnTo>
                  <a:pt x="1156175" y="16267"/>
                </a:lnTo>
                <a:lnTo>
                  <a:pt x="1216705" y="10483"/>
                </a:lnTo>
                <a:lnTo>
                  <a:pt x="1278092" y="5937"/>
                </a:lnTo>
                <a:lnTo>
                  <a:pt x="1340282" y="2657"/>
                </a:lnTo>
                <a:lnTo>
                  <a:pt x="1403220" y="668"/>
                </a:lnTo>
                <a:lnTo>
                  <a:pt x="1466850" y="0"/>
                </a:lnTo>
                <a:lnTo>
                  <a:pt x="1530479" y="668"/>
                </a:lnTo>
                <a:lnTo>
                  <a:pt x="1593417" y="2657"/>
                </a:lnTo>
                <a:lnTo>
                  <a:pt x="1655607" y="5937"/>
                </a:lnTo>
                <a:lnTo>
                  <a:pt x="1716994" y="10483"/>
                </a:lnTo>
                <a:lnTo>
                  <a:pt x="1777524" y="16267"/>
                </a:lnTo>
                <a:lnTo>
                  <a:pt x="1837141" y="23262"/>
                </a:lnTo>
                <a:lnTo>
                  <a:pt x="1895791" y="31441"/>
                </a:lnTo>
                <a:lnTo>
                  <a:pt x="1953417" y="40776"/>
                </a:lnTo>
                <a:lnTo>
                  <a:pt x="2009966" y="51240"/>
                </a:lnTo>
                <a:lnTo>
                  <a:pt x="2065383" y="62807"/>
                </a:lnTo>
                <a:lnTo>
                  <a:pt x="2119611" y="75449"/>
                </a:lnTo>
                <a:lnTo>
                  <a:pt x="2172597" y="89139"/>
                </a:lnTo>
                <a:lnTo>
                  <a:pt x="2224285" y="103849"/>
                </a:lnTo>
                <a:lnTo>
                  <a:pt x="2274620" y="119553"/>
                </a:lnTo>
                <a:lnTo>
                  <a:pt x="2323547" y="136223"/>
                </a:lnTo>
                <a:lnTo>
                  <a:pt x="2371011" y="153833"/>
                </a:lnTo>
                <a:lnTo>
                  <a:pt x="2416957" y="172355"/>
                </a:lnTo>
                <a:lnTo>
                  <a:pt x="2461329" y="191762"/>
                </a:lnTo>
                <a:lnTo>
                  <a:pt x="2504074" y="212026"/>
                </a:lnTo>
                <a:lnTo>
                  <a:pt x="2545136" y="233121"/>
                </a:lnTo>
                <a:lnTo>
                  <a:pt x="2584460" y="255020"/>
                </a:lnTo>
                <a:lnTo>
                  <a:pt x="2621990" y="277694"/>
                </a:lnTo>
                <a:lnTo>
                  <a:pt x="2657673" y="301118"/>
                </a:lnTo>
                <a:lnTo>
                  <a:pt x="2691452" y="325264"/>
                </a:lnTo>
                <a:lnTo>
                  <a:pt x="2723272" y="350105"/>
                </a:lnTo>
                <a:lnTo>
                  <a:pt x="2753080" y="375613"/>
                </a:lnTo>
                <a:lnTo>
                  <a:pt x="2780819" y="401762"/>
                </a:lnTo>
                <a:lnTo>
                  <a:pt x="2829872" y="455872"/>
                </a:lnTo>
                <a:lnTo>
                  <a:pt x="2869991" y="512218"/>
                </a:lnTo>
                <a:lnTo>
                  <a:pt x="2900737" y="570583"/>
                </a:lnTo>
                <a:lnTo>
                  <a:pt x="2921668" y="630748"/>
                </a:lnTo>
                <a:lnTo>
                  <a:pt x="2932344" y="692498"/>
                </a:lnTo>
                <a:lnTo>
                  <a:pt x="2933700" y="723900"/>
                </a:lnTo>
                <a:lnTo>
                  <a:pt x="2932344" y="755301"/>
                </a:lnTo>
                <a:lnTo>
                  <a:pt x="2921668" y="817051"/>
                </a:lnTo>
                <a:lnTo>
                  <a:pt x="2900737" y="877216"/>
                </a:lnTo>
                <a:lnTo>
                  <a:pt x="2869991" y="935581"/>
                </a:lnTo>
                <a:lnTo>
                  <a:pt x="2829872" y="991927"/>
                </a:lnTo>
                <a:lnTo>
                  <a:pt x="2780819" y="1046037"/>
                </a:lnTo>
                <a:lnTo>
                  <a:pt x="2753080" y="1072186"/>
                </a:lnTo>
                <a:lnTo>
                  <a:pt x="2723272" y="1097694"/>
                </a:lnTo>
                <a:lnTo>
                  <a:pt x="2691452" y="1122535"/>
                </a:lnTo>
                <a:lnTo>
                  <a:pt x="2657673" y="1146681"/>
                </a:lnTo>
                <a:lnTo>
                  <a:pt x="2621990" y="1170105"/>
                </a:lnTo>
                <a:lnTo>
                  <a:pt x="2584460" y="1192779"/>
                </a:lnTo>
                <a:lnTo>
                  <a:pt x="2545136" y="1214678"/>
                </a:lnTo>
                <a:lnTo>
                  <a:pt x="2504074" y="1235773"/>
                </a:lnTo>
                <a:lnTo>
                  <a:pt x="2461329" y="1256037"/>
                </a:lnTo>
                <a:lnTo>
                  <a:pt x="2416957" y="1275444"/>
                </a:lnTo>
                <a:lnTo>
                  <a:pt x="2371011" y="1293966"/>
                </a:lnTo>
                <a:lnTo>
                  <a:pt x="2323547" y="1311576"/>
                </a:lnTo>
                <a:lnTo>
                  <a:pt x="2274620" y="1328246"/>
                </a:lnTo>
                <a:lnTo>
                  <a:pt x="2224285" y="1343950"/>
                </a:lnTo>
                <a:lnTo>
                  <a:pt x="2172597" y="1358660"/>
                </a:lnTo>
                <a:lnTo>
                  <a:pt x="2119611" y="1372350"/>
                </a:lnTo>
                <a:lnTo>
                  <a:pt x="2065383" y="1384992"/>
                </a:lnTo>
                <a:lnTo>
                  <a:pt x="2009966" y="1396559"/>
                </a:lnTo>
                <a:lnTo>
                  <a:pt x="1953417" y="1407023"/>
                </a:lnTo>
                <a:lnTo>
                  <a:pt x="1895791" y="1416358"/>
                </a:lnTo>
                <a:lnTo>
                  <a:pt x="1837141" y="1424537"/>
                </a:lnTo>
                <a:lnTo>
                  <a:pt x="1777524" y="1431532"/>
                </a:lnTo>
                <a:lnTo>
                  <a:pt x="1716994" y="1437316"/>
                </a:lnTo>
                <a:lnTo>
                  <a:pt x="1655607" y="1441862"/>
                </a:lnTo>
                <a:lnTo>
                  <a:pt x="1593417" y="1445142"/>
                </a:lnTo>
                <a:lnTo>
                  <a:pt x="1530479" y="1447131"/>
                </a:lnTo>
                <a:lnTo>
                  <a:pt x="1466850" y="1447800"/>
                </a:lnTo>
                <a:lnTo>
                  <a:pt x="1403220" y="1447131"/>
                </a:lnTo>
                <a:lnTo>
                  <a:pt x="1340282" y="1445142"/>
                </a:lnTo>
                <a:lnTo>
                  <a:pt x="1278092" y="1441862"/>
                </a:lnTo>
                <a:lnTo>
                  <a:pt x="1216705" y="1437316"/>
                </a:lnTo>
                <a:lnTo>
                  <a:pt x="1156175" y="1431532"/>
                </a:lnTo>
                <a:lnTo>
                  <a:pt x="1096558" y="1424537"/>
                </a:lnTo>
                <a:lnTo>
                  <a:pt x="1037908" y="1416358"/>
                </a:lnTo>
                <a:lnTo>
                  <a:pt x="980282" y="1407023"/>
                </a:lnTo>
                <a:lnTo>
                  <a:pt x="923733" y="1396559"/>
                </a:lnTo>
                <a:lnTo>
                  <a:pt x="868316" y="1384992"/>
                </a:lnTo>
                <a:lnTo>
                  <a:pt x="814088" y="1372350"/>
                </a:lnTo>
                <a:lnTo>
                  <a:pt x="761102" y="1358660"/>
                </a:lnTo>
                <a:lnTo>
                  <a:pt x="709414" y="1343950"/>
                </a:lnTo>
                <a:lnTo>
                  <a:pt x="659079" y="1328246"/>
                </a:lnTo>
                <a:lnTo>
                  <a:pt x="610152" y="1311576"/>
                </a:lnTo>
                <a:lnTo>
                  <a:pt x="562688" y="1293966"/>
                </a:lnTo>
                <a:lnTo>
                  <a:pt x="516742" y="1275444"/>
                </a:lnTo>
                <a:lnTo>
                  <a:pt x="472370" y="1256037"/>
                </a:lnTo>
                <a:lnTo>
                  <a:pt x="429625" y="1235773"/>
                </a:lnTo>
                <a:lnTo>
                  <a:pt x="388563" y="1214678"/>
                </a:lnTo>
                <a:lnTo>
                  <a:pt x="349239" y="1192779"/>
                </a:lnTo>
                <a:lnTo>
                  <a:pt x="311709" y="1170105"/>
                </a:lnTo>
                <a:lnTo>
                  <a:pt x="276026" y="1146681"/>
                </a:lnTo>
                <a:lnTo>
                  <a:pt x="242247" y="1122535"/>
                </a:lnTo>
                <a:lnTo>
                  <a:pt x="210427" y="1097694"/>
                </a:lnTo>
                <a:lnTo>
                  <a:pt x="180619" y="1072186"/>
                </a:lnTo>
                <a:lnTo>
                  <a:pt x="152880" y="1046037"/>
                </a:lnTo>
                <a:lnTo>
                  <a:pt x="103827" y="991927"/>
                </a:lnTo>
                <a:lnTo>
                  <a:pt x="63708" y="935581"/>
                </a:lnTo>
                <a:lnTo>
                  <a:pt x="32962" y="877216"/>
                </a:lnTo>
                <a:lnTo>
                  <a:pt x="12031" y="817051"/>
                </a:lnTo>
                <a:lnTo>
                  <a:pt x="1355" y="755301"/>
                </a:lnTo>
                <a:lnTo>
                  <a:pt x="0" y="723900"/>
                </a:lnTo>
                <a:close/>
              </a:path>
            </a:pathLst>
          </a:custGeom>
          <a:ln w="9906">
            <a:solidFill>
              <a:srgbClr val="7C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54812" y="2557779"/>
            <a:ext cx="8122920" cy="346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69640" marR="3154045" indent="-45720" algn="just">
              <a:lnSpc>
                <a:spcPct val="100000"/>
              </a:lnSpc>
            </a:pPr>
            <a:r>
              <a:rPr sz="2400" b="1" spc="-5" dirty="0">
                <a:latin typeface="Tahoma"/>
                <a:cs typeface="Tahoma"/>
              </a:rPr>
              <a:t>Informed, Activ</a:t>
            </a:r>
            <a:r>
              <a:rPr sz="2400" b="1" spc="-15" dirty="0">
                <a:latin typeface="Tahoma"/>
                <a:cs typeface="Tahoma"/>
              </a:rPr>
              <a:t>a</a:t>
            </a:r>
            <a:r>
              <a:rPr sz="2400" b="1" spc="-5" dirty="0">
                <a:latin typeface="Tahoma"/>
                <a:cs typeface="Tahoma"/>
              </a:rPr>
              <a:t>ted </a:t>
            </a:r>
            <a:r>
              <a:rPr sz="2400" b="1" spc="-10" dirty="0">
                <a:latin typeface="Tahoma"/>
                <a:cs typeface="Tahoma"/>
              </a:rPr>
              <a:t>Patient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395"/>
              </a:spcBef>
            </a:pPr>
            <a:r>
              <a:rPr sz="2800" b="1" spc="-5" dirty="0">
                <a:latin typeface="Tahoma"/>
                <a:cs typeface="Tahoma"/>
              </a:rPr>
              <a:t>The</a:t>
            </a:r>
            <a:r>
              <a:rPr sz="2800" b="1" dirty="0">
                <a:latin typeface="Tahoma"/>
                <a:cs typeface="Tahoma"/>
              </a:rPr>
              <a:t>y</a:t>
            </a:r>
            <a:r>
              <a:rPr sz="2800" b="1" spc="5" dirty="0">
                <a:latin typeface="Tahoma"/>
                <a:cs typeface="Tahoma"/>
              </a:rPr>
              <a:t> </a:t>
            </a:r>
            <a:r>
              <a:rPr sz="2800" b="1" spc="-5" dirty="0">
                <a:latin typeface="Tahoma"/>
                <a:cs typeface="Tahoma"/>
              </a:rPr>
              <a:t>hav</a:t>
            </a:r>
            <a:r>
              <a:rPr sz="2800" b="1" dirty="0">
                <a:latin typeface="Tahoma"/>
                <a:cs typeface="Tahoma"/>
              </a:rPr>
              <a:t>e</a:t>
            </a:r>
            <a:r>
              <a:rPr sz="2800" b="1" spc="-1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the</a:t>
            </a:r>
            <a:r>
              <a:rPr sz="2800" b="1" spc="-10" dirty="0">
                <a:latin typeface="Tahoma"/>
                <a:cs typeface="Tahoma"/>
              </a:rPr>
              <a:t> </a:t>
            </a:r>
            <a:r>
              <a:rPr sz="2800" b="1" u="heavy" dirty="0">
                <a:solidFill>
                  <a:srgbClr val="006600"/>
                </a:solidFill>
                <a:latin typeface="Tahoma"/>
                <a:cs typeface="Tahoma"/>
              </a:rPr>
              <a:t>motivati</a:t>
            </a:r>
            <a:r>
              <a:rPr sz="2800" b="1" u="heavy" spc="-15" dirty="0">
                <a:solidFill>
                  <a:srgbClr val="006600"/>
                </a:solidFill>
                <a:latin typeface="Tahoma"/>
                <a:cs typeface="Tahoma"/>
              </a:rPr>
              <a:t>o</a:t>
            </a:r>
            <a:r>
              <a:rPr sz="2800" b="1" u="heavy" spc="-5" dirty="0">
                <a:solidFill>
                  <a:srgbClr val="006600"/>
                </a:solidFill>
                <a:latin typeface="Tahoma"/>
                <a:cs typeface="Tahoma"/>
              </a:rPr>
              <a:t>n,</a:t>
            </a:r>
            <a:r>
              <a:rPr sz="2800" b="1" u="heavy" dirty="0">
                <a:solidFill>
                  <a:srgbClr val="006600"/>
                </a:solidFill>
                <a:latin typeface="Tahoma"/>
                <a:cs typeface="Tahoma"/>
              </a:rPr>
              <a:t> information</a:t>
            </a:r>
            <a:r>
              <a:rPr sz="2800" b="1" u="heavy" spc="-5" dirty="0">
                <a:solidFill>
                  <a:srgbClr val="006600"/>
                </a:solidFill>
                <a:latin typeface="Tahoma"/>
                <a:cs typeface="Tahoma"/>
              </a:rPr>
              <a:t>,</a:t>
            </a:r>
            <a:r>
              <a:rPr sz="2800" b="1" u="heavy" spc="-20" dirty="0">
                <a:solidFill>
                  <a:srgbClr val="006600"/>
                </a:solidFill>
                <a:latin typeface="Tahoma"/>
                <a:cs typeface="Tahoma"/>
              </a:rPr>
              <a:t> </a:t>
            </a:r>
            <a:r>
              <a:rPr sz="2800" b="1" u="heavy" dirty="0">
                <a:solidFill>
                  <a:srgbClr val="006600"/>
                </a:solidFill>
                <a:latin typeface="Tahoma"/>
                <a:cs typeface="Tahoma"/>
              </a:rPr>
              <a:t>skill</a:t>
            </a:r>
            <a:r>
              <a:rPr sz="2800" b="1" u="heavy" spc="-15" dirty="0">
                <a:solidFill>
                  <a:srgbClr val="006600"/>
                </a:solidFill>
                <a:latin typeface="Tahoma"/>
                <a:cs typeface="Tahoma"/>
              </a:rPr>
              <a:t>s</a:t>
            </a:r>
            <a:r>
              <a:rPr sz="2800" b="1" u="heavy" spc="-5" dirty="0">
                <a:solidFill>
                  <a:srgbClr val="006600"/>
                </a:solidFill>
                <a:latin typeface="Tahoma"/>
                <a:cs typeface="Tahoma"/>
              </a:rPr>
              <a:t>,</a:t>
            </a:r>
            <a:endParaRPr sz="2800">
              <a:latin typeface="Tahoma"/>
              <a:cs typeface="Tahoma"/>
            </a:endParaRPr>
          </a:p>
          <a:p>
            <a:pPr marL="1191895" marR="1078865" indent="-208915" algn="ctr">
              <a:lnSpc>
                <a:spcPct val="110000"/>
              </a:lnSpc>
            </a:pPr>
            <a:r>
              <a:rPr sz="2800" b="1" u="heavy" spc="5" dirty="0">
                <a:solidFill>
                  <a:srgbClr val="006600"/>
                </a:solidFill>
                <a:latin typeface="Tahoma"/>
                <a:cs typeface="Tahoma"/>
              </a:rPr>
              <a:t> </a:t>
            </a:r>
            <a:r>
              <a:rPr sz="2800" b="1" u="heavy" dirty="0">
                <a:solidFill>
                  <a:srgbClr val="006600"/>
                </a:solidFill>
                <a:latin typeface="Tahoma"/>
                <a:cs typeface="Tahoma"/>
              </a:rPr>
              <a:t>and</a:t>
            </a:r>
            <a:r>
              <a:rPr sz="2800" b="1" u="heavy" spc="-5" dirty="0">
                <a:solidFill>
                  <a:srgbClr val="006600"/>
                </a:solidFill>
                <a:latin typeface="Tahoma"/>
                <a:cs typeface="Tahoma"/>
              </a:rPr>
              <a:t> c</a:t>
            </a:r>
            <a:r>
              <a:rPr sz="2800" b="1" u="heavy" spc="-10" dirty="0">
                <a:solidFill>
                  <a:srgbClr val="006600"/>
                </a:solidFill>
                <a:latin typeface="Tahoma"/>
                <a:cs typeface="Tahoma"/>
              </a:rPr>
              <a:t>o</a:t>
            </a:r>
            <a:r>
              <a:rPr sz="2800" b="1" u="heavy" spc="-5" dirty="0">
                <a:solidFill>
                  <a:srgbClr val="006600"/>
                </a:solidFill>
                <a:latin typeface="Tahoma"/>
                <a:cs typeface="Tahoma"/>
              </a:rPr>
              <a:t>nfidenc</a:t>
            </a:r>
            <a:r>
              <a:rPr sz="2800" b="1" u="heavy" dirty="0">
                <a:solidFill>
                  <a:srgbClr val="006600"/>
                </a:solidFill>
                <a:latin typeface="Tahoma"/>
                <a:cs typeface="Tahoma"/>
              </a:rPr>
              <a:t>e</a:t>
            </a:r>
            <a:r>
              <a:rPr sz="2800" b="1" spc="-10" dirty="0">
                <a:solidFill>
                  <a:srgbClr val="006600"/>
                </a:solidFill>
                <a:latin typeface="Tahoma"/>
                <a:cs typeface="Tahoma"/>
              </a:rPr>
              <a:t> </a:t>
            </a:r>
            <a:r>
              <a:rPr sz="2800" b="1" spc="-5" dirty="0">
                <a:latin typeface="Tahoma"/>
                <a:cs typeface="Tahoma"/>
              </a:rPr>
              <a:t>neces</a:t>
            </a:r>
            <a:r>
              <a:rPr sz="2800" b="1" spc="-10" dirty="0">
                <a:latin typeface="Tahoma"/>
                <a:cs typeface="Tahoma"/>
              </a:rPr>
              <a:t>s</a:t>
            </a:r>
            <a:r>
              <a:rPr sz="2800" b="1" dirty="0">
                <a:latin typeface="Tahoma"/>
                <a:cs typeface="Tahoma"/>
              </a:rPr>
              <a:t>ary</a:t>
            </a:r>
            <a:r>
              <a:rPr sz="2800" b="1" spc="-15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to effectively</a:t>
            </a:r>
            <a:r>
              <a:rPr sz="2800" b="1" spc="-10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make</a:t>
            </a:r>
            <a:r>
              <a:rPr sz="2800" b="1" spc="-5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decisions</a:t>
            </a:r>
            <a:r>
              <a:rPr sz="2800" b="1" spc="-15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about their</a:t>
            </a:r>
            <a:r>
              <a:rPr sz="2800" b="1" spc="-10" dirty="0">
                <a:latin typeface="Tahoma"/>
                <a:cs typeface="Tahoma"/>
              </a:rPr>
              <a:t> </a:t>
            </a:r>
            <a:r>
              <a:rPr sz="2800" b="1" spc="-5" dirty="0">
                <a:latin typeface="Tahoma"/>
                <a:cs typeface="Tahoma"/>
              </a:rPr>
              <a:t>healt</a:t>
            </a:r>
            <a:r>
              <a:rPr sz="2800" b="1" dirty="0">
                <a:latin typeface="Tahoma"/>
                <a:cs typeface="Tahoma"/>
              </a:rPr>
              <a:t>h</a:t>
            </a:r>
            <a:r>
              <a:rPr sz="2800" b="1" spc="-15" dirty="0">
                <a:latin typeface="Tahoma"/>
                <a:cs typeface="Tahoma"/>
              </a:rPr>
              <a:t> </a:t>
            </a:r>
            <a:r>
              <a:rPr sz="2800" b="1" dirty="0">
                <a:latin typeface="Tahoma"/>
                <a:cs typeface="Tahoma"/>
              </a:rPr>
              <a:t>and</a:t>
            </a:r>
            <a:r>
              <a:rPr sz="2800" b="1" spc="-5" dirty="0">
                <a:latin typeface="Tahoma"/>
                <a:cs typeface="Tahoma"/>
              </a:rPr>
              <a:t> </a:t>
            </a:r>
            <a:r>
              <a:rPr sz="2800" b="1" spc="-15" dirty="0">
                <a:latin typeface="Tahoma"/>
                <a:cs typeface="Tahoma"/>
              </a:rPr>
              <a:t>m</a:t>
            </a:r>
            <a:r>
              <a:rPr sz="2800" b="1" dirty="0">
                <a:latin typeface="Tahoma"/>
                <a:cs typeface="Tahoma"/>
              </a:rPr>
              <a:t>anage</a:t>
            </a:r>
            <a:r>
              <a:rPr sz="2800" b="1" spc="-10" dirty="0">
                <a:latin typeface="Tahoma"/>
                <a:cs typeface="Tahoma"/>
              </a:rPr>
              <a:t> </a:t>
            </a:r>
            <a:r>
              <a:rPr sz="2800" b="1" spc="-5" dirty="0">
                <a:latin typeface="Tahoma"/>
                <a:cs typeface="Tahoma"/>
              </a:rPr>
              <a:t>i</a:t>
            </a:r>
            <a:r>
              <a:rPr sz="2800" b="1" spc="-15" dirty="0">
                <a:latin typeface="Tahoma"/>
                <a:cs typeface="Tahoma"/>
              </a:rPr>
              <a:t>t</a:t>
            </a:r>
            <a:r>
              <a:rPr sz="2800" b="1" spc="-5" dirty="0">
                <a:latin typeface="Tahoma"/>
                <a:cs typeface="Tahoma"/>
              </a:rPr>
              <a:t>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2113" rIns="0" bIns="0" rtlCol="0">
            <a:spAutoFit/>
          </a:bodyPr>
          <a:lstStyle/>
          <a:p>
            <a:pPr marL="455295" algn="ctr">
              <a:lnSpc>
                <a:spcPct val="100000"/>
              </a:lnSpc>
            </a:pPr>
            <a:r>
              <a:rPr sz="3000" dirty="0">
                <a:latin typeface="Tahoma"/>
                <a:cs typeface="Tahoma"/>
              </a:rPr>
              <a:t>What</a:t>
            </a:r>
            <a:r>
              <a:rPr sz="3000" spc="5" dirty="0">
                <a:latin typeface="Tahoma"/>
                <a:cs typeface="Tahoma"/>
              </a:rPr>
              <a:t> </a:t>
            </a:r>
            <a:r>
              <a:rPr sz="3000" dirty="0">
                <a:latin typeface="Tahoma"/>
                <a:cs typeface="Tahoma"/>
              </a:rPr>
              <a:t>characterizes</a:t>
            </a:r>
            <a:r>
              <a:rPr sz="3000" spc="20" dirty="0">
                <a:latin typeface="Tahoma"/>
                <a:cs typeface="Tahoma"/>
              </a:rPr>
              <a:t> </a:t>
            </a:r>
            <a:r>
              <a:rPr sz="3000" dirty="0">
                <a:latin typeface="Tahoma"/>
                <a:cs typeface="Tahoma"/>
              </a:rPr>
              <a:t>a “pre</a:t>
            </a:r>
            <a:r>
              <a:rPr sz="3000" spc="5" dirty="0">
                <a:latin typeface="Tahoma"/>
                <a:cs typeface="Tahoma"/>
              </a:rPr>
              <a:t>p</a:t>
            </a:r>
            <a:r>
              <a:rPr sz="3000" dirty="0">
                <a:latin typeface="Tahoma"/>
                <a:cs typeface="Tahoma"/>
              </a:rPr>
              <a:t>ared”</a:t>
            </a:r>
            <a:endParaRPr sz="3000">
              <a:latin typeface="Tahoma"/>
              <a:cs typeface="Tahoma"/>
            </a:endParaRPr>
          </a:p>
          <a:p>
            <a:pPr marL="456565" algn="ctr">
              <a:lnSpc>
                <a:spcPct val="100000"/>
              </a:lnSpc>
            </a:pPr>
            <a:r>
              <a:rPr sz="3000" spc="-5" dirty="0"/>
              <a:t>practic</a:t>
            </a:r>
            <a:r>
              <a:rPr sz="3000" dirty="0"/>
              <a:t>e</a:t>
            </a:r>
            <a:r>
              <a:rPr sz="3000" spc="15" dirty="0"/>
              <a:t> </a:t>
            </a:r>
            <a:r>
              <a:rPr sz="3000" dirty="0"/>
              <a:t>team?</a:t>
            </a:r>
            <a:endParaRPr sz="3000"/>
          </a:p>
        </p:txBody>
      </p:sp>
      <p:sp>
        <p:nvSpPr>
          <p:cNvPr id="3" name="object 3"/>
          <p:cNvSpPr/>
          <p:nvPr/>
        </p:nvSpPr>
        <p:spPr>
          <a:xfrm>
            <a:off x="3154679" y="1955292"/>
            <a:ext cx="2441447" cy="154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00780" y="1981580"/>
            <a:ext cx="2349246" cy="144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00780" y="1981580"/>
            <a:ext cx="2349500" cy="1447800"/>
          </a:xfrm>
          <a:custGeom>
            <a:avLst/>
            <a:gdLst/>
            <a:ahLst/>
            <a:cxnLst/>
            <a:rect l="l" t="t" r="r" b="b"/>
            <a:pathLst>
              <a:path w="2349500" h="1447800">
                <a:moveTo>
                  <a:pt x="0" y="723900"/>
                </a:moveTo>
                <a:lnTo>
                  <a:pt x="5705" y="652099"/>
                </a:lnTo>
                <a:lnTo>
                  <a:pt x="22462" y="582298"/>
                </a:lnTo>
                <a:lnTo>
                  <a:pt x="49733" y="514829"/>
                </a:lnTo>
                <a:lnTo>
                  <a:pt x="86978" y="450023"/>
                </a:lnTo>
                <a:lnTo>
                  <a:pt x="109174" y="418723"/>
                </a:lnTo>
                <a:lnTo>
                  <a:pt x="133661" y="388213"/>
                </a:lnTo>
                <a:lnTo>
                  <a:pt x="160372" y="358535"/>
                </a:lnTo>
                <a:lnTo>
                  <a:pt x="189241" y="329730"/>
                </a:lnTo>
                <a:lnTo>
                  <a:pt x="220200" y="301839"/>
                </a:lnTo>
                <a:lnTo>
                  <a:pt x="253181" y="274905"/>
                </a:lnTo>
                <a:lnTo>
                  <a:pt x="288118" y="248969"/>
                </a:lnTo>
                <a:lnTo>
                  <a:pt x="324943" y="224072"/>
                </a:lnTo>
                <a:lnTo>
                  <a:pt x="363589" y="200255"/>
                </a:lnTo>
                <a:lnTo>
                  <a:pt x="403988" y="177561"/>
                </a:lnTo>
                <a:lnTo>
                  <a:pt x="446073" y="156030"/>
                </a:lnTo>
                <a:lnTo>
                  <a:pt x="489777" y="135704"/>
                </a:lnTo>
                <a:lnTo>
                  <a:pt x="535033" y="116625"/>
                </a:lnTo>
                <a:lnTo>
                  <a:pt x="581772" y="98834"/>
                </a:lnTo>
                <a:lnTo>
                  <a:pt x="629929" y="82372"/>
                </a:lnTo>
                <a:lnTo>
                  <a:pt x="679436" y="67281"/>
                </a:lnTo>
                <a:lnTo>
                  <a:pt x="730224" y="53603"/>
                </a:lnTo>
                <a:lnTo>
                  <a:pt x="782228" y="41378"/>
                </a:lnTo>
                <a:lnTo>
                  <a:pt x="835380" y="30649"/>
                </a:lnTo>
                <a:lnTo>
                  <a:pt x="889612" y="21457"/>
                </a:lnTo>
                <a:lnTo>
                  <a:pt x="944857" y="13843"/>
                </a:lnTo>
                <a:lnTo>
                  <a:pt x="1001048" y="7849"/>
                </a:lnTo>
                <a:lnTo>
                  <a:pt x="1058117" y="3516"/>
                </a:lnTo>
                <a:lnTo>
                  <a:pt x="1115998" y="885"/>
                </a:lnTo>
                <a:lnTo>
                  <a:pt x="1174622" y="0"/>
                </a:lnTo>
                <a:lnTo>
                  <a:pt x="1233247" y="885"/>
                </a:lnTo>
                <a:lnTo>
                  <a:pt x="1291128" y="3516"/>
                </a:lnTo>
                <a:lnTo>
                  <a:pt x="1348197" y="7849"/>
                </a:lnTo>
                <a:lnTo>
                  <a:pt x="1404388" y="13843"/>
                </a:lnTo>
                <a:lnTo>
                  <a:pt x="1459633" y="21457"/>
                </a:lnTo>
                <a:lnTo>
                  <a:pt x="1513865" y="30649"/>
                </a:lnTo>
                <a:lnTo>
                  <a:pt x="1567017" y="41378"/>
                </a:lnTo>
                <a:lnTo>
                  <a:pt x="1619021" y="53603"/>
                </a:lnTo>
                <a:lnTo>
                  <a:pt x="1669809" y="67281"/>
                </a:lnTo>
                <a:lnTo>
                  <a:pt x="1719316" y="82372"/>
                </a:lnTo>
                <a:lnTo>
                  <a:pt x="1767473" y="98834"/>
                </a:lnTo>
                <a:lnTo>
                  <a:pt x="1814212" y="116625"/>
                </a:lnTo>
                <a:lnTo>
                  <a:pt x="1859468" y="135704"/>
                </a:lnTo>
                <a:lnTo>
                  <a:pt x="1903172" y="156030"/>
                </a:lnTo>
                <a:lnTo>
                  <a:pt x="1945257" y="177561"/>
                </a:lnTo>
                <a:lnTo>
                  <a:pt x="1985656" y="200255"/>
                </a:lnTo>
                <a:lnTo>
                  <a:pt x="2024302" y="224072"/>
                </a:lnTo>
                <a:lnTo>
                  <a:pt x="2061127" y="248969"/>
                </a:lnTo>
                <a:lnTo>
                  <a:pt x="2096064" y="274905"/>
                </a:lnTo>
                <a:lnTo>
                  <a:pt x="2129045" y="301839"/>
                </a:lnTo>
                <a:lnTo>
                  <a:pt x="2160004" y="329730"/>
                </a:lnTo>
                <a:lnTo>
                  <a:pt x="2188873" y="358535"/>
                </a:lnTo>
                <a:lnTo>
                  <a:pt x="2215584" y="388213"/>
                </a:lnTo>
                <a:lnTo>
                  <a:pt x="2240071" y="418723"/>
                </a:lnTo>
                <a:lnTo>
                  <a:pt x="2262267" y="450023"/>
                </a:lnTo>
                <a:lnTo>
                  <a:pt x="2299512" y="514829"/>
                </a:lnTo>
                <a:lnTo>
                  <a:pt x="2326783" y="582298"/>
                </a:lnTo>
                <a:lnTo>
                  <a:pt x="2343540" y="652099"/>
                </a:lnTo>
                <a:lnTo>
                  <a:pt x="2349246" y="723900"/>
                </a:lnTo>
                <a:lnTo>
                  <a:pt x="2347808" y="760029"/>
                </a:lnTo>
                <a:lnTo>
                  <a:pt x="2336509" y="830871"/>
                </a:lnTo>
                <a:lnTo>
                  <a:pt x="2314428" y="899548"/>
                </a:lnTo>
                <a:lnTo>
                  <a:pt x="2282103" y="965727"/>
                </a:lnTo>
                <a:lnTo>
                  <a:pt x="2240071" y="1029076"/>
                </a:lnTo>
                <a:lnTo>
                  <a:pt x="2215584" y="1059586"/>
                </a:lnTo>
                <a:lnTo>
                  <a:pt x="2188873" y="1089264"/>
                </a:lnTo>
                <a:lnTo>
                  <a:pt x="2160004" y="1118069"/>
                </a:lnTo>
                <a:lnTo>
                  <a:pt x="2129045" y="1145960"/>
                </a:lnTo>
                <a:lnTo>
                  <a:pt x="2096064" y="1172894"/>
                </a:lnTo>
                <a:lnTo>
                  <a:pt x="2061127" y="1198830"/>
                </a:lnTo>
                <a:lnTo>
                  <a:pt x="2024302" y="1223727"/>
                </a:lnTo>
                <a:lnTo>
                  <a:pt x="1985656" y="1247544"/>
                </a:lnTo>
                <a:lnTo>
                  <a:pt x="1945257" y="1270238"/>
                </a:lnTo>
                <a:lnTo>
                  <a:pt x="1903172" y="1291769"/>
                </a:lnTo>
                <a:lnTo>
                  <a:pt x="1859468" y="1312095"/>
                </a:lnTo>
                <a:lnTo>
                  <a:pt x="1814212" y="1331174"/>
                </a:lnTo>
                <a:lnTo>
                  <a:pt x="1767473" y="1348965"/>
                </a:lnTo>
                <a:lnTo>
                  <a:pt x="1719316" y="1365427"/>
                </a:lnTo>
                <a:lnTo>
                  <a:pt x="1669809" y="1380518"/>
                </a:lnTo>
                <a:lnTo>
                  <a:pt x="1619021" y="1394196"/>
                </a:lnTo>
                <a:lnTo>
                  <a:pt x="1567017" y="1406421"/>
                </a:lnTo>
                <a:lnTo>
                  <a:pt x="1513865" y="1417150"/>
                </a:lnTo>
                <a:lnTo>
                  <a:pt x="1459633" y="1426342"/>
                </a:lnTo>
                <a:lnTo>
                  <a:pt x="1404388" y="1433956"/>
                </a:lnTo>
                <a:lnTo>
                  <a:pt x="1348197" y="1439950"/>
                </a:lnTo>
                <a:lnTo>
                  <a:pt x="1291128" y="1444283"/>
                </a:lnTo>
                <a:lnTo>
                  <a:pt x="1233247" y="1446914"/>
                </a:lnTo>
                <a:lnTo>
                  <a:pt x="1174622" y="1447800"/>
                </a:lnTo>
                <a:lnTo>
                  <a:pt x="1115998" y="1446914"/>
                </a:lnTo>
                <a:lnTo>
                  <a:pt x="1058117" y="1444283"/>
                </a:lnTo>
                <a:lnTo>
                  <a:pt x="1001048" y="1439950"/>
                </a:lnTo>
                <a:lnTo>
                  <a:pt x="944857" y="1433956"/>
                </a:lnTo>
                <a:lnTo>
                  <a:pt x="889612" y="1426342"/>
                </a:lnTo>
                <a:lnTo>
                  <a:pt x="835380" y="1417150"/>
                </a:lnTo>
                <a:lnTo>
                  <a:pt x="782228" y="1406421"/>
                </a:lnTo>
                <a:lnTo>
                  <a:pt x="730224" y="1394196"/>
                </a:lnTo>
                <a:lnTo>
                  <a:pt x="679436" y="1380518"/>
                </a:lnTo>
                <a:lnTo>
                  <a:pt x="629929" y="1365427"/>
                </a:lnTo>
                <a:lnTo>
                  <a:pt x="581772" y="1348965"/>
                </a:lnTo>
                <a:lnTo>
                  <a:pt x="535033" y="1331174"/>
                </a:lnTo>
                <a:lnTo>
                  <a:pt x="489777" y="1312095"/>
                </a:lnTo>
                <a:lnTo>
                  <a:pt x="446073" y="1291769"/>
                </a:lnTo>
                <a:lnTo>
                  <a:pt x="403988" y="1270238"/>
                </a:lnTo>
                <a:lnTo>
                  <a:pt x="363589" y="1247544"/>
                </a:lnTo>
                <a:lnTo>
                  <a:pt x="324943" y="1223727"/>
                </a:lnTo>
                <a:lnTo>
                  <a:pt x="288118" y="1198830"/>
                </a:lnTo>
                <a:lnTo>
                  <a:pt x="253181" y="1172894"/>
                </a:lnTo>
                <a:lnTo>
                  <a:pt x="220200" y="1145960"/>
                </a:lnTo>
                <a:lnTo>
                  <a:pt x="189241" y="1118069"/>
                </a:lnTo>
                <a:lnTo>
                  <a:pt x="160372" y="1089264"/>
                </a:lnTo>
                <a:lnTo>
                  <a:pt x="133661" y="1059586"/>
                </a:lnTo>
                <a:lnTo>
                  <a:pt x="109174" y="1029076"/>
                </a:lnTo>
                <a:lnTo>
                  <a:pt x="86978" y="997776"/>
                </a:lnTo>
                <a:lnTo>
                  <a:pt x="49733" y="932970"/>
                </a:lnTo>
                <a:lnTo>
                  <a:pt x="22462" y="865501"/>
                </a:lnTo>
                <a:lnTo>
                  <a:pt x="5705" y="795700"/>
                </a:lnTo>
                <a:lnTo>
                  <a:pt x="0" y="723900"/>
                </a:lnTo>
                <a:close/>
              </a:path>
            </a:pathLst>
          </a:custGeom>
          <a:ln w="9906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24483" y="2167798"/>
            <a:ext cx="7877175" cy="3383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23210" marR="3502660" algn="ctr">
              <a:lnSpc>
                <a:spcPct val="100200"/>
              </a:lnSpc>
            </a:pPr>
            <a:r>
              <a:rPr sz="2800" b="1" dirty="0">
                <a:latin typeface="Arial"/>
                <a:cs typeface="Arial"/>
              </a:rPr>
              <a:t>Prepared Practi</a:t>
            </a:r>
            <a:r>
              <a:rPr sz="2800" b="1" spc="5" dirty="0">
                <a:latin typeface="Arial"/>
                <a:cs typeface="Arial"/>
              </a:rPr>
              <a:t>c</a:t>
            </a:r>
            <a:r>
              <a:rPr sz="2800" b="1" dirty="0">
                <a:latin typeface="Arial"/>
                <a:cs typeface="Arial"/>
              </a:rPr>
              <a:t>e </a:t>
            </a:r>
            <a:r>
              <a:rPr sz="2800" b="1" spc="-215" dirty="0">
                <a:latin typeface="Arial"/>
                <a:cs typeface="Arial"/>
              </a:rPr>
              <a:t>T</a:t>
            </a:r>
            <a:r>
              <a:rPr sz="2800" b="1" dirty="0">
                <a:latin typeface="Arial"/>
                <a:cs typeface="Arial"/>
              </a:rPr>
              <a:t>eam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260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tabLst>
                <a:tab pos="6681470" algn="l"/>
                <a:tab pos="7853045" algn="l"/>
              </a:tabLst>
            </a:pPr>
            <a:r>
              <a:rPr sz="2800" b="1" dirty="0">
                <a:latin typeface="Arial"/>
                <a:cs typeface="Arial"/>
              </a:rPr>
              <a:t>At the </a:t>
            </a:r>
            <a:r>
              <a:rPr sz="2800" b="1" spc="5" dirty="0">
                <a:latin typeface="Arial"/>
                <a:cs typeface="Arial"/>
              </a:rPr>
              <a:t>t</a:t>
            </a:r>
            <a:r>
              <a:rPr sz="2800" b="1" dirty="0">
                <a:latin typeface="Arial"/>
                <a:cs typeface="Arial"/>
              </a:rPr>
              <a:t>ime of the inte</a:t>
            </a:r>
            <a:r>
              <a:rPr sz="2800" b="1" spc="5" dirty="0">
                <a:latin typeface="Arial"/>
                <a:cs typeface="Arial"/>
              </a:rPr>
              <a:t>r</a:t>
            </a:r>
            <a:r>
              <a:rPr sz="2800" b="1" dirty="0">
                <a:latin typeface="Arial"/>
                <a:cs typeface="Arial"/>
              </a:rPr>
              <a:t>action they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u="heavy" dirty="0">
                <a:solidFill>
                  <a:srgbClr val="006600"/>
                </a:solidFill>
                <a:latin typeface="Arial"/>
                <a:cs typeface="Arial"/>
              </a:rPr>
              <a:t>have	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       </a:t>
            </a:r>
            <a:r>
              <a:rPr sz="2800" b="1" u="heavy" dirty="0">
                <a:solidFill>
                  <a:srgbClr val="006600"/>
                </a:solidFill>
                <a:latin typeface="Arial"/>
                <a:cs typeface="Arial"/>
              </a:rPr>
              <a:t>the pati</a:t>
            </a:r>
            <a:r>
              <a:rPr sz="2800" b="1" u="heavy" spc="5" dirty="0">
                <a:solidFill>
                  <a:srgbClr val="006600"/>
                </a:solidFill>
                <a:latin typeface="Arial"/>
                <a:cs typeface="Arial"/>
              </a:rPr>
              <a:t>e</a:t>
            </a:r>
            <a:r>
              <a:rPr sz="2800" b="1" u="heavy" dirty="0">
                <a:solidFill>
                  <a:srgbClr val="006600"/>
                </a:solidFill>
                <a:latin typeface="Arial"/>
                <a:cs typeface="Arial"/>
              </a:rPr>
              <a:t>nt </a:t>
            </a:r>
            <a:r>
              <a:rPr sz="2800" b="1" u="heavy" spc="5" dirty="0">
                <a:solidFill>
                  <a:srgbClr val="006600"/>
                </a:solidFill>
                <a:latin typeface="Arial"/>
                <a:cs typeface="Arial"/>
              </a:rPr>
              <a:t>i</a:t>
            </a:r>
            <a:r>
              <a:rPr sz="2800" b="1" u="heavy" dirty="0">
                <a:solidFill>
                  <a:srgbClr val="006600"/>
                </a:solidFill>
                <a:latin typeface="Arial"/>
                <a:cs typeface="Arial"/>
              </a:rPr>
              <a:t>nformation, </a:t>
            </a:r>
            <a:r>
              <a:rPr sz="2800" b="1" u="heavy" spc="-15" dirty="0">
                <a:solidFill>
                  <a:srgbClr val="006600"/>
                </a:solidFill>
                <a:latin typeface="Arial"/>
                <a:cs typeface="Arial"/>
              </a:rPr>
              <a:t>d</a:t>
            </a:r>
            <a:r>
              <a:rPr sz="2800" b="1" u="heavy" dirty="0">
                <a:solidFill>
                  <a:srgbClr val="006600"/>
                </a:solidFill>
                <a:latin typeface="Arial"/>
                <a:cs typeface="Arial"/>
              </a:rPr>
              <a:t>ecision support, </a:t>
            </a:r>
            <a:r>
              <a:rPr sz="2800" b="1" u="heavy" spc="5" dirty="0">
                <a:solidFill>
                  <a:srgbClr val="006600"/>
                </a:solidFill>
                <a:latin typeface="Arial"/>
                <a:cs typeface="Arial"/>
              </a:rPr>
              <a:t>a</a:t>
            </a:r>
            <a:r>
              <a:rPr sz="2800" b="1" u="heavy" dirty="0">
                <a:solidFill>
                  <a:srgbClr val="006600"/>
                </a:solidFill>
                <a:latin typeface="Arial"/>
                <a:cs typeface="Arial"/>
              </a:rPr>
              <a:t>nd	</a:t>
            </a:r>
            <a:r>
              <a:rPr sz="2800" b="1" u="heavy" spc="-70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u="heavy" dirty="0">
                <a:solidFill>
                  <a:srgbClr val="006600"/>
                </a:solidFill>
                <a:latin typeface="Arial"/>
                <a:cs typeface="Arial"/>
              </a:rPr>
              <a:t>resources</a:t>
            </a:r>
            <a:r>
              <a:rPr sz="2800" b="1" spc="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neces</a:t>
            </a:r>
            <a:r>
              <a:rPr sz="2800" b="1" spc="5" dirty="0">
                <a:latin typeface="Arial"/>
                <a:cs typeface="Arial"/>
              </a:rPr>
              <a:t>s</a:t>
            </a:r>
            <a:r>
              <a:rPr sz="2800" b="1" dirty="0">
                <a:latin typeface="Arial"/>
                <a:cs typeface="Arial"/>
              </a:rPr>
              <a:t>ary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to deliver</a:t>
            </a:r>
            <a:endParaRPr sz="2800">
              <a:latin typeface="Arial"/>
              <a:cs typeface="Arial"/>
            </a:endParaRPr>
          </a:p>
          <a:p>
            <a:pPr marR="90805" algn="ctr">
              <a:lnSpc>
                <a:spcPct val="100000"/>
              </a:lnSpc>
            </a:pPr>
            <a:r>
              <a:rPr sz="2800" b="1" dirty="0">
                <a:latin typeface="Arial"/>
                <a:cs typeface="Arial"/>
              </a:rPr>
              <a:t>hig</a:t>
            </a:r>
            <a:r>
              <a:rPr sz="2800" b="1" spc="-5" dirty="0">
                <a:latin typeface="Arial"/>
                <a:cs typeface="Arial"/>
              </a:rPr>
              <a:t>h</a:t>
            </a:r>
            <a:r>
              <a:rPr sz="2800" b="1" dirty="0">
                <a:latin typeface="Arial"/>
                <a:cs typeface="Arial"/>
              </a:rPr>
              <a:t>-quality c</a:t>
            </a:r>
            <a:r>
              <a:rPr sz="2800" b="1" spc="5" dirty="0">
                <a:latin typeface="Arial"/>
                <a:cs typeface="Arial"/>
              </a:rPr>
              <a:t>a</a:t>
            </a:r>
            <a:r>
              <a:rPr sz="2800" b="1" dirty="0">
                <a:latin typeface="Arial"/>
                <a:cs typeface="Arial"/>
              </a:rPr>
              <a:t>re.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23546" y="1981142"/>
            <a:ext cx="5104765" cy="1891030"/>
          </a:xfrm>
          <a:custGeom>
            <a:avLst/>
            <a:gdLst/>
            <a:ahLst/>
            <a:cxnLst/>
            <a:rect l="l" t="t" r="r" b="b"/>
            <a:pathLst>
              <a:path w="5104765" h="1891029">
                <a:moveTo>
                  <a:pt x="3255943" y="1570058"/>
                </a:moveTo>
                <a:lnTo>
                  <a:pt x="1866057" y="1570058"/>
                </a:lnTo>
                <a:lnTo>
                  <a:pt x="2588752" y="1890911"/>
                </a:lnTo>
                <a:lnTo>
                  <a:pt x="3255943" y="1570058"/>
                </a:lnTo>
                <a:close/>
              </a:path>
              <a:path w="5104765" h="1891029">
                <a:moveTo>
                  <a:pt x="651680" y="0"/>
                </a:moveTo>
                <a:lnTo>
                  <a:pt x="0" y="0"/>
                </a:lnTo>
                <a:lnTo>
                  <a:pt x="355214" y="203797"/>
                </a:lnTo>
                <a:lnTo>
                  <a:pt x="521536" y="304065"/>
                </a:lnTo>
                <a:lnTo>
                  <a:pt x="703927" y="412085"/>
                </a:lnTo>
                <a:lnTo>
                  <a:pt x="824491" y="485656"/>
                </a:lnTo>
                <a:lnTo>
                  <a:pt x="960831" y="572084"/>
                </a:lnTo>
                <a:lnTo>
                  <a:pt x="1127141" y="680103"/>
                </a:lnTo>
                <a:lnTo>
                  <a:pt x="1342568" y="823309"/>
                </a:lnTo>
                <a:lnTo>
                  <a:pt x="1453577" y="905984"/>
                </a:lnTo>
                <a:lnTo>
                  <a:pt x="1551913" y="975004"/>
                </a:lnTo>
                <a:lnTo>
                  <a:pt x="1666343" y="1057741"/>
                </a:lnTo>
                <a:lnTo>
                  <a:pt x="1767720" y="1133526"/>
                </a:lnTo>
                <a:lnTo>
                  <a:pt x="1864156" y="1207036"/>
                </a:lnTo>
                <a:lnTo>
                  <a:pt x="1973644" y="1293648"/>
                </a:lnTo>
                <a:lnTo>
                  <a:pt x="2070332" y="1378569"/>
                </a:lnTo>
                <a:lnTo>
                  <a:pt x="2144845" y="1448351"/>
                </a:lnTo>
                <a:lnTo>
                  <a:pt x="2197054" y="1514233"/>
                </a:lnTo>
                <a:lnTo>
                  <a:pt x="2225820" y="1570058"/>
                </a:lnTo>
                <a:lnTo>
                  <a:pt x="2896053" y="1570058"/>
                </a:lnTo>
                <a:lnTo>
                  <a:pt x="2937491" y="1498024"/>
                </a:lnTo>
                <a:lnTo>
                  <a:pt x="2992868" y="1413085"/>
                </a:lnTo>
                <a:lnTo>
                  <a:pt x="3042408" y="1349442"/>
                </a:lnTo>
                <a:lnTo>
                  <a:pt x="2490543" y="1349442"/>
                </a:lnTo>
                <a:lnTo>
                  <a:pt x="2403358" y="1246036"/>
                </a:lnTo>
                <a:lnTo>
                  <a:pt x="2308063" y="1150320"/>
                </a:lnTo>
                <a:lnTo>
                  <a:pt x="2190972" y="1043900"/>
                </a:lnTo>
                <a:lnTo>
                  <a:pt x="2076795" y="949660"/>
                </a:lnTo>
                <a:lnTo>
                  <a:pt x="1967434" y="863970"/>
                </a:lnTo>
                <a:lnTo>
                  <a:pt x="1831081" y="764317"/>
                </a:lnTo>
                <a:lnTo>
                  <a:pt x="1710442" y="681641"/>
                </a:lnTo>
                <a:lnTo>
                  <a:pt x="1580679" y="594291"/>
                </a:lnTo>
                <a:lnTo>
                  <a:pt x="1430133" y="499312"/>
                </a:lnTo>
                <a:lnTo>
                  <a:pt x="1265014" y="392892"/>
                </a:lnTo>
                <a:lnTo>
                  <a:pt x="1087604" y="281859"/>
                </a:lnTo>
                <a:lnTo>
                  <a:pt x="935474" y="184604"/>
                </a:lnTo>
                <a:lnTo>
                  <a:pt x="795737" y="94240"/>
                </a:lnTo>
                <a:lnTo>
                  <a:pt x="651680" y="0"/>
                </a:lnTo>
                <a:close/>
              </a:path>
              <a:path w="5104765" h="1891029">
                <a:moveTo>
                  <a:pt x="5104310" y="0"/>
                </a:moveTo>
                <a:lnTo>
                  <a:pt x="4387697" y="0"/>
                </a:lnTo>
                <a:lnTo>
                  <a:pt x="4045421" y="127088"/>
                </a:lnTo>
                <a:lnTo>
                  <a:pt x="3844187" y="212963"/>
                </a:lnTo>
                <a:lnTo>
                  <a:pt x="3650682" y="312431"/>
                </a:lnTo>
                <a:lnTo>
                  <a:pt x="3473271" y="419774"/>
                </a:lnTo>
                <a:lnTo>
                  <a:pt x="3246693" y="563656"/>
                </a:lnTo>
                <a:lnTo>
                  <a:pt x="3089557" y="685517"/>
                </a:lnTo>
                <a:lnTo>
                  <a:pt x="2959794" y="798088"/>
                </a:lnTo>
                <a:lnTo>
                  <a:pt x="2845364" y="912136"/>
                </a:lnTo>
                <a:lnTo>
                  <a:pt x="2740945" y="1030121"/>
                </a:lnTo>
                <a:lnTo>
                  <a:pt x="2644130" y="1147306"/>
                </a:lnTo>
                <a:lnTo>
                  <a:pt x="2563408" y="1256863"/>
                </a:lnTo>
                <a:lnTo>
                  <a:pt x="2490543" y="1349442"/>
                </a:lnTo>
                <a:lnTo>
                  <a:pt x="3042408" y="1349442"/>
                </a:lnTo>
                <a:lnTo>
                  <a:pt x="3043557" y="1347966"/>
                </a:lnTo>
                <a:lnTo>
                  <a:pt x="3121491" y="1254464"/>
                </a:lnTo>
                <a:lnTo>
                  <a:pt x="3227431" y="1135003"/>
                </a:lnTo>
                <a:lnTo>
                  <a:pt x="3319304" y="1042423"/>
                </a:lnTo>
                <a:lnTo>
                  <a:pt x="3593784" y="804239"/>
                </a:lnTo>
                <a:lnTo>
                  <a:pt x="3731658" y="707723"/>
                </a:lnTo>
                <a:lnTo>
                  <a:pt x="3932892" y="576759"/>
                </a:lnTo>
                <a:lnTo>
                  <a:pt x="4159598" y="442719"/>
                </a:lnTo>
                <a:lnTo>
                  <a:pt x="4371984" y="331685"/>
                </a:lnTo>
                <a:lnTo>
                  <a:pt x="4593874" y="221390"/>
                </a:lnTo>
                <a:lnTo>
                  <a:pt x="4852387" y="99530"/>
                </a:lnTo>
                <a:lnTo>
                  <a:pt x="5104310" y="0"/>
                </a:lnTo>
                <a:close/>
              </a:path>
            </a:pathLst>
          </a:custGeom>
          <a:solidFill>
            <a:srgbClr val="608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83389" y="3552701"/>
            <a:ext cx="604520" cy="31750"/>
          </a:xfrm>
          <a:custGeom>
            <a:avLst/>
            <a:gdLst/>
            <a:ahLst/>
            <a:cxnLst/>
            <a:rect l="l" t="t" r="r" b="b"/>
            <a:pathLst>
              <a:path w="604520" h="31750">
                <a:moveTo>
                  <a:pt x="604083" y="0"/>
                </a:moveTo>
                <a:lnTo>
                  <a:pt x="236209" y="0"/>
                </a:lnTo>
                <a:lnTo>
                  <a:pt x="0" y="31513"/>
                </a:lnTo>
                <a:lnTo>
                  <a:pt x="353681" y="31513"/>
                </a:lnTo>
                <a:lnTo>
                  <a:pt x="604083" y="0"/>
                </a:lnTo>
                <a:close/>
              </a:path>
            </a:pathLst>
          </a:custGeom>
          <a:solidFill>
            <a:srgbClr val="608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6089" y="3552701"/>
            <a:ext cx="907415" cy="351155"/>
          </a:xfrm>
          <a:custGeom>
            <a:avLst/>
            <a:gdLst/>
            <a:ahLst/>
            <a:cxnLst/>
            <a:rect l="l" t="t" r="r" b="b"/>
            <a:pathLst>
              <a:path w="907414" h="351154">
                <a:moveTo>
                  <a:pt x="906822" y="0"/>
                </a:moveTo>
                <a:lnTo>
                  <a:pt x="662502" y="31513"/>
                </a:lnTo>
                <a:lnTo>
                  <a:pt x="0" y="350869"/>
                </a:lnTo>
                <a:lnTo>
                  <a:pt x="237730" y="319352"/>
                </a:lnTo>
                <a:lnTo>
                  <a:pt x="906822" y="0"/>
                </a:lnTo>
                <a:close/>
              </a:path>
            </a:pathLst>
          </a:custGeom>
          <a:solidFill>
            <a:srgbClr val="608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54914" y="3552701"/>
            <a:ext cx="447675" cy="31750"/>
          </a:xfrm>
          <a:custGeom>
            <a:avLst/>
            <a:gdLst/>
            <a:ahLst/>
            <a:cxnLst/>
            <a:rect l="l" t="t" r="r" b="b"/>
            <a:pathLst>
              <a:path w="447675" h="31750">
                <a:moveTo>
                  <a:pt x="447075" y="0"/>
                </a:moveTo>
                <a:lnTo>
                  <a:pt x="228099" y="0"/>
                </a:lnTo>
                <a:lnTo>
                  <a:pt x="0" y="31513"/>
                </a:lnTo>
                <a:lnTo>
                  <a:pt x="372562" y="31513"/>
                </a:lnTo>
                <a:lnTo>
                  <a:pt x="447075" y="0"/>
                </a:lnTo>
                <a:close/>
              </a:path>
            </a:pathLst>
          </a:custGeom>
          <a:solidFill>
            <a:srgbClr val="608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379976" y="1981142"/>
            <a:ext cx="941705" cy="31750"/>
          </a:xfrm>
          <a:custGeom>
            <a:avLst/>
            <a:gdLst/>
            <a:ahLst/>
            <a:cxnLst/>
            <a:rect l="l" t="t" r="r" b="b"/>
            <a:pathLst>
              <a:path w="941704" h="31750">
                <a:moveTo>
                  <a:pt x="941671" y="0"/>
                </a:moveTo>
                <a:lnTo>
                  <a:pt x="234689" y="0"/>
                </a:lnTo>
                <a:lnTo>
                  <a:pt x="0" y="31372"/>
                </a:lnTo>
                <a:lnTo>
                  <a:pt x="707108" y="31372"/>
                </a:lnTo>
                <a:lnTo>
                  <a:pt x="941671" y="0"/>
                </a:lnTo>
                <a:close/>
              </a:path>
            </a:pathLst>
          </a:custGeom>
          <a:solidFill>
            <a:srgbClr val="608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84269" y="1981142"/>
            <a:ext cx="884555" cy="34290"/>
          </a:xfrm>
          <a:custGeom>
            <a:avLst/>
            <a:gdLst/>
            <a:ahLst/>
            <a:cxnLst/>
            <a:rect l="l" t="t" r="r" b="b"/>
            <a:pathLst>
              <a:path w="884555" h="34289">
                <a:moveTo>
                  <a:pt x="884468" y="0"/>
                </a:moveTo>
                <a:lnTo>
                  <a:pt x="242685" y="0"/>
                </a:lnTo>
                <a:lnTo>
                  <a:pt x="0" y="31372"/>
                </a:lnTo>
                <a:lnTo>
                  <a:pt x="643646" y="33771"/>
                </a:lnTo>
                <a:lnTo>
                  <a:pt x="884468" y="0"/>
                </a:lnTo>
                <a:close/>
              </a:path>
            </a:pathLst>
          </a:custGeom>
          <a:solidFill>
            <a:srgbClr val="608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85815" y="2013991"/>
            <a:ext cx="5106035" cy="1891664"/>
          </a:xfrm>
          <a:custGeom>
            <a:avLst/>
            <a:gdLst/>
            <a:ahLst/>
            <a:cxnLst/>
            <a:rect l="l" t="t" r="r" b="b"/>
            <a:pathLst>
              <a:path w="5106034" h="1891664">
                <a:moveTo>
                  <a:pt x="3257464" y="1570224"/>
                </a:moveTo>
                <a:lnTo>
                  <a:pt x="1867578" y="1570224"/>
                </a:lnTo>
                <a:lnTo>
                  <a:pt x="2588753" y="1891081"/>
                </a:lnTo>
                <a:lnTo>
                  <a:pt x="3257464" y="1570224"/>
                </a:lnTo>
                <a:close/>
              </a:path>
              <a:path w="5106034" h="1891664">
                <a:moveTo>
                  <a:pt x="653226" y="0"/>
                </a:moveTo>
                <a:lnTo>
                  <a:pt x="0" y="0"/>
                </a:lnTo>
                <a:lnTo>
                  <a:pt x="355202" y="203797"/>
                </a:lnTo>
                <a:lnTo>
                  <a:pt x="523070" y="304988"/>
                </a:lnTo>
                <a:lnTo>
                  <a:pt x="705474" y="412885"/>
                </a:lnTo>
                <a:lnTo>
                  <a:pt x="824491" y="485656"/>
                </a:lnTo>
                <a:lnTo>
                  <a:pt x="962365" y="572268"/>
                </a:lnTo>
                <a:lnTo>
                  <a:pt x="1128687" y="680165"/>
                </a:lnTo>
                <a:lnTo>
                  <a:pt x="1344216" y="824232"/>
                </a:lnTo>
                <a:lnTo>
                  <a:pt x="1455098" y="906169"/>
                </a:lnTo>
                <a:lnTo>
                  <a:pt x="1551913" y="975065"/>
                </a:lnTo>
                <a:lnTo>
                  <a:pt x="1667864" y="1058479"/>
                </a:lnTo>
                <a:lnTo>
                  <a:pt x="1769242" y="1133649"/>
                </a:lnTo>
                <a:lnTo>
                  <a:pt x="1865677" y="1207959"/>
                </a:lnTo>
                <a:lnTo>
                  <a:pt x="1975165" y="1294387"/>
                </a:lnTo>
                <a:lnTo>
                  <a:pt x="2071854" y="1379486"/>
                </a:lnTo>
                <a:lnTo>
                  <a:pt x="2146366" y="1448370"/>
                </a:lnTo>
                <a:lnTo>
                  <a:pt x="2197055" y="1515002"/>
                </a:lnTo>
                <a:lnTo>
                  <a:pt x="2227342" y="1570224"/>
                </a:lnTo>
                <a:lnTo>
                  <a:pt x="2896053" y="1570224"/>
                </a:lnTo>
                <a:lnTo>
                  <a:pt x="2939012" y="1498190"/>
                </a:lnTo>
                <a:lnTo>
                  <a:pt x="2994390" y="1413103"/>
                </a:lnTo>
                <a:lnTo>
                  <a:pt x="3044486" y="1349621"/>
                </a:lnTo>
                <a:lnTo>
                  <a:pt x="2492064" y="1349621"/>
                </a:lnTo>
                <a:lnTo>
                  <a:pt x="2404879" y="1246221"/>
                </a:lnTo>
                <a:lnTo>
                  <a:pt x="2308063" y="1150504"/>
                </a:lnTo>
                <a:lnTo>
                  <a:pt x="2192493" y="1044823"/>
                </a:lnTo>
                <a:lnTo>
                  <a:pt x="2078443" y="950582"/>
                </a:lnTo>
                <a:lnTo>
                  <a:pt x="1968955" y="864708"/>
                </a:lnTo>
                <a:lnTo>
                  <a:pt x="1831082" y="765239"/>
                </a:lnTo>
                <a:lnTo>
                  <a:pt x="1710443" y="681826"/>
                </a:lnTo>
                <a:lnTo>
                  <a:pt x="1580299" y="594475"/>
                </a:lnTo>
                <a:lnTo>
                  <a:pt x="1429753" y="499435"/>
                </a:lnTo>
                <a:lnTo>
                  <a:pt x="1266535" y="393077"/>
                </a:lnTo>
                <a:lnTo>
                  <a:pt x="1089125" y="282781"/>
                </a:lnTo>
                <a:lnTo>
                  <a:pt x="935474" y="184604"/>
                </a:lnTo>
                <a:lnTo>
                  <a:pt x="795738" y="94240"/>
                </a:lnTo>
                <a:lnTo>
                  <a:pt x="653226" y="0"/>
                </a:lnTo>
                <a:close/>
              </a:path>
              <a:path w="5106034" h="1891664">
                <a:moveTo>
                  <a:pt x="5105831" y="0"/>
                </a:moveTo>
                <a:lnTo>
                  <a:pt x="4389218" y="0"/>
                </a:lnTo>
                <a:lnTo>
                  <a:pt x="4045422" y="128011"/>
                </a:lnTo>
                <a:lnTo>
                  <a:pt x="3845835" y="212963"/>
                </a:lnTo>
                <a:lnTo>
                  <a:pt x="3652203" y="313354"/>
                </a:lnTo>
                <a:lnTo>
                  <a:pt x="3474793" y="419774"/>
                </a:lnTo>
                <a:lnTo>
                  <a:pt x="3248214" y="563841"/>
                </a:lnTo>
                <a:lnTo>
                  <a:pt x="3091205" y="685578"/>
                </a:lnTo>
                <a:lnTo>
                  <a:pt x="2961315" y="798088"/>
                </a:lnTo>
                <a:lnTo>
                  <a:pt x="2846885" y="912320"/>
                </a:lnTo>
                <a:lnTo>
                  <a:pt x="2742466" y="1030244"/>
                </a:lnTo>
                <a:lnTo>
                  <a:pt x="2644130" y="1147306"/>
                </a:lnTo>
                <a:lnTo>
                  <a:pt x="2564929" y="1257601"/>
                </a:lnTo>
                <a:lnTo>
                  <a:pt x="2492064" y="1349621"/>
                </a:lnTo>
                <a:lnTo>
                  <a:pt x="3044486" y="1349621"/>
                </a:lnTo>
                <a:lnTo>
                  <a:pt x="3121112" y="1254648"/>
                </a:lnTo>
                <a:lnTo>
                  <a:pt x="3229079" y="1135925"/>
                </a:lnTo>
                <a:lnTo>
                  <a:pt x="3320825" y="1042423"/>
                </a:lnTo>
                <a:lnTo>
                  <a:pt x="3447928" y="930590"/>
                </a:lnTo>
                <a:lnTo>
                  <a:pt x="3595305" y="804239"/>
                </a:lnTo>
                <a:lnTo>
                  <a:pt x="3733305" y="707785"/>
                </a:lnTo>
                <a:lnTo>
                  <a:pt x="3932893" y="576759"/>
                </a:lnTo>
                <a:lnTo>
                  <a:pt x="4161119" y="442719"/>
                </a:lnTo>
                <a:lnTo>
                  <a:pt x="4371984" y="332424"/>
                </a:lnTo>
                <a:lnTo>
                  <a:pt x="4595395" y="221390"/>
                </a:lnTo>
                <a:lnTo>
                  <a:pt x="4853908" y="99653"/>
                </a:lnTo>
                <a:lnTo>
                  <a:pt x="5105831" y="0"/>
                </a:lnTo>
                <a:close/>
              </a:path>
            </a:pathLst>
          </a:custGeom>
          <a:solidFill>
            <a:srgbClr val="A3B4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49601" y="4123944"/>
            <a:ext cx="4917186" cy="1168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29027" y="4044696"/>
            <a:ext cx="4987289" cy="14660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95702" y="4150233"/>
            <a:ext cx="4824983" cy="10759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95702" y="4150233"/>
            <a:ext cx="4825365" cy="1076325"/>
          </a:xfrm>
          <a:custGeom>
            <a:avLst/>
            <a:gdLst/>
            <a:ahLst/>
            <a:cxnLst/>
            <a:rect l="l" t="t" r="r" b="b"/>
            <a:pathLst>
              <a:path w="4825365" h="1076325">
                <a:moveTo>
                  <a:pt x="0" y="1075944"/>
                </a:moveTo>
                <a:lnTo>
                  <a:pt x="4824983" y="1075944"/>
                </a:lnTo>
                <a:lnTo>
                  <a:pt x="4824983" y="0"/>
                </a:lnTo>
                <a:lnTo>
                  <a:pt x="0" y="0"/>
                </a:lnTo>
                <a:lnTo>
                  <a:pt x="0" y="1075944"/>
                </a:lnTo>
                <a:close/>
              </a:path>
            </a:pathLst>
          </a:custGeom>
          <a:ln w="9906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361438" y="4065270"/>
            <a:ext cx="4633721" cy="8976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69414" y="4552950"/>
            <a:ext cx="4906518" cy="8976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407666" y="4183633"/>
            <a:ext cx="4400550" cy="984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91770">
              <a:lnSpc>
                <a:spcPct val="100000"/>
              </a:lnSpc>
            </a:pP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Improved Functi</a:t>
            </a:r>
            <a:r>
              <a:rPr sz="3200" b="1" spc="-20" dirty="0">
                <a:solidFill>
                  <a:srgbClr val="006600"/>
                </a:solidFill>
                <a:latin typeface="Arial"/>
                <a:cs typeface="Arial"/>
              </a:rPr>
              <a:t>o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nal and</a:t>
            </a:r>
            <a:r>
              <a:rPr sz="3200" b="1" spc="-1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Clinical</a:t>
            </a:r>
            <a:r>
              <a:rPr sz="3200" b="1" spc="-2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6600"/>
                </a:solidFill>
                <a:latin typeface="Arial"/>
                <a:cs typeface="Arial"/>
              </a:rPr>
              <a:t>Outcomes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428107" y="2216276"/>
            <a:ext cx="2349500" cy="1207135"/>
          </a:xfrm>
          <a:custGeom>
            <a:avLst/>
            <a:gdLst/>
            <a:ahLst/>
            <a:cxnLst/>
            <a:rect l="l" t="t" r="r" b="b"/>
            <a:pathLst>
              <a:path w="2349500" h="1207135">
                <a:moveTo>
                  <a:pt x="1174622" y="0"/>
                </a:moveTo>
                <a:lnTo>
                  <a:pt x="1112240" y="836"/>
                </a:lnTo>
                <a:lnTo>
                  <a:pt x="1050706" y="3319"/>
                </a:lnTo>
                <a:lnTo>
                  <a:pt x="990101" y="7405"/>
                </a:lnTo>
                <a:lnTo>
                  <a:pt x="930507" y="13053"/>
                </a:lnTo>
                <a:lnTo>
                  <a:pt x="872003" y="20222"/>
                </a:lnTo>
                <a:lnTo>
                  <a:pt x="814673" y="28869"/>
                </a:lnTo>
                <a:lnTo>
                  <a:pt x="758596" y="38953"/>
                </a:lnTo>
                <a:lnTo>
                  <a:pt x="703855" y="50432"/>
                </a:lnTo>
                <a:lnTo>
                  <a:pt x="650529" y="63265"/>
                </a:lnTo>
                <a:lnTo>
                  <a:pt x="598702" y="77409"/>
                </a:lnTo>
                <a:lnTo>
                  <a:pt x="548452" y="92824"/>
                </a:lnTo>
                <a:lnTo>
                  <a:pt x="499863" y="109466"/>
                </a:lnTo>
                <a:lnTo>
                  <a:pt x="453014" y="127295"/>
                </a:lnTo>
                <a:lnTo>
                  <a:pt x="407988" y="146268"/>
                </a:lnTo>
                <a:lnTo>
                  <a:pt x="364865" y="166345"/>
                </a:lnTo>
                <a:lnTo>
                  <a:pt x="323726" y="187482"/>
                </a:lnTo>
                <a:lnTo>
                  <a:pt x="284654" y="209639"/>
                </a:lnTo>
                <a:lnTo>
                  <a:pt x="247728" y="232774"/>
                </a:lnTo>
                <a:lnTo>
                  <a:pt x="213030" y="256845"/>
                </a:lnTo>
                <a:lnTo>
                  <a:pt x="180642" y="281810"/>
                </a:lnTo>
                <a:lnTo>
                  <a:pt x="150644" y="307627"/>
                </a:lnTo>
                <a:lnTo>
                  <a:pt x="123117" y="334255"/>
                </a:lnTo>
                <a:lnTo>
                  <a:pt x="75804" y="389777"/>
                </a:lnTo>
                <a:lnTo>
                  <a:pt x="39352" y="448040"/>
                </a:lnTo>
                <a:lnTo>
                  <a:pt x="14410" y="508712"/>
                </a:lnTo>
                <a:lnTo>
                  <a:pt x="1628" y="571457"/>
                </a:lnTo>
                <a:lnTo>
                  <a:pt x="0" y="603503"/>
                </a:lnTo>
                <a:lnTo>
                  <a:pt x="1628" y="635550"/>
                </a:lnTo>
                <a:lnTo>
                  <a:pt x="14410" y="698295"/>
                </a:lnTo>
                <a:lnTo>
                  <a:pt x="39352" y="758967"/>
                </a:lnTo>
                <a:lnTo>
                  <a:pt x="75804" y="817230"/>
                </a:lnTo>
                <a:lnTo>
                  <a:pt x="123117" y="872752"/>
                </a:lnTo>
                <a:lnTo>
                  <a:pt x="150644" y="899380"/>
                </a:lnTo>
                <a:lnTo>
                  <a:pt x="180642" y="925197"/>
                </a:lnTo>
                <a:lnTo>
                  <a:pt x="213030" y="950162"/>
                </a:lnTo>
                <a:lnTo>
                  <a:pt x="247728" y="974233"/>
                </a:lnTo>
                <a:lnTo>
                  <a:pt x="284654" y="997368"/>
                </a:lnTo>
                <a:lnTo>
                  <a:pt x="323726" y="1019525"/>
                </a:lnTo>
                <a:lnTo>
                  <a:pt x="364865" y="1040662"/>
                </a:lnTo>
                <a:lnTo>
                  <a:pt x="407988" y="1060739"/>
                </a:lnTo>
                <a:lnTo>
                  <a:pt x="453014" y="1079712"/>
                </a:lnTo>
                <a:lnTo>
                  <a:pt x="499863" y="1097541"/>
                </a:lnTo>
                <a:lnTo>
                  <a:pt x="548452" y="1114183"/>
                </a:lnTo>
                <a:lnTo>
                  <a:pt x="598702" y="1129598"/>
                </a:lnTo>
                <a:lnTo>
                  <a:pt x="650529" y="1143742"/>
                </a:lnTo>
                <a:lnTo>
                  <a:pt x="703855" y="1156575"/>
                </a:lnTo>
                <a:lnTo>
                  <a:pt x="758596" y="1168054"/>
                </a:lnTo>
                <a:lnTo>
                  <a:pt x="814673" y="1178138"/>
                </a:lnTo>
                <a:lnTo>
                  <a:pt x="872003" y="1186785"/>
                </a:lnTo>
                <a:lnTo>
                  <a:pt x="930507" y="1193954"/>
                </a:lnTo>
                <a:lnTo>
                  <a:pt x="990101" y="1199602"/>
                </a:lnTo>
                <a:lnTo>
                  <a:pt x="1050706" y="1203688"/>
                </a:lnTo>
                <a:lnTo>
                  <a:pt x="1112240" y="1206171"/>
                </a:lnTo>
                <a:lnTo>
                  <a:pt x="1174622" y="1207008"/>
                </a:lnTo>
                <a:lnTo>
                  <a:pt x="1237005" y="1206171"/>
                </a:lnTo>
                <a:lnTo>
                  <a:pt x="1298539" y="1203688"/>
                </a:lnTo>
                <a:lnTo>
                  <a:pt x="1359144" y="1199602"/>
                </a:lnTo>
                <a:lnTo>
                  <a:pt x="1418738" y="1193954"/>
                </a:lnTo>
                <a:lnTo>
                  <a:pt x="1477242" y="1186785"/>
                </a:lnTo>
                <a:lnTo>
                  <a:pt x="1534572" y="1178138"/>
                </a:lnTo>
                <a:lnTo>
                  <a:pt x="1590649" y="1168054"/>
                </a:lnTo>
                <a:lnTo>
                  <a:pt x="1645390" y="1156575"/>
                </a:lnTo>
                <a:lnTo>
                  <a:pt x="1698716" y="1143742"/>
                </a:lnTo>
                <a:lnTo>
                  <a:pt x="1750543" y="1129598"/>
                </a:lnTo>
                <a:lnTo>
                  <a:pt x="1800793" y="1114183"/>
                </a:lnTo>
                <a:lnTo>
                  <a:pt x="1849382" y="1097541"/>
                </a:lnTo>
                <a:lnTo>
                  <a:pt x="1896231" y="1079712"/>
                </a:lnTo>
                <a:lnTo>
                  <a:pt x="1941257" y="1060739"/>
                </a:lnTo>
                <a:lnTo>
                  <a:pt x="1984380" y="1040662"/>
                </a:lnTo>
                <a:lnTo>
                  <a:pt x="2025519" y="1019525"/>
                </a:lnTo>
                <a:lnTo>
                  <a:pt x="2064591" y="997368"/>
                </a:lnTo>
                <a:lnTo>
                  <a:pt x="2101517" y="974233"/>
                </a:lnTo>
                <a:lnTo>
                  <a:pt x="2136215" y="950162"/>
                </a:lnTo>
                <a:lnTo>
                  <a:pt x="2168603" y="925197"/>
                </a:lnTo>
                <a:lnTo>
                  <a:pt x="2198601" y="899380"/>
                </a:lnTo>
                <a:lnTo>
                  <a:pt x="2226128" y="872752"/>
                </a:lnTo>
                <a:lnTo>
                  <a:pt x="2273441" y="817230"/>
                </a:lnTo>
                <a:lnTo>
                  <a:pt x="2309893" y="758967"/>
                </a:lnTo>
                <a:lnTo>
                  <a:pt x="2334835" y="698295"/>
                </a:lnTo>
                <a:lnTo>
                  <a:pt x="2347617" y="635550"/>
                </a:lnTo>
                <a:lnTo>
                  <a:pt x="2349245" y="603503"/>
                </a:lnTo>
                <a:lnTo>
                  <a:pt x="2347617" y="571457"/>
                </a:lnTo>
                <a:lnTo>
                  <a:pt x="2334835" y="508712"/>
                </a:lnTo>
                <a:lnTo>
                  <a:pt x="2309893" y="448040"/>
                </a:lnTo>
                <a:lnTo>
                  <a:pt x="2273441" y="389777"/>
                </a:lnTo>
                <a:lnTo>
                  <a:pt x="2226128" y="334255"/>
                </a:lnTo>
                <a:lnTo>
                  <a:pt x="2198601" y="307627"/>
                </a:lnTo>
                <a:lnTo>
                  <a:pt x="2168603" y="281810"/>
                </a:lnTo>
                <a:lnTo>
                  <a:pt x="2136215" y="256845"/>
                </a:lnTo>
                <a:lnTo>
                  <a:pt x="2101517" y="232774"/>
                </a:lnTo>
                <a:lnTo>
                  <a:pt x="2064591" y="209639"/>
                </a:lnTo>
                <a:lnTo>
                  <a:pt x="2025519" y="187482"/>
                </a:lnTo>
                <a:lnTo>
                  <a:pt x="1984380" y="166345"/>
                </a:lnTo>
                <a:lnTo>
                  <a:pt x="1941257" y="146268"/>
                </a:lnTo>
                <a:lnTo>
                  <a:pt x="1896231" y="127295"/>
                </a:lnTo>
                <a:lnTo>
                  <a:pt x="1849382" y="109466"/>
                </a:lnTo>
                <a:lnTo>
                  <a:pt x="1800793" y="92824"/>
                </a:lnTo>
                <a:lnTo>
                  <a:pt x="1750543" y="77409"/>
                </a:lnTo>
                <a:lnTo>
                  <a:pt x="1698716" y="63265"/>
                </a:lnTo>
                <a:lnTo>
                  <a:pt x="1645390" y="50432"/>
                </a:lnTo>
                <a:lnTo>
                  <a:pt x="1590649" y="38953"/>
                </a:lnTo>
                <a:lnTo>
                  <a:pt x="1534572" y="28869"/>
                </a:lnTo>
                <a:lnTo>
                  <a:pt x="1477242" y="20222"/>
                </a:lnTo>
                <a:lnTo>
                  <a:pt x="1418738" y="13053"/>
                </a:lnTo>
                <a:lnTo>
                  <a:pt x="1359144" y="7405"/>
                </a:lnTo>
                <a:lnTo>
                  <a:pt x="1298539" y="3319"/>
                </a:lnTo>
                <a:lnTo>
                  <a:pt x="1237005" y="836"/>
                </a:lnTo>
                <a:lnTo>
                  <a:pt x="11746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28107" y="2216276"/>
            <a:ext cx="2349500" cy="1207135"/>
          </a:xfrm>
          <a:custGeom>
            <a:avLst/>
            <a:gdLst/>
            <a:ahLst/>
            <a:cxnLst/>
            <a:rect l="l" t="t" r="r" b="b"/>
            <a:pathLst>
              <a:path w="2349500" h="1207135">
                <a:moveTo>
                  <a:pt x="0" y="603503"/>
                </a:moveTo>
                <a:lnTo>
                  <a:pt x="6458" y="539846"/>
                </a:lnTo>
                <a:lnTo>
                  <a:pt x="25402" y="478096"/>
                </a:lnTo>
                <a:lnTo>
                  <a:pt x="56180" y="418587"/>
                </a:lnTo>
                <a:lnTo>
                  <a:pt x="98144" y="361652"/>
                </a:lnTo>
                <a:lnTo>
                  <a:pt x="150644" y="307627"/>
                </a:lnTo>
                <a:lnTo>
                  <a:pt x="180642" y="281810"/>
                </a:lnTo>
                <a:lnTo>
                  <a:pt x="213030" y="256845"/>
                </a:lnTo>
                <a:lnTo>
                  <a:pt x="247728" y="232774"/>
                </a:lnTo>
                <a:lnTo>
                  <a:pt x="284654" y="209639"/>
                </a:lnTo>
                <a:lnTo>
                  <a:pt x="323726" y="187482"/>
                </a:lnTo>
                <a:lnTo>
                  <a:pt x="364865" y="166345"/>
                </a:lnTo>
                <a:lnTo>
                  <a:pt x="407988" y="146268"/>
                </a:lnTo>
                <a:lnTo>
                  <a:pt x="453014" y="127295"/>
                </a:lnTo>
                <a:lnTo>
                  <a:pt x="499863" y="109466"/>
                </a:lnTo>
                <a:lnTo>
                  <a:pt x="548452" y="92824"/>
                </a:lnTo>
                <a:lnTo>
                  <a:pt x="598702" y="77409"/>
                </a:lnTo>
                <a:lnTo>
                  <a:pt x="650529" y="63265"/>
                </a:lnTo>
                <a:lnTo>
                  <a:pt x="703855" y="50432"/>
                </a:lnTo>
                <a:lnTo>
                  <a:pt x="758596" y="38953"/>
                </a:lnTo>
                <a:lnTo>
                  <a:pt x="814673" y="28869"/>
                </a:lnTo>
                <a:lnTo>
                  <a:pt x="872003" y="20222"/>
                </a:lnTo>
                <a:lnTo>
                  <a:pt x="930507" y="13053"/>
                </a:lnTo>
                <a:lnTo>
                  <a:pt x="990101" y="7405"/>
                </a:lnTo>
                <a:lnTo>
                  <a:pt x="1050706" y="3319"/>
                </a:lnTo>
                <a:lnTo>
                  <a:pt x="1112240" y="836"/>
                </a:lnTo>
                <a:lnTo>
                  <a:pt x="1174622" y="0"/>
                </a:lnTo>
                <a:lnTo>
                  <a:pt x="1237005" y="836"/>
                </a:lnTo>
                <a:lnTo>
                  <a:pt x="1298539" y="3319"/>
                </a:lnTo>
                <a:lnTo>
                  <a:pt x="1359144" y="7405"/>
                </a:lnTo>
                <a:lnTo>
                  <a:pt x="1418738" y="13053"/>
                </a:lnTo>
                <a:lnTo>
                  <a:pt x="1477242" y="20222"/>
                </a:lnTo>
                <a:lnTo>
                  <a:pt x="1534572" y="28869"/>
                </a:lnTo>
                <a:lnTo>
                  <a:pt x="1590649" y="38953"/>
                </a:lnTo>
                <a:lnTo>
                  <a:pt x="1645390" y="50432"/>
                </a:lnTo>
                <a:lnTo>
                  <a:pt x="1698716" y="63265"/>
                </a:lnTo>
                <a:lnTo>
                  <a:pt x="1750543" y="77409"/>
                </a:lnTo>
                <a:lnTo>
                  <a:pt x="1800793" y="92824"/>
                </a:lnTo>
                <a:lnTo>
                  <a:pt x="1849382" y="109466"/>
                </a:lnTo>
                <a:lnTo>
                  <a:pt x="1896231" y="127295"/>
                </a:lnTo>
                <a:lnTo>
                  <a:pt x="1941257" y="146268"/>
                </a:lnTo>
                <a:lnTo>
                  <a:pt x="1984380" y="166345"/>
                </a:lnTo>
                <a:lnTo>
                  <a:pt x="2025519" y="187482"/>
                </a:lnTo>
                <a:lnTo>
                  <a:pt x="2064591" y="209639"/>
                </a:lnTo>
                <a:lnTo>
                  <a:pt x="2101517" y="232774"/>
                </a:lnTo>
                <a:lnTo>
                  <a:pt x="2136215" y="256845"/>
                </a:lnTo>
                <a:lnTo>
                  <a:pt x="2168603" y="281810"/>
                </a:lnTo>
                <a:lnTo>
                  <a:pt x="2198601" y="307627"/>
                </a:lnTo>
                <a:lnTo>
                  <a:pt x="2226128" y="334255"/>
                </a:lnTo>
                <a:lnTo>
                  <a:pt x="2273441" y="389777"/>
                </a:lnTo>
                <a:lnTo>
                  <a:pt x="2309893" y="448040"/>
                </a:lnTo>
                <a:lnTo>
                  <a:pt x="2334835" y="508712"/>
                </a:lnTo>
                <a:lnTo>
                  <a:pt x="2347617" y="571457"/>
                </a:lnTo>
                <a:lnTo>
                  <a:pt x="2349245" y="603503"/>
                </a:lnTo>
                <a:lnTo>
                  <a:pt x="2347617" y="635550"/>
                </a:lnTo>
                <a:lnTo>
                  <a:pt x="2334835" y="698295"/>
                </a:lnTo>
                <a:lnTo>
                  <a:pt x="2309893" y="758967"/>
                </a:lnTo>
                <a:lnTo>
                  <a:pt x="2273441" y="817230"/>
                </a:lnTo>
                <a:lnTo>
                  <a:pt x="2226128" y="872752"/>
                </a:lnTo>
                <a:lnTo>
                  <a:pt x="2198601" y="899380"/>
                </a:lnTo>
                <a:lnTo>
                  <a:pt x="2168603" y="925197"/>
                </a:lnTo>
                <a:lnTo>
                  <a:pt x="2136215" y="950162"/>
                </a:lnTo>
                <a:lnTo>
                  <a:pt x="2101517" y="974233"/>
                </a:lnTo>
                <a:lnTo>
                  <a:pt x="2064591" y="997368"/>
                </a:lnTo>
                <a:lnTo>
                  <a:pt x="2025519" y="1019525"/>
                </a:lnTo>
                <a:lnTo>
                  <a:pt x="1984380" y="1040662"/>
                </a:lnTo>
                <a:lnTo>
                  <a:pt x="1941257" y="1060739"/>
                </a:lnTo>
                <a:lnTo>
                  <a:pt x="1896231" y="1079712"/>
                </a:lnTo>
                <a:lnTo>
                  <a:pt x="1849382" y="1097541"/>
                </a:lnTo>
                <a:lnTo>
                  <a:pt x="1800793" y="1114183"/>
                </a:lnTo>
                <a:lnTo>
                  <a:pt x="1750543" y="1129598"/>
                </a:lnTo>
                <a:lnTo>
                  <a:pt x="1698716" y="1143742"/>
                </a:lnTo>
                <a:lnTo>
                  <a:pt x="1645390" y="1156575"/>
                </a:lnTo>
                <a:lnTo>
                  <a:pt x="1590649" y="1168054"/>
                </a:lnTo>
                <a:lnTo>
                  <a:pt x="1534572" y="1178138"/>
                </a:lnTo>
                <a:lnTo>
                  <a:pt x="1477242" y="1186785"/>
                </a:lnTo>
                <a:lnTo>
                  <a:pt x="1418738" y="1193954"/>
                </a:lnTo>
                <a:lnTo>
                  <a:pt x="1359144" y="1199602"/>
                </a:lnTo>
                <a:lnTo>
                  <a:pt x="1298539" y="1203688"/>
                </a:lnTo>
                <a:lnTo>
                  <a:pt x="1237005" y="1206171"/>
                </a:lnTo>
                <a:lnTo>
                  <a:pt x="1174622" y="1207008"/>
                </a:lnTo>
                <a:lnTo>
                  <a:pt x="1112240" y="1206171"/>
                </a:lnTo>
                <a:lnTo>
                  <a:pt x="1050706" y="1203688"/>
                </a:lnTo>
                <a:lnTo>
                  <a:pt x="990101" y="1199602"/>
                </a:lnTo>
                <a:lnTo>
                  <a:pt x="930507" y="1193954"/>
                </a:lnTo>
                <a:lnTo>
                  <a:pt x="872003" y="1186785"/>
                </a:lnTo>
                <a:lnTo>
                  <a:pt x="814673" y="1178138"/>
                </a:lnTo>
                <a:lnTo>
                  <a:pt x="758596" y="1168054"/>
                </a:lnTo>
                <a:lnTo>
                  <a:pt x="703855" y="1156575"/>
                </a:lnTo>
                <a:lnTo>
                  <a:pt x="650529" y="1143742"/>
                </a:lnTo>
                <a:lnTo>
                  <a:pt x="598702" y="1129598"/>
                </a:lnTo>
                <a:lnTo>
                  <a:pt x="548452" y="1114183"/>
                </a:lnTo>
                <a:lnTo>
                  <a:pt x="499863" y="1097541"/>
                </a:lnTo>
                <a:lnTo>
                  <a:pt x="453014" y="1079712"/>
                </a:lnTo>
                <a:lnTo>
                  <a:pt x="407988" y="1060739"/>
                </a:lnTo>
                <a:lnTo>
                  <a:pt x="364865" y="1040662"/>
                </a:lnTo>
                <a:lnTo>
                  <a:pt x="323726" y="1019525"/>
                </a:lnTo>
                <a:lnTo>
                  <a:pt x="284654" y="997368"/>
                </a:lnTo>
                <a:lnTo>
                  <a:pt x="247728" y="974233"/>
                </a:lnTo>
                <a:lnTo>
                  <a:pt x="213030" y="950162"/>
                </a:lnTo>
                <a:lnTo>
                  <a:pt x="180642" y="925197"/>
                </a:lnTo>
                <a:lnTo>
                  <a:pt x="150644" y="899380"/>
                </a:lnTo>
                <a:lnTo>
                  <a:pt x="123117" y="872752"/>
                </a:lnTo>
                <a:lnTo>
                  <a:pt x="75804" y="817230"/>
                </a:lnTo>
                <a:lnTo>
                  <a:pt x="39352" y="758967"/>
                </a:lnTo>
                <a:lnTo>
                  <a:pt x="14410" y="698295"/>
                </a:lnTo>
                <a:lnTo>
                  <a:pt x="1628" y="635550"/>
                </a:lnTo>
                <a:lnTo>
                  <a:pt x="0" y="603503"/>
                </a:lnTo>
                <a:close/>
              </a:path>
            </a:pathLst>
          </a:custGeom>
          <a:ln w="129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13307" y="2216276"/>
            <a:ext cx="2197100" cy="1267460"/>
          </a:xfrm>
          <a:custGeom>
            <a:avLst/>
            <a:gdLst/>
            <a:ahLst/>
            <a:cxnLst/>
            <a:rect l="l" t="t" r="r" b="b"/>
            <a:pathLst>
              <a:path w="2197100" h="1267460">
                <a:moveTo>
                  <a:pt x="1098423" y="0"/>
                </a:moveTo>
                <a:lnTo>
                  <a:pt x="1038152" y="937"/>
                </a:lnTo>
                <a:lnTo>
                  <a:pt x="978731" y="3718"/>
                </a:lnTo>
                <a:lnTo>
                  <a:pt x="920244" y="8293"/>
                </a:lnTo>
                <a:lnTo>
                  <a:pt x="862774" y="14615"/>
                </a:lnTo>
                <a:lnTo>
                  <a:pt x="806405" y="22635"/>
                </a:lnTo>
                <a:lnTo>
                  <a:pt x="751222" y="32305"/>
                </a:lnTo>
                <a:lnTo>
                  <a:pt x="697307" y="43576"/>
                </a:lnTo>
                <a:lnTo>
                  <a:pt x="644744" y="56401"/>
                </a:lnTo>
                <a:lnTo>
                  <a:pt x="593618" y="70729"/>
                </a:lnTo>
                <a:lnTo>
                  <a:pt x="544011" y="86515"/>
                </a:lnTo>
                <a:lnTo>
                  <a:pt x="496008" y="103708"/>
                </a:lnTo>
                <a:lnTo>
                  <a:pt x="449692" y="122261"/>
                </a:lnTo>
                <a:lnTo>
                  <a:pt x="405148" y="142125"/>
                </a:lnTo>
                <a:lnTo>
                  <a:pt x="362458" y="163252"/>
                </a:lnTo>
                <a:lnTo>
                  <a:pt x="321706" y="185594"/>
                </a:lnTo>
                <a:lnTo>
                  <a:pt x="282977" y="209102"/>
                </a:lnTo>
                <a:lnTo>
                  <a:pt x="246354" y="233728"/>
                </a:lnTo>
                <a:lnTo>
                  <a:pt x="211921" y="259424"/>
                </a:lnTo>
                <a:lnTo>
                  <a:pt x="179761" y="286141"/>
                </a:lnTo>
                <a:lnTo>
                  <a:pt x="149958" y="313831"/>
                </a:lnTo>
                <a:lnTo>
                  <a:pt x="122597" y="342445"/>
                </a:lnTo>
                <a:lnTo>
                  <a:pt x="97759" y="371936"/>
                </a:lnTo>
                <a:lnTo>
                  <a:pt x="55994" y="433352"/>
                </a:lnTo>
                <a:lnTo>
                  <a:pt x="25333" y="497693"/>
                </a:lnTo>
                <a:lnTo>
                  <a:pt x="6444" y="564572"/>
                </a:lnTo>
                <a:lnTo>
                  <a:pt x="0" y="633602"/>
                </a:lnTo>
                <a:lnTo>
                  <a:pt x="1625" y="668362"/>
                </a:lnTo>
                <a:lnTo>
                  <a:pt x="14375" y="736365"/>
                </a:lnTo>
                <a:lnTo>
                  <a:pt x="39234" y="802024"/>
                </a:lnTo>
                <a:lnTo>
                  <a:pt x="75531" y="864951"/>
                </a:lnTo>
                <a:lnTo>
                  <a:pt x="122597" y="924760"/>
                </a:lnTo>
                <a:lnTo>
                  <a:pt x="149958" y="953374"/>
                </a:lnTo>
                <a:lnTo>
                  <a:pt x="179761" y="981064"/>
                </a:lnTo>
                <a:lnTo>
                  <a:pt x="211921" y="1007781"/>
                </a:lnTo>
                <a:lnTo>
                  <a:pt x="246354" y="1033477"/>
                </a:lnTo>
                <a:lnTo>
                  <a:pt x="282977" y="1058103"/>
                </a:lnTo>
                <a:lnTo>
                  <a:pt x="321706" y="1081611"/>
                </a:lnTo>
                <a:lnTo>
                  <a:pt x="362458" y="1103953"/>
                </a:lnTo>
                <a:lnTo>
                  <a:pt x="405148" y="1125080"/>
                </a:lnTo>
                <a:lnTo>
                  <a:pt x="449692" y="1144944"/>
                </a:lnTo>
                <a:lnTo>
                  <a:pt x="496008" y="1163497"/>
                </a:lnTo>
                <a:lnTo>
                  <a:pt x="544011" y="1180690"/>
                </a:lnTo>
                <a:lnTo>
                  <a:pt x="593618" y="1196476"/>
                </a:lnTo>
                <a:lnTo>
                  <a:pt x="644744" y="1210804"/>
                </a:lnTo>
                <a:lnTo>
                  <a:pt x="697307" y="1223629"/>
                </a:lnTo>
                <a:lnTo>
                  <a:pt x="751222" y="1234900"/>
                </a:lnTo>
                <a:lnTo>
                  <a:pt x="806405" y="1244570"/>
                </a:lnTo>
                <a:lnTo>
                  <a:pt x="862774" y="1252590"/>
                </a:lnTo>
                <a:lnTo>
                  <a:pt x="920244" y="1258912"/>
                </a:lnTo>
                <a:lnTo>
                  <a:pt x="978731" y="1263487"/>
                </a:lnTo>
                <a:lnTo>
                  <a:pt x="1038152" y="1266268"/>
                </a:lnTo>
                <a:lnTo>
                  <a:pt x="1098423" y="1267206"/>
                </a:lnTo>
                <a:lnTo>
                  <a:pt x="1158693" y="1266268"/>
                </a:lnTo>
                <a:lnTo>
                  <a:pt x="1218114" y="1263487"/>
                </a:lnTo>
                <a:lnTo>
                  <a:pt x="1276601" y="1258912"/>
                </a:lnTo>
                <a:lnTo>
                  <a:pt x="1334071" y="1252590"/>
                </a:lnTo>
                <a:lnTo>
                  <a:pt x="1390440" y="1244570"/>
                </a:lnTo>
                <a:lnTo>
                  <a:pt x="1445623" y="1234900"/>
                </a:lnTo>
                <a:lnTo>
                  <a:pt x="1499538" y="1223629"/>
                </a:lnTo>
                <a:lnTo>
                  <a:pt x="1552101" y="1210804"/>
                </a:lnTo>
                <a:lnTo>
                  <a:pt x="1603227" y="1196476"/>
                </a:lnTo>
                <a:lnTo>
                  <a:pt x="1652834" y="1180690"/>
                </a:lnTo>
                <a:lnTo>
                  <a:pt x="1700837" y="1163497"/>
                </a:lnTo>
                <a:lnTo>
                  <a:pt x="1747153" y="1144944"/>
                </a:lnTo>
                <a:lnTo>
                  <a:pt x="1791697" y="1125080"/>
                </a:lnTo>
                <a:lnTo>
                  <a:pt x="1834387" y="1103953"/>
                </a:lnTo>
                <a:lnTo>
                  <a:pt x="1875139" y="1081611"/>
                </a:lnTo>
                <a:lnTo>
                  <a:pt x="1913868" y="1058103"/>
                </a:lnTo>
                <a:lnTo>
                  <a:pt x="1950491" y="1033477"/>
                </a:lnTo>
                <a:lnTo>
                  <a:pt x="1984924" y="1007781"/>
                </a:lnTo>
                <a:lnTo>
                  <a:pt x="2017084" y="981064"/>
                </a:lnTo>
                <a:lnTo>
                  <a:pt x="2046887" y="953374"/>
                </a:lnTo>
                <a:lnTo>
                  <a:pt x="2074248" y="924760"/>
                </a:lnTo>
                <a:lnTo>
                  <a:pt x="2099086" y="895269"/>
                </a:lnTo>
                <a:lnTo>
                  <a:pt x="2140851" y="833853"/>
                </a:lnTo>
                <a:lnTo>
                  <a:pt x="2171512" y="769512"/>
                </a:lnTo>
                <a:lnTo>
                  <a:pt x="2190401" y="702633"/>
                </a:lnTo>
                <a:lnTo>
                  <a:pt x="2196846" y="633602"/>
                </a:lnTo>
                <a:lnTo>
                  <a:pt x="2195220" y="598843"/>
                </a:lnTo>
                <a:lnTo>
                  <a:pt x="2182470" y="530840"/>
                </a:lnTo>
                <a:lnTo>
                  <a:pt x="2157611" y="465181"/>
                </a:lnTo>
                <a:lnTo>
                  <a:pt x="2121314" y="402254"/>
                </a:lnTo>
                <a:lnTo>
                  <a:pt x="2074248" y="342445"/>
                </a:lnTo>
                <a:lnTo>
                  <a:pt x="2046887" y="313831"/>
                </a:lnTo>
                <a:lnTo>
                  <a:pt x="2017084" y="286141"/>
                </a:lnTo>
                <a:lnTo>
                  <a:pt x="1984924" y="259424"/>
                </a:lnTo>
                <a:lnTo>
                  <a:pt x="1950491" y="233728"/>
                </a:lnTo>
                <a:lnTo>
                  <a:pt x="1913868" y="209102"/>
                </a:lnTo>
                <a:lnTo>
                  <a:pt x="1875139" y="185594"/>
                </a:lnTo>
                <a:lnTo>
                  <a:pt x="1834387" y="163252"/>
                </a:lnTo>
                <a:lnTo>
                  <a:pt x="1791697" y="142125"/>
                </a:lnTo>
                <a:lnTo>
                  <a:pt x="1747153" y="122261"/>
                </a:lnTo>
                <a:lnTo>
                  <a:pt x="1700837" y="103708"/>
                </a:lnTo>
                <a:lnTo>
                  <a:pt x="1652834" y="86515"/>
                </a:lnTo>
                <a:lnTo>
                  <a:pt x="1603227" y="70729"/>
                </a:lnTo>
                <a:lnTo>
                  <a:pt x="1552101" y="56401"/>
                </a:lnTo>
                <a:lnTo>
                  <a:pt x="1499538" y="43576"/>
                </a:lnTo>
                <a:lnTo>
                  <a:pt x="1445623" y="32305"/>
                </a:lnTo>
                <a:lnTo>
                  <a:pt x="1390440" y="22635"/>
                </a:lnTo>
                <a:lnTo>
                  <a:pt x="1334071" y="14615"/>
                </a:lnTo>
                <a:lnTo>
                  <a:pt x="1276601" y="8293"/>
                </a:lnTo>
                <a:lnTo>
                  <a:pt x="1218114" y="3718"/>
                </a:lnTo>
                <a:lnTo>
                  <a:pt x="1158693" y="937"/>
                </a:lnTo>
                <a:lnTo>
                  <a:pt x="10984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13307" y="2216276"/>
            <a:ext cx="2197100" cy="1267460"/>
          </a:xfrm>
          <a:custGeom>
            <a:avLst/>
            <a:gdLst/>
            <a:ahLst/>
            <a:cxnLst/>
            <a:rect l="l" t="t" r="r" b="b"/>
            <a:pathLst>
              <a:path w="2197100" h="1267460">
                <a:moveTo>
                  <a:pt x="0" y="633602"/>
                </a:moveTo>
                <a:lnTo>
                  <a:pt x="6444" y="564572"/>
                </a:lnTo>
                <a:lnTo>
                  <a:pt x="25333" y="497693"/>
                </a:lnTo>
                <a:lnTo>
                  <a:pt x="55994" y="433352"/>
                </a:lnTo>
                <a:lnTo>
                  <a:pt x="97759" y="371936"/>
                </a:lnTo>
                <a:lnTo>
                  <a:pt x="122597" y="342445"/>
                </a:lnTo>
                <a:lnTo>
                  <a:pt x="149958" y="313831"/>
                </a:lnTo>
                <a:lnTo>
                  <a:pt x="179761" y="286141"/>
                </a:lnTo>
                <a:lnTo>
                  <a:pt x="211921" y="259424"/>
                </a:lnTo>
                <a:lnTo>
                  <a:pt x="246354" y="233728"/>
                </a:lnTo>
                <a:lnTo>
                  <a:pt x="282977" y="209102"/>
                </a:lnTo>
                <a:lnTo>
                  <a:pt x="321706" y="185594"/>
                </a:lnTo>
                <a:lnTo>
                  <a:pt x="362458" y="163252"/>
                </a:lnTo>
                <a:lnTo>
                  <a:pt x="405148" y="142125"/>
                </a:lnTo>
                <a:lnTo>
                  <a:pt x="449692" y="122261"/>
                </a:lnTo>
                <a:lnTo>
                  <a:pt x="496008" y="103708"/>
                </a:lnTo>
                <a:lnTo>
                  <a:pt x="544011" y="86515"/>
                </a:lnTo>
                <a:lnTo>
                  <a:pt x="593618" y="70729"/>
                </a:lnTo>
                <a:lnTo>
                  <a:pt x="644744" y="56401"/>
                </a:lnTo>
                <a:lnTo>
                  <a:pt x="697307" y="43576"/>
                </a:lnTo>
                <a:lnTo>
                  <a:pt x="751222" y="32305"/>
                </a:lnTo>
                <a:lnTo>
                  <a:pt x="806405" y="22635"/>
                </a:lnTo>
                <a:lnTo>
                  <a:pt x="862774" y="14615"/>
                </a:lnTo>
                <a:lnTo>
                  <a:pt x="920244" y="8293"/>
                </a:lnTo>
                <a:lnTo>
                  <a:pt x="978731" y="3718"/>
                </a:lnTo>
                <a:lnTo>
                  <a:pt x="1038152" y="937"/>
                </a:lnTo>
                <a:lnTo>
                  <a:pt x="1098423" y="0"/>
                </a:lnTo>
                <a:lnTo>
                  <a:pt x="1158693" y="937"/>
                </a:lnTo>
                <a:lnTo>
                  <a:pt x="1218114" y="3718"/>
                </a:lnTo>
                <a:lnTo>
                  <a:pt x="1276601" y="8293"/>
                </a:lnTo>
                <a:lnTo>
                  <a:pt x="1334071" y="14615"/>
                </a:lnTo>
                <a:lnTo>
                  <a:pt x="1390440" y="22635"/>
                </a:lnTo>
                <a:lnTo>
                  <a:pt x="1445623" y="32305"/>
                </a:lnTo>
                <a:lnTo>
                  <a:pt x="1499538" y="43576"/>
                </a:lnTo>
                <a:lnTo>
                  <a:pt x="1552101" y="56401"/>
                </a:lnTo>
                <a:lnTo>
                  <a:pt x="1603227" y="70729"/>
                </a:lnTo>
                <a:lnTo>
                  <a:pt x="1652834" y="86515"/>
                </a:lnTo>
                <a:lnTo>
                  <a:pt x="1700837" y="103708"/>
                </a:lnTo>
                <a:lnTo>
                  <a:pt x="1747153" y="122261"/>
                </a:lnTo>
                <a:lnTo>
                  <a:pt x="1791697" y="142125"/>
                </a:lnTo>
                <a:lnTo>
                  <a:pt x="1834387" y="163252"/>
                </a:lnTo>
                <a:lnTo>
                  <a:pt x="1875139" y="185594"/>
                </a:lnTo>
                <a:lnTo>
                  <a:pt x="1913868" y="209102"/>
                </a:lnTo>
                <a:lnTo>
                  <a:pt x="1950491" y="233728"/>
                </a:lnTo>
                <a:lnTo>
                  <a:pt x="1984924" y="259424"/>
                </a:lnTo>
                <a:lnTo>
                  <a:pt x="2017084" y="286141"/>
                </a:lnTo>
                <a:lnTo>
                  <a:pt x="2046887" y="313831"/>
                </a:lnTo>
                <a:lnTo>
                  <a:pt x="2074248" y="342445"/>
                </a:lnTo>
                <a:lnTo>
                  <a:pt x="2099086" y="371936"/>
                </a:lnTo>
                <a:lnTo>
                  <a:pt x="2140851" y="433352"/>
                </a:lnTo>
                <a:lnTo>
                  <a:pt x="2171512" y="497693"/>
                </a:lnTo>
                <a:lnTo>
                  <a:pt x="2190401" y="564572"/>
                </a:lnTo>
                <a:lnTo>
                  <a:pt x="2196846" y="633602"/>
                </a:lnTo>
                <a:lnTo>
                  <a:pt x="2195220" y="668362"/>
                </a:lnTo>
                <a:lnTo>
                  <a:pt x="2182470" y="736365"/>
                </a:lnTo>
                <a:lnTo>
                  <a:pt x="2157611" y="802024"/>
                </a:lnTo>
                <a:lnTo>
                  <a:pt x="2121314" y="864951"/>
                </a:lnTo>
                <a:lnTo>
                  <a:pt x="2074248" y="924760"/>
                </a:lnTo>
                <a:lnTo>
                  <a:pt x="2046887" y="953374"/>
                </a:lnTo>
                <a:lnTo>
                  <a:pt x="2017084" y="981064"/>
                </a:lnTo>
                <a:lnTo>
                  <a:pt x="1984924" y="1007781"/>
                </a:lnTo>
                <a:lnTo>
                  <a:pt x="1950491" y="1033477"/>
                </a:lnTo>
                <a:lnTo>
                  <a:pt x="1913868" y="1058103"/>
                </a:lnTo>
                <a:lnTo>
                  <a:pt x="1875139" y="1081611"/>
                </a:lnTo>
                <a:lnTo>
                  <a:pt x="1834387" y="1103953"/>
                </a:lnTo>
                <a:lnTo>
                  <a:pt x="1791697" y="1125080"/>
                </a:lnTo>
                <a:lnTo>
                  <a:pt x="1747153" y="1144944"/>
                </a:lnTo>
                <a:lnTo>
                  <a:pt x="1700837" y="1163497"/>
                </a:lnTo>
                <a:lnTo>
                  <a:pt x="1652834" y="1180690"/>
                </a:lnTo>
                <a:lnTo>
                  <a:pt x="1603227" y="1196476"/>
                </a:lnTo>
                <a:lnTo>
                  <a:pt x="1552101" y="1210804"/>
                </a:lnTo>
                <a:lnTo>
                  <a:pt x="1499538" y="1223629"/>
                </a:lnTo>
                <a:lnTo>
                  <a:pt x="1445623" y="1234900"/>
                </a:lnTo>
                <a:lnTo>
                  <a:pt x="1390440" y="1244570"/>
                </a:lnTo>
                <a:lnTo>
                  <a:pt x="1334071" y="1252590"/>
                </a:lnTo>
                <a:lnTo>
                  <a:pt x="1276601" y="1258912"/>
                </a:lnTo>
                <a:lnTo>
                  <a:pt x="1218114" y="1263487"/>
                </a:lnTo>
                <a:lnTo>
                  <a:pt x="1158693" y="1266268"/>
                </a:lnTo>
                <a:lnTo>
                  <a:pt x="1098423" y="1267206"/>
                </a:lnTo>
                <a:lnTo>
                  <a:pt x="1038152" y="1266268"/>
                </a:lnTo>
                <a:lnTo>
                  <a:pt x="978731" y="1263487"/>
                </a:lnTo>
                <a:lnTo>
                  <a:pt x="920244" y="1258912"/>
                </a:lnTo>
                <a:lnTo>
                  <a:pt x="862774" y="1252590"/>
                </a:lnTo>
                <a:lnTo>
                  <a:pt x="806405" y="1244570"/>
                </a:lnTo>
                <a:lnTo>
                  <a:pt x="751222" y="1234900"/>
                </a:lnTo>
                <a:lnTo>
                  <a:pt x="697307" y="1223629"/>
                </a:lnTo>
                <a:lnTo>
                  <a:pt x="644744" y="1210804"/>
                </a:lnTo>
                <a:lnTo>
                  <a:pt x="593618" y="1196476"/>
                </a:lnTo>
                <a:lnTo>
                  <a:pt x="544011" y="1180690"/>
                </a:lnTo>
                <a:lnTo>
                  <a:pt x="496008" y="1163497"/>
                </a:lnTo>
                <a:lnTo>
                  <a:pt x="449692" y="1144944"/>
                </a:lnTo>
                <a:lnTo>
                  <a:pt x="405148" y="1125080"/>
                </a:lnTo>
                <a:lnTo>
                  <a:pt x="362458" y="1103953"/>
                </a:lnTo>
                <a:lnTo>
                  <a:pt x="321706" y="1081611"/>
                </a:lnTo>
                <a:lnTo>
                  <a:pt x="282977" y="1058103"/>
                </a:lnTo>
                <a:lnTo>
                  <a:pt x="246354" y="1033477"/>
                </a:lnTo>
                <a:lnTo>
                  <a:pt x="211921" y="1007781"/>
                </a:lnTo>
                <a:lnTo>
                  <a:pt x="179761" y="981064"/>
                </a:lnTo>
                <a:lnTo>
                  <a:pt x="149958" y="953374"/>
                </a:lnTo>
                <a:lnTo>
                  <a:pt x="122597" y="924760"/>
                </a:lnTo>
                <a:lnTo>
                  <a:pt x="97759" y="895269"/>
                </a:lnTo>
                <a:lnTo>
                  <a:pt x="55994" y="833853"/>
                </a:lnTo>
                <a:lnTo>
                  <a:pt x="25333" y="769512"/>
                </a:lnTo>
                <a:lnTo>
                  <a:pt x="6444" y="702633"/>
                </a:lnTo>
                <a:lnTo>
                  <a:pt x="0" y="633602"/>
                </a:lnTo>
                <a:close/>
              </a:path>
            </a:pathLst>
          </a:custGeom>
          <a:ln w="129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864614" y="2399182"/>
            <a:ext cx="1181735" cy="927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 marR="5080" indent="-6985" algn="just">
              <a:lnSpc>
                <a:spcPct val="100200"/>
              </a:lnSpc>
            </a:pPr>
            <a:r>
              <a:rPr sz="2000" b="1" spc="-5" dirty="0">
                <a:latin typeface="Arial"/>
                <a:cs typeface="Arial"/>
              </a:rPr>
              <a:t>Informed, Activated Patient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10788" y="2438653"/>
            <a:ext cx="2044064" cy="862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89535">
              <a:lnSpc>
                <a:spcPct val="100000"/>
              </a:lnSpc>
            </a:pPr>
            <a:r>
              <a:rPr sz="2800" b="1" dirty="0">
                <a:solidFill>
                  <a:srgbClr val="1F487C"/>
                </a:solidFill>
                <a:latin typeface="Arial"/>
                <a:cs typeface="Arial"/>
              </a:rPr>
              <a:t>Productive Intera</a:t>
            </a:r>
            <a:r>
              <a:rPr sz="2800" b="1" spc="5" dirty="0">
                <a:solidFill>
                  <a:srgbClr val="1F487C"/>
                </a:solidFill>
                <a:latin typeface="Arial"/>
                <a:cs typeface="Arial"/>
              </a:rPr>
              <a:t>c</a:t>
            </a:r>
            <a:r>
              <a:rPr sz="2800" b="1" dirty="0">
                <a:solidFill>
                  <a:srgbClr val="1F487C"/>
                </a:solidFill>
                <a:latin typeface="Arial"/>
                <a:cs typeface="Arial"/>
              </a:rPr>
              <a:t>tions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366134" y="2326004"/>
            <a:ext cx="2296795" cy="76200"/>
          </a:xfrm>
          <a:custGeom>
            <a:avLst/>
            <a:gdLst/>
            <a:ahLst/>
            <a:cxnLst/>
            <a:rect l="l" t="t" r="r" b="b"/>
            <a:pathLst>
              <a:path w="229679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577"/>
                </a:lnTo>
                <a:lnTo>
                  <a:pt x="63500" y="44577"/>
                </a:lnTo>
                <a:lnTo>
                  <a:pt x="63500" y="31623"/>
                </a:lnTo>
                <a:lnTo>
                  <a:pt x="76200" y="31623"/>
                </a:lnTo>
                <a:lnTo>
                  <a:pt x="76200" y="0"/>
                </a:lnTo>
                <a:close/>
              </a:path>
              <a:path w="2296795" h="76200">
                <a:moveTo>
                  <a:pt x="2220467" y="0"/>
                </a:moveTo>
                <a:lnTo>
                  <a:pt x="2220467" y="76200"/>
                </a:lnTo>
                <a:lnTo>
                  <a:pt x="2283713" y="44577"/>
                </a:lnTo>
                <a:lnTo>
                  <a:pt x="2233167" y="44577"/>
                </a:lnTo>
                <a:lnTo>
                  <a:pt x="2233167" y="31623"/>
                </a:lnTo>
                <a:lnTo>
                  <a:pt x="2283714" y="31623"/>
                </a:lnTo>
                <a:lnTo>
                  <a:pt x="2220467" y="0"/>
                </a:lnTo>
                <a:close/>
              </a:path>
              <a:path w="2296795" h="76200">
                <a:moveTo>
                  <a:pt x="76200" y="31623"/>
                </a:moveTo>
                <a:lnTo>
                  <a:pt x="63500" y="31623"/>
                </a:lnTo>
                <a:lnTo>
                  <a:pt x="63500" y="44577"/>
                </a:lnTo>
                <a:lnTo>
                  <a:pt x="76200" y="44577"/>
                </a:lnTo>
                <a:lnTo>
                  <a:pt x="76200" y="31623"/>
                </a:lnTo>
                <a:close/>
              </a:path>
              <a:path w="2296795" h="76200">
                <a:moveTo>
                  <a:pt x="2220467" y="31623"/>
                </a:moveTo>
                <a:lnTo>
                  <a:pt x="76200" y="31623"/>
                </a:lnTo>
                <a:lnTo>
                  <a:pt x="76200" y="44577"/>
                </a:lnTo>
                <a:lnTo>
                  <a:pt x="2220467" y="44577"/>
                </a:lnTo>
                <a:lnTo>
                  <a:pt x="2220467" y="31623"/>
                </a:lnTo>
                <a:close/>
              </a:path>
              <a:path w="2296795" h="76200">
                <a:moveTo>
                  <a:pt x="2283714" y="31623"/>
                </a:moveTo>
                <a:lnTo>
                  <a:pt x="2233167" y="31623"/>
                </a:lnTo>
                <a:lnTo>
                  <a:pt x="2233167" y="44577"/>
                </a:lnTo>
                <a:lnTo>
                  <a:pt x="2283713" y="44577"/>
                </a:lnTo>
                <a:lnTo>
                  <a:pt x="2296667" y="38100"/>
                </a:lnTo>
                <a:lnTo>
                  <a:pt x="2283714" y="316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078982" y="2385567"/>
            <a:ext cx="1125855" cy="924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Prepared Practice </a:t>
            </a:r>
            <a:r>
              <a:rPr sz="2000" b="1" spc="-160" dirty="0">
                <a:latin typeface="Arial"/>
                <a:cs typeface="Arial"/>
              </a:rPr>
              <a:t>T</a:t>
            </a:r>
            <a:r>
              <a:rPr sz="2000" b="1" spc="-5" dirty="0">
                <a:latin typeface="Arial"/>
                <a:cs typeface="Arial"/>
              </a:rPr>
              <a:t>eam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366134" y="3392804"/>
            <a:ext cx="2296795" cy="76200"/>
          </a:xfrm>
          <a:custGeom>
            <a:avLst/>
            <a:gdLst/>
            <a:ahLst/>
            <a:cxnLst/>
            <a:rect l="l" t="t" r="r" b="b"/>
            <a:pathLst>
              <a:path w="229679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577"/>
                </a:lnTo>
                <a:lnTo>
                  <a:pt x="63500" y="44577"/>
                </a:lnTo>
                <a:lnTo>
                  <a:pt x="63500" y="31623"/>
                </a:lnTo>
                <a:lnTo>
                  <a:pt x="76200" y="31623"/>
                </a:lnTo>
                <a:lnTo>
                  <a:pt x="76200" y="0"/>
                </a:lnTo>
                <a:close/>
              </a:path>
              <a:path w="2296795" h="76200">
                <a:moveTo>
                  <a:pt x="2220467" y="0"/>
                </a:moveTo>
                <a:lnTo>
                  <a:pt x="2220467" y="76200"/>
                </a:lnTo>
                <a:lnTo>
                  <a:pt x="2283713" y="44577"/>
                </a:lnTo>
                <a:lnTo>
                  <a:pt x="2233167" y="44577"/>
                </a:lnTo>
                <a:lnTo>
                  <a:pt x="2233167" y="31623"/>
                </a:lnTo>
                <a:lnTo>
                  <a:pt x="2283714" y="31623"/>
                </a:lnTo>
                <a:lnTo>
                  <a:pt x="2220467" y="0"/>
                </a:lnTo>
                <a:close/>
              </a:path>
              <a:path w="2296795" h="76200">
                <a:moveTo>
                  <a:pt x="76200" y="31623"/>
                </a:moveTo>
                <a:lnTo>
                  <a:pt x="63500" y="31623"/>
                </a:lnTo>
                <a:lnTo>
                  <a:pt x="63500" y="44577"/>
                </a:lnTo>
                <a:lnTo>
                  <a:pt x="76200" y="44577"/>
                </a:lnTo>
                <a:lnTo>
                  <a:pt x="76200" y="31623"/>
                </a:lnTo>
                <a:close/>
              </a:path>
              <a:path w="2296795" h="76200">
                <a:moveTo>
                  <a:pt x="2220467" y="31623"/>
                </a:moveTo>
                <a:lnTo>
                  <a:pt x="76200" y="31623"/>
                </a:lnTo>
                <a:lnTo>
                  <a:pt x="76200" y="44577"/>
                </a:lnTo>
                <a:lnTo>
                  <a:pt x="2220467" y="44577"/>
                </a:lnTo>
                <a:lnTo>
                  <a:pt x="2220467" y="31623"/>
                </a:lnTo>
                <a:close/>
              </a:path>
              <a:path w="2296795" h="76200">
                <a:moveTo>
                  <a:pt x="2283714" y="31623"/>
                </a:moveTo>
                <a:lnTo>
                  <a:pt x="2233167" y="31623"/>
                </a:lnTo>
                <a:lnTo>
                  <a:pt x="2233167" y="44577"/>
                </a:lnTo>
                <a:lnTo>
                  <a:pt x="2283713" y="44577"/>
                </a:lnTo>
                <a:lnTo>
                  <a:pt x="2296667" y="38100"/>
                </a:lnTo>
                <a:lnTo>
                  <a:pt x="2283714" y="316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03832" y="211836"/>
            <a:ext cx="5582412" cy="9540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12035" y="729995"/>
            <a:ext cx="5364479" cy="9540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1958339" y="337311"/>
            <a:ext cx="5043170" cy="1045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400" dirty="0">
                <a:solidFill>
                  <a:srgbClr val="1F487C"/>
                </a:solidFill>
                <a:latin typeface="Arial"/>
                <a:cs typeface="Arial"/>
              </a:rPr>
              <a:t>How would I </a:t>
            </a:r>
            <a:r>
              <a:rPr sz="3400" spc="5" dirty="0">
                <a:solidFill>
                  <a:srgbClr val="1F487C"/>
                </a:solidFill>
                <a:latin typeface="Arial"/>
                <a:cs typeface="Arial"/>
              </a:rPr>
              <a:t>r</a:t>
            </a:r>
            <a:r>
              <a:rPr sz="3400" dirty="0">
                <a:solidFill>
                  <a:srgbClr val="1F487C"/>
                </a:solidFill>
                <a:latin typeface="Arial"/>
                <a:cs typeface="Arial"/>
              </a:rPr>
              <a:t>ecog</a:t>
            </a:r>
            <a:r>
              <a:rPr sz="3400" spc="-15" dirty="0">
                <a:solidFill>
                  <a:srgbClr val="1F487C"/>
                </a:solidFill>
                <a:latin typeface="Arial"/>
                <a:cs typeface="Arial"/>
              </a:rPr>
              <a:t>n</a:t>
            </a:r>
            <a:r>
              <a:rPr sz="3400" dirty="0">
                <a:solidFill>
                  <a:srgbClr val="1F487C"/>
                </a:solidFill>
                <a:latin typeface="Arial"/>
                <a:cs typeface="Arial"/>
              </a:rPr>
              <a:t>ize a</a:t>
            </a:r>
            <a:endParaRPr sz="3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3400" dirty="0">
                <a:solidFill>
                  <a:srgbClr val="1F487C"/>
                </a:solidFill>
                <a:latin typeface="Arial"/>
                <a:cs typeface="Arial"/>
              </a:rPr>
              <a:t>prod</a:t>
            </a:r>
            <a:r>
              <a:rPr sz="3400" spc="-15" dirty="0">
                <a:solidFill>
                  <a:srgbClr val="1F487C"/>
                </a:solidFill>
                <a:latin typeface="Arial"/>
                <a:cs typeface="Arial"/>
              </a:rPr>
              <a:t>u</a:t>
            </a:r>
            <a:r>
              <a:rPr sz="3400" dirty="0">
                <a:solidFill>
                  <a:srgbClr val="1F487C"/>
                </a:solidFill>
                <a:latin typeface="Arial"/>
                <a:cs typeface="Arial"/>
              </a:rPr>
              <a:t>ctive i</a:t>
            </a:r>
            <a:r>
              <a:rPr sz="3400" spc="-15" dirty="0">
                <a:solidFill>
                  <a:srgbClr val="1F487C"/>
                </a:solidFill>
                <a:latin typeface="Arial"/>
                <a:cs typeface="Arial"/>
              </a:rPr>
              <a:t>n</a:t>
            </a:r>
            <a:r>
              <a:rPr sz="3400" dirty="0">
                <a:solidFill>
                  <a:srgbClr val="1F487C"/>
                </a:solidFill>
                <a:latin typeface="Arial"/>
                <a:cs typeface="Arial"/>
              </a:rPr>
              <a:t>teractio</a:t>
            </a:r>
            <a:r>
              <a:rPr sz="3400" spc="-15" dirty="0">
                <a:solidFill>
                  <a:srgbClr val="1F487C"/>
                </a:solidFill>
                <a:latin typeface="Arial"/>
                <a:cs typeface="Arial"/>
              </a:rPr>
              <a:t>n</a:t>
            </a:r>
            <a:r>
              <a:rPr sz="3400" dirty="0">
                <a:solidFill>
                  <a:srgbClr val="1F487C"/>
                </a:solidFill>
                <a:latin typeface="Arial"/>
                <a:cs typeface="Arial"/>
              </a:rPr>
              <a:t>?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" y="248411"/>
            <a:ext cx="8321802" cy="12352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42466" y="390906"/>
            <a:ext cx="6259068" cy="10957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580" y="274700"/>
            <a:ext cx="8229600" cy="114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580" y="274700"/>
            <a:ext cx="8229600" cy="1143000"/>
          </a:xfrm>
          <a:prstGeom prst="rect">
            <a:avLst/>
          </a:prstGeom>
          <a:ln w="9906">
            <a:solidFill>
              <a:srgbClr val="497DBA"/>
            </a:solidFill>
          </a:ln>
        </p:spPr>
        <p:txBody>
          <a:bodyPr vert="horz" wrap="square" lIns="0" tIns="274320" rIns="0" bIns="0" rtlCol="0">
            <a:spAutoFit/>
          </a:bodyPr>
          <a:lstStyle/>
          <a:p>
            <a:pPr marL="1310640">
              <a:lnSpc>
                <a:spcPct val="100000"/>
              </a:lnSpc>
              <a:spcBef>
                <a:spcPts val="2160"/>
              </a:spcBef>
            </a:pPr>
            <a:r>
              <a:rPr sz="3800" spc="-10" dirty="0"/>
              <a:t>Deliver</a:t>
            </a:r>
            <a:r>
              <a:rPr sz="3800" spc="-5" dirty="0"/>
              <a:t>y</a:t>
            </a:r>
            <a:r>
              <a:rPr sz="3800" spc="35" dirty="0"/>
              <a:t> </a:t>
            </a:r>
            <a:r>
              <a:rPr sz="3800" spc="-5" dirty="0"/>
              <a:t>system</a:t>
            </a:r>
            <a:r>
              <a:rPr sz="3800" spc="-10" dirty="0"/>
              <a:t> design</a:t>
            </a:r>
            <a:endParaRPr sz="3800"/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73683" rIns="0" bIns="0" rtlCol="0">
            <a:spAutoFit/>
          </a:bodyPr>
          <a:lstStyle/>
          <a:p>
            <a:pPr marL="533400" indent="-342900">
              <a:lnSpc>
                <a:spcPct val="100000"/>
              </a:lnSpc>
              <a:buFont typeface="Arial"/>
              <a:buChar char="•"/>
              <a:tabLst>
                <a:tab pos="533400" algn="l"/>
              </a:tabLst>
            </a:pP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Clea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r</a:t>
            </a:r>
            <a:r>
              <a:rPr sz="3200" b="1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poin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3200" b="1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o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f access</a:t>
            </a:r>
            <a:endParaRPr sz="3200">
              <a:latin typeface="Tahoma"/>
              <a:cs typeface="Tahoma"/>
            </a:endParaRPr>
          </a:p>
          <a:p>
            <a:pPr marL="5334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533400" algn="l"/>
              </a:tabLst>
            </a:pP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Ass</a:t>
            </a:r>
            <a:r>
              <a:rPr sz="3200" b="1" u="none" spc="-1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ssment</a:t>
            </a:r>
            <a:r>
              <a:rPr sz="3200" b="1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&amp; </a:t>
            </a: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car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b="1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pathw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ays</a:t>
            </a:r>
            <a:endParaRPr sz="3200">
              <a:latin typeface="Tahoma"/>
              <a:cs typeface="Tahoma"/>
            </a:endParaRPr>
          </a:p>
          <a:p>
            <a:pPr marL="5334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533400" algn="l"/>
              </a:tabLst>
            </a:pP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Car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b="1" u="none" spc="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pla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n</a:t>
            </a:r>
            <a:r>
              <a:rPr sz="3200" b="1" u="none" spc="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/cas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b="1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managem</a:t>
            </a:r>
            <a:r>
              <a:rPr sz="3200" b="1" u="none" spc="-2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nt</a:t>
            </a:r>
            <a:endParaRPr sz="3200">
              <a:latin typeface="Tahoma"/>
              <a:cs typeface="Tahoma"/>
            </a:endParaRPr>
          </a:p>
          <a:p>
            <a:pPr marL="5334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533400" algn="l"/>
              </a:tabLst>
            </a:pP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Follo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w</a:t>
            </a:r>
            <a:r>
              <a:rPr sz="3200" b="1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u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p and</a:t>
            </a:r>
            <a:r>
              <a:rPr sz="3200" b="1" u="none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revi</a:t>
            </a:r>
            <a:r>
              <a:rPr sz="3200" b="1" u="none" spc="-20" dirty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w</a:t>
            </a:r>
            <a:endParaRPr sz="3200">
              <a:latin typeface="Tahoma"/>
              <a:cs typeface="Tahoma"/>
            </a:endParaRPr>
          </a:p>
          <a:p>
            <a:pPr marL="5334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533400" algn="l"/>
              </a:tabLst>
            </a:pP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Cultura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l</a:t>
            </a:r>
            <a:r>
              <a:rPr sz="3200" b="1" u="none" spc="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200" b="1" u="none" spc="-10" dirty="0">
                <a:solidFill>
                  <a:srgbClr val="000000"/>
                </a:solidFill>
                <a:latin typeface="Tahoma"/>
                <a:cs typeface="Tahoma"/>
              </a:rPr>
              <a:t>compe</a:t>
            </a:r>
            <a:r>
              <a:rPr sz="3200" b="1" u="none" spc="-15" dirty="0">
                <a:solidFill>
                  <a:srgbClr val="000000"/>
                </a:solidFill>
                <a:latin typeface="Tahoma"/>
                <a:cs typeface="Tahoma"/>
              </a:rPr>
              <a:t>t</a:t>
            </a:r>
            <a:r>
              <a:rPr sz="3200" b="1" u="none" spc="-5" dirty="0">
                <a:solidFill>
                  <a:srgbClr val="000000"/>
                </a:solidFill>
                <a:latin typeface="Tahoma"/>
                <a:cs typeface="Tahoma"/>
              </a:rPr>
              <a:t>ency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" y="248411"/>
            <a:ext cx="8321802" cy="12352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71372" y="390906"/>
            <a:ext cx="7001256" cy="10957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580" y="274700"/>
            <a:ext cx="8229600" cy="114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580" y="274700"/>
            <a:ext cx="8229600" cy="1143000"/>
          </a:xfrm>
          <a:prstGeom prst="rect">
            <a:avLst/>
          </a:prstGeom>
          <a:ln w="9906">
            <a:solidFill>
              <a:srgbClr val="497DBA"/>
            </a:solidFill>
          </a:ln>
        </p:spPr>
        <p:txBody>
          <a:bodyPr vert="horz" wrap="square" lIns="0" tIns="274320" rIns="0" bIns="0" rtlCol="0">
            <a:spAutoFit/>
          </a:bodyPr>
          <a:lstStyle/>
          <a:p>
            <a:pPr marL="939165">
              <a:lnSpc>
                <a:spcPct val="100000"/>
              </a:lnSpc>
              <a:spcBef>
                <a:spcPts val="2160"/>
              </a:spcBef>
            </a:pPr>
            <a:r>
              <a:rPr sz="3800" spc="-10" dirty="0"/>
              <a:t>Sel</a:t>
            </a:r>
            <a:r>
              <a:rPr sz="3800" dirty="0"/>
              <a:t>f</a:t>
            </a:r>
            <a:r>
              <a:rPr sz="3800" spc="-5" dirty="0"/>
              <a:t>-management</a:t>
            </a:r>
            <a:r>
              <a:rPr sz="3800" spc="20" dirty="0"/>
              <a:t> </a:t>
            </a:r>
            <a:r>
              <a:rPr sz="3800" spc="-5" dirty="0"/>
              <a:t>support</a:t>
            </a:r>
            <a:endParaRPr sz="3800"/>
          </a:p>
        </p:txBody>
      </p:sp>
      <p:sp>
        <p:nvSpPr>
          <p:cNvPr id="6" name="object 6"/>
          <p:cNvSpPr txBox="1"/>
          <p:nvPr/>
        </p:nvSpPr>
        <p:spPr>
          <a:xfrm>
            <a:off x="535940" y="1644396"/>
            <a:ext cx="7797800" cy="3658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b="1" spc="-10" dirty="0">
                <a:latin typeface="Tahoma"/>
                <a:cs typeface="Tahoma"/>
              </a:rPr>
              <a:t>Collaborativ</a:t>
            </a:r>
            <a:r>
              <a:rPr sz="3200" b="1" spc="-5" dirty="0">
                <a:latin typeface="Tahoma"/>
                <a:cs typeface="Tahoma"/>
              </a:rPr>
              <a:t>e</a:t>
            </a:r>
            <a:r>
              <a:rPr sz="3200" b="1" spc="15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car</a:t>
            </a:r>
            <a:r>
              <a:rPr sz="3200" b="1" spc="-5" dirty="0">
                <a:latin typeface="Tahoma"/>
                <a:cs typeface="Tahoma"/>
              </a:rPr>
              <a:t>e</a:t>
            </a:r>
            <a:r>
              <a:rPr sz="3200" b="1" spc="5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planning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920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10" dirty="0">
                <a:latin typeface="Tahoma"/>
                <a:cs typeface="Tahoma"/>
              </a:rPr>
              <a:t>Sel</a:t>
            </a:r>
            <a:r>
              <a:rPr sz="3200" b="1" spc="-5" dirty="0">
                <a:latin typeface="Tahoma"/>
                <a:cs typeface="Tahoma"/>
              </a:rPr>
              <a:t>f</a:t>
            </a:r>
            <a:r>
              <a:rPr sz="3200" b="1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manag</a:t>
            </a:r>
            <a:r>
              <a:rPr sz="3200" b="1" spc="-20" dirty="0">
                <a:latin typeface="Tahoma"/>
                <a:cs typeface="Tahoma"/>
              </a:rPr>
              <a:t>e</a:t>
            </a:r>
            <a:r>
              <a:rPr sz="3200" b="1" spc="-5" dirty="0">
                <a:latin typeface="Tahoma"/>
                <a:cs typeface="Tahoma"/>
              </a:rPr>
              <a:t>ment support</a:t>
            </a:r>
            <a:r>
              <a:rPr sz="3200" b="1" spc="-10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str</a:t>
            </a:r>
            <a:r>
              <a:rPr sz="3200" b="1" spc="-15" dirty="0">
                <a:latin typeface="Tahoma"/>
                <a:cs typeface="Tahoma"/>
              </a:rPr>
              <a:t>a</a:t>
            </a:r>
            <a:r>
              <a:rPr sz="3200" b="1" spc="-5" dirty="0">
                <a:latin typeface="Tahoma"/>
                <a:cs typeface="Tahoma"/>
              </a:rPr>
              <a:t>tegi</a:t>
            </a:r>
            <a:r>
              <a:rPr sz="3200" b="1" spc="-25" dirty="0">
                <a:latin typeface="Tahoma"/>
                <a:cs typeface="Tahoma"/>
              </a:rPr>
              <a:t>e</a:t>
            </a:r>
            <a:r>
              <a:rPr sz="3200" b="1" spc="-5" dirty="0">
                <a:latin typeface="Tahoma"/>
                <a:cs typeface="Tahoma"/>
              </a:rPr>
              <a:t>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920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10" dirty="0">
                <a:latin typeface="Tahoma"/>
                <a:cs typeface="Tahoma"/>
              </a:rPr>
              <a:t>Sel</a:t>
            </a:r>
            <a:r>
              <a:rPr sz="3200" b="1" spc="-5" dirty="0">
                <a:latin typeface="Tahoma"/>
                <a:cs typeface="Tahoma"/>
              </a:rPr>
              <a:t>f</a:t>
            </a:r>
            <a:r>
              <a:rPr sz="3200" b="1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manag</a:t>
            </a:r>
            <a:r>
              <a:rPr sz="3200" b="1" spc="-20" dirty="0">
                <a:latin typeface="Tahoma"/>
                <a:cs typeface="Tahoma"/>
              </a:rPr>
              <a:t>e</a:t>
            </a:r>
            <a:r>
              <a:rPr sz="3200" b="1" spc="-5" dirty="0">
                <a:latin typeface="Tahoma"/>
                <a:cs typeface="Tahoma"/>
              </a:rPr>
              <a:t>ment inte</a:t>
            </a:r>
            <a:r>
              <a:rPr sz="3200" b="1" spc="-20" dirty="0">
                <a:latin typeface="Tahoma"/>
                <a:cs typeface="Tahoma"/>
              </a:rPr>
              <a:t>g</a:t>
            </a:r>
            <a:r>
              <a:rPr sz="3200" b="1" spc="-5" dirty="0">
                <a:latin typeface="Tahoma"/>
                <a:cs typeface="Tahoma"/>
              </a:rPr>
              <a:t>rat</a:t>
            </a:r>
            <a:r>
              <a:rPr sz="3200" b="1" spc="-20" dirty="0">
                <a:latin typeface="Tahoma"/>
                <a:cs typeface="Tahoma"/>
              </a:rPr>
              <a:t>e</a:t>
            </a:r>
            <a:r>
              <a:rPr sz="3200" b="1" dirty="0">
                <a:latin typeface="Tahoma"/>
                <a:cs typeface="Tahoma"/>
              </a:rPr>
              <a:t>d</a:t>
            </a:r>
            <a:r>
              <a:rPr sz="3200" b="1" spc="10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into</a:t>
            </a:r>
            <a:endParaRPr sz="32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3200" b="1" spc="-5" dirty="0">
                <a:latin typeface="Tahoma"/>
                <a:cs typeface="Tahoma"/>
              </a:rPr>
              <a:t>se</a:t>
            </a:r>
            <a:r>
              <a:rPr sz="3200" b="1" spc="-20" dirty="0">
                <a:latin typeface="Tahoma"/>
                <a:cs typeface="Tahoma"/>
              </a:rPr>
              <a:t>r</a:t>
            </a:r>
            <a:r>
              <a:rPr sz="3200" b="1" spc="-5" dirty="0">
                <a:latin typeface="Tahoma"/>
                <a:cs typeface="Tahoma"/>
              </a:rPr>
              <a:t>vic</a:t>
            </a:r>
            <a:r>
              <a:rPr sz="3200" b="1" spc="-20" dirty="0">
                <a:latin typeface="Tahoma"/>
                <a:cs typeface="Tahoma"/>
              </a:rPr>
              <a:t>e</a:t>
            </a:r>
            <a:r>
              <a:rPr sz="3200" b="1" spc="-5" dirty="0">
                <a:latin typeface="Tahoma"/>
                <a:cs typeface="Tahoma"/>
              </a:rPr>
              <a:t>s</a:t>
            </a:r>
            <a:endParaRPr sz="3200">
              <a:latin typeface="Tahoma"/>
              <a:cs typeface="Tahoma"/>
            </a:endParaRPr>
          </a:p>
          <a:p>
            <a:pPr marL="355600" marR="1969770" indent="-342900">
              <a:lnSpc>
                <a:spcPct val="100000"/>
              </a:lnSpc>
              <a:spcBef>
                <a:spcPts val="1920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10" dirty="0">
                <a:latin typeface="Tahoma"/>
                <a:cs typeface="Tahoma"/>
              </a:rPr>
              <a:t>Capacit</a:t>
            </a:r>
            <a:r>
              <a:rPr sz="3200" b="1" spc="-5" dirty="0">
                <a:latin typeface="Tahoma"/>
                <a:cs typeface="Tahoma"/>
              </a:rPr>
              <a:t>y</a:t>
            </a:r>
            <a:r>
              <a:rPr sz="3200" b="1" spc="5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building</a:t>
            </a:r>
            <a:r>
              <a:rPr sz="3200" b="1" spc="-10" dirty="0">
                <a:latin typeface="Tahoma"/>
                <a:cs typeface="Tahoma"/>
              </a:rPr>
              <a:t> o</a:t>
            </a:r>
            <a:r>
              <a:rPr sz="3200" b="1" spc="-5" dirty="0">
                <a:latin typeface="Tahoma"/>
                <a:cs typeface="Tahoma"/>
              </a:rPr>
              <a:t>f</a:t>
            </a:r>
            <a:r>
              <a:rPr sz="3200" b="1" spc="5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healt</a:t>
            </a:r>
            <a:r>
              <a:rPr sz="3200" b="1" spc="-5" dirty="0">
                <a:latin typeface="Tahoma"/>
                <a:cs typeface="Tahoma"/>
              </a:rPr>
              <a:t>h </a:t>
            </a:r>
            <a:r>
              <a:rPr sz="3200" b="1" spc="-10" dirty="0">
                <a:latin typeface="Tahoma"/>
                <a:cs typeface="Tahoma"/>
              </a:rPr>
              <a:t>profess</a:t>
            </a:r>
            <a:r>
              <a:rPr sz="3200" b="1" spc="-5" dirty="0">
                <a:latin typeface="Tahoma"/>
                <a:cs typeface="Tahoma"/>
              </a:rPr>
              <a:t>ionals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" y="248411"/>
            <a:ext cx="8321802" cy="12352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42516" y="321563"/>
            <a:ext cx="5458967" cy="1255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580" y="274700"/>
            <a:ext cx="8229600" cy="114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580" y="274700"/>
            <a:ext cx="8229600" cy="1143000"/>
          </a:xfrm>
          <a:prstGeom prst="rect">
            <a:avLst/>
          </a:prstGeom>
          <a:ln w="9906">
            <a:solidFill>
              <a:srgbClr val="497DBA"/>
            </a:solidFill>
          </a:ln>
        </p:spPr>
        <p:txBody>
          <a:bodyPr vert="horz" wrap="square" lIns="0" tIns="227965" rIns="0" bIns="0" rtlCol="0">
            <a:spAutoFit/>
          </a:bodyPr>
          <a:lstStyle/>
          <a:p>
            <a:pPr marL="1756410">
              <a:lnSpc>
                <a:spcPct val="100000"/>
              </a:lnSpc>
              <a:spcBef>
                <a:spcPts val="1795"/>
              </a:spcBef>
            </a:pPr>
            <a:r>
              <a:rPr sz="4400" spc="-10" dirty="0"/>
              <a:t>Decisio</a:t>
            </a:r>
            <a:r>
              <a:rPr sz="4400" spc="-5" dirty="0"/>
              <a:t>n</a:t>
            </a:r>
            <a:r>
              <a:rPr sz="4400" spc="15" dirty="0"/>
              <a:t> </a:t>
            </a:r>
            <a:r>
              <a:rPr sz="4400" spc="-5" dirty="0"/>
              <a:t>support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535940" y="1733296"/>
            <a:ext cx="7490459" cy="3122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214629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b="1" spc="-10" dirty="0">
                <a:latin typeface="Tahoma"/>
                <a:cs typeface="Tahoma"/>
              </a:rPr>
              <a:t>Embe</a:t>
            </a:r>
            <a:r>
              <a:rPr sz="3200" b="1" spc="-5" dirty="0">
                <a:latin typeface="Tahoma"/>
                <a:cs typeface="Tahoma"/>
              </a:rPr>
              <a:t>d</a:t>
            </a:r>
            <a:r>
              <a:rPr sz="3200" b="1" spc="10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evid</a:t>
            </a:r>
            <a:r>
              <a:rPr sz="3200" b="1" spc="-20" dirty="0">
                <a:latin typeface="Tahoma"/>
                <a:cs typeface="Tahoma"/>
              </a:rPr>
              <a:t>e</a:t>
            </a:r>
            <a:r>
              <a:rPr sz="3200" b="1" spc="-10" dirty="0">
                <a:latin typeface="Tahoma"/>
                <a:cs typeface="Tahoma"/>
              </a:rPr>
              <a:t>nc</a:t>
            </a:r>
            <a:r>
              <a:rPr sz="3200" b="1" spc="-5" dirty="0">
                <a:latin typeface="Tahoma"/>
                <a:cs typeface="Tahoma"/>
              </a:rPr>
              <a:t>e-based</a:t>
            </a:r>
            <a:r>
              <a:rPr sz="3200" b="1" spc="10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guidelin</a:t>
            </a:r>
            <a:r>
              <a:rPr sz="3200" b="1" spc="-5" dirty="0">
                <a:latin typeface="Tahoma"/>
                <a:cs typeface="Tahoma"/>
              </a:rPr>
              <a:t>es into a</a:t>
            </a:r>
            <a:r>
              <a:rPr sz="3200" b="1" spc="-15" dirty="0">
                <a:latin typeface="Tahoma"/>
                <a:cs typeface="Tahoma"/>
              </a:rPr>
              <a:t>s</a:t>
            </a:r>
            <a:r>
              <a:rPr sz="3200" b="1" spc="-5" dirty="0">
                <a:latin typeface="Tahoma"/>
                <a:cs typeface="Tahoma"/>
              </a:rPr>
              <a:t>ses</a:t>
            </a:r>
            <a:r>
              <a:rPr sz="3200" b="1" spc="-20" dirty="0">
                <a:latin typeface="Tahoma"/>
                <a:cs typeface="Tahoma"/>
              </a:rPr>
              <a:t>s</a:t>
            </a:r>
            <a:r>
              <a:rPr sz="3200" b="1" spc="-5" dirty="0">
                <a:latin typeface="Tahoma"/>
                <a:cs typeface="Tahoma"/>
              </a:rPr>
              <a:t>ment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10" dirty="0">
                <a:latin typeface="Tahoma"/>
                <a:cs typeface="Tahoma"/>
              </a:rPr>
              <a:t>Embe</a:t>
            </a:r>
            <a:r>
              <a:rPr sz="3200" b="1" spc="-5" dirty="0">
                <a:latin typeface="Tahoma"/>
                <a:cs typeface="Tahoma"/>
              </a:rPr>
              <a:t>d</a:t>
            </a:r>
            <a:r>
              <a:rPr sz="3200" b="1" spc="10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evid</a:t>
            </a:r>
            <a:r>
              <a:rPr sz="3200" b="1" spc="-20" dirty="0">
                <a:latin typeface="Tahoma"/>
                <a:cs typeface="Tahoma"/>
              </a:rPr>
              <a:t>e</a:t>
            </a:r>
            <a:r>
              <a:rPr sz="3200" b="1" spc="-10" dirty="0">
                <a:latin typeface="Tahoma"/>
                <a:cs typeface="Tahoma"/>
              </a:rPr>
              <a:t>nc</a:t>
            </a:r>
            <a:r>
              <a:rPr sz="3200" b="1" spc="-5" dirty="0">
                <a:latin typeface="Tahoma"/>
                <a:cs typeface="Tahoma"/>
              </a:rPr>
              <a:t>e-based</a:t>
            </a:r>
            <a:r>
              <a:rPr sz="3200" b="1" spc="10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guidelin</a:t>
            </a:r>
            <a:r>
              <a:rPr sz="3200" b="1" spc="-5" dirty="0">
                <a:latin typeface="Tahoma"/>
                <a:cs typeface="Tahoma"/>
              </a:rPr>
              <a:t>es</a:t>
            </a:r>
            <a:endParaRPr sz="32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3200" b="1" spc="-5" dirty="0">
                <a:latin typeface="Tahoma"/>
                <a:cs typeface="Tahoma"/>
              </a:rPr>
              <a:t>into</a:t>
            </a:r>
            <a:r>
              <a:rPr sz="3200" b="1" spc="-15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car</a:t>
            </a:r>
            <a:r>
              <a:rPr sz="3200" b="1" spc="-5" dirty="0">
                <a:latin typeface="Tahoma"/>
                <a:cs typeface="Tahoma"/>
              </a:rPr>
              <a:t>e</a:t>
            </a:r>
            <a:r>
              <a:rPr sz="3200" b="1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plans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10" dirty="0">
                <a:latin typeface="Tahoma"/>
                <a:cs typeface="Tahoma"/>
              </a:rPr>
              <a:t>Integra</a:t>
            </a:r>
            <a:r>
              <a:rPr sz="3200" b="1" spc="-5" dirty="0">
                <a:latin typeface="Tahoma"/>
                <a:cs typeface="Tahoma"/>
              </a:rPr>
              <a:t>te specialist</a:t>
            </a:r>
            <a:r>
              <a:rPr sz="3200" b="1" spc="-20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&amp; </a:t>
            </a:r>
            <a:r>
              <a:rPr sz="3200" b="1" spc="-10" dirty="0">
                <a:latin typeface="Tahoma"/>
                <a:cs typeface="Tahoma"/>
              </a:rPr>
              <a:t>car</a:t>
            </a:r>
            <a:r>
              <a:rPr sz="3200" b="1" spc="-5" dirty="0">
                <a:latin typeface="Tahoma"/>
                <a:cs typeface="Tahoma"/>
              </a:rPr>
              <a:t>e</a:t>
            </a:r>
            <a:r>
              <a:rPr sz="3200" b="1" spc="5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prima</a:t>
            </a:r>
            <a:r>
              <a:rPr sz="3200" b="1" spc="-5" dirty="0">
                <a:latin typeface="Tahoma"/>
                <a:cs typeface="Tahoma"/>
              </a:rPr>
              <a:t>ry expe</a:t>
            </a:r>
            <a:r>
              <a:rPr sz="3200" b="1" spc="-20" dirty="0">
                <a:latin typeface="Tahoma"/>
                <a:cs typeface="Tahoma"/>
              </a:rPr>
              <a:t>r</a:t>
            </a:r>
            <a:r>
              <a:rPr sz="3200" b="1" spc="-5" dirty="0">
                <a:latin typeface="Tahoma"/>
                <a:cs typeface="Tahoma"/>
              </a:rPr>
              <a:t>tise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" y="248411"/>
            <a:ext cx="8321802" cy="12352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0331" y="321563"/>
            <a:ext cx="8403336" cy="1255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580" y="274700"/>
            <a:ext cx="8229600" cy="114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9906">
            <a:solidFill>
              <a:srgbClr val="497DBA"/>
            </a:solidFill>
          </a:ln>
        </p:spPr>
        <p:txBody>
          <a:bodyPr vert="horz" wrap="square" lIns="0" tIns="227965" rIns="0" bIns="0" rtlCol="0">
            <a:spAutoFit/>
          </a:bodyPr>
          <a:lstStyle/>
          <a:p>
            <a:pPr marL="283845">
              <a:lnSpc>
                <a:spcPct val="100000"/>
              </a:lnSpc>
              <a:spcBef>
                <a:spcPts val="1795"/>
              </a:spcBef>
            </a:pPr>
            <a:r>
              <a:rPr sz="4400" spc="-10" dirty="0"/>
              <a:t>Clinica</a:t>
            </a:r>
            <a:r>
              <a:rPr sz="4400" spc="-5" dirty="0"/>
              <a:t>l</a:t>
            </a:r>
            <a:r>
              <a:rPr sz="4400" spc="30" dirty="0"/>
              <a:t> </a:t>
            </a:r>
            <a:r>
              <a:rPr sz="4400" spc="-5" dirty="0"/>
              <a:t>informati</a:t>
            </a:r>
            <a:r>
              <a:rPr sz="4400" spc="-25" dirty="0"/>
              <a:t>o</a:t>
            </a:r>
            <a:r>
              <a:rPr sz="4400" spc="-5" dirty="0"/>
              <a:t>n system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535940" y="1876044"/>
            <a:ext cx="7987030" cy="3715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b="1" spc="-10" dirty="0">
                <a:latin typeface="Tahoma"/>
                <a:cs typeface="Tahoma"/>
              </a:rPr>
              <a:t>Shar</a:t>
            </a:r>
            <a:r>
              <a:rPr sz="3200" b="1" spc="-5" dirty="0">
                <a:latin typeface="Tahoma"/>
                <a:cs typeface="Tahoma"/>
              </a:rPr>
              <a:t>e informa</a:t>
            </a:r>
            <a:r>
              <a:rPr sz="3200" b="1" spc="-20" dirty="0">
                <a:latin typeface="Tahoma"/>
                <a:cs typeface="Tahoma"/>
              </a:rPr>
              <a:t>t</a:t>
            </a:r>
            <a:r>
              <a:rPr sz="3200" b="1" dirty="0">
                <a:latin typeface="Tahoma"/>
                <a:cs typeface="Tahoma"/>
              </a:rPr>
              <a:t>ion</a:t>
            </a:r>
            <a:r>
              <a:rPr sz="3200" b="1" spc="-5" dirty="0">
                <a:latin typeface="Tahoma"/>
                <a:cs typeface="Tahoma"/>
              </a:rPr>
              <a:t> with</a:t>
            </a:r>
            <a:r>
              <a:rPr sz="3200" b="1" spc="-10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providers</a:t>
            </a:r>
            <a:r>
              <a:rPr sz="3200" b="1" spc="10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to</a:t>
            </a:r>
            <a:endParaRPr sz="32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3200" b="1" spc="-10" dirty="0">
                <a:latin typeface="Tahoma"/>
                <a:cs typeface="Tahoma"/>
              </a:rPr>
              <a:t>coordinat</a:t>
            </a:r>
            <a:r>
              <a:rPr sz="3200" b="1" spc="-5" dirty="0">
                <a:latin typeface="Tahoma"/>
                <a:cs typeface="Tahoma"/>
              </a:rPr>
              <a:t>e</a:t>
            </a:r>
            <a:r>
              <a:rPr sz="3200" b="1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care</a:t>
            </a:r>
            <a:endParaRPr sz="3200">
              <a:latin typeface="Tahoma"/>
              <a:cs typeface="Tahoma"/>
            </a:endParaRPr>
          </a:p>
          <a:p>
            <a:pPr marL="355600" marR="105283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10" dirty="0">
                <a:latin typeface="Tahoma"/>
                <a:cs typeface="Tahoma"/>
              </a:rPr>
              <a:t>Facilitat</a:t>
            </a:r>
            <a:r>
              <a:rPr sz="3200" b="1" spc="-5" dirty="0">
                <a:latin typeface="Tahoma"/>
                <a:cs typeface="Tahoma"/>
              </a:rPr>
              <a:t>e indi</a:t>
            </a:r>
            <a:r>
              <a:rPr sz="3200" b="1" spc="-20" dirty="0">
                <a:latin typeface="Tahoma"/>
                <a:cs typeface="Tahoma"/>
              </a:rPr>
              <a:t>v</a:t>
            </a:r>
            <a:r>
              <a:rPr sz="3200" b="1" spc="-5" dirty="0">
                <a:latin typeface="Tahoma"/>
                <a:cs typeface="Tahoma"/>
              </a:rPr>
              <a:t>idual</a:t>
            </a:r>
            <a:r>
              <a:rPr sz="3200" b="1" spc="-10" dirty="0">
                <a:latin typeface="Tahoma"/>
                <a:cs typeface="Tahoma"/>
              </a:rPr>
              <a:t> pa</a:t>
            </a:r>
            <a:r>
              <a:rPr sz="3200" b="1" spc="-15" dirty="0">
                <a:latin typeface="Tahoma"/>
                <a:cs typeface="Tahoma"/>
              </a:rPr>
              <a:t>t</a:t>
            </a:r>
            <a:r>
              <a:rPr sz="3200" b="1" spc="-5" dirty="0">
                <a:latin typeface="Tahoma"/>
                <a:cs typeface="Tahoma"/>
              </a:rPr>
              <a:t>ient </a:t>
            </a:r>
            <a:r>
              <a:rPr sz="3200" b="1" spc="-10" dirty="0">
                <a:latin typeface="Tahoma"/>
                <a:cs typeface="Tahoma"/>
              </a:rPr>
              <a:t>care planning</a:t>
            </a:r>
            <a:endParaRPr sz="3200">
              <a:latin typeface="Tahoma"/>
              <a:cs typeface="Tahoma"/>
            </a:endParaRPr>
          </a:p>
          <a:p>
            <a:pPr marL="355600" marR="913765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  <a:tab pos="5431155" algn="l"/>
              </a:tabLst>
            </a:pPr>
            <a:r>
              <a:rPr sz="3200" b="1" spc="-10" dirty="0">
                <a:latin typeface="Tahoma"/>
                <a:cs typeface="Tahoma"/>
              </a:rPr>
              <a:t>Monito</a:t>
            </a:r>
            <a:r>
              <a:rPr sz="3200" b="1" spc="-5" dirty="0">
                <a:latin typeface="Tahoma"/>
                <a:cs typeface="Tahoma"/>
              </a:rPr>
              <a:t>r</a:t>
            </a:r>
            <a:r>
              <a:rPr sz="3200" b="1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performanc</a:t>
            </a:r>
            <a:r>
              <a:rPr sz="3200" b="1" spc="-5" dirty="0">
                <a:latin typeface="Tahoma"/>
                <a:cs typeface="Tahoma"/>
              </a:rPr>
              <a:t>e</a:t>
            </a:r>
            <a:r>
              <a:rPr sz="3200" b="1" spc="35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o</a:t>
            </a:r>
            <a:r>
              <a:rPr sz="3200" b="1" spc="-5" dirty="0">
                <a:latin typeface="Tahoma"/>
                <a:cs typeface="Tahoma"/>
              </a:rPr>
              <a:t>f</a:t>
            </a:r>
            <a:r>
              <a:rPr sz="3200" b="1" dirty="0">
                <a:latin typeface="Tahoma"/>
                <a:cs typeface="Tahoma"/>
              </a:rPr>
              <a:t>	</a:t>
            </a:r>
            <a:r>
              <a:rPr sz="3200" b="1" spc="-10" dirty="0">
                <a:latin typeface="Tahoma"/>
                <a:cs typeface="Tahoma"/>
              </a:rPr>
              <a:t>practice </a:t>
            </a:r>
            <a:r>
              <a:rPr sz="3200" b="1" spc="-5" dirty="0">
                <a:latin typeface="Tahoma"/>
                <a:cs typeface="Tahoma"/>
              </a:rPr>
              <a:t>team</a:t>
            </a:r>
            <a:r>
              <a:rPr sz="3200" b="1" spc="-15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and</a:t>
            </a:r>
            <a:r>
              <a:rPr sz="3200" b="1" spc="-10" dirty="0">
                <a:latin typeface="Tahoma"/>
                <a:cs typeface="Tahoma"/>
              </a:rPr>
              <a:t> car</a:t>
            </a:r>
            <a:r>
              <a:rPr sz="3200" b="1" spc="-5" dirty="0">
                <a:latin typeface="Tahoma"/>
                <a:cs typeface="Tahoma"/>
              </a:rPr>
              <a:t>e</a:t>
            </a:r>
            <a:r>
              <a:rPr sz="3200" b="1" spc="5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system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sz="3200" b="1" spc="-5" dirty="0">
                <a:latin typeface="Tahoma"/>
                <a:cs typeface="Tahoma"/>
              </a:rPr>
              <a:t>Organi</a:t>
            </a:r>
            <a:r>
              <a:rPr sz="3200" b="1" spc="-15" dirty="0">
                <a:latin typeface="Tahoma"/>
                <a:cs typeface="Tahoma"/>
              </a:rPr>
              <a:t>z</a:t>
            </a:r>
            <a:r>
              <a:rPr sz="3200" b="1" spc="-5" dirty="0">
                <a:latin typeface="Tahoma"/>
                <a:cs typeface="Tahoma"/>
              </a:rPr>
              <a:t>e</a:t>
            </a:r>
            <a:r>
              <a:rPr sz="3200" b="1" spc="5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patien</a:t>
            </a:r>
            <a:r>
              <a:rPr sz="3200" b="1" spc="-5" dirty="0">
                <a:latin typeface="Tahoma"/>
                <a:cs typeface="Tahoma"/>
              </a:rPr>
              <a:t>t</a:t>
            </a:r>
            <a:r>
              <a:rPr sz="3200" b="1" dirty="0">
                <a:latin typeface="Tahoma"/>
                <a:cs typeface="Tahoma"/>
              </a:rPr>
              <a:t> </a:t>
            </a:r>
            <a:r>
              <a:rPr sz="3200" b="1" spc="-5" dirty="0">
                <a:latin typeface="Tahoma"/>
                <a:cs typeface="Tahoma"/>
              </a:rPr>
              <a:t>and</a:t>
            </a:r>
            <a:r>
              <a:rPr sz="3200" b="1" spc="-10" dirty="0">
                <a:latin typeface="Tahoma"/>
                <a:cs typeface="Tahoma"/>
              </a:rPr>
              <a:t> populatio</a:t>
            </a:r>
            <a:r>
              <a:rPr sz="3200" b="1" spc="-5" dirty="0">
                <a:latin typeface="Tahoma"/>
                <a:cs typeface="Tahoma"/>
              </a:rPr>
              <a:t>n</a:t>
            </a:r>
            <a:r>
              <a:rPr sz="3200" b="1" spc="20" dirty="0">
                <a:latin typeface="Tahoma"/>
                <a:cs typeface="Tahoma"/>
              </a:rPr>
              <a:t> </a:t>
            </a:r>
            <a:r>
              <a:rPr sz="3200" b="1" spc="-10" dirty="0">
                <a:latin typeface="Tahoma"/>
                <a:cs typeface="Tahoma"/>
              </a:rPr>
              <a:t>da</a:t>
            </a:r>
            <a:r>
              <a:rPr sz="3200" b="1" spc="-15" dirty="0">
                <a:latin typeface="Tahoma"/>
                <a:cs typeface="Tahoma"/>
              </a:rPr>
              <a:t>t</a:t>
            </a:r>
            <a:r>
              <a:rPr sz="3200" b="1" spc="-5" dirty="0">
                <a:latin typeface="Tahoma"/>
                <a:cs typeface="Tahoma"/>
              </a:rPr>
              <a:t>a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62127"/>
            <a:ext cx="9144000" cy="10431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41935"/>
          </a:xfrm>
          <a:custGeom>
            <a:avLst/>
            <a:gdLst/>
            <a:ahLst/>
            <a:cxnLst/>
            <a:rect l="l" t="t" r="r" b="b"/>
            <a:pathLst>
              <a:path w="9144000" h="241935">
                <a:moveTo>
                  <a:pt x="0" y="241553"/>
                </a:moveTo>
                <a:lnTo>
                  <a:pt x="9144000" y="241553"/>
                </a:lnTo>
                <a:lnTo>
                  <a:pt x="9144000" y="0"/>
                </a:lnTo>
                <a:lnTo>
                  <a:pt x="0" y="0"/>
                </a:lnTo>
                <a:lnTo>
                  <a:pt x="0" y="241553"/>
                </a:lnTo>
                <a:close/>
              </a:path>
            </a:pathLst>
          </a:custGeom>
          <a:solidFill>
            <a:srgbClr val="89C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70599"/>
            <a:ext cx="9144000" cy="442595"/>
          </a:xfrm>
          <a:custGeom>
            <a:avLst/>
            <a:gdLst/>
            <a:ahLst/>
            <a:cxnLst/>
            <a:rect l="l" t="t" r="r" b="b"/>
            <a:pathLst>
              <a:path w="9144000" h="442594">
                <a:moveTo>
                  <a:pt x="4110795" y="0"/>
                </a:moveTo>
                <a:lnTo>
                  <a:pt x="3851857" y="872"/>
                </a:lnTo>
                <a:lnTo>
                  <a:pt x="3197844" y="11427"/>
                </a:lnTo>
                <a:lnTo>
                  <a:pt x="2744402" y="27970"/>
                </a:lnTo>
                <a:lnTo>
                  <a:pt x="2401416" y="47504"/>
                </a:lnTo>
                <a:lnTo>
                  <a:pt x="1931460" y="82072"/>
                </a:lnTo>
                <a:lnTo>
                  <a:pt x="1813735" y="91884"/>
                </a:lnTo>
                <a:lnTo>
                  <a:pt x="1074533" y="162151"/>
                </a:lnTo>
                <a:lnTo>
                  <a:pt x="278966" y="253083"/>
                </a:lnTo>
                <a:lnTo>
                  <a:pt x="0" y="289909"/>
                </a:lnTo>
                <a:lnTo>
                  <a:pt x="0" y="434881"/>
                </a:lnTo>
                <a:lnTo>
                  <a:pt x="253" y="440878"/>
                </a:lnTo>
                <a:lnTo>
                  <a:pt x="9143999" y="442147"/>
                </a:lnTo>
                <a:lnTo>
                  <a:pt x="9143878" y="275394"/>
                </a:lnTo>
                <a:lnTo>
                  <a:pt x="8996500" y="253079"/>
                </a:lnTo>
                <a:lnTo>
                  <a:pt x="8505287" y="201041"/>
                </a:lnTo>
                <a:lnTo>
                  <a:pt x="7644670" y="127206"/>
                </a:lnTo>
                <a:lnTo>
                  <a:pt x="6992648" y="82072"/>
                </a:lnTo>
                <a:lnTo>
                  <a:pt x="6408213" y="50773"/>
                </a:lnTo>
                <a:lnTo>
                  <a:pt x="5259039" y="13507"/>
                </a:lnTo>
                <a:lnTo>
                  <a:pt x="4267283" y="248"/>
                </a:lnTo>
                <a:lnTo>
                  <a:pt x="41107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5576" y="6525386"/>
            <a:ext cx="8354059" cy="0"/>
          </a:xfrm>
          <a:custGeom>
            <a:avLst/>
            <a:gdLst/>
            <a:ahLst/>
            <a:cxnLst/>
            <a:rect l="l" t="t" r="r" b="b"/>
            <a:pathLst>
              <a:path w="8354059">
                <a:moveTo>
                  <a:pt x="0" y="0"/>
                </a:moveTo>
                <a:lnTo>
                  <a:pt x="8353806" y="0"/>
                </a:lnTo>
              </a:path>
            </a:pathLst>
          </a:custGeom>
          <a:ln w="9906">
            <a:solidFill>
              <a:srgbClr val="046C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75610">
              <a:lnSpc>
                <a:spcPts val="4315"/>
              </a:lnSpc>
            </a:pPr>
            <a:r>
              <a:rPr sz="3600" spc="-5" dirty="0">
                <a:solidFill>
                  <a:srgbClr val="FFFFFF"/>
                </a:solidFill>
              </a:rPr>
              <a:t>Roa</a:t>
            </a:r>
            <a:r>
              <a:rPr sz="3600" dirty="0">
                <a:solidFill>
                  <a:srgbClr val="FFFFFF"/>
                </a:solidFill>
              </a:rPr>
              <a:t>d </a:t>
            </a:r>
            <a:r>
              <a:rPr sz="3600" spc="-5" dirty="0">
                <a:solidFill>
                  <a:srgbClr val="FFFFFF"/>
                </a:solidFill>
              </a:rPr>
              <a:t>Map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8648700" y="42926"/>
            <a:ext cx="187325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21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8036" y="2476500"/>
            <a:ext cx="8567928" cy="472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8036" y="2522982"/>
            <a:ext cx="8567928" cy="754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54708" y="2925317"/>
            <a:ext cx="1390650" cy="2096135"/>
          </a:xfrm>
          <a:custGeom>
            <a:avLst/>
            <a:gdLst/>
            <a:ahLst/>
            <a:cxnLst/>
            <a:rect l="l" t="t" r="r" b="b"/>
            <a:pathLst>
              <a:path w="1390650" h="2096135">
                <a:moveTo>
                  <a:pt x="416052" y="0"/>
                </a:moveTo>
                <a:lnTo>
                  <a:pt x="0" y="197358"/>
                </a:lnTo>
                <a:lnTo>
                  <a:pt x="754253" y="1787144"/>
                </a:lnTo>
                <a:lnTo>
                  <a:pt x="796543" y="1860423"/>
                </a:lnTo>
                <a:lnTo>
                  <a:pt x="844930" y="1925447"/>
                </a:lnTo>
                <a:lnTo>
                  <a:pt x="903351" y="1980057"/>
                </a:lnTo>
                <a:lnTo>
                  <a:pt x="964691" y="2025142"/>
                </a:lnTo>
                <a:lnTo>
                  <a:pt x="1033017" y="2058670"/>
                </a:lnTo>
                <a:lnTo>
                  <a:pt x="1104265" y="2082546"/>
                </a:lnTo>
                <a:lnTo>
                  <a:pt x="1175385" y="2095500"/>
                </a:lnTo>
                <a:lnTo>
                  <a:pt x="1250442" y="2095627"/>
                </a:lnTo>
                <a:lnTo>
                  <a:pt x="1322197" y="2083562"/>
                </a:lnTo>
                <a:lnTo>
                  <a:pt x="1357884" y="2069338"/>
                </a:lnTo>
                <a:lnTo>
                  <a:pt x="1390523" y="2053844"/>
                </a:lnTo>
                <a:lnTo>
                  <a:pt x="416052" y="0"/>
                </a:lnTo>
                <a:close/>
              </a:path>
            </a:pathLst>
          </a:custGeom>
          <a:solidFill>
            <a:srgbClr val="5F86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10180" y="4804536"/>
            <a:ext cx="494030" cy="191135"/>
          </a:xfrm>
          <a:custGeom>
            <a:avLst/>
            <a:gdLst/>
            <a:ahLst/>
            <a:cxnLst/>
            <a:rect l="l" t="t" r="r" b="b"/>
            <a:pathLst>
              <a:path w="494030" h="191135">
                <a:moveTo>
                  <a:pt x="0" y="0"/>
                </a:moveTo>
                <a:lnTo>
                  <a:pt x="4191" y="3556"/>
                </a:lnTo>
                <a:lnTo>
                  <a:pt x="30352" y="32257"/>
                </a:lnTo>
                <a:lnTo>
                  <a:pt x="52196" y="52069"/>
                </a:lnTo>
                <a:lnTo>
                  <a:pt x="81406" y="76707"/>
                </a:lnTo>
                <a:lnTo>
                  <a:pt x="112521" y="100456"/>
                </a:lnTo>
                <a:lnTo>
                  <a:pt x="149987" y="126618"/>
                </a:lnTo>
                <a:lnTo>
                  <a:pt x="190373" y="148589"/>
                </a:lnTo>
                <a:lnTo>
                  <a:pt x="236981" y="167767"/>
                </a:lnTo>
                <a:lnTo>
                  <a:pt x="283463" y="181356"/>
                </a:lnTo>
                <a:lnTo>
                  <a:pt x="332867" y="190881"/>
                </a:lnTo>
                <a:lnTo>
                  <a:pt x="385318" y="190754"/>
                </a:lnTo>
                <a:lnTo>
                  <a:pt x="438657" y="181990"/>
                </a:lnTo>
                <a:lnTo>
                  <a:pt x="493775" y="161289"/>
                </a:lnTo>
                <a:lnTo>
                  <a:pt x="489709" y="153796"/>
                </a:lnTo>
                <a:lnTo>
                  <a:pt x="312800" y="153796"/>
                </a:lnTo>
                <a:lnTo>
                  <a:pt x="261238" y="145161"/>
                </a:lnTo>
                <a:lnTo>
                  <a:pt x="214756" y="131571"/>
                </a:lnTo>
                <a:lnTo>
                  <a:pt x="169291" y="114681"/>
                </a:lnTo>
                <a:lnTo>
                  <a:pt x="128905" y="92710"/>
                </a:lnTo>
                <a:lnTo>
                  <a:pt x="91567" y="71881"/>
                </a:lnTo>
                <a:lnTo>
                  <a:pt x="60325" y="48260"/>
                </a:lnTo>
                <a:lnTo>
                  <a:pt x="34417" y="30352"/>
                </a:lnTo>
                <a:lnTo>
                  <a:pt x="16637" y="14096"/>
                </a:lnTo>
                <a:lnTo>
                  <a:pt x="0" y="0"/>
                </a:lnTo>
                <a:close/>
              </a:path>
              <a:path w="494030" h="191135">
                <a:moveTo>
                  <a:pt x="473582" y="124079"/>
                </a:moveTo>
                <a:lnTo>
                  <a:pt x="418464" y="144780"/>
                </a:lnTo>
                <a:lnTo>
                  <a:pt x="365125" y="153543"/>
                </a:lnTo>
                <a:lnTo>
                  <a:pt x="312800" y="153796"/>
                </a:lnTo>
                <a:lnTo>
                  <a:pt x="489709" y="153796"/>
                </a:lnTo>
                <a:lnTo>
                  <a:pt x="473582" y="1240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62632" y="2777744"/>
            <a:ext cx="940435" cy="1727835"/>
          </a:xfrm>
          <a:custGeom>
            <a:avLst/>
            <a:gdLst/>
            <a:ahLst/>
            <a:cxnLst/>
            <a:rect l="l" t="t" r="r" b="b"/>
            <a:pathLst>
              <a:path w="940435" h="1727835">
                <a:moveTo>
                  <a:pt x="319150" y="0"/>
                </a:moveTo>
                <a:lnTo>
                  <a:pt x="0" y="151383"/>
                </a:lnTo>
                <a:lnTo>
                  <a:pt x="747903" y="1727707"/>
                </a:lnTo>
                <a:lnTo>
                  <a:pt x="772922" y="1715896"/>
                </a:lnTo>
                <a:lnTo>
                  <a:pt x="840613" y="1664715"/>
                </a:lnTo>
                <a:lnTo>
                  <a:pt x="876935" y="1620138"/>
                </a:lnTo>
                <a:lnTo>
                  <a:pt x="903732" y="1571497"/>
                </a:lnTo>
                <a:lnTo>
                  <a:pt x="924179" y="1517522"/>
                </a:lnTo>
                <a:lnTo>
                  <a:pt x="937387" y="1460753"/>
                </a:lnTo>
                <a:lnTo>
                  <a:pt x="940435" y="1402333"/>
                </a:lnTo>
                <a:lnTo>
                  <a:pt x="936244" y="1341119"/>
                </a:lnTo>
                <a:lnTo>
                  <a:pt x="921131" y="1280794"/>
                </a:lnTo>
                <a:lnTo>
                  <a:pt x="898017" y="1220088"/>
                </a:lnTo>
                <a:lnTo>
                  <a:pt x="319150" y="0"/>
                </a:lnTo>
                <a:close/>
              </a:path>
            </a:pathLst>
          </a:custGeom>
          <a:solidFill>
            <a:srgbClr val="97B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10282" y="4106798"/>
            <a:ext cx="162560" cy="367665"/>
          </a:xfrm>
          <a:custGeom>
            <a:avLst/>
            <a:gdLst/>
            <a:ahLst/>
            <a:cxnLst/>
            <a:rect l="l" t="t" r="r" b="b"/>
            <a:pathLst>
              <a:path w="162560" h="367664">
                <a:moveTo>
                  <a:pt x="156082" y="0"/>
                </a:moveTo>
                <a:lnTo>
                  <a:pt x="156337" y="12573"/>
                </a:lnTo>
                <a:lnTo>
                  <a:pt x="157353" y="31114"/>
                </a:lnTo>
                <a:lnTo>
                  <a:pt x="155448" y="55118"/>
                </a:lnTo>
                <a:lnTo>
                  <a:pt x="148590" y="117475"/>
                </a:lnTo>
                <a:lnTo>
                  <a:pt x="129920" y="187451"/>
                </a:lnTo>
                <a:lnTo>
                  <a:pt x="95631" y="256412"/>
                </a:lnTo>
                <a:lnTo>
                  <a:pt x="70104" y="287527"/>
                </a:lnTo>
                <a:lnTo>
                  <a:pt x="38988" y="314832"/>
                </a:lnTo>
                <a:lnTo>
                  <a:pt x="0" y="337565"/>
                </a:lnTo>
                <a:lnTo>
                  <a:pt x="12318" y="367664"/>
                </a:lnTo>
                <a:lnTo>
                  <a:pt x="51307" y="344931"/>
                </a:lnTo>
                <a:lnTo>
                  <a:pt x="82423" y="317500"/>
                </a:lnTo>
                <a:lnTo>
                  <a:pt x="107950" y="286384"/>
                </a:lnTo>
                <a:lnTo>
                  <a:pt x="126365" y="252349"/>
                </a:lnTo>
                <a:lnTo>
                  <a:pt x="151892" y="181228"/>
                </a:lnTo>
                <a:lnTo>
                  <a:pt x="161036" y="111506"/>
                </a:lnTo>
                <a:lnTo>
                  <a:pt x="162179" y="81533"/>
                </a:lnTo>
                <a:lnTo>
                  <a:pt x="161670" y="52196"/>
                </a:lnTo>
                <a:lnTo>
                  <a:pt x="160528" y="29590"/>
                </a:lnTo>
                <a:lnTo>
                  <a:pt x="156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02030" y="1924050"/>
            <a:ext cx="1188720" cy="13075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2030" y="1924050"/>
            <a:ext cx="1188720" cy="13075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80516" y="2008632"/>
            <a:ext cx="1031747" cy="11369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80516" y="2011679"/>
            <a:ext cx="1031747" cy="113614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31569" y="2066544"/>
            <a:ext cx="929640" cy="1022985"/>
          </a:xfrm>
          <a:custGeom>
            <a:avLst/>
            <a:gdLst/>
            <a:ahLst/>
            <a:cxnLst/>
            <a:rect l="l" t="t" r="r" b="b"/>
            <a:pathLst>
              <a:path w="929639" h="1022985">
                <a:moveTo>
                  <a:pt x="464820" y="0"/>
                </a:moveTo>
                <a:lnTo>
                  <a:pt x="420061" y="2339"/>
                </a:lnTo>
                <a:lnTo>
                  <a:pt x="376506" y="9217"/>
                </a:lnTo>
                <a:lnTo>
                  <a:pt x="334347" y="20417"/>
                </a:lnTo>
                <a:lnTo>
                  <a:pt x="293780" y="35727"/>
                </a:lnTo>
                <a:lnTo>
                  <a:pt x="255000" y="54932"/>
                </a:lnTo>
                <a:lnTo>
                  <a:pt x="218203" y="77817"/>
                </a:lnTo>
                <a:lnTo>
                  <a:pt x="183582" y="104170"/>
                </a:lnTo>
                <a:lnTo>
                  <a:pt x="151333" y="133776"/>
                </a:lnTo>
                <a:lnTo>
                  <a:pt x="121651" y="166422"/>
                </a:lnTo>
                <a:lnTo>
                  <a:pt x="94731" y="201892"/>
                </a:lnTo>
                <a:lnTo>
                  <a:pt x="70768" y="239972"/>
                </a:lnTo>
                <a:lnTo>
                  <a:pt x="49957" y="280450"/>
                </a:lnTo>
                <a:lnTo>
                  <a:pt x="32492" y="323111"/>
                </a:lnTo>
                <a:lnTo>
                  <a:pt x="18569" y="367740"/>
                </a:lnTo>
                <a:lnTo>
                  <a:pt x="8383" y="414125"/>
                </a:lnTo>
                <a:lnTo>
                  <a:pt x="2128" y="462050"/>
                </a:lnTo>
                <a:lnTo>
                  <a:pt x="0" y="511301"/>
                </a:lnTo>
                <a:lnTo>
                  <a:pt x="2128" y="560533"/>
                </a:lnTo>
                <a:lnTo>
                  <a:pt x="8383" y="608443"/>
                </a:lnTo>
                <a:lnTo>
                  <a:pt x="18569" y="654817"/>
                </a:lnTo>
                <a:lnTo>
                  <a:pt x="32492" y="699440"/>
                </a:lnTo>
                <a:lnTo>
                  <a:pt x="49957" y="742097"/>
                </a:lnTo>
                <a:lnTo>
                  <a:pt x="70768" y="782574"/>
                </a:lnTo>
                <a:lnTo>
                  <a:pt x="94731" y="820657"/>
                </a:lnTo>
                <a:lnTo>
                  <a:pt x="121651" y="856131"/>
                </a:lnTo>
                <a:lnTo>
                  <a:pt x="151333" y="888782"/>
                </a:lnTo>
                <a:lnTo>
                  <a:pt x="183582" y="918395"/>
                </a:lnTo>
                <a:lnTo>
                  <a:pt x="218203" y="944755"/>
                </a:lnTo>
                <a:lnTo>
                  <a:pt x="255000" y="967648"/>
                </a:lnTo>
                <a:lnTo>
                  <a:pt x="293780" y="986860"/>
                </a:lnTo>
                <a:lnTo>
                  <a:pt x="334347" y="1002176"/>
                </a:lnTo>
                <a:lnTo>
                  <a:pt x="376506" y="1013382"/>
                </a:lnTo>
                <a:lnTo>
                  <a:pt x="420061" y="1020262"/>
                </a:lnTo>
                <a:lnTo>
                  <a:pt x="464820" y="1022603"/>
                </a:lnTo>
                <a:lnTo>
                  <a:pt x="509578" y="1020262"/>
                </a:lnTo>
                <a:lnTo>
                  <a:pt x="553133" y="1013382"/>
                </a:lnTo>
                <a:lnTo>
                  <a:pt x="595292" y="1002176"/>
                </a:lnTo>
                <a:lnTo>
                  <a:pt x="635859" y="986860"/>
                </a:lnTo>
                <a:lnTo>
                  <a:pt x="674639" y="967648"/>
                </a:lnTo>
                <a:lnTo>
                  <a:pt x="711436" y="944755"/>
                </a:lnTo>
                <a:lnTo>
                  <a:pt x="746057" y="918395"/>
                </a:lnTo>
                <a:lnTo>
                  <a:pt x="778306" y="888782"/>
                </a:lnTo>
                <a:lnTo>
                  <a:pt x="807988" y="856131"/>
                </a:lnTo>
                <a:lnTo>
                  <a:pt x="834908" y="820657"/>
                </a:lnTo>
                <a:lnTo>
                  <a:pt x="858871" y="782574"/>
                </a:lnTo>
                <a:lnTo>
                  <a:pt x="879682" y="742097"/>
                </a:lnTo>
                <a:lnTo>
                  <a:pt x="897147" y="699440"/>
                </a:lnTo>
                <a:lnTo>
                  <a:pt x="911070" y="654817"/>
                </a:lnTo>
                <a:lnTo>
                  <a:pt x="921256" y="608443"/>
                </a:lnTo>
                <a:lnTo>
                  <a:pt x="927511" y="560533"/>
                </a:lnTo>
                <a:lnTo>
                  <a:pt x="929640" y="511301"/>
                </a:lnTo>
                <a:lnTo>
                  <a:pt x="927511" y="462050"/>
                </a:lnTo>
                <a:lnTo>
                  <a:pt x="921256" y="414125"/>
                </a:lnTo>
                <a:lnTo>
                  <a:pt x="911070" y="367740"/>
                </a:lnTo>
                <a:lnTo>
                  <a:pt x="897147" y="323111"/>
                </a:lnTo>
                <a:lnTo>
                  <a:pt x="879682" y="280450"/>
                </a:lnTo>
                <a:lnTo>
                  <a:pt x="858871" y="239972"/>
                </a:lnTo>
                <a:lnTo>
                  <a:pt x="834908" y="201892"/>
                </a:lnTo>
                <a:lnTo>
                  <a:pt x="807988" y="166422"/>
                </a:lnTo>
                <a:lnTo>
                  <a:pt x="778306" y="133776"/>
                </a:lnTo>
                <a:lnTo>
                  <a:pt x="746057" y="104170"/>
                </a:lnTo>
                <a:lnTo>
                  <a:pt x="711436" y="77817"/>
                </a:lnTo>
                <a:lnTo>
                  <a:pt x="674639" y="54932"/>
                </a:lnTo>
                <a:lnTo>
                  <a:pt x="635859" y="35727"/>
                </a:lnTo>
                <a:lnTo>
                  <a:pt x="595292" y="20417"/>
                </a:lnTo>
                <a:lnTo>
                  <a:pt x="553133" y="9217"/>
                </a:lnTo>
                <a:lnTo>
                  <a:pt x="509578" y="2339"/>
                </a:lnTo>
                <a:lnTo>
                  <a:pt x="464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46047" y="2082545"/>
            <a:ext cx="900684" cy="9921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57477" y="2087879"/>
            <a:ext cx="878585" cy="9677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67383" y="2097785"/>
            <a:ext cx="835152" cy="9037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16152" y="2122932"/>
            <a:ext cx="742949" cy="73380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292860" y="2330450"/>
            <a:ext cx="589280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046CA6"/>
                </a:solidFill>
                <a:latin typeface="Arial"/>
                <a:cs typeface="Arial"/>
              </a:rPr>
              <a:t>2010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516507" y="3141979"/>
            <a:ext cx="964819" cy="162140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90976" y="2925317"/>
            <a:ext cx="1390650" cy="2096135"/>
          </a:xfrm>
          <a:custGeom>
            <a:avLst/>
            <a:gdLst/>
            <a:ahLst/>
            <a:cxnLst/>
            <a:rect l="l" t="t" r="r" b="b"/>
            <a:pathLst>
              <a:path w="1390650" h="2096135">
                <a:moveTo>
                  <a:pt x="415925" y="0"/>
                </a:moveTo>
                <a:lnTo>
                  <a:pt x="0" y="197358"/>
                </a:lnTo>
                <a:lnTo>
                  <a:pt x="754252" y="1787144"/>
                </a:lnTo>
                <a:lnTo>
                  <a:pt x="796544" y="1860423"/>
                </a:lnTo>
                <a:lnTo>
                  <a:pt x="844803" y="1925447"/>
                </a:lnTo>
                <a:lnTo>
                  <a:pt x="903224" y="1980057"/>
                </a:lnTo>
                <a:lnTo>
                  <a:pt x="964564" y="2025142"/>
                </a:lnTo>
                <a:lnTo>
                  <a:pt x="1032890" y="2058670"/>
                </a:lnTo>
                <a:lnTo>
                  <a:pt x="1104264" y="2082546"/>
                </a:lnTo>
                <a:lnTo>
                  <a:pt x="1175385" y="2095500"/>
                </a:lnTo>
                <a:lnTo>
                  <a:pt x="1250314" y="2095627"/>
                </a:lnTo>
                <a:lnTo>
                  <a:pt x="1322070" y="2083562"/>
                </a:lnTo>
                <a:lnTo>
                  <a:pt x="1357757" y="2069338"/>
                </a:lnTo>
                <a:lnTo>
                  <a:pt x="1390396" y="2053844"/>
                </a:lnTo>
                <a:lnTo>
                  <a:pt x="415925" y="0"/>
                </a:lnTo>
                <a:close/>
              </a:path>
            </a:pathLst>
          </a:custGeom>
          <a:solidFill>
            <a:srgbClr val="5F86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46321" y="4804536"/>
            <a:ext cx="494030" cy="191135"/>
          </a:xfrm>
          <a:custGeom>
            <a:avLst/>
            <a:gdLst/>
            <a:ahLst/>
            <a:cxnLst/>
            <a:rect l="l" t="t" r="r" b="b"/>
            <a:pathLst>
              <a:path w="494029" h="191135">
                <a:moveTo>
                  <a:pt x="0" y="0"/>
                </a:moveTo>
                <a:lnTo>
                  <a:pt x="4190" y="3556"/>
                </a:lnTo>
                <a:lnTo>
                  <a:pt x="30352" y="32257"/>
                </a:lnTo>
                <a:lnTo>
                  <a:pt x="52197" y="52069"/>
                </a:lnTo>
                <a:lnTo>
                  <a:pt x="81406" y="76707"/>
                </a:lnTo>
                <a:lnTo>
                  <a:pt x="112649" y="100456"/>
                </a:lnTo>
                <a:lnTo>
                  <a:pt x="149987" y="126618"/>
                </a:lnTo>
                <a:lnTo>
                  <a:pt x="190500" y="148589"/>
                </a:lnTo>
                <a:lnTo>
                  <a:pt x="236981" y="167767"/>
                </a:lnTo>
                <a:lnTo>
                  <a:pt x="283463" y="181356"/>
                </a:lnTo>
                <a:lnTo>
                  <a:pt x="332993" y="190881"/>
                </a:lnTo>
                <a:lnTo>
                  <a:pt x="385317" y="190754"/>
                </a:lnTo>
                <a:lnTo>
                  <a:pt x="438657" y="181990"/>
                </a:lnTo>
                <a:lnTo>
                  <a:pt x="493775" y="161289"/>
                </a:lnTo>
                <a:lnTo>
                  <a:pt x="489735" y="153796"/>
                </a:lnTo>
                <a:lnTo>
                  <a:pt x="312800" y="153796"/>
                </a:lnTo>
                <a:lnTo>
                  <a:pt x="261238" y="145161"/>
                </a:lnTo>
                <a:lnTo>
                  <a:pt x="214883" y="131571"/>
                </a:lnTo>
                <a:lnTo>
                  <a:pt x="169417" y="114681"/>
                </a:lnTo>
                <a:lnTo>
                  <a:pt x="128904" y="92710"/>
                </a:lnTo>
                <a:lnTo>
                  <a:pt x="91566" y="71881"/>
                </a:lnTo>
                <a:lnTo>
                  <a:pt x="60451" y="48260"/>
                </a:lnTo>
                <a:lnTo>
                  <a:pt x="34416" y="30352"/>
                </a:lnTo>
                <a:lnTo>
                  <a:pt x="16637" y="14096"/>
                </a:lnTo>
                <a:lnTo>
                  <a:pt x="0" y="0"/>
                </a:lnTo>
                <a:close/>
              </a:path>
              <a:path w="494029" h="191135">
                <a:moveTo>
                  <a:pt x="473710" y="124079"/>
                </a:moveTo>
                <a:lnTo>
                  <a:pt x="418464" y="144780"/>
                </a:lnTo>
                <a:lnTo>
                  <a:pt x="365251" y="153543"/>
                </a:lnTo>
                <a:lnTo>
                  <a:pt x="312800" y="153796"/>
                </a:lnTo>
                <a:lnTo>
                  <a:pt x="489735" y="153796"/>
                </a:lnTo>
                <a:lnTo>
                  <a:pt x="473710" y="1240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398773" y="2777744"/>
            <a:ext cx="940435" cy="1727835"/>
          </a:xfrm>
          <a:custGeom>
            <a:avLst/>
            <a:gdLst/>
            <a:ahLst/>
            <a:cxnLst/>
            <a:rect l="l" t="t" r="r" b="b"/>
            <a:pathLst>
              <a:path w="940435" h="1727835">
                <a:moveTo>
                  <a:pt x="319150" y="0"/>
                </a:moveTo>
                <a:lnTo>
                  <a:pt x="0" y="151383"/>
                </a:lnTo>
                <a:lnTo>
                  <a:pt x="747902" y="1727707"/>
                </a:lnTo>
                <a:lnTo>
                  <a:pt x="772922" y="1715896"/>
                </a:lnTo>
                <a:lnTo>
                  <a:pt x="840613" y="1664715"/>
                </a:lnTo>
                <a:lnTo>
                  <a:pt x="876935" y="1620138"/>
                </a:lnTo>
                <a:lnTo>
                  <a:pt x="903731" y="1571497"/>
                </a:lnTo>
                <a:lnTo>
                  <a:pt x="924178" y="1517522"/>
                </a:lnTo>
                <a:lnTo>
                  <a:pt x="937387" y="1460753"/>
                </a:lnTo>
                <a:lnTo>
                  <a:pt x="940435" y="1402333"/>
                </a:lnTo>
                <a:lnTo>
                  <a:pt x="936243" y="1341119"/>
                </a:lnTo>
                <a:lnTo>
                  <a:pt x="921130" y="1280794"/>
                </a:lnTo>
                <a:lnTo>
                  <a:pt x="898016" y="1220088"/>
                </a:lnTo>
                <a:lnTo>
                  <a:pt x="319150" y="0"/>
                </a:lnTo>
                <a:close/>
              </a:path>
            </a:pathLst>
          </a:custGeom>
          <a:solidFill>
            <a:srgbClr val="97B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46422" y="4106798"/>
            <a:ext cx="162560" cy="367665"/>
          </a:xfrm>
          <a:custGeom>
            <a:avLst/>
            <a:gdLst/>
            <a:ahLst/>
            <a:cxnLst/>
            <a:rect l="l" t="t" r="r" b="b"/>
            <a:pathLst>
              <a:path w="162560" h="367664">
                <a:moveTo>
                  <a:pt x="156082" y="0"/>
                </a:moveTo>
                <a:lnTo>
                  <a:pt x="156337" y="12573"/>
                </a:lnTo>
                <a:lnTo>
                  <a:pt x="157352" y="31114"/>
                </a:lnTo>
                <a:lnTo>
                  <a:pt x="155448" y="55118"/>
                </a:lnTo>
                <a:lnTo>
                  <a:pt x="148589" y="117475"/>
                </a:lnTo>
                <a:lnTo>
                  <a:pt x="130048" y="187451"/>
                </a:lnTo>
                <a:lnTo>
                  <a:pt x="95630" y="256412"/>
                </a:lnTo>
                <a:lnTo>
                  <a:pt x="70103" y="287527"/>
                </a:lnTo>
                <a:lnTo>
                  <a:pt x="39115" y="314832"/>
                </a:lnTo>
                <a:lnTo>
                  <a:pt x="0" y="337565"/>
                </a:lnTo>
                <a:lnTo>
                  <a:pt x="12318" y="367664"/>
                </a:lnTo>
                <a:lnTo>
                  <a:pt x="51435" y="344931"/>
                </a:lnTo>
                <a:lnTo>
                  <a:pt x="82423" y="317500"/>
                </a:lnTo>
                <a:lnTo>
                  <a:pt x="107950" y="286384"/>
                </a:lnTo>
                <a:lnTo>
                  <a:pt x="126364" y="252349"/>
                </a:lnTo>
                <a:lnTo>
                  <a:pt x="152018" y="181228"/>
                </a:lnTo>
                <a:lnTo>
                  <a:pt x="161036" y="111506"/>
                </a:lnTo>
                <a:lnTo>
                  <a:pt x="162178" y="81533"/>
                </a:lnTo>
                <a:lnTo>
                  <a:pt x="161671" y="52196"/>
                </a:lnTo>
                <a:lnTo>
                  <a:pt x="160527" y="29590"/>
                </a:lnTo>
                <a:lnTo>
                  <a:pt x="156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39567" y="1924050"/>
            <a:ext cx="1188720" cy="130759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39567" y="1924050"/>
            <a:ext cx="1188720" cy="130759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718816" y="2008632"/>
            <a:ext cx="1030985" cy="11369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718816" y="2011679"/>
            <a:ext cx="1030985" cy="113614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769870" y="2066544"/>
            <a:ext cx="929005" cy="1022985"/>
          </a:xfrm>
          <a:custGeom>
            <a:avLst/>
            <a:gdLst/>
            <a:ahLst/>
            <a:cxnLst/>
            <a:rect l="l" t="t" r="r" b="b"/>
            <a:pathLst>
              <a:path w="929004" h="1022985">
                <a:moveTo>
                  <a:pt x="464438" y="0"/>
                </a:moveTo>
                <a:lnTo>
                  <a:pt x="419704" y="2339"/>
                </a:lnTo>
                <a:lnTo>
                  <a:pt x="376174" y="9217"/>
                </a:lnTo>
                <a:lnTo>
                  <a:pt x="334043" y="20417"/>
                </a:lnTo>
                <a:lnTo>
                  <a:pt x="293505" y="35727"/>
                </a:lnTo>
                <a:lnTo>
                  <a:pt x="254755" y="54932"/>
                </a:lnTo>
                <a:lnTo>
                  <a:pt x="217987" y="77817"/>
                </a:lnTo>
                <a:lnTo>
                  <a:pt x="183396" y="104170"/>
                </a:lnTo>
                <a:lnTo>
                  <a:pt x="151176" y="133776"/>
                </a:lnTo>
                <a:lnTo>
                  <a:pt x="121522" y="166422"/>
                </a:lnTo>
                <a:lnTo>
                  <a:pt x="94629" y="201892"/>
                </a:lnTo>
                <a:lnTo>
                  <a:pt x="70690" y="239972"/>
                </a:lnTo>
                <a:lnTo>
                  <a:pt x="49901" y="280450"/>
                </a:lnTo>
                <a:lnTo>
                  <a:pt x="32455" y="323111"/>
                </a:lnTo>
                <a:lnTo>
                  <a:pt x="18547" y="367740"/>
                </a:lnTo>
                <a:lnTo>
                  <a:pt x="8373" y="414125"/>
                </a:lnTo>
                <a:lnTo>
                  <a:pt x="2125" y="462050"/>
                </a:lnTo>
                <a:lnTo>
                  <a:pt x="0" y="511301"/>
                </a:lnTo>
                <a:lnTo>
                  <a:pt x="2125" y="560533"/>
                </a:lnTo>
                <a:lnTo>
                  <a:pt x="8373" y="608443"/>
                </a:lnTo>
                <a:lnTo>
                  <a:pt x="18547" y="654817"/>
                </a:lnTo>
                <a:lnTo>
                  <a:pt x="32455" y="699440"/>
                </a:lnTo>
                <a:lnTo>
                  <a:pt x="49901" y="742097"/>
                </a:lnTo>
                <a:lnTo>
                  <a:pt x="70690" y="782574"/>
                </a:lnTo>
                <a:lnTo>
                  <a:pt x="94629" y="820657"/>
                </a:lnTo>
                <a:lnTo>
                  <a:pt x="121522" y="856131"/>
                </a:lnTo>
                <a:lnTo>
                  <a:pt x="151176" y="888782"/>
                </a:lnTo>
                <a:lnTo>
                  <a:pt x="183396" y="918395"/>
                </a:lnTo>
                <a:lnTo>
                  <a:pt x="217987" y="944755"/>
                </a:lnTo>
                <a:lnTo>
                  <a:pt x="254755" y="967648"/>
                </a:lnTo>
                <a:lnTo>
                  <a:pt x="293505" y="986860"/>
                </a:lnTo>
                <a:lnTo>
                  <a:pt x="334043" y="1002176"/>
                </a:lnTo>
                <a:lnTo>
                  <a:pt x="376174" y="1013382"/>
                </a:lnTo>
                <a:lnTo>
                  <a:pt x="419704" y="1020262"/>
                </a:lnTo>
                <a:lnTo>
                  <a:pt x="464438" y="1022603"/>
                </a:lnTo>
                <a:lnTo>
                  <a:pt x="509173" y="1020262"/>
                </a:lnTo>
                <a:lnTo>
                  <a:pt x="552703" y="1013382"/>
                </a:lnTo>
                <a:lnTo>
                  <a:pt x="594834" y="1002176"/>
                </a:lnTo>
                <a:lnTo>
                  <a:pt x="635372" y="986860"/>
                </a:lnTo>
                <a:lnTo>
                  <a:pt x="674122" y="967648"/>
                </a:lnTo>
                <a:lnTo>
                  <a:pt x="710890" y="944755"/>
                </a:lnTo>
                <a:lnTo>
                  <a:pt x="745481" y="918395"/>
                </a:lnTo>
                <a:lnTo>
                  <a:pt x="777701" y="888782"/>
                </a:lnTo>
                <a:lnTo>
                  <a:pt x="807355" y="856131"/>
                </a:lnTo>
                <a:lnTo>
                  <a:pt x="834248" y="820657"/>
                </a:lnTo>
                <a:lnTo>
                  <a:pt x="858187" y="782574"/>
                </a:lnTo>
                <a:lnTo>
                  <a:pt x="878976" y="742097"/>
                </a:lnTo>
                <a:lnTo>
                  <a:pt x="896422" y="699440"/>
                </a:lnTo>
                <a:lnTo>
                  <a:pt x="910330" y="654817"/>
                </a:lnTo>
                <a:lnTo>
                  <a:pt x="920504" y="608443"/>
                </a:lnTo>
                <a:lnTo>
                  <a:pt x="926752" y="560533"/>
                </a:lnTo>
                <a:lnTo>
                  <a:pt x="928878" y="511301"/>
                </a:lnTo>
                <a:lnTo>
                  <a:pt x="926752" y="462050"/>
                </a:lnTo>
                <a:lnTo>
                  <a:pt x="920504" y="414125"/>
                </a:lnTo>
                <a:lnTo>
                  <a:pt x="910330" y="367740"/>
                </a:lnTo>
                <a:lnTo>
                  <a:pt x="896422" y="323111"/>
                </a:lnTo>
                <a:lnTo>
                  <a:pt x="878976" y="280450"/>
                </a:lnTo>
                <a:lnTo>
                  <a:pt x="858187" y="239972"/>
                </a:lnTo>
                <a:lnTo>
                  <a:pt x="834248" y="201892"/>
                </a:lnTo>
                <a:lnTo>
                  <a:pt x="807355" y="166422"/>
                </a:lnTo>
                <a:lnTo>
                  <a:pt x="777701" y="133776"/>
                </a:lnTo>
                <a:lnTo>
                  <a:pt x="745481" y="104170"/>
                </a:lnTo>
                <a:lnTo>
                  <a:pt x="710890" y="77817"/>
                </a:lnTo>
                <a:lnTo>
                  <a:pt x="674122" y="54932"/>
                </a:lnTo>
                <a:lnTo>
                  <a:pt x="635372" y="35727"/>
                </a:lnTo>
                <a:lnTo>
                  <a:pt x="594834" y="20417"/>
                </a:lnTo>
                <a:lnTo>
                  <a:pt x="552703" y="9217"/>
                </a:lnTo>
                <a:lnTo>
                  <a:pt x="509173" y="2339"/>
                </a:lnTo>
                <a:lnTo>
                  <a:pt x="4644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783585" y="2082545"/>
            <a:ext cx="900684" cy="9921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795777" y="2087879"/>
            <a:ext cx="878586" cy="9677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804922" y="2097785"/>
            <a:ext cx="835151" cy="9037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853689" y="2122932"/>
            <a:ext cx="742950" cy="73380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930651" y="2330450"/>
            <a:ext cx="589280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046CA6"/>
                </a:solidFill>
                <a:latin typeface="Arial"/>
                <a:cs typeface="Arial"/>
              </a:rPr>
              <a:t>2012</a:t>
            </a:r>
            <a:endParaRPr sz="20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166983" y="3141852"/>
            <a:ext cx="941504" cy="154406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682109" y="2925317"/>
            <a:ext cx="1390650" cy="2096135"/>
          </a:xfrm>
          <a:custGeom>
            <a:avLst/>
            <a:gdLst/>
            <a:ahLst/>
            <a:cxnLst/>
            <a:rect l="l" t="t" r="r" b="b"/>
            <a:pathLst>
              <a:path w="1390650" h="2096135">
                <a:moveTo>
                  <a:pt x="416051" y="0"/>
                </a:moveTo>
                <a:lnTo>
                  <a:pt x="0" y="197358"/>
                </a:lnTo>
                <a:lnTo>
                  <a:pt x="754252" y="1787144"/>
                </a:lnTo>
                <a:lnTo>
                  <a:pt x="796543" y="1860423"/>
                </a:lnTo>
                <a:lnTo>
                  <a:pt x="844930" y="1925447"/>
                </a:lnTo>
                <a:lnTo>
                  <a:pt x="903351" y="1980057"/>
                </a:lnTo>
                <a:lnTo>
                  <a:pt x="964691" y="2025142"/>
                </a:lnTo>
                <a:lnTo>
                  <a:pt x="1033017" y="2058670"/>
                </a:lnTo>
                <a:lnTo>
                  <a:pt x="1104264" y="2082546"/>
                </a:lnTo>
                <a:lnTo>
                  <a:pt x="1175385" y="2095500"/>
                </a:lnTo>
                <a:lnTo>
                  <a:pt x="1250441" y="2095627"/>
                </a:lnTo>
                <a:lnTo>
                  <a:pt x="1322196" y="2083562"/>
                </a:lnTo>
                <a:lnTo>
                  <a:pt x="1357883" y="2069338"/>
                </a:lnTo>
                <a:lnTo>
                  <a:pt x="1390523" y="2053844"/>
                </a:lnTo>
                <a:lnTo>
                  <a:pt x="416051" y="0"/>
                </a:lnTo>
                <a:close/>
              </a:path>
            </a:pathLst>
          </a:custGeom>
          <a:solidFill>
            <a:srgbClr val="5F86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537580" y="4804536"/>
            <a:ext cx="494030" cy="191135"/>
          </a:xfrm>
          <a:custGeom>
            <a:avLst/>
            <a:gdLst/>
            <a:ahLst/>
            <a:cxnLst/>
            <a:rect l="l" t="t" r="r" b="b"/>
            <a:pathLst>
              <a:path w="494029" h="191135">
                <a:moveTo>
                  <a:pt x="0" y="0"/>
                </a:moveTo>
                <a:lnTo>
                  <a:pt x="4191" y="3556"/>
                </a:lnTo>
                <a:lnTo>
                  <a:pt x="30226" y="32257"/>
                </a:lnTo>
                <a:lnTo>
                  <a:pt x="52197" y="52069"/>
                </a:lnTo>
                <a:lnTo>
                  <a:pt x="81407" y="76707"/>
                </a:lnTo>
                <a:lnTo>
                  <a:pt x="112522" y="100456"/>
                </a:lnTo>
                <a:lnTo>
                  <a:pt x="149987" y="126618"/>
                </a:lnTo>
                <a:lnTo>
                  <a:pt x="190373" y="148589"/>
                </a:lnTo>
                <a:lnTo>
                  <a:pt x="236982" y="167767"/>
                </a:lnTo>
                <a:lnTo>
                  <a:pt x="283464" y="181356"/>
                </a:lnTo>
                <a:lnTo>
                  <a:pt x="332867" y="190881"/>
                </a:lnTo>
                <a:lnTo>
                  <a:pt x="385318" y="190754"/>
                </a:lnTo>
                <a:lnTo>
                  <a:pt x="438531" y="181990"/>
                </a:lnTo>
                <a:lnTo>
                  <a:pt x="493776" y="161289"/>
                </a:lnTo>
                <a:lnTo>
                  <a:pt x="489709" y="153796"/>
                </a:lnTo>
                <a:lnTo>
                  <a:pt x="312801" y="153796"/>
                </a:lnTo>
                <a:lnTo>
                  <a:pt x="261239" y="145161"/>
                </a:lnTo>
                <a:lnTo>
                  <a:pt x="214757" y="131571"/>
                </a:lnTo>
                <a:lnTo>
                  <a:pt x="169291" y="114681"/>
                </a:lnTo>
                <a:lnTo>
                  <a:pt x="128905" y="92710"/>
                </a:lnTo>
                <a:lnTo>
                  <a:pt x="91567" y="71881"/>
                </a:lnTo>
                <a:lnTo>
                  <a:pt x="60325" y="48260"/>
                </a:lnTo>
                <a:lnTo>
                  <a:pt x="34417" y="30352"/>
                </a:lnTo>
                <a:lnTo>
                  <a:pt x="16637" y="14096"/>
                </a:lnTo>
                <a:lnTo>
                  <a:pt x="0" y="0"/>
                </a:lnTo>
                <a:close/>
              </a:path>
              <a:path w="494029" h="191135">
                <a:moveTo>
                  <a:pt x="473583" y="124079"/>
                </a:moveTo>
                <a:lnTo>
                  <a:pt x="418465" y="144780"/>
                </a:lnTo>
                <a:lnTo>
                  <a:pt x="365125" y="153543"/>
                </a:lnTo>
                <a:lnTo>
                  <a:pt x="312801" y="153796"/>
                </a:lnTo>
                <a:lnTo>
                  <a:pt x="489709" y="153796"/>
                </a:lnTo>
                <a:lnTo>
                  <a:pt x="473583" y="1240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90033" y="2777744"/>
            <a:ext cx="940435" cy="1727835"/>
          </a:xfrm>
          <a:custGeom>
            <a:avLst/>
            <a:gdLst/>
            <a:ahLst/>
            <a:cxnLst/>
            <a:rect l="l" t="t" r="r" b="b"/>
            <a:pathLst>
              <a:path w="940435" h="1727835">
                <a:moveTo>
                  <a:pt x="319150" y="0"/>
                </a:moveTo>
                <a:lnTo>
                  <a:pt x="0" y="151383"/>
                </a:lnTo>
                <a:lnTo>
                  <a:pt x="747776" y="1727707"/>
                </a:lnTo>
                <a:lnTo>
                  <a:pt x="772921" y="1715896"/>
                </a:lnTo>
                <a:lnTo>
                  <a:pt x="840613" y="1664715"/>
                </a:lnTo>
                <a:lnTo>
                  <a:pt x="876934" y="1620138"/>
                </a:lnTo>
                <a:lnTo>
                  <a:pt x="903731" y="1571497"/>
                </a:lnTo>
                <a:lnTo>
                  <a:pt x="924178" y="1517522"/>
                </a:lnTo>
                <a:lnTo>
                  <a:pt x="937387" y="1460753"/>
                </a:lnTo>
                <a:lnTo>
                  <a:pt x="940434" y="1402333"/>
                </a:lnTo>
                <a:lnTo>
                  <a:pt x="936243" y="1341119"/>
                </a:lnTo>
                <a:lnTo>
                  <a:pt x="921003" y="1280794"/>
                </a:lnTo>
                <a:lnTo>
                  <a:pt x="898016" y="1220088"/>
                </a:lnTo>
                <a:lnTo>
                  <a:pt x="319150" y="0"/>
                </a:lnTo>
                <a:close/>
              </a:path>
            </a:pathLst>
          </a:custGeom>
          <a:solidFill>
            <a:srgbClr val="97B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37682" y="4102608"/>
            <a:ext cx="162560" cy="372110"/>
          </a:xfrm>
          <a:custGeom>
            <a:avLst/>
            <a:gdLst/>
            <a:ahLst/>
            <a:cxnLst/>
            <a:rect l="l" t="t" r="r" b="b"/>
            <a:pathLst>
              <a:path w="162560" h="372110">
                <a:moveTo>
                  <a:pt x="155955" y="0"/>
                </a:moveTo>
                <a:lnTo>
                  <a:pt x="156209" y="16764"/>
                </a:lnTo>
                <a:lnTo>
                  <a:pt x="157352" y="35306"/>
                </a:lnTo>
                <a:lnTo>
                  <a:pt x="155447" y="59309"/>
                </a:lnTo>
                <a:lnTo>
                  <a:pt x="148462" y="121666"/>
                </a:lnTo>
                <a:lnTo>
                  <a:pt x="129920" y="191643"/>
                </a:lnTo>
                <a:lnTo>
                  <a:pt x="95630" y="260604"/>
                </a:lnTo>
                <a:lnTo>
                  <a:pt x="70103" y="291719"/>
                </a:lnTo>
                <a:lnTo>
                  <a:pt x="38988" y="319024"/>
                </a:lnTo>
                <a:lnTo>
                  <a:pt x="0" y="341757"/>
                </a:lnTo>
                <a:lnTo>
                  <a:pt x="12318" y="371856"/>
                </a:lnTo>
                <a:lnTo>
                  <a:pt x="51307" y="349123"/>
                </a:lnTo>
                <a:lnTo>
                  <a:pt x="82422" y="321691"/>
                </a:lnTo>
                <a:lnTo>
                  <a:pt x="107950" y="290576"/>
                </a:lnTo>
                <a:lnTo>
                  <a:pt x="126237" y="256540"/>
                </a:lnTo>
                <a:lnTo>
                  <a:pt x="151891" y="185420"/>
                </a:lnTo>
                <a:lnTo>
                  <a:pt x="161035" y="115697"/>
                </a:lnTo>
                <a:lnTo>
                  <a:pt x="162178" y="85725"/>
                </a:lnTo>
                <a:lnTo>
                  <a:pt x="161670" y="56388"/>
                </a:lnTo>
                <a:lnTo>
                  <a:pt x="160527" y="33782"/>
                </a:lnTo>
                <a:lnTo>
                  <a:pt x="156082" y="4191"/>
                </a:lnTo>
                <a:lnTo>
                  <a:pt x="1559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329684" y="1924050"/>
            <a:ext cx="1189481" cy="130759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329684" y="1924050"/>
            <a:ext cx="1189481" cy="130759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08170" y="2008632"/>
            <a:ext cx="1032509" cy="113690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408170" y="2011679"/>
            <a:ext cx="1032509" cy="113614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459223" y="2066544"/>
            <a:ext cx="930910" cy="1022985"/>
          </a:xfrm>
          <a:custGeom>
            <a:avLst/>
            <a:gdLst/>
            <a:ahLst/>
            <a:cxnLst/>
            <a:rect l="l" t="t" r="r" b="b"/>
            <a:pathLst>
              <a:path w="930910" h="1022985">
                <a:moveTo>
                  <a:pt x="465200" y="0"/>
                </a:moveTo>
                <a:lnTo>
                  <a:pt x="420399" y="2339"/>
                </a:lnTo>
                <a:lnTo>
                  <a:pt x="376802" y="9217"/>
                </a:lnTo>
                <a:lnTo>
                  <a:pt x="334605" y="20417"/>
                </a:lnTo>
                <a:lnTo>
                  <a:pt x="294003" y="35727"/>
                </a:lnTo>
                <a:lnTo>
                  <a:pt x="255190" y="54932"/>
                </a:lnTo>
                <a:lnTo>
                  <a:pt x="218362" y="77817"/>
                </a:lnTo>
                <a:lnTo>
                  <a:pt x="183714" y="104170"/>
                </a:lnTo>
                <a:lnTo>
                  <a:pt x="151440" y="133776"/>
                </a:lnTo>
                <a:lnTo>
                  <a:pt x="121736" y="166422"/>
                </a:lnTo>
                <a:lnTo>
                  <a:pt x="94796" y="201892"/>
                </a:lnTo>
                <a:lnTo>
                  <a:pt x="70816" y="239972"/>
                </a:lnTo>
                <a:lnTo>
                  <a:pt x="49990" y="280450"/>
                </a:lnTo>
                <a:lnTo>
                  <a:pt x="32513" y="323111"/>
                </a:lnTo>
                <a:lnTo>
                  <a:pt x="18581" y="367740"/>
                </a:lnTo>
                <a:lnTo>
                  <a:pt x="8388" y="414125"/>
                </a:lnTo>
                <a:lnTo>
                  <a:pt x="2129" y="462050"/>
                </a:lnTo>
                <a:lnTo>
                  <a:pt x="0" y="511301"/>
                </a:lnTo>
                <a:lnTo>
                  <a:pt x="2129" y="560533"/>
                </a:lnTo>
                <a:lnTo>
                  <a:pt x="8388" y="608443"/>
                </a:lnTo>
                <a:lnTo>
                  <a:pt x="18581" y="654817"/>
                </a:lnTo>
                <a:lnTo>
                  <a:pt x="32513" y="699440"/>
                </a:lnTo>
                <a:lnTo>
                  <a:pt x="49990" y="742097"/>
                </a:lnTo>
                <a:lnTo>
                  <a:pt x="70816" y="782574"/>
                </a:lnTo>
                <a:lnTo>
                  <a:pt x="94796" y="820657"/>
                </a:lnTo>
                <a:lnTo>
                  <a:pt x="121736" y="856131"/>
                </a:lnTo>
                <a:lnTo>
                  <a:pt x="151440" y="888782"/>
                </a:lnTo>
                <a:lnTo>
                  <a:pt x="183714" y="918395"/>
                </a:lnTo>
                <a:lnTo>
                  <a:pt x="218362" y="944755"/>
                </a:lnTo>
                <a:lnTo>
                  <a:pt x="255190" y="967648"/>
                </a:lnTo>
                <a:lnTo>
                  <a:pt x="294003" y="986860"/>
                </a:lnTo>
                <a:lnTo>
                  <a:pt x="334605" y="1002176"/>
                </a:lnTo>
                <a:lnTo>
                  <a:pt x="376802" y="1013382"/>
                </a:lnTo>
                <a:lnTo>
                  <a:pt x="420399" y="1020262"/>
                </a:lnTo>
                <a:lnTo>
                  <a:pt x="465200" y="1022603"/>
                </a:lnTo>
                <a:lnTo>
                  <a:pt x="510002" y="1020262"/>
                </a:lnTo>
                <a:lnTo>
                  <a:pt x="553599" y="1013382"/>
                </a:lnTo>
                <a:lnTo>
                  <a:pt x="595796" y="1002176"/>
                </a:lnTo>
                <a:lnTo>
                  <a:pt x="636398" y="986860"/>
                </a:lnTo>
                <a:lnTo>
                  <a:pt x="675211" y="967648"/>
                </a:lnTo>
                <a:lnTo>
                  <a:pt x="712039" y="944755"/>
                </a:lnTo>
                <a:lnTo>
                  <a:pt x="746687" y="918395"/>
                </a:lnTo>
                <a:lnTo>
                  <a:pt x="778961" y="888782"/>
                </a:lnTo>
                <a:lnTo>
                  <a:pt x="808665" y="856131"/>
                </a:lnTo>
                <a:lnTo>
                  <a:pt x="835605" y="820657"/>
                </a:lnTo>
                <a:lnTo>
                  <a:pt x="859585" y="782574"/>
                </a:lnTo>
                <a:lnTo>
                  <a:pt x="880411" y="742097"/>
                </a:lnTo>
                <a:lnTo>
                  <a:pt x="897888" y="699440"/>
                </a:lnTo>
                <a:lnTo>
                  <a:pt x="911820" y="654817"/>
                </a:lnTo>
                <a:lnTo>
                  <a:pt x="922013" y="608443"/>
                </a:lnTo>
                <a:lnTo>
                  <a:pt x="928272" y="560533"/>
                </a:lnTo>
                <a:lnTo>
                  <a:pt x="930401" y="511301"/>
                </a:lnTo>
                <a:lnTo>
                  <a:pt x="928272" y="462050"/>
                </a:lnTo>
                <a:lnTo>
                  <a:pt x="922013" y="414125"/>
                </a:lnTo>
                <a:lnTo>
                  <a:pt x="911820" y="367740"/>
                </a:lnTo>
                <a:lnTo>
                  <a:pt x="897888" y="323111"/>
                </a:lnTo>
                <a:lnTo>
                  <a:pt x="880411" y="280450"/>
                </a:lnTo>
                <a:lnTo>
                  <a:pt x="859585" y="239972"/>
                </a:lnTo>
                <a:lnTo>
                  <a:pt x="835605" y="201892"/>
                </a:lnTo>
                <a:lnTo>
                  <a:pt x="808665" y="166422"/>
                </a:lnTo>
                <a:lnTo>
                  <a:pt x="778961" y="133776"/>
                </a:lnTo>
                <a:lnTo>
                  <a:pt x="746687" y="104170"/>
                </a:lnTo>
                <a:lnTo>
                  <a:pt x="712039" y="77817"/>
                </a:lnTo>
                <a:lnTo>
                  <a:pt x="675211" y="54932"/>
                </a:lnTo>
                <a:lnTo>
                  <a:pt x="636398" y="35727"/>
                </a:lnTo>
                <a:lnTo>
                  <a:pt x="595796" y="20417"/>
                </a:lnTo>
                <a:lnTo>
                  <a:pt x="553599" y="9217"/>
                </a:lnTo>
                <a:lnTo>
                  <a:pt x="510002" y="2339"/>
                </a:lnTo>
                <a:lnTo>
                  <a:pt x="465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473702" y="2082545"/>
            <a:ext cx="901446" cy="9921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485132" y="2087879"/>
            <a:ext cx="880109" cy="9677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95038" y="2097785"/>
            <a:ext cx="835913" cy="90373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543805" y="2122932"/>
            <a:ext cx="743712" cy="73380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4621276" y="2330450"/>
            <a:ext cx="589280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046CA6"/>
                </a:solidFill>
                <a:latin typeface="Arial"/>
                <a:cs typeface="Arial"/>
              </a:rPr>
              <a:t>2014</a:t>
            </a:r>
            <a:endParaRPr sz="20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906264" y="3183763"/>
            <a:ext cx="900811" cy="13366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25006" y="2991992"/>
            <a:ext cx="1390650" cy="2096135"/>
          </a:xfrm>
          <a:custGeom>
            <a:avLst/>
            <a:gdLst/>
            <a:ahLst/>
            <a:cxnLst/>
            <a:rect l="l" t="t" r="r" b="b"/>
            <a:pathLst>
              <a:path w="1390650" h="2096135">
                <a:moveTo>
                  <a:pt x="416051" y="0"/>
                </a:moveTo>
                <a:lnTo>
                  <a:pt x="0" y="197358"/>
                </a:lnTo>
                <a:lnTo>
                  <a:pt x="754252" y="1787144"/>
                </a:lnTo>
                <a:lnTo>
                  <a:pt x="796544" y="1860423"/>
                </a:lnTo>
                <a:lnTo>
                  <a:pt x="844930" y="1925447"/>
                </a:lnTo>
                <a:lnTo>
                  <a:pt x="903351" y="1980057"/>
                </a:lnTo>
                <a:lnTo>
                  <a:pt x="964692" y="2025142"/>
                </a:lnTo>
                <a:lnTo>
                  <a:pt x="1033018" y="2058670"/>
                </a:lnTo>
                <a:lnTo>
                  <a:pt x="1104392" y="2082546"/>
                </a:lnTo>
                <a:lnTo>
                  <a:pt x="1175385" y="2095500"/>
                </a:lnTo>
                <a:lnTo>
                  <a:pt x="1250442" y="2095627"/>
                </a:lnTo>
                <a:lnTo>
                  <a:pt x="1322197" y="2083562"/>
                </a:lnTo>
                <a:lnTo>
                  <a:pt x="1357884" y="2069338"/>
                </a:lnTo>
                <a:lnTo>
                  <a:pt x="1390523" y="2053844"/>
                </a:lnTo>
                <a:lnTo>
                  <a:pt x="416051" y="0"/>
                </a:lnTo>
                <a:close/>
              </a:path>
            </a:pathLst>
          </a:custGeom>
          <a:solidFill>
            <a:srgbClr val="006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380478" y="4871211"/>
            <a:ext cx="494030" cy="191135"/>
          </a:xfrm>
          <a:custGeom>
            <a:avLst/>
            <a:gdLst/>
            <a:ahLst/>
            <a:cxnLst/>
            <a:rect l="l" t="t" r="r" b="b"/>
            <a:pathLst>
              <a:path w="494029" h="191135">
                <a:moveTo>
                  <a:pt x="0" y="0"/>
                </a:moveTo>
                <a:lnTo>
                  <a:pt x="4191" y="3556"/>
                </a:lnTo>
                <a:lnTo>
                  <a:pt x="30352" y="32257"/>
                </a:lnTo>
                <a:lnTo>
                  <a:pt x="52197" y="52069"/>
                </a:lnTo>
                <a:lnTo>
                  <a:pt x="81406" y="76707"/>
                </a:lnTo>
                <a:lnTo>
                  <a:pt x="112649" y="100456"/>
                </a:lnTo>
                <a:lnTo>
                  <a:pt x="149987" y="126618"/>
                </a:lnTo>
                <a:lnTo>
                  <a:pt x="190373" y="148589"/>
                </a:lnTo>
                <a:lnTo>
                  <a:pt x="236981" y="167767"/>
                </a:lnTo>
                <a:lnTo>
                  <a:pt x="283464" y="181356"/>
                </a:lnTo>
                <a:lnTo>
                  <a:pt x="332867" y="190881"/>
                </a:lnTo>
                <a:lnTo>
                  <a:pt x="385318" y="190754"/>
                </a:lnTo>
                <a:lnTo>
                  <a:pt x="438657" y="181990"/>
                </a:lnTo>
                <a:lnTo>
                  <a:pt x="493775" y="161289"/>
                </a:lnTo>
                <a:lnTo>
                  <a:pt x="489709" y="153796"/>
                </a:lnTo>
                <a:lnTo>
                  <a:pt x="312800" y="153796"/>
                </a:lnTo>
                <a:lnTo>
                  <a:pt x="261239" y="145161"/>
                </a:lnTo>
                <a:lnTo>
                  <a:pt x="214756" y="131571"/>
                </a:lnTo>
                <a:lnTo>
                  <a:pt x="169291" y="114681"/>
                </a:lnTo>
                <a:lnTo>
                  <a:pt x="128904" y="92710"/>
                </a:lnTo>
                <a:lnTo>
                  <a:pt x="91567" y="71881"/>
                </a:lnTo>
                <a:lnTo>
                  <a:pt x="60325" y="48260"/>
                </a:lnTo>
                <a:lnTo>
                  <a:pt x="34417" y="30352"/>
                </a:lnTo>
                <a:lnTo>
                  <a:pt x="16637" y="14096"/>
                </a:lnTo>
                <a:lnTo>
                  <a:pt x="0" y="0"/>
                </a:lnTo>
                <a:close/>
              </a:path>
              <a:path w="494029" h="191135">
                <a:moveTo>
                  <a:pt x="473582" y="124079"/>
                </a:moveTo>
                <a:lnTo>
                  <a:pt x="418465" y="144780"/>
                </a:lnTo>
                <a:lnTo>
                  <a:pt x="365251" y="153543"/>
                </a:lnTo>
                <a:lnTo>
                  <a:pt x="312800" y="153796"/>
                </a:lnTo>
                <a:lnTo>
                  <a:pt x="489709" y="153796"/>
                </a:lnTo>
                <a:lnTo>
                  <a:pt x="473582" y="1240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932930" y="2844419"/>
            <a:ext cx="940435" cy="1727835"/>
          </a:xfrm>
          <a:custGeom>
            <a:avLst/>
            <a:gdLst/>
            <a:ahLst/>
            <a:cxnLst/>
            <a:rect l="l" t="t" r="r" b="b"/>
            <a:pathLst>
              <a:path w="940434" h="1727835">
                <a:moveTo>
                  <a:pt x="319150" y="0"/>
                </a:moveTo>
                <a:lnTo>
                  <a:pt x="0" y="151383"/>
                </a:lnTo>
                <a:lnTo>
                  <a:pt x="747902" y="1727707"/>
                </a:lnTo>
                <a:lnTo>
                  <a:pt x="772922" y="1715896"/>
                </a:lnTo>
                <a:lnTo>
                  <a:pt x="840613" y="1664715"/>
                </a:lnTo>
                <a:lnTo>
                  <a:pt x="876935" y="1620138"/>
                </a:lnTo>
                <a:lnTo>
                  <a:pt x="903731" y="1571497"/>
                </a:lnTo>
                <a:lnTo>
                  <a:pt x="924178" y="1517522"/>
                </a:lnTo>
                <a:lnTo>
                  <a:pt x="937387" y="1460753"/>
                </a:lnTo>
                <a:lnTo>
                  <a:pt x="940435" y="1402333"/>
                </a:lnTo>
                <a:lnTo>
                  <a:pt x="936244" y="1341119"/>
                </a:lnTo>
                <a:lnTo>
                  <a:pt x="921130" y="1280794"/>
                </a:lnTo>
                <a:lnTo>
                  <a:pt x="898017" y="1220088"/>
                </a:lnTo>
                <a:lnTo>
                  <a:pt x="319150" y="0"/>
                </a:lnTo>
                <a:close/>
              </a:path>
            </a:pathLst>
          </a:custGeom>
          <a:solidFill>
            <a:srgbClr val="66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80579" y="4173473"/>
            <a:ext cx="162560" cy="367665"/>
          </a:xfrm>
          <a:custGeom>
            <a:avLst/>
            <a:gdLst/>
            <a:ahLst/>
            <a:cxnLst/>
            <a:rect l="l" t="t" r="r" b="b"/>
            <a:pathLst>
              <a:path w="162559" h="367664">
                <a:moveTo>
                  <a:pt x="156082" y="0"/>
                </a:moveTo>
                <a:lnTo>
                  <a:pt x="156337" y="12573"/>
                </a:lnTo>
                <a:lnTo>
                  <a:pt x="157352" y="31114"/>
                </a:lnTo>
                <a:lnTo>
                  <a:pt x="155448" y="55118"/>
                </a:lnTo>
                <a:lnTo>
                  <a:pt x="148590" y="117475"/>
                </a:lnTo>
                <a:lnTo>
                  <a:pt x="130048" y="187451"/>
                </a:lnTo>
                <a:lnTo>
                  <a:pt x="95630" y="256412"/>
                </a:lnTo>
                <a:lnTo>
                  <a:pt x="70103" y="287527"/>
                </a:lnTo>
                <a:lnTo>
                  <a:pt x="38989" y="314832"/>
                </a:lnTo>
                <a:lnTo>
                  <a:pt x="0" y="337565"/>
                </a:lnTo>
                <a:lnTo>
                  <a:pt x="12319" y="367664"/>
                </a:lnTo>
                <a:lnTo>
                  <a:pt x="51307" y="344931"/>
                </a:lnTo>
                <a:lnTo>
                  <a:pt x="82423" y="317500"/>
                </a:lnTo>
                <a:lnTo>
                  <a:pt x="107950" y="286384"/>
                </a:lnTo>
                <a:lnTo>
                  <a:pt x="126365" y="252349"/>
                </a:lnTo>
                <a:lnTo>
                  <a:pt x="152019" y="181228"/>
                </a:lnTo>
                <a:lnTo>
                  <a:pt x="161036" y="111506"/>
                </a:lnTo>
                <a:lnTo>
                  <a:pt x="162178" y="81533"/>
                </a:lnTo>
                <a:lnTo>
                  <a:pt x="161671" y="52196"/>
                </a:lnTo>
                <a:lnTo>
                  <a:pt x="160527" y="29590"/>
                </a:lnTo>
                <a:lnTo>
                  <a:pt x="156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993891" y="1779270"/>
            <a:ext cx="1427988" cy="156819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993891" y="1779270"/>
            <a:ext cx="1427988" cy="156819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089141" y="1882139"/>
            <a:ext cx="1240536" cy="136245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090665" y="1885950"/>
            <a:ext cx="1240536" cy="136169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150102" y="1950720"/>
            <a:ext cx="1117600" cy="1225550"/>
          </a:xfrm>
          <a:custGeom>
            <a:avLst/>
            <a:gdLst/>
            <a:ahLst/>
            <a:cxnLst/>
            <a:rect l="l" t="t" r="r" b="b"/>
            <a:pathLst>
              <a:path w="1117600" h="1225550">
                <a:moveTo>
                  <a:pt x="558546" y="0"/>
                </a:moveTo>
                <a:lnTo>
                  <a:pt x="512735" y="2031"/>
                </a:lnTo>
                <a:lnTo>
                  <a:pt x="467945" y="8019"/>
                </a:lnTo>
                <a:lnTo>
                  <a:pt x="424318" y="17806"/>
                </a:lnTo>
                <a:lnTo>
                  <a:pt x="381999" y="31235"/>
                </a:lnTo>
                <a:lnTo>
                  <a:pt x="341131" y="48148"/>
                </a:lnTo>
                <a:lnTo>
                  <a:pt x="301859" y="68387"/>
                </a:lnTo>
                <a:lnTo>
                  <a:pt x="264324" y="91795"/>
                </a:lnTo>
                <a:lnTo>
                  <a:pt x="228673" y="118213"/>
                </a:lnTo>
                <a:lnTo>
                  <a:pt x="195047" y="147484"/>
                </a:lnTo>
                <a:lnTo>
                  <a:pt x="163591" y="179450"/>
                </a:lnTo>
                <a:lnTo>
                  <a:pt x="134449" y="213954"/>
                </a:lnTo>
                <a:lnTo>
                  <a:pt x="107765" y="250838"/>
                </a:lnTo>
                <a:lnTo>
                  <a:pt x="83681" y="289943"/>
                </a:lnTo>
                <a:lnTo>
                  <a:pt x="62342" y="331113"/>
                </a:lnTo>
                <a:lnTo>
                  <a:pt x="43892" y="374189"/>
                </a:lnTo>
                <a:lnTo>
                  <a:pt x="28474" y="419014"/>
                </a:lnTo>
                <a:lnTo>
                  <a:pt x="16232" y="465430"/>
                </a:lnTo>
                <a:lnTo>
                  <a:pt x="7310" y="513280"/>
                </a:lnTo>
                <a:lnTo>
                  <a:pt x="1851" y="562405"/>
                </a:lnTo>
                <a:lnTo>
                  <a:pt x="0" y="612647"/>
                </a:lnTo>
                <a:lnTo>
                  <a:pt x="1851" y="662890"/>
                </a:lnTo>
                <a:lnTo>
                  <a:pt x="7310" y="712015"/>
                </a:lnTo>
                <a:lnTo>
                  <a:pt x="16232" y="759865"/>
                </a:lnTo>
                <a:lnTo>
                  <a:pt x="28474" y="806281"/>
                </a:lnTo>
                <a:lnTo>
                  <a:pt x="43892" y="851106"/>
                </a:lnTo>
                <a:lnTo>
                  <a:pt x="62342" y="894182"/>
                </a:lnTo>
                <a:lnTo>
                  <a:pt x="83681" y="935352"/>
                </a:lnTo>
                <a:lnTo>
                  <a:pt x="107765" y="974457"/>
                </a:lnTo>
                <a:lnTo>
                  <a:pt x="134449" y="1011341"/>
                </a:lnTo>
                <a:lnTo>
                  <a:pt x="163591" y="1045844"/>
                </a:lnTo>
                <a:lnTo>
                  <a:pt x="195047" y="1077811"/>
                </a:lnTo>
                <a:lnTo>
                  <a:pt x="228673" y="1107082"/>
                </a:lnTo>
                <a:lnTo>
                  <a:pt x="264324" y="1133500"/>
                </a:lnTo>
                <a:lnTo>
                  <a:pt x="301859" y="1156908"/>
                </a:lnTo>
                <a:lnTo>
                  <a:pt x="341131" y="1177147"/>
                </a:lnTo>
                <a:lnTo>
                  <a:pt x="381999" y="1194060"/>
                </a:lnTo>
                <a:lnTo>
                  <a:pt x="424318" y="1207489"/>
                </a:lnTo>
                <a:lnTo>
                  <a:pt x="467945" y="1217276"/>
                </a:lnTo>
                <a:lnTo>
                  <a:pt x="512735" y="1223264"/>
                </a:lnTo>
                <a:lnTo>
                  <a:pt x="558546" y="1225295"/>
                </a:lnTo>
                <a:lnTo>
                  <a:pt x="604356" y="1223264"/>
                </a:lnTo>
                <a:lnTo>
                  <a:pt x="649146" y="1217276"/>
                </a:lnTo>
                <a:lnTo>
                  <a:pt x="692773" y="1207489"/>
                </a:lnTo>
                <a:lnTo>
                  <a:pt x="735092" y="1194060"/>
                </a:lnTo>
                <a:lnTo>
                  <a:pt x="775960" y="1177147"/>
                </a:lnTo>
                <a:lnTo>
                  <a:pt x="815232" y="1156908"/>
                </a:lnTo>
                <a:lnTo>
                  <a:pt x="852767" y="1133500"/>
                </a:lnTo>
                <a:lnTo>
                  <a:pt x="888418" y="1107082"/>
                </a:lnTo>
                <a:lnTo>
                  <a:pt x="922044" y="1077811"/>
                </a:lnTo>
                <a:lnTo>
                  <a:pt x="953500" y="1045845"/>
                </a:lnTo>
                <a:lnTo>
                  <a:pt x="982642" y="1011341"/>
                </a:lnTo>
                <a:lnTo>
                  <a:pt x="1009326" y="974457"/>
                </a:lnTo>
                <a:lnTo>
                  <a:pt x="1033410" y="935352"/>
                </a:lnTo>
                <a:lnTo>
                  <a:pt x="1054749" y="894182"/>
                </a:lnTo>
                <a:lnTo>
                  <a:pt x="1073199" y="851106"/>
                </a:lnTo>
                <a:lnTo>
                  <a:pt x="1088617" y="806281"/>
                </a:lnTo>
                <a:lnTo>
                  <a:pt x="1100859" y="759865"/>
                </a:lnTo>
                <a:lnTo>
                  <a:pt x="1109781" y="712015"/>
                </a:lnTo>
                <a:lnTo>
                  <a:pt x="1115240" y="662890"/>
                </a:lnTo>
                <a:lnTo>
                  <a:pt x="1117092" y="612647"/>
                </a:lnTo>
                <a:lnTo>
                  <a:pt x="1115240" y="562405"/>
                </a:lnTo>
                <a:lnTo>
                  <a:pt x="1109781" y="513280"/>
                </a:lnTo>
                <a:lnTo>
                  <a:pt x="1100859" y="465430"/>
                </a:lnTo>
                <a:lnTo>
                  <a:pt x="1088617" y="419014"/>
                </a:lnTo>
                <a:lnTo>
                  <a:pt x="1073199" y="374189"/>
                </a:lnTo>
                <a:lnTo>
                  <a:pt x="1054749" y="331113"/>
                </a:lnTo>
                <a:lnTo>
                  <a:pt x="1033410" y="289943"/>
                </a:lnTo>
                <a:lnTo>
                  <a:pt x="1009326" y="250838"/>
                </a:lnTo>
                <a:lnTo>
                  <a:pt x="982642" y="213954"/>
                </a:lnTo>
                <a:lnTo>
                  <a:pt x="953500" y="179450"/>
                </a:lnTo>
                <a:lnTo>
                  <a:pt x="922044" y="147484"/>
                </a:lnTo>
                <a:lnTo>
                  <a:pt x="888418" y="118213"/>
                </a:lnTo>
                <a:lnTo>
                  <a:pt x="852767" y="91795"/>
                </a:lnTo>
                <a:lnTo>
                  <a:pt x="815232" y="68387"/>
                </a:lnTo>
                <a:lnTo>
                  <a:pt x="775960" y="48148"/>
                </a:lnTo>
                <a:lnTo>
                  <a:pt x="735092" y="31235"/>
                </a:lnTo>
                <a:lnTo>
                  <a:pt x="692773" y="17806"/>
                </a:lnTo>
                <a:lnTo>
                  <a:pt x="649146" y="8019"/>
                </a:lnTo>
                <a:lnTo>
                  <a:pt x="604356" y="2031"/>
                </a:lnTo>
                <a:lnTo>
                  <a:pt x="5585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168390" y="1969770"/>
            <a:ext cx="1082802" cy="118871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182105" y="1976627"/>
            <a:ext cx="1056894" cy="115976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192773" y="1988057"/>
            <a:ext cx="1005077" cy="108356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208014" y="2109977"/>
            <a:ext cx="893063" cy="88011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6417817" y="2390902"/>
            <a:ext cx="589280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046CA6"/>
                </a:solidFill>
                <a:latin typeface="Arial"/>
                <a:cs typeface="Arial"/>
              </a:rPr>
              <a:t>2017</a:t>
            </a:r>
            <a:endParaRPr sz="200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6799580" y="3329559"/>
            <a:ext cx="838472" cy="122047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473963" y="6093730"/>
            <a:ext cx="3500754" cy="22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50"/>
              </a:lnSpc>
            </a:pPr>
            <a:r>
              <a:rPr sz="1600" spc="5" dirty="0">
                <a:latin typeface="Tahoma"/>
                <a:cs typeface="Tahoma"/>
              </a:rPr>
              <a:t>S</a:t>
            </a:r>
            <a:r>
              <a:rPr sz="1600" dirty="0">
                <a:latin typeface="Tahoma"/>
                <a:cs typeface="Tahoma"/>
              </a:rPr>
              <a:t>ou</a:t>
            </a:r>
            <a:r>
              <a:rPr sz="1600" spc="-10" dirty="0">
                <a:latin typeface="Tahoma"/>
                <a:cs typeface="Tahoma"/>
              </a:rPr>
              <a:t>r</a:t>
            </a:r>
            <a:r>
              <a:rPr sz="1600" spc="-5" dirty="0">
                <a:latin typeface="Tahoma"/>
                <a:cs typeface="Tahoma"/>
              </a:rPr>
              <a:t>ce</a:t>
            </a:r>
            <a:r>
              <a:rPr sz="1600" dirty="0">
                <a:latin typeface="Tahoma"/>
                <a:cs typeface="Tahoma"/>
              </a:rPr>
              <a:t>: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Nationa</a:t>
            </a:r>
            <a:r>
              <a:rPr sz="1600" dirty="0">
                <a:latin typeface="Tahoma"/>
                <a:cs typeface="Tahoma"/>
              </a:rPr>
              <a:t>l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Healt</a:t>
            </a:r>
            <a:r>
              <a:rPr sz="1600" dirty="0">
                <a:latin typeface="Tahoma"/>
                <a:cs typeface="Tahoma"/>
              </a:rPr>
              <a:t>h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5" dirty="0">
                <a:latin typeface="Tahoma"/>
                <a:cs typeface="Tahoma"/>
              </a:rPr>
              <a:t>S</a:t>
            </a:r>
            <a:r>
              <a:rPr sz="1600" spc="-5" dirty="0">
                <a:latin typeface="Tahoma"/>
                <a:cs typeface="Tahoma"/>
              </a:rPr>
              <a:t>ecuri</a:t>
            </a:r>
            <a:r>
              <a:rPr sz="1600" spc="-25" dirty="0">
                <a:latin typeface="Tahoma"/>
                <a:cs typeface="Tahoma"/>
              </a:rPr>
              <a:t>t</a:t>
            </a:r>
            <a:r>
              <a:rPr sz="1600" dirty="0">
                <a:latin typeface="Tahoma"/>
                <a:cs typeface="Tahoma"/>
              </a:rPr>
              <a:t>y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O</a:t>
            </a:r>
            <a:r>
              <a:rPr sz="1600" spc="-15" dirty="0">
                <a:latin typeface="Tahoma"/>
                <a:cs typeface="Tahoma"/>
              </a:rPr>
              <a:t>f</a:t>
            </a:r>
            <a:r>
              <a:rPr sz="1600" spc="-5" dirty="0">
                <a:latin typeface="Tahoma"/>
                <a:cs typeface="Tahoma"/>
              </a:rPr>
              <a:t>fice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62127"/>
            <a:ext cx="9144000" cy="10431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41935"/>
          </a:xfrm>
          <a:custGeom>
            <a:avLst/>
            <a:gdLst/>
            <a:ahLst/>
            <a:cxnLst/>
            <a:rect l="l" t="t" r="r" b="b"/>
            <a:pathLst>
              <a:path w="9144000" h="241935">
                <a:moveTo>
                  <a:pt x="0" y="241553"/>
                </a:moveTo>
                <a:lnTo>
                  <a:pt x="9144000" y="241553"/>
                </a:lnTo>
                <a:lnTo>
                  <a:pt x="9144000" y="0"/>
                </a:lnTo>
                <a:lnTo>
                  <a:pt x="0" y="0"/>
                </a:lnTo>
                <a:lnTo>
                  <a:pt x="0" y="241553"/>
                </a:lnTo>
                <a:close/>
              </a:path>
            </a:pathLst>
          </a:custGeom>
          <a:solidFill>
            <a:srgbClr val="89C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70599"/>
            <a:ext cx="9144000" cy="442595"/>
          </a:xfrm>
          <a:custGeom>
            <a:avLst/>
            <a:gdLst/>
            <a:ahLst/>
            <a:cxnLst/>
            <a:rect l="l" t="t" r="r" b="b"/>
            <a:pathLst>
              <a:path w="9144000" h="442594">
                <a:moveTo>
                  <a:pt x="4110795" y="0"/>
                </a:moveTo>
                <a:lnTo>
                  <a:pt x="3851857" y="872"/>
                </a:lnTo>
                <a:lnTo>
                  <a:pt x="3197844" y="11427"/>
                </a:lnTo>
                <a:lnTo>
                  <a:pt x="2744402" y="27970"/>
                </a:lnTo>
                <a:lnTo>
                  <a:pt x="2401416" y="47504"/>
                </a:lnTo>
                <a:lnTo>
                  <a:pt x="1931460" y="82072"/>
                </a:lnTo>
                <a:lnTo>
                  <a:pt x="1813735" y="91884"/>
                </a:lnTo>
                <a:lnTo>
                  <a:pt x="1074533" y="162151"/>
                </a:lnTo>
                <a:lnTo>
                  <a:pt x="278966" y="253083"/>
                </a:lnTo>
                <a:lnTo>
                  <a:pt x="0" y="289909"/>
                </a:lnTo>
                <a:lnTo>
                  <a:pt x="0" y="434881"/>
                </a:lnTo>
                <a:lnTo>
                  <a:pt x="253" y="440878"/>
                </a:lnTo>
                <a:lnTo>
                  <a:pt x="9143999" y="442147"/>
                </a:lnTo>
                <a:lnTo>
                  <a:pt x="9143878" y="275394"/>
                </a:lnTo>
                <a:lnTo>
                  <a:pt x="8996500" y="253079"/>
                </a:lnTo>
                <a:lnTo>
                  <a:pt x="8505287" y="201041"/>
                </a:lnTo>
                <a:lnTo>
                  <a:pt x="7644670" y="127206"/>
                </a:lnTo>
                <a:lnTo>
                  <a:pt x="6992648" y="82072"/>
                </a:lnTo>
                <a:lnTo>
                  <a:pt x="6408213" y="50773"/>
                </a:lnTo>
                <a:lnTo>
                  <a:pt x="5259039" y="13507"/>
                </a:lnTo>
                <a:lnTo>
                  <a:pt x="4267283" y="248"/>
                </a:lnTo>
                <a:lnTo>
                  <a:pt x="41107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5576" y="6525386"/>
            <a:ext cx="8354059" cy="0"/>
          </a:xfrm>
          <a:custGeom>
            <a:avLst/>
            <a:gdLst/>
            <a:ahLst/>
            <a:cxnLst/>
            <a:rect l="l" t="t" r="r" b="b"/>
            <a:pathLst>
              <a:path w="8354059">
                <a:moveTo>
                  <a:pt x="0" y="0"/>
                </a:moveTo>
                <a:lnTo>
                  <a:pt x="8353806" y="0"/>
                </a:lnTo>
              </a:path>
            </a:pathLst>
          </a:custGeom>
          <a:ln w="9906">
            <a:solidFill>
              <a:srgbClr val="046C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751" rIns="0" bIns="0" rtlCol="0">
            <a:spAutoFit/>
          </a:bodyPr>
          <a:lstStyle/>
          <a:p>
            <a:pPr marL="2040889">
              <a:lnSpc>
                <a:spcPts val="4315"/>
              </a:lnSpc>
            </a:pPr>
            <a:r>
              <a:rPr sz="3600" spc="-10" dirty="0">
                <a:solidFill>
                  <a:srgbClr val="FFFFFF"/>
                </a:solidFill>
              </a:rPr>
              <a:t>Drive</a:t>
            </a:r>
            <a:r>
              <a:rPr sz="3600" spc="-5" dirty="0">
                <a:solidFill>
                  <a:srgbClr val="FFFFFF"/>
                </a:solidFill>
              </a:rPr>
              <a:t>n</a:t>
            </a:r>
            <a:r>
              <a:rPr sz="3600" spc="10" dirty="0">
                <a:solidFill>
                  <a:srgbClr val="FFFFFF"/>
                </a:solidFill>
              </a:rPr>
              <a:t> </a:t>
            </a:r>
            <a:r>
              <a:rPr sz="3600" spc="-5" dirty="0">
                <a:solidFill>
                  <a:srgbClr val="FFFFFF"/>
                </a:solidFill>
              </a:rPr>
              <a:t>mechanism</a:t>
            </a:r>
            <a:endParaRPr sz="3600"/>
          </a:p>
        </p:txBody>
      </p:sp>
      <p:sp>
        <p:nvSpPr>
          <p:cNvPr id="7" name="object 7"/>
          <p:cNvSpPr txBox="1"/>
          <p:nvPr/>
        </p:nvSpPr>
        <p:spPr>
          <a:xfrm>
            <a:off x="8648700" y="42926"/>
            <a:ext cx="187325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22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47871" y="4079113"/>
            <a:ext cx="1896110" cy="550545"/>
          </a:xfrm>
          <a:custGeom>
            <a:avLst/>
            <a:gdLst/>
            <a:ahLst/>
            <a:cxnLst/>
            <a:rect l="l" t="t" r="r" b="b"/>
            <a:pathLst>
              <a:path w="1896110" h="550545">
                <a:moveTo>
                  <a:pt x="0" y="0"/>
                </a:moveTo>
                <a:lnTo>
                  <a:pt x="0" y="471424"/>
                </a:lnTo>
                <a:lnTo>
                  <a:pt x="3142" y="477873"/>
                </a:lnTo>
                <a:lnTo>
                  <a:pt x="48329" y="496278"/>
                </a:lnTo>
                <a:lnTo>
                  <a:pt x="105812" y="507558"/>
                </a:lnTo>
                <a:lnTo>
                  <a:pt x="182904" y="517859"/>
                </a:lnTo>
                <a:lnTo>
                  <a:pt x="228193" y="522591"/>
                </a:lnTo>
                <a:lnTo>
                  <a:pt x="277653" y="527018"/>
                </a:lnTo>
                <a:lnTo>
                  <a:pt x="331039" y="531119"/>
                </a:lnTo>
                <a:lnTo>
                  <a:pt x="388107" y="534874"/>
                </a:lnTo>
                <a:lnTo>
                  <a:pt x="512314" y="541265"/>
                </a:lnTo>
                <a:lnTo>
                  <a:pt x="648321" y="546030"/>
                </a:lnTo>
                <a:lnTo>
                  <a:pt x="794176" y="549008"/>
                </a:lnTo>
                <a:lnTo>
                  <a:pt x="947927" y="550037"/>
                </a:lnTo>
                <a:lnTo>
                  <a:pt x="1025668" y="549776"/>
                </a:lnTo>
                <a:lnTo>
                  <a:pt x="1101679" y="549008"/>
                </a:lnTo>
                <a:lnTo>
                  <a:pt x="1175715" y="547753"/>
                </a:lnTo>
                <a:lnTo>
                  <a:pt x="1247534" y="546030"/>
                </a:lnTo>
                <a:lnTo>
                  <a:pt x="1383541" y="541265"/>
                </a:lnTo>
                <a:lnTo>
                  <a:pt x="1507748" y="534874"/>
                </a:lnTo>
                <a:lnTo>
                  <a:pt x="1564816" y="531119"/>
                </a:lnTo>
                <a:lnTo>
                  <a:pt x="1618202" y="527018"/>
                </a:lnTo>
                <a:lnTo>
                  <a:pt x="1667662" y="522591"/>
                </a:lnTo>
                <a:lnTo>
                  <a:pt x="1712951" y="517859"/>
                </a:lnTo>
                <a:lnTo>
                  <a:pt x="1753826" y="512841"/>
                </a:lnTo>
                <a:lnTo>
                  <a:pt x="1821358" y="502030"/>
                </a:lnTo>
                <a:lnTo>
                  <a:pt x="1868304" y="490321"/>
                </a:lnTo>
                <a:lnTo>
                  <a:pt x="1895855" y="471424"/>
                </a:lnTo>
                <a:lnTo>
                  <a:pt x="1895855" y="78486"/>
                </a:lnTo>
                <a:lnTo>
                  <a:pt x="947927" y="78486"/>
                </a:lnTo>
                <a:lnTo>
                  <a:pt x="794176" y="77457"/>
                </a:lnTo>
                <a:lnTo>
                  <a:pt x="648321" y="74480"/>
                </a:lnTo>
                <a:lnTo>
                  <a:pt x="512314" y="69718"/>
                </a:lnTo>
                <a:lnTo>
                  <a:pt x="388107" y="63331"/>
                </a:lnTo>
                <a:lnTo>
                  <a:pt x="331039" y="59579"/>
                </a:lnTo>
                <a:lnTo>
                  <a:pt x="277653" y="55483"/>
                </a:lnTo>
                <a:lnTo>
                  <a:pt x="228193" y="51061"/>
                </a:lnTo>
                <a:lnTo>
                  <a:pt x="182904" y="46335"/>
                </a:lnTo>
                <a:lnTo>
                  <a:pt x="142029" y="41325"/>
                </a:lnTo>
                <a:lnTo>
                  <a:pt x="74497" y="30533"/>
                </a:lnTo>
                <a:lnTo>
                  <a:pt x="27551" y="18848"/>
                </a:lnTo>
                <a:lnTo>
                  <a:pt x="3142" y="6431"/>
                </a:lnTo>
                <a:lnTo>
                  <a:pt x="0" y="0"/>
                </a:lnTo>
                <a:close/>
              </a:path>
              <a:path w="1896110" h="550545">
                <a:moveTo>
                  <a:pt x="1895855" y="0"/>
                </a:moveTo>
                <a:lnTo>
                  <a:pt x="1847526" y="24792"/>
                </a:lnTo>
                <a:lnTo>
                  <a:pt x="1790043" y="36051"/>
                </a:lnTo>
                <a:lnTo>
                  <a:pt x="1712951" y="46335"/>
                </a:lnTo>
                <a:lnTo>
                  <a:pt x="1667662" y="51061"/>
                </a:lnTo>
                <a:lnTo>
                  <a:pt x="1618202" y="55483"/>
                </a:lnTo>
                <a:lnTo>
                  <a:pt x="1564816" y="59579"/>
                </a:lnTo>
                <a:lnTo>
                  <a:pt x="1507748" y="63331"/>
                </a:lnTo>
                <a:lnTo>
                  <a:pt x="1447241" y="66717"/>
                </a:lnTo>
                <a:lnTo>
                  <a:pt x="1383541" y="69718"/>
                </a:lnTo>
                <a:lnTo>
                  <a:pt x="1316890" y="72312"/>
                </a:lnTo>
                <a:lnTo>
                  <a:pt x="1247534" y="74480"/>
                </a:lnTo>
                <a:lnTo>
                  <a:pt x="1175715" y="76202"/>
                </a:lnTo>
                <a:lnTo>
                  <a:pt x="1101679" y="77457"/>
                </a:lnTo>
                <a:lnTo>
                  <a:pt x="1025668" y="78225"/>
                </a:lnTo>
                <a:lnTo>
                  <a:pt x="947927" y="78486"/>
                </a:lnTo>
                <a:lnTo>
                  <a:pt x="1895855" y="78486"/>
                </a:lnTo>
                <a:lnTo>
                  <a:pt x="1895855" y="0"/>
                </a:lnTo>
                <a:close/>
              </a:path>
            </a:pathLst>
          </a:custGeom>
          <a:solidFill>
            <a:srgbClr val="734B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47871" y="4000500"/>
            <a:ext cx="1896110" cy="157480"/>
          </a:xfrm>
          <a:custGeom>
            <a:avLst/>
            <a:gdLst/>
            <a:ahLst/>
            <a:cxnLst/>
            <a:rect l="l" t="t" r="r" b="b"/>
            <a:pathLst>
              <a:path w="1896110" h="157479">
                <a:moveTo>
                  <a:pt x="947927" y="0"/>
                </a:moveTo>
                <a:lnTo>
                  <a:pt x="870187" y="260"/>
                </a:lnTo>
                <a:lnTo>
                  <a:pt x="720140" y="2283"/>
                </a:lnTo>
                <a:lnTo>
                  <a:pt x="578965" y="6175"/>
                </a:lnTo>
                <a:lnTo>
                  <a:pt x="448614" y="11773"/>
                </a:lnTo>
                <a:lnTo>
                  <a:pt x="331039" y="18917"/>
                </a:lnTo>
                <a:lnTo>
                  <a:pt x="277653" y="23018"/>
                </a:lnTo>
                <a:lnTo>
                  <a:pt x="228193" y="27445"/>
                </a:lnTo>
                <a:lnTo>
                  <a:pt x="182904" y="32177"/>
                </a:lnTo>
                <a:lnTo>
                  <a:pt x="142029" y="37195"/>
                </a:lnTo>
                <a:lnTo>
                  <a:pt x="74497" y="48006"/>
                </a:lnTo>
                <a:lnTo>
                  <a:pt x="27551" y="59715"/>
                </a:lnTo>
                <a:lnTo>
                  <a:pt x="0" y="78612"/>
                </a:lnTo>
                <a:lnTo>
                  <a:pt x="3142" y="85044"/>
                </a:lnTo>
                <a:lnTo>
                  <a:pt x="48329" y="103405"/>
                </a:lnTo>
                <a:lnTo>
                  <a:pt x="105812" y="114664"/>
                </a:lnTo>
                <a:lnTo>
                  <a:pt x="182904" y="124948"/>
                </a:lnTo>
                <a:lnTo>
                  <a:pt x="228193" y="129674"/>
                </a:lnTo>
                <a:lnTo>
                  <a:pt x="277653" y="134096"/>
                </a:lnTo>
                <a:lnTo>
                  <a:pt x="331039" y="138192"/>
                </a:lnTo>
                <a:lnTo>
                  <a:pt x="388107" y="141944"/>
                </a:lnTo>
                <a:lnTo>
                  <a:pt x="448614" y="145330"/>
                </a:lnTo>
                <a:lnTo>
                  <a:pt x="512314" y="148331"/>
                </a:lnTo>
                <a:lnTo>
                  <a:pt x="578965" y="150925"/>
                </a:lnTo>
                <a:lnTo>
                  <a:pt x="648321" y="153093"/>
                </a:lnTo>
                <a:lnTo>
                  <a:pt x="720140" y="154815"/>
                </a:lnTo>
                <a:lnTo>
                  <a:pt x="794176" y="156070"/>
                </a:lnTo>
                <a:lnTo>
                  <a:pt x="870187" y="156838"/>
                </a:lnTo>
                <a:lnTo>
                  <a:pt x="947927" y="157099"/>
                </a:lnTo>
                <a:lnTo>
                  <a:pt x="1101679" y="156070"/>
                </a:lnTo>
                <a:lnTo>
                  <a:pt x="1247534" y="153093"/>
                </a:lnTo>
                <a:lnTo>
                  <a:pt x="1383541" y="148331"/>
                </a:lnTo>
                <a:lnTo>
                  <a:pt x="1507748" y="141944"/>
                </a:lnTo>
                <a:lnTo>
                  <a:pt x="1564816" y="138192"/>
                </a:lnTo>
                <a:lnTo>
                  <a:pt x="1618202" y="134096"/>
                </a:lnTo>
                <a:lnTo>
                  <a:pt x="1667662" y="129674"/>
                </a:lnTo>
                <a:lnTo>
                  <a:pt x="1712951" y="124948"/>
                </a:lnTo>
                <a:lnTo>
                  <a:pt x="1753826" y="119938"/>
                </a:lnTo>
                <a:lnTo>
                  <a:pt x="1821358" y="109146"/>
                </a:lnTo>
                <a:lnTo>
                  <a:pt x="1868304" y="97461"/>
                </a:lnTo>
                <a:lnTo>
                  <a:pt x="1895855" y="78612"/>
                </a:lnTo>
                <a:lnTo>
                  <a:pt x="1892713" y="72163"/>
                </a:lnTo>
                <a:lnTo>
                  <a:pt x="1847526" y="53758"/>
                </a:lnTo>
                <a:lnTo>
                  <a:pt x="1790043" y="42478"/>
                </a:lnTo>
                <a:lnTo>
                  <a:pt x="1712951" y="32177"/>
                </a:lnTo>
                <a:lnTo>
                  <a:pt x="1667662" y="27445"/>
                </a:lnTo>
                <a:lnTo>
                  <a:pt x="1618202" y="23018"/>
                </a:lnTo>
                <a:lnTo>
                  <a:pt x="1564816" y="18917"/>
                </a:lnTo>
                <a:lnTo>
                  <a:pt x="1447241" y="11773"/>
                </a:lnTo>
                <a:lnTo>
                  <a:pt x="1316890" y="6175"/>
                </a:lnTo>
                <a:lnTo>
                  <a:pt x="1175715" y="2283"/>
                </a:lnTo>
                <a:lnTo>
                  <a:pt x="1101679" y="1028"/>
                </a:lnTo>
                <a:lnTo>
                  <a:pt x="1025668" y="260"/>
                </a:lnTo>
                <a:lnTo>
                  <a:pt x="947927" y="0"/>
                </a:lnTo>
                <a:close/>
              </a:path>
            </a:pathLst>
          </a:custGeom>
          <a:solidFill>
            <a:srgbClr val="AB9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47871" y="3528314"/>
            <a:ext cx="1896110" cy="551815"/>
          </a:xfrm>
          <a:custGeom>
            <a:avLst/>
            <a:gdLst/>
            <a:ahLst/>
            <a:cxnLst/>
            <a:rect l="l" t="t" r="r" b="b"/>
            <a:pathLst>
              <a:path w="1896110" h="551814">
                <a:moveTo>
                  <a:pt x="0" y="0"/>
                </a:moveTo>
                <a:lnTo>
                  <a:pt x="0" y="472694"/>
                </a:lnTo>
                <a:lnTo>
                  <a:pt x="3142" y="479144"/>
                </a:lnTo>
                <a:lnTo>
                  <a:pt x="48329" y="497561"/>
                </a:lnTo>
                <a:lnTo>
                  <a:pt x="105812" y="508856"/>
                </a:lnTo>
                <a:lnTo>
                  <a:pt x="182904" y="519173"/>
                </a:lnTo>
                <a:lnTo>
                  <a:pt x="228193" y="523915"/>
                </a:lnTo>
                <a:lnTo>
                  <a:pt x="277653" y="528351"/>
                </a:lnTo>
                <a:lnTo>
                  <a:pt x="331039" y="532462"/>
                </a:lnTo>
                <a:lnTo>
                  <a:pt x="388107" y="536226"/>
                </a:lnTo>
                <a:lnTo>
                  <a:pt x="512314" y="542635"/>
                </a:lnTo>
                <a:lnTo>
                  <a:pt x="648321" y="547414"/>
                </a:lnTo>
                <a:lnTo>
                  <a:pt x="794176" y="550401"/>
                </a:lnTo>
                <a:lnTo>
                  <a:pt x="947927" y="551434"/>
                </a:lnTo>
                <a:lnTo>
                  <a:pt x="1025668" y="551172"/>
                </a:lnTo>
                <a:lnTo>
                  <a:pt x="1101679" y="550401"/>
                </a:lnTo>
                <a:lnTo>
                  <a:pt x="1175715" y="549142"/>
                </a:lnTo>
                <a:lnTo>
                  <a:pt x="1247534" y="547414"/>
                </a:lnTo>
                <a:lnTo>
                  <a:pt x="1383541" y="542635"/>
                </a:lnTo>
                <a:lnTo>
                  <a:pt x="1507748" y="536226"/>
                </a:lnTo>
                <a:lnTo>
                  <a:pt x="1564816" y="532462"/>
                </a:lnTo>
                <a:lnTo>
                  <a:pt x="1618202" y="528351"/>
                </a:lnTo>
                <a:lnTo>
                  <a:pt x="1667662" y="523915"/>
                </a:lnTo>
                <a:lnTo>
                  <a:pt x="1712951" y="519173"/>
                </a:lnTo>
                <a:lnTo>
                  <a:pt x="1753826" y="514147"/>
                </a:lnTo>
                <a:lnTo>
                  <a:pt x="1821358" y="503320"/>
                </a:lnTo>
                <a:lnTo>
                  <a:pt x="1868304" y="491598"/>
                </a:lnTo>
                <a:lnTo>
                  <a:pt x="1895855" y="472694"/>
                </a:lnTo>
                <a:lnTo>
                  <a:pt x="1895855" y="78867"/>
                </a:lnTo>
                <a:lnTo>
                  <a:pt x="947927" y="78867"/>
                </a:lnTo>
                <a:lnTo>
                  <a:pt x="870187" y="78605"/>
                </a:lnTo>
                <a:lnTo>
                  <a:pt x="794176" y="77834"/>
                </a:lnTo>
                <a:lnTo>
                  <a:pt x="720140" y="76575"/>
                </a:lnTo>
                <a:lnTo>
                  <a:pt x="648321" y="74846"/>
                </a:lnTo>
                <a:lnTo>
                  <a:pt x="578965" y="72669"/>
                </a:lnTo>
                <a:lnTo>
                  <a:pt x="512314" y="70064"/>
                </a:lnTo>
                <a:lnTo>
                  <a:pt x="448614" y="67051"/>
                </a:lnTo>
                <a:lnTo>
                  <a:pt x="388107" y="63651"/>
                </a:lnTo>
                <a:lnTo>
                  <a:pt x="331039" y="59883"/>
                </a:lnTo>
                <a:lnTo>
                  <a:pt x="277653" y="55768"/>
                </a:lnTo>
                <a:lnTo>
                  <a:pt x="228193" y="51327"/>
                </a:lnTo>
                <a:lnTo>
                  <a:pt x="182904" y="46579"/>
                </a:lnTo>
                <a:lnTo>
                  <a:pt x="142029" y="41545"/>
                </a:lnTo>
                <a:lnTo>
                  <a:pt x="74497" y="30700"/>
                </a:lnTo>
                <a:lnTo>
                  <a:pt x="27551" y="18953"/>
                </a:lnTo>
                <a:lnTo>
                  <a:pt x="3142" y="6468"/>
                </a:lnTo>
                <a:lnTo>
                  <a:pt x="0" y="0"/>
                </a:lnTo>
                <a:close/>
              </a:path>
              <a:path w="1896110" h="551814">
                <a:moveTo>
                  <a:pt x="1895855" y="0"/>
                </a:moveTo>
                <a:lnTo>
                  <a:pt x="1847526" y="24929"/>
                </a:lnTo>
                <a:lnTo>
                  <a:pt x="1790043" y="36245"/>
                </a:lnTo>
                <a:lnTo>
                  <a:pt x="1712951" y="46579"/>
                </a:lnTo>
                <a:lnTo>
                  <a:pt x="1667662" y="51327"/>
                </a:lnTo>
                <a:lnTo>
                  <a:pt x="1618202" y="55768"/>
                </a:lnTo>
                <a:lnTo>
                  <a:pt x="1564816" y="59883"/>
                </a:lnTo>
                <a:lnTo>
                  <a:pt x="1507748" y="63651"/>
                </a:lnTo>
                <a:lnTo>
                  <a:pt x="1383541" y="70064"/>
                </a:lnTo>
                <a:lnTo>
                  <a:pt x="1247534" y="74846"/>
                </a:lnTo>
                <a:lnTo>
                  <a:pt x="1101679" y="77834"/>
                </a:lnTo>
                <a:lnTo>
                  <a:pt x="947927" y="78867"/>
                </a:lnTo>
                <a:lnTo>
                  <a:pt x="1895855" y="78867"/>
                </a:lnTo>
                <a:lnTo>
                  <a:pt x="1895855" y="0"/>
                </a:lnTo>
                <a:close/>
              </a:path>
            </a:pathLst>
          </a:custGeom>
          <a:solidFill>
            <a:srgbClr val="734B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47871" y="3449573"/>
            <a:ext cx="1896110" cy="158115"/>
          </a:xfrm>
          <a:custGeom>
            <a:avLst/>
            <a:gdLst/>
            <a:ahLst/>
            <a:cxnLst/>
            <a:rect l="l" t="t" r="r" b="b"/>
            <a:pathLst>
              <a:path w="1896110" h="158114">
                <a:moveTo>
                  <a:pt x="947927" y="0"/>
                </a:moveTo>
                <a:lnTo>
                  <a:pt x="870187" y="261"/>
                </a:lnTo>
                <a:lnTo>
                  <a:pt x="794176" y="1032"/>
                </a:lnTo>
                <a:lnTo>
                  <a:pt x="720140" y="2291"/>
                </a:lnTo>
                <a:lnTo>
                  <a:pt x="648321" y="4019"/>
                </a:lnTo>
                <a:lnTo>
                  <a:pt x="578965" y="6195"/>
                </a:lnTo>
                <a:lnTo>
                  <a:pt x="512314" y="8798"/>
                </a:lnTo>
                <a:lnTo>
                  <a:pt x="448614" y="11809"/>
                </a:lnTo>
                <a:lnTo>
                  <a:pt x="388107" y="15207"/>
                </a:lnTo>
                <a:lnTo>
                  <a:pt x="331039" y="18971"/>
                </a:lnTo>
                <a:lnTo>
                  <a:pt x="277653" y="23082"/>
                </a:lnTo>
                <a:lnTo>
                  <a:pt x="228193" y="27518"/>
                </a:lnTo>
                <a:lnTo>
                  <a:pt x="182904" y="32260"/>
                </a:lnTo>
                <a:lnTo>
                  <a:pt x="142029" y="37286"/>
                </a:lnTo>
                <a:lnTo>
                  <a:pt x="74497" y="48113"/>
                </a:lnTo>
                <a:lnTo>
                  <a:pt x="27551" y="59835"/>
                </a:lnTo>
                <a:lnTo>
                  <a:pt x="0" y="78739"/>
                </a:lnTo>
                <a:lnTo>
                  <a:pt x="3142" y="85208"/>
                </a:lnTo>
                <a:lnTo>
                  <a:pt x="48329" y="103669"/>
                </a:lnTo>
                <a:lnTo>
                  <a:pt x="105812" y="114985"/>
                </a:lnTo>
                <a:lnTo>
                  <a:pt x="182904" y="125319"/>
                </a:lnTo>
                <a:lnTo>
                  <a:pt x="228193" y="130067"/>
                </a:lnTo>
                <a:lnTo>
                  <a:pt x="277653" y="134508"/>
                </a:lnTo>
                <a:lnTo>
                  <a:pt x="331039" y="138623"/>
                </a:lnTo>
                <a:lnTo>
                  <a:pt x="388107" y="142391"/>
                </a:lnTo>
                <a:lnTo>
                  <a:pt x="512314" y="148804"/>
                </a:lnTo>
                <a:lnTo>
                  <a:pt x="648321" y="153586"/>
                </a:lnTo>
                <a:lnTo>
                  <a:pt x="794176" y="156574"/>
                </a:lnTo>
                <a:lnTo>
                  <a:pt x="947927" y="157606"/>
                </a:lnTo>
                <a:lnTo>
                  <a:pt x="1025668" y="157345"/>
                </a:lnTo>
                <a:lnTo>
                  <a:pt x="1101679" y="156574"/>
                </a:lnTo>
                <a:lnTo>
                  <a:pt x="1175715" y="155315"/>
                </a:lnTo>
                <a:lnTo>
                  <a:pt x="1247534" y="153586"/>
                </a:lnTo>
                <a:lnTo>
                  <a:pt x="1316890" y="151409"/>
                </a:lnTo>
                <a:lnTo>
                  <a:pt x="1383541" y="148804"/>
                </a:lnTo>
                <a:lnTo>
                  <a:pt x="1447241" y="145791"/>
                </a:lnTo>
                <a:lnTo>
                  <a:pt x="1507748" y="142391"/>
                </a:lnTo>
                <a:lnTo>
                  <a:pt x="1564816" y="138623"/>
                </a:lnTo>
                <a:lnTo>
                  <a:pt x="1618202" y="134508"/>
                </a:lnTo>
                <a:lnTo>
                  <a:pt x="1667662" y="130067"/>
                </a:lnTo>
                <a:lnTo>
                  <a:pt x="1712951" y="125319"/>
                </a:lnTo>
                <a:lnTo>
                  <a:pt x="1753826" y="120285"/>
                </a:lnTo>
                <a:lnTo>
                  <a:pt x="1821358" y="109440"/>
                </a:lnTo>
                <a:lnTo>
                  <a:pt x="1868304" y="97693"/>
                </a:lnTo>
                <a:lnTo>
                  <a:pt x="1895855" y="78739"/>
                </a:lnTo>
                <a:lnTo>
                  <a:pt x="1892713" y="72289"/>
                </a:lnTo>
                <a:lnTo>
                  <a:pt x="1847526" y="53872"/>
                </a:lnTo>
                <a:lnTo>
                  <a:pt x="1790043" y="42577"/>
                </a:lnTo>
                <a:lnTo>
                  <a:pt x="1712951" y="32260"/>
                </a:lnTo>
                <a:lnTo>
                  <a:pt x="1667662" y="27518"/>
                </a:lnTo>
                <a:lnTo>
                  <a:pt x="1618202" y="23082"/>
                </a:lnTo>
                <a:lnTo>
                  <a:pt x="1564816" y="18971"/>
                </a:lnTo>
                <a:lnTo>
                  <a:pt x="1447241" y="11809"/>
                </a:lnTo>
                <a:lnTo>
                  <a:pt x="1316890" y="6195"/>
                </a:lnTo>
                <a:lnTo>
                  <a:pt x="1175715" y="2291"/>
                </a:lnTo>
                <a:lnTo>
                  <a:pt x="1025668" y="261"/>
                </a:lnTo>
                <a:lnTo>
                  <a:pt x="947927" y="0"/>
                </a:lnTo>
                <a:close/>
              </a:path>
            </a:pathLst>
          </a:custGeom>
          <a:solidFill>
            <a:srgbClr val="AB9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47871" y="2977388"/>
            <a:ext cx="1896110" cy="551815"/>
          </a:xfrm>
          <a:custGeom>
            <a:avLst/>
            <a:gdLst/>
            <a:ahLst/>
            <a:cxnLst/>
            <a:rect l="l" t="t" r="r" b="b"/>
            <a:pathLst>
              <a:path w="1896110" h="551814">
                <a:moveTo>
                  <a:pt x="0" y="0"/>
                </a:moveTo>
                <a:lnTo>
                  <a:pt x="0" y="472694"/>
                </a:lnTo>
                <a:lnTo>
                  <a:pt x="3142" y="479144"/>
                </a:lnTo>
                <a:lnTo>
                  <a:pt x="48329" y="497561"/>
                </a:lnTo>
                <a:lnTo>
                  <a:pt x="105812" y="508856"/>
                </a:lnTo>
                <a:lnTo>
                  <a:pt x="182904" y="519173"/>
                </a:lnTo>
                <a:lnTo>
                  <a:pt x="228193" y="523915"/>
                </a:lnTo>
                <a:lnTo>
                  <a:pt x="277653" y="528351"/>
                </a:lnTo>
                <a:lnTo>
                  <a:pt x="331039" y="532462"/>
                </a:lnTo>
                <a:lnTo>
                  <a:pt x="388107" y="536226"/>
                </a:lnTo>
                <a:lnTo>
                  <a:pt x="448614" y="539624"/>
                </a:lnTo>
                <a:lnTo>
                  <a:pt x="512314" y="542635"/>
                </a:lnTo>
                <a:lnTo>
                  <a:pt x="578965" y="545238"/>
                </a:lnTo>
                <a:lnTo>
                  <a:pt x="648321" y="547414"/>
                </a:lnTo>
                <a:lnTo>
                  <a:pt x="720140" y="549142"/>
                </a:lnTo>
                <a:lnTo>
                  <a:pt x="794176" y="550401"/>
                </a:lnTo>
                <a:lnTo>
                  <a:pt x="870187" y="551172"/>
                </a:lnTo>
                <a:lnTo>
                  <a:pt x="947927" y="551434"/>
                </a:lnTo>
                <a:lnTo>
                  <a:pt x="1101679" y="550401"/>
                </a:lnTo>
                <a:lnTo>
                  <a:pt x="1247534" y="547414"/>
                </a:lnTo>
                <a:lnTo>
                  <a:pt x="1383541" y="542635"/>
                </a:lnTo>
                <a:lnTo>
                  <a:pt x="1507748" y="536226"/>
                </a:lnTo>
                <a:lnTo>
                  <a:pt x="1564816" y="532462"/>
                </a:lnTo>
                <a:lnTo>
                  <a:pt x="1618202" y="528351"/>
                </a:lnTo>
                <a:lnTo>
                  <a:pt x="1667662" y="523915"/>
                </a:lnTo>
                <a:lnTo>
                  <a:pt x="1712951" y="519173"/>
                </a:lnTo>
                <a:lnTo>
                  <a:pt x="1753826" y="514147"/>
                </a:lnTo>
                <a:lnTo>
                  <a:pt x="1821358" y="503320"/>
                </a:lnTo>
                <a:lnTo>
                  <a:pt x="1868304" y="491598"/>
                </a:lnTo>
                <a:lnTo>
                  <a:pt x="1895855" y="472694"/>
                </a:lnTo>
                <a:lnTo>
                  <a:pt x="1895855" y="78866"/>
                </a:lnTo>
                <a:lnTo>
                  <a:pt x="947927" y="78866"/>
                </a:lnTo>
                <a:lnTo>
                  <a:pt x="794176" y="77834"/>
                </a:lnTo>
                <a:lnTo>
                  <a:pt x="648321" y="74846"/>
                </a:lnTo>
                <a:lnTo>
                  <a:pt x="512314" y="70064"/>
                </a:lnTo>
                <a:lnTo>
                  <a:pt x="388107" y="63651"/>
                </a:lnTo>
                <a:lnTo>
                  <a:pt x="331039" y="59883"/>
                </a:lnTo>
                <a:lnTo>
                  <a:pt x="277653" y="55768"/>
                </a:lnTo>
                <a:lnTo>
                  <a:pt x="228193" y="51327"/>
                </a:lnTo>
                <a:lnTo>
                  <a:pt x="182904" y="46579"/>
                </a:lnTo>
                <a:lnTo>
                  <a:pt x="142029" y="41545"/>
                </a:lnTo>
                <a:lnTo>
                  <a:pt x="74497" y="30700"/>
                </a:lnTo>
                <a:lnTo>
                  <a:pt x="27551" y="18953"/>
                </a:lnTo>
                <a:lnTo>
                  <a:pt x="3142" y="6468"/>
                </a:lnTo>
                <a:lnTo>
                  <a:pt x="0" y="0"/>
                </a:lnTo>
                <a:close/>
              </a:path>
              <a:path w="1896110" h="551814">
                <a:moveTo>
                  <a:pt x="1895855" y="0"/>
                </a:moveTo>
                <a:lnTo>
                  <a:pt x="1847526" y="24929"/>
                </a:lnTo>
                <a:lnTo>
                  <a:pt x="1790043" y="36245"/>
                </a:lnTo>
                <a:lnTo>
                  <a:pt x="1712951" y="46579"/>
                </a:lnTo>
                <a:lnTo>
                  <a:pt x="1667662" y="51327"/>
                </a:lnTo>
                <a:lnTo>
                  <a:pt x="1618202" y="55768"/>
                </a:lnTo>
                <a:lnTo>
                  <a:pt x="1564816" y="59883"/>
                </a:lnTo>
                <a:lnTo>
                  <a:pt x="1507748" y="63651"/>
                </a:lnTo>
                <a:lnTo>
                  <a:pt x="1383541" y="70064"/>
                </a:lnTo>
                <a:lnTo>
                  <a:pt x="1247534" y="74846"/>
                </a:lnTo>
                <a:lnTo>
                  <a:pt x="1101679" y="77834"/>
                </a:lnTo>
                <a:lnTo>
                  <a:pt x="947927" y="78866"/>
                </a:lnTo>
                <a:lnTo>
                  <a:pt x="1895855" y="78866"/>
                </a:lnTo>
                <a:lnTo>
                  <a:pt x="1895855" y="0"/>
                </a:lnTo>
                <a:close/>
              </a:path>
            </a:pathLst>
          </a:custGeom>
          <a:solidFill>
            <a:srgbClr val="734B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47871" y="2898648"/>
            <a:ext cx="1896110" cy="158115"/>
          </a:xfrm>
          <a:custGeom>
            <a:avLst/>
            <a:gdLst/>
            <a:ahLst/>
            <a:cxnLst/>
            <a:rect l="l" t="t" r="r" b="b"/>
            <a:pathLst>
              <a:path w="1896110" h="158114">
                <a:moveTo>
                  <a:pt x="947927" y="0"/>
                </a:moveTo>
                <a:lnTo>
                  <a:pt x="870187" y="261"/>
                </a:lnTo>
                <a:lnTo>
                  <a:pt x="794176" y="1032"/>
                </a:lnTo>
                <a:lnTo>
                  <a:pt x="720140" y="2291"/>
                </a:lnTo>
                <a:lnTo>
                  <a:pt x="648321" y="4019"/>
                </a:lnTo>
                <a:lnTo>
                  <a:pt x="578965" y="6195"/>
                </a:lnTo>
                <a:lnTo>
                  <a:pt x="512314" y="8798"/>
                </a:lnTo>
                <a:lnTo>
                  <a:pt x="448614" y="11809"/>
                </a:lnTo>
                <a:lnTo>
                  <a:pt x="388107" y="15207"/>
                </a:lnTo>
                <a:lnTo>
                  <a:pt x="331039" y="18971"/>
                </a:lnTo>
                <a:lnTo>
                  <a:pt x="277653" y="23082"/>
                </a:lnTo>
                <a:lnTo>
                  <a:pt x="228193" y="27518"/>
                </a:lnTo>
                <a:lnTo>
                  <a:pt x="182904" y="32260"/>
                </a:lnTo>
                <a:lnTo>
                  <a:pt x="142029" y="37286"/>
                </a:lnTo>
                <a:lnTo>
                  <a:pt x="74497" y="48113"/>
                </a:lnTo>
                <a:lnTo>
                  <a:pt x="27551" y="59835"/>
                </a:lnTo>
                <a:lnTo>
                  <a:pt x="0" y="78739"/>
                </a:lnTo>
                <a:lnTo>
                  <a:pt x="3142" y="85208"/>
                </a:lnTo>
                <a:lnTo>
                  <a:pt x="48329" y="103669"/>
                </a:lnTo>
                <a:lnTo>
                  <a:pt x="105812" y="114985"/>
                </a:lnTo>
                <a:lnTo>
                  <a:pt x="182904" y="125319"/>
                </a:lnTo>
                <a:lnTo>
                  <a:pt x="228193" y="130067"/>
                </a:lnTo>
                <a:lnTo>
                  <a:pt x="277653" y="134508"/>
                </a:lnTo>
                <a:lnTo>
                  <a:pt x="331039" y="138623"/>
                </a:lnTo>
                <a:lnTo>
                  <a:pt x="388107" y="142391"/>
                </a:lnTo>
                <a:lnTo>
                  <a:pt x="512314" y="148804"/>
                </a:lnTo>
                <a:lnTo>
                  <a:pt x="648321" y="153586"/>
                </a:lnTo>
                <a:lnTo>
                  <a:pt x="794176" y="156574"/>
                </a:lnTo>
                <a:lnTo>
                  <a:pt x="947927" y="157606"/>
                </a:lnTo>
                <a:lnTo>
                  <a:pt x="1101679" y="156574"/>
                </a:lnTo>
                <a:lnTo>
                  <a:pt x="1247534" y="153586"/>
                </a:lnTo>
                <a:lnTo>
                  <a:pt x="1383541" y="148804"/>
                </a:lnTo>
                <a:lnTo>
                  <a:pt x="1507748" y="142391"/>
                </a:lnTo>
                <a:lnTo>
                  <a:pt x="1564816" y="138623"/>
                </a:lnTo>
                <a:lnTo>
                  <a:pt x="1618202" y="134508"/>
                </a:lnTo>
                <a:lnTo>
                  <a:pt x="1667662" y="130067"/>
                </a:lnTo>
                <a:lnTo>
                  <a:pt x="1712951" y="125319"/>
                </a:lnTo>
                <a:lnTo>
                  <a:pt x="1753826" y="120285"/>
                </a:lnTo>
                <a:lnTo>
                  <a:pt x="1821358" y="109440"/>
                </a:lnTo>
                <a:lnTo>
                  <a:pt x="1868304" y="97693"/>
                </a:lnTo>
                <a:lnTo>
                  <a:pt x="1895855" y="78739"/>
                </a:lnTo>
                <a:lnTo>
                  <a:pt x="1892713" y="72289"/>
                </a:lnTo>
                <a:lnTo>
                  <a:pt x="1847526" y="53872"/>
                </a:lnTo>
                <a:lnTo>
                  <a:pt x="1790043" y="42577"/>
                </a:lnTo>
                <a:lnTo>
                  <a:pt x="1712951" y="32260"/>
                </a:lnTo>
                <a:lnTo>
                  <a:pt x="1667662" y="27518"/>
                </a:lnTo>
                <a:lnTo>
                  <a:pt x="1618202" y="23082"/>
                </a:lnTo>
                <a:lnTo>
                  <a:pt x="1564816" y="18971"/>
                </a:lnTo>
                <a:lnTo>
                  <a:pt x="1447241" y="11809"/>
                </a:lnTo>
                <a:lnTo>
                  <a:pt x="1316890" y="6195"/>
                </a:lnTo>
                <a:lnTo>
                  <a:pt x="1175715" y="2291"/>
                </a:lnTo>
                <a:lnTo>
                  <a:pt x="1025668" y="261"/>
                </a:lnTo>
                <a:lnTo>
                  <a:pt x="947927" y="0"/>
                </a:lnTo>
                <a:close/>
              </a:path>
            </a:pathLst>
          </a:custGeom>
          <a:solidFill>
            <a:srgbClr val="AB9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649471" y="3181350"/>
            <a:ext cx="1728470" cy="250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Syste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Manager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81297" y="3732276"/>
            <a:ext cx="1461770" cy="250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Cas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Manag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er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87190" y="4283455"/>
            <a:ext cx="567055" cy="250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Tools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72917" y="2662427"/>
            <a:ext cx="603250" cy="2124075"/>
          </a:xfrm>
          <a:custGeom>
            <a:avLst/>
            <a:gdLst/>
            <a:ahLst/>
            <a:cxnLst/>
            <a:rect l="l" t="t" r="r" b="b"/>
            <a:pathLst>
              <a:path w="603250" h="2124075">
                <a:moveTo>
                  <a:pt x="392811" y="0"/>
                </a:moveTo>
                <a:lnTo>
                  <a:pt x="0" y="1061847"/>
                </a:lnTo>
                <a:lnTo>
                  <a:pt x="392811" y="2123694"/>
                </a:lnTo>
                <a:lnTo>
                  <a:pt x="392811" y="1758188"/>
                </a:lnTo>
                <a:lnTo>
                  <a:pt x="602742" y="1758188"/>
                </a:lnTo>
                <a:lnTo>
                  <a:pt x="602742" y="365506"/>
                </a:lnTo>
                <a:lnTo>
                  <a:pt x="392811" y="365506"/>
                </a:lnTo>
                <a:lnTo>
                  <a:pt x="392811" y="0"/>
                </a:lnTo>
                <a:close/>
              </a:path>
            </a:pathLst>
          </a:custGeom>
          <a:solidFill>
            <a:srgbClr val="89C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2637" y="2111501"/>
            <a:ext cx="2067560" cy="3228340"/>
          </a:xfrm>
          <a:custGeom>
            <a:avLst/>
            <a:gdLst/>
            <a:ahLst/>
            <a:cxnLst/>
            <a:rect l="l" t="t" r="r" b="b"/>
            <a:pathLst>
              <a:path w="2067560" h="3228340">
                <a:moveTo>
                  <a:pt x="0" y="344550"/>
                </a:moveTo>
                <a:lnTo>
                  <a:pt x="3145" y="297806"/>
                </a:lnTo>
                <a:lnTo>
                  <a:pt x="12308" y="252971"/>
                </a:lnTo>
                <a:lnTo>
                  <a:pt x="27077" y="210454"/>
                </a:lnTo>
                <a:lnTo>
                  <a:pt x="47042" y="170669"/>
                </a:lnTo>
                <a:lnTo>
                  <a:pt x="71793" y="134024"/>
                </a:lnTo>
                <a:lnTo>
                  <a:pt x="100918" y="100933"/>
                </a:lnTo>
                <a:lnTo>
                  <a:pt x="134008" y="71804"/>
                </a:lnTo>
                <a:lnTo>
                  <a:pt x="170652" y="47051"/>
                </a:lnTo>
                <a:lnTo>
                  <a:pt x="210438" y="27082"/>
                </a:lnTo>
                <a:lnTo>
                  <a:pt x="252957" y="12310"/>
                </a:lnTo>
                <a:lnTo>
                  <a:pt x="297798" y="3146"/>
                </a:lnTo>
                <a:lnTo>
                  <a:pt x="344550" y="0"/>
                </a:lnTo>
                <a:lnTo>
                  <a:pt x="1722755" y="0"/>
                </a:lnTo>
                <a:lnTo>
                  <a:pt x="1769499" y="3146"/>
                </a:lnTo>
                <a:lnTo>
                  <a:pt x="1814334" y="12310"/>
                </a:lnTo>
                <a:lnTo>
                  <a:pt x="1856851" y="27082"/>
                </a:lnTo>
                <a:lnTo>
                  <a:pt x="1896636" y="47051"/>
                </a:lnTo>
                <a:lnTo>
                  <a:pt x="1933281" y="71804"/>
                </a:lnTo>
                <a:lnTo>
                  <a:pt x="1966372" y="100933"/>
                </a:lnTo>
                <a:lnTo>
                  <a:pt x="1995501" y="134024"/>
                </a:lnTo>
                <a:lnTo>
                  <a:pt x="2020254" y="170669"/>
                </a:lnTo>
                <a:lnTo>
                  <a:pt x="2040223" y="210454"/>
                </a:lnTo>
                <a:lnTo>
                  <a:pt x="2054995" y="252971"/>
                </a:lnTo>
                <a:lnTo>
                  <a:pt x="2064159" y="297806"/>
                </a:lnTo>
                <a:lnTo>
                  <a:pt x="2067306" y="344550"/>
                </a:lnTo>
                <a:lnTo>
                  <a:pt x="2067306" y="2883281"/>
                </a:lnTo>
                <a:lnTo>
                  <a:pt x="2064159" y="2930025"/>
                </a:lnTo>
                <a:lnTo>
                  <a:pt x="2054995" y="2974860"/>
                </a:lnTo>
                <a:lnTo>
                  <a:pt x="2040223" y="3017377"/>
                </a:lnTo>
                <a:lnTo>
                  <a:pt x="2020254" y="3057162"/>
                </a:lnTo>
                <a:lnTo>
                  <a:pt x="1995501" y="3093807"/>
                </a:lnTo>
                <a:lnTo>
                  <a:pt x="1966372" y="3126898"/>
                </a:lnTo>
                <a:lnTo>
                  <a:pt x="1933281" y="3156027"/>
                </a:lnTo>
                <a:lnTo>
                  <a:pt x="1896636" y="3180780"/>
                </a:lnTo>
                <a:lnTo>
                  <a:pt x="1856851" y="3200749"/>
                </a:lnTo>
                <a:lnTo>
                  <a:pt x="1814334" y="3215521"/>
                </a:lnTo>
                <a:lnTo>
                  <a:pt x="1769499" y="3224685"/>
                </a:lnTo>
                <a:lnTo>
                  <a:pt x="1722755" y="3227832"/>
                </a:lnTo>
                <a:lnTo>
                  <a:pt x="344550" y="3227832"/>
                </a:lnTo>
                <a:lnTo>
                  <a:pt x="297798" y="3224685"/>
                </a:lnTo>
                <a:lnTo>
                  <a:pt x="252957" y="3215521"/>
                </a:lnTo>
                <a:lnTo>
                  <a:pt x="210438" y="3200749"/>
                </a:lnTo>
                <a:lnTo>
                  <a:pt x="170652" y="3180780"/>
                </a:lnTo>
                <a:lnTo>
                  <a:pt x="134008" y="3156027"/>
                </a:lnTo>
                <a:lnTo>
                  <a:pt x="100918" y="3126898"/>
                </a:lnTo>
                <a:lnTo>
                  <a:pt x="71793" y="3093807"/>
                </a:lnTo>
                <a:lnTo>
                  <a:pt x="47042" y="3057162"/>
                </a:lnTo>
                <a:lnTo>
                  <a:pt x="27077" y="3017377"/>
                </a:lnTo>
                <a:lnTo>
                  <a:pt x="12308" y="2974860"/>
                </a:lnTo>
                <a:lnTo>
                  <a:pt x="3145" y="2930025"/>
                </a:lnTo>
                <a:lnTo>
                  <a:pt x="0" y="2883281"/>
                </a:lnTo>
                <a:lnTo>
                  <a:pt x="0" y="344550"/>
                </a:lnTo>
                <a:close/>
              </a:path>
            </a:pathLst>
          </a:custGeom>
          <a:ln w="38099">
            <a:solidFill>
              <a:srgbClr val="DDDD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97230" y="2783078"/>
            <a:ext cx="1628139" cy="152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Network </a:t>
            </a: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Professional 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As</a:t>
            </a:r>
            <a:r>
              <a:rPr sz="2000" b="1" spc="-15" dirty="0">
                <a:solidFill>
                  <a:srgbClr val="013652"/>
                </a:solidFill>
                <a:latin typeface="Tahoma"/>
                <a:cs typeface="Tahoma"/>
              </a:rPr>
              <a:t>s</a:t>
            </a: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o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ci</a:t>
            </a:r>
            <a:r>
              <a:rPr sz="2000" b="1" spc="-15" dirty="0">
                <a:solidFill>
                  <a:srgbClr val="013652"/>
                </a:solidFill>
                <a:latin typeface="Tahoma"/>
                <a:cs typeface="Tahoma"/>
              </a:rPr>
              <a:t>a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t</a:t>
            </a:r>
            <a:r>
              <a:rPr sz="2000" b="1" spc="-15" dirty="0">
                <a:solidFill>
                  <a:srgbClr val="013652"/>
                </a:solidFill>
                <a:latin typeface="Tahoma"/>
                <a:cs typeface="Tahoma"/>
              </a:rPr>
              <a:t>i</a:t>
            </a: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o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n/ Academic </a:t>
            </a: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organiza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t</a:t>
            </a:r>
            <a:r>
              <a:rPr sz="2000" b="1" spc="-15" dirty="0">
                <a:solidFill>
                  <a:srgbClr val="013652"/>
                </a:solidFill>
                <a:latin typeface="Tahoma"/>
                <a:cs typeface="Tahoma"/>
              </a:rPr>
              <a:t>i</a:t>
            </a: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on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391655" y="2111501"/>
            <a:ext cx="2068195" cy="3228340"/>
          </a:xfrm>
          <a:custGeom>
            <a:avLst/>
            <a:gdLst/>
            <a:ahLst/>
            <a:cxnLst/>
            <a:rect l="l" t="t" r="r" b="b"/>
            <a:pathLst>
              <a:path w="2068195" h="3228340">
                <a:moveTo>
                  <a:pt x="0" y="344677"/>
                </a:moveTo>
                <a:lnTo>
                  <a:pt x="3146" y="297904"/>
                </a:lnTo>
                <a:lnTo>
                  <a:pt x="12311" y="253044"/>
                </a:lnTo>
                <a:lnTo>
                  <a:pt x="27084" y="210508"/>
                </a:lnTo>
                <a:lnTo>
                  <a:pt x="47055" y="170706"/>
                </a:lnTo>
                <a:lnTo>
                  <a:pt x="71814" y="134050"/>
                </a:lnTo>
                <a:lnTo>
                  <a:pt x="100949" y="100949"/>
                </a:lnTo>
                <a:lnTo>
                  <a:pt x="134050" y="71814"/>
                </a:lnTo>
                <a:lnTo>
                  <a:pt x="170706" y="47055"/>
                </a:lnTo>
                <a:lnTo>
                  <a:pt x="210508" y="27084"/>
                </a:lnTo>
                <a:lnTo>
                  <a:pt x="253044" y="12311"/>
                </a:lnTo>
                <a:lnTo>
                  <a:pt x="297904" y="3146"/>
                </a:lnTo>
                <a:lnTo>
                  <a:pt x="344677" y="0"/>
                </a:lnTo>
                <a:lnTo>
                  <a:pt x="1723390" y="0"/>
                </a:lnTo>
                <a:lnTo>
                  <a:pt x="1770163" y="3146"/>
                </a:lnTo>
                <a:lnTo>
                  <a:pt x="1815023" y="12311"/>
                </a:lnTo>
                <a:lnTo>
                  <a:pt x="1857559" y="27084"/>
                </a:lnTo>
                <a:lnTo>
                  <a:pt x="1897361" y="47055"/>
                </a:lnTo>
                <a:lnTo>
                  <a:pt x="1934017" y="71814"/>
                </a:lnTo>
                <a:lnTo>
                  <a:pt x="1967118" y="100949"/>
                </a:lnTo>
                <a:lnTo>
                  <a:pt x="1996253" y="134050"/>
                </a:lnTo>
                <a:lnTo>
                  <a:pt x="2021012" y="170706"/>
                </a:lnTo>
                <a:lnTo>
                  <a:pt x="2040983" y="210508"/>
                </a:lnTo>
                <a:lnTo>
                  <a:pt x="2055756" y="253044"/>
                </a:lnTo>
                <a:lnTo>
                  <a:pt x="2064921" y="297904"/>
                </a:lnTo>
                <a:lnTo>
                  <a:pt x="2068068" y="344677"/>
                </a:lnTo>
                <a:lnTo>
                  <a:pt x="2068068" y="2883154"/>
                </a:lnTo>
                <a:lnTo>
                  <a:pt x="2064921" y="2929927"/>
                </a:lnTo>
                <a:lnTo>
                  <a:pt x="2055756" y="2974787"/>
                </a:lnTo>
                <a:lnTo>
                  <a:pt x="2040983" y="3017323"/>
                </a:lnTo>
                <a:lnTo>
                  <a:pt x="2021012" y="3057125"/>
                </a:lnTo>
                <a:lnTo>
                  <a:pt x="1996253" y="3093781"/>
                </a:lnTo>
                <a:lnTo>
                  <a:pt x="1967118" y="3126882"/>
                </a:lnTo>
                <a:lnTo>
                  <a:pt x="1934017" y="3156017"/>
                </a:lnTo>
                <a:lnTo>
                  <a:pt x="1897361" y="3180776"/>
                </a:lnTo>
                <a:lnTo>
                  <a:pt x="1857559" y="3200747"/>
                </a:lnTo>
                <a:lnTo>
                  <a:pt x="1815023" y="3215520"/>
                </a:lnTo>
                <a:lnTo>
                  <a:pt x="1770163" y="3224685"/>
                </a:lnTo>
                <a:lnTo>
                  <a:pt x="1723390" y="3227832"/>
                </a:lnTo>
                <a:lnTo>
                  <a:pt x="344677" y="3227832"/>
                </a:lnTo>
                <a:lnTo>
                  <a:pt x="297904" y="3224685"/>
                </a:lnTo>
                <a:lnTo>
                  <a:pt x="253044" y="3215520"/>
                </a:lnTo>
                <a:lnTo>
                  <a:pt x="210508" y="3200747"/>
                </a:lnTo>
                <a:lnTo>
                  <a:pt x="170706" y="3180776"/>
                </a:lnTo>
                <a:lnTo>
                  <a:pt x="134050" y="3156017"/>
                </a:lnTo>
                <a:lnTo>
                  <a:pt x="100949" y="3126882"/>
                </a:lnTo>
                <a:lnTo>
                  <a:pt x="71814" y="3093781"/>
                </a:lnTo>
                <a:lnTo>
                  <a:pt x="47055" y="3057125"/>
                </a:lnTo>
                <a:lnTo>
                  <a:pt x="27084" y="3017323"/>
                </a:lnTo>
                <a:lnTo>
                  <a:pt x="12311" y="2974787"/>
                </a:lnTo>
                <a:lnTo>
                  <a:pt x="3146" y="2929927"/>
                </a:lnTo>
                <a:lnTo>
                  <a:pt x="0" y="2883154"/>
                </a:lnTo>
                <a:lnTo>
                  <a:pt x="0" y="344677"/>
                </a:lnTo>
                <a:close/>
              </a:path>
            </a:pathLst>
          </a:custGeom>
          <a:ln w="38100">
            <a:solidFill>
              <a:srgbClr val="DDDD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557009" y="2720594"/>
            <a:ext cx="1719580" cy="2139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51130">
              <a:lnSpc>
                <a:spcPct val="100000"/>
              </a:lnSpc>
            </a:pP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Network Cl</a:t>
            </a: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u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b</a:t>
            </a:r>
            <a:r>
              <a:rPr sz="2000" b="1" dirty="0">
                <a:solidFill>
                  <a:srgbClr val="013652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or 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society </a:t>
            </a: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L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o</a:t>
            </a: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ca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l</a:t>
            </a:r>
            <a:r>
              <a:rPr sz="2000" b="1" dirty="0">
                <a:solidFill>
                  <a:srgbClr val="013652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health funds</a:t>
            </a:r>
            <a:endParaRPr sz="2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Priva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te</a:t>
            </a:r>
            <a:r>
              <a:rPr sz="2000" b="1" dirty="0">
                <a:solidFill>
                  <a:srgbClr val="013652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funds 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and</a:t>
            </a:r>
            <a:r>
              <a:rPr sz="2000" b="1" dirty="0">
                <a:solidFill>
                  <a:srgbClr val="013652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supp</a:t>
            </a:r>
            <a:r>
              <a:rPr sz="2000" b="1" spc="-10" dirty="0">
                <a:solidFill>
                  <a:srgbClr val="013652"/>
                </a:solidFill>
                <a:latin typeface="Tahoma"/>
                <a:cs typeface="Tahoma"/>
              </a:rPr>
              <a:t>o</a:t>
            </a:r>
            <a:r>
              <a:rPr sz="2000" b="1" spc="-5" dirty="0">
                <a:solidFill>
                  <a:srgbClr val="013652"/>
                </a:solidFill>
                <a:latin typeface="Tahoma"/>
                <a:cs typeface="Tahoma"/>
              </a:rPr>
              <a:t>rt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619750" y="2662427"/>
            <a:ext cx="598170" cy="2124075"/>
          </a:xfrm>
          <a:custGeom>
            <a:avLst/>
            <a:gdLst/>
            <a:ahLst/>
            <a:cxnLst/>
            <a:rect l="l" t="t" r="r" b="b"/>
            <a:pathLst>
              <a:path w="598170" h="2124075">
                <a:moveTo>
                  <a:pt x="202437" y="0"/>
                </a:moveTo>
                <a:lnTo>
                  <a:pt x="202437" y="342392"/>
                </a:lnTo>
                <a:lnTo>
                  <a:pt x="0" y="342392"/>
                </a:lnTo>
                <a:lnTo>
                  <a:pt x="0" y="1781302"/>
                </a:lnTo>
                <a:lnTo>
                  <a:pt x="202437" y="1781302"/>
                </a:lnTo>
                <a:lnTo>
                  <a:pt x="202437" y="2123694"/>
                </a:lnTo>
                <a:lnTo>
                  <a:pt x="598170" y="1061847"/>
                </a:lnTo>
                <a:lnTo>
                  <a:pt x="202437" y="0"/>
                </a:lnTo>
                <a:close/>
              </a:path>
            </a:pathLst>
          </a:custGeom>
          <a:solidFill>
            <a:srgbClr val="89C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86811" y="1581277"/>
            <a:ext cx="3446779" cy="541655"/>
          </a:xfrm>
          <a:custGeom>
            <a:avLst/>
            <a:gdLst/>
            <a:ahLst/>
            <a:cxnLst/>
            <a:rect l="l" t="t" r="r" b="b"/>
            <a:pathLst>
              <a:path w="3446779" h="541655">
                <a:moveTo>
                  <a:pt x="0" y="0"/>
                </a:moveTo>
                <a:lnTo>
                  <a:pt x="0" y="453898"/>
                </a:lnTo>
                <a:lnTo>
                  <a:pt x="1875" y="458032"/>
                </a:lnTo>
                <a:lnTo>
                  <a:pt x="45512" y="474034"/>
                </a:lnTo>
                <a:lnTo>
                  <a:pt x="87852" y="481654"/>
                </a:lnTo>
                <a:lnTo>
                  <a:pt x="142991" y="488974"/>
                </a:lnTo>
                <a:lnTo>
                  <a:pt x="248248" y="499320"/>
                </a:lnTo>
                <a:lnTo>
                  <a:pt x="332488" y="505746"/>
                </a:lnTo>
                <a:lnTo>
                  <a:pt x="478292" y="514593"/>
                </a:lnTo>
                <a:lnTo>
                  <a:pt x="705523" y="524736"/>
                </a:lnTo>
                <a:lnTo>
                  <a:pt x="1105949" y="535862"/>
                </a:lnTo>
                <a:lnTo>
                  <a:pt x="1642140" y="541559"/>
                </a:lnTo>
                <a:lnTo>
                  <a:pt x="1804385" y="541559"/>
                </a:lnTo>
                <a:lnTo>
                  <a:pt x="1884542" y="541276"/>
                </a:lnTo>
                <a:lnTo>
                  <a:pt x="1963651" y="540808"/>
                </a:lnTo>
                <a:lnTo>
                  <a:pt x="2041629" y="540162"/>
                </a:lnTo>
                <a:lnTo>
                  <a:pt x="2118393" y="539339"/>
                </a:lnTo>
                <a:lnTo>
                  <a:pt x="2193861" y="538346"/>
                </a:lnTo>
                <a:lnTo>
                  <a:pt x="2267949" y="537185"/>
                </a:lnTo>
                <a:lnTo>
                  <a:pt x="2340576" y="535862"/>
                </a:lnTo>
                <a:lnTo>
                  <a:pt x="2411658" y="534380"/>
                </a:lnTo>
                <a:lnTo>
                  <a:pt x="2481113" y="532743"/>
                </a:lnTo>
                <a:lnTo>
                  <a:pt x="2548857" y="530956"/>
                </a:lnTo>
                <a:lnTo>
                  <a:pt x="2614809" y="529023"/>
                </a:lnTo>
                <a:lnTo>
                  <a:pt x="2678884" y="526949"/>
                </a:lnTo>
                <a:lnTo>
                  <a:pt x="2741002" y="524736"/>
                </a:lnTo>
                <a:lnTo>
                  <a:pt x="2801078" y="522390"/>
                </a:lnTo>
                <a:lnTo>
                  <a:pt x="2859031" y="519915"/>
                </a:lnTo>
                <a:lnTo>
                  <a:pt x="2914776" y="517315"/>
                </a:lnTo>
                <a:lnTo>
                  <a:pt x="2968233" y="514593"/>
                </a:lnTo>
                <a:lnTo>
                  <a:pt x="3019317" y="511755"/>
                </a:lnTo>
                <a:lnTo>
                  <a:pt x="3157509" y="502583"/>
                </a:lnTo>
                <a:lnTo>
                  <a:pt x="3236259" y="495962"/>
                </a:lnTo>
                <a:lnTo>
                  <a:pt x="3303534" y="488974"/>
                </a:lnTo>
                <a:lnTo>
                  <a:pt x="3358673" y="481654"/>
                </a:lnTo>
                <a:lnTo>
                  <a:pt x="3401013" y="474034"/>
                </a:lnTo>
                <a:lnTo>
                  <a:pt x="3439078" y="462118"/>
                </a:lnTo>
                <a:lnTo>
                  <a:pt x="3446526" y="453898"/>
                </a:lnTo>
                <a:lnTo>
                  <a:pt x="3446526" y="87534"/>
                </a:lnTo>
                <a:lnTo>
                  <a:pt x="1642140" y="87534"/>
                </a:lnTo>
                <a:lnTo>
                  <a:pt x="1105949" y="81838"/>
                </a:lnTo>
                <a:lnTo>
                  <a:pt x="705523" y="70719"/>
                </a:lnTo>
                <a:lnTo>
                  <a:pt x="478292" y="60586"/>
                </a:lnTo>
                <a:lnTo>
                  <a:pt x="332488" y="51748"/>
                </a:lnTo>
                <a:lnTo>
                  <a:pt x="248248" y="45331"/>
                </a:lnTo>
                <a:lnTo>
                  <a:pt x="175153" y="38533"/>
                </a:lnTo>
                <a:lnTo>
                  <a:pt x="113863" y="31387"/>
                </a:lnTo>
                <a:lnTo>
                  <a:pt x="65041" y="23926"/>
                </a:lnTo>
                <a:lnTo>
                  <a:pt x="16632" y="12221"/>
                </a:lnTo>
                <a:lnTo>
                  <a:pt x="1875" y="4124"/>
                </a:lnTo>
                <a:lnTo>
                  <a:pt x="0" y="0"/>
                </a:lnTo>
                <a:close/>
              </a:path>
              <a:path w="3446779" h="541655">
                <a:moveTo>
                  <a:pt x="3446526" y="0"/>
                </a:moveTo>
                <a:lnTo>
                  <a:pt x="3401013" y="20089"/>
                </a:lnTo>
                <a:lnTo>
                  <a:pt x="3358673" y="27694"/>
                </a:lnTo>
                <a:lnTo>
                  <a:pt x="3303534" y="35001"/>
                </a:lnTo>
                <a:lnTo>
                  <a:pt x="3236259" y="41978"/>
                </a:lnTo>
                <a:lnTo>
                  <a:pt x="3198277" y="45331"/>
                </a:lnTo>
                <a:lnTo>
                  <a:pt x="3157509" y="48590"/>
                </a:lnTo>
                <a:lnTo>
                  <a:pt x="3114037" y="51748"/>
                </a:lnTo>
                <a:lnTo>
                  <a:pt x="3067946" y="54804"/>
                </a:lnTo>
                <a:lnTo>
                  <a:pt x="3019317" y="57751"/>
                </a:lnTo>
                <a:lnTo>
                  <a:pt x="2968233" y="60586"/>
                </a:lnTo>
                <a:lnTo>
                  <a:pt x="2914776" y="63304"/>
                </a:lnTo>
                <a:lnTo>
                  <a:pt x="2859031" y="65902"/>
                </a:lnTo>
                <a:lnTo>
                  <a:pt x="2801078" y="68375"/>
                </a:lnTo>
                <a:lnTo>
                  <a:pt x="2741002" y="70719"/>
                </a:lnTo>
                <a:lnTo>
                  <a:pt x="2678884" y="72930"/>
                </a:lnTo>
                <a:lnTo>
                  <a:pt x="2614809" y="75003"/>
                </a:lnTo>
                <a:lnTo>
                  <a:pt x="2548857" y="76935"/>
                </a:lnTo>
                <a:lnTo>
                  <a:pt x="2481113" y="78721"/>
                </a:lnTo>
                <a:lnTo>
                  <a:pt x="2411658" y="80357"/>
                </a:lnTo>
                <a:lnTo>
                  <a:pt x="2340576" y="81838"/>
                </a:lnTo>
                <a:lnTo>
                  <a:pt x="2267949" y="83161"/>
                </a:lnTo>
                <a:lnTo>
                  <a:pt x="2193861" y="84321"/>
                </a:lnTo>
                <a:lnTo>
                  <a:pt x="2118393" y="85315"/>
                </a:lnTo>
                <a:lnTo>
                  <a:pt x="2041629" y="86137"/>
                </a:lnTo>
                <a:lnTo>
                  <a:pt x="1963651" y="86784"/>
                </a:lnTo>
                <a:lnTo>
                  <a:pt x="1884542" y="87251"/>
                </a:lnTo>
                <a:lnTo>
                  <a:pt x="1804385" y="87534"/>
                </a:lnTo>
                <a:lnTo>
                  <a:pt x="3446526" y="87534"/>
                </a:lnTo>
                <a:lnTo>
                  <a:pt x="3446526" y="0"/>
                </a:lnTo>
                <a:close/>
              </a:path>
            </a:pathLst>
          </a:custGeom>
          <a:solidFill>
            <a:srgbClr val="3582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86811" y="1493615"/>
            <a:ext cx="3446779" cy="175260"/>
          </a:xfrm>
          <a:custGeom>
            <a:avLst/>
            <a:gdLst/>
            <a:ahLst/>
            <a:cxnLst/>
            <a:rect l="l" t="t" r="r" b="b"/>
            <a:pathLst>
              <a:path w="3446779" h="175260">
                <a:moveTo>
                  <a:pt x="1804385" y="0"/>
                </a:moveTo>
                <a:lnTo>
                  <a:pt x="1642140" y="0"/>
                </a:lnTo>
                <a:lnTo>
                  <a:pt x="1561983" y="283"/>
                </a:lnTo>
                <a:lnTo>
                  <a:pt x="965412" y="8816"/>
                </a:lnTo>
                <a:lnTo>
                  <a:pt x="587494" y="21644"/>
                </a:lnTo>
                <a:lnTo>
                  <a:pt x="378579" y="32754"/>
                </a:lnTo>
                <a:lnTo>
                  <a:pt x="248248" y="42238"/>
                </a:lnTo>
                <a:lnTo>
                  <a:pt x="175153" y="49047"/>
                </a:lnTo>
                <a:lnTo>
                  <a:pt x="113863" y="56205"/>
                </a:lnTo>
                <a:lnTo>
                  <a:pt x="65041" y="63679"/>
                </a:lnTo>
                <a:lnTo>
                  <a:pt x="16632" y="75409"/>
                </a:lnTo>
                <a:lnTo>
                  <a:pt x="0" y="87661"/>
                </a:lnTo>
                <a:lnTo>
                  <a:pt x="1875" y="91785"/>
                </a:lnTo>
                <a:lnTo>
                  <a:pt x="45512" y="107751"/>
                </a:lnTo>
                <a:lnTo>
                  <a:pt x="87852" y="115355"/>
                </a:lnTo>
                <a:lnTo>
                  <a:pt x="142991" y="122663"/>
                </a:lnTo>
                <a:lnTo>
                  <a:pt x="210266" y="129639"/>
                </a:lnTo>
                <a:lnTo>
                  <a:pt x="248248" y="132993"/>
                </a:lnTo>
                <a:lnTo>
                  <a:pt x="289016" y="136251"/>
                </a:lnTo>
                <a:lnTo>
                  <a:pt x="332488" y="139410"/>
                </a:lnTo>
                <a:lnTo>
                  <a:pt x="378579" y="142465"/>
                </a:lnTo>
                <a:lnTo>
                  <a:pt x="427208" y="145412"/>
                </a:lnTo>
                <a:lnTo>
                  <a:pt x="478292" y="148247"/>
                </a:lnTo>
                <a:lnTo>
                  <a:pt x="531749" y="150966"/>
                </a:lnTo>
                <a:lnTo>
                  <a:pt x="587494" y="153564"/>
                </a:lnTo>
                <a:lnTo>
                  <a:pt x="645447" y="156037"/>
                </a:lnTo>
                <a:lnTo>
                  <a:pt x="705523" y="158381"/>
                </a:lnTo>
                <a:lnTo>
                  <a:pt x="767641" y="160592"/>
                </a:lnTo>
                <a:lnTo>
                  <a:pt x="831716" y="162665"/>
                </a:lnTo>
                <a:lnTo>
                  <a:pt x="897668" y="164597"/>
                </a:lnTo>
                <a:lnTo>
                  <a:pt x="965412" y="166383"/>
                </a:lnTo>
                <a:lnTo>
                  <a:pt x="1034867" y="168018"/>
                </a:lnTo>
                <a:lnTo>
                  <a:pt x="1105949" y="169500"/>
                </a:lnTo>
                <a:lnTo>
                  <a:pt x="1178576" y="170823"/>
                </a:lnTo>
                <a:lnTo>
                  <a:pt x="1252664" y="171983"/>
                </a:lnTo>
                <a:lnTo>
                  <a:pt x="1328132" y="172976"/>
                </a:lnTo>
                <a:lnTo>
                  <a:pt x="1404896" y="173798"/>
                </a:lnTo>
                <a:lnTo>
                  <a:pt x="1482874" y="174445"/>
                </a:lnTo>
                <a:lnTo>
                  <a:pt x="1561983" y="174912"/>
                </a:lnTo>
                <a:lnTo>
                  <a:pt x="1642140" y="175196"/>
                </a:lnTo>
                <a:lnTo>
                  <a:pt x="1804385" y="175196"/>
                </a:lnTo>
                <a:lnTo>
                  <a:pt x="2340576" y="169500"/>
                </a:lnTo>
                <a:lnTo>
                  <a:pt x="2741002" y="158381"/>
                </a:lnTo>
                <a:lnTo>
                  <a:pt x="2968233" y="148247"/>
                </a:lnTo>
                <a:lnTo>
                  <a:pt x="3114037" y="139410"/>
                </a:lnTo>
                <a:lnTo>
                  <a:pt x="3198277" y="132993"/>
                </a:lnTo>
                <a:lnTo>
                  <a:pt x="3271372" y="126194"/>
                </a:lnTo>
                <a:lnTo>
                  <a:pt x="3332662" y="119048"/>
                </a:lnTo>
                <a:lnTo>
                  <a:pt x="3381484" y="111588"/>
                </a:lnTo>
                <a:lnTo>
                  <a:pt x="3429893" y="99883"/>
                </a:lnTo>
                <a:lnTo>
                  <a:pt x="3446526" y="87661"/>
                </a:lnTo>
                <a:lnTo>
                  <a:pt x="3444650" y="83526"/>
                </a:lnTo>
                <a:lnTo>
                  <a:pt x="3401013" y="67524"/>
                </a:lnTo>
                <a:lnTo>
                  <a:pt x="3358673" y="59905"/>
                </a:lnTo>
                <a:lnTo>
                  <a:pt x="3303534" y="52585"/>
                </a:lnTo>
                <a:lnTo>
                  <a:pt x="3198277" y="42238"/>
                </a:lnTo>
                <a:lnTo>
                  <a:pt x="3067946" y="32754"/>
                </a:lnTo>
                <a:lnTo>
                  <a:pt x="2968233" y="26965"/>
                </a:lnTo>
                <a:lnTo>
                  <a:pt x="2914776" y="24244"/>
                </a:lnTo>
                <a:lnTo>
                  <a:pt x="2859031" y="21644"/>
                </a:lnTo>
                <a:lnTo>
                  <a:pt x="2801078" y="19168"/>
                </a:lnTo>
                <a:lnTo>
                  <a:pt x="2741002" y="16823"/>
                </a:lnTo>
                <a:lnTo>
                  <a:pt x="2678884" y="14610"/>
                </a:lnTo>
                <a:lnTo>
                  <a:pt x="2614809" y="12535"/>
                </a:lnTo>
                <a:lnTo>
                  <a:pt x="2548857" y="10602"/>
                </a:lnTo>
                <a:lnTo>
                  <a:pt x="2481113" y="8816"/>
                </a:lnTo>
                <a:lnTo>
                  <a:pt x="2411658" y="7179"/>
                </a:lnTo>
                <a:lnTo>
                  <a:pt x="2340576" y="5697"/>
                </a:lnTo>
                <a:lnTo>
                  <a:pt x="2267949" y="4373"/>
                </a:lnTo>
                <a:lnTo>
                  <a:pt x="2193861" y="3213"/>
                </a:lnTo>
                <a:lnTo>
                  <a:pt x="2118393" y="2219"/>
                </a:lnTo>
                <a:lnTo>
                  <a:pt x="2041629" y="1397"/>
                </a:lnTo>
                <a:lnTo>
                  <a:pt x="1963651" y="750"/>
                </a:lnTo>
                <a:lnTo>
                  <a:pt x="1884542" y="283"/>
                </a:lnTo>
                <a:lnTo>
                  <a:pt x="1804385" y="0"/>
                </a:lnTo>
                <a:close/>
              </a:path>
            </a:pathLst>
          </a:custGeom>
          <a:solidFill>
            <a:srgbClr val="85B4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865373" y="1667764"/>
            <a:ext cx="3088640" cy="370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Steerin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24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2400" b="1" spc="-10" dirty="0">
                <a:solidFill>
                  <a:srgbClr val="FFFFFF"/>
                </a:solidFill>
                <a:latin typeface="Tahoma"/>
                <a:cs typeface="Tahoma"/>
              </a:rPr>
              <a:t>ommit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tee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10534" y="2269235"/>
            <a:ext cx="1982470" cy="551180"/>
          </a:xfrm>
          <a:custGeom>
            <a:avLst/>
            <a:gdLst/>
            <a:ahLst/>
            <a:cxnLst/>
            <a:rect l="l" t="t" r="r" b="b"/>
            <a:pathLst>
              <a:path w="1982470" h="551180">
                <a:moveTo>
                  <a:pt x="1668652" y="390271"/>
                </a:moveTo>
                <a:lnTo>
                  <a:pt x="313308" y="390271"/>
                </a:lnTo>
                <a:lnTo>
                  <a:pt x="313308" y="550926"/>
                </a:lnTo>
                <a:lnTo>
                  <a:pt x="1668652" y="550926"/>
                </a:lnTo>
                <a:lnTo>
                  <a:pt x="1668652" y="390271"/>
                </a:lnTo>
                <a:close/>
              </a:path>
              <a:path w="1982470" h="551180">
                <a:moveTo>
                  <a:pt x="990980" y="0"/>
                </a:moveTo>
                <a:lnTo>
                  <a:pt x="0" y="390271"/>
                </a:lnTo>
                <a:lnTo>
                  <a:pt x="1981962" y="390271"/>
                </a:lnTo>
                <a:lnTo>
                  <a:pt x="990980" y="0"/>
                </a:lnTo>
                <a:close/>
              </a:path>
            </a:pathLst>
          </a:custGeom>
          <a:solidFill>
            <a:srgbClr val="89C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72917" y="5440171"/>
            <a:ext cx="3446779" cy="528955"/>
          </a:xfrm>
          <a:custGeom>
            <a:avLst/>
            <a:gdLst/>
            <a:ahLst/>
            <a:cxnLst/>
            <a:rect l="l" t="t" r="r" b="b"/>
            <a:pathLst>
              <a:path w="3446779" h="528954">
                <a:moveTo>
                  <a:pt x="0" y="0"/>
                </a:moveTo>
                <a:lnTo>
                  <a:pt x="0" y="427761"/>
                </a:lnTo>
                <a:lnTo>
                  <a:pt x="1875" y="432507"/>
                </a:lnTo>
                <a:lnTo>
                  <a:pt x="45512" y="450876"/>
                </a:lnTo>
                <a:lnTo>
                  <a:pt x="87852" y="459625"/>
                </a:lnTo>
                <a:lnTo>
                  <a:pt x="142991" y="468032"/>
                </a:lnTo>
                <a:lnTo>
                  <a:pt x="210266" y="476059"/>
                </a:lnTo>
                <a:lnTo>
                  <a:pt x="248248" y="479917"/>
                </a:lnTo>
                <a:lnTo>
                  <a:pt x="332488" y="487299"/>
                </a:lnTo>
                <a:lnTo>
                  <a:pt x="427208" y="494204"/>
                </a:lnTo>
                <a:lnTo>
                  <a:pt x="587494" y="503581"/>
                </a:lnTo>
                <a:lnTo>
                  <a:pt x="831716" y="514051"/>
                </a:lnTo>
                <a:lnTo>
                  <a:pt x="1178576" y="523434"/>
                </a:lnTo>
                <a:lnTo>
                  <a:pt x="1642140" y="528464"/>
                </a:lnTo>
                <a:lnTo>
                  <a:pt x="1804385" y="528464"/>
                </a:lnTo>
                <a:lnTo>
                  <a:pt x="1884542" y="528138"/>
                </a:lnTo>
                <a:lnTo>
                  <a:pt x="1963651" y="527600"/>
                </a:lnTo>
                <a:lnTo>
                  <a:pt x="2041629" y="526857"/>
                </a:lnTo>
                <a:lnTo>
                  <a:pt x="2118393" y="525911"/>
                </a:lnTo>
                <a:lnTo>
                  <a:pt x="2548857" y="516273"/>
                </a:lnTo>
                <a:lnTo>
                  <a:pt x="2801078" y="506426"/>
                </a:lnTo>
                <a:lnTo>
                  <a:pt x="2968233" y="497465"/>
                </a:lnTo>
                <a:lnTo>
                  <a:pt x="3114037" y="487299"/>
                </a:lnTo>
                <a:lnTo>
                  <a:pt x="3198277" y="479917"/>
                </a:lnTo>
                <a:lnTo>
                  <a:pt x="3236259" y="476059"/>
                </a:lnTo>
                <a:lnTo>
                  <a:pt x="3303534" y="468032"/>
                </a:lnTo>
                <a:lnTo>
                  <a:pt x="3358673" y="459625"/>
                </a:lnTo>
                <a:lnTo>
                  <a:pt x="3401013" y="450876"/>
                </a:lnTo>
                <a:lnTo>
                  <a:pt x="3439078" y="437196"/>
                </a:lnTo>
                <a:lnTo>
                  <a:pt x="3446526" y="427761"/>
                </a:lnTo>
                <a:lnTo>
                  <a:pt x="3446526" y="100728"/>
                </a:lnTo>
                <a:lnTo>
                  <a:pt x="1642140" y="100728"/>
                </a:lnTo>
                <a:lnTo>
                  <a:pt x="1178576" y="95690"/>
                </a:lnTo>
                <a:lnTo>
                  <a:pt x="831716" y="86296"/>
                </a:lnTo>
                <a:lnTo>
                  <a:pt x="587494" y="75817"/>
                </a:lnTo>
                <a:lnTo>
                  <a:pt x="427208" y="66433"/>
                </a:lnTo>
                <a:lnTo>
                  <a:pt x="332488" y="59525"/>
                </a:lnTo>
                <a:lnTo>
                  <a:pt x="248248" y="52140"/>
                </a:lnTo>
                <a:lnTo>
                  <a:pt x="210266" y="48281"/>
                </a:lnTo>
                <a:lnTo>
                  <a:pt x="142991" y="40254"/>
                </a:lnTo>
                <a:lnTo>
                  <a:pt x="87852" y="31847"/>
                </a:lnTo>
                <a:lnTo>
                  <a:pt x="45512" y="23100"/>
                </a:lnTo>
                <a:lnTo>
                  <a:pt x="7447" y="9427"/>
                </a:lnTo>
                <a:lnTo>
                  <a:pt x="1875" y="4741"/>
                </a:lnTo>
                <a:lnTo>
                  <a:pt x="0" y="0"/>
                </a:lnTo>
                <a:close/>
              </a:path>
              <a:path w="3446779" h="528954">
                <a:moveTo>
                  <a:pt x="3446526" y="0"/>
                </a:moveTo>
                <a:lnTo>
                  <a:pt x="3401013" y="23100"/>
                </a:lnTo>
                <a:lnTo>
                  <a:pt x="3358673" y="31847"/>
                </a:lnTo>
                <a:lnTo>
                  <a:pt x="3303534" y="40254"/>
                </a:lnTo>
                <a:lnTo>
                  <a:pt x="3236259" y="48281"/>
                </a:lnTo>
                <a:lnTo>
                  <a:pt x="3198277" y="52140"/>
                </a:lnTo>
                <a:lnTo>
                  <a:pt x="3114037" y="59525"/>
                </a:lnTo>
                <a:lnTo>
                  <a:pt x="3019317" y="66433"/>
                </a:lnTo>
                <a:lnTo>
                  <a:pt x="2859031" y="75817"/>
                </a:lnTo>
                <a:lnTo>
                  <a:pt x="2614809" y="86296"/>
                </a:lnTo>
                <a:lnTo>
                  <a:pt x="2267949" y="95690"/>
                </a:lnTo>
                <a:lnTo>
                  <a:pt x="1804385" y="100728"/>
                </a:lnTo>
                <a:lnTo>
                  <a:pt x="3446526" y="100728"/>
                </a:lnTo>
                <a:lnTo>
                  <a:pt x="3446526" y="0"/>
                </a:lnTo>
                <a:close/>
              </a:path>
            </a:pathLst>
          </a:custGeom>
          <a:solidFill>
            <a:srgbClr val="3582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72917" y="5339443"/>
            <a:ext cx="3446779" cy="201930"/>
          </a:xfrm>
          <a:custGeom>
            <a:avLst/>
            <a:gdLst/>
            <a:ahLst/>
            <a:cxnLst/>
            <a:rect l="l" t="t" r="r" b="b"/>
            <a:pathLst>
              <a:path w="3446779" h="201929">
                <a:moveTo>
                  <a:pt x="1804385" y="0"/>
                </a:moveTo>
                <a:lnTo>
                  <a:pt x="1642140" y="0"/>
                </a:lnTo>
                <a:lnTo>
                  <a:pt x="1252664" y="3691"/>
                </a:lnTo>
                <a:lnTo>
                  <a:pt x="831716" y="14402"/>
                </a:lnTo>
                <a:lnTo>
                  <a:pt x="531749" y="27855"/>
                </a:lnTo>
                <a:lnTo>
                  <a:pt x="378579" y="37633"/>
                </a:lnTo>
                <a:lnTo>
                  <a:pt x="289016" y="44782"/>
                </a:lnTo>
                <a:lnTo>
                  <a:pt x="210266" y="52390"/>
                </a:lnTo>
                <a:lnTo>
                  <a:pt x="142991" y="60420"/>
                </a:lnTo>
                <a:lnTo>
                  <a:pt x="87852" y="68832"/>
                </a:lnTo>
                <a:lnTo>
                  <a:pt x="45512" y="77587"/>
                </a:lnTo>
                <a:lnTo>
                  <a:pt x="7447" y="91281"/>
                </a:lnTo>
                <a:lnTo>
                  <a:pt x="0" y="100728"/>
                </a:lnTo>
                <a:lnTo>
                  <a:pt x="1875" y="105470"/>
                </a:lnTo>
                <a:lnTo>
                  <a:pt x="45512" y="123829"/>
                </a:lnTo>
                <a:lnTo>
                  <a:pt x="87852" y="132575"/>
                </a:lnTo>
                <a:lnTo>
                  <a:pt x="142991" y="140982"/>
                </a:lnTo>
                <a:lnTo>
                  <a:pt x="210266" y="149009"/>
                </a:lnTo>
                <a:lnTo>
                  <a:pt x="248248" y="152868"/>
                </a:lnTo>
                <a:lnTo>
                  <a:pt x="332488" y="160253"/>
                </a:lnTo>
                <a:lnTo>
                  <a:pt x="427208" y="167162"/>
                </a:lnTo>
                <a:lnTo>
                  <a:pt x="587494" y="176545"/>
                </a:lnTo>
                <a:lnTo>
                  <a:pt x="831716" y="187024"/>
                </a:lnTo>
                <a:lnTo>
                  <a:pt x="1178576" y="196419"/>
                </a:lnTo>
                <a:lnTo>
                  <a:pt x="1642140" y="201456"/>
                </a:lnTo>
                <a:lnTo>
                  <a:pt x="1804385" y="201456"/>
                </a:lnTo>
                <a:lnTo>
                  <a:pt x="2267949" y="196419"/>
                </a:lnTo>
                <a:lnTo>
                  <a:pt x="2614809" y="187024"/>
                </a:lnTo>
                <a:lnTo>
                  <a:pt x="2859031" y="176545"/>
                </a:lnTo>
                <a:lnTo>
                  <a:pt x="3019317" y="167162"/>
                </a:lnTo>
                <a:lnTo>
                  <a:pt x="3114037" y="160253"/>
                </a:lnTo>
                <a:lnTo>
                  <a:pt x="3198277" y="152868"/>
                </a:lnTo>
                <a:lnTo>
                  <a:pt x="3236259" y="149009"/>
                </a:lnTo>
                <a:lnTo>
                  <a:pt x="3303534" y="140982"/>
                </a:lnTo>
                <a:lnTo>
                  <a:pt x="3358673" y="132575"/>
                </a:lnTo>
                <a:lnTo>
                  <a:pt x="3401013" y="123829"/>
                </a:lnTo>
                <a:lnTo>
                  <a:pt x="3439078" y="110155"/>
                </a:lnTo>
                <a:lnTo>
                  <a:pt x="3446526" y="100728"/>
                </a:lnTo>
                <a:lnTo>
                  <a:pt x="3444650" y="95976"/>
                </a:lnTo>
                <a:lnTo>
                  <a:pt x="3401013" y="77587"/>
                </a:lnTo>
                <a:lnTo>
                  <a:pt x="3358673" y="68832"/>
                </a:lnTo>
                <a:lnTo>
                  <a:pt x="3303534" y="60420"/>
                </a:lnTo>
                <a:lnTo>
                  <a:pt x="3236259" y="52390"/>
                </a:lnTo>
                <a:lnTo>
                  <a:pt x="3157509" y="44782"/>
                </a:lnTo>
                <a:lnTo>
                  <a:pt x="3067946" y="37633"/>
                </a:lnTo>
                <a:lnTo>
                  <a:pt x="2914776" y="27855"/>
                </a:lnTo>
                <a:lnTo>
                  <a:pt x="2614809" y="14402"/>
                </a:lnTo>
                <a:lnTo>
                  <a:pt x="2411658" y="8248"/>
                </a:lnTo>
                <a:lnTo>
                  <a:pt x="2340576" y="6545"/>
                </a:lnTo>
                <a:lnTo>
                  <a:pt x="2267949" y="5025"/>
                </a:lnTo>
                <a:lnTo>
                  <a:pt x="2193861" y="3691"/>
                </a:lnTo>
                <a:lnTo>
                  <a:pt x="2118393" y="2550"/>
                </a:lnTo>
                <a:lnTo>
                  <a:pt x="2041629" y="1605"/>
                </a:lnTo>
                <a:lnTo>
                  <a:pt x="1963651" y="862"/>
                </a:lnTo>
                <a:lnTo>
                  <a:pt x="1884542" y="325"/>
                </a:lnTo>
                <a:lnTo>
                  <a:pt x="1804385" y="0"/>
                </a:lnTo>
                <a:close/>
              </a:path>
            </a:pathLst>
          </a:custGeom>
          <a:solidFill>
            <a:srgbClr val="85B4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682746" y="5592064"/>
            <a:ext cx="1685925" cy="370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NCD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Tahoma"/>
                <a:cs typeface="Tahoma"/>
              </a:rPr>
              <a:t>Boa</a:t>
            </a:r>
            <a:r>
              <a:rPr sz="2400" b="1" spc="-1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2400" b="1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485388" y="4709159"/>
            <a:ext cx="1986280" cy="542925"/>
          </a:xfrm>
          <a:custGeom>
            <a:avLst/>
            <a:gdLst/>
            <a:ahLst/>
            <a:cxnLst/>
            <a:rect l="l" t="t" r="r" b="b"/>
            <a:pathLst>
              <a:path w="1986279" h="542925">
                <a:moveTo>
                  <a:pt x="1985772" y="195071"/>
                </a:moveTo>
                <a:lnTo>
                  <a:pt x="0" y="195071"/>
                </a:lnTo>
                <a:lnTo>
                  <a:pt x="992886" y="542543"/>
                </a:lnTo>
                <a:lnTo>
                  <a:pt x="1985772" y="195071"/>
                </a:lnTo>
                <a:close/>
              </a:path>
              <a:path w="1986279" h="542925">
                <a:moveTo>
                  <a:pt x="1659001" y="0"/>
                </a:moveTo>
                <a:lnTo>
                  <a:pt x="326771" y="0"/>
                </a:lnTo>
                <a:lnTo>
                  <a:pt x="326771" y="195071"/>
                </a:lnTo>
                <a:lnTo>
                  <a:pt x="1659001" y="195071"/>
                </a:lnTo>
                <a:lnTo>
                  <a:pt x="1659001" y="0"/>
                </a:lnTo>
                <a:close/>
              </a:path>
            </a:pathLst>
          </a:custGeom>
          <a:solidFill>
            <a:srgbClr val="89C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73963" y="6093730"/>
            <a:ext cx="3500754" cy="22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750"/>
              </a:lnSpc>
            </a:pPr>
            <a:r>
              <a:rPr sz="1600" spc="5" dirty="0">
                <a:latin typeface="Tahoma"/>
                <a:cs typeface="Tahoma"/>
              </a:rPr>
              <a:t>S</a:t>
            </a:r>
            <a:r>
              <a:rPr sz="1600" dirty="0">
                <a:latin typeface="Tahoma"/>
                <a:cs typeface="Tahoma"/>
              </a:rPr>
              <a:t>ou</a:t>
            </a:r>
            <a:r>
              <a:rPr sz="1600" spc="-10" dirty="0">
                <a:latin typeface="Tahoma"/>
                <a:cs typeface="Tahoma"/>
              </a:rPr>
              <a:t>r</a:t>
            </a:r>
            <a:r>
              <a:rPr sz="1600" spc="-5" dirty="0">
                <a:latin typeface="Tahoma"/>
                <a:cs typeface="Tahoma"/>
              </a:rPr>
              <a:t>ce</a:t>
            </a:r>
            <a:r>
              <a:rPr sz="1600" dirty="0">
                <a:latin typeface="Tahoma"/>
                <a:cs typeface="Tahoma"/>
              </a:rPr>
              <a:t>: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Nationa</a:t>
            </a:r>
            <a:r>
              <a:rPr sz="1600" dirty="0">
                <a:latin typeface="Tahoma"/>
                <a:cs typeface="Tahoma"/>
              </a:rPr>
              <a:t>l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Healt</a:t>
            </a:r>
            <a:r>
              <a:rPr sz="1600" dirty="0">
                <a:latin typeface="Tahoma"/>
                <a:cs typeface="Tahoma"/>
              </a:rPr>
              <a:t>h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5" dirty="0">
                <a:latin typeface="Tahoma"/>
                <a:cs typeface="Tahoma"/>
              </a:rPr>
              <a:t>S</a:t>
            </a:r>
            <a:r>
              <a:rPr sz="1600" spc="-5" dirty="0">
                <a:latin typeface="Tahoma"/>
                <a:cs typeface="Tahoma"/>
              </a:rPr>
              <a:t>ecuri</a:t>
            </a:r>
            <a:r>
              <a:rPr sz="1600" spc="-25" dirty="0">
                <a:latin typeface="Tahoma"/>
                <a:cs typeface="Tahoma"/>
              </a:rPr>
              <a:t>t</a:t>
            </a:r>
            <a:r>
              <a:rPr sz="1600" dirty="0">
                <a:latin typeface="Tahoma"/>
                <a:cs typeface="Tahoma"/>
              </a:rPr>
              <a:t>y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O</a:t>
            </a:r>
            <a:r>
              <a:rPr sz="1600" spc="-15" dirty="0">
                <a:latin typeface="Tahoma"/>
                <a:cs typeface="Tahoma"/>
              </a:rPr>
              <a:t>f</a:t>
            </a:r>
            <a:r>
              <a:rPr sz="1600" spc="-5" dirty="0">
                <a:latin typeface="Tahoma"/>
                <a:cs typeface="Tahoma"/>
              </a:rPr>
              <a:t>fice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62127"/>
            <a:ext cx="9144000" cy="10431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241935"/>
          </a:xfrm>
          <a:custGeom>
            <a:avLst/>
            <a:gdLst/>
            <a:ahLst/>
            <a:cxnLst/>
            <a:rect l="l" t="t" r="r" b="b"/>
            <a:pathLst>
              <a:path w="9144000" h="241935">
                <a:moveTo>
                  <a:pt x="0" y="241553"/>
                </a:moveTo>
                <a:lnTo>
                  <a:pt x="9144000" y="241553"/>
                </a:lnTo>
                <a:lnTo>
                  <a:pt x="9144000" y="0"/>
                </a:lnTo>
                <a:lnTo>
                  <a:pt x="0" y="0"/>
                </a:lnTo>
                <a:lnTo>
                  <a:pt x="0" y="241553"/>
                </a:lnTo>
                <a:close/>
              </a:path>
            </a:pathLst>
          </a:custGeom>
          <a:solidFill>
            <a:srgbClr val="89C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70599"/>
            <a:ext cx="9144000" cy="442595"/>
          </a:xfrm>
          <a:custGeom>
            <a:avLst/>
            <a:gdLst/>
            <a:ahLst/>
            <a:cxnLst/>
            <a:rect l="l" t="t" r="r" b="b"/>
            <a:pathLst>
              <a:path w="9144000" h="442594">
                <a:moveTo>
                  <a:pt x="4110795" y="0"/>
                </a:moveTo>
                <a:lnTo>
                  <a:pt x="3851857" y="872"/>
                </a:lnTo>
                <a:lnTo>
                  <a:pt x="3197844" y="11427"/>
                </a:lnTo>
                <a:lnTo>
                  <a:pt x="2744402" y="27970"/>
                </a:lnTo>
                <a:lnTo>
                  <a:pt x="2401416" y="47504"/>
                </a:lnTo>
                <a:lnTo>
                  <a:pt x="1931460" y="82072"/>
                </a:lnTo>
                <a:lnTo>
                  <a:pt x="1813735" y="91884"/>
                </a:lnTo>
                <a:lnTo>
                  <a:pt x="1074533" y="162151"/>
                </a:lnTo>
                <a:lnTo>
                  <a:pt x="278966" y="253083"/>
                </a:lnTo>
                <a:lnTo>
                  <a:pt x="0" y="289909"/>
                </a:lnTo>
                <a:lnTo>
                  <a:pt x="0" y="434881"/>
                </a:lnTo>
                <a:lnTo>
                  <a:pt x="253" y="440878"/>
                </a:lnTo>
                <a:lnTo>
                  <a:pt x="9143999" y="442147"/>
                </a:lnTo>
                <a:lnTo>
                  <a:pt x="9143878" y="275394"/>
                </a:lnTo>
                <a:lnTo>
                  <a:pt x="8996500" y="253079"/>
                </a:lnTo>
                <a:lnTo>
                  <a:pt x="8505287" y="201041"/>
                </a:lnTo>
                <a:lnTo>
                  <a:pt x="7644670" y="127206"/>
                </a:lnTo>
                <a:lnTo>
                  <a:pt x="6992648" y="82072"/>
                </a:lnTo>
                <a:lnTo>
                  <a:pt x="6408213" y="50773"/>
                </a:lnTo>
                <a:lnTo>
                  <a:pt x="5259039" y="13507"/>
                </a:lnTo>
                <a:lnTo>
                  <a:pt x="4267283" y="248"/>
                </a:lnTo>
                <a:lnTo>
                  <a:pt x="41107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5576" y="6525386"/>
            <a:ext cx="8354059" cy="0"/>
          </a:xfrm>
          <a:custGeom>
            <a:avLst/>
            <a:gdLst/>
            <a:ahLst/>
            <a:cxnLst/>
            <a:rect l="l" t="t" r="r" b="b"/>
            <a:pathLst>
              <a:path w="8354059">
                <a:moveTo>
                  <a:pt x="0" y="0"/>
                </a:moveTo>
                <a:lnTo>
                  <a:pt x="8353806" y="0"/>
                </a:lnTo>
              </a:path>
            </a:pathLst>
          </a:custGeom>
          <a:ln w="9906">
            <a:solidFill>
              <a:srgbClr val="046C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01311" y="1191767"/>
            <a:ext cx="3047238" cy="2948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36369" y="1191767"/>
            <a:ext cx="3058668" cy="2948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57550" y="22098"/>
            <a:ext cx="2471928" cy="12534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803903" y="232409"/>
            <a:ext cx="1379855" cy="76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 spc="-5" dirty="0">
                <a:solidFill>
                  <a:srgbClr val="001F5F"/>
                </a:solidFill>
                <a:latin typeface="Tahoma"/>
                <a:cs typeface="Tahoma"/>
              </a:rPr>
              <a:t>CDMIS</a:t>
            </a:r>
            <a:endParaRPr sz="2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75"/>
              </a:spcBef>
            </a:pPr>
            <a:r>
              <a:rPr sz="2200" b="1" dirty="0">
                <a:solidFill>
                  <a:srgbClr val="001F5F"/>
                </a:solidFill>
                <a:latin typeface="Tahoma"/>
                <a:cs typeface="Tahoma"/>
              </a:rPr>
              <a:t>Networks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7368" y="1459230"/>
            <a:ext cx="2351532" cy="6751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61211" y="1607565"/>
            <a:ext cx="781685" cy="31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452D46"/>
                </a:solidFill>
                <a:latin typeface="Tahoma"/>
                <a:cs typeface="Tahoma"/>
              </a:rPr>
              <a:t>Policy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941320" y="1459230"/>
            <a:ext cx="2952750" cy="6751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70629" y="1607565"/>
            <a:ext cx="1294130" cy="31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452D46"/>
                </a:solidFill>
                <a:latin typeface="Tahoma"/>
                <a:cs typeface="Tahoma"/>
              </a:rPr>
              <a:t>Opera</a:t>
            </a:r>
            <a:r>
              <a:rPr sz="2000" b="1" spc="-15" dirty="0">
                <a:solidFill>
                  <a:srgbClr val="452D46"/>
                </a:solidFill>
                <a:latin typeface="Tahoma"/>
                <a:cs typeface="Tahoma"/>
              </a:rPr>
              <a:t>t</a:t>
            </a:r>
            <a:r>
              <a:rPr sz="2000" b="1" spc="-5" dirty="0">
                <a:solidFill>
                  <a:srgbClr val="452D46"/>
                </a:solidFill>
                <a:latin typeface="Tahoma"/>
                <a:cs typeface="Tahoma"/>
              </a:rPr>
              <a:t>ion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140958" y="1463039"/>
            <a:ext cx="2582417" cy="6484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08393" y="1590294"/>
            <a:ext cx="1448435" cy="31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0" dirty="0">
                <a:solidFill>
                  <a:srgbClr val="452D46"/>
                </a:solidFill>
                <a:latin typeface="Tahoma"/>
                <a:cs typeface="Tahoma"/>
              </a:rPr>
              <a:t>Techn</a:t>
            </a:r>
            <a:r>
              <a:rPr sz="2000" b="1" dirty="0">
                <a:solidFill>
                  <a:srgbClr val="452D46"/>
                </a:solidFill>
                <a:latin typeface="Tahoma"/>
                <a:cs typeface="Tahoma"/>
              </a:rPr>
              <a:t>o</a:t>
            </a:r>
            <a:r>
              <a:rPr sz="2000" b="1" spc="-10" dirty="0">
                <a:solidFill>
                  <a:srgbClr val="452D46"/>
                </a:solidFill>
                <a:latin typeface="Tahoma"/>
                <a:cs typeface="Tahoma"/>
              </a:rPr>
              <a:t>crat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50052" y="50292"/>
            <a:ext cx="3393948" cy="11079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31764" y="44196"/>
            <a:ext cx="3233166" cy="116814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96153" y="76581"/>
            <a:ext cx="3348354" cy="1016000"/>
          </a:xfrm>
          <a:custGeom>
            <a:avLst/>
            <a:gdLst/>
            <a:ahLst/>
            <a:cxnLst/>
            <a:rect l="l" t="t" r="r" b="b"/>
            <a:pathLst>
              <a:path w="3348354" h="1016000">
                <a:moveTo>
                  <a:pt x="0" y="1015746"/>
                </a:moveTo>
                <a:lnTo>
                  <a:pt x="3348228" y="1015746"/>
                </a:lnTo>
                <a:lnTo>
                  <a:pt x="3348228" y="0"/>
                </a:lnTo>
                <a:lnTo>
                  <a:pt x="0" y="0"/>
                </a:lnTo>
                <a:lnTo>
                  <a:pt x="0" y="1015746"/>
                </a:lnTo>
                <a:close/>
              </a:path>
            </a:pathLst>
          </a:custGeom>
          <a:solidFill>
            <a:srgbClr val="9966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96153" y="76581"/>
            <a:ext cx="3348354" cy="1016000"/>
          </a:xfrm>
          <a:custGeom>
            <a:avLst/>
            <a:gdLst/>
            <a:ahLst/>
            <a:cxnLst/>
            <a:rect l="l" t="t" r="r" b="b"/>
            <a:pathLst>
              <a:path w="3348354" h="1016000">
                <a:moveTo>
                  <a:pt x="0" y="1015746"/>
                </a:moveTo>
                <a:lnTo>
                  <a:pt x="3348228" y="1015746"/>
                </a:lnTo>
                <a:lnTo>
                  <a:pt x="3348228" y="0"/>
                </a:lnTo>
                <a:lnTo>
                  <a:pt x="0" y="0"/>
                </a:lnTo>
                <a:lnTo>
                  <a:pt x="0" y="1015746"/>
                </a:lnTo>
                <a:close/>
              </a:path>
            </a:pathLst>
          </a:custGeom>
          <a:ln w="9906">
            <a:solidFill>
              <a:srgbClr val="8758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875020" y="121157"/>
            <a:ext cx="2471420" cy="23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M</a:t>
            </a:r>
            <a:r>
              <a:rPr sz="1500" b="1" spc="-10" dirty="0">
                <a:solidFill>
                  <a:srgbClr val="F8F8F8"/>
                </a:solidFill>
                <a:latin typeface="Tahoma"/>
                <a:cs typeface="Tahoma"/>
              </a:rPr>
              <a:t>edResNe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t 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: 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Clini</a:t>
            </a:r>
            <a:r>
              <a:rPr sz="1500" b="1" spc="-10" dirty="0">
                <a:solidFill>
                  <a:srgbClr val="F8F8F8"/>
                </a:solidFill>
                <a:latin typeface="Tahoma"/>
                <a:cs typeface="Tahoma"/>
              </a:rPr>
              <a:t>ca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l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sz="1500" b="1" spc="-10" dirty="0">
                <a:solidFill>
                  <a:srgbClr val="F8F8F8"/>
                </a:solidFill>
                <a:latin typeface="Tahoma"/>
                <a:cs typeface="Tahoma"/>
              </a:rPr>
              <a:t>data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75020" y="349758"/>
            <a:ext cx="2947670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MoP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H</a:t>
            </a:r>
            <a:r>
              <a:rPr sz="1500" b="1" spc="5" dirty="0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:</a:t>
            </a:r>
            <a:r>
              <a:rPr sz="1500" b="1" spc="5" dirty="0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Epi.</a:t>
            </a:r>
            <a:r>
              <a:rPr sz="1500" b="1" spc="5" dirty="0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sz="1500" b="1" spc="-10" dirty="0">
                <a:solidFill>
                  <a:srgbClr val="F8F8F8"/>
                </a:solidFill>
                <a:latin typeface="Tahoma"/>
                <a:cs typeface="Tahoma"/>
              </a:rPr>
              <a:t>Surv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.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sz="1500" b="1" spc="-10" dirty="0">
                <a:solidFill>
                  <a:srgbClr val="F8F8F8"/>
                </a:solidFill>
                <a:latin typeface="Tahoma"/>
                <a:cs typeface="Tahoma"/>
              </a:rPr>
              <a:t>dat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a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sz="1500" b="1" spc="15" dirty="0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BRFS</a:t>
            </a:r>
            <a:r>
              <a:rPr sz="1500" b="1" spc="-10" dirty="0">
                <a:solidFill>
                  <a:srgbClr val="F8F8F8"/>
                </a:solidFill>
                <a:latin typeface="Tahoma"/>
                <a:cs typeface="Tahoma"/>
              </a:rPr>
              <a:t>S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. MoP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H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/NHS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O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:</a:t>
            </a:r>
            <a:r>
              <a:rPr sz="1500" b="1" spc="5" dirty="0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Indi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v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.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P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P OP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 IP</a:t>
            </a: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Acade</a:t>
            </a:r>
            <a:r>
              <a:rPr sz="1500" b="1" spc="-15" dirty="0">
                <a:solidFill>
                  <a:srgbClr val="F8F8F8"/>
                </a:solidFill>
                <a:latin typeface="Tahoma"/>
                <a:cs typeface="Tahoma"/>
              </a:rPr>
              <a:t>m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ic</a:t>
            </a:r>
            <a:r>
              <a:rPr sz="1500" b="1" spc="-10" dirty="0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: </a:t>
            </a:r>
            <a:r>
              <a:rPr sz="1500" b="1" spc="-10" dirty="0">
                <a:solidFill>
                  <a:srgbClr val="F8F8F8"/>
                </a:solidFill>
                <a:latin typeface="Tahoma"/>
                <a:cs typeface="Tahoma"/>
              </a:rPr>
              <a:t>R2R</a:t>
            </a:r>
            <a:r>
              <a:rPr sz="1500" b="1" spc="-5" dirty="0">
                <a:solidFill>
                  <a:srgbClr val="F8F8F8"/>
                </a:solidFill>
                <a:latin typeface="Tahoma"/>
                <a:cs typeface="Tahoma"/>
              </a:rPr>
              <a:t>, KM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,</a:t>
            </a:r>
            <a:r>
              <a:rPr sz="1500" b="1" spc="5" dirty="0">
                <a:solidFill>
                  <a:srgbClr val="F8F8F8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8F8F8"/>
                </a:solidFill>
                <a:latin typeface="Tahoma"/>
                <a:cs typeface="Tahoma"/>
              </a:rPr>
              <a:t>NHES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82879" y="2031492"/>
            <a:ext cx="2454402" cy="26464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2776" y="2005583"/>
            <a:ext cx="2352294" cy="277291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8981" y="2057780"/>
            <a:ext cx="2362200" cy="25542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28981" y="2057780"/>
            <a:ext cx="2362200" cy="2554605"/>
          </a:xfrm>
          <a:custGeom>
            <a:avLst/>
            <a:gdLst/>
            <a:ahLst/>
            <a:cxnLst/>
            <a:rect l="l" t="t" r="r" b="b"/>
            <a:pathLst>
              <a:path w="2362200" h="2554604">
                <a:moveTo>
                  <a:pt x="0" y="2554224"/>
                </a:moveTo>
                <a:lnTo>
                  <a:pt x="2362200" y="2554224"/>
                </a:lnTo>
                <a:lnTo>
                  <a:pt x="2362200" y="0"/>
                </a:lnTo>
                <a:lnTo>
                  <a:pt x="0" y="0"/>
                </a:lnTo>
                <a:lnTo>
                  <a:pt x="0" y="2554224"/>
                </a:lnTo>
                <a:close/>
              </a:path>
            </a:pathLst>
          </a:custGeom>
          <a:ln w="9906">
            <a:solidFill>
              <a:srgbClr val="85C4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93851" y="2047494"/>
            <a:ext cx="1630680" cy="629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spc="-495" dirty="0">
                <a:latin typeface="Arial"/>
                <a:cs typeface="Arial"/>
              </a:rPr>
              <a:t>MoP</a:t>
            </a:r>
            <a:r>
              <a:rPr sz="2000" b="1" spc="-509" dirty="0">
                <a:latin typeface="Arial"/>
                <a:cs typeface="Arial"/>
              </a:rPr>
              <a:t>H</a:t>
            </a:r>
            <a:r>
              <a:rPr sz="2000" b="1" spc="-220" dirty="0">
                <a:latin typeface="Arial"/>
                <a:cs typeface="Arial"/>
              </a:rPr>
              <a:t>.</a:t>
            </a:r>
            <a:r>
              <a:rPr sz="2000" b="1" spc="-540" dirty="0">
                <a:latin typeface="Arial"/>
                <a:cs typeface="Arial"/>
              </a:rPr>
              <a:t>NHS</a:t>
            </a:r>
            <a:r>
              <a:rPr sz="2000" b="1" spc="-520" dirty="0">
                <a:latin typeface="Arial"/>
                <a:cs typeface="Arial"/>
              </a:rPr>
              <a:t>O</a:t>
            </a:r>
            <a:r>
              <a:rPr sz="2000" b="1" spc="-215" dirty="0">
                <a:latin typeface="Arial"/>
                <a:cs typeface="Arial"/>
              </a:rPr>
              <a:t>.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520" dirty="0">
                <a:latin typeface="Arial"/>
                <a:cs typeface="Arial"/>
              </a:rPr>
              <a:t>NHC</a:t>
            </a:r>
            <a:r>
              <a:rPr sz="2000" b="1" spc="-565" dirty="0">
                <a:latin typeface="Arial"/>
                <a:cs typeface="Arial"/>
              </a:rPr>
              <a:t>O</a:t>
            </a:r>
            <a:r>
              <a:rPr sz="2000" b="1" spc="-21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spc="-305" dirty="0">
                <a:latin typeface="Arial"/>
                <a:cs typeface="Arial"/>
              </a:rPr>
              <a:t>Thaihealt</a:t>
            </a:r>
            <a:r>
              <a:rPr sz="2000" b="1" spc="-385" dirty="0">
                <a:latin typeface="Arial"/>
                <a:cs typeface="Arial"/>
              </a:rPr>
              <a:t>h</a:t>
            </a:r>
            <a:r>
              <a:rPr sz="2000" b="1" spc="-215" dirty="0">
                <a:latin typeface="Arial"/>
                <a:cs typeface="Arial"/>
              </a:rPr>
              <a:t>.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280" dirty="0">
                <a:latin typeface="Arial"/>
                <a:cs typeface="Arial"/>
              </a:rPr>
              <a:t>etc.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07340" y="2657094"/>
            <a:ext cx="1565275" cy="1849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355" dirty="0">
                <a:solidFill>
                  <a:srgbClr val="046CA6"/>
                </a:solidFill>
                <a:latin typeface="Arial"/>
                <a:cs typeface="Arial"/>
              </a:rPr>
              <a:t>Policy</a:t>
            </a:r>
            <a:r>
              <a:rPr sz="2000" b="1" spc="-10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10" dirty="0">
                <a:solidFill>
                  <a:srgbClr val="046CA6"/>
                </a:solidFill>
                <a:latin typeface="Arial"/>
                <a:cs typeface="Arial"/>
              </a:rPr>
              <a:t>direction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350" dirty="0">
                <a:solidFill>
                  <a:srgbClr val="046CA6"/>
                </a:solidFill>
                <a:latin typeface="Arial"/>
                <a:cs typeface="Arial"/>
              </a:rPr>
              <a:t>Strategic</a:t>
            </a:r>
            <a:r>
              <a:rPr sz="2000" b="1" spc="-10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65" dirty="0">
                <a:solidFill>
                  <a:srgbClr val="046CA6"/>
                </a:solidFill>
                <a:latin typeface="Arial"/>
                <a:cs typeface="Arial"/>
              </a:rPr>
              <a:t>Plan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420" dirty="0">
                <a:solidFill>
                  <a:srgbClr val="046CA6"/>
                </a:solidFill>
                <a:latin typeface="Arial"/>
                <a:cs typeface="Arial"/>
              </a:rPr>
              <a:t>Resource</a:t>
            </a:r>
            <a:r>
              <a:rPr sz="2000" b="1" spc="-9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405" dirty="0">
                <a:solidFill>
                  <a:srgbClr val="046CA6"/>
                </a:solidFill>
                <a:latin typeface="Arial"/>
                <a:cs typeface="Arial"/>
              </a:rPr>
              <a:t>sup</a:t>
            </a:r>
            <a:r>
              <a:rPr sz="2000" b="1" spc="-415" dirty="0">
                <a:solidFill>
                  <a:srgbClr val="046CA6"/>
                </a:solidFill>
                <a:latin typeface="Arial"/>
                <a:cs typeface="Arial"/>
              </a:rPr>
              <a:t>p</a:t>
            </a:r>
            <a:r>
              <a:rPr sz="2000" b="1" spc="-280" dirty="0">
                <a:solidFill>
                  <a:srgbClr val="046CA6"/>
                </a:solidFill>
                <a:latin typeface="Arial"/>
                <a:cs typeface="Arial"/>
              </a:rPr>
              <a:t>ort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365" dirty="0">
                <a:solidFill>
                  <a:srgbClr val="046CA6"/>
                </a:solidFill>
                <a:latin typeface="Arial"/>
                <a:cs typeface="Arial"/>
              </a:rPr>
              <a:t>Social</a:t>
            </a:r>
            <a:r>
              <a:rPr sz="2000" b="1" spc="-10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10" dirty="0">
                <a:solidFill>
                  <a:srgbClr val="046CA6"/>
                </a:solidFill>
                <a:latin typeface="Arial"/>
                <a:cs typeface="Arial"/>
              </a:rPr>
              <a:t>mobilize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415" dirty="0">
                <a:solidFill>
                  <a:srgbClr val="046CA6"/>
                </a:solidFill>
                <a:latin typeface="Arial"/>
                <a:cs typeface="Arial"/>
              </a:rPr>
              <a:t>Advocacy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540" dirty="0">
                <a:solidFill>
                  <a:srgbClr val="046CA6"/>
                </a:solidFill>
                <a:latin typeface="Arial"/>
                <a:cs typeface="Arial"/>
              </a:rPr>
              <a:t>M&amp;E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002279" y="2093214"/>
            <a:ext cx="2835401" cy="264718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32176" y="2067305"/>
            <a:ext cx="2887218" cy="277291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48380" y="2119502"/>
            <a:ext cx="2743199" cy="255498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48380" y="2119502"/>
            <a:ext cx="2743200" cy="2555240"/>
          </a:xfrm>
          <a:custGeom>
            <a:avLst/>
            <a:gdLst/>
            <a:ahLst/>
            <a:cxnLst/>
            <a:rect l="l" t="t" r="r" b="b"/>
            <a:pathLst>
              <a:path w="2743200" h="2555240">
                <a:moveTo>
                  <a:pt x="0" y="2554986"/>
                </a:moveTo>
                <a:lnTo>
                  <a:pt x="2743199" y="2554986"/>
                </a:lnTo>
                <a:lnTo>
                  <a:pt x="2743199" y="0"/>
                </a:lnTo>
                <a:lnTo>
                  <a:pt x="0" y="0"/>
                </a:lnTo>
                <a:lnTo>
                  <a:pt x="0" y="2554986"/>
                </a:lnTo>
                <a:close/>
              </a:path>
            </a:pathLst>
          </a:custGeom>
          <a:ln w="9906">
            <a:solidFill>
              <a:srgbClr val="F8F8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472179" y="2109470"/>
            <a:ext cx="1892935" cy="629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65430">
              <a:lnSpc>
                <a:spcPct val="100000"/>
              </a:lnSpc>
            </a:pPr>
            <a:r>
              <a:rPr sz="2000" b="1" spc="-560" dirty="0">
                <a:latin typeface="Arial"/>
                <a:cs typeface="Arial"/>
              </a:rPr>
              <a:t>LGs</a:t>
            </a:r>
            <a:r>
              <a:rPr sz="2000" b="1" spc="-220" dirty="0">
                <a:latin typeface="Arial"/>
                <a:cs typeface="Arial"/>
              </a:rPr>
              <a:t>.</a:t>
            </a:r>
            <a:r>
              <a:rPr sz="2000" b="1" spc="-5" dirty="0">
                <a:latin typeface="Arial"/>
                <a:cs typeface="Arial"/>
              </a:rPr>
              <a:t>/</a:t>
            </a:r>
            <a:r>
              <a:rPr sz="2000" b="1" spc="-315" dirty="0">
                <a:latin typeface="Arial"/>
                <a:cs typeface="Arial"/>
              </a:rPr>
              <a:t>Health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spc="-355" dirty="0">
                <a:latin typeface="Arial"/>
                <a:cs typeface="Arial"/>
              </a:rPr>
              <a:t>care</a:t>
            </a:r>
            <a:r>
              <a:rPr sz="2000" b="1" spc="-195" dirty="0">
                <a:latin typeface="Arial"/>
                <a:cs typeface="Arial"/>
              </a:rPr>
              <a:t> </a:t>
            </a:r>
            <a:r>
              <a:rPr sz="2000" b="1" spc="-300" dirty="0">
                <a:latin typeface="Arial"/>
                <a:cs typeface="Arial"/>
              </a:rPr>
              <a:t>deliver</a:t>
            </a:r>
            <a:r>
              <a:rPr sz="2000" b="1" spc="-370" dirty="0">
                <a:latin typeface="Arial"/>
                <a:cs typeface="Arial"/>
              </a:rPr>
              <a:t>y</a:t>
            </a:r>
            <a:r>
              <a:rPr sz="2000" b="1" spc="-5" dirty="0">
                <a:latin typeface="Arial"/>
                <a:cs typeface="Arial"/>
              </a:rPr>
              <a:t>/</a:t>
            </a:r>
            <a:r>
              <a:rPr sz="2000" b="1" spc="-530" dirty="0">
                <a:latin typeface="Arial"/>
                <a:cs typeface="Arial"/>
              </a:rPr>
              <a:t>PHO</a:t>
            </a:r>
            <a:r>
              <a:rPr sz="2000" b="1" spc="-114" dirty="0">
                <a:latin typeface="Arial"/>
                <a:cs typeface="Arial"/>
              </a:rPr>
              <a:t>.</a:t>
            </a:r>
            <a:r>
              <a:rPr sz="2000" b="1" spc="-110" dirty="0">
                <a:latin typeface="Arial"/>
                <a:cs typeface="Arial"/>
              </a:rPr>
              <a:t>/</a:t>
            </a:r>
            <a:r>
              <a:rPr sz="2000" b="1" spc="-425" dirty="0">
                <a:latin typeface="Arial"/>
                <a:cs typeface="Arial"/>
              </a:rPr>
              <a:t>Regi</a:t>
            </a:r>
            <a:r>
              <a:rPr sz="2000" b="1" spc="-475" dirty="0">
                <a:latin typeface="Arial"/>
                <a:cs typeface="Arial"/>
              </a:rPr>
              <a:t>o</a:t>
            </a:r>
            <a:r>
              <a:rPr sz="2000" b="1" spc="-300" dirty="0">
                <a:latin typeface="Arial"/>
                <a:cs typeface="Arial"/>
              </a:rPr>
              <a:t>nal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26994" y="2719070"/>
            <a:ext cx="2512060" cy="1848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315" dirty="0">
                <a:solidFill>
                  <a:srgbClr val="046CA6"/>
                </a:solidFill>
                <a:latin typeface="Arial"/>
                <a:cs typeface="Arial"/>
              </a:rPr>
              <a:t>Health</a:t>
            </a:r>
            <a:r>
              <a:rPr sz="2000" b="1" spc="-9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55" dirty="0">
                <a:solidFill>
                  <a:srgbClr val="046CA6"/>
                </a:solidFill>
                <a:latin typeface="Arial"/>
                <a:cs typeface="Arial"/>
              </a:rPr>
              <a:t>care</a:t>
            </a:r>
            <a:r>
              <a:rPr sz="2000" b="1" spc="-90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60" dirty="0">
                <a:solidFill>
                  <a:srgbClr val="046CA6"/>
                </a:solidFill>
                <a:latin typeface="Arial"/>
                <a:cs typeface="Arial"/>
              </a:rPr>
              <a:t>service</a:t>
            </a:r>
            <a:r>
              <a:rPr sz="2000" b="1" spc="-10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10" dirty="0">
                <a:solidFill>
                  <a:srgbClr val="046CA6"/>
                </a:solidFill>
                <a:latin typeface="Arial"/>
                <a:cs typeface="Arial"/>
              </a:rPr>
              <a:t>delivery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370" dirty="0">
                <a:solidFill>
                  <a:srgbClr val="046CA6"/>
                </a:solidFill>
                <a:latin typeface="Arial"/>
                <a:cs typeface="Arial"/>
              </a:rPr>
              <a:t>Qual</a:t>
            </a:r>
            <a:r>
              <a:rPr sz="2000" b="1" spc="-195" dirty="0">
                <a:solidFill>
                  <a:srgbClr val="046CA6"/>
                </a:solidFill>
                <a:latin typeface="Arial"/>
                <a:cs typeface="Arial"/>
              </a:rPr>
              <a:t>i</a:t>
            </a:r>
            <a:r>
              <a:rPr sz="2000" b="1" spc="-275" dirty="0">
                <a:solidFill>
                  <a:srgbClr val="046CA6"/>
                </a:solidFill>
                <a:latin typeface="Arial"/>
                <a:cs typeface="Arial"/>
              </a:rPr>
              <a:t>ty</a:t>
            </a:r>
            <a:r>
              <a:rPr sz="2000" b="1" spc="-9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55" dirty="0">
                <a:solidFill>
                  <a:srgbClr val="046CA6"/>
                </a:solidFill>
                <a:latin typeface="Arial"/>
                <a:cs typeface="Arial"/>
              </a:rPr>
              <a:t>improvement</a:t>
            </a:r>
            <a:r>
              <a:rPr sz="2000" b="1" spc="-90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280" dirty="0">
                <a:solidFill>
                  <a:srgbClr val="046CA6"/>
                </a:solidFill>
                <a:latin typeface="Arial"/>
                <a:cs typeface="Arial"/>
              </a:rPr>
              <a:t>of</a:t>
            </a:r>
            <a:r>
              <a:rPr sz="2000" b="1" spc="-10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415" dirty="0">
                <a:solidFill>
                  <a:srgbClr val="046CA6"/>
                </a:solidFill>
                <a:latin typeface="Arial"/>
                <a:cs typeface="Arial"/>
              </a:rPr>
              <a:t>c</a:t>
            </a:r>
            <a:r>
              <a:rPr sz="2000" b="1" spc="-335" dirty="0">
                <a:solidFill>
                  <a:srgbClr val="046CA6"/>
                </a:solidFill>
                <a:latin typeface="Arial"/>
                <a:cs typeface="Arial"/>
              </a:rPr>
              <a:t>are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360" dirty="0">
                <a:solidFill>
                  <a:srgbClr val="046CA6"/>
                </a:solidFill>
                <a:latin typeface="Arial"/>
                <a:cs typeface="Arial"/>
              </a:rPr>
              <a:t>Data</a:t>
            </a:r>
            <a:r>
              <a:rPr sz="2000" b="1" spc="-10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45" dirty="0">
                <a:solidFill>
                  <a:srgbClr val="046CA6"/>
                </a:solidFill>
                <a:latin typeface="Arial"/>
                <a:cs typeface="Arial"/>
              </a:rPr>
              <a:t>registry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310" dirty="0">
                <a:solidFill>
                  <a:srgbClr val="046CA6"/>
                </a:solidFill>
                <a:latin typeface="Arial"/>
                <a:cs typeface="Arial"/>
              </a:rPr>
              <a:t>Self</a:t>
            </a:r>
            <a:r>
              <a:rPr sz="2000" b="1" spc="-10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475" dirty="0">
                <a:solidFill>
                  <a:srgbClr val="046CA6"/>
                </a:solidFill>
                <a:latin typeface="Arial"/>
                <a:cs typeface="Arial"/>
              </a:rPr>
              <a:t>ass</a:t>
            </a:r>
            <a:r>
              <a:rPr sz="2000" b="1" spc="-355" dirty="0">
                <a:solidFill>
                  <a:srgbClr val="046CA6"/>
                </a:solidFill>
                <a:latin typeface="Arial"/>
                <a:cs typeface="Arial"/>
              </a:rPr>
              <a:t>es.</a:t>
            </a:r>
            <a:r>
              <a:rPr sz="2000" b="1" spc="-10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475" dirty="0">
                <a:solidFill>
                  <a:srgbClr val="046CA6"/>
                </a:solidFill>
                <a:latin typeface="Arial"/>
                <a:cs typeface="Arial"/>
              </a:rPr>
              <a:t>&amp;</a:t>
            </a:r>
            <a:r>
              <a:rPr sz="2000" b="1" spc="-10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55" dirty="0">
                <a:solidFill>
                  <a:srgbClr val="046CA6"/>
                </a:solidFill>
                <a:latin typeface="Arial"/>
                <a:cs typeface="Arial"/>
              </a:rPr>
              <a:t>monitoring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390" dirty="0">
                <a:solidFill>
                  <a:srgbClr val="046CA6"/>
                </a:solidFill>
                <a:latin typeface="Arial"/>
                <a:cs typeface="Arial"/>
              </a:rPr>
              <a:t>Approp</a:t>
            </a:r>
            <a:r>
              <a:rPr sz="2000" b="1" spc="-280" dirty="0">
                <a:solidFill>
                  <a:srgbClr val="046CA6"/>
                </a:solidFill>
                <a:latin typeface="Arial"/>
                <a:cs typeface="Arial"/>
              </a:rPr>
              <a:t>riate</a:t>
            </a:r>
            <a:r>
              <a:rPr sz="2000" b="1" spc="-10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245" dirty="0">
                <a:solidFill>
                  <a:srgbClr val="046CA6"/>
                </a:solidFill>
                <a:latin typeface="Arial"/>
                <a:cs typeface="Arial"/>
              </a:rPr>
              <a:t>i</a:t>
            </a:r>
            <a:r>
              <a:rPr sz="2000" b="1" spc="-340" dirty="0">
                <a:solidFill>
                  <a:srgbClr val="046CA6"/>
                </a:solidFill>
                <a:latin typeface="Arial"/>
                <a:cs typeface="Arial"/>
              </a:rPr>
              <a:t>nnovative</a:t>
            </a:r>
            <a:r>
              <a:rPr sz="2000" b="1" spc="-100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00" dirty="0">
                <a:solidFill>
                  <a:srgbClr val="046CA6"/>
                </a:solidFill>
                <a:latin typeface="Arial"/>
                <a:cs typeface="Arial"/>
              </a:rPr>
              <a:t>tech.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560" dirty="0">
                <a:solidFill>
                  <a:srgbClr val="046CA6"/>
                </a:solidFill>
                <a:latin typeface="Arial"/>
                <a:cs typeface="Arial"/>
              </a:rPr>
              <a:t>R2R</a:t>
            </a:r>
            <a:endParaRPr sz="20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126479" y="2031492"/>
            <a:ext cx="2494026" cy="233933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056376" y="2005583"/>
            <a:ext cx="2593085" cy="246811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172580" y="2057780"/>
            <a:ext cx="2401824" cy="224713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172580" y="2057780"/>
            <a:ext cx="2402205" cy="2247265"/>
          </a:xfrm>
          <a:custGeom>
            <a:avLst/>
            <a:gdLst/>
            <a:ahLst/>
            <a:cxnLst/>
            <a:rect l="l" t="t" r="r" b="b"/>
            <a:pathLst>
              <a:path w="2402204" h="2247265">
                <a:moveTo>
                  <a:pt x="0" y="2247138"/>
                </a:moveTo>
                <a:lnTo>
                  <a:pt x="2401824" y="2247138"/>
                </a:lnTo>
                <a:lnTo>
                  <a:pt x="2401824" y="0"/>
                </a:lnTo>
                <a:lnTo>
                  <a:pt x="0" y="0"/>
                </a:lnTo>
                <a:lnTo>
                  <a:pt x="0" y="2247138"/>
                </a:lnTo>
                <a:close/>
              </a:path>
            </a:pathLst>
          </a:custGeom>
          <a:ln w="9906">
            <a:solidFill>
              <a:srgbClr val="F8F8F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6398514" y="2047494"/>
            <a:ext cx="1948180" cy="629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5310" marR="5080" indent="-563245">
              <a:lnSpc>
                <a:spcPct val="100000"/>
              </a:lnSpc>
            </a:pPr>
            <a:r>
              <a:rPr sz="2000" b="1" spc="-400" dirty="0">
                <a:latin typeface="Arial"/>
                <a:cs typeface="Arial"/>
              </a:rPr>
              <a:t>Academic</a:t>
            </a:r>
            <a:r>
              <a:rPr sz="2000" b="1" spc="-80" dirty="0">
                <a:latin typeface="Arial"/>
                <a:cs typeface="Arial"/>
              </a:rPr>
              <a:t> </a:t>
            </a:r>
            <a:r>
              <a:rPr sz="2000" b="1" spc="-315" dirty="0">
                <a:latin typeface="Arial"/>
                <a:cs typeface="Arial"/>
              </a:rPr>
              <a:t>organization/</a:t>
            </a:r>
            <a:r>
              <a:rPr sz="2000" b="1" spc="-185" dirty="0">
                <a:latin typeface="Arial"/>
                <a:cs typeface="Arial"/>
              </a:rPr>
              <a:t> </a:t>
            </a:r>
            <a:r>
              <a:rPr sz="2000" b="1" spc="-340" dirty="0">
                <a:latin typeface="Arial"/>
                <a:cs typeface="Arial"/>
              </a:rPr>
              <a:t>University</a:t>
            </a:r>
            <a:endParaRPr sz="2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251447" y="2657094"/>
            <a:ext cx="2217420" cy="1544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buFont typeface="Arial"/>
              <a:buChar char="-"/>
              <a:tabLst>
                <a:tab pos="127000" algn="l"/>
              </a:tabLst>
            </a:pPr>
            <a:r>
              <a:rPr sz="2000" b="1" spc="-385" dirty="0">
                <a:solidFill>
                  <a:srgbClr val="046CA6"/>
                </a:solidFill>
                <a:latin typeface="Arial"/>
                <a:cs typeface="Arial"/>
              </a:rPr>
              <a:t>Evidenc</a:t>
            </a:r>
            <a:r>
              <a:rPr sz="2000" b="1" spc="-395" dirty="0">
                <a:solidFill>
                  <a:srgbClr val="046CA6"/>
                </a:solidFill>
                <a:latin typeface="Arial"/>
                <a:cs typeface="Arial"/>
              </a:rPr>
              <a:t>e</a:t>
            </a:r>
            <a:r>
              <a:rPr sz="2000" b="1" spc="-220" dirty="0">
                <a:solidFill>
                  <a:srgbClr val="046CA6"/>
                </a:solidFill>
                <a:latin typeface="Arial"/>
                <a:cs typeface="Arial"/>
              </a:rPr>
              <a:t>-</a:t>
            </a:r>
            <a:r>
              <a:rPr sz="2000" b="1" spc="-355" dirty="0">
                <a:solidFill>
                  <a:srgbClr val="046CA6"/>
                </a:solidFill>
                <a:latin typeface="Arial"/>
                <a:cs typeface="Arial"/>
              </a:rPr>
              <a:t>b</a:t>
            </a:r>
            <a:r>
              <a:rPr sz="2000" b="1" spc="-409" dirty="0">
                <a:solidFill>
                  <a:srgbClr val="046CA6"/>
                </a:solidFill>
                <a:latin typeface="Arial"/>
                <a:cs typeface="Arial"/>
              </a:rPr>
              <a:t>ase</a:t>
            </a:r>
            <a:r>
              <a:rPr sz="2000" b="1" spc="-355" dirty="0">
                <a:solidFill>
                  <a:srgbClr val="046CA6"/>
                </a:solidFill>
                <a:latin typeface="Arial"/>
                <a:cs typeface="Arial"/>
              </a:rPr>
              <a:t>d</a:t>
            </a:r>
            <a:r>
              <a:rPr sz="2000" b="1" spc="-80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30" dirty="0">
                <a:solidFill>
                  <a:srgbClr val="046CA6"/>
                </a:solidFill>
                <a:latin typeface="Arial"/>
                <a:cs typeface="Arial"/>
              </a:rPr>
              <a:t>guideline</a:t>
            </a:r>
            <a:endParaRPr sz="2000">
              <a:latin typeface="Arial"/>
              <a:cs typeface="Arial"/>
            </a:endParaRPr>
          </a:p>
          <a:p>
            <a:pPr marL="127000" indent="-114300">
              <a:lnSpc>
                <a:spcPct val="100000"/>
              </a:lnSpc>
              <a:buFont typeface="Arial"/>
              <a:buChar char="-"/>
              <a:tabLst>
                <a:tab pos="127000" algn="l"/>
              </a:tabLst>
            </a:pPr>
            <a:r>
              <a:rPr sz="2000" b="1" spc="-365" dirty="0">
                <a:solidFill>
                  <a:srgbClr val="046CA6"/>
                </a:solidFill>
                <a:latin typeface="Arial"/>
                <a:cs typeface="Arial"/>
              </a:rPr>
              <a:t>Standard</a:t>
            </a:r>
            <a:r>
              <a:rPr sz="2000" b="1" spc="-9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475" dirty="0">
                <a:solidFill>
                  <a:srgbClr val="046CA6"/>
                </a:solidFill>
                <a:latin typeface="Arial"/>
                <a:cs typeface="Arial"/>
              </a:rPr>
              <a:t>&amp;</a:t>
            </a:r>
            <a:r>
              <a:rPr sz="2000" b="1" spc="-10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70" dirty="0">
                <a:solidFill>
                  <a:srgbClr val="046CA6"/>
                </a:solidFill>
                <a:latin typeface="Arial"/>
                <a:cs typeface="Arial"/>
              </a:rPr>
              <a:t>Qual</a:t>
            </a:r>
            <a:r>
              <a:rPr sz="2000" b="1" spc="-195" dirty="0">
                <a:solidFill>
                  <a:srgbClr val="046CA6"/>
                </a:solidFill>
                <a:latin typeface="Arial"/>
                <a:cs typeface="Arial"/>
              </a:rPr>
              <a:t>i</a:t>
            </a:r>
            <a:r>
              <a:rPr sz="2000" b="1" spc="-275" dirty="0">
                <a:solidFill>
                  <a:srgbClr val="046CA6"/>
                </a:solidFill>
                <a:latin typeface="Arial"/>
                <a:cs typeface="Arial"/>
              </a:rPr>
              <a:t>ty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365" dirty="0">
                <a:solidFill>
                  <a:srgbClr val="046CA6"/>
                </a:solidFill>
                <a:latin typeface="Arial"/>
                <a:cs typeface="Arial"/>
              </a:rPr>
              <a:t>Capacity</a:t>
            </a:r>
            <a:r>
              <a:rPr sz="2000" b="1" spc="-9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30" dirty="0">
                <a:solidFill>
                  <a:srgbClr val="046CA6"/>
                </a:solidFill>
                <a:latin typeface="Arial"/>
                <a:cs typeface="Arial"/>
              </a:rPr>
              <a:t>building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350" dirty="0">
                <a:solidFill>
                  <a:srgbClr val="046CA6"/>
                </a:solidFill>
                <a:latin typeface="Arial"/>
                <a:cs typeface="Arial"/>
              </a:rPr>
              <a:t>Development</a:t>
            </a:r>
            <a:r>
              <a:rPr sz="2000" b="1" spc="-90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415" dirty="0">
                <a:solidFill>
                  <a:srgbClr val="046CA6"/>
                </a:solidFill>
                <a:latin typeface="Arial"/>
                <a:cs typeface="Arial"/>
              </a:rPr>
              <a:t>Research</a:t>
            </a:r>
            <a:endParaRPr sz="2000">
              <a:latin typeface="Arial"/>
              <a:cs typeface="Arial"/>
            </a:endParaRPr>
          </a:p>
          <a:p>
            <a:pPr marL="125095" indent="-112395">
              <a:lnSpc>
                <a:spcPct val="100000"/>
              </a:lnSpc>
              <a:buFont typeface="BrowalliaUPC"/>
              <a:buChar char="-"/>
              <a:tabLst>
                <a:tab pos="125730" algn="l"/>
              </a:tabLst>
            </a:pPr>
            <a:r>
              <a:rPr sz="2000" b="1" spc="-325" dirty="0">
                <a:solidFill>
                  <a:srgbClr val="046CA6"/>
                </a:solidFill>
                <a:latin typeface="Arial"/>
                <a:cs typeface="Arial"/>
              </a:rPr>
              <a:t>Innovati</a:t>
            </a:r>
            <a:r>
              <a:rPr sz="2000" b="1" spc="-385" dirty="0">
                <a:solidFill>
                  <a:srgbClr val="046CA6"/>
                </a:solidFill>
                <a:latin typeface="Arial"/>
                <a:cs typeface="Arial"/>
              </a:rPr>
              <a:t>v</a:t>
            </a:r>
            <a:r>
              <a:rPr sz="2000" b="1" spc="-335" dirty="0">
                <a:solidFill>
                  <a:srgbClr val="046CA6"/>
                </a:solidFill>
                <a:latin typeface="Arial"/>
                <a:cs typeface="Arial"/>
              </a:rPr>
              <a:t>e</a:t>
            </a:r>
            <a:r>
              <a:rPr sz="2000" b="1" spc="-9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000" b="1" spc="-305" dirty="0">
                <a:solidFill>
                  <a:srgbClr val="046CA6"/>
                </a:solidFill>
                <a:latin typeface="Arial"/>
                <a:cs typeface="Arial"/>
              </a:rPr>
              <a:t>intervention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0" y="4317491"/>
            <a:ext cx="9143999" cy="154000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85238" y="4452365"/>
            <a:ext cx="4641342" cy="137693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6581" y="4343780"/>
            <a:ext cx="8991600" cy="14478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6581" y="4343780"/>
            <a:ext cx="8991600" cy="1447800"/>
          </a:xfrm>
          <a:custGeom>
            <a:avLst/>
            <a:gdLst/>
            <a:ahLst/>
            <a:cxnLst/>
            <a:rect l="l" t="t" r="r" b="b"/>
            <a:pathLst>
              <a:path w="8991600" h="1447800">
                <a:moveTo>
                  <a:pt x="0" y="509270"/>
                </a:moveTo>
                <a:lnTo>
                  <a:pt x="4495800" y="0"/>
                </a:lnTo>
                <a:lnTo>
                  <a:pt x="8991600" y="509270"/>
                </a:lnTo>
                <a:lnTo>
                  <a:pt x="6743700" y="509270"/>
                </a:lnTo>
                <a:lnTo>
                  <a:pt x="6743700" y="938530"/>
                </a:lnTo>
                <a:lnTo>
                  <a:pt x="8991600" y="938530"/>
                </a:lnTo>
                <a:lnTo>
                  <a:pt x="4495800" y="1447800"/>
                </a:lnTo>
                <a:lnTo>
                  <a:pt x="0" y="938530"/>
                </a:lnTo>
                <a:lnTo>
                  <a:pt x="2247900" y="938530"/>
                </a:lnTo>
                <a:lnTo>
                  <a:pt x="2247900" y="509270"/>
                </a:lnTo>
                <a:lnTo>
                  <a:pt x="0" y="509270"/>
                </a:lnTo>
                <a:close/>
              </a:path>
            </a:pathLst>
          </a:custGeom>
          <a:ln w="9906">
            <a:solidFill>
              <a:srgbClr val="006B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53258" y="2889885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190500" y="0"/>
                </a:moveTo>
                <a:lnTo>
                  <a:pt x="0" y="190500"/>
                </a:lnTo>
                <a:lnTo>
                  <a:pt x="190500" y="381000"/>
                </a:lnTo>
                <a:lnTo>
                  <a:pt x="190500" y="285750"/>
                </a:lnTo>
                <a:lnTo>
                  <a:pt x="666750" y="285750"/>
                </a:lnTo>
                <a:lnTo>
                  <a:pt x="762000" y="190500"/>
                </a:lnTo>
                <a:lnTo>
                  <a:pt x="666750" y="95250"/>
                </a:lnTo>
                <a:lnTo>
                  <a:pt x="190500" y="95250"/>
                </a:lnTo>
                <a:lnTo>
                  <a:pt x="190500" y="0"/>
                </a:lnTo>
                <a:close/>
              </a:path>
              <a:path w="762000" h="381000">
                <a:moveTo>
                  <a:pt x="666750" y="285750"/>
                </a:moveTo>
                <a:lnTo>
                  <a:pt x="571500" y="285750"/>
                </a:lnTo>
                <a:lnTo>
                  <a:pt x="571500" y="381000"/>
                </a:lnTo>
                <a:lnTo>
                  <a:pt x="666750" y="285750"/>
                </a:lnTo>
                <a:close/>
              </a:path>
              <a:path w="762000" h="381000">
                <a:moveTo>
                  <a:pt x="571500" y="0"/>
                </a:moveTo>
                <a:lnTo>
                  <a:pt x="571500" y="95250"/>
                </a:lnTo>
                <a:lnTo>
                  <a:pt x="666750" y="95250"/>
                </a:lnTo>
                <a:lnTo>
                  <a:pt x="5715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53258" y="2889885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0" y="190500"/>
                </a:moveTo>
                <a:lnTo>
                  <a:pt x="190500" y="0"/>
                </a:lnTo>
                <a:lnTo>
                  <a:pt x="190500" y="95250"/>
                </a:lnTo>
                <a:lnTo>
                  <a:pt x="571500" y="95250"/>
                </a:lnTo>
                <a:lnTo>
                  <a:pt x="571500" y="0"/>
                </a:lnTo>
                <a:lnTo>
                  <a:pt x="762000" y="190500"/>
                </a:lnTo>
                <a:lnTo>
                  <a:pt x="571500" y="381000"/>
                </a:lnTo>
                <a:lnTo>
                  <a:pt x="571500" y="285750"/>
                </a:lnTo>
                <a:lnTo>
                  <a:pt x="190500" y="285750"/>
                </a:lnTo>
                <a:lnTo>
                  <a:pt x="190500" y="381000"/>
                </a:lnTo>
                <a:lnTo>
                  <a:pt x="0" y="190500"/>
                </a:lnTo>
                <a:close/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618607" y="2862452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190500" y="0"/>
                </a:moveTo>
                <a:lnTo>
                  <a:pt x="0" y="190500"/>
                </a:lnTo>
                <a:lnTo>
                  <a:pt x="190500" y="381000"/>
                </a:lnTo>
                <a:lnTo>
                  <a:pt x="190500" y="285750"/>
                </a:lnTo>
                <a:lnTo>
                  <a:pt x="666750" y="285750"/>
                </a:lnTo>
                <a:lnTo>
                  <a:pt x="762000" y="190500"/>
                </a:lnTo>
                <a:lnTo>
                  <a:pt x="666750" y="95250"/>
                </a:lnTo>
                <a:lnTo>
                  <a:pt x="190500" y="95250"/>
                </a:lnTo>
                <a:lnTo>
                  <a:pt x="190500" y="0"/>
                </a:lnTo>
                <a:close/>
              </a:path>
              <a:path w="762000" h="381000">
                <a:moveTo>
                  <a:pt x="666750" y="285750"/>
                </a:moveTo>
                <a:lnTo>
                  <a:pt x="571500" y="285750"/>
                </a:lnTo>
                <a:lnTo>
                  <a:pt x="571500" y="381000"/>
                </a:lnTo>
                <a:lnTo>
                  <a:pt x="666750" y="285750"/>
                </a:lnTo>
                <a:close/>
              </a:path>
              <a:path w="762000" h="381000">
                <a:moveTo>
                  <a:pt x="571500" y="0"/>
                </a:moveTo>
                <a:lnTo>
                  <a:pt x="571500" y="95250"/>
                </a:lnTo>
                <a:lnTo>
                  <a:pt x="666750" y="95250"/>
                </a:lnTo>
                <a:lnTo>
                  <a:pt x="5715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18607" y="2862452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0" y="190500"/>
                </a:moveTo>
                <a:lnTo>
                  <a:pt x="190500" y="0"/>
                </a:lnTo>
                <a:lnTo>
                  <a:pt x="190500" y="95250"/>
                </a:lnTo>
                <a:lnTo>
                  <a:pt x="571500" y="95250"/>
                </a:lnTo>
                <a:lnTo>
                  <a:pt x="571500" y="0"/>
                </a:lnTo>
                <a:lnTo>
                  <a:pt x="762000" y="190500"/>
                </a:lnTo>
                <a:lnTo>
                  <a:pt x="571500" y="381000"/>
                </a:lnTo>
                <a:lnTo>
                  <a:pt x="571500" y="285750"/>
                </a:lnTo>
                <a:lnTo>
                  <a:pt x="190500" y="285750"/>
                </a:lnTo>
                <a:lnTo>
                  <a:pt x="190500" y="381000"/>
                </a:lnTo>
                <a:lnTo>
                  <a:pt x="0" y="190500"/>
                </a:lnTo>
                <a:close/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148453" y="334136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190500" y="0"/>
                </a:moveTo>
                <a:lnTo>
                  <a:pt x="0" y="190500"/>
                </a:lnTo>
                <a:lnTo>
                  <a:pt x="190500" y="381000"/>
                </a:lnTo>
                <a:lnTo>
                  <a:pt x="190500" y="285750"/>
                </a:lnTo>
                <a:lnTo>
                  <a:pt x="666750" y="285750"/>
                </a:lnTo>
                <a:lnTo>
                  <a:pt x="762000" y="190500"/>
                </a:lnTo>
                <a:lnTo>
                  <a:pt x="666750" y="95250"/>
                </a:lnTo>
                <a:lnTo>
                  <a:pt x="190500" y="95250"/>
                </a:lnTo>
                <a:lnTo>
                  <a:pt x="190500" y="0"/>
                </a:lnTo>
                <a:close/>
              </a:path>
              <a:path w="762000" h="381000">
                <a:moveTo>
                  <a:pt x="666750" y="285750"/>
                </a:moveTo>
                <a:lnTo>
                  <a:pt x="571500" y="285750"/>
                </a:lnTo>
                <a:lnTo>
                  <a:pt x="571500" y="381000"/>
                </a:lnTo>
                <a:lnTo>
                  <a:pt x="666750" y="285750"/>
                </a:lnTo>
                <a:close/>
              </a:path>
              <a:path w="762000" h="381000">
                <a:moveTo>
                  <a:pt x="571500" y="0"/>
                </a:moveTo>
                <a:lnTo>
                  <a:pt x="571500" y="95250"/>
                </a:lnTo>
                <a:lnTo>
                  <a:pt x="666750" y="95250"/>
                </a:lnTo>
                <a:lnTo>
                  <a:pt x="571500" y="0"/>
                </a:lnTo>
                <a:close/>
              </a:path>
            </a:pathLst>
          </a:custGeom>
          <a:solidFill>
            <a:srgbClr val="E7F3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148453" y="334136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0" y="190500"/>
                </a:moveTo>
                <a:lnTo>
                  <a:pt x="190500" y="0"/>
                </a:lnTo>
                <a:lnTo>
                  <a:pt x="190500" y="95250"/>
                </a:lnTo>
                <a:lnTo>
                  <a:pt x="571500" y="95250"/>
                </a:lnTo>
                <a:lnTo>
                  <a:pt x="571500" y="0"/>
                </a:lnTo>
                <a:lnTo>
                  <a:pt x="762000" y="190500"/>
                </a:lnTo>
                <a:lnTo>
                  <a:pt x="571500" y="381000"/>
                </a:lnTo>
                <a:lnTo>
                  <a:pt x="571500" y="285750"/>
                </a:lnTo>
                <a:lnTo>
                  <a:pt x="190500" y="285750"/>
                </a:lnTo>
                <a:lnTo>
                  <a:pt x="190500" y="381000"/>
                </a:lnTo>
                <a:lnTo>
                  <a:pt x="0" y="190500"/>
                </a:lnTo>
                <a:close/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76780" y="4401820"/>
            <a:ext cx="502920" cy="466725"/>
          </a:xfrm>
          <a:custGeom>
            <a:avLst/>
            <a:gdLst/>
            <a:ahLst/>
            <a:cxnLst/>
            <a:rect l="l" t="t" r="r" b="b"/>
            <a:pathLst>
              <a:path w="502919" h="466725">
                <a:moveTo>
                  <a:pt x="0" y="0"/>
                </a:moveTo>
                <a:lnTo>
                  <a:pt x="0" y="125729"/>
                </a:lnTo>
                <a:lnTo>
                  <a:pt x="3781" y="160944"/>
                </a:lnTo>
                <a:lnTo>
                  <a:pt x="32836" y="227727"/>
                </a:lnTo>
                <a:lnTo>
                  <a:pt x="57314" y="258711"/>
                </a:lnTo>
                <a:lnTo>
                  <a:pt x="87893" y="287700"/>
                </a:lnTo>
                <a:lnTo>
                  <a:pt x="124175" y="314401"/>
                </a:lnTo>
                <a:lnTo>
                  <a:pt x="165762" y="338522"/>
                </a:lnTo>
                <a:lnTo>
                  <a:pt x="212256" y="359770"/>
                </a:lnTo>
                <a:lnTo>
                  <a:pt x="263257" y="377852"/>
                </a:lnTo>
                <a:lnTo>
                  <a:pt x="318368" y="392477"/>
                </a:lnTo>
                <a:lnTo>
                  <a:pt x="377189" y="403351"/>
                </a:lnTo>
                <a:lnTo>
                  <a:pt x="377189" y="466216"/>
                </a:lnTo>
                <a:lnTo>
                  <a:pt x="502919" y="349630"/>
                </a:lnTo>
                <a:lnTo>
                  <a:pt x="435792" y="277621"/>
                </a:lnTo>
                <a:lnTo>
                  <a:pt x="377189" y="277621"/>
                </a:lnTo>
                <a:lnTo>
                  <a:pt x="318368" y="266747"/>
                </a:lnTo>
                <a:lnTo>
                  <a:pt x="263257" y="252122"/>
                </a:lnTo>
                <a:lnTo>
                  <a:pt x="212256" y="234040"/>
                </a:lnTo>
                <a:lnTo>
                  <a:pt x="165762" y="212792"/>
                </a:lnTo>
                <a:lnTo>
                  <a:pt x="124175" y="188671"/>
                </a:lnTo>
                <a:lnTo>
                  <a:pt x="87893" y="161970"/>
                </a:lnTo>
                <a:lnTo>
                  <a:pt x="57314" y="132981"/>
                </a:lnTo>
                <a:lnTo>
                  <a:pt x="32836" y="101997"/>
                </a:lnTo>
                <a:lnTo>
                  <a:pt x="3781" y="35214"/>
                </a:lnTo>
                <a:lnTo>
                  <a:pt x="0" y="0"/>
                </a:lnTo>
                <a:close/>
              </a:path>
              <a:path w="502919" h="466725">
                <a:moveTo>
                  <a:pt x="377189" y="214756"/>
                </a:moveTo>
                <a:lnTo>
                  <a:pt x="377189" y="277621"/>
                </a:lnTo>
                <a:lnTo>
                  <a:pt x="435792" y="277621"/>
                </a:lnTo>
                <a:lnTo>
                  <a:pt x="377189" y="2147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76833" y="4115180"/>
            <a:ext cx="502920" cy="349885"/>
          </a:xfrm>
          <a:custGeom>
            <a:avLst/>
            <a:gdLst/>
            <a:ahLst/>
            <a:cxnLst/>
            <a:rect l="l" t="t" r="r" b="b"/>
            <a:pathLst>
              <a:path w="502919" h="349885">
                <a:moveTo>
                  <a:pt x="502867" y="0"/>
                </a:moveTo>
                <a:lnTo>
                  <a:pt x="447416" y="1730"/>
                </a:lnTo>
                <a:lnTo>
                  <a:pt x="392631" y="6985"/>
                </a:lnTo>
                <a:lnTo>
                  <a:pt x="331935" y="17040"/>
                </a:lnTo>
                <a:lnTo>
                  <a:pt x="275172" y="30989"/>
                </a:lnTo>
                <a:lnTo>
                  <a:pt x="222696" y="48512"/>
                </a:lnTo>
                <a:lnTo>
                  <a:pt x="174864" y="69285"/>
                </a:lnTo>
                <a:lnTo>
                  <a:pt x="132033" y="92989"/>
                </a:lnTo>
                <a:lnTo>
                  <a:pt x="94558" y="119300"/>
                </a:lnTo>
                <a:lnTo>
                  <a:pt x="62796" y="147898"/>
                </a:lnTo>
                <a:lnTo>
                  <a:pt x="37103" y="178462"/>
                </a:lnTo>
                <a:lnTo>
                  <a:pt x="5349" y="244198"/>
                </a:lnTo>
                <a:lnTo>
                  <a:pt x="0" y="278728"/>
                </a:lnTo>
                <a:lnTo>
                  <a:pt x="2144" y="313937"/>
                </a:lnTo>
                <a:lnTo>
                  <a:pt x="12139" y="349504"/>
                </a:lnTo>
                <a:lnTo>
                  <a:pt x="28161" y="317621"/>
                </a:lnTo>
                <a:lnTo>
                  <a:pt x="50103" y="287508"/>
                </a:lnTo>
                <a:lnTo>
                  <a:pt x="77546" y="259353"/>
                </a:lnTo>
                <a:lnTo>
                  <a:pt x="110070" y="233350"/>
                </a:lnTo>
                <a:lnTo>
                  <a:pt x="147256" y="209690"/>
                </a:lnTo>
                <a:lnTo>
                  <a:pt x="188685" y="188563"/>
                </a:lnTo>
                <a:lnTo>
                  <a:pt x="233937" y="170161"/>
                </a:lnTo>
                <a:lnTo>
                  <a:pt x="282592" y="154676"/>
                </a:lnTo>
                <a:lnTo>
                  <a:pt x="334233" y="142299"/>
                </a:lnTo>
                <a:lnTo>
                  <a:pt x="388438" y="133221"/>
                </a:lnTo>
                <a:lnTo>
                  <a:pt x="444789" y="127634"/>
                </a:lnTo>
                <a:lnTo>
                  <a:pt x="502867" y="125730"/>
                </a:lnTo>
                <a:lnTo>
                  <a:pt x="502867" y="0"/>
                </a:lnTo>
                <a:close/>
              </a:path>
            </a:pathLst>
          </a:custGeom>
          <a:solidFill>
            <a:srgbClr val="CD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76780" y="4115180"/>
            <a:ext cx="502920" cy="753110"/>
          </a:xfrm>
          <a:custGeom>
            <a:avLst/>
            <a:gdLst/>
            <a:ahLst/>
            <a:cxnLst/>
            <a:rect l="l" t="t" r="r" b="b"/>
            <a:pathLst>
              <a:path w="502919" h="753110">
                <a:moveTo>
                  <a:pt x="0" y="286639"/>
                </a:moveTo>
                <a:lnTo>
                  <a:pt x="14859" y="355949"/>
                </a:lnTo>
                <a:lnTo>
                  <a:pt x="57314" y="419620"/>
                </a:lnTo>
                <a:lnTo>
                  <a:pt x="87893" y="448609"/>
                </a:lnTo>
                <a:lnTo>
                  <a:pt x="124175" y="475310"/>
                </a:lnTo>
                <a:lnTo>
                  <a:pt x="165762" y="499431"/>
                </a:lnTo>
                <a:lnTo>
                  <a:pt x="212256" y="520679"/>
                </a:lnTo>
                <a:lnTo>
                  <a:pt x="263257" y="538761"/>
                </a:lnTo>
                <a:lnTo>
                  <a:pt x="318368" y="553386"/>
                </a:lnTo>
                <a:lnTo>
                  <a:pt x="377189" y="564261"/>
                </a:lnTo>
                <a:lnTo>
                  <a:pt x="377189" y="501396"/>
                </a:lnTo>
                <a:lnTo>
                  <a:pt x="502919" y="636270"/>
                </a:lnTo>
                <a:lnTo>
                  <a:pt x="377189" y="752856"/>
                </a:lnTo>
                <a:lnTo>
                  <a:pt x="377189" y="689991"/>
                </a:lnTo>
                <a:lnTo>
                  <a:pt x="318368" y="679116"/>
                </a:lnTo>
                <a:lnTo>
                  <a:pt x="263257" y="664491"/>
                </a:lnTo>
                <a:lnTo>
                  <a:pt x="212256" y="646409"/>
                </a:lnTo>
                <a:lnTo>
                  <a:pt x="165762" y="625161"/>
                </a:lnTo>
                <a:lnTo>
                  <a:pt x="124175" y="601040"/>
                </a:lnTo>
                <a:lnTo>
                  <a:pt x="87893" y="574339"/>
                </a:lnTo>
                <a:lnTo>
                  <a:pt x="57314" y="545350"/>
                </a:lnTo>
                <a:lnTo>
                  <a:pt x="32836" y="514366"/>
                </a:lnTo>
                <a:lnTo>
                  <a:pt x="3781" y="447583"/>
                </a:lnTo>
                <a:lnTo>
                  <a:pt x="0" y="412369"/>
                </a:lnTo>
                <a:lnTo>
                  <a:pt x="0" y="286639"/>
                </a:lnTo>
                <a:lnTo>
                  <a:pt x="13282" y="220935"/>
                </a:lnTo>
                <a:lnTo>
                  <a:pt x="51118" y="160610"/>
                </a:lnTo>
                <a:lnTo>
                  <a:pt x="78300" y="133003"/>
                </a:lnTo>
                <a:lnTo>
                  <a:pt x="110487" y="107387"/>
                </a:lnTo>
                <a:lnTo>
                  <a:pt x="147304" y="83978"/>
                </a:lnTo>
                <a:lnTo>
                  <a:pt x="188371" y="62991"/>
                </a:lnTo>
                <a:lnTo>
                  <a:pt x="233313" y="44642"/>
                </a:lnTo>
                <a:lnTo>
                  <a:pt x="281751" y="29145"/>
                </a:lnTo>
                <a:lnTo>
                  <a:pt x="333308" y="16717"/>
                </a:lnTo>
                <a:lnTo>
                  <a:pt x="387606" y="7573"/>
                </a:lnTo>
                <a:lnTo>
                  <a:pt x="444270" y="1929"/>
                </a:lnTo>
                <a:lnTo>
                  <a:pt x="502919" y="0"/>
                </a:lnTo>
                <a:lnTo>
                  <a:pt x="502919" y="125730"/>
                </a:lnTo>
                <a:lnTo>
                  <a:pt x="444842" y="127634"/>
                </a:lnTo>
                <a:lnTo>
                  <a:pt x="388491" y="133221"/>
                </a:lnTo>
                <a:lnTo>
                  <a:pt x="334285" y="142299"/>
                </a:lnTo>
                <a:lnTo>
                  <a:pt x="282645" y="154676"/>
                </a:lnTo>
                <a:lnTo>
                  <a:pt x="233989" y="170161"/>
                </a:lnTo>
                <a:lnTo>
                  <a:pt x="188737" y="188563"/>
                </a:lnTo>
                <a:lnTo>
                  <a:pt x="147309" y="209690"/>
                </a:lnTo>
                <a:lnTo>
                  <a:pt x="110123" y="233350"/>
                </a:lnTo>
                <a:lnTo>
                  <a:pt x="77598" y="259353"/>
                </a:lnTo>
                <a:lnTo>
                  <a:pt x="50156" y="287508"/>
                </a:lnTo>
                <a:lnTo>
                  <a:pt x="28214" y="317621"/>
                </a:lnTo>
                <a:lnTo>
                  <a:pt x="12192" y="349504"/>
                </a:lnTo>
              </a:path>
            </a:pathLst>
          </a:custGeom>
          <a:ln w="25145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782181" y="4578984"/>
            <a:ext cx="502920" cy="440690"/>
          </a:xfrm>
          <a:custGeom>
            <a:avLst/>
            <a:gdLst/>
            <a:ahLst/>
            <a:cxnLst/>
            <a:rect l="l" t="t" r="r" b="b"/>
            <a:pathLst>
              <a:path w="502920" h="440689">
                <a:moveTo>
                  <a:pt x="125729" y="188848"/>
                </a:moveTo>
                <a:lnTo>
                  <a:pt x="0" y="324865"/>
                </a:lnTo>
                <a:lnTo>
                  <a:pt x="125729" y="440308"/>
                </a:lnTo>
                <a:lnTo>
                  <a:pt x="125729" y="377444"/>
                </a:lnTo>
                <a:lnTo>
                  <a:pt x="183485" y="365389"/>
                </a:lnTo>
                <a:lnTo>
                  <a:pt x="237492" y="349313"/>
                </a:lnTo>
                <a:lnTo>
                  <a:pt x="287433" y="329541"/>
                </a:lnTo>
                <a:lnTo>
                  <a:pt x="332990" y="306396"/>
                </a:lnTo>
                <a:lnTo>
                  <a:pt x="373847" y="280206"/>
                </a:lnTo>
                <a:lnTo>
                  <a:pt x="409165" y="251713"/>
                </a:lnTo>
                <a:lnTo>
                  <a:pt x="125729" y="251713"/>
                </a:lnTo>
                <a:lnTo>
                  <a:pt x="125729" y="188848"/>
                </a:lnTo>
                <a:close/>
              </a:path>
              <a:path w="502920" h="440689">
                <a:moveTo>
                  <a:pt x="493395" y="0"/>
                </a:moveTo>
                <a:lnTo>
                  <a:pt x="479054" y="36016"/>
                </a:lnTo>
                <a:lnTo>
                  <a:pt x="458754" y="70288"/>
                </a:lnTo>
                <a:lnTo>
                  <a:pt x="432861" y="102568"/>
                </a:lnTo>
                <a:lnTo>
                  <a:pt x="401741" y="132604"/>
                </a:lnTo>
                <a:lnTo>
                  <a:pt x="365759" y="160146"/>
                </a:lnTo>
                <a:lnTo>
                  <a:pt x="325282" y="184946"/>
                </a:lnTo>
                <a:lnTo>
                  <a:pt x="280675" y="206752"/>
                </a:lnTo>
                <a:lnTo>
                  <a:pt x="232303" y="225316"/>
                </a:lnTo>
                <a:lnTo>
                  <a:pt x="180533" y="240386"/>
                </a:lnTo>
                <a:lnTo>
                  <a:pt x="125729" y="251713"/>
                </a:lnTo>
                <a:lnTo>
                  <a:pt x="409165" y="251713"/>
                </a:lnTo>
                <a:lnTo>
                  <a:pt x="440189" y="219984"/>
                </a:lnTo>
                <a:lnTo>
                  <a:pt x="465040" y="186603"/>
                </a:lnTo>
                <a:lnTo>
                  <a:pt x="483920" y="151476"/>
                </a:lnTo>
                <a:lnTo>
                  <a:pt x="496513" y="114927"/>
                </a:lnTo>
                <a:lnTo>
                  <a:pt x="502502" y="77281"/>
                </a:lnTo>
                <a:lnTo>
                  <a:pt x="501568" y="38864"/>
                </a:lnTo>
                <a:lnTo>
                  <a:pt x="49339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82181" y="4191380"/>
            <a:ext cx="502920" cy="450850"/>
          </a:xfrm>
          <a:custGeom>
            <a:avLst/>
            <a:gdLst/>
            <a:ahLst/>
            <a:cxnLst/>
            <a:rect l="l" t="t" r="r" b="b"/>
            <a:pathLst>
              <a:path w="502920" h="450850">
                <a:moveTo>
                  <a:pt x="0" y="0"/>
                </a:moveTo>
                <a:lnTo>
                  <a:pt x="0" y="125730"/>
                </a:lnTo>
                <a:lnTo>
                  <a:pt x="58649" y="127915"/>
                </a:lnTo>
                <a:lnTo>
                  <a:pt x="115313" y="134307"/>
                </a:lnTo>
                <a:lnTo>
                  <a:pt x="169611" y="144664"/>
                </a:lnTo>
                <a:lnTo>
                  <a:pt x="221168" y="158741"/>
                </a:lnTo>
                <a:lnTo>
                  <a:pt x="269606" y="176293"/>
                </a:lnTo>
                <a:lnTo>
                  <a:pt x="314548" y="197079"/>
                </a:lnTo>
                <a:lnTo>
                  <a:pt x="355615" y="220853"/>
                </a:lnTo>
                <a:lnTo>
                  <a:pt x="392432" y="247371"/>
                </a:lnTo>
                <a:lnTo>
                  <a:pt x="424619" y="276391"/>
                </a:lnTo>
                <a:lnTo>
                  <a:pt x="451801" y="307667"/>
                </a:lnTo>
                <a:lnTo>
                  <a:pt x="473599" y="340957"/>
                </a:lnTo>
                <a:lnTo>
                  <a:pt x="489637" y="376017"/>
                </a:lnTo>
                <a:lnTo>
                  <a:pt x="502920" y="450469"/>
                </a:lnTo>
                <a:lnTo>
                  <a:pt x="502920" y="324739"/>
                </a:lnTo>
                <a:lnTo>
                  <a:pt x="489637" y="250287"/>
                </a:lnTo>
                <a:lnTo>
                  <a:pt x="473599" y="215227"/>
                </a:lnTo>
                <a:lnTo>
                  <a:pt x="451801" y="181937"/>
                </a:lnTo>
                <a:lnTo>
                  <a:pt x="424619" y="150661"/>
                </a:lnTo>
                <a:lnTo>
                  <a:pt x="392432" y="121641"/>
                </a:lnTo>
                <a:lnTo>
                  <a:pt x="355615" y="95123"/>
                </a:lnTo>
                <a:lnTo>
                  <a:pt x="314548" y="71349"/>
                </a:lnTo>
                <a:lnTo>
                  <a:pt x="269606" y="50563"/>
                </a:lnTo>
                <a:lnTo>
                  <a:pt x="221168" y="33011"/>
                </a:lnTo>
                <a:lnTo>
                  <a:pt x="169611" y="18934"/>
                </a:lnTo>
                <a:lnTo>
                  <a:pt x="115313" y="8577"/>
                </a:lnTo>
                <a:lnTo>
                  <a:pt x="58649" y="2185"/>
                </a:lnTo>
                <a:lnTo>
                  <a:pt x="0" y="0"/>
                </a:lnTo>
                <a:close/>
              </a:path>
            </a:pathLst>
          </a:custGeom>
          <a:solidFill>
            <a:srgbClr val="008D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782181" y="4191380"/>
            <a:ext cx="502920" cy="828040"/>
          </a:xfrm>
          <a:custGeom>
            <a:avLst/>
            <a:gdLst/>
            <a:ahLst/>
            <a:cxnLst/>
            <a:rect l="l" t="t" r="r" b="b"/>
            <a:pathLst>
              <a:path w="502920" h="828039">
                <a:moveTo>
                  <a:pt x="502920" y="450469"/>
                </a:moveTo>
                <a:lnTo>
                  <a:pt x="489637" y="376017"/>
                </a:lnTo>
                <a:lnTo>
                  <a:pt x="473599" y="340957"/>
                </a:lnTo>
                <a:lnTo>
                  <a:pt x="451801" y="307667"/>
                </a:lnTo>
                <a:lnTo>
                  <a:pt x="424619" y="276391"/>
                </a:lnTo>
                <a:lnTo>
                  <a:pt x="392432" y="247371"/>
                </a:lnTo>
                <a:lnTo>
                  <a:pt x="355615" y="220853"/>
                </a:lnTo>
                <a:lnTo>
                  <a:pt x="314548" y="197079"/>
                </a:lnTo>
                <a:lnTo>
                  <a:pt x="269606" y="176293"/>
                </a:lnTo>
                <a:lnTo>
                  <a:pt x="221168" y="158741"/>
                </a:lnTo>
                <a:lnTo>
                  <a:pt x="169611" y="144664"/>
                </a:lnTo>
                <a:lnTo>
                  <a:pt x="115313" y="134307"/>
                </a:lnTo>
                <a:lnTo>
                  <a:pt x="58649" y="127915"/>
                </a:lnTo>
                <a:lnTo>
                  <a:pt x="0" y="125730"/>
                </a:lnTo>
                <a:lnTo>
                  <a:pt x="0" y="0"/>
                </a:lnTo>
                <a:lnTo>
                  <a:pt x="58649" y="2185"/>
                </a:lnTo>
                <a:lnTo>
                  <a:pt x="115313" y="8577"/>
                </a:lnTo>
                <a:lnTo>
                  <a:pt x="169611" y="18934"/>
                </a:lnTo>
                <a:lnTo>
                  <a:pt x="221168" y="33011"/>
                </a:lnTo>
                <a:lnTo>
                  <a:pt x="269606" y="50563"/>
                </a:lnTo>
                <a:lnTo>
                  <a:pt x="314548" y="71349"/>
                </a:lnTo>
                <a:lnTo>
                  <a:pt x="355615" y="95123"/>
                </a:lnTo>
                <a:lnTo>
                  <a:pt x="392432" y="121641"/>
                </a:lnTo>
                <a:lnTo>
                  <a:pt x="424619" y="150661"/>
                </a:lnTo>
                <a:lnTo>
                  <a:pt x="451801" y="181937"/>
                </a:lnTo>
                <a:lnTo>
                  <a:pt x="473599" y="215227"/>
                </a:lnTo>
                <a:lnTo>
                  <a:pt x="489637" y="250287"/>
                </a:lnTo>
                <a:lnTo>
                  <a:pt x="502920" y="324739"/>
                </a:lnTo>
                <a:lnTo>
                  <a:pt x="502920" y="450469"/>
                </a:lnTo>
                <a:lnTo>
                  <a:pt x="499138" y="490365"/>
                </a:lnTo>
                <a:lnTo>
                  <a:pt x="488060" y="528993"/>
                </a:lnTo>
                <a:lnTo>
                  <a:pt x="470083" y="566021"/>
                </a:lnTo>
                <a:lnTo>
                  <a:pt x="445605" y="601121"/>
                </a:lnTo>
                <a:lnTo>
                  <a:pt x="415026" y="633961"/>
                </a:lnTo>
                <a:lnTo>
                  <a:pt x="378744" y="664210"/>
                </a:lnTo>
                <a:lnTo>
                  <a:pt x="337157" y="691540"/>
                </a:lnTo>
                <a:lnTo>
                  <a:pt x="290663" y="715619"/>
                </a:lnTo>
                <a:lnTo>
                  <a:pt x="239662" y="736116"/>
                </a:lnTo>
                <a:lnTo>
                  <a:pt x="184551" y="752703"/>
                </a:lnTo>
                <a:lnTo>
                  <a:pt x="125729" y="765048"/>
                </a:lnTo>
                <a:lnTo>
                  <a:pt x="125729" y="827913"/>
                </a:lnTo>
                <a:lnTo>
                  <a:pt x="0" y="712470"/>
                </a:lnTo>
                <a:lnTo>
                  <a:pt x="125729" y="576453"/>
                </a:lnTo>
                <a:lnTo>
                  <a:pt x="125729" y="639318"/>
                </a:lnTo>
                <a:lnTo>
                  <a:pt x="180533" y="627990"/>
                </a:lnTo>
                <a:lnTo>
                  <a:pt x="232303" y="612920"/>
                </a:lnTo>
                <a:lnTo>
                  <a:pt x="280675" y="594356"/>
                </a:lnTo>
                <a:lnTo>
                  <a:pt x="325282" y="572550"/>
                </a:lnTo>
                <a:lnTo>
                  <a:pt x="365759" y="547751"/>
                </a:lnTo>
                <a:lnTo>
                  <a:pt x="401741" y="520208"/>
                </a:lnTo>
                <a:lnTo>
                  <a:pt x="432861" y="490172"/>
                </a:lnTo>
                <a:lnTo>
                  <a:pt x="458754" y="457892"/>
                </a:lnTo>
                <a:lnTo>
                  <a:pt x="479054" y="423620"/>
                </a:lnTo>
                <a:lnTo>
                  <a:pt x="493395" y="387604"/>
                </a:lnTo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612260" y="4211320"/>
            <a:ext cx="502920" cy="429895"/>
          </a:xfrm>
          <a:custGeom>
            <a:avLst/>
            <a:gdLst/>
            <a:ahLst/>
            <a:cxnLst/>
            <a:rect l="l" t="t" r="r" b="b"/>
            <a:pathLst>
              <a:path w="502920" h="429895">
                <a:moveTo>
                  <a:pt x="0" y="0"/>
                </a:moveTo>
                <a:lnTo>
                  <a:pt x="0" y="125729"/>
                </a:lnTo>
                <a:lnTo>
                  <a:pt x="4567" y="159266"/>
                </a:lnTo>
                <a:lnTo>
                  <a:pt x="39515" y="222402"/>
                </a:lnTo>
                <a:lnTo>
                  <a:pt x="68836" y="251325"/>
                </a:lnTo>
                <a:lnTo>
                  <a:pt x="105346" y="278034"/>
                </a:lnTo>
                <a:lnTo>
                  <a:pt x="148516" y="302190"/>
                </a:lnTo>
                <a:lnTo>
                  <a:pt x="197816" y="323456"/>
                </a:lnTo>
                <a:lnTo>
                  <a:pt x="252715" y="341491"/>
                </a:lnTo>
                <a:lnTo>
                  <a:pt x="312683" y="355959"/>
                </a:lnTo>
                <a:lnTo>
                  <a:pt x="377189" y="366521"/>
                </a:lnTo>
                <a:lnTo>
                  <a:pt x="377189" y="429386"/>
                </a:lnTo>
                <a:lnTo>
                  <a:pt x="502919" y="311530"/>
                </a:lnTo>
                <a:lnTo>
                  <a:pt x="436350" y="240791"/>
                </a:lnTo>
                <a:lnTo>
                  <a:pt x="377189" y="240791"/>
                </a:lnTo>
                <a:lnTo>
                  <a:pt x="312683" y="230229"/>
                </a:lnTo>
                <a:lnTo>
                  <a:pt x="252715" y="215761"/>
                </a:lnTo>
                <a:lnTo>
                  <a:pt x="197816" y="197726"/>
                </a:lnTo>
                <a:lnTo>
                  <a:pt x="148516" y="176460"/>
                </a:lnTo>
                <a:lnTo>
                  <a:pt x="105346" y="152304"/>
                </a:lnTo>
                <a:lnTo>
                  <a:pt x="68836" y="125595"/>
                </a:lnTo>
                <a:lnTo>
                  <a:pt x="39515" y="96672"/>
                </a:lnTo>
                <a:lnTo>
                  <a:pt x="4567" y="33536"/>
                </a:lnTo>
                <a:lnTo>
                  <a:pt x="0" y="0"/>
                </a:lnTo>
                <a:close/>
              </a:path>
              <a:path w="502920" h="429895">
                <a:moveTo>
                  <a:pt x="377189" y="177926"/>
                </a:moveTo>
                <a:lnTo>
                  <a:pt x="377189" y="240791"/>
                </a:lnTo>
                <a:lnTo>
                  <a:pt x="436350" y="240791"/>
                </a:lnTo>
                <a:lnTo>
                  <a:pt x="377189" y="17792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612219" y="3962780"/>
            <a:ext cx="503555" cy="311785"/>
          </a:xfrm>
          <a:custGeom>
            <a:avLst/>
            <a:gdLst/>
            <a:ahLst/>
            <a:cxnLst/>
            <a:rect l="l" t="t" r="r" b="b"/>
            <a:pathLst>
              <a:path w="503554" h="311785">
                <a:moveTo>
                  <a:pt x="502961" y="0"/>
                </a:moveTo>
                <a:lnTo>
                  <a:pt x="438874" y="2016"/>
                </a:lnTo>
                <a:lnTo>
                  <a:pt x="375834" y="8128"/>
                </a:lnTo>
                <a:lnTo>
                  <a:pt x="310969" y="18844"/>
                </a:lnTo>
                <a:lnTo>
                  <a:pt x="251024" y="33415"/>
                </a:lnTo>
                <a:lnTo>
                  <a:pt x="196429" y="51478"/>
                </a:lnTo>
                <a:lnTo>
                  <a:pt x="147611" y="72672"/>
                </a:lnTo>
                <a:lnTo>
                  <a:pt x="104998" y="96633"/>
                </a:lnTo>
                <a:lnTo>
                  <a:pt x="69018" y="122999"/>
                </a:lnTo>
                <a:lnTo>
                  <a:pt x="40100" y="151408"/>
                </a:lnTo>
                <a:lnTo>
                  <a:pt x="5163" y="212903"/>
                </a:lnTo>
                <a:lnTo>
                  <a:pt x="0" y="245265"/>
                </a:lnTo>
                <a:lnTo>
                  <a:pt x="3611" y="278219"/>
                </a:lnTo>
                <a:lnTo>
                  <a:pt x="16424" y="311404"/>
                </a:lnTo>
                <a:lnTo>
                  <a:pt x="35625" y="282433"/>
                </a:lnTo>
                <a:lnTo>
                  <a:pt x="61367" y="255295"/>
                </a:lnTo>
                <a:lnTo>
                  <a:pt x="93139" y="230184"/>
                </a:lnTo>
                <a:lnTo>
                  <a:pt x="130429" y="207297"/>
                </a:lnTo>
                <a:lnTo>
                  <a:pt x="172724" y="186828"/>
                </a:lnTo>
                <a:lnTo>
                  <a:pt x="219514" y="168972"/>
                </a:lnTo>
                <a:lnTo>
                  <a:pt x="270286" y="153926"/>
                </a:lnTo>
                <a:lnTo>
                  <a:pt x="324529" y="141883"/>
                </a:lnTo>
                <a:lnTo>
                  <a:pt x="381730" y="133039"/>
                </a:lnTo>
                <a:lnTo>
                  <a:pt x="441378" y="127589"/>
                </a:lnTo>
                <a:lnTo>
                  <a:pt x="502961" y="125730"/>
                </a:lnTo>
                <a:lnTo>
                  <a:pt x="502961" y="0"/>
                </a:lnTo>
                <a:close/>
              </a:path>
            </a:pathLst>
          </a:custGeom>
          <a:solidFill>
            <a:srgbClr val="CD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612260" y="3962780"/>
            <a:ext cx="502920" cy="678180"/>
          </a:xfrm>
          <a:custGeom>
            <a:avLst/>
            <a:gdLst/>
            <a:ahLst/>
            <a:cxnLst/>
            <a:rect l="l" t="t" r="r" b="b"/>
            <a:pathLst>
              <a:path w="502920" h="678179">
                <a:moveTo>
                  <a:pt x="0" y="248539"/>
                </a:moveTo>
                <a:lnTo>
                  <a:pt x="17916" y="314412"/>
                </a:lnTo>
                <a:lnTo>
                  <a:pt x="68836" y="374134"/>
                </a:lnTo>
                <a:lnTo>
                  <a:pt x="105346" y="400843"/>
                </a:lnTo>
                <a:lnTo>
                  <a:pt x="148516" y="424999"/>
                </a:lnTo>
                <a:lnTo>
                  <a:pt x="197816" y="446265"/>
                </a:lnTo>
                <a:lnTo>
                  <a:pt x="252715" y="464300"/>
                </a:lnTo>
                <a:lnTo>
                  <a:pt x="312683" y="478768"/>
                </a:lnTo>
                <a:lnTo>
                  <a:pt x="377189" y="489331"/>
                </a:lnTo>
                <a:lnTo>
                  <a:pt x="377189" y="426466"/>
                </a:lnTo>
                <a:lnTo>
                  <a:pt x="502919" y="560070"/>
                </a:lnTo>
                <a:lnTo>
                  <a:pt x="377189" y="677926"/>
                </a:lnTo>
                <a:lnTo>
                  <a:pt x="377189" y="615061"/>
                </a:lnTo>
                <a:lnTo>
                  <a:pt x="312683" y="604498"/>
                </a:lnTo>
                <a:lnTo>
                  <a:pt x="252715" y="590030"/>
                </a:lnTo>
                <a:lnTo>
                  <a:pt x="197816" y="571995"/>
                </a:lnTo>
                <a:lnTo>
                  <a:pt x="148516" y="550729"/>
                </a:lnTo>
                <a:lnTo>
                  <a:pt x="105346" y="526573"/>
                </a:lnTo>
                <a:lnTo>
                  <a:pt x="68836" y="499864"/>
                </a:lnTo>
                <a:lnTo>
                  <a:pt x="39515" y="470941"/>
                </a:lnTo>
                <a:lnTo>
                  <a:pt x="4567" y="407805"/>
                </a:lnTo>
                <a:lnTo>
                  <a:pt x="0" y="374269"/>
                </a:lnTo>
                <a:lnTo>
                  <a:pt x="0" y="248539"/>
                </a:lnTo>
                <a:lnTo>
                  <a:pt x="15360" y="187334"/>
                </a:lnTo>
                <a:lnTo>
                  <a:pt x="58926" y="131689"/>
                </a:lnTo>
                <a:lnTo>
                  <a:pt x="90108" y="106533"/>
                </a:lnTo>
                <a:lnTo>
                  <a:pt x="126927" y="83465"/>
                </a:lnTo>
                <a:lnTo>
                  <a:pt x="168913" y="62717"/>
                </a:lnTo>
                <a:lnTo>
                  <a:pt x="215593" y="44523"/>
                </a:lnTo>
                <a:lnTo>
                  <a:pt x="266497" y="29115"/>
                </a:lnTo>
                <a:lnTo>
                  <a:pt x="321153" y="16726"/>
                </a:lnTo>
                <a:lnTo>
                  <a:pt x="379089" y="7589"/>
                </a:lnTo>
                <a:lnTo>
                  <a:pt x="439835" y="1936"/>
                </a:lnTo>
                <a:lnTo>
                  <a:pt x="502919" y="0"/>
                </a:lnTo>
                <a:lnTo>
                  <a:pt x="502919" y="125730"/>
                </a:lnTo>
                <a:lnTo>
                  <a:pt x="441336" y="127589"/>
                </a:lnTo>
                <a:lnTo>
                  <a:pt x="381688" y="133039"/>
                </a:lnTo>
                <a:lnTo>
                  <a:pt x="324487" y="141883"/>
                </a:lnTo>
                <a:lnTo>
                  <a:pt x="270244" y="153926"/>
                </a:lnTo>
                <a:lnTo>
                  <a:pt x="219472" y="168972"/>
                </a:lnTo>
                <a:lnTo>
                  <a:pt x="172683" y="186828"/>
                </a:lnTo>
                <a:lnTo>
                  <a:pt x="130387" y="207297"/>
                </a:lnTo>
                <a:lnTo>
                  <a:pt x="93097" y="230184"/>
                </a:lnTo>
                <a:lnTo>
                  <a:pt x="61326" y="255295"/>
                </a:lnTo>
                <a:lnTo>
                  <a:pt x="35583" y="282433"/>
                </a:lnTo>
                <a:lnTo>
                  <a:pt x="16383" y="311404"/>
                </a:lnTo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831460" y="4274184"/>
            <a:ext cx="503555" cy="367030"/>
          </a:xfrm>
          <a:custGeom>
            <a:avLst/>
            <a:gdLst/>
            <a:ahLst/>
            <a:cxnLst/>
            <a:rect l="l" t="t" r="r" b="b"/>
            <a:pathLst>
              <a:path w="503554" h="367029">
                <a:moveTo>
                  <a:pt x="125729" y="115062"/>
                </a:moveTo>
                <a:lnTo>
                  <a:pt x="0" y="248665"/>
                </a:lnTo>
                <a:lnTo>
                  <a:pt x="125729" y="366521"/>
                </a:lnTo>
                <a:lnTo>
                  <a:pt x="125729" y="303656"/>
                </a:lnTo>
                <a:lnTo>
                  <a:pt x="126237" y="303529"/>
                </a:lnTo>
                <a:lnTo>
                  <a:pt x="191992" y="292686"/>
                </a:lnTo>
                <a:lnTo>
                  <a:pt x="251936" y="278115"/>
                </a:lnTo>
                <a:lnTo>
                  <a:pt x="306532" y="260050"/>
                </a:lnTo>
                <a:lnTo>
                  <a:pt x="355350" y="238854"/>
                </a:lnTo>
                <a:lnTo>
                  <a:pt x="397963" y="214888"/>
                </a:lnTo>
                <a:lnTo>
                  <a:pt x="433943" y="188515"/>
                </a:lnTo>
                <a:lnTo>
                  <a:pt x="444717" y="177926"/>
                </a:lnTo>
                <a:lnTo>
                  <a:pt x="125729" y="177926"/>
                </a:lnTo>
                <a:lnTo>
                  <a:pt x="125729" y="115062"/>
                </a:lnTo>
                <a:close/>
              </a:path>
              <a:path w="503554" h="367029">
                <a:moveTo>
                  <a:pt x="486537" y="0"/>
                </a:moveTo>
                <a:lnTo>
                  <a:pt x="465043" y="31768"/>
                </a:lnTo>
                <a:lnTo>
                  <a:pt x="435554" y="61430"/>
                </a:lnTo>
                <a:lnTo>
                  <a:pt x="398695" y="88678"/>
                </a:lnTo>
                <a:lnTo>
                  <a:pt x="355091" y="113204"/>
                </a:lnTo>
                <a:lnTo>
                  <a:pt x="305368" y="134700"/>
                </a:lnTo>
                <a:lnTo>
                  <a:pt x="250150" y="152858"/>
                </a:lnTo>
                <a:lnTo>
                  <a:pt x="190062" y="167369"/>
                </a:lnTo>
                <a:lnTo>
                  <a:pt x="125729" y="177926"/>
                </a:lnTo>
                <a:lnTo>
                  <a:pt x="444717" y="177926"/>
                </a:lnTo>
                <a:lnTo>
                  <a:pt x="462860" y="160097"/>
                </a:lnTo>
                <a:lnTo>
                  <a:pt x="484288" y="129996"/>
                </a:lnTo>
                <a:lnTo>
                  <a:pt x="497798" y="98573"/>
                </a:lnTo>
                <a:lnTo>
                  <a:pt x="502961" y="66192"/>
                </a:lnTo>
                <a:lnTo>
                  <a:pt x="499350" y="33213"/>
                </a:lnTo>
                <a:lnTo>
                  <a:pt x="486537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831460" y="3962780"/>
            <a:ext cx="502920" cy="374650"/>
          </a:xfrm>
          <a:custGeom>
            <a:avLst/>
            <a:gdLst/>
            <a:ahLst/>
            <a:cxnLst/>
            <a:rect l="l" t="t" r="r" b="b"/>
            <a:pathLst>
              <a:path w="502920" h="374650">
                <a:moveTo>
                  <a:pt x="0" y="0"/>
                </a:moveTo>
                <a:lnTo>
                  <a:pt x="0" y="125730"/>
                </a:lnTo>
                <a:lnTo>
                  <a:pt x="63084" y="127666"/>
                </a:lnTo>
                <a:lnTo>
                  <a:pt x="123830" y="133319"/>
                </a:lnTo>
                <a:lnTo>
                  <a:pt x="181766" y="142456"/>
                </a:lnTo>
                <a:lnTo>
                  <a:pt x="236422" y="154845"/>
                </a:lnTo>
                <a:lnTo>
                  <a:pt x="287326" y="170253"/>
                </a:lnTo>
                <a:lnTo>
                  <a:pt x="334006" y="188447"/>
                </a:lnTo>
                <a:lnTo>
                  <a:pt x="375992" y="209195"/>
                </a:lnTo>
                <a:lnTo>
                  <a:pt x="412811" y="232263"/>
                </a:lnTo>
                <a:lnTo>
                  <a:pt x="443993" y="257419"/>
                </a:lnTo>
                <a:lnTo>
                  <a:pt x="487559" y="313064"/>
                </a:lnTo>
                <a:lnTo>
                  <a:pt x="502919" y="374269"/>
                </a:lnTo>
                <a:lnTo>
                  <a:pt x="502919" y="248539"/>
                </a:lnTo>
                <a:lnTo>
                  <a:pt x="487559" y="187334"/>
                </a:lnTo>
                <a:lnTo>
                  <a:pt x="443993" y="131689"/>
                </a:lnTo>
                <a:lnTo>
                  <a:pt x="412811" y="106533"/>
                </a:lnTo>
                <a:lnTo>
                  <a:pt x="375992" y="83465"/>
                </a:lnTo>
                <a:lnTo>
                  <a:pt x="334006" y="62717"/>
                </a:lnTo>
                <a:lnTo>
                  <a:pt x="287326" y="44523"/>
                </a:lnTo>
                <a:lnTo>
                  <a:pt x="236422" y="29115"/>
                </a:lnTo>
                <a:lnTo>
                  <a:pt x="181766" y="16726"/>
                </a:lnTo>
                <a:lnTo>
                  <a:pt x="123830" y="7589"/>
                </a:lnTo>
                <a:lnTo>
                  <a:pt x="63084" y="1936"/>
                </a:lnTo>
                <a:lnTo>
                  <a:pt x="0" y="0"/>
                </a:lnTo>
                <a:close/>
              </a:path>
            </a:pathLst>
          </a:custGeom>
          <a:solidFill>
            <a:srgbClr val="008D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831460" y="3962780"/>
            <a:ext cx="502920" cy="678180"/>
          </a:xfrm>
          <a:custGeom>
            <a:avLst/>
            <a:gdLst/>
            <a:ahLst/>
            <a:cxnLst/>
            <a:rect l="l" t="t" r="r" b="b"/>
            <a:pathLst>
              <a:path w="502920" h="678179">
                <a:moveTo>
                  <a:pt x="502919" y="374269"/>
                </a:moveTo>
                <a:lnTo>
                  <a:pt x="487559" y="313064"/>
                </a:lnTo>
                <a:lnTo>
                  <a:pt x="443993" y="257419"/>
                </a:lnTo>
                <a:lnTo>
                  <a:pt x="412811" y="232263"/>
                </a:lnTo>
                <a:lnTo>
                  <a:pt x="375992" y="209195"/>
                </a:lnTo>
                <a:lnTo>
                  <a:pt x="334006" y="188447"/>
                </a:lnTo>
                <a:lnTo>
                  <a:pt x="287326" y="170253"/>
                </a:lnTo>
                <a:lnTo>
                  <a:pt x="236422" y="154845"/>
                </a:lnTo>
                <a:lnTo>
                  <a:pt x="181766" y="142456"/>
                </a:lnTo>
                <a:lnTo>
                  <a:pt x="123830" y="133319"/>
                </a:lnTo>
                <a:lnTo>
                  <a:pt x="63084" y="127666"/>
                </a:lnTo>
                <a:lnTo>
                  <a:pt x="0" y="125730"/>
                </a:lnTo>
                <a:lnTo>
                  <a:pt x="0" y="0"/>
                </a:lnTo>
                <a:lnTo>
                  <a:pt x="63084" y="1936"/>
                </a:lnTo>
                <a:lnTo>
                  <a:pt x="123830" y="7589"/>
                </a:lnTo>
                <a:lnTo>
                  <a:pt x="181766" y="16726"/>
                </a:lnTo>
                <a:lnTo>
                  <a:pt x="236422" y="29115"/>
                </a:lnTo>
                <a:lnTo>
                  <a:pt x="287326" y="44523"/>
                </a:lnTo>
                <a:lnTo>
                  <a:pt x="334006" y="62717"/>
                </a:lnTo>
                <a:lnTo>
                  <a:pt x="375992" y="83465"/>
                </a:lnTo>
                <a:lnTo>
                  <a:pt x="412811" y="106533"/>
                </a:lnTo>
                <a:lnTo>
                  <a:pt x="443993" y="131689"/>
                </a:lnTo>
                <a:lnTo>
                  <a:pt x="487559" y="187334"/>
                </a:lnTo>
                <a:lnTo>
                  <a:pt x="502919" y="248539"/>
                </a:lnTo>
                <a:lnTo>
                  <a:pt x="502919" y="374269"/>
                </a:lnTo>
                <a:lnTo>
                  <a:pt x="485003" y="440142"/>
                </a:lnTo>
                <a:lnTo>
                  <a:pt x="434083" y="499864"/>
                </a:lnTo>
                <a:lnTo>
                  <a:pt x="397573" y="526573"/>
                </a:lnTo>
                <a:lnTo>
                  <a:pt x="354403" y="550729"/>
                </a:lnTo>
                <a:lnTo>
                  <a:pt x="305103" y="571995"/>
                </a:lnTo>
                <a:lnTo>
                  <a:pt x="250204" y="590030"/>
                </a:lnTo>
                <a:lnTo>
                  <a:pt x="190236" y="604498"/>
                </a:lnTo>
                <a:lnTo>
                  <a:pt x="125729" y="615061"/>
                </a:lnTo>
                <a:lnTo>
                  <a:pt x="125729" y="677926"/>
                </a:lnTo>
                <a:lnTo>
                  <a:pt x="0" y="560070"/>
                </a:lnTo>
                <a:lnTo>
                  <a:pt x="125729" y="426466"/>
                </a:lnTo>
                <a:lnTo>
                  <a:pt x="125729" y="489331"/>
                </a:lnTo>
                <a:lnTo>
                  <a:pt x="190062" y="478773"/>
                </a:lnTo>
                <a:lnTo>
                  <a:pt x="250150" y="464262"/>
                </a:lnTo>
                <a:lnTo>
                  <a:pt x="305368" y="446104"/>
                </a:lnTo>
                <a:lnTo>
                  <a:pt x="355091" y="424608"/>
                </a:lnTo>
                <a:lnTo>
                  <a:pt x="398695" y="400082"/>
                </a:lnTo>
                <a:lnTo>
                  <a:pt x="435554" y="372834"/>
                </a:lnTo>
                <a:lnTo>
                  <a:pt x="465043" y="343172"/>
                </a:lnTo>
                <a:lnTo>
                  <a:pt x="486537" y="311404"/>
                </a:lnTo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28981" y="5737478"/>
            <a:ext cx="8534400" cy="1120775"/>
          </a:xfrm>
          <a:custGeom>
            <a:avLst/>
            <a:gdLst/>
            <a:ahLst/>
            <a:cxnLst/>
            <a:rect l="l" t="t" r="r" b="b"/>
            <a:pathLst>
              <a:path w="8534400" h="1120775">
                <a:moveTo>
                  <a:pt x="8534400" y="0"/>
                </a:moveTo>
                <a:lnTo>
                  <a:pt x="8528405" y="29656"/>
                </a:lnTo>
                <a:lnTo>
                  <a:pt x="8512063" y="53878"/>
                </a:lnTo>
                <a:lnTo>
                  <a:pt x="8487840" y="70210"/>
                </a:lnTo>
                <a:lnTo>
                  <a:pt x="8458200" y="76200"/>
                </a:lnTo>
                <a:lnTo>
                  <a:pt x="76200" y="76200"/>
                </a:lnTo>
                <a:lnTo>
                  <a:pt x="46537" y="82189"/>
                </a:lnTo>
                <a:lnTo>
                  <a:pt x="22317" y="98521"/>
                </a:lnTo>
                <a:lnTo>
                  <a:pt x="5987" y="122743"/>
                </a:lnTo>
                <a:lnTo>
                  <a:pt x="0" y="152400"/>
                </a:lnTo>
                <a:lnTo>
                  <a:pt x="0" y="1066801"/>
                </a:lnTo>
                <a:lnTo>
                  <a:pt x="5987" y="1096461"/>
                </a:lnTo>
                <a:lnTo>
                  <a:pt x="22206" y="1120518"/>
                </a:lnTo>
                <a:lnTo>
                  <a:pt x="130188" y="1120518"/>
                </a:lnTo>
                <a:lnTo>
                  <a:pt x="146410" y="1096461"/>
                </a:lnTo>
                <a:lnTo>
                  <a:pt x="152400" y="1066801"/>
                </a:lnTo>
                <a:lnTo>
                  <a:pt x="152400" y="990600"/>
                </a:lnTo>
                <a:lnTo>
                  <a:pt x="8458200" y="990600"/>
                </a:lnTo>
                <a:lnTo>
                  <a:pt x="8487840" y="984612"/>
                </a:lnTo>
                <a:lnTo>
                  <a:pt x="8512063" y="968284"/>
                </a:lnTo>
                <a:lnTo>
                  <a:pt x="8528405" y="944067"/>
                </a:lnTo>
                <a:lnTo>
                  <a:pt x="8534400" y="914412"/>
                </a:lnTo>
                <a:lnTo>
                  <a:pt x="8534400" y="228600"/>
                </a:lnTo>
                <a:lnTo>
                  <a:pt x="76200" y="228600"/>
                </a:lnTo>
                <a:lnTo>
                  <a:pt x="76200" y="152400"/>
                </a:lnTo>
                <a:lnTo>
                  <a:pt x="79193" y="137568"/>
                </a:lnTo>
                <a:lnTo>
                  <a:pt x="87358" y="125458"/>
                </a:lnTo>
                <a:lnTo>
                  <a:pt x="99468" y="117293"/>
                </a:lnTo>
                <a:lnTo>
                  <a:pt x="114300" y="114300"/>
                </a:lnTo>
                <a:lnTo>
                  <a:pt x="8534400" y="114300"/>
                </a:lnTo>
                <a:lnTo>
                  <a:pt x="8534400" y="0"/>
                </a:lnTo>
                <a:close/>
              </a:path>
              <a:path w="8534400" h="1120775">
                <a:moveTo>
                  <a:pt x="8534400" y="114300"/>
                </a:moveTo>
                <a:lnTo>
                  <a:pt x="114300" y="114300"/>
                </a:lnTo>
                <a:lnTo>
                  <a:pt x="129125" y="117293"/>
                </a:lnTo>
                <a:lnTo>
                  <a:pt x="141236" y="125458"/>
                </a:lnTo>
                <a:lnTo>
                  <a:pt x="149404" y="137568"/>
                </a:lnTo>
                <a:lnTo>
                  <a:pt x="152400" y="152400"/>
                </a:lnTo>
                <a:lnTo>
                  <a:pt x="146410" y="182062"/>
                </a:lnTo>
                <a:lnTo>
                  <a:pt x="130078" y="206282"/>
                </a:lnTo>
                <a:lnTo>
                  <a:pt x="105856" y="222612"/>
                </a:lnTo>
                <a:lnTo>
                  <a:pt x="76200" y="228600"/>
                </a:lnTo>
                <a:lnTo>
                  <a:pt x="8534400" y="228600"/>
                </a:lnTo>
                <a:lnTo>
                  <a:pt x="8534400" y="114300"/>
                </a:lnTo>
                <a:close/>
              </a:path>
              <a:path w="8534400" h="1120775">
                <a:moveTo>
                  <a:pt x="8382000" y="0"/>
                </a:moveTo>
                <a:lnTo>
                  <a:pt x="8382000" y="76200"/>
                </a:lnTo>
                <a:lnTo>
                  <a:pt x="8458200" y="76200"/>
                </a:lnTo>
                <a:lnTo>
                  <a:pt x="8458200" y="38100"/>
                </a:lnTo>
                <a:lnTo>
                  <a:pt x="8420100" y="38100"/>
                </a:lnTo>
                <a:lnTo>
                  <a:pt x="8405252" y="35106"/>
                </a:lnTo>
                <a:lnTo>
                  <a:pt x="8393144" y="26941"/>
                </a:lnTo>
                <a:lnTo>
                  <a:pt x="8384988" y="14831"/>
                </a:lnTo>
                <a:lnTo>
                  <a:pt x="8382000" y="0"/>
                </a:lnTo>
                <a:close/>
              </a:path>
              <a:path w="8534400" h="1120775">
                <a:moveTo>
                  <a:pt x="8458200" y="0"/>
                </a:moveTo>
                <a:lnTo>
                  <a:pt x="8455211" y="14831"/>
                </a:lnTo>
                <a:lnTo>
                  <a:pt x="8447055" y="26941"/>
                </a:lnTo>
                <a:lnTo>
                  <a:pt x="8434947" y="35106"/>
                </a:lnTo>
                <a:lnTo>
                  <a:pt x="8420100" y="38100"/>
                </a:lnTo>
                <a:lnTo>
                  <a:pt x="8458200" y="38100"/>
                </a:lnTo>
                <a:lnTo>
                  <a:pt x="84582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05181" y="5661291"/>
            <a:ext cx="8458200" cy="304800"/>
          </a:xfrm>
          <a:custGeom>
            <a:avLst/>
            <a:gdLst/>
            <a:ahLst/>
            <a:cxnLst/>
            <a:rect l="l" t="t" r="r" b="b"/>
            <a:pathLst>
              <a:path w="8458200" h="304800">
                <a:moveTo>
                  <a:pt x="38100" y="190487"/>
                </a:moveTo>
                <a:lnTo>
                  <a:pt x="23268" y="193481"/>
                </a:lnTo>
                <a:lnTo>
                  <a:pt x="11158" y="201645"/>
                </a:lnTo>
                <a:lnTo>
                  <a:pt x="2993" y="213756"/>
                </a:lnTo>
                <a:lnTo>
                  <a:pt x="0" y="228587"/>
                </a:lnTo>
                <a:lnTo>
                  <a:pt x="0" y="304787"/>
                </a:lnTo>
                <a:lnTo>
                  <a:pt x="29656" y="298799"/>
                </a:lnTo>
                <a:lnTo>
                  <a:pt x="53878" y="282470"/>
                </a:lnTo>
                <a:lnTo>
                  <a:pt x="70210" y="258249"/>
                </a:lnTo>
                <a:lnTo>
                  <a:pt x="76200" y="228587"/>
                </a:lnTo>
                <a:lnTo>
                  <a:pt x="73204" y="213756"/>
                </a:lnTo>
                <a:lnTo>
                  <a:pt x="65036" y="201645"/>
                </a:lnTo>
                <a:lnTo>
                  <a:pt x="52925" y="193481"/>
                </a:lnTo>
                <a:lnTo>
                  <a:pt x="38100" y="190487"/>
                </a:lnTo>
                <a:close/>
              </a:path>
              <a:path w="8458200" h="304800">
                <a:moveTo>
                  <a:pt x="8458200" y="76199"/>
                </a:moveTo>
                <a:lnTo>
                  <a:pt x="8382000" y="76199"/>
                </a:lnTo>
                <a:lnTo>
                  <a:pt x="8382000" y="152387"/>
                </a:lnTo>
                <a:lnTo>
                  <a:pt x="8411640" y="146399"/>
                </a:lnTo>
                <a:lnTo>
                  <a:pt x="8435863" y="130071"/>
                </a:lnTo>
                <a:lnTo>
                  <a:pt x="8452205" y="105854"/>
                </a:lnTo>
                <a:lnTo>
                  <a:pt x="8458200" y="76199"/>
                </a:lnTo>
                <a:close/>
              </a:path>
              <a:path w="8458200" h="304800">
                <a:moveTo>
                  <a:pt x="8382000" y="0"/>
                </a:moveTo>
                <a:lnTo>
                  <a:pt x="8352359" y="5987"/>
                </a:lnTo>
                <a:lnTo>
                  <a:pt x="8328136" y="22317"/>
                </a:lnTo>
                <a:lnTo>
                  <a:pt x="8311794" y="46537"/>
                </a:lnTo>
                <a:lnTo>
                  <a:pt x="8305800" y="76199"/>
                </a:lnTo>
                <a:lnTo>
                  <a:pt x="8308788" y="91023"/>
                </a:lnTo>
                <a:lnTo>
                  <a:pt x="8316944" y="103130"/>
                </a:lnTo>
                <a:lnTo>
                  <a:pt x="8329052" y="111293"/>
                </a:lnTo>
                <a:lnTo>
                  <a:pt x="8343900" y="114287"/>
                </a:lnTo>
                <a:lnTo>
                  <a:pt x="8358747" y="111293"/>
                </a:lnTo>
                <a:lnTo>
                  <a:pt x="8370855" y="103130"/>
                </a:lnTo>
                <a:lnTo>
                  <a:pt x="8379011" y="91023"/>
                </a:lnTo>
                <a:lnTo>
                  <a:pt x="8382000" y="76199"/>
                </a:lnTo>
                <a:lnTo>
                  <a:pt x="8458200" y="76199"/>
                </a:lnTo>
                <a:lnTo>
                  <a:pt x="8452205" y="46537"/>
                </a:lnTo>
                <a:lnTo>
                  <a:pt x="8435863" y="22317"/>
                </a:lnTo>
                <a:lnTo>
                  <a:pt x="8411640" y="5987"/>
                </a:lnTo>
                <a:lnTo>
                  <a:pt x="8382000" y="0"/>
                </a:lnTo>
                <a:close/>
              </a:path>
            </a:pathLst>
          </a:custGeom>
          <a:solidFill>
            <a:srgbClr val="CD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28981" y="5661278"/>
            <a:ext cx="8534400" cy="1196975"/>
          </a:xfrm>
          <a:custGeom>
            <a:avLst/>
            <a:gdLst/>
            <a:ahLst/>
            <a:cxnLst/>
            <a:rect l="l" t="t" r="r" b="b"/>
            <a:pathLst>
              <a:path w="8534400" h="1196975">
                <a:moveTo>
                  <a:pt x="0" y="228600"/>
                </a:moveTo>
                <a:lnTo>
                  <a:pt x="5987" y="198943"/>
                </a:lnTo>
                <a:lnTo>
                  <a:pt x="22317" y="174721"/>
                </a:lnTo>
                <a:lnTo>
                  <a:pt x="46537" y="158389"/>
                </a:lnTo>
                <a:lnTo>
                  <a:pt x="76200" y="152400"/>
                </a:lnTo>
                <a:lnTo>
                  <a:pt x="8382000" y="152400"/>
                </a:lnTo>
                <a:lnTo>
                  <a:pt x="8382000" y="76200"/>
                </a:lnTo>
                <a:lnTo>
                  <a:pt x="8387994" y="46537"/>
                </a:lnTo>
                <a:lnTo>
                  <a:pt x="8404336" y="22317"/>
                </a:lnTo>
                <a:lnTo>
                  <a:pt x="8428559" y="5987"/>
                </a:lnTo>
                <a:lnTo>
                  <a:pt x="8458200" y="0"/>
                </a:lnTo>
                <a:lnTo>
                  <a:pt x="8487840" y="5987"/>
                </a:lnTo>
                <a:lnTo>
                  <a:pt x="8512063" y="22317"/>
                </a:lnTo>
                <a:lnTo>
                  <a:pt x="8528405" y="46537"/>
                </a:lnTo>
                <a:lnTo>
                  <a:pt x="8534400" y="76200"/>
                </a:lnTo>
                <a:lnTo>
                  <a:pt x="8534400" y="990600"/>
                </a:lnTo>
                <a:lnTo>
                  <a:pt x="8528405" y="1020256"/>
                </a:lnTo>
                <a:lnTo>
                  <a:pt x="8512063" y="1044478"/>
                </a:lnTo>
                <a:lnTo>
                  <a:pt x="8487840" y="1060810"/>
                </a:lnTo>
                <a:lnTo>
                  <a:pt x="8458200" y="1066800"/>
                </a:lnTo>
                <a:lnTo>
                  <a:pt x="152400" y="1066800"/>
                </a:lnTo>
                <a:lnTo>
                  <a:pt x="152400" y="1143001"/>
                </a:lnTo>
                <a:lnTo>
                  <a:pt x="146412" y="1172661"/>
                </a:lnTo>
                <a:lnTo>
                  <a:pt x="130194" y="1196718"/>
                </a:lnTo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28981" y="5889878"/>
            <a:ext cx="22225" cy="968375"/>
          </a:xfrm>
          <a:custGeom>
            <a:avLst/>
            <a:gdLst/>
            <a:ahLst/>
            <a:cxnLst/>
            <a:rect l="l" t="t" r="r" b="b"/>
            <a:pathLst>
              <a:path w="22225" h="968375">
                <a:moveTo>
                  <a:pt x="22219" y="968118"/>
                </a:moveTo>
                <a:lnTo>
                  <a:pt x="6000" y="944061"/>
                </a:lnTo>
                <a:lnTo>
                  <a:pt x="12" y="914401"/>
                </a:lnTo>
                <a:lnTo>
                  <a:pt x="0" y="0"/>
                </a:lnTo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610981" y="5737491"/>
            <a:ext cx="152400" cy="76200"/>
          </a:xfrm>
          <a:custGeom>
            <a:avLst/>
            <a:gdLst/>
            <a:ahLst/>
            <a:cxnLst/>
            <a:rect l="l" t="t" r="r" b="b"/>
            <a:pathLst>
              <a:path w="152400" h="76200">
                <a:moveTo>
                  <a:pt x="0" y="76187"/>
                </a:moveTo>
                <a:lnTo>
                  <a:pt x="76200" y="76187"/>
                </a:lnTo>
                <a:lnTo>
                  <a:pt x="105840" y="70199"/>
                </a:lnTo>
                <a:lnTo>
                  <a:pt x="130063" y="53871"/>
                </a:lnTo>
                <a:lnTo>
                  <a:pt x="146405" y="29654"/>
                </a:lnTo>
                <a:lnTo>
                  <a:pt x="152400" y="0"/>
                </a:lnTo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610981" y="573747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76200"/>
                </a:moveTo>
                <a:lnTo>
                  <a:pt x="76200" y="0"/>
                </a:lnTo>
                <a:lnTo>
                  <a:pt x="73211" y="14831"/>
                </a:lnTo>
                <a:lnTo>
                  <a:pt x="65055" y="26941"/>
                </a:lnTo>
                <a:lnTo>
                  <a:pt x="52947" y="35106"/>
                </a:lnTo>
                <a:lnTo>
                  <a:pt x="38100" y="38100"/>
                </a:lnTo>
                <a:lnTo>
                  <a:pt x="23252" y="35106"/>
                </a:lnTo>
                <a:lnTo>
                  <a:pt x="11144" y="26941"/>
                </a:lnTo>
                <a:lnTo>
                  <a:pt x="2988" y="14831"/>
                </a:lnTo>
                <a:lnTo>
                  <a:pt x="0" y="0"/>
                </a:lnTo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28981" y="5851778"/>
            <a:ext cx="152400" cy="114300"/>
          </a:xfrm>
          <a:custGeom>
            <a:avLst/>
            <a:gdLst/>
            <a:ahLst/>
            <a:cxnLst/>
            <a:rect l="l" t="t" r="r" b="b"/>
            <a:pathLst>
              <a:path w="152400" h="114300">
                <a:moveTo>
                  <a:pt x="76200" y="114300"/>
                </a:moveTo>
                <a:lnTo>
                  <a:pt x="76200" y="38100"/>
                </a:lnTo>
                <a:lnTo>
                  <a:pt x="99468" y="2993"/>
                </a:lnTo>
                <a:lnTo>
                  <a:pt x="114300" y="0"/>
                </a:lnTo>
                <a:lnTo>
                  <a:pt x="129125" y="2993"/>
                </a:lnTo>
                <a:lnTo>
                  <a:pt x="141236" y="11158"/>
                </a:lnTo>
                <a:lnTo>
                  <a:pt x="149404" y="23268"/>
                </a:lnTo>
                <a:lnTo>
                  <a:pt x="152400" y="38100"/>
                </a:lnTo>
                <a:lnTo>
                  <a:pt x="146410" y="67762"/>
                </a:lnTo>
                <a:lnTo>
                  <a:pt x="130078" y="91982"/>
                </a:lnTo>
                <a:lnTo>
                  <a:pt x="105856" y="108312"/>
                </a:lnTo>
                <a:lnTo>
                  <a:pt x="76200" y="114300"/>
                </a:lnTo>
                <a:lnTo>
                  <a:pt x="46537" y="108312"/>
                </a:lnTo>
                <a:lnTo>
                  <a:pt x="22317" y="91982"/>
                </a:lnTo>
                <a:lnTo>
                  <a:pt x="5987" y="67762"/>
                </a:lnTo>
                <a:lnTo>
                  <a:pt x="0" y="38100"/>
                </a:lnTo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81381" y="5889878"/>
            <a:ext cx="0" cy="838200"/>
          </a:xfrm>
          <a:custGeom>
            <a:avLst/>
            <a:gdLst/>
            <a:ahLst/>
            <a:cxnLst/>
            <a:rect l="l" t="t" r="r" b="b"/>
            <a:pathLst>
              <a:path h="838200">
                <a:moveTo>
                  <a:pt x="0" y="0"/>
                </a:moveTo>
                <a:lnTo>
                  <a:pt x="0" y="838200"/>
                </a:lnTo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1874011" y="4548632"/>
            <a:ext cx="5318125" cy="2048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565" algn="ctr">
              <a:lnSpc>
                <a:spcPts val="2135"/>
              </a:lnSpc>
            </a:pPr>
            <a:r>
              <a:rPr sz="2000" b="1" spc="-10" dirty="0">
                <a:solidFill>
                  <a:srgbClr val="452D46"/>
                </a:solidFill>
                <a:latin typeface="Tahoma"/>
                <a:cs typeface="Tahoma"/>
              </a:rPr>
              <a:t>Hea</a:t>
            </a:r>
            <a:r>
              <a:rPr sz="2000" b="1" spc="-15" dirty="0">
                <a:solidFill>
                  <a:srgbClr val="452D46"/>
                </a:solidFill>
                <a:latin typeface="Tahoma"/>
                <a:cs typeface="Tahoma"/>
              </a:rPr>
              <a:t>l</a:t>
            </a:r>
            <a:r>
              <a:rPr sz="2000" b="1" spc="-5" dirty="0">
                <a:solidFill>
                  <a:srgbClr val="452D46"/>
                </a:solidFill>
                <a:latin typeface="Tahoma"/>
                <a:cs typeface="Tahoma"/>
              </a:rPr>
              <a:t>th </a:t>
            </a:r>
            <a:r>
              <a:rPr sz="2000" b="1" spc="-10" dirty="0">
                <a:solidFill>
                  <a:srgbClr val="452D46"/>
                </a:solidFill>
                <a:latin typeface="Tahoma"/>
                <a:cs typeface="Tahoma"/>
              </a:rPr>
              <a:t>car</a:t>
            </a:r>
            <a:r>
              <a:rPr sz="2000" b="1" spc="-5" dirty="0">
                <a:solidFill>
                  <a:srgbClr val="452D46"/>
                </a:solidFill>
                <a:latin typeface="Tahoma"/>
                <a:cs typeface="Tahoma"/>
              </a:rPr>
              <a:t>e</a:t>
            </a:r>
            <a:r>
              <a:rPr sz="2000" b="1" dirty="0">
                <a:solidFill>
                  <a:srgbClr val="452D46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452D46"/>
                </a:solidFill>
                <a:latin typeface="Tahoma"/>
                <a:cs typeface="Tahoma"/>
              </a:rPr>
              <a:t>serv</a:t>
            </a:r>
            <a:r>
              <a:rPr sz="2000" b="1" spc="-15" dirty="0">
                <a:solidFill>
                  <a:srgbClr val="452D46"/>
                </a:solidFill>
                <a:latin typeface="Tahoma"/>
                <a:cs typeface="Tahoma"/>
              </a:rPr>
              <a:t>i</a:t>
            </a:r>
            <a:r>
              <a:rPr sz="2000" b="1" spc="-10" dirty="0">
                <a:solidFill>
                  <a:srgbClr val="452D46"/>
                </a:solidFill>
                <a:latin typeface="Tahoma"/>
                <a:cs typeface="Tahoma"/>
              </a:rPr>
              <a:t>c</a:t>
            </a:r>
            <a:r>
              <a:rPr sz="2000" b="1" spc="-5" dirty="0">
                <a:solidFill>
                  <a:srgbClr val="452D46"/>
                </a:solidFill>
                <a:latin typeface="Tahoma"/>
                <a:cs typeface="Tahoma"/>
              </a:rPr>
              <a:t>e</a:t>
            </a:r>
            <a:r>
              <a:rPr sz="2000" b="1" dirty="0">
                <a:solidFill>
                  <a:srgbClr val="452D46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452D46"/>
                </a:solidFill>
                <a:latin typeface="Tahoma"/>
                <a:cs typeface="Tahoma"/>
              </a:rPr>
              <a:t>delivery</a:t>
            </a:r>
            <a:endParaRPr sz="2000">
              <a:latin typeface="Tahoma"/>
              <a:cs typeface="Tahoma"/>
            </a:endParaRPr>
          </a:p>
          <a:p>
            <a:pPr marL="1416050">
              <a:lnSpc>
                <a:spcPts val="2615"/>
              </a:lnSpc>
            </a:pPr>
            <a:r>
              <a:rPr sz="2400" b="1" spc="-475" dirty="0">
                <a:solidFill>
                  <a:srgbClr val="046CA6"/>
                </a:solidFill>
                <a:latin typeface="Arial"/>
                <a:cs typeface="Arial"/>
              </a:rPr>
              <a:t>(P&amp;P,</a:t>
            </a:r>
            <a:r>
              <a:rPr sz="2400" b="1" spc="-12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400" b="1" spc="-430" dirty="0">
                <a:solidFill>
                  <a:srgbClr val="046CA6"/>
                </a:solidFill>
                <a:latin typeface="Arial"/>
                <a:cs typeface="Arial"/>
              </a:rPr>
              <a:t>Care,</a:t>
            </a:r>
            <a:r>
              <a:rPr sz="2400" b="1" spc="-14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400" b="1" spc="-395" dirty="0">
                <a:solidFill>
                  <a:srgbClr val="046CA6"/>
                </a:solidFill>
                <a:latin typeface="Arial"/>
                <a:cs typeface="Arial"/>
              </a:rPr>
              <a:t>Rehabili</a:t>
            </a:r>
            <a:r>
              <a:rPr sz="2400" b="1" spc="-280" dirty="0">
                <a:solidFill>
                  <a:srgbClr val="046CA6"/>
                </a:solidFill>
                <a:latin typeface="Arial"/>
                <a:cs typeface="Arial"/>
              </a:rPr>
              <a:t>t</a:t>
            </a:r>
            <a:r>
              <a:rPr sz="2400" b="1" spc="-345" dirty="0">
                <a:solidFill>
                  <a:srgbClr val="046CA6"/>
                </a:solidFill>
                <a:latin typeface="Arial"/>
                <a:cs typeface="Arial"/>
              </a:rPr>
              <a:t>ation)</a:t>
            </a:r>
            <a:endParaRPr sz="2400">
              <a:latin typeface="Arial"/>
              <a:cs typeface="Arial"/>
            </a:endParaRPr>
          </a:p>
          <a:p>
            <a:pPr marL="77470" algn="ctr">
              <a:lnSpc>
                <a:spcPct val="100000"/>
              </a:lnSpc>
            </a:pPr>
            <a:r>
              <a:rPr sz="2400" b="1" spc="-505" dirty="0">
                <a:solidFill>
                  <a:srgbClr val="046CA6"/>
                </a:solidFill>
                <a:latin typeface="Arial"/>
                <a:cs typeface="Arial"/>
              </a:rPr>
              <a:t>Communi</a:t>
            </a:r>
            <a:r>
              <a:rPr sz="2400" b="1" spc="-265" dirty="0">
                <a:solidFill>
                  <a:srgbClr val="046CA6"/>
                </a:solidFill>
                <a:latin typeface="Arial"/>
                <a:cs typeface="Arial"/>
              </a:rPr>
              <a:t>t</a:t>
            </a:r>
            <a:r>
              <a:rPr sz="2400" b="1" spc="-470" dirty="0">
                <a:solidFill>
                  <a:srgbClr val="046CA6"/>
                </a:solidFill>
                <a:latin typeface="Arial"/>
                <a:cs typeface="Arial"/>
              </a:rPr>
              <a:t>y</a:t>
            </a:r>
            <a:r>
              <a:rPr sz="2400" b="1" spc="-140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400" b="1" spc="-430" dirty="0">
                <a:solidFill>
                  <a:srgbClr val="046CA6"/>
                </a:solidFill>
                <a:latin typeface="Arial"/>
                <a:cs typeface="Arial"/>
              </a:rPr>
              <a:t>,Primary</a:t>
            </a:r>
            <a:r>
              <a:rPr sz="2400" b="1" spc="-150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046CA6"/>
                </a:solidFill>
                <a:latin typeface="Arial"/>
                <a:cs typeface="Arial"/>
              </a:rPr>
              <a:t>,</a:t>
            </a:r>
            <a:r>
              <a:rPr sz="2400" b="1" spc="-13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400" b="1" spc="-475" dirty="0">
                <a:solidFill>
                  <a:srgbClr val="046CA6"/>
                </a:solidFill>
                <a:latin typeface="Arial"/>
                <a:cs typeface="Arial"/>
              </a:rPr>
              <a:t>Secondary</a:t>
            </a:r>
            <a:r>
              <a:rPr sz="2400" b="1" spc="-13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046CA6"/>
                </a:solidFill>
                <a:latin typeface="Arial"/>
                <a:cs typeface="Arial"/>
              </a:rPr>
              <a:t>,</a:t>
            </a:r>
            <a:r>
              <a:rPr sz="2400" b="1" spc="-135" dirty="0">
                <a:solidFill>
                  <a:srgbClr val="046CA6"/>
                </a:solidFill>
                <a:latin typeface="Arial"/>
                <a:cs typeface="Arial"/>
              </a:rPr>
              <a:t> </a:t>
            </a:r>
            <a:r>
              <a:rPr sz="2400" b="1" spc="-535" dirty="0">
                <a:solidFill>
                  <a:srgbClr val="046CA6"/>
                </a:solidFill>
                <a:latin typeface="Arial"/>
                <a:cs typeface="Arial"/>
              </a:rPr>
              <a:t>T</a:t>
            </a:r>
            <a:r>
              <a:rPr sz="2400" b="1" spc="-330" dirty="0">
                <a:solidFill>
                  <a:srgbClr val="046CA6"/>
                </a:solidFill>
                <a:latin typeface="Arial"/>
                <a:cs typeface="Arial"/>
              </a:rPr>
              <a:t>ert</a:t>
            </a:r>
            <a:r>
              <a:rPr sz="2400" b="1" spc="-225" dirty="0">
                <a:solidFill>
                  <a:srgbClr val="046CA6"/>
                </a:solidFill>
                <a:latin typeface="Arial"/>
                <a:cs typeface="Arial"/>
              </a:rPr>
              <a:t>i</a:t>
            </a:r>
            <a:r>
              <a:rPr sz="2400" b="1" spc="-425" dirty="0">
                <a:solidFill>
                  <a:srgbClr val="046CA6"/>
                </a:solidFill>
                <a:latin typeface="Arial"/>
                <a:cs typeface="Arial"/>
              </a:rPr>
              <a:t>ary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</a:pPr>
            <a:r>
              <a:rPr sz="1600" b="1" spc="-5" dirty="0">
                <a:solidFill>
                  <a:srgbClr val="452D46"/>
                </a:solidFill>
                <a:latin typeface="Tahoma"/>
                <a:cs typeface="Tahoma"/>
              </a:rPr>
              <a:t>Hea</a:t>
            </a:r>
            <a:r>
              <a:rPr sz="1600" b="1" spc="5" dirty="0">
                <a:solidFill>
                  <a:srgbClr val="452D46"/>
                </a:solidFill>
                <a:latin typeface="Tahoma"/>
                <a:cs typeface="Tahoma"/>
              </a:rPr>
              <a:t>l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th </a:t>
            </a:r>
            <a:r>
              <a:rPr sz="1600" b="1" spc="-5" dirty="0">
                <a:solidFill>
                  <a:srgbClr val="452D46"/>
                </a:solidFill>
                <a:latin typeface="Tahoma"/>
                <a:cs typeface="Tahoma"/>
              </a:rPr>
              <a:t>outc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ome</a:t>
            </a:r>
            <a:r>
              <a:rPr sz="1600" b="1" spc="-10" dirty="0">
                <a:solidFill>
                  <a:srgbClr val="452D46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52D46"/>
                </a:solidFill>
                <a:latin typeface="Tahoma"/>
                <a:cs typeface="Tahoma"/>
              </a:rPr>
              <a:t>,</a:t>
            </a:r>
            <a:r>
              <a:rPr sz="1600" b="1" spc="5" dirty="0">
                <a:solidFill>
                  <a:srgbClr val="452D46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Qua</a:t>
            </a:r>
            <a:r>
              <a:rPr sz="1600" b="1" spc="5" dirty="0">
                <a:solidFill>
                  <a:srgbClr val="452D46"/>
                </a:solidFill>
                <a:latin typeface="Tahoma"/>
                <a:cs typeface="Tahoma"/>
              </a:rPr>
              <a:t>l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ity</a:t>
            </a:r>
            <a:r>
              <a:rPr sz="1600" b="1" spc="10" dirty="0">
                <a:solidFill>
                  <a:srgbClr val="452D46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52D46"/>
                </a:solidFill>
                <a:latin typeface="Tahoma"/>
                <a:cs typeface="Tahoma"/>
              </a:rPr>
              <a:t>o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f </a:t>
            </a:r>
            <a:r>
              <a:rPr sz="1600" b="1" spc="-5" dirty="0">
                <a:solidFill>
                  <a:srgbClr val="452D46"/>
                </a:solidFill>
                <a:latin typeface="Tahoma"/>
                <a:cs typeface="Tahoma"/>
              </a:rPr>
              <a:t>Lif</a:t>
            </a:r>
            <a:r>
              <a:rPr sz="1600" b="1" spc="5" dirty="0">
                <a:solidFill>
                  <a:srgbClr val="452D46"/>
                </a:solidFill>
                <a:latin typeface="Tahoma"/>
                <a:cs typeface="Tahoma"/>
              </a:rPr>
              <a:t>e</a:t>
            </a:r>
            <a:r>
              <a:rPr sz="1600" b="1" spc="-5" dirty="0">
                <a:solidFill>
                  <a:srgbClr val="452D46"/>
                </a:solidFill>
                <a:latin typeface="Tahoma"/>
                <a:cs typeface="Tahoma"/>
              </a:rPr>
              <a:t>,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 Finan</a:t>
            </a:r>
            <a:r>
              <a:rPr sz="1600" b="1" spc="5" dirty="0">
                <a:solidFill>
                  <a:srgbClr val="452D46"/>
                </a:solidFill>
                <a:latin typeface="Tahoma"/>
                <a:cs typeface="Tahoma"/>
              </a:rPr>
              <a:t>c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ial</a:t>
            </a:r>
            <a:r>
              <a:rPr sz="1600" b="1" spc="10" dirty="0">
                <a:solidFill>
                  <a:srgbClr val="452D46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52D46"/>
                </a:solidFill>
                <a:latin typeface="Tahoma"/>
                <a:cs typeface="Tahoma"/>
              </a:rPr>
              <a:t>outc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ome, </a:t>
            </a:r>
            <a:r>
              <a:rPr sz="1600" b="1" spc="-5" dirty="0">
                <a:solidFill>
                  <a:srgbClr val="452D46"/>
                </a:solidFill>
                <a:latin typeface="Tahoma"/>
                <a:cs typeface="Tahoma"/>
              </a:rPr>
              <a:t>Evidenc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e</a:t>
            </a:r>
            <a:r>
              <a:rPr sz="1600" b="1" spc="15" dirty="0">
                <a:solidFill>
                  <a:srgbClr val="452D46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&amp;</a:t>
            </a:r>
            <a:r>
              <a:rPr sz="1600" b="1" spc="5" dirty="0">
                <a:solidFill>
                  <a:srgbClr val="452D46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452D46"/>
                </a:solidFill>
                <a:latin typeface="Tahoma"/>
                <a:cs typeface="Tahoma"/>
              </a:rPr>
              <a:t>Kno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wled</a:t>
            </a:r>
            <a:r>
              <a:rPr sz="1600" b="1" spc="-5" dirty="0">
                <a:solidFill>
                  <a:srgbClr val="452D46"/>
                </a:solidFill>
                <a:latin typeface="Tahoma"/>
                <a:cs typeface="Tahoma"/>
              </a:rPr>
              <a:t>g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e</a:t>
            </a:r>
            <a:r>
              <a:rPr sz="1600" b="1" spc="10" dirty="0">
                <a:solidFill>
                  <a:srgbClr val="452D46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–</a:t>
            </a:r>
            <a:r>
              <a:rPr sz="1600" b="1" spc="10" dirty="0">
                <a:solidFill>
                  <a:srgbClr val="452D46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based </a:t>
            </a:r>
            <a:r>
              <a:rPr sz="1600" b="1" spc="-5" dirty="0">
                <a:solidFill>
                  <a:srgbClr val="452D46"/>
                </a:solidFill>
                <a:latin typeface="Tahoma"/>
                <a:cs typeface="Tahoma"/>
              </a:rPr>
              <a:t>Managem</a:t>
            </a:r>
            <a:r>
              <a:rPr sz="1600" b="1" spc="5" dirty="0">
                <a:solidFill>
                  <a:srgbClr val="452D46"/>
                </a:solidFill>
                <a:latin typeface="Tahoma"/>
                <a:cs typeface="Tahoma"/>
              </a:rPr>
              <a:t>e</a:t>
            </a:r>
            <a:r>
              <a:rPr sz="1600" b="1" spc="-5" dirty="0">
                <a:solidFill>
                  <a:srgbClr val="452D46"/>
                </a:solidFill>
                <a:latin typeface="Tahoma"/>
                <a:cs typeface="Tahoma"/>
              </a:rPr>
              <a:t>nt, Governan</a:t>
            </a:r>
            <a:r>
              <a:rPr sz="1600" b="1" spc="5" dirty="0">
                <a:solidFill>
                  <a:srgbClr val="452D46"/>
                </a:solidFill>
                <a:latin typeface="Tahoma"/>
                <a:cs typeface="Tahoma"/>
              </a:rPr>
              <a:t>c</a:t>
            </a:r>
            <a:r>
              <a:rPr sz="1600" b="1" dirty="0">
                <a:solidFill>
                  <a:srgbClr val="452D46"/>
                </a:solidFill>
                <a:latin typeface="Tahoma"/>
                <a:cs typeface="Tahoma"/>
              </a:rPr>
              <a:t>e management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8317610" y="947419"/>
            <a:ext cx="826769" cy="2816225"/>
          </a:xfrm>
          <a:custGeom>
            <a:avLst/>
            <a:gdLst/>
            <a:ahLst/>
            <a:cxnLst/>
            <a:rect l="l" t="t" r="r" b="b"/>
            <a:pathLst>
              <a:path w="826770" h="2816225">
                <a:moveTo>
                  <a:pt x="379669" y="310006"/>
                </a:moveTo>
                <a:lnTo>
                  <a:pt x="206629" y="310006"/>
                </a:lnTo>
                <a:lnTo>
                  <a:pt x="227177" y="327495"/>
                </a:lnTo>
                <a:lnTo>
                  <a:pt x="247485" y="346530"/>
                </a:lnTo>
                <a:lnTo>
                  <a:pt x="287354" y="389150"/>
                </a:lnTo>
                <a:lnTo>
                  <a:pt x="326190" y="437677"/>
                </a:lnTo>
                <a:lnTo>
                  <a:pt x="363944" y="491921"/>
                </a:lnTo>
                <a:lnTo>
                  <a:pt x="400570" y="551695"/>
                </a:lnTo>
                <a:lnTo>
                  <a:pt x="436022" y="616808"/>
                </a:lnTo>
                <a:lnTo>
                  <a:pt x="453293" y="651308"/>
                </a:lnTo>
                <a:lnTo>
                  <a:pt x="470253" y="687072"/>
                </a:lnTo>
                <a:lnTo>
                  <a:pt x="486896" y="724077"/>
                </a:lnTo>
                <a:lnTo>
                  <a:pt x="503216" y="762299"/>
                </a:lnTo>
                <a:lnTo>
                  <a:pt x="519208" y="801714"/>
                </a:lnTo>
                <a:lnTo>
                  <a:pt x="534865" y="842298"/>
                </a:lnTo>
                <a:lnTo>
                  <a:pt x="550182" y="884029"/>
                </a:lnTo>
                <a:lnTo>
                  <a:pt x="565153" y="926882"/>
                </a:lnTo>
                <a:lnTo>
                  <a:pt x="579771" y="970834"/>
                </a:lnTo>
                <a:lnTo>
                  <a:pt x="594032" y="1015860"/>
                </a:lnTo>
                <a:lnTo>
                  <a:pt x="607929" y="1061939"/>
                </a:lnTo>
                <a:lnTo>
                  <a:pt x="621457" y="1109045"/>
                </a:lnTo>
                <a:lnTo>
                  <a:pt x="634609" y="1157156"/>
                </a:lnTo>
                <a:lnTo>
                  <a:pt x="647380" y="1206247"/>
                </a:lnTo>
                <a:lnTo>
                  <a:pt x="659764" y="1256296"/>
                </a:lnTo>
                <a:lnTo>
                  <a:pt x="671755" y="1307278"/>
                </a:lnTo>
                <a:lnTo>
                  <a:pt x="683348" y="1359169"/>
                </a:lnTo>
                <a:lnTo>
                  <a:pt x="694536" y="1411947"/>
                </a:lnTo>
                <a:lnTo>
                  <a:pt x="705313" y="1465587"/>
                </a:lnTo>
                <a:lnTo>
                  <a:pt x="715675" y="1520067"/>
                </a:lnTo>
                <a:lnTo>
                  <a:pt x="725614" y="1575361"/>
                </a:lnTo>
                <a:lnTo>
                  <a:pt x="735125" y="1631448"/>
                </a:lnTo>
                <a:lnTo>
                  <a:pt x="744203" y="1688302"/>
                </a:lnTo>
                <a:lnTo>
                  <a:pt x="752841" y="1745901"/>
                </a:lnTo>
                <a:lnTo>
                  <a:pt x="761033" y="1804221"/>
                </a:lnTo>
                <a:lnTo>
                  <a:pt x="768774" y="1863238"/>
                </a:lnTo>
                <a:lnTo>
                  <a:pt x="776059" y="1922929"/>
                </a:lnTo>
                <a:lnTo>
                  <a:pt x="782880" y="1983269"/>
                </a:lnTo>
                <a:lnTo>
                  <a:pt x="789232" y="2044236"/>
                </a:lnTo>
                <a:lnTo>
                  <a:pt x="795110" y="2105806"/>
                </a:lnTo>
                <a:lnTo>
                  <a:pt x="800507" y="2167955"/>
                </a:lnTo>
                <a:lnTo>
                  <a:pt x="805418" y="2230659"/>
                </a:lnTo>
                <a:lnTo>
                  <a:pt x="809837" y="2293895"/>
                </a:lnTo>
                <a:lnTo>
                  <a:pt x="813758" y="2357640"/>
                </a:lnTo>
                <a:lnTo>
                  <a:pt x="817175" y="2421869"/>
                </a:lnTo>
                <a:lnTo>
                  <a:pt x="820082" y="2486559"/>
                </a:lnTo>
                <a:lnTo>
                  <a:pt x="822474" y="2551686"/>
                </a:lnTo>
                <a:lnTo>
                  <a:pt x="824345" y="2617227"/>
                </a:lnTo>
                <a:lnTo>
                  <a:pt x="825688" y="2683159"/>
                </a:lnTo>
                <a:lnTo>
                  <a:pt x="826498" y="2749457"/>
                </a:lnTo>
                <a:lnTo>
                  <a:pt x="826770" y="2816097"/>
                </a:lnTo>
                <a:lnTo>
                  <a:pt x="826770" y="2609341"/>
                </a:lnTo>
                <a:lnTo>
                  <a:pt x="826498" y="2542701"/>
                </a:lnTo>
                <a:lnTo>
                  <a:pt x="825688" y="2476403"/>
                </a:lnTo>
                <a:lnTo>
                  <a:pt x="824345" y="2410471"/>
                </a:lnTo>
                <a:lnTo>
                  <a:pt x="822474" y="2344930"/>
                </a:lnTo>
                <a:lnTo>
                  <a:pt x="820082" y="2279803"/>
                </a:lnTo>
                <a:lnTo>
                  <a:pt x="817175" y="2215113"/>
                </a:lnTo>
                <a:lnTo>
                  <a:pt x="813758" y="2150884"/>
                </a:lnTo>
                <a:lnTo>
                  <a:pt x="809837" y="2087140"/>
                </a:lnTo>
                <a:lnTo>
                  <a:pt x="805419" y="2023904"/>
                </a:lnTo>
                <a:lnTo>
                  <a:pt x="800508" y="1961200"/>
                </a:lnTo>
                <a:lnTo>
                  <a:pt x="795111" y="1899051"/>
                </a:lnTo>
                <a:lnTo>
                  <a:pt x="789234" y="1837482"/>
                </a:lnTo>
                <a:lnTo>
                  <a:pt x="782882" y="1776515"/>
                </a:lnTo>
                <a:lnTo>
                  <a:pt x="776061" y="1716175"/>
                </a:lnTo>
                <a:lnTo>
                  <a:pt x="768777" y="1656485"/>
                </a:lnTo>
                <a:lnTo>
                  <a:pt x="761037" y="1597469"/>
                </a:lnTo>
                <a:lnTo>
                  <a:pt x="752845" y="1539149"/>
                </a:lnTo>
                <a:lnTo>
                  <a:pt x="744208" y="1481551"/>
                </a:lnTo>
                <a:lnTo>
                  <a:pt x="735131" y="1424698"/>
                </a:lnTo>
                <a:lnTo>
                  <a:pt x="725621" y="1368612"/>
                </a:lnTo>
                <a:lnTo>
                  <a:pt x="715682" y="1313319"/>
                </a:lnTo>
                <a:lnTo>
                  <a:pt x="705322" y="1258841"/>
                </a:lnTo>
                <a:lnTo>
                  <a:pt x="694546" y="1205201"/>
                </a:lnTo>
                <a:lnTo>
                  <a:pt x="683360" y="1152425"/>
                </a:lnTo>
                <a:lnTo>
                  <a:pt x="671769" y="1100535"/>
                </a:lnTo>
                <a:lnTo>
                  <a:pt x="659779" y="1049555"/>
                </a:lnTo>
                <a:lnTo>
                  <a:pt x="647397" y="999508"/>
                </a:lnTo>
                <a:lnTo>
                  <a:pt x="634628" y="950419"/>
                </a:lnTo>
                <a:lnTo>
                  <a:pt x="621478" y="902310"/>
                </a:lnTo>
                <a:lnTo>
                  <a:pt x="607952" y="855206"/>
                </a:lnTo>
                <a:lnTo>
                  <a:pt x="594057" y="809130"/>
                </a:lnTo>
                <a:lnTo>
                  <a:pt x="579799" y="764106"/>
                </a:lnTo>
                <a:lnTo>
                  <a:pt x="565183" y="720156"/>
                </a:lnTo>
                <a:lnTo>
                  <a:pt x="550215" y="677306"/>
                </a:lnTo>
                <a:lnTo>
                  <a:pt x="534902" y="635579"/>
                </a:lnTo>
                <a:lnTo>
                  <a:pt x="519248" y="594998"/>
                </a:lnTo>
                <a:lnTo>
                  <a:pt x="503260" y="555586"/>
                </a:lnTo>
                <a:lnTo>
                  <a:pt x="486943" y="517368"/>
                </a:lnTo>
                <a:lnTo>
                  <a:pt x="470304" y="480367"/>
                </a:lnTo>
                <a:lnTo>
                  <a:pt x="453348" y="444607"/>
                </a:lnTo>
                <a:lnTo>
                  <a:pt x="436081" y="410111"/>
                </a:lnTo>
                <a:lnTo>
                  <a:pt x="400638" y="345006"/>
                </a:lnTo>
                <a:lnTo>
                  <a:pt x="382473" y="314445"/>
                </a:lnTo>
                <a:lnTo>
                  <a:pt x="379669" y="310006"/>
                </a:lnTo>
                <a:close/>
              </a:path>
              <a:path w="826770" h="2816225">
                <a:moveTo>
                  <a:pt x="206756" y="0"/>
                </a:moveTo>
                <a:lnTo>
                  <a:pt x="0" y="124587"/>
                </a:lnTo>
                <a:lnTo>
                  <a:pt x="206756" y="413384"/>
                </a:lnTo>
                <a:lnTo>
                  <a:pt x="206629" y="310006"/>
                </a:lnTo>
                <a:lnTo>
                  <a:pt x="379669" y="310006"/>
                </a:lnTo>
                <a:lnTo>
                  <a:pt x="345288" y="257423"/>
                </a:lnTo>
                <a:lnTo>
                  <a:pt x="306999" y="206025"/>
                </a:lnTo>
                <a:lnTo>
                  <a:pt x="267653" y="160441"/>
                </a:lnTo>
                <a:lnTo>
                  <a:pt x="227297" y="120859"/>
                </a:lnTo>
                <a:lnTo>
                  <a:pt x="206756" y="103377"/>
                </a:lnTo>
                <a:lnTo>
                  <a:pt x="20675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17610" y="3660140"/>
            <a:ext cx="826769" cy="2691765"/>
          </a:xfrm>
          <a:custGeom>
            <a:avLst/>
            <a:gdLst/>
            <a:ahLst/>
            <a:cxnLst/>
            <a:rect l="l" t="t" r="r" b="b"/>
            <a:pathLst>
              <a:path w="826770" h="2691765">
                <a:moveTo>
                  <a:pt x="826135" y="0"/>
                </a:moveTo>
                <a:lnTo>
                  <a:pt x="824933" y="70326"/>
                </a:lnTo>
                <a:lnTo>
                  <a:pt x="823141" y="140127"/>
                </a:lnTo>
                <a:lnTo>
                  <a:pt x="820767" y="209379"/>
                </a:lnTo>
                <a:lnTo>
                  <a:pt x="817819" y="278058"/>
                </a:lnTo>
                <a:lnTo>
                  <a:pt x="814304" y="346140"/>
                </a:lnTo>
                <a:lnTo>
                  <a:pt x="810231" y="413603"/>
                </a:lnTo>
                <a:lnTo>
                  <a:pt x="805606" y="480422"/>
                </a:lnTo>
                <a:lnTo>
                  <a:pt x="800439" y="546574"/>
                </a:lnTo>
                <a:lnTo>
                  <a:pt x="794736" y="612036"/>
                </a:lnTo>
                <a:lnTo>
                  <a:pt x="788506" y="676783"/>
                </a:lnTo>
                <a:lnTo>
                  <a:pt x="781756" y="740794"/>
                </a:lnTo>
                <a:lnTo>
                  <a:pt x="774495" y="804043"/>
                </a:lnTo>
                <a:lnTo>
                  <a:pt x="766729" y="866507"/>
                </a:lnTo>
                <a:lnTo>
                  <a:pt x="758468" y="928164"/>
                </a:lnTo>
                <a:lnTo>
                  <a:pt x="749718" y="988988"/>
                </a:lnTo>
                <a:lnTo>
                  <a:pt x="740487" y="1048958"/>
                </a:lnTo>
                <a:lnTo>
                  <a:pt x="730784" y="1108049"/>
                </a:lnTo>
                <a:lnTo>
                  <a:pt x="720616" y="1166237"/>
                </a:lnTo>
                <a:lnTo>
                  <a:pt x="709991" y="1223500"/>
                </a:lnTo>
                <a:lnTo>
                  <a:pt x="698917" y="1279814"/>
                </a:lnTo>
                <a:lnTo>
                  <a:pt x="687401" y="1335155"/>
                </a:lnTo>
                <a:lnTo>
                  <a:pt x="675452" y="1389499"/>
                </a:lnTo>
                <a:lnTo>
                  <a:pt x="663077" y="1442824"/>
                </a:lnTo>
                <a:lnTo>
                  <a:pt x="650284" y="1495105"/>
                </a:lnTo>
                <a:lnTo>
                  <a:pt x="637081" y="1546319"/>
                </a:lnTo>
                <a:lnTo>
                  <a:pt x="623475" y="1596443"/>
                </a:lnTo>
                <a:lnTo>
                  <a:pt x="609475" y="1645453"/>
                </a:lnTo>
                <a:lnTo>
                  <a:pt x="595089" y="1693326"/>
                </a:lnTo>
                <a:lnTo>
                  <a:pt x="580324" y="1740037"/>
                </a:lnTo>
                <a:lnTo>
                  <a:pt x="565187" y="1785564"/>
                </a:lnTo>
                <a:lnTo>
                  <a:pt x="549688" y="1829883"/>
                </a:lnTo>
                <a:lnTo>
                  <a:pt x="533833" y="1872970"/>
                </a:lnTo>
                <a:lnTo>
                  <a:pt x="517630" y="1914802"/>
                </a:lnTo>
                <a:lnTo>
                  <a:pt x="501088" y="1955356"/>
                </a:lnTo>
                <a:lnTo>
                  <a:pt x="484214" y="1994607"/>
                </a:lnTo>
                <a:lnTo>
                  <a:pt x="467016" y="2032533"/>
                </a:lnTo>
                <a:lnTo>
                  <a:pt x="449501" y="2069109"/>
                </a:lnTo>
                <a:lnTo>
                  <a:pt x="431679" y="2104313"/>
                </a:lnTo>
                <a:lnTo>
                  <a:pt x="413555" y="2138120"/>
                </a:lnTo>
                <a:lnTo>
                  <a:pt x="376437" y="2201452"/>
                </a:lnTo>
                <a:lnTo>
                  <a:pt x="338211" y="2258916"/>
                </a:lnTo>
                <a:lnTo>
                  <a:pt x="298939" y="2310325"/>
                </a:lnTo>
                <a:lnTo>
                  <a:pt x="258683" y="2355490"/>
                </a:lnTo>
                <a:lnTo>
                  <a:pt x="217507" y="2394222"/>
                </a:lnTo>
                <a:lnTo>
                  <a:pt x="175472" y="2426335"/>
                </a:lnTo>
                <a:lnTo>
                  <a:pt x="132641" y="2451639"/>
                </a:lnTo>
                <a:lnTo>
                  <a:pt x="89077" y="2469946"/>
                </a:lnTo>
                <a:lnTo>
                  <a:pt x="44842" y="2481069"/>
                </a:lnTo>
                <a:lnTo>
                  <a:pt x="0" y="2484818"/>
                </a:lnTo>
                <a:lnTo>
                  <a:pt x="0" y="2691511"/>
                </a:lnTo>
                <a:lnTo>
                  <a:pt x="55013" y="2685787"/>
                </a:lnTo>
                <a:lnTo>
                  <a:pt x="98499" y="2673203"/>
                </a:lnTo>
                <a:lnTo>
                  <a:pt x="141271" y="2653736"/>
                </a:lnTo>
                <a:lnTo>
                  <a:pt x="183276" y="2627572"/>
                </a:lnTo>
                <a:lnTo>
                  <a:pt x="224457" y="2594897"/>
                </a:lnTo>
                <a:lnTo>
                  <a:pt x="264761" y="2555897"/>
                </a:lnTo>
                <a:lnTo>
                  <a:pt x="304132" y="2510758"/>
                </a:lnTo>
                <a:lnTo>
                  <a:pt x="342515" y="2459665"/>
                </a:lnTo>
                <a:lnTo>
                  <a:pt x="379856" y="2402805"/>
                </a:lnTo>
                <a:lnTo>
                  <a:pt x="416100" y="2340363"/>
                </a:lnTo>
                <a:lnTo>
                  <a:pt x="451193" y="2272526"/>
                </a:lnTo>
                <a:lnTo>
                  <a:pt x="468290" y="2236642"/>
                </a:lnTo>
                <a:lnTo>
                  <a:pt x="485078" y="2199478"/>
                </a:lnTo>
                <a:lnTo>
                  <a:pt x="501551" y="2161059"/>
                </a:lnTo>
                <a:lnTo>
                  <a:pt x="517702" y="2121407"/>
                </a:lnTo>
                <a:lnTo>
                  <a:pt x="533524" y="2080546"/>
                </a:lnTo>
                <a:lnTo>
                  <a:pt x="549009" y="2038498"/>
                </a:lnTo>
                <a:lnTo>
                  <a:pt x="564153" y="1995287"/>
                </a:lnTo>
                <a:lnTo>
                  <a:pt x="578946" y="1950936"/>
                </a:lnTo>
                <a:lnTo>
                  <a:pt x="593383" y="1905469"/>
                </a:lnTo>
                <a:lnTo>
                  <a:pt x="607456" y="1858908"/>
                </a:lnTo>
                <a:lnTo>
                  <a:pt x="621160" y="1811277"/>
                </a:lnTo>
                <a:lnTo>
                  <a:pt x="634486" y="1762600"/>
                </a:lnTo>
                <a:lnTo>
                  <a:pt x="647428" y="1712898"/>
                </a:lnTo>
                <a:lnTo>
                  <a:pt x="659980" y="1662197"/>
                </a:lnTo>
                <a:lnTo>
                  <a:pt x="672134" y="1610518"/>
                </a:lnTo>
                <a:lnTo>
                  <a:pt x="683884" y="1557885"/>
                </a:lnTo>
                <a:lnTo>
                  <a:pt x="695222" y="1504321"/>
                </a:lnTo>
                <a:lnTo>
                  <a:pt x="706142" y="1449851"/>
                </a:lnTo>
                <a:lnTo>
                  <a:pt x="716637" y="1394495"/>
                </a:lnTo>
                <a:lnTo>
                  <a:pt x="726701" y="1338279"/>
                </a:lnTo>
                <a:lnTo>
                  <a:pt x="736325" y="1281225"/>
                </a:lnTo>
                <a:lnTo>
                  <a:pt x="745504" y="1223357"/>
                </a:lnTo>
                <a:lnTo>
                  <a:pt x="754231" y="1164697"/>
                </a:lnTo>
                <a:lnTo>
                  <a:pt x="762498" y="1105269"/>
                </a:lnTo>
                <a:lnTo>
                  <a:pt x="770299" y="1045097"/>
                </a:lnTo>
                <a:lnTo>
                  <a:pt x="777627" y="984202"/>
                </a:lnTo>
                <a:lnTo>
                  <a:pt x="784476" y="922610"/>
                </a:lnTo>
                <a:lnTo>
                  <a:pt x="790837" y="860342"/>
                </a:lnTo>
                <a:lnTo>
                  <a:pt x="796706" y="797423"/>
                </a:lnTo>
                <a:lnTo>
                  <a:pt x="802073" y="733874"/>
                </a:lnTo>
                <a:lnTo>
                  <a:pt x="806934" y="669721"/>
                </a:lnTo>
                <a:lnTo>
                  <a:pt x="811280" y="604985"/>
                </a:lnTo>
                <a:lnTo>
                  <a:pt x="815106" y="539690"/>
                </a:lnTo>
                <a:lnTo>
                  <a:pt x="818404" y="473860"/>
                </a:lnTo>
                <a:lnTo>
                  <a:pt x="821167" y="407517"/>
                </a:lnTo>
                <a:lnTo>
                  <a:pt x="823389" y="340685"/>
                </a:lnTo>
                <a:lnTo>
                  <a:pt x="825062" y="273387"/>
                </a:lnTo>
                <a:lnTo>
                  <a:pt x="826180" y="205646"/>
                </a:lnTo>
                <a:lnTo>
                  <a:pt x="826714" y="140127"/>
                </a:lnTo>
                <a:lnTo>
                  <a:pt x="826723" y="68929"/>
                </a:lnTo>
                <a:lnTo>
                  <a:pt x="826135" y="0"/>
                </a:lnTo>
                <a:close/>
              </a:path>
            </a:pathLst>
          </a:custGeom>
          <a:solidFill>
            <a:srgbClr val="CD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17610" y="947419"/>
            <a:ext cx="826769" cy="5404485"/>
          </a:xfrm>
          <a:custGeom>
            <a:avLst/>
            <a:gdLst/>
            <a:ahLst/>
            <a:cxnLst/>
            <a:rect l="l" t="t" r="r" b="b"/>
            <a:pathLst>
              <a:path w="826770" h="5404485">
                <a:moveTo>
                  <a:pt x="826770" y="2816097"/>
                </a:moveTo>
                <a:lnTo>
                  <a:pt x="826498" y="2749457"/>
                </a:lnTo>
                <a:lnTo>
                  <a:pt x="825688" y="2683159"/>
                </a:lnTo>
                <a:lnTo>
                  <a:pt x="824345" y="2617227"/>
                </a:lnTo>
                <a:lnTo>
                  <a:pt x="822474" y="2551686"/>
                </a:lnTo>
                <a:lnTo>
                  <a:pt x="820082" y="2486559"/>
                </a:lnTo>
                <a:lnTo>
                  <a:pt x="817175" y="2421869"/>
                </a:lnTo>
                <a:lnTo>
                  <a:pt x="813758" y="2357640"/>
                </a:lnTo>
                <a:lnTo>
                  <a:pt x="809837" y="2293895"/>
                </a:lnTo>
                <a:lnTo>
                  <a:pt x="805418" y="2230659"/>
                </a:lnTo>
                <a:lnTo>
                  <a:pt x="800507" y="2167955"/>
                </a:lnTo>
                <a:lnTo>
                  <a:pt x="795110" y="2105806"/>
                </a:lnTo>
                <a:lnTo>
                  <a:pt x="789232" y="2044236"/>
                </a:lnTo>
                <a:lnTo>
                  <a:pt x="782880" y="1983269"/>
                </a:lnTo>
                <a:lnTo>
                  <a:pt x="776059" y="1922929"/>
                </a:lnTo>
                <a:lnTo>
                  <a:pt x="768774" y="1863238"/>
                </a:lnTo>
                <a:lnTo>
                  <a:pt x="761033" y="1804221"/>
                </a:lnTo>
                <a:lnTo>
                  <a:pt x="752841" y="1745901"/>
                </a:lnTo>
                <a:lnTo>
                  <a:pt x="744203" y="1688302"/>
                </a:lnTo>
                <a:lnTo>
                  <a:pt x="735125" y="1631448"/>
                </a:lnTo>
                <a:lnTo>
                  <a:pt x="725614" y="1575361"/>
                </a:lnTo>
                <a:lnTo>
                  <a:pt x="715675" y="1520067"/>
                </a:lnTo>
                <a:lnTo>
                  <a:pt x="705313" y="1465587"/>
                </a:lnTo>
                <a:lnTo>
                  <a:pt x="694536" y="1411947"/>
                </a:lnTo>
                <a:lnTo>
                  <a:pt x="683348" y="1359169"/>
                </a:lnTo>
                <a:lnTo>
                  <a:pt x="671755" y="1307278"/>
                </a:lnTo>
                <a:lnTo>
                  <a:pt x="659764" y="1256296"/>
                </a:lnTo>
                <a:lnTo>
                  <a:pt x="647380" y="1206247"/>
                </a:lnTo>
                <a:lnTo>
                  <a:pt x="634609" y="1157156"/>
                </a:lnTo>
                <a:lnTo>
                  <a:pt x="621457" y="1109045"/>
                </a:lnTo>
                <a:lnTo>
                  <a:pt x="607929" y="1061939"/>
                </a:lnTo>
                <a:lnTo>
                  <a:pt x="594032" y="1015860"/>
                </a:lnTo>
                <a:lnTo>
                  <a:pt x="579771" y="970834"/>
                </a:lnTo>
                <a:lnTo>
                  <a:pt x="565153" y="926882"/>
                </a:lnTo>
                <a:lnTo>
                  <a:pt x="550182" y="884029"/>
                </a:lnTo>
                <a:lnTo>
                  <a:pt x="534865" y="842298"/>
                </a:lnTo>
                <a:lnTo>
                  <a:pt x="519208" y="801714"/>
                </a:lnTo>
                <a:lnTo>
                  <a:pt x="503216" y="762299"/>
                </a:lnTo>
                <a:lnTo>
                  <a:pt x="486896" y="724077"/>
                </a:lnTo>
                <a:lnTo>
                  <a:pt x="470253" y="687072"/>
                </a:lnTo>
                <a:lnTo>
                  <a:pt x="453293" y="651308"/>
                </a:lnTo>
                <a:lnTo>
                  <a:pt x="436022" y="616808"/>
                </a:lnTo>
                <a:lnTo>
                  <a:pt x="400570" y="551695"/>
                </a:lnTo>
                <a:lnTo>
                  <a:pt x="363944" y="491921"/>
                </a:lnTo>
                <a:lnTo>
                  <a:pt x="326190" y="437677"/>
                </a:lnTo>
                <a:lnTo>
                  <a:pt x="287354" y="389150"/>
                </a:lnTo>
                <a:lnTo>
                  <a:pt x="247485" y="346530"/>
                </a:lnTo>
                <a:lnTo>
                  <a:pt x="206629" y="310006"/>
                </a:lnTo>
                <a:lnTo>
                  <a:pt x="206756" y="413384"/>
                </a:lnTo>
                <a:lnTo>
                  <a:pt x="0" y="124587"/>
                </a:lnTo>
                <a:lnTo>
                  <a:pt x="206756" y="0"/>
                </a:lnTo>
                <a:lnTo>
                  <a:pt x="206756" y="103377"/>
                </a:lnTo>
                <a:lnTo>
                  <a:pt x="227297" y="120859"/>
                </a:lnTo>
                <a:lnTo>
                  <a:pt x="267653" y="160441"/>
                </a:lnTo>
                <a:lnTo>
                  <a:pt x="306999" y="206025"/>
                </a:lnTo>
                <a:lnTo>
                  <a:pt x="345288" y="257423"/>
                </a:lnTo>
                <a:lnTo>
                  <a:pt x="382473" y="314445"/>
                </a:lnTo>
                <a:lnTo>
                  <a:pt x="418509" y="376903"/>
                </a:lnTo>
                <a:lnTo>
                  <a:pt x="453348" y="444607"/>
                </a:lnTo>
                <a:lnTo>
                  <a:pt x="470304" y="480367"/>
                </a:lnTo>
                <a:lnTo>
                  <a:pt x="486943" y="517368"/>
                </a:lnTo>
                <a:lnTo>
                  <a:pt x="503260" y="555586"/>
                </a:lnTo>
                <a:lnTo>
                  <a:pt x="519248" y="594998"/>
                </a:lnTo>
                <a:lnTo>
                  <a:pt x="534902" y="635579"/>
                </a:lnTo>
                <a:lnTo>
                  <a:pt x="550215" y="677306"/>
                </a:lnTo>
                <a:lnTo>
                  <a:pt x="565183" y="720156"/>
                </a:lnTo>
                <a:lnTo>
                  <a:pt x="579799" y="764106"/>
                </a:lnTo>
                <a:lnTo>
                  <a:pt x="594057" y="809130"/>
                </a:lnTo>
                <a:lnTo>
                  <a:pt x="607952" y="855206"/>
                </a:lnTo>
                <a:lnTo>
                  <a:pt x="621478" y="902310"/>
                </a:lnTo>
                <a:lnTo>
                  <a:pt x="634628" y="950419"/>
                </a:lnTo>
                <a:lnTo>
                  <a:pt x="647397" y="999508"/>
                </a:lnTo>
                <a:lnTo>
                  <a:pt x="659779" y="1049555"/>
                </a:lnTo>
                <a:lnTo>
                  <a:pt x="671769" y="1100535"/>
                </a:lnTo>
                <a:lnTo>
                  <a:pt x="683360" y="1152425"/>
                </a:lnTo>
                <a:lnTo>
                  <a:pt x="694546" y="1205201"/>
                </a:lnTo>
                <a:lnTo>
                  <a:pt x="705322" y="1258841"/>
                </a:lnTo>
                <a:lnTo>
                  <a:pt x="715682" y="1313319"/>
                </a:lnTo>
                <a:lnTo>
                  <a:pt x="725621" y="1368612"/>
                </a:lnTo>
                <a:lnTo>
                  <a:pt x="735131" y="1424698"/>
                </a:lnTo>
                <a:lnTo>
                  <a:pt x="744208" y="1481551"/>
                </a:lnTo>
                <a:lnTo>
                  <a:pt x="752845" y="1539149"/>
                </a:lnTo>
                <a:lnTo>
                  <a:pt x="761037" y="1597469"/>
                </a:lnTo>
                <a:lnTo>
                  <a:pt x="768777" y="1656485"/>
                </a:lnTo>
                <a:lnTo>
                  <a:pt x="776061" y="1716175"/>
                </a:lnTo>
                <a:lnTo>
                  <a:pt x="782882" y="1776515"/>
                </a:lnTo>
                <a:lnTo>
                  <a:pt x="789234" y="1837482"/>
                </a:lnTo>
                <a:lnTo>
                  <a:pt x="795111" y="1899051"/>
                </a:lnTo>
                <a:lnTo>
                  <a:pt x="800508" y="1961200"/>
                </a:lnTo>
                <a:lnTo>
                  <a:pt x="805419" y="2023904"/>
                </a:lnTo>
                <a:lnTo>
                  <a:pt x="809837" y="2087140"/>
                </a:lnTo>
                <a:lnTo>
                  <a:pt x="813758" y="2150884"/>
                </a:lnTo>
                <a:lnTo>
                  <a:pt x="817175" y="2215113"/>
                </a:lnTo>
                <a:lnTo>
                  <a:pt x="820082" y="2279803"/>
                </a:lnTo>
                <a:lnTo>
                  <a:pt x="822474" y="2344930"/>
                </a:lnTo>
                <a:lnTo>
                  <a:pt x="824345" y="2410471"/>
                </a:lnTo>
                <a:lnTo>
                  <a:pt x="825688" y="2476403"/>
                </a:lnTo>
                <a:lnTo>
                  <a:pt x="826498" y="2542701"/>
                </a:lnTo>
                <a:lnTo>
                  <a:pt x="826770" y="2609341"/>
                </a:lnTo>
                <a:lnTo>
                  <a:pt x="826770" y="2816097"/>
                </a:lnTo>
                <a:lnTo>
                  <a:pt x="826472" y="2886173"/>
                </a:lnTo>
                <a:lnTo>
                  <a:pt x="825586" y="2955789"/>
                </a:lnTo>
                <a:lnTo>
                  <a:pt x="824117" y="3024921"/>
                </a:lnTo>
                <a:lnTo>
                  <a:pt x="822074" y="3093546"/>
                </a:lnTo>
                <a:lnTo>
                  <a:pt x="819464" y="3161642"/>
                </a:lnTo>
                <a:lnTo>
                  <a:pt x="816295" y="3229183"/>
                </a:lnTo>
                <a:lnTo>
                  <a:pt x="812573" y="3296147"/>
                </a:lnTo>
                <a:lnTo>
                  <a:pt x="808308" y="3362511"/>
                </a:lnTo>
                <a:lnTo>
                  <a:pt x="803505" y="3428250"/>
                </a:lnTo>
                <a:lnTo>
                  <a:pt x="798173" y="3493341"/>
                </a:lnTo>
                <a:lnTo>
                  <a:pt x="792319" y="3557762"/>
                </a:lnTo>
                <a:lnTo>
                  <a:pt x="785950" y="3621487"/>
                </a:lnTo>
                <a:lnTo>
                  <a:pt x="779075" y="3684495"/>
                </a:lnTo>
                <a:lnTo>
                  <a:pt x="771700" y="3746761"/>
                </a:lnTo>
                <a:lnTo>
                  <a:pt x="763834" y="3808262"/>
                </a:lnTo>
                <a:lnTo>
                  <a:pt x="755483" y="3868975"/>
                </a:lnTo>
                <a:lnTo>
                  <a:pt x="746655" y="3928875"/>
                </a:lnTo>
                <a:lnTo>
                  <a:pt x="737358" y="3987940"/>
                </a:lnTo>
                <a:lnTo>
                  <a:pt x="727598" y="4046146"/>
                </a:lnTo>
                <a:lnTo>
                  <a:pt x="717385" y="4103469"/>
                </a:lnTo>
                <a:lnTo>
                  <a:pt x="706724" y="4159887"/>
                </a:lnTo>
                <a:lnTo>
                  <a:pt x="695625" y="4215375"/>
                </a:lnTo>
                <a:lnTo>
                  <a:pt x="684093" y="4269911"/>
                </a:lnTo>
                <a:lnTo>
                  <a:pt x="672137" y="4323470"/>
                </a:lnTo>
                <a:lnTo>
                  <a:pt x="659764" y="4376029"/>
                </a:lnTo>
                <a:lnTo>
                  <a:pt x="646981" y="4427565"/>
                </a:lnTo>
                <a:lnTo>
                  <a:pt x="633797" y="4478054"/>
                </a:lnTo>
                <a:lnTo>
                  <a:pt x="620219" y="4527473"/>
                </a:lnTo>
                <a:lnTo>
                  <a:pt x="606253" y="4575798"/>
                </a:lnTo>
                <a:lnTo>
                  <a:pt x="591909" y="4623006"/>
                </a:lnTo>
                <a:lnTo>
                  <a:pt x="577192" y="4669073"/>
                </a:lnTo>
                <a:lnTo>
                  <a:pt x="562111" y="4713976"/>
                </a:lnTo>
                <a:lnTo>
                  <a:pt x="546673" y="4757691"/>
                </a:lnTo>
                <a:lnTo>
                  <a:pt x="530886" y="4800196"/>
                </a:lnTo>
                <a:lnTo>
                  <a:pt x="514757" y="4841466"/>
                </a:lnTo>
                <a:lnTo>
                  <a:pt x="498294" y="4881477"/>
                </a:lnTo>
                <a:lnTo>
                  <a:pt x="481504" y="4920207"/>
                </a:lnTo>
                <a:lnTo>
                  <a:pt x="464394" y="4957632"/>
                </a:lnTo>
                <a:lnTo>
                  <a:pt x="446973" y="4993729"/>
                </a:lnTo>
                <a:lnTo>
                  <a:pt x="429247" y="5028474"/>
                </a:lnTo>
                <a:lnTo>
                  <a:pt x="392913" y="5093813"/>
                </a:lnTo>
                <a:lnTo>
                  <a:pt x="355452" y="5153463"/>
                </a:lnTo>
                <a:lnTo>
                  <a:pt x="316923" y="5207236"/>
                </a:lnTo>
                <a:lnTo>
                  <a:pt x="277387" y="5254943"/>
                </a:lnTo>
                <a:lnTo>
                  <a:pt x="236904" y="5296397"/>
                </a:lnTo>
                <a:lnTo>
                  <a:pt x="195534" y="5331411"/>
                </a:lnTo>
                <a:lnTo>
                  <a:pt x="153337" y="5359796"/>
                </a:lnTo>
                <a:lnTo>
                  <a:pt x="110373" y="5381364"/>
                </a:lnTo>
                <a:lnTo>
                  <a:pt x="66701" y="5395928"/>
                </a:lnTo>
                <a:lnTo>
                  <a:pt x="22383" y="5403300"/>
                </a:lnTo>
                <a:lnTo>
                  <a:pt x="0" y="5404231"/>
                </a:lnTo>
                <a:lnTo>
                  <a:pt x="0" y="5197538"/>
                </a:lnTo>
                <a:lnTo>
                  <a:pt x="22493" y="5196597"/>
                </a:lnTo>
                <a:lnTo>
                  <a:pt x="44842" y="5193789"/>
                </a:lnTo>
                <a:lnTo>
                  <a:pt x="89077" y="5182666"/>
                </a:lnTo>
                <a:lnTo>
                  <a:pt x="132641" y="5164359"/>
                </a:lnTo>
                <a:lnTo>
                  <a:pt x="175472" y="5139055"/>
                </a:lnTo>
                <a:lnTo>
                  <a:pt x="217507" y="5106942"/>
                </a:lnTo>
                <a:lnTo>
                  <a:pt x="258683" y="5068210"/>
                </a:lnTo>
                <a:lnTo>
                  <a:pt x="298939" y="5023045"/>
                </a:lnTo>
                <a:lnTo>
                  <a:pt x="338211" y="4971636"/>
                </a:lnTo>
                <a:lnTo>
                  <a:pt x="376437" y="4914172"/>
                </a:lnTo>
                <a:lnTo>
                  <a:pt x="413555" y="4850840"/>
                </a:lnTo>
                <a:lnTo>
                  <a:pt x="431679" y="4817033"/>
                </a:lnTo>
                <a:lnTo>
                  <a:pt x="449501" y="4781829"/>
                </a:lnTo>
                <a:lnTo>
                  <a:pt x="467016" y="4745253"/>
                </a:lnTo>
                <a:lnTo>
                  <a:pt x="484214" y="4707327"/>
                </a:lnTo>
                <a:lnTo>
                  <a:pt x="501088" y="4668076"/>
                </a:lnTo>
                <a:lnTo>
                  <a:pt x="517630" y="4627522"/>
                </a:lnTo>
                <a:lnTo>
                  <a:pt x="533833" y="4585690"/>
                </a:lnTo>
                <a:lnTo>
                  <a:pt x="549688" y="4542603"/>
                </a:lnTo>
                <a:lnTo>
                  <a:pt x="565187" y="4498284"/>
                </a:lnTo>
                <a:lnTo>
                  <a:pt x="580324" y="4452757"/>
                </a:lnTo>
                <a:lnTo>
                  <a:pt x="595089" y="4406046"/>
                </a:lnTo>
                <a:lnTo>
                  <a:pt x="609475" y="4358173"/>
                </a:lnTo>
                <a:lnTo>
                  <a:pt x="623475" y="4309163"/>
                </a:lnTo>
                <a:lnTo>
                  <a:pt x="637081" y="4259039"/>
                </a:lnTo>
                <a:lnTo>
                  <a:pt x="650284" y="4207825"/>
                </a:lnTo>
                <a:lnTo>
                  <a:pt x="663077" y="4155544"/>
                </a:lnTo>
                <a:lnTo>
                  <a:pt x="675452" y="4102219"/>
                </a:lnTo>
                <a:lnTo>
                  <a:pt x="687401" y="4047875"/>
                </a:lnTo>
                <a:lnTo>
                  <a:pt x="698917" y="3992534"/>
                </a:lnTo>
                <a:lnTo>
                  <a:pt x="709991" y="3936220"/>
                </a:lnTo>
                <a:lnTo>
                  <a:pt x="720616" y="3878957"/>
                </a:lnTo>
                <a:lnTo>
                  <a:pt x="730784" y="3820769"/>
                </a:lnTo>
                <a:lnTo>
                  <a:pt x="740487" y="3761678"/>
                </a:lnTo>
                <a:lnTo>
                  <a:pt x="749718" y="3701708"/>
                </a:lnTo>
                <a:lnTo>
                  <a:pt x="758468" y="3640884"/>
                </a:lnTo>
                <a:lnTo>
                  <a:pt x="766729" y="3579227"/>
                </a:lnTo>
                <a:lnTo>
                  <a:pt x="774495" y="3516763"/>
                </a:lnTo>
                <a:lnTo>
                  <a:pt x="781756" y="3453514"/>
                </a:lnTo>
                <a:lnTo>
                  <a:pt x="788506" y="3389503"/>
                </a:lnTo>
                <a:lnTo>
                  <a:pt x="794736" y="3324756"/>
                </a:lnTo>
                <a:lnTo>
                  <a:pt x="800439" y="3259294"/>
                </a:lnTo>
                <a:lnTo>
                  <a:pt x="805606" y="3193142"/>
                </a:lnTo>
                <a:lnTo>
                  <a:pt x="810231" y="3126323"/>
                </a:lnTo>
                <a:lnTo>
                  <a:pt x="814304" y="3058860"/>
                </a:lnTo>
                <a:lnTo>
                  <a:pt x="817819" y="2990778"/>
                </a:lnTo>
                <a:lnTo>
                  <a:pt x="820767" y="2922099"/>
                </a:lnTo>
                <a:lnTo>
                  <a:pt x="823141" y="2852847"/>
                </a:lnTo>
                <a:lnTo>
                  <a:pt x="824933" y="2783046"/>
                </a:lnTo>
                <a:lnTo>
                  <a:pt x="826135" y="2712719"/>
                </a:lnTo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0" y="53339"/>
            <a:ext cx="3170681" cy="117043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27481" y="42671"/>
            <a:ext cx="2269236" cy="124053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80" y="76581"/>
            <a:ext cx="3124200" cy="107823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80" y="76581"/>
            <a:ext cx="3124200" cy="1078230"/>
          </a:xfrm>
          <a:custGeom>
            <a:avLst/>
            <a:gdLst/>
            <a:ahLst/>
            <a:cxnLst/>
            <a:rect l="l" t="t" r="r" b="b"/>
            <a:pathLst>
              <a:path w="3124200" h="1078230">
                <a:moveTo>
                  <a:pt x="0" y="1078230"/>
                </a:moveTo>
                <a:lnTo>
                  <a:pt x="3124200" y="1078230"/>
                </a:lnTo>
                <a:lnTo>
                  <a:pt x="3124200" y="0"/>
                </a:lnTo>
                <a:lnTo>
                  <a:pt x="0" y="0"/>
                </a:lnTo>
                <a:lnTo>
                  <a:pt x="0" y="1078230"/>
                </a:lnTo>
                <a:close/>
              </a:path>
            </a:pathLst>
          </a:custGeom>
          <a:ln w="9905">
            <a:solidFill>
              <a:srgbClr val="9661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785113" y="120650"/>
            <a:ext cx="1552575" cy="250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F8F8F8"/>
                </a:solidFill>
                <a:latin typeface="Tahoma"/>
                <a:cs typeface="Tahoma"/>
              </a:rPr>
              <a:t>Sharin</a:t>
            </a:r>
            <a:r>
              <a:rPr sz="1600" b="1" spc="5" dirty="0">
                <a:solidFill>
                  <a:srgbClr val="F8F8F8"/>
                </a:solidFill>
                <a:latin typeface="Tahoma"/>
                <a:cs typeface="Tahoma"/>
              </a:rPr>
              <a:t>g</a:t>
            </a:r>
            <a:r>
              <a:rPr sz="1600" b="1" spc="-5" dirty="0">
                <a:solidFill>
                  <a:srgbClr val="F8F8F8"/>
                </a:solidFill>
                <a:latin typeface="Tahoma"/>
                <a:cs typeface="Tahoma"/>
              </a:rPr>
              <a:t>/Utility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77850" y="364490"/>
            <a:ext cx="1968500" cy="738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600" b="1" spc="-5" dirty="0">
                <a:solidFill>
                  <a:srgbClr val="F8F8F8"/>
                </a:solidFill>
                <a:latin typeface="Tahoma"/>
                <a:cs typeface="Tahoma"/>
              </a:rPr>
              <a:t>Transfer/Feed</a:t>
            </a:r>
            <a:r>
              <a:rPr sz="1600" b="1" spc="10" dirty="0">
                <a:solidFill>
                  <a:srgbClr val="F8F8F8"/>
                </a:solidFill>
                <a:latin typeface="Tahoma"/>
                <a:cs typeface="Tahoma"/>
              </a:rPr>
              <a:t>b</a:t>
            </a:r>
            <a:r>
              <a:rPr sz="1600" b="1" dirty="0">
                <a:solidFill>
                  <a:srgbClr val="F8F8F8"/>
                </a:solidFill>
                <a:latin typeface="Tahoma"/>
                <a:cs typeface="Tahoma"/>
              </a:rPr>
              <a:t>ack </a:t>
            </a:r>
            <a:r>
              <a:rPr sz="1600" b="1" spc="-5" dirty="0">
                <a:solidFill>
                  <a:srgbClr val="F8F8F8"/>
                </a:solidFill>
                <a:latin typeface="Tahoma"/>
                <a:cs typeface="Tahoma"/>
              </a:rPr>
              <a:t>Improve</a:t>
            </a:r>
            <a:r>
              <a:rPr sz="1600" b="1" spc="5" dirty="0">
                <a:solidFill>
                  <a:srgbClr val="F8F8F8"/>
                </a:solidFill>
                <a:latin typeface="Tahoma"/>
                <a:cs typeface="Tahoma"/>
              </a:rPr>
              <a:t>m</a:t>
            </a:r>
            <a:r>
              <a:rPr sz="1600" b="1" dirty="0">
                <a:solidFill>
                  <a:srgbClr val="F8F8F8"/>
                </a:solidFill>
                <a:latin typeface="Tahoma"/>
                <a:cs typeface="Tahoma"/>
              </a:rPr>
              <a:t>ent </a:t>
            </a:r>
            <a:r>
              <a:rPr sz="1600" b="1" spc="-5" dirty="0">
                <a:solidFill>
                  <a:srgbClr val="F8F8F8"/>
                </a:solidFill>
                <a:latin typeface="Tahoma"/>
                <a:cs typeface="Tahoma"/>
              </a:rPr>
              <a:t>Develop</a:t>
            </a:r>
            <a:r>
              <a:rPr sz="1600" b="1" spc="5" dirty="0">
                <a:solidFill>
                  <a:srgbClr val="F8F8F8"/>
                </a:solidFill>
                <a:latin typeface="Tahoma"/>
                <a:cs typeface="Tahoma"/>
              </a:rPr>
              <a:t>m</a:t>
            </a:r>
            <a:r>
              <a:rPr sz="1600" b="1" dirty="0">
                <a:solidFill>
                  <a:srgbClr val="F8F8F8"/>
                </a:solidFill>
                <a:latin typeface="Tahoma"/>
                <a:cs typeface="Tahoma"/>
              </a:rPr>
              <a:t>ent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6624" y="829436"/>
            <a:ext cx="824230" cy="2785745"/>
          </a:xfrm>
          <a:custGeom>
            <a:avLst/>
            <a:gdLst/>
            <a:ahLst/>
            <a:cxnLst/>
            <a:rect l="l" t="t" r="r" b="b"/>
            <a:pathLst>
              <a:path w="824230" h="2785745">
                <a:moveTo>
                  <a:pt x="617748" y="0"/>
                </a:moveTo>
                <a:lnTo>
                  <a:pt x="617748" y="102997"/>
                </a:lnTo>
                <a:lnTo>
                  <a:pt x="598110" y="120225"/>
                </a:lnTo>
                <a:lnTo>
                  <a:pt x="578696" y="138915"/>
                </a:lnTo>
                <a:lnTo>
                  <a:pt x="540557" y="180597"/>
                </a:lnTo>
                <a:lnTo>
                  <a:pt x="503371" y="227867"/>
                </a:lnTo>
                <a:lnTo>
                  <a:pt x="467179" y="280554"/>
                </a:lnTo>
                <a:lnTo>
                  <a:pt x="432019" y="338484"/>
                </a:lnTo>
                <a:lnTo>
                  <a:pt x="397932" y="401483"/>
                </a:lnTo>
                <a:lnTo>
                  <a:pt x="364958" y="469379"/>
                </a:lnTo>
                <a:lnTo>
                  <a:pt x="348901" y="505110"/>
                </a:lnTo>
                <a:lnTo>
                  <a:pt x="333136" y="541999"/>
                </a:lnTo>
                <a:lnTo>
                  <a:pt x="317670" y="580026"/>
                </a:lnTo>
                <a:lnTo>
                  <a:pt x="302507" y="619170"/>
                </a:lnTo>
                <a:lnTo>
                  <a:pt x="287651" y="659407"/>
                </a:lnTo>
                <a:lnTo>
                  <a:pt x="273109" y="700717"/>
                </a:lnTo>
                <a:lnTo>
                  <a:pt x="258885" y="743078"/>
                </a:lnTo>
                <a:lnTo>
                  <a:pt x="244983" y="786469"/>
                </a:lnTo>
                <a:lnTo>
                  <a:pt x="231410" y="830867"/>
                </a:lnTo>
                <a:lnTo>
                  <a:pt x="218169" y="876252"/>
                </a:lnTo>
                <a:lnTo>
                  <a:pt x="205267" y="922600"/>
                </a:lnTo>
                <a:lnTo>
                  <a:pt x="192707" y="969892"/>
                </a:lnTo>
                <a:lnTo>
                  <a:pt x="180495" y="1018105"/>
                </a:lnTo>
                <a:lnTo>
                  <a:pt x="168636" y="1067217"/>
                </a:lnTo>
                <a:lnTo>
                  <a:pt x="157134" y="1117208"/>
                </a:lnTo>
                <a:lnTo>
                  <a:pt x="145996" y="1168054"/>
                </a:lnTo>
                <a:lnTo>
                  <a:pt x="135225" y="1219736"/>
                </a:lnTo>
                <a:lnTo>
                  <a:pt x="124827" y="1272230"/>
                </a:lnTo>
                <a:lnTo>
                  <a:pt x="114806" y="1325515"/>
                </a:lnTo>
                <a:lnTo>
                  <a:pt x="105169" y="1379570"/>
                </a:lnTo>
                <a:lnTo>
                  <a:pt x="95919" y="1434373"/>
                </a:lnTo>
                <a:lnTo>
                  <a:pt x="87061" y="1489903"/>
                </a:lnTo>
                <a:lnTo>
                  <a:pt x="78601" y="1546137"/>
                </a:lnTo>
                <a:lnTo>
                  <a:pt x="70544" y="1603055"/>
                </a:lnTo>
                <a:lnTo>
                  <a:pt x="62894" y="1660634"/>
                </a:lnTo>
                <a:lnTo>
                  <a:pt x="55657" y="1718852"/>
                </a:lnTo>
                <a:lnTo>
                  <a:pt x="48838" y="1777689"/>
                </a:lnTo>
                <a:lnTo>
                  <a:pt x="42441" y="1837122"/>
                </a:lnTo>
                <a:lnTo>
                  <a:pt x="36471" y="1897131"/>
                </a:lnTo>
                <a:lnTo>
                  <a:pt x="30837" y="1958853"/>
                </a:lnTo>
                <a:lnTo>
                  <a:pt x="25805" y="2019178"/>
                </a:lnTo>
                <a:lnTo>
                  <a:pt x="21177" y="2080389"/>
                </a:lnTo>
                <a:lnTo>
                  <a:pt x="16967" y="2142480"/>
                </a:lnTo>
                <a:lnTo>
                  <a:pt x="13210" y="2205038"/>
                </a:lnTo>
                <a:lnTo>
                  <a:pt x="9910" y="2268041"/>
                </a:lnTo>
                <a:lnTo>
                  <a:pt x="7072" y="2331468"/>
                </a:lnTo>
                <a:lnTo>
                  <a:pt x="4701" y="2395296"/>
                </a:lnTo>
                <a:lnTo>
                  <a:pt x="2803" y="2459504"/>
                </a:lnTo>
                <a:lnTo>
                  <a:pt x="1382" y="2524071"/>
                </a:lnTo>
                <a:lnTo>
                  <a:pt x="444" y="2588975"/>
                </a:lnTo>
                <a:lnTo>
                  <a:pt x="0" y="2653137"/>
                </a:lnTo>
                <a:lnTo>
                  <a:pt x="33" y="2719706"/>
                </a:lnTo>
                <a:lnTo>
                  <a:pt x="571" y="2785491"/>
                </a:lnTo>
                <a:lnTo>
                  <a:pt x="1619" y="2719122"/>
                </a:lnTo>
                <a:lnTo>
                  <a:pt x="3167" y="2653137"/>
                </a:lnTo>
                <a:lnTo>
                  <a:pt x="5210" y="2587557"/>
                </a:lnTo>
                <a:lnTo>
                  <a:pt x="7743" y="2522403"/>
                </a:lnTo>
                <a:lnTo>
                  <a:pt x="10759" y="2457699"/>
                </a:lnTo>
                <a:lnTo>
                  <a:pt x="14254" y="2393466"/>
                </a:lnTo>
                <a:lnTo>
                  <a:pt x="18223" y="2329725"/>
                </a:lnTo>
                <a:lnTo>
                  <a:pt x="22658" y="2266499"/>
                </a:lnTo>
                <a:lnTo>
                  <a:pt x="27556" y="2203809"/>
                </a:lnTo>
                <a:lnTo>
                  <a:pt x="32911" y="2141678"/>
                </a:lnTo>
                <a:lnTo>
                  <a:pt x="38717" y="2080127"/>
                </a:lnTo>
                <a:lnTo>
                  <a:pt x="45012" y="2018785"/>
                </a:lnTo>
                <a:lnTo>
                  <a:pt x="51660" y="1958853"/>
                </a:lnTo>
                <a:lnTo>
                  <a:pt x="58787" y="1899174"/>
                </a:lnTo>
                <a:lnTo>
                  <a:pt x="66344" y="1840162"/>
                </a:lnTo>
                <a:lnTo>
                  <a:pt x="74324" y="1781841"/>
                </a:lnTo>
                <a:lnTo>
                  <a:pt x="82723" y="1724231"/>
                </a:lnTo>
                <a:lnTo>
                  <a:pt x="91534" y="1667354"/>
                </a:lnTo>
                <a:lnTo>
                  <a:pt x="100754" y="1611233"/>
                </a:lnTo>
                <a:lnTo>
                  <a:pt x="110375" y="1555889"/>
                </a:lnTo>
                <a:lnTo>
                  <a:pt x="120393" y="1501345"/>
                </a:lnTo>
                <a:lnTo>
                  <a:pt x="130803" y="1447621"/>
                </a:lnTo>
                <a:lnTo>
                  <a:pt x="141598" y="1394740"/>
                </a:lnTo>
                <a:lnTo>
                  <a:pt x="152773" y="1342724"/>
                </a:lnTo>
                <a:lnTo>
                  <a:pt x="164323" y="1291595"/>
                </a:lnTo>
                <a:lnTo>
                  <a:pt x="176243" y="1241375"/>
                </a:lnTo>
                <a:lnTo>
                  <a:pt x="188526" y="1192085"/>
                </a:lnTo>
                <a:lnTo>
                  <a:pt x="201168" y="1143747"/>
                </a:lnTo>
                <a:lnTo>
                  <a:pt x="214163" y="1096383"/>
                </a:lnTo>
                <a:lnTo>
                  <a:pt x="227505" y="1050016"/>
                </a:lnTo>
                <a:lnTo>
                  <a:pt x="241190" y="1004667"/>
                </a:lnTo>
                <a:lnTo>
                  <a:pt x="255211" y="960358"/>
                </a:lnTo>
                <a:lnTo>
                  <a:pt x="269563" y="917111"/>
                </a:lnTo>
                <a:lnTo>
                  <a:pt x="284241" y="874947"/>
                </a:lnTo>
                <a:lnTo>
                  <a:pt x="299239" y="833889"/>
                </a:lnTo>
                <a:lnTo>
                  <a:pt x="314552" y="793958"/>
                </a:lnTo>
                <a:lnTo>
                  <a:pt x="330175" y="755177"/>
                </a:lnTo>
                <a:lnTo>
                  <a:pt x="346101" y="717568"/>
                </a:lnTo>
                <a:lnTo>
                  <a:pt x="362326" y="681151"/>
                </a:lnTo>
                <a:lnTo>
                  <a:pt x="378843" y="645950"/>
                </a:lnTo>
                <a:lnTo>
                  <a:pt x="412736" y="579279"/>
                </a:lnTo>
                <a:lnTo>
                  <a:pt x="447734" y="517732"/>
                </a:lnTo>
                <a:lnTo>
                  <a:pt x="483795" y="461483"/>
                </a:lnTo>
                <a:lnTo>
                  <a:pt x="520876" y="410708"/>
                </a:lnTo>
                <a:lnTo>
                  <a:pt x="558931" y="365581"/>
                </a:lnTo>
                <a:lnTo>
                  <a:pt x="597918" y="326277"/>
                </a:lnTo>
                <a:lnTo>
                  <a:pt x="617748" y="308863"/>
                </a:lnTo>
                <a:lnTo>
                  <a:pt x="690741" y="308863"/>
                </a:lnTo>
                <a:lnTo>
                  <a:pt x="823678" y="121285"/>
                </a:lnTo>
                <a:lnTo>
                  <a:pt x="617748" y="0"/>
                </a:lnTo>
                <a:close/>
              </a:path>
              <a:path w="824230" h="2785745">
                <a:moveTo>
                  <a:pt x="690741" y="308863"/>
                </a:moveTo>
                <a:lnTo>
                  <a:pt x="617748" y="308863"/>
                </a:lnTo>
                <a:lnTo>
                  <a:pt x="617748" y="411861"/>
                </a:lnTo>
                <a:lnTo>
                  <a:pt x="690741" y="308863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6581" y="3512058"/>
            <a:ext cx="824230" cy="2870200"/>
          </a:xfrm>
          <a:custGeom>
            <a:avLst/>
            <a:gdLst/>
            <a:ahLst/>
            <a:cxnLst/>
            <a:rect l="l" t="t" r="r" b="b"/>
            <a:pathLst>
              <a:path w="824230" h="2870200">
                <a:moveTo>
                  <a:pt x="0" y="0"/>
                </a:moveTo>
                <a:lnTo>
                  <a:pt x="22" y="211515"/>
                </a:lnTo>
                <a:lnTo>
                  <a:pt x="286" y="276843"/>
                </a:lnTo>
                <a:lnTo>
                  <a:pt x="1141" y="347362"/>
                </a:lnTo>
                <a:lnTo>
                  <a:pt x="2589" y="418498"/>
                </a:lnTo>
                <a:lnTo>
                  <a:pt x="4529" y="486933"/>
                </a:lnTo>
                <a:lnTo>
                  <a:pt x="7047" y="555940"/>
                </a:lnTo>
                <a:lnTo>
                  <a:pt x="10105" y="624396"/>
                </a:lnTo>
                <a:lnTo>
                  <a:pt x="13696" y="692280"/>
                </a:lnTo>
                <a:lnTo>
                  <a:pt x="17813" y="759568"/>
                </a:lnTo>
                <a:lnTo>
                  <a:pt x="22448" y="826237"/>
                </a:lnTo>
                <a:lnTo>
                  <a:pt x="27596" y="892263"/>
                </a:lnTo>
                <a:lnTo>
                  <a:pt x="33247" y="957625"/>
                </a:lnTo>
                <a:lnTo>
                  <a:pt x="39396" y="1022298"/>
                </a:lnTo>
                <a:lnTo>
                  <a:pt x="46036" y="1086261"/>
                </a:lnTo>
                <a:lnTo>
                  <a:pt x="53158" y="1149489"/>
                </a:lnTo>
                <a:lnTo>
                  <a:pt x="60756" y="1211960"/>
                </a:lnTo>
                <a:lnTo>
                  <a:pt x="68824" y="1273651"/>
                </a:lnTo>
                <a:lnTo>
                  <a:pt x="77353" y="1334539"/>
                </a:lnTo>
                <a:lnTo>
                  <a:pt x="86337" y="1394601"/>
                </a:lnTo>
                <a:lnTo>
                  <a:pt x="95768" y="1453814"/>
                </a:lnTo>
                <a:lnTo>
                  <a:pt x="105640" y="1512154"/>
                </a:lnTo>
                <a:lnTo>
                  <a:pt x="115945" y="1569599"/>
                </a:lnTo>
                <a:lnTo>
                  <a:pt x="126676" y="1626126"/>
                </a:lnTo>
                <a:lnTo>
                  <a:pt x="137827" y="1681712"/>
                </a:lnTo>
                <a:lnTo>
                  <a:pt x="149389" y="1736334"/>
                </a:lnTo>
                <a:lnTo>
                  <a:pt x="161356" y="1789968"/>
                </a:lnTo>
                <a:lnTo>
                  <a:pt x="173721" y="1842592"/>
                </a:lnTo>
                <a:lnTo>
                  <a:pt x="186477" y="1894183"/>
                </a:lnTo>
                <a:lnTo>
                  <a:pt x="199616" y="1944717"/>
                </a:lnTo>
                <a:lnTo>
                  <a:pt x="213131" y="1994172"/>
                </a:lnTo>
                <a:lnTo>
                  <a:pt x="227016" y="2042525"/>
                </a:lnTo>
                <a:lnTo>
                  <a:pt x="241263" y="2089753"/>
                </a:lnTo>
                <a:lnTo>
                  <a:pt x="255865" y="2135832"/>
                </a:lnTo>
                <a:lnTo>
                  <a:pt x="270891" y="2180958"/>
                </a:lnTo>
                <a:lnTo>
                  <a:pt x="286105" y="2224453"/>
                </a:lnTo>
                <a:lnTo>
                  <a:pt x="301730" y="2266949"/>
                </a:lnTo>
                <a:lnTo>
                  <a:pt x="317681" y="2308205"/>
                </a:lnTo>
                <a:lnTo>
                  <a:pt x="333951" y="2348197"/>
                </a:lnTo>
                <a:lnTo>
                  <a:pt x="350534" y="2386902"/>
                </a:lnTo>
                <a:lnTo>
                  <a:pt x="367422" y="2424299"/>
                </a:lnTo>
                <a:lnTo>
                  <a:pt x="384608" y="2460363"/>
                </a:lnTo>
                <a:lnTo>
                  <a:pt x="402085" y="2495071"/>
                </a:lnTo>
                <a:lnTo>
                  <a:pt x="437884" y="2560329"/>
                </a:lnTo>
                <a:lnTo>
                  <a:pt x="474761" y="2619889"/>
                </a:lnTo>
                <a:lnTo>
                  <a:pt x="512660" y="2673567"/>
                </a:lnTo>
                <a:lnTo>
                  <a:pt x="551524" y="2721179"/>
                </a:lnTo>
                <a:lnTo>
                  <a:pt x="591295" y="2762540"/>
                </a:lnTo>
                <a:lnTo>
                  <a:pt x="631918" y="2797466"/>
                </a:lnTo>
                <a:lnTo>
                  <a:pt x="673334" y="2825774"/>
                </a:lnTo>
                <a:lnTo>
                  <a:pt x="715487" y="2847280"/>
                </a:lnTo>
                <a:lnTo>
                  <a:pt x="758321" y="2861798"/>
                </a:lnTo>
                <a:lnTo>
                  <a:pt x="801777" y="2869145"/>
                </a:lnTo>
                <a:lnTo>
                  <a:pt x="823722" y="2870072"/>
                </a:lnTo>
                <a:lnTo>
                  <a:pt x="823722" y="2664142"/>
                </a:lnTo>
                <a:lnTo>
                  <a:pt x="801777" y="2663215"/>
                </a:lnTo>
                <a:lnTo>
                  <a:pt x="779975" y="2660449"/>
                </a:lnTo>
                <a:lnTo>
                  <a:pt x="736823" y="2649492"/>
                </a:lnTo>
                <a:lnTo>
                  <a:pt x="694322" y="2631457"/>
                </a:lnTo>
                <a:lnTo>
                  <a:pt x="652530" y="2606526"/>
                </a:lnTo>
                <a:lnTo>
                  <a:pt x="611504" y="2574884"/>
                </a:lnTo>
                <a:lnTo>
                  <a:pt x="571300" y="2536716"/>
                </a:lnTo>
                <a:lnTo>
                  <a:pt x="531975" y="2492205"/>
                </a:lnTo>
                <a:lnTo>
                  <a:pt x="493587" y="2441536"/>
                </a:lnTo>
                <a:lnTo>
                  <a:pt x="456191" y="2384892"/>
                </a:lnTo>
                <a:lnTo>
                  <a:pt x="419846" y="2322459"/>
                </a:lnTo>
                <a:lnTo>
                  <a:pt x="384608" y="2254419"/>
                </a:lnTo>
                <a:lnTo>
                  <a:pt x="367422" y="2218355"/>
                </a:lnTo>
                <a:lnTo>
                  <a:pt x="350440" y="2180740"/>
                </a:lnTo>
                <a:lnTo>
                  <a:pt x="333951" y="2142252"/>
                </a:lnTo>
                <a:lnTo>
                  <a:pt x="317681" y="2102259"/>
                </a:lnTo>
                <a:lnTo>
                  <a:pt x="301730" y="2061003"/>
                </a:lnTo>
                <a:lnTo>
                  <a:pt x="286105" y="2018507"/>
                </a:lnTo>
                <a:lnTo>
                  <a:pt x="270815" y="1974793"/>
                </a:lnTo>
                <a:lnTo>
                  <a:pt x="255865" y="1929886"/>
                </a:lnTo>
                <a:lnTo>
                  <a:pt x="241263" y="1883806"/>
                </a:lnTo>
                <a:lnTo>
                  <a:pt x="227016" y="1836579"/>
                </a:lnTo>
                <a:lnTo>
                  <a:pt x="213131" y="1788226"/>
                </a:lnTo>
                <a:lnTo>
                  <a:pt x="199616" y="1738771"/>
                </a:lnTo>
                <a:lnTo>
                  <a:pt x="186477" y="1688237"/>
                </a:lnTo>
                <a:lnTo>
                  <a:pt x="173721" y="1636647"/>
                </a:lnTo>
                <a:lnTo>
                  <a:pt x="161356" y="1584024"/>
                </a:lnTo>
                <a:lnTo>
                  <a:pt x="149389" y="1530390"/>
                </a:lnTo>
                <a:lnTo>
                  <a:pt x="137827" y="1475770"/>
                </a:lnTo>
                <a:lnTo>
                  <a:pt x="126676" y="1420185"/>
                </a:lnTo>
                <a:lnTo>
                  <a:pt x="115945" y="1363659"/>
                </a:lnTo>
                <a:lnTo>
                  <a:pt x="105640" y="1306215"/>
                </a:lnTo>
                <a:lnTo>
                  <a:pt x="95768" y="1247876"/>
                </a:lnTo>
                <a:lnTo>
                  <a:pt x="86337" y="1188665"/>
                </a:lnTo>
                <a:lnTo>
                  <a:pt x="77353" y="1128606"/>
                </a:lnTo>
                <a:lnTo>
                  <a:pt x="68824" y="1067720"/>
                </a:lnTo>
                <a:lnTo>
                  <a:pt x="60756" y="1006031"/>
                </a:lnTo>
                <a:lnTo>
                  <a:pt x="53158" y="943562"/>
                </a:lnTo>
                <a:lnTo>
                  <a:pt x="46036" y="880337"/>
                </a:lnTo>
                <a:lnTo>
                  <a:pt x="39396" y="816377"/>
                </a:lnTo>
                <a:lnTo>
                  <a:pt x="33247" y="751707"/>
                </a:lnTo>
                <a:lnTo>
                  <a:pt x="27596" y="686349"/>
                </a:lnTo>
                <a:lnTo>
                  <a:pt x="22448" y="620326"/>
                </a:lnTo>
                <a:lnTo>
                  <a:pt x="17813" y="553661"/>
                </a:lnTo>
                <a:lnTo>
                  <a:pt x="13696" y="486377"/>
                </a:lnTo>
                <a:lnTo>
                  <a:pt x="10056" y="417399"/>
                </a:lnTo>
                <a:lnTo>
                  <a:pt x="7047" y="350046"/>
                </a:lnTo>
                <a:lnTo>
                  <a:pt x="4529" y="281044"/>
                </a:lnTo>
                <a:lnTo>
                  <a:pt x="2558" y="211515"/>
                </a:lnTo>
                <a:lnTo>
                  <a:pt x="1141" y="141483"/>
                </a:lnTo>
                <a:lnTo>
                  <a:pt x="286" y="70970"/>
                </a:lnTo>
                <a:lnTo>
                  <a:pt x="0" y="0"/>
                </a:lnTo>
                <a:close/>
              </a:path>
            </a:pathLst>
          </a:custGeom>
          <a:solidFill>
            <a:srgbClr val="008D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6581" y="829436"/>
            <a:ext cx="824230" cy="5553075"/>
          </a:xfrm>
          <a:custGeom>
            <a:avLst/>
            <a:gdLst/>
            <a:ahLst/>
            <a:cxnLst/>
            <a:rect l="l" t="t" r="r" b="b"/>
            <a:pathLst>
              <a:path w="824230" h="5553075">
                <a:moveTo>
                  <a:pt x="0" y="2682621"/>
                </a:moveTo>
                <a:lnTo>
                  <a:pt x="286" y="2753591"/>
                </a:lnTo>
                <a:lnTo>
                  <a:pt x="1141" y="2824104"/>
                </a:lnTo>
                <a:lnTo>
                  <a:pt x="2558" y="2894136"/>
                </a:lnTo>
                <a:lnTo>
                  <a:pt x="4529" y="2963665"/>
                </a:lnTo>
                <a:lnTo>
                  <a:pt x="7047" y="3032667"/>
                </a:lnTo>
                <a:lnTo>
                  <a:pt x="10105" y="3101119"/>
                </a:lnTo>
                <a:lnTo>
                  <a:pt x="13696" y="3168998"/>
                </a:lnTo>
                <a:lnTo>
                  <a:pt x="17813" y="3236282"/>
                </a:lnTo>
                <a:lnTo>
                  <a:pt x="22448" y="3302947"/>
                </a:lnTo>
                <a:lnTo>
                  <a:pt x="27596" y="3368970"/>
                </a:lnTo>
                <a:lnTo>
                  <a:pt x="33247" y="3434328"/>
                </a:lnTo>
                <a:lnTo>
                  <a:pt x="39396" y="3498998"/>
                </a:lnTo>
                <a:lnTo>
                  <a:pt x="46036" y="3562958"/>
                </a:lnTo>
                <a:lnTo>
                  <a:pt x="53158" y="3626183"/>
                </a:lnTo>
                <a:lnTo>
                  <a:pt x="60756" y="3688652"/>
                </a:lnTo>
                <a:lnTo>
                  <a:pt x="68824" y="3750341"/>
                </a:lnTo>
                <a:lnTo>
                  <a:pt x="77353" y="3811227"/>
                </a:lnTo>
                <a:lnTo>
                  <a:pt x="86337" y="3871286"/>
                </a:lnTo>
                <a:lnTo>
                  <a:pt x="95768" y="3930497"/>
                </a:lnTo>
                <a:lnTo>
                  <a:pt x="105640" y="3988836"/>
                </a:lnTo>
                <a:lnTo>
                  <a:pt x="115945" y="4046280"/>
                </a:lnTo>
                <a:lnTo>
                  <a:pt x="126676" y="4102806"/>
                </a:lnTo>
                <a:lnTo>
                  <a:pt x="137827" y="4158391"/>
                </a:lnTo>
                <a:lnTo>
                  <a:pt x="149389" y="4213011"/>
                </a:lnTo>
                <a:lnTo>
                  <a:pt x="161356" y="4266645"/>
                </a:lnTo>
                <a:lnTo>
                  <a:pt x="173721" y="4319268"/>
                </a:lnTo>
                <a:lnTo>
                  <a:pt x="186477" y="4370858"/>
                </a:lnTo>
                <a:lnTo>
                  <a:pt x="199616" y="4421392"/>
                </a:lnTo>
                <a:lnTo>
                  <a:pt x="213131" y="4470847"/>
                </a:lnTo>
                <a:lnTo>
                  <a:pt x="227016" y="4519200"/>
                </a:lnTo>
                <a:lnTo>
                  <a:pt x="241263" y="4566427"/>
                </a:lnTo>
                <a:lnTo>
                  <a:pt x="255865" y="4612507"/>
                </a:lnTo>
                <a:lnTo>
                  <a:pt x="270815" y="4657414"/>
                </a:lnTo>
                <a:lnTo>
                  <a:pt x="286105" y="4701128"/>
                </a:lnTo>
                <a:lnTo>
                  <a:pt x="301730" y="4743624"/>
                </a:lnTo>
                <a:lnTo>
                  <a:pt x="317681" y="4784880"/>
                </a:lnTo>
                <a:lnTo>
                  <a:pt x="333951" y="4824873"/>
                </a:lnTo>
                <a:lnTo>
                  <a:pt x="350534" y="4863579"/>
                </a:lnTo>
                <a:lnTo>
                  <a:pt x="367422" y="4900976"/>
                </a:lnTo>
                <a:lnTo>
                  <a:pt x="384608" y="4937040"/>
                </a:lnTo>
                <a:lnTo>
                  <a:pt x="402085" y="4971749"/>
                </a:lnTo>
                <a:lnTo>
                  <a:pt x="437884" y="5037009"/>
                </a:lnTo>
                <a:lnTo>
                  <a:pt x="474761" y="5096571"/>
                </a:lnTo>
                <a:lnTo>
                  <a:pt x="512660" y="5150250"/>
                </a:lnTo>
                <a:lnTo>
                  <a:pt x="551524" y="5197863"/>
                </a:lnTo>
                <a:lnTo>
                  <a:pt x="591295" y="5239226"/>
                </a:lnTo>
                <a:lnTo>
                  <a:pt x="631918" y="5274154"/>
                </a:lnTo>
                <a:lnTo>
                  <a:pt x="673334" y="5302463"/>
                </a:lnTo>
                <a:lnTo>
                  <a:pt x="715487" y="5323969"/>
                </a:lnTo>
                <a:lnTo>
                  <a:pt x="758321" y="5338488"/>
                </a:lnTo>
                <a:lnTo>
                  <a:pt x="801777" y="5345836"/>
                </a:lnTo>
                <a:lnTo>
                  <a:pt x="823722" y="5346763"/>
                </a:lnTo>
                <a:lnTo>
                  <a:pt x="823722" y="5552694"/>
                </a:lnTo>
                <a:lnTo>
                  <a:pt x="779975" y="5549001"/>
                </a:lnTo>
                <a:lnTo>
                  <a:pt x="736823" y="5538045"/>
                </a:lnTo>
                <a:lnTo>
                  <a:pt x="694322" y="5520010"/>
                </a:lnTo>
                <a:lnTo>
                  <a:pt x="652530" y="5495080"/>
                </a:lnTo>
                <a:lnTo>
                  <a:pt x="611504" y="5463440"/>
                </a:lnTo>
                <a:lnTo>
                  <a:pt x="571300" y="5425273"/>
                </a:lnTo>
                <a:lnTo>
                  <a:pt x="531975" y="5380764"/>
                </a:lnTo>
                <a:lnTo>
                  <a:pt x="493587" y="5330096"/>
                </a:lnTo>
                <a:lnTo>
                  <a:pt x="456191" y="5273454"/>
                </a:lnTo>
                <a:lnTo>
                  <a:pt x="419846" y="5211022"/>
                </a:lnTo>
                <a:lnTo>
                  <a:pt x="384608" y="5142984"/>
                </a:lnTo>
                <a:lnTo>
                  <a:pt x="367422" y="5106920"/>
                </a:lnTo>
                <a:lnTo>
                  <a:pt x="350534" y="5069523"/>
                </a:lnTo>
                <a:lnTo>
                  <a:pt x="333951" y="5030818"/>
                </a:lnTo>
                <a:lnTo>
                  <a:pt x="317681" y="4990826"/>
                </a:lnTo>
                <a:lnTo>
                  <a:pt x="301730" y="4949570"/>
                </a:lnTo>
                <a:lnTo>
                  <a:pt x="286105" y="4907074"/>
                </a:lnTo>
                <a:lnTo>
                  <a:pt x="270815" y="4863361"/>
                </a:lnTo>
                <a:lnTo>
                  <a:pt x="255865" y="4818453"/>
                </a:lnTo>
                <a:lnTo>
                  <a:pt x="241263" y="4772374"/>
                </a:lnTo>
                <a:lnTo>
                  <a:pt x="227016" y="4725146"/>
                </a:lnTo>
                <a:lnTo>
                  <a:pt x="213131" y="4676793"/>
                </a:lnTo>
                <a:lnTo>
                  <a:pt x="199616" y="4627338"/>
                </a:lnTo>
                <a:lnTo>
                  <a:pt x="186477" y="4576804"/>
                </a:lnTo>
                <a:lnTo>
                  <a:pt x="173721" y="4525213"/>
                </a:lnTo>
                <a:lnTo>
                  <a:pt x="161356" y="4472589"/>
                </a:lnTo>
                <a:lnTo>
                  <a:pt x="149389" y="4418955"/>
                </a:lnTo>
                <a:lnTo>
                  <a:pt x="137827" y="4364333"/>
                </a:lnTo>
                <a:lnTo>
                  <a:pt x="126676" y="4308747"/>
                </a:lnTo>
                <a:lnTo>
                  <a:pt x="115945" y="4252220"/>
                </a:lnTo>
                <a:lnTo>
                  <a:pt x="105640" y="4194775"/>
                </a:lnTo>
                <a:lnTo>
                  <a:pt x="95768" y="4136435"/>
                </a:lnTo>
                <a:lnTo>
                  <a:pt x="86337" y="4077222"/>
                </a:lnTo>
                <a:lnTo>
                  <a:pt x="77353" y="4017160"/>
                </a:lnTo>
                <a:lnTo>
                  <a:pt x="68824" y="3956272"/>
                </a:lnTo>
                <a:lnTo>
                  <a:pt x="60756" y="3894581"/>
                </a:lnTo>
                <a:lnTo>
                  <a:pt x="53158" y="3832110"/>
                </a:lnTo>
                <a:lnTo>
                  <a:pt x="46036" y="3768882"/>
                </a:lnTo>
                <a:lnTo>
                  <a:pt x="39396" y="3704919"/>
                </a:lnTo>
                <a:lnTo>
                  <a:pt x="33247" y="3640246"/>
                </a:lnTo>
                <a:lnTo>
                  <a:pt x="27596" y="3574884"/>
                </a:lnTo>
                <a:lnTo>
                  <a:pt x="22448" y="3508858"/>
                </a:lnTo>
                <a:lnTo>
                  <a:pt x="17813" y="3442189"/>
                </a:lnTo>
                <a:lnTo>
                  <a:pt x="13696" y="3374901"/>
                </a:lnTo>
                <a:lnTo>
                  <a:pt x="10105" y="3307017"/>
                </a:lnTo>
                <a:lnTo>
                  <a:pt x="7047" y="3238561"/>
                </a:lnTo>
                <a:lnTo>
                  <a:pt x="4529" y="3169554"/>
                </a:lnTo>
                <a:lnTo>
                  <a:pt x="2558" y="3100020"/>
                </a:lnTo>
                <a:lnTo>
                  <a:pt x="1141" y="3029983"/>
                </a:lnTo>
                <a:lnTo>
                  <a:pt x="286" y="2959464"/>
                </a:lnTo>
                <a:lnTo>
                  <a:pt x="0" y="2888488"/>
                </a:lnTo>
                <a:lnTo>
                  <a:pt x="0" y="2682621"/>
                </a:lnTo>
                <a:lnTo>
                  <a:pt x="251" y="2616510"/>
                </a:lnTo>
                <a:lnTo>
                  <a:pt x="1001" y="2550727"/>
                </a:lnTo>
                <a:lnTo>
                  <a:pt x="2244" y="2485292"/>
                </a:lnTo>
                <a:lnTo>
                  <a:pt x="3976" y="2420228"/>
                </a:lnTo>
                <a:lnTo>
                  <a:pt x="6191" y="2355556"/>
                </a:lnTo>
                <a:lnTo>
                  <a:pt x="8884" y="2291297"/>
                </a:lnTo>
                <a:lnTo>
                  <a:pt x="12050" y="2227475"/>
                </a:lnTo>
                <a:lnTo>
                  <a:pt x="15683" y="2164109"/>
                </a:lnTo>
                <a:lnTo>
                  <a:pt x="19778" y="2101223"/>
                </a:lnTo>
                <a:lnTo>
                  <a:pt x="24331" y="2038838"/>
                </a:lnTo>
                <a:lnTo>
                  <a:pt x="29336" y="1976976"/>
                </a:lnTo>
                <a:lnTo>
                  <a:pt x="34787" y="1915658"/>
                </a:lnTo>
                <a:lnTo>
                  <a:pt x="40679" y="1854907"/>
                </a:lnTo>
                <a:lnTo>
                  <a:pt x="47008" y="1794743"/>
                </a:lnTo>
                <a:lnTo>
                  <a:pt x="53768" y="1735189"/>
                </a:lnTo>
                <a:lnTo>
                  <a:pt x="60954" y="1676267"/>
                </a:lnTo>
                <a:lnTo>
                  <a:pt x="68561" y="1617999"/>
                </a:lnTo>
                <a:lnTo>
                  <a:pt x="76582" y="1560405"/>
                </a:lnTo>
                <a:lnTo>
                  <a:pt x="85014" y="1503508"/>
                </a:lnTo>
                <a:lnTo>
                  <a:pt x="93851" y="1447330"/>
                </a:lnTo>
                <a:lnTo>
                  <a:pt x="103088" y="1391892"/>
                </a:lnTo>
                <a:lnTo>
                  <a:pt x="112719" y="1337217"/>
                </a:lnTo>
                <a:lnTo>
                  <a:pt x="122740" y="1283326"/>
                </a:lnTo>
                <a:lnTo>
                  <a:pt x="133145" y="1230240"/>
                </a:lnTo>
                <a:lnTo>
                  <a:pt x="143929" y="1177982"/>
                </a:lnTo>
                <a:lnTo>
                  <a:pt x="155086" y="1126573"/>
                </a:lnTo>
                <a:lnTo>
                  <a:pt x="166612" y="1076035"/>
                </a:lnTo>
                <a:lnTo>
                  <a:pt x="178501" y="1026390"/>
                </a:lnTo>
                <a:lnTo>
                  <a:pt x="190749" y="977659"/>
                </a:lnTo>
                <a:lnTo>
                  <a:pt x="203349" y="929865"/>
                </a:lnTo>
                <a:lnTo>
                  <a:pt x="216297" y="883029"/>
                </a:lnTo>
                <a:lnTo>
                  <a:pt x="229587" y="837172"/>
                </a:lnTo>
                <a:lnTo>
                  <a:pt x="243214" y="792318"/>
                </a:lnTo>
                <a:lnTo>
                  <a:pt x="257174" y="748487"/>
                </a:lnTo>
                <a:lnTo>
                  <a:pt x="271460" y="705701"/>
                </a:lnTo>
                <a:lnTo>
                  <a:pt x="286068" y="663982"/>
                </a:lnTo>
                <a:lnTo>
                  <a:pt x="300992" y="623352"/>
                </a:lnTo>
                <a:lnTo>
                  <a:pt x="316228" y="583832"/>
                </a:lnTo>
                <a:lnTo>
                  <a:pt x="331769" y="545444"/>
                </a:lnTo>
                <a:lnTo>
                  <a:pt x="347612" y="508211"/>
                </a:lnTo>
                <a:lnTo>
                  <a:pt x="363749" y="472153"/>
                </a:lnTo>
                <a:lnTo>
                  <a:pt x="380177" y="437293"/>
                </a:lnTo>
                <a:lnTo>
                  <a:pt x="413884" y="371253"/>
                </a:lnTo>
                <a:lnTo>
                  <a:pt x="448689" y="310264"/>
                </a:lnTo>
                <a:lnTo>
                  <a:pt x="484551" y="254501"/>
                </a:lnTo>
                <a:lnTo>
                  <a:pt x="521428" y="204138"/>
                </a:lnTo>
                <a:lnTo>
                  <a:pt x="559280" y="159348"/>
                </a:lnTo>
                <a:lnTo>
                  <a:pt x="598063" y="120307"/>
                </a:lnTo>
                <a:lnTo>
                  <a:pt x="617791" y="102997"/>
                </a:lnTo>
                <a:lnTo>
                  <a:pt x="617791" y="0"/>
                </a:lnTo>
                <a:lnTo>
                  <a:pt x="823722" y="121285"/>
                </a:lnTo>
                <a:lnTo>
                  <a:pt x="617791" y="411861"/>
                </a:lnTo>
                <a:lnTo>
                  <a:pt x="617791" y="308863"/>
                </a:lnTo>
                <a:lnTo>
                  <a:pt x="597962" y="326277"/>
                </a:lnTo>
                <a:lnTo>
                  <a:pt x="558974" y="365581"/>
                </a:lnTo>
                <a:lnTo>
                  <a:pt x="520919" y="410708"/>
                </a:lnTo>
                <a:lnTo>
                  <a:pt x="483839" y="461483"/>
                </a:lnTo>
                <a:lnTo>
                  <a:pt x="447777" y="517732"/>
                </a:lnTo>
                <a:lnTo>
                  <a:pt x="412779" y="579279"/>
                </a:lnTo>
                <a:lnTo>
                  <a:pt x="378887" y="645950"/>
                </a:lnTo>
                <a:lnTo>
                  <a:pt x="362369" y="681151"/>
                </a:lnTo>
                <a:lnTo>
                  <a:pt x="346144" y="717568"/>
                </a:lnTo>
                <a:lnTo>
                  <a:pt x="330218" y="755177"/>
                </a:lnTo>
                <a:lnTo>
                  <a:pt x="314596" y="793958"/>
                </a:lnTo>
                <a:lnTo>
                  <a:pt x="299283" y="833889"/>
                </a:lnTo>
                <a:lnTo>
                  <a:pt x="284284" y="874947"/>
                </a:lnTo>
                <a:lnTo>
                  <a:pt x="269606" y="917111"/>
                </a:lnTo>
                <a:lnTo>
                  <a:pt x="255254" y="960358"/>
                </a:lnTo>
                <a:lnTo>
                  <a:pt x="241233" y="1004667"/>
                </a:lnTo>
                <a:lnTo>
                  <a:pt x="227549" y="1050016"/>
                </a:lnTo>
                <a:lnTo>
                  <a:pt x="214206" y="1096383"/>
                </a:lnTo>
                <a:lnTo>
                  <a:pt x="201211" y="1143747"/>
                </a:lnTo>
                <a:lnTo>
                  <a:pt x="188569" y="1192085"/>
                </a:lnTo>
                <a:lnTo>
                  <a:pt x="176286" y="1241375"/>
                </a:lnTo>
                <a:lnTo>
                  <a:pt x="164366" y="1291595"/>
                </a:lnTo>
                <a:lnTo>
                  <a:pt x="152816" y="1342724"/>
                </a:lnTo>
                <a:lnTo>
                  <a:pt x="141641" y="1394740"/>
                </a:lnTo>
                <a:lnTo>
                  <a:pt x="130846" y="1447621"/>
                </a:lnTo>
                <a:lnTo>
                  <a:pt x="120436" y="1501345"/>
                </a:lnTo>
                <a:lnTo>
                  <a:pt x="110418" y="1555889"/>
                </a:lnTo>
                <a:lnTo>
                  <a:pt x="100797" y="1611233"/>
                </a:lnTo>
                <a:lnTo>
                  <a:pt x="91578" y="1667354"/>
                </a:lnTo>
                <a:lnTo>
                  <a:pt x="82766" y="1724231"/>
                </a:lnTo>
                <a:lnTo>
                  <a:pt x="74367" y="1781841"/>
                </a:lnTo>
                <a:lnTo>
                  <a:pt x="66387" y="1840162"/>
                </a:lnTo>
                <a:lnTo>
                  <a:pt x="58831" y="1899174"/>
                </a:lnTo>
                <a:lnTo>
                  <a:pt x="51704" y="1958853"/>
                </a:lnTo>
                <a:lnTo>
                  <a:pt x="45012" y="2019178"/>
                </a:lnTo>
                <a:lnTo>
                  <a:pt x="38760" y="2080127"/>
                </a:lnTo>
                <a:lnTo>
                  <a:pt x="32954" y="2141678"/>
                </a:lnTo>
                <a:lnTo>
                  <a:pt x="27600" y="2203809"/>
                </a:lnTo>
                <a:lnTo>
                  <a:pt x="22702" y="2266499"/>
                </a:lnTo>
                <a:lnTo>
                  <a:pt x="18266" y="2329725"/>
                </a:lnTo>
                <a:lnTo>
                  <a:pt x="14298" y="2393466"/>
                </a:lnTo>
                <a:lnTo>
                  <a:pt x="10803" y="2457699"/>
                </a:lnTo>
                <a:lnTo>
                  <a:pt x="7786" y="2522403"/>
                </a:lnTo>
                <a:lnTo>
                  <a:pt x="5253" y="2587557"/>
                </a:lnTo>
                <a:lnTo>
                  <a:pt x="3210" y="2653137"/>
                </a:lnTo>
                <a:lnTo>
                  <a:pt x="1662" y="2719122"/>
                </a:lnTo>
                <a:lnTo>
                  <a:pt x="614" y="2785491"/>
                </a:lnTo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72180" y="305181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190500" y="0"/>
                </a:moveTo>
                <a:lnTo>
                  <a:pt x="0" y="190500"/>
                </a:lnTo>
                <a:lnTo>
                  <a:pt x="190500" y="381000"/>
                </a:lnTo>
                <a:lnTo>
                  <a:pt x="190500" y="285750"/>
                </a:lnTo>
                <a:lnTo>
                  <a:pt x="666749" y="285750"/>
                </a:lnTo>
                <a:lnTo>
                  <a:pt x="761999" y="190500"/>
                </a:lnTo>
                <a:lnTo>
                  <a:pt x="666749" y="95250"/>
                </a:lnTo>
                <a:lnTo>
                  <a:pt x="190500" y="95250"/>
                </a:lnTo>
                <a:lnTo>
                  <a:pt x="190500" y="0"/>
                </a:lnTo>
                <a:close/>
              </a:path>
              <a:path w="762000" h="381000">
                <a:moveTo>
                  <a:pt x="666749" y="285750"/>
                </a:moveTo>
                <a:lnTo>
                  <a:pt x="571499" y="285750"/>
                </a:lnTo>
                <a:lnTo>
                  <a:pt x="571499" y="381000"/>
                </a:lnTo>
                <a:lnTo>
                  <a:pt x="666749" y="285750"/>
                </a:lnTo>
                <a:close/>
              </a:path>
              <a:path w="762000" h="381000">
                <a:moveTo>
                  <a:pt x="571499" y="0"/>
                </a:moveTo>
                <a:lnTo>
                  <a:pt x="571499" y="95250"/>
                </a:lnTo>
                <a:lnTo>
                  <a:pt x="666749" y="95250"/>
                </a:lnTo>
                <a:lnTo>
                  <a:pt x="571499" y="0"/>
                </a:lnTo>
                <a:close/>
              </a:path>
            </a:pathLst>
          </a:custGeom>
          <a:solidFill>
            <a:srgbClr val="E7F3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72180" y="305181"/>
            <a:ext cx="762000" cy="381000"/>
          </a:xfrm>
          <a:custGeom>
            <a:avLst/>
            <a:gdLst/>
            <a:ahLst/>
            <a:cxnLst/>
            <a:rect l="l" t="t" r="r" b="b"/>
            <a:pathLst>
              <a:path w="762000" h="381000">
                <a:moveTo>
                  <a:pt x="0" y="190500"/>
                </a:moveTo>
                <a:lnTo>
                  <a:pt x="190500" y="0"/>
                </a:lnTo>
                <a:lnTo>
                  <a:pt x="190500" y="95250"/>
                </a:lnTo>
                <a:lnTo>
                  <a:pt x="571499" y="95250"/>
                </a:lnTo>
                <a:lnTo>
                  <a:pt x="571499" y="0"/>
                </a:lnTo>
                <a:lnTo>
                  <a:pt x="761999" y="190500"/>
                </a:lnTo>
                <a:lnTo>
                  <a:pt x="571499" y="381000"/>
                </a:lnTo>
                <a:lnTo>
                  <a:pt x="571499" y="285750"/>
                </a:lnTo>
                <a:lnTo>
                  <a:pt x="190500" y="285750"/>
                </a:lnTo>
                <a:lnTo>
                  <a:pt x="190500" y="381000"/>
                </a:lnTo>
                <a:lnTo>
                  <a:pt x="0" y="190500"/>
                </a:lnTo>
                <a:close/>
              </a:path>
            </a:pathLst>
          </a:custGeom>
          <a:ln w="25146">
            <a:solidFill>
              <a:srgbClr val="639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172580" y="2682620"/>
            <a:ext cx="2401570" cy="15240"/>
          </a:xfrm>
          <a:custGeom>
            <a:avLst/>
            <a:gdLst/>
            <a:ahLst/>
            <a:cxnLst/>
            <a:rect l="l" t="t" r="r" b="b"/>
            <a:pathLst>
              <a:path w="2401570" h="15239">
                <a:moveTo>
                  <a:pt x="0" y="0"/>
                </a:moveTo>
                <a:lnTo>
                  <a:pt x="2401570" y="15239"/>
                </a:lnTo>
              </a:path>
            </a:pathLst>
          </a:custGeom>
          <a:ln w="9905">
            <a:solidFill>
              <a:srgbClr val="85C4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048380" y="2697860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199" y="0"/>
                </a:lnTo>
              </a:path>
            </a:pathLst>
          </a:custGeom>
          <a:ln w="9906">
            <a:solidFill>
              <a:srgbClr val="85C4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28981" y="2682620"/>
            <a:ext cx="2362200" cy="15240"/>
          </a:xfrm>
          <a:custGeom>
            <a:avLst/>
            <a:gdLst/>
            <a:ahLst/>
            <a:cxnLst/>
            <a:rect l="l" t="t" r="r" b="b"/>
            <a:pathLst>
              <a:path w="2362200" h="15239">
                <a:moveTo>
                  <a:pt x="0" y="0"/>
                </a:moveTo>
                <a:lnTo>
                  <a:pt x="2362200" y="15239"/>
                </a:lnTo>
              </a:path>
            </a:pathLst>
          </a:custGeom>
          <a:ln w="9906">
            <a:solidFill>
              <a:srgbClr val="85C4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8801" y="4994528"/>
            <a:ext cx="1592580" cy="1007110"/>
          </a:xfrm>
          <a:custGeom>
            <a:avLst/>
            <a:gdLst/>
            <a:ahLst/>
            <a:cxnLst/>
            <a:rect l="l" t="t" r="r" b="b"/>
            <a:pathLst>
              <a:path w="1592579" h="1007110">
                <a:moveTo>
                  <a:pt x="0" y="1006602"/>
                </a:moveTo>
                <a:lnTo>
                  <a:pt x="1592579" y="1006602"/>
                </a:lnTo>
                <a:lnTo>
                  <a:pt x="1592579" y="0"/>
                </a:lnTo>
                <a:lnTo>
                  <a:pt x="0" y="0"/>
                </a:lnTo>
                <a:lnTo>
                  <a:pt x="0" y="100660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08801" y="4994528"/>
            <a:ext cx="1592580" cy="1007110"/>
          </a:xfrm>
          <a:custGeom>
            <a:avLst/>
            <a:gdLst/>
            <a:ahLst/>
            <a:cxnLst/>
            <a:rect l="l" t="t" r="r" b="b"/>
            <a:pathLst>
              <a:path w="1592579" h="1007110">
                <a:moveTo>
                  <a:pt x="0" y="1006602"/>
                </a:moveTo>
                <a:lnTo>
                  <a:pt x="1592579" y="1006602"/>
                </a:lnTo>
                <a:lnTo>
                  <a:pt x="1592579" y="0"/>
                </a:lnTo>
                <a:lnTo>
                  <a:pt x="0" y="0"/>
                </a:lnTo>
                <a:lnTo>
                  <a:pt x="0" y="1006602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729730" y="5231129"/>
            <a:ext cx="885190" cy="548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8585" marR="5080" indent="-96520">
              <a:lnSpc>
                <a:spcPts val="2160"/>
              </a:lnSpc>
            </a:pPr>
            <a:r>
              <a:rPr sz="1900" b="1" i="1" spc="-60" dirty="0">
                <a:solidFill>
                  <a:srgbClr val="001F5F"/>
                </a:solidFill>
                <a:latin typeface="Tahoma"/>
                <a:cs typeface="Tahoma"/>
              </a:rPr>
              <a:t>Cardi</a:t>
            </a:r>
            <a:r>
              <a:rPr sz="1900" b="1" i="1" spc="-55" dirty="0">
                <a:solidFill>
                  <a:srgbClr val="001F5F"/>
                </a:solidFill>
                <a:latin typeface="Tahoma"/>
                <a:cs typeface="Tahoma"/>
              </a:rPr>
              <a:t>ac</a:t>
            </a:r>
            <a:r>
              <a:rPr sz="1900" b="1" i="1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00" b="1" i="1" spc="-60" dirty="0">
                <a:solidFill>
                  <a:srgbClr val="001F5F"/>
                </a:solidFill>
                <a:latin typeface="Tahoma"/>
                <a:cs typeface="Tahoma"/>
              </a:rPr>
              <a:t>center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0243" y="1886330"/>
            <a:ext cx="3018790" cy="4114800"/>
          </a:xfrm>
          <a:custGeom>
            <a:avLst/>
            <a:gdLst/>
            <a:ahLst/>
            <a:cxnLst/>
            <a:rect l="l" t="t" r="r" b="b"/>
            <a:pathLst>
              <a:path w="3018790" h="4114800">
                <a:moveTo>
                  <a:pt x="0" y="4114800"/>
                </a:moveTo>
                <a:lnTo>
                  <a:pt x="3018282" y="4114800"/>
                </a:lnTo>
                <a:lnTo>
                  <a:pt x="301828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0243" y="1886330"/>
            <a:ext cx="3018790" cy="4114800"/>
          </a:xfrm>
          <a:custGeom>
            <a:avLst/>
            <a:gdLst/>
            <a:ahLst/>
            <a:cxnLst/>
            <a:rect l="l" t="t" r="r" b="b"/>
            <a:pathLst>
              <a:path w="3018790" h="4114800">
                <a:moveTo>
                  <a:pt x="0" y="4114800"/>
                </a:moveTo>
                <a:lnTo>
                  <a:pt x="3018282" y="4114800"/>
                </a:lnTo>
                <a:lnTo>
                  <a:pt x="301828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29380" y="1886330"/>
            <a:ext cx="2979420" cy="4114800"/>
          </a:xfrm>
          <a:custGeom>
            <a:avLst/>
            <a:gdLst/>
            <a:ahLst/>
            <a:cxnLst/>
            <a:rect l="l" t="t" r="r" b="b"/>
            <a:pathLst>
              <a:path w="2979420" h="4114800">
                <a:moveTo>
                  <a:pt x="0" y="4114800"/>
                </a:moveTo>
                <a:lnTo>
                  <a:pt x="2979420" y="4114800"/>
                </a:lnTo>
                <a:lnTo>
                  <a:pt x="297942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29380" y="1886330"/>
            <a:ext cx="2979420" cy="4114800"/>
          </a:xfrm>
          <a:custGeom>
            <a:avLst/>
            <a:gdLst/>
            <a:ahLst/>
            <a:cxnLst/>
            <a:rect l="l" t="t" r="r" b="b"/>
            <a:pathLst>
              <a:path w="2979420" h="4114800">
                <a:moveTo>
                  <a:pt x="0" y="4114800"/>
                </a:moveTo>
                <a:lnTo>
                  <a:pt x="2979420" y="4114800"/>
                </a:lnTo>
                <a:lnTo>
                  <a:pt x="297942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9862" y="854202"/>
            <a:ext cx="7581265" cy="631190"/>
          </a:xfrm>
          <a:custGeom>
            <a:avLst/>
            <a:gdLst/>
            <a:ahLst/>
            <a:cxnLst/>
            <a:rect l="l" t="t" r="r" b="b"/>
            <a:pathLst>
              <a:path w="7581265" h="631190">
                <a:moveTo>
                  <a:pt x="0" y="630936"/>
                </a:moveTo>
                <a:lnTo>
                  <a:pt x="7581138" y="630936"/>
                </a:lnTo>
                <a:lnTo>
                  <a:pt x="7581138" y="0"/>
                </a:lnTo>
                <a:lnTo>
                  <a:pt x="0" y="0"/>
                </a:lnTo>
                <a:lnTo>
                  <a:pt x="0" y="630936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7422" rIns="0" bIns="0" rtlCol="0">
            <a:spAutoFit/>
          </a:bodyPr>
          <a:lstStyle/>
          <a:p>
            <a:pPr marL="1247140">
              <a:lnSpc>
                <a:spcPct val="100000"/>
              </a:lnSpc>
            </a:pPr>
            <a:r>
              <a:rPr sz="2100" spc="-5" dirty="0">
                <a:solidFill>
                  <a:srgbClr val="FFFFFF"/>
                </a:solidFill>
              </a:rPr>
              <a:t>Administrative</a:t>
            </a:r>
            <a:r>
              <a:rPr sz="2100" spc="-10" dirty="0">
                <a:solidFill>
                  <a:srgbClr val="FFFFFF"/>
                </a:solidFill>
              </a:rPr>
              <a:t> framewor</a:t>
            </a:r>
            <a:r>
              <a:rPr sz="2100" spc="-5" dirty="0">
                <a:solidFill>
                  <a:srgbClr val="FFFFFF"/>
                </a:solidFill>
              </a:rPr>
              <a:t>k</a:t>
            </a:r>
            <a:r>
              <a:rPr sz="2100" spc="15" dirty="0">
                <a:solidFill>
                  <a:srgbClr val="FFFFFF"/>
                </a:solidFill>
              </a:rPr>
              <a:t> </a:t>
            </a:r>
            <a:r>
              <a:rPr sz="2100" spc="-5" dirty="0">
                <a:solidFill>
                  <a:srgbClr val="FFFFFF"/>
                </a:solidFill>
              </a:rPr>
              <a:t>fo</a:t>
            </a:r>
            <a:r>
              <a:rPr sz="2100" dirty="0">
                <a:solidFill>
                  <a:srgbClr val="FFFFFF"/>
                </a:solidFill>
              </a:rPr>
              <a:t>r </a:t>
            </a:r>
            <a:r>
              <a:rPr sz="2100" spc="-5" dirty="0">
                <a:solidFill>
                  <a:srgbClr val="FFFFFF"/>
                </a:solidFill>
              </a:rPr>
              <a:t>DM/HT</a:t>
            </a:r>
            <a:endParaRPr sz="2100"/>
          </a:p>
        </p:txBody>
      </p:sp>
      <p:sp>
        <p:nvSpPr>
          <p:cNvPr id="11" name="object 11"/>
          <p:cNvSpPr/>
          <p:nvPr/>
        </p:nvSpPr>
        <p:spPr>
          <a:xfrm>
            <a:off x="3446907" y="1505330"/>
            <a:ext cx="2475865" cy="381000"/>
          </a:xfrm>
          <a:custGeom>
            <a:avLst/>
            <a:gdLst/>
            <a:ahLst/>
            <a:cxnLst/>
            <a:rect l="l" t="t" r="r" b="b"/>
            <a:pathLst>
              <a:path w="2475865" h="381000">
                <a:moveTo>
                  <a:pt x="0" y="381000"/>
                </a:moveTo>
                <a:lnTo>
                  <a:pt x="2475738" y="381000"/>
                </a:lnTo>
                <a:lnTo>
                  <a:pt x="247573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46907" y="1505330"/>
            <a:ext cx="2475865" cy="381000"/>
          </a:xfrm>
          <a:custGeom>
            <a:avLst/>
            <a:gdLst/>
            <a:ahLst/>
            <a:cxnLst/>
            <a:rect l="l" t="t" r="r" b="b"/>
            <a:pathLst>
              <a:path w="2475865" h="381000">
                <a:moveTo>
                  <a:pt x="0" y="381000"/>
                </a:moveTo>
                <a:lnTo>
                  <a:pt x="2475738" y="381000"/>
                </a:lnTo>
                <a:lnTo>
                  <a:pt x="2475738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0243" y="1494663"/>
            <a:ext cx="3009265" cy="381000"/>
          </a:xfrm>
          <a:custGeom>
            <a:avLst/>
            <a:gdLst/>
            <a:ahLst/>
            <a:cxnLst/>
            <a:rect l="l" t="t" r="r" b="b"/>
            <a:pathLst>
              <a:path w="3009265" h="381000">
                <a:moveTo>
                  <a:pt x="0" y="381000"/>
                </a:moveTo>
                <a:lnTo>
                  <a:pt x="3009137" y="381000"/>
                </a:lnTo>
                <a:lnTo>
                  <a:pt x="3009137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0243" y="1494663"/>
            <a:ext cx="3009265" cy="381000"/>
          </a:xfrm>
          <a:custGeom>
            <a:avLst/>
            <a:gdLst/>
            <a:ahLst/>
            <a:cxnLst/>
            <a:rect l="l" t="t" r="r" b="b"/>
            <a:pathLst>
              <a:path w="3009265" h="381000">
                <a:moveTo>
                  <a:pt x="0" y="381000"/>
                </a:moveTo>
                <a:lnTo>
                  <a:pt x="3009137" y="381000"/>
                </a:lnTo>
                <a:lnTo>
                  <a:pt x="3009137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11503" y="1557020"/>
            <a:ext cx="4409440" cy="280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747645" algn="l"/>
              </a:tabLst>
            </a:pPr>
            <a:r>
              <a:rPr sz="2700" b="1" spc="-7" baseline="3086" dirty="0">
                <a:latin typeface="Tahoma"/>
                <a:cs typeface="Tahoma"/>
              </a:rPr>
              <a:t>1</a:t>
            </a:r>
            <a:r>
              <a:rPr sz="1800" b="1" spc="-7" baseline="27777" dirty="0">
                <a:latin typeface="Tahoma"/>
                <a:cs typeface="Tahoma"/>
              </a:rPr>
              <a:t>st</a:t>
            </a:r>
            <a:r>
              <a:rPr sz="1800" b="1" spc="262" baseline="27777" dirty="0">
                <a:latin typeface="Tahoma"/>
                <a:cs typeface="Tahoma"/>
              </a:rPr>
              <a:t> </a:t>
            </a:r>
            <a:r>
              <a:rPr sz="2700" b="1" spc="-15" baseline="3086" dirty="0">
                <a:latin typeface="Tahoma"/>
                <a:cs typeface="Tahoma"/>
              </a:rPr>
              <a:t>preventio</a:t>
            </a:r>
            <a:r>
              <a:rPr sz="2700" b="1" spc="-7" baseline="3086" dirty="0">
                <a:latin typeface="Tahoma"/>
                <a:cs typeface="Tahoma"/>
              </a:rPr>
              <a:t>n</a:t>
            </a:r>
            <a:r>
              <a:rPr sz="2700" b="1" baseline="3086" dirty="0">
                <a:latin typeface="Tahoma"/>
                <a:cs typeface="Tahoma"/>
              </a:rPr>
              <a:t>	</a:t>
            </a:r>
            <a:r>
              <a:rPr sz="1800" b="1" spc="-5" dirty="0">
                <a:solidFill>
                  <a:srgbClr val="4D334E"/>
                </a:solidFill>
                <a:latin typeface="Tahoma"/>
                <a:cs typeface="Tahoma"/>
              </a:rPr>
              <a:t>2</a:t>
            </a:r>
            <a:r>
              <a:rPr sz="1800" b="1" spc="-7" baseline="25462" dirty="0">
                <a:solidFill>
                  <a:srgbClr val="4D334E"/>
                </a:solidFill>
                <a:latin typeface="Tahoma"/>
                <a:cs typeface="Tahoma"/>
              </a:rPr>
              <a:t>n</a:t>
            </a:r>
            <a:r>
              <a:rPr sz="1800" b="1" baseline="25462" dirty="0">
                <a:solidFill>
                  <a:srgbClr val="4D334E"/>
                </a:solidFill>
                <a:latin typeface="Tahoma"/>
                <a:cs typeface="Tahoma"/>
              </a:rPr>
              <a:t>d</a:t>
            </a:r>
            <a:r>
              <a:rPr sz="1800" b="1" spc="247" baseline="25462" dirty="0">
                <a:solidFill>
                  <a:srgbClr val="4D334E"/>
                </a:solidFill>
                <a:latin typeface="Tahoma"/>
                <a:cs typeface="Tahoma"/>
              </a:rPr>
              <a:t> </a:t>
            </a:r>
            <a:r>
              <a:rPr sz="1800" b="1" spc="-10" dirty="0">
                <a:solidFill>
                  <a:srgbClr val="4D334E"/>
                </a:solidFill>
                <a:latin typeface="Tahoma"/>
                <a:cs typeface="Tahoma"/>
              </a:rPr>
              <a:t>prevention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462903" y="1886330"/>
            <a:ext cx="1538605" cy="1057910"/>
          </a:xfrm>
          <a:custGeom>
            <a:avLst/>
            <a:gdLst/>
            <a:ahLst/>
            <a:cxnLst/>
            <a:rect l="l" t="t" r="r" b="b"/>
            <a:pathLst>
              <a:path w="1538604" h="1057910">
                <a:moveTo>
                  <a:pt x="0" y="1057656"/>
                </a:moveTo>
                <a:lnTo>
                  <a:pt x="1538477" y="1057656"/>
                </a:lnTo>
                <a:lnTo>
                  <a:pt x="1538477" y="0"/>
                </a:lnTo>
                <a:lnTo>
                  <a:pt x="0" y="0"/>
                </a:lnTo>
                <a:lnTo>
                  <a:pt x="0" y="10576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62903" y="1886330"/>
            <a:ext cx="1538605" cy="1057910"/>
          </a:xfrm>
          <a:custGeom>
            <a:avLst/>
            <a:gdLst/>
            <a:ahLst/>
            <a:cxnLst/>
            <a:rect l="l" t="t" r="r" b="b"/>
            <a:pathLst>
              <a:path w="1538604" h="1057910">
                <a:moveTo>
                  <a:pt x="0" y="1057656"/>
                </a:moveTo>
                <a:lnTo>
                  <a:pt x="1538477" y="1057656"/>
                </a:lnTo>
                <a:lnTo>
                  <a:pt x="1538477" y="0"/>
                </a:lnTo>
                <a:lnTo>
                  <a:pt x="0" y="0"/>
                </a:lnTo>
                <a:lnTo>
                  <a:pt x="0" y="1057656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43880" y="2715386"/>
            <a:ext cx="1250950" cy="784860"/>
          </a:xfrm>
          <a:custGeom>
            <a:avLst/>
            <a:gdLst/>
            <a:ahLst/>
            <a:cxnLst/>
            <a:rect l="l" t="t" r="r" b="b"/>
            <a:pathLst>
              <a:path w="1250950" h="784860">
                <a:moveTo>
                  <a:pt x="0" y="784860"/>
                </a:moveTo>
                <a:lnTo>
                  <a:pt x="1250441" y="784860"/>
                </a:lnTo>
                <a:lnTo>
                  <a:pt x="1250441" y="0"/>
                </a:lnTo>
                <a:lnTo>
                  <a:pt x="0" y="0"/>
                </a:lnTo>
                <a:lnTo>
                  <a:pt x="0" y="78486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43880" y="2715386"/>
            <a:ext cx="1250950" cy="784860"/>
          </a:xfrm>
          <a:custGeom>
            <a:avLst/>
            <a:gdLst/>
            <a:ahLst/>
            <a:cxnLst/>
            <a:rect l="l" t="t" r="r" b="b"/>
            <a:pathLst>
              <a:path w="1250950" h="784860">
                <a:moveTo>
                  <a:pt x="0" y="784860"/>
                </a:moveTo>
                <a:lnTo>
                  <a:pt x="1250441" y="784860"/>
                </a:lnTo>
                <a:lnTo>
                  <a:pt x="1250441" y="0"/>
                </a:lnTo>
                <a:lnTo>
                  <a:pt x="0" y="0"/>
                </a:lnTo>
                <a:lnTo>
                  <a:pt x="0" y="784860"/>
                </a:lnTo>
                <a:close/>
              </a:path>
            </a:pathLst>
          </a:custGeom>
          <a:ln w="990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235702" y="2764535"/>
            <a:ext cx="1066800" cy="693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CKD</a:t>
            </a:r>
            <a:endParaRPr sz="1500">
              <a:latin typeface="Tahoma"/>
              <a:cs typeface="Tahoma"/>
            </a:endParaRPr>
          </a:p>
          <a:p>
            <a:pPr marL="12700" marR="5080" algn="ctr">
              <a:lnSpc>
                <a:spcPct val="100000"/>
              </a:lnSpc>
            </a:pPr>
            <a:r>
              <a:rPr sz="1500" b="1" spc="-10" dirty="0">
                <a:solidFill>
                  <a:srgbClr val="001F5F"/>
                </a:solidFill>
                <a:latin typeface="Tahoma"/>
                <a:cs typeface="Tahoma"/>
              </a:rPr>
              <a:t>Pr</a:t>
            </a:r>
            <a:r>
              <a:rPr sz="1500" b="1" spc="-15" dirty="0">
                <a:solidFill>
                  <a:srgbClr val="001F5F"/>
                </a:solidFill>
                <a:latin typeface="Tahoma"/>
                <a:cs typeface="Tahoma"/>
              </a:rPr>
              <a:t>e</a:t>
            </a: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vent</a:t>
            </a:r>
            <a:r>
              <a:rPr sz="1500" b="1" spc="-10" dirty="0">
                <a:solidFill>
                  <a:srgbClr val="001F5F"/>
                </a:solidFill>
                <a:latin typeface="Tahoma"/>
                <a:cs typeface="Tahoma"/>
              </a:rPr>
              <a:t>i</a:t>
            </a: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on </a:t>
            </a:r>
            <a:r>
              <a:rPr sz="1500" b="1" spc="-10" dirty="0">
                <a:solidFill>
                  <a:srgbClr val="001F5F"/>
                </a:solidFill>
                <a:latin typeface="Tahoma"/>
                <a:cs typeface="Tahoma"/>
              </a:rPr>
              <a:t>Gr</a:t>
            </a: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.</a:t>
            </a:r>
            <a:r>
              <a:rPr sz="1500" b="1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 1 </a:t>
            </a:r>
            <a:r>
              <a:rPr sz="1500" b="1" dirty="0">
                <a:solidFill>
                  <a:srgbClr val="001F5F"/>
                </a:solidFill>
                <a:latin typeface="Tahoma"/>
                <a:cs typeface="Tahoma"/>
              </a:rPr>
              <a:t>-</a:t>
            </a: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 3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599301" y="2241423"/>
            <a:ext cx="1200150" cy="664210"/>
          </a:xfrm>
          <a:custGeom>
            <a:avLst/>
            <a:gdLst/>
            <a:ahLst/>
            <a:cxnLst/>
            <a:rect l="l" t="t" r="r" b="b"/>
            <a:pathLst>
              <a:path w="1200150" h="664210">
                <a:moveTo>
                  <a:pt x="0" y="663701"/>
                </a:moveTo>
                <a:lnTo>
                  <a:pt x="1200150" y="663701"/>
                </a:lnTo>
                <a:lnTo>
                  <a:pt x="1200150" y="0"/>
                </a:lnTo>
                <a:lnTo>
                  <a:pt x="0" y="0"/>
                </a:lnTo>
                <a:lnTo>
                  <a:pt x="0" y="663701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99301" y="2241423"/>
            <a:ext cx="1200150" cy="664210"/>
          </a:xfrm>
          <a:custGeom>
            <a:avLst/>
            <a:gdLst/>
            <a:ahLst/>
            <a:cxnLst/>
            <a:rect l="l" t="t" r="r" b="b"/>
            <a:pathLst>
              <a:path w="1200150" h="664210">
                <a:moveTo>
                  <a:pt x="0" y="663701"/>
                </a:moveTo>
                <a:lnTo>
                  <a:pt x="1200150" y="663701"/>
                </a:lnTo>
                <a:lnTo>
                  <a:pt x="1200150" y="0"/>
                </a:lnTo>
                <a:lnTo>
                  <a:pt x="0" y="0"/>
                </a:lnTo>
                <a:lnTo>
                  <a:pt x="0" y="663701"/>
                </a:lnTo>
                <a:close/>
              </a:path>
            </a:pathLst>
          </a:custGeom>
          <a:ln w="990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867652" y="2244852"/>
            <a:ext cx="663575" cy="542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460"/>
              </a:lnSpc>
            </a:pPr>
            <a:r>
              <a:rPr sz="1350" b="1" spc="-5" dirty="0">
                <a:solidFill>
                  <a:srgbClr val="4D334E"/>
                </a:solidFill>
                <a:latin typeface="Tahoma"/>
                <a:cs typeface="Tahoma"/>
              </a:rPr>
              <a:t>1.CAPD</a:t>
            </a:r>
            <a:endParaRPr sz="1350">
              <a:latin typeface="Tahoma"/>
              <a:cs typeface="Tahoma"/>
            </a:endParaRPr>
          </a:p>
          <a:p>
            <a:pPr algn="ctr">
              <a:lnSpc>
                <a:spcPts val="1295"/>
              </a:lnSpc>
            </a:pPr>
            <a:r>
              <a:rPr sz="1350" b="1" spc="-5" dirty="0">
                <a:solidFill>
                  <a:srgbClr val="4D334E"/>
                </a:solidFill>
                <a:latin typeface="Tahoma"/>
                <a:cs typeface="Tahoma"/>
              </a:rPr>
              <a:t>2.</a:t>
            </a:r>
            <a:r>
              <a:rPr sz="1350" b="1" dirty="0">
                <a:solidFill>
                  <a:srgbClr val="4D334E"/>
                </a:solidFill>
                <a:latin typeface="Tahoma"/>
                <a:cs typeface="Tahoma"/>
              </a:rPr>
              <a:t>HD</a:t>
            </a:r>
            <a:endParaRPr sz="1350">
              <a:latin typeface="Tahoma"/>
              <a:cs typeface="Tahoma"/>
            </a:endParaRPr>
          </a:p>
          <a:p>
            <a:pPr algn="ctr">
              <a:lnSpc>
                <a:spcPts val="1460"/>
              </a:lnSpc>
            </a:pPr>
            <a:r>
              <a:rPr sz="1350" b="1" spc="-5" dirty="0">
                <a:solidFill>
                  <a:srgbClr val="4D334E"/>
                </a:solidFill>
                <a:latin typeface="Tahoma"/>
                <a:cs typeface="Tahoma"/>
              </a:rPr>
              <a:t>3.</a:t>
            </a:r>
            <a:r>
              <a:rPr sz="1350" b="1" dirty="0">
                <a:solidFill>
                  <a:srgbClr val="4D334E"/>
                </a:solidFill>
                <a:latin typeface="Tahoma"/>
                <a:cs typeface="Tahoma"/>
              </a:rPr>
              <a:t>KT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515100" y="1886711"/>
            <a:ext cx="1485900" cy="323215"/>
          </a:xfrm>
          <a:custGeom>
            <a:avLst/>
            <a:gdLst/>
            <a:ahLst/>
            <a:cxnLst/>
            <a:rect l="l" t="t" r="r" b="b"/>
            <a:pathLst>
              <a:path w="1485900" h="323214">
                <a:moveTo>
                  <a:pt x="0" y="323088"/>
                </a:moveTo>
                <a:lnTo>
                  <a:pt x="1485900" y="323088"/>
                </a:lnTo>
                <a:lnTo>
                  <a:pt x="1485900" y="0"/>
                </a:lnTo>
                <a:lnTo>
                  <a:pt x="0" y="0"/>
                </a:lnTo>
                <a:lnTo>
                  <a:pt x="0" y="323088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594347" y="1925573"/>
            <a:ext cx="1109980" cy="244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50" b="1" i="1" spc="-45" dirty="0">
                <a:solidFill>
                  <a:srgbClr val="4D334E"/>
                </a:solidFill>
                <a:latin typeface="Tahoma"/>
                <a:cs typeface="Tahoma"/>
              </a:rPr>
              <a:t>R</a:t>
            </a:r>
            <a:r>
              <a:rPr sz="1550" b="1" i="1" spc="-40" dirty="0">
                <a:solidFill>
                  <a:srgbClr val="4D334E"/>
                </a:solidFill>
                <a:latin typeface="Tahoma"/>
                <a:cs typeface="Tahoma"/>
              </a:rPr>
              <a:t>R</a:t>
            </a:r>
            <a:r>
              <a:rPr sz="1550" b="1" i="1" spc="-35" dirty="0">
                <a:solidFill>
                  <a:srgbClr val="4D334E"/>
                </a:solidFill>
                <a:latin typeface="Tahoma"/>
                <a:cs typeface="Tahoma"/>
              </a:rPr>
              <a:t>T</a:t>
            </a:r>
            <a:r>
              <a:rPr sz="1550" b="1" i="1" spc="-30" dirty="0">
                <a:solidFill>
                  <a:srgbClr val="4D334E"/>
                </a:solidFill>
                <a:latin typeface="Tahoma"/>
                <a:cs typeface="Tahoma"/>
              </a:rPr>
              <a:t> </a:t>
            </a:r>
            <a:r>
              <a:rPr sz="1550" b="1" i="1" spc="-35" dirty="0">
                <a:solidFill>
                  <a:srgbClr val="4D334E"/>
                </a:solidFill>
                <a:latin typeface="Tahoma"/>
                <a:cs typeface="Tahoma"/>
              </a:rPr>
              <a:t>Center</a:t>
            </a:r>
            <a:endParaRPr sz="155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408801" y="3051429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79" h="508000">
                <a:moveTo>
                  <a:pt x="0" y="507491"/>
                </a:moveTo>
                <a:lnTo>
                  <a:pt x="1592579" y="507491"/>
                </a:lnTo>
                <a:lnTo>
                  <a:pt x="1592579" y="0"/>
                </a:lnTo>
                <a:lnTo>
                  <a:pt x="0" y="0"/>
                </a:lnTo>
                <a:lnTo>
                  <a:pt x="0" y="507491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08801" y="3051429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79" h="508000">
                <a:moveTo>
                  <a:pt x="0" y="507491"/>
                </a:moveTo>
                <a:lnTo>
                  <a:pt x="1592579" y="507491"/>
                </a:lnTo>
                <a:lnTo>
                  <a:pt x="1592579" y="0"/>
                </a:lnTo>
                <a:lnTo>
                  <a:pt x="0" y="0"/>
                </a:lnTo>
                <a:lnTo>
                  <a:pt x="0" y="507491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6487414" y="3089909"/>
            <a:ext cx="141351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b="1" i="1" spc="-35" dirty="0">
                <a:solidFill>
                  <a:srgbClr val="001F5F"/>
                </a:solidFill>
                <a:latin typeface="Tahoma"/>
                <a:cs typeface="Tahoma"/>
              </a:rPr>
              <a:t>Retinopath</a:t>
            </a:r>
            <a:r>
              <a:rPr sz="1400" b="1" i="1" spc="-30" dirty="0">
                <a:solidFill>
                  <a:srgbClr val="001F5F"/>
                </a:solidFill>
                <a:latin typeface="Tahoma"/>
                <a:cs typeface="Tahoma"/>
              </a:rPr>
              <a:t>y</a:t>
            </a:r>
            <a:r>
              <a:rPr sz="1400" b="1" i="1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i="1" spc="-40" dirty="0">
                <a:solidFill>
                  <a:srgbClr val="001F5F"/>
                </a:solidFill>
                <a:latin typeface="Tahoma"/>
                <a:cs typeface="Tahoma"/>
              </a:rPr>
              <a:t>Rx</a:t>
            </a:r>
            <a:r>
              <a:rPr sz="1350" b="1" spc="-5" dirty="0">
                <a:solidFill>
                  <a:srgbClr val="4D334E"/>
                </a:solidFill>
                <a:latin typeface="Tahoma"/>
                <a:cs typeface="Tahoma"/>
              </a:rPr>
              <a:t>. (LASER/op.)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408801" y="3753230"/>
            <a:ext cx="1597660" cy="1134745"/>
          </a:xfrm>
          <a:custGeom>
            <a:avLst/>
            <a:gdLst/>
            <a:ahLst/>
            <a:cxnLst/>
            <a:rect l="l" t="t" r="r" b="b"/>
            <a:pathLst>
              <a:path w="1597659" h="1134745">
                <a:moveTo>
                  <a:pt x="0" y="1134618"/>
                </a:moveTo>
                <a:lnTo>
                  <a:pt x="1597152" y="1134618"/>
                </a:lnTo>
                <a:lnTo>
                  <a:pt x="1597152" y="0"/>
                </a:lnTo>
                <a:lnTo>
                  <a:pt x="0" y="0"/>
                </a:lnTo>
                <a:lnTo>
                  <a:pt x="0" y="113461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08801" y="3753230"/>
            <a:ext cx="1597660" cy="1134745"/>
          </a:xfrm>
          <a:custGeom>
            <a:avLst/>
            <a:gdLst/>
            <a:ahLst/>
            <a:cxnLst/>
            <a:rect l="l" t="t" r="r" b="b"/>
            <a:pathLst>
              <a:path w="1597659" h="1134745">
                <a:moveTo>
                  <a:pt x="0" y="1134618"/>
                </a:moveTo>
                <a:lnTo>
                  <a:pt x="1597152" y="1134618"/>
                </a:lnTo>
                <a:lnTo>
                  <a:pt x="1597152" y="0"/>
                </a:lnTo>
                <a:lnTo>
                  <a:pt x="0" y="0"/>
                </a:lnTo>
                <a:lnTo>
                  <a:pt x="0" y="1134618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565392" y="4102069"/>
            <a:ext cx="1282700" cy="445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1955" marR="5080" indent="-389890">
              <a:lnSpc>
                <a:spcPct val="75800"/>
              </a:lnSpc>
            </a:pPr>
            <a:r>
              <a:rPr sz="1900" b="1" i="1" spc="-60" dirty="0">
                <a:solidFill>
                  <a:srgbClr val="001F5F"/>
                </a:solidFill>
                <a:latin typeface="Tahoma"/>
                <a:cs typeface="Tahoma"/>
              </a:rPr>
              <a:t>Stroke</a:t>
            </a:r>
            <a:r>
              <a:rPr sz="1900" b="1" i="1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00" b="1" i="1" spc="-55" dirty="0">
                <a:solidFill>
                  <a:srgbClr val="001F5F"/>
                </a:solidFill>
                <a:latin typeface="Tahoma"/>
                <a:cs typeface="Tahoma"/>
              </a:rPr>
              <a:t>fast</a:t>
            </a:r>
            <a:r>
              <a:rPr sz="1900" b="1" i="1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900" b="1" i="1" spc="-50" dirty="0">
                <a:solidFill>
                  <a:srgbClr val="001F5F"/>
                </a:solidFill>
                <a:latin typeface="Tahoma"/>
                <a:cs typeface="Tahoma"/>
              </a:rPr>
              <a:t>tract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112639" y="3753230"/>
            <a:ext cx="1240155" cy="831850"/>
          </a:xfrm>
          <a:custGeom>
            <a:avLst/>
            <a:gdLst/>
            <a:ahLst/>
            <a:cxnLst/>
            <a:rect l="l" t="t" r="r" b="b"/>
            <a:pathLst>
              <a:path w="1240154" h="831850">
                <a:moveTo>
                  <a:pt x="0" y="831341"/>
                </a:moveTo>
                <a:lnTo>
                  <a:pt x="1239774" y="831341"/>
                </a:lnTo>
                <a:lnTo>
                  <a:pt x="1239774" y="0"/>
                </a:lnTo>
                <a:lnTo>
                  <a:pt x="0" y="0"/>
                </a:lnTo>
                <a:lnTo>
                  <a:pt x="0" y="831341"/>
                </a:lnTo>
                <a:close/>
              </a:path>
            </a:pathLst>
          </a:custGeom>
          <a:solidFill>
            <a:srgbClr val="F8C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112639" y="3753230"/>
            <a:ext cx="1240155" cy="831850"/>
          </a:xfrm>
          <a:custGeom>
            <a:avLst/>
            <a:gdLst/>
            <a:ahLst/>
            <a:cxnLst/>
            <a:rect l="l" t="t" r="r" b="b"/>
            <a:pathLst>
              <a:path w="1240154" h="831850">
                <a:moveTo>
                  <a:pt x="0" y="831341"/>
                </a:moveTo>
                <a:lnTo>
                  <a:pt x="1239774" y="831341"/>
                </a:lnTo>
                <a:lnTo>
                  <a:pt x="1239774" y="0"/>
                </a:lnTo>
                <a:lnTo>
                  <a:pt x="0" y="0"/>
                </a:lnTo>
                <a:lnTo>
                  <a:pt x="0" y="831341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199379" y="3796791"/>
            <a:ext cx="1065530" cy="740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1440"/>
              </a:lnSpc>
            </a:pPr>
            <a:r>
              <a:rPr sz="1500" b="1" spc="-10" dirty="0">
                <a:solidFill>
                  <a:srgbClr val="001F5F"/>
                </a:solidFill>
                <a:latin typeface="Tahoma"/>
                <a:cs typeface="Tahoma"/>
              </a:rPr>
              <a:t>Stroke </a:t>
            </a: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A</a:t>
            </a:r>
            <a:r>
              <a:rPr sz="1500" b="1" spc="-10" dirty="0">
                <a:solidFill>
                  <a:srgbClr val="001F5F"/>
                </a:solidFill>
                <a:latin typeface="Tahoma"/>
                <a:cs typeface="Tahoma"/>
              </a:rPr>
              <a:t>w</a:t>
            </a: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aren</a:t>
            </a:r>
            <a:r>
              <a:rPr sz="1500" b="1" spc="-15" dirty="0">
                <a:solidFill>
                  <a:srgbClr val="001F5F"/>
                </a:solidFill>
                <a:latin typeface="Tahoma"/>
                <a:cs typeface="Tahoma"/>
              </a:rPr>
              <a:t>e</a:t>
            </a: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ss </a:t>
            </a:r>
            <a:r>
              <a:rPr sz="1500" b="1" spc="-10" dirty="0">
                <a:solidFill>
                  <a:srgbClr val="001F5F"/>
                </a:solidFill>
                <a:latin typeface="Tahoma"/>
                <a:cs typeface="Tahoma"/>
              </a:rPr>
              <a:t>Stroke</a:t>
            </a:r>
            <a:endParaRPr sz="1500">
              <a:latin typeface="Tahoma"/>
              <a:cs typeface="Tahoma"/>
            </a:endParaRPr>
          </a:p>
          <a:p>
            <a:pPr marL="368300">
              <a:lnSpc>
                <a:spcPts val="1450"/>
              </a:lnSpc>
            </a:pP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Al</a:t>
            </a:r>
            <a:r>
              <a:rPr sz="1500" b="1" spc="-15" dirty="0">
                <a:solidFill>
                  <a:srgbClr val="001F5F"/>
                </a:solidFill>
                <a:latin typeface="Tahoma"/>
                <a:cs typeface="Tahoma"/>
              </a:rPr>
              <a:t>e</a:t>
            </a: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rt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74945" y="4954904"/>
            <a:ext cx="1012190" cy="417830"/>
          </a:xfrm>
          <a:prstGeom prst="rect">
            <a:avLst/>
          </a:prstGeom>
          <a:solidFill>
            <a:srgbClr val="F8CAAC"/>
          </a:solidFill>
          <a:ln w="9906">
            <a:solidFill>
              <a:srgbClr val="FFFFFF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53340">
              <a:lnSpc>
                <a:spcPct val="100000"/>
              </a:lnSpc>
              <a:spcBef>
                <a:spcPts val="515"/>
              </a:spcBef>
            </a:pPr>
            <a:r>
              <a:rPr sz="1500" b="1" dirty="0">
                <a:solidFill>
                  <a:srgbClr val="001F5F"/>
                </a:solidFill>
                <a:latin typeface="Tahoma"/>
                <a:cs typeface="Tahoma"/>
              </a:rPr>
              <a:t>ACS</a:t>
            </a: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500" b="1" spc="-10" dirty="0">
                <a:solidFill>
                  <a:srgbClr val="001F5F"/>
                </a:solidFill>
                <a:latin typeface="Tahoma"/>
                <a:cs typeface="Tahoma"/>
              </a:rPr>
              <a:t>A</a:t>
            </a: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l</a:t>
            </a:r>
            <a:r>
              <a:rPr sz="1500" b="1" spc="-15" dirty="0">
                <a:solidFill>
                  <a:srgbClr val="001F5F"/>
                </a:solidFill>
                <a:latin typeface="Tahoma"/>
                <a:cs typeface="Tahoma"/>
              </a:rPr>
              <a:t>e</a:t>
            </a:r>
            <a:r>
              <a:rPr sz="1500" b="1" spc="-5" dirty="0">
                <a:solidFill>
                  <a:srgbClr val="001F5F"/>
                </a:solidFill>
                <a:latin typeface="Tahoma"/>
                <a:cs typeface="Tahoma"/>
              </a:rPr>
              <a:t>rt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543300" y="3105150"/>
            <a:ext cx="1543050" cy="914400"/>
          </a:xfrm>
          <a:custGeom>
            <a:avLst/>
            <a:gdLst/>
            <a:ahLst/>
            <a:cxnLst/>
            <a:rect l="l" t="t" r="r" b="b"/>
            <a:pathLst>
              <a:path w="1543050" h="914400">
                <a:moveTo>
                  <a:pt x="771525" y="0"/>
                </a:moveTo>
                <a:lnTo>
                  <a:pt x="711232" y="1375"/>
                </a:lnTo>
                <a:lnTo>
                  <a:pt x="652209" y="5435"/>
                </a:lnTo>
                <a:lnTo>
                  <a:pt x="594626" y="12076"/>
                </a:lnTo>
                <a:lnTo>
                  <a:pt x="538655" y="21198"/>
                </a:lnTo>
                <a:lnTo>
                  <a:pt x="484467" y="32698"/>
                </a:lnTo>
                <a:lnTo>
                  <a:pt x="432235" y="46475"/>
                </a:lnTo>
                <a:lnTo>
                  <a:pt x="382128" y="62427"/>
                </a:lnTo>
                <a:lnTo>
                  <a:pt x="334320" y="80453"/>
                </a:lnTo>
                <a:lnTo>
                  <a:pt x="288982" y="100450"/>
                </a:lnTo>
                <a:lnTo>
                  <a:pt x="246285" y="122318"/>
                </a:lnTo>
                <a:lnTo>
                  <a:pt x="206400" y="145954"/>
                </a:lnTo>
                <a:lnTo>
                  <a:pt x="169500" y="171256"/>
                </a:lnTo>
                <a:lnTo>
                  <a:pt x="135756" y="198124"/>
                </a:lnTo>
                <a:lnTo>
                  <a:pt x="105339" y="226455"/>
                </a:lnTo>
                <a:lnTo>
                  <a:pt x="78421" y="256147"/>
                </a:lnTo>
                <a:lnTo>
                  <a:pt x="55174" y="287099"/>
                </a:lnTo>
                <a:lnTo>
                  <a:pt x="20377" y="352377"/>
                </a:lnTo>
                <a:lnTo>
                  <a:pt x="2321" y="421473"/>
                </a:lnTo>
                <a:lnTo>
                  <a:pt x="0" y="457200"/>
                </a:lnTo>
                <a:lnTo>
                  <a:pt x="2321" y="492926"/>
                </a:lnTo>
                <a:lnTo>
                  <a:pt x="20377" y="562022"/>
                </a:lnTo>
                <a:lnTo>
                  <a:pt x="55174" y="627300"/>
                </a:lnTo>
                <a:lnTo>
                  <a:pt x="78421" y="658252"/>
                </a:lnTo>
                <a:lnTo>
                  <a:pt x="105339" y="687944"/>
                </a:lnTo>
                <a:lnTo>
                  <a:pt x="135756" y="716275"/>
                </a:lnTo>
                <a:lnTo>
                  <a:pt x="169500" y="743143"/>
                </a:lnTo>
                <a:lnTo>
                  <a:pt x="206400" y="768445"/>
                </a:lnTo>
                <a:lnTo>
                  <a:pt x="246285" y="792081"/>
                </a:lnTo>
                <a:lnTo>
                  <a:pt x="288982" y="813949"/>
                </a:lnTo>
                <a:lnTo>
                  <a:pt x="334320" y="833946"/>
                </a:lnTo>
                <a:lnTo>
                  <a:pt x="382128" y="851972"/>
                </a:lnTo>
                <a:lnTo>
                  <a:pt x="432235" y="867924"/>
                </a:lnTo>
                <a:lnTo>
                  <a:pt x="484467" y="881701"/>
                </a:lnTo>
                <a:lnTo>
                  <a:pt x="538655" y="893201"/>
                </a:lnTo>
                <a:lnTo>
                  <a:pt x="594626" y="902323"/>
                </a:lnTo>
                <a:lnTo>
                  <a:pt x="652209" y="908964"/>
                </a:lnTo>
                <a:lnTo>
                  <a:pt x="711232" y="913024"/>
                </a:lnTo>
                <a:lnTo>
                  <a:pt x="771525" y="914400"/>
                </a:lnTo>
                <a:lnTo>
                  <a:pt x="831817" y="913024"/>
                </a:lnTo>
                <a:lnTo>
                  <a:pt x="890840" y="908964"/>
                </a:lnTo>
                <a:lnTo>
                  <a:pt x="948423" y="902323"/>
                </a:lnTo>
                <a:lnTo>
                  <a:pt x="1004394" y="893201"/>
                </a:lnTo>
                <a:lnTo>
                  <a:pt x="1058582" y="881701"/>
                </a:lnTo>
                <a:lnTo>
                  <a:pt x="1110814" y="867924"/>
                </a:lnTo>
                <a:lnTo>
                  <a:pt x="1160921" y="851972"/>
                </a:lnTo>
                <a:lnTo>
                  <a:pt x="1208729" y="833946"/>
                </a:lnTo>
                <a:lnTo>
                  <a:pt x="1254067" y="813949"/>
                </a:lnTo>
                <a:lnTo>
                  <a:pt x="1296764" y="792081"/>
                </a:lnTo>
                <a:lnTo>
                  <a:pt x="1336649" y="768445"/>
                </a:lnTo>
                <a:lnTo>
                  <a:pt x="1373549" y="743143"/>
                </a:lnTo>
                <a:lnTo>
                  <a:pt x="1407293" y="716275"/>
                </a:lnTo>
                <a:lnTo>
                  <a:pt x="1437710" y="687944"/>
                </a:lnTo>
                <a:lnTo>
                  <a:pt x="1464628" y="658252"/>
                </a:lnTo>
                <a:lnTo>
                  <a:pt x="1487875" y="627300"/>
                </a:lnTo>
                <a:lnTo>
                  <a:pt x="1522672" y="562022"/>
                </a:lnTo>
                <a:lnTo>
                  <a:pt x="1540728" y="492926"/>
                </a:lnTo>
                <a:lnTo>
                  <a:pt x="1543050" y="457200"/>
                </a:lnTo>
                <a:lnTo>
                  <a:pt x="1540728" y="421473"/>
                </a:lnTo>
                <a:lnTo>
                  <a:pt x="1522672" y="352377"/>
                </a:lnTo>
                <a:lnTo>
                  <a:pt x="1487875" y="287099"/>
                </a:lnTo>
                <a:lnTo>
                  <a:pt x="1464628" y="256147"/>
                </a:lnTo>
                <a:lnTo>
                  <a:pt x="1437710" y="226455"/>
                </a:lnTo>
                <a:lnTo>
                  <a:pt x="1407293" y="198124"/>
                </a:lnTo>
                <a:lnTo>
                  <a:pt x="1373549" y="171256"/>
                </a:lnTo>
                <a:lnTo>
                  <a:pt x="1336649" y="145954"/>
                </a:lnTo>
                <a:lnTo>
                  <a:pt x="1296764" y="122318"/>
                </a:lnTo>
                <a:lnTo>
                  <a:pt x="1254067" y="100450"/>
                </a:lnTo>
                <a:lnTo>
                  <a:pt x="1208729" y="80453"/>
                </a:lnTo>
                <a:lnTo>
                  <a:pt x="1160921" y="62427"/>
                </a:lnTo>
                <a:lnTo>
                  <a:pt x="1110814" y="46475"/>
                </a:lnTo>
                <a:lnTo>
                  <a:pt x="1058582" y="32698"/>
                </a:lnTo>
                <a:lnTo>
                  <a:pt x="1004394" y="21198"/>
                </a:lnTo>
                <a:lnTo>
                  <a:pt x="948423" y="12076"/>
                </a:lnTo>
                <a:lnTo>
                  <a:pt x="890840" y="5435"/>
                </a:lnTo>
                <a:lnTo>
                  <a:pt x="831817" y="1375"/>
                </a:lnTo>
                <a:lnTo>
                  <a:pt x="771525" y="0"/>
                </a:lnTo>
                <a:close/>
              </a:path>
            </a:pathLst>
          </a:custGeom>
          <a:solidFill>
            <a:srgbClr val="F8C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43300" y="3105150"/>
            <a:ext cx="1543050" cy="914400"/>
          </a:xfrm>
          <a:custGeom>
            <a:avLst/>
            <a:gdLst/>
            <a:ahLst/>
            <a:cxnLst/>
            <a:rect l="l" t="t" r="r" b="b"/>
            <a:pathLst>
              <a:path w="1543050" h="914400">
                <a:moveTo>
                  <a:pt x="0" y="457200"/>
                </a:moveTo>
                <a:lnTo>
                  <a:pt x="9170" y="386498"/>
                </a:lnTo>
                <a:lnTo>
                  <a:pt x="35768" y="319210"/>
                </a:lnTo>
                <a:lnTo>
                  <a:pt x="78421" y="256147"/>
                </a:lnTo>
                <a:lnTo>
                  <a:pt x="105339" y="226455"/>
                </a:lnTo>
                <a:lnTo>
                  <a:pt x="135756" y="198124"/>
                </a:lnTo>
                <a:lnTo>
                  <a:pt x="169500" y="171256"/>
                </a:lnTo>
                <a:lnTo>
                  <a:pt x="206400" y="145954"/>
                </a:lnTo>
                <a:lnTo>
                  <a:pt x="246285" y="122318"/>
                </a:lnTo>
                <a:lnTo>
                  <a:pt x="288982" y="100450"/>
                </a:lnTo>
                <a:lnTo>
                  <a:pt x="334320" y="80453"/>
                </a:lnTo>
                <a:lnTo>
                  <a:pt x="382128" y="62427"/>
                </a:lnTo>
                <a:lnTo>
                  <a:pt x="432235" y="46475"/>
                </a:lnTo>
                <a:lnTo>
                  <a:pt x="484467" y="32698"/>
                </a:lnTo>
                <a:lnTo>
                  <a:pt x="538655" y="21198"/>
                </a:lnTo>
                <a:lnTo>
                  <a:pt x="594626" y="12076"/>
                </a:lnTo>
                <a:lnTo>
                  <a:pt x="652209" y="5435"/>
                </a:lnTo>
                <a:lnTo>
                  <a:pt x="711232" y="1375"/>
                </a:lnTo>
                <a:lnTo>
                  <a:pt x="771525" y="0"/>
                </a:lnTo>
                <a:lnTo>
                  <a:pt x="831817" y="1375"/>
                </a:lnTo>
                <a:lnTo>
                  <a:pt x="890840" y="5435"/>
                </a:lnTo>
                <a:lnTo>
                  <a:pt x="948423" y="12076"/>
                </a:lnTo>
                <a:lnTo>
                  <a:pt x="1004394" y="21198"/>
                </a:lnTo>
                <a:lnTo>
                  <a:pt x="1058582" y="32698"/>
                </a:lnTo>
                <a:lnTo>
                  <a:pt x="1110814" y="46475"/>
                </a:lnTo>
                <a:lnTo>
                  <a:pt x="1160921" y="62427"/>
                </a:lnTo>
                <a:lnTo>
                  <a:pt x="1208729" y="80453"/>
                </a:lnTo>
                <a:lnTo>
                  <a:pt x="1254067" y="100450"/>
                </a:lnTo>
                <a:lnTo>
                  <a:pt x="1296764" y="122318"/>
                </a:lnTo>
                <a:lnTo>
                  <a:pt x="1336649" y="145954"/>
                </a:lnTo>
                <a:lnTo>
                  <a:pt x="1373549" y="171256"/>
                </a:lnTo>
                <a:lnTo>
                  <a:pt x="1407293" y="198124"/>
                </a:lnTo>
                <a:lnTo>
                  <a:pt x="1437710" y="226455"/>
                </a:lnTo>
                <a:lnTo>
                  <a:pt x="1464628" y="256147"/>
                </a:lnTo>
                <a:lnTo>
                  <a:pt x="1487875" y="287099"/>
                </a:lnTo>
                <a:lnTo>
                  <a:pt x="1522672" y="352377"/>
                </a:lnTo>
                <a:lnTo>
                  <a:pt x="1540728" y="421473"/>
                </a:lnTo>
                <a:lnTo>
                  <a:pt x="1543050" y="457200"/>
                </a:lnTo>
                <a:lnTo>
                  <a:pt x="1540728" y="492926"/>
                </a:lnTo>
                <a:lnTo>
                  <a:pt x="1522672" y="562022"/>
                </a:lnTo>
                <a:lnTo>
                  <a:pt x="1487875" y="627300"/>
                </a:lnTo>
                <a:lnTo>
                  <a:pt x="1464628" y="658252"/>
                </a:lnTo>
                <a:lnTo>
                  <a:pt x="1437710" y="687944"/>
                </a:lnTo>
                <a:lnTo>
                  <a:pt x="1407293" y="716275"/>
                </a:lnTo>
                <a:lnTo>
                  <a:pt x="1373549" y="743143"/>
                </a:lnTo>
                <a:lnTo>
                  <a:pt x="1336649" y="768445"/>
                </a:lnTo>
                <a:lnTo>
                  <a:pt x="1296764" y="792081"/>
                </a:lnTo>
                <a:lnTo>
                  <a:pt x="1254067" y="813949"/>
                </a:lnTo>
                <a:lnTo>
                  <a:pt x="1208729" y="833946"/>
                </a:lnTo>
                <a:lnTo>
                  <a:pt x="1160921" y="851972"/>
                </a:lnTo>
                <a:lnTo>
                  <a:pt x="1110814" y="867924"/>
                </a:lnTo>
                <a:lnTo>
                  <a:pt x="1058582" y="881701"/>
                </a:lnTo>
                <a:lnTo>
                  <a:pt x="1004394" y="893201"/>
                </a:lnTo>
                <a:lnTo>
                  <a:pt x="948423" y="902323"/>
                </a:lnTo>
                <a:lnTo>
                  <a:pt x="890840" y="908964"/>
                </a:lnTo>
                <a:lnTo>
                  <a:pt x="831817" y="913024"/>
                </a:lnTo>
                <a:lnTo>
                  <a:pt x="771525" y="914400"/>
                </a:lnTo>
                <a:lnTo>
                  <a:pt x="711232" y="913024"/>
                </a:lnTo>
                <a:lnTo>
                  <a:pt x="652209" y="908964"/>
                </a:lnTo>
                <a:lnTo>
                  <a:pt x="594626" y="902323"/>
                </a:lnTo>
                <a:lnTo>
                  <a:pt x="538655" y="893201"/>
                </a:lnTo>
                <a:lnTo>
                  <a:pt x="484467" y="881701"/>
                </a:lnTo>
                <a:lnTo>
                  <a:pt x="432235" y="867924"/>
                </a:lnTo>
                <a:lnTo>
                  <a:pt x="382128" y="851972"/>
                </a:lnTo>
                <a:lnTo>
                  <a:pt x="334320" y="833946"/>
                </a:lnTo>
                <a:lnTo>
                  <a:pt x="288982" y="813949"/>
                </a:lnTo>
                <a:lnTo>
                  <a:pt x="246285" y="792081"/>
                </a:lnTo>
                <a:lnTo>
                  <a:pt x="206400" y="768445"/>
                </a:lnTo>
                <a:lnTo>
                  <a:pt x="169500" y="743143"/>
                </a:lnTo>
                <a:lnTo>
                  <a:pt x="135756" y="716275"/>
                </a:lnTo>
                <a:lnTo>
                  <a:pt x="105339" y="687944"/>
                </a:lnTo>
                <a:lnTo>
                  <a:pt x="78421" y="658252"/>
                </a:lnTo>
                <a:lnTo>
                  <a:pt x="55174" y="627300"/>
                </a:lnTo>
                <a:lnTo>
                  <a:pt x="20377" y="562022"/>
                </a:lnTo>
                <a:lnTo>
                  <a:pt x="2321" y="492926"/>
                </a:lnTo>
                <a:lnTo>
                  <a:pt x="0" y="4572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113529" y="3356102"/>
            <a:ext cx="402590" cy="213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dirty="0">
                <a:solidFill>
                  <a:srgbClr val="001F5F"/>
                </a:solidFill>
                <a:latin typeface="Tahoma"/>
                <a:cs typeface="Tahoma"/>
              </a:rPr>
              <a:t>Plan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993134" y="3561842"/>
            <a:ext cx="643255" cy="213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DM/HT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329814" y="2177414"/>
            <a:ext cx="1018540" cy="739140"/>
          </a:xfrm>
          <a:custGeom>
            <a:avLst/>
            <a:gdLst/>
            <a:ahLst/>
            <a:cxnLst/>
            <a:rect l="l" t="t" r="r" b="b"/>
            <a:pathLst>
              <a:path w="1018539" h="739139">
                <a:moveTo>
                  <a:pt x="0" y="739139"/>
                </a:moveTo>
                <a:lnTo>
                  <a:pt x="1018032" y="739139"/>
                </a:lnTo>
                <a:lnTo>
                  <a:pt x="1018032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solidFill>
            <a:srgbClr val="843B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29814" y="2177414"/>
            <a:ext cx="1018540" cy="739140"/>
          </a:xfrm>
          <a:custGeom>
            <a:avLst/>
            <a:gdLst/>
            <a:ahLst/>
            <a:cxnLst/>
            <a:rect l="l" t="t" r="r" b="b"/>
            <a:pathLst>
              <a:path w="1018539" h="739139">
                <a:moveTo>
                  <a:pt x="0" y="739139"/>
                </a:moveTo>
                <a:lnTo>
                  <a:pt x="1018032" y="739139"/>
                </a:lnTo>
                <a:lnTo>
                  <a:pt x="1018032" y="0"/>
                </a:lnTo>
                <a:lnTo>
                  <a:pt x="0" y="0"/>
                </a:lnTo>
                <a:lnTo>
                  <a:pt x="0" y="739139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329814" y="2177414"/>
            <a:ext cx="1018540" cy="739140"/>
          </a:xfrm>
          <a:prstGeom prst="rect">
            <a:avLst/>
          </a:prstGeom>
          <a:ln w="9906">
            <a:solidFill>
              <a:srgbClr val="FFFFFF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86360" marR="258445">
              <a:lnSpc>
                <a:spcPct val="100000"/>
              </a:lnSpc>
              <a:spcBef>
                <a:spcPts val="340"/>
              </a:spcBef>
            </a:pPr>
            <a:r>
              <a:rPr sz="1050" b="1" spc="-10" dirty="0">
                <a:solidFill>
                  <a:srgbClr val="FFFFFF"/>
                </a:solidFill>
                <a:latin typeface="Tahoma"/>
                <a:cs typeface="Tahoma"/>
              </a:rPr>
              <a:t>Hea</a:t>
            </a:r>
            <a:r>
              <a:rPr sz="1050" b="1" spc="-5" dirty="0">
                <a:solidFill>
                  <a:srgbClr val="FFFFFF"/>
                </a:solidFill>
                <a:latin typeface="Tahoma"/>
                <a:cs typeface="Tahoma"/>
              </a:rPr>
              <a:t>lth</a:t>
            </a:r>
            <a:r>
              <a:rPr sz="1050" b="1" dirty="0">
                <a:solidFill>
                  <a:srgbClr val="FFFFFF"/>
                </a:solidFill>
                <a:latin typeface="Tahoma"/>
                <a:cs typeface="Tahoma"/>
              </a:rPr>
              <a:t> exa</a:t>
            </a:r>
            <a:r>
              <a:rPr sz="1050" b="1" spc="-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050" b="1" dirty="0">
                <a:solidFill>
                  <a:srgbClr val="FFFFFF"/>
                </a:solidFill>
                <a:latin typeface="Tahoma"/>
                <a:cs typeface="Tahoma"/>
              </a:rPr>
              <a:t> and screening </a:t>
            </a:r>
            <a:r>
              <a:rPr sz="1050" b="1" spc="-5" dirty="0">
                <a:solidFill>
                  <a:srgbClr val="FFFFFF"/>
                </a:solidFill>
                <a:latin typeface="Tahoma"/>
                <a:cs typeface="Tahoma"/>
              </a:rPr>
              <a:t>CVD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607689" y="2038730"/>
            <a:ext cx="1235710" cy="941069"/>
          </a:xfrm>
          <a:custGeom>
            <a:avLst/>
            <a:gdLst/>
            <a:ahLst/>
            <a:cxnLst/>
            <a:rect l="l" t="t" r="r" b="b"/>
            <a:pathLst>
              <a:path w="1235710" h="941069">
                <a:moveTo>
                  <a:pt x="0" y="941070"/>
                </a:moveTo>
                <a:lnTo>
                  <a:pt x="1235202" y="941070"/>
                </a:lnTo>
                <a:lnTo>
                  <a:pt x="1235202" y="0"/>
                </a:lnTo>
                <a:lnTo>
                  <a:pt x="0" y="0"/>
                </a:lnTo>
                <a:lnTo>
                  <a:pt x="0" y="941070"/>
                </a:lnTo>
                <a:close/>
              </a:path>
            </a:pathLst>
          </a:custGeom>
          <a:solidFill>
            <a:srgbClr val="F8C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607689" y="2038730"/>
            <a:ext cx="1235710" cy="941069"/>
          </a:xfrm>
          <a:custGeom>
            <a:avLst/>
            <a:gdLst/>
            <a:ahLst/>
            <a:cxnLst/>
            <a:rect l="l" t="t" r="r" b="b"/>
            <a:pathLst>
              <a:path w="1235710" h="941069">
                <a:moveTo>
                  <a:pt x="0" y="941070"/>
                </a:moveTo>
                <a:lnTo>
                  <a:pt x="1235202" y="941070"/>
                </a:lnTo>
                <a:lnTo>
                  <a:pt x="1235202" y="0"/>
                </a:lnTo>
                <a:lnTo>
                  <a:pt x="0" y="0"/>
                </a:lnTo>
                <a:lnTo>
                  <a:pt x="0" y="94107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607689" y="2038730"/>
            <a:ext cx="1235710" cy="941069"/>
          </a:xfrm>
          <a:prstGeom prst="rect">
            <a:avLst/>
          </a:prstGeom>
          <a:ln w="9906">
            <a:solidFill>
              <a:srgbClr val="FFFF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6360">
              <a:lnSpc>
                <a:spcPts val="1100"/>
              </a:lnSpc>
            </a:pPr>
            <a:r>
              <a:rPr sz="1050" b="1" spc="-10" dirty="0">
                <a:solidFill>
                  <a:srgbClr val="001F5F"/>
                </a:solidFill>
                <a:latin typeface="Tahoma"/>
                <a:cs typeface="Tahoma"/>
              </a:rPr>
              <a:t>1</a:t>
            </a:r>
            <a:r>
              <a:rPr sz="1050" b="1" spc="50" dirty="0">
                <a:solidFill>
                  <a:srgbClr val="001F5F"/>
                </a:solidFill>
                <a:latin typeface="Tahoma"/>
                <a:cs typeface="Tahoma"/>
              </a:rPr>
              <a:t>.</a:t>
            </a:r>
            <a:r>
              <a:rPr sz="1050" b="1" spc="-5" dirty="0">
                <a:solidFill>
                  <a:srgbClr val="001F5F"/>
                </a:solidFill>
                <a:latin typeface="Tahoma"/>
                <a:cs typeface="Tahoma"/>
              </a:rPr>
              <a:t>HbA</a:t>
            </a:r>
            <a:r>
              <a:rPr sz="1050" b="1" spc="-7" baseline="-19841" dirty="0">
                <a:solidFill>
                  <a:srgbClr val="001F5F"/>
                </a:solidFill>
                <a:latin typeface="Tahoma"/>
                <a:cs typeface="Tahoma"/>
              </a:rPr>
              <a:t>1</a:t>
            </a:r>
            <a:r>
              <a:rPr sz="1050" b="1" dirty="0">
                <a:solidFill>
                  <a:srgbClr val="001F5F"/>
                </a:solidFill>
                <a:latin typeface="Tahoma"/>
                <a:cs typeface="Tahoma"/>
              </a:rPr>
              <a:t>C</a:t>
            </a:r>
            <a:endParaRPr sz="1050">
              <a:latin typeface="Tahoma"/>
              <a:cs typeface="Tahoma"/>
            </a:endParaRPr>
          </a:p>
          <a:p>
            <a:pPr marL="86360">
              <a:lnSpc>
                <a:spcPts val="944"/>
              </a:lnSpc>
            </a:pPr>
            <a:r>
              <a:rPr sz="1050" b="1" spc="-10" dirty="0">
                <a:solidFill>
                  <a:srgbClr val="001F5F"/>
                </a:solidFill>
                <a:latin typeface="Tahoma"/>
                <a:cs typeface="Tahoma"/>
              </a:rPr>
              <a:t>2</a:t>
            </a:r>
            <a:r>
              <a:rPr sz="1050" b="1" spc="50" dirty="0">
                <a:solidFill>
                  <a:srgbClr val="001F5F"/>
                </a:solidFill>
                <a:latin typeface="Tahoma"/>
                <a:cs typeface="Tahoma"/>
              </a:rPr>
              <a:t>.</a:t>
            </a:r>
            <a:r>
              <a:rPr sz="1050" b="1" spc="-5" dirty="0">
                <a:solidFill>
                  <a:srgbClr val="001F5F"/>
                </a:solidFill>
                <a:latin typeface="Tahoma"/>
                <a:cs typeface="Tahoma"/>
              </a:rPr>
              <a:t>LDL</a:t>
            </a:r>
            <a:endParaRPr sz="1050">
              <a:latin typeface="Tahoma"/>
              <a:cs typeface="Tahoma"/>
            </a:endParaRPr>
          </a:p>
          <a:p>
            <a:pPr marL="86360">
              <a:lnSpc>
                <a:spcPts val="944"/>
              </a:lnSpc>
            </a:pPr>
            <a:r>
              <a:rPr sz="1050" b="1" spc="-10" dirty="0">
                <a:solidFill>
                  <a:srgbClr val="001F5F"/>
                </a:solidFill>
                <a:latin typeface="Tahoma"/>
                <a:cs typeface="Tahoma"/>
              </a:rPr>
              <a:t>3</a:t>
            </a:r>
            <a:r>
              <a:rPr sz="1050" b="1" spc="50" dirty="0">
                <a:solidFill>
                  <a:srgbClr val="001F5F"/>
                </a:solidFill>
                <a:latin typeface="Tahoma"/>
                <a:cs typeface="Tahoma"/>
              </a:rPr>
              <a:t>.</a:t>
            </a:r>
            <a:r>
              <a:rPr sz="1050" b="1" spc="-5" dirty="0">
                <a:solidFill>
                  <a:srgbClr val="001F5F"/>
                </a:solidFill>
                <a:latin typeface="Tahoma"/>
                <a:cs typeface="Tahoma"/>
              </a:rPr>
              <a:t>BP</a:t>
            </a:r>
            <a:endParaRPr sz="1050">
              <a:latin typeface="Tahoma"/>
              <a:cs typeface="Tahoma"/>
            </a:endParaRPr>
          </a:p>
          <a:p>
            <a:pPr marL="219710" marR="454659" indent="-133350">
              <a:lnSpc>
                <a:spcPct val="75200"/>
              </a:lnSpc>
              <a:spcBef>
                <a:spcPts val="150"/>
              </a:spcBef>
            </a:pPr>
            <a:r>
              <a:rPr sz="1050" b="1" spc="-10" dirty="0">
                <a:solidFill>
                  <a:srgbClr val="001F5F"/>
                </a:solidFill>
                <a:latin typeface="Tahoma"/>
                <a:cs typeface="Tahoma"/>
              </a:rPr>
              <a:t>4</a:t>
            </a:r>
            <a:r>
              <a:rPr sz="1050" b="1" spc="50" dirty="0">
                <a:solidFill>
                  <a:srgbClr val="001F5F"/>
                </a:solidFill>
                <a:latin typeface="Tahoma"/>
                <a:cs typeface="Tahoma"/>
              </a:rPr>
              <a:t>.</a:t>
            </a:r>
            <a:r>
              <a:rPr sz="1050" b="1" spc="-5" dirty="0">
                <a:solidFill>
                  <a:srgbClr val="001F5F"/>
                </a:solidFill>
                <a:latin typeface="Tahoma"/>
                <a:cs typeface="Tahoma"/>
              </a:rPr>
              <a:t>Micro albumin</a:t>
            </a:r>
            <a:endParaRPr sz="1050">
              <a:latin typeface="Tahoma"/>
              <a:cs typeface="Tahoma"/>
            </a:endParaRPr>
          </a:p>
          <a:p>
            <a:pPr marL="219710" indent="-133350">
              <a:lnSpc>
                <a:spcPts val="785"/>
              </a:lnSpc>
              <a:buAutoNum type="arabicPeriod" startAt="5"/>
              <a:tabLst>
                <a:tab pos="220345" algn="l"/>
              </a:tabLst>
            </a:pPr>
            <a:r>
              <a:rPr sz="1050" b="1" spc="-5" dirty="0">
                <a:solidFill>
                  <a:srgbClr val="001F5F"/>
                </a:solidFill>
                <a:latin typeface="Tahoma"/>
                <a:cs typeface="Tahoma"/>
              </a:rPr>
              <a:t>E</a:t>
            </a:r>
            <a:r>
              <a:rPr sz="1050" b="1" dirty="0">
                <a:solidFill>
                  <a:srgbClr val="001F5F"/>
                </a:solidFill>
                <a:latin typeface="Tahoma"/>
                <a:cs typeface="Tahoma"/>
              </a:rPr>
              <a:t>y</a:t>
            </a:r>
            <a:r>
              <a:rPr sz="1050" b="1" spc="-5" dirty="0">
                <a:solidFill>
                  <a:srgbClr val="001F5F"/>
                </a:solidFill>
                <a:latin typeface="Tahoma"/>
                <a:cs typeface="Tahoma"/>
              </a:rPr>
              <a:t>e</a:t>
            </a:r>
            <a:r>
              <a:rPr sz="1050" b="1" dirty="0">
                <a:solidFill>
                  <a:srgbClr val="001F5F"/>
                </a:solidFill>
                <a:latin typeface="Tahoma"/>
                <a:cs typeface="Tahoma"/>
              </a:rPr>
              <a:t> exa</a:t>
            </a:r>
            <a:r>
              <a:rPr sz="1050" b="1" spc="-5" dirty="0">
                <a:solidFill>
                  <a:srgbClr val="001F5F"/>
                </a:solidFill>
                <a:latin typeface="Tahoma"/>
                <a:cs typeface="Tahoma"/>
              </a:rPr>
              <a:t>m</a:t>
            </a:r>
            <a:endParaRPr sz="1050">
              <a:latin typeface="Tahoma"/>
              <a:cs typeface="Tahoma"/>
            </a:endParaRPr>
          </a:p>
          <a:p>
            <a:pPr marL="219710" indent="-133350">
              <a:lnSpc>
                <a:spcPts val="1105"/>
              </a:lnSpc>
              <a:buAutoNum type="arabicPeriod" startAt="5"/>
              <a:tabLst>
                <a:tab pos="220345" algn="l"/>
              </a:tabLst>
            </a:pPr>
            <a:r>
              <a:rPr sz="1050" b="1" dirty="0">
                <a:solidFill>
                  <a:srgbClr val="001F5F"/>
                </a:solidFill>
                <a:latin typeface="Tahoma"/>
                <a:cs typeface="Tahoma"/>
              </a:rPr>
              <a:t>Foot</a:t>
            </a:r>
            <a:r>
              <a:rPr sz="1050" b="1" spc="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001F5F"/>
                </a:solidFill>
                <a:latin typeface="Tahoma"/>
                <a:cs typeface="Tahoma"/>
              </a:rPr>
              <a:t>exa</a:t>
            </a:r>
            <a:r>
              <a:rPr sz="1050" b="1" spc="-5" dirty="0">
                <a:solidFill>
                  <a:srgbClr val="001F5F"/>
                </a:solidFill>
                <a:latin typeface="Tahoma"/>
                <a:cs typeface="Tahoma"/>
              </a:rPr>
              <a:t>m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51712" y="1971675"/>
            <a:ext cx="1160780" cy="746125"/>
          </a:xfrm>
          <a:custGeom>
            <a:avLst/>
            <a:gdLst/>
            <a:ahLst/>
            <a:cxnLst/>
            <a:rect l="l" t="t" r="r" b="b"/>
            <a:pathLst>
              <a:path w="1160780" h="746125">
                <a:moveTo>
                  <a:pt x="580263" y="0"/>
                </a:moveTo>
                <a:lnTo>
                  <a:pt x="520934" y="1925"/>
                </a:lnTo>
                <a:lnTo>
                  <a:pt x="463319" y="7578"/>
                </a:lnTo>
                <a:lnTo>
                  <a:pt x="407710" y="16769"/>
                </a:lnTo>
                <a:lnTo>
                  <a:pt x="354397" y="29313"/>
                </a:lnTo>
                <a:lnTo>
                  <a:pt x="303674" y="45020"/>
                </a:lnTo>
                <a:lnTo>
                  <a:pt x="255831" y="63704"/>
                </a:lnTo>
                <a:lnTo>
                  <a:pt x="211161" y="85177"/>
                </a:lnTo>
                <a:lnTo>
                  <a:pt x="169954" y="109251"/>
                </a:lnTo>
                <a:lnTo>
                  <a:pt x="132503" y="135740"/>
                </a:lnTo>
                <a:lnTo>
                  <a:pt x="99099" y="164455"/>
                </a:lnTo>
                <a:lnTo>
                  <a:pt x="70034" y="195208"/>
                </a:lnTo>
                <a:lnTo>
                  <a:pt x="45599" y="227814"/>
                </a:lnTo>
                <a:lnTo>
                  <a:pt x="26087" y="262083"/>
                </a:lnTo>
                <a:lnTo>
                  <a:pt x="11788" y="297828"/>
                </a:lnTo>
                <a:lnTo>
                  <a:pt x="0" y="372999"/>
                </a:lnTo>
                <a:lnTo>
                  <a:pt x="2995" y="411134"/>
                </a:lnTo>
                <a:lnTo>
                  <a:pt x="26087" y="483914"/>
                </a:lnTo>
                <a:lnTo>
                  <a:pt x="45599" y="518183"/>
                </a:lnTo>
                <a:lnTo>
                  <a:pt x="70034" y="550789"/>
                </a:lnTo>
                <a:lnTo>
                  <a:pt x="99099" y="581542"/>
                </a:lnTo>
                <a:lnTo>
                  <a:pt x="132503" y="610257"/>
                </a:lnTo>
                <a:lnTo>
                  <a:pt x="169954" y="636746"/>
                </a:lnTo>
                <a:lnTo>
                  <a:pt x="211161" y="660820"/>
                </a:lnTo>
                <a:lnTo>
                  <a:pt x="255831" y="682293"/>
                </a:lnTo>
                <a:lnTo>
                  <a:pt x="303674" y="700977"/>
                </a:lnTo>
                <a:lnTo>
                  <a:pt x="354397" y="716684"/>
                </a:lnTo>
                <a:lnTo>
                  <a:pt x="407710" y="729228"/>
                </a:lnTo>
                <a:lnTo>
                  <a:pt x="463319" y="738419"/>
                </a:lnTo>
                <a:lnTo>
                  <a:pt x="520934" y="744072"/>
                </a:lnTo>
                <a:lnTo>
                  <a:pt x="580263" y="745998"/>
                </a:lnTo>
                <a:lnTo>
                  <a:pt x="639583" y="744072"/>
                </a:lnTo>
                <a:lnTo>
                  <a:pt x="697192" y="738419"/>
                </a:lnTo>
                <a:lnTo>
                  <a:pt x="752797" y="729228"/>
                </a:lnTo>
                <a:lnTo>
                  <a:pt x="806106" y="716684"/>
                </a:lnTo>
                <a:lnTo>
                  <a:pt x="856828" y="700977"/>
                </a:lnTo>
                <a:lnTo>
                  <a:pt x="904671" y="682293"/>
                </a:lnTo>
                <a:lnTo>
                  <a:pt x="949343" y="660820"/>
                </a:lnTo>
                <a:lnTo>
                  <a:pt x="990552" y="636746"/>
                </a:lnTo>
                <a:lnTo>
                  <a:pt x="1028006" y="610257"/>
                </a:lnTo>
                <a:lnTo>
                  <a:pt x="1061413" y="581542"/>
                </a:lnTo>
                <a:lnTo>
                  <a:pt x="1090481" y="550789"/>
                </a:lnTo>
                <a:lnTo>
                  <a:pt x="1114919" y="518183"/>
                </a:lnTo>
                <a:lnTo>
                  <a:pt x="1134434" y="483914"/>
                </a:lnTo>
                <a:lnTo>
                  <a:pt x="1148735" y="448169"/>
                </a:lnTo>
                <a:lnTo>
                  <a:pt x="1160526" y="372999"/>
                </a:lnTo>
                <a:lnTo>
                  <a:pt x="1157529" y="334863"/>
                </a:lnTo>
                <a:lnTo>
                  <a:pt x="1134434" y="262083"/>
                </a:lnTo>
                <a:lnTo>
                  <a:pt x="1114919" y="227814"/>
                </a:lnTo>
                <a:lnTo>
                  <a:pt x="1090481" y="195208"/>
                </a:lnTo>
                <a:lnTo>
                  <a:pt x="1061413" y="164455"/>
                </a:lnTo>
                <a:lnTo>
                  <a:pt x="1028006" y="135740"/>
                </a:lnTo>
                <a:lnTo>
                  <a:pt x="990552" y="109251"/>
                </a:lnTo>
                <a:lnTo>
                  <a:pt x="949343" y="85177"/>
                </a:lnTo>
                <a:lnTo>
                  <a:pt x="904671" y="63704"/>
                </a:lnTo>
                <a:lnTo>
                  <a:pt x="856828" y="45020"/>
                </a:lnTo>
                <a:lnTo>
                  <a:pt x="806106" y="29313"/>
                </a:lnTo>
                <a:lnTo>
                  <a:pt x="752797" y="16769"/>
                </a:lnTo>
                <a:lnTo>
                  <a:pt x="697192" y="7578"/>
                </a:lnTo>
                <a:lnTo>
                  <a:pt x="639583" y="1925"/>
                </a:lnTo>
                <a:lnTo>
                  <a:pt x="580263" y="0"/>
                </a:lnTo>
                <a:close/>
              </a:path>
            </a:pathLst>
          </a:custGeom>
          <a:solidFill>
            <a:srgbClr val="843B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51712" y="1971675"/>
            <a:ext cx="1160780" cy="746125"/>
          </a:xfrm>
          <a:custGeom>
            <a:avLst/>
            <a:gdLst/>
            <a:ahLst/>
            <a:cxnLst/>
            <a:rect l="l" t="t" r="r" b="b"/>
            <a:pathLst>
              <a:path w="1160780" h="746125">
                <a:moveTo>
                  <a:pt x="0" y="372999"/>
                </a:moveTo>
                <a:lnTo>
                  <a:pt x="2995" y="334863"/>
                </a:lnTo>
                <a:lnTo>
                  <a:pt x="26087" y="262083"/>
                </a:lnTo>
                <a:lnTo>
                  <a:pt x="45599" y="227814"/>
                </a:lnTo>
                <a:lnTo>
                  <a:pt x="70034" y="195208"/>
                </a:lnTo>
                <a:lnTo>
                  <a:pt x="99099" y="164455"/>
                </a:lnTo>
                <a:lnTo>
                  <a:pt x="132503" y="135740"/>
                </a:lnTo>
                <a:lnTo>
                  <a:pt x="169954" y="109251"/>
                </a:lnTo>
                <a:lnTo>
                  <a:pt x="211161" y="85177"/>
                </a:lnTo>
                <a:lnTo>
                  <a:pt x="255831" y="63704"/>
                </a:lnTo>
                <a:lnTo>
                  <a:pt x="303674" y="45020"/>
                </a:lnTo>
                <a:lnTo>
                  <a:pt x="354397" y="29313"/>
                </a:lnTo>
                <a:lnTo>
                  <a:pt x="407710" y="16769"/>
                </a:lnTo>
                <a:lnTo>
                  <a:pt x="463319" y="7578"/>
                </a:lnTo>
                <a:lnTo>
                  <a:pt x="520934" y="1925"/>
                </a:lnTo>
                <a:lnTo>
                  <a:pt x="580263" y="0"/>
                </a:lnTo>
                <a:lnTo>
                  <a:pt x="639583" y="1925"/>
                </a:lnTo>
                <a:lnTo>
                  <a:pt x="697192" y="7578"/>
                </a:lnTo>
                <a:lnTo>
                  <a:pt x="752797" y="16769"/>
                </a:lnTo>
                <a:lnTo>
                  <a:pt x="806106" y="29313"/>
                </a:lnTo>
                <a:lnTo>
                  <a:pt x="856828" y="45020"/>
                </a:lnTo>
                <a:lnTo>
                  <a:pt x="904671" y="63704"/>
                </a:lnTo>
                <a:lnTo>
                  <a:pt x="949343" y="85177"/>
                </a:lnTo>
                <a:lnTo>
                  <a:pt x="990552" y="109251"/>
                </a:lnTo>
                <a:lnTo>
                  <a:pt x="1028006" y="135740"/>
                </a:lnTo>
                <a:lnTo>
                  <a:pt x="1061413" y="164455"/>
                </a:lnTo>
                <a:lnTo>
                  <a:pt x="1090481" y="195208"/>
                </a:lnTo>
                <a:lnTo>
                  <a:pt x="1114919" y="227814"/>
                </a:lnTo>
                <a:lnTo>
                  <a:pt x="1134434" y="262083"/>
                </a:lnTo>
                <a:lnTo>
                  <a:pt x="1148735" y="297828"/>
                </a:lnTo>
                <a:lnTo>
                  <a:pt x="1160526" y="372999"/>
                </a:lnTo>
                <a:lnTo>
                  <a:pt x="1157529" y="411134"/>
                </a:lnTo>
                <a:lnTo>
                  <a:pt x="1134434" y="483914"/>
                </a:lnTo>
                <a:lnTo>
                  <a:pt x="1114919" y="518183"/>
                </a:lnTo>
                <a:lnTo>
                  <a:pt x="1090481" y="550789"/>
                </a:lnTo>
                <a:lnTo>
                  <a:pt x="1061413" y="581542"/>
                </a:lnTo>
                <a:lnTo>
                  <a:pt x="1028006" y="610257"/>
                </a:lnTo>
                <a:lnTo>
                  <a:pt x="990552" y="636746"/>
                </a:lnTo>
                <a:lnTo>
                  <a:pt x="949343" y="660820"/>
                </a:lnTo>
                <a:lnTo>
                  <a:pt x="904671" y="682293"/>
                </a:lnTo>
                <a:lnTo>
                  <a:pt x="856828" y="700977"/>
                </a:lnTo>
                <a:lnTo>
                  <a:pt x="806106" y="716684"/>
                </a:lnTo>
                <a:lnTo>
                  <a:pt x="752797" y="729228"/>
                </a:lnTo>
                <a:lnTo>
                  <a:pt x="697192" y="738419"/>
                </a:lnTo>
                <a:lnTo>
                  <a:pt x="639583" y="744072"/>
                </a:lnTo>
                <a:lnTo>
                  <a:pt x="580263" y="745998"/>
                </a:lnTo>
                <a:lnTo>
                  <a:pt x="520934" y="744072"/>
                </a:lnTo>
                <a:lnTo>
                  <a:pt x="463319" y="738419"/>
                </a:lnTo>
                <a:lnTo>
                  <a:pt x="407710" y="729228"/>
                </a:lnTo>
                <a:lnTo>
                  <a:pt x="354397" y="716684"/>
                </a:lnTo>
                <a:lnTo>
                  <a:pt x="303674" y="700977"/>
                </a:lnTo>
                <a:lnTo>
                  <a:pt x="255831" y="682293"/>
                </a:lnTo>
                <a:lnTo>
                  <a:pt x="211161" y="660820"/>
                </a:lnTo>
                <a:lnTo>
                  <a:pt x="169954" y="636746"/>
                </a:lnTo>
                <a:lnTo>
                  <a:pt x="132503" y="610257"/>
                </a:lnTo>
                <a:lnTo>
                  <a:pt x="99099" y="581542"/>
                </a:lnTo>
                <a:lnTo>
                  <a:pt x="70034" y="550789"/>
                </a:lnTo>
                <a:lnTo>
                  <a:pt x="45599" y="518183"/>
                </a:lnTo>
                <a:lnTo>
                  <a:pt x="26087" y="483914"/>
                </a:lnTo>
                <a:lnTo>
                  <a:pt x="11788" y="448169"/>
                </a:lnTo>
                <a:lnTo>
                  <a:pt x="0" y="372999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119632" y="2126741"/>
            <a:ext cx="424180" cy="4419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>
              <a:lnSpc>
                <a:spcPct val="100000"/>
              </a:lnSpc>
            </a:pPr>
            <a:r>
              <a:rPr sz="1350" b="1" dirty="0">
                <a:solidFill>
                  <a:srgbClr val="FFFFFF"/>
                </a:solidFill>
                <a:latin typeface="Tahoma"/>
                <a:cs typeface="Tahoma"/>
              </a:rPr>
              <a:t>Plan</a:t>
            </a:r>
            <a:endParaRPr sz="13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P&amp;P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628519" y="3324986"/>
            <a:ext cx="608330" cy="1016000"/>
          </a:xfrm>
          <a:custGeom>
            <a:avLst/>
            <a:gdLst/>
            <a:ahLst/>
            <a:cxnLst/>
            <a:rect l="l" t="t" r="r" b="b"/>
            <a:pathLst>
              <a:path w="608330" h="1016000">
                <a:moveTo>
                  <a:pt x="0" y="1015745"/>
                </a:moveTo>
                <a:lnTo>
                  <a:pt x="608076" y="1015745"/>
                </a:lnTo>
                <a:lnTo>
                  <a:pt x="608076" y="0"/>
                </a:lnTo>
                <a:lnTo>
                  <a:pt x="0" y="0"/>
                </a:lnTo>
                <a:lnTo>
                  <a:pt x="0" y="1015745"/>
                </a:lnTo>
                <a:close/>
              </a:path>
            </a:pathLst>
          </a:custGeom>
          <a:solidFill>
            <a:srgbClr val="EF09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628519" y="3324986"/>
            <a:ext cx="608330" cy="1016000"/>
          </a:xfrm>
          <a:custGeom>
            <a:avLst/>
            <a:gdLst/>
            <a:ahLst/>
            <a:cxnLst/>
            <a:rect l="l" t="t" r="r" b="b"/>
            <a:pathLst>
              <a:path w="608330" h="1016000">
                <a:moveTo>
                  <a:pt x="0" y="1015745"/>
                </a:moveTo>
                <a:lnTo>
                  <a:pt x="608076" y="1015745"/>
                </a:lnTo>
                <a:lnTo>
                  <a:pt x="608076" y="0"/>
                </a:lnTo>
                <a:lnTo>
                  <a:pt x="0" y="0"/>
                </a:lnTo>
                <a:lnTo>
                  <a:pt x="0" y="1015745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2628519" y="3324986"/>
            <a:ext cx="608330" cy="1016000"/>
          </a:xfrm>
          <a:prstGeom prst="rect">
            <a:avLst/>
          </a:prstGeom>
          <a:ln w="9906">
            <a:solidFill>
              <a:srgbClr val="FFFFFF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141605" marR="90805" indent="-44450">
              <a:lnSpc>
                <a:spcPct val="100000"/>
              </a:lnSpc>
              <a:spcBef>
                <a:spcPts val="350"/>
              </a:spcBef>
            </a:pPr>
            <a:r>
              <a:rPr sz="1500" b="1" spc="-10" dirty="0">
                <a:solidFill>
                  <a:srgbClr val="4D334E"/>
                </a:solidFill>
                <a:latin typeface="Tahoma"/>
                <a:cs typeface="Tahoma"/>
              </a:rPr>
              <a:t>Pr</a:t>
            </a:r>
            <a:r>
              <a:rPr sz="1500" b="1" spc="-15" dirty="0">
                <a:solidFill>
                  <a:srgbClr val="4D334E"/>
                </a:solidFill>
                <a:latin typeface="Tahoma"/>
                <a:cs typeface="Tahoma"/>
              </a:rPr>
              <a:t>e</a:t>
            </a:r>
            <a:r>
              <a:rPr sz="1500" b="1" dirty="0">
                <a:solidFill>
                  <a:srgbClr val="4D334E"/>
                </a:solidFill>
                <a:latin typeface="Tahoma"/>
                <a:cs typeface="Tahoma"/>
              </a:rPr>
              <a:t>- </a:t>
            </a:r>
            <a:r>
              <a:rPr sz="1500" b="1" spc="-5" dirty="0">
                <a:solidFill>
                  <a:srgbClr val="4D334E"/>
                </a:solidFill>
                <a:latin typeface="Tahoma"/>
                <a:cs typeface="Tahoma"/>
              </a:rPr>
              <a:t>DM</a:t>
            </a:r>
            <a:endParaRPr sz="1500">
              <a:latin typeface="Tahoma"/>
              <a:cs typeface="Tahoma"/>
            </a:endParaRPr>
          </a:p>
          <a:p>
            <a:pPr marL="167640" marR="90805" indent="-70485">
              <a:lnSpc>
                <a:spcPct val="100000"/>
              </a:lnSpc>
            </a:pPr>
            <a:r>
              <a:rPr sz="1500" b="1" spc="-10" dirty="0">
                <a:solidFill>
                  <a:srgbClr val="4D334E"/>
                </a:solidFill>
                <a:latin typeface="Tahoma"/>
                <a:cs typeface="Tahoma"/>
              </a:rPr>
              <a:t>Pr</a:t>
            </a:r>
            <a:r>
              <a:rPr sz="1500" b="1" spc="-15" dirty="0">
                <a:solidFill>
                  <a:srgbClr val="4D334E"/>
                </a:solidFill>
                <a:latin typeface="Tahoma"/>
                <a:cs typeface="Tahoma"/>
              </a:rPr>
              <a:t>e</a:t>
            </a:r>
            <a:r>
              <a:rPr sz="1500" b="1" dirty="0">
                <a:solidFill>
                  <a:srgbClr val="4D334E"/>
                </a:solidFill>
                <a:latin typeface="Tahoma"/>
                <a:cs typeface="Tahoma"/>
              </a:rPr>
              <a:t>- </a:t>
            </a:r>
            <a:r>
              <a:rPr sz="1500" b="1" spc="-5" dirty="0">
                <a:solidFill>
                  <a:srgbClr val="4D334E"/>
                </a:solidFill>
                <a:latin typeface="Tahoma"/>
                <a:cs typeface="Tahoma"/>
              </a:rPr>
              <a:t>HT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59105" y="3174873"/>
            <a:ext cx="1863089" cy="323215"/>
          </a:xfrm>
          <a:custGeom>
            <a:avLst/>
            <a:gdLst/>
            <a:ahLst/>
            <a:cxnLst/>
            <a:rect l="l" t="t" r="r" b="b"/>
            <a:pathLst>
              <a:path w="1863089" h="323214">
                <a:moveTo>
                  <a:pt x="0" y="323088"/>
                </a:moveTo>
                <a:lnTo>
                  <a:pt x="1863089" y="323088"/>
                </a:lnTo>
                <a:lnTo>
                  <a:pt x="1863089" y="0"/>
                </a:lnTo>
                <a:lnTo>
                  <a:pt x="0" y="0"/>
                </a:lnTo>
                <a:lnTo>
                  <a:pt x="0" y="323088"/>
                </a:lnTo>
                <a:close/>
              </a:path>
            </a:pathLst>
          </a:custGeom>
          <a:solidFill>
            <a:srgbClr val="843B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9105" y="3174873"/>
            <a:ext cx="1863089" cy="323215"/>
          </a:xfrm>
          <a:custGeom>
            <a:avLst/>
            <a:gdLst/>
            <a:ahLst/>
            <a:cxnLst/>
            <a:rect l="l" t="t" r="r" b="b"/>
            <a:pathLst>
              <a:path w="1863089" h="323214">
                <a:moveTo>
                  <a:pt x="0" y="323088"/>
                </a:moveTo>
                <a:lnTo>
                  <a:pt x="1863089" y="323088"/>
                </a:lnTo>
                <a:lnTo>
                  <a:pt x="1863089" y="0"/>
                </a:lnTo>
                <a:lnTo>
                  <a:pt x="0" y="0"/>
                </a:lnTo>
                <a:lnTo>
                  <a:pt x="0" y="323088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902716" y="3221228"/>
            <a:ext cx="975360" cy="23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Screen</a:t>
            </a:r>
            <a:r>
              <a:rPr sz="1500" b="1" spc="-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ng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66344" y="5644134"/>
            <a:ext cx="2063114" cy="306705"/>
          </a:xfrm>
          <a:custGeom>
            <a:avLst/>
            <a:gdLst/>
            <a:ahLst/>
            <a:cxnLst/>
            <a:rect l="l" t="t" r="r" b="b"/>
            <a:pathLst>
              <a:path w="2063114" h="306704">
                <a:moveTo>
                  <a:pt x="2011680" y="0"/>
                </a:moveTo>
                <a:lnTo>
                  <a:pt x="51054" y="0"/>
                </a:lnTo>
                <a:lnTo>
                  <a:pt x="31182" y="4012"/>
                </a:lnTo>
                <a:lnTo>
                  <a:pt x="14954" y="14954"/>
                </a:lnTo>
                <a:lnTo>
                  <a:pt x="4012" y="31182"/>
                </a:lnTo>
                <a:lnTo>
                  <a:pt x="0" y="51053"/>
                </a:lnTo>
                <a:lnTo>
                  <a:pt x="0" y="255269"/>
                </a:lnTo>
                <a:lnTo>
                  <a:pt x="4012" y="275141"/>
                </a:lnTo>
                <a:lnTo>
                  <a:pt x="14954" y="291369"/>
                </a:lnTo>
                <a:lnTo>
                  <a:pt x="31182" y="302311"/>
                </a:lnTo>
                <a:lnTo>
                  <a:pt x="51054" y="306323"/>
                </a:lnTo>
                <a:lnTo>
                  <a:pt x="2011680" y="306323"/>
                </a:lnTo>
                <a:lnTo>
                  <a:pt x="2031551" y="302311"/>
                </a:lnTo>
                <a:lnTo>
                  <a:pt x="2047779" y="291369"/>
                </a:lnTo>
                <a:lnTo>
                  <a:pt x="2058721" y="275141"/>
                </a:lnTo>
                <a:lnTo>
                  <a:pt x="2062733" y="255269"/>
                </a:lnTo>
                <a:lnTo>
                  <a:pt x="2062733" y="51053"/>
                </a:lnTo>
                <a:lnTo>
                  <a:pt x="2058721" y="31182"/>
                </a:lnTo>
                <a:lnTo>
                  <a:pt x="2047779" y="14954"/>
                </a:lnTo>
                <a:lnTo>
                  <a:pt x="2031551" y="4012"/>
                </a:lnTo>
                <a:lnTo>
                  <a:pt x="2011680" y="0"/>
                </a:lnTo>
                <a:close/>
              </a:path>
            </a:pathLst>
          </a:custGeom>
          <a:solidFill>
            <a:srgbClr val="843B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66344" y="5644134"/>
            <a:ext cx="2063114" cy="306705"/>
          </a:xfrm>
          <a:custGeom>
            <a:avLst/>
            <a:gdLst/>
            <a:ahLst/>
            <a:cxnLst/>
            <a:rect l="l" t="t" r="r" b="b"/>
            <a:pathLst>
              <a:path w="2063114" h="306704">
                <a:moveTo>
                  <a:pt x="0" y="51053"/>
                </a:moveTo>
                <a:lnTo>
                  <a:pt x="4012" y="31182"/>
                </a:lnTo>
                <a:lnTo>
                  <a:pt x="14954" y="14954"/>
                </a:lnTo>
                <a:lnTo>
                  <a:pt x="31182" y="4012"/>
                </a:lnTo>
                <a:lnTo>
                  <a:pt x="51054" y="0"/>
                </a:lnTo>
                <a:lnTo>
                  <a:pt x="2011680" y="0"/>
                </a:lnTo>
                <a:lnTo>
                  <a:pt x="2031551" y="4012"/>
                </a:lnTo>
                <a:lnTo>
                  <a:pt x="2047779" y="14954"/>
                </a:lnTo>
                <a:lnTo>
                  <a:pt x="2058721" y="31182"/>
                </a:lnTo>
                <a:lnTo>
                  <a:pt x="2062733" y="51053"/>
                </a:lnTo>
                <a:lnTo>
                  <a:pt x="2062733" y="255269"/>
                </a:lnTo>
                <a:lnTo>
                  <a:pt x="2058721" y="275141"/>
                </a:lnTo>
                <a:lnTo>
                  <a:pt x="2047779" y="291369"/>
                </a:lnTo>
                <a:lnTo>
                  <a:pt x="2031551" y="302311"/>
                </a:lnTo>
                <a:lnTo>
                  <a:pt x="2011680" y="306323"/>
                </a:lnTo>
                <a:lnTo>
                  <a:pt x="51054" y="306323"/>
                </a:lnTo>
                <a:lnTo>
                  <a:pt x="31182" y="302311"/>
                </a:lnTo>
                <a:lnTo>
                  <a:pt x="14954" y="291369"/>
                </a:lnTo>
                <a:lnTo>
                  <a:pt x="4012" y="275141"/>
                </a:lnTo>
                <a:lnTo>
                  <a:pt x="0" y="255269"/>
                </a:lnTo>
                <a:lnTo>
                  <a:pt x="0" y="51053"/>
                </a:lnTo>
                <a:close/>
              </a:path>
            </a:pathLst>
          </a:custGeom>
          <a:ln w="28956">
            <a:solidFill>
              <a:srgbClr val="FFFF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650240" y="5705855"/>
            <a:ext cx="169545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FFFFFF"/>
                </a:solidFill>
                <a:latin typeface="Tahoma"/>
                <a:cs typeface="Tahoma"/>
              </a:rPr>
              <a:t>Behavior 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Modi</a:t>
            </a:r>
            <a:r>
              <a:rPr sz="1200" b="1" spc="-5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200" b="1" spc="-1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200" b="1" spc="-5" dirty="0">
                <a:solidFill>
                  <a:srgbClr val="FFFFFF"/>
                </a:solidFill>
                <a:latin typeface="Tahoma"/>
                <a:cs typeface="Tahoma"/>
              </a:rPr>
              <a:t>ati</a:t>
            </a:r>
            <a:r>
              <a:rPr sz="1200" b="1" spc="-1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200" b="1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486150" y="5414771"/>
            <a:ext cx="1889760" cy="561975"/>
          </a:xfrm>
          <a:custGeom>
            <a:avLst/>
            <a:gdLst/>
            <a:ahLst/>
            <a:cxnLst/>
            <a:rect l="l" t="t" r="r" b="b"/>
            <a:pathLst>
              <a:path w="1889760" h="561975">
                <a:moveTo>
                  <a:pt x="1796161" y="0"/>
                </a:moveTo>
                <a:lnTo>
                  <a:pt x="93599" y="0"/>
                </a:lnTo>
                <a:lnTo>
                  <a:pt x="57167" y="7356"/>
                </a:lnTo>
                <a:lnTo>
                  <a:pt x="27416" y="27416"/>
                </a:lnTo>
                <a:lnTo>
                  <a:pt x="7356" y="57167"/>
                </a:lnTo>
                <a:lnTo>
                  <a:pt x="0" y="93598"/>
                </a:lnTo>
                <a:lnTo>
                  <a:pt x="0" y="467994"/>
                </a:lnTo>
                <a:lnTo>
                  <a:pt x="7356" y="504426"/>
                </a:lnTo>
                <a:lnTo>
                  <a:pt x="27416" y="534177"/>
                </a:lnTo>
                <a:lnTo>
                  <a:pt x="57167" y="554237"/>
                </a:lnTo>
                <a:lnTo>
                  <a:pt x="93599" y="561593"/>
                </a:lnTo>
                <a:lnTo>
                  <a:pt x="1796161" y="561593"/>
                </a:lnTo>
                <a:lnTo>
                  <a:pt x="1832592" y="554237"/>
                </a:lnTo>
                <a:lnTo>
                  <a:pt x="1862343" y="534177"/>
                </a:lnTo>
                <a:lnTo>
                  <a:pt x="1882403" y="504426"/>
                </a:lnTo>
                <a:lnTo>
                  <a:pt x="1889760" y="467994"/>
                </a:lnTo>
                <a:lnTo>
                  <a:pt x="1889760" y="93598"/>
                </a:lnTo>
                <a:lnTo>
                  <a:pt x="1882403" y="57167"/>
                </a:lnTo>
                <a:lnTo>
                  <a:pt x="1862343" y="27416"/>
                </a:lnTo>
                <a:lnTo>
                  <a:pt x="1832592" y="7356"/>
                </a:lnTo>
                <a:lnTo>
                  <a:pt x="1796161" y="0"/>
                </a:lnTo>
                <a:close/>
              </a:path>
            </a:pathLst>
          </a:custGeom>
          <a:solidFill>
            <a:srgbClr val="F8C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486150" y="5414771"/>
            <a:ext cx="1889760" cy="561975"/>
          </a:xfrm>
          <a:custGeom>
            <a:avLst/>
            <a:gdLst/>
            <a:ahLst/>
            <a:cxnLst/>
            <a:rect l="l" t="t" r="r" b="b"/>
            <a:pathLst>
              <a:path w="1889760" h="561975">
                <a:moveTo>
                  <a:pt x="0" y="93598"/>
                </a:moveTo>
                <a:lnTo>
                  <a:pt x="7356" y="57167"/>
                </a:lnTo>
                <a:lnTo>
                  <a:pt x="27416" y="27416"/>
                </a:lnTo>
                <a:lnTo>
                  <a:pt x="57167" y="7356"/>
                </a:lnTo>
                <a:lnTo>
                  <a:pt x="93599" y="0"/>
                </a:lnTo>
                <a:lnTo>
                  <a:pt x="1796161" y="0"/>
                </a:lnTo>
                <a:lnTo>
                  <a:pt x="1832592" y="7356"/>
                </a:lnTo>
                <a:lnTo>
                  <a:pt x="1862343" y="27416"/>
                </a:lnTo>
                <a:lnTo>
                  <a:pt x="1882403" y="57167"/>
                </a:lnTo>
                <a:lnTo>
                  <a:pt x="1889760" y="93598"/>
                </a:lnTo>
                <a:lnTo>
                  <a:pt x="1889760" y="467994"/>
                </a:lnTo>
                <a:lnTo>
                  <a:pt x="1882403" y="504426"/>
                </a:lnTo>
                <a:lnTo>
                  <a:pt x="1862343" y="534177"/>
                </a:lnTo>
                <a:lnTo>
                  <a:pt x="1832592" y="554237"/>
                </a:lnTo>
                <a:lnTo>
                  <a:pt x="1796161" y="561593"/>
                </a:lnTo>
                <a:lnTo>
                  <a:pt x="93599" y="561593"/>
                </a:lnTo>
                <a:lnTo>
                  <a:pt x="57167" y="554237"/>
                </a:lnTo>
                <a:lnTo>
                  <a:pt x="27416" y="534177"/>
                </a:lnTo>
                <a:lnTo>
                  <a:pt x="7356" y="504426"/>
                </a:lnTo>
                <a:lnTo>
                  <a:pt x="0" y="467994"/>
                </a:lnTo>
                <a:lnTo>
                  <a:pt x="0" y="93598"/>
                </a:lnTo>
                <a:close/>
              </a:path>
            </a:pathLst>
          </a:custGeom>
          <a:ln w="28956">
            <a:solidFill>
              <a:srgbClr val="FFFF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3716528" y="5489447"/>
            <a:ext cx="1428750" cy="4197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2915" marR="5080" indent="-450850">
              <a:lnSpc>
                <a:spcPct val="100000"/>
              </a:lnSpc>
            </a:pP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Im</a:t>
            </a:r>
            <a:r>
              <a:rPr sz="1350" b="1" spc="5" dirty="0">
                <a:solidFill>
                  <a:srgbClr val="001F5F"/>
                </a:solidFill>
                <a:latin typeface="Tahoma"/>
                <a:cs typeface="Tahoma"/>
              </a:rPr>
              <a:t>p</a:t>
            </a: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rove</a:t>
            </a:r>
            <a:r>
              <a:rPr sz="1350" b="1" spc="-1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Quality o</a:t>
            </a:r>
            <a:r>
              <a:rPr sz="1350" b="1" dirty="0">
                <a:solidFill>
                  <a:srgbClr val="001F5F"/>
                </a:solidFill>
                <a:latin typeface="Tahoma"/>
                <a:cs typeface="Tahoma"/>
              </a:rPr>
              <a:t>f</a:t>
            </a:r>
            <a:r>
              <a:rPr sz="1350" b="1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Rx.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303526" y="3493770"/>
            <a:ext cx="378460" cy="86995"/>
          </a:xfrm>
          <a:custGeom>
            <a:avLst/>
            <a:gdLst/>
            <a:ahLst/>
            <a:cxnLst/>
            <a:rect l="l" t="t" r="r" b="b"/>
            <a:pathLst>
              <a:path w="378460" h="86995">
                <a:moveTo>
                  <a:pt x="86868" y="0"/>
                </a:moveTo>
                <a:lnTo>
                  <a:pt x="0" y="43433"/>
                </a:lnTo>
                <a:lnTo>
                  <a:pt x="86868" y="86867"/>
                </a:lnTo>
                <a:lnTo>
                  <a:pt x="86868" y="57912"/>
                </a:lnTo>
                <a:lnTo>
                  <a:pt x="72390" y="57912"/>
                </a:lnTo>
                <a:lnTo>
                  <a:pt x="72390" y="28955"/>
                </a:lnTo>
                <a:lnTo>
                  <a:pt x="86868" y="28955"/>
                </a:lnTo>
                <a:lnTo>
                  <a:pt x="86868" y="0"/>
                </a:lnTo>
                <a:close/>
              </a:path>
              <a:path w="378460" h="86995">
                <a:moveTo>
                  <a:pt x="291084" y="0"/>
                </a:moveTo>
                <a:lnTo>
                  <a:pt x="291084" y="86867"/>
                </a:lnTo>
                <a:lnTo>
                  <a:pt x="348995" y="57912"/>
                </a:lnTo>
                <a:lnTo>
                  <a:pt x="305562" y="57912"/>
                </a:lnTo>
                <a:lnTo>
                  <a:pt x="305562" y="28955"/>
                </a:lnTo>
                <a:lnTo>
                  <a:pt x="348995" y="28955"/>
                </a:lnTo>
                <a:lnTo>
                  <a:pt x="291084" y="0"/>
                </a:lnTo>
                <a:close/>
              </a:path>
              <a:path w="378460" h="86995">
                <a:moveTo>
                  <a:pt x="86868" y="28955"/>
                </a:moveTo>
                <a:lnTo>
                  <a:pt x="72390" y="28955"/>
                </a:lnTo>
                <a:lnTo>
                  <a:pt x="72390" y="57912"/>
                </a:lnTo>
                <a:lnTo>
                  <a:pt x="86868" y="57912"/>
                </a:lnTo>
                <a:lnTo>
                  <a:pt x="86868" y="28955"/>
                </a:lnTo>
                <a:close/>
              </a:path>
              <a:path w="378460" h="86995">
                <a:moveTo>
                  <a:pt x="291084" y="28955"/>
                </a:moveTo>
                <a:lnTo>
                  <a:pt x="86868" y="28955"/>
                </a:lnTo>
                <a:lnTo>
                  <a:pt x="86868" y="57912"/>
                </a:lnTo>
                <a:lnTo>
                  <a:pt x="291084" y="57912"/>
                </a:lnTo>
                <a:lnTo>
                  <a:pt x="291084" y="28955"/>
                </a:lnTo>
                <a:close/>
              </a:path>
              <a:path w="378460" h="86995">
                <a:moveTo>
                  <a:pt x="348995" y="28955"/>
                </a:moveTo>
                <a:lnTo>
                  <a:pt x="305562" y="28955"/>
                </a:lnTo>
                <a:lnTo>
                  <a:pt x="305562" y="57912"/>
                </a:lnTo>
                <a:lnTo>
                  <a:pt x="348995" y="57912"/>
                </a:lnTo>
                <a:lnTo>
                  <a:pt x="377951" y="43433"/>
                </a:lnTo>
                <a:lnTo>
                  <a:pt x="348995" y="289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275838" y="3601211"/>
            <a:ext cx="269875" cy="86995"/>
          </a:xfrm>
          <a:custGeom>
            <a:avLst/>
            <a:gdLst/>
            <a:ahLst/>
            <a:cxnLst/>
            <a:rect l="l" t="t" r="r" b="b"/>
            <a:pathLst>
              <a:path w="269875" h="86995">
                <a:moveTo>
                  <a:pt x="182879" y="0"/>
                </a:moveTo>
                <a:lnTo>
                  <a:pt x="182879" y="86868"/>
                </a:lnTo>
                <a:lnTo>
                  <a:pt x="240791" y="57912"/>
                </a:lnTo>
                <a:lnTo>
                  <a:pt x="197358" y="57912"/>
                </a:lnTo>
                <a:lnTo>
                  <a:pt x="197358" y="28956"/>
                </a:lnTo>
                <a:lnTo>
                  <a:pt x="240792" y="28956"/>
                </a:lnTo>
                <a:lnTo>
                  <a:pt x="182879" y="0"/>
                </a:lnTo>
                <a:close/>
              </a:path>
              <a:path w="269875" h="86995">
                <a:moveTo>
                  <a:pt x="182879" y="28956"/>
                </a:moveTo>
                <a:lnTo>
                  <a:pt x="0" y="28956"/>
                </a:lnTo>
                <a:lnTo>
                  <a:pt x="0" y="57912"/>
                </a:lnTo>
                <a:lnTo>
                  <a:pt x="182879" y="57912"/>
                </a:lnTo>
                <a:lnTo>
                  <a:pt x="182879" y="28956"/>
                </a:lnTo>
                <a:close/>
              </a:path>
              <a:path w="269875" h="86995">
                <a:moveTo>
                  <a:pt x="240792" y="28956"/>
                </a:moveTo>
                <a:lnTo>
                  <a:pt x="197358" y="28956"/>
                </a:lnTo>
                <a:lnTo>
                  <a:pt x="197358" y="57912"/>
                </a:lnTo>
                <a:lnTo>
                  <a:pt x="240791" y="57912"/>
                </a:lnTo>
                <a:lnTo>
                  <a:pt x="269748" y="43433"/>
                </a:lnTo>
                <a:lnTo>
                  <a:pt x="240792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708144" y="3069082"/>
            <a:ext cx="435609" cy="158115"/>
          </a:xfrm>
          <a:custGeom>
            <a:avLst/>
            <a:gdLst/>
            <a:ahLst/>
            <a:cxnLst/>
            <a:rect l="l" t="t" r="r" b="b"/>
            <a:pathLst>
              <a:path w="435610" h="158114">
                <a:moveTo>
                  <a:pt x="347924" y="27724"/>
                </a:moveTo>
                <a:lnTo>
                  <a:pt x="0" y="130428"/>
                </a:lnTo>
                <a:lnTo>
                  <a:pt x="8127" y="158114"/>
                </a:lnTo>
                <a:lnTo>
                  <a:pt x="356149" y="55540"/>
                </a:lnTo>
                <a:lnTo>
                  <a:pt x="347924" y="27724"/>
                </a:lnTo>
                <a:close/>
              </a:path>
              <a:path w="435610" h="158114">
                <a:moveTo>
                  <a:pt x="428283" y="23621"/>
                </a:moveTo>
                <a:lnTo>
                  <a:pt x="361822" y="23621"/>
                </a:lnTo>
                <a:lnTo>
                  <a:pt x="370077" y="51434"/>
                </a:lnTo>
                <a:lnTo>
                  <a:pt x="356149" y="55540"/>
                </a:lnTo>
                <a:lnTo>
                  <a:pt x="364363" y="83312"/>
                </a:lnTo>
                <a:lnTo>
                  <a:pt x="428283" y="23621"/>
                </a:lnTo>
                <a:close/>
              </a:path>
              <a:path w="435610" h="158114">
                <a:moveTo>
                  <a:pt x="361822" y="23621"/>
                </a:moveTo>
                <a:lnTo>
                  <a:pt x="347924" y="27724"/>
                </a:lnTo>
                <a:lnTo>
                  <a:pt x="356149" y="55540"/>
                </a:lnTo>
                <a:lnTo>
                  <a:pt x="370077" y="51434"/>
                </a:lnTo>
                <a:lnTo>
                  <a:pt x="361822" y="23621"/>
                </a:lnTo>
                <a:close/>
              </a:path>
              <a:path w="435610" h="158114">
                <a:moveTo>
                  <a:pt x="339725" y="0"/>
                </a:moveTo>
                <a:lnTo>
                  <a:pt x="347924" y="27724"/>
                </a:lnTo>
                <a:lnTo>
                  <a:pt x="361822" y="23621"/>
                </a:lnTo>
                <a:lnTo>
                  <a:pt x="428283" y="23621"/>
                </a:lnTo>
                <a:lnTo>
                  <a:pt x="435355" y="17017"/>
                </a:lnTo>
                <a:lnTo>
                  <a:pt x="3397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730622" y="3879469"/>
            <a:ext cx="584835" cy="1092835"/>
          </a:xfrm>
          <a:custGeom>
            <a:avLst/>
            <a:gdLst/>
            <a:ahLst/>
            <a:cxnLst/>
            <a:rect l="l" t="t" r="r" b="b"/>
            <a:pathLst>
              <a:path w="584835" h="1092835">
                <a:moveTo>
                  <a:pt x="531071" y="1022434"/>
                </a:moveTo>
                <a:lnTo>
                  <a:pt x="505460" y="1035938"/>
                </a:lnTo>
                <a:lnTo>
                  <a:pt x="584326" y="1092580"/>
                </a:lnTo>
                <a:lnTo>
                  <a:pt x="583129" y="1035303"/>
                </a:lnTo>
                <a:lnTo>
                  <a:pt x="537844" y="1035303"/>
                </a:lnTo>
                <a:lnTo>
                  <a:pt x="531071" y="1022434"/>
                </a:lnTo>
                <a:close/>
              </a:path>
              <a:path w="584835" h="1092835">
                <a:moveTo>
                  <a:pt x="556652" y="1008946"/>
                </a:moveTo>
                <a:lnTo>
                  <a:pt x="531071" y="1022434"/>
                </a:lnTo>
                <a:lnTo>
                  <a:pt x="537844" y="1035303"/>
                </a:lnTo>
                <a:lnTo>
                  <a:pt x="563372" y="1021714"/>
                </a:lnTo>
                <a:lnTo>
                  <a:pt x="556652" y="1008946"/>
                </a:lnTo>
                <a:close/>
              </a:path>
              <a:path w="584835" h="1092835">
                <a:moveTo>
                  <a:pt x="582294" y="995425"/>
                </a:moveTo>
                <a:lnTo>
                  <a:pt x="556652" y="1008946"/>
                </a:lnTo>
                <a:lnTo>
                  <a:pt x="563372" y="1021714"/>
                </a:lnTo>
                <a:lnTo>
                  <a:pt x="537844" y="1035303"/>
                </a:lnTo>
                <a:lnTo>
                  <a:pt x="583129" y="1035303"/>
                </a:lnTo>
                <a:lnTo>
                  <a:pt x="582294" y="995425"/>
                </a:lnTo>
                <a:close/>
              </a:path>
              <a:path w="584835" h="1092835">
                <a:moveTo>
                  <a:pt x="25653" y="0"/>
                </a:moveTo>
                <a:lnTo>
                  <a:pt x="0" y="13461"/>
                </a:lnTo>
                <a:lnTo>
                  <a:pt x="531071" y="1022434"/>
                </a:lnTo>
                <a:lnTo>
                  <a:pt x="556652" y="1008946"/>
                </a:lnTo>
                <a:lnTo>
                  <a:pt x="256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109083" y="3630548"/>
            <a:ext cx="517525" cy="152400"/>
          </a:xfrm>
          <a:custGeom>
            <a:avLst/>
            <a:gdLst/>
            <a:ahLst/>
            <a:cxnLst/>
            <a:rect l="l" t="t" r="r" b="b"/>
            <a:pathLst>
              <a:path w="517525" h="152400">
                <a:moveTo>
                  <a:pt x="429542" y="123716"/>
                </a:moveTo>
                <a:lnTo>
                  <a:pt x="423290" y="151892"/>
                </a:lnTo>
                <a:lnTo>
                  <a:pt x="517525" y="128396"/>
                </a:lnTo>
                <a:lnTo>
                  <a:pt x="515646" y="126873"/>
                </a:lnTo>
                <a:lnTo>
                  <a:pt x="443738" y="126873"/>
                </a:lnTo>
                <a:lnTo>
                  <a:pt x="429542" y="123716"/>
                </a:lnTo>
                <a:close/>
              </a:path>
              <a:path w="517525" h="152400">
                <a:moveTo>
                  <a:pt x="435823" y="95411"/>
                </a:moveTo>
                <a:lnTo>
                  <a:pt x="429542" y="123716"/>
                </a:lnTo>
                <a:lnTo>
                  <a:pt x="443738" y="126873"/>
                </a:lnTo>
                <a:lnTo>
                  <a:pt x="449961" y="98551"/>
                </a:lnTo>
                <a:lnTo>
                  <a:pt x="435823" y="95411"/>
                </a:lnTo>
                <a:close/>
              </a:path>
              <a:path w="517525" h="152400">
                <a:moveTo>
                  <a:pt x="442087" y="67182"/>
                </a:moveTo>
                <a:lnTo>
                  <a:pt x="435823" y="95411"/>
                </a:lnTo>
                <a:lnTo>
                  <a:pt x="449961" y="98551"/>
                </a:lnTo>
                <a:lnTo>
                  <a:pt x="443738" y="126873"/>
                </a:lnTo>
                <a:lnTo>
                  <a:pt x="515646" y="126873"/>
                </a:lnTo>
                <a:lnTo>
                  <a:pt x="442087" y="67182"/>
                </a:lnTo>
                <a:close/>
              </a:path>
              <a:path w="517525" h="152400">
                <a:moveTo>
                  <a:pt x="6350" y="0"/>
                </a:moveTo>
                <a:lnTo>
                  <a:pt x="0" y="28193"/>
                </a:lnTo>
                <a:lnTo>
                  <a:pt x="429542" y="123716"/>
                </a:lnTo>
                <a:lnTo>
                  <a:pt x="435823" y="95411"/>
                </a:lnTo>
                <a:lnTo>
                  <a:pt x="63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884798" y="2618994"/>
            <a:ext cx="93345" cy="168910"/>
          </a:xfrm>
          <a:custGeom>
            <a:avLst/>
            <a:gdLst/>
            <a:ahLst/>
            <a:cxnLst/>
            <a:rect l="l" t="t" r="r" b="b"/>
            <a:pathLst>
              <a:path w="93345" h="168910">
                <a:moveTo>
                  <a:pt x="40693" y="71929"/>
                </a:moveTo>
                <a:lnTo>
                  <a:pt x="0" y="155955"/>
                </a:lnTo>
                <a:lnTo>
                  <a:pt x="26162" y="168655"/>
                </a:lnTo>
                <a:lnTo>
                  <a:pt x="66740" y="84530"/>
                </a:lnTo>
                <a:lnTo>
                  <a:pt x="40693" y="71929"/>
                </a:lnTo>
                <a:close/>
              </a:path>
              <a:path w="93345" h="168910">
                <a:moveTo>
                  <a:pt x="92337" y="58927"/>
                </a:moveTo>
                <a:lnTo>
                  <a:pt x="46989" y="58927"/>
                </a:lnTo>
                <a:lnTo>
                  <a:pt x="73025" y="71500"/>
                </a:lnTo>
                <a:lnTo>
                  <a:pt x="66740" y="84530"/>
                </a:lnTo>
                <a:lnTo>
                  <a:pt x="92837" y="97154"/>
                </a:lnTo>
                <a:lnTo>
                  <a:pt x="92337" y="58927"/>
                </a:lnTo>
                <a:close/>
              </a:path>
              <a:path w="93345" h="168910">
                <a:moveTo>
                  <a:pt x="46989" y="58927"/>
                </a:moveTo>
                <a:lnTo>
                  <a:pt x="40693" y="71929"/>
                </a:lnTo>
                <a:lnTo>
                  <a:pt x="66740" y="84530"/>
                </a:lnTo>
                <a:lnTo>
                  <a:pt x="73025" y="71500"/>
                </a:lnTo>
                <a:lnTo>
                  <a:pt x="46989" y="58927"/>
                </a:lnTo>
                <a:close/>
              </a:path>
              <a:path w="93345" h="168910">
                <a:moveTo>
                  <a:pt x="91566" y="0"/>
                </a:moveTo>
                <a:lnTo>
                  <a:pt x="14604" y="59308"/>
                </a:lnTo>
                <a:lnTo>
                  <a:pt x="40693" y="71929"/>
                </a:lnTo>
                <a:lnTo>
                  <a:pt x="46989" y="58927"/>
                </a:lnTo>
                <a:lnTo>
                  <a:pt x="92337" y="58927"/>
                </a:lnTo>
                <a:lnTo>
                  <a:pt x="915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492246" y="5036058"/>
            <a:ext cx="1620520" cy="332740"/>
          </a:xfrm>
          <a:custGeom>
            <a:avLst/>
            <a:gdLst/>
            <a:ahLst/>
            <a:cxnLst/>
            <a:rect l="l" t="t" r="r" b="b"/>
            <a:pathLst>
              <a:path w="1620520" h="332739">
                <a:moveTo>
                  <a:pt x="1564639" y="0"/>
                </a:moveTo>
                <a:lnTo>
                  <a:pt x="55371" y="0"/>
                </a:lnTo>
                <a:lnTo>
                  <a:pt x="33807" y="4347"/>
                </a:lnTo>
                <a:lnTo>
                  <a:pt x="16208" y="16208"/>
                </a:lnTo>
                <a:lnTo>
                  <a:pt x="4347" y="33807"/>
                </a:lnTo>
                <a:lnTo>
                  <a:pt x="0" y="55372"/>
                </a:lnTo>
                <a:lnTo>
                  <a:pt x="0" y="276860"/>
                </a:lnTo>
                <a:lnTo>
                  <a:pt x="4347" y="298424"/>
                </a:lnTo>
                <a:lnTo>
                  <a:pt x="16208" y="316023"/>
                </a:lnTo>
                <a:lnTo>
                  <a:pt x="33807" y="327884"/>
                </a:lnTo>
                <a:lnTo>
                  <a:pt x="55371" y="332232"/>
                </a:lnTo>
                <a:lnTo>
                  <a:pt x="1564639" y="332232"/>
                </a:lnTo>
                <a:lnTo>
                  <a:pt x="1586204" y="327884"/>
                </a:lnTo>
                <a:lnTo>
                  <a:pt x="1603803" y="316023"/>
                </a:lnTo>
                <a:lnTo>
                  <a:pt x="1615664" y="298424"/>
                </a:lnTo>
                <a:lnTo>
                  <a:pt x="1620012" y="276860"/>
                </a:lnTo>
                <a:lnTo>
                  <a:pt x="1620012" y="55372"/>
                </a:lnTo>
                <a:lnTo>
                  <a:pt x="1615664" y="33807"/>
                </a:lnTo>
                <a:lnTo>
                  <a:pt x="1603803" y="16208"/>
                </a:lnTo>
                <a:lnTo>
                  <a:pt x="1586204" y="4347"/>
                </a:lnTo>
                <a:lnTo>
                  <a:pt x="1564639" y="0"/>
                </a:lnTo>
                <a:close/>
              </a:path>
            </a:pathLst>
          </a:custGeom>
          <a:solidFill>
            <a:srgbClr val="F8C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492246" y="5036058"/>
            <a:ext cx="1620520" cy="332740"/>
          </a:xfrm>
          <a:custGeom>
            <a:avLst/>
            <a:gdLst/>
            <a:ahLst/>
            <a:cxnLst/>
            <a:rect l="l" t="t" r="r" b="b"/>
            <a:pathLst>
              <a:path w="1620520" h="332739">
                <a:moveTo>
                  <a:pt x="0" y="55372"/>
                </a:moveTo>
                <a:lnTo>
                  <a:pt x="4347" y="33807"/>
                </a:lnTo>
                <a:lnTo>
                  <a:pt x="16208" y="16208"/>
                </a:lnTo>
                <a:lnTo>
                  <a:pt x="33807" y="4347"/>
                </a:lnTo>
                <a:lnTo>
                  <a:pt x="55371" y="0"/>
                </a:lnTo>
                <a:lnTo>
                  <a:pt x="1564639" y="0"/>
                </a:lnTo>
                <a:lnTo>
                  <a:pt x="1586204" y="4347"/>
                </a:lnTo>
                <a:lnTo>
                  <a:pt x="1603803" y="16208"/>
                </a:lnTo>
                <a:lnTo>
                  <a:pt x="1615664" y="33807"/>
                </a:lnTo>
                <a:lnTo>
                  <a:pt x="1620012" y="55372"/>
                </a:lnTo>
                <a:lnTo>
                  <a:pt x="1620012" y="276860"/>
                </a:lnTo>
                <a:lnTo>
                  <a:pt x="1615664" y="298424"/>
                </a:lnTo>
                <a:lnTo>
                  <a:pt x="1603803" y="316023"/>
                </a:lnTo>
                <a:lnTo>
                  <a:pt x="1586204" y="327884"/>
                </a:lnTo>
                <a:lnTo>
                  <a:pt x="1564639" y="332232"/>
                </a:lnTo>
                <a:lnTo>
                  <a:pt x="55371" y="332232"/>
                </a:lnTo>
                <a:lnTo>
                  <a:pt x="33807" y="327884"/>
                </a:lnTo>
                <a:lnTo>
                  <a:pt x="16208" y="316023"/>
                </a:lnTo>
                <a:lnTo>
                  <a:pt x="4347" y="298424"/>
                </a:lnTo>
                <a:lnTo>
                  <a:pt x="0" y="276860"/>
                </a:lnTo>
                <a:lnTo>
                  <a:pt x="0" y="55372"/>
                </a:lnTo>
                <a:close/>
              </a:path>
            </a:pathLst>
          </a:custGeom>
          <a:ln w="28956">
            <a:solidFill>
              <a:srgbClr val="FFFF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3804920" y="5099303"/>
            <a:ext cx="993775" cy="213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Pr</a:t>
            </a:r>
            <a:r>
              <a:rPr sz="1350" b="1" dirty="0">
                <a:solidFill>
                  <a:srgbClr val="001F5F"/>
                </a:solidFill>
                <a:latin typeface="Tahoma"/>
                <a:cs typeface="Tahoma"/>
              </a:rPr>
              <a:t>omp</a:t>
            </a: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t</a:t>
            </a:r>
            <a:r>
              <a:rPr sz="1350" b="1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Rx.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3492246" y="4442459"/>
            <a:ext cx="1403985" cy="561975"/>
          </a:xfrm>
          <a:custGeom>
            <a:avLst/>
            <a:gdLst/>
            <a:ahLst/>
            <a:cxnLst/>
            <a:rect l="l" t="t" r="r" b="b"/>
            <a:pathLst>
              <a:path w="1403985" h="561975">
                <a:moveTo>
                  <a:pt x="1310004" y="0"/>
                </a:moveTo>
                <a:lnTo>
                  <a:pt x="93599" y="0"/>
                </a:lnTo>
                <a:lnTo>
                  <a:pt x="57167" y="7356"/>
                </a:lnTo>
                <a:lnTo>
                  <a:pt x="27416" y="27416"/>
                </a:lnTo>
                <a:lnTo>
                  <a:pt x="7356" y="57167"/>
                </a:lnTo>
                <a:lnTo>
                  <a:pt x="0" y="93598"/>
                </a:lnTo>
                <a:lnTo>
                  <a:pt x="0" y="467994"/>
                </a:lnTo>
                <a:lnTo>
                  <a:pt x="7356" y="504426"/>
                </a:lnTo>
                <a:lnTo>
                  <a:pt x="27416" y="534177"/>
                </a:lnTo>
                <a:lnTo>
                  <a:pt x="57167" y="554237"/>
                </a:lnTo>
                <a:lnTo>
                  <a:pt x="93599" y="561594"/>
                </a:lnTo>
                <a:lnTo>
                  <a:pt x="1310004" y="561594"/>
                </a:lnTo>
                <a:lnTo>
                  <a:pt x="1346436" y="554237"/>
                </a:lnTo>
                <a:lnTo>
                  <a:pt x="1376187" y="534177"/>
                </a:lnTo>
                <a:lnTo>
                  <a:pt x="1396247" y="504426"/>
                </a:lnTo>
                <a:lnTo>
                  <a:pt x="1403603" y="467994"/>
                </a:lnTo>
                <a:lnTo>
                  <a:pt x="1403603" y="93598"/>
                </a:lnTo>
                <a:lnTo>
                  <a:pt x="1396247" y="57167"/>
                </a:lnTo>
                <a:lnTo>
                  <a:pt x="1376187" y="27416"/>
                </a:lnTo>
                <a:lnTo>
                  <a:pt x="1346436" y="7356"/>
                </a:lnTo>
                <a:lnTo>
                  <a:pt x="1310004" y="0"/>
                </a:lnTo>
                <a:close/>
              </a:path>
            </a:pathLst>
          </a:custGeom>
          <a:solidFill>
            <a:srgbClr val="F8C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92246" y="4442459"/>
            <a:ext cx="1403985" cy="561975"/>
          </a:xfrm>
          <a:custGeom>
            <a:avLst/>
            <a:gdLst/>
            <a:ahLst/>
            <a:cxnLst/>
            <a:rect l="l" t="t" r="r" b="b"/>
            <a:pathLst>
              <a:path w="1403985" h="561975">
                <a:moveTo>
                  <a:pt x="0" y="93598"/>
                </a:moveTo>
                <a:lnTo>
                  <a:pt x="7356" y="57167"/>
                </a:lnTo>
                <a:lnTo>
                  <a:pt x="27416" y="27416"/>
                </a:lnTo>
                <a:lnTo>
                  <a:pt x="57167" y="7356"/>
                </a:lnTo>
                <a:lnTo>
                  <a:pt x="93599" y="0"/>
                </a:lnTo>
                <a:lnTo>
                  <a:pt x="1310004" y="0"/>
                </a:lnTo>
                <a:lnTo>
                  <a:pt x="1346436" y="7356"/>
                </a:lnTo>
                <a:lnTo>
                  <a:pt x="1376187" y="27416"/>
                </a:lnTo>
                <a:lnTo>
                  <a:pt x="1396247" y="57167"/>
                </a:lnTo>
                <a:lnTo>
                  <a:pt x="1403603" y="93598"/>
                </a:lnTo>
                <a:lnTo>
                  <a:pt x="1403603" y="467994"/>
                </a:lnTo>
                <a:lnTo>
                  <a:pt x="1396247" y="504426"/>
                </a:lnTo>
                <a:lnTo>
                  <a:pt x="1376187" y="534177"/>
                </a:lnTo>
                <a:lnTo>
                  <a:pt x="1346436" y="554237"/>
                </a:lnTo>
                <a:lnTo>
                  <a:pt x="1310004" y="561594"/>
                </a:lnTo>
                <a:lnTo>
                  <a:pt x="93599" y="561594"/>
                </a:lnTo>
                <a:lnTo>
                  <a:pt x="57167" y="554237"/>
                </a:lnTo>
                <a:lnTo>
                  <a:pt x="27416" y="534177"/>
                </a:lnTo>
                <a:lnTo>
                  <a:pt x="7356" y="504426"/>
                </a:lnTo>
                <a:lnTo>
                  <a:pt x="0" y="467994"/>
                </a:lnTo>
                <a:lnTo>
                  <a:pt x="0" y="93598"/>
                </a:lnTo>
                <a:close/>
              </a:path>
            </a:pathLst>
          </a:custGeom>
          <a:ln w="28956">
            <a:solidFill>
              <a:srgbClr val="FFFFFF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3666744" y="4517135"/>
            <a:ext cx="1054735" cy="4197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695" marR="5080" indent="-87630">
              <a:lnSpc>
                <a:spcPct val="100000"/>
              </a:lnSpc>
            </a:pPr>
            <a:r>
              <a:rPr sz="1350" b="1" spc="-10" dirty="0">
                <a:solidFill>
                  <a:srgbClr val="001F5F"/>
                </a:solidFill>
                <a:latin typeface="Tahoma"/>
                <a:cs typeface="Tahoma"/>
              </a:rPr>
              <a:t>Earl</a:t>
            </a: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y</a:t>
            </a:r>
            <a:r>
              <a:rPr sz="1350" b="1" spc="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d</a:t>
            </a:r>
            <a:r>
              <a:rPr sz="1350" b="1" dirty="0">
                <a:solidFill>
                  <a:srgbClr val="001F5F"/>
                </a:solidFill>
                <a:latin typeface="Tahoma"/>
                <a:cs typeface="Tahoma"/>
              </a:rPr>
              <a:t>e</a:t>
            </a: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tect </a:t>
            </a:r>
            <a:r>
              <a:rPr sz="1350" b="1" dirty="0">
                <a:solidFill>
                  <a:srgbClr val="001F5F"/>
                </a:solidFill>
                <a:latin typeface="Tahoma"/>
                <a:cs typeface="Tahoma"/>
              </a:rPr>
              <a:t>&amp;</a:t>
            </a: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 r</a:t>
            </a:r>
            <a:r>
              <a:rPr sz="1350" b="1" dirty="0">
                <a:solidFill>
                  <a:srgbClr val="001F5F"/>
                </a:solidFill>
                <a:latin typeface="Tahoma"/>
                <a:cs typeface="Tahoma"/>
              </a:rPr>
              <a:t>eg</a:t>
            </a:r>
            <a:r>
              <a:rPr sz="1350" b="1" spc="-5" dirty="0">
                <a:solidFill>
                  <a:srgbClr val="001F5F"/>
                </a:solidFill>
                <a:latin typeface="Tahoma"/>
                <a:cs typeface="Tahoma"/>
              </a:rPr>
              <a:t>istry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1659763" y="2634233"/>
            <a:ext cx="86995" cy="501650"/>
          </a:xfrm>
          <a:custGeom>
            <a:avLst/>
            <a:gdLst/>
            <a:ahLst/>
            <a:cxnLst/>
            <a:rect l="l" t="t" r="r" b="b"/>
            <a:pathLst>
              <a:path w="86994" h="501650">
                <a:moveTo>
                  <a:pt x="57795" y="85980"/>
                </a:moveTo>
                <a:lnTo>
                  <a:pt x="28839" y="87506"/>
                </a:lnTo>
                <a:lnTo>
                  <a:pt x="50926" y="501395"/>
                </a:lnTo>
                <a:lnTo>
                  <a:pt x="79882" y="499871"/>
                </a:lnTo>
                <a:lnTo>
                  <a:pt x="57795" y="85980"/>
                </a:lnTo>
                <a:close/>
              </a:path>
              <a:path w="86994" h="501650">
                <a:moveTo>
                  <a:pt x="38735" y="0"/>
                </a:moveTo>
                <a:lnTo>
                  <a:pt x="0" y="89026"/>
                </a:lnTo>
                <a:lnTo>
                  <a:pt x="28839" y="87506"/>
                </a:lnTo>
                <a:lnTo>
                  <a:pt x="28067" y="73025"/>
                </a:lnTo>
                <a:lnTo>
                  <a:pt x="57023" y="71500"/>
                </a:lnTo>
                <a:lnTo>
                  <a:pt x="79377" y="71500"/>
                </a:lnTo>
                <a:lnTo>
                  <a:pt x="38735" y="0"/>
                </a:lnTo>
                <a:close/>
              </a:path>
              <a:path w="86994" h="501650">
                <a:moveTo>
                  <a:pt x="57023" y="71500"/>
                </a:moveTo>
                <a:lnTo>
                  <a:pt x="28067" y="73025"/>
                </a:lnTo>
                <a:lnTo>
                  <a:pt x="28839" y="87506"/>
                </a:lnTo>
                <a:lnTo>
                  <a:pt x="57795" y="85980"/>
                </a:lnTo>
                <a:lnTo>
                  <a:pt x="57023" y="71500"/>
                </a:lnTo>
                <a:close/>
              </a:path>
              <a:path w="86994" h="501650">
                <a:moveTo>
                  <a:pt x="79377" y="71500"/>
                </a:moveTo>
                <a:lnTo>
                  <a:pt x="57023" y="71500"/>
                </a:lnTo>
                <a:lnTo>
                  <a:pt x="57795" y="85980"/>
                </a:lnTo>
                <a:lnTo>
                  <a:pt x="86741" y="84454"/>
                </a:lnTo>
                <a:lnTo>
                  <a:pt x="79377" y="71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22645" y="1505330"/>
            <a:ext cx="2078989" cy="381000"/>
          </a:xfrm>
          <a:custGeom>
            <a:avLst/>
            <a:gdLst/>
            <a:ahLst/>
            <a:cxnLst/>
            <a:rect l="l" t="t" r="r" b="b"/>
            <a:pathLst>
              <a:path w="2078990" h="381000">
                <a:moveTo>
                  <a:pt x="0" y="381000"/>
                </a:moveTo>
                <a:lnTo>
                  <a:pt x="2078735" y="381000"/>
                </a:lnTo>
                <a:lnTo>
                  <a:pt x="2078735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922645" y="1505330"/>
            <a:ext cx="2078989" cy="381000"/>
          </a:xfrm>
          <a:custGeom>
            <a:avLst/>
            <a:gdLst/>
            <a:ahLst/>
            <a:cxnLst/>
            <a:rect l="l" t="t" r="r" b="b"/>
            <a:pathLst>
              <a:path w="2078990" h="381000">
                <a:moveTo>
                  <a:pt x="0" y="381000"/>
                </a:moveTo>
                <a:lnTo>
                  <a:pt x="2078735" y="381000"/>
                </a:lnTo>
                <a:lnTo>
                  <a:pt x="2078735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6025134" y="1592071"/>
            <a:ext cx="1872614" cy="213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1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350" b="1" spc="-7" baseline="24691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350" b="1" baseline="24691" dirty="0">
                <a:solidFill>
                  <a:srgbClr val="FFFFFF"/>
                </a:solidFill>
                <a:latin typeface="Tahoma"/>
                <a:cs typeface="Tahoma"/>
              </a:rPr>
              <a:t>d </a:t>
            </a:r>
            <a:r>
              <a:rPr sz="1350" b="1" spc="-195" baseline="2469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Tahoma"/>
                <a:cs typeface="Tahoma"/>
              </a:rPr>
              <a:t>Pr</a:t>
            </a:r>
            <a:r>
              <a:rPr sz="1350" b="1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350" b="1" spc="-5" dirty="0">
                <a:solidFill>
                  <a:srgbClr val="FFFFFF"/>
                </a:solidFill>
                <a:latin typeface="Tahoma"/>
                <a:cs typeface="Tahoma"/>
              </a:rPr>
              <a:t>vention </a:t>
            </a:r>
            <a:r>
              <a:rPr sz="1350" b="1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350" b="1" spc="-10" dirty="0">
                <a:solidFill>
                  <a:srgbClr val="FFFFFF"/>
                </a:solidFill>
                <a:latin typeface="Tahoma"/>
                <a:cs typeface="Tahoma"/>
              </a:rPr>
              <a:t> Care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66725" y="4351401"/>
            <a:ext cx="1813560" cy="1108075"/>
          </a:xfrm>
          <a:prstGeom prst="rect">
            <a:avLst/>
          </a:prstGeom>
          <a:solidFill>
            <a:srgbClr val="843B0C"/>
          </a:solidFill>
          <a:ln w="9906">
            <a:solidFill>
              <a:srgbClr val="FFFFFF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315"/>
              </a:spcBef>
            </a:pPr>
            <a:r>
              <a:rPr sz="1350" b="1" spc="-5" dirty="0">
                <a:solidFill>
                  <a:srgbClr val="FFFFFF"/>
                </a:solidFill>
                <a:latin typeface="Tahoma"/>
                <a:cs typeface="Tahoma"/>
              </a:rPr>
              <a:t>Lo</a:t>
            </a:r>
            <a:r>
              <a:rPr sz="1350" b="1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350" b="1" spc="-5" dirty="0">
                <a:solidFill>
                  <a:srgbClr val="FFFFFF"/>
                </a:solidFill>
                <a:latin typeface="Tahoma"/>
                <a:cs typeface="Tahoma"/>
              </a:rPr>
              <a:t>al</a:t>
            </a:r>
            <a:r>
              <a:rPr sz="13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b="1" spc="-10" dirty="0">
                <a:solidFill>
                  <a:srgbClr val="FFFFFF"/>
                </a:solidFill>
                <a:latin typeface="Tahoma"/>
                <a:cs typeface="Tahoma"/>
              </a:rPr>
              <a:t>healt</a:t>
            </a:r>
            <a:r>
              <a:rPr sz="1350" b="1" spc="-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35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50" b="1" spc="-5" dirty="0">
                <a:solidFill>
                  <a:srgbClr val="FFFFFF"/>
                </a:solidFill>
                <a:latin typeface="Tahoma"/>
                <a:cs typeface="Tahoma"/>
              </a:rPr>
              <a:t>funds</a:t>
            </a:r>
            <a:endParaRPr sz="1350">
              <a:latin typeface="Tahoma"/>
              <a:cs typeface="Tahoma"/>
            </a:endParaRPr>
          </a:p>
          <a:p>
            <a:pPr marL="85725">
              <a:lnSpc>
                <a:spcPct val="100000"/>
              </a:lnSpc>
              <a:buFont typeface="Tahoma"/>
              <a:buChar char="-"/>
              <a:tabLst>
                <a:tab pos="177165" algn="l"/>
              </a:tabLst>
            </a:pP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V</a:t>
            </a: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050" spc="-10" dirty="0">
                <a:solidFill>
                  <a:srgbClr val="FFFFFF"/>
                </a:solidFill>
                <a:latin typeface="Tahoma"/>
                <a:cs typeface="Tahoma"/>
              </a:rPr>
              <a:t>rba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05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screeni</a:t>
            </a:r>
            <a:r>
              <a:rPr sz="1050" spc="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endParaRPr sz="1050">
              <a:latin typeface="Tahoma"/>
              <a:cs typeface="Tahoma"/>
            </a:endParaRPr>
          </a:p>
          <a:p>
            <a:pPr marL="85725" marR="311785">
              <a:lnSpc>
                <a:spcPct val="100000"/>
              </a:lnSpc>
              <a:buFont typeface="Tahoma"/>
              <a:buChar char="-"/>
              <a:tabLst>
                <a:tab pos="177165" algn="l"/>
              </a:tabLst>
            </a:pP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Reduce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05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risk/behav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ior modificat</a:t>
            </a: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ion sup</a:t>
            </a:r>
            <a:r>
              <a:rPr sz="1050" spc="-1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ort</a:t>
            </a:r>
            <a:endParaRPr sz="1050">
              <a:latin typeface="Tahoma"/>
              <a:cs typeface="Tahoma"/>
            </a:endParaRPr>
          </a:p>
          <a:p>
            <a:pPr marL="85725" marR="241935">
              <a:lnSpc>
                <a:spcPct val="100000"/>
              </a:lnSpc>
              <a:buFont typeface="Tahoma"/>
              <a:buChar char="-"/>
              <a:tabLst>
                <a:tab pos="177165" algn="l"/>
              </a:tabLst>
            </a:pP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lf</a:t>
            </a: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 h</a:t>
            </a:r>
            <a:r>
              <a:rPr sz="1050" spc="-10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05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grou</a:t>
            </a: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05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Tahoma"/>
                <a:cs typeface="Tahoma"/>
              </a:rPr>
              <a:t>sup</a:t>
            </a: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ort </a:t>
            </a: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(DM &amp;</a:t>
            </a:r>
            <a:r>
              <a:rPr sz="10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50" spc="-5" dirty="0">
                <a:solidFill>
                  <a:srgbClr val="FFFFFF"/>
                </a:solidFill>
                <a:latin typeface="Tahoma"/>
                <a:cs typeface="Tahoma"/>
              </a:rPr>
              <a:t>HT)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2015363" y="2615564"/>
            <a:ext cx="574040" cy="647700"/>
          </a:xfrm>
          <a:custGeom>
            <a:avLst/>
            <a:gdLst/>
            <a:ahLst/>
            <a:cxnLst/>
            <a:rect l="l" t="t" r="r" b="b"/>
            <a:pathLst>
              <a:path w="574039" h="647700">
                <a:moveTo>
                  <a:pt x="456311" y="578104"/>
                </a:moveTo>
                <a:lnTo>
                  <a:pt x="448056" y="582168"/>
                </a:lnTo>
                <a:lnTo>
                  <a:pt x="445643" y="589788"/>
                </a:lnTo>
                <a:lnTo>
                  <a:pt x="443103" y="597408"/>
                </a:lnTo>
                <a:lnTo>
                  <a:pt x="447167" y="605536"/>
                </a:lnTo>
                <a:lnTo>
                  <a:pt x="573786" y="647446"/>
                </a:lnTo>
                <a:lnTo>
                  <a:pt x="571430" y="635508"/>
                </a:lnTo>
                <a:lnTo>
                  <a:pt x="543941" y="635508"/>
                </a:lnTo>
                <a:lnTo>
                  <a:pt x="508590" y="595444"/>
                </a:lnTo>
                <a:lnTo>
                  <a:pt x="456311" y="578104"/>
                </a:lnTo>
                <a:close/>
              </a:path>
              <a:path w="574039" h="647700">
                <a:moveTo>
                  <a:pt x="508590" y="595444"/>
                </a:moveTo>
                <a:lnTo>
                  <a:pt x="543941" y="635508"/>
                </a:lnTo>
                <a:lnTo>
                  <a:pt x="551563" y="628776"/>
                </a:lnTo>
                <a:lnTo>
                  <a:pt x="540638" y="628776"/>
                </a:lnTo>
                <a:lnTo>
                  <a:pt x="535822" y="604477"/>
                </a:lnTo>
                <a:lnTo>
                  <a:pt x="508590" y="595444"/>
                </a:lnTo>
                <a:close/>
              </a:path>
              <a:path w="574039" h="647700">
                <a:moveTo>
                  <a:pt x="540385" y="511556"/>
                </a:moveTo>
                <a:lnTo>
                  <a:pt x="524637" y="514604"/>
                </a:lnTo>
                <a:lnTo>
                  <a:pt x="519556" y="522224"/>
                </a:lnTo>
                <a:lnTo>
                  <a:pt x="521081" y="530098"/>
                </a:lnTo>
                <a:lnTo>
                  <a:pt x="530214" y="576179"/>
                </a:lnTo>
                <a:lnTo>
                  <a:pt x="565657" y="616331"/>
                </a:lnTo>
                <a:lnTo>
                  <a:pt x="543941" y="635508"/>
                </a:lnTo>
                <a:lnTo>
                  <a:pt x="571430" y="635508"/>
                </a:lnTo>
                <a:lnTo>
                  <a:pt x="549529" y="524510"/>
                </a:lnTo>
                <a:lnTo>
                  <a:pt x="548005" y="516636"/>
                </a:lnTo>
                <a:lnTo>
                  <a:pt x="540385" y="511556"/>
                </a:lnTo>
                <a:close/>
              </a:path>
              <a:path w="574039" h="647700">
                <a:moveTo>
                  <a:pt x="535822" y="604477"/>
                </a:moveTo>
                <a:lnTo>
                  <a:pt x="540638" y="628776"/>
                </a:lnTo>
                <a:lnTo>
                  <a:pt x="559307" y="612267"/>
                </a:lnTo>
                <a:lnTo>
                  <a:pt x="535822" y="604477"/>
                </a:lnTo>
                <a:close/>
              </a:path>
              <a:path w="574039" h="647700">
                <a:moveTo>
                  <a:pt x="530214" y="576179"/>
                </a:moveTo>
                <a:lnTo>
                  <a:pt x="535822" y="604477"/>
                </a:lnTo>
                <a:lnTo>
                  <a:pt x="559307" y="612267"/>
                </a:lnTo>
                <a:lnTo>
                  <a:pt x="540638" y="628776"/>
                </a:lnTo>
                <a:lnTo>
                  <a:pt x="551563" y="628776"/>
                </a:lnTo>
                <a:lnTo>
                  <a:pt x="565657" y="616331"/>
                </a:lnTo>
                <a:lnTo>
                  <a:pt x="530214" y="576179"/>
                </a:lnTo>
                <a:close/>
              </a:path>
              <a:path w="574039" h="647700">
                <a:moveTo>
                  <a:pt x="21589" y="0"/>
                </a:moveTo>
                <a:lnTo>
                  <a:pt x="0" y="19050"/>
                </a:lnTo>
                <a:lnTo>
                  <a:pt x="508590" y="595444"/>
                </a:lnTo>
                <a:lnTo>
                  <a:pt x="535822" y="604477"/>
                </a:lnTo>
                <a:lnTo>
                  <a:pt x="530214" y="576179"/>
                </a:lnTo>
                <a:lnTo>
                  <a:pt x="21589" y="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320672" y="3497453"/>
            <a:ext cx="134620" cy="854075"/>
          </a:xfrm>
          <a:custGeom>
            <a:avLst/>
            <a:gdLst/>
            <a:ahLst/>
            <a:cxnLst/>
            <a:rect l="l" t="t" r="r" b="b"/>
            <a:pathLst>
              <a:path w="134619" h="854075">
                <a:moveTo>
                  <a:pt x="68333" y="57512"/>
                </a:moveTo>
                <a:lnTo>
                  <a:pt x="53289" y="82135"/>
                </a:lnTo>
                <a:lnTo>
                  <a:pt x="37973" y="853313"/>
                </a:lnTo>
                <a:lnTo>
                  <a:pt x="66929" y="853821"/>
                </a:lnTo>
                <a:lnTo>
                  <a:pt x="82250" y="82527"/>
                </a:lnTo>
                <a:lnTo>
                  <a:pt x="68333" y="57512"/>
                </a:lnTo>
                <a:close/>
              </a:path>
              <a:path w="134619" h="854075">
                <a:moveTo>
                  <a:pt x="85291" y="28448"/>
                </a:moveTo>
                <a:lnTo>
                  <a:pt x="54356" y="28448"/>
                </a:lnTo>
                <a:lnTo>
                  <a:pt x="83312" y="29083"/>
                </a:lnTo>
                <a:lnTo>
                  <a:pt x="82250" y="82527"/>
                </a:lnTo>
                <a:lnTo>
                  <a:pt x="105156" y="123698"/>
                </a:lnTo>
                <a:lnTo>
                  <a:pt x="109093" y="130683"/>
                </a:lnTo>
                <a:lnTo>
                  <a:pt x="117856" y="133223"/>
                </a:lnTo>
                <a:lnTo>
                  <a:pt x="131826" y="125349"/>
                </a:lnTo>
                <a:lnTo>
                  <a:pt x="134365" y="116586"/>
                </a:lnTo>
                <a:lnTo>
                  <a:pt x="130429" y="109601"/>
                </a:lnTo>
                <a:lnTo>
                  <a:pt x="85291" y="28448"/>
                </a:lnTo>
                <a:close/>
              </a:path>
              <a:path w="134619" h="854075">
                <a:moveTo>
                  <a:pt x="69468" y="0"/>
                </a:moveTo>
                <a:lnTo>
                  <a:pt x="4064" y="107061"/>
                </a:lnTo>
                <a:lnTo>
                  <a:pt x="0" y="113919"/>
                </a:lnTo>
                <a:lnTo>
                  <a:pt x="2159" y="122809"/>
                </a:lnTo>
                <a:lnTo>
                  <a:pt x="8890" y="127000"/>
                </a:lnTo>
                <a:lnTo>
                  <a:pt x="15748" y="131191"/>
                </a:lnTo>
                <a:lnTo>
                  <a:pt x="24638" y="129032"/>
                </a:lnTo>
                <a:lnTo>
                  <a:pt x="53289" y="82135"/>
                </a:lnTo>
                <a:lnTo>
                  <a:pt x="54356" y="28448"/>
                </a:lnTo>
                <a:lnTo>
                  <a:pt x="85291" y="28448"/>
                </a:lnTo>
                <a:lnTo>
                  <a:pt x="69468" y="0"/>
                </a:lnTo>
                <a:close/>
              </a:path>
              <a:path w="134619" h="854075">
                <a:moveTo>
                  <a:pt x="83178" y="35813"/>
                </a:moveTo>
                <a:lnTo>
                  <a:pt x="56261" y="35813"/>
                </a:lnTo>
                <a:lnTo>
                  <a:pt x="81280" y="36322"/>
                </a:lnTo>
                <a:lnTo>
                  <a:pt x="68333" y="57512"/>
                </a:lnTo>
                <a:lnTo>
                  <a:pt x="82250" y="82527"/>
                </a:lnTo>
                <a:lnTo>
                  <a:pt x="83178" y="35813"/>
                </a:lnTo>
                <a:close/>
              </a:path>
              <a:path w="134619" h="854075">
                <a:moveTo>
                  <a:pt x="54356" y="28448"/>
                </a:moveTo>
                <a:lnTo>
                  <a:pt x="53289" y="82135"/>
                </a:lnTo>
                <a:lnTo>
                  <a:pt x="68333" y="57512"/>
                </a:lnTo>
                <a:lnTo>
                  <a:pt x="56261" y="35813"/>
                </a:lnTo>
                <a:lnTo>
                  <a:pt x="83178" y="35813"/>
                </a:lnTo>
                <a:lnTo>
                  <a:pt x="83312" y="29083"/>
                </a:lnTo>
                <a:lnTo>
                  <a:pt x="54356" y="28448"/>
                </a:lnTo>
                <a:close/>
              </a:path>
              <a:path w="134619" h="854075">
                <a:moveTo>
                  <a:pt x="56261" y="35813"/>
                </a:moveTo>
                <a:lnTo>
                  <a:pt x="68333" y="57512"/>
                </a:lnTo>
                <a:lnTo>
                  <a:pt x="81280" y="36322"/>
                </a:lnTo>
                <a:lnTo>
                  <a:pt x="56261" y="358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147570" y="5437504"/>
            <a:ext cx="134620" cy="229235"/>
          </a:xfrm>
          <a:custGeom>
            <a:avLst/>
            <a:gdLst/>
            <a:ahLst/>
            <a:cxnLst/>
            <a:rect l="l" t="t" r="r" b="b"/>
            <a:pathLst>
              <a:path w="134619" h="229235">
                <a:moveTo>
                  <a:pt x="16382" y="96139"/>
                </a:moveTo>
                <a:lnTo>
                  <a:pt x="2412" y="104013"/>
                </a:lnTo>
                <a:lnTo>
                  <a:pt x="0" y="112903"/>
                </a:lnTo>
                <a:lnTo>
                  <a:pt x="3937" y="119888"/>
                </a:lnTo>
                <a:lnTo>
                  <a:pt x="66040" y="228790"/>
                </a:lnTo>
                <a:lnTo>
                  <a:pt x="83100" y="200215"/>
                </a:lnTo>
                <a:lnTo>
                  <a:pt x="80772" y="200215"/>
                </a:lnTo>
                <a:lnTo>
                  <a:pt x="51816" y="199910"/>
                </a:lnTo>
                <a:lnTo>
                  <a:pt x="52394" y="146326"/>
                </a:lnTo>
                <a:lnTo>
                  <a:pt x="29136" y="105410"/>
                </a:lnTo>
                <a:lnTo>
                  <a:pt x="25146" y="98552"/>
                </a:lnTo>
                <a:lnTo>
                  <a:pt x="16382" y="96139"/>
                </a:lnTo>
                <a:close/>
              </a:path>
              <a:path w="134619" h="229235">
                <a:moveTo>
                  <a:pt x="52394" y="146326"/>
                </a:moveTo>
                <a:lnTo>
                  <a:pt x="51816" y="199910"/>
                </a:lnTo>
                <a:lnTo>
                  <a:pt x="80772" y="200215"/>
                </a:lnTo>
                <a:lnTo>
                  <a:pt x="80850" y="192900"/>
                </a:lnTo>
                <a:lnTo>
                  <a:pt x="78867" y="192900"/>
                </a:lnTo>
                <a:lnTo>
                  <a:pt x="53848" y="192633"/>
                </a:lnTo>
                <a:lnTo>
                  <a:pt x="66604" y="171326"/>
                </a:lnTo>
                <a:lnTo>
                  <a:pt x="52394" y="146326"/>
                </a:lnTo>
                <a:close/>
              </a:path>
              <a:path w="134619" h="229235">
                <a:moveTo>
                  <a:pt x="118491" y="97155"/>
                </a:moveTo>
                <a:lnTo>
                  <a:pt x="109600" y="99441"/>
                </a:lnTo>
                <a:lnTo>
                  <a:pt x="105537" y="106299"/>
                </a:lnTo>
                <a:lnTo>
                  <a:pt x="81349" y="146698"/>
                </a:lnTo>
                <a:lnTo>
                  <a:pt x="80772" y="200215"/>
                </a:lnTo>
                <a:lnTo>
                  <a:pt x="83100" y="200215"/>
                </a:lnTo>
                <a:lnTo>
                  <a:pt x="130302" y="121158"/>
                </a:lnTo>
                <a:lnTo>
                  <a:pt x="134493" y="114300"/>
                </a:lnTo>
                <a:lnTo>
                  <a:pt x="132206" y="105410"/>
                </a:lnTo>
                <a:lnTo>
                  <a:pt x="125349" y="101346"/>
                </a:lnTo>
                <a:lnTo>
                  <a:pt x="118491" y="97155"/>
                </a:lnTo>
                <a:close/>
              </a:path>
              <a:path w="134619" h="229235">
                <a:moveTo>
                  <a:pt x="66604" y="171326"/>
                </a:moveTo>
                <a:lnTo>
                  <a:pt x="53848" y="192633"/>
                </a:lnTo>
                <a:lnTo>
                  <a:pt x="78867" y="192900"/>
                </a:lnTo>
                <a:lnTo>
                  <a:pt x="66604" y="171326"/>
                </a:lnTo>
                <a:close/>
              </a:path>
              <a:path w="134619" h="229235">
                <a:moveTo>
                  <a:pt x="81349" y="146698"/>
                </a:moveTo>
                <a:lnTo>
                  <a:pt x="66604" y="171326"/>
                </a:lnTo>
                <a:lnTo>
                  <a:pt x="78867" y="192900"/>
                </a:lnTo>
                <a:lnTo>
                  <a:pt x="80850" y="192900"/>
                </a:lnTo>
                <a:lnTo>
                  <a:pt x="81349" y="146698"/>
                </a:lnTo>
                <a:close/>
              </a:path>
              <a:path w="134619" h="229235">
                <a:moveTo>
                  <a:pt x="53975" y="0"/>
                </a:moveTo>
                <a:lnTo>
                  <a:pt x="52394" y="146326"/>
                </a:lnTo>
                <a:lnTo>
                  <a:pt x="66604" y="171326"/>
                </a:lnTo>
                <a:lnTo>
                  <a:pt x="81349" y="146698"/>
                </a:lnTo>
                <a:lnTo>
                  <a:pt x="82931" y="254"/>
                </a:lnTo>
                <a:lnTo>
                  <a:pt x="539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491613" y="4340225"/>
            <a:ext cx="469900" cy="1294130"/>
          </a:xfrm>
          <a:custGeom>
            <a:avLst/>
            <a:gdLst/>
            <a:ahLst/>
            <a:cxnLst/>
            <a:rect l="l" t="t" r="r" b="b"/>
            <a:pathLst>
              <a:path w="469900" h="1294129">
                <a:moveTo>
                  <a:pt x="20447" y="1152652"/>
                </a:moveTo>
                <a:lnTo>
                  <a:pt x="4825" y="1156208"/>
                </a:lnTo>
                <a:lnTo>
                  <a:pt x="0" y="1163955"/>
                </a:lnTo>
                <a:lnTo>
                  <a:pt x="1650" y="1171702"/>
                </a:lnTo>
                <a:lnTo>
                  <a:pt x="29082" y="1294104"/>
                </a:lnTo>
                <a:lnTo>
                  <a:pt x="54494" y="1271130"/>
                </a:lnTo>
                <a:lnTo>
                  <a:pt x="51562" y="1271130"/>
                </a:lnTo>
                <a:lnTo>
                  <a:pt x="24003" y="1262341"/>
                </a:lnTo>
                <a:lnTo>
                  <a:pt x="40236" y="1211309"/>
                </a:lnTo>
                <a:lnTo>
                  <a:pt x="28193" y="1157605"/>
                </a:lnTo>
                <a:lnTo>
                  <a:pt x="20447" y="1152652"/>
                </a:lnTo>
                <a:close/>
              </a:path>
              <a:path w="469900" h="1294129">
                <a:moveTo>
                  <a:pt x="40236" y="1211309"/>
                </a:moveTo>
                <a:lnTo>
                  <a:pt x="24003" y="1262341"/>
                </a:lnTo>
                <a:lnTo>
                  <a:pt x="51562" y="1271130"/>
                </a:lnTo>
                <a:lnTo>
                  <a:pt x="53966" y="1263573"/>
                </a:lnTo>
                <a:lnTo>
                  <a:pt x="51943" y="1263573"/>
                </a:lnTo>
                <a:lnTo>
                  <a:pt x="28067" y="1255991"/>
                </a:lnTo>
                <a:lnTo>
                  <a:pt x="46515" y="1239341"/>
                </a:lnTo>
                <a:lnTo>
                  <a:pt x="40236" y="1211309"/>
                </a:lnTo>
                <a:close/>
              </a:path>
              <a:path w="469900" h="1294129">
                <a:moveTo>
                  <a:pt x="108585" y="1183259"/>
                </a:moveTo>
                <a:lnTo>
                  <a:pt x="102743" y="1188593"/>
                </a:lnTo>
                <a:lnTo>
                  <a:pt x="67786" y="1220143"/>
                </a:lnTo>
                <a:lnTo>
                  <a:pt x="51562" y="1271130"/>
                </a:lnTo>
                <a:lnTo>
                  <a:pt x="54494" y="1271130"/>
                </a:lnTo>
                <a:lnTo>
                  <a:pt x="122047" y="1210056"/>
                </a:lnTo>
                <a:lnTo>
                  <a:pt x="128016" y="1204722"/>
                </a:lnTo>
                <a:lnTo>
                  <a:pt x="128524" y="1195578"/>
                </a:lnTo>
                <a:lnTo>
                  <a:pt x="123189" y="1189609"/>
                </a:lnTo>
                <a:lnTo>
                  <a:pt x="117729" y="1183640"/>
                </a:lnTo>
                <a:lnTo>
                  <a:pt x="108585" y="1183259"/>
                </a:lnTo>
                <a:close/>
              </a:path>
              <a:path w="469900" h="1294129">
                <a:moveTo>
                  <a:pt x="46515" y="1239341"/>
                </a:moveTo>
                <a:lnTo>
                  <a:pt x="28067" y="1255991"/>
                </a:lnTo>
                <a:lnTo>
                  <a:pt x="51943" y="1263573"/>
                </a:lnTo>
                <a:lnTo>
                  <a:pt x="46515" y="1239341"/>
                </a:lnTo>
                <a:close/>
              </a:path>
              <a:path w="469900" h="1294129">
                <a:moveTo>
                  <a:pt x="67786" y="1220143"/>
                </a:moveTo>
                <a:lnTo>
                  <a:pt x="46515" y="1239341"/>
                </a:lnTo>
                <a:lnTo>
                  <a:pt x="51943" y="1263573"/>
                </a:lnTo>
                <a:lnTo>
                  <a:pt x="53966" y="1263573"/>
                </a:lnTo>
                <a:lnTo>
                  <a:pt x="67786" y="1220143"/>
                </a:lnTo>
                <a:close/>
              </a:path>
              <a:path w="469900" h="1294129">
                <a:moveTo>
                  <a:pt x="423373" y="54810"/>
                </a:moveTo>
                <a:lnTo>
                  <a:pt x="401968" y="74173"/>
                </a:lnTo>
                <a:lnTo>
                  <a:pt x="40236" y="1211309"/>
                </a:lnTo>
                <a:lnTo>
                  <a:pt x="46515" y="1239341"/>
                </a:lnTo>
                <a:lnTo>
                  <a:pt x="67786" y="1220143"/>
                </a:lnTo>
                <a:lnTo>
                  <a:pt x="429660" y="82901"/>
                </a:lnTo>
                <a:lnTo>
                  <a:pt x="423373" y="54810"/>
                </a:lnTo>
                <a:close/>
              </a:path>
              <a:path w="469900" h="1294129">
                <a:moveTo>
                  <a:pt x="445972" y="23113"/>
                </a:moveTo>
                <a:lnTo>
                  <a:pt x="418211" y="23113"/>
                </a:lnTo>
                <a:lnTo>
                  <a:pt x="445897" y="31876"/>
                </a:lnTo>
                <a:lnTo>
                  <a:pt x="429660" y="82901"/>
                </a:lnTo>
                <a:lnTo>
                  <a:pt x="439928" y="128777"/>
                </a:lnTo>
                <a:lnTo>
                  <a:pt x="441579" y="136525"/>
                </a:lnTo>
                <a:lnTo>
                  <a:pt x="449325" y="141477"/>
                </a:lnTo>
                <a:lnTo>
                  <a:pt x="464947" y="137922"/>
                </a:lnTo>
                <a:lnTo>
                  <a:pt x="469900" y="130175"/>
                </a:lnTo>
                <a:lnTo>
                  <a:pt x="468122" y="122427"/>
                </a:lnTo>
                <a:lnTo>
                  <a:pt x="445972" y="23113"/>
                </a:lnTo>
                <a:close/>
              </a:path>
              <a:path w="469900" h="1294129">
                <a:moveTo>
                  <a:pt x="440817" y="0"/>
                </a:moveTo>
                <a:lnTo>
                  <a:pt x="347725" y="84074"/>
                </a:lnTo>
                <a:lnTo>
                  <a:pt x="341756" y="89535"/>
                </a:lnTo>
                <a:lnTo>
                  <a:pt x="341375" y="98679"/>
                </a:lnTo>
                <a:lnTo>
                  <a:pt x="346710" y="104520"/>
                </a:lnTo>
                <a:lnTo>
                  <a:pt x="352044" y="110489"/>
                </a:lnTo>
                <a:lnTo>
                  <a:pt x="361188" y="110998"/>
                </a:lnTo>
                <a:lnTo>
                  <a:pt x="367156" y="105663"/>
                </a:lnTo>
                <a:lnTo>
                  <a:pt x="401968" y="74173"/>
                </a:lnTo>
                <a:lnTo>
                  <a:pt x="418211" y="23113"/>
                </a:lnTo>
                <a:lnTo>
                  <a:pt x="445972" y="23113"/>
                </a:lnTo>
                <a:lnTo>
                  <a:pt x="440817" y="0"/>
                </a:lnTo>
                <a:close/>
              </a:path>
              <a:path w="469900" h="1294129">
                <a:moveTo>
                  <a:pt x="441884" y="30606"/>
                </a:moveTo>
                <a:lnTo>
                  <a:pt x="417956" y="30606"/>
                </a:lnTo>
                <a:lnTo>
                  <a:pt x="441706" y="38226"/>
                </a:lnTo>
                <a:lnTo>
                  <a:pt x="423373" y="54810"/>
                </a:lnTo>
                <a:lnTo>
                  <a:pt x="429660" y="82901"/>
                </a:lnTo>
                <a:lnTo>
                  <a:pt x="445897" y="31876"/>
                </a:lnTo>
                <a:lnTo>
                  <a:pt x="441884" y="30606"/>
                </a:lnTo>
                <a:close/>
              </a:path>
              <a:path w="469900" h="1294129">
                <a:moveTo>
                  <a:pt x="418211" y="23113"/>
                </a:moveTo>
                <a:lnTo>
                  <a:pt x="401968" y="74173"/>
                </a:lnTo>
                <a:lnTo>
                  <a:pt x="423373" y="54810"/>
                </a:lnTo>
                <a:lnTo>
                  <a:pt x="417956" y="30606"/>
                </a:lnTo>
                <a:lnTo>
                  <a:pt x="441884" y="30606"/>
                </a:lnTo>
                <a:lnTo>
                  <a:pt x="418211" y="23113"/>
                </a:lnTo>
                <a:close/>
              </a:path>
              <a:path w="469900" h="1294129">
                <a:moveTo>
                  <a:pt x="417956" y="30606"/>
                </a:moveTo>
                <a:lnTo>
                  <a:pt x="423373" y="54810"/>
                </a:lnTo>
                <a:lnTo>
                  <a:pt x="441706" y="38226"/>
                </a:lnTo>
                <a:lnTo>
                  <a:pt x="417956" y="306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181475" y="2888614"/>
            <a:ext cx="134620" cy="214629"/>
          </a:xfrm>
          <a:custGeom>
            <a:avLst/>
            <a:gdLst/>
            <a:ahLst/>
            <a:cxnLst/>
            <a:rect l="l" t="t" r="r" b="b"/>
            <a:pathLst>
              <a:path w="134620" h="214630">
                <a:moveTo>
                  <a:pt x="67509" y="57533"/>
                </a:moveTo>
                <a:lnTo>
                  <a:pt x="52920" y="82186"/>
                </a:lnTo>
                <a:lnTo>
                  <a:pt x="52197" y="214375"/>
                </a:lnTo>
                <a:lnTo>
                  <a:pt x="81152" y="214502"/>
                </a:lnTo>
                <a:lnTo>
                  <a:pt x="81875" y="82421"/>
                </a:lnTo>
                <a:lnTo>
                  <a:pt x="67509" y="57533"/>
                </a:lnTo>
                <a:close/>
              </a:path>
              <a:path w="134620" h="214630">
                <a:moveTo>
                  <a:pt x="84348" y="28701"/>
                </a:moveTo>
                <a:lnTo>
                  <a:pt x="53212" y="28701"/>
                </a:lnTo>
                <a:lnTo>
                  <a:pt x="82169" y="28829"/>
                </a:lnTo>
                <a:lnTo>
                  <a:pt x="81875" y="82421"/>
                </a:lnTo>
                <a:lnTo>
                  <a:pt x="109347" y="130048"/>
                </a:lnTo>
                <a:lnTo>
                  <a:pt x="118237" y="132461"/>
                </a:lnTo>
                <a:lnTo>
                  <a:pt x="132079" y="124460"/>
                </a:lnTo>
                <a:lnTo>
                  <a:pt x="134492" y="115697"/>
                </a:lnTo>
                <a:lnTo>
                  <a:pt x="130428" y="108712"/>
                </a:lnTo>
                <a:lnTo>
                  <a:pt x="84348" y="28701"/>
                </a:lnTo>
                <a:close/>
              </a:path>
              <a:path w="134620" h="214630">
                <a:moveTo>
                  <a:pt x="67817" y="0"/>
                </a:moveTo>
                <a:lnTo>
                  <a:pt x="4063" y="107950"/>
                </a:lnTo>
                <a:lnTo>
                  <a:pt x="0" y="114935"/>
                </a:lnTo>
                <a:lnTo>
                  <a:pt x="2286" y="123825"/>
                </a:lnTo>
                <a:lnTo>
                  <a:pt x="9144" y="127888"/>
                </a:lnTo>
                <a:lnTo>
                  <a:pt x="16128" y="131952"/>
                </a:lnTo>
                <a:lnTo>
                  <a:pt x="24891" y="129667"/>
                </a:lnTo>
                <a:lnTo>
                  <a:pt x="28955" y="122682"/>
                </a:lnTo>
                <a:lnTo>
                  <a:pt x="52920" y="82186"/>
                </a:lnTo>
                <a:lnTo>
                  <a:pt x="53212" y="28701"/>
                </a:lnTo>
                <a:lnTo>
                  <a:pt x="84348" y="28701"/>
                </a:lnTo>
                <a:lnTo>
                  <a:pt x="67817" y="0"/>
                </a:lnTo>
                <a:close/>
              </a:path>
              <a:path w="134620" h="214630">
                <a:moveTo>
                  <a:pt x="82129" y="36068"/>
                </a:moveTo>
                <a:lnTo>
                  <a:pt x="55117" y="36068"/>
                </a:lnTo>
                <a:lnTo>
                  <a:pt x="80137" y="36195"/>
                </a:lnTo>
                <a:lnTo>
                  <a:pt x="67509" y="57533"/>
                </a:lnTo>
                <a:lnTo>
                  <a:pt x="81875" y="82421"/>
                </a:lnTo>
                <a:lnTo>
                  <a:pt x="82129" y="36068"/>
                </a:lnTo>
                <a:close/>
              </a:path>
              <a:path w="134620" h="214630">
                <a:moveTo>
                  <a:pt x="53212" y="28701"/>
                </a:moveTo>
                <a:lnTo>
                  <a:pt x="52920" y="82186"/>
                </a:lnTo>
                <a:lnTo>
                  <a:pt x="67509" y="57533"/>
                </a:lnTo>
                <a:lnTo>
                  <a:pt x="55117" y="36068"/>
                </a:lnTo>
                <a:lnTo>
                  <a:pt x="82129" y="36068"/>
                </a:lnTo>
                <a:lnTo>
                  <a:pt x="82169" y="28829"/>
                </a:lnTo>
                <a:lnTo>
                  <a:pt x="53212" y="28701"/>
                </a:lnTo>
                <a:close/>
              </a:path>
              <a:path w="134620" h="214630">
                <a:moveTo>
                  <a:pt x="55117" y="36068"/>
                </a:moveTo>
                <a:lnTo>
                  <a:pt x="67509" y="57533"/>
                </a:lnTo>
                <a:lnTo>
                  <a:pt x="80137" y="36195"/>
                </a:lnTo>
                <a:lnTo>
                  <a:pt x="55117" y="360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289171" y="4023359"/>
            <a:ext cx="134620" cy="378460"/>
          </a:xfrm>
          <a:custGeom>
            <a:avLst/>
            <a:gdLst/>
            <a:ahLst/>
            <a:cxnLst/>
            <a:rect l="l" t="t" r="r" b="b"/>
            <a:pathLst>
              <a:path w="134620" h="378460">
                <a:moveTo>
                  <a:pt x="16128" y="245998"/>
                </a:moveTo>
                <a:lnTo>
                  <a:pt x="9270" y="250062"/>
                </a:lnTo>
                <a:lnTo>
                  <a:pt x="2286" y="254000"/>
                </a:lnTo>
                <a:lnTo>
                  <a:pt x="0" y="262889"/>
                </a:lnTo>
                <a:lnTo>
                  <a:pt x="4063" y="269747"/>
                </a:lnTo>
                <a:lnTo>
                  <a:pt x="67182" y="378078"/>
                </a:lnTo>
                <a:lnTo>
                  <a:pt x="83906" y="349376"/>
                </a:lnTo>
                <a:lnTo>
                  <a:pt x="52704" y="349376"/>
                </a:lnTo>
                <a:lnTo>
                  <a:pt x="52704" y="295982"/>
                </a:lnTo>
                <a:lnTo>
                  <a:pt x="28955" y="255269"/>
                </a:lnTo>
                <a:lnTo>
                  <a:pt x="25018" y="248284"/>
                </a:lnTo>
                <a:lnTo>
                  <a:pt x="16128" y="245998"/>
                </a:lnTo>
                <a:close/>
              </a:path>
              <a:path w="134620" h="378460">
                <a:moveTo>
                  <a:pt x="52704" y="295982"/>
                </a:moveTo>
                <a:lnTo>
                  <a:pt x="52704" y="349376"/>
                </a:lnTo>
                <a:lnTo>
                  <a:pt x="81661" y="349376"/>
                </a:lnTo>
                <a:lnTo>
                  <a:pt x="81661" y="342138"/>
                </a:lnTo>
                <a:lnTo>
                  <a:pt x="54737" y="342138"/>
                </a:lnTo>
                <a:lnTo>
                  <a:pt x="67182" y="320802"/>
                </a:lnTo>
                <a:lnTo>
                  <a:pt x="52704" y="295982"/>
                </a:lnTo>
                <a:close/>
              </a:path>
              <a:path w="134620" h="378460">
                <a:moveTo>
                  <a:pt x="118237" y="245998"/>
                </a:moveTo>
                <a:lnTo>
                  <a:pt x="109346" y="248284"/>
                </a:lnTo>
                <a:lnTo>
                  <a:pt x="105409" y="255269"/>
                </a:lnTo>
                <a:lnTo>
                  <a:pt x="81661" y="295982"/>
                </a:lnTo>
                <a:lnTo>
                  <a:pt x="81661" y="349376"/>
                </a:lnTo>
                <a:lnTo>
                  <a:pt x="83906" y="349376"/>
                </a:lnTo>
                <a:lnTo>
                  <a:pt x="130301" y="269747"/>
                </a:lnTo>
                <a:lnTo>
                  <a:pt x="134365" y="262889"/>
                </a:lnTo>
                <a:lnTo>
                  <a:pt x="132079" y="254000"/>
                </a:lnTo>
                <a:lnTo>
                  <a:pt x="125094" y="250062"/>
                </a:lnTo>
                <a:lnTo>
                  <a:pt x="118237" y="245998"/>
                </a:lnTo>
                <a:close/>
              </a:path>
              <a:path w="134620" h="378460">
                <a:moveTo>
                  <a:pt x="67182" y="320802"/>
                </a:moveTo>
                <a:lnTo>
                  <a:pt x="54737" y="342138"/>
                </a:lnTo>
                <a:lnTo>
                  <a:pt x="79628" y="342138"/>
                </a:lnTo>
                <a:lnTo>
                  <a:pt x="67182" y="320802"/>
                </a:lnTo>
                <a:close/>
              </a:path>
              <a:path w="134620" h="378460">
                <a:moveTo>
                  <a:pt x="81661" y="295982"/>
                </a:moveTo>
                <a:lnTo>
                  <a:pt x="67182" y="320802"/>
                </a:lnTo>
                <a:lnTo>
                  <a:pt x="79628" y="342138"/>
                </a:lnTo>
                <a:lnTo>
                  <a:pt x="81661" y="342138"/>
                </a:lnTo>
                <a:lnTo>
                  <a:pt x="81661" y="295982"/>
                </a:lnTo>
                <a:close/>
              </a:path>
              <a:path w="134620" h="378460">
                <a:moveTo>
                  <a:pt x="81661" y="0"/>
                </a:moveTo>
                <a:lnTo>
                  <a:pt x="52704" y="0"/>
                </a:lnTo>
                <a:lnTo>
                  <a:pt x="52704" y="295982"/>
                </a:lnTo>
                <a:lnTo>
                  <a:pt x="67182" y="320802"/>
                </a:lnTo>
                <a:lnTo>
                  <a:pt x="81661" y="295982"/>
                </a:lnTo>
                <a:lnTo>
                  <a:pt x="816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598414" y="4712080"/>
            <a:ext cx="857885" cy="134620"/>
          </a:xfrm>
          <a:custGeom>
            <a:avLst/>
            <a:gdLst/>
            <a:ahLst/>
            <a:cxnLst/>
            <a:rect l="l" t="t" r="r" b="b"/>
            <a:pathLst>
              <a:path w="857885" h="134620">
                <a:moveTo>
                  <a:pt x="799973" y="67183"/>
                </a:moveTo>
                <a:lnTo>
                  <a:pt x="734440" y="105410"/>
                </a:lnTo>
                <a:lnTo>
                  <a:pt x="727456" y="109347"/>
                </a:lnTo>
                <a:lnTo>
                  <a:pt x="725170" y="118237"/>
                </a:lnTo>
                <a:lnTo>
                  <a:pt x="729234" y="125095"/>
                </a:lnTo>
                <a:lnTo>
                  <a:pt x="733298" y="132080"/>
                </a:lnTo>
                <a:lnTo>
                  <a:pt x="742061" y="134366"/>
                </a:lnTo>
                <a:lnTo>
                  <a:pt x="832526" y="81661"/>
                </a:lnTo>
                <a:lnTo>
                  <a:pt x="828548" y="81661"/>
                </a:lnTo>
                <a:lnTo>
                  <a:pt x="828548" y="79629"/>
                </a:lnTo>
                <a:lnTo>
                  <a:pt x="821309" y="79629"/>
                </a:lnTo>
                <a:lnTo>
                  <a:pt x="799973" y="67183"/>
                </a:lnTo>
                <a:close/>
              </a:path>
              <a:path w="857885" h="134620">
                <a:moveTo>
                  <a:pt x="775153" y="52705"/>
                </a:moveTo>
                <a:lnTo>
                  <a:pt x="0" y="52705"/>
                </a:lnTo>
                <a:lnTo>
                  <a:pt x="0" y="81661"/>
                </a:lnTo>
                <a:lnTo>
                  <a:pt x="775153" y="81661"/>
                </a:lnTo>
                <a:lnTo>
                  <a:pt x="799973" y="67183"/>
                </a:lnTo>
                <a:lnTo>
                  <a:pt x="775153" y="52705"/>
                </a:lnTo>
                <a:close/>
              </a:path>
              <a:path w="857885" h="134620">
                <a:moveTo>
                  <a:pt x="832528" y="52705"/>
                </a:moveTo>
                <a:lnTo>
                  <a:pt x="828548" y="52705"/>
                </a:lnTo>
                <a:lnTo>
                  <a:pt x="828548" y="81661"/>
                </a:lnTo>
                <a:lnTo>
                  <a:pt x="832526" y="81661"/>
                </a:lnTo>
                <a:lnTo>
                  <a:pt x="857376" y="67183"/>
                </a:lnTo>
                <a:lnTo>
                  <a:pt x="832528" y="52705"/>
                </a:lnTo>
                <a:close/>
              </a:path>
              <a:path w="857885" h="134620">
                <a:moveTo>
                  <a:pt x="821309" y="54737"/>
                </a:moveTo>
                <a:lnTo>
                  <a:pt x="799973" y="67183"/>
                </a:lnTo>
                <a:lnTo>
                  <a:pt x="821309" y="79629"/>
                </a:lnTo>
                <a:lnTo>
                  <a:pt x="821309" y="54737"/>
                </a:lnTo>
                <a:close/>
              </a:path>
              <a:path w="857885" h="134620">
                <a:moveTo>
                  <a:pt x="828548" y="54737"/>
                </a:moveTo>
                <a:lnTo>
                  <a:pt x="821309" y="54737"/>
                </a:lnTo>
                <a:lnTo>
                  <a:pt x="821309" y="79629"/>
                </a:lnTo>
                <a:lnTo>
                  <a:pt x="828548" y="79629"/>
                </a:lnTo>
                <a:lnTo>
                  <a:pt x="828548" y="54737"/>
                </a:lnTo>
                <a:close/>
              </a:path>
              <a:path w="857885" h="134620">
                <a:moveTo>
                  <a:pt x="742061" y="0"/>
                </a:moveTo>
                <a:lnTo>
                  <a:pt x="733298" y="2286"/>
                </a:lnTo>
                <a:lnTo>
                  <a:pt x="729234" y="9271"/>
                </a:lnTo>
                <a:lnTo>
                  <a:pt x="725170" y="16129"/>
                </a:lnTo>
                <a:lnTo>
                  <a:pt x="727456" y="25019"/>
                </a:lnTo>
                <a:lnTo>
                  <a:pt x="734440" y="28956"/>
                </a:lnTo>
                <a:lnTo>
                  <a:pt x="799973" y="67183"/>
                </a:lnTo>
                <a:lnTo>
                  <a:pt x="821309" y="54737"/>
                </a:lnTo>
                <a:lnTo>
                  <a:pt x="828548" y="54737"/>
                </a:lnTo>
                <a:lnTo>
                  <a:pt x="828548" y="52705"/>
                </a:lnTo>
                <a:lnTo>
                  <a:pt x="832528" y="52705"/>
                </a:lnTo>
                <a:lnTo>
                  <a:pt x="7420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772150" y="5648794"/>
            <a:ext cx="748030" cy="134620"/>
          </a:xfrm>
          <a:custGeom>
            <a:avLst/>
            <a:gdLst/>
            <a:ahLst/>
            <a:cxnLst/>
            <a:rect l="l" t="t" r="r" b="b"/>
            <a:pathLst>
              <a:path w="748029" h="134620">
                <a:moveTo>
                  <a:pt x="665452" y="81740"/>
                </a:moveTo>
                <a:lnTo>
                  <a:pt x="617854" y="109385"/>
                </a:lnTo>
                <a:lnTo>
                  <a:pt x="615569" y="118249"/>
                </a:lnTo>
                <a:lnTo>
                  <a:pt x="619633" y="125158"/>
                </a:lnTo>
                <a:lnTo>
                  <a:pt x="623570" y="132067"/>
                </a:lnTo>
                <a:lnTo>
                  <a:pt x="632460" y="134416"/>
                </a:lnTo>
                <a:lnTo>
                  <a:pt x="722940" y="81826"/>
                </a:lnTo>
                <a:lnTo>
                  <a:pt x="665452" y="81740"/>
                </a:lnTo>
                <a:close/>
              </a:path>
              <a:path w="748029" h="134620">
                <a:moveTo>
                  <a:pt x="690281" y="67293"/>
                </a:moveTo>
                <a:lnTo>
                  <a:pt x="665452" y="81740"/>
                </a:lnTo>
                <a:lnTo>
                  <a:pt x="719074" y="81826"/>
                </a:lnTo>
                <a:lnTo>
                  <a:pt x="719074" y="79844"/>
                </a:lnTo>
                <a:lnTo>
                  <a:pt x="711708" y="79844"/>
                </a:lnTo>
                <a:lnTo>
                  <a:pt x="690281" y="67293"/>
                </a:lnTo>
                <a:close/>
              </a:path>
              <a:path w="748029" h="134620">
                <a:moveTo>
                  <a:pt x="632713" y="0"/>
                </a:moveTo>
                <a:lnTo>
                  <a:pt x="623824" y="2324"/>
                </a:lnTo>
                <a:lnTo>
                  <a:pt x="615696" y="16128"/>
                </a:lnTo>
                <a:lnTo>
                  <a:pt x="617982" y="24993"/>
                </a:lnTo>
                <a:lnTo>
                  <a:pt x="665514" y="52784"/>
                </a:lnTo>
                <a:lnTo>
                  <a:pt x="719074" y="52870"/>
                </a:lnTo>
                <a:lnTo>
                  <a:pt x="719074" y="81826"/>
                </a:lnTo>
                <a:lnTo>
                  <a:pt x="722940" y="81826"/>
                </a:lnTo>
                <a:lnTo>
                  <a:pt x="747776" y="67398"/>
                </a:lnTo>
                <a:lnTo>
                  <a:pt x="632713" y="0"/>
                </a:lnTo>
                <a:close/>
              </a:path>
              <a:path w="748029" h="134620">
                <a:moveTo>
                  <a:pt x="0" y="51727"/>
                </a:moveTo>
                <a:lnTo>
                  <a:pt x="0" y="80683"/>
                </a:lnTo>
                <a:lnTo>
                  <a:pt x="665452" y="81740"/>
                </a:lnTo>
                <a:lnTo>
                  <a:pt x="690281" y="67293"/>
                </a:lnTo>
                <a:lnTo>
                  <a:pt x="665514" y="52784"/>
                </a:lnTo>
                <a:lnTo>
                  <a:pt x="0" y="51727"/>
                </a:lnTo>
                <a:close/>
              </a:path>
              <a:path w="748029" h="134620">
                <a:moveTo>
                  <a:pt x="711708" y="54825"/>
                </a:moveTo>
                <a:lnTo>
                  <a:pt x="690281" y="67293"/>
                </a:lnTo>
                <a:lnTo>
                  <a:pt x="711708" y="79844"/>
                </a:lnTo>
                <a:lnTo>
                  <a:pt x="711708" y="54825"/>
                </a:lnTo>
                <a:close/>
              </a:path>
              <a:path w="748029" h="134620">
                <a:moveTo>
                  <a:pt x="719074" y="54825"/>
                </a:moveTo>
                <a:lnTo>
                  <a:pt x="711708" y="54825"/>
                </a:lnTo>
                <a:lnTo>
                  <a:pt x="711708" y="79844"/>
                </a:lnTo>
                <a:lnTo>
                  <a:pt x="719074" y="79844"/>
                </a:lnTo>
                <a:lnTo>
                  <a:pt x="719074" y="54825"/>
                </a:lnTo>
                <a:close/>
              </a:path>
              <a:path w="748029" h="134620">
                <a:moveTo>
                  <a:pt x="665514" y="52784"/>
                </a:moveTo>
                <a:lnTo>
                  <a:pt x="690281" y="67293"/>
                </a:lnTo>
                <a:lnTo>
                  <a:pt x="711708" y="54825"/>
                </a:lnTo>
                <a:lnTo>
                  <a:pt x="719074" y="54825"/>
                </a:lnTo>
                <a:lnTo>
                  <a:pt x="719074" y="52870"/>
                </a:lnTo>
                <a:lnTo>
                  <a:pt x="665514" y="527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5375909" y="1982723"/>
            <a:ext cx="1028700" cy="646430"/>
          </a:xfrm>
          <a:prstGeom prst="rect">
            <a:avLst/>
          </a:prstGeom>
          <a:solidFill>
            <a:srgbClr val="F8CAAC"/>
          </a:solidFill>
        </p:spPr>
        <p:txBody>
          <a:bodyPr vert="horz" wrap="square" lIns="0" tIns="438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45"/>
              </a:spcBef>
            </a:pPr>
            <a:r>
              <a:rPr sz="1800" b="1" spc="-5" dirty="0">
                <a:solidFill>
                  <a:srgbClr val="001F5F"/>
                </a:solidFill>
                <a:latin typeface="Tahoma"/>
                <a:cs typeface="Tahoma"/>
              </a:rPr>
              <a:t>CKD</a:t>
            </a:r>
            <a:endParaRPr sz="1800">
              <a:latin typeface="Tahoma"/>
              <a:cs typeface="Tahoma"/>
            </a:endParaRPr>
          </a:p>
          <a:p>
            <a:pPr marL="91440">
              <a:lnSpc>
                <a:spcPct val="100000"/>
              </a:lnSpc>
            </a:pPr>
            <a:r>
              <a:rPr sz="1800" b="1" spc="-5" dirty="0">
                <a:solidFill>
                  <a:srgbClr val="001F5F"/>
                </a:solidFill>
                <a:latin typeface="Tahoma"/>
                <a:cs typeface="Tahoma"/>
              </a:rPr>
              <a:t>Clinic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6384797" y="2057400"/>
            <a:ext cx="245110" cy="204470"/>
          </a:xfrm>
          <a:custGeom>
            <a:avLst/>
            <a:gdLst/>
            <a:ahLst/>
            <a:cxnLst/>
            <a:rect l="l" t="t" r="r" b="b"/>
            <a:pathLst>
              <a:path w="245109" h="204469">
                <a:moveTo>
                  <a:pt x="168207" y="43877"/>
                </a:moveTo>
                <a:lnTo>
                  <a:pt x="0" y="181610"/>
                </a:lnTo>
                <a:lnTo>
                  <a:pt x="18287" y="203962"/>
                </a:lnTo>
                <a:lnTo>
                  <a:pt x="186499" y="66226"/>
                </a:lnTo>
                <a:lnTo>
                  <a:pt x="168207" y="43877"/>
                </a:lnTo>
                <a:close/>
              </a:path>
              <a:path w="245109" h="204469">
                <a:moveTo>
                  <a:pt x="229054" y="34671"/>
                </a:moveTo>
                <a:lnTo>
                  <a:pt x="179450" y="34671"/>
                </a:lnTo>
                <a:lnTo>
                  <a:pt x="197738" y="57023"/>
                </a:lnTo>
                <a:lnTo>
                  <a:pt x="186499" y="66226"/>
                </a:lnTo>
                <a:lnTo>
                  <a:pt x="204850" y="88646"/>
                </a:lnTo>
                <a:lnTo>
                  <a:pt x="229054" y="34671"/>
                </a:lnTo>
                <a:close/>
              </a:path>
              <a:path w="245109" h="204469">
                <a:moveTo>
                  <a:pt x="179450" y="34671"/>
                </a:moveTo>
                <a:lnTo>
                  <a:pt x="168207" y="43877"/>
                </a:lnTo>
                <a:lnTo>
                  <a:pt x="186499" y="66226"/>
                </a:lnTo>
                <a:lnTo>
                  <a:pt x="197738" y="57023"/>
                </a:lnTo>
                <a:lnTo>
                  <a:pt x="179450" y="34671"/>
                </a:lnTo>
                <a:close/>
              </a:path>
              <a:path w="245109" h="204469">
                <a:moveTo>
                  <a:pt x="244601" y="0"/>
                </a:moveTo>
                <a:lnTo>
                  <a:pt x="149859" y="21462"/>
                </a:lnTo>
                <a:lnTo>
                  <a:pt x="168207" y="43877"/>
                </a:lnTo>
                <a:lnTo>
                  <a:pt x="179450" y="34671"/>
                </a:lnTo>
                <a:lnTo>
                  <a:pt x="229054" y="34671"/>
                </a:lnTo>
                <a:lnTo>
                  <a:pt x="2446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84571" y="3535807"/>
            <a:ext cx="1373505" cy="218440"/>
          </a:xfrm>
          <a:custGeom>
            <a:avLst/>
            <a:gdLst/>
            <a:ahLst/>
            <a:cxnLst/>
            <a:rect l="l" t="t" r="r" b="b"/>
            <a:pathLst>
              <a:path w="1373504" h="218439">
                <a:moveTo>
                  <a:pt x="1285421" y="189348"/>
                </a:moveTo>
                <a:lnTo>
                  <a:pt x="1281811" y="218185"/>
                </a:lnTo>
                <a:lnTo>
                  <a:pt x="1358296" y="191134"/>
                </a:lnTo>
                <a:lnTo>
                  <a:pt x="1299717" y="191134"/>
                </a:lnTo>
                <a:lnTo>
                  <a:pt x="1285421" y="189348"/>
                </a:lnTo>
                <a:close/>
              </a:path>
              <a:path w="1373504" h="218439">
                <a:moveTo>
                  <a:pt x="1289015" y="160635"/>
                </a:moveTo>
                <a:lnTo>
                  <a:pt x="1285421" y="189348"/>
                </a:lnTo>
                <a:lnTo>
                  <a:pt x="1299717" y="191134"/>
                </a:lnTo>
                <a:lnTo>
                  <a:pt x="1303401" y="162432"/>
                </a:lnTo>
                <a:lnTo>
                  <a:pt x="1289015" y="160635"/>
                </a:lnTo>
                <a:close/>
              </a:path>
              <a:path w="1373504" h="218439">
                <a:moveTo>
                  <a:pt x="1292605" y="131952"/>
                </a:moveTo>
                <a:lnTo>
                  <a:pt x="1289015" y="160635"/>
                </a:lnTo>
                <a:lnTo>
                  <a:pt x="1303401" y="162432"/>
                </a:lnTo>
                <a:lnTo>
                  <a:pt x="1299717" y="191134"/>
                </a:lnTo>
                <a:lnTo>
                  <a:pt x="1358296" y="191134"/>
                </a:lnTo>
                <a:lnTo>
                  <a:pt x="1373377" y="185800"/>
                </a:lnTo>
                <a:lnTo>
                  <a:pt x="1292605" y="131952"/>
                </a:lnTo>
                <a:close/>
              </a:path>
              <a:path w="1373504" h="218439">
                <a:moveTo>
                  <a:pt x="3555" y="0"/>
                </a:moveTo>
                <a:lnTo>
                  <a:pt x="0" y="28701"/>
                </a:lnTo>
                <a:lnTo>
                  <a:pt x="1285421" y="189348"/>
                </a:lnTo>
                <a:lnTo>
                  <a:pt x="1289015" y="160635"/>
                </a:lnTo>
                <a:lnTo>
                  <a:pt x="35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600700" y="4550664"/>
            <a:ext cx="1270" cy="228600"/>
          </a:xfrm>
          <a:custGeom>
            <a:avLst/>
            <a:gdLst/>
            <a:ahLst/>
            <a:cxnLst/>
            <a:rect l="l" t="t" r="r" b="b"/>
            <a:pathLst>
              <a:path w="1270" h="228600">
                <a:moveTo>
                  <a:pt x="1142" y="0"/>
                </a:moveTo>
                <a:lnTo>
                  <a:pt x="0" y="22860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772150" y="5372100"/>
            <a:ext cx="8890" cy="342900"/>
          </a:xfrm>
          <a:custGeom>
            <a:avLst/>
            <a:gdLst/>
            <a:ahLst/>
            <a:cxnLst/>
            <a:rect l="l" t="t" r="r" b="b"/>
            <a:pathLst>
              <a:path w="8889" h="342900">
                <a:moveTo>
                  <a:pt x="8382" y="0"/>
                </a:moveTo>
                <a:lnTo>
                  <a:pt x="0" y="34290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473963" y="6071870"/>
            <a:ext cx="3500754" cy="250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5" dirty="0">
                <a:latin typeface="Tahoma"/>
                <a:cs typeface="Tahoma"/>
              </a:rPr>
              <a:t>S</a:t>
            </a:r>
            <a:r>
              <a:rPr sz="1600" dirty="0">
                <a:latin typeface="Tahoma"/>
                <a:cs typeface="Tahoma"/>
              </a:rPr>
              <a:t>ou</a:t>
            </a:r>
            <a:r>
              <a:rPr sz="1600" spc="-10" dirty="0">
                <a:latin typeface="Tahoma"/>
                <a:cs typeface="Tahoma"/>
              </a:rPr>
              <a:t>r</a:t>
            </a:r>
            <a:r>
              <a:rPr sz="1600" spc="-5" dirty="0">
                <a:latin typeface="Tahoma"/>
                <a:cs typeface="Tahoma"/>
              </a:rPr>
              <a:t>ce</a:t>
            </a:r>
            <a:r>
              <a:rPr sz="1600" dirty="0">
                <a:latin typeface="Tahoma"/>
                <a:cs typeface="Tahoma"/>
              </a:rPr>
              <a:t>: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Nationa</a:t>
            </a:r>
            <a:r>
              <a:rPr sz="1600" dirty="0">
                <a:latin typeface="Tahoma"/>
                <a:cs typeface="Tahoma"/>
              </a:rPr>
              <a:t>l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Healt</a:t>
            </a:r>
            <a:r>
              <a:rPr sz="1600" dirty="0">
                <a:latin typeface="Tahoma"/>
                <a:cs typeface="Tahoma"/>
              </a:rPr>
              <a:t>h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5" dirty="0">
                <a:latin typeface="Tahoma"/>
                <a:cs typeface="Tahoma"/>
              </a:rPr>
              <a:t>S</a:t>
            </a:r>
            <a:r>
              <a:rPr sz="1600" spc="-5" dirty="0">
                <a:latin typeface="Tahoma"/>
                <a:cs typeface="Tahoma"/>
              </a:rPr>
              <a:t>ecuri</a:t>
            </a:r>
            <a:r>
              <a:rPr sz="1600" spc="-25" dirty="0">
                <a:latin typeface="Tahoma"/>
                <a:cs typeface="Tahoma"/>
              </a:rPr>
              <a:t>t</a:t>
            </a:r>
            <a:r>
              <a:rPr sz="1600" dirty="0">
                <a:latin typeface="Tahoma"/>
                <a:cs typeface="Tahoma"/>
              </a:rPr>
              <a:t>y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O</a:t>
            </a:r>
            <a:r>
              <a:rPr sz="1600" spc="-15" dirty="0">
                <a:latin typeface="Tahoma"/>
                <a:cs typeface="Tahoma"/>
              </a:rPr>
              <a:t>f</a:t>
            </a:r>
            <a:r>
              <a:rPr sz="1600" spc="-5" dirty="0">
                <a:latin typeface="Tahoma"/>
                <a:cs typeface="Tahoma"/>
              </a:rPr>
              <a:t>fice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57233"/>
            <a:ext cx="9143233" cy="5143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95120" y="931546"/>
            <a:ext cx="73660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1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2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0</a:t>
            </a:r>
            <a:r>
              <a:rPr sz="900" b="1" spc="1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75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4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8135" y="1247126"/>
            <a:ext cx="74739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11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2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23787" y="1146521"/>
            <a:ext cx="70040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1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3</a:t>
            </a:r>
            <a:r>
              <a:rPr sz="900" b="1" spc="1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36738" y="1193710"/>
            <a:ext cx="69088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65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27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85946" y="3751282"/>
            <a:ext cx="2072005" cy="1454785"/>
          </a:xfrm>
          <a:custGeom>
            <a:avLst/>
            <a:gdLst/>
            <a:ahLst/>
            <a:cxnLst/>
            <a:rect l="l" t="t" r="r" b="b"/>
            <a:pathLst>
              <a:path w="2072004" h="1454785">
                <a:moveTo>
                  <a:pt x="0" y="1454650"/>
                </a:moveTo>
                <a:lnTo>
                  <a:pt x="2071584" y="1454650"/>
                </a:lnTo>
                <a:lnTo>
                  <a:pt x="2071584" y="0"/>
                </a:lnTo>
                <a:lnTo>
                  <a:pt x="0" y="0"/>
                </a:lnTo>
                <a:lnTo>
                  <a:pt x="0" y="14546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67311" y="3787432"/>
            <a:ext cx="1433830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65" dirty="0">
                <a:latin typeface="Tahoma"/>
                <a:cs typeface="Tahoma"/>
              </a:rPr>
              <a:t>1</a:t>
            </a:r>
            <a:r>
              <a:rPr sz="900" b="1" spc="85" dirty="0">
                <a:latin typeface="Tahoma"/>
                <a:cs typeface="Tahoma"/>
              </a:rPr>
              <a:t>.</a:t>
            </a:r>
            <a:r>
              <a:rPr sz="900" b="1" spc="560" dirty="0">
                <a:latin typeface="Tahoma"/>
                <a:cs typeface="Tahoma"/>
              </a:rPr>
              <a:t> </a:t>
            </a:r>
            <a:r>
              <a:rPr sz="900" b="1" spc="600" dirty="0">
                <a:latin typeface="Tahoma"/>
                <a:cs typeface="Tahoma"/>
              </a:rPr>
              <a:t> </a:t>
            </a:r>
            <a:r>
              <a:rPr sz="900" b="1" spc="515" dirty="0">
                <a:latin typeface="Tahoma"/>
                <a:cs typeface="Tahoma"/>
              </a:rPr>
              <a:t> </a:t>
            </a:r>
            <a:r>
              <a:rPr sz="900" b="1" spc="145" dirty="0">
                <a:latin typeface="Tahoma"/>
                <a:cs typeface="Tahoma"/>
              </a:rPr>
              <a:t> </a:t>
            </a:r>
            <a:r>
              <a:rPr sz="900" b="1" spc="180" dirty="0">
                <a:latin typeface="Tahoma"/>
                <a:cs typeface="Tahoma"/>
              </a:rPr>
              <a:t>C</a:t>
            </a:r>
            <a:r>
              <a:rPr sz="900" b="1" spc="280" dirty="0">
                <a:latin typeface="Tahoma"/>
                <a:cs typeface="Tahoma"/>
              </a:rPr>
              <a:t>m</a:t>
            </a:r>
            <a:r>
              <a:rPr sz="900" b="1" spc="120" dirty="0">
                <a:latin typeface="Tahoma"/>
                <a:cs typeface="Tahoma"/>
              </a:rPr>
              <a:t> </a:t>
            </a:r>
            <a:r>
              <a:rPr sz="900" b="1" spc="165" dirty="0">
                <a:latin typeface="Tahoma"/>
                <a:cs typeface="Tahoma"/>
              </a:rPr>
              <a:t>4</a:t>
            </a:r>
            <a:r>
              <a:rPr sz="900" b="1" spc="185" dirty="0">
                <a:latin typeface="Tahoma"/>
                <a:cs typeface="Tahoma"/>
              </a:rPr>
              <a:t>7</a:t>
            </a:r>
            <a:r>
              <a:rPr sz="900" b="1" spc="85" dirty="0">
                <a:latin typeface="Tahoma"/>
                <a:cs typeface="Tahoma"/>
              </a:rPr>
              <a:t> </a:t>
            </a:r>
            <a:r>
              <a:rPr sz="900" b="1" spc="120" dirty="0">
                <a:latin typeface="Tahoma"/>
                <a:cs typeface="Tahoma"/>
              </a:rPr>
              <a:t>,s</a:t>
            </a:r>
            <a:r>
              <a:rPr sz="900" b="1" spc="300" dirty="0">
                <a:latin typeface="Tahoma"/>
                <a:cs typeface="Tahoma"/>
              </a:rPr>
              <a:t>m</a:t>
            </a:r>
            <a:r>
              <a:rPr sz="900" b="1" spc="185" dirty="0">
                <a:latin typeface="Tahoma"/>
                <a:cs typeface="Tahoma"/>
              </a:rPr>
              <a:t>4</a:t>
            </a:r>
            <a:endParaRPr sz="9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67311" y="3925068"/>
            <a:ext cx="1470025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200" dirty="0">
                <a:latin typeface="Tahoma"/>
                <a:cs typeface="Tahoma"/>
              </a:rPr>
              <a:t>2</a:t>
            </a:r>
            <a:r>
              <a:rPr sz="900" b="1" spc="45" dirty="0">
                <a:latin typeface="Tahoma"/>
                <a:cs typeface="Tahoma"/>
              </a:rPr>
              <a:t>.</a:t>
            </a:r>
            <a:r>
              <a:rPr sz="900" b="1" spc="550" dirty="0">
                <a:latin typeface="Tahoma"/>
                <a:cs typeface="Tahoma"/>
              </a:rPr>
              <a:t>  </a:t>
            </a:r>
            <a:r>
              <a:rPr sz="900" b="1" spc="600" dirty="0">
                <a:latin typeface="Tahoma"/>
                <a:cs typeface="Tahoma"/>
              </a:rPr>
              <a:t> </a:t>
            </a:r>
            <a:r>
              <a:rPr sz="900" b="1" spc="555" dirty="0">
                <a:latin typeface="Tahoma"/>
                <a:cs typeface="Tahoma"/>
              </a:rPr>
              <a:t> </a:t>
            </a:r>
            <a:r>
              <a:rPr sz="900" b="1" spc="-229" dirty="0">
                <a:latin typeface="Tahoma"/>
                <a:cs typeface="Tahoma"/>
              </a:rPr>
              <a:t> </a:t>
            </a:r>
            <a:r>
              <a:rPr sz="900" b="1" spc="-26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50" dirty="0">
                <a:latin typeface="Tahoma"/>
                <a:cs typeface="Tahoma"/>
              </a:rPr>
              <a:t> </a:t>
            </a:r>
            <a:r>
              <a:rPr sz="900" b="1" spc="-530" dirty="0">
                <a:latin typeface="Tahoma"/>
                <a:cs typeface="Tahoma"/>
              </a:rPr>
              <a:t>C</a:t>
            </a:r>
            <a:r>
              <a:rPr sz="900" b="1" spc="-26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  </a:t>
            </a:r>
            <a:r>
              <a:rPr sz="900" b="1" spc="-90" dirty="0">
                <a:latin typeface="Tahoma"/>
                <a:cs typeface="Tahoma"/>
              </a:rPr>
              <a:t> </a:t>
            </a:r>
            <a:r>
              <a:rPr sz="900" b="1" spc="280" dirty="0">
                <a:latin typeface="Tahoma"/>
                <a:cs typeface="Tahoma"/>
              </a:rPr>
              <a:t>m</a:t>
            </a:r>
            <a:r>
              <a:rPr sz="900" b="1" spc="120" dirty="0">
                <a:latin typeface="Tahoma"/>
                <a:cs typeface="Tahoma"/>
              </a:rPr>
              <a:t> </a:t>
            </a:r>
            <a:r>
              <a:rPr sz="900" b="1" spc="185" dirty="0">
                <a:latin typeface="Tahoma"/>
                <a:cs typeface="Tahoma"/>
              </a:rPr>
              <a:t>7</a:t>
            </a:r>
            <a:r>
              <a:rPr sz="900" b="1" spc="85" dirty="0">
                <a:latin typeface="Tahoma"/>
                <a:cs typeface="Tahoma"/>
              </a:rPr>
              <a:t> </a:t>
            </a:r>
            <a:r>
              <a:rPr sz="900" b="1" spc="120" dirty="0">
                <a:latin typeface="Tahoma"/>
                <a:cs typeface="Tahoma"/>
              </a:rPr>
              <a:t>,s</a:t>
            </a:r>
            <a:r>
              <a:rPr sz="900" b="1" spc="254" dirty="0">
                <a:latin typeface="Tahoma"/>
                <a:cs typeface="Tahoma"/>
              </a:rPr>
              <a:t>m</a:t>
            </a:r>
            <a:r>
              <a:rPr sz="900" b="1" spc="185" dirty="0">
                <a:latin typeface="Tahoma"/>
                <a:cs typeface="Tahoma"/>
              </a:rPr>
              <a:t>6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67311" y="4059558"/>
            <a:ext cx="1658620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65" dirty="0">
                <a:latin typeface="Tahoma"/>
                <a:cs typeface="Tahoma"/>
              </a:rPr>
              <a:t>3</a:t>
            </a:r>
            <a:r>
              <a:rPr sz="900" b="1" spc="85" dirty="0">
                <a:latin typeface="Tahoma"/>
                <a:cs typeface="Tahoma"/>
              </a:rPr>
              <a:t>.</a:t>
            </a:r>
            <a:r>
              <a:rPr sz="900" b="1" spc="555" dirty="0">
                <a:latin typeface="Tahoma"/>
                <a:cs typeface="Tahoma"/>
              </a:rPr>
              <a:t> </a:t>
            </a:r>
            <a:r>
              <a:rPr sz="900" b="1" spc="600" dirty="0">
                <a:latin typeface="Tahoma"/>
                <a:cs typeface="Tahoma"/>
              </a:rPr>
              <a:t> </a:t>
            </a:r>
            <a:r>
              <a:rPr sz="900" b="1" spc="-229" dirty="0">
                <a:latin typeface="Tahoma"/>
                <a:cs typeface="Tahoma"/>
              </a:rPr>
              <a:t> </a:t>
            </a:r>
            <a:r>
              <a:rPr sz="900" b="1" spc="-26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  </a:t>
            </a:r>
            <a:r>
              <a:rPr sz="900" b="1" spc="-50" dirty="0">
                <a:latin typeface="Tahoma"/>
                <a:cs typeface="Tahoma"/>
              </a:rPr>
              <a:t> </a:t>
            </a:r>
            <a:r>
              <a:rPr sz="900" b="1" spc="434" dirty="0">
                <a:latin typeface="Tahoma"/>
                <a:cs typeface="Tahoma"/>
              </a:rPr>
              <a:t> </a:t>
            </a:r>
            <a:r>
              <a:rPr sz="900" b="1" spc="350" dirty="0">
                <a:latin typeface="Tahoma"/>
                <a:cs typeface="Tahoma"/>
              </a:rPr>
              <a:t> </a:t>
            </a:r>
            <a:r>
              <a:rPr sz="900" b="1" spc="595" dirty="0">
                <a:latin typeface="Tahoma"/>
                <a:cs typeface="Tahoma"/>
              </a:rPr>
              <a:t> </a:t>
            </a:r>
            <a:r>
              <a:rPr sz="900" b="1" spc="-265" dirty="0">
                <a:latin typeface="Tahoma"/>
                <a:cs typeface="Tahoma"/>
              </a:rPr>
              <a:t> </a:t>
            </a:r>
            <a:r>
              <a:rPr sz="900" b="1" spc="180" dirty="0">
                <a:latin typeface="Tahoma"/>
                <a:cs typeface="Tahoma"/>
              </a:rPr>
              <a:t>C</a:t>
            </a:r>
            <a:r>
              <a:rPr sz="900" b="1" spc="280" dirty="0">
                <a:latin typeface="Tahoma"/>
                <a:cs typeface="Tahoma"/>
              </a:rPr>
              <a:t>m</a:t>
            </a:r>
            <a:r>
              <a:rPr sz="900" b="1" spc="120" dirty="0">
                <a:latin typeface="Tahoma"/>
                <a:cs typeface="Tahoma"/>
              </a:rPr>
              <a:t> </a:t>
            </a:r>
            <a:r>
              <a:rPr sz="900" b="1" spc="165" dirty="0">
                <a:latin typeface="Tahoma"/>
                <a:cs typeface="Tahoma"/>
              </a:rPr>
              <a:t>1</a:t>
            </a:r>
            <a:r>
              <a:rPr sz="900" b="1" spc="185" dirty="0">
                <a:latin typeface="Tahoma"/>
                <a:cs typeface="Tahoma"/>
              </a:rPr>
              <a:t>4</a:t>
            </a:r>
            <a:r>
              <a:rPr sz="900" b="1" spc="95" dirty="0">
                <a:latin typeface="Tahoma"/>
                <a:cs typeface="Tahoma"/>
              </a:rPr>
              <a:t> </a:t>
            </a:r>
            <a:r>
              <a:rPr sz="900" b="1" spc="120" dirty="0">
                <a:latin typeface="Tahoma"/>
                <a:cs typeface="Tahoma"/>
              </a:rPr>
              <a:t>,s</a:t>
            </a:r>
            <a:r>
              <a:rPr sz="900" b="1" spc="290" dirty="0">
                <a:latin typeface="Tahoma"/>
                <a:cs typeface="Tahoma"/>
              </a:rPr>
              <a:t>m</a:t>
            </a:r>
            <a:r>
              <a:rPr sz="900" b="1" spc="185" dirty="0">
                <a:latin typeface="Tahoma"/>
                <a:cs typeface="Tahoma"/>
              </a:rPr>
              <a:t>4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67311" y="4197194"/>
            <a:ext cx="1653539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65" dirty="0">
                <a:latin typeface="Tahoma"/>
                <a:cs typeface="Tahoma"/>
              </a:rPr>
              <a:t>4</a:t>
            </a:r>
            <a:r>
              <a:rPr sz="900" b="1" spc="85" dirty="0">
                <a:latin typeface="Tahoma"/>
                <a:cs typeface="Tahoma"/>
              </a:rPr>
              <a:t>.</a:t>
            </a:r>
            <a:r>
              <a:rPr sz="900" b="1" spc="550" dirty="0">
                <a:latin typeface="Tahoma"/>
                <a:cs typeface="Tahoma"/>
              </a:rPr>
              <a:t> </a:t>
            </a:r>
            <a:r>
              <a:rPr sz="900" b="1" spc="459" dirty="0">
                <a:latin typeface="Tahoma"/>
                <a:cs typeface="Tahoma"/>
              </a:rPr>
              <a:t> </a:t>
            </a:r>
            <a:r>
              <a:rPr sz="900" b="1" spc="450" dirty="0">
                <a:latin typeface="Tahoma"/>
                <a:cs typeface="Tahoma"/>
              </a:rPr>
              <a:t> </a:t>
            </a:r>
            <a:r>
              <a:rPr sz="900" b="1" spc="555" dirty="0">
                <a:latin typeface="Tahoma"/>
                <a:cs typeface="Tahoma"/>
              </a:rPr>
              <a:t> </a:t>
            </a:r>
            <a:r>
              <a:rPr sz="900" b="1" spc="470" dirty="0">
                <a:latin typeface="Tahoma"/>
                <a:cs typeface="Tahoma"/>
              </a:rPr>
              <a:t> </a:t>
            </a:r>
            <a:r>
              <a:rPr sz="900" b="1" spc="515" dirty="0">
                <a:latin typeface="Tahoma"/>
                <a:cs typeface="Tahoma"/>
              </a:rPr>
              <a:t> </a:t>
            </a:r>
            <a:r>
              <a:rPr sz="900" b="1" spc="180" dirty="0">
                <a:latin typeface="Tahoma"/>
                <a:cs typeface="Tahoma"/>
              </a:rPr>
              <a:t>C</a:t>
            </a:r>
            <a:r>
              <a:rPr sz="900" b="1" spc="280" dirty="0">
                <a:latin typeface="Tahoma"/>
                <a:cs typeface="Tahoma"/>
              </a:rPr>
              <a:t>m</a:t>
            </a:r>
            <a:r>
              <a:rPr sz="900" b="1" spc="120" dirty="0">
                <a:latin typeface="Tahoma"/>
                <a:cs typeface="Tahoma"/>
              </a:rPr>
              <a:t> </a:t>
            </a:r>
            <a:r>
              <a:rPr sz="900" b="1" spc="165" dirty="0">
                <a:latin typeface="Tahoma"/>
                <a:cs typeface="Tahoma"/>
              </a:rPr>
              <a:t>1</a:t>
            </a:r>
            <a:r>
              <a:rPr sz="900" b="1" spc="185" dirty="0">
                <a:latin typeface="Tahoma"/>
                <a:cs typeface="Tahoma"/>
              </a:rPr>
              <a:t>0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-130" dirty="0">
                <a:latin typeface="Tahoma"/>
                <a:cs typeface="Tahoma"/>
              </a:rPr>
              <a:t> </a:t>
            </a:r>
            <a:r>
              <a:rPr sz="900" b="1" spc="45" dirty="0">
                <a:latin typeface="Tahoma"/>
                <a:cs typeface="Tahoma"/>
              </a:rPr>
              <a:t>,</a:t>
            </a:r>
            <a:r>
              <a:rPr sz="900" b="1" spc="150" dirty="0">
                <a:latin typeface="Tahoma"/>
                <a:cs typeface="Tahoma"/>
              </a:rPr>
              <a:t>s</a:t>
            </a:r>
            <a:r>
              <a:rPr sz="900" b="1" spc="295" dirty="0">
                <a:latin typeface="Tahoma"/>
                <a:cs typeface="Tahoma"/>
              </a:rPr>
              <a:t>m</a:t>
            </a:r>
            <a:r>
              <a:rPr sz="900" b="1" spc="185" dirty="0">
                <a:latin typeface="Tahoma"/>
                <a:cs typeface="Tahoma"/>
              </a:rPr>
              <a:t>3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67311" y="4334831"/>
            <a:ext cx="371475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200" dirty="0">
                <a:latin typeface="Tahoma"/>
                <a:cs typeface="Tahoma"/>
              </a:rPr>
              <a:t>5</a:t>
            </a:r>
            <a:r>
              <a:rPr sz="900" b="1" spc="45" dirty="0">
                <a:latin typeface="Tahoma"/>
                <a:cs typeface="Tahoma"/>
              </a:rPr>
              <a:t>.</a:t>
            </a:r>
            <a:r>
              <a:rPr sz="900" b="1" spc="515" dirty="0">
                <a:latin typeface="Tahoma"/>
                <a:cs typeface="Tahoma"/>
              </a:rPr>
              <a:t>  </a:t>
            </a:r>
            <a:r>
              <a:rPr sz="900" b="1" spc="-229" dirty="0">
                <a:latin typeface="Tahoma"/>
                <a:cs typeface="Tahoma"/>
              </a:rPr>
              <a:t> 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7311" y="4472467"/>
            <a:ext cx="371475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200" dirty="0">
                <a:latin typeface="Tahoma"/>
                <a:cs typeface="Tahoma"/>
              </a:rPr>
              <a:t>6</a:t>
            </a:r>
            <a:r>
              <a:rPr sz="900" b="1" spc="45" dirty="0">
                <a:latin typeface="Tahoma"/>
                <a:cs typeface="Tahoma"/>
              </a:rPr>
              <a:t>.</a:t>
            </a:r>
            <a:r>
              <a:rPr sz="900" b="1" spc="515" dirty="0">
                <a:latin typeface="Tahoma"/>
                <a:cs typeface="Tahoma"/>
              </a:rPr>
              <a:t>  </a:t>
            </a:r>
            <a:r>
              <a:rPr sz="900" b="1" spc="-229" dirty="0">
                <a:latin typeface="Tahoma"/>
                <a:cs typeface="Tahoma"/>
              </a:rPr>
              <a:t> 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67311" y="4610103"/>
            <a:ext cx="371475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65" dirty="0">
                <a:latin typeface="Tahoma"/>
                <a:cs typeface="Tahoma"/>
              </a:rPr>
              <a:t>7</a:t>
            </a:r>
            <a:r>
              <a:rPr sz="900" b="1" spc="85" dirty="0">
                <a:latin typeface="Tahoma"/>
                <a:cs typeface="Tahoma"/>
              </a:rPr>
              <a:t>.</a:t>
            </a:r>
            <a:r>
              <a:rPr sz="900" b="1" spc="515" dirty="0">
                <a:latin typeface="Tahoma"/>
                <a:cs typeface="Tahoma"/>
              </a:rPr>
              <a:t>  </a:t>
            </a:r>
            <a:r>
              <a:rPr sz="900" b="1" spc="-229" dirty="0">
                <a:latin typeface="Tahoma"/>
                <a:cs typeface="Tahoma"/>
              </a:rPr>
              <a:t> 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12902" y="4334831"/>
            <a:ext cx="1496695" cy="422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-265" dirty="0">
                <a:latin typeface="Tahoma"/>
                <a:cs typeface="Tahoma"/>
              </a:rPr>
              <a:t>   </a:t>
            </a:r>
            <a:r>
              <a:rPr sz="900" b="1" spc="30" dirty="0">
                <a:latin typeface="Tahoma"/>
                <a:cs typeface="Tahoma"/>
              </a:rPr>
              <a:t> </a:t>
            </a:r>
            <a:r>
              <a:rPr sz="900" b="1" spc="350" dirty="0">
                <a:latin typeface="Tahoma"/>
                <a:cs typeface="Tahoma"/>
              </a:rPr>
              <a:t> </a:t>
            </a:r>
            <a:r>
              <a:rPr sz="900" b="1" spc="555" dirty="0">
                <a:latin typeface="Tahoma"/>
                <a:cs typeface="Tahoma"/>
              </a:rPr>
              <a:t> </a:t>
            </a:r>
            <a:r>
              <a:rPr sz="900" b="1" spc="350" dirty="0">
                <a:latin typeface="Tahoma"/>
                <a:cs typeface="Tahoma"/>
              </a:rPr>
              <a:t>  </a:t>
            </a:r>
            <a:r>
              <a:rPr sz="900" b="1" spc="560" dirty="0">
                <a:latin typeface="Tahoma"/>
                <a:cs typeface="Tahoma"/>
              </a:rPr>
              <a:t> </a:t>
            </a:r>
            <a:r>
              <a:rPr sz="900" b="1" spc="350" dirty="0">
                <a:latin typeface="Tahoma"/>
                <a:cs typeface="Tahoma"/>
              </a:rPr>
              <a:t> </a:t>
            </a:r>
            <a:r>
              <a:rPr sz="900" b="1" spc="395" dirty="0">
                <a:latin typeface="Tahoma"/>
                <a:cs typeface="Tahoma"/>
              </a:rPr>
              <a:t> </a:t>
            </a:r>
            <a:r>
              <a:rPr sz="900" b="1" spc="180" dirty="0">
                <a:latin typeface="Tahoma"/>
                <a:cs typeface="Tahoma"/>
              </a:rPr>
              <a:t>C</a:t>
            </a:r>
            <a:r>
              <a:rPr sz="900" b="1" spc="280" dirty="0">
                <a:latin typeface="Tahoma"/>
                <a:cs typeface="Tahoma"/>
              </a:rPr>
              <a:t>m</a:t>
            </a:r>
            <a:r>
              <a:rPr sz="900" b="1" spc="125" dirty="0">
                <a:latin typeface="Tahoma"/>
                <a:cs typeface="Tahoma"/>
              </a:rPr>
              <a:t> </a:t>
            </a:r>
            <a:r>
              <a:rPr sz="900" b="1" spc="165" dirty="0">
                <a:latin typeface="Tahoma"/>
                <a:cs typeface="Tahoma"/>
              </a:rPr>
              <a:t>8</a:t>
            </a:r>
            <a:r>
              <a:rPr sz="900" b="1" spc="120" dirty="0">
                <a:latin typeface="Tahoma"/>
                <a:cs typeface="Tahoma"/>
              </a:rPr>
              <a:t>,s</a:t>
            </a:r>
            <a:r>
              <a:rPr sz="900" b="1" spc="290" dirty="0">
                <a:latin typeface="Tahoma"/>
                <a:cs typeface="Tahoma"/>
              </a:rPr>
              <a:t>m</a:t>
            </a:r>
            <a:r>
              <a:rPr sz="900" b="1" spc="185" dirty="0">
                <a:latin typeface="Tahoma"/>
                <a:cs typeface="Tahoma"/>
              </a:rPr>
              <a:t>4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900" b="1" spc="-265" dirty="0">
                <a:latin typeface="Tahoma"/>
                <a:cs typeface="Tahoma"/>
              </a:rPr>
              <a:t>   </a:t>
            </a:r>
            <a:r>
              <a:rPr sz="900" b="1" spc="30" dirty="0">
                <a:latin typeface="Tahoma"/>
                <a:cs typeface="Tahoma"/>
              </a:rPr>
              <a:t> </a:t>
            </a:r>
            <a:r>
              <a:rPr sz="900" b="1" spc="350" dirty="0">
                <a:latin typeface="Tahoma"/>
                <a:cs typeface="Tahoma"/>
              </a:rPr>
              <a:t> </a:t>
            </a:r>
            <a:r>
              <a:rPr sz="900" b="1" spc="515" dirty="0">
                <a:latin typeface="Tahoma"/>
                <a:cs typeface="Tahoma"/>
              </a:rPr>
              <a:t> </a:t>
            </a:r>
            <a:r>
              <a:rPr sz="900" b="1" spc="350" dirty="0">
                <a:latin typeface="Tahoma"/>
                <a:cs typeface="Tahoma"/>
              </a:rPr>
              <a:t> </a:t>
            </a:r>
            <a:r>
              <a:rPr sz="900" b="1" spc="459" dirty="0">
                <a:latin typeface="Tahoma"/>
                <a:cs typeface="Tahoma"/>
              </a:rPr>
              <a:t> </a:t>
            </a:r>
            <a:r>
              <a:rPr sz="900" b="1" spc="495" dirty="0">
                <a:latin typeface="Tahoma"/>
                <a:cs typeface="Tahoma"/>
              </a:rPr>
              <a:t> </a:t>
            </a:r>
            <a:r>
              <a:rPr sz="900" b="1" spc="180" dirty="0">
                <a:latin typeface="Tahoma"/>
                <a:cs typeface="Tahoma"/>
              </a:rPr>
              <a:t>C</a:t>
            </a:r>
            <a:r>
              <a:rPr sz="900" b="1" spc="290" dirty="0">
                <a:latin typeface="Tahoma"/>
                <a:cs typeface="Tahoma"/>
              </a:rPr>
              <a:t>m</a:t>
            </a:r>
            <a:r>
              <a:rPr sz="900" b="1" spc="185" dirty="0">
                <a:latin typeface="Tahoma"/>
                <a:cs typeface="Tahoma"/>
              </a:rPr>
              <a:t>3</a:t>
            </a:r>
            <a:r>
              <a:rPr sz="900" b="1" spc="95" dirty="0">
                <a:latin typeface="Tahoma"/>
                <a:cs typeface="Tahoma"/>
              </a:rPr>
              <a:t> </a:t>
            </a:r>
            <a:r>
              <a:rPr sz="900" b="1" spc="120" dirty="0">
                <a:latin typeface="Tahoma"/>
                <a:cs typeface="Tahoma"/>
              </a:rPr>
              <a:t>,s</a:t>
            </a:r>
            <a:r>
              <a:rPr sz="900" b="1" spc="290" dirty="0">
                <a:latin typeface="Tahoma"/>
                <a:cs typeface="Tahoma"/>
              </a:rPr>
              <a:t>m</a:t>
            </a:r>
            <a:r>
              <a:rPr sz="900" b="1" spc="185" dirty="0">
                <a:latin typeface="Tahoma"/>
                <a:cs typeface="Tahoma"/>
              </a:rPr>
              <a:t>7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900" b="1" spc="-265" dirty="0">
                <a:latin typeface="Tahoma"/>
                <a:cs typeface="Tahoma"/>
              </a:rPr>
              <a:t>   </a:t>
            </a:r>
            <a:r>
              <a:rPr sz="900" b="1" spc="30" dirty="0">
                <a:latin typeface="Tahoma"/>
                <a:cs typeface="Tahoma"/>
              </a:rPr>
              <a:t> </a:t>
            </a:r>
            <a:r>
              <a:rPr sz="900" b="1" spc="350" dirty="0">
                <a:latin typeface="Tahoma"/>
                <a:cs typeface="Tahoma"/>
              </a:rPr>
              <a:t> </a:t>
            </a:r>
            <a:r>
              <a:rPr sz="900" b="1" spc="515" dirty="0">
                <a:latin typeface="Tahoma"/>
                <a:cs typeface="Tahoma"/>
              </a:rPr>
              <a:t> </a:t>
            </a:r>
            <a:r>
              <a:rPr sz="900" b="1" spc="390" dirty="0">
                <a:latin typeface="Tahoma"/>
                <a:cs typeface="Tahoma"/>
              </a:rPr>
              <a:t> </a:t>
            </a:r>
            <a:r>
              <a:rPr sz="900" b="1" spc="459" dirty="0">
                <a:latin typeface="Tahoma"/>
                <a:cs typeface="Tahoma"/>
              </a:rPr>
              <a:t> </a:t>
            </a:r>
            <a:r>
              <a:rPr sz="900" b="1" spc="450" dirty="0">
                <a:latin typeface="Tahoma"/>
                <a:cs typeface="Tahoma"/>
              </a:rPr>
              <a:t> </a:t>
            </a:r>
            <a:r>
              <a:rPr sz="900" b="1" spc="350" dirty="0">
                <a:latin typeface="Tahoma"/>
                <a:cs typeface="Tahoma"/>
              </a:rPr>
              <a:t> </a:t>
            </a:r>
            <a:r>
              <a:rPr sz="900" b="1" spc="560" dirty="0">
                <a:latin typeface="Tahoma"/>
                <a:cs typeface="Tahoma"/>
              </a:rPr>
              <a:t> </a:t>
            </a:r>
            <a:r>
              <a:rPr sz="900" b="1" spc="180" dirty="0">
                <a:latin typeface="Tahoma"/>
                <a:cs typeface="Tahoma"/>
              </a:rPr>
              <a:t>C</a:t>
            </a:r>
            <a:r>
              <a:rPr sz="900" b="1" spc="300" dirty="0">
                <a:latin typeface="Tahoma"/>
                <a:cs typeface="Tahoma"/>
              </a:rPr>
              <a:t>m</a:t>
            </a:r>
            <a:r>
              <a:rPr sz="900" b="1" spc="185" dirty="0">
                <a:latin typeface="Tahoma"/>
                <a:cs typeface="Tahoma"/>
              </a:rPr>
              <a:t>3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67311" y="4743807"/>
            <a:ext cx="1490980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65" dirty="0">
                <a:latin typeface="Tahoma"/>
                <a:cs typeface="Tahoma"/>
              </a:rPr>
              <a:t>8</a:t>
            </a:r>
            <a:r>
              <a:rPr sz="900" b="1" spc="85" dirty="0">
                <a:latin typeface="Tahoma"/>
                <a:cs typeface="Tahoma"/>
              </a:rPr>
              <a:t>.</a:t>
            </a:r>
            <a:r>
              <a:rPr sz="900" b="1" spc="475" dirty="0">
                <a:latin typeface="Tahoma"/>
                <a:cs typeface="Tahoma"/>
              </a:rPr>
              <a:t> </a:t>
            </a:r>
            <a:r>
              <a:rPr sz="900" b="1" spc="515" dirty="0">
                <a:latin typeface="Tahoma"/>
                <a:cs typeface="Tahoma"/>
              </a:rPr>
              <a:t> </a:t>
            </a:r>
            <a:r>
              <a:rPr sz="900" b="1" spc="-225" dirty="0">
                <a:latin typeface="Tahoma"/>
                <a:cs typeface="Tahoma"/>
              </a:rPr>
              <a:t> </a:t>
            </a:r>
            <a:r>
              <a:rPr sz="900" b="1" spc="-26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  </a:t>
            </a:r>
            <a:r>
              <a:rPr sz="900" b="1" spc="-90" dirty="0">
                <a:latin typeface="Tahoma"/>
                <a:cs typeface="Tahoma"/>
              </a:rPr>
              <a:t> </a:t>
            </a:r>
            <a:r>
              <a:rPr sz="900" b="1" spc="515" dirty="0">
                <a:latin typeface="Tahoma"/>
                <a:cs typeface="Tahoma"/>
              </a:rPr>
              <a:t> </a:t>
            </a:r>
            <a:r>
              <a:rPr sz="900" b="1" spc="395" dirty="0">
                <a:latin typeface="Tahoma"/>
                <a:cs typeface="Tahoma"/>
              </a:rPr>
              <a:t> </a:t>
            </a:r>
            <a:r>
              <a:rPr sz="900" b="1" spc="180" dirty="0">
                <a:latin typeface="Tahoma"/>
                <a:cs typeface="Tahoma"/>
              </a:rPr>
              <a:t>C</a:t>
            </a:r>
            <a:r>
              <a:rPr sz="900" b="1" spc="280" dirty="0">
                <a:latin typeface="Tahoma"/>
                <a:cs typeface="Tahoma"/>
              </a:rPr>
              <a:t>m</a:t>
            </a:r>
            <a:r>
              <a:rPr sz="900" b="1" spc="120" dirty="0">
                <a:latin typeface="Tahoma"/>
                <a:cs typeface="Tahoma"/>
              </a:rPr>
              <a:t> </a:t>
            </a:r>
            <a:r>
              <a:rPr sz="900" b="1" spc="165" dirty="0">
                <a:latin typeface="Tahoma"/>
                <a:cs typeface="Tahoma"/>
              </a:rPr>
              <a:t>19</a:t>
            </a:r>
            <a:r>
              <a:rPr sz="900" b="1" spc="120" dirty="0">
                <a:latin typeface="Tahoma"/>
                <a:cs typeface="Tahoma"/>
              </a:rPr>
              <a:t>,s</a:t>
            </a:r>
            <a:r>
              <a:rPr sz="900" b="1" spc="300" dirty="0">
                <a:latin typeface="Tahoma"/>
                <a:cs typeface="Tahoma"/>
              </a:rPr>
              <a:t>m</a:t>
            </a:r>
            <a:r>
              <a:rPr sz="900" b="1" spc="185" dirty="0">
                <a:latin typeface="Tahoma"/>
                <a:cs typeface="Tahoma"/>
              </a:rPr>
              <a:t>7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67311" y="4881443"/>
            <a:ext cx="1202055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65" dirty="0">
                <a:latin typeface="Tahoma"/>
                <a:cs typeface="Tahoma"/>
              </a:rPr>
              <a:t>9</a:t>
            </a:r>
            <a:r>
              <a:rPr sz="900" b="1" spc="85" dirty="0">
                <a:latin typeface="Tahoma"/>
                <a:cs typeface="Tahoma"/>
              </a:rPr>
              <a:t>.</a:t>
            </a:r>
            <a:r>
              <a:rPr sz="900" b="1" spc="470" dirty="0">
                <a:latin typeface="Tahoma"/>
                <a:cs typeface="Tahoma"/>
              </a:rPr>
              <a:t> </a:t>
            </a:r>
            <a:r>
              <a:rPr sz="900" b="1" spc="-225" dirty="0">
                <a:latin typeface="Tahoma"/>
                <a:cs typeface="Tahoma"/>
              </a:rPr>
              <a:t> </a:t>
            </a:r>
            <a:r>
              <a:rPr sz="900" b="1" spc="-26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50" dirty="0">
                <a:latin typeface="Tahoma"/>
                <a:cs typeface="Tahoma"/>
              </a:rPr>
              <a:t> </a:t>
            </a:r>
            <a:r>
              <a:rPr sz="900" b="1" spc="390" dirty="0">
                <a:latin typeface="Tahoma"/>
                <a:cs typeface="Tahoma"/>
              </a:rPr>
              <a:t> </a:t>
            </a:r>
            <a:r>
              <a:rPr sz="900" b="1" spc="640" dirty="0">
                <a:latin typeface="Tahoma"/>
                <a:cs typeface="Tahoma"/>
              </a:rPr>
              <a:t> </a:t>
            </a:r>
            <a:r>
              <a:rPr sz="900" b="1" spc="475" dirty="0">
                <a:latin typeface="Tahoma"/>
                <a:cs typeface="Tahoma"/>
              </a:rPr>
              <a:t> </a:t>
            </a:r>
            <a:r>
              <a:rPr sz="900" b="1" spc="395" dirty="0">
                <a:latin typeface="Tahoma"/>
                <a:cs typeface="Tahoma"/>
              </a:rPr>
              <a:t> </a:t>
            </a:r>
            <a:r>
              <a:rPr sz="900" b="1" spc="180" dirty="0">
                <a:latin typeface="Tahoma"/>
                <a:cs typeface="Tahoma"/>
              </a:rPr>
              <a:t>C</a:t>
            </a:r>
            <a:r>
              <a:rPr sz="900" b="1" spc="280" dirty="0">
                <a:latin typeface="Tahoma"/>
                <a:cs typeface="Tahoma"/>
              </a:rPr>
              <a:t>m</a:t>
            </a:r>
            <a:r>
              <a:rPr sz="900" b="1" spc="120" dirty="0">
                <a:latin typeface="Tahoma"/>
                <a:cs typeface="Tahoma"/>
              </a:rPr>
              <a:t> </a:t>
            </a:r>
            <a:r>
              <a:rPr sz="900" b="1" spc="165" dirty="0">
                <a:latin typeface="Tahoma"/>
                <a:cs typeface="Tahoma"/>
              </a:rPr>
              <a:t>1</a:t>
            </a:r>
            <a:r>
              <a:rPr sz="900" b="1" spc="185" dirty="0">
                <a:latin typeface="Tahoma"/>
                <a:cs typeface="Tahoma"/>
              </a:rPr>
              <a:t>0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67311" y="5019866"/>
            <a:ext cx="1496695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65" dirty="0">
                <a:latin typeface="Tahoma"/>
                <a:cs typeface="Tahoma"/>
              </a:rPr>
              <a:t>1</a:t>
            </a:r>
            <a:r>
              <a:rPr sz="900" b="1" spc="200" dirty="0">
                <a:latin typeface="Tahoma"/>
                <a:cs typeface="Tahoma"/>
              </a:rPr>
              <a:t>0</a:t>
            </a:r>
            <a:r>
              <a:rPr sz="900" b="1" spc="85" dirty="0">
                <a:latin typeface="Tahoma"/>
                <a:cs typeface="Tahoma"/>
              </a:rPr>
              <a:t>.</a:t>
            </a:r>
            <a:r>
              <a:rPr sz="900" b="1" spc="515" dirty="0">
                <a:latin typeface="Tahoma"/>
                <a:cs typeface="Tahoma"/>
              </a:rPr>
              <a:t> </a:t>
            </a:r>
            <a:r>
              <a:rPr sz="900" b="1" spc="-185" dirty="0">
                <a:latin typeface="Tahoma"/>
                <a:cs typeface="Tahoma"/>
              </a:rPr>
              <a:t> </a:t>
            </a:r>
            <a:r>
              <a:rPr sz="1350" b="1" spc="-397" baseline="3086" dirty="0">
                <a:latin typeface="Tahoma"/>
                <a:cs typeface="Tahoma"/>
              </a:rPr>
              <a:t> </a:t>
            </a:r>
            <a:r>
              <a:rPr sz="1350" b="1" baseline="3086" dirty="0">
                <a:latin typeface="Tahoma"/>
                <a:cs typeface="Tahoma"/>
              </a:rPr>
              <a:t> </a:t>
            </a:r>
            <a:r>
              <a:rPr sz="1350" b="1" spc="75" baseline="3086" dirty="0">
                <a:latin typeface="Tahoma"/>
                <a:cs typeface="Tahoma"/>
              </a:rPr>
              <a:t> </a:t>
            </a:r>
            <a:r>
              <a:rPr sz="900" b="1" spc="600" dirty="0">
                <a:latin typeface="Tahoma"/>
                <a:cs typeface="Tahoma"/>
              </a:rPr>
              <a:t> </a:t>
            </a:r>
            <a:r>
              <a:rPr sz="900" b="1" spc="-185" dirty="0">
                <a:latin typeface="Tahoma"/>
                <a:cs typeface="Tahoma"/>
              </a:rPr>
              <a:t> </a:t>
            </a:r>
            <a:r>
              <a:rPr sz="900" b="1" spc="-26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  </a:t>
            </a:r>
            <a:r>
              <a:rPr sz="900" b="1" spc="-50" dirty="0">
                <a:latin typeface="Tahoma"/>
                <a:cs typeface="Tahoma"/>
              </a:rPr>
              <a:t> </a:t>
            </a:r>
            <a:r>
              <a:rPr sz="900" b="1" spc="-229" dirty="0">
                <a:latin typeface="Tahoma"/>
                <a:cs typeface="Tahoma"/>
              </a:rPr>
              <a:t> </a:t>
            </a:r>
            <a:r>
              <a:rPr sz="900" b="1" spc="-26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 </a:t>
            </a:r>
            <a:r>
              <a:rPr sz="900" b="1" spc="5" dirty="0">
                <a:latin typeface="Tahoma"/>
                <a:cs typeface="Tahoma"/>
              </a:rPr>
              <a:t> </a:t>
            </a:r>
            <a:r>
              <a:rPr sz="900" b="1" spc="-484" dirty="0">
                <a:latin typeface="Tahoma"/>
                <a:cs typeface="Tahoma"/>
              </a:rPr>
              <a:t>C</a:t>
            </a:r>
            <a:r>
              <a:rPr sz="900" b="1" spc="-265" dirty="0">
                <a:latin typeface="Tahoma"/>
                <a:cs typeface="Tahoma"/>
              </a:rPr>
              <a:t> </a:t>
            </a:r>
            <a:r>
              <a:rPr sz="900" b="1" dirty="0">
                <a:latin typeface="Tahoma"/>
                <a:cs typeface="Tahoma"/>
              </a:rPr>
              <a:t>  </a:t>
            </a:r>
            <a:r>
              <a:rPr sz="900" b="1" spc="-135" dirty="0">
                <a:latin typeface="Tahoma"/>
                <a:cs typeface="Tahoma"/>
              </a:rPr>
              <a:t> </a:t>
            </a:r>
            <a:r>
              <a:rPr sz="900" b="1" spc="280" dirty="0">
                <a:latin typeface="Tahoma"/>
                <a:cs typeface="Tahoma"/>
              </a:rPr>
              <a:t>m</a:t>
            </a:r>
            <a:r>
              <a:rPr sz="900" b="1" spc="120" dirty="0">
                <a:latin typeface="Tahoma"/>
                <a:cs typeface="Tahoma"/>
              </a:rPr>
              <a:t> </a:t>
            </a:r>
            <a:r>
              <a:rPr sz="900" b="1" spc="200" dirty="0">
                <a:latin typeface="Tahoma"/>
                <a:cs typeface="Tahoma"/>
              </a:rPr>
              <a:t>6</a:t>
            </a:r>
            <a:r>
              <a:rPr sz="900" b="1" spc="90" dirty="0">
                <a:latin typeface="Tahoma"/>
                <a:cs typeface="Tahoma"/>
              </a:rPr>
              <a:t>,</a:t>
            </a:r>
            <a:r>
              <a:rPr sz="900" b="1" spc="105" dirty="0">
                <a:latin typeface="Tahoma"/>
                <a:cs typeface="Tahoma"/>
              </a:rPr>
              <a:t>s</a:t>
            </a:r>
            <a:r>
              <a:rPr sz="900" b="1" spc="300" dirty="0">
                <a:latin typeface="Tahoma"/>
                <a:cs typeface="Tahoma"/>
              </a:rPr>
              <a:t>m</a:t>
            </a:r>
            <a:r>
              <a:rPr sz="900" b="1" spc="185" dirty="0">
                <a:latin typeface="Tahoma"/>
                <a:cs typeface="Tahoma"/>
              </a:rPr>
              <a:t>4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80263" y="1361168"/>
            <a:ext cx="67500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1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14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65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94199" y="1515189"/>
            <a:ext cx="67373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9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09914" y="1682646"/>
            <a:ext cx="67373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6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08993" y="2165684"/>
            <a:ext cx="67373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8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23723" y="2534680"/>
            <a:ext cx="75311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9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80326" y="2802743"/>
            <a:ext cx="64262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9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33899" y="2856224"/>
            <a:ext cx="64325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8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65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81867" y="3124418"/>
            <a:ext cx="69088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12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65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53486" y="2158475"/>
            <a:ext cx="72199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16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226512" y="1843878"/>
            <a:ext cx="75311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5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65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510661" y="2433747"/>
            <a:ext cx="75247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5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96041" y="2749262"/>
            <a:ext cx="1475740" cy="262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98830">
              <a:lnSpc>
                <a:spcPts val="96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13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ts val="96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7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012528" y="2802743"/>
            <a:ext cx="72136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20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294135" y="4358426"/>
            <a:ext cx="754380" cy="156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5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5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0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 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937660" y="4847624"/>
            <a:ext cx="75374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2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6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79404" y="4793356"/>
            <a:ext cx="61087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7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09056" y="4787064"/>
            <a:ext cx="75247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2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6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009056" y="5108740"/>
            <a:ext cx="1824989" cy="376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9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 marL="297180">
              <a:lnSpc>
                <a:spcPct val="100000"/>
              </a:lnSpc>
              <a:spcBef>
                <a:spcPts val="660"/>
              </a:spcBef>
              <a:tabLst>
                <a:tab pos="1084580" algn="l"/>
              </a:tabLst>
            </a:pPr>
            <a:r>
              <a:rPr sz="1350" b="1" spc="209" baseline="3086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1350" b="1" spc="359" baseline="3086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1350" b="1" spc="97" baseline="3086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1350" b="1" spc="240" baseline="3086" dirty="0">
                <a:solidFill>
                  <a:srgbClr val="0000CC"/>
                </a:solidFill>
                <a:latin typeface="Calibri"/>
                <a:cs typeface="Calibri"/>
              </a:rPr>
              <a:t>9</a:t>
            </a:r>
            <a:r>
              <a:rPr sz="1350" b="1" spc="75" baseline="3086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1350" b="1" spc="187" baseline="3086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1350" b="1" spc="375" baseline="3086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1350" b="1" spc="225" baseline="3086" dirty="0">
                <a:solidFill>
                  <a:srgbClr val="0000CC"/>
                </a:solidFill>
                <a:latin typeface="Calibri"/>
                <a:cs typeface="Calibri"/>
              </a:rPr>
              <a:t>3</a:t>
            </a:r>
            <a:r>
              <a:rPr sz="1350" b="1" baseline="3086" dirty="0">
                <a:solidFill>
                  <a:srgbClr val="0000CC"/>
                </a:solidFill>
                <a:latin typeface="Calibri"/>
                <a:cs typeface="Calibri"/>
              </a:rPr>
              <a:t>	</a:t>
            </a: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5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651532" y="5591662"/>
            <a:ext cx="2675890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6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3</a:t>
            </a:r>
            <a:r>
              <a:rPr sz="900" b="1" dirty="0">
                <a:solidFill>
                  <a:srgbClr val="0000CC"/>
                </a:solidFill>
                <a:latin typeface="Calibri"/>
                <a:cs typeface="Calibri"/>
              </a:rPr>
              <a:t>  </a:t>
            </a:r>
            <a:r>
              <a:rPr sz="900" b="1" spc="-9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1350" b="1" spc="209" baseline="21604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1350" b="1" spc="359" baseline="21604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1350" b="1" spc="97" baseline="21604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1350" b="1" spc="240" baseline="21604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1350" b="1" spc="225" baseline="21604" dirty="0">
                <a:solidFill>
                  <a:srgbClr val="0000CC"/>
                </a:solidFill>
                <a:latin typeface="Calibri"/>
                <a:cs typeface="Calibri"/>
              </a:rPr>
              <a:t>0</a:t>
            </a:r>
            <a:r>
              <a:rPr sz="1350" b="1" spc="82" baseline="21604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1350" b="1" spc="75" baseline="21604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1350" b="1" spc="187" baseline="21604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1350" b="1" spc="375" baseline="21604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1350" b="1" spc="225" baseline="21604" dirty="0">
                <a:solidFill>
                  <a:srgbClr val="0000CC"/>
                </a:solidFill>
                <a:latin typeface="Calibri"/>
                <a:cs typeface="Calibri"/>
              </a:rPr>
              <a:t>5</a:t>
            </a:r>
            <a:r>
              <a:rPr sz="1350" b="1" baseline="21604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1350" b="1" spc="82" baseline="21604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3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 marL="1156970">
              <a:lnSpc>
                <a:spcPct val="100000"/>
              </a:lnSpc>
              <a:spcBef>
                <a:spcPts val="190"/>
              </a:spcBef>
              <a:tabLst>
                <a:tab pos="2014220" algn="l"/>
              </a:tabLst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9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2</a:t>
            </a:r>
            <a:r>
              <a:rPr sz="900" b="1" dirty="0">
                <a:solidFill>
                  <a:srgbClr val="0000CC"/>
                </a:solidFill>
                <a:latin typeface="Calibri"/>
                <a:cs typeface="Calibri"/>
              </a:rPr>
              <a:t>	</a:t>
            </a: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9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510661" y="3077229"/>
            <a:ext cx="41719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66453" y="3238460"/>
            <a:ext cx="960119" cy="57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6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 marL="154940">
              <a:lnSpc>
                <a:spcPct val="100000"/>
              </a:lnSpc>
              <a:spcBef>
                <a:spcPts val="555"/>
              </a:spcBef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9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 marL="297180">
              <a:lnSpc>
                <a:spcPct val="100000"/>
              </a:lnSpc>
              <a:spcBef>
                <a:spcPts val="610"/>
              </a:spcBef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7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226512" y="2195996"/>
            <a:ext cx="1324610" cy="654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35940" indent="71120">
              <a:lnSpc>
                <a:spcPct val="779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14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6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8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 marL="83820">
              <a:lnSpc>
                <a:spcPct val="100000"/>
              </a:lnSpc>
              <a:spcBef>
                <a:spcPts val="610"/>
              </a:spcBef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2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 marL="584200">
              <a:lnSpc>
                <a:spcPct val="100000"/>
              </a:lnSpc>
              <a:spcBef>
                <a:spcPts val="550"/>
              </a:spcBef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2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0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53486" y="1736390"/>
            <a:ext cx="1293495" cy="424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957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9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 marL="12700" marR="5080" indent="571500">
              <a:lnSpc>
                <a:spcPts val="900"/>
              </a:lnSpc>
              <a:spcBef>
                <a:spcPts val="310"/>
              </a:spcBef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13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8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95978" y="1789806"/>
            <a:ext cx="78359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440448" y="1641028"/>
            <a:ext cx="793115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5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,</a:t>
            </a:r>
            <a:r>
              <a:rPr sz="900" b="1" spc="195" dirty="0">
                <a:solidFill>
                  <a:srgbClr val="0000CC"/>
                </a:solidFill>
                <a:latin typeface="Calibri"/>
                <a:cs typeface="Calibri"/>
              </a:rPr>
              <a:t>sm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ts val="1035"/>
              </a:lnSpc>
            </a:pP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 marL="83820">
              <a:lnSpc>
                <a:spcPct val="100000"/>
              </a:lnSpc>
              <a:spcBef>
                <a:spcPts val="320"/>
              </a:spcBef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14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65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865468" y="2057869"/>
            <a:ext cx="72199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11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65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081247" y="1629231"/>
            <a:ext cx="33845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52454" y="1408357"/>
            <a:ext cx="72199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14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65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723850" y="1944811"/>
            <a:ext cx="41846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008929" y="2326259"/>
            <a:ext cx="961390" cy="31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8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65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6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8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223787" y="2051642"/>
            <a:ext cx="1325880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17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2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 marL="727075">
              <a:lnSpc>
                <a:spcPct val="100000"/>
              </a:lnSpc>
              <a:spcBef>
                <a:spcPts val="190"/>
              </a:spcBef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7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294135" y="2594323"/>
            <a:ext cx="131826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8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r>
              <a:rPr sz="900" b="1" spc="-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1350" b="1" spc="209" baseline="-21604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1350" b="1" spc="359" baseline="-21604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1350" b="1" spc="89" baseline="-21604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1350" b="1" spc="225" baseline="-21604" dirty="0">
                <a:solidFill>
                  <a:srgbClr val="0000CC"/>
                </a:solidFill>
                <a:latin typeface="Calibri"/>
                <a:cs typeface="Calibri"/>
              </a:rPr>
              <a:t>7</a:t>
            </a:r>
            <a:r>
              <a:rPr sz="1350" b="1" spc="82" baseline="-21604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1350" b="1" spc="75" baseline="-21604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1350" b="1" spc="187" baseline="-21604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1350" b="1" spc="397" baseline="-21604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1350" b="1" spc="225" baseline="-21604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1350" baseline="-21604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867311" y="2963188"/>
            <a:ext cx="64262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8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583201" y="2862517"/>
            <a:ext cx="72136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11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011606" y="2080705"/>
            <a:ext cx="935990" cy="770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07314" indent="142240">
              <a:lnSpc>
                <a:spcPct val="1567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13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65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13</a:t>
            </a:r>
            <a:endParaRPr sz="900">
              <a:latin typeface="Calibri"/>
              <a:cs typeface="Calibri"/>
            </a:endParaRPr>
          </a:p>
          <a:p>
            <a:pPr marL="226060">
              <a:lnSpc>
                <a:spcPts val="9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14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 marL="512445">
              <a:lnSpc>
                <a:spcPct val="100000"/>
              </a:lnSpc>
              <a:spcBef>
                <a:spcPts val="550"/>
              </a:spcBef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508071" y="4471680"/>
            <a:ext cx="643255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5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65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94262" y="5222781"/>
            <a:ext cx="30734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38581" y="3353288"/>
            <a:ext cx="2000885" cy="463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05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2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2</a:t>
            </a:r>
            <a:r>
              <a:rPr sz="900" b="1" spc="55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6</a:t>
            </a:r>
            <a:endParaRPr sz="900">
              <a:latin typeface="Calibri"/>
              <a:cs typeface="Calibri"/>
            </a:endParaRPr>
          </a:p>
          <a:p>
            <a:pPr marL="154940">
              <a:lnSpc>
                <a:spcPts val="905"/>
              </a:lnSpc>
            </a:pPr>
            <a:r>
              <a:rPr sz="1350" b="1" spc="209" baseline="-24691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1350" b="1" spc="359" baseline="-24691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1350" b="1" spc="97" baseline="-24691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1350" b="1" spc="240" baseline="-24691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1350" b="1" spc="225" baseline="-24691" dirty="0">
                <a:solidFill>
                  <a:srgbClr val="0000CC"/>
                </a:solidFill>
                <a:latin typeface="Calibri"/>
                <a:cs typeface="Calibri"/>
              </a:rPr>
              <a:t>2</a:t>
            </a:r>
            <a:r>
              <a:rPr sz="1350" b="1" spc="82" baseline="-24691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1350" b="1" spc="75" baseline="-24691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1350" b="1" spc="187" baseline="-24691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1350" b="1" spc="375" baseline="-24691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1350" b="1" spc="67" baseline="-24691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</a:t>
            </a:r>
            <a:r>
              <a:rPr sz="900" b="1" spc="170" dirty="0">
                <a:solidFill>
                  <a:srgbClr val="0000CC"/>
                </a:solidFill>
                <a:latin typeface="Calibri"/>
                <a:cs typeface="Calibri"/>
              </a:rPr>
              <a:t>5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610"/>
              </a:spcBef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8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153439" y="3177900"/>
            <a:ext cx="721360" cy="155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spc="140" dirty="0">
                <a:solidFill>
                  <a:srgbClr val="0000CC"/>
                </a:solidFill>
                <a:latin typeface="Calibri"/>
                <a:cs typeface="Calibri"/>
              </a:rPr>
              <a:t>C</a:t>
            </a:r>
            <a:r>
              <a:rPr sz="900" b="1" spc="24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60" dirty="0">
                <a:solidFill>
                  <a:srgbClr val="0000CC"/>
                </a:solidFill>
                <a:latin typeface="Calibri"/>
                <a:cs typeface="Calibri"/>
              </a:rPr>
              <a:t> </a:t>
            </a:r>
            <a:r>
              <a:rPr sz="900" b="1" spc="160" dirty="0">
                <a:solidFill>
                  <a:srgbClr val="0000CC"/>
                </a:solidFill>
                <a:latin typeface="Calibri"/>
                <a:cs typeface="Calibri"/>
              </a:rPr>
              <a:t>15</a:t>
            </a:r>
            <a:r>
              <a:rPr sz="900" b="1" spc="50" dirty="0">
                <a:solidFill>
                  <a:srgbClr val="0000CC"/>
                </a:solidFill>
                <a:latin typeface="Calibri"/>
                <a:cs typeface="Calibri"/>
              </a:rPr>
              <a:t>,</a:t>
            </a:r>
            <a:r>
              <a:rPr sz="900" b="1" spc="125" dirty="0">
                <a:solidFill>
                  <a:srgbClr val="0000CC"/>
                </a:solidFill>
                <a:latin typeface="Calibri"/>
                <a:cs typeface="Calibri"/>
              </a:rPr>
              <a:t>s</a:t>
            </a:r>
            <a:r>
              <a:rPr sz="900" b="1" spc="250" dirty="0">
                <a:solidFill>
                  <a:srgbClr val="0000CC"/>
                </a:solidFill>
                <a:latin typeface="Calibri"/>
                <a:cs typeface="Calibri"/>
              </a:rPr>
              <a:t>m</a:t>
            </a:r>
            <a:r>
              <a:rPr sz="900" b="1" spc="150" dirty="0">
                <a:solidFill>
                  <a:srgbClr val="0000CC"/>
                </a:solidFill>
                <a:latin typeface="Calibri"/>
                <a:cs typeface="Calibri"/>
              </a:rPr>
              <a:t>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769709" y="4726776"/>
            <a:ext cx="3374290" cy="12739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777484" y="4754879"/>
            <a:ext cx="3366516" cy="12458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777484" y="4754879"/>
            <a:ext cx="3366770" cy="1245870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0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9"/>
              </a:spcBef>
            </a:pPr>
            <a:endParaRPr sz="1050">
              <a:latin typeface="Times New Roman"/>
              <a:cs typeface="Times New Roman"/>
            </a:endParaRPr>
          </a:p>
          <a:p>
            <a:pPr marL="179070">
              <a:lnSpc>
                <a:spcPct val="100000"/>
              </a:lnSpc>
              <a:tabLst>
                <a:tab pos="906144" algn="l"/>
                <a:tab pos="3155315" algn="l"/>
              </a:tabLst>
            </a:pPr>
            <a:r>
              <a:rPr sz="1200" u="heavy" spc="-27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200" b="1" u="heavy" spc="75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509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4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92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-15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-35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dirty="0">
                <a:solidFill>
                  <a:srgbClr val="0000FF"/>
                </a:solidFill>
                <a:latin typeface="Tahoma"/>
                <a:cs typeface="Tahoma"/>
              </a:rPr>
              <a:t>	</a:t>
            </a:r>
            <a:r>
              <a:rPr sz="1200" b="1" u="heavy" spc="72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4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75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-35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509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6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-15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-35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-8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76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72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76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-23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-35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3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72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42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4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76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18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4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-19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800" b="1" u="heavy" spc="-525" baseline="2314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-35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16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4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-11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spc="-35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200" b="1" u="heavy" dirty="0">
                <a:solidFill>
                  <a:srgbClr val="0000FF"/>
                </a:solidFill>
                <a:latin typeface="Tahoma"/>
                <a:cs typeface="Tahoma"/>
              </a:rPr>
              <a:t>	</a:t>
            </a:r>
            <a:endParaRPr sz="1200">
              <a:latin typeface="Tahoma"/>
              <a:cs typeface="Tahoma"/>
            </a:endParaRPr>
          </a:p>
          <a:p>
            <a:pPr marL="65405">
              <a:lnSpc>
                <a:spcPct val="100000"/>
              </a:lnSpc>
              <a:spcBef>
                <a:spcPts val="965"/>
              </a:spcBef>
            </a:pPr>
            <a:r>
              <a:rPr sz="1575" b="1" spc="-7" baseline="2645" dirty="0">
                <a:latin typeface="Tahoma"/>
                <a:cs typeface="Tahoma"/>
              </a:rPr>
              <a:t>C</a:t>
            </a:r>
            <a:r>
              <a:rPr sz="1575" b="1" spc="-615" baseline="2645" dirty="0">
                <a:latin typeface="Tahoma"/>
                <a:cs typeface="Tahoma"/>
              </a:rPr>
              <a:t>a</a:t>
            </a:r>
            <a:r>
              <a:rPr sz="1050" b="1" spc="-270" dirty="0">
                <a:solidFill>
                  <a:srgbClr val="006FC0"/>
                </a:solidFill>
                <a:latin typeface="Tahoma"/>
                <a:cs typeface="Tahoma"/>
              </a:rPr>
              <a:t>1</a:t>
            </a:r>
            <a:r>
              <a:rPr sz="1575" b="1" spc="-240" baseline="2645" dirty="0">
                <a:latin typeface="Tahoma"/>
                <a:cs typeface="Tahoma"/>
              </a:rPr>
              <a:t>p</a:t>
            </a:r>
            <a:r>
              <a:rPr sz="1050" b="1" spc="-180" dirty="0">
                <a:solidFill>
                  <a:srgbClr val="006FC0"/>
                </a:solidFill>
                <a:latin typeface="Tahoma"/>
                <a:cs typeface="Tahoma"/>
              </a:rPr>
              <a:t>.</a:t>
            </a:r>
            <a:r>
              <a:rPr sz="1575" b="1" spc="-7" baseline="2645" dirty="0">
                <a:latin typeface="Tahoma"/>
                <a:cs typeface="Tahoma"/>
              </a:rPr>
              <a:t>a</a:t>
            </a:r>
            <a:r>
              <a:rPr sz="1575" b="1" spc="-780" baseline="2645" dirty="0">
                <a:latin typeface="Tahoma"/>
                <a:cs typeface="Tahoma"/>
              </a:rPr>
              <a:t>c</a:t>
            </a:r>
            <a:r>
              <a:rPr sz="1050" b="1" spc="-295" dirty="0">
                <a:solidFill>
                  <a:srgbClr val="006FC0"/>
                </a:solidFill>
                <a:latin typeface="Tahoma"/>
                <a:cs typeface="Tahoma"/>
              </a:rPr>
              <a:t>N</a:t>
            </a:r>
            <a:r>
              <a:rPr sz="1575" b="1" spc="-15" baseline="2645" dirty="0">
                <a:latin typeface="Tahoma"/>
                <a:cs typeface="Tahoma"/>
              </a:rPr>
              <a:t>i</a:t>
            </a:r>
            <a:r>
              <a:rPr sz="1575" b="1" spc="-307" baseline="2645" dirty="0">
                <a:latin typeface="Tahoma"/>
                <a:cs typeface="Tahoma"/>
              </a:rPr>
              <a:t>t</a:t>
            </a:r>
            <a:r>
              <a:rPr sz="1050" b="1" spc="-480" dirty="0">
                <a:solidFill>
                  <a:srgbClr val="006FC0"/>
                </a:solidFill>
                <a:latin typeface="Tahoma"/>
                <a:cs typeface="Tahoma"/>
              </a:rPr>
              <a:t>u</a:t>
            </a:r>
            <a:r>
              <a:rPr sz="1575" b="1" spc="-7" baseline="2645" dirty="0">
                <a:latin typeface="Tahoma"/>
                <a:cs typeface="Tahoma"/>
              </a:rPr>
              <a:t>y</a:t>
            </a:r>
            <a:r>
              <a:rPr sz="1575" b="1" spc="-307" baseline="2645" dirty="0">
                <a:latin typeface="Tahoma"/>
                <a:cs typeface="Tahoma"/>
              </a:rPr>
              <a:t> </a:t>
            </a:r>
            <a:r>
              <a:rPr sz="1050" b="1" spc="-260" dirty="0">
                <a:solidFill>
                  <a:srgbClr val="006FC0"/>
                </a:solidFill>
                <a:latin typeface="Tahoma"/>
                <a:cs typeface="Tahoma"/>
              </a:rPr>
              <a:t>r</a:t>
            </a:r>
            <a:r>
              <a:rPr sz="1575" b="1" spc="-382" baseline="2645" dirty="0">
                <a:latin typeface="Tahoma"/>
                <a:cs typeface="Tahoma"/>
              </a:rPr>
              <a:t>b</a:t>
            </a:r>
            <a:r>
              <a:rPr sz="1050" b="1" spc="-300" dirty="0">
                <a:solidFill>
                  <a:srgbClr val="006FC0"/>
                </a:solidFill>
                <a:latin typeface="Tahoma"/>
                <a:cs typeface="Tahoma"/>
              </a:rPr>
              <a:t>s</a:t>
            </a:r>
            <a:r>
              <a:rPr sz="1575" b="1" spc="-270" baseline="2645" dirty="0">
                <a:latin typeface="Tahoma"/>
                <a:cs typeface="Tahoma"/>
              </a:rPr>
              <a:t>u</a:t>
            </a:r>
            <a:r>
              <a:rPr sz="1050" b="1" spc="-450" dirty="0">
                <a:solidFill>
                  <a:srgbClr val="006FC0"/>
                </a:solidFill>
                <a:latin typeface="Tahoma"/>
                <a:cs typeface="Tahoma"/>
              </a:rPr>
              <a:t>e</a:t>
            </a:r>
            <a:r>
              <a:rPr sz="1575" b="1" spc="-7" baseline="2645" dirty="0">
                <a:latin typeface="Tahoma"/>
                <a:cs typeface="Tahoma"/>
              </a:rPr>
              <a:t>i</a:t>
            </a:r>
            <a:r>
              <a:rPr sz="1575" b="1" spc="-15" baseline="2645" dirty="0">
                <a:latin typeface="Tahoma"/>
                <a:cs typeface="Tahoma"/>
              </a:rPr>
              <a:t>l</a:t>
            </a:r>
            <a:r>
              <a:rPr sz="1575" b="1" spc="-352" baseline="2645" dirty="0">
                <a:latin typeface="Tahoma"/>
                <a:cs typeface="Tahoma"/>
              </a:rPr>
              <a:t>d</a:t>
            </a:r>
            <a:r>
              <a:rPr sz="1050" b="1" spc="-470" dirty="0">
                <a:solidFill>
                  <a:srgbClr val="006FC0"/>
                </a:solidFill>
                <a:latin typeface="Tahoma"/>
                <a:cs typeface="Tahoma"/>
              </a:rPr>
              <a:t>C</a:t>
            </a:r>
            <a:r>
              <a:rPr sz="1575" b="1" spc="-15" baseline="2645" dirty="0">
                <a:latin typeface="Tahoma"/>
                <a:cs typeface="Tahoma"/>
              </a:rPr>
              <a:t>i</a:t>
            </a:r>
            <a:r>
              <a:rPr sz="1575" b="1" spc="-412" baseline="2645" dirty="0">
                <a:latin typeface="Tahoma"/>
                <a:cs typeface="Tahoma"/>
              </a:rPr>
              <a:t>n</a:t>
            </a:r>
            <a:r>
              <a:rPr sz="1050" b="1" spc="-360" dirty="0">
                <a:solidFill>
                  <a:srgbClr val="006FC0"/>
                </a:solidFill>
                <a:latin typeface="Tahoma"/>
                <a:cs typeface="Tahoma"/>
              </a:rPr>
              <a:t>a</a:t>
            </a:r>
            <a:r>
              <a:rPr sz="1575" b="1" spc="-165" baseline="2645" dirty="0">
                <a:latin typeface="Tahoma"/>
                <a:cs typeface="Tahoma"/>
              </a:rPr>
              <a:t>g</a:t>
            </a:r>
            <a:r>
              <a:rPr sz="1050" b="1" spc="-135" dirty="0">
                <a:solidFill>
                  <a:srgbClr val="006FC0"/>
                </a:solidFill>
                <a:latin typeface="Tahoma"/>
                <a:cs typeface="Tahoma"/>
              </a:rPr>
              <a:t>s</a:t>
            </a:r>
            <a:r>
              <a:rPr sz="1575" b="1" spc="-104" baseline="2645" dirty="0">
                <a:latin typeface="Tahoma"/>
                <a:cs typeface="Tahoma"/>
              </a:rPr>
              <a:t>f</a:t>
            </a:r>
            <a:r>
              <a:rPr sz="1050" b="1" spc="-560" dirty="0">
                <a:solidFill>
                  <a:srgbClr val="006FC0"/>
                </a:solidFill>
                <a:latin typeface="Tahoma"/>
                <a:cs typeface="Tahoma"/>
              </a:rPr>
              <a:t>e</a:t>
            </a:r>
            <a:r>
              <a:rPr sz="1575" b="1" spc="-15" baseline="2645" dirty="0">
                <a:latin typeface="Tahoma"/>
                <a:cs typeface="Tahoma"/>
              </a:rPr>
              <a:t>o</a:t>
            </a:r>
            <a:r>
              <a:rPr sz="1575" b="1" spc="97" baseline="2645" dirty="0">
                <a:latin typeface="Tahoma"/>
                <a:cs typeface="Tahoma"/>
              </a:rPr>
              <a:t>r</a:t>
            </a:r>
            <a:r>
              <a:rPr sz="1050" b="1" spc="-760" dirty="0">
                <a:solidFill>
                  <a:srgbClr val="006FC0"/>
                </a:solidFill>
                <a:latin typeface="Tahoma"/>
                <a:cs typeface="Tahoma"/>
              </a:rPr>
              <a:t>m</a:t>
            </a:r>
            <a:r>
              <a:rPr sz="1575" b="1" spc="-7" baseline="2645" dirty="0">
                <a:latin typeface="Tahoma"/>
                <a:cs typeface="Tahoma"/>
              </a:rPr>
              <a:t>c</a:t>
            </a:r>
            <a:r>
              <a:rPr sz="1575" b="1" spc="-225" baseline="2645" dirty="0">
                <a:latin typeface="Tahoma"/>
                <a:cs typeface="Tahoma"/>
              </a:rPr>
              <a:t>h</a:t>
            </a:r>
            <a:r>
              <a:rPr sz="1050" b="1" spc="-484" dirty="0">
                <a:solidFill>
                  <a:srgbClr val="006FC0"/>
                </a:solidFill>
                <a:latin typeface="Tahoma"/>
                <a:cs typeface="Tahoma"/>
              </a:rPr>
              <a:t>a</a:t>
            </a:r>
            <a:r>
              <a:rPr sz="1575" b="1" spc="-15" baseline="2645" dirty="0">
                <a:latin typeface="Tahoma"/>
                <a:cs typeface="Tahoma"/>
              </a:rPr>
              <a:t>r</a:t>
            </a:r>
            <a:r>
              <a:rPr sz="1575" b="1" spc="-637" baseline="2645" dirty="0">
                <a:latin typeface="Tahoma"/>
                <a:cs typeface="Tahoma"/>
              </a:rPr>
              <a:t>o</a:t>
            </a:r>
            <a:r>
              <a:rPr sz="1050" b="1" spc="-250" dirty="0">
                <a:solidFill>
                  <a:srgbClr val="006FC0"/>
                </a:solidFill>
                <a:latin typeface="Tahoma"/>
                <a:cs typeface="Tahoma"/>
              </a:rPr>
              <a:t>n</a:t>
            </a:r>
            <a:r>
              <a:rPr sz="1575" b="1" spc="-284" baseline="2645" dirty="0">
                <a:latin typeface="Tahoma"/>
                <a:cs typeface="Tahoma"/>
              </a:rPr>
              <a:t>n</a:t>
            </a:r>
            <a:r>
              <a:rPr sz="1050" b="1" spc="-445" dirty="0">
                <a:solidFill>
                  <a:srgbClr val="006FC0"/>
                </a:solidFill>
                <a:latin typeface="Tahoma"/>
                <a:cs typeface="Tahoma"/>
              </a:rPr>
              <a:t>a</a:t>
            </a:r>
            <a:r>
              <a:rPr sz="1575" b="1" spc="-15" baseline="2645" dirty="0">
                <a:latin typeface="Tahoma"/>
                <a:cs typeface="Tahoma"/>
              </a:rPr>
              <a:t>i</a:t>
            </a:r>
            <a:r>
              <a:rPr sz="1575" b="1" spc="-352" baseline="2645" dirty="0">
                <a:latin typeface="Tahoma"/>
                <a:cs typeface="Tahoma"/>
              </a:rPr>
              <a:t>c</a:t>
            </a:r>
            <a:r>
              <a:rPr sz="1050" b="1" spc="-125" dirty="0">
                <a:solidFill>
                  <a:srgbClr val="006FC0"/>
                </a:solidFill>
                <a:latin typeface="Tahoma"/>
                <a:cs typeface="Tahoma"/>
              </a:rPr>
              <a:t>g</a:t>
            </a:r>
            <a:r>
              <a:rPr sz="1575" b="1" spc="-345" baseline="2645" dirty="0">
                <a:latin typeface="Tahoma"/>
                <a:cs typeface="Tahoma"/>
              </a:rPr>
              <a:t>c</a:t>
            </a:r>
            <a:r>
              <a:rPr sz="1050" b="1" spc="-405" dirty="0">
                <a:solidFill>
                  <a:srgbClr val="006FC0"/>
                </a:solidFill>
                <a:latin typeface="Tahoma"/>
                <a:cs typeface="Tahoma"/>
              </a:rPr>
              <a:t>e</a:t>
            </a:r>
            <a:r>
              <a:rPr sz="1575" b="1" spc="-60" baseline="2645" dirty="0">
                <a:latin typeface="Tahoma"/>
                <a:cs typeface="Tahoma"/>
              </a:rPr>
              <a:t>a</a:t>
            </a:r>
            <a:r>
              <a:rPr sz="1050" b="1" spc="-430" dirty="0">
                <a:solidFill>
                  <a:srgbClr val="006FC0"/>
                </a:solidFill>
                <a:latin typeface="Tahoma"/>
                <a:cs typeface="Tahoma"/>
              </a:rPr>
              <a:t>r</a:t>
            </a:r>
            <a:r>
              <a:rPr sz="1575" b="1" spc="-15" baseline="2645" dirty="0">
                <a:latin typeface="Tahoma"/>
                <a:cs typeface="Tahoma"/>
              </a:rPr>
              <a:t>re</a:t>
            </a:r>
            <a:endParaRPr sz="1575" baseline="2645">
              <a:latin typeface="Tahoma"/>
              <a:cs typeface="Tahoma"/>
            </a:endParaRPr>
          </a:p>
          <a:p>
            <a:pPr marL="65405" marR="78740">
              <a:lnSpc>
                <a:spcPts val="1240"/>
              </a:lnSpc>
              <a:spcBef>
                <a:spcPts val="65"/>
              </a:spcBef>
              <a:tabLst>
                <a:tab pos="323215" algn="l"/>
              </a:tabLst>
            </a:pPr>
            <a:r>
              <a:rPr sz="1575" spc="-7" baseline="2645" dirty="0">
                <a:latin typeface="Tahoma"/>
                <a:cs typeface="Tahoma"/>
              </a:rPr>
              <a:t>1.	C</a:t>
            </a:r>
            <a:r>
              <a:rPr sz="1575" spc="-345" baseline="2645" dirty="0">
                <a:latin typeface="Tahoma"/>
                <a:cs typeface="Tahoma"/>
              </a:rPr>
              <a:t>a</a:t>
            </a:r>
            <a:r>
              <a:rPr sz="1050" b="1" spc="-254" dirty="0">
                <a:solidFill>
                  <a:srgbClr val="006FC0"/>
                </a:solidFill>
                <a:latin typeface="Tahoma"/>
                <a:cs typeface="Tahoma"/>
              </a:rPr>
              <a:t>(</a:t>
            </a:r>
            <a:r>
              <a:rPr sz="1575" spc="-120" baseline="2645" dirty="0">
                <a:latin typeface="Tahoma"/>
                <a:cs typeface="Tahoma"/>
              </a:rPr>
              <a:t>s</a:t>
            </a:r>
            <a:r>
              <a:rPr sz="1050" b="1" spc="-630" dirty="0">
                <a:solidFill>
                  <a:srgbClr val="006FC0"/>
                </a:solidFill>
                <a:latin typeface="Tahoma"/>
                <a:cs typeface="Tahoma"/>
              </a:rPr>
              <a:t>C</a:t>
            </a:r>
            <a:r>
              <a:rPr sz="1575" baseline="2645" dirty="0">
                <a:latin typeface="Tahoma"/>
                <a:cs typeface="Tahoma"/>
              </a:rPr>
              <a:t>e</a:t>
            </a:r>
            <a:r>
              <a:rPr sz="1575" spc="-37" baseline="2645" dirty="0">
                <a:latin typeface="Tahoma"/>
                <a:cs typeface="Tahoma"/>
              </a:rPr>
              <a:t> </a:t>
            </a:r>
            <a:r>
              <a:rPr sz="1575" spc="-1320" baseline="2645" dirty="0">
                <a:latin typeface="Tahoma"/>
                <a:cs typeface="Tahoma"/>
              </a:rPr>
              <a:t>m</a:t>
            </a:r>
            <a:r>
              <a:rPr sz="1050" b="1" spc="-70" dirty="0">
                <a:solidFill>
                  <a:srgbClr val="006FC0"/>
                </a:solidFill>
                <a:latin typeface="Tahoma"/>
                <a:cs typeface="Tahoma"/>
              </a:rPr>
              <a:t>M</a:t>
            </a:r>
            <a:r>
              <a:rPr sz="1575" spc="-292" baseline="2645" dirty="0">
                <a:latin typeface="Tahoma"/>
                <a:cs typeface="Tahoma"/>
              </a:rPr>
              <a:t>a</a:t>
            </a:r>
            <a:r>
              <a:rPr sz="1050" b="1" spc="-295" dirty="0">
                <a:solidFill>
                  <a:srgbClr val="006FC0"/>
                </a:solidFill>
                <a:latin typeface="Tahoma"/>
                <a:cs typeface="Tahoma"/>
              </a:rPr>
              <a:t>)</a:t>
            </a:r>
            <a:r>
              <a:rPr sz="1575" spc="-7" baseline="2645" dirty="0">
                <a:latin typeface="Tahoma"/>
                <a:cs typeface="Tahoma"/>
              </a:rPr>
              <a:t>n</a:t>
            </a:r>
            <a:r>
              <a:rPr sz="1575" spc="-442" baseline="2645" dirty="0">
                <a:latin typeface="Tahoma"/>
                <a:cs typeface="Tahoma"/>
              </a:rPr>
              <a:t>a</a:t>
            </a:r>
            <a:r>
              <a:rPr sz="1050" b="1" spc="-385" dirty="0">
                <a:solidFill>
                  <a:srgbClr val="006FC0"/>
                </a:solidFill>
                <a:latin typeface="Tahoma"/>
                <a:cs typeface="Tahoma"/>
              </a:rPr>
              <a:t>1</a:t>
            </a:r>
            <a:r>
              <a:rPr sz="1575" spc="-7" baseline="2645" dirty="0">
                <a:latin typeface="Tahoma"/>
                <a:cs typeface="Tahoma"/>
              </a:rPr>
              <a:t>g</a:t>
            </a:r>
            <a:r>
              <a:rPr sz="1575" spc="-780" baseline="2645" dirty="0">
                <a:latin typeface="Tahoma"/>
                <a:cs typeface="Tahoma"/>
              </a:rPr>
              <a:t>e</a:t>
            </a:r>
            <a:r>
              <a:rPr sz="1050" b="1" spc="120" dirty="0">
                <a:solidFill>
                  <a:srgbClr val="006FC0"/>
                </a:solidFill>
                <a:latin typeface="Tahoma"/>
                <a:cs typeface="Tahoma"/>
              </a:rPr>
              <a:t>,</a:t>
            </a:r>
            <a:r>
              <a:rPr sz="1050" b="1" spc="-615" dirty="0">
                <a:solidFill>
                  <a:srgbClr val="006FC0"/>
                </a:solidFill>
                <a:latin typeface="Tahoma"/>
                <a:cs typeface="Tahoma"/>
              </a:rPr>
              <a:t>0</a:t>
            </a:r>
            <a:r>
              <a:rPr sz="1575" baseline="2645" dirty="0">
                <a:latin typeface="Tahoma"/>
                <a:cs typeface="Tahoma"/>
              </a:rPr>
              <a:t>r</a:t>
            </a:r>
            <a:r>
              <a:rPr sz="1575" spc="-30" baseline="2645" dirty="0">
                <a:latin typeface="Tahoma"/>
                <a:cs typeface="Tahoma"/>
              </a:rPr>
              <a:t> </a:t>
            </a:r>
            <a:r>
              <a:rPr sz="1575" spc="-442" baseline="2645" dirty="0">
                <a:latin typeface="Tahoma"/>
                <a:cs typeface="Tahoma"/>
              </a:rPr>
              <a:t>(</a:t>
            </a:r>
            <a:r>
              <a:rPr sz="1050" b="1" spc="-390" dirty="0">
                <a:solidFill>
                  <a:srgbClr val="006FC0"/>
                </a:solidFill>
                <a:latin typeface="Tahoma"/>
                <a:cs typeface="Tahoma"/>
              </a:rPr>
              <a:t>6</a:t>
            </a:r>
            <a:r>
              <a:rPr sz="1575" spc="-30" baseline="2645" dirty="0">
                <a:latin typeface="Tahoma"/>
                <a:cs typeface="Tahoma"/>
              </a:rPr>
              <a:t>C</a:t>
            </a:r>
            <a:r>
              <a:rPr sz="1050" b="1" spc="-665" dirty="0">
                <a:solidFill>
                  <a:srgbClr val="006FC0"/>
                </a:solidFill>
                <a:latin typeface="Tahoma"/>
                <a:cs typeface="Tahoma"/>
              </a:rPr>
              <a:t>4</a:t>
            </a:r>
            <a:r>
              <a:rPr sz="1575" spc="-7" baseline="2645" dirty="0">
                <a:latin typeface="Tahoma"/>
                <a:cs typeface="Tahoma"/>
              </a:rPr>
              <a:t>M)</a:t>
            </a:r>
            <a:r>
              <a:rPr sz="1575" spc="-780" baseline="2645" dirty="0">
                <a:latin typeface="Tahoma"/>
                <a:cs typeface="Tahoma"/>
              </a:rPr>
              <a:t>1</a:t>
            </a:r>
            <a:r>
              <a:rPr sz="1050" b="1" spc="20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575" spc="-7" baseline="2645" dirty="0">
                <a:latin typeface="Tahoma"/>
                <a:cs typeface="Tahoma"/>
              </a:rPr>
              <a:t>,</a:t>
            </a:r>
            <a:r>
              <a:rPr sz="1575" spc="-690" baseline="2645" dirty="0">
                <a:latin typeface="Tahoma"/>
                <a:cs typeface="Tahoma"/>
              </a:rPr>
              <a:t>0</a:t>
            </a:r>
            <a:r>
              <a:rPr sz="1050" b="1" spc="14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575" spc="-7" baseline="2645" dirty="0">
                <a:latin typeface="Tahoma"/>
                <a:cs typeface="Tahoma"/>
              </a:rPr>
              <a:t>6</a:t>
            </a:r>
            <a:r>
              <a:rPr sz="1575" spc="-375" baseline="2645" dirty="0">
                <a:latin typeface="Tahoma"/>
                <a:cs typeface="Tahoma"/>
              </a:rPr>
              <a:t>4</a:t>
            </a:r>
            <a:r>
              <a:rPr sz="1050" b="1" spc="24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575" spc="-787" baseline="2645" dirty="0">
                <a:latin typeface="Tahoma"/>
                <a:cs typeface="Tahoma"/>
              </a:rPr>
              <a:t>p</a:t>
            </a:r>
            <a:r>
              <a:rPr sz="1050" b="1" spc="-155" dirty="0">
                <a:solidFill>
                  <a:srgbClr val="006FC0"/>
                </a:solidFill>
                <a:latin typeface="Tahoma"/>
                <a:cs typeface="Tahoma"/>
              </a:rPr>
              <a:t>7</a:t>
            </a:r>
            <a:r>
              <a:rPr sz="1575" spc="-247" baseline="2645" dirty="0">
                <a:latin typeface="Tahoma"/>
                <a:cs typeface="Tahoma"/>
              </a:rPr>
              <a:t>e</a:t>
            </a:r>
            <a:r>
              <a:rPr sz="1050" b="1" spc="-515" dirty="0">
                <a:solidFill>
                  <a:srgbClr val="006FC0"/>
                </a:solidFill>
                <a:latin typeface="Tahoma"/>
                <a:cs typeface="Tahoma"/>
              </a:rPr>
              <a:t>7</a:t>
            </a:r>
            <a:r>
              <a:rPr sz="1575" baseline="2645" dirty="0">
                <a:latin typeface="Tahoma"/>
                <a:cs typeface="Tahoma"/>
              </a:rPr>
              <a:t>r</a:t>
            </a:r>
            <a:r>
              <a:rPr sz="1575" spc="-7" baseline="2645" dirty="0">
                <a:latin typeface="Tahoma"/>
                <a:cs typeface="Tahoma"/>
              </a:rPr>
              <a:t>s</a:t>
            </a:r>
            <a:r>
              <a:rPr sz="1575" spc="-457" baseline="2645" dirty="0">
                <a:latin typeface="Tahoma"/>
                <a:cs typeface="Tahoma"/>
              </a:rPr>
              <a:t>o</a:t>
            </a:r>
            <a:r>
              <a:rPr sz="1050" b="1" spc="-1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575" spc="-44" baseline="2645" dirty="0">
                <a:latin typeface="Tahoma"/>
                <a:cs typeface="Tahoma"/>
              </a:rPr>
              <a:t>n</a:t>
            </a:r>
            <a:r>
              <a:rPr sz="1050" b="1" spc="-28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575" spc="-494" baseline="2645" dirty="0">
                <a:latin typeface="Tahoma"/>
                <a:cs typeface="Tahoma"/>
              </a:rPr>
              <a:t>s</a:t>
            </a:r>
            <a:r>
              <a:rPr sz="1050" b="1" spc="-30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006FC0"/>
                </a:solidFill>
                <a:latin typeface="Tahoma"/>
                <a:cs typeface="Tahoma"/>
              </a:rPr>
              <a:t>  </a:t>
            </a:r>
            <a:r>
              <a:rPr sz="1050" b="1" spc="-30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575" spc="-7" baseline="2645" dirty="0">
                <a:latin typeface="Tahoma"/>
                <a:cs typeface="Tahoma"/>
              </a:rPr>
              <a:t>(</a:t>
            </a:r>
            <a:r>
              <a:rPr sz="1575" spc="-15" baseline="2645" dirty="0">
                <a:latin typeface="Tahoma"/>
                <a:cs typeface="Tahoma"/>
              </a:rPr>
              <a:t>7</a:t>
            </a:r>
            <a:r>
              <a:rPr sz="1050" b="1" spc="-31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575" spc="-7" baseline="2645" dirty="0">
                <a:latin typeface="Tahoma"/>
                <a:cs typeface="Tahoma"/>
              </a:rPr>
              <a:t>7</a:t>
            </a:r>
            <a:r>
              <a:rPr sz="1575" spc="-247" baseline="2645" dirty="0">
                <a:latin typeface="Tahoma"/>
                <a:cs typeface="Tahoma"/>
              </a:rPr>
              <a:t> </a:t>
            </a:r>
            <a:r>
              <a:rPr sz="1050" b="1" spc="-16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-29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575" spc="-7" baseline="2645" dirty="0">
                <a:latin typeface="Tahoma"/>
                <a:cs typeface="Tahoma"/>
              </a:rPr>
              <a:t>p</a:t>
            </a:r>
            <a:r>
              <a:rPr sz="1575" spc="-247" baseline="2645" dirty="0">
                <a:latin typeface="Tahoma"/>
                <a:cs typeface="Tahoma"/>
              </a:rPr>
              <a:t>r</a:t>
            </a:r>
            <a:r>
              <a:rPr sz="1050" b="1" spc="-15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575" baseline="2645" dirty="0">
                <a:latin typeface="Tahoma"/>
                <a:cs typeface="Tahoma"/>
              </a:rPr>
              <a:t>ovinc</a:t>
            </a:r>
            <a:r>
              <a:rPr sz="1575" spc="-7" baseline="2645" dirty="0">
                <a:latin typeface="Tahoma"/>
                <a:cs typeface="Tahoma"/>
              </a:rPr>
              <a:t>es) 2</a:t>
            </a:r>
            <a:r>
              <a:rPr sz="1575" spc="30" baseline="2645" dirty="0">
                <a:latin typeface="Tahoma"/>
                <a:cs typeface="Tahoma"/>
              </a:rPr>
              <a:t>.</a:t>
            </a:r>
            <a:r>
              <a:rPr sz="1050" b="1" spc="225" dirty="0">
                <a:solidFill>
                  <a:srgbClr val="006FC0"/>
                </a:solidFill>
                <a:latin typeface="Tahoma"/>
                <a:cs typeface="Tahoma"/>
              </a:rPr>
              <a:t>2</a:t>
            </a:r>
            <a:r>
              <a:rPr sz="1050" b="1" spc="-140" dirty="0">
                <a:solidFill>
                  <a:srgbClr val="006FC0"/>
                </a:solidFill>
                <a:latin typeface="Tahoma"/>
                <a:cs typeface="Tahoma"/>
              </a:rPr>
              <a:t>.</a:t>
            </a:r>
            <a:r>
              <a:rPr sz="1575" spc="-7" baseline="2645" dirty="0">
                <a:latin typeface="Tahoma"/>
                <a:cs typeface="Tahoma"/>
              </a:rPr>
              <a:t>S</a:t>
            </a:r>
            <a:r>
              <a:rPr sz="1575" spc="-787" baseline="2645" dirty="0">
                <a:latin typeface="Tahoma"/>
                <a:cs typeface="Tahoma"/>
              </a:rPr>
              <a:t>y</a:t>
            </a:r>
            <a:r>
              <a:rPr sz="1050" b="1" spc="-155" dirty="0">
                <a:solidFill>
                  <a:srgbClr val="006FC0"/>
                </a:solidFill>
                <a:latin typeface="Tahoma"/>
                <a:cs typeface="Tahoma"/>
              </a:rPr>
              <a:t>S</a:t>
            </a:r>
            <a:r>
              <a:rPr sz="1575" spc="-120" baseline="2645" dirty="0">
                <a:latin typeface="Tahoma"/>
                <a:cs typeface="Tahoma"/>
              </a:rPr>
              <a:t>s</a:t>
            </a:r>
            <a:r>
              <a:rPr sz="1050" b="1" spc="-530" dirty="0">
                <a:solidFill>
                  <a:srgbClr val="006FC0"/>
                </a:solidFill>
                <a:latin typeface="Tahoma"/>
                <a:cs typeface="Tahoma"/>
              </a:rPr>
              <a:t>y</a:t>
            </a:r>
            <a:r>
              <a:rPr sz="1575" spc="-7" baseline="2645" dirty="0">
                <a:latin typeface="Tahoma"/>
                <a:cs typeface="Tahoma"/>
              </a:rPr>
              <a:t>t</a:t>
            </a:r>
            <a:r>
              <a:rPr sz="1575" spc="-240" baseline="2645" dirty="0">
                <a:latin typeface="Tahoma"/>
                <a:cs typeface="Tahoma"/>
              </a:rPr>
              <a:t>e</a:t>
            </a:r>
            <a:r>
              <a:rPr sz="1050" b="1" spc="-385" dirty="0">
                <a:solidFill>
                  <a:srgbClr val="006FC0"/>
                </a:solidFill>
                <a:latin typeface="Tahoma"/>
                <a:cs typeface="Tahoma"/>
              </a:rPr>
              <a:t>s</a:t>
            </a:r>
            <a:r>
              <a:rPr sz="1575" spc="-457" baseline="2645" dirty="0">
                <a:latin typeface="Tahoma"/>
                <a:cs typeface="Tahoma"/>
              </a:rPr>
              <a:t>m</a:t>
            </a:r>
            <a:r>
              <a:rPr sz="1050" b="1" spc="140" dirty="0">
                <a:solidFill>
                  <a:srgbClr val="006FC0"/>
                </a:solidFill>
                <a:latin typeface="Tahoma"/>
                <a:cs typeface="Tahoma"/>
              </a:rPr>
              <a:t>t</a:t>
            </a:r>
            <a:r>
              <a:rPr sz="1050" b="1" spc="-575" dirty="0">
                <a:solidFill>
                  <a:srgbClr val="006FC0"/>
                </a:solidFill>
                <a:latin typeface="Tahoma"/>
                <a:cs typeface="Tahoma"/>
              </a:rPr>
              <a:t>e</a:t>
            </a:r>
            <a:r>
              <a:rPr sz="1575" spc="-179" baseline="2645" dirty="0">
                <a:latin typeface="Tahoma"/>
                <a:cs typeface="Tahoma"/>
              </a:rPr>
              <a:t>m</a:t>
            </a:r>
            <a:r>
              <a:rPr sz="1050" b="1" spc="-894" dirty="0">
                <a:solidFill>
                  <a:srgbClr val="006FC0"/>
                </a:solidFill>
                <a:latin typeface="Tahoma"/>
                <a:cs typeface="Tahoma"/>
              </a:rPr>
              <a:t>m</a:t>
            </a:r>
            <a:r>
              <a:rPr sz="1575" spc="-7" baseline="2645" dirty="0">
                <a:latin typeface="Tahoma"/>
                <a:cs typeface="Tahoma"/>
              </a:rPr>
              <a:t>an</a:t>
            </a:r>
            <a:r>
              <a:rPr sz="1575" spc="-172" baseline="2645" dirty="0">
                <a:latin typeface="Tahoma"/>
                <a:cs typeface="Tahoma"/>
              </a:rPr>
              <a:t>a</a:t>
            </a:r>
            <a:r>
              <a:rPr sz="1050" b="1" spc="-894" dirty="0">
                <a:solidFill>
                  <a:srgbClr val="006FC0"/>
                </a:solidFill>
                <a:latin typeface="Tahoma"/>
                <a:cs typeface="Tahoma"/>
              </a:rPr>
              <a:t>m</a:t>
            </a:r>
            <a:r>
              <a:rPr sz="1575" baseline="2645" dirty="0">
                <a:latin typeface="Tahoma"/>
                <a:cs typeface="Tahoma"/>
              </a:rPr>
              <a:t>ge</a:t>
            </a:r>
            <a:r>
              <a:rPr sz="1575" spc="-457" baseline="2645" dirty="0">
                <a:latin typeface="Tahoma"/>
                <a:cs typeface="Tahoma"/>
              </a:rPr>
              <a:t>r</a:t>
            </a:r>
            <a:r>
              <a:rPr sz="1050" b="1" spc="-20" dirty="0">
                <a:solidFill>
                  <a:srgbClr val="006FC0"/>
                </a:solidFill>
                <a:latin typeface="Tahoma"/>
                <a:cs typeface="Tahoma"/>
              </a:rPr>
              <a:t>a</a:t>
            </a:r>
            <a:r>
              <a:rPr sz="1575" spc="-300" baseline="2645" dirty="0">
                <a:latin typeface="Tahoma"/>
                <a:cs typeface="Tahoma"/>
              </a:rPr>
              <a:t>(</a:t>
            </a:r>
            <a:r>
              <a:rPr sz="1050" b="1" spc="-484" dirty="0">
                <a:solidFill>
                  <a:srgbClr val="006FC0"/>
                </a:solidFill>
                <a:latin typeface="Tahoma"/>
                <a:cs typeface="Tahoma"/>
              </a:rPr>
              <a:t>n</a:t>
            </a:r>
            <a:r>
              <a:rPr sz="1575" baseline="2645" dirty="0">
                <a:latin typeface="Tahoma"/>
                <a:cs typeface="Tahoma"/>
              </a:rPr>
              <a:t>S</a:t>
            </a:r>
            <a:r>
              <a:rPr sz="1575" spc="-1027" baseline="2645" dirty="0">
                <a:latin typeface="Tahoma"/>
                <a:cs typeface="Tahoma"/>
              </a:rPr>
              <a:t>M</a:t>
            </a:r>
            <a:r>
              <a:rPr sz="1050" b="1" spc="45" dirty="0">
                <a:solidFill>
                  <a:srgbClr val="006FC0"/>
                </a:solidFill>
                <a:latin typeface="Tahoma"/>
                <a:cs typeface="Tahoma"/>
              </a:rPr>
              <a:t>a</a:t>
            </a:r>
            <a:r>
              <a:rPr sz="1575" spc="-397" baseline="2645" dirty="0">
                <a:latin typeface="Tahoma"/>
                <a:cs typeface="Tahoma"/>
              </a:rPr>
              <a:t>)</a:t>
            </a:r>
            <a:r>
              <a:rPr sz="1050" b="1" spc="-80" dirty="0">
                <a:solidFill>
                  <a:srgbClr val="006FC0"/>
                </a:solidFill>
                <a:latin typeface="Tahoma"/>
                <a:cs typeface="Tahoma"/>
              </a:rPr>
              <a:t>g</a:t>
            </a:r>
            <a:r>
              <a:rPr sz="1575" spc="-450" baseline="2645" dirty="0">
                <a:latin typeface="Tahoma"/>
                <a:cs typeface="Tahoma"/>
              </a:rPr>
              <a:t>3</a:t>
            </a:r>
            <a:r>
              <a:rPr sz="1050" b="1" spc="-340" dirty="0">
                <a:solidFill>
                  <a:srgbClr val="006FC0"/>
                </a:solidFill>
                <a:latin typeface="Tahoma"/>
                <a:cs typeface="Tahoma"/>
              </a:rPr>
              <a:t>e</a:t>
            </a:r>
            <a:r>
              <a:rPr sz="1575" spc="-67" baseline="2645" dirty="0">
                <a:latin typeface="Tahoma"/>
                <a:cs typeface="Tahoma"/>
              </a:rPr>
              <a:t>6</a:t>
            </a:r>
            <a:r>
              <a:rPr sz="1050" b="1" spc="-965" dirty="0">
                <a:solidFill>
                  <a:srgbClr val="006FC0"/>
                </a:solidFill>
                <a:latin typeface="Tahoma"/>
                <a:cs typeface="Tahoma"/>
              </a:rPr>
              <a:t>m</a:t>
            </a:r>
            <a:r>
              <a:rPr sz="1575" spc="-7" baseline="2645" dirty="0">
                <a:latin typeface="Tahoma"/>
                <a:cs typeface="Tahoma"/>
              </a:rPr>
              <a:t>5</a:t>
            </a:r>
            <a:r>
              <a:rPr sz="1575" spc="-15" baseline="2645" dirty="0">
                <a:latin typeface="Tahoma"/>
                <a:cs typeface="Tahoma"/>
              </a:rPr>
              <a:t> </a:t>
            </a:r>
            <a:r>
              <a:rPr sz="1575" spc="-307" baseline="2645" dirty="0">
                <a:latin typeface="Tahoma"/>
                <a:cs typeface="Tahoma"/>
              </a:rPr>
              <a:t>p</a:t>
            </a:r>
            <a:r>
              <a:rPr sz="1050" b="1" spc="-434" dirty="0">
                <a:solidFill>
                  <a:srgbClr val="006FC0"/>
                </a:solidFill>
                <a:latin typeface="Tahoma"/>
                <a:cs typeface="Tahoma"/>
              </a:rPr>
              <a:t>e</a:t>
            </a:r>
            <a:r>
              <a:rPr sz="1575" baseline="2645" dirty="0">
                <a:latin typeface="Tahoma"/>
                <a:cs typeface="Tahoma"/>
              </a:rPr>
              <a:t>e</a:t>
            </a:r>
            <a:r>
              <a:rPr sz="1575" spc="-457" baseline="2645" dirty="0">
                <a:latin typeface="Tahoma"/>
                <a:cs typeface="Tahoma"/>
              </a:rPr>
              <a:t>r</a:t>
            </a:r>
            <a:r>
              <a:rPr sz="1050" b="1" spc="-370" dirty="0">
                <a:solidFill>
                  <a:srgbClr val="006FC0"/>
                </a:solidFill>
                <a:latin typeface="Tahoma"/>
                <a:cs typeface="Tahoma"/>
              </a:rPr>
              <a:t>n</a:t>
            </a:r>
            <a:r>
              <a:rPr sz="1575" baseline="2645" dirty="0">
                <a:latin typeface="Tahoma"/>
                <a:cs typeface="Tahoma"/>
              </a:rPr>
              <a:t>s</a:t>
            </a:r>
            <a:r>
              <a:rPr sz="1575" spc="-660" baseline="2645" dirty="0">
                <a:latin typeface="Tahoma"/>
                <a:cs typeface="Tahoma"/>
              </a:rPr>
              <a:t>o</a:t>
            </a:r>
            <a:r>
              <a:rPr sz="1050" b="1" spc="-5" dirty="0">
                <a:solidFill>
                  <a:srgbClr val="006FC0"/>
                </a:solidFill>
                <a:latin typeface="Tahoma"/>
                <a:cs typeface="Tahoma"/>
              </a:rPr>
              <a:t>t</a:t>
            </a:r>
            <a:r>
              <a:rPr sz="1575" spc="-7" baseline="2645" dirty="0">
                <a:latin typeface="Tahoma"/>
                <a:cs typeface="Tahoma"/>
              </a:rPr>
              <a:t>n</a:t>
            </a:r>
            <a:r>
              <a:rPr sz="1575" spc="-697" baseline="2645" dirty="0">
                <a:latin typeface="Tahoma"/>
                <a:cs typeface="Tahoma"/>
              </a:rPr>
              <a:t>s</a:t>
            </a:r>
            <a:r>
              <a:rPr sz="1050" b="1" spc="140" dirty="0">
                <a:solidFill>
                  <a:srgbClr val="006FC0"/>
                </a:solidFill>
                <a:latin typeface="Tahoma"/>
                <a:cs typeface="Tahoma"/>
              </a:rPr>
              <a:t>t</a:t>
            </a:r>
            <a:r>
              <a:rPr sz="1050" b="1" spc="-440" dirty="0">
                <a:solidFill>
                  <a:srgbClr val="006FC0"/>
                </a:solidFill>
                <a:latin typeface="Tahoma"/>
                <a:cs typeface="Tahoma"/>
              </a:rPr>
              <a:t>e</a:t>
            </a:r>
            <a:r>
              <a:rPr sz="1575" spc="-7" baseline="2645" dirty="0">
                <a:latin typeface="Tahoma"/>
                <a:cs typeface="Tahoma"/>
              </a:rPr>
              <a:t>(</a:t>
            </a:r>
            <a:r>
              <a:rPr sz="1575" spc="-525" baseline="2645" dirty="0">
                <a:latin typeface="Tahoma"/>
                <a:cs typeface="Tahoma"/>
              </a:rPr>
              <a:t>7</a:t>
            </a:r>
            <a:r>
              <a:rPr sz="1050" b="1" spc="-290" dirty="0">
                <a:solidFill>
                  <a:srgbClr val="006FC0"/>
                </a:solidFill>
                <a:latin typeface="Tahoma"/>
                <a:cs typeface="Tahoma"/>
              </a:rPr>
              <a:t>a</a:t>
            </a:r>
            <a:r>
              <a:rPr sz="1575" spc="-150" baseline="2645" dirty="0">
                <a:latin typeface="Tahoma"/>
                <a:cs typeface="Tahoma"/>
              </a:rPr>
              <a:t>7</a:t>
            </a:r>
            <a:r>
              <a:rPr sz="1050" b="1" spc="-590" dirty="0">
                <a:solidFill>
                  <a:srgbClr val="006FC0"/>
                </a:solidFill>
                <a:latin typeface="Tahoma"/>
                <a:cs typeface="Tahoma"/>
              </a:rPr>
              <a:t>m</a:t>
            </a:r>
            <a:r>
              <a:rPr sz="1575" baseline="2645" dirty="0">
                <a:latin typeface="Tahoma"/>
                <a:cs typeface="Tahoma"/>
              </a:rPr>
              <a:t>provinc</a:t>
            </a:r>
            <a:r>
              <a:rPr sz="1575" spc="-7" baseline="2645" dirty="0">
                <a:latin typeface="Tahoma"/>
                <a:cs typeface="Tahoma"/>
              </a:rPr>
              <a:t>es)</a:t>
            </a:r>
            <a:endParaRPr sz="1575" baseline="2645">
              <a:latin typeface="Tahoma"/>
              <a:cs typeface="Tahoma"/>
            </a:endParaRPr>
          </a:p>
          <a:p>
            <a:pPr marL="523240">
              <a:lnSpc>
                <a:spcPts val="1230"/>
              </a:lnSpc>
            </a:pPr>
            <a:r>
              <a:rPr sz="1050" b="1" spc="140" dirty="0">
                <a:solidFill>
                  <a:srgbClr val="006FC0"/>
                </a:solidFill>
                <a:latin typeface="Tahoma"/>
                <a:cs typeface="Tahoma"/>
              </a:rPr>
              <a:t>(</a:t>
            </a:r>
            <a:r>
              <a:rPr sz="1050" b="1" spc="229" dirty="0">
                <a:solidFill>
                  <a:srgbClr val="006FC0"/>
                </a:solidFill>
                <a:latin typeface="Tahoma"/>
                <a:cs typeface="Tahoma"/>
              </a:rPr>
              <a:t>S</a:t>
            </a:r>
            <a:r>
              <a:rPr sz="1050" b="1" spc="295" dirty="0">
                <a:solidFill>
                  <a:srgbClr val="006FC0"/>
                </a:solidFill>
                <a:latin typeface="Tahoma"/>
                <a:cs typeface="Tahoma"/>
              </a:rPr>
              <a:t>M</a:t>
            </a:r>
            <a:r>
              <a:rPr sz="1050" b="1" spc="160" dirty="0">
                <a:solidFill>
                  <a:srgbClr val="006FC0"/>
                </a:solidFill>
                <a:latin typeface="Tahoma"/>
                <a:cs typeface="Tahoma"/>
              </a:rPr>
              <a:t>)</a:t>
            </a:r>
            <a:r>
              <a:rPr sz="1050" b="1" spc="8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225" dirty="0">
                <a:solidFill>
                  <a:srgbClr val="006FC0"/>
                </a:solidFill>
                <a:latin typeface="Tahoma"/>
                <a:cs typeface="Tahoma"/>
              </a:rPr>
              <a:t>36</a:t>
            </a:r>
            <a:r>
              <a:rPr sz="1050" b="1" spc="220" dirty="0">
                <a:solidFill>
                  <a:srgbClr val="006FC0"/>
                </a:solidFill>
                <a:latin typeface="Tahoma"/>
                <a:cs typeface="Tahoma"/>
              </a:rPr>
              <a:t>5</a:t>
            </a:r>
            <a:r>
              <a:rPr sz="1050" b="1" spc="8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63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64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10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30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225" dirty="0">
                <a:solidFill>
                  <a:srgbClr val="006FC0"/>
                </a:solidFill>
                <a:latin typeface="Tahoma"/>
                <a:cs typeface="Tahoma"/>
              </a:rPr>
              <a:t>7</a:t>
            </a:r>
            <a:r>
              <a:rPr sz="1050" b="1" spc="190" dirty="0">
                <a:solidFill>
                  <a:srgbClr val="006FC0"/>
                </a:solidFill>
                <a:latin typeface="Tahoma"/>
                <a:cs typeface="Tahoma"/>
              </a:rPr>
              <a:t>7</a:t>
            </a:r>
            <a:r>
              <a:rPr sz="1050" b="1" spc="55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-14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-30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006FC0"/>
                </a:solidFill>
                <a:latin typeface="Tahoma"/>
                <a:cs typeface="Tahoma"/>
              </a:rPr>
              <a:t>  </a:t>
            </a:r>
            <a:r>
              <a:rPr sz="1050" b="1" spc="67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430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-14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-30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dirty="0">
                <a:solidFill>
                  <a:srgbClr val="006FC0"/>
                </a:solidFill>
                <a:latin typeface="Tahoma"/>
                <a:cs typeface="Tahoma"/>
              </a:rPr>
              <a:t>  </a:t>
            </a:r>
            <a:r>
              <a:rPr sz="1050" b="1" spc="-13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sz="1050" b="1" spc="325" dirty="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endParaRPr sz="10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7"/>
              </a:spcBef>
            </a:pPr>
            <a:endParaRPr sz="950">
              <a:latin typeface="Times New Roman"/>
              <a:cs typeface="Times New Roman"/>
            </a:endParaRPr>
          </a:p>
          <a:p>
            <a:pPr marL="1865630">
              <a:lnSpc>
                <a:spcPct val="100000"/>
              </a:lnSpc>
              <a:tabLst>
                <a:tab pos="2337435" algn="l"/>
              </a:tabLst>
            </a:pPr>
            <a:r>
              <a:rPr sz="900" spc="1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4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-8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-28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-7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41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-24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-28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000FF"/>
                </a:solidFill>
                <a:latin typeface="Tahoma"/>
                <a:cs typeface="Tahoma"/>
              </a:rPr>
              <a:t>	</a:t>
            </a:r>
            <a:r>
              <a:rPr sz="900" spc="73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100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4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8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4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8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900" spc="165" dirty="0">
                <a:solidFill>
                  <a:srgbClr val="0000FF"/>
                </a:solidFill>
                <a:latin typeface="Tahoma"/>
                <a:cs typeface="Tahoma"/>
              </a:rPr>
              <a:t>255</a:t>
            </a:r>
            <a:r>
              <a:rPr sz="900" spc="135" dirty="0">
                <a:solidFill>
                  <a:srgbClr val="0000FF"/>
                </a:solidFill>
                <a:latin typeface="Tahoma"/>
                <a:cs typeface="Tahoma"/>
              </a:rPr>
              <a:t>7</a:t>
            </a:r>
            <a:r>
              <a:rPr sz="900" spc="17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endParaRPr sz="9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55524" y="1559814"/>
            <a:ext cx="699770" cy="2284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10" dirty="0">
                <a:latin typeface="Calibri"/>
                <a:cs typeface="Calibri"/>
              </a:rPr>
              <a:t>S</a:t>
            </a:r>
            <a:r>
              <a:rPr sz="1350" b="1" spc="-5" dirty="0">
                <a:latin typeface="Calibri"/>
                <a:cs typeface="Calibri"/>
              </a:rPr>
              <a:t>M</a:t>
            </a:r>
            <a:r>
              <a:rPr sz="1350" b="1" spc="-1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=</a:t>
            </a:r>
            <a:endParaRPr sz="13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350" spc="-5" dirty="0">
                <a:latin typeface="Calibri"/>
                <a:cs typeface="Calibri"/>
              </a:rPr>
              <a:t>P</a:t>
            </a:r>
            <a:r>
              <a:rPr sz="1350" spc="-35" dirty="0">
                <a:latin typeface="Calibri"/>
                <a:cs typeface="Calibri"/>
              </a:rPr>
              <a:t>r</a:t>
            </a:r>
            <a:r>
              <a:rPr sz="1350" spc="-5" dirty="0">
                <a:latin typeface="Calibri"/>
                <a:cs typeface="Calibri"/>
              </a:rPr>
              <a:t>ovincial Health o</a:t>
            </a:r>
            <a:r>
              <a:rPr sz="1350" spc="-10" dirty="0">
                <a:latin typeface="Calibri"/>
                <a:cs typeface="Calibri"/>
              </a:rPr>
              <a:t>ffice,</a:t>
            </a:r>
            <a:r>
              <a:rPr sz="1350" spc="-5" dirty="0">
                <a:latin typeface="Calibri"/>
                <a:cs typeface="Calibri"/>
              </a:rPr>
              <a:t> Di</a:t>
            </a:r>
            <a:r>
              <a:rPr sz="1350" spc="-20" dirty="0">
                <a:latin typeface="Calibri"/>
                <a:cs typeface="Calibri"/>
              </a:rPr>
              <a:t>s</a:t>
            </a:r>
            <a:r>
              <a:rPr sz="1350" spc="-5" dirty="0">
                <a:latin typeface="Calibri"/>
                <a:cs typeface="Calibri"/>
              </a:rPr>
              <a:t>t</a:t>
            </a:r>
            <a:r>
              <a:rPr sz="1350" spc="-10" dirty="0">
                <a:latin typeface="Calibri"/>
                <a:cs typeface="Calibri"/>
              </a:rPr>
              <a:t>r</a:t>
            </a:r>
            <a:r>
              <a:rPr sz="1350" dirty="0">
                <a:latin typeface="Calibri"/>
                <a:cs typeface="Calibri"/>
              </a:rPr>
              <a:t>ict </a:t>
            </a:r>
            <a:r>
              <a:rPr sz="1350" spc="-5" dirty="0">
                <a:latin typeface="Calibri"/>
                <a:cs typeface="Calibri"/>
              </a:rPr>
              <a:t>health o</a:t>
            </a:r>
            <a:r>
              <a:rPr sz="1350" spc="-10" dirty="0">
                <a:latin typeface="Calibri"/>
                <a:cs typeface="Calibri"/>
              </a:rPr>
              <a:t>ffice,</a:t>
            </a:r>
            <a:r>
              <a:rPr sz="1350" spc="-5" dirty="0">
                <a:latin typeface="Calibri"/>
                <a:cs typeface="Calibri"/>
              </a:rPr>
              <a:t> Speciali</a:t>
            </a:r>
            <a:r>
              <a:rPr sz="1350" spc="-10" dirty="0">
                <a:latin typeface="Calibri"/>
                <a:cs typeface="Calibri"/>
              </a:rPr>
              <a:t>s</a:t>
            </a:r>
            <a:r>
              <a:rPr sz="1350" dirty="0">
                <a:latin typeface="Calibri"/>
                <a:cs typeface="Calibri"/>
              </a:rPr>
              <a:t>t Medi</a:t>
            </a:r>
            <a:r>
              <a:rPr sz="1350" spc="-15" dirty="0">
                <a:latin typeface="Calibri"/>
                <a:cs typeface="Calibri"/>
              </a:rPr>
              <a:t>c</a:t>
            </a:r>
            <a:r>
              <a:rPr sz="1350" dirty="0">
                <a:latin typeface="Calibri"/>
                <a:cs typeface="Calibri"/>
              </a:rPr>
              <a:t>al </a:t>
            </a:r>
            <a:r>
              <a:rPr sz="1350" spc="-5" dirty="0">
                <a:latin typeface="Calibri"/>
                <a:cs typeface="Calibri"/>
              </a:rPr>
              <a:t>doc</a:t>
            </a:r>
            <a:r>
              <a:rPr sz="1350" spc="-15" dirty="0">
                <a:latin typeface="Calibri"/>
                <a:cs typeface="Calibri"/>
              </a:rPr>
              <a:t>t</a:t>
            </a:r>
            <a:r>
              <a:rPr sz="1350" spc="-5" dirty="0">
                <a:latin typeface="Calibri"/>
                <a:cs typeface="Calibri"/>
              </a:rPr>
              <a:t>o</a:t>
            </a:r>
            <a:r>
              <a:rPr sz="1350" spc="-120" dirty="0">
                <a:latin typeface="Calibri"/>
                <a:cs typeface="Calibri"/>
              </a:rPr>
              <a:t>r</a:t>
            </a:r>
            <a:r>
              <a:rPr sz="1350" spc="-5" dirty="0">
                <a:latin typeface="Calibri"/>
                <a:cs typeface="Calibri"/>
              </a:rPr>
              <a:t>, Nu</a:t>
            </a:r>
            <a:r>
              <a:rPr sz="1350" spc="-40" dirty="0">
                <a:latin typeface="Calibri"/>
                <a:cs typeface="Calibri"/>
              </a:rPr>
              <a:t>r</a:t>
            </a:r>
            <a:r>
              <a:rPr sz="1350" spc="-10" dirty="0">
                <a:latin typeface="Calibri"/>
                <a:cs typeface="Calibri"/>
              </a:rPr>
              <a:t>se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55524" y="4028947"/>
            <a:ext cx="737235" cy="12560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b="1" spc="-5" dirty="0">
                <a:latin typeface="Calibri"/>
                <a:cs typeface="Calibri"/>
              </a:rPr>
              <a:t>C</a:t>
            </a:r>
            <a:r>
              <a:rPr sz="1350" b="1" dirty="0">
                <a:latin typeface="Calibri"/>
                <a:cs typeface="Calibri"/>
              </a:rPr>
              <a:t>M</a:t>
            </a:r>
            <a:r>
              <a:rPr sz="1350" dirty="0">
                <a:latin typeface="Calibri"/>
                <a:cs typeface="Calibri"/>
              </a:rPr>
              <a:t>=</a:t>
            </a:r>
            <a:endParaRPr sz="13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350" spc="-5" dirty="0">
                <a:latin typeface="Calibri"/>
                <a:cs typeface="Calibri"/>
              </a:rPr>
              <a:t>Nu</a:t>
            </a:r>
            <a:r>
              <a:rPr sz="1350" spc="-40" dirty="0">
                <a:latin typeface="Calibri"/>
                <a:cs typeface="Calibri"/>
              </a:rPr>
              <a:t>r</a:t>
            </a:r>
            <a:r>
              <a:rPr sz="1350" spc="-10" dirty="0">
                <a:latin typeface="Calibri"/>
                <a:cs typeface="Calibri"/>
              </a:rPr>
              <a:t>s</a:t>
            </a:r>
            <a:r>
              <a:rPr sz="1350" spc="-5" dirty="0">
                <a:latin typeface="Calibri"/>
                <a:cs typeface="Calibri"/>
              </a:rPr>
              <a:t>e</a:t>
            </a:r>
            <a:r>
              <a:rPr sz="1350" spc="1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and </a:t>
            </a:r>
            <a:r>
              <a:rPr sz="1350" spc="-5" dirty="0">
                <a:latin typeface="Calibri"/>
                <a:cs typeface="Calibri"/>
              </a:rPr>
              <a:t>health </a:t>
            </a:r>
            <a:r>
              <a:rPr sz="1350" spc="-10" dirty="0">
                <a:latin typeface="Calibri"/>
                <a:cs typeface="Calibri"/>
              </a:rPr>
              <a:t>pe</a:t>
            </a:r>
            <a:r>
              <a:rPr sz="1350" spc="-35" dirty="0">
                <a:latin typeface="Calibri"/>
                <a:cs typeface="Calibri"/>
              </a:rPr>
              <a:t>r</a:t>
            </a:r>
            <a:r>
              <a:rPr sz="1350" spc="-5" dirty="0">
                <a:latin typeface="Calibri"/>
                <a:cs typeface="Calibri"/>
              </a:rPr>
              <a:t>sonnel </a:t>
            </a:r>
            <a:r>
              <a:rPr sz="1350" dirty="0">
                <a:latin typeface="Calibri"/>
                <a:cs typeface="Calibri"/>
              </a:rPr>
              <a:t>in</a:t>
            </a:r>
            <a:r>
              <a:rPr sz="1350" spc="-5" dirty="0">
                <a:latin typeface="Calibri"/>
                <a:cs typeface="Calibri"/>
              </a:rPr>
              <a:t> he</a:t>
            </a:r>
            <a:r>
              <a:rPr sz="1350" spc="-10" dirty="0">
                <a:latin typeface="Calibri"/>
                <a:cs typeface="Calibri"/>
              </a:rPr>
              <a:t>a</a:t>
            </a:r>
            <a:r>
              <a:rPr sz="1350" dirty="0">
                <a:latin typeface="Calibri"/>
                <a:cs typeface="Calibri"/>
              </a:rPr>
              <a:t>th ce</a:t>
            </a:r>
            <a:r>
              <a:rPr sz="1350" spc="-15" dirty="0">
                <a:latin typeface="Calibri"/>
                <a:cs typeface="Calibri"/>
              </a:rPr>
              <a:t>nt</a:t>
            </a:r>
            <a:r>
              <a:rPr sz="1350" spc="-5" dirty="0">
                <a:latin typeface="Calibri"/>
                <a:cs typeface="Calibri"/>
              </a:rPr>
              <a:t>er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938273" y="231647"/>
            <a:ext cx="3590925" cy="23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5" dirty="0">
                <a:latin typeface="Tahoma"/>
                <a:cs typeface="Tahoma"/>
              </a:rPr>
              <a:t>Capa</a:t>
            </a:r>
            <a:r>
              <a:rPr sz="1500" b="1" spc="5" dirty="0">
                <a:latin typeface="Tahoma"/>
                <a:cs typeface="Tahoma"/>
              </a:rPr>
              <a:t>c</a:t>
            </a:r>
            <a:r>
              <a:rPr sz="1500" b="1" spc="-5" dirty="0">
                <a:latin typeface="Tahoma"/>
                <a:cs typeface="Tahoma"/>
              </a:rPr>
              <a:t>ity bui</a:t>
            </a:r>
            <a:r>
              <a:rPr sz="1500" b="1" spc="-15" dirty="0">
                <a:latin typeface="Tahoma"/>
                <a:cs typeface="Tahoma"/>
              </a:rPr>
              <a:t>l</a:t>
            </a:r>
            <a:r>
              <a:rPr sz="1500" b="1" spc="-5" dirty="0">
                <a:latin typeface="Tahoma"/>
                <a:cs typeface="Tahoma"/>
              </a:rPr>
              <a:t>din</a:t>
            </a:r>
            <a:r>
              <a:rPr sz="1500" b="1" dirty="0">
                <a:latin typeface="Tahoma"/>
                <a:cs typeface="Tahoma"/>
              </a:rPr>
              <a:t>g</a:t>
            </a:r>
            <a:r>
              <a:rPr sz="1500" b="1" spc="15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o</a:t>
            </a:r>
            <a:r>
              <a:rPr sz="1500" b="1" dirty="0">
                <a:latin typeface="Tahoma"/>
                <a:cs typeface="Tahoma"/>
              </a:rPr>
              <a:t>f</a:t>
            </a:r>
            <a:r>
              <a:rPr sz="1500" b="1" spc="-5" dirty="0">
                <a:latin typeface="Tahoma"/>
                <a:cs typeface="Tahoma"/>
              </a:rPr>
              <a:t> </a:t>
            </a:r>
            <a:r>
              <a:rPr sz="1500" b="1" spc="-10" dirty="0">
                <a:latin typeface="Tahoma"/>
                <a:cs typeface="Tahoma"/>
              </a:rPr>
              <a:t>heal</a:t>
            </a:r>
            <a:r>
              <a:rPr sz="1500" b="1" spc="-5" dirty="0">
                <a:latin typeface="Tahoma"/>
                <a:cs typeface="Tahoma"/>
              </a:rPr>
              <a:t>th</a:t>
            </a:r>
            <a:r>
              <a:rPr sz="1500" b="1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personn</a:t>
            </a:r>
            <a:r>
              <a:rPr sz="1500" b="1" spc="-15" dirty="0">
                <a:latin typeface="Tahoma"/>
                <a:cs typeface="Tahoma"/>
              </a:rPr>
              <a:t>e</a:t>
            </a:r>
            <a:r>
              <a:rPr sz="1500" b="1" spc="-5" dirty="0">
                <a:latin typeface="Tahoma"/>
                <a:cs typeface="Tahoma"/>
              </a:rPr>
              <a:t>l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77266" y="6367271"/>
            <a:ext cx="3500754" cy="250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5" dirty="0">
                <a:latin typeface="Tahoma"/>
                <a:cs typeface="Tahoma"/>
              </a:rPr>
              <a:t>S</a:t>
            </a:r>
            <a:r>
              <a:rPr sz="1600" dirty="0">
                <a:latin typeface="Tahoma"/>
                <a:cs typeface="Tahoma"/>
              </a:rPr>
              <a:t>ou</a:t>
            </a:r>
            <a:r>
              <a:rPr sz="1600" spc="-10" dirty="0">
                <a:latin typeface="Tahoma"/>
                <a:cs typeface="Tahoma"/>
              </a:rPr>
              <a:t>r</a:t>
            </a:r>
            <a:r>
              <a:rPr sz="1600" spc="-5" dirty="0">
                <a:latin typeface="Tahoma"/>
                <a:cs typeface="Tahoma"/>
              </a:rPr>
              <a:t>ce</a:t>
            </a:r>
            <a:r>
              <a:rPr sz="1600" dirty="0">
                <a:latin typeface="Tahoma"/>
                <a:cs typeface="Tahoma"/>
              </a:rPr>
              <a:t>: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Nationa</a:t>
            </a:r>
            <a:r>
              <a:rPr sz="1600" dirty="0">
                <a:latin typeface="Tahoma"/>
                <a:cs typeface="Tahoma"/>
              </a:rPr>
              <a:t>l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Healt</a:t>
            </a:r>
            <a:r>
              <a:rPr sz="1600" dirty="0">
                <a:latin typeface="Tahoma"/>
                <a:cs typeface="Tahoma"/>
              </a:rPr>
              <a:t>h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5" dirty="0">
                <a:latin typeface="Tahoma"/>
                <a:cs typeface="Tahoma"/>
              </a:rPr>
              <a:t>S</a:t>
            </a:r>
            <a:r>
              <a:rPr sz="1600" spc="-5" dirty="0">
                <a:latin typeface="Tahoma"/>
                <a:cs typeface="Tahoma"/>
              </a:rPr>
              <a:t>ecuri</a:t>
            </a:r>
            <a:r>
              <a:rPr sz="1600" spc="-25" dirty="0">
                <a:latin typeface="Tahoma"/>
                <a:cs typeface="Tahoma"/>
              </a:rPr>
              <a:t>t</a:t>
            </a:r>
            <a:r>
              <a:rPr sz="1600" dirty="0">
                <a:latin typeface="Tahoma"/>
                <a:cs typeface="Tahoma"/>
              </a:rPr>
              <a:t>y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O</a:t>
            </a:r>
            <a:r>
              <a:rPr sz="1600" spc="-15" dirty="0">
                <a:latin typeface="Tahoma"/>
                <a:cs typeface="Tahoma"/>
              </a:rPr>
              <a:t>f</a:t>
            </a:r>
            <a:r>
              <a:rPr sz="1600" spc="-5" dirty="0">
                <a:latin typeface="Tahoma"/>
                <a:cs typeface="Tahoma"/>
              </a:rPr>
              <a:t>fice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5834" y="656844"/>
            <a:ext cx="3064002" cy="6020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5071" y="663701"/>
            <a:ext cx="2952750" cy="6003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1459" y="692658"/>
            <a:ext cx="2952750" cy="59093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1459" y="692658"/>
            <a:ext cx="2952750" cy="5909310"/>
          </a:xfrm>
          <a:prstGeom prst="rect">
            <a:avLst/>
          </a:prstGeom>
          <a:ln w="28956">
            <a:solidFill>
              <a:srgbClr val="46AAC5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240"/>
              </a:spcBef>
            </a:pPr>
            <a:r>
              <a:rPr sz="1400" spc="-5" dirty="0">
                <a:latin typeface="Tahoma"/>
                <a:cs typeface="Tahoma"/>
              </a:rPr>
              <a:t>SEX</a:t>
            </a:r>
            <a:endParaRPr sz="1400">
              <a:latin typeface="Tahoma"/>
              <a:cs typeface="Tahoma"/>
            </a:endParaRPr>
          </a:p>
          <a:p>
            <a:pPr marL="299085" marR="2091689">
              <a:lnSpc>
                <a:spcPct val="100000"/>
              </a:lnSpc>
            </a:pPr>
            <a:r>
              <a:rPr sz="1400" spc="-5" dirty="0">
                <a:latin typeface="Tahoma"/>
                <a:cs typeface="Tahoma"/>
              </a:rPr>
              <a:t>Male </a:t>
            </a:r>
            <a:r>
              <a:rPr sz="1400" spc="-20" dirty="0">
                <a:latin typeface="Tahoma"/>
                <a:cs typeface="Tahoma"/>
              </a:rPr>
              <a:t>f</a:t>
            </a:r>
            <a:r>
              <a:rPr sz="1400" spc="-1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male</a:t>
            </a:r>
            <a:endParaRPr sz="1400">
              <a:latin typeface="Tahoma"/>
              <a:cs typeface="Tahoma"/>
            </a:endParaRPr>
          </a:p>
          <a:p>
            <a:pPr marL="76835">
              <a:lnSpc>
                <a:spcPct val="100000"/>
              </a:lnSpc>
            </a:pPr>
            <a:r>
              <a:rPr sz="1400" spc="-5" dirty="0">
                <a:latin typeface="Tahoma"/>
                <a:cs typeface="Tahoma"/>
              </a:rPr>
              <a:t>Age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400" spc="-10" dirty="0">
                <a:latin typeface="Tahoma"/>
                <a:cs typeface="Tahoma"/>
              </a:rPr>
              <a:t>1</a:t>
            </a:r>
            <a:r>
              <a:rPr sz="1400" spc="-5" dirty="0">
                <a:latin typeface="Tahoma"/>
                <a:cs typeface="Tahoma"/>
              </a:rPr>
              <a:t>5 -34 </a:t>
            </a:r>
            <a:r>
              <a:rPr sz="1400" spc="-20" dirty="0">
                <a:latin typeface="Tahoma"/>
                <a:cs typeface="Tahoma"/>
              </a:rPr>
              <a:t>y</a:t>
            </a:r>
            <a:r>
              <a:rPr sz="1400" spc="-10" dirty="0">
                <a:latin typeface="Tahoma"/>
                <a:cs typeface="Tahoma"/>
              </a:rPr>
              <a:t>ear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400" spc="-10" dirty="0">
                <a:latin typeface="Tahoma"/>
                <a:cs typeface="Tahoma"/>
              </a:rPr>
              <a:t>3</a:t>
            </a:r>
            <a:r>
              <a:rPr sz="1400" spc="-5" dirty="0">
                <a:latin typeface="Tahoma"/>
                <a:cs typeface="Tahoma"/>
              </a:rPr>
              <a:t>5 –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60 </a:t>
            </a:r>
            <a:r>
              <a:rPr sz="1400" spc="-20" dirty="0">
                <a:latin typeface="Tahoma"/>
                <a:cs typeface="Tahoma"/>
              </a:rPr>
              <a:t>y</a:t>
            </a:r>
            <a:r>
              <a:rPr sz="1400" spc="-10" dirty="0">
                <a:latin typeface="Tahoma"/>
                <a:cs typeface="Tahoma"/>
              </a:rPr>
              <a:t>ear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400" spc="-10" dirty="0">
                <a:latin typeface="Tahoma"/>
                <a:cs typeface="Tahoma"/>
              </a:rPr>
              <a:t>6</a:t>
            </a:r>
            <a:r>
              <a:rPr sz="1400" spc="-5" dirty="0">
                <a:latin typeface="Tahoma"/>
                <a:cs typeface="Tahoma"/>
              </a:rPr>
              <a:t>1 -70 </a:t>
            </a:r>
            <a:r>
              <a:rPr sz="1400" spc="-20" dirty="0">
                <a:latin typeface="Tahoma"/>
                <a:cs typeface="Tahoma"/>
              </a:rPr>
              <a:t>y</a:t>
            </a:r>
            <a:r>
              <a:rPr sz="1400" spc="-10" dirty="0">
                <a:latin typeface="Tahoma"/>
                <a:cs typeface="Tahoma"/>
              </a:rPr>
              <a:t>ear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400" spc="-5" dirty="0">
                <a:latin typeface="Tahoma"/>
                <a:cs typeface="Tahoma"/>
              </a:rPr>
              <a:t>&gt;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70 </a:t>
            </a:r>
            <a:r>
              <a:rPr sz="1400" spc="-20" dirty="0">
                <a:latin typeface="Tahoma"/>
                <a:cs typeface="Tahoma"/>
              </a:rPr>
              <a:t>y</a:t>
            </a:r>
            <a:r>
              <a:rPr sz="1400" spc="-10" dirty="0">
                <a:latin typeface="Tahoma"/>
                <a:cs typeface="Tahoma"/>
              </a:rPr>
              <a:t>ear</a:t>
            </a:r>
            <a:endParaRPr sz="1400">
              <a:latin typeface="Tahoma"/>
              <a:cs typeface="Tahoma"/>
            </a:endParaRPr>
          </a:p>
          <a:p>
            <a:pPr marL="76835">
              <a:lnSpc>
                <a:spcPct val="100000"/>
              </a:lnSpc>
            </a:pPr>
            <a:r>
              <a:rPr sz="1400" spc="-10" dirty="0">
                <a:latin typeface="Tahoma"/>
                <a:cs typeface="Tahoma"/>
              </a:rPr>
              <a:t>BM</a:t>
            </a:r>
            <a:r>
              <a:rPr sz="1400" spc="-5" dirty="0">
                <a:latin typeface="Tahoma"/>
                <a:cs typeface="Tahoma"/>
              </a:rPr>
              <a:t>I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(Height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and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60" dirty="0">
                <a:latin typeface="Tahoma"/>
                <a:cs typeface="Tahoma"/>
              </a:rPr>
              <a:t>W</a:t>
            </a:r>
            <a:r>
              <a:rPr sz="1400" spc="-10" dirty="0">
                <a:latin typeface="Tahoma"/>
                <a:cs typeface="Tahoma"/>
              </a:rPr>
              <a:t>eight)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400" spc="-5" dirty="0">
                <a:latin typeface="Tahoma"/>
                <a:cs typeface="Tahoma"/>
              </a:rPr>
              <a:t>&lt;=23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400" spc="-5" dirty="0">
                <a:latin typeface="Tahoma"/>
                <a:cs typeface="Tahoma"/>
              </a:rPr>
              <a:t>&gt;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23 – 2</a:t>
            </a:r>
            <a:r>
              <a:rPr sz="1400" spc="-110" dirty="0">
                <a:latin typeface="Tahoma"/>
                <a:cs typeface="Tahoma"/>
              </a:rPr>
              <a:t>7</a:t>
            </a:r>
            <a:r>
              <a:rPr sz="1400" spc="-5" dirty="0">
                <a:latin typeface="Tahoma"/>
                <a:cs typeface="Tahoma"/>
              </a:rPr>
              <a:t>.5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400" spc="-5" dirty="0">
                <a:latin typeface="Tahoma"/>
                <a:cs typeface="Tahoma"/>
              </a:rPr>
              <a:t>&gt;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2</a:t>
            </a:r>
            <a:r>
              <a:rPr sz="1400" spc="-110" dirty="0">
                <a:latin typeface="Tahoma"/>
                <a:cs typeface="Tahoma"/>
              </a:rPr>
              <a:t>7</a:t>
            </a:r>
            <a:r>
              <a:rPr sz="1400" spc="-5" dirty="0">
                <a:latin typeface="Tahoma"/>
                <a:cs typeface="Tahoma"/>
              </a:rPr>
              <a:t>.5</a:t>
            </a:r>
            <a:endParaRPr sz="1400">
              <a:latin typeface="Tahoma"/>
              <a:cs typeface="Tahoma"/>
            </a:endParaRPr>
          </a:p>
          <a:p>
            <a:pPr marL="299085" marR="182880" indent="-222885">
              <a:lnSpc>
                <a:spcPct val="100000"/>
              </a:lnSpc>
            </a:pPr>
            <a:r>
              <a:rPr sz="1400" spc="-60" dirty="0">
                <a:latin typeface="Tahoma"/>
                <a:cs typeface="Tahoma"/>
              </a:rPr>
              <a:t>W</a:t>
            </a:r>
            <a:r>
              <a:rPr sz="1400" spc="-5" dirty="0">
                <a:latin typeface="Tahoma"/>
                <a:cs typeface="Tahoma"/>
              </a:rPr>
              <a:t>aist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measu</a:t>
            </a:r>
            <a:r>
              <a:rPr sz="1400" spc="-15" dirty="0">
                <a:latin typeface="Tahoma"/>
                <a:cs typeface="Tahoma"/>
              </a:rPr>
              <a:t>r</a:t>
            </a:r>
            <a:r>
              <a:rPr sz="1400" spc="-1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ent </a:t>
            </a:r>
            <a:r>
              <a:rPr sz="1400" spc="-5" dirty="0">
                <a:latin typeface="Tahoma"/>
                <a:cs typeface="Tahoma"/>
              </a:rPr>
              <a:t>male&lt;=90cm , </a:t>
            </a:r>
            <a:r>
              <a:rPr sz="1400" spc="-20" dirty="0">
                <a:latin typeface="Tahoma"/>
                <a:cs typeface="Tahoma"/>
              </a:rPr>
              <a:t>f</a:t>
            </a:r>
            <a:r>
              <a:rPr sz="1400" spc="-1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male&lt;=80cm male&gt;90cm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, </a:t>
            </a:r>
            <a:r>
              <a:rPr sz="1400" spc="-25" dirty="0">
                <a:latin typeface="Tahoma"/>
                <a:cs typeface="Tahoma"/>
              </a:rPr>
              <a:t>f</a:t>
            </a:r>
            <a:r>
              <a:rPr sz="1400" spc="-1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male&gt;80cm</a:t>
            </a:r>
            <a:endParaRPr sz="1400">
              <a:latin typeface="Tahoma"/>
              <a:cs typeface="Tahoma"/>
            </a:endParaRPr>
          </a:p>
          <a:p>
            <a:pPr marL="354965" marR="1676400" indent="-278130">
              <a:lnSpc>
                <a:spcPct val="100000"/>
              </a:lnSpc>
            </a:pPr>
            <a:r>
              <a:rPr sz="1400" spc="-5" dirty="0">
                <a:latin typeface="Tahoma"/>
                <a:cs typeface="Tahoma"/>
              </a:rPr>
              <a:t>Blood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P</a:t>
            </a:r>
            <a:r>
              <a:rPr sz="1400" spc="-15" dirty="0">
                <a:latin typeface="Tahoma"/>
                <a:cs typeface="Tahoma"/>
              </a:rPr>
              <a:t>r</a:t>
            </a:r>
            <a:r>
              <a:rPr sz="1400" spc="-10" dirty="0">
                <a:latin typeface="Tahoma"/>
                <a:cs typeface="Tahoma"/>
              </a:rPr>
              <a:t>essure </a:t>
            </a:r>
            <a:r>
              <a:rPr sz="1400" spc="-95" dirty="0">
                <a:latin typeface="Tahoma"/>
                <a:cs typeface="Tahoma"/>
              </a:rPr>
              <a:t>Y</a:t>
            </a:r>
            <a:r>
              <a:rPr sz="1400" spc="-10" dirty="0">
                <a:latin typeface="Tahoma"/>
                <a:cs typeface="Tahoma"/>
              </a:rPr>
              <a:t>es</a:t>
            </a:r>
            <a:endParaRPr sz="1400">
              <a:latin typeface="Tahoma"/>
              <a:cs typeface="Tahoma"/>
            </a:endParaRPr>
          </a:p>
          <a:p>
            <a:pPr marR="1878964" algn="ctr">
              <a:lnSpc>
                <a:spcPct val="100000"/>
              </a:lnSpc>
            </a:pPr>
            <a:r>
              <a:rPr sz="1400" spc="-5" dirty="0">
                <a:latin typeface="Tahoma"/>
                <a:cs typeface="Tahoma"/>
              </a:rPr>
              <a:t>No</a:t>
            </a:r>
            <a:endParaRPr sz="1400">
              <a:latin typeface="Tahoma"/>
              <a:cs typeface="Tahoma"/>
            </a:endParaRPr>
          </a:p>
          <a:p>
            <a:pPr marL="299085" marR="1591310" indent="-222885">
              <a:lnSpc>
                <a:spcPct val="100000"/>
              </a:lnSpc>
            </a:pPr>
            <a:r>
              <a:rPr sz="1400" spc="-5" dirty="0">
                <a:solidFill>
                  <a:srgbClr val="FF0000"/>
                </a:solidFill>
                <a:latin typeface="Tahoma"/>
                <a:cs typeface="Tahoma"/>
              </a:rPr>
              <a:t>Alcohol</a:t>
            </a:r>
            <a:r>
              <a:rPr sz="1400" spc="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Tahoma"/>
                <a:cs typeface="Tahoma"/>
              </a:rPr>
              <a:t>drinking </a:t>
            </a:r>
            <a:r>
              <a:rPr sz="1400" spc="-95" dirty="0">
                <a:solidFill>
                  <a:srgbClr val="FF0000"/>
                </a:solidFill>
                <a:latin typeface="Tahoma"/>
                <a:cs typeface="Tahoma"/>
              </a:rPr>
              <a:t>Y</a:t>
            </a:r>
            <a:r>
              <a:rPr sz="1400" spc="-10" dirty="0">
                <a:solidFill>
                  <a:srgbClr val="FF0000"/>
                </a:solidFill>
                <a:latin typeface="Tahoma"/>
                <a:cs typeface="Tahoma"/>
              </a:rPr>
              <a:t>es</a:t>
            </a:r>
            <a:endParaRPr sz="1400">
              <a:latin typeface="Tahoma"/>
              <a:cs typeface="Tahoma"/>
            </a:endParaRPr>
          </a:p>
          <a:p>
            <a:pPr marL="76835" marR="2167890" indent="-10795" algn="ctr">
              <a:lnSpc>
                <a:spcPct val="100000"/>
              </a:lnSpc>
            </a:pPr>
            <a:r>
              <a:rPr sz="1400" spc="-5" dirty="0">
                <a:solidFill>
                  <a:srgbClr val="FF0000"/>
                </a:solidFill>
                <a:latin typeface="Tahoma"/>
                <a:cs typeface="Tahoma"/>
              </a:rPr>
              <a:t>No </a:t>
            </a:r>
            <a:r>
              <a:rPr sz="1400" spc="-10" dirty="0">
                <a:solidFill>
                  <a:srgbClr val="FF0000"/>
                </a:solidFill>
                <a:latin typeface="Tahoma"/>
                <a:cs typeface="Tahoma"/>
              </a:rPr>
              <a:t>Sm</a:t>
            </a:r>
            <a:r>
              <a:rPr sz="1400" spc="-5" dirty="0">
                <a:solidFill>
                  <a:srgbClr val="FF0000"/>
                </a:solidFill>
                <a:latin typeface="Tahoma"/>
                <a:cs typeface="Tahoma"/>
              </a:rPr>
              <a:t>oking </a:t>
            </a:r>
            <a:r>
              <a:rPr sz="1400" spc="-95" dirty="0">
                <a:solidFill>
                  <a:srgbClr val="FF0000"/>
                </a:solidFill>
                <a:latin typeface="Tahoma"/>
                <a:cs typeface="Tahoma"/>
              </a:rPr>
              <a:t>Y</a:t>
            </a:r>
            <a:r>
              <a:rPr sz="1400" spc="-10" dirty="0">
                <a:solidFill>
                  <a:srgbClr val="FF0000"/>
                </a:solidFill>
                <a:latin typeface="Tahoma"/>
                <a:cs typeface="Tahoma"/>
              </a:rPr>
              <a:t>es</a:t>
            </a:r>
            <a:endParaRPr sz="1400">
              <a:latin typeface="Tahoma"/>
              <a:cs typeface="Tahoma"/>
            </a:endParaRPr>
          </a:p>
          <a:p>
            <a:pPr marL="76835" marR="2251710" indent="222250">
              <a:lnSpc>
                <a:spcPct val="100000"/>
              </a:lnSpc>
            </a:pPr>
            <a:r>
              <a:rPr sz="1400" spc="-5" dirty="0">
                <a:solidFill>
                  <a:srgbClr val="FF0000"/>
                </a:solidFill>
                <a:latin typeface="Tahoma"/>
                <a:cs typeface="Tahoma"/>
              </a:rPr>
              <a:t>No </a:t>
            </a:r>
            <a:r>
              <a:rPr sz="1400" spc="-10" dirty="0">
                <a:latin typeface="Tahoma"/>
                <a:cs typeface="Tahoma"/>
              </a:rPr>
              <a:t>G</a:t>
            </a:r>
            <a:r>
              <a:rPr sz="1400" spc="-5" dirty="0">
                <a:latin typeface="Tahoma"/>
                <a:cs typeface="Tahoma"/>
              </a:rPr>
              <a:t>enetic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400" spc="-95" dirty="0">
                <a:latin typeface="Tahoma"/>
                <a:cs typeface="Tahoma"/>
              </a:rPr>
              <a:t>Y</a:t>
            </a:r>
            <a:r>
              <a:rPr sz="1400" spc="-10" dirty="0">
                <a:latin typeface="Tahoma"/>
                <a:cs typeface="Tahoma"/>
              </a:rPr>
              <a:t>es</a:t>
            </a:r>
            <a:endParaRPr sz="1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No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84879" y="516890"/>
            <a:ext cx="2559050" cy="429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ahoma"/>
                <a:cs typeface="Tahoma"/>
              </a:rPr>
              <a:t>SCEENIN</a:t>
            </a:r>
            <a:r>
              <a:rPr sz="2800" dirty="0">
                <a:latin typeface="Tahoma"/>
                <a:cs typeface="Tahoma"/>
              </a:rPr>
              <a:t>G</a:t>
            </a:r>
            <a:r>
              <a:rPr sz="2800" spc="30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RISK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8422" y="331723"/>
            <a:ext cx="2691765" cy="280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0" spc="-5" dirty="0">
                <a:latin typeface="Tahoma"/>
                <a:cs typeface="Tahoma"/>
              </a:rPr>
              <a:t>Healt</a:t>
            </a:r>
            <a:r>
              <a:rPr sz="1800" b="0" dirty="0">
                <a:latin typeface="Tahoma"/>
                <a:cs typeface="Tahoma"/>
              </a:rPr>
              <a:t>h</a:t>
            </a:r>
            <a:r>
              <a:rPr sz="1800" b="0" spc="5" dirty="0">
                <a:latin typeface="Tahoma"/>
                <a:cs typeface="Tahoma"/>
              </a:rPr>
              <a:t> </a:t>
            </a:r>
            <a:r>
              <a:rPr sz="1800" b="0" spc="-90" dirty="0">
                <a:latin typeface="Tahoma"/>
                <a:cs typeface="Tahoma"/>
              </a:rPr>
              <a:t>V</a:t>
            </a:r>
            <a:r>
              <a:rPr sz="1800" b="0" dirty="0">
                <a:latin typeface="Tahoma"/>
                <a:cs typeface="Tahoma"/>
              </a:rPr>
              <a:t>olu</a:t>
            </a:r>
            <a:r>
              <a:rPr sz="1800" b="0" spc="-5" dirty="0">
                <a:latin typeface="Tahoma"/>
                <a:cs typeface="Tahoma"/>
              </a:rPr>
              <a:t>nt</a:t>
            </a:r>
            <a:r>
              <a:rPr sz="1800" b="0" spc="-10" dirty="0">
                <a:latin typeface="Tahoma"/>
                <a:cs typeface="Tahoma"/>
              </a:rPr>
              <a:t>a</a:t>
            </a:r>
            <a:r>
              <a:rPr sz="1800" b="0" spc="-5" dirty="0">
                <a:latin typeface="Tahoma"/>
                <a:cs typeface="Tahoma"/>
              </a:rPr>
              <a:t>r</a:t>
            </a:r>
            <a:r>
              <a:rPr sz="1800" b="0" dirty="0">
                <a:latin typeface="Tahoma"/>
                <a:cs typeface="Tahoma"/>
              </a:rPr>
              <a:t>y </a:t>
            </a:r>
            <a:r>
              <a:rPr sz="1800" b="0" spc="-5" dirty="0">
                <a:latin typeface="Tahoma"/>
                <a:cs typeface="Tahoma"/>
              </a:rPr>
              <a:t>we</a:t>
            </a:r>
            <a:r>
              <a:rPr sz="1800" b="0" spc="5" dirty="0">
                <a:latin typeface="Tahoma"/>
                <a:cs typeface="Tahoma"/>
              </a:rPr>
              <a:t>l</a:t>
            </a:r>
            <a:r>
              <a:rPr sz="1800" b="0" spc="-5" dirty="0">
                <a:latin typeface="Tahoma"/>
                <a:cs typeface="Tahoma"/>
              </a:rPr>
              <a:t>l</a:t>
            </a:r>
            <a:r>
              <a:rPr sz="1800" b="0" dirty="0">
                <a:latin typeface="Tahoma"/>
                <a:cs typeface="Tahoma"/>
              </a:rPr>
              <a:t> </a:t>
            </a:r>
            <a:r>
              <a:rPr sz="1800" b="0" spc="-10" dirty="0">
                <a:latin typeface="Tahoma"/>
                <a:cs typeface="Tahoma"/>
              </a:rPr>
              <a:t>t</a:t>
            </a:r>
            <a:r>
              <a:rPr sz="1800" b="0" spc="-35" dirty="0">
                <a:latin typeface="Tahoma"/>
                <a:cs typeface="Tahoma"/>
              </a:rPr>
              <a:t>r</a:t>
            </a:r>
            <a:r>
              <a:rPr sz="1800" b="0" dirty="0">
                <a:latin typeface="Tahoma"/>
                <a:cs typeface="Tahoma"/>
              </a:rPr>
              <a:t>ain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07891" y="2708910"/>
            <a:ext cx="864235" cy="738505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44450" rIns="0" bIns="0" rtlCol="0">
            <a:spAutoFit/>
          </a:bodyPr>
          <a:lstStyle/>
          <a:p>
            <a:pPr marL="91440" marR="175260" algn="just">
              <a:lnSpc>
                <a:spcPct val="100000"/>
              </a:lnSpc>
              <a:spcBef>
                <a:spcPts val="350"/>
              </a:spcBef>
            </a:pP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asting plasma gluco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50335" y="3112389"/>
            <a:ext cx="67945" cy="99060"/>
          </a:xfrm>
          <a:custGeom>
            <a:avLst/>
            <a:gdLst/>
            <a:ahLst/>
            <a:cxnLst/>
            <a:rect l="l" t="t" r="r" b="b"/>
            <a:pathLst>
              <a:path w="67945" h="99060">
                <a:moveTo>
                  <a:pt x="67817" y="0"/>
                </a:moveTo>
                <a:lnTo>
                  <a:pt x="0" y="0"/>
                </a:lnTo>
                <a:lnTo>
                  <a:pt x="0" y="98551"/>
                </a:lnTo>
                <a:lnTo>
                  <a:pt x="67817" y="98551"/>
                </a:lnTo>
                <a:lnTo>
                  <a:pt x="6781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78453" y="3044570"/>
            <a:ext cx="212090" cy="67945"/>
          </a:xfrm>
          <a:custGeom>
            <a:avLst/>
            <a:gdLst/>
            <a:ahLst/>
            <a:cxnLst/>
            <a:rect l="l" t="t" r="r" b="b"/>
            <a:pathLst>
              <a:path w="212089" h="67944">
                <a:moveTo>
                  <a:pt x="211582" y="0"/>
                </a:moveTo>
                <a:lnTo>
                  <a:pt x="0" y="0"/>
                </a:lnTo>
                <a:lnTo>
                  <a:pt x="0" y="67817"/>
                </a:lnTo>
                <a:lnTo>
                  <a:pt x="211582" y="67817"/>
                </a:lnTo>
                <a:lnTo>
                  <a:pt x="21158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50335" y="2946019"/>
            <a:ext cx="67945" cy="99060"/>
          </a:xfrm>
          <a:custGeom>
            <a:avLst/>
            <a:gdLst/>
            <a:ahLst/>
            <a:cxnLst/>
            <a:rect l="l" t="t" r="r" b="b"/>
            <a:pathLst>
              <a:path w="67945" h="99060">
                <a:moveTo>
                  <a:pt x="67817" y="0"/>
                </a:moveTo>
                <a:lnTo>
                  <a:pt x="0" y="0"/>
                </a:lnTo>
                <a:lnTo>
                  <a:pt x="0" y="98551"/>
                </a:lnTo>
                <a:lnTo>
                  <a:pt x="67817" y="98551"/>
                </a:lnTo>
                <a:lnTo>
                  <a:pt x="6781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78453" y="2946019"/>
            <a:ext cx="212090" cy="265430"/>
          </a:xfrm>
          <a:custGeom>
            <a:avLst/>
            <a:gdLst/>
            <a:ahLst/>
            <a:cxnLst/>
            <a:rect l="l" t="t" r="r" b="b"/>
            <a:pathLst>
              <a:path w="212089" h="265430">
                <a:moveTo>
                  <a:pt x="0" y="98551"/>
                </a:moveTo>
                <a:lnTo>
                  <a:pt x="71882" y="98551"/>
                </a:lnTo>
                <a:lnTo>
                  <a:pt x="71882" y="0"/>
                </a:lnTo>
                <a:lnTo>
                  <a:pt x="139700" y="0"/>
                </a:lnTo>
                <a:lnTo>
                  <a:pt x="139700" y="98551"/>
                </a:lnTo>
                <a:lnTo>
                  <a:pt x="211582" y="98551"/>
                </a:lnTo>
                <a:lnTo>
                  <a:pt x="211582" y="166369"/>
                </a:lnTo>
                <a:lnTo>
                  <a:pt x="139700" y="166369"/>
                </a:lnTo>
                <a:lnTo>
                  <a:pt x="139700" y="264921"/>
                </a:lnTo>
                <a:lnTo>
                  <a:pt x="71882" y="264921"/>
                </a:lnTo>
                <a:lnTo>
                  <a:pt x="71882" y="166369"/>
                </a:lnTo>
                <a:lnTo>
                  <a:pt x="0" y="166369"/>
                </a:lnTo>
                <a:lnTo>
                  <a:pt x="0" y="98551"/>
                </a:lnTo>
                <a:close/>
              </a:path>
            </a:pathLst>
          </a:custGeom>
          <a:ln w="25146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40427" y="1485519"/>
            <a:ext cx="635" cy="3240405"/>
          </a:xfrm>
          <a:custGeom>
            <a:avLst/>
            <a:gdLst/>
            <a:ahLst/>
            <a:cxnLst/>
            <a:rect l="l" t="t" r="r" b="b"/>
            <a:pathLst>
              <a:path w="635" h="3240404">
                <a:moveTo>
                  <a:pt x="0" y="0"/>
                </a:moveTo>
                <a:lnTo>
                  <a:pt x="253" y="3240404"/>
                </a:lnTo>
              </a:path>
            </a:pathLst>
          </a:custGeom>
          <a:ln w="9906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71669" y="2412110"/>
            <a:ext cx="432434" cy="76200"/>
          </a:xfrm>
          <a:custGeom>
            <a:avLst/>
            <a:gdLst/>
            <a:ahLst/>
            <a:cxnLst/>
            <a:rect l="l" t="t" r="r" b="b"/>
            <a:pathLst>
              <a:path w="432435" h="76200">
                <a:moveTo>
                  <a:pt x="355853" y="0"/>
                </a:moveTo>
                <a:lnTo>
                  <a:pt x="355853" y="76200"/>
                </a:lnTo>
                <a:lnTo>
                  <a:pt x="419353" y="44450"/>
                </a:lnTo>
                <a:lnTo>
                  <a:pt x="368553" y="44450"/>
                </a:lnTo>
                <a:lnTo>
                  <a:pt x="368553" y="31750"/>
                </a:lnTo>
                <a:lnTo>
                  <a:pt x="419353" y="31750"/>
                </a:lnTo>
                <a:lnTo>
                  <a:pt x="355853" y="0"/>
                </a:lnTo>
                <a:close/>
              </a:path>
              <a:path w="432435" h="76200">
                <a:moveTo>
                  <a:pt x="35585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55853" y="44450"/>
                </a:lnTo>
                <a:lnTo>
                  <a:pt x="355853" y="31750"/>
                </a:lnTo>
                <a:close/>
              </a:path>
              <a:path w="432435" h="76200">
                <a:moveTo>
                  <a:pt x="419353" y="31750"/>
                </a:moveTo>
                <a:lnTo>
                  <a:pt x="368553" y="31750"/>
                </a:lnTo>
                <a:lnTo>
                  <a:pt x="368553" y="44450"/>
                </a:lnTo>
                <a:lnTo>
                  <a:pt x="419353" y="44450"/>
                </a:lnTo>
                <a:lnTo>
                  <a:pt x="432053" y="38100"/>
                </a:lnTo>
                <a:lnTo>
                  <a:pt x="419353" y="3175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40427" y="3609975"/>
            <a:ext cx="432434" cy="76200"/>
          </a:xfrm>
          <a:custGeom>
            <a:avLst/>
            <a:gdLst/>
            <a:ahLst/>
            <a:cxnLst/>
            <a:rect l="l" t="t" r="r" b="b"/>
            <a:pathLst>
              <a:path w="432435" h="76200">
                <a:moveTo>
                  <a:pt x="355853" y="0"/>
                </a:moveTo>
                <a:lnTo>
                  <a:pt x="355853" y="76200"/>
                </a:lnTo>
                <a:lnTo>
                  <a:pt x="419353" y="44450"/>
                </a:lnTo>
                <a:lnTo>
                  <a:pt x="368553" y="44450"/>
                </a:lnTo>
                <a:lnTo>
                  <a:pt x="368553" y="31750"/>
                </a:lnTo>
                <a:lnTo>
                  <a:pt x="419353" y="31750"/>
                </a:lnTo>
                <a:lnTo>
                  <a:pt x="355853" y="0"/>
                </a:lnTo>
                <a:close/>
              </a:path>
              <a:path w="432435" h="76200">
                <a:moveTo>
                  <a:pt x="35585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55853" y="44450"/>
                </a:lnTo>
                <a:lnTo>
                  <a:pt x="355853" y="31750"/>
                </a:lnTo>
                <a:close/>
              </a:path>
              <a:path w="432435" h="76200">
                <a:moveTo>
                  <a:pt x="419353" y="31750"/>
                </a:moveTo>
                <a:lnTo>
                  <a:pt x="368553" y="31750"/>
                </a:lnTo>
                <a:lnTo>
                  <a:pt x="368553" y="44450"/>
                </a:lnTo>
                <a:lnTo>
                  <a:pt x="419353" y="44450"/>
                </a:lnTo>
                <a:lnTo>
                  <a:pt x="432053" y="38100"/>
                </a:lnTo>
                <a:lnTo>
                  <a:pt x="419353" y="3175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940427" y="4687442"/>
            <a:ext cx="432434" cy="76200"/>
          </a:xfrm>
          <a:custGeom>
            <a:avLst/>
            <a:gdLst/>
            <a:ahLst/>
            <a:cxnLst/>
            <a:rect l="l" t="t" r="r" b="b"/>
            <a:pathLst>
              <a:path w="432435" h="76200">
                <a:moveTo>
                  <a:pt x="355853" y="0"/>
                </a:moveTo>
                <a:lnTo>
                  <a:pt x="355853" y="76199"/>
                </a:lnTo>
                <a:lnTo>
                  <a:pt x="419353" y="44449"/>
                </a:lnTo>
                <a:lnTo>
                  <a:pt x="368553" y="44449"/>
                </a:lnTo>
                <a:lnTo>
                  <a:pt x="368553" y="31749"/>
                </a:lnTo>
                <a:lnTo>
                  <a:pt x="419353" y="31749"/>
                </a:lnTo>
                <a:lnTo>
                  <a:pt x="355853" y="0"/>
                </a:lnTo>
                <a:close/>
              </a:path>
              <a:path w="432435" h="76200">
                <a:moveTo>
                  <a:pt x="355853" y="31749"/>
                </a:moveTo>
                <a:lnTo>
                  <a:pt x="0" y="31749"/>
                </a:lnTo>
                <a:lnTo>
                  <a:pt x="0" y="44449"/>
                </a:lnTo>
                <a:lnTo>
                  <a:pt x="355853" y="44449"/>
                </a:lnTo>
                <a:lnTo>
                  <a:pt x="355853" y="31749"/>
                </a:lnTo>
                <a:close/>
              </a:path>
              <a:path w="432435" h="76200">
                <a:moveTo>
                  <a:pt x="419353" y="31749"/>
                </a:moveTo>
                <a:lnTo>
                  <a:pt x="368553" y="31749"/>
                </a:lnTo>
                <a:lnTo>
                  <a:pt x="368553" y="44449"/>
                </a:lnTo>
                <a:lnTo>
                  <a:pt x="419353" y="44449"/>
                </a:lnTo>
                <a:lnTo>
                  <a:pt x="432053" y="38099"/>
                </a:lnTo>
                <a:lnTo>
                  <a:pt x="419353" y="3174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66765" y="1154430"/>
            <a:ext cx="956310" cy="6156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56097" y="1151382"/>
            <a:ext cx="896112" cy="6690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412866" y="1180719"/>
            <a:ext cx="864235" cy="523875"/>
          </a:xfrm>
          <a:prstGeom prst="rect">
            <a:avLst/>
          </a:prstGeom>
          <a:solidFill>
            <a:srgbClr val="00AF50"/>
          </a:solidFill>
          <a:ln w="9906">
            <a:solidFill>
              <a:srgbClr val="97B853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86360" marR="216535">
              <a:lnSpc>
                <a:spcPct val="100000"/>
              </a:lnSpc>
              <a:spcBef>
                <a:spcPts val="309"/>
              </a:spcBef>
            </a:pP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4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risk 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spc="-5" dirty="0">
                <a:solidFill>
                  <a:srgbClr val="FFFFFF"/>
                </a:solidFill>
                <a:latin typeface="Tahoma"/>
                <a:cs typeface="Tahoma"/>
              </a:rPr>
              <a:t>oup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354573" y="2142744"/>
            <a:ext cx="956310" cy="6156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43905" y="2140457"/>
            <a:ext cx="751331" cy="6690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00675" y="2169032"/>
            <a:ext cx="864108" cy="5234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400675" y="2169032"/>
            <a:ext cx="864235" cy="523875"/>
          </a:xfrm>
          <a:prstGeom prst="rect">
            <a:avLst/>
          </a:prstGeom>
          <a:ln w="9906">
            <a:solidFill>
              <a:srgbClr val="97B853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86360" marR="304800">
              <a:lnSpc>
                <a:spcPct val="100000"/>
              </a:lnSpc>
              <a:spcBef>
                <a:spcPts val="315"/>
              </a:spcBef>
            </a:pPr>
            <a:r>
              <a:rPr sz="1400" spc="-5" dirty="0">
                <a:latin typeface="Tahoma"/>
                <a:cs typeface="Tahoma"/>
              </a:rPr>
              <a:t>Risk g</a:t>
            </a:r>
            <a:r>
              <a:rPr sz="1400" spc="-10" dirty="0">
                <a:latin typeface="Tahoma"/>
                <a:cs typeface="Tahoma"/>
              </a:rPr>
              <a:t>r</a:t>
            </a:r>
            <a:r>
              <a:rPr sz="1400" spc="-5" dirty="0">
                <a:latin typeface="Tahoma"/>
                <a:cs typeface="Tahoma"/>
              </a:rPr>
              <a:t>oup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326379" y="3259073"/>
            <a:ext cx="1395983" cy="8305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15711" y="3256026"/>
            <a:ext cx="1274064" cy="8823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44009" y="2925698"/>
            <a:ext cx="288290" cy="360045"/>
          </a:xfrm>
          <a:custGeom>
            <a:avLst/>
            <a:gdLst/>
            <a:ahLst/>
            <a:cxnLst/>
            <a:rect l="l" t="t" r="r" b="b"/>
            <a:pathLst>
              <a:path w="288289" h="360045">
                <a:moveTo>
                  <a:pt x="144017" y="0"/>
                </a:moveTo>
                <a:lnTo>
                  <a:pt x="144017" y="89915"/>
                </a:lnTo>
                <a:lnTo>
                  <a:pt x="0" y="89915"/>
                </a:lnTo>
                <a:lnTo>
                  <a:pt x="0" y="269748"/>
                </a:lnTo>
                <a:lnTo>
                  <a:pt x="144017" y="269748"/>
                </a:lnTo>
                <a:lnTo>
                  <a:pt x="144017" y="359663"/>
                </a:lnTo>
                <a:lnTo>
                  <a:pt x="288036" y="179831"/>
                </a:lnTo>
                <a:lnTo>
                  <a:pt x="14401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644009" y="2925698"/>
            <a:ext cx="288290" cy="360045"/>
          </a:xfrm>
          <a:custGeom>
            <a:avLst/>
            <a:gdLst/>
            <a:ahLst/>
            <a:cxnLst/>
            <a:rect l="l" t="t" r="r" b="b"/>
            <a:pathLst>
              <a:path w="288289" h="360045">
                <a:moveTo>
                  <a:pt x="0" y="89915"/>
                </a:moveTo>
                <a:lnTo>
                  <a:pt x="144017" y="89915"/>
                </a:lnTo>
                <a:lnTo>
                  <a:pt x="144017" y="0"/>
                </a:lnTo>
                <a:lnTo>
                  <a:pt x="288036" y="179831"/>
                </a:lnTo>
                <a:lnTo>
                  <a:pt x="144017" y="359663"/>
                </a:lnTo>
                <a:lnTo>
                  <a:pt x="144017" y="269748"/>
                </a:lnTo>
                <a:lnTo>
                  <a:pt x="0" y="269748"/>
                </a:lnTo>
                <a:lnTo>
                  <a:pt x="0" y="89915"/>
                </a:lnTo>
                <a:close/>
              </a:path>
            </a:pathLst>
          </a:custGeom>
          <a:ln w="25146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947284" y="1447419"/>
            <a:ext cx="432434" cy="76200"/>
          </a:xfrm>
          <a:custGeom>
            <a:avLst/>
            <a:gdLst/>
            <a:ahLst/>
            <a:cxnLst/>
            <a:rect l="l" t="t" r="r" b="b"/>
            <a:pathLst>
              <a:path w="432435" h="76200">
                <a:moveTo>
                  <a:pt x="355853" y="0"/>
                </a:moveTo>
                <a:lnTo>
                  <a:pt x="355853" y="76200"/>
                </a:lnTo>
                <a:lnTo>
                  <a:pt x="419353" y="44450"/>
                </a:lnTo>
                <a:lnTo>
                  <a:pt x="368553" y="44450"/>
                </a:lnTo>
                <a:lnTo>
                  <a:pt x="368553" y="31750"/>
                </a:lnTo>
                <a:lnTo>
                  <a:pt x="419353" y="31750"/>
                </a:lnTo>
                <a:lnTo>
                  <a:pt x="355853" y="0"/>
                </a:lnTo>
                <a:close/>
              </a:path>
              <a:path w="432435" h="76200">
                <a:moveTo>
                  <a:pt x="35585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55853" y="44450"/>
                </a:lnTo>
                <a:lnTo>
                  <a:pt x="355853" y="31750"/>
                </a:lnTo>
                <a:close/>
              </a:path>
              <a:path w="432435" h="76200">
                <a:moveTo>
                  <a:pt x="419353" y="31750"/>
                </a:moveTo>
                <a:lnTo>
                  <a:pt x="368553" y="31750"/>
                </a:lnTo>
                <a:lnTo>
                  <a:pt x="368553" y="44450"/>
                </a:lnTo>
                <a:lnTo>
                  <a:pt x="419353" y="44450"/>
                </a:lnTo>
                <a:lnTo>
                  <a:pt x="432053" y="38100"/>
                </a:lnTo>
                <a:lnTo>
                  <a:pt x="419353" y="3175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24828" y="2103120"/>
            <a:ext cx="1796796" cy="8305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614159" y="2100072"/>
            <a:ext cx="1689353" cy="8823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670929" y="2129408"/>
            <a:ext cx="1704594" cy="73837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670929" y="2129408"/>
            <a:ext cx="1704975" cy="738505"/>
          </a:xfrm>
          <a:prstGeom prst="rect">
            <a:avLst/>
          </a:prstGeom>
          <a:ln w="9906">
            <a:solidFill>
              <a:srgbClr val="BD4A47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86360" marR="265430">
              <a:lnSpc>
                <a:spcPct val="100000"/>
              </a:lnSpc>
              <a:spcBef>
                <a:spcPts val="310"/>
              </a:spcBef>
            </a:pPr>
            <a:r>
              <a:rPr sz="1400" spc="-5" dirty="0">
                <a:latin typeface="Tahoma"/>
                <a:cs typeface="Tahoma"/>
              </a:rPr>
              <a:t>Cl</a:t>
            </a:r>
            <a:r>
              <a:rPr sz="1400" spc="-10" dirty="0">
                <a:latin typeface="Tahoma"/>
                <a:cs typeface="Tahoma"/>
              </a:rPr>
              <a:t>i</a:t>
            </a:r>
            <a:r>
              <a:rPr sz="1400" spc="-5" dirty="0">
                <a:latin typeface="Tahoma"/>
                <a:cs typeface="Tahoma"/>
              </a:rPr>
              <a:t>nic</a:t>
            </a:r>
            <a:r>
              <a:rPr sz="1400" spc="1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</a:t>
            </a:r>
            <a:r>
              <a:rPr sz="1400" spc="-40" dirty="0">
                <a:latin typeface="Tahoma"/>
                <a:cs typeface="Tahoma"/>
              </a:rPr>
              <a:t>P</a:t>
            </a:r>
            <a:r>
              <a:rPr sz="1400" spc="-5" dirty="0">
                <a:latin typeface="Tahoma"/>
                <a:cs typeface="Tahoma"/>
              </a:rPr>
              <a:t>AC : </a:t>
            </a:r>
            <a:r>
              <a:rPr sz="1400" spc="-10" dirty="0">
                <a:latin typeface="Tahoma"/>
                <a:cs typeface="Tahoma"/>
              </a:rPr>
              <a:t>Die</a:t>
            </a:r>
            <a:r>
              <a:rPr sz="1400" spc="-5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and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P</a:t>
            </a:r>
            <a:r>
              <a:rPr sz="1400" spc="-20" dirty="0">
                <a:latin typeface="Tahoma"/>
                <a:cs typeface="Tahoma"/>
              </a:rPr>
              <a:t>h</a:t>
            </a:r>
            <a:r>
              <a:rPr sz="1400" spc="-10" dirty="0">
                <a:latin typeface="Tahoma"/>
                <a:cs typeface="Tahoma"/>
              </a:rPr>
              <a:t>ysical </a:t>
            </a:r>
            <a:r>
              <a:rPr sz="1400" spc="-5" dirty="0">
                <a:latin typeface="Tahoma"/>
                <a:cs typeface="Tahoma"/>
              </a:rPr>
              <a:t>Ac</a:t>
            </a:r>
            <a:r>
              <a:rPr sz="1400" spc="-10" dirty="0">
                <a:latin typeface="Tahoma"/>
                <a:cs typeface="Tahoma"/>
              </a:rPr>
              <a:t>tivi</a:t>
            </a:r>
            <a:r>
              <a:rPr sz="1400" spc="-20" dirty="0">
                <a:latin typeface="Tahoma"/>
                <a:cs typeface="Tahoma"/>
              </a:rPr>
              <a:t>t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Cl</a:t>
            </a:r>
            <a:r>
              <a:rPr sz="1400" spc="-10" dirty="0">
                <a:latin typeface="Tahoma"/>
                <a:cs typeface="Tahoma"/>
              </a:rPr>
              <a:t>i</a:t>
            </a:r>
            <a:r>
              <a:rPr sz="1400" spc="-5" dirty="0">
                <a:latin typeface="Tahoma"/>
                <a:cs typeface="Tahoma"/>
              </a:rPr>
              <a:t>nic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961631" y="3793997"/>
            <a:ext cx="825246" cy="61569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50964" y="3790950"/>
            <a:ext cx="704850" cy="66903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07732" y="3820286"/>
            <a:ext cx="733044" cy="52349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806158" y="3865117"/>
            <a:ext cx="198755" cy="220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85420" algn="l"/>
              </a:tabLst>
            </a:pPr>
            <a:r>
              <a:rPr sz="1400" u="heavy" spc="-5" dirty="0">
                <a:latin typeface="Tahoma"/>
                <a:cs typeface="Tahoma"/>
              </a:rPr>
              <a:t> 	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007732" y="3820286"/>
            <a:ext cx="733425" cy="523875"/>
          </a:xfrm>
          <a:prstGeom prst="rect">
            <a:avLst/>
          </a:prstGeom>
          <a:ln w="9906">
            <a:solidFill>
              <a:srgbClr val="BD4A47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310"/>
              </a:spcBef>
            </a:pPr>
            <a:r>
              <a:rPr sz="1400" spc="-10" dirty="0">
                <a:latin typeface="Tahoma"/>
                <a:cs typeface="Tahoma"/>
              </a:rPr>
              <a:t>NCD</a:t>
            </a:r>
            <a:endParaRPr sz="1400">
              <a:latin typeface="Tahoma"/>
              <a:cs typeface="Tahoma"/>
            </a:endParaRPr>
          </a:p>
          <a:p>
            <a:pPr marL="86360">
              <a:lnSpc>
                <a:spcPct val="100000"/>
              </a:lnSpc>
            </a:pPr>
            <a:r>
              <a:rPr sz="1400" spc="-5" dirty="0">
                <a:latin typeface="Tahoma"/>
                <a:cs typeface="Tahoma"/>
              </a:rPr>
              <a:t>Cl</a:t>
            </a:r>
            <a:r>
              <a:rPr sz="1400" spc="-10" dirty="0">
                <a:latin typeface="Tahoma"/>
                <a:cs typeface="Tahoma"/>
              </a:rPr>
              <a:t>i</a:t>
            </a:r>
            <a:r>
              <a:rPr sz="1400" spc="-5" dirty="0">
                <a:latin typeface="Tahoma"/>
                <a:cs typeface="Tahoma"/>
              </a:rPr>
              <a:t>nic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31485" y="1843023"/>
            <a:ext cx="1847214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35" dirty="0">
                <a:latin typeface="Tahoma"/>
                <a:cs typeface="Tahoma"/>
              </a:rPr>
              <a:t>P</a:t>
            </a:r>
            <a:r>
              <a:rPr sz="1200" spc="-5" dirty="0">
                <a:latin typeface="Tahoma"/>
                <a:cs typeface="Tahoma"/>
              </a:rPr>
              <a:t>opulati</a:t>
            </a:r>
            <a:r>
              <a:rPr sz="1200" dirty="0">
                <a:latin typeface="Tahoma"/>
                <a:cs typeface="Tahoma"/>
              </a:rPr>
              <a:t>o</a:t>
            </a:r>
            <a:r>
              <a:rPr sz="1200" spc="-5" dirty="0">
                <a:latin typeface="Tahoma"/>
                <a:cs typeface="Tahoma"/>
              </a:rPr>
              <a:t>n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5" dirty="0">
                <a:latin typeface="Tahoma"/>
                <a:cs typeface="Tahoma"/>
              </a:rPr>
              <a:t>B</a:t>
            </a:r>
            <a:r>
              <a:rPr sz="1200" dirty="0">
                <a:latin typeface="Tahoma"/>
                <a:cs typeface="Tahoma"/>
              </a:rPr>
              <a:t>ased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app</a:t>
            </a:r>
            <a:r>
              <a:rPr sz="1200" spc="-10" dirty="0">
                <a:latin typeface="Tahoma"/>
                <a:cs typeface="Tahoma"/>
              </a:rPr>
              <a:t>r</a:t>
            </a:r>
            <a:r>
              <a:rPr sz="1200" dirty="0">
                <a:latin typeface="Tahoma"/>
                <a:cs typeface="Tahoma"/>
              </a:rPr>
              <a:t>oach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874767" y="4131055"/>
            <a:ext cx="48260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latin typeface="Tahoma"/>
                <a:cs typeface="Tahoma"/>
              </a:rPr>
              <a:t>Indi</a:t>
            </a:r>
            <a:r>
              <a:rPr sz="1200" dirty="0">
                <a:latin typeface="Tahoma"/>
                <a:cs typeface="Tahoma"/>
              </a:rPr>
              <a:t>v</a:t>
            </a:r>
            <a:r>
              <a:rPr sz="1200" spc="-5" dirty="0">
                <a:latin typeface="Tahoma"/>
                <a:cs typeface="Tahoma"/>
              </a:rPr>
              <a:t>id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887464" y="4430267"/>
            <a:ext cx="975994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Tahoma"/>
                <a:cs typeface="Tahoma"/>
              </a:rPr>
              <a:t>Case </a:t>
            </a:r>
            <a:r>
              <a:rPr sz="1200" spc="-5" dirty="0">
                <a:latin typeface="Tahoma"/>
                <a:cs typeface="Tahoma"/>
              </a:rPr>
              <a:t>Manager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330440" y="2843783"/>
            <a:ext cx="86995" cy="976630"/>
          </a:xfrm>
          <a:custGeom>
            <a:avLst/>
            <a:gdLst/>
            <a:ahLst/>
            <a:cxnLst/>
            <a:rect l="l" t="t" r="r" b="b"/>
            <a:pathLst>
              <a:path w="86995" h="976629">
                <a:moveTo>
                  <a:pt x="28955" y="889253"/>
                </a:moveTo>
                <a:lnTo>
                  <a:pt x="0" y="889253"/>
                </a:lnTo>
                <a:lnTo>
                  <a:pt x="43433" y="976121"/>
                </a:lnTo>
                <a:lnTo>
                  <a:pt x="79628" y="903732"/>
                </a:lnTo>
                <a:lnTo>
                  <a:pt x="28955" y="903732"/>
                </a:lnTo>
                <a:lnTo>
                  <a:pt x="28955" y="889253"/>
                </a:lnTo>
                <a:close/>
              </a:path>
              <a:path w="86995" h="976629">
                <a:moveTo>
                  <a:pt x="57911" y="72389"/>
                </a:moveTo>
                <a:lnTo>
                  <a:pt x="28955" y="72389"/>
                </a:lnTo>
                <a:lnTo>
                  <a:pt x="28955" y="903732"/>
                </a:lnTo>
                <a:lnTo>
                  <a:pt x="57911" y="903732"/>
                </a:lnTo>
                <a:lnTo>
                  <a:pt x="57911" y="72389"/>
                </a:lnTo>
                <a:close/>
              </a:path>
              <a:path w="86995" h="976629">
                <a:moveTo>
                  <a:pt x="86867" y="889253"/>
                </a:moveTo>
                <a:lnTo>
                  <a:pt x="57911" y="889253"/>
                </a:lnTo>
                <a:lnTo>
                  <a:pt x="57911" y="903732"/>
                </a:lnTo>
                <a:lnTo>
                  <a:pt x="79628" y="903732"/>
                </a:lnTo>
                <a:lnTo>
                  <a:pt x="86867" y="889253"/>
                </a:lnTo>
                <a:close/>
              </a:path>
              <a:path w="86995" h="976629">
                <a:moveTo>
                  <a:pt x="43433" y="0"/>
                </a:moveTo>
                <a:lnTo>
                  <a:pt x="0" y="86867"/>
                </a:lnTo>
                <a:lnTo>
                  <a:pt x="28955" y="86867"/>
                </a:lnTo>
                <a:lnTo>
                  <a:pt x="28955" y="72389"/>
                </a:lnTo>
                <a:lnTo>
                  <a:pt x="79628" y="72389"/>
                </a:lnTo>
                <a:lnTo>
                  <a:pt x="43433" y="0"/>
                </a:lnTo>
                <a:close/>
              </a:path>
              <a:path w="86995" h="976629">
                <a:moveTo>
                  <a:pt x="79628" y="72389"/>
                </a:moveTo>
                <a:lnTo>
                  <a:pt x="57911" y="72389"/>
                </a:lnTo>
                <a:lnTo>
                  <a:pt x="57911" y="86867"/>
                </a:lnTo>
                <a:lnTo>
                  <a:pt x="86867" y="86867"/>
                </a:lnTo>
                <a:lnTo>
                  <a:pt x="79628" y="7238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264783" y="2393060"/>
            <a:ext cx="406400" cy="76200"/>
          </a:xfrm>
          <a:custGeom>
            <a:avLst/>
            <a:gdLst/>
            <a:ahLst/>
            <a:cxnLst/>
            <a:rect l="l" t="t" r="r" b="b"/>
            <a:pathLst>
              <a:path w="406400" h="76200">
                <a:moveTo>
                  <a:pt x="330072" y="0"/>
                </a:moveTo>
                <a:lnTo>
                  <a:pt x="330072" y="76200"/>
                </a:lnTo>
                <a:lnTo>
                  <a:pt x="393572" y="44450"/>
                </a:lnTo>
                <a:lnTo>
                  <a:pt x="342772" y="44450"/>
                </a:lnTo>
                <a:lnTo>
                  <a:pt x="342772" y="31750"/>
                </a:lnTo>
                <a:lnTo>
                  <a:pt x="393572" y="31750"/>
                </a:lnTo>
                <a:lnTo>
                  <a:pt x="330072" y="0"/>
                </a:lnTo>
                <a:close/>
              </a:path>
              <a:path w="406400" h="76200">
                <a:moveTo>
                  <a:pt x="33007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30072" y="44450"/>
                </a:lnTo>
                <a:lnTo>
                  <a:pt x="330072" y="31750"/>
                </a:lnTo>
                <a:close/>
              </a:path>
              <a:path w="406400" h="76200">
                <a:moveTo>
                  <a:pt x="393572" y="31750"/>
                </a:moveTo>
                <a:lnTo>
                  <a:pt x="342772" y="31750"/>
                </a:lnTo>
                <a:lnTo>
                  <a:pt x="342772" y="44450"/>
                </a:lnTo>
                <a:lnTo>
                  <a:pt x="393572" y="44450"/>
                </a:lnTo>
                <a:lnTo>
                  <a:pt x="406272" y="38100"/>
                </a:lnTo>
                <a:lnTo>
                  <a:pt x="393572" y="3175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864095" y="5236464"/>
            <a:ext cx="1783079" cy="61569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71538" y="5233415"/>
            <a:ext cx="1623059" cy="66903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910196" y="5262753"/>
            <a:ext cx="1690877" cy="52349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910196" y="5262753"/>
            <a:ext cx="1691005" cy="523875"/>
          </a:xfrm>
          <a:custGeom>
            <a:avLst/>
            <a:gdLst/>
            <a:ahLst/>
            <a:cxnLst/>
            <a:rect l="l" t="t" r="r" b="b"/>
            <a:pathLst>
              <a:path w="1691004" h="523875">
                <a:moveTo>
                  <a:pt x="0" y="523494"/>
                </a:moveTo>
                <a:lnTo>
                  <a:pt x="1690877" y="523494"/>
                </a:lnTo>
                <a:lnTo>
                  <a:pt x="1690877" y="0"/>
                </a:lnTo>
                <a:lnTo>
                  <a:pt x="0" y="0"/>
                </a:lnTo>
                <a:lnTo>
                  <a:pt x="0" y="523494"/>
                </a:lnTo>
                <a:close/>
              </a:path>
            </a:pathLst>
          </a:custGeom>
          <a:ln w="9906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7107428" y="5307583"/>
            <a:ext cx="1297305" cy="434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spc="-10" dirty="0">
                <a:latin typeface="Tahoma"/>
                <a:cs typeface="Tahoma"/>
              </a:rPr>
              <a:t>Healt</a:t>
            </a:r>
            <a:r>
              <a:rPr sz="1400" spc="-5" dirty="0">
                <a:latin typeface="Tahoma"/>
                <a:cs typeface="Tahoma"/>
              </a:rPr>
              <a:t>h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Center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in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400" spc="-5" dirty="0">
                <a:latin typeface="Tahoma"/>
                <a:cs typeface="Tahoma"/>
              </a:rPr>
              <a:t>c</a:t>
            </a:r>
            <a:r>
              <a:rPr sz="1400" dirty="0">
                <a:latin typeface="Tahoma"/>
                <a:cs typeface="Tahoma"/>
              </a:rPr>
              <a:t>o</a:t>
            </a:r>
            <a:r>
              <a:rPr sz="1400" spc="-5" dirty="0">
                <a:latin typeface="Tahoma"/>
                <a:cs typeface="Tahoma"/>
              </a:rPr>
              <a:t>mmun</a:t>
            </a:r>
            <a:r>
              <a:rPr sz="1400" spc="-10" dirty="0">
                <a:latin typeface="Tahoma"/>
                <a:cs typeface="Tahoma"/>
              </a:rPr>
              <a:t>i</a:t>
            </a:r>
            <a:r>
              <a:rPr sz="1400" spc="-15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y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330440" y="4343400"/>
            <a:ext cx="86995" cy="952500"/>
          </a:xfrm>
          <a:custGeom>
            <a:avLst/>
            <a:gdLst/>
            <a:ahLst/>
            <a:cxnLst/>
            <a:rect l="l" t="t" r="r" b="b"/>
            <a:pathLst>
              <a:path w="86995" h="952500">
                <a:moveTo>
                  <a:pt x="28955" y="865632"/>
                </a:moveTo>
                <a:lnTo>
                  <a:pt x="0" y="865632"/>
                </a:lnTo>
                <a:lnTo>
                  <a:pt x="43433" y="952500"/>
                </a:lnTo>
                <a:lnTo>
                  <a:pt x="79628" y="880110"/>
                </a:lnTo>
                <a:lnTo>
                  <a:pt x="28955" y="880110"/>
                </a:lnTo>
                <a:lnTo>
                  <a:pt x="28955" y="865632"/>
                </a:lnTo>
                <a:close/>
              </a:path>
              <a:path w="86995" h="952500">
                <a:moveTo>
                  <a:pt x="57911" y="72389"/>
                </a:moveTo>
                <a:lnTo>
                  <a:pt x="28955" y="72389"/>
                </a:lnTo>
                <a:lnTo>
                  <a:pt x="28955" y="880110"/>
                </a:lnTo>
                <a:lnTo>
                  <a:pt x="57911" y="880110"/>
                </a:lnTo>
                <a:lnTo>
                  <a:pt x="57911" y="72389"/>
                </a:lnTo>
                <a:close/>
              </a:path>
              <a:path w="86995" h="952500">
                <a:moveTo>
                  <a:pt x="86867" y="865632"/>
                </a:moveTo>
                <a:lnTo>
                  <a:pt x="57911" y="865632"/>
                </a:lnTo>
                <a:lnTo>
                  <a:pt x="57911" y="880110"/>
                </a:lnTo>
                <a:lnTo>
                  <a:pt x="79628" y="880110"/>
                </a:lnTo>
                <a:lnTo>
                  <a:pt x="86867" y="865632"/>
                </a:lnTo>
                <a:close/>
              </a:path>
              <a:path w="86995" h="952500">
                <a:moveTo>
                  <a:pt x="43433" y="0"/>
                </a:moveTo>
                <a:lnTo>
                  <a:pt x="0" y="86868"/>
                </a:lnTo>
                <a:lnTo>
                  <a:pt x="28955" y="86868"/>
                </a:lnTo>
                <a:lnTo>
                  <a:pt x="28955" y="72389"/>
                </a:lnTo>
                <a:lnTo>
                  <a:pt x="79628" y="72389"/>
                </a:lnTo>
                <a:lnTo>
                  <a:pt x="43433" y="0"/>
                </a:lnTo>
                <a:close/>
              </a:path>
              <a:path w="86995" h="952500">
                <a:moveTo>
                  <a:pt x="79628" y="72389"/>
                </a:moveTo>
                <a:lnTo>
                  <a:pt x="57911" y="72389"/>
                </a:lnTo>
                <a:lnTo>
                  <a:pt x="57911" y="86868"/>
                </a:lnTo>
                <a:lnTo>
                  <a:pt x="86867" y="86868"/>
                </a:lnTo>
                <a:lnTo>
                  <a:pt x="79628" y="7238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129016" y="2867405"/>
            <a:ext cx="86995" cy="2395220"/>
          </a:xfrm>
          <a:custGeom>
            <a:avLst/>
            <a:gdLst/>
            <a:ahLst/>
            <a:cxnLst/>
            <a:rect l="l" t="t" r="r" b="b"/>
            <a:pathLst>
              <a:path w="86995" h="2395220">
                <a:moveTo>
                  <a:pt x="28955" y="2308098"/>
                </a:moveTo>
                <a:lnTo>
                  <a:pt x="0" y="2308098"/>
                </a:lnTo>
                <a:lnTo>
                  <a:pt x="43433" y="2394966"/>
                </a:lnTo>
                <a:lnTo>
                  <a:pt x="79628" y="2322576"/>
                </a:lnTo>
                <a:lnTo>
                  <a:pt x="28955" y="2322576"/>
                </a:lnTo>
                <a:lnTo>
                  <a:pt x="28955" y="2308098"/>
                </a:lnTo>
                <a:close/>
              </a:path>
              <a:path w="86995" h="2395220">
                <a:moveTo>
                  <a:pt x="57911" y="72390"/>
                </a:moveTo>
                <a:lnTo>
                  <a:pt x="28955" y="72390"/>
                </a:lnTo>
                <a:lnTo>
                  <a:pt x="28955" y="2322576"/>
                </a:lnTo>
                <a:lnTo>
                  <a:pt x="57911" y="2322576"/>
                </a:lnTo>
                <a:lnTo>
                  <a:pt x="57911" y="72390"/>
                </a:lnTo>
                <a:close/>
              </a:path>
              <a:path w="86995" h="2395220">
                <a:moveTo>
                  <a:pt x="86867" y="2308098"/>
                </a:moveTo>
                <a:lnTo>
                  <a:pt x="57911" y="2308098"/>
                </a:lnTo>
                <a:lnTo>
                  <a:pt x="57911" y="2322576"/>
                </a:lnTo>
                <a:lnTo>
                  <a:pt x="79628" y="2322576"/>
                </a:lnTo>
                <a:lnTo>
                  <a:pt x="86867" y="2308098"/>
                </a:lnTo>
                <a:close/>
              </a:path>
              <a:path w="86995" h="2395220">
                <a:moveTo>
                  <a:pt x="43433" y="0"/>
                </a:moveTo>
                <a:lnTo>
                  <a:pt x="0" y="86868"/>
                </a:lnTo>
                <a:lnTo>
                  <a:pt x="28955" y="86868"/>
                </a:lnTo>
                <a:lnTo>
                  <a:pt x="28955" y="72390"/>
                </a:lnTo>
                <a:lnTo>
                  <a:pt x="79628" y="72390"/>
                </a:lnTo>
                <a:lnTo>
                  <a:pt x="43433" y="0"/>
                </a:lnTo>
                <a:close/>
              </a:path>
              <a:path w="86995" h="2395220">
                <a:moveTo>
                  <a:pt x="79628" y="72390"/>
                </a:moveTo>
                <a:lnTo>
                  <a:pt x="57911" y="72390"/>
                </a:lnTo>
                <a:lnTo>
                  <a:pt x="57911" y="86868"/>
                </a:lnTo>
                <a:lnTo>
                  <a:pt x="86867" y="86868"/>
                </a:lnTo>
                <a:lnTo>
                  <a:pt x="79628" y="7239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292977" y="1451991"/>
            <a:ext cx="406400" cy="76200"/>
          </a:xfrm>
          <a:custGeom>
            <a:avLst/>
            <a:gdLst/>
            <a:ahLst/>
            <a:cxnLst/>
            <a:rect l="l" t="t" r="r" b="b"/>
            <a:pathLst>
              <a:path w="406400" h="76200">
                <a:moveTo>
                  <a:pt x="330073" y="0"/>
                </a:moveTo>
                <a:lnTo>
                  <a:pt x="330073" y="76200"/>
                </a:lnTo>
                <a:lnTo>
                  <a:pt x="393573" y="44450"/>
                </a:lnTo>
                <a:lnTo>
                  <a:pt x="342773" y="44450"/>
                </a:lnTo>
                <a:lnTo>
                  <a:pt x="342773" y="31750"/>
                </a:lnTo>
                <a:lnTo>
                  <a:pt x="393573" y="31750"/>
                </a:lnTo>
                <a:lnTo>
                  <a:pt x="330073" y="0"/>
                </a:lnTo>
                <a:close/>
              </a:path>
              <a:path w="406400" h="76200">
                <a:moveTo>
                  <a:pt x="33007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30073" y="44450"/>
                </a:lnTo>
                <a:lnTo>
                  <a:pt x="330073" y="31750"/>
                </a:lnTo>
                <a:close/>
              </a:path>
              <a:path w="406400" h="76200">
                <a:moveTo>
                  <a:pt x="393573" y="31750"/>
                </a:moveTo>
                <a:lnTo>
                  <a:pt x="342773" y="31750"/>
                </a:lnTo>
                <a:lnTo>
                  <a:pt x="342773" y="44450"/>
                </a:lnTo>
                <a:lnTo>
                  <a:pt x="393573" y="44450"/>
                </a:lnTo>
                <a:lnTo>
                  <a:pt x="406273" y="38100"/>
                </a:lnTo>
                <a:lnTo>
                  <a:pt x="393573" y="3175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69785" y="1263396"/>
            <a:ext cx="1943862" cy="40005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59118" y="1260347"/>
            <a:ext cx="1815846" cy="45567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15886" y="1289685"/>
            <a:ext cx="1851659" cy="30784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6715886" y="1289685"/>
            <a:ext cx="1851660" cy="307975"/>
          </a:xfrm>
          <a:prstGeom prst="rect">
            <a:avLst/>
          </a:prstGeom>
          <a:ln w="9906">
            <a:solidFill>
              <a:srgbClr val="46AAC5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305"/>
              </a:spcBef>
            </a:pPr>
            <a:r>
              <a:rPr sz="1400" spc="-5" dirty="0">
                <a:latin typeface="Tahoma"/>
                <a:cs typeface="Tahoma"/>
              </a:rPr>
              <a:t>Publ</a:t>
            </a:r>
            <a:r>
              <a:rPr sz="1400" spc="-10" dirty="0">
                <a:latin typeface="Tahoma"/>
                <a:cs typeface="Tahoma"/>
              </a:rPr>
              <a:t>i</a:t>
            </a:r>
            <a:r>
              <a:rPr sz="1400" dirty="0">
                <a:latin typeface="Tahoma"/>
                <a:cs typeface="Tahoma"/>
              </a:rPr>
              <a:t>c</a:t>
            </a:r>
            <a:r>
              <a:rPr sz="1400" spc="1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Health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35" dirty="0">
                <a:latin typeface="Tahoma"/>
                <a:cs typeface="Tahoma"/>
              </a:rPr>
              <a:t>P</a:t>
            </a:r>
            <a:r>
              <a:rPr sz="1400" spc="-5" dirty="0">
                <a:latin typeface="Tahoma"/>
                <a:cs typeface="Tahoma"/>
              </a:rPr>
              <a:t>olicy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887464" y="2919729"/>
            <a:ext cx="1759585" cy="466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1000" spc="-5" dirty="0">
                <a:latin typeface="Tahoma"/>
                <a:cs typeface="Tahoma"/>
              </a:rPr>
              <a:t>He</a:t>
            </a:r>
            <a:r>
              <a:rPr sz="1000" dirty="0">
                <a:latin typeface="Tahoma"/>
                <a:cs typeface="Tahoma"/>
              </a:rPr>
              <a:t>althy</a:t>
            </a:r>
            <a:r>
              <a:rPr sz="1000" spc="-15" dirty="0">
                <a:latin typeface="Tahoma"/>
                <a:cs typeface="Tahoma"/>
              </a:rPr>
              <a:t> </a:t>
            </a:r>
            <a:r>
              <a:rPr sz="1000" spc="-5" dirty="0">
                <a:latin typeface="Tahoma"/>
                <a:cs typeface="Tahoma"/>
              </a:rPr>
              <a:t>Fo</a:t>
            </a:r>
            <a:r>
              <a:rPr sz="1000" dirty="0">
                <a:latin typeface="Tahoma"/>
                <a:cs typeface="Tahoma"/>
              </a:rPr>
              <a:t>o</a:t>
            </a:r>
            <a:r>
              <a:rPr sz="1000" spc="-5" dirty="0">
                <a:latin typeface="Tahoma"/>
                <a:cs typeface="Tahoma"/>
              </a:rPr>
              <a:t>d</a:t>
            </a:r>
            <a:r>
              <a:rPr sz="1000" dirty="0">
                <a:latin typeface="Tahoma"/>
                <a:cs typeface="Tahoma"/>
              </a:rPr>
              <a:t>,</a:t>
            </a:r>
            <a:r>
              <a:rPr sz="1000" spc="-20" dirty="0">
                <a:latin typeface="Tahoma"/>
                <a:cs typeface="Tahoma"/>
              </a:rPr>
              <a:t> </a:t>
            </a:r>
            <a:r>
              <a:rPr sz="1000" spc="-5" dirty="0">
                <a:solidFill>
                  <a:srgbClr val="001F5F"/>
                </a:solidFill>
                <a:latin typeface="Tahoma"/>
                <a:cs typeface="Tahoma"/>
              </a:rPr>
              <a:t>Physica</a:t>
            </a:r>
            <a:r>
              <a:rPr sz="1000" dirty="0">
                <a:solidFill>
                  <a:srgbClr val="001F5F"/>
                </a:solidFill>
                <a:latin typeface="Tahoma"/>
                <a:cs typeface="Tahoma"/>
              </a:rPr>
              <a:t>l</a:t>
            </a:r>
            <a:r>
              <a:rPr sz="1000" spc="-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001F5F"/>
                </a:solidFill>
                <a:latin typeface="Tahoma"/>
                <a:cs typeface="Tahoma"/>
              </a:rPr>
              <a:t>activ</a:t>
            </a:r>
            <a:r>
              <a:rPr sz="1000" spc="-5" dirty="0">
                <a:solidFill>
                  <a:srgbClr val="001F5F"/>
                </a:solidFill>
                <a:latin typeface="Tahoma"/>
                <a:cs typeface="Tahoma"/>
              </a:rPr>
              <a:t>ity, </a:t>
            </a:r>
            <a:r>
              <a:rPr sz="1000" dirty="0">
                <a:latin typeface="Tahoma"/>
                <a:cs typeface="Tahoma"/>
              </a:rPr>
              <a:t>smoki</a:t>
            </a:r>
            <a:r>
              <a:rPr sz="1000" spc="-5" dirty="0">
                <a:latin typeface="Tahoma"/>
                <a:cs typeface="Tahoma"/>
              </a:rPr>
              <a:t>n</a:t>
            </a:r>
            <a:r>
              <a:rPr sz="1000" dirty="0">
                <a:latin typeface="Tahoma"/>
                <a:cs typeface="Tahoma"/>
              </a:rPr>
              <a:t>g</a:t>
            </a:r>
            <a:r>
              <a:rPr sz="1000" spc="-10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and alcohol</a:t>
            </a:r>
            <a:r>
              <a:rPr sz="1000" spc="-30" dirty="0">
                <a:latin typeface="Tahoma"/>
                <a:cs typeface="Tahoma"/>
              </a:rPr>
              <a:t> </a:t>
            </a:r>
            <a:r>
              <a:rPr sz="1000" spc="-5" dirty="0">
                <a:latin typeface="Tahoma"/>
                <a:cs typeface="Tahoma"/>
              </a:rPr>
              <a:t>reducti</a:t>
            </a:r>
            <a:r>
              <a:rPr sz="1000" dirty="0">
                <a:latin typeface="Tahoma"/>
                <a:cs typeface="Tahoma"/>
              </a:rPr>
              <a:t>on </a:t>
            </a:r>
            <a:r>
              <a:rPr sz="1000" spc="-5" dirty="0">
                <a:latin typeface="Tahoma"/>
                <a:cs typeface="Tahoma"/>
              </a:rPr>
              <a:t>ris</a:t>
            </a:r>
            <a:r>
              <a:rPr sz="1000" dirty="0">
                <a:latin typeface="Tahoma"/>
                <a:cs typeface="Tahoma"/>
              </a:rPr>
              <a:t>k </a:t>
            </a:r>
            <a:r>
              <a:rPr sz="1000" spc="-5" dirty="0">
                <a:latin typeface="Tahoma"/>
                <a:cs typeface="Tahoma"/>
              </a:rPr>
              <a:t>str</a:t>
            </a:r>
            <a:r>
              <a:rPr sz="1000" dirty="0">
                <a:latin typeface="Tahoma"/>
                <a:cs typeface="Tahoma"/>
              </a:rPr>
              <a:t>a</a:t>
            </a:r>
            <a:r>
              <a:rPr sz="1000" spc="-5" dirty="0">
                <a:latin typeface="Tahoma"/>
                <a:cs typeface="Tahoma"/>
              </a:rPr>
              <a:t>tegy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501641" y="5295900"/>
            <a:ext cx="2343785" cy="110617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85"/>
              </a:spcBef>
            </a:pPr>
            <a:r>
              <a:rPr sz="1200" spc="5" dirty="0">
                <a:latin typeface="Tahoma"/>
                <a:cs typeface="Tahoma"/>
              </a:rPr>
              <a:t>B</a:t>
            </a:r>
            <a:r>
              <a:rPr sz="1200" spc="-5" dirty="0">
                <a:latin typeface="Tahoma"/>
                <a:cs typeface="Tahoma"/>
              </a:rPr>
              <a:t>uilding</a:t>
            </a:r>
            <a:r>
              <a:rPr sz="1200" dirty="0">
                <a:latin typeface="Tahoma"/>
                <a:cs typeface="Tahoma"/>
              </a:rPr>
              <a:t> of</a:t>
            </a:r>
            <a:r>
              <a:rPr sz="1200" spc="-5" dirty="0">
                <a:latin typeface="Tahoma"/>
                <a:cs typeface="Tahoma"/>
              </a:rPr>
              <a:t> healt</a:t>
            </a:r>
            <a:r>
              <a:rPr sz="1200" spc="-15" dirty="0">
                <a:latin typeface="Tahoma"/>
                <a:cs typeface="Tahoma"/>
              </a:rPr>
              <a:t>h</a:t>
            </a:r>
            <a:r>
              <a:rPr sz="1200" dirty="0">
                <a:latin typeface="Tahoma"/>
                <a:cs typeface="Tahoma"/>
              </a:rPr>
              <a:t>y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publ</a:t>
            </a:r>
            <a:r>
              <a:rPr sz="1200" dirty="0">
                <a:latin typeface="Tahoma"/>
                <a:cs typeface="Tahoma"/>
              </a:rPr>
              <a:t>ic</a:t>
            </a:r>
            <a:r>
              <a:rPr sz="1200" spc="-5" dirty="0">
                <a:latin typeface="Tahoma"/>
                <a:cs typeface="Tahoma"/>
              </a:rPr>
              <a:t> policy</a:t>
            </a:r>
            <a:endParaRPr sz="1200">
              <a:latin typeface="Tahoma"/>
              <a:cs typeface="Tahoma"/>
            </a:endParaRPr>
          </a:p>
          <a:p>
            <a:pPr marL="12700" marR="5080" indent="48260" algn="r">
              <a:lnSpc>
                <a:spcPct val="120000"/>
              </a:lnSpc>
            </a:pPr>
            <a:r>
              <a:rPr sz="1200" dirty="0">
                <a:latin typeface="Tahoma"/>
                <a:cs typeface="Tahoma"/>
              </a:rPr>
              <a:t>C</a:t>
            </a:r>
            <a:r>
              <a:rPr sz="1200" spc="-10" dirty="0">
                <a:latin typeface="Tahoma"/>
                <a:cs typeface="Tahoma"/>
              </a:rPr>
              <a:t>r</a:t>
            </a:r>
            <a:r>
              <a:rPr sz="1200" spc="-5" dirty="0">
                <a:latin typeface="Tahoma"/>
                <a:cs typeface="Tahoma"/>
              </a:rPr>
              <a:t>eati</a:t>
            </a:r>
            <a:r>
              <a:rPr sz="1200" dirty="0">
                <a:latin typeface="Tahoma"/>
                <a:cs typeface="Tahoma"/>
              </a:rPr>
              <a:t>n</a:t>
            </a:r>
            <a:r>
              <a:rPr sz="1200" spc="-5" dirty="0">
                <a:latin typeface="Tahoma"/>
                <a:cs typeface="Tahoma"/>
              </a:rPr>
              <a:t>g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sup</a:t>
            </a:r>
            <a:r>
              <a:rPr sz="1200" dirty="0">
                <a:latin typeface="Tahoma"/>
                <a:cs typeface="Tahoma"/>
              </a:rPr>
              <a:t>port</a:t>
            </a:r>
            <a:r>
              <a:rPr sz="1200" spc="-5" dirty="0">
                <a:latin typeface="Tahoma"/>
                <a:cs typeface="Tahoma"/>
              </a:rPr>
              <a:t>i</a:t>
            </a:r>
            <a:r>
              <a:rPr sz="1200" spc="-15" dirty="0">
                <a:latin typeface="Tahoma"/>
                <a:cs typeface="Tahoma"/>
              </a:rPr>
              <a:t>v</a:t>
            </a:r>
            <a:r>
              <a:rPr sz="1200" dirty="0">
                <a:latin typeface="Tahoma"/>
                <a:cs typeface="Tahoma"/>
              </a:rPr>
              <a:t>e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e</a:t>
            </a:r>
            <a:r>
              <a:rPr sz="1200" spc="-15" dirty="0">
                <a:latin typeface="Tahoma"/>
                <a:cs typeface="Tahoma"/>
              </a:rPr>
              <a:t>n</a:t>
            </a:r>
            <a:r>
              <a:rPr sz="1200" spc="-5" dirty="0">
                <a:latin typeface="Tahoma"/>
                <a:cs typeface="Tahoma"/>
              </a:rPr>
              <a:t>vi</a:t>
            </a:r>
            <a:r>
              <a:rPr sz="1200" spc="-10" dirty="0">
                <a:latin typeface="Tahoma"/>
                <a:cs typeface="Tahoma"/>
              </a:rPr>
              <a:t>r</a:t>
            </a:r>
            <a:r>
              <a:rPr sz="1200" spc="-5" dirty="0">
                <a:latin typeface="Tahoma"/>
                <a:cs typeface="Tahoma"/>
              </a:rPr>
              <a:t>on</a:t>
            </a:r>
            <a:r>
              <a:rPr sz="1200" dirty="0">
                <a:latin typeface="Tahoma"/>
                <a:cs typeface="Tahoma"/>
              </a:rPr>
              <a:t>ments </a:t>
            </a:r>
            <a:r>
              <a:rPr sz="1200" spc="-5" dirty="0">
                <a:latin typeface="Tahoma"/>
                <a:cs typeface="Tahoma"/>
              </a:rPr>
              <a:t>St</a:t>
            </a:r>
            <a:r>
              <a:rPr sz="1200" spc="-10" dirty="0">
                <a:latin typeface="Tahoma"/>
                <a:cs typeface="Tahoma"/>
              </a:rPr>
              <a:t>ren</a:t>
            </a:r>
            <a:r>
              <a:rPr sz="1200" spc="-5" dirty="0">
                <a:latin typeface="Tahoma"/>
                <a:cs typeface="Tahoma"/>
              </a:rPr>
              <a:t>gthe</a:t>
            </a:r>
            <a:r>
              <a:rPr sz="1200" spc="5" dirty="0">
                <a:latin typeface="Tahoma"/>
                <a:cs typeface="Tahoma"/>
              </a:rPr>
              <a:t>n</a:t>
            </a:r>
            <a:r>
              <a:rPr sz="1200" spc="-5" dirty="0">
                <a:latin typeface="Tahoma"/>
                <a:cs typeface="Tahoma"/>
              </a:rPr>
              <a:t>ing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comm</a:t>
            </a:r>
            <a:r>
              <a:rPr sz="1200" dirty="0">
                <a:latin typeface="Tahoma"/>
                <a:cs typeface="Tahoma"/>
              </a:rPr>
              <a:t>u</a:t>
            </a:r>
            <a:r>
              <a:rPr sz="1200" spc="-5" dirty="0">
                <a:latin typeface="Tahoma"/>
                <a:cs typeface="Tahoma"/>
              </a:rPr>
              <a:t>ni</a:t>
            </a:r>
            <a:r>
              <a:rPr sz="1200" spc="-1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y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actio</a:t>
            </a:r>
            <a:r>
              <a:rPr sz="1200" spc="-5" dirty="0">
                <a:latin typeface="Tahoma"/>
                <a:cs typeface="Tahoma"/>
              </a:rPr>
              <a:t>n De</a:t>
            </a:r>
            <a:r>
              <a:rPr sz="1200" spc="-10" dirty="0">
                <a:latin typeface="Tahoma"/>
                <a:cs typeface="Tahoma"/>
              </a:rPr>
              <a:t>velo</a:t>
            </a:r>
            <a:r>
              <a:rPr sz="1200" dirty="0">
                <a:latin typeface="Tahoma"/>
                <a:cs typeface="Tahoma"/>
              </a:rPr>
              <a:t>p</a:t>
            </a:r>
            <a:r>
              <a:rPr sz="1200" spc="-5" dirty="0">
                <a:latin typeface="Tahoma"/>
                <a:cs typeface="Tahoma"/>
              </a:rPr>
              <a:t>ing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persona</a:t>
            </a:r>
            <a:r>
              <a:rPr sz="1200" dirty="0">
                <a:latin typeface="Tahoma"/>
                <a:cs typeface="Tahoma"/>
              </a:rPr>
              <a:t>l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ski</a:t>
            </a:r>
            <a:r>
              <a:rPr sz="1200" spc="0" dirty="0">
                <a:latin typeface="Tahoma"/>
                <a:cs typeface="Tahoma"/>
              </a:rPr>
              <a:t>l</a:t>
            </a:r>
            <a:r>
              <a:rPr sz="1200" spc="-5" dirty="0">
                <a:latin typeface="Tahoma"/>
                <a:cs typeface="Tahoma"/>
              </a:rPr>
              <a:t>ls </a:t>
            </a:r>
            <a:r>
              <a:rPr sz="1200" spc="-30" dirty="0">
                <a:latin typeface="Tahoma"/>
                <a:cs typeface="Tahoma"/>
              </a:rPr>
              <a:t>R</a:t>
            </a:r>
            <a:r>
              <a:rPr sz="1200" spc="-5" dirty="0">
                <a:latin typeface="Tahoma"/>
                <a:cs typeface="Tahoma"/>
              </a:rPr>
              <a:t>eorien</a:t>
            </a:r>
            <a:r>
              <a:rPr sz="1200" spc="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atio</a:t>
            </a:r>
            <a:r>
              <a:rPr sz="1200" spc="-5" dirty="0">
                <a:latin typeface="Tahoma"/>
                <a:cs typeface="Tahoma"/>
              </a:rPr>
              <a:t>n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 the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healt</a:t>
            </a:r>
            <a:r>
              <a:rPr sz="1200" spc="-5" dirty="0">
                <a:latin typeface="Tahoma"/>
                <a:cs typeface="Tahoma"/>
              </a:rPr>
              <a:t>h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service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361178" y="2984753"/>
            <a:ext cx="971550" cy="220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Tahoma"/>
                <a:cs typeface="Tahoma"/>
              </a:rPr>
              <a:t>AbA1c &gt;7%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6849618" y="6165341"/>
            <a:ext cx="1782318" cy="40005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93052" y="6162294"/>
            <a:ext cx="1693926" cy="45567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95718" y="6191630"/>
            <a:ext cx="1690116" cy="30784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6895718" y="6191630"/>
            <a:ext cx="1690370" cy="307975"/>
          </a:xfrm>
          <a:prstGeom prst="rect">
            <a:avLst/>
          </a:prstGeom>
          <a:ln w="9906">
            <a:solidFill>
              <a:srgbClr val="7C5F9F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40970">
              <a:lnSpc>
                <a:spcPct val="100000"/>
              </a:lnSpc>
              <a:spcBef>
                <a:spcPts val="315"/>
              </a:spcBef>
            </a:pPr>
            <a:r>
              <a:rPr sz="1400" spc="-5" dirty="0">
                <a:latin typeface="Tahoma"/>
                <a:cs typeface="Tahoma"/>
              </a:rPr>
              <a:t>Local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go</a:t>
            </a:r>
            <a:r>
              <a:rPr sz="1400" spc="-20" dirty="0">
                <a:latin typeface="Tahoma"/>
                <a:cs typeface="Tahoma"/>
              </a:rPr>
              <a:t>v</a:t>
            </a:r>
            <a:r>
              <a:rPr sz="1400" spc="-10" dirty="0">
                <a:latin typeface="Tahoma"/>
                <a:cs typeface="Tahoma"/>
              </a:rPr>
              <a:t>ern</a:t>
            </a: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ent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131050" y="6510019"/>
            <a:ext cx="125095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latin typeface="Tahoma"/>
                <a:cs typeface="Tahoma"/>
              </a:rPr>
              <a:t>Loca</a:t>
            </a:r>
            <a:r>
              <a:rPr sz="1200" dirty="0">
                <a:latin typeface="Tahoma"/>
                <a:cs typeface="Tahoma"/>
              </a:rPr>
              <a:t>l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healt</a:t>
            </a:r>
            <a:r>
              <a:rPr sz="1200" spc="-5" dirty="0">
                <a:latin typeface="Tahoma"/>
                <a:cs typeface="Tahoma"/>
              </a:rPr>
              <a:t>h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f</a:t>
            </a:r>
            <a:r>
              <a:rPr sz="1200" spc="-5" dirty="0">
                <a:latin typeface="Tahoma"/>
                <a:cs typeface="Tahoma"/>
              </a:rPr>
              <a:t>un</a:t>
            </a:r>
            <a:r>
              <a:rPr sz="1200" dirty="0">
                <a:latin typeface="Tahoma"/>
                <a:cs typeface="Tahoma"/>
              </a:rPr>
              <a:t>ds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7712202" y="5785865"/>
            <a:ext cx="86995" cy="405765"/>
          </a:xfrm>
          <a:custGeom>
            <a:avLst/>
            <a:gdLst/>
            <a:ahLst/>
            <a:cxnLst/>
            <a:rect l="l" t="t" r="r" b="b"/>
            <a:pathLst>
              <a:path w="86995" h="405764">
                <a:moveTo>
                  <a:pt x="57912" y="72390"/>
                </a:moveTo>
                <a:lnTo>
                  <a:pt x="28955" y="72390"/>
                </a:lnTo>
                <a:lnTo>
                  <a:pt x="28955" y="188214"/>
                </a:lnTo>
                <a:lnTo>
                  <a:pt x="57912" y="188214"/>
                </a:lnTo>
                <a:lnTo>
                  <a:pt x="57912" y="72390"/>
                </a:lnTo>
                <a:close/>
              </a:path>
              <a:path w="86995" h="405764">
                <a:moveTo>
                  <a:pt x="43433" y="0"/>
                </a:moveTo>
                <a:lnTo>
                  <a:pt x="0" y="86868"/>
                </a:lnTo>
                <a:lnTo>
                  <a:pt x="28955" y="86868"/>
                </a:lnTo>
                <a:lnTo>
                  <a:pt x="28955" y="72390"/>
                </a:lnTo>
                <a:lnTo>
                  <a:pt x="79628" y="72390"/>
                </a:lnTo>
                <a:lnTo>
                  <a:pt x="43433" y="0"/>
                </a:lnTo>
                <a:close/>
              </a:path>
              <a:path w="86995" h="405764">
                <a:moveTo>
                  <a:pt x="79628" y="72390"/>
                </a:moveTo>
                <a:lnTo>
                  <a:pt x="57912" y="72390"/>
                </a:lnTo>
                <a:lnTo>
                  <a:pt x="57912" y="86868"/>
                </a:lnTo>
                <a:lnTo>
                  <a:pt x="86868" y="86868"/>
                </a:lnTo>
                <a:lnTo>
                  <a:pt x="79628" y="72390"/>
                </a:lnTo>
                <a:close/>
              </a:path>
              <a:path w="86995" h="405764">
                <a:moveTo>
                  <a:pt x="28955" y="318833"/>
                </a:moveTo>
                <a:lnTo>
                  <a:pt x="0" y="318833"/>
                </a:lnTo>
                <a:lnTo>
                  <a:pt x="43433" y="405701"/>
                </a:lnTo>
                <a:lnTo>
                  <a:pt x="79628" y="333311"/>
                </a:lnTo>
                <a:lnTo>
                  <a:pt x="28955" y="333311"/>
                </a:lnTo>
                <a:lnTo>
                  <a:pt x="28955" y="318833"/>
                </a:lnTo>
                <a:close/>
              </a:path>
              <a:path w="86995" h="405764">
                <a:moveTo>
                  <a:pt x="57912" y="275082"/>
                </a:moveTo>
                <a:lnTo>
                  <a:pt x="28955" y="275082"/>
                </a:lnTo>
                <a:lnTo>
                  <a:pt x="28955" y="333311"/>
                </a:lnTo>
                <a:lnTo>
                  <a:pt x="57912" y="333311"/>
                </a:lnTo>
                <a:lnTo>
                  <a:pt x="57912" y="275082"/>
                </a:lnTo>
                <a:close/>
              </a:path>
              <a:path w="86995" h="405764">
                <a:moveTo>
                  <a:pt x="86868" y="318833"/>
                </a:moveTo>
                <a:lnTo>
                  <a:pt x="57912" y="318833"/>
                </a:lnTo>
                <a:lnTo>
                  <a:pt x="57912" y="333311"/>
                </a:lnTo>
                <a:lnTo>
                  <a:pt x="79628" y="333311"/>
                </a:lnTo>
                <a:lnTo>
                  <a:pt x="86868" y="31883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7160768" y="5848096"/>
            <a:ext cx="12966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latin typeface="Tahoma"/>
                <a:cs typeface="Tahoma"/>
              </a:rPr>
              <a:t>Mini Case Manager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259318" y="3780282"/>
            <a:ext cx="651510" cy="344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100" spc="-10" dirty="0">
                <a:latin typeface="Tahoma"/>
                <a:cs typeface="Tahoma"/>
              </a:rPr>
              <a:t>SYSTEM </a:t>
            </a:r>
            <a:r>
              <a:rPr sz="1100" spc="-5" dirty="0">
                <a:latin typeface="Tahoma"/>
                <a:cs typeface="Tahoma"/>
              </a:rPr>
              <a:t>MANAGER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5339905" y="3280409"/>
          <a:ext cx="1463610" cy="16379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1213"/>
                <a:gridCol w="132397"/>
              </a:tblGrid>
              <a:tr h="738378">
                <a:tc>
                  <a:txBody>
                    <a:bodyPr/>
                    <a:lstStyle/>
                    <a:p>
                      <a:pPr marL="113664" marR="2216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spc="-35" dirty="0">
                          <a:latin typeface="Tahoma"/>
                          <a:cs typeface="Tahoma"/>
                        </a:rPr>
                        <a:t>P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atient 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without c</a:t>
                      </a:r>
                      <a:r>
                        <a:rPr sz="1400" dirty="0">
                          <a:latin typeface="Tahoma"/>
                          <a:cs typeface="Tahoma"/>
                        </a:rPr>
                        <a:t>ompl</a:t>
                      </a:r>
                      <a:r>
                        <a:rPr sz="1400" spc="-5" dirty="0">
                          <a:latin typeface="Tahoma"/>
                          <a:cs typeface="Tahoma"/>
                        </a:rPr>
                        <a:t>ication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906">
                      <a:solidFill>
                        <a:srgbClr val="BD4A47"/>
                      </a:solidFill>
                      <a:prstDash val="solid"/>
                    </a:lnL>
                    <a:lnR w="9906">
                      <a:solidFill>
                        <a:srgbClr val="BD4A47"/>
                      </a:solidFill>
                      <a:prstDash val="solid"/>
                    </a:lnR>
                    <a:lnT w="9906">
                      <a:solidFill>
                        <a:srgbClr val="BD4A47"/>
                      </a:solidFill>
                      <a:prstDash val="solid"/>
                    </a:lnT>
                    <a:lnB w="9906">
                      <a:solidFill>
                        <a:srgbClr val="BD4A47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9906">
                      <a:solidFill>
                        <a:srgbClr val="BD4A47"/>
                      </a:solidFill>
                      <a:prstDash val="solid"/>
                    </a:lnL>
                    <a:lnR w="9905">
                      <a:solidFill>
                        <a:srgbClr val="497DBA"/>
                      </a:solidFill>
                      <a:prstDash val="solid"/>
                    </a:lnR>
                    <a:lnT w="9905">
                      <a:solidFill>
                        <a:srgbClr val="497DBA"/>
                      </a:solidFill>
                      <a:prstDash val="solid"/>
                    </a:lnT>
                  </a:tcPr>
                </a:tc>
              </a:tr>
              <a:tr h="37680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200" dirty="0">
                          <a:latin typeface="Tahoma"/>
                          <a:cs typeface="Tahoma"/>
                        </a:rPr>
                        <a:t>ual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spc="5" dirty="0">
                          <a:latin typeface="Tahoma"/>
                          <a:cs typeface="Tahoma"/>
                        </a:rPr>
                        <a:t>B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ased</a:t>
                      </a:r>
                      <a:r>
                        <a:rPr sz="1200" spc="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app</a:t>
                      </a:r>
                      <a:r>
                        <a:rPr sz="1200" spc="-10" dirty="0">
                          <a:latin typeface="Tahoma"/>
                          <a:cs typeface="Tahoma"/>
                        </a:rPr>
                        <a:t>r</a:t>
                      </a:r>
                      <a:r>
                        <a:rPr sz="1200" dirty="0">
                          <a:latin typeface="Tahoma"/>
                          <a:cs typeface="Tahoma"/>
                        </a:rPr>
                        <a:t>oach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9905">
                      <a:solidFill>
                        <a:srgbClr val="497DBA"/>
                      </a:solidFill>
                      <a:prstDash val="solid"/>
                    </a:lnR>
                    <a:lnT w="9906" cap="flat" cmpd="sng" algn="ctr">
                      <a:solidFill>
                        <a:srgbClr val="BD4A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2273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400" spc="-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at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</a:t>
                      </a:r>
                      <a:r>
                        <a:rPr sz="140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 </a:t>
                      </a:r>
                      <a:r>
                        <a:rPr sz="140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with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</a:pPr>
                      <a:r>
                        <a:rPr sz="140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</a:t>
                      </a:r>
                      <a:r>
                        <a:rPr sz="1400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mplication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9905">
                      <a:solidFill>
                        <a:srgbClr val="497DBA"/>
                      </a:solidFill>
                      <a:prstDash val="solid"/>
                    </a:lnR>
                    <a:lnB w="9905">
                      <a:solidFill>
                        <a:srgbClr val="497DBA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472" rIns="0" bIns="0" rtlCol="0">
            <a:spAutoFit/>
          </a:bodyPr>
          <a:lstStyle/>
          <a:p>
            <a:pPr marL="53975">
              <a:lnSpc>
                <a:spcPct val="100000"/>
              </a:lnSpc>
            </a:pPr>
            <a:r>
              <a:rPr spc="-5" dirty="0"/>
              <a:t>AbA1c in </a:t>
            </a:r>
            <a:r>
              <a:rPr spc="-10" dirty="0"/>
              <a:t>diab</a:t>
            </a:r>
            <a:r>
              <a:rPr spc="-5" dirty="0"/>
              <a:t>etic </a:t>
            </a:r>
            <a:r>
              <a:rPr spc="-10" dirty="0"/>
              <a:t>patien</a:t>
            </a:r>
            <a:r>
              <a:rPr spc="-5" dirty="0"/>
              <a:t>t </a:t>
            </a:r>
            <a:r>
              <a:rPr spc="-10" dirty="0"/>
              <a:t>durin</a:t>
            </a:r>
            <a:r>
              <a:rPr spc="-5" dirty="0"/>
              <a:t>g</a:t>
            </a:r>
            <a:r>
              <a:rPr spc="5" dirty="0"/>
              <a:t> </a:t>
            </a:r>
            <a:r>
              <a:rPr spc="-10" dirty="0"/>
              <a:t>pas</a:t>
            </a:r>
            <a:r>
              <a:rPr spc="-5" dirty="0"/>
              <a:t>s</a:t>
            </a:r>
            <a:r>
              <a:rPr dirty="0"/>
              <a:t> </a:t>
            </a:r>
            <a:r>
              <a:rPr spc="-5" dirty="0"/>
              <a:t>4</a:t>
            </a:r>
            <a:r>
              <a:rPr dirty="0"/>
              <a:t> </a:t>
            </a:r>
            <a:r>
              <a:rPr spc="-5" dirty="0"/>
              <a:t>years </a:t>
            </a:r>
            <a:r>
              <a:rPr spc="-10" dirty="0"/>
              <a:t>(201</a:t>
            </a:r>
            <a:r>
              <a:rPr spc="-5" dirty="0"/>
              <a:t>1</a:t>
            </a:r>
            <a:r>
              <a:rPr spc="30" dirty="0"/>
              <a:t> </a:t>
            </a:r>
            <a:r>
              <a:rPr spc="-5" dirty="0"/>
              <a:t>-</a:t>
            </a:r>
            <a:r>
              <a:rPr spc="-10" dirty="0"/>
              <a:t>2014)</a:t>
            </a:r>
          </a:p>
        </p:txBody>
      </p:sp>
      <p:sp>
        <p:nvSpPr>
          <p:cNvPr id="3" name="object 3"/>
          <p:cNvSpPr/>
          <p:nvPr/>
        </p:nvSpPr>
        <p:spPr>
          <a:xfrm>
            <a:off x="8440673" y="5154929"/>
            <a:ext cx="78740" cy="0"/>
          </a:xfrm>
          <a:custGeom>
            <a:avLst/>
            <a:gdLst/>
            <a:ahLst/>
            <a:cxnLst/>
            <a:rect l="l" t="t" r="r" b="b"/>
            <a:pathLst>
              <a:path w="78740">
                <a:moveTo>
                  <a:pt x="0" y="0"/>
                </a:moveTo>
                <a:lnTo>
                  <a:pt x="7848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20406" y="5154929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773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00900" y="5154929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773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80631" y="5154929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773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61126" y="5154929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40858" y="5154929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>
                <a:moveTo>
                  <a:pt x="0" y="0"/>
                </a:moveTo>
                <a:lnTo>
                  <a:pt x="15773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20590" y="5154929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>
                <a:moveTo>
                  <a:pt x="0" y="0"/>
                </a:moveTo>
                <a:lnTo>
                  <a:pt x="15773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01084" y="5154929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>
                <a:moveTo>
                  <a:pt x="0" y="0"/>
                </a:moveTo>
                <a:lnTo>
                  <a:pt x="15773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80815" y="5154929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>
                <a:moveTo>
                  <a:pt x="0" y="0"/>
                </a:moveTo>
                <a:lnTo>
                  <a:pt x="15773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61310" y="5154929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4">
                <a:moveTo>
                  <a:pt x="0" y="0"/>
                </a:moveTo>
                <a:lnTo>
                  <a:pt x="28346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41042" y="5154929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4">
                <a:moveTo>
                  <a:pt x="0" y="0"/>
                </a:moveTo>
                <a:lnTo>
                  <a:pt x="28346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88820" y="5154929"/>
            <a:ext cx="41910" cy="0"/>
          </a:xfrm>
          <a:custGeom>
            <a:avLst/>
            <a:gdLst/>
            <a:ahLst/>
            <a:cxnLst/>
            <a:rect l="l" t="t" r="r" b="b"/>
            <a:pathLst>
              <a:path w="41910">
                <a:moveTo>
                  <a:pt x="0" y="0"/>
                </a:moveTo>
                <a:lnTo>
                  <a:pt x="4191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20774" y="5154929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>
                <a:moveTo>
                  <a:pt x="0" y="0"/>
                </a:moveTo>
                <a:lnTo>
                  <a:pt x="15773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69313" y="5154929"/>
            <a:ext cx="41910" cy="0"/>
          </a:xfrm>
          <a:custGeom>
            <a:avLst/>
            <a:gdLst/>
            <a:ahLst/>
            <a:cxnLst/>
            <a:rect l="l" t="t" r="r" b="b"/>
            <a:pathLst>
              <a:path w="41909">
                <a:moveTo>
                  <a:pt x="0" y="0"/>
                </a:moveTo>
                <a:lnTo>
                  <a:pt x="4191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79753" y="5154929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40673" y="4771644"/>
            <a:ext cx="78740" cy="0"/>
          </a:xfrm>
          <a:custGeom>
            <a:avLst/>
            <a:gdLst/>
            <a:ahLst/>
            <a:cxnLst/>
            <a:rect l="l" t="t" r="r" b="b"/>
            <a:pathLst>
              <a:path w="78740">
                <a:moveTo>
                  <a:pt x="0" y="0"/>
                </a:moveTo>
                <a:lnTo>
                  <a:pt x="7848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820406" y="4771644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773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200900" y="4771644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773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80631" y="4771644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773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61126" y="477164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40858" y="4771644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46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20590" y="4771644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01084" y="4771644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>
                <a:moveTo>
                  <a:pt x="0" y="0"/>
                </a:moveTo>
                <a:lnTo>
                  <a:pt x="15773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80815" y="4771644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4">
                <a:moveTo>
                  <a:pt x="0" y="0"/>
                </a:moveTo>
                <a:lnTo>
                  <a:pt x="15773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61310" y="4771644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4091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241042" y="4771644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20774" y="4771644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69313" y="4771644"/>
            <a:ext cx="41910" cy="0"/>
          </a:xfrm>
          <a:custGeom>
            <a:avLst/>
            <a:gdLst/>
            <a:ahLst/>
            <a:cxnLst/>
            <a:rect l="l" t="t" r="r" b="b"/>
            <a:pathLst>
              <a:path w="41909">
                <a:moveTo>
                  <a:pt x="0" y="0"/>
                </a:moveTo>
                <a:lnTo>
                  <a:pt x="4191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79753" y="4771644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24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314181" y="4387596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4">
                <a:moveTo>
                  <a:pt x="0" y="0"/>
                </a:moveTo>
                <a:lnTo>
                  <a:pt x="20497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694676" y="4387596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46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074407" y="4387596"/>
            <a:ext cx="284480" cy="0"/>
          </a:xfrm>
          <a:custGeom>
            <a:avLst/>
            <a:gdLst/>
            <a:ahLst/>
            <a:cxnLst/>
            <a:rect l="l" t="t" r="r" b="b"/>
            <a:pathLst>
              <a:path w="284479">
                <a:moveTo>
                  <a:pt x="0" y="0"/>
                </a:moveTo>
                <a:lnTo>
                  <a:pt x="28422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80631" y="4387596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773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28409" y="4387596"/>
            <a:ext cx="41910" cy="0"/>
          </a:xfrm>
          <a:custGeom>
            <a:avLst/>
            <a:gdLst/>
            <a:ahLst/>
            <a:cxnLst/>
            <a:rect l="l" t="t" r="r" b="b"/>
            <a:pathLst>
              <a:path w="41910">
                <a:moveTo>
                  <a:pt x="0" y="0"/>
                </a:moveTo>
                <a:lnTo>
                  <a:pt x="4191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61126" y="4387596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340858" y="4387596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720590" y="4387596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101084" y="4387596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480815" y="4387596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861310" y="4387596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4091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241042" y="4387596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620774" y="4387596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79753" y="4387596"/>
            <a:ext cx="331470" cy="0"/>
          </a:xfrm>
          <a:custGeom>
            <a:avLst/>
            <a:gdLst/>
            <a:ahLst/>
            <a:cxnLst/>
            <a:rect l="l" t="t" r="r" b="b"/>
            <a:pathLst>
              <a:path w="331469">
                <a:moveTo>
                  <a:pt x="0" y="0"/>
                </a:moveTo>
                <a:lnTo>
                  <a:pt x="33147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694676" y="4004309"/>
            <a:ext cx="824865" cy="0"/>
          </a:xfrm>
          <a:custGeom>
            <a:avLst/>
            <a:gdLst/>
            <a:ahLst/>
            <a:cxnLst/>
            <a:rect l="l" t="t" r="r" b="b"/>
            <a:pathLst>
              <a:path w="824865">
                <a:moveTo>
                  <a:pt x="0" y="0"/>
                </a:moveTo>
                <a:lnTo>
                  <a:pt x="82448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948678" y="4004309"/>
            <a:ext cx="535940" cy="0"/>
          </a:xfrm>
          <a:custGeom>
            <a:avLst/>
            <a:gdLst/>
            <a:ahLst/>
            <a:cxnLst/>
            <a:rect l="l" t="t" r="r" b="b"/>
            <a:pathLst>
              <a:path w="535940">
                <a:moveTo>
                  <a:pt x="0" y="0"/>
                </a:moveTo>
                <a:lnTo>
                  <a:pt x="53568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61126" y="4004309"/>
            <a:ext cx="777240" cy="0"/>
          </a:xfrm>
          <a:custGeom>
            <a:avLst/>
            <a:gdLst/>
            <a:ahLst/>
            <a:cxnLst/>
            <a:rect l="l" t="t" r="r" b="b"/>
            <a:pathLst>
              <a:path w="777240">
                <a:moveTo>
                  <a:pt x="0" y="0"/>
                </a:moveTo>
                <a:lnTo>
                  <a:pt x="77724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340858" y="4004309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720590" y="4004309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01084" y="4004309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480815" y="4004309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61310" y="4004309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4091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241042" y="4004309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20774" y="4004309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79753" y="4004309"/>
            <a:ext cx="331470" cy="0"/>
          </a:xfrm>
          <a:custGeom>
            <a:avLst/>
            <a:gdLst/>
            <a:ahLst/>
            <a:cxnLst/>
            <a:rect l="l" t="t" r="r" b="b"/>
            <a:pathLst>
              <a:path w="331469">
                <a:moveTo>
                  <a:pt x="0" y="0"/>
                </a:moveTo>
                <a:lnTo>
                  <a:pt x="33147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961126" y="3621023"/>
            <a:ext cx="2558415" cy="0"/>
          </a:xfrm>
          <a:custGeom>
            <a:avLst/>
            <a:gdLst/>
            <a:ahLst/>
            <a:cxnLst/>
            <a:rect l="l" t="t" r="r" b="b"/>
            <a:pathLst>
              <a:path w="2558415">
                <a:moveTo>
                  <a:pt x="0" y="0"/>
                </a:moveTo>
                <a:lnTo>
                  <a:pt x="255803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340858" y="3621023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20590" y="3621023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101084" y="3621023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480815" y="3621023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861310" y="3621023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4091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41042" y="3621023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620774" y="3621023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79753" y="3621023"/>
            <a:ext cx="331470" cy="0"/>
          </a:xfrm>
          <a:custGeom>
            <a:avLst/>
            <a:gdLst/>
            <a:ahLst/>
            <a:cxnLst/>
            <a:rect l="l" t="t" r="r" b="b"/>
            <a:pathLst>
              <a:path w="331469">
                <a:moveTo>
                  <a:pt x="0" y="0"/>
                </a:moveTo>
                <a:lnTo>
                  <a:pt x="33147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340858" y="3236976"/>
            <a:ext cx="3178810" cy="0"/>
          </a:xfrm>
          <a:custGeom>
            <a:avLst/>
            <a:gdLst/>
            <a:ahLst/>
            <a:cxnLst/>
            <a:rect l="l" t="t" r="r" b="b"/>
            <a:pathLst>
              <a:path w="3178809">
                <a:moveTo>
                  <a:pt x="0" y="0"/>
                </a:moveTo>
                <a:lnTo>
                  <a:pt x="317830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480815" y="3236976"/>
            <a:ext cx="1649730" cy="0"/>
          </a:xfrm>
          <a:custGeom>
            <a:avLst/>
            <a:gdLst/>
            <a:ahLst/>
            <a:cxnLst/>
            <a:rect l="l" t="t" r="r" b="b"/>
            <a:pathLst>
              <a:path w="1649729">
                <a:moveTo>
                  <a:pt x="0" y="0"/>
                </a:moveTo>
                <a:lnTo>
                  <a:pt x="164973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861310" y="3236976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4091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241042" y="3236976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620774" y="3236976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79753" y="3236976"/>
            <a:ext cx="331470" cy="0"/>
          </a:xfrm>
          <a:custGeom>
            <a:avLst/>
            <a:gdLst/>
            <a:ahLst/>
            <a:cxnLst/>
            <a:rect l="l" t="t" r="r" b="b"/>
            <a:pathLst>
              <a:path w="331469">
                <a:moveTo>
                  <a:pt x="0" y="0"/>
                </a:moveTo>
                <a:lnTo>
                  <a:pt x="33147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480815" y="2853689"/>
            <a:ext cx="5038725" cy="0"/>
          </a:xfrm>
          <a:custGeom>
            <a:avLst/>
            <a:gdLst/>
            <a:ahLst/>
            <a:cxnLst/>
            <a:rect l="l" t="t" r="r" b="b"/>
            <a:pathLst>
              <a:path w="5038725">
                <a:moveTo>
                  <a:pt x="0" y="0"/>
                </a:moveTo>
                <a:lnTo>
                  <a:pt x="503834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861310" y="2853689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4091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41042" y="2853689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079753" y="2853689"/>
            <a:ext cx="951230" cy="0"/>
          </a:xfrm>
          <a:custGeom>
            <a:avLst/>
            <a:gdLst/>
            <a:ahLst/>
            <a:cxnLst/>
            <a:rect l="l" t="t" r="r" b="b"/>
            <a:pathLst>
              <a:path w="951230">
                <a:moveTo>
                  <a:pt x="0" y="0"/>
                </a:moveTo>
                <a:lnTo>
                  <a:pt x="95097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079753" y="2470404"/>
            <a:ext cx="7439659" cy="0"/>
          </a:xfrm>
          <a:custGeom>
            <a:avLst/>
            <a:gdLst/>
            <a:ahLst/>
            <a:cxnLst/>
            <a:rect l="l" t="t" r="r" b="b"/>
            <a:pathLst>
              <a:path w="7439659">
                <a:moveTo>
                  <a:pt x="0" y="0"/>
                </a:moveTo>
                <a:lnTo>
                  <a:pt x="743940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079753" y="2086355"/>
            <a:ext cx="7439659" cy="0"/>
          </a:xfrm>
          <a:custGeom>
            <a:avLst/>
            <a:gdLst/>
            <a:ahLst/>
            <a:cxnLst/>
            <a:rect l="l" t="t" r="r" b="b"/>
            <a:pathLst>
              <a:path w="7439659">
                <a:moveTo>
                  <a:pt x="0" y="0"/>
                </a:moveTo>
                <a:lnTo>
                  <a:pt x="743940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079753" y="1703070"/>
            <a:ext cx="7439659" cy="0"/>
          </a:xfrm>
          <a:custGeom>
            <a:avLst/>
            <a:gdLst/>
            <a:ahLst/>
            <a:cxnLst/>
            <a:rect l="l" t="t" r="r" b="b"/>
            <a:pathLst>
              <a:path w="7439659">
                <a:moveTo>
                  <a:pt x="0" y="0"/>
                </a:moveTo>
                <a:lnTo>
                  <a:pt x="743940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159002" y="4529328"/>
            <a:ext cx="210820" cy="1009015"/>
          </a:xfrm>
          <a:custGeom>
            <a:avLst/>
            <a:gdLst/>
            <a:ahLst/>
            <a:cxnLst/>
            <a:rect l="l" t="t" r="r" b="b"/>
            <a:pathLst>
              <a:path w="210819" h="1009014">
                <a:moveTo>
                  <a:pt x="210311" y="0"/>
                </a:moveTo>
                <a:lnTo>
                  <a:pt x="0" y="0"/>
                </a:lnTo>
                <a:lnTo>
                  <a:pt x="0" y="1008888"/>
                </a:lnTo>
                <a:lnTo>
                  <a:pt x="210311" y="1008888"/>
                </a:lnTo>
                <a:lnTo>
                  <a:pt x="21031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778507" y="4970526"/>
            <a:ext cx="210820" cy="567690"/>
          </a:xfrm>
          <a:custGeom>
            <a:avLst/>
            <a:gdLst/>
            <a:ahLst/>
            <a:cxnLst/>
            <a:rect l="l" t="t" r="r" b="b"/>
            <a:pathLst>
              <a:path w="210819" h="567689">
                <a:moveTo>
                  <a:pt x="210312" y="0"/>
                </a:moveTo>
                <a:lnTo>
                  <a:pt x="0" y="0"/>
                </a:lnTo>
                <a:lnTo>
                  <a:pt x="0" y="567690"/>
                </a:lnTo>
                <a:lnTo>
                  <a:pt x="210312" y="567690"/>
                </a:lnTo>
                <a:lnTo>
                  <a:pt x="21031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398776" y="5197602"/>
            <a:ext cx="125730" cy="340995"/>
          </a:xfrm>
          <a:custGeom>
            <a:avLst/>
            <a:gdLst/>
            <a:ahLst/>
            <a:cxnLst/>
            <a:rect l="l" t="t" r="r" b="b"/>
            <a:pathLst>
              <a:path w="125730" h="340995">
                <a:moveTo>
                  <a:pt x="0" y="340613"/>
                </a:moveTo>
                <a:lnTo>
                  <a:pt x="125730" y="340613"/>
                </a:lnTo>
                <a:lnTo>
                  <a:pt x="125730" y="0"/>
                </a:lnTo>
                <a:lnTo>
                  <a:pt x="0" y="0"/>
                </a:lnTo>
                <a:lnTo>
                  <a:pt x="0" y="34061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019044" y="5282946"/>
            <a:ext cx="125730" cy="255270"/>
          </a:xfrm>
          <a:custGeom>
            <a:avLst/>
            <a:gdLst/>
            <a:ahLst/>
            <a:cxnLst/>
            <a:rect l="l" t="t" r="r" b="b"/>
            <a:pathLst>
              <a:path w="125730" h="255270">
                <a:moveTo>
                  <a:pt x="0" y="255269"/>
                </a:moveTo>
                <a:lnTo>
                  <a:pt x="125730" y="255269"/>
                </a:lnTo>
                <a:lnTo>
                  <a:pt x="125730" y="0"/>
                </a:lnTo>
                <a:lnTo>
                  <a:pt x="0" y="0"/>
                </a:lnTo>
                <a:lnTo>
                  <a:pt x="0" y="25526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638550" y="4719828"/>
            <a:ext cx="127000" cy="818515"/>
          </a:xfrm>
          <a:custGeom>
            <a:avLst/>
            <a:gdLst/>
            <a:ahLst/>
            <a:cxnLst/>
            <a:rect l="l" t="t" r="r" b="b"/>
            <a:pathLst>
              <a:path w="127000" h="818514">
                <a:moveTo>
                  <a:pt x="0" y="818388"/>
                </a:moveTo>
                <a:lnTo>
                  <a:pt x="126491" y="818388"/>
                </a:lnTo>
                <a:lnTo>
                  <a:pt x="126491" y="0"/>
                </a:lnTo>
                <a:lnTo>
                  <a:pt x="0" y="0"/>
                </a:lnTo>
                <a:lnTo>
                  <a:pt x="0" y="81838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258817" y="4504944"/>
            <a:ext cx="209550" cy="1033780"/>
          </a:xfrm>
          <a:custGeom>
            <a:avLst/>
            <a:gdLst/>
            <a:ahLst/>
            <a:cxnLst/>
            <a:rect l="l" t="t" r="r" b="b"/>
            <a:pathLst>
              <a:path w="209550" h="1033779">
                <a:moveTo>
                  <a:pt x="209550" y="0"/>
                </a:moveTo>
                <a:lnTo>
                  <a:pt x="0" y="0"/>
                </a:lnTo>
                <a:lnTo>
                  <a:pt x="0" y="1033271"/>
                </a:lnTo>
                <a:lnTo>
                  <a:pt x="209550" y="1033271"/>
                </a:lnTo>
                <a:lnTo>
                  <a:pt x="20955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878323" y="4880609"/>
            <a:ext cx="127000" cy="657860"/>
          </a:xfrm>
          <a:custGeom>
            <a:avLst/>
            <a:gdLst/>
            <a:ahLst/>
            <a:cxnLst/>
            <a:rect l="l" t="t" r="r" b="b"/>
            <a:pathLst>
              <a:path w="127000" h="657860">
                <a:moveTo>
                  <a:pt x="0" y="657605"/>
                </a:moveTo>
                <a:lnTo>
                  <a:pt x="126491" y="657605"/>
                </a:lnTo>
                <a:lnTo>
                  <a:pt x="126491" y="0"/>
                </a:lnTo>
                <a:lnTo>
                  <a:pt x="0" y="0"/>
                </a:lnTo>
                <a:lnTo>
                  <a:pt x="0" y="65760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498591" y="4834890"/>
            <a:ext cx="125730" cy="703580"/>
          </a:xfrm>
          <a:custGeom>
            <a:avLst/>
            <a:gdLst/>
            <a:ahLst/>
            <a:cxnLst/>
            <a:rect l="l" t="t" r="r" b="b"/>
            <a:pathLst>
              <a:path w="125729" h="703579">
                <a:moveTo>
                  <a:pt x="0" y="703326"/>
                </a:moveTo>
                <a:lnTo>
                  <a:pt x="125730" y="703326"/>
                </a:lnTo>
                <a:lnTo>
                  <a:pt x="125730" y="0"/>
                </a:lnTo>
                <a:lnTo>
                  <a:pt x="0" y="0"/>
                </a:lnTo>
                <a:lnTo>
                  <a:pt x="0" y="70332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118097" y="4040123"/>
            <a:ext cx="210820" cy="1498600"/>
          </a:xfrm>
          <a:custGeom>
            <a:avLst/>
            <a:gdLst/>
            <a:ahLst/>
            <a:cxnLst/>
            <a:rect l="l" t="t" r="r" b="b"/>
            <a:pathLst>
              <a:path w="210820" h="1498600">
                <a:moveTo>
                  <a:pt x="210312" y="0"/>
                </a:moveTo>
                <a:lnTo>
                  <a:pt x="0" y="0"/>
                </a:lnTo>
                <a:lnTo>
                  <a:pt x="0" y="1498092"/>
                </a:lnTo>
                <a:lnTo>
                  <a:pt x="210312" y="1498092"/>
                </a:lnTo>
                <a:lnTo>
                  <a:pt x="21031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738366" y="3864102"/>
            <a:ext cx="210820" cy="1674495"/>
          </a:xfrm>
          <a:custGeom>
            <a:avLst/>
            <a:gdLst/>
            <a:ahLst/>
            <a:cxnLst/>
            <a:rect l="l" t="t" r="r" b="b"/>
            <a:pathLst>
              <a:path w="210820" h="1674495">
                <a:moveTo>
                  <a:pt x="210311" y="0"/>
                </a:moveTo>
                <a:lnTo>
                  <a:pt x="0" y="0"/>
                </a:lnTo>
                <a:lnTo>
                  <a:pt x="0" y="1674114"/>
                </a:lnTo>
                <a:lnTo>
                  <a:pt x="210311" y="1674114"/>
                </a:lnTo>
                <a:lnTo>
                  <a:pt x="21031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358633" y="4283202"/>
            <a:ext cx="125730" cy="1255395"/>
          </a:xfrm>
          <a:custGeom>
            <a:avLst/>
            <a:gdLst/>
            <a:ahLst/>
            <a:cxnLst/>
            <a:rect l="l" t="t" r="r" b="b"/>
            <a:pathLst>
              <a:path w="125729" h="1255395">
                <a:moveTo>
                  <a:pt x="0" y="1255014"/>
                </a:moveTo>
                <a:lnTo>
                  <a:pt x="125730" y="1255014"/>
                </a:lnTo>
                <a:lnTo>
                  <a:pt x="125730" y="0"/>
                </a:lnTo>
                <a:lnTo>
                  <a:pt x="0" y="0"/>
                </a:lnTo>
                <a:lnTo>
                  <a:pt x="0" y="125501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978140" y="4286250"/>
            <a:ext cx="127000" cy="1252220"/>
          </a:xfrm>
          <a:custGeom>
            <a:avLst/>
            <a:gdLst/>
            <a:ahLst/>
            <a:cxnLst/>
            <a:rect l="l" t="t" r="r" b="b"/>
            <a:pathLst>
              <a:path w="127000" h="1252220">
                <a:moveTo>
                  <a:pt x="0" y="1251965"/>
                </a:moveTo>
                <a:lnTo>
                  <a:pt x="126491" y="1251965"/>
                </a:lnTo>
                <a:lnTo>
                  <a:pt x="126491" y="0"/>
                </a:lnTo>
                <a:lnTo>
                  <a:pt x="0" y="0"/>
                </a:lnTo>
                <a:lnTo>
                  <a:pt x="0" y="125196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284732" y="5269229"/>
            <a:ext cx="127000" cy="269240"/>
          </a:xfrm>
          <a:custGeom>
            <a:avLst/>
            <a:gdLst/>
            <a:ahLst/>
            <a:cxnLst/>
            <a:rect l="l" t="t" r="r" b="b"/>
            <a:pathLst>
              <a:path w="127000" h="269239">
                <a:moveTo>
                  <a:pt x="0" y="268986"/>
                </a:moveTo>
                <a:lnTo>
                  <a:pt x="126492" y="268986"/>
                </a:lnTo>
                <a:lnTo>
                  <a:pt x="126492" y="0"/>
                </a:lnTo>
                <a:lnTo>
                  <a:pt x="0" y="0"/>
                </a:lnTo>
                <a:lnTo>
                  <a:pt x="0" y="268986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905000" y="5253990"/>
            <a:ext cx="125730" cy="284480"/>
          </a:xfrm>
          <a:custGeom>
            <a:avLst/>
            <a:gdLst/>
            <a:ahLst/>
            <a:cxnLst/>
            <a:rect l="l" t="t" r="r" b="b"/>
            <a:pathLst>
              <a:path w="125730" h="284479">
                <a:moveTo>
                  <a:pt x="0" y="284226"/>
                </a:moveTo>
                <a:lnTo>
                  <a:pt x="125730" y="284226"/>
                </a:lnTo>
                <a:lnTo>
                  <a:pt x="125730" y="0"/>
                </a:lnTo>
                <a:lnTo>
                  <a:pt x="0" y="0"/>
                </a:lnTo>
                <a:lnTo>
                  <a:pt x="0" y="284226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524505" y="4856988"/>
            <a:ext cx="127000" cy="681355"/>
          </a:xfrm>
          <a:custGeom>
            <a:avLst/>
            <a:gdLst/>
            <a:ahLst/>
            <a:cxnLst/>
            <a:rect l="l" t="t" r="r" b="b"/>
            <a:pathLst>
              <a:path w="127000" h="681354">
                <a:moveTo>
                  <a:pt x="0" y="681227"/>
                </a:moveTo>
                <a:lnTo>
                  <a:pt x="126492" y="681227"/>
                </a:lnTo>
                <a:lnTo>
                  <a:pt x="126492" y="0"/>
                </a:lnTo>
                <a:lnTo>
                  <a:pt x="0" y="0"/>
                </a:lnTo>
                <a:lnTo>
                  <a:pt x="0" y="681227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144773" y="4771644"/>
            <a:ext cx="125730" cy="767080"/>
          </a:xfrm>
          <a:custGeom>
            <a:avLst/>
            <a:gdLst/>
            <a:ahLst/>
            <a:cxnLst/>
            <a:rect l="l" t="t" r="r" b="b"/>
            <a:pathLst>
              <a:path w="125729" h="767079">
                <a:moveTo>
                  <a:pt x="0" y="766571"/>
                </a:moveTo>
                <a:lnTo>
                  <a:pt x="125729" y="766571"/>
                </a:lnTo>
                <a:lnTo>
                  <a:pt x="125729" y="0"/>
                </a:lnTo>
                <a:lnTo>
                  <a:pt x="0" y="0"/>
                </a:lnTo>
                <a:lnTo>
                  <a:pt x="0" y="766571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765041" y="4709159"/>
            <a:ext cx="125730" cy="829310"/>
          </a:xfrm>
          <a:custGeom>
            <a:avLst/>
            <a:gdLst/>
            <a:ahLst/>
            <a:cxnLst/>
            <a:rect l="l" t="t" r="r" b="b"/>
            <a:pathLst>
              <a:path w="125729" h="829310">
                <a:moveTo>
                  <a:pt x="0" y="829055"/>
                </a:moveTo>
                <a:lnTo>
                  <a:pt x="125730" y="829055"/>
                </a:lnTo>
                <a:lnTo>
                  <a:pt x="125730" y="0"/>
                </a:lnTo>
                <a:lnTo>
                  <a:pt x="0" y="0"/>
                </a:lnTo>
                <a:lnTo>
                  <a:pt x="0" y="829055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384547" y="4736591"/>
            <a:ext cx="127000" cy="802005"/>
          </a:xfrm>
          <a:custGeom>
            <a:avLst/>
            <a:gdLst/>
            <a:ahLst/>
            <a:cxnLst/>
            <a:rect l="l" t="t" r="r" b="b"/>
            <a:pathLst>
              <a:path w="127000" h="802004">
                <a:moveTo>
                  <a:pt x="0" y="801623"/>
                </a:moveTo>
                <a:lnTo>
                  <a:pt x="126491" y="801623"/>
                </a:lnTo>
                <a:lnTo>
                  <a:pt x="126491" y="0"/>
                </a:lnTo>
                <a:lnTo>
                  <a:pt x="0" y="0"/>
                </a:lnTo>
                <a:lnTo>
                  <a:pt x="0" y="801623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04815" y="4785359"/>
            <a:ext cx="125730" cy="753110"/>
          </a:xfrm>
          <a:custGeom>
            <a:avLst/>
            <a:gdLst/>
            <a:ahLst/>
            <a:cxnLst/>
            <a:rect l="l" t="t" r="r" b="b"/>
            <a:pathLst>
              <a:path w="125729" h="753110">
                <a:moveTo>
                  <a:pt x="0" y="752855"/>
                </a:moveTo>
                <a:lnTo>
                  <a:pt x="125730" y="752855"/>
                </a:lnTo>
                <a:lnTo>
                  <a:pt x="125730" y="0"/>
                </a:lnTo>
                <a:lnTo>
                  <a:pt x="0" y="0"/>
                </a:lnTo>
                <a:lnTo>
                  <a:pt x="0" y="752855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624321" y="4719828"/>
            <a:ext cx="127000" cy="818515"/>
          </a:xfrm>
          <a:custGeom>
            <a:avLst/>
            <a:gdLst/>
            <a:ahLst/>
            <a:cxnLst/>
            <a:rect l="l" t="t" r="r" b="b"/>
            <a:pathLst>
              <a:path w="127000" h="818514">
                <a:moveTo>
                  <a:pt x="0" y="818388"/>
                </a:moveTo>
                <a:lnTo>
                  <a:pt x="126491" y="818388"/>
                </a:lnTo>
                <a:lnTo>
                  <a:pt x="126491" y="0"/>
                </a:lnTo>
                <a:lnTo>
                  <a:pt x="0" y="0"/>
                </a:lnTo>
                <a:lnTo>
                  <a:pt x="0" y="818388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244590" y="4414265"/>
            <a:ext cx="125730" cy="1123950"/>
          </a:xfrm>
          <a:custGeom>
            <a:avLst/>
            <a:gdLst/>
            <a:ahLst/>
            <a:cxnLst/>
            <a:rect l="l" t="t" r="r" b="b"/>
            <a:pathLst>
              <a:path w="125729" h="1123950">
                <a:moveTo>
                  <a:pt x="0" y="1123949"/>
                </a:moveTo>
                <a:lnTo>
                  <a:pt x="125730" y="1123949"/>
                </a:lnTo>
                <a:lnTo>
                  <a:pt x="125730" y="0"/>
                </a:lnTo>
                <a:lnTo>
                  <a:pt x="0" y="0"/>
                </a:lnTo>
                <a:lnTo>
                  <a:pt x="0" y="1123949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864857" y="4302252"/>
            <a:ext cx="209550" cy="1236345"/>
          </a:xfrm>
          <a:custGeom>
            <a:avLst/>
            <a:gdLst/>
            <a:ahLst/>
            <a:cxnLst/>
            <a:rect l="l" t="t" r="r" b="b"/>
            <a:pathLst>
              <a:path w="209550" h="1236345">
                <a:moveTo>
                  <a:pt x="209550" y="0"/>
                </a:moveTo>
                <a:lnTo>
                  <a:pt x="0" y="0"/>
                </a:lnTo>
                <a:lnTo>
                  <a:pt x="0" y="1235964"/>
                </a:lnTo>
                <a:lnTo>
                  <a:pt x="209550" y="1235964"/>
                </a:lnTo>
                <a:lnTo>
                  <a:pt x="209550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484364" y="3800855"/>
            <a:ext cx="210820" cy="1737360"/>
          </a:xfrm>
          <a:custGeom>
            <a:avLst/>
            <a:gdLst/>
            <a:ahLst/>
            <a:cxnLst/>
            <a:rect l="l" t="t" r="r" b="b"/>
            <a:pathLst>
              <a:path w="210820" h="1737360">
                <a:moveTo>
                  <a:pt x="210311" y="0"/>
                </a:moveTo>
                <a:lnTo>
                  <a:pt x="0" y="0"/>
                </a:lnTo>
                <a:lnTo>
                  <a:pt x="0" y="1737360"/>
                </a:lnTo>
                <a:lnTo>
                  <a:pt x="210311" y="1737360"/>
                </a:lnTo>
                <a:lnTo>
                  <a:pt x="210311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104631" y="4095750"/>
            <a:ext cx="209550" cy="1442720"/>
          </a:xfrm>
          <a:custGeom>
            <a:avLst/>
            <a:gdLst/>
            <a:ahLst/>
            <a:cxnLst/>
            <a:rect l="l" t="t" r="r" b="b"/>
            <a:pathLst>
              <a:path w="209550" h="1442720">
                <a:moveTo>
                  <a:pt x="209550" y="0"/>
                </a:moveTo>
                <a:lnTo>
                  <a:pt x="0" y="0"/>
                </a:lnTo>
                <a:lnTo>
                  <a:pt x="0" y="1442466"/>
                </a:lnTo>
                <a:lnTo>
                  <a:pt x="209550" y="1442466"/>
                </a:lnTo>
                <a:lnTo>
                  <a:pt x="209550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411224" y="2981705"/>
            <a:ext cx="209550" cy="2556510"/>
          </a:xfrm>
          <a:custGeom>
            <a:avLst/>
            <a:gdLst/>
            <a:ahLst/>
            <a:cxnLst/>
            <a:rect l="l" t="t" r="r" b="b"/>
            <a:pathLst>
              <a:path w="209550" h="2556510">
                <a:moveTo>
                  <a:pt x="209550" y="0"/>
                </a:moveTo>
                <a:lnTo>
                  <a:pt x="0" y="0"/>
                </a:lnTo>
                <a:lnTo>
                  <a:pt x="0" y="2556510"/>
                </a:lnTo>
                <a:lnTo>
                  <a:pt x="209550" y="2556510"/>
                </a:lnTo>
                <a:lnTo>
                  <a:pt x="20955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030729" y="2555748"/>
            <a:ext cx="210820" cy="2982595"/>
          </a:xfrm>
          <a:custGeom>
            <a:avLst/>
            <a:gdLst/>
            <a:ahLst/>
            <a:cxnLst/>
            <a:rect l="l" t="t" r="r" b="b"/>
            <a:pathLst>
              <a:path w="210819" h="2982595">
                <a:moveTo>
                  <a:pt x="210312" y="0"/>
                </a:moveTo>
                <a:lnTo>
                  <a:pt x="0" y="0"/>
                </a:lnTo>
                <a:lnTo>
                  <a:pt x="0" y="2982467"/>
                </a:lnTo>
                <a:lnTo>
                  <a:pt x="210312" y="2982467"/>
                </a:lnTo>
                <a:lnTo>
                  <a:pt x="21031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650998" y="2725673"/>
            <a:ext cx="210820" cy="2813050"/>
          </a:xfrm>
          <a:custGeom>
            <a:avLst/>
            <a:gdLst/>
            <a:ahLst/>
            <a:cxnLst/>
            <a:rect l="l" t="t" r="r" b="b"/>
            <a:pathLst>
              <a:path w="210819" h="2813050">
                <a:moveTo>
                  <a:pt x="210312" y="0"/>
                </a:moveTo>
                <a:lnTo>
                  <a:pt x="0" y="0"/>
                </a:lnTo>
                <a:lnTo>
                  <a:pt x="0" y="2812541"/>
                </a:lnTo>
                <a:lnTo>
                  <a:pt x="210312" y="2812541"/>
                </a:lnTo>
                <a:lnTo>
                  <a:pt x="21031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270503" y="2725673"/>
            <a:ext cx="210820" cy="2813050"/>
          </a:xfrm>
          <a:custGeom>
            <a:avLst/>
            <a:gdLst/>
            <a:ahLst/>
            <a:cxnLst/>
            <a:rect l="l" t="t" r="r" b="b"/>
            <a:pathLst>
              <a:path w="210820" h="2813050">
                <a:moveTo>
                  <a:pt x="210312" y="0"/>
                </a:moveTo>
                <a:lnTo>
                  <a:pt x="0" y="0"/>
                </a:lnTo>
                <a:lnTo>
                  <a:pt x="0" y="2812541"/>
                </a:lnTo>
                <a:lnTo>
                  <a:pt x="210312" y="2812541"/>
                </a:lnTo>
                <a:lnTo>
                  <a:pt x="21031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890771" y="3351276"/>
            <a:ext cx="210820" cy="2186940"/>
          </a:xfrm>
          <a:custGeom>
            <a:avLst/>
            <a:gdLst/>
            <a:ahLst/>
            <a:cxnLst/>
            <a:rect l="l" t="t" r="r" b="b"/>
            <a:pathLst>
              <a:path w="210820" h="2186940">
                <a:moveTo>
                  <a:pt x="210312" y="0"/>
                </a:moveTo>
                <a:lnTo>
                  <a:pt x="0" y="0"/>
                </a:lnTo>
                <a:lnTo>
                  <a:pt x="0" y="2186940"/>
                </a:lnTo>
                <a:lnTo>
                  <a:pt x="210312" y="2186940"/>
                </a:lnTo>
                <a:lnTo>
                  <a:pt x="21031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11040" y="3538728"/>
            <a:ext cx="209550" cy="1999614"/>
          </a:xfrm>
          <a:custGeom>
            <a:avLst/>
            <a:gdLst/>
            <a:ahLst/>
            <a:cxnLst/>
            <a:rect l="l" t="t" r="r" b="b"/>
            <a:pathLst>
              <a:path w="209550" h="1999614">
                <a:moveTo>
                  <a:pt x="209550" y="0"/>
                </a:moveTo>
                <a:lnTo>
                  <a:pt x="0" y="0"/>
                </a:lnTo>
                <a:lnTo>
                  <a:pt x="0" y="1999488"/>
                </a:lnTo>
                <a:lnTo>
                  <a:pt x="209550" y="1999488"/>
                </a:lnTo>
                <a:lnTo>
                  <a:pt x="20955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130546" y="3113532"/>
            <a:ext cx="210820" cy="2425065"/>
          </a:xfrm>
          <a:custGeom>
            <a:avLst/>
            <a:gdLst/>
            <a:ahLst/>
            <a:cxnLst/>
            <a:rect l="l" t="t" r="r" b="b"/>
            <a:pathLst>
              <a:path w="210820" h="2425065">
                <a:moveTo>
                  <a:pt x="210312" y="0"/>
                </a:moveTo>
                <a:lnTo>
                  <a:pt x="0" y="0"/>
                </a:lnTo>
                <a:lnTo>
                  <a:pt x="0" y="2424683"/>
                </a:lnTo>
                <a:lnTo>
                  <a:pt x="210312" y="2424683"/>
                </a:lnTo>
                <a:lnTo>
                  <a:pt x="21031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50814" y="3224783"/>
            <a:ext cx="210820" cy="2313940"/>
          </a:xfrm>
          <a:custGeom>
            <a:avLst/>
            <a:gdLst/>
            <a:ahLst/>
            <a:cxnLst/>
            <a:rect l="l" t="t" r="r" b="b"/>
            <a:pathLst>
              <a:path w="210820" h="2313940">
                <a:moveTo>
                  <a:pt x="210312" y="0"/>
                </a:moveTo>
                <a:lnTo>
                  <a:pt x="0" y="0"/>
                </a:lnTo>
                <a:lnTo>
                  <a:pt x="0" y="2313431"/>
                </a:lnTo>
                <a:lnTo>
                  <a:pt x="210312" y="2313431"/>
                </a:lnTo>
                <a:lnTo>
                  <a:pt x="21031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370320" y="4325111"/>
            <a:ext cx="210820" cy="1213485"/>
          </a:xfrm>
          <a:custGeom>
            <a:avLst/>
            <a:gdLst/>
            <a:ahLst/>
            <a:cxnLst/>
            <a:rect l="l" t="t" r="r" b="b"/>
            <a:pathLst>
              <a:path w="210820" h="1213485">
                <a:moveTo>
                  <a:pt x="210311" y="0"/>
                </a:moveTo>
                <a:lnTo>
                  <a:pt x="0" y="0"/>
                </a:lnTo>
                <a:lnTo>
                  <a:pt x="0" y="1213104"/>
                </a:lnTo>
                <a:lnTo>
                  <a:pt x="210311" y="1213104"/>
                </a:lnTo>
                <a:lnTo>
                  <a:pt x="21031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990588" y="4613909"/>
            <a:ext cx="210820" cy="924560"/>
          </a:xfrm>
          <a:custGeom>
            <a:avLst/>
            <a:gdLst/>
            <a:ahLst/>
            <a:cxnLst/>
            <a:rect l="l" t="t" r="r" b="b"/>
            <a:pathLst>
              <a:path w="210820" h="924560">
                <a:moveTo>
                  <a:pt x="210311" y="0"/>
                </a:moveTo>
                <a:lnTo>
                  <a:pt x="0" y="0"/>
                </a:lnTo>
                <a:lnTo>
                  <a:pt x="0" y="924305"/>
                </a:lnTo>
                <a:lnTo>
                  <a:pt x="210311" y="924305"/>
                </a:lnTo>
                <a:lnTo>
                  <a:pt x="21031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610856" y="4696205"/>
            <a:ext cx="209550" cy="842010"/>
          </a:xfrm>
          <a:custGeom>
            <a:avLst/>
            <a:gdLst/>
            <a:ahLst/>
            <a:cxnLst/>
            <a:rect l="l" t="t" r="r" b="b"/>
            <a:pathLst>
              <a:path w="209550" h="842010">
                <a:moveTo>
                  <a:pt x="209550" y="0"/>
                </a:moveTo>
                <a:lnTo>
                  <a:pt x="0" y="0"/>
                </a:lnTo>
                <a:lnTo>
                  <a:pt x="0" y="842010"/>
                </a:lnTo>
                <a:lnTo>
                  <a:pt x="209550" y="842010"/>
                </a:lnTo>
                <a:lnTo>
                  <a:pt x="20955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230361" y="4398264"/>
            <a:ext cx="210820" cy="1140460"/>
          </a:xfrm>
          <a:custGeom>
            <a:avLst/>
            <a:gdLst/>
            <a:ahLst/>
            <a:cxnLst/>
            <a:rect l="l" t="t" r="r" b="b"/>
            <a:pathLst>
              <a:path w="210820" h="1140460">
                <a:moveTo>
                  <a:pt x="210312" y="0"/>
                </a:moveTo>
                <a:lnTo>
                  <a:pt x="0" y="0"/>
                </a:lnTo>
                <a:lnTo>
                  <a:pt x="0" y="1139952"/>
                </a:lnTo>
                <a:lnTo>
                  <a:pt x="210312" y="1139952"/>
                </a:lnTo>
                <a:lnTo>
                  <a:pt x="21031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079753" y="5538215"/>
            <a:ext cx="7439659" cy="0"/>
          </a:xfrm>
          <a:custGeom>
            <a:avLst/>
            <a:gdLst/>
            <a:ahLst/>
            <a:cxnLst/>
            <a:rect l="l" t="t" r="r" b="b"/>
            <a:pathLst>
              <a:path w="7439659">
                <a:moveTo>
                  <a:pt x="0" y="0"/>
                </a:moveTo>
                <a:lnTo>
                  <a:pt x="743940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079753" y="5538215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560064" y="5538215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039611" y="5538215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519159" y="5538215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079753" y="5830823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607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560064" y="5830823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607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039611" y="5830823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607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19159" y="5830823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0"/>
                </a:moveTo>
                <a:lnTo>
                  <a:pt x="0" y="292607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 txBox="1"/>
          <p:nvPr/>
        </p:nvSpPr>
        <p:spPr>
          <a:xfrm>
            <a:off x="1116330" y="4278629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26.3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1736344" y="4719828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14.8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2395220" y="4947157"/>
            <a:ext cx="217804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8.9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3015233" y="5032502"/>
            <a:ext cx="217804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6.7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4216400" y="4254245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27.0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4836414" y="4630420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17.1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5456428" y="4584700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18.3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6076441" y="3789933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39.1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6696456" y="3613657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43.7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316469" y="4032504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32.7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7936483" y="4035552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32.7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1281430" y="5019040"/>
            <a:ext cx="217804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7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1901444" y="5004054"/>
            <a:ext cx="217804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7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.4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2482595" y="4606290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17.8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3102610" y="4520945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20.0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3596385" y="4469129"/>
            <a:ext cx="42100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2</a:t>
            </a:r>
            <a:r>
              <a:rPr sz="1200" spc="-229" dirty="0">
                <a:solidFill>
                  <a:srgbClr val="404040"/>
                </a:solidFill>
                <a:latin typeface="Calibri"/>
                <a:cs typeface="Calibri"/>
              </a:rPr>
              <a:t>1</a:t>
            </a:r>
            <a:r>
              <a:rPr sz="1800" spc="-592" baseline="4629" dirty="0">
                <a:solidFill>
                  <a:srgbClr val="404040"/>
                </a:solidFill>
                <a:latin typeface="Calibri"/>
                <a:cs typeface="Calibri"/>
              </a:rPr>
              <a:t>2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1200" spc="-530" dirty="0">
                <a:solidFill>
                  <a:srgbClr val="404040"/>
                </a:solidFill>
                <a:latin typeface="Calibri"/>
                <a:cs typeface="Calibri"/>
              </a:rPr>
              <a:t>3</a:t>
            </a:r>
            <a:r>
              <a:rPr sz="1800" spc="-7" baseline="4629" dirty="0">
                <a:solidFill>
                  <a:srgbClr val="404040"/>
                </a:solidFill>
                <a:latin typeface="Calibri"/>
                <a:cs typeface="Calibri"/>
              </a:rPr>
              <a:t>1.6</a:t>
            </a:r>
            <a:endParaRPr sz="1800" baseline="4629">
              <a:latin typeface="Calibri"/>
              <a:cs typeface="Calibri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4342638" y="4485894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2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0.9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4962652" y="4535170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19.6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5582665" y="4469638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21.3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6202426" y="4163821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29.3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6822440" y="4051554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32.2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7442454" y="3550411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45.3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8062468" y="3845559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37.6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1368552" y="3031490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66.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1988566" y="2605278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77.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2608579" y="2775711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73.3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3228594" y="2775711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73.3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3848608" y="3401314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57.0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4468621" y="3588766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52.</a:t>
            </a: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5088635" y="3163570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63.2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5708650" y="3274821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60.3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6328664" y="4375404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31.6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6948678" y="4663694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24.1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7568692" y="4746244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22.0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8188706" y="4448047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29.7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733044" y="5430011"/>
            <a:ext cx="2184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0.0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655827" y="5046217"/>
            <a:ext cx="29591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10.0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655827" y="4662678"/>
            <a:ext cx="29591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20.0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655827" y="4279138"/>
            <a:ext cx="29591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30.0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655827" y="3895597"/>
            <a:ext cx="29591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40.0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655827" y="3512057"/>
            <a:ext cx="29591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50.0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655827" y="3128517"/>
            <a:ext cx="29591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60.0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655827" y="2744978"/>
            <a:ext cx="29591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70.0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655827" y="2361438"/>
            <a:ext cx="29591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80.0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655827" y="1977897"/>
            <a:ext cx="29591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90.0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578612" y="1594358"/>
            <a:ext cx="37338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100.0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1223010" y="5628132"/>
            <a:ext cx="33464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2011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1843023" y="5628132"/>
            <a:ext cx="33464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2012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2463038" y="5628132"/>
            <a:ext cx="33464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2013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3083051" y="5628132"/>
            <a:ext cx="33464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3702811" y="5628132"/>
            <a:ext cx="33464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2011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5562853" y="5628132"/>
            <a:ext cx="33464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6182867" y="5628132"/>
            <a:ext cx="33464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2011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6802881" y="5628132"/>
            <a:ext cx="33464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2012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7422895" y="5628132"/>
            <a:ext cx="33464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2013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8042909" y="5628132"/>
            <a:ext cx="33464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2022348" y="5920485"/>
            <a:ext cx="59626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&lt; 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35 year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4322826" y="5628132"/>
            <a:ext cx="955040" cy="4959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tabLst>
                <a:tab pos="619760" algn="l"/>
              </a:tabLst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2012	2013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60"/>
              </a:spcBef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35 -6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0 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year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6999478" y="5920485"/>
            <a:ext cx="5613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&gt;6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ye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3" name="object 183"/>
          <p:cNvSpPr/>
          <p:nvPr/>
        </p:nvSpPr>
        <p:spPr>
          <a:xfrm>
            <a:off x="3096005" y="2218182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19" h="83819">
                <a:moveTo>
                  <a:pt x="0" y="83820"/>
                </a:moveTo>
                <a:lnTo>
                  <a:pt x="83819" y="83820"/>
                </a:lnTo>
                <a:lnTo>
                  <a:pt x="83819" y="0"/>
                </a:lnTo>
                <a:lnTo>
                  <a:pt x="0" y="0"/>
                </a:lnTo>
                <a:lnTo>
                  <a:pt x="0" y="838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 txBox="1"/>
          <p:nvPr/>
        </p:nvSpPr>
        <p:spPr>
          <a:xfrm>
            <a:off x="3204717" y="2151379"/>
            <a:ext cx="160972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Under 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control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HbA1C&lt;7%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5" name="object 185"/>
          <p:cNvSpPr/>
          <p:nvPr/>
        </p:nvSpPr>
        <p:spPr>
          <a:xfrm>
            <a:off x="5091684" y="2218182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19">
                <a:moveTo>
                  <a:pt x="0" y="83820"/>
                </a:moveTo>
                <a:lnTo>
                  <a:pt x="83820" y="83820"/>
                </a:lnTo>
                <a:lnTo>
                  <a:pt x="83820" y="0"/>
                </a:lnTo>
                <a:lnTo>
                  <a:pt x="0" y="0"/>
                </a:lnTo>
                <a:lnTo>
                  <a:pt x="0" y="8382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 txBox="1"/>
          <p:nvPr/>
        </p:nvSpPr>
        <p:spPr>
          <a:xfrm>
            <a:off x="5200141" y="2151379"/>
            <a:ext cx="130302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Risk 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(HbA1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C  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7 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- 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8 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%)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7" name="object 187"/>
          <p:cNvSpPr/>
          <p:nvPr/>
        </p:nvSpPr>
        <p:spPr>
          <a:xfrm>
            <a:off x="6780276" y="2218182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19">
                <a:moveTo>
                  <a:pt x="0" y="83820"/>
                </a:moveTo>
                <a:lnTo>
                  <a:pt x="83820" y="83820"/>
                </a:lnTo>
                <a:lnTo>
                  <a:pt x="83820" y="0"/>
                </a:lnTo>
                <a:lnTo>
                  <a:pt x="0" y="0"/>
                </a:lnTo>
                <a:lnTo>
                  <a:pt x="0" y="838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 txBox="1"/>
          <p:nvPr/>
        </p:nvSpPr>
        <p:spPr>
          <a:xfrm>
            <a:off x="6889242" y="2151379"/>
            <a:ext cx="130683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Hig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h Risk HbA1C&gt;8%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880872" y="6394703"/>
            <a:ext cx="3733165" cy="250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5" dirty="0">
                <a:latin typeface="Tahoma"/>
                <a:cs typeface="Tahoma"/>
              </a:rPr>
              <a:t>S</a:t>
            </a:r>
            <a:r>
              <a:rPr sz="1600" dirty="0">
                <a:latin typeface="Tahoma"/>
                <a:cs typeface="Tahoma"/>
              </a:rPr>
              <a:t>ou</a:t>
            </a:r>
            <a:r>
              <a:rPr sz="1600" spc="-10" dirty="0">
                <a:latin typeface="Tahoma"/>
                <a:cs typeface="Tahoma"/>
              </a:rPr>
              <a:t>r</a:t>
            </a:r>
            <a:r>
              <a:rPr sz="1600" spc="-5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e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: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Huai</a:t>
            </a:r>
            <a:r>
              <a:rPr sz="1600" spc="-15" dirty="0">
                <a:latin typeface="Tahoma"/>
                <a:cs typeface="Tahoma"/>
              </a:rPr>
              <a:t>y</a:t>
            </a:r>
            <a:r>
              <a:rPr sz="1600" dirty="0">
                <a:latin typeface="Tahoma"/>
                <a:cs typeface="Tahoma"/>
              </a:rPr>
              <a:t>ot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Distric</a:t>
            </a:r>
            <a:r>
              <a:rPr sz="1600" dirty="0">
                <a:latin typeface="Tahoma"/>
                <a:cs typeface="Tahoma"/>
              </a:rPr>
              <a:t>t 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N</a:t>
            </a:r>
            <a:r>
              <a:rPr sz="1600" dirty="0">
                <a:latin typeface="Tahoma"/>
                <a:cs typeface="Tahoma"/>
              </a:rPr>
              <a:t>=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3,196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cases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58633" y="5421629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41797" y="5421629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24961" y="5421629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36953" y="5421629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58633" y="536676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41797" y="5366765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24961" y="5366765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36953" y="536676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58633" y="5312664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41797" y="5312664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24961" y="5312664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36953" y="5312664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58633" y="5258561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41797" y="5258561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24961" y="5258561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36953" y="5258561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358633" y="5149596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241797" y="5149596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24961" y="5149596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36953" y="5149596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358633" y="5094732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41797" y="5094732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24961" y="5094732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36953" y="5094732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358633" y="5040629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41797" y="5040629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24961" y="5040629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36953" y="5040629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358633" y="498576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41797" y="4985765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24961" y="4985765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536953" y="498576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58633" y="4876800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41797" y="4876800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24961" y="4876800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536953" y="4876800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58633" y="4822697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41797" y="4822697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24961" y="4822697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536953" y="4822697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358633" y="4767834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241797" y="4767834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124961" y="4767834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36953" y="4767834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58633" y="4713732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241797" y="4713732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24961" y="4713732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536953" y="4713732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58633" y="460476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241797" y="4604765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536185" y="4604765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80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124961" y="4604765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536953" y="460476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358633" y="4549902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124961" y="4549902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36953" y="4549902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58633" y="4495800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124961" y="4495800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536953" y="4495800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358633" y="444093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124961" y="4440935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536953" y="444093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358633" y="4332732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124961" y="4332732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536953" y="4332732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358633" y="4277867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124961" y="4277867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536953" y="4277867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358633" y="422376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24961" y="4223765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536953" y="422376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358633" y="4168902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124961" y="4168902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36953" y="4168902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358633" y="405993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124961" y="4059935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536953" y="405993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358633" y="4005834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124961" y="4005834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536953" y="4005834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358633" y="3950970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124961" y="3950970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536953" y="3950970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358633" y="3896867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124961" y="3896867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536953" y="3896867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358633" y="3787902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124961" y="3787902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536953" y="3787902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358633" y="3733038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124961" y="3733038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536953" y="3733038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358633" y="367893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124961" y="3678935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536953" y="367893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358633" y="3624071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124961" y="3624071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536953" y="3624071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358633" y="3515105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124961" y="3515105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536953" y="3515105"/>
            <a:ext cx="882650" cy="0"/>
          </a:xfrm>
          <a:custGeom>
            <a:avLst/>
            <a:gdLst/>
            <a:ahLst/>
            <a:cxnLst/>
            <a:rect l="l" t="t" r="r" b="b"/>
            <a:pathLst>
              <a:path w="882650">
                <a:moveTo>
                  <a:pt x="0" y="0"/>
                </a:moveTo>
                <a:lnTo>
                  <a:pt x="88239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005828" y="3461003"/>
            <a:ext cx="882650" cy="0"/>
          </a:xfrm>
          <a:custGeom>
            <a:avLst/>
            <a:gdLst/>
            <a:ahLst/>
            <a:cxnLst/>
            <a:rect l="l" t="t" r="r" b="b"/>
            <a:pathLst>
              <a:path w="882650">
                <a:moveTo>
                  <a:pt x="0" y="0"/>
                </a:moveTo>
                <a:lnTo>
                  <a:pt x="88239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772155" y="3461003"/>
            <a:ext cx="3528060" cy="0"/>
          </a:xfrm>
          <a:custGeom>
            <a:avLst/>
            <a:gdLst/>
            <a:ahLst/>
            <a:cxnLst/>
            <a:rect l="l" t="t" r="r" b="b"/>
            <a:pathLst>
              <a:path w="3528060">
                <a:moveTo>
                  <a:pt x="0" y="0"/>
                </a:moveTo>
                <a:lnTo>
                  <a:pt x="3528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536953" y="3461003"/>
            <a:ext cx="882650" cy="0"/>
          </a:xfrm>
          <a:custGeom>
            <a:avLst/>
            <a:gdLst/>
            <a:ahLst/>
            <a:cxnLst/>
            <a:rect l="l" t="t" r="r" b="b"/>
            <a:pathLst>
              <a:path w="882650">
                <a:moveTo>
                  <a:pt x="0" y="0"/>
                </a:moveTo>
                <a:lnTo>
                  <a:pt x="88239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005828" y="3406902"/>
            <a:ext cx="882650" cy="0"/>
          </a:xfrm>
          <a:custGeom>
            <a:avLst/>
            <a:gdLst/>
            <a:ahLst/>
            <a:cxnLst/>
            <a:rect l="l" t="t" r="r" b="b"/>
            <a:pathLst>
              <a:path w="882650">
                <a:moveTo>
                  <a:pt x="0" y="0"/>
                </a:moveTo>
                <a:lnTo>
                  <a:pt x="88239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772155" y="3406902"/>
            <a:ext cx="3528060" cy="0"/>
          </a:xfrm>
          <a:custGeom>
            <a:avLst/>
            <a:gdLst/>
            <a:ahLst/>
            <a:cxnLst/>
            <a:rect l="l" t="t" r="r" b="b"/>
            <a:pathLst>
              <a:path w="3528060">
                <a:moveTo>
                  <a:pt x="0" y="0"/>
                </a:moveTo>
                <a:lnTo>
                  <a:pt x="3528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536953" y="3406902"/>
            <a:ext cx="882650" cy="0"/>
          </a:xfrm>
          <a:custGeom>
            <a:avLst/>
            <a:gdLst/>
            <a:ahLst/>
            <a:cxnLst/>
            <a:rect l="l" t="t" r="r" b="b"/>
            <a:pathLst>
              <a:path w="882650">
                <a:moveTo>
                  <a:pt x="0" y="0"/>
                </a:moveTo>
                <a:lnTo>
                  <a:pt x="88239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005828" y="3352038"/>
            <a:ext cx="882650" cy="0"/>
          </a:xfrm>
          <a:custGeom>
            <a:avLst/>
            <a:gdLst/>
            <a:ahLst/>
            <a:cxnLst/>
            <a:rect l="l" t="t" r="r" b="b"/>
            <a:pathLst>
              <a:path w="882650">
                <a:moveTo>
                  <a:pt x="0" y="0"/>
                </a:moveTo>
                <a:lnTo>
                  <a:pt x="88239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772155" y="3352038"/>
            <a:ext cx="3528060" cy="0"/>
          </a:xfrm>
          <a:custGeom>
            <a:avLst/>
            <a:gdLst/>
            <a:ahLst/>
            <a:cxnLst/>
            <a:rect l="l" t="t" r="r" b="b"/>
            <a:pathLst>
              <a:path w="3528060">
                <a:moveTo>
                  <a:pt x="0" y="0"/>
                </a:moveTo>
                <a:lnTo>
                  <a:pt x="3528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536953" y="3352038"/>
            <a:ext cx="882650" cy="0"/>
          </a:xfrm>
          <a:custGeom>
            <a:avLst/>
            <a:gdLst/>
            <a:ahLst/>
            <a:cxnLst/>
            <a:rect l="l" t="t" r="r" b="b"/>
            <a:pathLst>
              <a:path w="882650">
                <a:moveTo>
                  <a:pt x="0" y="0"/>
                </a:moveTo>
                <a:lnTo>
                  <a:pt x="88239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005828" y="3243072"/>
            <a:ext cx="882650" cy="0"/>
          </a:xfrm>
          <a:custGeom>
            <a:avLst/>
            <a:gdLst/>
            <a:ahLst/>
            <a:cxnLst/>
            <a:rect l="l" t="t" r="r" b="b"/>
            <a:pathLst>
              <a:path w="882650">
                <a:moveTo>
                  <a:pt x="0" y="0"/>
                </a:moveTo>
                <a:lnTo>
                  <a:pt x="88239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536953" y="3243072"/>
            <a:ext cx="4763770" cy="0"/>
          </a:xfrm>
          <a:custGeom>
            <a:avLst/>
            <a:gdLst/>
            <a:ahLst/>
            <a:cxnLst/>
            <a:rect l="l" t="t" r="r" b="b"/>
            <a:pathLst>
              <a:path w="4763770">
                <a:moveTo>
                  <a:pt x="0" y="0"/>
                </a:moveTo>
                <a:lnTo>
                  <a:pt x="47632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653021" y="3188970"/>
            <a:ext cx="1235710" cy="0"/>
          </a:xfrm>
          <a:custGeom>
            <a:avLst/>
            <a:gdLst/>
            <a:ahLst/>
            <a:cxnLst/>
            <a:rect l="l" t="t" r="r" b="b"/>
            <a:pathLst>
              <a:path w="1235709">
                <a:moveTo>
                  <a:pt x="0" y="0"/>
                </a:moveTo>
                <a:lnTo>
                  <a:pt x="123520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536953" y="3188970"/>
            <a:ext cx="4763770" cy="0"/>
          </a:xfrm>
          <a:custGeom>
            <a:avLst/>
            <a:gdLst/>
            <a:ahLst/>
            <a:cxnLst/>
            <a:rect l="l" t="t" r="r" b="b"/>
            <a:pathLst>
              <a:path w="4763770">
                <a:moveTo>
                  <a:pt x="0" y="0"/>
                </a:moveTo>
                <a:lnTo>
                  <a:pt x="47632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653021" y="3134105"/>
            <a:ext cx="1235710" cy="0"/>
          </a:xfrm>
          <a:custGeom>
            <a:avLst/>
            <a:gdLst/>
            <a:ahLst/>
            <a:cxnLst/>
            <a:rect l="l" t="t" r="r" b="b"/>
            <a:pathLst>
              <a:path w="1235709">
                <a:moveTo>
                  <a:pt x="0" y="0"/>
                </a:moveTo>
                <a:lnTo>
                  <a:pt x="123520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36953" y="3134105"/>
            <a:ext cx="4763770" cy="0"/>
          </a:xfrm>
          <a:custGeom>
            <a:avLst/>
            <a:gdLst/>
            <a:ahLst/>
            <a:cxnLst/>
            <a:rect l="l" t="t" r="r" b="b"/>
            <a:pathLst>
              <a:path w="4763770">
                <a:moveTo>
                  <a:pt x="0" y="0"/>
                </a:moveTo>
                <a:lnTo>
                  <a:pt x="47632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653021" y="3080004"/>
            <a:ext cx="1235710" cy="0"/>
          </a:xfrm>
          <a:custGeom>
            <a:avLst/>
            <a:gdLst/>
            <a:ahLst/>
            <a:cxnLst/>
            <a:rect l="l" t="t" r="r" b="b"/>
            <a:pathLst>
              <a:path w="1235709">
                <a:moveTo>
                  <a:pt x="0" y="0"/>
                </a:moveTo>
                <a:lnTo>
                  <a:pt x="123520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536953" y="3080004"/>
            <a:ext cx="4763770" cy="0"/>
          </a:xfrm>
          <a:custGeom>
            <a:avLst/>
            <a:gdLst/>
            <a:ahLst/>
            <a:cxnLst/>
            <a:rect l="l" t="t" r="r" b="b"/>
            <a:pathLst>
              <a:path w="4763770">
                <a:moveTo>
                  <a:pt x="0" y="0"/>
                </a:moveTo>
                <a:lnTo>
                  <a:pt x="47632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653021" y="2971038"/>
            <a:ext cx="1235710" cy="0"/>
          </a:xfrm>
          <a:custGeom>
            <a:avLst/>
            <a:gdLst/>
            <a:ahLst/>
            <a:cxnLst/>
            <a:rect l="l" t="t" r="r" b="b"/>
            <a:pathLst>
              <a:path w="1235709">
                <a:moveTo>
                  <a:pt x="0" y="0"/>
                </a:moveTo>
                <a:lnTo>
                  <a:pt x="123520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536953" y="2971038"/>
            <a:ext cx="4763770" cy="0"/>
          </a:xfrm>
          <a:custGeom>
            <a:avLst/>
            <a:gdLst/>
            <a:ahLst/>
            <a:cxnLst/>
            <a:rect l="l" t="t" r="r" b="b"/>
            <a:pathLst>
              <a:path w="4763770">
                <a:moveTo>
                  <a:pt x="0" y="0"/>
                </a:moveTo>
                <a:lnTo>
                  <a:pt x="47632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536953" y="2916173"/>
            <a:ext cx="6351270" cy="0"/>
          </a:xfrm>
          <a:custGeom>
            <a:avLst/>
            <a:gdLst/>
            <a:ahLst/>
            <a:cxnLst/>
            <a:rect l="l" t="t" r="r" b="b"/>
            <a:pathLst>
              <a:path w="6351270">
                <a:moveTo>
                  <a:pt x="0" y="0"/>
                </a:moveTo>
                <a:lnTo>
                  <a:pt x="635127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536953" y="2862072"/>
            <a:ext cx="6351270" cy="0"/>
          </a:xfrm>
          <a:custGeom>
            <a:avLst/>
            <a:gdLst/>
            <a:ahLst/>
            <a:cxnLst/>
            <a:rect l="l" t="t" r="r" b="b"/>
            <a:pathLst>
              <a:path w="6351270">
                <a:moveTo>
                  <a:pt x="0" y="0"/>
                </a:moveTo>
                <a:lnTo>
                  <a:pt x="635127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358633" y="5203697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41797" y="5203697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124961" y="5203697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536953" y="5203697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58633" y="4931664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241797" y="4931664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124961" y="4931664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536953" y="4931664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358633" y="4658867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241797" y="4658867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536185" y="4658867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80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124961" y="4658867"/>
            <a:ext cx="1058545" cy="0"/>
          </a:xfrm>
          <a:custGeom>
            <a:avLst/>
            <a:gdLst/>
            <a:ahLst/>
            <a:cxnLst/>
            <a:rect l="l" t="t" r="r" b="b"/>
            <a:pathLst>
              <a:path w="1058545">
                <a:moveTo>
                  <a:pt x="0" y="0"/>
                </a:moveTo>
                <a:lnTo>
                  <a:pt x="105841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36953" y="4658867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358633" y="4386834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124961" y="4386834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36953" y="4386834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358633" y="4114800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124961" y="4114800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536953" y="4114800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358633" y="3842003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124961" y="3842003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536953" y="3842003"/>
            <a:ext cx="529590" cy="0"/>
          </a:xfrm>
          <a:custGeom>
            <a:avLst/>
            <a:gdLst/>
            <a:ahLst/>
            <a:cxnLst/>
            <a:rect l="l" t="t" r="r" b="b"/>
            <a:pathLst>
              <a:path w="529589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358633" y="3569970"/>
            <a:ext cx="529590" cy="0"/>
          </a:xfrm>
          <a:custGeom>
            <a:avLst/>
            <a:gdLst/>
            <a:ahLst/>
            <a:cxnLst/>
            <a:rect l="l" t="t" r="r" b="b"/>
            <a:pathLst>
              <a:path w="529590">
                <a:moveTo>
                  <a:pt x="0" y="0"/>
                </a:moveTo>
                <a:lnTo>
                  <a:pt x="529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124961" y="3569970"/>
            <a:ext cx="3175635" cy="0"/>
          </a:xfrm>
          <a:custGeom>
            <a:avLst/>
            <a:gdLst/>
            <a:ahLst/>
            <a:cxnLst/>
            <a:rect l="l" t="t" r="r" b="b"/>
            <a:pathLst>
              <a:path w="3175635">
                <a:moveTo>
                  <a:pt x="0" y="0"/>
                </a:moveTo>
                <a:lnTo>
                  <a:pt x="317525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536953" y="3569970"/>
            <a:ext cx="882650" cy="0"/>
          </a:xfrm>
          <a:custGeom>
            <a:avLst/>
            <a:gdLst/>
            <a:ahLst/>
            <a:cxnLst/>
            <a:rect l="l" t="t" r="r" b="b"/>
            <a:pathLst>
              <a:path w="882650">
                <a:moveTo>
                  <a:pt x="0" y="0"/>
                </a:moveTo>
                <a:lnTo>
                  <a:pt x="88239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005828" y="3297935"/>
            <a:ext cx="882650" cy="0"/>
          </a:xfrm>
          <a:custGeom>
            <a:avLst/>
            <a:gdLst/>
            <a:ahLst/>
            <a:cxnLst/>
            <a:rect l="l" t="t" r="r" b="b"/>
            <a:pathLst>
              <a:path w="882650">
                <a:moveTo>
                  <a:pt x="0" y="0"/>
                </a:moveTo>
                <a:lnTo>
                  <a:pt x="88239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536953" y="3297935"/>
            <a:ext cx="4763770" cy="0"/>
          </a:xfrm>
          <a:custGeom>
            <a:avLst/>
            <a:gdLst/>
            <a:ahLst/>
            <a:cxnLst/>
            <a:rect l="l" t="t" r="r" b="b"/>
            <a:pathLst>
              <a:path w="4763770">
                <a:moveTo>
                  <a:pt x="0" y="0"/>
                </a:moveTo>
                <a:lnTo>
                  <a:pt x="476326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653021" y="3025139"/>
            <a:ext cx="1235710" cy="0"/>
          </a:xfrm>
          <a:custGeom>
            <a:avLst/>
            <a:gdLst/>
            <a:ahLst/>
            <a:cxnLst/>
            <a:rect l="l" t="t" r="r" b="b"/>
            <a:pathLst>
              <a:path w="1235709">
                <a:moveTo>
                  <a:pt x="0" y="0"/>
                </a:moveTo>
                <a:lnTo>
                  <a:pt x="123520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536953" y="3025139"/>
            <a:ext cx="4763770" cy="0"/>
          </a:xfrm>
          <a:custGeom>
            <a:avLst/>
            <a:gdLst/>
            <a:ahLst/>
            <a:cxnLst/>
            <a:rect l="l" t="t" r="r" b="b"/>
            <a:pathLst>
              <a:path w="4763770">
                <a:moveTo>
                  <a:pt x="0" y="0"/>
                </a:moveTo>
                <a:lnTo>
                  <a:pt x="476326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066544" y="3597402"/>
            <a:ext cx="353060" cy="1878330"/>
          </a:xfrm>
          <a:custGeom>
            <a:avLst/>
            <a:gdLst/>
            <a:ahLst/>
            <a:cxnLst/>
            <a:rect l="l" t="t" r="r" b="b"/>
            <a:pathLst>
              <a:path w="353060" h="1878329">
                <a:moveTo>
                  <a:pt x="352806" y="0"/>
                </a:moveTo>
                <a:lnTo>
                  <a:pt x="0" y="0"/>
                </a:lnTo>
                <a:lnTo>
                  <a:pt x="0" y="1878330"/>
                </a:lnTo>
                <a:lnTo>
                  <a:pt x="352806" y="1878330"/>
                </a:lnTo>
                <a:lnTo>
                  <a:pt x="35280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183379" y="4577334"/>
            <a:ext cx="353060" cy="898525"/>
          </a:xfrm>
          <a:custGeom>
            <a:avLst/>
            <a:gdLst/>
            <a:ahLst/>
            <a:cxnLst/>
            <a:rect l="l" t="t" r="r" b="b"/>
            <a:pathLst>
              <a:path w="353060" h="898525">
                <a:moveTo>
                  <a:pt x="352806" y="0"/>
                </a:moveTo>
                <a:lnTo>
                  <a:pt x="0" y="0"/>
                </a:lnTo>
                <a:lnTo>
                  <a:pt x="0" y="898398"/>
                </a:lnTo>
                <a:lnTo>
                  <a:pt x="352806" y="898398"/>
                </a:lnTo>
                <a:lnTo>
                  <a:pt x="35280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300215" y="2902457"/>
            <a:ext cx="353060" cy="2573655"/>
          </a:xfrm>
          <a:custGeom>
            <a:avLst/>
            <a:gdLst/>
            <a:ahLst/>
            <a:cxnLst/>
            <a:rect l="l" t="t" r="r" b="b"/>
            <a:pathLst>
              <a:path w="353059" h="2573654">
                <a:moveTo>
                  <a:pt x="352806" y="0"/>
                </a:moveTo>
                <a:lnTo>
                  <a:pt x="0" y="0"/>
                </a:lnTo>
                <a:lnTo>
                  <a:pt x="0" y="2573273"/>
                </a:lnTo>
                <a:lnTo>
                  <a:pt x="352806" y="2573273"/>
                </a:lnTo>
                <a:lnTo>
                  <a:pt x="35280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19350" y="3324605"/>
            <a:ext cx="353060" cy="2151380"/>
          </a:xfrm>
          <a:custGeom>
            <a:avLst/>
            <a:gdLst/>
            <a:ahLst/>
            <a:cxnLst/>
            <a:rect l="l" t="t" r="r" b="b"/>
            <a:pathLst>
              <a:path w="353060" h="2151379">
                <a:moveTo>
                  <a:pt x="352806" y="0"/>
                </a:moveTo>
                <a:lnTo>
                  <a:pt x="0" y="0"/>
                </a:lnTo>
                <a:lnTo>
                  <a:pt x="0" y="2151126"/>
                </a:lnTo>
                <a:lnTo>
                  <a:pt x="352806" y="2151126"/>
                </a:lnTo>
                <a:lnTo>
                  <a:pt x="35280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36185" y="4645152"/>
            <a:ext cx="353060" cy="830580"/>
          </a:xfrm>
          <a:custGeom>
            <a:avLst/>
            <a:gdLst/>
            <a:ahLst/>
            <a:cxnLst/>
            <a:rect l="l" t="t" r="r" b="b"/>
            <a:pathLst>
              <a:path w="353060" h="830579">
                <a:moveTo>
                  <a:pt x="352805" y="0"/>
                </a:moveTo>
                <a:lnTo>
                  <a:pt x="0" y="0"/>
                </a:lnTo>
                <a:lnTo>
                  <a:pt x="0" y="830580"/>
                </a:lnTo>
                <a:lnTo>
                  <a:pt x="352805" y="830580"/>
                </a:lnTo>
                <a:lnTo>
                  <a:pt x="3528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653021" y="3175254"/>
            <a:ext cx="353060" cy="2300605"/>
          </a:xfrm>
          <a:custGeom>
            <a:avLst/>
            <a:gdLst/>
            <a:ahLst/>
            <a:cxnLst/>
            <a:rect l="l" t="t" r="r" b="b"/>
            <a:pathLst>
              <a:path w="353059" h="2300604">
                <a:moveTo>
                  <a:pt x="352805" y="0"/>
                </a:moveTo>
                <a:lnTo>
                  <a:pt x="0" y="0"/>
                </a:lnTo>
                <a:lnTo>
                  <a:pt x="0" y="2300478"/>
                </a:lnTo>
                <a:lnTo>
                  <a:pt x="352805" y="2300478"/>
                </a:lnTo>
                <a:lnTo>
                  <a:pt x="3528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772155" y="3488435"/>
            <a:ext cx="353060" cy="1987550"/>
          </a:xfrm>
          <a:custGeom>
            <a:avLst/>
            <a:gdLst/>
            <a:ahLst/>
            <a:cxnLst/>
            <a:rect l="l" t="t" r="r" b="b"/>
            <a:pathLst>
              <a:path w="353060" h="1987550">
                <a:moveTo>
                  <a:pt x="352806" y="0"/>
                </a:moveTo>
                <a:lnTo>
                  <a:pt x="0" y="0"/>
                </a:lnTo>
                <a:lnTo>
                  <a:pt x="0" y="1987295"/>
                </a:lnTo>
                <a:lnTo>
                  <a:pt x="352806" y="1987295"/>
                </a:lnTo>
                <a:lnTo>
                  <a:pt x="35280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888991" y="4577334"/>
            <a:ext cx="353060" cy="898525"/>
          </a:xfrm>
          <a:custGeom>
            <a:avLst/>
            <a:gdLst/>
            <a:ahLst/>
            <a:cxnLst/>
            <a:rect l="l" t="t" r="r" b="b"/>
            <a:pathLst>
              <a:path w="353060" h="898525">
                <a:moveTo>
                  <a:pt x="352806" y="0"/>
                </a:moveTo>
                <a:lnTo>
                  <a:pt x="0" y="0"/>
                </a:lnTo>
                <a:lnTo>
                  <a:pt x="0" y="898398"/>
                </a:lnTo>
                <a:lnTo>
                  <a:pt x="352806" y="898398"/>
                </a:lnTo>
                <a:lnTo>
                  <a:pt x="35280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005828" y="3474720"/>
            <a:ext cx="353060" cy="2001520"/>
          </a:xfrm>
          <a:custGeom>
            <a:avLst/>
            <a:gdLst/>
            <a:ahLst/>
            <a:cxnLst/>
            <a:rect l="l" t="t" r="r" b="b"/>
            <a:pathLst>
              <a:path w="353059" h="2001520">
                <a:moveTo>
                  <a:pt x="352805" y="0"/>
                </a:moveTo>
                <a:lnTo>
                  <a:pt x="0" y="0"/>
                </a:lnTo>
                <a:lnTo>
                  <a:pt x="0" y="2001011"/>
                </a:lnTo>
                <a:lnTo>
                  <a:pt x="352805" y="2001011"/>
                </a:lnTo>
                <a:lnTo>
                  <a:pt x="352805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536953" y="5475732"/>
            <a:ext cx="6351270" cy="0"/>
          </a:xfrm>
          <a:custGeom>
            <a:avLst/>
            <a:gdLst/>
            <a:ahLst/>
            <a:cxnLst/>
            <a:rect l="l" t="t" r="r" b="b"/>
            <a:pathLst>
              <a:path w="6351270">
                <a:moveTo>
                  <a:pt x="0" y="0"/>
                </a:moveTo>
                <a:lnTo>
                  <a:pt x="635127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 txBox="1"/>
          <p:nvPr/>
        </p:nvSpPr>
        <p:spPr>
          <a:xfrm>
            <a:off x="2096007" y="3346703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13.8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4251197" y="4327144"/>
            <a:ext cx="217804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6.6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2448814" y="3074415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15.8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4604003" y="4395216"/>
            <a:ext cx="217804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6.1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6682993" y="2924555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16.9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2801620" y="3237738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14.6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4956809" y="4327144"/>
            <a:ext cx="217804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6.6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7035800" y="3224021"/>
            <a:ext cx="2946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14.7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1" name="object 17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478279" rIns="0" bIns="0" rtlCol="0">
            <a:spAutoFit/>
          </a:bodyPr>
          <a:lstStyle/>
          <a:p>
            <a:pPr marL="883285">
              <a:lnSpc>
                <a:spcPct val="100000"/>
              </a:lnSpc>
              <a:tabLst>
                <a:tab pos="1179195" algn="l"/>
                <a:tab pos="5984875" algn="l"/>
                <a:tab pos="7530465" algn="l"/>
              </a:tabLst>
            </a:pPr>
            <a:r>
              <a:rPr sz="1800" u="none" spc="-15" baseline="2314" dirty="0">
                <a:solidFill>
                  <a:srgbClr val="585858"/>
                </a:solidFill>
              </a:rPr>
              <a:t>2</a:t>
            </a:r>
            <a:r>
              <a:rPr sz="1800" u="none" spc="-7" baseline="2314" dirty="0">
                <a:solidFill>
                  <a:srgbClr val="585858"/>
                </a:solidFill>
              </a:rPr>
              <a:t>0</a:t>
            </a:r>
            <a:r>
              <a:rPr sz="1800" u="none" baseline="2314" dirty="0">
                <a:solidFill>
                  <a:srgbClr val="585858"/>
                </a:solidFill>
              </a:rPr>
              <a:t>	</a:t>
            </a:r>
            <a:r>
              <a:rPr sz="1200" strike="sngStrike" dirty="0"/>
              <a:t> 	</a:t>
            </a:r>
            <a:r>
              <a:rPr sz="1200" strike="sngStrike" spc="-5" dirty="0"/>
              <a:t>18.9</a:t>
            </a:r>
            <a:r>
              <a:rPr sz="1200" strike="sngStrike" dirty="0"/>
              <a:t>	</a:t>
            </a:r>
            <a:endParaRPr sz="1200"/>
          </a:p>
          <a:p>
            <a:pPr marR="6484620" algn="ctr">
              <a:lnSpc>
                <a:spcPct val="100000"/>
              </a:lnSpc>
              <a:spcBef>
                <a:spcPts val="640"/>
              </a:spcBef>
            </a:pPr>
            <a:r>
              <a:rPr u="none" spc="-10" dirty="0">
                <a:solidFill>
                  <a:srgbClr val="585858"/>
                </a:solidFill>
              </a:rPr>
              <a:t>18</a:t>
            </a:r>
          </a:p>
          <a:p>
            <a:pPr marR="6484620" algn="ctr">
              <a:lnSpc>
                <a:spcPct val="100000"/>
              </a:lnSpc>
              <a:spcBef>
                <a:spcPts val="705"/>
              </a:spcBef>
            </a:pPr>
            <a:r>
              <a:rPr u="none" spc="-10" dirty="0">
                <a:solidFill>
                  <a:srgbClr val="585858"/>
                </a:solidFill>
              </a:rPr>
              <a:t>16</a:t>
            </a:r>
          </a:p>
          <a:p>
            <a:pPr marR="6484620" algn="ctr">
              <a:lnSpc>
                <a:spcPct val="100000"/>
              </a:lnSpc>
              <a:spcBef>
                <a:spcPts val="700"/>
              </a:spcBef>
            </a:pPr>
            <a:r>
              <a:rPr u="none" spc="-10" dirty="0">
                <a:solidFill>
                  <a:srgbClr val="585858"/>
                </a:solidFill>
              </a:rPr>
              <a:t>14</a:t>
            </a:r>
          </a:p>
          <a:p>
            <a:pPr marR="6484620" algn="ctr">
              <a:lnSpc>
                <a:spcPct val="100000"/>
              </a:lnSpc>
              <a:spcBef>
                <a:spcPts val="705"/>
              </a:spcBef>
            </a:pPr>
            <a:r>
              <a:rPr u="none" spc="-10" dirty="0">
                <a:solidFill>
                  <a:srgbClr val="585858"/>
                </a:solidFill>
              </a:rPr>
              <a:t>12</a:t>
            </a:r>
          </a:p>
          <a:p>
            <a:pPr marR="6484620" algn="ctr">
              <a:lnSpc>
                <a:spcPct val="100000"/>
              </a:lnSpc>
              <a:spcBef>
                <a:spcPts val="705"/>
              </a:spcBef>
            </a:pPr>
            <a:r>
              <a:rPr u="none" spc="-10" dirty="0">
                <a:solidFill>
                  <a:srgbClr val="585858"/>
                </a:solidFill>
              </a:rPr>
              <a:t>10</a:t>
            </a:r>
          </a:p>
          <a:p>
            <a:pPr marR="6407150" algn="ctr">
              <a:lnSpc>
                <a:spcPct val="100000"/>
              </a:lnSpc>
              <a:spcBef>
                <a:spcPts val="705"/>
              </a:spcBef>
            </a:pPr>
            <a:r>
              <a:rPr u="none" spc="-5" dirty="0">
                <a:solidFill>
                  <a:srgbClr val="585858"/>
                </a:solidFill>
              </a:rPr>
              <a:t>8</a:t>
            </a:r>
          </a:p>
          <a:p>
            <a:pPr marR="6407150" algn="ctr">
              <a:lnSpc>
                <a:spcPct val="100000"/>
              </a:lnSpc>
              <a:spcBef>
                <a:spcPts val="705"/>
              </a:spcBef>
            </a:pPr>
            <a:r>
              <a:rPr u="none" spc="-5" dirty="0">
                <a:solidFill>
                  <a:srgbClr val="585858"/>
                </a:solidFill>
              </a:rPr>
              <a:t>6</a:t>
            </a:r>
          </a:p>
          <a:p>
            <a:pPr marR="6407150" algn="ctr">
              <a:lnSpc>
                <a:spcPct val="100000"/>
              </a:lnSpc>
              <a:spcBef>
                <a:spcPts val="705"/>
              </a:spcBef>
            </a:pPr>
            <a:r>
              <a:rPr u="none" spc="-5" dirty="0">
                <a:solidFill>
                  <a:srgbClr val="585858"/>
                </a:solidFill>
              </a:rPr>
              <a:t>4</a:t>
            </a:r>
          </a:p>
          <a:p>
            <a:pPr marR="6407150" algn="ctr">
              <a:lnSpc>
                <a:spcPct val="100000"/>
              </a:lnSpc>
              <a:spcBef>
                <a:spcPts val="705"/>
              </a:spcBef>
            </a:pPr>
            <a:r>
              <a:rPr u="none" spc="-5" dirty="0">
                <a:solidFill>
                  <a:srgbClr val="585858"/>
                </a:solidFill>
              </a:rPr>
              <a:t>2</a:t>
            </a:r>
          </a:p>
          <a:p>
            <a:pPr marR="6407150" algn="ctr">
              <a:lnSpc>
                <a:spcPct val="100000"/>
              </a:lnSpc>
              <a:spcBef>
                <a:spcPts val="705"/>
              </a:spcBef>
            </a:pPr>
            <a:r>
              <a:rPr u="none" spc="-5" dirty="0">
                <a:solidFill>
                  <a:srgbClr val="585858"/>
                </a:solidFill>
              </a:rPr>
              <a:t>0</a:t>
            </a:r>
          </a:p>
        </p:txBody>
      </p:sp>
      <p:sp>
        <p:nvSpPr>
          <p:cNvPr id="172" name="object 172"/>
          <p:cNvSpPr txBox="1"/>
          <p:nvPr/>
        </p:nvSpPr>
        <p:spPr>
          <a:xfrm>
            <a:off x="2324100" y="5565647"/>
            <a:ext cx="54356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Drinking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6148070" y="5565647"/>
            <a:ext cx="1363345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Drinkin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r>
              <a:rPr sz="1200" spc="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and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 smoking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1035050" y="3757438"/>
            <a:ext cx="177800" cy="7162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30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200" spc="-1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ce</a:t>
            </a:r>
            <a:r>
              <a:rPr sz="1200" spc="-15" dirty="0">
                <a:solidFill>
                  <a:srgbClr val="585858"/>
                </a:solidFill>
                <a:latin typeface="Calibri"/>
                <a:cs typeface="Calibri"/>
              </a:rPr>
              <a:t>nt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200" spc="-15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4260341" y="5524317"/>
            <a:ext cx="904875" cy="469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75260">
              <a:lnSpc>
                <a:spcPct val="1226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Smoking Su</a:t>
            </a:r>
            <a:r>
              <a:rPr sz="1200" spc="-10" dirty="0">
                <a:solidFill>
                  <a:srgbClr val="585858"/>
                </a:solidFill>
                <a:latin typeface="Calibri"/>
                <a:cs typeface="Calibri"/>
              </a:rPr>
              <a:t>b</a:t>
            </a:r>
            <a:r>
              <a:rPr sz="1200" spc="-15" dirty="0">
                <a:solidFill>
                  <a:srgbClr val="585858"/>
                </a:solidFill>
                <a:latin typeface="Calibri"/>
                <a:cs typeface="Calibri"/>
              </a:rPr>
              <a:t>st</a:t>
            </a:r>
            <a:r>
              <a:rPr sz="1200" dirty="0">
                <a:solidFill>
                  <a:srgbClr val="585858"/>
                </a:solidFill>
                <a:latin typeface="Calibri"/>
                <a:cs typeface="Calibri"/>
              </a:rPr>
              <a:t>anc</a:t>
            </a: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e use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6" name="object 176"/>
          <p:cNvSpPr/>
          <p:nvPr/>
        </p:nvSpPr>
        <p:spPr>
          <a:xfrm>
            <a:off x="8097773" y="4066794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0" y="83819"/>
                </a:moveTo>
                <a:lnTo>
                  <a:pt x="83820" y="83819"/>
                </a:lnTo>
                <a:lnTo>
                  <a:pt x="83820" y="0"/>
                </a:lnTo>
                <a:lnTo>
                  <a:pt x="0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097773" y="4327397"/>
            <a:ext cx="83820" cy="83820"/>
          </a:xfrm>
          <a:custGeom>
            <a:avLst/>
            <a:gdLst/>
            <a:ahLst/>
            <a:cxnLst/>
            <a:rect l="l" t="t" r="r" b="b"/>
            <a:pathLst>
              <a:path w="83820" h="83820">
                <a:moveTo>
                  <a:pt x="0" y="83819"/>
                </a:moveTo>
                <a:lnTo>
                  <a:pt x="83820" y="83819"/>
                </a:lnTo>
                <a:lnTo>
                  <a:pt x="83820" y="0"/>
                </a:lnTo>
                <a:lnTo>
                  <a:pt x="0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8097773" y="4588002"/>
            <a:ext cx="83820" cy="83185"/>
          </a:xfrm>
          <a:custGeom>
            <a:avLst/>
            <a:gdLst/>
            <a:ahLst/>
            <a:cxnLst/>
            <a:rect l="l" t="t" r="r" b="b"/>
            <a:pathLst>
              <a:path w="83820" h="83185">
                <a:moveTo>
                  <a:pt x="0" y="83058"/>
                </a:moveTo>
                <a:lnTo>
                  <a:pt x="83820" y="83058"/>
                </a:lnTo>
                <a:lnTo>
                  <a:pt x="83820" y="0"/>
                </a:lnTo>
                <a:lnTo>
                  <a:pt x="0" y="0"/>
                </a:lnTo>
                <a:lnTo>
                  <a:pt x="0" y="8305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 txBox="1"/>
          <p:nvPr/>
        </p:nvSpPr>
        <p:spPr>
          <a:xfrm>
            <a:off x="8206740" y="3999992"/>
            <a:ext cx="334645" cy="724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2001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2007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200" spc="-5" dirty="0">
                <a:solidFill>
                  <a:srgbClr val="585858"/>
                </a:solidFill>
                <a:latin typeface="Calibri"/>
                <a:cs typeface="Calibri"/>
              </a:rPr>
              <a:t>2014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1221739" y="1994915"/>
            <a:ext cx="693356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680710" algn="l"/>
              </a:tabLst>
            </a:pPr>
            <a:r>
              <a:rPr sz="2000" b="1" spc="-10" dirty="0">
                <a:latin typeface="Tahoma"/>
                <a:cs typeface="Tahoma"/>
              </a:rPr>
              <a:t>Dr</a:t>
            </a:r>
            <a:r>
              <a:rPr sz="2000" b="1" spc="-15" dirty="0">
                <a:latin typeface="Tahoma"/>
                <a:cs typeface="Tahoma"/>
              </a:rPr>
              <a:t>i</a:t>
            </a:r>
            <a:r>
              <a:rPr sz="2000" b="1" spc="-10" dirty="0">
                <a:latin typeface="Tahoma"/>
                <a:cs typeface="Tahoma"/>
              </a:rPr>
              <a:t>nkin</a:t>
            </a:r>
            <a:r>
              <a:rPr sz="2000" b="1" spc="-5" dirty="0">
                <a:latin typeface="Tahoma"/>
                <a:cs typeface="Tahoma"/>
              </a:rPr>
              <a:t>g</a:t>
            </a:r>
            <a:r>
              <a:rPr sz="2000" b="1" spc="-10" dirty="0">
                <a:latin typeface="Tahoma"/>
                <a:cs typeface="Tahoma"/>
              </a:rPr>
              <a:t> </a:t>
            </a:r>
            <a:r>
              <a:rPr sz="2000" b="1" spc="-5" dirty="0">
                <a:latin typeface="Tahoma"/>
                <a:cs typeface="Tahoma"/>
              </a:rPr>
              <a:t>and</a:t>
            </a:r>
            <a:r>
              <a:rPr sz="2000" b="1" dirty="0">
                <a:latin typeface="Tahoma"/>
                <a:cs typeface="Tahoma"/>
              </a:rPr>
              <a:t> </a:t>
            </a:r>
            <a:r>
              <a:rPr sz="2000" b="1" spc="-10" dirty="0">
                <a:latin typeface="Tahoma"/>
                <a:cs typeface="Tahoma"/>
              </a:rPr>
              <a:t>Sm</a:t>
            </a:r>
            <a:r>
              <a:rPr sz="2000" b="1" dirty="0">
                <a:latin typeface="Tahoma"/>
                <a:cs typeface="Tahoma"/>
              </a:rPr>
              <a:t>o</a:t>
            </a:r>
            <a:r>
              <a:rPr sz="2000" b="1" spc="-5" dirty="0">
                <a:latin typeface="Tahoma"/>
                <a:cs typeface="Tahoma"/>
              </a:rPr>
              <a:t>king</a:t>
            </a:r>
            <a:r>
              <a:rPr sz="2000" b="1" spc="-10" dirty="0">
                <a:latin typeface="Tahoma"/>
                <a:cs typeface="Tahoma"/>
              </a:rPr>
              <a:t> </a:t>
            </a:r>
            <a:r>
              <a:rPr sz="2000" b="1" spc="-5" dirty="0">
                <a:latin typeface="Tahoma"/>
                <a:cs typeface="Tahoma"/>
              </a:rPr>
              <a:t>Beh</a:t>
            </a:r>
            <a:r>
              <a:rPr sz="2000" b="1" spc="-15" dirty="0">
                <a:latin typeface="Tahoma"/>
                <a:cs typeface="Tahoma"/>
              </a:rPr>
              <a:t>a</a:t>
            </a:r>
            <a:r>
              <a:rPr sz="2000" b="1" spc="-5" dirty="0">
                <a:latin typeface="Tahoma"/>
                <a:cs typeface="Tahoma"/>
              </a:rPr>
              <a:t>vior</a:t>
            </a:r>
            <a:r>
              <a:rPr sz="2000" b="1" spc="10" dirty="0">
                <a:latin typeface="Tahoma"/>
                <a:cs typeface="Tahoma"/>
              </a:rPr>
              <a:t> </a:t>
            </a:r>
            <a:r>
              <a:rPr sz="2000" b="1" spc="-5" dirty="0">
                <a:latin typeface="Tahoma"/>
                <a:cs typeface="Tahoma"/>
              </a:rPr>
              <a:t>among</a:t>
            </a:r>
            <a:r>
              <a:rPr sz="2000" b="1" spc="5" dirty="0">
                <a:latin typeface="Tahoma"/>
                <a:cs typeface="Tahoma"/>
              </a:rPr>
              <a:t> </a:t>
            </a:r>
            <a:r>
              <a:rPr sz="2000" b="1" spc="-5" dirty="0">
                <a:latin typeface="Tahoma"/>
                <a:cs typeface="Tahoma"/>
              </a:rPr>
              <a:t>age</a:t>
            </a:r>
            <a:r>
              <a:rPr sz="2000" b="1" dirty="0">
                <a:latin typeface="Tahoma"/>
                <a:cs typeface="Tahoma"/>
              </a:rPr>
              <a:t>	</a:t>
            </a:r>
            <a:r>
              <a:rPr sz="2000" b="1" spc="-5" dirty="0">
                <a:latin typeface="Tahoma"/>
                <a:cs typeface="Tahoma"/>
              </a:rPr>
              <a:t>&gt; 15</a:t>
            </a:r>
            <a:r>
              <a:rPr sz="2000" b="1" spc="5" dirty="0">
                <a:latin typeface="Tahoma"/>
                <a:cs typeface="Tahoma"/>
              </a:rPr>
              <a:t> </a:t>
            </a:r>
            <a:r>
              <a:rPr sz="2000" b="1" spc="-5" dirty="0">
                <a:latin typeface="Tahoma"/>
                <a:cs typeface="Tahoma"/>
              </a:rPr>
              <a:t>year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1084580" y="6021070"/>
            <a:ext cx="577913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Sou</a:t>
            </a:r>
            <a:r>
              <a:rPr sz="1800" spc="-20" dirty="0">
                <a:latin typeface="Calibri"/>
                <a:cs typeface="Calibri"/>
              </a:rPr>
              <a:t>r</a:t>
            </a:r>
            <a:r>
              <a:rPr sz="1800" spc="-5" dirty="0">
                <a:latin typeface="Calibri"/>
                <a:cs typeface="Calibri"/>
              </a:rPr>
              <a:t>ce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Healt</a:t>
            </a:r>
            <a:r>
              <a:rPr sz="1800" dirty="0">
                <a:latin typeface="Calibri"/>
                <a:cs typeface="Calibri"/>
              </a:rPr>
              <a:t>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tional</a:t>
            </a:r>
            <a:r>
              <a:rPr sz="1800" spc="-5" dirty="0">
                <a:latin typeface="Calibri"/>
                <a:cs typeface="Calibri"/>
              </a:rPr>
              <a:t> su</a:t>
            </a:r>
            <a:r>
              <a:rPr sz="1800" spc="20" dirty="0">
                <a:latin typeface="Calibri"/>
                <a:cs typeface="Calibri"/>
              </a:rPr>
              <a:t>r</a:t>
            </a:r>
            <a:r>
              <a:rPr sz="1800" spc="-25" dirty="0">
                <a:latin typeface="Calibri"/>
                <a:cs typeface="Calibri"/>
              </a:rPr>
              <a:t>v</a:t>
            </a:r>
            <a:r>
              <a:rPr sz="1800" spc="-20" dirty="0">
                <a:latin typeface="Calibri"/>
                <a:cs typeface="Calibri"/>
              </a:rPr>
              <a:t>e</a:t>
            </a:r>
            <a:r>
              <a:rPr sz="1800" spc="-135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tional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tic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4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ani</a:t>
            </a:r>
            <a:r>
              <a:rPr sz="1800" spc="-25" dirty="0">
                <a:latin typeface="Calibri"/>
                <a:cs typeface="Calibri"/>
              </a:rPr>
              <a:t>z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2" name="object 182"/>
          <p:cNvSpPr/>
          <p:nvPr/>
        </p:nvSpPr>
        <p:spPr>
          <a:xfrm>
            <a:off x="1143000" y="344424"/>
            <a:ext cx="1696212" cy="1344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 txBox="1">
            <a:spLocks noGrp="1"/>
          </p:cNvSpPr>
          <p:nvPr>
            <p:ph type="title"/>
          </p:nvPr>
        </p:nvSpPr>
        <p:spPr>
          <a:xfrm>
            <a:off x="3538473" y="585978"/>
            <a:ext cx="4235450" cy="1097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0" spc="-5" dirty="0">
                <a:latin typeface="Calibri"/>
                <a:cs typeface="Calibri"/>
              </a:rPr>
              <a:t>Socia</a:t>
            </a:r>
            <a:r>
              <a:rPr sz="1800" b="0" dirty="0">
                <a:latin typeface="Calibri"/>
                <a:cs typeface="Calibri"/>
              </a:rPr>
              <a:t>l</a:t>
            </a:r>
            <a:r>
              <a:rPr sz="1800" b="0" spc="5" dirty="0">
                <a:latin typeface="Calibri"/>
                <a:cs typeface="Calibri"/>
              </a:rPr>
              <a:t> </a:t>
            </a:r>
            <a:r>
              <a:rPr sz="1800" b="0" spc="-5" dirty="0">
                <a:latin typeface="Calibri"/>
                <a:cs typeface="Calibri"/>
              </a:rPr>
              <a:t>P</a:t>
            </a:r>
            <a:r>
              <a:rPr sz="1800" b="0" spc="-30" dirty="0">
                <a:latin typeface="Calibri"/>
                <a:cs typeface="Calibri"/>
              </a:rPr>
              <a:t>r</a:t>
            </a:r>
            <a:r>
              <a:rPr sz="1800" b="0" spc="-5" dirty="0">
                <a:latin typeface="Calibri"/>
                <a:cs typeface="Calibri"/>
              </a:rPr>
              <a:t>o</a:t>
            </a:r>
            <a:r>
              <a:rPr sz="1800" b="0" spc="-25" dirty="0">
                <a:latin typeface="Calibri"/>
                <a:cs typeface="Calibri"/>
              </a:rPr>
              <a:t>t</a:t>
            </a:r>
            <a:r>
              <a:rPr sz="1800" b="0" dirty="0">
                <a:latin typeface="Calibri"/>
                <a:cs typeface="Calibri"/>
              </a:rPr>
              <a:t>ection</a:t>
            </a:r>
            <a:r>
              <a:rPr sz="1800" b="0" spc="-10" dirty="0">
                <a:latin typeface="Calibri"/>
                <a:cs typeface="Calibri"/>
              </a:rPr>
              <a:t> </a:t>
            </a:r>
            <a:r>
              <a:rPr sz="1800" b="0" spc="5" dirty="0">
                <a:latin typeface="Calibri"/>
                <a:cs typeface="Calibri"/>
              </a:rPr>
              <a:t>I</a:t>
            </a:r>
            <a:r>
              <a:rPr sz="1800" b="0" spc="-20" dirty="0">
                <a:latin typeface="Calibri"/>
                <a:cs typeface="Calibri"/>
              </a:rPr>
              <a:t>n</a:t>
            </a:r>
            <a:r>
              <a:rPr sz="1800" b="0" spc="-25" dirty="0">
                <a:latin typeface="Calibri"/>
                <a:cs typeface="Calibri"/>
              </a:rPr>
              <a:t>t</a:t>
            </a:r>
            <a:r>
              <a:rPr sz="1800" b="0" spc="-5" dirty="0">
                <a:latin typeface="Calibri"/>
                <a:cs typeface="Calibri"/>
              </a:rPr>
              <a:t>e</a:t>
            </a:r>
            <a:r>
              <a:rPr sz="1800" b="0" spc="5" dirty="0">
                <a:latin typeface="Calibri"/>
                <a:cs typeface="Calibri"/>
              </a:rPr>
              <a:t>r</a:t>
            </a:r>
            <a:r>
              <a:rPr sz="1800" b="0" spc="-25" dirty="0">
                <a:latin typeface="Calibri"/>
                <a:cs typeface="Calibri"/>
              </a:rPr>
              <a:t>v</a:t>
            </a:r>
            <a:r>
              <a:rPr sz="1800" b="0" dirty="0">
                <a:latin typeface="Calibri"/>
                <a:cs typeface="Calibri"/>
              </a:rPr>
              <a:t>e</a:t>
            </a:r>
            <a:r>
              <a:rPr sz="1800" b="0" spc="-20" dirty="0">
                <a:latin typeface="Calibri"/>
                <a:cs typeface="Calibri"/>
              </a:rPr>
              <a:t>n</a:t>
            </a:r>
            <a:r>
              <a:rPr sz="1800" b="0" dirty="0">
                <a:latin typeface="Calibri"/>
                <a:cs typeface="Calibri"/>
              </a:rPr>
              <a:t>tion</a:t>
            </a:r>
            <a:r>
              <a:rPr sz="1800" b="0" spc="10" dirty="0">
                <a:latin typeface="Calibri"/>
                <a:cs typeface="Calibri"/>
              </a:rPr>
              <a:t> </a:t>
            </a:r>
            <a:r>
              <a:rPr sz="1800" b="0" spc="-5" dirty="0">
                <a:latin typeface="Calibri"/>
                <a:cs typeface="Calibri"/>
              </a:rPr>
              <a:t>:</a:t>
            </a:r>
            <a:r>
              <a:rPr sz="1800" b="0" spc="5" dirty="0">
                <a:latin typeface="Calibri"/>
                <a:cs typeface="Calibri"/>
              </a:rPr>
              <a:t> </a:t>
            </a:r>
            <a:r>
              <a:rPr sz="1800" b="0" spc="-5" dirty="0">
                <a:latin typeface="Calibri"/>
                <a:cs typeface="Calibri"/>
              </a:rPr>
              <a:t>Smokin</a:t>
            </a:r>
            <a:r>
              <a:rPr sz="1800" b="0" dirty="0">
                <a:latin typeface="Calibri"/>
                <a:cs typeface="Calibri"/>
              </a:rPr>
              <a:t>g</a:t>
            </a:r>
            <a:r>
              <a:rPr sz="1800" b="0" spc="15" dirty="0">
                <a:latin typeface="Calibri"/>
                <a:cs typeface="Calibri"/>
              </a:rPr>
              <a:t> </a:t>
            </a:r>
            <a:r>
              <a:rPr sz="1800" b="0" spc="-5" dirty="0">
                <a:latin typeface="Calibri"/>
                <a:cs typeface="Calibri"/>
              </a:rPr>
              <a:t>ba</a:t>
            </a:r>
            <a:r>
              <a:rPr sz="1800" b="0" spc="5" dirty="0">
                <a:latin typeface="Calibri"/>
                <a:cs typeface="Calibri"/>
              </a:rPr>
              <a:t>n</a:t>
            </a:r>
            <a:r>
              <a:rPr sz="1800" b="0" dirty="0">
                <a:latin typeface="Calibri"/>
                <a:cs typeface="Calibri"/>
              </a:rPr>
              <a:t>s and</a:t>
            </a:r>
            <a:r>
              <a:rPr sz="1800" b="0" spc="5" dirty="0">
                <a:latin typeface="Calibri"/>
                <a:cs typeface="Calibri"/>
              </a:rPr>
              <a:t> </a:t>
            </a:r>
            <a:r>
              <a:rPr sz="1800" b="0" spc="-30" dirty="0">
                <a:latin typeface="Calibri"/>
                <a:cs typeface="Calibri"/>
              </a:rPr>
              <a:t>r</a:t>
            </a:r>
            <a:r>
              <a:rPr sz="1800" b="0" spc="-5" dirty="0">
                <a:latin typeface="Calibri"/>
                <a:cs typeface="Calibri"/>
              </a:rPr>
              <a:t>e</a:t>
            </a:r>
            <a:r>
              <a:rPr sz="1800" b="0" spc="-30" dirty="0">
                <a:latin typeface="Calibri"/>
                <a:cs typeface="Calibri"/>
              </a:rPr>
              <a:t>s</a:t>
            </a:r>
            <a:r>
              <a:rPr sz="1800" b="0" dirty="0">
                <a:latin typeface="Calibri"/>
                <a:cs typeface="Calibri"/>
              </a:rPr>
              <a:t>trictions, Inc</a:t>
            </a:r>
            <a:r>
              <a:rPr sz="1800" b="0" spc="-20" dirty="0">
                <a:latin typeface="Calibri"/>
                <a:cs typeface="Calibri"/>
              </a:rPr>
              <a:t>r</a:t>
            </a:r>
            <a:r>
              <a:rPr sz="1800" b="0" dirty="0">
                <a:latin typeface="Calibri"/>
                <a:cs typeface="Calibri"/>
              </a:rPr>
              <a:t>easing</a:t>
            </a:r>
            <a:r>
              <a:rPr sz="1800" b="0" spc="-10" dirty="0">
                <a:latin typeface="Calibri"/>
                <a:cs typeface="Calibri"/>
              </a:rPr>
              <a:t> </a:t>
            </a:r>
            <a:r>
              <a:rPr sz="1800" b="0" dirty="0">
                <a:latin typeface="Calibri"/>
                <a:cs typeface="Calibri"/>
              </a:rPr>
              <a:t>the</a:t>
            </a:r>
            <a:r>
              <a:rPr sz="1800" b="0" spc="5" dirty="0">
                <a:latin typeface="Calibri"/>
                <a:cs typeface="Calibri"/>
              </a:rPr>
              <a:t> </a:t>
            </a:r>
            <a:r>
              <a:rPr sz="1800" b="0" spc="-5" dirty="0">
                <a:latin typeface="Calibri"/>
                <a:cs typeface="Calibri"/>
              </a:rPr>
              <a:t>u</a:t>
            </a:r>
            <a:r>
              <a:rPr sz="1800" b="0" dirty="0">
                <a:latin typeface="Calibri"/>
                <a:cs typeface="Calibri"/>
              </a:rPr>
              <a:t>nit</a:t>
            </a:r>
            <a:r>
              <a:rPr sz="1800" b="0" spc="-5" dirty="0">
                <a:latin typeface="Calibri"/>
                <a:cs typeface="Calibri"/>
              </a:rPr>
              <a:t> </a:t>
            </a:r>
            <a:r>
              <a:rPr sz="1800" b="0" dirty="0">
                <a:latin typeface="Calibri"/>
                <a:cs typeface="Calibri"/>
              </a:rPr>
              <a:t>p</a:t>
            </a:r>
            <a:r>
              <a:rPr sz="1800" b="0" spc="-5" dirty="0">
                <a:latin typeface="Calibri"/>
                <a:cs typeface="Calibri"/>
              </a:rPr>
              <a:t>rice</a:t>
            </a:r>
            <a:r>
              <a:rPr sz="1800" b="0" spc="5" dirty="0">
                <a:latin typeface="Calibri"/>
                <a:cs typeface="Calibri"/>
              </a:rPr>
              <a:t> </a:t>
            </a:r>
            <a:r>
              <a:rPr sz="1800" b="0" spc="-35" dirty="0">
                <a:latin typeface="Calibri"/>
                <a:cs typeface="Calibri"/>
              </a:rPr>
              <a:t>f</a:t>
            </a:r>
            <a:r>
              <a:rPr sz="1800" b="0" spc="-5" dirty="0">
                <a:latin typeface="Calibri"/>
                <a:cs typeface="Calibri"/>
              </a:rPr>
              <a:t>or </a:t>
            </a:r>
            <a:r>
              <a:rPr sz="1800" b="0" spc="-25" dirty="0">
                <a:latin typeface="Calibri"/>
                <a:cs typeface="Calibri"/>
              </a:rPr>
              <a:t>t</a:t>
            </a:r>
            <a:r>
              <a:rPr sz="1800" b="0" spc="-5" dirty="0">
                <a:latin typeface="Calibri"/>
                <a:cs typeface="Calibri"/>
              </a:rPr>
              <a:t>obac</a:t>
            </a:r>
            <a:r>
              <a:rPr sz="1800" b="0" spc="-15" dirty="0">
                <a:latin typeface="Calibri"/>
                <a:cs typeface="Calibri"/>
              </a:rPr>
              <a:t>c</a:t>
            </a:r>
            <a:r>
              <a:rPr sz="1800" b="0" dirty="0">
                <a:latin typeface="Calibri"/>
                <a:cs typeface="Calibri"/>
              </a:rPr>
              <a:t>o</a:t>
            </a:r>
            <a:r>
              <a:rPr sz="1800" b="0" spc="10" dirty="0">
                <a:latin typeface="Calibri"/>
                <a:cs typeface="Calibri"/>
              </a:rPr>
              <a:t> </a:t>
            </a:r>
            <a:r>
              <a:rPr sz="1800" b="0" spc="-5" dirty="0">
                <a:latin typeface="Calibri"/>
                <a:cs typeface="Calibri"/>
              </a:rPr>
              <a:t>p</a:t>
            </a:r>
            <a:r>
              <a:rPr sz="1800" b="0" spc="-25" dirty="0">
                <a:latin typeface="Calibri"/>
                <a:cs typeface="Calibri"/>
              </a:rPr>
              <a:t>r</a:t>
            </a:r>
            <a:r>
              <a:rPr sz="1800" b="0" spc="-5" dirty="0">
                <a:latin typeface="Calibri"/>
                <a:cs typeface="Calibri"/>
              </a:rPr>
              <a:t>odu</a:t>
            </a:r>
            <a:r>
              <a:rPr sz="1800" b="0" dirty="0">
                <a:latin typeface="Calibri"/>
                <a:cs typeface="Calibri"/>
              </a:rPr>
              <a:t>c</a:t>
            </a:r>
            <a:r>
              <a:rPr sz="1800" b="0" spc="-5" dirty="0">
                <a:latin typeface="Calibri"/>
                <a:cs typeface="Calibri"/>
              </a:rPr>
              <a:t>ts,</a:t>
            </a:r>
            <a:r>
              <a:rPr sz="1800" b="0" dirty="0">
                <a:latin typeface="Calibri"/>
                <a:cs typeface="Calibri"/>
              </a:rPr>
              <a:t> friendly</a:t>
            </a:r>
            <a:r>
              <a:rPr sz="1800" b="0" spc="5" dirty="0">
                <a:latin typeface="Calibri"/>
                <a:cs typeface="Calibri"/>
              </a:rPr>
              <a:t> </a:t>
            </a:r>
            <a:r>
              <a:rPr sz="1800" b="0" dirty="0">
                <a:latin typeface="Calibri"/>
                <a:cs typeface="Calibri"/>
              </a:rPr>
              <a:t>clinic </a:t>
            </a:r>
            <a:r>
              <a:rPr sz="1800" b="0" spc="-5" dirty="0">
                <a:latin typeface="Calibri"/>
                <a:cs typeface="Calibri"/>
              </a:rPr>
              <a:t>,</a:t>
            </a:r>
            <a:r>
              <a:rPr sz="1800" b="0" spc="10" dirty="0">
                <a:latin typeface="Calibri"/>
                <a:cs typeface="Calibri"/>
              </a:rPr>
              <a:t> </a:t>
            </a:r>
            <a:r>
              <a:rPr sz="1800" b="0" spc="-5" dirty="0">
                <a:latin typeface="Calibri"/>
                <a:cs typeface="Calibri"/>
              </a:rPr>
              <a:t>P</a:t>
            </a:r>
            <a:r>
              <a:rPr sz="1800" b="0" spc="-30" dirty="0">
                <a:latin typeface="Calibri"/>
                <a:cs typeface="Calibri"/>
              </a:rPr>
              <a:t>r</a:t>
            </a:r>
            <a:r>
              <a:rPr sz="1800" b="0" spc="-20" dirty="0">
                <a:latin typeface="Calibri"/>
                <a:cs typeface="Calibri"/>
              </a:rPr>
              <a:t>e</a:t>
            </a:r>
            <a:r>
              <a:rPr sz="1800" b="0" spc="-25" dirty="0">
                <a:latin typeface="Calibri"/>
                <a:cs typeface="Calibri"/>
              </a:rPr>
              <a:t>v</a:t>
            </a:r>
            <a:r>
              <a:rPr sz="1800" b="0" dirty="0">
                <a:latin typeface="Calibri"/>
                <a:cs typeface="Calibri"/>
              </a:rPr>
              <a:t>e</a:t>
            </a:r>
            <a:r>
              <a:rPr sz="1800" b="0" spc="-20" dirty="0">
                <a:latin typeface="Calibri"/>
                <a:cs typeface="Calibri"/>
              </a:rPr>
              <a:t>n</a:t>
            </a:r>
            <a:r>
              <a:rPr sz="1800" b="0" dirty="0">
                <a:latin typeface="Calibri"/>
                <a:cs typeface="Calibri"/>
              </a:rPr>
              <a:t>tion </a:t>
            </a:r>
            <a:r>
              <a:rPr sz="1800" b="0" spc="-10" dirty="0">
                <a:latin typeface="Calibri"/>
                <a:cs typeface="Calibri"/>
              </a:rPr>
              <a:t>se</a:t>
            </a:r>
            <a:r>
              <a:rPr sz="1800" b="0" spc="-30" dirty="0">
                <a:latin typeface="Calibri"/>
                <a:cs typeface="Calibri"/>
              </a:rPr>
              <a:t>c</a:t>
            </a:r>
            <a:r>
              <a:rPr sz="1800" b="0" spc="-5" dirty="0">
                <a:latin typeface="Calibri"/>
                <a:cs typeface="Calibri"/>
              </a:rPr>
              <a:t>on</a:t>
            </a:r>
            <a:r>
              <a:rPr sz="1800" b="0" dirty="0">
                <a:latin typeface="Calibri"/>
                <a:cs typeface="Calibri"/>
              </a:rPr>
              <a:t>d</a:t>
            </a:r>
            <a:r>
              <a:rPr sz="1800" b="0" spc="20" dirty="0">
                <a:latin typeface="Calibri"/>
                <a:cs typeface="Calibri"/>
              </a:rPr>
              <a:t> </a:t>
            </a:r>
            <a:r>
              <a:rPr sz="1800" b="0" spc="-5" dirty="0">
                <a:latin typeface="Calibri"/>
                <a:cs typeface="Calibri"/>
              </a:rPr>
              <a:t>smo</a:t>
            </a:r>
            <a:r>
              <a:rPr sz="1800" b="0" spc="-65" dirty="0">
                <a:latin typeface="Calibri"/>
                <a:cs typeface="Calibri"/>
              </a:rPr>
              <a:t>k</a:t>
            </a:r>
            <a:r>
              <a:rPr sz="1800" b="0" spc="-5" dirty="0">
                <a:latin typeface="Calibri"/>
                <a:cs typeface="Calibri"/>
              </a:rPr>
              <a:t>er </a:t>
            </a:r>
            <a:r>
              <a:rPr sz="1800" b="0" spc="-20" dirty="0">
                <a:latin typeface="Calibri"/>
                <a:cs typeface="Calibri"/>
              </a:rPr>
              <a:t>e</a:t>
            </a:r>
            <a:r>
              <a:rPr sz="1800" b="0" spc="-30" dirty="0">
                <a:latin typeface="Calibri"/>
                <a:cs typeface="Calibri"/>
              </a:rPr>
              <a:t>t</a:t>
            </a:r>
            <a:r>
              <a:rPr sz="1800" b="0" dirty="0">
                <a:latin typeface="Calibri"/>
                <a:cs typeface="Calibri"/>
              </a:rPr>
              <a:t>c.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20683" y="4836414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95843" y="4836414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70242" y="4836414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45402" y="4836414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19800" y="4836414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94197" y="4836414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69358" y="4836414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43755" y="4836414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18915" y="4836414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93314" y="4836414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68473" y="4836414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42872" y="4836414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74241" y="4836414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20683" y="4725161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5843" y="472516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87056" y="472516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270242" y="472516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45402" y="472516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9800" y="472516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94197" y="4725161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69358" y="472516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43755" y="4725161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18915" y="472516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893314" y="4725161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268473" y="472516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42872" y="4725161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74241" y="4725161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520683" y="4614671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895843" y="461467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87056" y="461467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270242" y="461467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5402" y="461467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019800" y="461467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394197" y="4614671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769358" y="461467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43755" y="4614671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18915" y="461467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893314" y="4614671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268473" y="461467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642872" y="4614671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434846" y="4614671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74241" y="4614671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520683" y="4503420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895843" y="450342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687056" y="450342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70242" y="450342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645402" y="450342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019800" y="450342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394197" y="4503420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769358" y="450342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143755" y="4503420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935729" y="450342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518915" y="450342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310128" y="450342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893314" y="4503420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68473" y="450342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42872" y="4503420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34846" y="4503420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174241" y="4503420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520683" y="4280915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312657" y="4280915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95843" y="428091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687056" y="4280915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270242" y="428091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645402" y="428091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019800" y="428091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811011" y="4280915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94197" y="428091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69358" y="428091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143755" y="428091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935729" y="4280915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518915" y="428091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10128" y="4280915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893314" y="428091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268473" y="428091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642872" y="428091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434846" y="4280915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174241" y="4280915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520683" y="4170426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312657" y="4170426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895843" y="4170426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687056" y="417042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70242" y="4170426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45402" y="4170426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019800" y="4170426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811011" y="417042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394197" y="4170426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769358" y="4170426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143755" y="4170426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35729" y="417042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518915" y="4170426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310128" y="417042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893314" y="4170426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268473" y="4170426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642872" y="4170426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434846" y="4170426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174241" y="4170426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520683" y="4059173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312657" y="4059173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895843" y="4059173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687056" y="405917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270242" y="4059173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645402" y="4059173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436614" y="405917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019800" y="4059173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811011" y="405917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394197" y="4059173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769358" y="4059173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560570" y="405917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143755" y="4059173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935729" y="405917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518915" y="4059173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310128" y="405917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893314" y="4059173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268473" y="4059173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059685" y="4059173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642872" y="4059173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434846" y="4059173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174241" y="4059173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20683" y="3947921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312657" y="3947921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895843" y="394792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687056" y="394792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270242" y="394792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645402" y="394792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436614" y="394792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019800" y="394792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811011" y="394792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394197" y="3947921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186171" y="394792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769358" y="394792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560570" y="394792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43755" y="3947921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935729" y="394792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518915" y="394792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310128" y="394792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893314" y="3947921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268473" y="3947921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059685" y="3947921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42872" y="3947921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434846" y="3947921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174241" y="3947921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520683" y="3726179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312657" y="3726179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895843" y="3726179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687056" y="3726179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270242" y="3726179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062216" y="3726179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645402" y="3726179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436614" y="3726179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019800" y="3726179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394197" y="3726179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186171" y="3726179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769358" y="3726179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560570" y="3726179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143755" y="3726179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935729" y="3726179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518915" y="3726179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310128" y="3726179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893314" y="3726179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85288" y="3726179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268473" y="3726179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059685" y="3726179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642872" y="3726179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434846" y="3726179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174241" y="3726179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520683" y="3614928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312657" y="3614928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895843" y="3614928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687056" y="3614928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270242" y="3614928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062216" y="3614928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645402" y="3614928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436614" y="3614928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19800" y="3614928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394197" y="3614928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186171" y="3614928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769358" y="3614928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560570" y="3614928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143755" y="3614928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935729" y="3614928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18915" y="3614928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310128" y="3614928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893314" y="3614928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685288" y="3614928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268473" y="3614928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059685" y="3614928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642872" y="3614928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434846" y="3614928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174241" y="3614928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520683" y="3503676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312657" y="3503676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7895843" y="3503676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7687056" y="350367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7270242" y="3503676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7062216" y="3503676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436614" y="3503676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019800" y="3503676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394197" y="3503676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769358" y="3503676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560570" y="350367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143755" y="3503676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935729" y="350367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518915" y="3503676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310128" y="350367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2893314" y="3503676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2685288" y="350367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268473" y="3503676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059685" y="3503676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642872" y="3503676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434846" y="3503676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174241" y="3503676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520683" y="3393185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8312657" y="3393185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7687056" y="3393185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7270242" y="339318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7062216" y="3393185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436614" y="3393185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019800" y="339318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394197" y="3393185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769358" y="3393185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60570" y="3393185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143755" y="339318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935729" y="3393185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18915" y="339318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310128" y="3393185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893314" y="3393185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685288" y="3393185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268473" y="339318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642872" y="3393185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434846" y="3393185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174241" y="3393185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312657" y="3170682"/>
            <a:ext cx="364490" cy="0"/>
          </a:xfrm>
          <a:custGeom>
            <a:avLst/>
            <a:gdLst/>
            <a:ahLst/>
            <a:cxnLst/>
            <a:rect l="l" t="t" r="r" b="b"/>
            <a:pathLst>
              <a:path w="364490">
                <a:moveTo>
                  <a:pt x="0" y="0"/>
                </a:moveTo>
                <a:lnTo>
                  <a:pt x="36423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687056" y="3170682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270242" y="3170682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062216" y="3170682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436614" y="3170682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6019800" y="3170682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394197" y="3170682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769358" y="3170682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560570" y="3170682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143755" y="3170682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935729" y="3170682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310128" y="3170682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268473" y="3170682"/>
            <a:ext cx="938530" cy="0"/>
          </a:xfrm>
          <a:custGeom>
            <a:avLst/>
            <a:gdLst/>
            <a:ahLst/>
            <a:cxnLst/>
            <a:rect l="l" t="t" r="r" b="b"/>
            <a:pathLst>
              <a:path w="938530">
                <a:moveTo>
                  <a:pt x="0" y="0"/>
                </a:moveTo>
                <a:lnTo>
                  <a:pt x="93802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434846" y="3170682"/>
            <a:ext cx="729615" cy="0"/>
          </a:xfrm>
          <a:custGeom>
            <a:avLst/>
            <a:gdLst/>
            <a:ahLst/>
            <a:cxnLst/>
            <a:rect l="l" t="t" r="r" b="b"/>
            <a:pathLst>
              <a:path w="729614">
                <a:moveTo>
                  <a:pt x="0" y="0"/>
                </a:moveTo>
                <a:lnTo>
                  <a:pt x="72923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174241" y="3170682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7687056" y="3059429"/>
            <a:ext cx="989965" cy="0"/>
          </a:xfrm>
          <a:custGeom>
            <a:avLst/>
            <a:gdLst/>
            <a:ahLst/>
            <a:cxnLst/>
            <a:rect l="l" t="t" r="r" b="b"/>
            <a:pathLst>
              <a:path w="989965">
                <a:moveTo>
                  <a:pt x="0" y="0"/>
                </a:moveTo>
                <a:lnTo>
                  <a:pt x="98983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7062216" y="3059429"/>
            <a:ext cx="520700" cy="0"/>
          </a:xfrm>
          <a:custGeom>
            <a:avLst/>
            <a:gdLst/>
            <a:ahLst/>
            <a:cxnLst/>
            <a:rect l="l" t="t" r="r" b="b"/>
            <a:pathLst>
              <a:path w="520700">
                <a:moveTo>
                  <a:pt x="0" y="0"/>
                </a:moveTo>
                <a:lnTo>
                  <a:pt x="52044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436614" y="3059429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019800" y="3059429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394197" y="3059429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4769358" y="3059429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4560570" y="3059429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4143755" y="3059429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935729" y="3059429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310128" y="3059429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174241" y="3059429"/>
            <a:ext cx="2032635" cy="0"/>
          </a:xfrm>
          <a:custGeom>
            <a:avLst/>
            <a:gdLst/>
            <a:ahLst/>
            <a:cxnLst/>
            <a:rect l="l" t="t" r="r" b="b"/>
            <a:pathLst>
              <a:path w="2032635">
                <a:moveTo>
                  <a:pt x="0" y="0"/>
                </a:moveTo>
                <a:lnTo>
                  <a:pt x="203225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7687056" y="2948939"/>
            <a:ext cx="989965" cy="0"/>
          </a:xfrm>
          <a:custGeom>
            <a:avLst/>
            <a:gdLst/>
            <a:ahLst/>
            <a:cxnLst/>
            <a:rect l="l" t="t" r="r" b="b"/>
            <a:pathLst>
              <a:path w="989965">
                <a:moveTo>
                  <a:pt x="0" y="0"/>
                </a:moveTo>
                <a:lnTo>
                  <a:pt x="98983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7062216" y="2948939"/>
            <a:ext cx="520700" cy="0"/>
          </a:xfrm>
          <a:custGeom>
            <a:avLst/>
            <a:gdLst/>
            <a:ahLst/>
            <a:cxnLst/>
            <a:rect l="l" t="t" r="r" b="b"/>
            <a:pathLst>
              <a:path w="520700">
                <a:moveTo>
                  <a:pt x="0" y="0"/>
                </a:moveTo>
                <a:lnTo>
                  <a:pt x="52044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436614" y="2948939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019800" y="2948939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394197" y="2948939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560570" y="2948939"/>
            <a:ext cx="730250" cy="0"/>
          </a:xfrm>
          <a:custGeom>
            <a:avLst/>
            <a:gdLst/>
            <a:ahLst/>
            <a:cxnLst/>
            <a:rect l="l" t="t" r="r" b="b"/>
            <a:pathLst>
              <a:path w="730250">
                <a:moveTo>
                  <a:pt x="0" y="0"/>
                </a:moveTo>
                <a:lnTo>
                  <a:pt x="72999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935729" y="2948939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310128" y="2948939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1174241" y="2948939"/>
            <a:ext cx="2032635" cy="0"/>
          </a:xfrm>
          <a:custGeom>
            <a:avLst/>
            <a:gdLst/>
            <a:ahLst/>
            <a:cxnLst/>
            <a:rect l="l" t="t" r="r" b="b"/>
            <a:pathLst>
              <a:path w="2032635">
                <a:moveTo>
                  <a:pt x="0" y="0"/>
                </a:moveTo>
                <a:lnTo>
                  <a:pt x="203225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7687056" y="2837688"/>
            <a:ext cx="989965" cy="0"/>
          </a:xfrm>
          <a:custGeom>
            <a:avLst/>
            <a:gdLst/>
            <a:ahLst/>
            <a:cxnLst/>
            <a:rect l="l" t="t" r="r" b="b"/>
            <a:pathLst>
              <a:path w="989965">
                <a:moveTo>
                  <a:pt x="0" y="0"/>
                </a:moveTo>
                <a:lnTo>
                  <a:pt x="98983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7062216" y="2837688"/>
            <a:ext cx="520700" cy="0"/>
          </a:xfrm>
          <a:custGeom>
            <a:avLst/>
            <a:gdLst/>
            <a:ahLst/>
            <a:cxnLst/>
            <a:rect l="l" t="t" r="r" b="b"/>
            <a:pathLst>
              <a:path w="520700">
                <a:moveTo>
                  <a:pt x="0" y="0"/>
                </a:moveTo>
                <a:lnTo>
                  <a:pt x="52044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436614" y="2837688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019800" y="2837688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4560570" y="2837688"/>
            <a:ext cx="1355090" cy="0"/>
          </a:xfrm>
          <a:custGeom>
            <a:avLst/>
            <a:gdLst/>
            <a:ahLst/>
            <a:cxnLst/>
            <a:rect l="l" t="t" r="r" b="b"/>
            <a:pathLst>
              <a:path w="1355089">
                <a:moveTo>
                  <a:pt x="0" y="0"/>
                </a:moveTo>
                <a:lnTo>
                  <a:pt x="135483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935729" y="2837688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174241" y="2837688"/>
            <a:ext cx="2657475" cy="0"/>
          </a:xfrm>
          <a:custGeom>
            <a:avLst/>
            <a:gdLst/>
            <a:ahLst/>
            <a:cxnLst/>
            <a:rect l="l" t="t" r="r" b="b"/>
            <a:pathLst>
              <a:path w="2657475">
                <a:moveTo>
                  <a:pt x="0" y="0"/>
                </a:moveTo>
                <a:lnTo>
                  <a:pt x="265709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062216" y="2615183"/>
            <a:ext cx="1614805" cy="0"/>
          </a:xfrm>
          <a:custGeom>
            <a:avLst/>
            <a:gdLst/>
            <a:ahLst/>
            <a:cxnLst/>
            <a:rect l="l" t="t" r="r" b="b"/>
            <a:pathLst>
              <a:path w="1614804">
                <a:moveTo>
                  <a:pt x="0" y="0"/>
                </a:moveTo>
                <a:lnTo>
                  <a:pt x="161467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6436614" y="2615183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019800" y="2615183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174241" y="2615183"/>
            <a:ext cx="4741545" cy="0"/>
          </a:xfrm>
          <a:custGeom>
            <a:avLst/>
            <a:gdLst/>
            <a:ahLst/>
            <a:cxnLst/>
            <a:rect l="l" t="t" r="r" b="b"/>
            <a:pathLst>
              <a:path w="4741545">
                <a:moveTo>
                  <a:pt x="0" y="0"/>
                </a:moveTo>
                <a:lnTo>
                  <a:pt x="474116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436614" y="2504694"/>
            <a:ext cx="2240280" cy="0"/>
          </a:xfrm>
          <a:custGeom>
            <a:avLst/>
            <a:gdLst/>
            <a:ahLst/>
            <a:cxnLst/>
            <a:rect l="l" t="t" r="r" b="b"/>
            <a:pathLst>
              <a:path w="2240279">
                <a:moveTo>
                  <a:pt x="0" y="0"/>
                </a:moveTo>
                <a:lnTo>
                  <a:pt x="22402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174241" y="2504694"/>
            <a:ext cx="5158105" cy="0"/>
          </a:xfrm>
          <a:custGeom>
            <a:avLst/>
            <a:gdLst/>
            <a:ahLst/>
            <a:cxnLst/>
            <a:rect l="l" t="t" r="r" b="b"/>
            <a:pathLst>
              <a:path w="5158105">
                <a:moveTo>
                  <a:pt x="0" y="0"/>
                </a:moveTo>
                <a:lnTo>
                  <a:pt x="515797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174241" y="2393442"/>
            <a:ext cx="7503159" cy="0"/>
          </a:xfrm>
          <a:custGeom>
            <a:avLst/>
            <a:gdLst/>
            <a:ahLst/>
            <a:cxnLst/>
            <a:rect l="l" t="t" r="r" b="b"/>
            <a:pathLst>
              <a:path w="7503159">
                <a:moveTo>
                  <a:pt x="0" y="0"/>
                </a:moveTo>
                <a:lnTo>
                  <a:pt x="750265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174241" y="2282189"/>
            <a:ext cx="7503159" cy="0"/>
          </a:xfrm>
          <a:custGeom>
            <a:avLst/>
            <a:gdLst/>
            <a:ahLst/>
            <a:cxnLst/>
            <a:rect l="l" t="t" r="r" b="b"/>
            <a:pathLst>
              <a:path w="7503159">
                <a:moveTo>
                  <a:pt x="0" y="0"/>
                </a:moveTo>
                <a:lnTo>
                  <a:pt x="750265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8520683" y="4392167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312657" y="4392167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7895843" y="4392167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7687056" y="4392167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7270242" y="4392167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645402" y="4392167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019800" y="4392167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394197" y="439216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769358" y="4392167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143755" y="439216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935729" y="4392167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518915" y="4392167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310128" y="4392167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893314" y="439216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268473" y="4392167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1642872" y="4392167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434846" y="4392167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174241" y="4392167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8520683" y="3836670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8312657" y="3836670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7895843" y="383667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7687056" y="383667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7270242" y="383667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7062216" y="3836670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6645402" y="383667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436614" y="383667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019800" y="383667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811011" y="383667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394197" y="3836670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186171" y="383667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4769358" y="383667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4560570" y="383667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4143755" y="3836670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935729" y="383667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518915" y="383667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310128" y="383667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893314" y="3836670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685288" y="383667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268473" y="3836670"/>
            <a:ext cx="312420" cy="0"/>
          </a:xfrm>
          <a:custGeom>
            <a:avLst/>
            <a:gdLst/>
            <a:ahLst/>
            <a:cxnLst/>
            <a:rect l="l" t="t" r="r" b="b"/>
            <a:pathLst>
              <a:path w="312419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059685" y="3836670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642872" y="3836670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434846" y="3836670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174241" y="3836670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8312657" y="3281934"/>
            <a:ext cx="364490" cy="0"/>
          </a:xfrm>
          <a:custGeom>
            <a:avLst/>
            <a:gdLst/>
            <a:ahLst/>
            <a:cxnLst/>
            <a:rect l="l" t="t" r="r" b="b"/>
            <a:pathLst>
              <a:path w="364490">
                <a:moveTo>
                  <a:pt x="0" y="0"/>
                </a:moveTo>
                <a:lnTo>
                  <a:pt x="36423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687056" y="3281934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7270242" y="3281934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1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7062216" y="3281934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6436614" y="3281934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6019800" y="3281934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394197" y="3281934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769358" y="3281934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560570" y="3281934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143755" y="3281934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3935729" y="3281934"/>
            <a:ext cx="104775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39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3310128" y="3281934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893314" y="3281934"/>
            <a:ext cx="313690" cy="0"/>
          </a:xfrm>
          <a:custGeom>
            <a:avLst/>
            <a:gdLst/>
            <a:ahLst/>
            <a:cxnLst/>
            <a:rect l="l" t="t" r="r" b="b"/>
            <a:pathLst>
              <a:path w="313689">
                <a:moveTo>
                  <a:pt x="0" y="0"/>
                </a:moveTo>
                <a:lnTo>
                  <a:pt x="31318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268473" y="3281934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1642872" y="3281934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5">
                <a:moveTo>
                  <a:pt x="0" y="0"/>
                </a:moveTo>
                <a:lnTo>
                  <a:pt x="5212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1434846" y="3281934"/>
            <a:ext cx="104139" cy="0"/>
          </a:xfrm>
          <a:custGeom>
            <a:avLst/>
            <a:gdLst/>
            <a:ahLst/>
            <a:cxnLst/>
            <a:rect l="l" t="t" r="r" b="b"/>
            <a:pathLst>
              <a:path w="104140">
                <a:moveTo>
                  <a:pt x="0" y="0"/>
                </a:moveTo>
                <a:lnTo>
                  <a:pt x="10363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1174241" y="3281934"/>
            <a:ext cx="156210" cy="0"/>
          </a:xfrm>
          <a:custGeom>
            <a:avLst/>
            <a:gdLst/>
            <a:ahLst/>
            <a:cxnLst/>
            <a:rect l="l" t="t" r="r" b="b"/>
            <a:pathLst>
              <a:path w="156209">
                <a:moveTo>
                  <a:pt x="0" y="0"/>
                </a:moveTo>
                <a:lnTo>
                  <a:pt x="15621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7687056" y="2726435"/>
            <a:ext cx="989965" cy="0"/>
          </a:xfrm>
          <a:custGeom>
            <a:avLst/>
            <a:gdLst/>
            <a:ahLst/>
            <a:cxnLst/>
            <a:rect l="l" t="t" r="r" b="b"/>
            <a:pathLst>
              <a:path w="989965">
                <a:moveTo>
                  <a:pt x="0" y="0"/>
                </a:moveTo>
                <a:lnTo>
                  <a:pt x="98983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7062216" y="2726435"/>
            <a:ext cx="520700" cy="0"/>
          </a:xfrm>
          <a:custGeom>
            <a:avLst/>
            <a:gdLst/>
            <a:ahLst/>
            <a:cxnLst/>
            <a:rect l="l" t="t" r="r" b="b"/>
            <a:pathLst>
              <a:path w="520700">
                <a:moveTo>
                  <a:pt x="0" y="0"/>
                </a:moveTo>
                <a:lnTo>
                  <a:pt x="52044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6436614" y="2726435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6019800" y="2726435"/>
            <a:ext cx="312420" cy="0"/>
          </a:xfrm>
          <a:custGeom>
            <a:avLst/>
            <a:gdLst/>
            <a:ahLst/>
            <a:cxnLst/>
            <a:rect l="l" t="t" r="r" b="b"/>
            <a:pathLst>
              <a:path w="312420">
                <a:moveTo>
                  <a:pt x="0" y="0"/>
                </a:moveTo>
                <a:lnTo>
                  <a:pt x="3124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4560570" y="2726435"/>
            <a:ext cx="1355090" cy="0"/>
          </a:xfrm>
          <a:custGeom>
            <a:avLst/>
            <a:gdLst/>
            <a:ahLst/>
            <a:cxnLst/>
            <a:rect l="l" t="t" r="r" b="b"/>
            <a:pathLst>
              <a:path w="1355089">
                <a:moveTo>
                  <a:pt x="0" y="0"/>
                </a:moveTo>
                <a:lnTo>
                  <a:pt x="135483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1174241" y="2726435"/>
            <a:ext cx="3282950" cy="0"/>
          </a:xfrm>
          <a:custGeom>
            <a:avLst/>
            <a:gdLst/>
            <a:ahLst/>
            <a:cxnLst/>
            <a:rect l="l" t="t" r="r" b="b"/>
            <a:pathLst>
              <a:path w="3282950">
                <a:moveTo>
                  <a:pt x="0" y="0"/>
                </a:moveTo>
                <a:lnTo>
                  <a:pt x="328269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899153" y="2171700"/>
            <a:ext cx="4777740" cy="0"/>
          </a:xfrm>
          <a:custGeom>
            <a:avLst/>
            <a:gdLst/>
            <a:ahLst/>
            <a:cxnLst/>
            <a:rect l="l" t="t" r="r" b="b"/>
            <a:pathLst>
              <a:path w="4777740">
                <a:moveTo>
                  <a:pt x="0" y="0"/>
                </a:moveTo>
                <a:lnTo>
                  <a:pt x="477774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784348" y="2171700"/>
            <a:ext cx="1017269" cy="0"/>
          </a:xfrm>
          <a:custGeom>
            <a:avLst/>
            <a:gdLst/>
            <a:ahLst/>
            <a:cxnLst/>
            <a:rect l="l" t="t" r="r" b="b"/>
            <a:pathLst>
              <a:path w="1017270">
                <a:moveTo>
                  <a:pt x="0" y="0"/>
                </a:moveTo>
                <a:lnTo>
                  <a:pt x="101726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1681733" y="2171700"/>
            <a:ext cx="1005205" cy="0"/>
          </a:xfrm>
          <a:custGeom>
            <a:avLst/>
            <a:gdLst/>
            <a:ahLst/>
            <a:cxnLst/>
            <a:rect l="l" t="t" r="r" b="b"/>
            <a:pathLst>
              <a:path w="1005205">
                <a:moveTo>
                  <a:pt x="0" y="0"/>
                </a:moveTo>
                <a:lnTo>
                  <a:pt x="100507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1174241" y="2171700"/>
            <a:ext cx="410209" cy="0"/>
          </a:xfrm>
          <a:custGeom>
            <a:avLst/>
            <a:gdLst/>
            <a:ahLst/>
            <a:cxnLst/>
            <a:rect l="l" t="t" r="r" b="b"/>
            <a:pathLst>
              <a:path w="410209">
                <a:moveTo>
                  <a:pt x="0" y="0"/>
                </a:moveTo>
                <a:lnTo>
                  <a:pt x="40995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330452" y="3148583"/>
            <a:ext cx="104775" cy="1799589"/>
          </a:xfrm>
          <a:custGeom>
            <a:avLst/>
            <a:gdLst/>
            <a:ahLst/>
            <a:cxnLst/>
            <a:rect l="l" t="t" r="r" b="b"/>
            <a:pathLst>
              <a:path w="104775" h="1799589">
                <a:moveTo>
                  <a:pt x="104393" y="0"/>
                </a:moveTo>
                <a:lnTo>
                  <a:pt x="0" y="0"/>
                </a:lnTo>
                <a:lnTo>
                  <a:pt x="0" y="1799082"/>
                </a:lnTo>
                <a:lnTo>
                  <a:pt x="104393" y="1799082"/>
                </a:lnTo>
                <a:lnTo>
                  <a:pt x="10439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956054" y="3403853"/>
            <a:ext cx="104139" cy="1544320"/>
          </a:xfrm>
          <a:custGeom>
            <a:avLst/>
            <a:gdLst/>
            <a:ahLst/>
            <a:cxnLst/>
            <a:rect l="l" t="t" r="r" b="b"/>
            <a:pathLst>
              <a:path w="104139" h="1544320">
                <a:moveTo>
                  <a:pt x="103631" y="0"/>
                </a:moveTo>
                <a:lnTo>
                  <a:pt x="0" y="0"/>
                </a:lnTo>
                <a:lnTo>
                  <a:pt x="0" y="1543812"/>
                </a:lnTo>
                <a:lnTo>
                  <a:pt x="103631" y="1543812"/>
                </a:lnTo>
                <a:lnTo>
                  <a:pt x="103631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2580894" y="3292602"/>
            <a:ext cx="104775" cy="1655445"/>
          </a:xfrm>
          <a:custGeom>
            <a:avLst/>
            <a:gdLst/>
            <a:ahLst/>
            <a:cxnLst/>
            <a:rect l="l" t="t" r="r" b="b"/>
            <a:pathLst>
              <a:path w="104775" h="1655445">
                <a:moveTo>
                  <a:pt x="104393" y="0"/>
                </a:moveTo>
                <a:lnTo>
                  <a:pt x="0" y="0"/>
                </a:lnTo>
                <a:lnTo>
                  <a:pt x="0" y="1655064"/>
                </a:lnTo>
                <a:lnTo>
                  <a:pt x="104393" y="1655064"/>
                </a:lnTo>
                <a:lnTo>
                  <a:pt x="10439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206495" y="2926079"/>
            <a:ext cx="104139" cy="2021839"/>
          </a:xfrm>
          <a:custGeom>
            <a:avLst/>
            <a:gdLst/>
            <a:ahLst/>
            <a:cxnLst/>
            <a:rect l="l" t="t" r="r" b="b"/>
            <a:pathLst>
              <a:path w="104139" h="2021839">
                <a:moveTo>
                  <a:pt x="103631" y="0"/>
                </a:moveTo>
                <a:lnTo>
                  <a:pt x="0" y="0"/>
                </a:lnTo>
                <a:lnTo>
                  <a:pt x="0" y="2021586"/>
                </a:lnTo>
                <a:lnTo>
                  <a:pt x="103631" y="2021586"/>
                </a:lnTo>
                <a:lnTo>
                  <a:pt x="103631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831335" y="2759964"/>
            <a:ext cx="104775" cy="2188210"/>
          </a:xfrm>
          <a:custGeom>
            <a:avLst/>
            <a:gdLst/>
            <a:ahLst/>
            <a:cxnLst/>
            <a:rect l="l" t="t" r="r" b="b"/>
            <a:pathLst>
              <a:path w="104775" h="2188210">
                <a:moveTo>
                  <a:pt x="104393" y="0"/>
                </a:moveTo>
                <a:lnTo>
                  <a:pt x="0" y="0"/>
                </a:lnTo>
                <a:lnTo>
                  <a:pt x="0" y="2187702"/>
                </a:lnTo>
                <a:lnTo>
                  <a:pt x="104393" y="2187702"/>
                </a:lnTo>
                <a:lnTo>
                  <a:pt x="10439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4456938" y="2682239"/>
            <a:ext cx="104139" cy="2265680"/>
          </a:xfrm>
          <a:custGeom>
            <a:avLst/>
            <a:gdLst/>
            <a:ahLst/>
            <a:cxnLst/>
            <a:rect l="l" t="t" r="r" b="b"/>
            <a:pathLst>
              <a:path w="104139" h="2265679">
                <a:moveTo>
                  <a:pt x="103632" y="0"/>
                </a:moveTo>
                <a:lnTo>
                  <a:pt x="0" y="0"/>
                </a:lnTo>
                <a:lnTo>
                  <a:pt x="0" y="2265426"/>
                </a:lnTo>
                <a:lnTo>
                  <a:pt x="103632" y="2265426"/>
                </a:lnTo>
                <a:lnTo>
                  <a:pt x="10363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081778" y="3503676"/>
            <a:ext cx="104775" cy="1443990"/>
          </a:xfrm>
          <a:custGeom>
            <a:avLst/>
            <a:gdLst/>
            <a:ahLst/>
            <a:cxnLst/>
            <a:rect l="l" t="t" r="r" b="b"/>
            <a:pathLst>
              <a:path w="104775" h="1443989">
                <a:moveTo>
                  <a:pt x="104394" y="0"/>
                </a:moveTo>
                <a:lnTo>
                  <a:pt x="0" y="0"/>
                </a:lnTo>
                <a:lnTo>
                  <a:pt x="0" y="1443990"/>
                </a:lnTo>
                <a:lnTo>
                  <a:pt x="104394" y="1443990"/>
                </a:lnTo>
                <a:lnTo>
                  <a:pt x="10439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707379" y="3726179"/>
            <a:ext cx="104139" cy="1221740"/>
          </a:xfrm>
          <a:custGeom>
            <a:avLst/>
            <a:gdLst/>
            <a:ahLst/>
            <a:cxnLst/>
            <a:rect l="l" t="t" r="r" b="b"/>
            <a:pathLst>
              <a:path w="104139" h="1221739">
                <a:moveTo>
                  <a:pt x="103632" y="0"/>
                </a:moveTo>
                <a:lnTo>
                  <a:pt x="0" y="0"/>
                </a:lnTo>
                <a:lnTo>
                  <a:pt x="0" y="1221486"/>
                </a:lnTo>
                <a:lnTo>
                  <a:pt x="103632" y="1221486"/>
                </a:lnTo>
                <a:lnTo>
                  <a:pt x="10363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6332220" y="2382011"/>
            <a:ext cx="104775" cy="2566035"/>
          </a:xfrm>
          <a:custGeom>
            <a:avLst/>
            <a:gdLst/>
            <a:ahLst/>
            <a:cxnLst/>
            <a:rect l="l" t="t" r="r" b="b"/>
            <a:pathLst>
              <a:path w="104775" h="2566035">
                <a:moveTo>
                  <a:pt x="104393" y="0"/>
                </a:moveTo>
                <a:lnTo>
                  <a:pt x="0" y="0"/>
                </a:lnTo>
                <a:lnTo>
                  <a:pt x="0" y="2565654"/>
                </a:lnTo>
                <a:lnTo>
                  <a:pt x="104393" y="2565654"/>
                </a:lnTo>
                <a:lnTo>
                  <a:pt x="10439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6957821" y="2548889"/>
            <a:ext cx="104775" cy="2399030"/>
          </a:xfrm>
          <a:custGeom>
            <a:avLst/>
            <a:gdLst/>
            <a:ahLst/>
            <a:cxnLst/>
            <a:rect l="l" t="t" r="r" b="b"/>
            <a:pathLst>
              <a:path w="104775" h="2399029">
                <a:moveTo>
                  <a:pt x="104394" y="0"/>
                </a:moveTo>
                <a:lnTo>
                  <a:pt x="0" y="0"/>
                </a:lnTo>
                <a:lnTo>
                  <a:pt x="0" y="2398776"/>
                </a:lnTo>
                <a:lnTo>
                  <a:pt x="104394" y="2398776"/>
                </a:lnTo>
                <a:lnTo>
                  <a:pt x="10439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7582661" y="2660142"/>
            <a:ext cx="104775" cy="2287905"/>
          </a:xfrm>
          <a:custGeom>
            <a:avLst/>
            <a:gdLst/>
            <a:ahLst/>
            <a:cxnLst/>
            <a:rect l="l" t="t" r="r" b="b"/>
            <a:pathLst>
              <a:path w="104775" h="2287904">
                <a:moveTo>
                  <a:pt x="104394" y="0"/>
                </a:moveTo>
                <a:lnTo>
                  <a:pt x="0" y="0"/>
                </a:lnTo>
                <a:lnTo>
                  <a:pt x="0" y="2287524"/>
                </a:lnTo>
                <a:lnTo>
                  <a:pt x="104394" y="2287524"/>
                </a:lnTo>
                <a:lnTo>
                  <a:pt x="10439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8208264" y="3126485"/>
            <a:ext cx="104775" cy="1821180"/>
          </a:xfrm>
          <a:custGeom>
            <a:avLst/>
            <a:gdLst/>
            <a:ahLst/>
            <a:cxnLst/>
            <a:rect l="l" t="t" r="r" b="b"/>
            <a:pathLst>
              <a:path w="104775" h="1821179">
                <a:moveTo>
                  <a:pt x="104393" y="0"/>
                </a:moveTo>
                <a:lnTo>
                  <a:pt x="0" y="0"/>
                </a:lnTo>
                <a:lnTo>
                  <a:pt x="0" y="1821180"/>
                </a:lnTo>
                <a:lnTo>
                  <a:pt x="104393" y="1821180"/>
                </a:lnTo>
                <a:lnTo>
                  <a:pt x="10439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1434846" y="4603241"/>
            <a:ext cx="104139" cy="344805"/>
          </a:xfrm>
          <a:custGeom>
            <a:avLst/>
            <a:gdLst/>
            <a:ahLst/>
            <a:cxnLst/>
            <a:rect l="l" t="t" r="r" b="b"/>
            <a:pathLst>
              <a:path w="104140" h="344804">
                <a:moveTo>
                  <a:pt x="103631" y="0"/>
                </a:moveTo>
                <a:lnTo>
                  <a:pt x="0" y="0"/>
                </a:lnTo>
                <a:lnTo>
                  <a:pt x="0" y="344423"/>
                </a:lnTo>
                <a:lnTo>
                  <a:pt x="103631" y="344423"/>
                </a:lnTo>
                <a:lnTo>
                  <a:pt x="103631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2059685" y="4147565"/>
            <a:ext cx="104775" cy="800100"/>
          </a:xfrm>
          <a:custGeom>
            <a:avLst/>
            <a:gdLst/>
            <a:ahLst/>
            <a:cxnLst/>
            <a:rect l="l" t="t" r="r" b="b"/>
            <a:pathLst>
              <a:path w="104775" h="800100">
                <a:moveTo>
                  <a:pt x="104393" y="0"/>
                </a:moveTo>
                <a:lnTo>
                  <a:pt x="0" y="0"/>
                </a:lnTo>
                <a:lnTo>
                  <a:pt x="0" y="800099"/>
                </a:lnTo>
                <a:lnTo>
                  <a:pt x="104393" y="800099"/>
                </a:lnTo>
                <a:lnTo>
                  <a:pt x="104393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2685288" y="3903726"/>
            <a:ext cx="104775" cy="1043940"/>
          </a:xfrm>
          <a:custGeom>
            <a:avLst/>
            <a:gdLst/>
            <a:ahLst/>
            <a:cxnLst/>
            <a:rect l="l" t="t" r="r" b="b"/>
            <a:pathLst>
              <a:path w="104775" h="1043939">
                <a:moveTo>
                  <a:pt x="104393" y="0"/>
                </a:moveTo>
                <a:lnTo>
                  <a:pt x="0" y="0"/>
                </a:lnTo>
                <a:lnTo>
                  <a:pt x="0" y="1043940"/>
                </a:lnTo>
                <a:lnTo>
                  <a:pt x="104393" y="1043940"/>
                </a:lnTo>
                <a:lnTo>
                  <a:pt x="104393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310128" y="4536947"/>
            <a:ext cx="104775" cy="410845"/>
          </a:xfrm>
          <a:custGeom>
            <a:avLst/>
            <a:gdLst/>
            <a:ahLst/>
            <a:cxnLst/>
            <a:rect l="l" t="t" r="r" b="b"/>
            <a:pathLst>
              <a:path w="104775" h="410845">
                <a:moveTo>
                  <a:pt x="104394" y="0"/>
                </a:moveTo>
                <a:lnTo>
                  <a:pt x="0" y="0"/>
                </a:lnTo>
                <a:lnTo>
                  <a:pt x="0" y="410718"/>
                </a:lnTo>
                <a:lnTo>
                  <a:pt x="104394" y="410718"/>
                </a:lnTo>
                <a:lnTo>
                  <a:pt x="104394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935729" y="4491990"/>
            <a:ext cx="104775" cy="455930"/>
          </a:xfrm>
          <a:custGeom>
            <a:avLst/>
            <a:gdLst/>
            <a:ahLst/>
            <a:cxnLst/>
            <a:rect l="l" t="t" r="r" b="b"/>
            <a:pathLst>
              <a:path w="104775" h="455929">
                <a:moveTo>
                  <a:pt x="104394" y="0"/>
                </a:moveTo>
                <a:lnTo>
                  <a:pt x="0" y="0"/>
                </a:lnTo>
                <a:lnTo>
                  <a:pt x="0" y="455676"/>
                </a:lnTo>
                <a:lnTo>
                  <a:pt x="104394" y="455676"/>
                </a:lnTo>
                <a:lnTo>
                  <a:pt x="104394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4560570" y="4136897"/>
            <a:ext cx="104775" cy="810895"/>
          </a:xfrm>
          <a:custGeom>
            <a:avLst/>
            <a:gdLst/>
            <a:ahLst/>
            <a:cxnLst/>
            <a:rect l="l" t="t" r="r" b="b"/>
            <a:pathLst>
              <a:path w="104775" h="810895">
                <a:moveTo>
                  <a:pt x="104393" y="0"/>
                </a:moveTo>
                <a:lnTo>
                  <a:pt x="0" y="0"/>
                </a:lnTo>
                <a:lnTo>
                  <a:pt x="0" y="810768"/>
                </a:lnTo>
                <a:lnTo>
                  <a:pt x="104393" y="810768"/>
                </a:lnTo>
                <a:lnTo>
                  <a:pt x="104393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5186171" y="4014978"/>
            <a:ext cx="104775" cy="932815"/>
          </a:xfrm>
          <a:custGeom>
            <a:avLst/>
            <a:gdLst/>
            <a:ahLst/>
            <a:cxnLst/>
            <a:rect l="l" t="t" r="r" b="b"/>
            <a:pathLst>
              <a:path w="104775" h="932814">
                <a:moveTo>
                  <a:pt x="104393" y="0"/>
                </a:moveTo>
                <a:lnTo>
                  <a:pt x="0" y="0"/>
                </a:lnTo>
                <a:lnTo>
                  <a:pt x="0" y="932688"/>
                </a:lnTo>
                <a:lnTo>
                  <a:pt x="104393" y="932688"/>
                </a:lnTo>
                <a:lnTo>
                  <a:pt x="104393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5811011" y="4270247"/>
            <a:ext cx="104775" cy="677545"/>
          </a:xfrm>
          <a:custGeom>
            <a:avLst/>
            <a:gdLst/>
            <a:ahLst/>
            <a:cxnLst/>
            <a:rect l="l" t="t" r="r" b="b"/>
            <a:pathLst>
              <a:path w="104775" h="677545">
                <a:moveTo>
                  <a:pt x="104393" y="0"/>
                </a:moveTo>
                <a:lnTo>
                  <a:pt x="0" y="0"/>
                </a:lnTo>
                <a:lnTo>
                  <a:pt x="0" y="677418"/>
                </a:lnTo>
                <a:lnTo>
                  <a:pt x="104393" y="677418"/>
                </a:lnTo>
                <a:lnTo>
                  <a:pt x="104393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6436614" y="4147565"/>
            <a:ext cx="104775" cy="800100"/>
          </a:xfrm>
          <a:custGeom>
            <a:avLst/>
            <a:gdLst/>
            <a:ahLst/>
            <a:cxnLst/>
            <a:rect l="l" t="t" r="r" b="b"/>
            <a:pathLst>
              <a:path w="104775" h="800100">
                <a:moveTo>
                  <a:pt x="104393" y="0"/>
                </a:moveTo>
                <a:lnTo>
                  <a:pt x="0" y="0"/>
                </a:lnTo>
                <a:lnTo>
                  <a:pt x="0" y="800099"/>
                </a:lnTo>
                <a:lnTo>
                  <a:pt x="104393" y="800099"/>
                </a:lnTo>
                <a:lnTo>
                  <a:pt x="104393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7062216" y="3925823"/>
            <a:ext cx="104139" cy="1022350"/>
          </a:xfrm>
          <a:custGeom>
            <a:avLst/>
            <a:gdLst/>
            <a:ahLst/>
            <a:cxnLst/>
            <a:rect l="l" t="t" r="r" b="b"/>
            <a:pathLst>
              <a:path w="104140" h="1022350">
                <a:moveTo>
                  <a:pt x="103631" y="0"/>
                </a:moveTo>
                <a:lnTo>
                  <a:pt x="0" y="0"/>
                </a:lnTo>
                <a:lnTo>
                  <a:pt x="0" y="1021842"/>
                </a:lnTo>
                <a:lnTo>
                  <a:pt x="103631" y="1021842"/>
                </a:lnTo>
                <a:lnTo>
                  <a:pt x="103631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7687056" y="4714494"/>
            <a:ext cx="104775" cy="233679"/>
          </a:xfrm>
          <a:custGeom>
            <a:avLst/>
            <a:gdLst/>
            <a:ahLst/>
            <a:cxnLst/>
            <a:rect l="l" t="t" r="r" b="b"/>
            <a:pathLst>
              <a:path w="104775" h="233679">
                <a:moveTo>
                  <a:pt x="104394" y="0"/>
                </a:moveTo>
                <a:lnTo>
                  <a:pt x="0" y="0"/>
                </a:lnTo>
                <a:lnTo>
                  <a:pt x="0" y="233171"/>
                </a:lnTo>
                <a:lnTo>
                  <a:pt x="104394" y="233171"/>
                </a:lnTo>
                <a:lnTo>
                  <a:pt x="104394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8312657" y="4481321"/>
            <a:ext cx="104139" cy="466725"/>
          </a:xfrm>
          <a:custGeom>
            <a:avLst/>
            <a:gdLst/>
            <a:ahLst/>
            <a:cxnLst/>
            <a:rect l="l" t="t" r="r" b="b"/>
            <a:pathLst>
              <a:path w="104140" h="466725">
                <a:moveTo>
                  <a:pt x="103632" y="0"/>
                </a:moveTo>
                <a:lnTo>
                  <a:pt x="0" y="0"/>
                </a:lnTo>
                <a:lnTo>
                  <a:pt x="0" y="466344"/>
                </a:lnTo>
                <a:lnTo>
                  <a:pt x="103632" y="466344"/>
                </a:lnTo>
                <a:lnTo>
                  <a:pt x="103632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538477" y="3259835"/>
            <a:ext cx="104775" cy="1687830"/>
          </a:xfrm>
          <a:custGeom>
            <a:avLst/>
            <a:gdLst/>
            <a:ahLst/>
            <a:cxnLst/>
            <a:rect l="l" t="t" r="r" b="b"/>
            <a:pathLst>
              <a:path w="104775" h="1687829">
                <a:moveTo>
                  <a:pt x="104394" y="0"/>
                </a:moveTo>
                <a:lnTo>
                  <a:pt x="0" y="0"/>
                </a:lnTo>
                <a:lnTo>
                  <a:pt x="0" y="1687830"/>
                </a:lnTo>
                <a:lnTo>
                  <a:pt x="104394" y="1687830"/>
                </a:lnTo>
                <a:lnTo>
                  <a:pt x="104394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164079" y="3137154"/>
            <a:ext cx="104775" cy="1811020"/>
          </a:xfrm>
          <a:custGeom>
            <a:avLst/>
            <a:gdLst/>
            <a:ahLst/>
            <a:cxnLst/>
            <a:rect l="l" t="t" r="r" b="b"/>
            <a:pathLst>
              <a:path w="104775" h="1811020">
                <a:moveTo>
                  <a:pt x="104393" y="0"/>
                </a:moveTo>
                <a:lnTo>
                  <a:pt x="0" y="0"/>
                </a:lnTo>
                <a:lnTo>
                  <a:pt x="0" y="1810512"/>
                </a:lnTo>
                <a:lnTo>
                  <a:pt x="104393" y="1810512"/>
                </a:lnTo>
                <a:lnTo>
                  <a:pt x="104393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789682" y="3259835"/>
            <a:ext cx="104139" cy="1687830"/>
          </a:xfrm>
          <a:custGeom>
            <a:avLst/>
            <a:gdLst/>
            <a:ahLst/>
            <a:cxnLst/>
            <a:rect l="l" t="t" r="r" b="b"/>
            <a:pathLst>
              <a:path w="104139" h="1687829">
                <a:moveTo>
                  <a:pt x="103631" y="0"/>
                </a:moveTo>
                <a:lnTo>
                  <a:pt x="0" y="0"/>
                </a:lnTo>
                <a:lnTo>
                  <a:pt x="0" y="1687830"/>
                </a:lnTo>
                <a:lnTo>
                  <a:pt x="103631" y="1687830"/>
                </a:lnTo>
                <a:lnTo>
                  <a:pt x="103631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414521" y="3292602"/>
            <a:ext cx="104775" cy="1655445"/>
          </a:xfrm>
          <a:custGeom>
            <a:avLst/>
            <a:gdLst/>
            <a:ahLst/>
            <a:cxnLst/>
            <a:rect l="l" t="t" r="r" b="b"/>
            <a:pathLst>
              <a:path w="104775" h="1655445">
                <a:moveTo>
                  <a:pt x="104393" y="0"/>
                </a:moveTo>
                <a:lnTo>
                  <a:pt x="0" y="0"/>
                </a:lnTo>
                <a:lnTo>
                  <a:pt x="0" y="1655064"/>
                </a:lnTo>
                <a:lnTo>
                  <a:pt x="104393" y="1655064"/>
                </a:lnTo>
                <a:lnTo>
                  <a:pt x="104393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4040123" y="3026664"/>
            <a:ext cx="104139" cy="1921510"/>
          </a:xfrm>
          <a:custGeom>
            <a:avLst/>
            <a:gdLst/>
            <a:ahLst/>
            <a:cxnLst/>
            <a:rect l="l" t="t" r="r" b="b"/>
            <a:pathLst>
              <a:path w="104139" h="1921510">
                <a:moveTo>
                  <a:pt x="103631" y="0"/>
                </a:moveTo>
                <a:lnTo>
                  <a:pt x="0" y="0"/>
                </a:lnTo>
                <a:lnTo>
                  <a:pt x="0" y="1921002"/>
                </a:lnTo>
                <a:lnTo>
                  <a:pt x="103631" y="1921002"/>
                </a:lnTo>
                <a:lnTo>
                  <a:pt x="103631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4664964" y="3003804"/>
            <a:ext cx="104775" cy="1944370"/>
          </a:xfrm>
          <a:custGeom>
            <a:avLst/>
            <a:gdLst/>
            <a:ahLst/>
            <a:cxnLst/>
            <a:rect l="l" t="t" r="r" b="b"/>
            <a:pathLst>
              <a:path w="104775" h="1944370">
                <a:moveTo>
                  <a:pt x="104394" y="0"/>
                </a:moveTo>
                <a:lnTo>
                  <a:pt x="0" y="0"/>
                </a:lnTo>
                <a:lnTo>
                  <a:pt x="0" y="1943862"/>
                </a:lnTo>
                <a:lnTo>
                  <a:pt x="104394" y="1943862"/>
                </a:lnTo>
                <a:lnTo>
                  <a:pt x="104394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5290565" y="2837688"/>
            <a:ext cx="104139" cy="2110105"/>
          </a:xfrm>
          <a:custGeom>
            <a:avLst/>
            <a:gdLst/>
            <a:ahLst/>
            <a:cxnLst/>
            <a:rect l="l" t="t" r="r" b="b"/>
            <a:pathLst>
              <a:path w="104139" h="2110104">
                <a:moveTo>
                  <a:pt x="103632" y="0"/>
                </a:moveTo>
                <a:lnTo>
                  <a:pt x="0" y="0"/>
                </a:lnTo>
                <a:lnTo>
                  <a:pt x="0" y="2109978"/>
                </a:lnTo>
                <a:lnTo>
                  <a:pt x="103632" y="2109978"/>
                </a:lnTo>
                <a:lnTo>
                  <a:pt x="103632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5915405" y="2560320"/>
            <a:ext cx="104775" cy="2387600"/>
          </a:xfrm>
          <a:custGeom>
            <a:avLst/>
            <a:gdLst/>
            <a:ahLst/>
            <a:cxnLst/>
            <a:rect l="l" t="t" r="r" b="b"/>
            <a:pathLst>
              <a:path w="104775" h="2387600">
                <a:moveTo>
                  <a:pt x="104394" y="0"/>
                </a:moveTo>
                <a:lnTo>
                  <a:pt x="0" y="0"/>
                </a:lnTo>
                <a:lnTo>
                  <a:pt x="0" y="2387346"/>
                </a:lnTo>
                <a:lnTo>
                  <a:pt x="104394" y="2387346"/>
                </a:lnTo>
                <a:lnTo>
                  <a:pt x="104394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6541007" y="3570732"/>
            <a:ext cx="104775" cy="1377315"/>
          </a:xfrm>
          <a:custGeom>
            <a:avLst/>
            <a:gdLst/>
            <a:ahLst/>
            <a:cxnLst/>
            <a:rect l="l" t="t" r="r" b="b"/>
            <a:pathLst>
              <a:path w="104775" h="1377314">
                <a:moveTo>
                  <a:pt x="104394" y="0"/>
                </a:moveTo>
                <a:lnTo>
                  <a:pt x="0" y="0"/>
                </a:lnTo>
                <a:lnTo>
                  <a:pt x="0" y="1376933"/>
                </a:lnTo>
                <a:lnTo>
                  <a:pt x="104394" y="1376933"/>
                </a:lnTo>
                <a:lnTo>
                  <a:pt x="104394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7165847" y="3115055"/>
            <a:ext cx="104775" cy="1832610"/>
          </a:xfrm>
          <a:custGeom>
            <a:avLst/>
            <a:gdLst/>
            <a:ahLst/>
            <a:cxnLst/>
            <a:rect l="l" t="t" r="r" b="b"/>
            <a:pathLst>
              <a:path w="104775" h="1832610">
                <a:moveTo>
                  <a:pt x="104394" y="0"/>
                </a:moveTo>
                <a:lnTo>
                  <a:pt x="0" y="0"/>
                </a:lnTo>
                <a:lnTo>
                  <a:pt x="0" y="1832610"/>
                </a:lnTo>
                <a:lnTo>
                  <a:pt x="104394" y="1832610"/>
                </a:lnTo>
                <a:lnTo>
                  <a:pt x="104394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7791450" y="3448050"/>
            <a:ext cx="104775" cy="1499870"/>
          </a:xfrm>
          <a:custGeom>
            <a:avLst/>
            <a:gdLst/>
            <a:ahLst/>
            <a:cxnLst/>
            <a:rect l="l" t="t" r="r" b="b"/>
            <a:pathLst>
              <a:path w="104775" h="1499870">
                <a:moveTo>
                  <a:pt x="104394" y="0"/>
                </a:moveTo>
                <a:lnTo>
                  <a:pt x="0" y="0"/>
                </a:lnTo>
                <a:lnTo>
                  <a:pt x="0" y="1499616"/>
                </a:lnTo>
                <a:lnTo>
                  <a:pt x="104394" y="1499616"/>
                </a:lnTo>
                <a:lnTo>
                  <a:pt x="104394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8416290" y="3270503"/>
            <a:ext cx="104775" cy="1677670"/>
          </a:xfrm>
          <a:custGeom>
            <a:avLst/>
            <a:gdLst/>
            <a:ahLst/>
            <a:cxnLst/>
            <a:rect l="l" t="t" r="r" b="b"/>
            <a:pathLst>
              <a:path w="104775" h="1677670">
                <a:moveTo>
                  <a:pt x="104393" y="0"/>
                </a:moveTo>
                <a:lnTo>
                  <a:pt x="0" y="0"/>
                </a:lnTo>
                <a:lnTo>
                  <a:pt x="0" y="1677162"/>
                </a:lnTo>
                <a:lnTo>
                  <a:pt x="104393" y="1677162"/>
                </a:lnTo>
                <a:lnTo>
                  <a:pt x="104393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1174241" y="4947665"/>
            <a:ext cx="7503159" cy="0"/>
          </a:xfrm>
          <a:custGeom>
            <a:avLst/>
            <a:gdLst/>
            <a:ahLst/>
            <a:cxnLst/>
            <a:rect l="l" t="t" r="r" b="b"/>
            <a:pathLst>
              <a:path w="7503159">
                <a:moveTo>
                  <a:pt x="0" y="0"/>
                </a:moveTo>
                <a:lnTo>
                  <a:pt x="750265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 txBox="1"/>
          <p:nvPr/>
        </p:nvSpPr>
        <p:spPr>
          <a:xfrm>
            <a:off x="1245869" y="2914650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16.2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2" name="object 392"/>
          <p:cNvSpPr txBox="1"/>
          <p:nvPr/>
        </p:nvSpPr>
        <p:spPr>
          <a:xfrm>
            <a:off x="1871217" y="3170173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13.9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3" name="object 393"/>
          <p:cNvSpPr txBox="1"/>
          <p:nvPr/>
        </p:nvSpPr>
        <p:spPr>
          <a:xfrm>
            <a:off x="3121914" y="2692653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18.2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4" name="object 394"/>
          <p:cNvSpPr txBox="1"/>
          <p:nvPr/>
        </p:nvSpPr>
        <p:spPr>
          <a:xfrm>
            <a:off x="3747261" y="2526029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19.7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5" name="object 395"/>
          <p:cNvSpPr txBox="1"/>
          <p:nvPr/>
        </p:nvSpPr>
        <p:spPr>
          <a:xfrm>
            <a:off x="4372355" y="2448305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20.4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6" name="object 396"/>
          <p:cNvSpPr txBox="1"/>
          <p:nvPr/>
        </p:nvSpPr>
        <p:spPr>
          <a:xfrm>
            <a:off x="4997703" y="3270250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13.0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7" name="object 397"/>
          <p:cNvSpPr txBox="1"/>
          <p:nvPr/>
        </p:nvSpPr>
        <p:spPr>
          <a:xfrm>
            <a:off x="5623052" y="3492245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11.0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8" name="object 398"/>
          <p:cNvSpPr txBox="1"/>
          <p:nvPr/>
        </p:nvSpPr>
        <p:spPr>
          <a:xfrm>
            <a:off x="6248400" y="2148585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23.1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9" name="object 399"/>
          <p:cNvSpPr txBox="1"/>
          <p:nvPr/>
        </p:nvSpPr>
        <p:spPr>
          <a:xfrm>
            <a:off x="6873493" y="2314955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21.6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0" name="object 400"/>
          <p:cNvSpPr txBox="1"/>
          <p:nvPr/>
        </p:nvSpPr>
        <p:spPr>
          <a:xfrm>
            <a:off x="7498842" y="2426208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20.6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1" name="object 401"/>
          <p:cNvSpPr txBox="1"/>
          <p:nvPr/>
        </p:nvSpPr>
        <p:spPr>
          <a:xfrm>
            <a:off x="8124190" y="2892552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16.4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2" name="object 402"/>
          <p:cNvSpPr txBox="1"/>
          <p:nvPr/>
        </p:nvSpPr>
        <p:spPr>
          <a:xfrm>
            <a:off x="1385316" y="4369561"/>
            <a:ext cx="20256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3.1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3" name="object 403"/>
          <p:cNvSpPr txBox="1"/>
          <p:nvPr/>
        </p:nvSpPr>
        <p:spPr>
          <a:xfrm>
            <a:off x="2010410" y="3914140"/>
            <a:ext cx="20256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7.2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4" name="object 404"/>
          <p:cNvSpPr txBox="1"/>
          <p:nvPr/>
        </p:nvSpPr>
        <p:spPr>
          <a:xfrm>
            <a:off x="2635757" y="3670045"/>
            <a:ext cx="20256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9.4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5" name="object 405"/>
          <p:cNvSpPr txBox="1"/>
          <p:nvPr/>
        </p:nvSpPr>
        <p:spPr>
          <a:xfrm>
            <a:off x="3261105" y="4303014"/>
            <a:ext cx="20256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3.7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6" name="object 406"/>
          <p:cNvSpPr txBox="1"/>
          <p:nvPr/>
        </p:nvSpPr>
        <p:spPr>
          <a:xfrm>
            <a:off x="3886453" y="4258564"/>
            <a:ext cx="20256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4.1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7" name="object 407"/>
          <p:cNvSpPr txBox="1"/>
          <p:nvPr/>
        </p:nvSpPr>
        <p:spPr>
          <a:xfrm>
            <a:off x="4511802" y="3903217"/>
            <a:ext cx="20256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7.3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8" name="object 408"/>
          <p:cNvSpPr txBox="1"/>
          <p:nvPr/>
        </p:nvSpPr>
        <p:spPr>
          <a:xfrm>
            <a:off x="5136896" y="3781044"/>
            <a:ext cx="20256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8.4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9" name="object 409"/>
          <p:cNvSpPr txBox="1"/>
          <p:nvPr/>
        </p:nvSpPr>
        <p:spPr>
          <a:xfrm>
            <a:off x="5762244" y="4036314"/>
            <a:ext cx="20256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6.1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0" name="object 410"/>
          <p:cNvSpPr txBox="1"/>
          <p:nvPr/>
        </p:nvSpPr>
        <p:spPr>
          <a:xfrm>
            <a:off x="6387591" y="3914140"/>
            <a:ext cx="20256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7.2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1" name="object 411"/>
          <p:cNvSpPr txBox="1"/>
          <p:nvPr/>
        </p:nvSpPr>
        <p:spPr>
          <a:xfrm>
            <a:off x="7012940" y="3692144"/>
            <a:ext cx="20256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9.2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2" name="object 412"/>
          <p:cNvSpPr txBox="1"/>
          <p:nvPr/>
        </p:nvSpPr>
        <p:spPr>
          <a:xfrm>
            <a:off x="7638033" y="4480559"/>
            <a:ext cx="20256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2.1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3" name="object 413"/>
          <p:cNvSpPr txBox="1"/>
          <p:nvPr/>
        </p:nvSpPr>
        <p:spPr>
          <a:xfrm>
            <a:off x="8263381" y="4247388"/>
            <a:ext cx="20256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4.2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4" name="object 414"/>
          <p:cNvSpPr txBox="1"/>
          <p:nvPr/>
        </p:nvSpPr>
        <p:spPr>
          <a:xfrm>
            <a:off x="1454403" y="3025902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15.2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5" name="object 415"/>
          <p:cNvSpPr txBox="1"/>
          <p:nvPr/>
        </p:nvSpPr>
        <p:spPr>
          <a:xfrm>
            <a:off x="2079751" y="2903728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16.3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6" name="object 416"/>
          <p:cNvSpPr txBox="1"/>
          <p:nvPr/>
        </p:nvSpPr>
        <p:spPr>
          <a:xfrm>
            <a:off x="2496566" y="3025902"/>
            <a:ext cx="481330" cy="220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50" spc="-7" baseline="-12626" dirty="0">
                <a:solidFill>
                  <a:srgbClr val="404040"/>
                </a:solidFill>
                <a:latin typeface="Calibri"/>
                <a:cs typeface="Calibri"/>
              </a:rPr>
              <a:t>14.</a:t>
            </a:r>
            <a:r>
              <a:rPr sz="1650" spc="-472" baseline="-12626" dirty="0">
                <a:solidFill>
                  <a:srgbClr val="404040"/>
                </a:solidFill>
                <a:latin typeface="Calibri"/>
                <a:cs typeface="Calibri"/>
              </a:rPr>
              <a:t>9</a:t>
            </a: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15.2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7" name="object 417"/>
          <p:cNvSpPr txBox="1"/>
          <p:nvPr/>
        </p:nvSpPr>
        <p:spPr>
          <a:xfrm>
            <a:off x="3330194" y="3059176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14.9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8" name="object 418"/>
          <p:cNvSpPr txBox="1"/>
          <p:nvPr/>
        </p:nvSpPr>
        <p:spPr>
          <a:xfrm>
            <a:off x="3955541" y="2792476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17.3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9" name="object 419"/>
          <p:cNvSpPr txBox="1"/>
          <p:nvPr/>
        </p:nvSpPr>
        <p:spPr>
          <a:xfrm>
            <a:off x="4580890" y="2770378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17.5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0" name="object 420"/>
          <p:cNvSpPr txBox="1"/>
          <p:nvPr/>
        </p:nvSpPr>
        <p:spPr>
          <a:xfrm>
            <a:off x="5258815" y="2603753"/>
            <a:ext cx="16764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1" name="object 421"/>
          <p:cNvSpPr txBox="1"/>
          <p:nvPr/>
        </p:nvSpPr>
        <p:spPr>
          <a:xfrm>
            <a:off x="5831332" y="2326132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21.5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2" name="object 422"/>
          <p:cNvSpPr txBox="1"/>
          <p:nvPr/>
        </p:nvSpPr>
        <p:spPr>
          <a:xfrm>
            <a:off x="6456679" y="3336797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12.4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3" name="object 423"/>
          <p:cNvSpPr txBox="1"/>
          <p:nvPr/>
        </p:nvSpPr>
        <p:spPr>
          <a:xfrm>
            <a:off x="7082028" y="2881376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16.5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4" name="object 424"/>
          <p:cNvSpPr txBox="1"/>
          <p:nvPr/>
        </p:nvSpPr>
        <p:spPr>
          <a:xfrm>
            <a:off x="7707376" y="3214623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13.5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5" name="object 425"/>
          <p:cNvSpPr txBox="1"/>
          <p:nvPr/>
        </p:nvSpPr>
        <p:spPr>
          <a:xfrm>
            <a:off x="8332723" y="3036823"/>
            <a:ext cx="27305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" dirty="0">
                <a:solidFill>
                  <a:srgbClr val="404040"/>
                </a:solidFill>
                <a:latin typeface="Calibri"/>
                <a:cs typeface="Calibri"/>
              </a:rPr>
              <a:t>15.1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6" name="object 426"/>
          <p:cNvSpPr txBox="1"/>
          <p:nvPr/>
        </p:nvSpPr>
        <p:spPr>
          <a:xfrm>
            <a:off x="906525" y="4820920"/>
            <a:ext cx="11557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27" name="object 427"/>
          <p:cNvSpPr txBox="1"/>
          <p:nvPr/>
        </p:nvSpPr>
        <p:spPr>
          <a:xfrm>
            <a:off x="906525" y="4265676"/>
            <a:ext cx="11557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28" name="object 428"/>
          <p:cNvSpPr txBox="1"/>
          <p:nvPr/>
        </p:nvSpPr>
        <p:spPr>
          <a:xfrm>
            <a:off x="816355" y="3710432"/>
            <a:ext cx="20574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29" name="object 429"/>
          <p:cNvSpPr txBox="1"/>
          <p:nvPr/>
        </p:nvSpPr>
        <p:spPr>
          <a:xfrm>
            <a:off x="816355" y="3155188"/>
            <a:ext cx="20574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0" name="object 430"/>
          <p:cNvSpPr txBox="1"/>
          <p:nvPr/>
        </p:nvSpPr>
        <p:spPr>
          <a:xfrm>
            <a:off x="816355" y="2599944"/>
            <a:ext cx="20574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20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1" name="object 431"/>
          <p:cNvSpPr txBox="1"/>
          <p:nvPr/>
        </p:nvSpPr>
        <p:spPr>
          <a:xfrm>
            <a:off x="816355" y="2044700"/>
            <a:ext cx="20574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25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2" name="object 432"/>
          <p:cNvSpPr txBox="1"/>
          <p:nvPr/>
        </p:nvSpPr>
        <p:spPr>
          <a:xfrm>
            <a:off x="1429003" y="5052059"/>
            <a:ext cx="11557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3" name="object 433"/>
          <p:cNvSpPr txBox="1"/>
          <p:nvPr/>
        </p:nvSpPr>
        <p:spPr>
          <a:xfrm>
            <a:off x="2054351" y="5052059"/>
            <a:ext cx="11557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4" name="object 434"/>
          <p:cNvSpPr txBox="1"/>
          <p:nvPr/>
        </p:nvSpPr>
        <p:spPr>
          <a:xfrm>
            <a:off x="2679700" y="5052059"/>
            <a:ext cx="11557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5" name="object 435"/>
          <p:cNvSpPr txBox="1"/>
          <p:nvPr/>
        </p:nvSpPr>
        <p:spPr>
          <a:xfrm>
            <a:off x="3305047" y="5052059"/>
            <a:ext cx="11557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6" name="object 436"/>
          <p:cNvSpPr txBox="1"/>
          <p:nvPr/>
        </p:nvSpPr>
        <p:spPr>
          <a:xfrm>
            <a:off x="3930141" y="5052059"/>
            <a:ext cx="11557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7" name="object 437"/>
          <p:cNvSpPr txBox="1"/>
          <p:nvPr/>
        </p:nvSpPr>
        <p:spPr>
          <a:xfrm>
            <a:off x="5806185" y="5052059"/>
            <a:ext cx="11557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8" name="object 438"/>
          <p:cNvSpPr txBox="1"/>
          <p:nvPr/>
        </p:nvSpPr>
        <p:spPr>
          <a:xfrm>
            <a:off x="6431534" y="5052059"/>
            <a:ext cx="11557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9" name="object 439"/>
          <p:cNvSpPr txBox="1"/>
          <p:nvPr/>
        </p:nvSpPr>
        <p:spPr>
          <a:xfrm>
            <a:off x="7011669" y="5052059"/>
            <a:ext cx="20574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0" name="object 440"/>
          <p:cNvSpPr txBox="1"/>
          <p:nvPr/>
        </p:nvSpPr>
        <p:spPr>
          <a:xfrm>
            <a:off x="7637018" y="5052059"/>
            <a:ext cx="20574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11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1" name="object 441"/>
          <p:cNvSpPr txBox="1"/>
          <p:nvPr/>
        </p:nvSpPr>
        <p:spPr>
          <a:xfrm>
            <a:off x="8262366" y="5052059"/>
            <a:ext cx="20574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12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2" name="object 442"/>
          <p:cNvSpPr txBox="1"/>
          <p:nvPr/>
        </p:nvSpPr>
        <p:spPr>
          <a:xfrm>
            <a:off x="597090" y="3145418"/>
            <a:ext cx="203200" cy="82994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z="1400" spc="-35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ce</a:t>
            </a:r>
            <a:r>
              <a:rPr sz="1400" spc="-15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t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3" name="object 443"/>
          <p:cNvSpPr txBox="1"/>
          <p:nvPr/>
        </p:nvSpPr>
        <p:spPr>
          <a:xfrm>
            <a:off x="4291584" y="5052059"/>
            <a:ext cx="1268730" cy="490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tabLst>
                <a:tab pos="625475" algn="l"/>
              </a:tabLst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6	7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P</a:t>
            </a:r>
            <a:r>
              <a:rPr sz="1400" spc="-35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v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inc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1400" spc="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o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f </a:t>
            </a:r>
            <a:r>
              <a:rPr sz="1400" spc="-25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tu</a:t>
            </a:r>
            <a:r>
              <a:rPr sz="1400" spc="-15" dirty="0">
                <a:solidFill>
                  <a:srgbClr val="585858"/>
                </a:solidFill>
                <a:latin typeface="Calibri"/>
                <a:cs typeface="Calibri"/>
              </a:rPr>
              <a:t>d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4" name="object 444"/>
          <p:cNvSpPr/>
          <p:nvPr/>
        </p:nvSpPr>
        <p:spPr>
          <a:xfrm>
            <a:off x="1584197" y="2151888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89">
                <a:moveTo>
                  <a:pt x="0" y="97536"/>
                </a:moveTo>
                <a:lnTo>
                  <a:pt x="97535" y="97536"/>
                </a:lnTo>
                <a:lnTo>
                  <a:pt x="97535" y="0"/>
                </a:lnTo>
                <a:lnTo>
                  <a:pt x="0" y="0"/>
                </a:lnTo>
                <a:lnTo>
                  <a:pt x="0" y="9753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 txBox="1"/>
          <p:nvPr/>
        </p:nvSpPr>
        <p:spPr>
          <a:xfrm>
            <a:off x="1713229" y="2073655"/>
            <a:ext cx="62992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Drinking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6" name="object 446"/>
          <p:cNvSpPr/>
          <p:nvPr/>
        </p:nvSpPr>
        <p:spPr>
          <a:xfrm>
            <a:off x="2686811" y="2151888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89">
                <a:moveTo>
                  <a:pt x="0" y="97536"/>
                </a:moveTo>
                <a:lnTo>
                  <a:pt x="97536" y="97536"/>
                </a:lnTo>
                <a:lnTo>
                  <a:pt x="97536" y="0"/>
                </a:lnTo>
                <a:lnTo>
                  <a:pt x="0" y="0"/>
                </a:lnTo>
                <a:lnTo>
                  <a:pt x="0" y="97536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 txBox="1"/>
          <p:nvPr/>
        </p:nvSpPr>
        <p:spPr>
          <a:xfrm>
            <a:off x="2816098" y="2073655"/>
            <a:ext cx="64135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S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m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oking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8" name="object 448"/>
          <p:cNvSpPr/>
          <p:nvPr/>
        </p:nvSpPr>
        <p:spPr>
          <a:xfrm>
            <a:off x="3801617" y="2151888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89">
                <a:moveTo>
                  <a:pt x="0" y="97536"/>
                </a:moveTo>
                <a:lnTo>
                  <a:pt x="97536" y="97536"/>
                </a:lnTo>
                <a:lnTo>
                  <a:pt x="97536" y="0"/>
                </a:lnTo>
                <a:lnTo>
                  <a:pt x="0" y="0"/>
                </a:lnTo>
                <a:lnTo>
                  <a:pt x="0" y="97536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 txBox="1"/>
          <p:nvPr/>
        </p:nvSpPr>
        <p:spPr>
          <a:xfrm>
            <a:off x="3930903" y="2073655"/>
            <a:ext cx="1598295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Drinking a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d Smoki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1400" spc="-5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0" name="object 450"/>
          <p:cNvSpPr txBox="1"/>
          <p:nvPr/>
        </p:nvSpPr>
        <p:spPr>
          <a:xfrm>
            <a:off x="7107935" y="1126744"/>
            <a:ext cx="1265555" cy="31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5" dirty="0">
                <a:latin typeface="Tahoma"/>
                <a:cs typeface="Tahoma"/>
              </a:rPr>
              <a:t>&gt; 15</a:t>
            </a:r>
            <a:r>
              <a:rPr sz="2000" b="1" spc="5" dirty="0">
                <a:latin typeface="Tahoma"/>
                <a:cs typeface="Tahoma"/>
              </a:rPr>
              <a:t> </a:t>
            </a:r>
            <a:r>
              <a:rPr sz="2000" b="1" spc="-5" dirty="0">
                <a:latin typeface="Tahoma"/>
                <a:cs typeface="Tahoma"/>
              </a:rPr>
              <a:t>year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51" name="object 451"/>
          <p:cNvSpPr txBox="1">
            <a:spLocks noGrp="1"/>
          </p:cNvSpPr>
          <p:nvPr>
            <p:ph type="title"/>
          </p:nvPr>
        </p:nvSpPr>
        <p:spPr>
          <a:xfrm>
            <a:off x="1439672" y="1126744"/>
            <a:ext cx="5541645" cy="615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Dr</a:t>
            </a:r>
            <a:r>
              <a:rPr spc="-15" dirty="0"/>
              <a:t>i</a:t>
            </a:r>
            <a:r>
              <a:rPr spc="-10" dirty="0"/>
              <a:t>nkin</a:t>
            </a:r>
            <a:r>
              <a:rPr spc="-5" dirty="0"/>
              <a:t>g</a:t>
            </a:r>
            <a:r>
              <a:rPr spc="-10" dirty="0"/>
              <a:t> </a:t>
            </a:r>
            <a:r>
              <a:rPr spc="-5" dirty="0"/>
              <a:t>and</a:t>
            </a:r>
            <a:r>
              <a:rPr dirty="0"/>
              <a:t> </a:t>
            </a:r>
            <a:r>
              <a:rPr spc="-10" dirty="0"/>
              <a:t>Sm</a:t>
            </a:r>
            <a:r>
              <a:rPr dirty="0"/>
              <a:t>o</a:t>
            </a:r>
            <a:r>
              <a:rPr spc="-5" dirty="0"/>
              <a:t>king</a:t>
            </a:r>
            <a:r>
              <a:rPr spc="-10" dirty="0"/>
              <a:t> </a:t>
            </a:r>
            <a:r>
              <a:rPr spc="-5" dirty="0"/>
              <a:t>Beh</a:t>
            </a:r>
            <a:r>
              <a:rPr spc="-15" dirty="0"/>
              <a:t>a</a:t>
            </a:r>
            <a:r>
              <a:rPr spc="-5" dirty="0"/>
              <a:t>vior</a:t>
            </a:r>
            <a:r>
              <a:rPr spc="10" dirty="0"/>
              <a:t> </a:t>
            </a:r>
            <a:r>
              <a:rPr spc="-5" dirty="0"/>
              <a:t>among</a:t>
            </a:r>
            <a:r>
              <a:rPr spc="5" dirty="0"/>
              <a:t> </a:t>
            </a:r>
            <a:r>
              <a:rPr spc="-5" dirty="0"/>
              <a:t>age</a:t>
            </a:r>
          </a:p>
          <a:p>
            <a:pPr marL="2244725">
              <a:lnSpc>
                <a:spcPct val="100000"/>
              </a:lnSpc>
            </a:pPr>
            <a:r>
              <a:rPr spc="-5" dirty="0"/>
              <a:t>by </a:t>
            </a:r>
            <a:r>
              <a:rPr spc="-10" dirty="0"/>
              <a:t>provinc</a:t>
            </a:r>
            <a:r>
              <a:rPr spc="-5" dirty="0"/>
              <a:t>e</a:t>
            </a:r>
            <a:r>
              <a:rPr spc="15" dirty="0"/>
              <a:t> </a:t>
            </a:r>
            <a:r>
              <a:rPr spc="-5" dirty="0"/>
              <a:t>in</a:t>
            </a:r>
            <a:r>
              <a:rPr spc="-10" dirty="0"/>
              <a:t> </a:t>
            </a:r>
            <a:r>
              <a:rPr spc="-5" dirty="0"/>
              <a:t>2014</a:t>
            </a:r>
          </a:p>
        </p:txBody>
      </p:sp>
      <p:sp>
        <p:nvSpPr>
          <p:cNvPr id="452" name="object 452"/>
          <p:cNvSpPr txBox="1"/>
          <p:nvPr/>
        </p:nvSpPr>
        <p:spPr>
          <a:xfrm>
            <a:off x="1892554" y="5853429"/>
            <a:ext cx="566737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N=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450 </a:t>
            </a:r>
            <a:r>
              <a:rPr sz="1800" spc="-2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ases</a:t>
            </a:r>
            <a:r>
              <a:rPr sz="1800" dirty="0">
                <a:latin typeface="Calibri"/>
                <a:cs typeface="Calibri"/>
              </a:rPr>
              <a:t> in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each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vinc</a:t>
            </a:r>
            <a:r>
              <a:rPr sz="1800" spc="-5" dirty="0">
                <a:latin typeface="Calibri"/>
                <a:cs typeface="Calibri"/>
              </a:rPr>
              <a:t>e,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tional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ti</a:t>
            </a:r>
            <a:r>
              <a:rPr sz="1800" spc="-25" dirty="0">
                <a:latin typeface="Calibri"/>
                <a:cs typeface="Calibri"/>
              </a:rPr>
              <a:t>s</a:t>
            </a:r>
            <a:r>
              <a:rPr sz="1800" dirty="0">
                <a:latin typeface="Calibri"/>
                <a:cs typeface="Calibri"/>
              </a:rPr>
              <a:t>tic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-4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ani</a:t>
            </a:r>
            <a:r>
              <a:rPr sz="1800" spc="-25" dirty="0">
                <a:latin typeface="Calibri"/>
                <a:cs typeface="Calibri"/>
              </a:rPr>
              <a:t>z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78078" rIns="0" bIns="0" rtlCol="0">
            <a:spAutoFit/>
          </a:bodyPr>
          <a:lstStyle/>
          <a:p>
            <a:pPr marL="2392045">
              <a:lnSpc>
                <a:spcPct val="100000"/>
              </a:lnSpc>
              <a:tabLst>
                <a:tab pos="5396230" algn="l"/>
              </a:tabLst>
            </a:pPr>
            <a:r>
              <a:rPr spc="-5" dirty="0"/>
              <a:t>Number</a:t>
            </a:r>
            <a:r>
              <a:rPr spc="-10" dirty="0"/>
              <a:t> </a:t>
            </a:r>
            <a:r>
              <a:rPr spc="-5" dirty="0"/>
              <a:t>and %</a:t>
            </a:r>
            <a:r>
              <a:rPr spc="5" dirty="0"/>
              <a:t> </a:t>
            </a:r>
            <a:r>
              <a:rPr spc="-10" dirty="0"/>
              <a:t>o</a:t>
            </a:r>
            <a:r>
              <a:rPr spc="-5" dirty="0"/>
              <a:t>f</a:t>
            </a:r>
            <a:r>
              <a:rPr spc="5" dirty="0"/>
              <a:t> </a:t>
            </a:r>
            <a:r>
              <a:rPr spc="-10" dirty="0"/>
              <a:t>qui</a:t>
            </a:r>
            <a:r>
              <a:rPr spc="-5" dirty="0"/>
              <a:t>t</a:t>
            </a:r>
            <a:r>
              <a:rPr dirty="0"/>
              <a:t>	</a:t>
            </a:r>
            <a:r>
              <a:rPr spc="-5" dirty="0"/>
              <a:t>smoking</a:t>
            </a:r>
          </a:p>
        </p:txBody>
      </p:sp>
      <p:sp>
        <p:nvSpPr>
          <p:cNvPr id="3" name="object 3"/>
          <p:cNvSpPr/>
          <p:nvPr/>
        </p:nvSpPr>
        <p:spPr>
          <a:xfrm>
            <a:off x="8309609" y="49484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13726" y="4948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17842" y="4948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21957" y="4948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26835" y="4948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30952" y="4948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35067" y="4948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39946" y="4948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44061" y="4948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48177" y="4948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353055" y="49484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57172" y="4948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10639" y="49484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09609" y="48722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13726" y="4872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117842" y="4872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21957" y="4872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26835" y="4872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30952" y="4872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35067" y="4872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39946" y="4872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44061" y="4872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48177" y="4872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53055" y="48722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757172" y="4872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10639" y="48722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309609" y="47960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713726" y="4796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117842" y="4796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21957" y="4796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26835" y="4796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27953" y="4796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330952" y="4796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735067" y="4796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39946" y="4796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44061" y="4796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948177" y="4796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53055" y="47960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57172" y="4796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310639" y="47960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309609" y="47198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713726" y="4719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17842" y="4719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21957" y="4719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926835" y="4719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727953" y="4719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330952" y="4719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735067" y="4719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39946" y="4719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544061" y="4719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948177" y="4719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353055" y="47198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757172" y="4719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10639" y="47198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309609" y="45674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13726" y="4567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117842" y="4567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521957" y="4567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926835" y="4567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727953" y="4567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330952" y="4567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735067" y="4567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536947" y="4567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139946" y="4567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544061" y="4567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48177" y="4567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353055" y="45674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154173" y="4567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757172" y="4567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558289" y="45674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310639" y="45674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09609" y="44912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713726" y="4491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117842" y="4491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9721" y="44912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521957" y="4491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926835" y="4491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727953" y="44912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330952" y="4491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735067" y="4491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536947" y="44912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139946" y="4491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544061" y="4491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948177" y="4491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353055" y="44912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154173" y="44912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757172" y="4491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558289" y="44912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310639" y="44912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09609" y="44150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713726" y="4415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514843" y="44150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117842" y="4415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919721" y="4415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521957" y="4415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323838" y="4415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926835" y="4415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330952" y="44150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35067" y="4415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139946" y="44150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941064" y="4415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544061" y="4415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345179" y="44150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948177" y="4415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750057" y="4415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353055" y="44150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154173" y="4415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757172" y="4415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558289" y="44150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310639" y="44150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309609" y="43388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713726" y="4338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514843" y="43388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117842" y="4338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919721" y="4338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521957" y="4338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23838" y="4338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926835" y="4338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330952" y="43388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735067" y="4338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139946" y="43388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941064" y="4338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544061" y="4338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345179" y="43388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948177" y="4338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750057" y="4338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353055" y="43388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154173" y="4338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757172" y="4338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558289" y="43388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10639" y="43388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309609" y="41864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110728" y="4186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713726" y="4186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14843" y="41864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117842" y="4186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919721" y="4186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521957" y="4186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323838" y="4186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926835" y="4186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330952" y="41864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735067" y="4186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139946" y="41864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941064" y="4186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544061" y="4186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345179" y="41864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948177" y="4186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750057" y="4186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353055" y="41864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54173" y="4186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757172" y="4186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310639" y="41864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309609" y="41102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110728" y="41102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713726" y="4110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514843" y="41102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117842" y="4110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919721" y="41102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521957" y="4110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323838" y="41102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926835" y="4110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330952" y="41102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132832" y="41102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735067" y="4110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139946" y="41102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941064" y="41102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544061" y="4110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345179" y="41102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948177" y="4110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750057" y="41102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353055" y="41102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154173" y="41102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757172" y="4110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310639" y="41102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309609" y="40340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8110728" y="4034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713726" y="4034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514843" y="40340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117842" y="4034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919721" y="4034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521957" y="4034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323838" y="4034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926835" y="4034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330952" y="40340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132832" y="4034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735067" y="4034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4139946" y="40340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41064" y="4034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345179" y="40340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948177" y="4034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750057" y="4034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353055" y="40340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154173" y="4034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757172" y="4034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310639" y="40340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8309609" y="39578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8110728" y="3957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713726" y="3957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514843" y="39578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117842" y="3957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521957" y="39578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323838" y="3957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926835" y="3957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330952" y="39578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132832" y="3957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35067" y="3957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139946" y="39578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941064" y="3957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345179" y="39578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948177" y="3957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750057" y="3957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353055" y="39578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154173" y="3957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757172" y="3957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310639" y="39578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8309609" y="38054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8110728" y="3805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514843" y="38054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117842" y="3805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521957" y="38054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926835" y="38054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132832" y="3805428"/>
            <a:ext cx="694690" cy="0"/>
          </a:xfrm>
          <a:custGeom>
            <a:avLst/>
            <a:gdLst/>
            <a:ahLst/>
            <a:cxnLst/>
            <a:rect l="l" t="t" r="r" b="b"/>
            <a:pathLst>
              <a:path w="694689">
                <a:moveTo>
                  <a:pt x="0" y="0"/>
                </a:moveTo>
                <a:lnTo>
                  <a:pt x="69418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735067" y="3805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139946" y="38054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41064" y="3805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345179" y="38054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750057" y="38054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353055" y="38054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154173" y="3805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757172" y="3805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310639" y="38054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309609" y="37292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110728" y="37292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514843" y="37292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117842" y="3729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521957" y="37292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132832" y="3729228"/>
            <a:ext cx="1290320" cy="0"/>
          </a:xfrm>
          <a:custGeom>
            <a:avLst/>
            <a:gdLst/>
            <a:ahLst/>
            <a:cxnLst/>
            <a:rect l="l" t="t" r="r" b="b"/>
            <a:pathLst>
              <a:path w="1290320">
                <a:moveTo>
                  <a:pt x="0" y="0"/>
                </a:moveTo>
                <a:lnTo>
                  <a:pt x="129006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735067" y="3729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139946" y="37292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345179" y="3729228"/>
            <a:ext cx="695325" cy="0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494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750057" y="37292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154173" y="37292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757172" y="3729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310639" y="37292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8309609" y="36530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110728" y="36530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7514843" y="36530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7117842" y="3653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521957" y="36530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132832" y="3653028"/>
            <a:ext cx="1290320" cy="0"/>
          </a:xfrm>
          <a:custGeom>
            <a:avLst/>
            <a:gdLst/>
            <a:ahLst/>
            <a:cxnLst/>
            <a:rect l="l" t="t" r="r" b="b"/>
            <a:pathLst>
              <a:path w="1290320">
                <a:moveTo>
                  <a:pt x="0" y="0"/>
                </a:moveTo>
                <a:lnTo>
                  <a:pt x="129006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4735067" y="3653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4139946" y="36530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345179" y="3653028"/>
            <a:ext cx="695325" cy="0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494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750057" y="36530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757172" y="3653028"/>
            <a:ext cx="893444" cy="0"/>
          </a:xfrm>
          <a:custGeom>
            <a:avLst/>
            <a:gdLst/>
            <a:ahLst/>
            <a:cxnLst/>
            <a:rect l="l" t="t" r="r" b="b"/>
            <a:pathLst>
              <a:path w="893444">
                <a:moveTo>
                  <a:pt x="0" y="0"/>
                </a:moveTo>
                <a:lnTo>
                  <a:pt x="89306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310639" y="36530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309609" y="35768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8110728" y="35768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7514843" y="35768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7117842" y="3576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521957" y="35768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132832" y="3576828"/>
            <a:ext cx="1290320" cy="0"/>
          </a:xfrm>
          <a:custGeom>
            <a:avLst/>
            <a:gdLst/>
            <a:ahLst/>
            <a:cxnLst/>
            <a:rect l="l" t="t" r="r" b="b"/>
            <a:pathLst>
              <a:path w="1290320">
                <a:moveTo>
                  <a:pt x="0" y="0"/>
                </a:moveTo>
                <a:lnTo>
                  <a:pt x="129006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735067" y="35768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139946" y="35768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345179" y="3576828"/>
            <a:ext cx="695325" cy="0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494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750057" y="35768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757172" y="3576828"/>
            <a:ext cx="893444" cy="0"/>
          </a:xfrm>
          <a:custGeom>
            <a:avLst/>
            <a:gdLst/>
            <a:ahLst/>
            <a:cxnLst/>
            <a:rect l="l" t="t" r="r" b="b"/>
            <a:pathLst>
              <a:path w="893444">
                <a:moveTo>
                  <a:pt x="0" y="0"/>
                </a:moveTo>
                <a:lnTo>
                  <a:pt x="89306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1310639" y="35768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8309609" y="34244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8110728" y="34244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514843" y="34244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117842" y="3424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6521957" y="34244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132832" y="3424428"/>
            <a:ext cx="1290320" cy="0"/>
          </a:xfrm>
          <a:custGeom>
            <a:avLst/>
            <a:gdLst/>
            <a:ahLst/>
            <a:cxnLst/>
            <a:rect l="l" t="t" r="r" b="b"/>
            <a:pathLst>
              <a:path w="1290320">
                <a:moveTo>
                  <a:pt x="0" y="0"/>
                </a:moveTo>
                <a:lnTo>
                  <a:pt x="129006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735067" y="34244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139946" y="34244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345179" y="3424428"/>
            <a:ext cx="695325" cy="0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494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750057" y="34244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757172" y="3424428"/>
            <a:ext cx="893444" cy="0"/>
          </a:xfrm>
          <a:custGeom>
            <a:avLst/>
            <a:gdLst/>
            <a:ahLst/>
            <a:cxnLst/>
            <a:rect l="l" t="t" r="r" b="b"/>
            <a:pathLst>
              <a:path w="893444">
                <a:moveTo>
                  <a:pt x="0" y="0"/>
                </a:moveTo>
                <a:lnTo>
                  <a:pt x="89306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310639" y="34244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8110728" y="33482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7514843" y="33482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7117842" y="3348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6521957" y="33482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132832" y="3348228"/>
            <a:ext cx="1290320" cy="0"/>
          </a:xfrm>
          <a:custGeom>
            <a:avLst/>
            <a:gdLst/>
            <a:ahLst/>
            <a:cxnLst/>
            <a:rect l="l" t="t" r="r" b="b"/>
            <a:pathLst>
              <a:path w="1290320">
                <a:moveTo>
                  <a:pt x="0" y="0"/>
                </a:moveTo>
                <a:lnTo>
                  <a:pt x="129006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4735067" y="33482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345179" y="3348228"/>
            <a:ext cx="1290955" cy="0"/>
          </a:xfrm>
          <a:custGeom>
            <a:avLst/>
            <a:gdLst/>
            <a:ahLst/>
            <a:cxnLst/>
            <a:rect l="l" t="t" r="r" b="b"/>
            <a:pathLst>
              <a:path w="1290954">
                <a:moveTo>
                  <a:pt x="0" y="0"/>
                </a:moveTo>
                <a:lnTo>
                  <a:pt x="12908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750057" y="33482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310639" y="3348228"/>
            <a:ext cx="1339850" cy="0"/>
          </a:xfrm>
          <a:custGeom>
            <a:avLst/>
            <a:gdLst/>
            <a:ahLst/>
            <a:cxnLst/>
            <a:rect l="l" t="t" r="r" b="b"/>
            <a:pathLst>
              <a:path w="1339850">
                <a:moveTo>
                  <a:pt x="0" y="0"/>
                </a:moveTo>
                <a:lnTo>
                  <a:pt x="133959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8110728" y="32720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7514843" y="32720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7117842" y="3272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6521957" y="32720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132832" y="3272028"/>
            <a:ext cx="1290320" cy="0"/>
          </a:xfrm>
          <a:custGeom>
            <a:avLst/>
            <a:gdLst/>
            <a:ahLst/>
            <a:cxnLst/>
            <a:rect l="l" t="t" r="r" b="b"/>
            <a:pathLst>
              <a:path w="1290320">
                <a:moveTo>
                  <a:pt x="0" y="0"/>
                </a:moveTo>
                <a:lnTo>
                  <a:pt x="129006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4735067" y="32720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345179" y="3272028"/>
            <a:ext cx="1290955" cy="0"/>
          </a:xfrm>
          <a:custGeom>
            <a:avLst/>
            <a:gdLst/>
            <a:ahLst/>
            <a:cxnLst/>
            <a:rect l="l" t="t" r="r" b="b"/>
            <a:pathLst>
              <a:path w="1290954">
                <a:moveTo>
                  <a:pt x="0" y="0"/>
                </a:moveTo>
                <a:lnTo>
                  <a:pt x="12908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750057" y="32720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1310639" y="3272028"/>
            <a:ext cx="1339850" cy="0"/>
          </a:xfrm>
          <a:custGeom>
            <a:avLst/>
            <a:gdLst/>
            <a:ahLst/>
            <a:cxnLst/>
            <a:rect l="l" t="t" r="r" b="b"/>
            <a:pathLst>
              <a:path w="1339850">
                <a:moveTo>
                  <a:pt x="0" y="0"/>
                </a:moveTo>
                <a:lnTo>
                  <a:pt x="133959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514843" y="3195827"/>
            <a:ext cx="943610" cy="0"/>
          </a:xfrm>
          <a:custGeom>
            <a:avLst/>
            <a:gdLst/>
            <a:ahLst/>
            <a:cxnLst/>
            <a:rect l="l" t="t" r="r" b="b"/>
            <a:pathLst>
              <a:path w="943609">
                <a:moveTo>
                  <a:pt x="0" y="0"/>
                </a:moveTo>
                <a:lnTo>
                  <a:pt x="94335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6521957" y="3195827"/>
            <a:ext cx="894080" cy="0"/>
          </a:xfrm>
          <a:custGeom>
            <a:avLst/>
            <a:gdLst/>
            <a:ahLst/>
            <a:cxnLst/>
            <a:rect l="l" t="t" r="r" b="b"/>
            <a:pathLst>
              <a:path w="894079">
                <a:moveTo>
                  <a:pt x="0" y="0"/>
                </a:moveTo>
                <a:lnTo>
                  <a:pt x="89382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132832" y="3195827"/>
            <a:ext cx="1290320" cy="0"/>
          </a:xfrm>
          <a:custGeom>
            <a:avLst/>
            <a:gdLst/>
            <a:ahLst/>
            <a:cxnLst/>
            <a:rect l="l" t="t" r="r" b="b"/>
            <a:pathLst>
              <a:path w="1290320">
                <a:moveTo>
                  <a:pt x="0" y="0"/>
                </a:moveTo>
                <a:lnTo>
                  <a:pt x="1290065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735067" y="3195827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3345179" y="3195827"/>
            <a:ext cx="1290955" cy="0"/>
          </a:xfrm>
          <a:custGeom>
            <a:avLst/>
            <a:gdLst/>
            <a:ahLst/>
            <a:cxnLst/>
            <a:rect l="l" t="t" r="r" b="b"/>
            <a:pathLst>
              <a:path w="1290954">
                <a:moveTo>
                  <a:pt x="0" y="0"/>
                </a:moveTo>
                <a:lnTo>
                  <a:pt x="12908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750057" y="3195827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310639" y="3195827"/>
            <a:ext cx="1339850" cy="0"/>
          </a:xfrm>
          <a:custGeom>
            <a:avLst/>
            <a:gdLst/>
            <a:ahLst/>
            <a:cxnLst/>
            <a:rect l="l" t="t" r="r" b="b"/>
            <a:pathLst>
              <a:path w="1339850">
                <a:moveTo>
                  <a:pt x="0" y="0"/>
                </a:moveTo>
                <a:lnTo>
                  <a:pt x="133959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132832" y="3043427"/>
            <a:ext cx="3325495" cy="0"/>
          </a:xfrm>
          <a:custGeom>
            <a:avLst/>
            <a:gdLst/>
            <a:ahLst/>
            <a:cxnLst/>
            <a:rect l="l" t="t" r="r" b="b"/>
            <a:pathLst>
              <a:path w="3325495">
                <a:moveTo>
                  <a:pt x="0" y="0"/>
                </a:moveTo>
                <a:lnTo>
                  <a:pt x="332536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4735067" y="3043427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345179" y="3043427"/>
            <a:ext cx="1290955" cy="0"/>
          </a:xfrm>
          <a:custGeom>
            <a:avLst/>
            <a:gdLst/>
            <a:ahLst/>
            <a:cxnLst/>
            <a:rect l="l" t="t" r="r" b="b"/>
            <a:pathLst>
              <a:path w="1290954">
                <a:moveTo>
                  <a:pt x="0" y="0"/>
                </a:moveTo>
                <a:lnTo>
                  <a:pt x="12908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750057" y="3043427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310639" y="3043427"/>
            <a:ext cx="1339850" cy="0"/>
          </a:xfrm>
          <a:custGeom>
            <a:avLst/>
            <a:gdLst/>
            <a:ahLst/>
            <a:cxnLst/>
            <a:rect l="l" t="t" r="r" b="b"/>
            <a:pathLst>
              <a:path w="1339850">
                <a:moveTo>
                  <a:pt x="0" y="0"/>
                </a:moveTo>
                <a:lnTo>
                  <a:pt x="133959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132832" y="2967227"/>
            <a:ext cx="3325495" cy="0"/>
          </a:xfrm>
          <a:custGeom>
            <a:avLst/>
            <a:gdLst/>
            <a:ahLst/>
            <a:cxnLst/>
            <a:rect l="l" t="t" r="r" b="b"/>
            <a:pathLst>
              <a:path w="3325495">
                <a:moveTo>
                  <a:pt x="0" y="0"/>
                </a:moveTo>
                <a:lnTo>
                  <a:pt x="332536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4735067" y="2967227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3345179" y="2967227"/>
            <a:ext cx="1290955" cy="0"/>
          </a:xfrm>
          <a:custGeom>
            <a:avLst/>
            <a:gdLst/>
            <a:ahLst/>
            <a:cxnLst/>
            <a:rect l="l" t="t" r="r" b="b"/>
            <a:pathLst>
              <a:path w="1290954">
                <a:moveTo>
                  <a:pt x="0" y="0"/>
                </a:moveTo>
                <a:lnTo>
                  <a:pt x="12908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310639" y="2967227"/>
            <a:ext cx="1935480" cy="0"/>
          </a:xfrm>
          <a:custGeom>
            <a:avLst/>
            <a:gdLst/>
            <a:ahLst/>
            <a:cxnLst/>
            <a:rect l="l" t="t" r="r" b="b"/>
            <a:pathLst>
              <a:path w="1935480">
                <a:moveTo>
                  <a:pt x="0" y="0"/>
                </a:moveTo>
                <a:lnTo>
                  <a:pt x="193547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132832" y="2891027"/>
            <a:ext cx="3325495" cy="0"/>
          </a:xfrm>
          <a:custGeom>
            <a:avLst/>
            <a:gdLst/>
            <a:ahLst/>
            <a:cxnLst/>
            <a:rect l="l" t="t" r="r" b="b"/>
            <a:pathLst>
              <a:path w="3325495">
                <a:moveTo>
                  <a:pt x="0" y="0"/>
                </a:moveTo>
                <a:lnTo>
                  <a:pt x="332536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4735067" y="2891027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345179" y="2891027"/>
            <a:ext cx="1290955" cy="0"/>
          </a:xfrm>
          <a:custGeom>
            <a:avLst/>
            <a:gdLst/>
            <a:ahLst/>
            <a:cxnLst/>
            <a:rect l="l" t="t" r="r" b="b"/>
            <a:pathLst>
              <a:path w="1290954">
                <a:moveTo>
                  <a:pt x="0" y="0"/>
                </a:moveTo>
                <a:lnTo>
                  <a:pt x="12908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310639" y="2891027"/>
            <a:ext cx="1935480" cy="0"/>
          </a:xfrm>
          <a:custGeom>
            <a:avLst/>
            <a:gdLst/>
            <a:ahLst/>
            <a:cxnLst/>
            <a:rect l="l" t="t" r="r" b="b"/>
            <a:pathLst>
              <a:path w="1935480">
                <a:moveTo>
                  <a:pt x="0" y="0"/>
                </a:moveTo>
                <a:lnTo>
                  <a:pt x="193547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132832" y="2814827"/>
            <a:ext cx="3325495" cy="0"/>
          </a:xfrm>
          <a:custGeom>
            <a:avLst/>
            <a:gdLst/>
            <a:ahLst/>
            <a:cxnLst/>
            <a:rect l="l" t="t" r="r" b="b"/>
            <a:pathLst>
              <a:path w="3325495">
                <a:moveTo>
                  <a:pt x="0" y="0"/>
                </a:moveTo>
                <a:lnTo>
                  <a:pt x="332536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735067" y="2814827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345179" y="2814827"/>
            <a:ext cx="1290955" cy="0"/>
          </a:xfrm>
          <a:custGeom>
            <a:avLst/>
            <a:gdLst/>
            <a:ahLst/>
            <a:cxnLst/>
            <a:rect l="l" t="t" r="r" b="b"/>
            <a:pathLst>
              <a:path w="1290954">
                <a:moveTo>
                  <a:pt x="0" y="0"/>
                </a:moveTo>
                <a:lnTo>
                  <a:pt x="12908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310639" y="2814827"/>
            <a:ext cx="1935480" cy="0"/>
          </a:xfrm>
          <a:custGeom>
            <a:avLst/>
            <a:gdLst/>
            <a:ahLst/>
            <a:cxnLst/>
            <a:rect l="l" t="t" r="r" b="b"/>
            <a:pathLst>
              <a:path w="1935480">
                <a:moveTo>
                  <a:pt x="0" y="0"/>
                </a:moveTo>
                <a:lnTo>
                  <a:pt x="193547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5132832" y="2662427"/>
            <a:ext cx="3325495" cy="0"/>
          </a:xfrm>
          <a:custGeom>
            <a:avLst/>
            <a:gdLst/>
            <a:ahLst/>
            <a:cxnLst/>
            <a:rect l="l" t="t" r="r" b="b"/>
            <a:pathLst>
              <a:path w="3325495">
                <a:moveTo>
                  <a:pt x="0" y="0"/>
                </a:moveTo>
                <a:lnTo>
                  <a:pt x="332536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310639" y="2662427"/>
            <a:ext cx="3722370" cy="0"/>
          </a:xfrm>
          <a:custGeom>
            <a:avLst/>
            <a:gdLst/>
            <a:ahLst/>
            <a:cxnLst/>
            <a:rect l="l" t="t" r="r" b="b"/>
            <a:pathLst>
              <a:path w="3722370">
                <a:moveTo>
                  <a:pt x="0" y="0"/>
                </a:moveTo>
                <a:lnTo>
                  <a:pt x="372237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132832" y="2586227"/>
            <a:ext cx="3325495" cy="0"/>
          </a:xfrm>
          <a:custGeom>
            <a:avLst/>
            <a:gdLst/>
            <a:ahLst/>
            <a:cxnLst/>
            <a:rect l="l" t="t" r="r" b="b"/>
            <a:pathLst>
              <a:path w="3325495">
                <a:moveTo>
                  <a:pt x="0" y="0"/>
                </a:moveTo>
                <a:lnTo>
                  <a:pt x="332536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1310639" y="2586227"/>
            <a:ext cx="3722370" cy="0"/>
          </a:xfrm>
          <a:custGeom>
            <a:avLst/>
            <a:gdLst/>
            <a:ahLst/>
            <a:cxnLst/>
            <a:rect l="l" t="t" r="r" b="b"/>
            <a:pathLst>
              <a:path w="3722370">
                <a:moveTo>
                  <a:pt x="0" y="0"/>
                </a:moveTo>
                <a:lnTo>
                  <a:pt x="372237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132832" y="2510027"/>
            <a:ext cx="3325495" cy="0"/>
          </a:xfrm>
          <a:custGeom>
            <a:avLst/>
            <a:gdLst/>
            <a:ahLst/>
            <a:cxnLst/>
            <a:rect l="l" t="t" r="r" b="b"/>
            <a:pathLst>
              <a:path w="3325495">
                <a:moveTo>
                  <a:pt x="0" y="0"/>
                </a:moveTo>
                <a:lnTo>
                  <a:pt x="332536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1310639" y="2510027"/>
            <a:ext cx="3722370" cy="0"/>
          </a:xfrm>
          <a:custGeom>
            <a:avLst/>
            <a:gdLst/>
            <a:ahLst/>
            <a:cxnLst/>
            <a:rect l="l" t="t" r="r" b="b"/>
            <a:pathLst>
              <a:path w="3722370">
                <a:moveTo>
                  <a:pt x="0" y="0"/>
                </a:moveTo>
                <a:lnTo>
                  <a:pt x="372237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132832" y="2433827"/>
            <a:ext cx="3325495" cy="0"/>
          </a:xfrm>
          <a:custGeom>
            <a:avLst/>
            <a:gdLst/>
            <a:ahLst/>
            <a:cxnLst/>
            <a:rect l="l" t="t" r="r" b="b"/>
            <a:pathLst>
              <a:path w="3325495">
                <a:moveTo>
                  <a:pt x="0" y="0"/>
                </a:moveTo>
                <a:lnTo>
                  <a:pt x="332536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310639" y="2433827"/>
            <a:ext cx="3722370" cy="0"/>
          </a:xfrm>
          <a:custGeom>
            <a:avLst/>
            <a:gdLst/>
            <a:ahLst/>
            <a:cxnLst/>
            <a:rect l="l" t="t" r="r" b="b"/>
            <a:pathLst>
              <a:path w="3722370">
                <a:moveTo>
                  <a:pt x="0" y="0"/>
                </a:moveTo>
                <a:lnTo>
                  <a:pt x="372237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8120633" y="2281427"/>
            <a:ext cx="337820" cy="0"/>
          </a:xfrm>
          <a:custGeom>
            <a:avLst/>
            <a:gdLst/>
            <a:ahLst/>
            <a:cxnLst/>
            <a:rect l="l" t="t" r="r" b="b"/>
            <a:pathLst>
              <a:path w="337820">
                <a:moveTo>
                  <a:pt x="0" y="0"/>
                </a:moveTo>
                <a:lnTo>
                  <a:pt x="337566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561326" y="2281427"/>
            <a:ext cx="476250" cy="0"/>
          </a:xfrm>
          <a:custGeom>
            <a:avLst/>
            <a:gdLst/>
            <a:ahLst/>
            <a:cxnLst/>
            <a:rect l="l" t="t" r="r" b="b"/>
            <a:pathLst>
              <a:path w="476250">
                <a:moveTo>
                  <a:pt x="0" y="0"/>
                </a:moveTo>
                <a:lnTo>
                  <a:pt x="47625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593841" y="2281427"/>
            <a:ext cx="1885314" cy="0"/>
          </a:xfrm>
          <a:custGeom>
            <a:avLst/>
            <a:gdLst/>
            <a:ahLst/>
            <a:cxnLst/>
            <a:rect l="l" t="t" r="r" b="b"/>
            <a:pathLst>
              <a:path w="1885315">
                <a:moveTo>
                  <a:pt x="0" y="0"/>
                </a:moveTo>
                <a:lnTo>
                  <a:pt x="1885187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132832" y="2281427"/>
            <a:ext cx="379095" cy="0"/>
          </a:xfrm>
          <a:custGeom>
            <a:avLst/>
            <a:gdLst/>
            <a:ahLst/>
            <a:cxnLst/>
            <a:rect l="l" t="t" r="r" b="b"/>
            <a:pathLst>
              <a:path w="379095">
                <a:moveTo>
                  <a:pt x="0" y="0"/>
                </a:moveTo>
                <a:lnTo>
                  <a:pt x="37871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1310639" y="2281427"/>
            <a:ext cx="3722370" cy="0"/>
          </a:xfrm>
          <a:custGeom>
            <a:avLst/>
            <a:gdLst/>
            <a:ahLst/>
            <a:cxnLst/>
            <a:rect l="l" t="t" r="r" b="b"/>
            <a:pathLst>
              <a:path w="3722370">
                <a:moveTo>
                  <a:pt x="0" y="0"/>
                </a:moveTo>
                <a:lnTo>
                  <a:pt x="3722370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1310639" y="2205227"/>
            <a:ext cx="7147559" cy="0"/>
          </a:xfrm>
          <a:custGeom>
            <a:avLst/>
            <a:gdLst/>
            <a:ahLst/>
            <a:cxnLst/>
            <a:rect l="l" t="t" r="r" b="b"/>
            <a:pathLst>
              <a:path w="7147559">
                <a:moveTo>
                  <a:pt x="0" y="0"/>
                </a:moveTo>
                <a:lnTo>
                  <a:pt x="714755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8309609" y="46436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7713726" y="4643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7117842" y="4643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6521957" y="4643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926835" y="4643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727953" y="4643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330952" y="4643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4735067" y="4643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4536947" y="4643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4139946" y="4643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544061" y="4643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948177" y="4643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353055" y="46436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1757172" y="4643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1558289" y="46436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310639" y="46436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8309609" y="42626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7713726" y="4262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7514843" y="42626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7117842" y="4262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6919721" y="4262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6521957" y="4262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6323838" y="4262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926835" y="4262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330952" y="42626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4735067" y="4262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4139946" y="42626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941064" y="4262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544061" y="4262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345179" y="42626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2948177" y="4262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2750057" y="4262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2353055" y="42626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2154173" y="4262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1757172" y="4262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1558289" y="42626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310639" y="42626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8309609" y="38816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8110728" y="3881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7713726" y="3881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7514843" y="388162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82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7117842" y="3881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6521957" y="38816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6323838" y="3881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926835" y="3881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5330952" y="38816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5132832" y="3881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4735067" y="3881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4139946" y="38816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941064" y="3881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345179" y="38816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2750057" y="38816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2353055" y="3881628"/>
            <a:ext cx="297180" cy="0"/>
          </a:xfrm>
          <a:custGeom>
            <a:avLst/>
            <a:gdLst/>
            <a:ahLst/>
            <a:cxnLst/>
            <a:rect l="l" t="t" r="r" b="b"/>
            <a:pathLst>
              <a:path w="297180">
                <a:moveTo>
                  <a:pt x="0" y="0"/>
                </a:moveTo>
                <a:lnTo>
                  <a:pt x="29718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2154173" y="3881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5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1757172" y="3881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1310639" y="38816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8309609" y="3500628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5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8110728" y="35006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7514843" y="35006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7117842" y="3500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6521957" y="3500628"/>
            <a:ext cx="497205" cy="0"/>
          </a:xfrm>
          <a:custGeom>
            <a:avLst/>
            <a:gdLst/>
            <a:ahLst/>
            <a:cxnLst/>
            <a:rect l="l" t="t" r="r" b="b"/>
            <a:pathLst>
              <a:path w="497204">
                <a:moveTo>
                  <a:pt x="0" y="0"/>
                </a:moveTo>
                <a:lnTo>
                  <a:pt x="49682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132832" y="3500628"/>
            <a:ext cx="1290320" cy="0"/>
          </a:xfrm>
          <a:custGeom>
            <a:avLst/>
            <a:gdLst/>
            <a:ahLst/>
            <a:cxnLst/>
            <a:rect l="l" t="t" r="r" b="b"/>
            <a:pathLst>
              <a:path w="1290320">
                <a:moveTo>
                  <a:pt x="0" y="0"/>
                </a:moveTo>
                <a:lnTo>
                  <a:pt x="129006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4735067" y="3500628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4139946" y="35006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70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345179" y="3500628"/>
            <a:ext cx="695325" cy="0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494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750057" y="3500628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1757172" y="3500628"/>
            <a:ext cx="893444" cy="0"/>
          </a:xfrm>
          <a:custGeom>
            <a:avLst/>
            <a:gdLst/>
            <a:ahLst/>
            <a:cxnLst/>
            <a:rect l="l" t="t" r="r" b="b"/>
            <a:pathLst>
              <a:path w="893444">
                <a:moveTo>
                  <a:pt x="0" y="0"/>
                </a:moveTo>
                <a:lnTo>
                  <a:pt x="89306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1310639" y="3500628"/>
            <a:ext cx="347980" cy="0"/>
          </a:xfrm>
          <a:custGeom>
            <a:avLst/>
            <a:gdLst/>
            <a:ahLst/>
            <a:cxnLst/>
            <a:rect l="l" t="t" r="r" b="b"/>
            <a:pathLst>
              <a:path w="347980">
                <a:moveTo>
                  <a:pt x="0" y="0"/>
                </a:moveTo>
                <a:lnTo>
                  <a:pt x="34747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7514843" y="3119627"/>
            <a:ext cx="943610" cy="0"/>
          </a:xfrm>
          <a:custGeom>
            <a:avLst/>
            <a:gdLst/>
            <a:ahLst/>
            <a:cxnLst/>
            <a:rect l="l" t="t" r="r" b="b"/>
            <a:pathLst>
              <a:path w="943609">
                <a:moveTo>
                  <a:pt x="0" y="0"/>
                </a:moveTo>
                <a:lnTo>
                  <a:pt x="94335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5132832" y="3119627"/>
            <a:ext cx="2283460" cy="0"/>
          </a:xfrm>
          <a:custGeom>
            <a:avLst/>
            <a:gdLst/>
            <a:ahLst/>
            <a:cxnLst/>
            <a:rect l="l" t="t" r="r" b="b"/>
            <a:pathLst>
              <a:path w="2283459">
                <a:moveTo>
                  <a:pt x="0" y="0"/>
                </a:moveTo>
                <a:lnTo>
                  <a:pt x="228295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4735067" y="3119627"/>
            <a:ext cx="298450" cy="0"/>
          </a:xfrm>
          <a:custGeom>
            <a:avLst/>
            <a:gdLst/>
            <a:ahLst/>
            <a:cxnLst/>
            <a:rect l="l" t="t" r="r" b="b"/>
            <a:pathLst>
              <a:path w="298450">
                <a:moveTo>
                  <a:pt x="0" y="0"/>
                </a:moveTo>
                <a:lnTo>
                  <a:pt x="2979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345179" y="3119627"/>
            <a:ext cx="1290955" cy="0"/>
          </a:xfrm>
          <a:custGeom>
            <a:avLst/>
            <a:gdLst/>
            <a:ahLst/>
            <a:cxnLst/>
            <a:rect l="l" t="t" r="r" b="b"/>
            <a:pathLst>
              <a:path w="1290954">
                <a:moveTo>
                  <a:pt x="0" y="0"/>
                </a:moveTo>
                <a:lnTo>
                  <a:pt x="12908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2750057" y="3119627"/>
            <a:ext cx="496570" cy="0"/>
          </a:xfrm>
          <a:custGeom>
            <a:avLst/>
            <a:gdLst/>
            <a:ahLst/>
            <a:cxnLst/>
            <a:rect l="l" t="t" r="r" b="b"/>
            <a:pathLst>
              <a:path w="496569">
                <a:moveTo>
                  <a:pt x="0" y="0"/>
                </a:moveTo>
                <a:lnTo>
                  <a:pt x="49606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1310639" y="3119627"/>
            <a:ext cx="1339850" cy="0"/>
          </a:xfrm>
          <a:custGeom>
            <a:avLst/>
            <a:gdLst/>
            <a:ahLst/>
            <a:cxnLst/>
            <a:rect l="l" t="t" r="r" b="b"/>
            <a:pathLst>
              <a:path w="1339850">
                <a:moveTo>
                  <a:pt x="0" y="0"/>
                </a:moveTo>
                <a:lnTo>
                  <a:pt x="133959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5132832" y="2738627"/>
            <a:ext cx="3325495" cy="0"/>
          </a:xfrm>
          <a:custGeom>
            <a:avLst/>
            <a:gdLst/>
            <a:ahLst/>
            <a:cxnLst/>
            <a:rect l="l" t="t" r="r" b="b"/>
            <a:pathLst>
              <a:path w="3325495">
                <a:moveTo>
                  <a:pt x="0" y="0"/>
                </a:moveTo>
                <a:lnTo>
                  <a:pt x="332536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345179" y="2738627"/>
            <a:ext cx="1687830" cy="0"/>
          </a:xfrm>
          <a:custGeom>
            <a:avLst/>
            <a:gdLst/>
            <a:ahLst/>
            <a:cxnLst/>
            <a:rect l="l" t="t" r="r" b="b"/>
            <a:pathLst>
              <a:path w="1687829">
                <a:moveTo>
                  <a:pt x="0" y="0"/>
                </a:moveTo>
                <a:lnTo>
                  <a:pt x="168783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1310639" y="2738627"/>
            <a:ext cx="1935480" cy="0"/>
          </a:xfrm>
          <a:custGeom>
            <a:avLst/>
            <a:gdLst/>
            <a:ahLst/>
            <a:cxnLst/>
            <a:rect l="l" t="t" r="r" b="b"/>
            <a:pathLst>
              <a:path w="1935480">
                <a:moveTo>
                  <a:pt x="0" y="0"/>
                </a:moveTo>
                <a:lnTo>
                  <a:pt x="193547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5132832" y="2357627"/>
            <a:ext cx="3325495" cy="0"/>
          </a:xfrm>
          <a:custGeom>
            <a:avLst/>
            <a:gdLst/>
            <a:ahLst/>
            <a:cxnLst/>
            <a:rect l="l" t="t" r="r" b="b"/>
            <a:pathLst>
              <a:path w="3325495">
                <a:moveTo>
                  <a:pt x="0" y="0"/>
                </a:moveTo>
                <a:lnTo>
                  <a:pt x="332536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1310639" y="2357627"/>
            <a:ext cx="3722370" cy="0"/>
          </a:xfrm>
          <a:custGeom>
            <a:avLst/>
            <a:gdLst/>
            <a:ahLst/>
            <a:cxnLst/>
            <a:rect l="l" t="t" r="r" b="b"/>
            <a:pathLst>
              <a:path w="3722370">
                <a:moveTo>
                  <a:pt x="0" y="0"/>
                </a:moveTo>
                <a:lnTo>
                  <a:pt x="372237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1310639" y="1976627"/>
            <a:ext cx="7147559" cy="0"/>
          </a:xfrm>
          <a:custGeom>
            <a:avLst/>
            <a:gdLst/>
            <a:ahLst/>
            <a:cxnLst/>
            <a:rect l="l" t="t" r="r" b="b"/>
            <a:pathLst>
              <a:path w="7147559">
                <a:moveTo>
                  <a:pt x="0" y="0"/>
                </a:moveTo>
                <a:lnTo>
                  <a:pt x="714755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1459230" y="4224528"/>
            <a:ext cx="99060" cy="800100"/>
          </a:xfrm>
          <a:custGeom>
            <a:avLst/>
            <a:gdLst/>
            <a:ahLst/>
            <a:cxnLst/>
            <a:rect l="l" t="t" r="r" b="b"/>
            <a:pathLst>
              <a:path w="99059" h="800100">
                <a:moveTo>
                  <a:pt x="99059" y="0"/>
                </a:moveTo>
                <a:lnTo>
                  <a:pt x="0" y="0"/>
                </a:lnTo>
                <a:lnTo>
                  <a:pt x="0" y="800100"/>
                </a:lnTo>
                <a:lnTo>
                  <a:pt x="99059" y="800100"/>
                </a:lnTo>
                <a:lnTo>
                  <a:pt x="9905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2055114" y="3691128"/>
            <a:ext cx="99060" cy="1333500"/>
          </a:xfrm>
          <a:custGeom>
            <a:avLst/>
            <a:gdLst/>
            <a:ahLst/>
            <a:cxnLst/>
            <a:rect l="l" t="t" r="r" b="b"/>
            <a:pathLst>
              <a:path w="99060" h="1333500">
                <a:moveTo>
                  <a:pt x="99060" y="0"/>
                </a:moveTo>
                <a:lnTo>
                  <a:pt x="0" y="0"/>
                </a:lnTo>
                <a:lnTo>
                  <a:pt x="0" y="1333500"/>
                </a:lnTo>
                <a:lnTo>
                  <a:pt x="99060" y="1333500"/>
                </a:lnTo>
                <a:lnTo>
                  <a:pt x="9906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2650235" y="2967227"/>
            <a:ext cx="100330" cy="2057400"/>
          </a:xfrm>
          <a:custGeom>
            <a:avLst/>
            <a:gdLst/>
            <a:ahLst/>
            <a:cxnLst/>
            <a:rect l="l" t="t" r="r" b="b"/>
            <a:pathLst>
              <a:path w="100330" h="2057400">
                <a:moveTo>
                  <a:pt x="99821" y="0"/>
                </a:moveTo>
                <a:lnTo>
                  <a:pt x="0" y="0"/>
                </a:lnTo>
                <a:lnTo>
                  <a:pt x="0" y="2057400"/>
                </a:lnTo>
                <a:lnTo>
                  <a:pt x="99821" y="2057400"/>
                </a:lnTo>
                <a:lnTo>
                  <a:pt x="99821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246120" y="2700527"/>
            <a:ext cx="99060" cy="2324100"/>
          </a:xfrm>
          <a:custGeom>
            <a:avLst/>
            <a:gdLst/>
            <a:ahLst/>
            <a:cxnLst/>
            <a:rect l="l" t="t" r="r" b="b"/>
            <a:pathLst>
              <a:path w="99060" h="2324100">
                <a:moveTo>
                  <a:pt x="99059" y="0"/>
                </a:moveTo>
                <a:lnTo>
                  <a:pt x="0" y="0"/>
                </a:lnTo>
                <a:lnTo>
                  <a:pt x="0" y="2324100"/>
                </a:lnTo>
                <a:lnTo>
                  <a:pt x="99059" y="2324100"/>
                </a:lnTo>
                <a:lnTo>
                  <a:pt x="9905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842003" y="3729228"/>
            <a:ext cx="99060" cy="1295400"/>
          </a:xfrm>
          <a:custGeom>
            <a:avLst/>
            <a:gdLst/>
            <a:ahLst/>
            <a:cxnLst/>
            <a:rect l="l" t="t" r="r" b="b"/>
            <a:pathLst>
              <a:path w="99060" h="1295400">
                <a:moveTo>
                  <a:pt x="99060" y="0"/>
                </a:moveTo>
                <a:lnTo>
                  <a:pt x="0" y="0"/>
                </a:lnTo>
                <a:lnTo>
                  <a:pt x="0" y="1295400"/>
                </a:lnTo>
                <a:lnTo>
                  <a:pt x="99060" y="1295400"/>
                </a:lnTo>
                <a:lnTo>
                  <a:pt x="9906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4437888" y="4453128"/>
            <a:ext cx="99060" cy="571500"/>
          </a:xfrm>
          <a:custGeom>
            <a:avLst/>
            <a:gdLst/>
            <a:ahLst/>
            <a:cxnLst/>
            <a:rect l="l" t="t" r="r" b="b"/>
            <a:pathLst>
              <a:path w="99060" h="571500">
                <a:moveTo>
                  <a:pt x="99060" y="0"/>
                </a:moveTo>
                <a:lnTo>
                  <a:pt x="0" y="0"/>
                </a:lnTo>
                <a:lnTo>
                  <a:pt x="0" y="571500"/>
                </a:lnTo>
                <a:lnTo>
                  <a:pt x="99060" y="571500"/>
                </a:lnTo>
                <a:lnTo>
                  <a:pt x="9906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5033009" y="2205227"/>
            <a:ext cx="100330" cy="2819400"/>
          </a:xfrm>
          <a:custGeom>
            <a:avLst/>
            <a:gdLst/>
            <a:ahLst/>
            <a:cxnLst/>
            <a:rect l="l" t="t" r="r" b="b"/>
            <a:pathLst>
              <a:path w="100329" h="2819400">
                <a:moveTo>
                  <a:pt x="99822" y="0"/>
                </a:moveTo>
                <a:lnTo>
                  <a:pt x="0" y="0"/>
                </a:lnTo>
                <a:lnTo>
                  <a:pt x="0" y="2819400"/>
                </a:lnTo>
                <a:lnTo>
                  <a:pt x="99822" y="2819400"/>
                </a:lnTo>
                <a:lnTo>
                  <a:pt x="9982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628894" y="4453128"/>
            <a:ext cx="99060" cy="571500"/>
          </a:xfrm>
          <a:custGeom>
            <a:avLst/>
            <a:gdLst/>
            <a:ahLst/>
            <a:cxnLst/>
            <a:rect l="l" t="t" r="r" b="b"/>
            <a:pathLst>
              <a:path w="99060" h="571500">
                <a:moveTo>
                  <a:pt x="99059" y="0"/>
                </a:moveTo>
                <a:lnTo>
                  <a:pt x="0" y="0"/>
                </a:lnTo>
                <a:lnTo>
                  <a:pt x="0" y="571500"/>
                </a:lnTo>
                <a:lnTo>
                  <a:pt x="99059" y="571500"/>
                </a:lnTo>
                <a:lnTo>
                  <a:pt x="9905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6224778" y="3843528"/>
            <a:ext cx="99060" cy="1181100"/>
          </a:xfrm>
          <a:custGeom>
            <a:avLst/>
            <a:gdLst/>
            <a:ahLst/>
            <a:cxnLst/>
            <a:rect l="l" t="t" r="r" b="b"/>
            <a:pathLst>
              <a:path w="99060" h="1181100">
                <a:moveTo>
                  <a:pt x="99060" y="0"/>
                </a:moveTo>
                <a:lnTo>
                  <a:pt x="0" y="0"/>
                </a:lnTo>
                <a:lnTo>
                  <a:pt x="0" y="1181100"/>
                </a:lnTo>
                <a:lnTo>
                  <a:pt x="99060" y="1181100"/>
                </a:lnTo>
                <a:lnTo>
                  <a:pt x="9906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6819900" y="3957828"/>
            <a:ext cx="100330" cy="1066800"/>
          </a:xfrm>
          <a:custGeom>
            <a:avLst/>
            <a:gdLst/>
            <a:ahLst/>
            <a:cxnLst/>
            <a:rect l="l" t="t" r="r" b="b"/>
            <a:pathLst>
              <a:path w="100329" h="1066800">
                <a:moveTo>
                  <a:pt x="99822" y="0"/>
                </a:moveTo>
                <a:lnTo>
                  <a:pt x="0" y="0"/>
                </a:lnTo>
                <a:lnTo>
                  <a:pt x="0" y="1066800"/>
                </a:lnTo>
                <a:lnTo>
                  <a:pt x="99822" y="1066800"/>
                </a:lnTo>
                <a:lnTo>
                  <a:pt x="9982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7415783" y="3081527"/>
            <a:ext cx="99060" cy="1943100"/>
          </a:xfrm>
          <a:custGeom>
            <a:avLst/>
            <a:gdLst/>
            <a:ahLst/>
            <a:cxnLst/>
            <a:rect l="l" t="t" r="r" b="b"/>
            <a:pathLst>
              <a:path w="99059" h="1943100">
                <a:moveTo>
                  <a:pt x="99060" y="0"/>
                </a:moveTo>
                <a:lnTo>
                  <a:pt x="0" y="0"/>
                </a:lnTo>
                <a:lnTo>
                  <a:pt x="0" y="1943100"/>
                </a:lnTo>
                <a:lnTo>
                  <a:pt x="99060" y="1943100"/>
                </a:lnTo>
                <a:lnTo>
                  <a:pt x="9906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8011668" y="3195827"/>
            <a:ext cx="99060" cy="1828800"/>
          </a:xfrm>
          <a:custGeom>
            <a:avLst/>
            <a:gdLst/>
            <a:ahLst/>
            <a:cxnLst/>
            <a:rect l="l" t="t" r="r" b="b"/>
            <a:pathLst>
              <a:path w="99059" h="1828800">
                <a:moveTo>
                  <a:pt x="99059" y="0"/>
                </a:moveTo>
                <a:lnTo>
                  <a:pt x="0" y="0"/>
                </a:lnTo>
                <a:lnTo>
                  <a:pt x="0" y="1828800"/>
                </a:lnTo>
                <a:lnTo>
                  <a:pt x="99059" y="1828800"/>
                </a:lnTo>
                <a:lnTo>
                  <a:pt x="9905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1558289" y="4681728"/>
            <a:ext cx="100330" cy="342900"/>
          </a:xfrm>
          <a:custGeom>
            <a:avLst/>
            <a:gdLst/>
            <a:ahLst/>
            <a:cxnLst/>
            <a:rect l="l" t="t" r="r" b="b"/>
            <a:pathLst>
              <a:path w="100330" h="342900">
                <a:moveTo>
                  <a:pt x="99822" y="0"/>
                </a:moveTo>
                <a:lnTo>
                  <a:pt x="0" y="0"/>
                </a:lnTo>
                <a:lnTo>
                  <a:pt x="0" y="342900"/>
                </a:lnTo>
                <a:lnTo>
                  <a:pt x="99822" y="342900"/>
                </a:lnTo>
                <a:lnTo>
                  <a:pt x="99822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2154173" y="4567428"/>
            <a:ext cx="99060" cy="457200"/>
          </a:xfrm>
          <a:custGeom>
            <a:avLst/>
            <a:gdLst/>
            <a:ahLst/>
            <a:cxnLst/>
            <a:rect l="l" t="t" r="r" b="b"/>
            <a:pathLst>
              <a:path w="99060" h="457200">
                <a:moveTo>
                  <a:pt x="99059" y="0"/>
                </a:moveTo>
                <a:lnTo>
                  <a:pt x="0" y="0"/>
                </a:lnTo>
                <a:lnTo>
                  <a:pt x="0" y="457200"/>
                </a:lnTo>
                <a:lnTo>
                  <a:pt x="99059" y="457200"/>
                </a:lnTo>
                <a:lnTo>
                  <a:pt x="99059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2750057" y="4415028"/>
            <a:ext cx="99060" cy="609600"/>
          </a:xfrm>
          <a:custGeom>
            <a:avLst/>
            <a:gdLst/>
            <a:ahLst/>
            <a:cxnLst/>
            <a:rect l="l" t="t" r="r" b="b"/>
            <a:pathLst>
              <a:path w="99060" h="609600">
                <a:moveTo>
                  <a:pt x="99060" y="0"/>
                </a:moveTo>
                <a:lnTo>
                  <a:pt x="0" y="0"/>
                </a:lnTo>
                <a:lnTo>
                  <a:pt x="0" y="609600"/>
                </a:lnTo>
                <a:lnTo>
                  <a:pt x="99060" y="609600"/>
                </a:lnTo>
                <a:lnTo>
                  <a:pt x="99060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345179" y="4415028"/>
            <a:ext cx="100330" cy="609600"/>
          </a:xfrm>
          <a:custGeom>
            <a:avLst/>
            <a:gdLst/>
            <a:ahLst/>
            <a:cxnLst/>
            <a:rect l="l" t="t" r="r" b="b"/>
            <a:pathLst>
              <a:path w="100329" h="609600">
                <a:moveTo>
                  <a:pt x="99822" y="0"/>
                </a:moveTo>
                <a:lnTo>
                  <a:pt x="0" y="0"/>
                </a:lnTo>
                <a:lnTo>
                  <a:pt x="0" y="609600"/>
                </a:lnTo>
                <a:lnTo>
                  <a:pt x="99822" y="609600"/>
                </a:lnTo>
                <a:lnTo>
                  <a:pt x="99822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941064" y="4453128"/>
            <a:ext cx="99060" cy="571500"/>
          </a:xfrm>
          <a:custGeom>
            <a:avLst/>
            <a:gdLst/>
            <a:ahLst/>
            <a:cxnLst/>
            <a:rect l="l" t="t" r="r" b="b"/>
            <a:pathLst>
              <a:path w="99060" h="571500">
                <a:moveTo>
                  <a:pt x="99060" y="0"/>
                </a:moveTo>
                <a:lnTo>
                  <a:pt x="0" y="0"/>
                </a:lnTo>
                <a:lnTo>
                  <a:pt x="0" y="571500"/>
                </a:lnTo>
                <a:lnTo>
                  <a:pt x="99060" y="571500"/>
                </a:lnTo>
                <a:lnTo>
                  <a:pt x="99060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4536947" y="4681728"/>
            <a:ext cx="99060" cy="342900"/>
          </a:xfrm>
          <a:custGeom>
            <a:avLst/>
            <a:gdLst/>
            <a:ahLst/>
            <a:cxnLst/>
            <a:rect l="l" t="t" r="r" b="b"/>
            <a:pathLst>
              <a:path w="99060" h="342900">
                <a:moveTo>
                  <a:pt x="99060" y="0"/>
                </a:moveTo>
                <a:lnTo>
                  <a:pt x="0" y="0"/>
                </a:lnTo>
                <a:lnTo>
                  <a:pt x="0" y="342900"/>
                </a:lnTo>
                <a:lnTo>
                  <a:pt x="99060" y="342900"/>
                </a:lnTo>
                <a:lnTo>
                  <a:pt x="99060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5132832" y="4148328"/>
            <a:ext cx="99060" cy="876300"/>
          </a:xfrm>
          <a:custGeom>
            <a:avLst/>
            <a:gdLst/>
            <a:ahLst/>
            <a:cxnLst/>
            <a:rect l="l" t="t" r="r" b="b"/>
            <a:pathLst>
              <a:path w="99060" h="876300">
                <a:moveTo>
                  <a:pt x="99059" y="0"/>
                </a:moveTo>
                <a:lnTo>
                  <a:pt x="0" y="0"/>
                </a:lnTo>
                <a:lnTo>
                  <a:pt x="0" y="876300"/>
                </a:lnTo>
                <a:lnTo>
                  <a:pt x="99059" y="876300"/>
                </a:lnTo>
                <a:lnTo>
                  <a:pt x="99059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5727953" y="4834128"/>
            <a:ext cx="99060" cy="190500"/>
          </a:xfrm>
          <a:custGeom>
            <a:avLst/>
            <a:gdLst/>
            <a:ahLst/>
            <a:cxnLst/>
            <a:rect l="l" t="t" r="r" b="b"/>
            <a:pathLst>
              <a:path w="99060" h="190500">
                <a:moveTo>
                  <a:pt x="99060" y="0"/>
                </a:moveTo>
                <a:lnTo>
                  <a:pt x="0" y="0"/>
                </a:lnTo>
                <a:lnTo>
                  <a:pt x="0" y="190500"/>
                </a:lnTo>
                <a:lnTo>
                  <a:pt x="99060" y="190500"/>
                </a:lnTo>
                <a:lnTo>
                  <a:pt x="99060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6323838" y="4453128"/>
            <a:ext cx="99060" cy="571500"/>
          </a:xfrm>
          <a:custGeom>
            <a:avLst/>
            <a:gdLst/>
            <a:ahLst/>
            <a:cxnLst/>
            <a:rect l="l" t="t" r="r" b="b"/>
            <a:pathLst>
              <a:path w="99060" h="571500">
                <a:moveTo>
                  <a:pt x="99060" y="0"/>
                </a:moveTo>
                <a:lnTo>
                  <a:pt x="0" y="0"/>
                </a:lnTo>
                <a:lnTo>
                  <a:pt x="0" y="571500"/>
                </a:lnTo>
                <a:lnTo>
                  <a:pt x="99060" y="571500"/>
                </a:lnTo>
                <a:lnTo>
                  <a:pt x="99060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6919721" y="4529328"/>
            <a:ext cx="99060" cy="495300"/>
          </a:xfrm>
          <a:custGeom>
            <a:avLst/>
            <a:gdLst/>
            <a:ahLst/>
            <a:cxnLst/>
            <a:rect l="l" t="t" r="r" b="b"/>
            <a:pathLst>
              <a:path w="99059" h="495300">
                <a:moveTo>
                  <a:pt x="99059" y="0"/>
                </a:moveTo>
                <a:lnTo>
                  <a:pt x="0" y="0"/>
                </a:lnTo>
                <a:lnTo>
                  <a:pt x="0" y="495300"/>
                </a:lnTo>
                <a:lnTo>
                  <a:pt x="99059" y="495300"/>
                </a:lnTo>
                <a:lnTo>
                  <a:pt x="99059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7514843" y="4415028"/>
            <a:ext cx="100330" cy="609600"/>
          </a:xfrm>
          <a:custGeom>
            <a:avLst/>
            <a:gdLst/>
            <a:ahLst/>
            <a:cxnLst/>
            <a:rect l="l" t="t" r="r" b="b"/>
            <a:pathLst>
              <a:path w="100329" h="609600">
                <a:moveTo>
                  <a:pt x="99822" y="0"/>
                </a:moveTo>
                <a:lnTo>
                  <a:pt x="0" y="0"/>
                </a:lnTo>
                <a:lnTo>
                  <a:pt x="0" y="609600"/>
                </a:lnTo>
                <a:lnTo>
                  <a:pt x="99822" y="609600"/>
                </a:lnTo>
                <a:lnTo>
                  <a:pt x="99822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8110728" y="4224528"/>
            <a:ext cx="99060" cy="800100"/>
          </a:xfrm>
          <a:custGeom>
            <a:avLst/>
            <a:gdLst/>
            <a:ahLst/>
            <a:cxnLst/>
            <a:rect l="l" t="t" r="r" b="b"/>
            <a:pathLst>
              <a:path w="99059" h="800100">
                <a:moveTo>
                  <a:pt x="99060" y="0"/>
                </a:moveTo>
                <a:lnTo>
                  <a:pt x="0" y="0"/>
                </a:lnTo>
                <a:lnTo>
                  <a:pt x="0" y="800100"/>
                </a:lnTo>
                <a:lnTo>
                  <a:pt x="99060" y="800100"/>
                </a:lnTo>
                <a:lnTo>
                  <a:pt x="99060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658111" y="3391661"/>
            <a:ext cx="99060" cy="1633220"/>
          </a:xfrm>
          <a:custGeom>
            <a:avLst/>
            <a:gdLst/>
            <a:ahLst/>
            <a:cxnLst/>
            <a:rect l="l" t="t" r="r" b="b"/>
            <a:pathLst>
              <a:path w="99060" h="1633220">
                <a:moveTo>
                  <a:pt x="99060" y="0"/>
                </a:moveTo>
                <a:lnTo>
                  <a:pt x="0" y="0"/>
                </a:lnTo>
                <a:lnTo>
                  <a:pt x="0" y="1632965"/>
                </a:lnTo>
                <a:lnTo>
                  <a:pt x="99060" y="1632965"/>
                </a:lnTo>
                <a:lnTo>
                  <a:pt x="990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2253233" y="3718559"/>
            <a:ext cx="100330" cy="1306195"/>
          </a:xfrm>
          <a:custGeom>
            <a:avLst/>
            <a:gdLst/>
            <a:ahLst/>
            <a:cxnLst/>
            <a:rect l="l" t="t" r="r" b="b"/>
            <a:pathLst>
              <a:path w="100330" h="1306195">
                <a:moveTo>
                  <a:pt x="99822" y="0"/>
                </a:moveTo>
                <a:lnTo>
                  <a:pt x="0" y="0"/>
                </a:lnTo>
                <a:lnTo>
                  <a:pt x="0" y="1306067"/>
                </a:lnTo>
                <a:lnTo>
                  <a:pt x="99822" y="1306067"/>
                </a:lnTo>
                <a:lnTo>
                  <a:pt x="9982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2849117" y="3896105"/>
            <a:ext cx="99060" cy="1129030"/>
          </a:xfrm>
          <a:custGeom>
            <a:avLst/>
            <a:gdLst/>
            <a:ahLst/>
            <a:cxnLst/>
            <a:rect l="l" t="t" r="r" b="b"/>
            <a:pathLst>
              <a:path w="99060" h="1129029">
                <a:moveTo>
                  <a:pt x="99059" y="0"/>
                </a:moveTo>
                <a:lnTo>
                  <a:pt x="0" y="0"/>
                </a:lnTo>
                <a:lnTo>
                  <a:pt x="0" y="1128522"/>
                </a:lnTo>
                <a:lnTo>
                  <a:pt x="99059" y="1128522"/>
                </a:lnTo>
                <a:lnTo>
                  <a:pt x="9905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445002" y="4025646"/>
            <a:ext cx="99060" cy="999490"/>
          </a:xfrm>
          <a:custGeom>
            <a:avLst/>
            <a:gdLst/>
            <a:ahLst/>
            <a:cxnLst/>
            <a:rect l="l" t="t" r="r" b="b"/>
            <a:pathLst>
              <a:path w="99060" h="999489">
                <a:moveTo>
                  <a:pt x="99060" y="0"/>
                </a:moveTo>
                <a:lnTo>
                  <a:pt x="0" y="0"/>
                </a:lnTo>
                <a:lnTo>
                  <a:pt x="0" y="998981"/>
                </a:lnTo>
                <a:lnTo>
                  <a:pt x="99060" y="998981"/>
                </a:lnTo>
                <a:lnTo>
                  <a:pt x="990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040123" y="3343655"/>
            <a:ext cx="100330" cy="1681480"/>
          </a:xfrm>
          <a:custGeom>
            <a:avLst/>
            <a:gdLst/>
            <a:ahLst/>
            <a:cxnLst/>
            <a:rect l="l" t="t" r="r" b="b"/>
            <a:pathLst>
              <a:path w="100329" h="1681479">
                <a:moveTo>
                  <a:pt x="99822" y="0"/>
                </a:moveTo>
                <a:lnTo>
                  <a:pt x="0" y="0"/>
                </a:lnTo>
                <a:lnTo>
                  <a:pt x="0" y="1680972"/>
                </a:lnTo>
                <a:lnTo>
                  <a:pt x="99822" y="1680972"/>
                </a:lnTo>
                <a:lnTo>
                  <a:pt x="9982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636008" y="2738627"/>
            <a:ext cx="99060" cy="2286000"/>
          </a:xfrm>
          <a:custGeom>
            <a:avLst/>
            <a:gdLst/>
            <a:ahLst/>
            <a:cxnLst/>
            <a:rect l="l" t="t" r="r" b="b"/>
            <a:pathLst>
              <a:path w="99060" h="2286000">
                <a:moveTo>
                  <a:pt x="99059" y="0"/>
                </a:moveTo>
                <a:lnTo>
                  <a:pt x="0" y="0"/>
                </a:lnTo>
                <a:lnTo>
                  <a:pt x="0" y="2286000"/>
                </a:lnTo>
                <a:lnTo>
                  <a:pt x="99059" y="2286000"/>
                </a:lnTo>
                <a:lnTo>
                  <a:pt x="9905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5231891" y="3840479"/>
            <a:ext cx="99060" cy="1184275"/>
          </a:xfrm>
          <a:custGeom>
            <a:avLst/>
            <a:gdLst/>
            <a:ahLst/>
            <a:cxnLst/>
            <a:rect l="l" t="t" r="r" b="b"/>
            <a:pathLst>
              <a:path w="99060" h="1184275">
                <a:moveTo>
                  <a:pt x="99060" y="0"/>
                </a:moveTo>
                <a:lnTo>
                  <a:pt x="0" y="0"/>
                </a:lnTo>
                <a:lnTo>
                  <a:pt x="0" y="1184148"/>
                </a:lnTo>
                <a:lnTo>
                  <a:pt x="99060" y="1184148"/>
                </a:lnTo>
                <a:lnTo>
                  <a:pt x="990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5827014" y="3754373"/>
            <a:ext cx="100330" cy="1270635"/>
          </a:xfrm>
          <a:custGeom>
            <a:avLst/>
            <a:gdLst/>
            <a:ahLst/>
            <a:cxnLst/>
            <a:rect l="l" t="t" r="r" b="b"/>
            <a:pathLst>
              <a:path w="100329" h="1270635">
                <a:moveTo>
                  <a:pt x="99822" y="0"/>
                </a:moveTo>
                <a:lnTo>
                  <a:pt x="0" y="0"/>
                </a:lnTo>
                <a:lnTo>
                  <a:pt x="0" y="1270253"/>
                </a:lnTo>
                <a:lnTo>
                  <a:pt x="99822" y="1270253"/>
                </a:lnTo>
                <a:lnTo>
                  <a:pt x="9982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6422897" y="3181350"/>
            <a:ext cx="99060" cy="1843405"/>
          </a:xfrm>
          <a:custGeom>
            <a:avLst/>
            <a:gdLst/>
            <a:ahLst/>
            <a:cxnLst/>
            <a:rect l="l" t="t" r="r" b="b"/>
            <a:pathLst>
              <a:path w="99059" h="1843404">
                <a:moveTo>
                  <a:pt x="99059" y="0"/>
                </a:moveTo>
                <a:lnTo>
                  <a:pt x="0" y="0"/>
                </a:lnTo>
                <a:lnTo>
                  <a:pt x="0" y="1843277"/>
                </a:lnTo>
                <a:lnTo>
                  <a:pt x="99059" y="1843277"/>
                </a:lnTo>
                <a:lnTo>
                  <a:pt x="9905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7018781" y="3256026"/>
            <a:ext cx="99060" cy="1769110"/>
          </a:xfrm>
          <a:custGeom>
            <a:avLst/>
            <a:gdLst/>
            <a:ahLst/>
            <a:cxnLst/>
            <a:rect l="l" t="t" r="r" b="b"/>
            <a:pathLst>
              <a:path w="99059" h="1769110">
                <a:moveTo>
                  <a:pt x="99060" y="0"/>
                </a:moveTo>
                <a:lnTo>
                  <a:pt x="0" y="0"/>
                </a:lnTo>
                <a:lnTo>
                  <a:pt x="0" y="1768602"/>
                </a:lnTo>
                <a:lnTo>
                  <a:pt x="99060" y="1768602"/>
                </a:lnTo>
                <a:lnTo>
                  <a:pt x="990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7614666" y="3829050"/>
            <a:ext cx="99060" cy="1195705"/>
          </a:xfrm>
          <a:custGeom>
            <a:avLst/>
            <a:gdLst/>
            <a:ahLst/>
            <a:cxnLst/>
            <a:rect l="l" t="t" r="r" b="b"/>
            <a:pathLst>
              <a:path w="99059" h="1195704">
                <a:moveTo>
                  <a:pt x="99059" y="0"/>
                </a:moveTo>
                <a:lnTo>
                  <a:pt x="0" y="0"/>
                </a:lnTo>
                <a:lnTo>
                  <a:pt x="0" y="1195577"/>
                </a:lnTo>
                <a:lnTo>
                  <a:pt x="99059" y="1195577"/>
                </a:lnTo>
                <a:lnTo>
                  <a:pt x="9905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8209788" y="3358134"/>
            <a:ext cx="100330" cy="1666875"/>
          </a:xfrm>
          <a:custGeom>
            <a:avLst/>
            <a:gdLst/>
            <a:ahLst/>
            <a:cxnLst/>
            <a:rect l="l" t="t" r="r" b="b"/>
            <a:pathLst>
              <a:path w="100329" h="1666875">
                <a:moveTo>
                  <a:pt x="99821" y="0"/>
                </a:moveTo>
                <a:lnTo>
                  <a:pt x="0" y="0"/>
                </a:lnTo>
                <a:lnTo>
                  <a:pt x="0" y="1666493"/>
                </a:lnTo>
                <a:lnTo>
                  <a:pt x="99821" y="1666493"/>
                </a:lnTo>
                <a:lnTo>
                  <a:pt x="9982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1310639" y="5024628"/>
            <a:ext cx="7147559" cy="0"/>
          </a:xfrm>
          <a:custGeom>
            <a:avLst/>
            <a:gdLst/>
            <a:ahLst/>
            <a:cxnLst/>
            <a:rect l="l" t="t" r="r" b="b"/>
            <a:pathLst>
              <a:path w="7147559">
                <a:moveTo>
                  <a:pt x="0" y="0"/>
                </a:moveTo>
                <a:lnTo>
                  <a:pt x="714755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 txBox="1"/>
          <p:nvPr/>
        </p:nvSpPr>
        <p:spPr>
          <a:xfrm>
            <a:off x="1425955" y="39837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21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57" name="object 457"/>
          <p:cNvSpPr txBox="1"/>
          <p:nvPr/>
        </p:nvSpPr>
        <p:spPr>
          <a:xfrm>
            <a:off x="2617470" y="27264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54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58" name="object 458"/>
          <p:cNvSpPr txBox="1"/>
          <p:nvPr/>
        </p:nvSpPr>
        <p:spPr>
          <a:xfrm>
            <a:off x="3213100" y="24597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61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59" name="object 459"/>
          <p:cNvSpPr txBox="1"/>
          <p:nvPr/>
        </p:nvSpPr>
        <p:spPr>
          <a:xfrm>
            <a:off x="3808729" y="34884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34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60" name="object 460"/>
          <p:cNvSpPr txBox="1"/>
          <p:nvPr/>
        </p:nvSpPr>
        <p:spPr>
          <a:xfrm>
            <a:off x="5595873" y="42123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15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61" name="object 461"/>
          <p:cNvSpPr txBox="1"/>
          <p:nvPr/>
        </p:nvSpPr>
        <p:spPr>
          <a:xfrm>
            <a:off x="6787388" y="37170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28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62" name="object 462"/>
          <p:cNvSpPr txBox="1"/>
          <p:nvPr/>
        </p:nvSpPr>
        <p:spPr>
          <a:xfrm>
            <a:off x="7383018" y="28407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51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63" name="object 463"/>
          <p:cNvSpPr txBox="1"/>
          <p:nvPr/>
        </p:nvSpPr>
        <p:spPr>
          <a:xfrm>
            <a:off x="1566417" y="4440935"/>
            <a:ext cx="8318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64" name="object 464"/>
          <p:cNvSpPr txBox="1"/>
          <p:nvPr/>
        </p:nvSpPr>
        <p:spPr>
          <a:xfrm>
            <a:off x="2120900" y="43266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12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65" name="object 465"/>
          <p:cNvSpPr txBox="1"/>
          <p:nvPr/>
        </p:nvSpPr>
        <p:spPr>
          <a:xfrm>
            <a:off x="3908044" y="42123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15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66" name="object 466"/>
          <p:cNvSpPr txBox="1"/>
          <p:nvPr/>
        </p:nvSpPr>
        <p:spPr>
          <a:xfrm>
            <a:off x="4404359" y="4212335"/>
            <a:ext cx="224154" cy="407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200" spc="-10" dirty="0">
                <a:latin typeface="Tahoma"/>
                <a:cs typeface="Tahoma"/>
              </a:rPr>
              <a:t>15</a:t>
            </a:r>
            <a:endParaRPr sz="1200">
              <a:latin typeface="Tahoma"/>
              <a:cs typeface="Tahoma"/>
            </a:endParaRPr>
          </a:p>
          <a:p>
            <a:pPr marL="140335">
              <a:lnSpc>
                <a:spcPts val="1405"/>
              </a:lnSpc>
              <a:spcBef>
                <a:spcPts val="359"/>
              </a:spcBef>
            </a:pPr>
            <a:r>
              <a:rPr sz="1200" spc="-5" dirty="0">
                <a:latin typeface="Tahoma"/>
                <a:cs typeface="Tahoma"/>
              </a:rPr>
              <a:t>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67" name="object 467"/>
          <p:cNvSpPr txBox="1"/>
          <p:nvPr/>
        </p:nvSpPr>
        <p:spPr>
          <a:xfrm>
            <a:off x="5099558" y="39075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23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68" name="object 468"/>
          <p:cNvSpPr txBox="1"/>
          <p:nvPr/>
        </p:nvSpPr>
        <p:spPr>
          <a:xfrm>
            <a:off x="5736335" y="4593590"/>
            <a:ext cx="8318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69" name="object 469"/>
          <p:cNvSpPr txBox="1"/>
          <p:nvPr/>
        </p:nvSpPr>
        <p:spPr>
          <a:xfrm>
            <a:off x="6290817" y="42123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15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0" name="object 470"/>
          <p:cNvSpPr txBox="1"/>
          <p:nvPr/>
        </p:nvSpPr>
        <p:spPr>
          <a:xfrm>
            <a:off x="6886447" y="42885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13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1" name="object 471"/>
          <p:cNvSpPr txBox="1"/>
          <p:nvPr/>
        </p:nvSpPr>
        <p:spPr>
          <a:xfrm>
            <a:off x="7482331" y="41742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16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2" name="object 472"/>
          <p:cNvSpPr txBox="1"/>
          <p:nvPr/>
        </p:nvSpPr>
        <p:spPr>
          <a:xfrm>
            <a:off x="8077961" y="39837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21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3" name="object 473"/>
          <p:cNvSpPr txBox="1"/>
          <p:nvPr/>
        </p:nvSpPr>
        <p:spPr>
          <a:xfrm>
            <a:off x="1559813" y="3150870"/>
            <a:ext cx="29591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42.9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4" name="object 474"/>
          <p:cNvSpPr txBox="1"/>
          <p:nvPr/>
        </p:nvSpPr>
        <p:spPr>
          <a:xfrm>
            <a:off x="2021585" y="3477514"/>
            <a:ext cx="42862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800" spc="-15" baseline="9259" dirty="0">
                <a:latin typeface="Tahoma"/>
                <a:cs typeface="Tahoma"/>
              </a:rPr>
              <a:t>3</a:t>
            </a:r>
            <a:r>
              <a:rPr sz="1800" spc="-382" baseline="9259" dirty="0">
                <a:latin typeface="Tahoma"/>
                <a:cs typeface="Tahoma"/>
              </a:rPr>
              <a:t>5</a:t>
            </a:r>
            <a:r>
              <a:rPr sz="1200" spc="-5" dirty="0">
                <a:latin typeface="Tahoma"/>
                <a:cs typeface="Tahoma"/>
              </a:rPr>
              <a:t>3</a:t>
            </a:r>
            <a:r>
              <a:rPr sz="1200" spc="-20" dirty="0">
                <a:latin typeface="Tahoma"/>
                <a:cs typeface="Tahoma"/>
              </a:rPr>
              <a:t>4</a:t>
            </a:r>
            <a:r>
              <a:rPr sz="1200" spc="-5" dirty="0">
                <a:latin typeface="Tahoma"/>
                <a:cs typeface="Tahoma"/>
              </a:rPr>
              <a:t>.3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5" name="object 475"/>
          <p:cNvSpPr txBox="1"/>
          <p:nvPr/>
        </p:nvSpPr>
        <p:spPr>
          <a:xfrm>
            <a:off x="2751073" y="3655059"/>
            <a:ext cx="29591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29.6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6" name="object 476"/>
          <p:cNvSpPr txBox="1"/>
          <p:nvPr/>
        </p:nvSpPr>
        <p:spPr>
          <a:xfrm>
            <a:off x="3943350" y="3102864"/>
            <a:ext cx="29400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4</a:t>
            </a:r>
            <a:r>
              <a:rPr sz="1200" spc="-20" dirty="0">
                <a:latin typeface="Tahoma"/>
                <a:cs typeface="Tahoma"/>
              </a:rPr>
              <a:t>4</a:t>
            </a:r>
            <a:r>
              <a:rPr sz="1200" spc="-5" dirty="0">
                <a:latin typeface="Tahoma"/>
                <a:cs typeface="Tahoma"/>
              </a:rPr>
              <a:t>.1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7" name="object 477"/>
          <p:cNvSpPr txBox="1"/>
          <p:nvPr/>
        </p:nvSpPr>
        <p:spPr>
          <a:xfrm>
            <a:off x="4538217" y="2497835"/>
            <a:ext cx="29591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60.0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8" name="object 478"/>
          <p:cNvSpPr txBox="1"/>
          <p:nvPr/>
        </p:nvSpPr>
        <p:spPr>
          <a:xfrm>
            <a:off x="5133847" y="3599688"/>
            <a:ext cx="29591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31.1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9" name="object 479"/>
          <p:cNvSpPr txBox="1"/>
          <p:nvPr/>
        </p:nvSpPr>
        <p:spPr>
          <a:xfrm>
            <a:off x="5729732" y="3513835"/>
            <a:ext cx="628015" cy="267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461645" algn="l"/>
              </a:tabLst>
            </a:pPr>
            <a:r>
              <a:rPr sz="1200" spc="-5" dirty="0">
                <a:latin typeface="Tahoma"/>
                <a:cs typeface="Tahoma"/>
              </a:rPr>
              <a:t>33.3	</a:t>
            </a:r>
            <a:r>
              <a:rPr sz="1800" spc="-15" baseline="-32407" dirty="0">
                <a:latin typeface="Tahoma"/>
                <a:cs typeface="Tahoma"/>
              </a:rPr>
              <a:t>31</a:t>
            </a:r>
            <a:endParaRPr sz="1800" baseline="-32407">
              <a:latin typeface="Tahoma"/>
              <a:cs typeface="Tahoma"/>
            </a:endParaRPr>
          </a:p>
        </p:txBody>
      </p:sp>
      <p:sp>
        <p:nvSpPr>
          <p:cNvPr id="480" name="object 480"/>
          <p:cNvSpPr txBox="1"/>
          <p:nvPr/>
        </p:nvSpPr>
        <p:spPr>
          <a:xfrm>
            <a:off x="6325361" y="2940303"/>
            <a:ext cx="29591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48.4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81" name="object 481"/>
          <p:cNvSpPr txBox="1"/>
          <p:nvPr/>
        </p:nvSpPr>
        <p:spPr>
          <a:xfrm>
            <a:off x="6920992" y="3014979"/>
            <a:ext cx="29591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46.4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82" name="object 482"/>
          <p:cNvSpPr txBox="1"/>
          <p:nvPr/>
        </p:nvSpPr>
        <p:spPr>
          <a:xfrm>
            <a:off x="7516621" y="3588511"/>
            <a:ext cx="29591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31.4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83" name="object 483"/>
          <p:cNvSpPr txBox="1"/>
          <p:nvPr/>
        </p:nvSpPr>
        <p:spPr>
          <a:xfrm>
            <a:off x="7978647" y="2955035"/>
            <a:ext cx="429895" cy="340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55"/>
              </a:lnSpc>
            </a:pPr>
            <a:r>
              <a:rPr sz="1200" spc="-10" dirty="0">
                <a:latin typeface="Tahoma"/>
                <a:cs typeface="Tahoma"/>
              </a:rPr>
              <a:t>48</a:t>
            </a:r>
            <a:endParaRPr sz="1200">
              <a:latin typeface="Tahoma"/>
              <a:cs typeface="Tahoma"/>
            </a:endParaRPr>
          </a:p>
          <a:p>
            <a:pPr marL="133350">
              <a:lnSpc>
                <a:spcPts val="1320"/>
              </a:lnSpc>
            </a:pPr>
            <a:r>
              <a:rPr sz="1200" spc="-5" dirty="0">
                <a:latin typeface="Tahoma"/>
                <a:cs typeface="Tahoma"/>
              </a:rPr>
              <a:t>43.8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84" name="object 484"/>
          <p:cNvSpPr txBox="1"/>
          <p:nvPr/>
        </p:nvSpPr>
        <p:spPr>
          <a:xfrm>
            <a:off x="1084325" y="4925314"/>
            <a:ext cx="8318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85" name="object 485"/>
          <p:cNvSpPr txBox="1"/>
          <p:nvPr/>
        </p:nvSpPr>
        <p:spPr>
          <a:xfrm>
            <a:off x="1001267" y="4544314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10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86" name="object 486"/>
          <p:cNvSpPr txBox="1"/>
          <p:nvPr/>
        </p:nvSpPr>
        <p:spPr>
          <a:xfrm>
            <a:off x="1001267" y="4174235"/>
            <a:ext cx="24777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  <a:tabLst>
                <a:tab pos="1715135" algn="l"/>
                <a:tab pos="2310765" algn="l"/>
              </a:tabLst>
            </a:pPr>
            <a:r>
              <a:rPr sz="1800" spc="-15" baseline="4629" dirty="0">
                <a:latin typeface="Tahoma"/>
                <a:cs typeface="Tahoma"/>
              </a:rPr>
              <a:t>2</a:t>
            </a:r>
            <a:r>
              <a:rPr sz="1800" spc="-7" baseline="4629" dirty="0">
                <a:latin typeface="Tahoma"/>
                <a:cs typeface="Tahoma"/>
              </a:rPr>
              <a:t>0</a:t>
            </a:r>
            <a:r>
              <a:rPr sz="1800" baseline="4629" dirty="0">
                <a:latin typeface="Tahoma"/>
                <a:cs typeface="Tahoma"/>
              </a:rPr>
              <a:t>	</a:t>
            </a:r>
            <a:r>
              <a:rPr sz="1200" spc="-10" dirty="0">
                <a:latin typeface="Tahoma"/>
                <a:cs typeface="Tahoma"/>
              </a:rPr>
              <a:t>1</a:t>
            </a:r>
            <a:r>
              <a:rPr sz="1200" spc="-5" dirty="0">
                <a:latin typeface="Tahoma"/>
                <a:cs typeface="Tahoma"/>
              </a:rPr>
              <a:t>6</a:t>
            </a:r>
            <a:r>
              <a:rPr sz="1200" dirty="0">
                <a:latin typeface="Tahoma"/>
                <a:cs typeface="Tahoma"/>
              </a:rPr>
              <a:t>	</a:t>
            </a:r>
            <a:r>
              <a:rPr sz="1200" spc="-10" dirty="0">
                <a:latin typeface="Tahoma"/>
                <a:cs typeface="Tahoma"/>
              </a:rPr>
              <a:t>16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87" name="object 487"/>
          <p:cNvSpPr txBox="1"/>
          <p:nvPr/>
        </p:nvSpPr>
        <p:spPr>
          <a:xfrm>
            <a:off x="1001267" y="3784600"/>
            <a:ext cx="264160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  <a:tabLst>
                <a:tab pos="2345055" algn="l"/>
              </a:tabLst>
            </a:pPr>
            <a:r>
              <a:rPr sz="1200" spc="-10" dirty="0">
                <a:latin typeface="Tahoma"/>
                <a:cs typeface="Tahoma"/>
              </a:rPr>
              <a:t>3</a:t>
            </a:r>
            <a:r>
              <a:rPr sz="1200" spc="-5" dirty="0">
                <a:latin typeface="Tahoma"/>
                <a:cs typeface="Tahoma"/>
              </a:rPr>
              <a:t>0</a:t>
            </a:r>
            <a:r>
              <a:rPr sz="1200" dirty="0">
                <a:latin typeface="Tahoma"/>
                <a:cs typeface="Tahoma"/>
              </a:rPr>
              <a:t>	</a:t>
            </a:r>
            <a:r>
              <a:rPr sz="1200" spc="-5" dirty="0">
                <a:latin typeface="Tahoma"/>
                <a:cs typeface="Tahoma"/>
              </a:rPr>
              <a:t>26.2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88" name="object 488"/>
          <p:cNvSpPr txBox="1"/>
          <p:nvPr/>
        </p:nvSpPr>
        <p:spPr>
          <a:xfrm>
            <a:off x="1001267" y="3401059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40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89" name="object 489"/>
          <p:cNvSpPr txBox="1"/>
          <p:nvPr/>
        </p:nvSpPr>
        <p:spPr>
          <a:xfrm>
            <a:off x="1001267" y="3020059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50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0" name="object 490"/>
          <p:cNvSpPr txBox="1"/>
          <p:nvPr/>
        </p:nvSpPr>
        <p:spPr>
          <a:xfrm>
            <a:off x="1001267" y="2639059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60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1" name="object 491"/>
          <p:cNvSpPr txBox="1"/>
          <p:nvPr/>
        </p:nvSpPr>
        <p:spPr>
          <a:xfrm>
            <a:off x="1001267" y="2258059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70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2" name="object 492"/>
          <p:cNvSpPr txBox="1"/>
          <p:nvPr/>
        </p:nvSpPr>
        <p:spPr>
          <a:xfrm>
            <a:off x="1001267" y="1964182"/>
            <a:ext cx="745744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  <a:tabLst>
                <a:tab pos="309245" algn="l"/>
                <a:tab pos="3998595" algn="l"/>
                <a:tab pos="7456805" algn="l"/>
              </a:tabLst>
            </a:pPr>
            <a:r>
              <a:rPr sz="1800" spc="-15" baseline="32407" dirty="0">
                <a:latin typeface="Tahoma"/>
                <a:cs typeface="Tahoma"/>
              </a:rPr>
              <a:t>8</a:t>
            </a:r>
            <a:r>
              <a:rPr sz="1800" spc="-7" baseline="32407" dirty="0">
                <a:latin typeface="Tahoma"/>
                <a:cs typeface="Tahoma"/>
              </a:rPr>
              <a:t>0</a:t>
            </a:r>
            <a:r>
              <a:rPr sz="1800" baseline="32407" dirty="0">
                <a:latin typeface="Tahoma"/>
                <a:cs typeface="Tahoma"/>
              </a:rPr>
              <a:t>	</a:t>
            </a:r>
            <a:r>
              <a:rPr sz="1200" u="sng" strike="sngStrike" spc="-5" dirty="0">
                <a:latin typeface="Tahoma"/>
                <a:cs typeface="Tahoma"/>
              </a:rPr>
              <a:t> </a:t>
            </a:r>
            <a:r>
              <a:rPr sz="1200" u="sng" strike="sngStrike" dirty="0">
                <a:latin typeface="Tahoma"/>
                <a:cs typeface="Tahoma"/>
              </a:rPr>
              <a:t>	</a:t>
            </a:r>
            <a:r>
              <a:rPr sz="1200" u="sng" strike="sngStrike" spc="-10" dirty="0">
                <a:latin typeface="Tahoma"/>
                <a:cs typeface="Tahoma"/>
              </a:rPr>
              <a:t>7</a:t>
            </a:r>
            <a:r>
              <a:rPr sz="1200" u="sng" strike="sngStrike" spc="-5" dirty="0">
                <a:latin typeface="Tahoma"/>
                <a:cs typeface="Tahoma"/>
              </a:rPr>
              <a:t>4</a:t>
            </a:r>
            <a:r>
              <a:rPr sz="1200" u="sng" strike="sngStrike" dirty="0">
                <a:latin typeface="Tahoma"/>
                <a:cs typeface="Tahoma"/>
              </a:rPr>
              <a:t>	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3" name="object 493"/>
          <p:cNvSpPr txBox="1"/>
          <p:nvPr/>
        </p:nvSpPr>
        <p:spPr>
          <a:xfrm>
            <a:off x="1566672" y="5126735"/>
            <a:ext cx="8318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4" name="object 494"/>
          <p:cNvSpPr txBox="1"/>
          <p:nvPr/>
        </p:nvSpPr>
        <p:spPr>
          <a:xfrm>
            <a:off x="2162301" y="5126735"/>
            <a:ext cx="8318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5" name="object 495"/>
          <p:cNvSpPr txBox="1"/>
          <p:nvPr/>
        </p:nvSpPr>
        <p:spPr>
          <a:xfrm>
            <a:off x="2758185" y="5126735"/>
            <a:ext cx="8318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6" name="object 496"/>
          <p:cNvSpPr txBox="1"/>
          <p:nvPr/>
        </p:nvSpPr>
        <p:spPr>
          <a:xfrm>
            <a:off x="3353815" y="5126735"/>
            <a:ext cx="8318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7" name="object 497"/>
          <p:cNvSpPr txBox="1"/>
          <p:nvPr/>
        </p:nvSpPr>
        <p:spPr>
          <a:xfrm>
            <a:off x="3949446" y="5126735"/>
            <a:ext cx="8318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8" name="object 498"/>
          <p:cNvSpPr txBox="1"/>
          <p:nvPr/>
        </p:nvSpPr>
        <p:spPr>
          <a:xfrm>
            <a:off x="5736590" y="5126735"/>
            <a:ext cx="8318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8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9" name="object 499"/>
          <p:cNvSpPr txBox="1"/>
          <p:nvPr/>
        </p:nvSpPr>
        <p:spPr>
          <a:xfrm>
            <a:off x="6332220" y="5126735"/>
            <a:ext cx="83185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5" dirty="0">
                <a:latin typeface="Tahoma"/>
                <a:cs typeface="Tahoma"/>
              </a:rPr>
              <a:t>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00" name="object 500"/>
          <p:cNvSpPr txBox="1"/>
          <p:nvPr/>
        </p:nvSpPr>
        <p:spPr>
          <a:xfrm>
            <a:off x="6886447" y="51267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10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01" name="object 501"/>
          <p:cNvSpPr txBox="1"/>
          <p:nvPr/>
        </p:nvSpPr>
        <p:spPr>
          <a:xfrm>
            <a:off x="7482078" y="51267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11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02" name="object 502"/>
          <p:cNvSpPr txBox="1"/>
          <p:nvPr/>
        </p:nvSpPr>
        <p:spPr>
          <a:xfrm>
            <a:off x="8077707" y="5126735"/>
            <a:ext cx="16637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</a:pPr>
            <a:r>
              <a:rPr sz="1200" spc="-10" dirty="0">
                <a:latin typeface="Tahoma"/>
                <a:cs typeface="Tahoma"/>
              </a:rPr>
              <a:t>12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03" name="object 503"/>
          <p:cNvSpPr txBox="1"/>
          <p:nvPr/>
        </p:nvSpPr>
        <p:spPr>
          <a:xfrm>
            <a:off x="792650" y="3181646"/>
            <a:ext cx="177800" cy="6394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200" b="1" dirty="0">
                <a:latin typeface="Tahoma"/>
                <a:cs typeface="Tahoma"/>
              </a:rPr>
              <a:t>Number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04" name="object 504"/>
          <p:cNvSpPr txBox="1"/>
          <p:nvPr/>
        </p:nvSpPr>
        <p:spPr>
          <a:xfrm>
            <a:off x="4089146" y="5126735"/>
            <a:ext cx="1591310" cy="401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tabLst>
                <a:tab pos="595630" algn="l"/>
              </a:tabLst>
            </a:pPr>
            <a:r>
              <a:rPr sz="1200" spc="-5" dirty="0">
                <a:latin typeface="Tahoma"/>
                <a:cs typeface="Tahoma"/>
              </a:rPr>
              <a:t>6	7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ts val="1405"/>
              </a:lnSpc>
              <a:spcBef>
                <a:spcPts val="309"/>
              </a:spcBef>
            </a:pPr>
            <a:r>
              <a:rPr sz="1200" b="1" spc="-5" dirty="0">
                <a:latin typeface="Tahoma"/>
                <a:cs typeface="Tahoma"/>
              </a:rPr>
              <a:t>DP</a:t>
            </a:r>
            <a:r>
              <a:rPr sz="1200" b="1" dirty="0">
                <a:latin typeface="Tahoma"/>
                <a:cs typeface="Tahoma"/>
              </a:rPr>
              <a:t>AC and</a:t>
            </a:r>
            <a:r>
              <a:rPr sz="1200" b="1" spc="-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N</a:t>
            </a:r>
            <a:r>
              <a:rPr sz="1200" b="1" spc="-10" dirty="0">
                <a:latin typeface="Tahoma"/>
                <a:cs typeface="Tahoma"/>
              </a:rPr>
              <a:t>C</a:t>
            </a:r>
            <a:r>
              <a:rPr sz="1200" b="1" dirty="0">
                <a:latin typeface="Tahoma"/>
                <a:cs typeface="Tahoma"/>
              </a:rPr>
              <a:t>D </a:t>
            </a:r>
            <a:r>
              <a:rPr sz="1200" b="1" spc="-5" dirty="0">
                <a:latin typeface="Tahoma"/>
                <a:cs typeface="Tahoma"/>
              </a:rPr>
              <a:t>Clin</a:t>
            </a:r>
            <a:r>
              <a:rPr sz="1200" b="1" spc="-10" dirty="0">
                <a:latin typeface="Tahoma"/>
                <a:cs typeface="Tahoma"/>
              </a:rPr>
              <a:t>i</a:t>
            </a:r>
            <a:r>
              <a:rPr sz="1200" b="1" dirty="0">
                <a:latin typeface="Tahoma"/>
                <a:cs typeface="Tahoma"/>
              </a:rPr>
              <a:t>c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05" name="object 505"/>
          <p:cNvSpPr/>
          <p:nvPr/>
        </p:nvSpPr>
        <p:spPr>
          <a:xfrm>
            <a:off x="5511546" y="2214372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0" y="82296"/>
                </a:moveTo>
                <a:lnTo>
                  <a:pt x="82296" y="82296"/>
                </a:lnTo>
                <a:lnTo>
                  <a:pt x="82296" y="0"/>
                </a:lnTo>
                <a:lnTo>
                  <a:pt x="0" y="0"/>
                </a:lnTo>
                <a:lnTo>
                  <a:pt x="0" y="8229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7479030" y="2214372"/>
            <a:ext cx="82550" cy="82550"/>
          </a:xfrm>
          <a:custGeom>
            <a:avLst/>
            <a:gdLst/>
            <a:ahLst/>
            <a:cxnLst/>
            <a:rect l="l" t="t" r="r" b="b"/>
            <a:pathLst>
              <a:path w="82550" h="82550">
                <a:moveTo>
                  <a:pt x="0" y="82296"/>
                </a:moveTo>
                <a:lnTo>
                  <a:pt x="82296" y="82296"/>
                </a:lnTo>
                <a:lnTo>
                  <a:pt x="82296" y="0"/>
                </a:lnTo>
                <a:lnTo>
                  <a:pt x="0" y="0"/>
                </a:lnTo>
                <a:lnTo>
                  <a:pt x="0" y="82296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8037576" y="2214372"/>
            <a:ext cx="83185" cy="82550"/>
          </a:xfrm>
          <a:custGeom>
            <a:avLst/>
            <a:gdLst/>
            <a:ahLst/>
            <a:cxnLst/>
            <a:rect l="l" t="t" r="r" b="b"/>
            <a:pathLst>
              <a:path w="83184" h="82550">
                <a:moveTo>
                  <a:pt x="0" y="82296"/>
                </a:moveTo>
                <a:lnTo>
                  <a:pt x="83057" y="82296"/>
                </a:lnTo>
                <a:lnTo>
                  <a:pt x="83057" y="0"/>
                </a:lnTo>
                <a:lnTo>
                  <a:pt x="0" y="0"/>
                </a:lnTo>
                <a:lnTo>
                  <a:pt x="0" y="8229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 txBox="1"/>
          <p:nvPr/>
        </p:nvSpPr>
        <p:spPr>
          <a:xfrm>
            <a:off x="5631179" y="2155952"/>
            <a:ext cx="2675890" cy="179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5"/>
              </a:lnSpc>
              <a:tabLst>
                <a:tab pos="1967230" algn="l"/>
                <a:tab pos="2526665" algn="l"/>
              </a:tabLst>
            </a:pPr>
            <a:r>
              <a:rPr sz="1200" spc="-10" dirty="0">
                <a:latin typeface="Tahoma"/>
                <a:cs typeface="Tahoma"/>
              </a:rPr>
              <a:t>Smokin</a:t>
            </a:r>
            <a:r>
              <a:rPr sz="1200" spc="-5" dirty="0">
                <a:latin typeface="Tahoma"/>
                <a:cs typeface="Tahoma"/>
              </a:rPr>
              <a:t>g </a:t>
            </a:r>
            <a:r>
              <a:rPr sz="1200" dirty="0">
                <a:latin typeface="Tahoma"/>
                <a:cs typeface="Tahoma"/>
              </a:rPr>
              <a:t>Cess</a:t>
            </a:r>
            <a:r>
              <a:rPr sz="1200" spc="-5" dirty="0">
                <a:latin typeface="Tahoma"/>
                <a:cs typeface="Tahoma"/>
              </a:rPr>
              <a:t>ation Clin</a:t>
            </a:r>
            <a:r>
              <a:rPr sz="1200" spc="-10" dirty="0">
                <a:latin typeface="Tahoma"/>
                <a:cs typeface="Tahoma"/>
              </a:rPr>
              <a:t>i</a:t>
            </a:r>
            <a:r>
              <a:rPr sz="1200" dirty="0">
                <a:latin typeface="Tahoma"/>
                <a:cs typeface="Tahoma"/>
              </a:rPr>
              <a:t>c	</a:t>
            </a:r>
            <a:r>
              <a:rPr sz="1200" spc="-5" dirty="0">
                <a:latin typeface="Tahoma"/>
                <a:cs typeface="Tahoma"/>
              </a:rPr>
              <a:t>quit</a:t>
            </a:r>
            <a:r>
              <a:rPr sz="1200" dirty="0">
                <a:latin typeface="Tahoma"/>
                <a:cs typeface="Tahoma"/>
              </a:rPr>
              <a:t>	</a:t>
            </a:r>
            <a:r>
              <a:rPr sz="1200" spc="-5" dirty="0">
                <a:latin typeface="Tahoma"/>
                <a:cs typeface="Tahoma"/>
              </a:rPr>
              <a:t>%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09" name="object 509"/>
          <p:cNvSpPr/>
          <p:nvPr/>
        </p:nvSpPr>
        <p:spPr>
          <a:xfrm>
            <a:off x="373761" y="1768220"/>
            <a:ext cx="8388985" cy="4099560"/>
          </a:xfrm>
          <a:custGeom>
            <a:avLst/>
            <a:gdLst/>
            <a:ahLst/>
            <a:cxnLst/>
            <a:rect l="l" t="t" r="r" b="b"/>
            <a:pathLst>
              <a:path w="8388985" h="4099560">
                <a:moveTo>
                  <a:pt x="0" y="4099559"/>
                </a:moveTo>
                <a:lnTo>
                  <a:pt x="8388858" y="4099559"/>
                </a:lnTo>
                <a:lnTo>
                  <a:pt x="8388858" y="0"/>
                </a:lnTo>
                <a:lnTo>
                  <a:pt x="0" y="0"/>
                </a:lnTo>
                <a:lnTo>
                  <a:pt x="0" y="4099559"/>
                </a:lnTo>
                <a:close/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82178" y="4953761"/>
            <a:ext cx="208279" cy="0"/>
          </a:xfrm>
          <a:custGeom>
            <a:avLst/>
            <a:gdLst/>
            <a:ahLst/>
            <a:cxnLst/>
            <a:rect l="l" t="t" r="r" b="b"/>
            <a:pathLst>
              <a:path w="208279">
                <a:moveTo>
                  <a:pt x="0" y="0"/>
                </a:moveTo>
                <a:lnTo>
                  <a:pt x="20802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81543" y="4953761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600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24878" y="4953761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4">
                <a:moveTo>
                  <a:pt x="0" y="0"/>
                </a:moveTo>
                <a:lnTo>
                  <a:pt x="28727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24243" y="4953761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>
                <a:moveTo>
                  <a:pt x="0" y="0"/>
                </a:moveTo>
                <a:lnTo>
                  <a:pt x="15925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68211" y="4953761"/>
            <a:ext cx="43180" cy="0"/>
          </a:xfrm>
          <a:custGeom>
            <a:avLst/>
            <a:gdLst/>
            <a:ahLst/>
            <a:cxnLst/>
            <a:rect l="l" t="t" r="r" b="b"/>
            <a:pathLst>
              <a:path w="43179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39561" y="4953761"/>
            <a:ext cx="415290" cy="0"/>
          </a:xfrm>
          <a:custGeom>
            <a:avLst/>
            <a:gdLst/>
            <a:ahLst/>
            <a:cxnLst/>
            <a:rect l="l" t="t" r="r" b="b"/>
            <a:pathLst>
              <a:path w="415289">
                <a:moveTo>
                  <a:pt x="0" y="0"/>
                </a:moveTo>
                <a:lnTo>
                  <a:pt x="41528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38928" y="4953761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4">
                <a:moveTo>
                  <a:pt x="0" y="0"/>
                </a:moveTo>
                <a:lnTo>
                  <a:pt x="28727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37532" y="4953761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6001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82261" y="4953761"/>
            <a:ext cx="43180" cy="0"/>
          </a:xfrm>
          <a:custGeom>
            <a:avLst/>
            <a:gdLst/>
            <a:ahLst/>
            <a:cxnLst/>
            <a:rect l="l" t="t" r="r" b="b"/>
            <a:pathLst>
              <a:path w="43179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81628" y="4953761"/>
            <a:ext cx="287655" cy="0"/>
          </a:xfrm>
          <a:custGeom>
            <a:avLst/>
            <a:gdLst/>
            <a:ahLst/>
            <a:cxnLst/>
            <a:rect l="l" t="t" r="r" b="b"/>
            <a:pathLst>
              <a:path w="287654">
                <a:moveTo>
                  <a:pt x="0" y="0"/>
                </a:moveTo>
                <a:lnTo>
                  <a:pt x="28727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80232" y="4953761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6001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51582" y="4953761"/>
            <a:ext cx="160020" cy="0"/>
          </a:xfrm>
          <a:custGeom>
            <a:avLst/>
            <a:gdLst/>
            <a:ahLst/>
            <a:cxnLst/>
            <a:rect l="l" t="t" r="r" b="b"/>
            <a:pathLst>
              <a:path w="160019">
                <a:moveTo>
                  <a:pt x="0" y="0"/>
                </a:moveTo>
                <a:lnTo>
                  <a:pt x="16001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94916" y="4953761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94282" y="4953761"/>
            <a:ext cx="160020" cy="0"/>
          </a:xfrm>
          <a:custGeom>
            <a:avLst/>
            <a:gdLst/>
            <a:ahLst/>
            <a:cxnLst/>
            <a:rect l="l" t="t" r="r" b="b"/>
            <a:pathLst>
              <a:path w="160019">
                <a:moveTo>
                  <a:pt x="0" y="0"/>
                </a:moveTo>
                <a:lnTo>
                  <a:pt x="16001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45641" y="4953761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>
                <a:moveTo>
                  <a:pt x="0" y="0"/>
                </a:moveTo>
                <a:lnTo>
                  <a:pt x="8001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154161" y="4096511"/>
            <a:ext cx="336550" cy="0"/>
          </a:xfrm>
          <a:custGeom>
            <a:avLst/>
            <a:gdLst/>
            <a:ahLst/>
            <a:cxnLst/>
            <a:rect l="l" t="t" r="r" b="b"/>
            <a:pathLst>
              <a:path w="336550">
                <a:moveTo>
                  <a:pt x="0" y="0"/>
                </a:moveTo>
                <a:lnTo>
                  <a:pt x="3360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25511" y="4096511"/>
            <a:ext cx="416559" cy="0"/>
          </a:xfrm>
          <a:custGeom>
            <a:avLst/>
            <a:gdLst/>
            <a:ahLst/>
            <a:cxnLst/>
            <a:rect l="l" t="t" r="r" b="b"/>
            <a:pathLst>
              <a:path w="416559">
                <a:moveTo>
                  <a:pt x="0" y="0"/>
                </a:moveTo>
                <a:lnTo>
                  <a:pt x="41605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96861" y="4096511"/>
            <a:ext cx="415290" cy="0"/>
          </a:xfrm>
          <a:custGeom>
            <a:avLst/>
            <a:gdLst/>
            <a:ahLst/>
            <a:cxnLst/>
            <a:rect l="l" t="t" r="r" b="b"/>
            <a:pathLst>
              <a:path w="415290">
                <a:moveTo>
                  <a:pt x="0" y="0"/>
                </a:moveTo>
                <a:lnTo>
                  <a:pt x="41529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10911" y="4096511"/>
            <a:ext cx="1672589" cy="0"/>
          </a:xfrm>
          <a:custGeom>
            <a:avLst/>
            <a:gdLst/>
            <a:ahLst/>
            <a:cxnLst/>
            <a:rect l="l" t="t" r="r" b="b"/>
            <a:pathLst>
              <a:path w="1672590">
                <a:moveTo>
                  <a:pt x="0" y="0"/>
                </a:moveTo>
                <a:lnTo>
                  <a:pt x="167258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753611" y="4096511"/>
            <a:ext cx="1043940" cy="0"/>
          </a:xfrm>
          <a:custGeom>
            <a:avLst/>
            <a:gdLst/>
            <a:ahLst/>
            <a:cxnLst/>
            <a:rect l="l" t="t" r="r" b="b"/>
            <a:pathLst>
              <a:path w="1043939">
                <a:moveTo>
                  <a:pt x="0" y="0"/>
                </a:moveTo>
                <a:lnTo>
                  <a:pt x="10439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24961" y="4096511"/>
            <a:ext cx="415290" cy="0"/>
          </a:xfrm>
          <a:custGeom>
            <a:avLst/>
            <a:gdLst/>
            <a:ahLst/>
            <a:cxnLst/>
            <a:rect l="l" t="t" r="r" b="b"/>
            <a:pathLst>
              <a:path w="415289">
                <a:moveTo>
                  <a:pt x="0" y="0"/>
                </a:moveTo>
                <a:lnTo>
                  <a:pt x="41528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66900" y="4096511"/>
            <a:ext cx="1045210" cy="0"/>
          </a:xfrm>
          <a:custGeom>
            <a:avLst/>
            <a:gdLst/>
            <a:ahLst/>
            <a:cxnLst/>
            <a:rect l="l" t="t" r="r" b="b"/>
            <a:pathLst>
              <a:path w="1045210">
                <a:moveTo>
                  <a:pt x="0" y="0"/>
                </a:moveTo>
                <a:lnTo>
                  <a:pt x="104470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38250" y="4096511"/>
            <a:ext cx="416559" cy="0"/>
          </a:xfrm>
          <a:custGeom>
            <a:avLst/>
            <a:gdLst/>
            <a:ahLst/>
            <a:cxnLst/>
            <a:rect l="l" t="t" r="r" b="b"/>
            <a:pathLst>
              <a:path w="416560">
                <a:moveTo>
                  <a:pt x="0" y="0"/>
                </a:moveTo>
                <a:lnTo>
                  <a:pt x="41605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5641" y="4096511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>
                <a:moveTo>
                  <a:pt x="0" y="0"/>
                </a:moveTo>
                <a:lnTo>
                  <a:pt x="8001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896861" y="3239261"/>
            <a:ext cx="1593850" cy="0"/>
          </a:xfrm>
          <a:custGeom>
            <a:avLst/>
            <a:gdLst/>
            <a:ahLst/>
            <a:cxnLst/>
            <a:rect l="l" t="t" r="r" b="b"/>
            <a:pathLst>
              <a:path w="1593850">
                <a:moveTo>
                  <a:pt x="0" y="0"/>
                </a:moveTo>
                <a:lnTo>
                  <a:pt x="159334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10911" y="3239261"/>
            <a:ext cx="1672589" cy="0"/>
          </a:xfrm>
          <a:custGeom>
            <a:avLst/>
            <a:gdLst/>
            <a:ahLst/>
            <a:cxnLst/>
            <a:rect l="l" t="t" r="r" b="b"/>
            <a:pathLst>
              <a:path w="1672590">
                <a:moveTo>
                  <a:pt x="0" y="0"/>
                </a:moveTo>
                <a:lnTo>
                  <a:pt x="167258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753611" y="3239261"/>
            <a:ext cx="1043940" cy="0"/>
          </a:xfrm>
          <a:custGeom>
            <a:avLst/>
            <a:gdLst/>
            <a:ahLst/>
            <a:cxnLst/>
            <a:rect l="l" t="t" r="r" b="b"/>
            <a:pathLst>
              <a:path w="1043939">
                <a:moveTo>
                  <a:pt x="0" y="0"/>
                </a:moveTo>
                <a:lnTo>
                  <a:pt x="10439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24961" y="3239261"/>
            <a:ext cx="415290" cy="0"/>
          </a:xfrm>
          <a:custGeom>
            <a:avLst/>
            <a:gdLst/>
            <a:ahLst/>
            <a:cxnLst/>
            <a:rect l="l" t="t" r="r" b="b"/>
            <a:pathLst>
              <a:path w="415289">
                <a:moveTo>
                  <a:pt x="0" y="0"/>
                </a:moveTo>
                <a:lnTo>
                  <a:pt x="41528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45641" y="3239261"/>
            <a:ext cx="1965960" cy="0"/>
          </a:xfrm>
          <a:custGeom>
            <a:avLst/>
            <a:gdLst/>
            <a:ahLst/>
            <a:cxnLst/>
            <a:rect l="l" t="t" r="r" b="b"/>
            <a:pathLst>
              <a:path w="1965960">
                <a:moveTo>
                  <a:pt x="0" y="0"/>
                </a:moveTo>
                <a:lnTo>
                  <a:pt x="196596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45641" y="2381250"/>
            <a:ext cx="7545070" cy="0"/>
          </a:xfrm>
          <a:custGeom>
            <a:avLst/>
            <a:gdLst/>
            <a:ahLst/>
            <a:cxnLst/>
            <a:rect l="l" t="t" r="r" b="b"/>
            <a:pathLst>
              <a:path w="7545070">
                <a:moveTo>
                  <a:pt x="0" y="0"/>
                </a:moveTo>
                <a:lnTo>
                  <a:pt x="754456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45641" y="1524000"/>
            <a:ext cx="7545070" cy="0"/>
          </a:xfrm>
          <a:custGeom>
            <a:avLst/>
            <a:gdLst/>
            <a:ahLst/>
            <a:cxnLst/>
            <a:rect l="l" t="t" r="r" b="b"/>
            <a:pathLst>
              <a:path w="7545070">
                <a:moveTo>
                  <a:pt x="0" y="0"/>
                </a:moveTo>
                <a:lnTo>
                  <a:pt x="754456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25652" y="4062221"/>
            <a:ext cx="212725" cy="1748789"/>
          </a:xfrm>
          <a:custGeom>
            <a:avLst/>
            <a:gdLst/>
            <a:ahLst/>
            <a:cxnLst/>
            <a:rect l="l" t="t" r="r" b="b"/>
            <a:pathLst>
              <a:path w="212725" h="1748789">
                <a:moveTo>
                  <a:pt x="212597" y="0"/>
                </a:moveTo>
                <a:lnTo>
                  <a:pt x="0" y="0"/>
                </a:lnTo>
                <a:lnTo>
                  <a:pt x="0" y="1748789"/>
                </a:lnTo>
                <a:lnTo>
                  <a:pt x="212597" y="1748789"/>
                </a:lnTo>
                <a:lnTo>
                  <a:pt x="21259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54301" y="3479291"/>
            <a:ext cx="212725" cy="2331720"/>
          </a:xfrm>
          <a:custGeom>
            <a:avLst/>
            <a:gdLst/>
            <a:ahLst/>
            <a:cxnLst/>
            <a:rect l="l" t="t" r="r" b="b"/>
            <a:pathLst>
              <a:path w="212725" h="2331720">
                <a:moveTo>
                  <a:pt x="212598" y="0"/>
                </a:moveTo>
                <a:lnTo>
                  <a:pt x="0" y="0"/>
                </a:lnTo>
                <a:lnTo>
                  <a:pt x="0" y="2331720"/>
                </a:lnTo>
                <a:lnTo>
                  <a:pt x="212598" y="2331720"/>
                </a:lnTo>
                <a:lnTo>
                  <a:pt x="21259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82951" y="4147565"/>
            <a:ext cx="213360" cy="1663700"/>
          </a:xfrm>
          <a:custGeom>
            <a:avLst/>
            <a:gdLst/>
            <a:ahLst/>
            <a:cxnLst/>
            <a:rect l="l" t="t" r="r" b="b"/>
            <a:pathLst>
              <a:path w="213360" h="1663700">
                <a:moveTo>
                  <a:pt x="213360" y="0"/>
                </a:moveTo>
                <a:lnTo>
                  <a:pt x="0" y="0"/>
                </a:lnTo>
                <a:lnTo>
                  <a:pt x="0" y="1663445"/>
                </a:lnTo>
                <a:lnTo>
                  <a:pt x="213360" y="1663445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911601" y="3204972"/>
            <a:ext cx="213360" cy="2606040"/>
          </a:xfrm>
          <a:custGeom>
            <a:avLst/>
            <a:gdLst/>
            <a:ahLst/>
            <a:cxnLst/>
            <a:rect l="l" t="t" r="r" b="b"/>
            <a:pathLst>
              <a:path w="213360" h="2606040">
                <a:moveTo>
                  <a:pt x="213360" y="0"/>
                </a:moveTo>
                <a:lnTo>
                  <a:pt x="0" y="0"/>
                </a:lnTo>
                <a:lnTo>
                  <a:pt x="0" y="2606040"/>
                </a:lnTo>
                <a:lnTo>
                  <a:pt x="213360" y="2606040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40252" y="2433066"/>
            <a:ext cx="213360" cy="3378200"/>
          </a:xfrm>
          <a:custGeom>
            <a:avLst/>
            <a:gdLst/>
            <a:ahLst/>
            <a:cxnLst/>
            <a:rect l="l" t="t" r="r" b="b"/>
            <a:pathLst>
              <a:path w="213360" h="3378200">
                <a:moveTo>
                  <a:pt x="213360" y="0"/>
                </a:moveTo>
                <a:lnTo>
                  <a:pt x="0" y="0"/>
                </a:lnTo>
                <a:lnTo>
                  <a:pt x="0" y="3377946"/>
                </a:lnTo>
                <a:lnTo>
                  <a:pt x="213360" y="3377946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68902" y="4627626"/>
            <a:ext cx="213360" cy="1183640"/>
          </a:xfrm>
          <a:custGeom>
            <a:avLst/>
            <a:gdLst/>
            <a:ahLst/>
            <a:cxnLst/>
            <a:rect l="l" t="t" r="r" b="b"/>
            <a:pathLst>
              <a:path w="213360" h="1183639">
                <a:moveTo>
                  <a:pt x="213360" y="0"/>
                </a:moveTo>
                <a:lnTo>
                  <a:pt x="0" y="0"/>
                </a:lnTo>
                <a:lnTo>
                  <a:pt x="0" y="1183386"/>
                </a:lnTo>
                <a:lnTo>
                  <a:pt x="213360" y="1183386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797552" y="2484120"/>
            <a:ext cx="213360" cy="3327400"/>
          </a:xfrm>
          <a:custGeom>
            <a:avLst/>
            <a:gdLst/>
            <a:ahLst/>
            <a:cxnLst/>
            <a:rect l="l" t="t" r="r" b="b"/>
            <a:pathLst>
              <a:path w="213360" h="3327400">
                <a:moveTo>
                  <a:pt x="213360" y="0"/>
                </a:moveTo>
                <a:lnTo>
                  <a:pt x="0" y="0"/>
                </a:lnTo>
                <a:lnTo>
                  <a:pt x="0" y="3326891"/>
                </a:lnTo>
                <a:lnTo>
                  <a:pt x="213360" y="3326891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426202" y="4096511"/>
            <a:ext cx="213360" cy="1714500"/>
          </a:xfrm>
          <a:custGeom>
            <a:avLst/>
            <a:gdLst/>
            <a:ahLst/>
            <a:cxnLst/>
            <a:rect l="l" t="t" r="r" b="b"/>
            <a:pathLst>
              <a:path w="213360" h="1714500">
                <a:moveTo>
                  <a:pt x="213360" y="0"/>
                </a:moveTo>
                <a:lnTo>
                  <a:pt x="0" y="0"/>
                </a:lnTo>
                <a:lnTo>
                  <a:pt x="0" y="1714500"/>
                </a:lnTo>
                <a:lnTo>
                  <a:pt x="213360" y="1714500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54852" y="4593335"/>
            <a:ext cx="213360" cy="1217930"/>
          </a:xfrm>
          <a:custGeom>
            <a:avLst/>
            <a:gdLst/>
            <a:ahLst/>
            <a:cxnLst/>
            <a:rect l="l" t="t" r="r" b="b"/>
            <a:pathLst>
              <a:path w="213360" h="1217929">
                <a:moveTo>
                  <a:pt x="213360" y="0"/>
                </a:moveTo>
                <a:lnTo>
                  <a:pt x="0" y="0"/>
                </a:lnTo>
                <a:lnTo>
                  <a:pt x="0" y="1217676"/>
                </a:lnTo>
                <a:lnTo>
                  <a:pt x="213360" y="1217676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683502" y="2586989"/>
            <a:ext cx="213360" cy="3224530"/>
          </a:xfrm>
          <a:custGeom>
            <a:avLst/>
            <a:gdLst/>
            <a:ahLst/>
            <a:cxnLst/>
            <a:rect l="l" t="t" r="r" b="b"/>
            <a:pathLst>
              <a:path w="213359" h="3224529">
                <a:moveTo>
                  <a:pt x="213359" y="0"/>
                </a:moveTo>
                <a:lnTo>
                  <a:pt x="0" y="0"/>
                </a:lnTo>
                <a:lnTo>
                  <a:pt x="0" y="3224022"/>
                </a:lnTo>
                <a:lnTo>
                  <a:pt x="213359" y="3224022"/>
                </a:lnTo>
                <a:lnTo>
                  <a:pt x="21335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312152" y="3445002"/>
            <a:ext cx="213360" cy="2366010"/>
          </a:xfrm>
          <a:custGeom>
            <a:avLst/>
            <a:gdLst/>
            <a:ahLst/>
            <a:cxnLst/>
            <a:rect l="l" t="t" r="r" b="b"/>
            <a:pathLst>
              <a:path w="213359" h="2366010">
                <a:moveTo>
                  <a:pt x="213359" y="0"/>
                </a:moveTo>
                <a:lnTo>
                  <a:pt x="0" y="0"/>
                </a:lnTo>
                <a:lnTo>
                  <a:pt x="0" y="2366010"/>
                </a:lnTo>
                <a:lnTo>
                  <a:pt x="213359" y="2366010"/>
                </a:lnTo>
                <a:lnTo>
                  <a:pt x="213359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941564" y="3667505"/>
            <a:ext cx="212725" cy="2143760"/>
          </a:xfrm>
          <a:custGeom>
            <a:avLst/>
            <a:gdLst/>
            <a:ahLst/>
            <a:cxnLst/>
            <a:rect l="l" t="t" r="r" b="b"/>
            <a:pathLst>
              <a:path w="212725" h="2143760">
                <a:moveTo>
                  <a:pt x="212597" y="0"/>
                </a:moveTo>
                <a:lnTo>
                  <a:pt x="0" y="0"/>
                </a:lnTo>
                <a:lnTo>
                  <a:pt x="0" y="2143506"/>
                </a:lnTo>
                <a:lnTo>
                  <a:pt x="212597" y="2143506"/>
                </a:lnTo>
                <a:lnTo>
                  <a:pt x="21259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152905" y="4885182"/>
            <a:ext cx="213360" cy="925830"/>
          </a:xfrm>
          <a:custGeom>
            <a:avLst/>
            <a:gdLst/>
            <a:ahLst/>
            <a:cxnLst/>
            <a:rect l="l" t="t" r="r" b="b"/>
            <a:pathLst>
              <a:path w="213359" h="925829">
                <a:moveTo>
                  <a:pt x="213359" y="0"/>
                </a:moveTo>
                <a:lnTo>
                  <a:pt x="0" y="0"/>
                </a:lnTo>
                <a:lnTo>
                  <a:pt x="0" y="925830"/>
                </a:lnTo>
                <a:lnTo>
                  <a:pt x="213359" y="925830"/>
                </a:lnTo>
                <a:lnTo>
                  <a:pt x="213359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82317" y="4885182"/>
            <a:ext cx="212725" cy="925830"/>
          </a:xfrm>
          <a:custGeom>
            <a:avLst/>
            <a:gdLst/>
            <a:ahLst/>
            <a:cxnLst/>
            <a:rect l="l" t="t" r="r" b="b"/>
            <a:pathLst>
              <a:path w="212725" h="925829">
                <a:moveTo>
                  <a:pt x="212598" y="0"/>
                </a:moveTo>
                <a:lnTo>
                  <a:pt x="0" y="0"/>
                </a:lnTo>
                <a:lnTo>
                  <a:pt x="0" y="925830"/>
                </a:lnTo>
                <a:lnTo>
                  <a:pt x="212598" y="925830"/>
                </a:lnTo>
                <a:lnTo>
                  <a:pt x="212598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410967" y="4919471"/>
            <a:ext cx="127635" cy="891540"/>
          </a:xfrm>
          <a:custGeom>
            <a:avLst/>
            <a:gdLst/>
            <a:ahLst/>
            <a:cxnLst/>
            <a:rect l="l" t="t" r="r" b="b"/>
            <a:pathLst>
              <a:path w="127635" h="891539">
                <a:moveTo>
                  <a:pt x="0" y="891539"/>
                </a:moveTo>
                <a:lnTo>
                  <a:pt x="127254" y="891539"/>
                </a:lnTo>
                <a:lnTo>
                  <a:pt x="127254" y="0"/>
                </a:lnTo>
                <a:lnTo>
                  <a:pt x="0" y="0"/>
                </a:lnTo>
                <a:lnTo>
                  <a:pt x="0" y="891539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039617" y="4473702"/>
            <a:ext cx="212725" cy="1337310"/>
          </a:xfrm>
          <a:custGeom>
            <a:avLst/>
            <a:gdLst/>
            <a:ahLst/>
            <a:cxnLst/>
            <a:rect l="l" t="t" r="r" b="b"/>
            <a:pathLst>
              <a:path w="212725" h="1337310">
                <a:moveTo>
                  <a:pt x="212597" y="0"/>
                </a:moveTo>
                <a:lnTo>
                  <a:pt x="0" y="0"/>
                </a:lnTo>
                <a:lnTo>
                  <a:pt x="0" y="1337310"/>
                </a:lnTo>
                <a:lnTo>
                  <a:pt x="212597" y="1337310"/>
                </a:lnTo>
                <a:lnTo>
                  <a:pt x="212597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668267" y="4181855"/>
            <a:ext cx="213360" cy="1629410"/>
          </a:xfrm>
          <a:custGeom>
            <a:avLst/>
            <a:gdLst/>
            <a:ahLst/>
            <a:cxnLst/>
            <a:rect l="l" t="t" r="r" b="b"/>
            <a:pathLst>
              <a:path w="213360" h="1629410">
                <a:moveTo>
                  <a:pt x="213360" y="0"/>
                </a:moveTo>
                <a:lnTo>
                  <a:pt x="0" y="0"/>
                </a:lnTo>
                <a:lnTo>
                  <a:pt x="0" y="1629156"/>
                </a:lnTo>
                <a:lnTo>
                  <a:pt x="213360" y="1629156"/>
                </a:lnTo>
                <a:lnTo>
                  <a:pt x="21336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296917" y="5039867"/>
            <a:ext cx="128270" cy="771525"/>
          </a:xfrm>
          <a:custGeom>
            <a:avLst/>
            <a:gdLst/>
            <a:ahLst/>
            <a:cxnLst/>
            <a:rect l="l" t="t" r="r" b="b"/>
            <a:pathLst>
              <a:path w="128270" h="771525">
                <a:moveTo>
                  <a:pt x="0" y="771143"/>
                </a:moveTo>
                <a:lnTo>
                  <a:pt x="128016" y="771143"/>
                </a:lnTo>
                <a:lnTo>
                  <a:pt x="128016" y="0"/>
                </a:lnTo>
                <a:lnTo>
                  <a:pt x="0" y="0"/>
                </a:lnTo>
                <a:lnTo>
                  <a:pt x="0" y="771143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925567" y="4799838"/>
            <a:ext cx="213360" cy="1011555"/>
          </a:xfrm>
          <a:custGeom>
            <a:avLst/>
            <a:gdLst/>
            <a:ahLst/>
            <a:cxnLst/>
            <a:rect l="l" t="t" r="r" b="b"/>
            <a:pathLst>
              <a:path w="213360" h="1011554">
                <a:moveTo>
                  <a:pt x="213360" y="0"/>
                </a:moveTo>
                <a:lnTo>
                  <a:pt x="0" y="0"/>
                </a:lnTo>
                <a:lnTo>
                  <a:pt x="0" y="1011174"/>
                </a:lnTo>
                <a:lnTo>
                  <a:pt x="213360" y="1011174"/>
                </a:lnTo>
                <a:lnTo>
                  <a:pt x="21336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554217" y="5039867"/>
            <a:ext cx="128270" cy="771525"/>
          </a:xfrm>
          <a:custGeom>
            <a:avLst/>
            <a:gdLst/>
            <a:ahLst/>
            <a:cxnLst/>
            <a:rect l="l" t="t" r="r" b="b"/>
            <a:pathLst>
              <a:path w="128270" h="771525">
                <a:moveTo>
                  <a:pt x="0" y="771143"/>
                </a:moveTo>
                <a:lnTo>
                  <a:pt x="128016" y="771143"/>
                </a:lnTo>
                <a:lnTo>
                  <a:pt x="128016" y="0"/>
                </a:lnTo>
                <a:lnTo>
                  <a:pt x="0" y="0"/>
                </a:lnTo>
                <a:lnTo>
                  <a:pt x="0" y="771143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182867" y="4971288"/>
            <a:ext cx="128270" cy="840105"/>
          </a:xfrm>
          <a:custGeom>
            <a:avLst/>
            <a:gdLst/>
            <a:ahLst/>
            <a:cxnLst/>
            <a:rect l="l" t="t" r="r" b="b"/>
            <a:pathLst>
              <a:path w="128270" h="840104">
                <a:moveTo>
                  <a:pt x="0" y="839724"/>
                </a:moveTo>
                <a:lnTo>
                  <a:pt x="128016" y="839724"/>
                </a:lnTo>
                <a:lnTo>
                  <a:pt x="128016" y="0"/>
                </a:lnTo>
                <a:lnTo>
                  <a:pt x="0" y="0"/>
                </a:lnTo>
                <a:lnTo>
                  <a:pt x="0" y="839724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811518" y="4456176"/>
            <a:ext cx="213360" cy="1355090"/>
          </a:xfrm>
          <a:custGeom>
            <a:avLst/>
            <a:gdLst/>
            <a:ahLst/>
            <a:cxnLst/>
            <a:rect l="l" t="t" r="r" b="b"/>
            <a:pathLst>
              <a:path w="213359" h="1355089">
                <a:moveTo>
                  <a:pt x="213359" y="0"/>
                </a:moveTo>
                <a:lnTo>
                  <a:pt x="0" y="0"/>
                </a:lnTo>
                <a:lnTo>
                  <a:pt x="0" y="1354836"/>
                </a:lnTo>
                <a:lnTo>
                  <a:pt x="213359" y="1354836"/>
                </a:lnTo>
                <a:lnTo>
                  <a:pt x="213359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40168" y="4559046"/>
            <a:ext cx="213360" cy="1252220"/>
          </a:xfrm>
          <a:custGeom>
            <a:avLst/>
            <a:gdLst/>
            <a:ahLst/>
            <a:cxnLst/>
            <a:rect l="l" t="t" r="r" b="b"/>
            <a:pathLst>
              <a:path w="213359" h="1252220">
                <a:moveTo>
                  <a:pt x="213359" y="0"/>
                </a:moveTo>
                <a:lnTo>
                  <a:pt x="0" y="0"/>
                </a:lnTo>
                <a:lnTo>
                  <a:pt x="0" y="1251965"/>
                </a:lnTo>
                <a:lnTo>
                  <a:pt x="213359" y="1251965"/>
                </a:lnTo>
                <a:lnTo>
                  <a:pt x="213359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068818" y="4816602"/>
            <a:ext cx="213360" cy="994410"/>
          </a:xfrm>
          <a:custGeom>
            <a:avLst/>
            <a:gdLst/>
            <a:ahLst/>
            <a:cxnLst/>
            <a:rect l="l" t="t" r="r" b="b"/>
            <a:pathLst>
              <a:path w="213359" h="994410">
                <a:moveTo>
                  <a:pt x="213359" y="0"/>
                </a:moveTo>
                <a:lnTo>
                  <a:pt x="0" y="0"/>
                </a:lnTo>
                <a:lnTo>
                  <a:pt x="0" y="994410"/>
                </a:lnTo>
                <a:lnTo>
                  <a:pt x="213359" y="994410"/>
                </a:lnTo>
                <a:lnTo>
                  <a:pt x="213359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280922" y="4903470"/>
            <a:ext cx="213360" cy="908050"/>
          </a:xfrm>
          <a:custGeom>
            <a:avLst/>
            <a:gdLst/>
            <a:ahLst/>
            <a:cxnLst/>
            <a:rect l="l" t="t" r="r" b="b"/>
            <a:pathLst>
              <a:path w="213359" h="908050">
                <a:moveTo>
                  <a:pt x="213359" y="0"/>
                </a:moveTo>
                <a:lnTo>
                  <a:pt x="0" y="0"/>
                </a:lnTo>
                <a:lnTo>
                  <a:pt x="0" y="907541"/>
                </a:lnTo>
                <a:lnTo>
                  <a:pt x="213359" y="907541"/>
                </a:lnTo>
                <a:lnTo>
                  <a:pt x="21335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09572" y="5130546"/>
            <a:ext cx="213360" cy="680720"/>
          </a:xfrm>
          <a:custGeom>
            <a:avLst/>
            <a:gdLst/>
            <a:ahLst/>
            <a:cxnLst/>
            <a:rect l="l" t="t" r="r" b="b"/>
            <a:pathLst>
              <a:path w="213360" h="680720">
                <a:moveTo>
                  <a:pt x="213359" y="0"/>
                </a:moveTo>
                <a:lnTo>
                  <a:pt x="0" y="0"/>
                </a:lnTo>
                <a:lnTo>
                  <a:pt x="0" y="680465"/>
                </a:lnTo>
                <a:lnTo>
                  <a:pt x="213359" y="680465"/>
                </a:lnTo>
                <a:lnTo>
                  <a:pt x="21335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38222" y="4892040"/>
            <a:ext cx="213360" cy="919480"/>
          </a:xfrm>
          <a:custGeom>
            <a:avLst/>
            <a:gdLst/>
            <a:ahLst/>
            <a:cxnLst/>
            <a:rect l="l" t="t" r="r" b="b"/>
            <a:pathLst>
              <a:path w="213360" h="919479">
                <a:moveTo>
                  <a:pt x="213359" y="0"/>
                </a:moveTo>
                <a:lnTo>
                  <a:pt x="0" y="0"/>
                </a:lnTo>
                <a:lnTo>
                  <a:pt x="0" y="918972"/>
                </a:lnTo>
                <a:lnTo>
                  <a:pt x="213359" y="918972"/>
                </a:lnTo>
                <a:lnTo>
                  <a:pt x="21335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167633" y="4930902"/>
            <a:ext cx="212725" cy="880110"/>
          </a:xfrm>
          <a:custGeom>
            <a:avLst/>
            <a:gdLst/>
            <a:ahLst/>
            <a:cxnLst/>
            <a:rect l="l" t="t" r="r" b="b"/>
            <a:pathLst>
              <a:path w="212725" h="880110">
                <a:moveTo>
                  <a:pt x="212598" y="0"/>
                </a:moveTo>
                <a:lnTo>
                  <a:pt x="0" y="0"/>
                </a:lnTo>
                <a:lnTo>
                  <a:pt x="0" y="880110"/>
                </a:lnTo>
                <a:lnTo>
                  <a:pt x="212598" y="880110"/>
                </a:lnTo>
                <a:lnTo>
                  <a:pt x="21259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796284" y="4984241"/>
            <a:ext cx="212725" cy="826769"/>
          </a:xfrm>
          <a:custGeom>
            <a:avLst/>
            <a:gdLst/>
            <a:ahLst/>
            <a:cxnLst/>
            <a:rect l="l" t="t" r="r" b="b"/>
            <a:pathLst>
              <a:path w="212725" h="826770">
                <a:moveTo>
                  <a:pt x="212598" y="0"/>
                </a:moveTo>
                <a:lnTo>
                  <a:pt x="0" y="0"/>
                </a:lnTo>
                <a:lnTo>
                  <a:pt x="0" y="826769"/>
                </a:lnTo>
                <a:lnTo>
                  <a:pt x="212598" y="826769"/>
                </a:lnTo>
                <a:lnTo>
                  <a:pt x="21259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24934" y="4693158"/>
            <a:ext cx="212725" cy="1118235"/>
          </a:xfrm>
          <a:custGeom>
            <a:avLst/>
            <a:gdLst/>
            <a:ahLst/>
            <a:cxnLst/>
            <a:rect l="l" t="t" r="r" b="b"/>
            <a:pathLst>
              <a:path w="212725" h="1118235">
                <a:moveTo>
                  <a:pt x="212598" y="0"/>
                </a:moveTo>
                <a:lnTo>
                  <a:pt x="0" y="0"/>
                </a:lnTo>
                <a:lnTo>
                  <a:pt x="0" y="1117854"/>
                </a:lnTo>
                <a:lnTo>
                  <a:pt x="212598" y="1117854"/>
                </a:lnTo>
                <a:lnTo>
                  <a:pt x="21259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053584" y="5289803"/>
            <a:ext cx="212725" cy="521334"/>
          </a:xfrm>
          <a:custGeom>
            <a:avLst/>
            <a:gdLst/>
            <a:ahLst/>
            <a:cxnLst/>
            <a:rect l="l" t="t" r="r" b="b"/>
            <a:pathLst>
              <a:path w="212725" h="521335">
                <a:moveTo>
                  <a:pt x="212598" y="0"/>
                </a:moveTo>
                <a:lnTo>
                  <a:pt x="0" y="0"/>
                </a:lnTo>
                <a:lnTo>
                  <a:pt x="0" y="521208"/>
                </a:lnTo>
                <a:lnTo>
                  <a:pt x="212598" y="521208"/>
                </a:lnTo>
                <a:lnTo>
                  <a:pt x="21259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682234" y="5039867"/>
            <a:ext cx="213360" cy="771525"/>
          </a:xfrm>
          <a:custGeom>
            <a:avLst/>
            <a:gdLst/>
            <a:ahLst/>
            <a:cxnLst/>
            <a:rect l="l" t="t" r="r" b="b"/>
            <a:pathLst>
              <a:path w="213360" h="771525">
                <a:moveTo>
                  <a:pt x="213360" y="0"/>
                </a:moveTo>
                <a:lnTo>
                  <a:pt x="0" y="0"/>
                </a:lnTo>
                <a:lnTo>
                  <a:pt x="0" y="771143"/>
                </a:lnTo>
                <a:lnTo>
                  <a:pt x="213360" y="771143"/>
                </a:lnTo>
                <a:lnTo>
                  <a:pt x="2133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10884" y="4627626"/>
            <a:ext cx="213360" cy="1183640"/>
          </a:xfrm>
          <a:custGeom>
            <a:avLst/>
            <a:gdLst/>
            <a:ahLst/>
            <a:cxnLst/>
            <a:rect l="l" t="t" r="r" b="b"/>
            <a:pathLst>
              <a:path w="213359" h="1183639">
                <a:moveTo>
                  <a:pt x="213360" y="0"/>
                </a:moveTo>
                <a:lnTo>
                  <a:pt x="0" y="0"/>
                </a:lnTo>
                <a:lnTo>
                  <a:pt x="0" y="1183386"/>
                </a:lnTo>
                <a:lnTo>
                  <a:pt x="213360" y="1183386"/>
                </a:lnTo>
                <a:lnTo>
                  <a:pt x="2133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939533" y="5090921"/>
            <a:ext cx="213360" cy="720090"/>
          </a:xfrm>
          <a:custGeom>
            <a:avLst/>
            <a:gdLst/>
            <a:ahLst/>
            <a:cxnLst/>
            <a:rect l="l" t="t" r="r" b="b"/>
            <a:pathLst>
              <a:path w="213359" h="720089">
                <a:moveTo>
                  <a:pt x="213360" y="0"/>
                </a:moveTo>
                <a:lnTo>
                  <a:pt x="0" y="0"/>
                </a:lnTo>
                <a:lnTo>
                  <a:pt x="0" y="720089"/>
                </a:lnTo>
                <a:lnTo>
                  <a:pt x="213360" y="720089"/>
                </a:lnTo>
                <a:lnTo>
                  <a:pt x="2133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568183" y="4904232"/>
            <a:ext cx="213360" cy="906780"/>
          </a:xfrm>
          <a:custGeom>
            <a:avLst/>
            <a:gdLst/>
            <a:ahLst/>
            <a:cxnLst/>
            <a:rect l="l" t="t" r="r" b="b"/>
            <a:pathLst>
              <a:path w="213359" h="906779">
                <a:moveTo>
                  <a:pt x="213360" y="0"/>
                </a:moveTo>
                <a:lnTo>
                  <a:pt x="0" y="0"/>
                </a:lnTo>
                <a:lnTo>
                  <a:pt x="0" y="906780"/>
                </a:lnTo>
                <a:lnTo>
                  <a:pt x="213360" y="906780"/>
                </a:lnTo>
                <a:lnTo>
                  <a:pt x="2133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96833" y="5015484"/>
            <a:ext cx="213360" cy="795655"/>
          </a:xfrm>
          <a:custGeom>
            <a:avLst/>
            <a:gdLst/>
            <a:ahLst/>
            <a:cxnLst/>
            <a:rect l="l" t="t" r="r" b="b"/>
            <a:pathLst>
              <a:path w="213359" h="795654">
                <a:moveTo>
                  <a:pt x="213360" y="0"/>
                </a:moveTo>
                <a:lnTo>
                  <a:pt x="0" y="0"/>
                </a:lnTo>
                <a:lnTo>
                  <a:pt x="0" y="795528"/>
                </a:lnTo>
                <a:lnTo>
                  <a:pt x="213360" y="795528"/>
                </a:lnTo>
                <a:lnTo>
                  <a:pt x="2133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45641" y="5811011"/>
            <a:ext cx="7545070" cy="0"/>
          </a:xfrm>
          <a:custGeom>
            <a:avLst/>
            <a:gdLst/>
            <a:ahLst/>
            <a:cxnLst/>
            <a:rect l="l" t="t" r="r" b="b"/>
            <a:pathLst>
              <a:path w="7545070">
                <a:moveTo>
                  <a:pt x="0" y="0"/>
                </a:moveTo>
                <a:lnTo>
                  <a:pt x="754456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994410" y="3821429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102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623060" y="3238246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136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293873" y="3907028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97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880614" y="2963926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152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509517" y="2192020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197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180078" y="4387342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69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766817" y="2243582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194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395721" y="3855720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100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066282" y="4353052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71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653276" y="2346452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188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281926" y="3203955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138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910576" y="3426967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125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164082" y="4644644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54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792985" y="4644644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54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421635" y="4678933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52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050539" y="4232909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78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679190" y="3941317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95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936744" y="4558792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59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565394" y="4798821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45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194297" y="4730242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49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822947" y="4215892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79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7451852" y="4318761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73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8080502" y="4576064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404040"/>
                </a:solidFill>
                <a:latin typeface="Tahoma"/>
                <a:cs typeface="Tahoma"/>
              </a:rPr>
              <a:t>58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227327" y="4960873"/>
            <a:ext cx="32131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52.9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857501" y="5187950"/>
            <a:ext cx="31750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39</a:t>
            </a:r>
            <a:r>
              <a:rPr sz="1200" spc="-35" dirty="0">
                <a:solidFill>
                  <a:srgbClr val="404040"/>
                </a:solidFill>
                <a:latin typeface="Tahoma"/>
                <a:cs typeface="Tahoma"/>
              </a:rPr>
              <a:t>.</a:t>
            </a: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7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2484882" y="4949444"/>
            <a:ext cx="32131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53.6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3113532" y="4988814"/>
            <a:ext cx="32131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51.3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3742435" y="5041900"/>
            <a:ext cx="32131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48.2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307840" y="4750561"/>
            <a:ext cx="384810" cy="240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247" baseline="-18518" dirty="0">
                <a:solidFill>
                  <a:srgbClr val="404040"/>
                </a:solidFill>
                <a:latin typeface="Tahoma"/>
                <a:cs typeface="Tahoma"/>
              </a:rPr>
              <a:t>4</a:t>
            </a:r>
            <a:r>
              <a:rPr sz="1200" spc="-505" dirty="0">
                <a:solidFill>
                  <a:srgbClr val="404040"/>
                </a:solidFill>
                <a:latin typeface="Tahoma"/>
                <a:cs typeface="Tahoma"/>
              </a:rPr>
              <a:t>6</a:t>
            </a:r>
            <a:r>
              <a:rPr sz="1800" spc="-247" baseline="-18518" dirty="0">
                <a:solidFill>
                  <a:srgbClr val="404040"/>
                </a:solidFill>
                <a:latin typeface="Tahoma"/>
                <a:cs typeface="Tahoma"/>
              </a:rPr>
              <a:t>5</a:t>
            </a: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5.2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5628640" y="5097271"/>
            <a:ext cx="32131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45.0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257290" y="4685283"/>
            <a:ext cx="32131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69.0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6886193" y="5148326"/>
            <a:ext cx="32131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42.0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514843" y="4961635"/>
            <a:ext cx="32131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52.9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8143747" y="5073142"/>
            <a:ext cx="32131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46.4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06881" y="5347461"/>
            <a:ext cx="4614545" cy="556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r">
              <a:lnSpc>
                <a:spcPct val="100000"/>
              </a:lnSpc>
            </a:pPr>
            <a:r>
              <a:rPr sz="1200" spc="-5" dirty="0">
                <a:solidFill>
                  <a:srgbClr val="404040"/>
                </a:solidFill>
                <a:latin typeface="Tahoma"/>
                <a:cs typeface="Tahoma"/>
              </a:rPr>
              <a:t>30.4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Tahoma"/>
                <a:cs typeface="Tahoma"/>
              </a:rPr>
              <a:t>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23569" y="4854447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Tahoma"/>
                <a:cs typeface="Tahoma"/>
              </a:rPr>
              <a:t>50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40512" y="3996944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Tahoma"/>
                <a:cs typeface="Tahoma"/>
              </a:rPr>
              <a:t>100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40512" y="3139440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Tahoma"/>
                <a:cs typeface="Tahoma"/>
              </a:rPr>
              <a:t>150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40512" y="2281935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Tahoma"/>
                <a:cs typeface="Tahoma"/>
              </a:rPr>
              <a:t>200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40512" y="1424432"/>
            <a:ext cx="27495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Tahoma"/>
                <a:cs typeface="Tahoma"/>
              </a:rPr>
              <a:t>250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205738" y="5913373"/>
            <a:ext cx="10858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Tahoma"/>
                <a:cs typeface="Tahoma"/>
              </a:rPr>
              <a:t>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834388" y="5913373"/>
            <a:ext cx="10858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Tahoma"/>
                <a:cs typeface="Tahoma"/>
              </a:rPr>
              <a:t>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2463038" y="5913373"/>
            <a:ext cx="10858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Tahoma"/>
                <a:cs typeface="Tahoma"/>
              </a:rPr>
              <a:t>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3091942" y="5913373"/>
            <a:ext cx="10858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Tahoma"/>
                <a:cs typeface="Tahoma"/>
              </a:rPr>
              <a:t>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5607050" y="5913373"/>
            <a:ext cx="10858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Tahoma"/>
                <a:cs typeface="Tahoma"/>
              </a:rPr>
              <a:t>8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6235700" y="5913373"/>
            <a:ext cx="10858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Tahoma"/>
                <a:cs typeface="Tahoma"/>
              </a:rPr>
              <a:t>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6822947" y="5913373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Tahoma"/>
                <a:cs typeface="Tahoma"/>
              </a:rPr>
              <a:t>10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451597" y="5913373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Tahoma"/>
                <a:cs typeface="Tahoma"/>
              </a:rPr>
              <a:t>11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8080247" y="5913373"/>
            <a:ext cx="19177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585858"/>
                </a:solidFill>
                <a:latin typeface="Tahoma"/>
                <a:cs typeface="Tahoma"/>
              </a:rPr>
              <a:t>12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5147309" y="1930145"/>
            <a:ext cx="82550" cy="83185"/>
          </a:xfrm>
          <a:custGeom>
            <a:avLst/>
            <a:gdLst/>
            <a:ahLst/>
            <a:cxnLst/>
            <a:rect l="l" t="t" r="r" b="b"/>
            <a:pathLst>
              <a:path w="82550" h="83185">
                <a:moveTo>
                  <a:pt x="0" y="83058"/>
                </a:moveTo>
                <a:lnTo>
                  <a:pt x="82296" y="83058"/>
                </a:lnTo>
                <a:lnTo>
                  <a:pt x="82296" y="0"/>
                </a:lnTo>
                <a:lnTo>
                  <a:pt x="0" y="0"/>
                </a:lnTo>
                <a:lnTo>
                  <a:pt x="0" y="83058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 txBox="1"/>
          <p:nvPr/>
        </p:nvSpPr>
        <p:spPr>
          <a:xfrm>
            <a:off x="5253990" y="1872234"/>
            <a:ext cx="45974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Tahoma"/>
                <a:cs typeface="Tahoma"/>
              </a:rPr>
              <a:t>Alcihol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5836920" y="1930145"/>
            <a:ext cx="83185" cy="83185"/>
          </a:xfrm>
          <a:custGeom>
            <a:avLst/>
            <a:gdLst/>
            <a:ahLst/>
            <a:cxnLst/>
            <a:rect l="l" t="t" r="r" b="b"/>
            <a:pathLst>
              <a:path w="83185" h="83185">
                <a:moveTo>
                  <a:pt x="0" y="83058"/>
                </a:moveTo>
                <a:lnTo>
                  <a:pt x="83058" y="83058"/>
                </a:lnTo>
                <a:lnTo>
                  <a:pt x="83058" y="0"/>
                </a:lnTo>
                <a:lnTo>
                  <a:pt x="0" y="0"/>
                </a:lnTo>
                <a:lnTo>
                  <a:pt x="0" y="83058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348221" y="1930145"/>
            <a:ext cx="83185" cy="83185"/>
          </a:xfrm>
          <a:custGeom>
            <a:avLst/>
            <a:gdLst/>
            <a:ahLst/>
            <a:cxnLst/>
            <a:rect l="l" t="t" r="r" b="b"/>
            <a:pathLst>
              <a:path w="83185" h="83185">
                <a:moveTo>
                  <a:pt x="0" y="83058"/>
                </a:moveTo>
                <a:lnTo>
                  <a:pt x="83058" y="83058"/>
                </a:lnTo>
                <a:lnTo>
                  <a:pt x="83058" y="0"/>
                </a:lnTo>
                <a:lnTo>
                  <a:pt x="0" y="0"/>
                </a:lnTo>
                <a:lnTo>
                  <a:pt x="0" y="8305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 txBox="1"/>
          <p:nvPr/>
        </p:nvSpPr>
        <p:spPr>
          <a:xfrm>
            <a:off x="5944361" y="1872234"/>
            <a:ext cx="685800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23875" algn="l"/>
              </a:tabLst>
            </a:pPr>
            <a:r>
              <a:rPr sz="1200" spc="-5" dirty="0">
                <a:solidFill>
                  <a:srgbClr val="585858"/>
                </a:solidFill>
                <a:latin typeface="Tahoma"/>
                <a:cs typeface="Tahoma"/>
              </a:rPr>
              <a:t>quit	%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24" name="object 1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9519" rIns="0" bIns="0" rtlCol="0">
            <a:spAutoFit/>
          </a:bodyPr>
          <a:lstStyle/>
          <a:p>
            <a:pPr marL="2118995">
              <a:lnSpc>
                <a:spcPct val="100000"/>
              </a:lnSpc>
              <a:tabLst>
                <a:tab pos="5201920" algn="l"/>
              </a:tabLst>
            </a:pPr>
            <a:r>
              <a:rPr spc="-5" dirty="0"/>
              <a:t>Number</a:t>
            </a:r>
            <a:r>
              <a:rPr spc="-10" dirty="0"/>
              <a:t> </a:t>
            </a:r>
            <a:r>
              <a:rPr spc="-5" dirty="0"/>
              <a:t>and %</a:t>
            </a:r>
            <a:r>
              <a:rPr spc="5" dirty="0"/>
              <a:t> </a:t>
            </a:r>
            <a:r>
              <a:rPr spc="-10" dirty="0"/>
              <a:t>o</a:t>
            </a:r>
            <a:r>
              <a:rPr spc="-5" dirty="0"/>
              <a:t>f</a:t>
            </a:r>
            <a:r>
              <a:rPr spc="5" dirty="0"/>
              <a:t> </a:t>
            </a:r>
            <a:r>
              <a:rPr spc="-10" dirty="0"/>
              <a:t>Sto</a:t>
            </a:r>
            <a:r>
              <a:rPr spc="-5" dirty="0"/>
              <a:t>p</a:t>
            </a:r>
            <a:r>
              <a:rPr dirty="0"/>
              <a:t>	d</a:t>
            </a:r>
            <a:r>
              <a:rPr spc="-5" dirty="0"/>
              <a:t>r</a:t>
            </a:r>
            <a:r>
              <a:rPr spc="-15" dirty="0"/>
              <a:t>i</a:t>
            </a:r>
            <a:r>
              <a:rPr spc="-10" dirty="0"/>
              <a:t>nking</a:t>
            </a:r>
          </a:p>
        </p:txBody>
      </p:sp>
      <p:sp>
        <p:nvSpPr>
          <p:cNvPr id="125" name="object 125"/>
          <p:cNvSpPr txBox="1"/>
          <p:nvPr/>
        </p:nvSpPr>
        <p:spPr>
          <a:xfrm>
            <a:off x="3458971" y="5913373"/>
            <a:ext cx="1934210" cy="71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6830" algn="ctr">
              <a:lnSpc>
                <a:spcPct val="100000"/>
              </a:lnSpc>
              <a:tabLst>
                <a:tab pos="628650" algn="l"/>
                <a:tab pos="1257300" algn="l"/>
              </a:tabLst>
            </a:pPr>
            <a:r>
              <a:rPr sz="1200" spc="-5" dirty="0">
                <a:solidFill>
                  <a:srgbClr val="585858"/>
                </a:solidFill>
                <a:latin typeface="Tahoma"/>
                <a:cs typeface="Tahoma"/>
              </a:rPr>
              <a:t>5	6	7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D</a:t>
            </a:r>
            <a:r>
              <a:rPr sz="1800" spc="-135" dirty="0">
                <a:latin typeface="Calibri"/>
                <a:cs typeface="Calibri"/>
              </a:rPr>
              <a:t>P</a:t>
            </a:r>
            <a:r>
              <a:rPr sz="1800" spc="-20" dirty="0">
                <a:latin typeface="Calibri"/>
                <a:cs typeface="Calibri"/>
              </a:rPr>
              <a:t>A</a:t>
            </a:r>
            <a:r>
              <a:rPr sz="1800" dirty="0">
                <a:latin typeface="Calibri"/>
                <a:cs typeface="Calibri"/>
              </a:rPr>
              <a:t>C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NCD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Clinic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4622" y="1241297"/>
            <a:ext cx="8358378" cy="5077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4622" y="1241297"/>
            <a:ext cx="8358505" cy="5078095"/>
          </a:xfrm>
          <a:custGeom>
            <a:avLst/>
            <a:gdLst/>
            <a:ahLst/>
            <a:cxnLst/>
            <a:rect l="l" t="t" r="r" b="b"/>
            <a:pathLst>
              <a:path w="8358505" h="5078095">
                <a:moveTo>
                  <a:pt x="0" y="5077968"/>
                </a:moveTo>
                <a:lnTo>
                  <a:pt x="8358378" y="5077968"/>
                </a:lnTo>
                <a:lnTo>
                  <a:pt x="8358378" y="0"/>
                </a:lnTo>
                <a:lnTo>
                  <a:pt x="0" y="0"/>
                </a:lnTo>
                <a:lnTo>
                  <a:pt x="0" y="5077968"/>
                </a:lnTo>
                <a:close/>
              </a:path>
            </a:pathLst>
          </a:custGeom>
          <a:ln w="28955">
            <a:solidFill>
              <a:srgbClr val="5B9BD4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83616" y="1229613"/>
            <a:ext cx="8199120" cy="4944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marR="6985" indent="-285750" algn="just">
              <a:lnSpc>
                <a:spcPct val="150000"/>
              </a:lnSpc>
              <a:buFont typeface="Wingdings"/>
              <a:buChar char=""/>
              <a:tabLst>
                <a:tab pos="298450" algn="l"/>
              </a:tabLst>
            </a:pPr>
            <a:r>
              <a:rPr sz="1800" spc="-5" dirty="0">
                <a:latin typeface="Tahoma"/>
                <a:cs typeface="Tahoma"/>
              </a:rPr>
              <a:t>Substa</a:t>
            </a:r>
            <a:r>
              <a:rPr sz="1800" dirty="0">
                <a:latin typeface="Tahoma"/>
                <a:cs typeface="Tahoma"/>
              </a:rPr>
              <a:t>nce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dependence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is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</a:t>
            </a:r>
            <a:r>
              <a:rPr sz="1800" spc="2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commo</a:t>
            </a:r>
            <a:r>
              <a:rPr sz="1800" dirty="0">
                <a:latin typeface="Tahoma"/>
                <a:cs typeface="Tahoma"/>
              </a:rPr>
              <a:t>n</a:t>
            </a:r>
            <a:r>
              <a:rPr sz="1800" spc="2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</a:t>
            </a:r>
            <a:r>
              <a:rPr sz="1800" spc="-10" dirty="0">
                <a:latin typeface="Tahoma"/>
                <a:cs typeface="Tahoma"/>
              </a:rPr>
              <a:t>n</a:t>
            </a:r>
            <a:r>
              <a:rPr sz="1800" spc="-5" dirty="0">
                <a:latin typeface="Tahoma"/>
                <a:cs typeface="Tahoma"/>
              </a:rPr>
              <a:t>d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costl</a:t>
            </a:r>
            <a:r>
              <a:rPr sz="1800" dirty="0">
                <a:latin typeface="Tahoma"/>
                <a:cs typeface="Tahoma"/>
              </a:rPr>
              <a:t>y</a:t>
            </a:r>
            <a:r>
              <a:rPr sz="1800" spc="2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ch</a:t>
            </a:r>
            <a:r>
              <a:rPr sz="1800" spc="-20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onic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i</a:t>
            </a:r>
            <a:r>
              <a:rPr sz="1800" dirty="0">
                <a:latin typeface="Tahoma"/>
                <a:cs typeface="Tahoma"/>
              </a:rPr>
              <a:t>llness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associated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w</a:t>
            </a:r>
            <a:r>
              <a:rPr sz="1800" dirty="0">
                <a:latin typeface="Tahoma"/>
                <a:cs typeface="Tahoma"/>
              </a:rPr>
              <a:t>i</a:t>
            </a:r>
            <a:r>
              <a:rPr sz="1800" spc="-5" dirty="0">
                <a:latin typeface="Tahoma"/>
                <a:cs typeface="Tahoma"/>
              </a:rPr>
              <a:t>th medical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</a:t>
            </a:r>
            <a:r>
              <a:rPr sz="1800" spc="-10" dirty="0">
                <a:latin typeface="Tahoma"/>
                <a:cs typeface="Tahoma"/>
              </a:rPr>
              <a:t>n</a:t>
            </a:r>
            <a:r>
              <a:rPr sz="1800" spc="-5" dirty="0">
                <a:latin typeface="Tahoma"/>
                <a:cs typeface="Tahoma"/>
              </a:rPr>
              <a:t>d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ps</a:t>
            </a:r>
            <a:r>
              <a:rPr sz="1800" spc="-15" dirty="0">
                <a:latin typeface="Tahoma"/>
                <a:cs typeface="Tahoma"/>
              </a:rPr>
              <a:t>y</a:t>
            </a:r>
            <a:r>
              <a:rPr sz="1800" spc="-10" dirty="0">
                <a:latin typeface="Tahoma"/>
                <a:cs typeface="Tahoma"/>
              </a:rPr>
              <a:t>chia</a:t>
            </a:r>
            <a:r>
              <a:rPr sz="1800" spc="-5" dirty="0">
                <a:latin typeface="Tahoma"/>
                <a:cs typeface="Tahoma"/>
              </a:rPr>
              <a:t>tri</a:t>
            </a:r>
            <a:r>
              <a:rPr sz="1800" dirty="0">
                <a:latin typeface="Tahoma"/>
                <a:cs typeface="Tahoma"/>
              </a:rPr>
              <a:t>c </a:t>
            </a:r>
            <a:r>
              <a:rPr sz="1800" spc="-10" dirty="0">
                <a:latin typeface="Tahoma"/>
                <a:cs typeface="Tahoma"/>
              </a:rPr>
              <a:t>comorbid</a:t>
            </a:r>
            <a:r>
              <a:rPr sz="1800" spc="15" dirty="0">
                <a:latin typeface="Tahoma"/>
                <a:cs typeface="Tahoma"/>
              </a:rPr>
              <a:t>i</a:t>
            </a:r>
            <a:r>
              <a:rPr sz="1800" spc="-25" dirty="0">
                <a:latin typeface="Tahoma"/>
                <a:cs typeface="Tahoma"/>
              </a:rPr>
              <a:t>t</a:t>
            </a:r>
            <a:r>
              <a:rPr sz="1800" spc="-160" dirty="0">
                <a:latin typeface="Tahoma"/>
                <a:cs typeface="Tahoma"/>
              </a:rPr>
              <a:t>y</a:t>
            </a:r>
            <a:r>
              <a:rPr sz="1800" spc="-5" dirty="0">
                <a:latin typeface="Tahoma"/>
                <a:cs typeface="Tahoma"/>
              </a:rPr>
              <a:t>.</a:t>
            </a:r>
            <a:endParaRPr sz="1800">
              <a:latin typeface="Tahoma"/>
              <a:cs typeface="Tahoma"/>
            </a:endParaRPr>
          </a:p>
          <a:p>
            <a:pPr marL="298450" marR="6350" indent="-285750" algn="just">
              <a:lnSpc>
                <a:spcPct val="150000"/>
              </a:lnSpc>
              <a:buFont typeface="Wingdings"/>
              <a:buChar char=""/>
              <a:tabLst>
                <a:tab pos="298450" algn="l"/>
              </a:tabLst>
            </a:pPr>
            <a:r>
              <a:rPr sz="1800" spc="-170" dirty="0">
                <a:latin typeface="Tahoma"/>
                <a:cs typeface="Tahoma"/>
              </a:rPr>
              <a:t>T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eatmen</a:t>
            </a:r>
            <a:r>
              <a:rPr sz="1800" dirty="0">
                <a:latin typeface="Tahoma"/>
                <a:cs typeface="Tahoma"/>
              </a:rPr>
              <a:t>t</a:t>
            </a:r>
            <a:r>
              <a:rPr sz="1800" spc="8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ca</a:t>
            </a:r>
            <a:r>
              <a:rPr sz="1800" dirty="0">
                <a:latin typeface="Tahoma"/>
                <a:cs typeface="Tahoma"/>
              </a:rPr>
              <a:t>n</a:t>
            </a:r>
            <a:r>
              <a:rPr sz="1800" spc="8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be</a:t>
            </a:r>
            <a:r>
              <a:rPr sz="1800" spc="9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e</a:t>
            </a:r>
            <a:r>
              <a:rPr sz="1800" spc="-10" dirty="0">
                <a:latin typeface="Tahoma"/>
                <a:cs typeface="Tahoma"/>
              </a:rPr>
              <a:t>f</a:t>
            </a:r>
            <a:r>
              <a:rPr sz="1800" spc="-5" dirty="0">
                <a:latin typeface="Tahoma"/>
                <a:cs typeface="Tahoma"/>
              </a:rPr>
              <a:t>ficaciou</a:t>
            </a:r>
            <a:r>
              <a:rPr sz="1800" dirty="0">
                <a:latin typeface="Tahoma"/>
                <a:cs typeface="Tahoma"/>
              </a:rPr>
              <a:t>s</a:t>
            </a:r>
            <a:r>
              <a:rPr sz="1800" spc="9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whe</a:t>
            </a:r>
            <a:r>
              <a:rPr sz="1800" dirty="0">
                <a:latin typeface="Tahoma"/>
                <a:cs typeface="Tahoma"/>
              </a:rPr>
              <a:t>n</a:t>
            </a:r>
            <a:r>
              <a:rPr sz="1800" spc="9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it</a:t>
            </a:r>
            <a:r>
              <a:rPr sz="1800" spc="9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is</a:t>
            </a:r>
            <a:r>
              <a:rPr sz="1800" spc="9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ac</a:t>
            </a:r>
            <a:r>
              <a:rPr sz="1800" spc="-10" dirty="0">
                <a:latin typeface="Tahoma"/>
                <a:cs typeface="Tahoma"/>
              </a:rPr>
              <a:t>t</a:t>
            </a:r>
            <a:r>
              <a:rPr sz="1800" spc="-5" dirty="0">
                <a:latin typeface="Tahoma"/>
                <a:cs typeface="Tahoma"/>
              </a:rPr>
              <a:t>u</a:t>
            </a:r>
            <a:r>
              <a:rPr sz="1800" spc="-15" dirty="0">
                <a:latin typeface="Tahoma"/>
                <a:cs typeface="Tahoma"/>
              </a:rPr>
              <a:t>a</a:t>
            </a:r>
            <a:r>
              <a:rPr sz="1800" dirty="0">
                <a:latin typeface="Tahoma"/>
                <a:cs typeface="Tahoma"/>
              </a:rPr>
              <a:t>l</a:t>
            </a:r>
            <a:r>
              <a:rPr sz="1800" spc="-5" dirty="0">
                <a:latin typeface="Tahoma"/>
                <a:cs typeface="Tahoma"/>
              </a:rPr>
              <a:t>ly</a:t>
            </a:r>
            <a:r>
              <a:rPr sz="1800" spc="90" dirty="0">
                <a:latin typeface="Tahoma"/>
                <a:cs typeface="Tahoma"/>
              </a:rPr>
              <a:t> 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ecei</a:t>
            </a:r>
            <a:r>
              <a:rPr sz="1800" spc="-15" dirty="0">
                <a:latin typeface="Tahoma"/>
                <a:cs typeface="Tahoma"/>
              </a:rPr>
              <a:t>v</a:t>
            </a:r>
            <a:r>
              <a:rPr sz="1800" spc="-5" dirty="0">
                <a:latin typeface="Tahoma"/>
                <a:cs typeface="Tahoma"/>
              </a:rPr>
              <a:t>e</a:t>
            </a:r>
            <a:r>
              <a:rPr sz="1800" dirty="0">
                <a:latin typeface="Tahoma"/>
                <a:cs typeface="Tahoma"/>
              </a:rPr>
              <a:t>d</a:t>
            </a:r>
            <a:r>
              <a:rPr sz="1800" spc="9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by</a:t>
            </a:r>
            <a:r>
              <a:rPr sz="1800" spc="8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patients.</a:t>
            </a:r>
            <a:r>
              <a:rPr sz="1800" spc="80" dirty="0">
                <a:latin typeface="Tahoma"/>
                <a:cs typeface="Tahoma"/>
              </a:rPr>
              <a:t> </a:t>
            </a:r>
            <a:r>
              <a:rPr sz="1800" spc="10" dirty="0">
                <a:latin typeface="Tahoma"/>
                <a:cs typeface="Tahoma"/>
              </a:rPr>
              <a:t>B</a:t>
            </a:r>
            <a:r>
              <a:rPr sz="1800" dirty="0">
                <a:latin typeface="Tahoma"/>
                <a:cs typeface="Tahoma"/>
              </a:rPr>
              <a:t>ut</a:t>
            </a:r>
            <a:r>
              <a:rPr sz="1800" spc="9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the cur</a:t>
            </a:r>
            <a:r>
              <a:rPr sz="1800" spc="-20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en</a:t>
            </a:r>
            <a:r>
              <a:rPr sz="1800" dirty="0">
                <a:latin typeface="Tahoma"/>
                <a:cs typeface="Tahoma"/>
              </a:rPr>
              <a:t>t</a:t>
            </a:r>
            <a:r>
              <a:rPr sz="1800" spc="16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syste</a:t>
            </a:r>
            <a:r>
              <a:rPr sz="1800" dirty="0">
                <a:latin typeface="Tahoma"/>
                <a:cs typeface="Tahoma"/>
              </a:rPr>
              <a:t>m</a:t>
            </a:r>
            <a:r>
              <a:rPr sz="1800" spc="17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of</a:t>
            </a:r>
            <a:r>
              <a:rPr sz="1800" spc="17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ca</a:t>
            </a:r>
            <a:r>
              <a:rPr sz="1800" spc="-20" dirty="0">
                <a:latin typeface="Tahoma"/>
                <a:cs typeface="Tahoma"/>
              </a:rPr>
              <a:t>r</a:t>
            </a:r>
            <a:r>
              <a:rPr sz="1800" dirty="0">
                <a:latin typeface="Tahoma"/>
                <a:cs typeface="Tahoma"/>
              </a:rPr>
              <a:t>e</a:t>
            </a:r>
            <a:r>
              <a:rPr sz="1800" spc="17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is</a:t>
            </a:r>
            <a:r>
              <a:rPr sz="1800" spc="17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f</a:t>
            </a:r>
            <a:r>
              <a:rPr sz="1800" spc="-35" dirty="0">
                <a:latin typeface="Tahoma"/>
                <a:cs typeface="Tahoma"/>
              </a:rPr>
              <a:t>r</a:t>
            </a:r>
            <a:r>
              <a:rPr sz="1800" dirty="0">
                <a:latin typeface="Tahoma"/>
                <a:cs typeface="Tahoma"/>
              </a:rPr>
              <a:t>agmented,</a:t>
            </a:r>
            <a:r>
              <a:rPr sz="1800" spc="1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not</a:t>
            </a:r>
            <a:r>
              <a:rPr sz="1800" spc="16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coo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dinated,</a:t>
            </a:r>
            <a:r>
              <a:rPr sz="1800" spc="16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</a:t>
            </a:r>
            <a:r>
              <a:rPr sz="1800" spc="-10" dirty="0">
                <a:latin typeface="Tahoma"/>
                <a:cs typeface="Tahoma"/>
              </a:rPr>
              <a:t>n</a:t>
            </a:r>
            <a:r>
              <a:rPr sz="1800" spc="-5" dirty="0">
                <a:latin typeface="Tahoma"/>
                <a:cs typeface="Tahoma"/>
              </a:rPr>
              <a:t>d</a:t>
            </a:r>
            <a:r>
              <a:rPr sz="1800" spc="1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does</a:t>
            </a:r>
            <a:r>
              <a:rPr sz="1800" spc="17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not</a:t>
            </a:r>
            <a:r>
              <a:rPr sz="1800" spc="16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al</a:t>
            </a:r>
            <a:r>
              <a:rPr sz="1800" spc="-25" dirty="0">
                <a:latin typeface="Tahoma"/>
                <a:cs typeface="Tahoma"/>
              </a:rPr>
              <a:t>w</a:t>
            </a:r>
            <a:r>
              <a:rPr sz="1800" spc="-20" dirty="0">
                <a:latin typeface="Tahoma"/>
                <a:cs typeface="Tahoma"/>
              </a:rPr>
              <a:t>a</a:t>
            </a:r>
            <a:r>
              <a:rPr sz="1800" spc="-5" dirty="0">
                <a:latin typeface="Tahoma"/>
                <a:cs typeface="Tahoma"/>
              </a:rPr>
              <a:t>ys include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</a:t>
            </a:r>
            <a:r>
              <a:rPr sz="1800" spc="-15" dirty="0">
                <a:latin typeface="Tahoma"/>
                <a:cs typeface="Tahoma"/>
              </a:rPr>
              <a:t>rov</a:t>
            </a:r>
            <a:r>
              <a:rPr sz="1800" spc="-5" dirty="0">
                <a:latin typeface="Tahoma"/>
                <a:cs typeface="Tahoma"/>
              </a:rPr>
              <a:t>e</a:t>
            </a:r>
            <a:r>
              <a:rPr sz="1800" dirty="0">
                <a:latin typeface="Tahoma"/>
                <a:cs typeface="Tahoma"/>
              </a:rPr>
              <a:t>n e</a:t>
            </a:r>
            <a:r>
              <a:rPr sz="1800" spc="-10" dirty="0">
                <a:latin typeface="Tahoma"/>
                <a:cs typeface="Tahoma"/>
              </a:rPr>
              <a:t>f</a:t>
            </a:r>
            <a:r>
              <a:rPr sz="1800" spc="-5" dirty="0">
                <a:latin typeface="Tahoma"/>
                <a:cs typeface="Tahoma"/>
              </a:rPr>
              <a:t>ficaciou</a:t>
            </a:r>
            <a:r>
              <a:rPr sz="1800" dirty="0">
                <a:latin typeface="Tahoma"/>
                <a:cs typeface="Tahoma"/>
              </a:rPr>
              <a:t>s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t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eatments.</a:t>
            </a:r>
            <a:endParaRPr sz="1800">
              <a:latin typeface="Tahoma"/>
              <a:cs typeface="Tahoma"/>
            </a:endParaRPr>
          </a:p>
          <a:p>
            <a:pPr marL="298450" marR="6985" indent="-285750" algn="just">
              <a:lnSpc>
                <a:spcPct val="150000"/>
              </a:lnSpc>
              <a:buFont typeface="Wingdings"/>
              <a:buChar char=""/>
              <a:tabLst>
                <a:tab pos="298450" algn="l"/>
              </a:tabLst>
            </a:pPr>
            <a:r>
              <a:rPr sz="1800" spc="-45" dirty="0">
                <a:latin typeface="Tahoma"/>
                <a:cs typeface="Tahoma"/>
              </a:rPr>
              <a:t>P</a:t>
            </a:r>
            <a:r>
              <a:rPr sz="1800" dirty="0">
                <a:latin typeface="Tahoma"/>
                <a:cs typeface="Tahoma"/>
              </a:rPr>
              <a:t>atient</a:t>
            </a:r>
            <a:r>
              <a:rPr sz="1800" spc="2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moti</a:t>
            </a:r>
            <a:r>
              <a:rPr sz="1800" spc="-40" dirty="0">
                <a:latin typeface="Tahoma"/>
                <a:cs typeface="Tahoma"/>
              </a:rPr>
              <a:t>v</a:t>
            </a:r>
            <a:r>
              <a:rPr sz="1800" spc="-5" dirty="0">
                <a:latin typeface="Tahoma"/>
                <a:cs typeface="Tahoma"/>
              </a:rPr>
              <a:t>ation</a:t>
            </a:r>
            <a:r>
              <a:rPr sz="1800" spc="2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</a:t>
            </a:r>
            <a:r>
              <a:rPr sz="1800" spc="-10" dirty="0">
                <a:latin typeface="Tahoma"/>
                <a:cs typeface="Tahoma"/>
              </a:rPr>
              <a:t>n</a:t>
            </a:r>
            <a:r>
              <a:rPr sz="1800" spc="-5" dirty="0">
                <a:latin typeface="Tahoma"/>
                <a:cs typeface="Tahoma"/>
              </a:rPr>
              <a:t>d</a:t>
            </a:r>
            <a:r>
              <a:rPr sz="1800" spc="22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coexi</a:t>
            </a:r>
            <a:r>
              <a:rPr sz="1800" spc="5" dirty="0">
                <a:latin typeface="Tahoma"/>
                <a:cs typeface="Tahoma"/>
              </a:rPr>
              <a:t>s</a:t>
            </a:r>
            <a:r>
              <a:rPr sz="1800" spc="-10" dirty="0">
                <a:latin typeface="Tahoma"/>
                <a:cs typeface="Tahoma"/>
              </a:rPr>
              <a:t>tin</a:t>
            </a:r>
            <a:r>
              <a:rPr sz="1800" spc="-5" dirty="0">
                <a:latin typeface="Tahoma"/>
                <a:cs typeface="Tahoma"/>
              </a:rPr>
              <a:t>g</a:t>
            </a:r>
            <a:r>
              <a:rPr sz="1800" spc="22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health</a:t>
            </a:r>
            <a:r>
              <a:rPr sz="1800" spc="22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</a:t>
            </a:r>
            <a:r>
              <a:rPr sz="1800" spc="-10" dirty="0">
                <a:latin typeface="Tahoma"/>
                <a:cs typeface="Tahoma"/>
              </a:rPr>
              <a:t>n</a:t>
            </a:r>
            <a:r>
              <a:rPr sz="1800" spc="-5" dirty="0">
                <a:latin typeface="Tahoma"/>
                <a:cs typeface="Tahoma"/>
              </a:rPr>
              <a:t>d</a:t>
            </a:r>
            <a:r>
              <a:rPr sz="1800" spc="22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socia</a:t>
            </a:r>
            <a:r>
              <a:rPr sz="1800" dirty="0">
                <a:latin typeface="Tahoma"/>
                <a:cs typeface="Tahoma"/>
              </a:rPr>
              <a:t>l</a:t>
            </a:r>
            <a:r>
              <a:rPr sz="1800" spc="2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dirty="0">
                <a:latin typeface="Tahoma"/>
                <a:cs typeface="Tahoma"/>
              </a:rPr>
              <a:t>oblems</a:t>
            </a:r>
            <a:r>
              <a:rPr sz="1800" spc="2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dirty="0">
                <a:latin typeface="Tahoma"/>
                <a:cs typeface="Tahoma"/>
              </a:rPr>
              <a:t>e</a:t>
            </a:r>
            <a:r>
              <a:rPr sz="1800" spc="2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barriers</a:t>
            </a:r>
            <a:r>
              <a:rPr sz="1800" spc="22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to 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eceip</a:t>
            </a:r>
            <a:r>
              <a:rPr sz="1800" dirty="0">
                <a:latin typeface="Tahoma"/>
                <a:cs typeface="Tahoma"/>
              </a:rPr>
              <a:t>t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of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e</a:t>
            </a:r>
            <a:r>
              <a:rPr sz="1800" spc="-10" dirty="0">
                <a:latin typeface="Tahoma"/>
                <a:cs typeface="Tahoma"/>
              </a:rPr>
              <a:t>f</a:t>
            </a:r>
            <a:r>
              <a:rPr sz="1800" spc="-15" dirty="0">
                <a:latin typeface="Tahoma"/>
                <a:cs typeface="Tahoma"/>
              </a:rPr>
              <a:t>f</a:t>
            </a:r>
            <a:r>
              <a:rPr sz="1800" spc="-5" dirty="0">
                <a:latin typeface="Tahoma"/>
                <a:cs typeface="Tahoma"/>
              </a:rPr>
              <a:t>ecti</a:t>
            </a:r>
            <a:r>
              <a:rPr sz="1800" spc="-15" dirty="0">
                <a:latin typeface="Tahoma"/>
                <a:cs typeface="Tahoma"/>
              </a:rPr>
              <a:t>v</a:t>
            </a:r>
            <a:r>
              <a:rPr sz="1800" dirty="0">
                <a:latin typeface="Tahoma"/>
                <a:cs typeface="Tahoma"/>
              </a:rPr>
              <a:t>e</a:t>
            </a:r>
            <a:r>
              <a:rPr sz="1800" spc="-5" dirty="0">
                <a:latin typeface="Tahoma"/>
                <a:cs typeface="Tahoma"/>
              </a:rPr>
              <a:t> t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eatment.</a:t>
            </a:r>
            <a:endParaRPr sz="1800">
              <a:latin typeface="Tahoma"/>
              <a:cs typeface="Tahoma"/>
            </a:endParaRPr>
          </a:p>
          <a:p>
            <a:pPr marL="298450" marR="5080" indent="-285750" algn="just">
              <a:lnSpc>
                <a:spcPct val="150000"/>
              </a:lnSpc>
              <a:buFont typeface="Wingdings"/>
              <a:buChar char=""/>
              <a:tabLst>
                <a:tab pos="298450" algn="l"/>
              </a:tabLst>
            </a:pPr>
            <a:r>
              <a:rPr sz="1800" spc="-15" dirty="0">
                <a:latin typeface="Tahoma"/>
                <a:cs typeface="Tahoma"/>
              </a:rPr>
              <a:t>I</a:t>
            </a:r>
            <a:r>
              <a:rPr sz="1800" dirty="0">
                <a:latin typeface="Tahoma"/>
                <a:cs typeface="Tahoma"/>
              </a:rPr>
              <a:t>nteg</a:t>
            </a:r>
            <a:r>
              <a:rPr sz="1800" spc="-40" dirty="0">
                <a:latin typeface="Tahoma"/>
                <a:cs typeface="Tahoma"/>
              </a:rPr>
              <a:t>r</a:t>
            </a:r>
            <a:r>
              <a:rPr sz="1800" dirty="0">
                <a:latin typeface="Tahoma"/>
                <a:cs typeface="Tahoma"/>
              </a:rPr>
              <a:t>ated  </a:t>
            </a:r>
            <a:r>
              <a:rPr sz="1800" spc="-5" dirty="0">
                <a:latin typeface="Tahoma"/>
                <a:cs typeface="Tahoma"/>
              </a:rPr>
              <a:t>a</a:t>
            </a:r>
            <a:r>
              <a:rPr sz="1800" spc="-10" dirty="0">
                <a:latin typeface="Tahoma"/>
                <a:cs typeface="Tahoma"/>
              </a:rPr>
              <a:t>n</a:t>
            </a:r>
            <a:r>
              <a:rPr sz="1800" spc="-5" dirty="0">
                <a:latin typeface="Tahoma"/>
                <a:cs typeface="Tahoma"/>
              </a:rPr>
              <a:t>d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coo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dinated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 ca</a:t>
            </a:r>
            <a:r>
              <a:rPr sz="1800" spc="-20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</a:t>
            </a:r>
            <a:r>
              <a:rPr sz="1800" dirty="0">
                <a:latin typeface="Tahoma"/>
                <a:cs typeface="Tahoma"/>
              </a:rPr>
              <a:t>, 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whic</a:t>
            </a:r>
            <a:r>
              <a:rPr sz="1800" spc="-5" dirty="0">
                <a:latin typeface="Tahoma"/>
                <a:cs typeface="Tahoma"/>
              </a:rPr>
              <a:t>h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simu</a:t>
            </a:r>
            <a:r>
              <a:rPr sz="1800" spc="0" dirty="0">
                <a:latin typeface="Tahoma"/>
                <a:cs typeface="Tahoma"/>
              </a:rPr>
              <a:t>l</a:t>
            </a:r>
            <a:r>
              <a:rPr sz="1800" spc="-5" dirty="0">
                <a:latin typeface="Tahoma"/>
                <a:cs typeface="Tahoma"/>
              </a:rPr>
              <a:t>ta</a:t>
            </a:r>
            <a:r>
              <a:rPr sz="1800" spc="-10" dirty="0">
                <a:latin typeface="Tahoma"/>
                <a:cs typeface="Tahoma"/>
              </a:rPr>
              <a:t>n</a:t>
            </a:r>
            <a:r>
              <a:rPr sz="1800" spc="-5" dirty="0">
                <a:latin typeface="Tahoma"/>
                <a:cs typeface="Tahoma"/>
              </a:rPr>
              <a:t>eousl</a:t>
            </a:r>
            <a:r>
              <a:rPr sz="1800" dirty="0">
                <a:latin typeface="Tahoma"/>
                <a:cs typeface="Tahoma"/>
              </a:rPr>
              <a:t>y 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add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esse</a:t>
            </a:r>
            <a:r>
              <a:rPr sz="1800" dirty="0">
                <a:latin typeface="Tahoma"/>
                <a:cs typeface="Tahoma"/>
              </a:rPr>
              <a:t>s 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patient moti</a:t>
            </a:r>
            <a:r>
              <a:rPr sz="1800" spc="-40" dirty="0">
                <a:latin typeface="Tahoma"/>
                <a:cs typeface="Tahoma"/>
              </a:rPr>
              <a:t>v</a:t>
            </a:r>
            <a:r>
              <a:rPr sz="1800" spc="-5" dirty="0">
                <a:latin typeface="Tahoma"/>
                <a:cs typeface="Tahoma"/>
              </a:rPr>
              <a:t>ation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27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</a:t>
            </a:r>
            <a:r>
              <a:rPr sz="1800" spc="-10" dirty="0">
                <a:latin typeface="Tahoma"/>
                <a:cs typeface="Tahoma"/>
              </a:rPr>
              <a:t>n</a:t>
            </a:r>
            <a:r>
              <a:rPr sz="1800" spc="-5" dirty="0">
                <a:latin typeface="Tahoma"/>
                <a:cs typeface="Tahoma"/>
              </a:rPr>
              <a:t>d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2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needs </a:t>
            </a:r>
            <a:r>
              <a:rPr sz="1800" spc="-2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ac</a:t>
            </a:r>
            <a:r>
              <a:rPr sz="1800" spc="-20" dirty="0">
                <a:latin typeface="Tahoma"/>
                <a:cs typeface="Tahoma"/>
              </a:rPr>
              <a:t>r</a:t>
            </a:r>
            <a:r>
              <a:rPr sz="1800" dirty="0">
                <a:latin typeface="Tahoma"/>
                <a:cs typeface="Tahoma"/>
              </a:rPr>
              <a:t>oss </a:t>
            </a:r>
            <a:r>
              <a:rPr sz="1800" spc="-26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health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27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domains,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2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</a:t>
            </a:r>
            <a:r>
              <a:rPr sz="1800" spc="-15" dirty="0">
                <a:latin typeface="Tahoma"/>
                <a:cs typeface="Tahoma"/>
              </a:rPr>
              <a:t>ro</a:t>
            </a:r>
            <a:r>
              <a:rPr sz="1800" spc="-5" dirty="0">
                <a:latin typeface="Tahoma"/>
                <a:cs typeface="Tahoma"/>
              </a:rPr>
              <a:t>vide</a:t>
            </a:r>
            <a:r>
              <a:rPr sz="1800" dirty="0">
                <a:latin typeface="Tahoma"/>
                <a:cs typeface="Tahoma"/>
              </a:rPr>
              <a:t>s </a:t>
            </a:r>
            <a:r>
              <a:rPr sz="1800" spc="-254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e</a:t>
            </a:r>
            <a:r>
              <a:rPr sz="1800" spc="-10" dirty="0">
                <a:latin typeface="Tahoma"/>
                <a:cs typeface="Tahoma"/>
              </a:rPr>
              <a:t>f</a:t>
            </a:r>
            <a:r>
              <a:rPr sz="1800" spc="-5" dirty="0">
                <a:latin typeface="Tahoma"/>
                <a:cs typeface="Tahoma"/>
              </a:rPr>
              <a:t>ficaciou</a:t>
            </a:r>
            <a:r>
              <a:rPr sz="1800" dirty="0">
                <a:latin typeface="Tahoma"/>
                <a:cs typeface="Tahoma"/>
              </a:rPr>
              <a:t>s </a:t>
            </a:r>
            <a:r>
              <a:rPr sz="1800" spc="-25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addiction t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ea</a:t>
            </a:r>
            <a:r>
              <a:rPr sz="1800" spc="-10" dirty="0">
                <a:latin typeface="Tahoma"/>
                <a:cs typeface="Tahoma"/>
              </a:rPr>
              <a:t>t</a:t>
            </a:r>
            <a:r>
              <a:rPr sz="1800" dirty="0">
                <a:latin typeface="Tahoma"/>
                <a:cs typeface="Tahoma"/>
              </a:rPr>
              <a:t>men</a:t>
            </a:r>
            <a:r>
              <a:rPr sz="1800" spc="-10" dirty="0">
                <a:latin typeface="Tahoma"/>
                <a:cs typeface="Tahoma"/>
              </a:rPr>
              <a:t>t</a:t>
            </a:r>
            <a:r>
              <a:rPr sz="1800" dirty="0">
                <a:latin typeface="Tahoma"/>
                <a:cs typeface="Tahoma"/>
              </a:rPr>
              <a:t>s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</a:t>
            </a:r>
            <a:r>
              <a:rPr sz="1800" spc="-10" dirty="0">
                <a:latin typeface="Tahoma"/>
                <a:cs typeface="Tahoma"/>
              </a:rPr>
              <a:t>n</a:t>
            </a:r>
            <a:r>
              <a:rPr sz="1800" dirty="0">
                <a:latin typeface="Tahoma"/>
                <a:cs typeface="Tahoma"/>
              </a:rPr>
              <a:t>d </a:t>
            </a:r>
            <a:r>
              <a:rPr sz="1800" spc="-25" dirty="0">
                <a:latin typeface="Tahoma"/>
                <a:cs typeface="Tahoma"/>
              </a:rPr>
              <a:t>f</a:t>
            </a:r>
            <a:r>
              <a:rPr sz="1800" dirty="0">
                <a:latin typeface="Tahoma"/>
                <a:cs typeface="Tahoma"/>
              </a:rPr>
              <a:t>a</a:t>
            </a:r>
            <a:r>
              <a:rPr sz="1800" spc="-10" dirty="0">
                <a:latin typeface="Tahoma"/>
                <a:cs typeface="Tahoma"/>
              </a:rPr>
              <a:t>c</a:t>
            </a:r>
            <a:r>
              <a:rPr sz="1800" spc="-5" dirty="0">
                <a:latin typeface="Tahoma"/>
                <a:cs typeface="Tahoma"/>
              </a:rPr>
              <a:t>il</a:t>
            </a:r>
            <a:r>
              <a:rPr sz="1800" dirty="0">
                <a:latin typeface="Tahoma"/>
                <a:cs typeface="Tahoma"/>
              </a:rPr>
              <a:t>i</a:t>
            </a:r>
            <a:r>
              <a:rPr sz="1800" spc="-5" dirty="0">
                <a:latin typeface="Tahoma"/>
                <a:cs typeface="Tahoma"/>
              </a:rPr>
              <a:t>t</a:t>
            </a:r>
            <a:r>
              <a:rPr sz="1800" spc="-10" dirty="0">
                <a:latin typeface="Tahoma"/>
                <a:cs typeface="Tahoma"/>
              </a:rPr>
              <a:t>a</a:t>
            </a:r>
            <a:r>
              <a:rPr sz="1800" spc="-5" dirty="0">
                <a:latin typeface="Tahoma"/>
                <a:cs typeface="Tahoma"/>
              </a:rPr>
              <a:t>te</a:t>
            </a:r>
            <a:r>
              <a:rPr sz="1800" dirty="0">
                <a:latin typeface="Tahoma"/>
                <a:cs typeface="Tahoma"/>
              </a:rPr>
              <a:t>s </a:t>
            </a:r>
            <a:r>
              <a:rPr sz="1800" spc="-5" dirty="0">
                <a:latin typeface="Tahoma"/>
                <a:cs typeface="Tahoma"/>
              </a:rPr>
              <a:t>ef</a:t>
            </a:r>
            <a:r>
              <a:rPr sz="1800" spc="-25" dirty="0">
                <a:latin typeface="Tahoma"/>
                <a:cs typeface="Tahoma"/>
              </a:rPr>
              <a:t>f</a:t>
            </a:r>
            <a:r>
              <a:rPr sz="1800" spc="-5" dirty="0">
                <a:latin typeface="Tahoma"/>
                <a:cs typeface="Tahoma"/>
              </a:rPr>
              <a:t>ecti</a:t>
            </a:r>
            <a:r>
              <a:rPr sz="1800" spc="-20" dirty="0">
                <a:latin typeface="Tahoma"/>
                <a:cs typeface="Tahoma"/>
              </a:rPr>
              <a:t>v</a:t>
            </a:r>
            <a:r>
              <a:rPr sz="1800" dirty="0">
                <a:latin typeface="Tahoma"/>
                <a:cs typeface="Tahoma"/>
              </a:rPr>
              <a:t>e a</a:t>
            </a:r>
            <a:r>
              <a:rPr sz="1800" spc="-15" dirty="0">
                <a:latin typeface="Tahoma"/>
                <a:cs typeface="Tahoma"/>
              </a:rPr>
              <a:t>c</a:t>
            </a:r>
            <a:r>
              <a:rPr sz="1800" spc="-5" dirty="0">
                <a:latin typeface="Tahoma"/>
                <a:cs typeface="Tahoma"/>
              </a:rPr>
              <a:t>ces</a:t>
            </a:r>
            <a:r>
              <a:rPr sz="1800" dirty="0">
                <a:latin typeface="Tahoma"/>
                <a:cs typeface="Tahoma"/>
              </a:rPr>
              <a:t>s </a:t>
            </a:r>
            <a:r>
              <a:rPr sz="1800" spc="-5" dirty="0">
                <a:latin typeface="Tahoma"/>
                <a:cs typeface="Tahoma"/>
              </a:rPr>
              <a:t>t</a:t>
            </a:r>
            <a:r>
              <a:rPr sz="1800" dirty="0">
                <a:latin typeface="Tahoma"/>
                <a:cs typeface="Tahoma"/>
              </a:rPr>
              <a:t>o o</a:t>
            </a:r>
            <a:r>
              <a:rPr sz="1800" spc="-10" dirty="0">
                <a:latin typeface="Tahoma"/>
                <a:cs typeface="Tahoma"/>
              </a:rPr>
              <a:t>t</a:t>
            </a:r>
            <a:r>
              <a:rPr sz="1800" dirty="0">
                <a:latin typeface="Tahoma"/>
                <a:cs typeface="Tahoma"/>
              </a:rPr>
              <a:t>her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t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ea</a:t>
            </a:r>
            <a:r>
              <a:rPr sz="1800" spc="-10" dirty="0">
                <a:latin typeface="Tahoma"/>
                <a:cs typeface="Tahoma"/>
              </a:rPr>
              <a:t>t</a:t>
            </a:r>
            <a:r>
              <a:rPr sz="1800" dirty="0">
                <a:latin typeface="Tahoma"/>
                <a:cs typeface="Tahoma"/>
              </a:rPr>
              <a:t>men</a:t>
            </a:r>
            <a:r>
              <a:rPr sz="1800" spc="-10" dirty="0">
                <a:latin typeface="Tahoma"/>
                <a:cs typeface="Tahoma"/>
              </a:rPr>
              <a:t>t</a:t>
            </a:r>
            <a:r>
              <a:rPr sz="1800" dirty="0">
                <a:latin typeface="Tahoma"/>
                <a:cs typeface="Tahoma"/>
              </a:rPr>
              <a:t>.</a:t>
            </a:r>
            <a:endParaRPr sz="1800">
              <a:latin typeface="Tahoma"/>
              <a:cs typeface="Tahoma"/>
            </a:endParaRPr>
          </a:p>
          <a:p>
            <a:pPr marL="298450" marR="6350" indent="-285750" algn="just">
              <a:lnSpc>
                <a:spcPct val="150000"/>
              </a:lnSpc>
              <a:buFont typeface="Wingdings"/>
              <a:buChar char=""/>
              <a:tabLst>
                <a:tab pos="298450" algn="l"/>
              </a:tabLst>
            </a:pPr>
            <a:r>
              <a:rPr sz="1800" spc="-5" dirty="0">
                <a:latin typeface="Tahoma"/>
                <a:cs typeface="Tahoma"/>
              </a:rPr>
              <a:t>This</a:t>
            </a:r>
            <a:r>
              <a:rPr sz="1800" spc="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integ</a:t>
            </a:r>
            <a:r>
              <a:rPr sz="1800" spc="-35" dirty="0">
                <a:latin typeface="Tahoma"/>
                <a:cs typeface="Tahoma"/>
              </a:rPr>
              <a:t>r</a:t>
            </a:r>
            <a:r>
              <a:rPr sz="1800" dirty="0">
                <a:latin typeface="Tahoma"/>
                <a:cs typeface="Tahoma"/>
              </a:rPr>
              <a:t>ated</a:t>
            </a:r>
            <a:r>
              <a:rPr sz="1800" spc="3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ca</a:t>
            </a:r>
            <a:r>
              <a:rPr sz="1800" spc="-20" dirty="0">
                <a:latin typeface="Tahoma"/>
                <a:cs typeface="Tahoma"/>
              </a:rPr>
              <a:t>r</a:t>
            </a:r>
            <a:r>
              <a:rPr sz="1800" dirty="0">
                <a:latin typeface="Tahoma"/>
                <a:cs typeface="Tahoma"/>
              </a:rPr>
              <a:t>e</a:t>
            </a:r>
            <a:r>
              <a:rPr sz="1800" spc="3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m</a:t>
            </a:r>
            <a:r>
              <a:rPr sz="1800" spc="-20" dirty="0">
                <a:latin typeface="Tahoma"/>
                <a:cs typeface="Tahoma"/>
              </a:rPr>
              <a:t>a</a:t>
            </a:r>
            <a:r>
              <a:rPr sz="1800" dirty="0">
                <a:latin typeface="Tahoma"/>
                <a:cs typeface="Tahoma"/>
              </a:rPr>
              <a:t>y</a:t>
            </a:r>
            <a:r>
              <a:rPr sz="1800" spc="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inc</a:t>
            </a:r>
            <a:r>
              <a:rPr sz="1800" spc="-20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eas</a:t>
            </a:r>
            <a:r>
              <a:rPr sz="1800" dirty="0">
                <a:latin typeface="Tahoma"/>
                <a:cs typeface="Tahoma"/>
              </a:rPr>
              <a:t>e</a:t>
            </a:r>
            <a:r>
              <a:rPr sz="1800" spc="3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th</a:t>
            </a:r>
            <a:r>
              <a:rPr sz="1800" dirty="0">
                <a:latin typeface="Tahoma"/>
                <a:cs typeface="Tahoma"/>
              </a:rPr>
              <a:t>e</a:t>
            </a:r>
            <a:r>
              <a:rPr sz="1800" spc="3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li</a:t>
            </a:r>
            <a:r>
              <a:rPr sz="1800" spc="-25" dirty="0">
                <a:latin typeface="Tahoma"/>
                <a:cs typeface="Tahoma"/>
              </a:rPr>
              <a:t>k</a:t>
            </a:r>
            <a:r>
              <a:rPr sz="1800" spc="-10" dirty="0">
                <a:latin typeface="Tahoma"/>
                <a:cs typeface="Tahoma"/>
              </a:rPr>
              <a:t>elihoo</a:t>
            </a:r>
            <a:r>
              <a:rPr sz="1800" spc="-5" dirty="0">
                <a:latin typeface="Tahoma"/>
                <a:cs typeface="Tahoma"/>
              </a:rPr>
              <a:t>d</a:t>
            </a:r>
            <a:r>
              <a:rPr sz="1800" spc="4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th</a:t>
            </a:r>
            <a:r>
              <a:rPr sz="1800" spc="-10" dirty="0">
                <a:latin typeface="Tahoma"/>
                <a:cs typeface="Tahoma"/>
              </a:rPr>
              <a:t>a</a:t>
            </a:r>
            <a:r>
              <a:rPr sz="1800" dirty="0">
                <a:latin typeface="Tahoma"/>
                <a:cs typeface="Tahoma"/>
              </a:rPr>
              <a:t>t</a:t>
            </a:r>
            <a:r>
              <a:rPr sz="1800" spc="3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ca</a:t>
            </a:r>
            <a:r>
              <a:rPr sz="1800" spc="-20" dirty="0">
                <a:latin typeface="Tahoma"/>
                <a:cs typeface="Tahoma"/>
              </a:rPr>
              <a:t>r</a:t>
            </a:r>
            <a:r>
              <a:rPr sz="1800" dirty="0">
                <a:latin typeface="Tahoma"/>
                <a:cs typeface="Tahoma"/>
              </a:rPr>
              <a:t>e</a:t>
            </a:r>
            <a:r>
              <a:rPr sz="1800" spc="3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is</a:t>
            </a:r>
            <a:r>
              <a:rPr sz="1800" spc="35" dirty="0">
                <a:latin typeface="Tahoma"/>
                <a:cs typeface="Tahoma"/>
              </a:rPr>
              <a:t> 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ecei</a:t>
            </a:r>
            <a:r>
              <a:rPr sz="1800" spc="-15" dirty="0">
                <a:latin typeface="Tahoma"/>
                <a:cs typeface="Tahoma"/>
              </a:rPr>
              <a:t>v</a:t>
            </a:r>
            <a:r>
              <a:rPr sz="1800" spc="-5" dirty="0">
                <a:latin typeface="Tahoma"/>
                <a:cs typeface="Tahoma"/>
              </a:rPr>
              <a:t>e</a:t>
            </a:r>
            <a:r>
              <a:rPr sz="1800" dirty="0">
                <a:latin typeface="Tahoma"/>
                <a:cs typeface="Tahoma"/>
              </a:rPr>
              <a:t>d</a:t>
            </a:r>
            <a:r>
              <a:rPr sz="1800" spc="3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</a:t>
            </a:r>
            <a:r>
              <a:rPr sz="1800" spc="-10" dirty="0">
                <a:latin typeface="Tahoma"/>
                <a:cs typeface="Tahoma"/>
              </a:rPr>
              <a:t>n</a:t>
            </a:r>
            <a:r>
              <a:rPr sz="1800" spc="-5" dirty="0">
                <a:latin typeface="Tahoma"/>
                <a:cs typeface="Tahoma"/>
              </a:rPr>
              <a:t>d</a:t>
            </a:r>
            <a:r>
              <a:rPr sz="1800" spc="3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th</a:t>
            </a:r>
            <a:r>
              <a:rPr sz="1800" spc="-10" dirty="0">
                <a:latin typeface="Tahoma"/>
                <a:cs typeface="Tahoma"/>
              </a:rPr>
              <a:t>a</a:t>
            </a:r>
            <a:r>
              <a:rPr sz="1800" dirty="0">
                <a:latin typeface="Tahoma"/>
                <a:cs typeface="Tahoma"/>
              </a:rPr>
              <a:t>t </a:t>
            </a:r>
            <a:r>
              <a:rPr sz="1800" spc="-5" dirty="0">
                <a:latin typeface="Tahoma"/>
                <a:cs typeface="Tahoma"/>
              </a:rPr>
              <a:t>addictio</a:t>
            </a:r>
            <a:r>
              <a:rPr sz="1800" spc="-10" dirty="0">
                <a:latin typeface="Tahoma"/>
                <a:cs typeface="Tahoma"/>
              </a:rPr>
              <a:t>n</a:t>
            </a:r>
            <a:r>
              <a:rPr sz="1800" dirty="0">
                <a:latin typeface="Tahoma"/>
                <a:cs typeface="Tahoma"/>
              </a:rPr>
              <a:t>-</a:t>
            </a:r>
            <a:r>
              <a:rPr sz="1800" spc="-15" dirty="0">
                <a:latin typeface="Tahoma"/>
                <a:cs typeface="Tahoma"/>
              </a:rPr>
              <a:t>r</a:t>
            </a:r>
            <a:r>
              <a:rPr sz="1800" spc="-5" dirty="0">
                <a:latin typeface="Tahoma"/>
                <a:cs typeface="Tahoma"/>
              </a:rPr>
              <a:t>elate</a:t>
            </a:r>
            <a:r>
              <a:rPr sz="1800" dirty="0">
                <a:latin typeface="Tahoma"/>
                <a:cs typeface="Tahoma"/>
              </a:rPr>
              <a:t>d</a:t>
            </a:r>
            <a:r>
              <a:rPr sz="1800" spc="2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a</a:t>
            </a:r>
            <a:r>
              <a:rPr sz="1800" spc="-10" dirty="0">
                <a:latin typeface="Tahoma"/>
                <a:cs typeface="Tahoma"/>
              </a:rPr>
              <a:t>n</a:t>
            </a:r>
            <a:r>
              <a:rPr sz="1800" spc="-5" dirty="0">
                <a:latin typeface="Tahoma"/>
                <a:cs typeface="Tahoma"/>
              </a:rPr>
              <a:t>d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other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clinica</a:t>
            </a:r>
            <a:r>
              <a:rPr sz="1800" spc="-5" dirty="0">
                <a:latin typeface="Tahoma"/>
                <a:cs typeface="Tahoma"/>
              </a:rPr>
              <a:t>l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out</a:t>
            </a:r>
            <a:r>
              <a:rPr sz="1800" spc="-10" dirty="0">
                <a:latin typeface="Tahoma"/>
                <a:cs typeface="Tahoma"/>
              </a:rPr>
              <a:t>c</a:t>
            </a:r>
            <a:r>
              <a:rPr sz="1800" dirty="0">
                <a:latin typeface="Tahoma"/>
                <a:cs typeface="Tahoma"/>
              </a:rPr>
              <a:t>omes</a:t>
            </a:r>
            <a:r>
              <a:rPr sz="1800" spc="-5" dirty="0">
                <a:latin typeface="Tahoma"/>
                <a:cs typeface="Tahoma"/>
              </a:rPr>
              <a:t> imp</a:t>
            </a:r>
            <a:r>
              <a:rPr sz="1800" spc="-15" dirty="0">
                <a:latin typeface="Tahoma"/>
                <a:cs typeface="Tahoma"/>
              </a:rPr>
              <a:t>rov</a:t>
            </a:r>
            <a:r>
              <a:rPr sz="1800" spc="-5" dirty="0">
                <a:latin typeface="Tahoma"/>
                <a:cs typeface="Tahoma"/>
              </a:rPr>
              <a:t>e.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7025" rIns="0" bIns="0" rtlCol="0">
            <a:spAutoFit/>
          </a:bodyPr>
          <a:lstStyle/>
          <a:p>
            <a:pPr marL="39370">
              <a:lnSpc>
                <a:spcPct val="100000"/>
              </a:lnSpc>
            </a:pPr>
            <a:r>
              <a:rPr spc="-10" dirty="0"/>
              <a:t>Subst</a:t>
            </a:r>
            <a:r>
              <a:rPr spc="-5" dirty="0"/>
              <a:t>ance</a:t>
            </a:r>
            <a:r>
              <a:rPr spc="-15" dirty="0"/>
              <a:t> </a:t>
            </a:r>
            <a:r>
              <a:rPr spc="-10" dirty="0"/>
              <a:t>de</a:t>
            </a:r>
            <a:r>
              <a:rPr dirty="0"/>
              <a:t>p</a:t>
            </a:r>
            <a:r>
              <a:rPr spc="-5" dirty="0"/>
              <a:t>endence</a:t>
            </a:r>
            <a:r>
              <a:rPr dirty="0"/>
              <a:t> </a:t>
            </a:r>
            <a:r>
              <a:rPr spc="-5" dirty="0"/>
              <a:t>: </a:t>
            </a:r>
            <a:r>
              <a:rPr spc="-10" dirty="0"/>
              <a:t>Chroni</a:t>
            </a:r>
            <a:r>
              <a:rPr spc="-5" dirty="0"/>
              <a:t>c</a:t>
            </a:r>
            <a:r>
              <a:rPr dirty="0"/>
              <a:t> </a:t>
            </a:r>
            <a:r>
              <a:rPr spc="-10" dirty="0"/>
              <a:t>Condition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9259" y="1350264"/>
            <a:ext cx="8151495" cy="4882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2000" spc="-5" dirty="0">
                <a:latin typeface="Tahoma"/>
                <a:cs typeface="Tahoma"/>
              </a:rPr>
              <a:t>Ch</a:t>
            </a:r>
            <a:r>
              <a:rPr sz="2000" spc="-20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onic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Ca</a:t>
            </a:r>
            <a:r>
              <a:rPr sz="2000" spc="-20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e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Model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12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(CCM)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114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is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a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95" dirty="0"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patien</a:t>
            </a:r>
            <a:r>
              <a:rPr sz="2000" spc="-50" dirty="0">
                <a:solidFill>
                  <a:srgbClr val="0033CC"/>
                </a:solidFill>
                <a:latin typeface="Tahoma"/>
                <a:cs typeface="Tahoma"/>
              </a:rPr>
              <a:t>t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-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cente</a:t>
            </a:r>
            <a:r>
              <a:rPr sz="2000" spc="-15" dirty="0">
                <a:solidFill>
                  <a:srgbClr val="0033CC"/>
                </a:solidFill>
                <a:latin typeface="Tahoma"/>
                <a:cs typeface="Tahoma"/>
              </a:rPr>
              <a:t>r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e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d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1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model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1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of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ca</a:t>
            </a:r>
            <a:r>
              <a:rPr sz="2000" spc="-15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e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10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that </a:t>
            </a:r>
            <a:r>
              <a:rPr sz="2000" spc="-5" dirty="0">
                <a:latin typeface="Tahoma"/>
                <a:cs typeface="Tahoma"/>
              </a:rPr>
              <a:t>i</a:t>
            </a:r>
            <a:r>
              <a:rPr sz="2000" spc="-25" dirty="0">
                <a:latin typeface="Tahoma"/>
                <a:cs typeface="Tahoma"/>
              </a:rPr>
              <a:t>nv</a:t>
            </a:r>
            <a:r>
              <a:rPr sz="2000" spc="-5" dirty="0">
                <a:latin typeface="Tahoma"/>
                <a:cs typeface="Tahoma"/>
              </a:rPr>
              <a:t>ol</a:t>
            </a:r>
            <a:r>
              <a:rPr sz="2000" spc="-25" dirty="0">
                <a:latin typeface="Tahoma"/>
                <a:cs typeface="Tahoma"/>
              </a:rPr>
              <a:t>v</a:t>
            </a:r>
            <a:r>
              <a:rPr sz="2000" spc="-10" dirty="0">
                <a:latin typeface="Tahoma"/>
                <a:cs typeface="Tahoma"/>
              </a:rPr>
              <a:t>e</a:t>
            </a:r>
            <a:r>
              <a:rPr sz="2000" spc="-5" dirty="0">
                <a:latin typeface="Tahoma"/>
                <a:cs typeface="Tahoma"/>
              </a:rPr>
              <a:t>s</a:t>
            </a:r>
            <a:r>
              <a:rPr sz="2000" spc="180" dirty="0"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longitudinal</a:t>
            </a:r>
            <a:r>
              <a:rPr sz="2000" spc="16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ca</a:t>
            </a:r>
            <a:r>
              <a:rPr sz="2000" spc="-15" dirty="0">
                <a:solidFill>
                  <a:srgbClr val="0033CC"/>
                </a:solidFill>
                <a:latin typeface="Tahoma"/>
                <a:cs typeface="Tahoma"/>
              </a:rPr>
              <a:t>r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e</a:t>
            </a:r>
            <a:r>
              <a:rPr sz="2000" spc="18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deli</a:t>
            </a:r>
            <a:r>
              <a:rPr sz="2000" spc="-30" dirty="0">
                <a:solidFill>
                  <a:srgbClr val="0033CC"/>
                </a:solidFill>
                <a:latin typeface="Tahoma"/>
                <a:cs typeface="Tahoma"/>
              </a:rPr>
              <a:t>v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er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y</a:t>
            </a:r>
            <a:r>
              <a:rPr sz="2000" spc="-5" dirty="0">
                <a:latin typeface="Tahoma"/>
                <a:cs typeface="Tahoma"/>
              </a:rPr>
              <a:t>;</a:t>
            </a:r>
            <a:r>
              <a:rPr sz="2000" spc="175" dirty="0"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integ</a:t>
            </a:r>
            <a:r>
              <a:rPr sz="2000" spc="-50" dirty="0">
                <a:solidFill>
                  <a:srgbClr val="0033CC"/>
                </a:solidFill>
                <a:latin typeface="Tahoma"/>
                <a:cs typeface="Tahoma"/>
              </a:rPr>
              <a:t>r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ated,</a:t>
            </a:r>
            <a:r>
              <a:rPr sz="2000" spc="175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and</a:t>
            </a:r>
            <a:r>
              <a:rPr sz="2000" spc="175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coor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dinated</a:t>
            </a:r>
            <a:r>
              <a:rPr sz="2000" spc="17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primary medical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2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and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3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specia</a:t>
            </a:r>
            <a:r>
              <a:rPr sz="2000" spc="0" dirty="0">
                <a:solidFill>
                  <a:srgbClr val="0033CC"/>
                </a:solidFill>
                <a:latin typeface="Tahoma"/>
                <a:cs typeface="Tahoma"/>
              </a:rPr>
              <a:t>l</a:t>
            </a:r>
            <a:r>
              <a:rPr sz="2000" spc="-25" dirty="0">
                <a:solidFill>
                  <a:srgbClr val="0033CC"/>
                </a:solidFill>
                <a:latin typeface="Tahoma"/>
                <a:cs typeface="Tahoma"/>
              </a:rPr>
              <a:t>t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y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2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ca</a:t>
            </a:r>
            <a:r>
              <a:rPr sz="2000" spc="-15" dirty="0">
                <a:solidFill>
                  <a:srgbClr val="0033CC"/>
                </a:solidFill>
                <a:latin typeface="Tahoma"/>
                <a:cs typeface="Tahoma"/>
              </a:rPr>
              <a:t>r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e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;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3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patient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1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and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3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clinicia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n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4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education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;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45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explicit evidenc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e-based 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ca</a:t>
            </a:r>
            <a:r>
              <a:rPr sz="2000" spc="-15" dirty="0">
                <a:solidFill>
                  <a:srgbClr val="0033CC"/>
                </a:solidFill>
                <a:latin typeface="Tahoma"/>
                <a:cs typeface="Tahoma"/>
              </a:rPr>
              <a:t>r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e plans; and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exper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t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ca</a:t>
            </a:r>
            <a:r>
              <a:rPr sz="2000" spc="-20" dirty="0">
                <a:solidFill>
                  <a:srgbClr val="0033CC"/>
                </a:solidFill>
                <a:latin typeface="Tahoma"/>
                <a:cs typeface="Tahoma"/>
              </a:rPr>
              <a:t>r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e </a:t>
            </a:r>
            <a:r>
              <a:rPr sz="2000" spc="-15" dirty="0">
                <a:solidFill>
                  <a:srgbClr val="0033CC"/>
                </a:solidFill>
                <a:latin typeface="Tahoma"/>
                <a:cs typeface="Tahoma"/>
              </a:rPr>
              <a:t>a</a:t>
            </a:r>
            <a:r>
              <a:rPr sz="2000" spc="-45" dirty="0">
                <a:solidFill>
                  <a:srgbClr val="0033CC"/>
                </a:solidFill>
                <a:latin typeface="Tahoma"/>
                <a:cs typeface="Tahoma"/>
              </a:rPr>
              <a:t>v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ailabil</a:t>
            </a:r>
            <a:r>
              <a:rPr sz="2000" spc="0" dirty="0">
                <a:solidFill>
                  <a:srgbClr val="0033CC"/>
                </a:solidFill>
                <a:latin typeface="Tahoma"/>
                <a:cs typeface="Tahoma"/>
              </a:rPr>
              <a:t>i</a:t>
            </a:r>
            <a:r>
              <a:rPr sz="2000" spc="-25" dirty="0">
                <a:solidFill>
                  <a:srgbClr val="0033CC"/>
                </a:solidFill>
                <a:latin typeface="Tahoma"/>
                <a:cs typeface="Tahoma"/>
              </a:rPr>
              <a:t>t</a:t>
            </a:r>
            <a:r>
              <a:rPr sz="2000" spc="-170" dirty="0">
                <a:solidFill>
                  <a:srgbClr val="0033CC"/>
                </a:solidFill>
                <a:latin typeface="Tahoma"/>
                <a:cs typeface="Tahoma"/>
              </a:rPr>
              <a:t>y</a:t>
            </a:r>
            <a:r>
              <a:rPr sz="2000" spc="-5" dirty="0">
                <a:latin typeface="Tahoma"/>
                <a:cs typeface="Tahoma"/>
              </a:rPr>
              <a:t>.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spc="-5" dirty="0">
                <a:latin typeface="Tahoma"/>
                <a:cs typeface="Tahoma"/>
              </a:rPr>
              <a:t>The </a:t>
            </a:r>
            <a:r>
              <a:rPr sz="2000" spc="-20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mode</a:t>
            </a:r>
            <a:r>
              <a:rPr sz="2000" spc="-10" dirty="0">
                <a:latin typeface="Tahoma"/>
                <a:cs typeface="Tahoma"/>
              </a:rPr>
              <a:t>l</a:t>
            </a:r>
            <a:r>
              <a:rPr sz="2000" spc="-5" dirty="0">
                <a:latin typeface="Tahoma"/>
                <a:cs typeface="Tahoma"/>
              </a:rPr>
              <a:t>,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20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incorpo</a:t>
            </a:r>
            <a:r>
              <a:rPr sz="2000" spc="-45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ating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190" dirty="0"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mental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2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health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2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and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95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specia</a:t>
            </a:r>
            <a:r>
              <a:rPr sz="2000" spc="0" dirty="0">
                <a:solidFill>
                  <a:srgbClr val="0033CC"/>
                </a:solidFill>
                <a:latin typeface="Tahoma"/>
                <a:cs typeface="Tahoma"/>
              </a:rPr>
              <a:t>l</a:t>
            </a:r>
            <a:r>
              <a:rPr sz="2000" spc="-25" dirty="0">
                <a:solidFill>
                  <a:srgbClr val="0033CC"/>
                </a:solidFill>
                <a:latin typeface="Tahoma"/>
                <a:cs typeface="Tahoma"/>
              </a:rPr>
              <a:t>t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y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2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0033CC"/>
                </a:solidFill>
                <a:latin typeface="Tahoma"/>
                <a:cs typeface="Tahoma"/>
              </a:rPr>
              <a:t>addiction</a:t>
            </a:r>
            <a:r>
              <a:rPr sz="2000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95" dirty="0">
                <a:solidFill>
                  <a:srgbClr val="0033CC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33CC"/>
                </a:solidFill>
                <a:latin typeface="Tahoma"/>
                <a:cs typeface="Tahoma"/>
              </a:rPr>
              <a:t>ca</a:t>
            </a:r>
            <a:r>
              <a:rPr sz="2000" spc="-15" dirty="0">
                <a:solidFill>
                  <a:srgbClr val="0033CC"/>
                </a:solidFill>
                <a:latin typeface="Tahoma"/>
                <a:cs typeface="Tahoma"/>
              </a:rPr>
              <a:t>r</a:t>
            </a:r>
            <a:r>
              <a:rPr sz="2000" spc="0" dirty="0">
                <a:solidFill>
                  <a:srgbClr val="0033CC"/>
                </a:solidFill>
                <a:latin typeface="Tahoma"/>
                <a:cs typeface="Tahoma"/>
              </a:rPr>
              <a:t>e</a:t>
            </a:r>
            <a:r>
              <a:rPr sz="2000" spc="-5" dirty="0">
                <a:latin typeface="Tahoma"/>
                <a:cs typeface="Tahoma"/>
              </a:rPr>
              <a:t>, holds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5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p</a:t>
            </a:r>
            <a:r>
              <a:rPr sz="2000" spc="-20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omise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65" dirty="0">
                <a:latin typeface="Tahoma"/>
                <a:cs typeface="Tahoma"/>
              </a:rPr>
              <a:t> </a:t>
            </a:r>
            <a:r>
              <a:rPr sz="2000" spc="-20" dirty="0">
                <a:latin typeface="Tahoma"/>
                <a:cs typeface="Tahoma"/>
              </a:rPr>
              <a:t>f</a:t>
            </a:r>
            <a:r>
              <a:rPr sz="2000" spc="-5" dirty="0">
                <a:latin typeface="Tahoma"/>
                <a:cs typeface="Tahoma"/>
              </a:rPr>
              <a:t>or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5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imp</a:t>
            </a:r>
            <a:r>
              <a:rPr sz="2000" spc="-20" dirty="0">
                <a:latin typeface="Tahoma"/>
                <a:cs typeface="Tahoma"/>
              </a:rPr>
              <a:t>r</a:t>
            </a:r>
            <a:r>
              <a:rPr sz="2000" spc="-15" dirty="0">
                <a:latin typeface="Tahoma"/>
                <a:cs typeface="Tahoma"/>
              </a:rPr>
              <a:t>o</a:t>
            </a:r>
            <a:r>
              <a:rPr sz="2000" spc="-10" dirty="0">
                <a:latin typeface="Tahoma"/>
                <a:cs typeface="Tahoma"/>
              </a:rPr>
              <a:t>vin</a:t>
            </a:r>
            <a:r>
              <a:rPr sz="2000" spc="-5" dirty="0">
                <a:latin typeface="Tahoma"/>
                <a:cs typeface="Tahoma"/>
              </a:rPr>
              <a:t>g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6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ca</a:t>
            </a:r>
            <a:r>
              <a:rPr sz="2000" spc="-15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e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55" dirty="0">
                <a:latin typeface="Tahoma"/>
                <a:cs typeface="Tahoma"/>
              </a:rPr>
              <a:t> </a:t>
            </a:r>
            <a:r>
              <a:rPr sz="2000" spc="-20" dirty="0">
                <a:latin typeface="Tahoma"/>
                <a:cs typeface="Tahoma"/>
              </a:rPr>
              <a:t>f</a:t>
            </a:r>
            <a:r>
              <a:rPr sz="2000" spc="-5" dirty="0">
                <a:latin typeface="Tahoma"/>
                <a:cs typeface="Tahoma"/>
              </a:rPr>
              <a:t>or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6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patients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4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wit</a:t>
            </a:r>
            <a:r>
              <a:rPr sz="2000" spc="-5" dirty="0">
                <a:latin typeface="Tahoma"/>
                <a:cs typeface="Tahoma"/>
              </a:rPr>
              <a:t>h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7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sub</a:t>
            </a:r>
            <a:r>
              <a:rPr sz="2000" dirty="0">
                <a:latin typeface="Tahoma"/>
                <a:cs typeface="Tahoma"/>
              </a:rPr>
              <a:t>s</a:t>
            </a:r>
            <a:r>
              <a:rPr sz="2000" spc="-10" dirty="0">
                <a:latin typeface="Tahoma"/>
                <a:cs typeface="Tahoma"/>
              </a:rPr>
              <a:t>tance </a:t>
            </a:r>
            <a:r>
              <a:rPr sz="2000" spc="-5" dirty="0">
                <a:latin typeface="Tahoma"/>
                <a:cs typeface="Tahoma"/>
              </a:rPr>
              <a:t>dependence</a:t>
            </a:r>
            <a:r>
              <a:rPr sz="2000" spc="-1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wh</a:t>
            </a:r>
            <a:r>
              <a:rPr sz="2000" spc="-5" dirty="0">
                <a:latin typeface="Tahoma"/>
                <a:cs typeface="Tahoma"/>
              </a:rPr>
              <a:t>o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often </a:t>
            </a:r>
            <a:r>
              <a:rPr sz="2000" spc="-15" dirty="0">
                <a:latin typeface="Tahoma"/>
                <a:cs typeface="Tahoma"/>
              </a:rPr>
              <a:t>r</a:t>
            </a:r>
            <a:r>
              <a:rPr sz="2000" spc="-10" dirty="0">
                <a:latin typeface="Tahoma"/>
                <a:cs typeface="Tahoma"/>
              </a:rPr>
              <a:t>ecei</a:t>
            </a:r>
            <a:r>
              <a:rPr sz="2000" spc="-25" dirty="0">
                <a:latin typeface="Tahoma"/>
                <a:cs typeface="Tahoma"/>
              </a:rPr>
              <a:t>v</a:t>
            </a:r>
            <a:r>
              <a:rPr sz="2000" spc="-5" dirty="0">
                <a:latin typeface="Tahoma"/>
                <a:cs typeface="Tahoma"/>
              </a:rPr>
              <a:t>e</a:t>
            </a:r>
            <a:r>
              <a:rPr sz="2000" spc="1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no </a:t>
            </a:r>
            <a:r>
              <a:rPr sz="2000" spc="-10" dirty="0">
                <a:latin typeface="Tahoma"/>
                <a:cs typeface="Tahoma"/>
              </a:rPr>
              <a:t>ca</a:t>
            </a:r>
            <a:r>
              <a:rPr sz="2000" spc="-15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e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or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15" dirty="0">
                <a:latin typeface="Tahoma"/>
                <a:cs typeface="Tahoma"/>
              </a:rPr>
              <a:t>f</a:t>
            </a:r>
            <a:r>
              <a:rPr sz="2000" spc="-40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agmented ine</a:t>
            </a:r>
            <a:r>
              <a:rPr sz="2000" spc="-25" dirty="0">
                <a:latin typeface="Tahoma"/>
                <a:cs typeface="Tahoma"/>
              </a:rPr>
              <a:t>f</a:t>
            </a:r>
            <a:r>
              <a:rPr sz="2000" spc="-20" dirty="0">
                <a:latin typeface="Tahoma"/>
                <a:cs typeface="Tahoma"/>
              </a:rPr>
              <a:t>f</a:t>
            </a:r>
            <a:r>
              <a:rPr sz="2000" spc="-10" dirty="0">
                <a:latin typeface="Tahoma"/>
                <a:cs typeface="Tahoma"/>
              </a:rPr>
              <a:t>ecti</a:t>
            </a:r>
            <a:r>
              <a:rPr sz="2000" spc="-25" dirty="0">
                <a:latin typeface="Tahoma"/>
                <a:cs typeface="Tahoma"/>
              </a:rPr>
              <a:t>v</a:t>
            </a:r>
            <a:r>
              <a:rPr sz="2000" spc="-5" dirty="0">
                <a:latin typeface="Tahoma"/>
                <a:cs typeface="Tahoma"/>
              </a:rPr>
              <a:t>e</a:t>
            </a:r>
            <a:r>
              <a:rPr sz="2000" spc="2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ca</a:t>
            </a:r>
            <a:r>
              <a:rPr sz="2000" spc="-15" dirty="0">
                <a:latin typeface="Tahoma"/>
                <a:cs typeface="Tahoma"/>
              </a:rPr>
              <a:t>r</a:t>
            </a:r>
            <a:r>
              <a:rPr sz="2000" spc="-10" dirty="0">
                <a:latin typeface="Tahoma"/>
                <a:cs typeface="Tahoma"/>
              </a:rPr>
              <a:t>e.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spc="-5" dirty="0">
                <a:latin typeface="Tahoma"/>
                <a:cs typeface="Tahoma"/>
              </a:rPr>
              <a:t>The </a:t>
            </a:r>
            <a:r>
              <a:rPr sz="2000" spc="204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CCM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21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model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204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goes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204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be</a:t>
            </a:r>
            <a:r>
              <a:rPr sz="2000" spc="-25" dirty="0">
                <a:latin typeface="Tahoma"/>
                <a:cs typeface="Tahoma"/>
              </a:rPr>
              <a:t>y</a:t>
            </a:r>
            <a:r>
              <a:rPr sz="2000" spc="-5" dirty="0">
                <a:latin typeface="Tahoma"/>
                <a:cs typeface="Tahoma"/>
              </a:rPr>
              <a:t>ond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21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integ</a:t>
            </a:r>
            <a:r>
              <a:rPr sz="2000" spc="-50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ated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204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ca</a:t>
            </a:r>
            <a:r>
              <a:rPr sz="2000" spc="-5" dirty="0">
                <a:latin typeface="Tahoma"/>
                <a:cs typeface="Tahoma"/>
              </a:rPr>
              <a:t>se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204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management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204" dirty="0">
                <a:latin typeface="Tahoma"/>
                <a:cs typeface="Tahoma"/>
              </a:rPr>
              <a:t> </a:t>
            </a:r>
            <a:r>
              <a:rPr sz="2000" spc="-15" dirty="0">
                <a:latin typeface="Tahoma"/>
                <a:cs typeface="Tahoma"/>
              </a:rPr>
              <a:t>b</a:t>
            </a:r>
            <a:r>
              <a:rPr sz="2000" spc="-5" dirty="0">
                <a:latin typeface="Tahoma"/>
                <a:cs typeface="Tahoma"/>
              </a:rPr>
              <a:t>y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21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a p</a:t>
            </a:r>
            <a:r>
              <a:rPr sz="2000" spc="-20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o</a:t>
            </a:r>
            <a:r>
              <a:rPr sz="2000" spc="-25" dirty="0">
                <a:latin typeface="Tahoma"/>
                <a:cs typeface="Tahoma"/>
              </a:rPr>
              <a:t>f</a:t>
            </a:r>
            <a:r>
              <a:rPr sz="2000" spc="-10" dirty="0">
                <a:latin typeface="Tahoma"/>
                <a:cs typeface="Tahoma"/>
              </a:rPr>
              <a:t>ession</a:t>
            </a:r>
            <a:r>
              <a:rPr sz="2000" dirty="0">
                <a:latin typeface="Tahoma"/>
                <a:cs typeface="Tahoma"/>
              </a:rPr>
              <a:t>a</a:t>
            </a:r>
            <a:r>
              <a:rPr sz="2000" spc="-5" dirty="0">
                <a:latin typeface="Tahoma"/>
                <a:cs typeface="Tahoma"/>
              </a:rPr>
              <a:t>l,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16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co</a:t>
            </a:r>
            <a:r>
              <a:rPr sz="2000" dirty="0">
                <a:latin typeface="Tahoma"/>
                <a:cs typeface="Tahoma"/>
              </a:rPr>
              <a:t>l</a:t>
            </a:r>
            <a:r>
              <a:rPr sz="2000" spc="-5" dirty="0">
                <a:latin typeface="Tahoma"/>
                <a:cs typeface="Tahoma"/>
              </a:rPr>
              <a:t>location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17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of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16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service</a:t>
            </a:r>
            <a:r>
              <a:rPr sz="2000" spc="-5" dirty="0">
                <a:latin typeface="Tahoma"/>
                <a:cs typeface="Tahoma"/>
              </a:rPr>
              <a:t>s,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16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and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16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integ</a:t>
            </a:r>
            <a:r>
              <a:rPr sz="2000" spc="-50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ated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17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medical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16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and addiction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22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ca</a:t>
            </a:r>
            <a:r>
              <a:rPr sz="2000" spc="-15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e—</a:t>
            </a:r>
            <a:r>
              <a:rPr sz="2000" spc="-10" dirty="0">
                <a:latin typeface="Tahoma"/>
                <a:cs typeface="Tahoma"/>
              </a:rPr>
              <a:t>element</a:t>
            </a:r>
            <a:r>
              <a:rPr sz="2000" spc="-5" dirty="0">
                <a:latin typeface="Tahoma"/>
                <a:cs typeface="Tahoma"/>
              </a:rPr>
              <a:t>s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204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tha</a:t>
            </a:r>
            <a:r>
              <a:rPr sz="2000" spc="-5" dirty="0">
                <a:latin typeface="Tahoma"/>
                <a:cs typeface="Tahoma"/>
              </a:rPr>
              <a:t>t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21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individually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22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ca</a:t>
            </a:r>
            <a:r>
              <a:rPr sz="2000" spc="-5" dirty="0">
                <a:latin typeface="Tahoma"/>
                <a:cs typeface="Tahoma"/>
              </a:rPr>
              <a:t>n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21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imp</a:t>
            </a:r>
            <a:r>
              <a:rPr sz="2000" spc="-20" dirty="0">
                <a:latin typeface="Tahoma"/>
                <a:cs typeface="Tahoma"/>
              </a:rPr>
              <a:t>r</a:t>
            </a:r>
            <a:r>
              <a:rPr sz="2000" spc="-15" dirty="0">
                <a:latin typeface="Tahoma"/>
                <a:cs typeface="Tahoma"/>
              </a:rPr>
              <a:t>o</a:t>
            </a:r>
            <a:r>
              <a:rPr sz="2000" spc="-25" dirty="0">
                <a:latin typeface="Tahoma"/>
                <a:cs typeface="Tahoma"/>
              </a:rPr>
              <a:t>v</a:t>
            </a:r>
            <a:r>
              <a:rPr sz="2000" spc="-5" dirty="0">
                <a:latin typeface="Tahoma"/>
                <a:cs typeface="Tahoma"/>
              </a:rPr>
              <a:t>e</a:t>
            </a:r>
            <a:r>
              <a:rPr sz="2000" dirty="0">
                <a:latin typeface="Tahoma"/>
                <a:cs typeface="Tahoma"/>
              </a:rPr>
              <a:t>  </a:t>
            </a:r>
            <a:r>
              <a:rPr sz="2000" spc="-21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outcom</a:t>
            </a:r>
            <a:r>
              <a:rPr sz="2000" spc="-10" dirty="0">
                <a:latin typeface="Tahoma"/>
                <a:cs typeface="Tahoma"/>
              </a:rPr>
              <a:t>es. Supportin</a:t>
            </a:r>
            <a:r>
              <a:rPr sz="2000" spc="-5" dirty="0">
                <a:latin typeface="Tahoma"/>
                <a:cs typeface="Tahoma"/>
              </a:rPr>
              <a:t>g</a:t>
            </a:r>
            <a:r>
              <a:rPr sz="2000" spc="14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evidenc</a:t>
            </a:r>
            <a:r>
              <a:rPr sz="2000" spc="-5" dirty="0">
                <a:latin typeface="Tahoma"/>
                <a:cs typeface="Tahoma"/>
              </a:rPr>
              <a:t>e</a:t>
            </a:r>
            <a:r>
              <a:rPr sz="2000" spc="15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is</a:t>
            </a:r>
            <a:r>
              <a:rPr sz="2000" spc="14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p</a:t>
            </a:r>
            <a:r>
              <a:rPr sz="2000" spc="-20" dirty="0">
                <a:latin typeface="Tahoma"/>
                <a:cs typeface="Tahoma"/>
              </a:rPr>
              <a:t>r</a:t>
            </a:r>
            <a:r>
              <a:rPr sz="2000" spc="-10" dirty="0">
                <a:latin typeface="Tahoma"/>
                <a:cs typeface="Tahoma"/>
              </a:rPr>
              <a:t>esente</a:t>
            </a:r>
            <a:r>
              <a:rPr sz="2000" spc="-5" dirty="0">
                <a:latin typeface="Tahoma"/>
                <a:cs typeface="Tahoma"/>
              </a:rPr>
              <a:t>d</a:t>
            </a:r>
            <a:r>
              <a:rPr sz="2000" spc="15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that</a:t>
            </a:r>
            <a:r>
              <a:rPr sz="2000" spc="-5" dirty="0">
                <a:latin typeface="Tahoma"/>
                <a:cs typeface="Tahoma"/>
              </a:rPr>
              <a:t>:</a:t>
            </a:r>
            <a:r>
              <a:rPr sz="2000" spc="15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1)</a:t>
            </a:r>
            <a:r>
              <a:rPr sz="2000" spc="14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sub</a:t>
            </a:r>
            <a:r>
              <a:rPr sz="2000" dirty="0">
                <a:latin typeface="Tahoma"/>
                <a:cs typeface="Tahoma"/>
              </a:rPr>
              <a:t>s</a:t>
            </a:r>
            <a:r>
              <a:rPr sz="2000" spc="-10" dirty="0">
                <a:latin typeface="Tahoma"/>
                <a:cs typeface="Tahoma"/>
              </a:rPr>
              <a:t>tanc</a:t>
            </a:r>
            <a:r>
              <a:rPr sz="2000" spc="-5" dirty="0">
                <a:latin typeface="Tahoma"/>
                <a:cs typeface="Tahoma"/>
              </a:rPr>
              <a:t>e</a:t>
            </a:r>
            <a:r>
              <a:rPr sz="2000" spc="17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abuse</a:t>
            </a:r>
            <a:r>
              <a:rPr sz="2000" spc="14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is</a:t>
            </a:r>
            <a:r>
              <a:rPr sz="2000" spc="14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a</a:t>
            </a:r>
            <a:r>
              <a:rPr sz="2000" spc="14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ch</a:t>
            </a:r>
            <a:r>
              <a:rPr sz="2000" spc="-15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onic disease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240" dirty="0">
                <a:latin typeface="Tahoma"/>
                <a:cs typeface="Tahoma"/>
              </a:rPr>
              <a:t> </a:t>
            </a:r>
            <a:r>
              <a:rPr sz="2000" spc="-15" dirty="0">
                <a:latin typeface="Tahoma"/>
                <a:cs typeface="Tahoma"/>
              </a:rPr>
              <a:t>r</a:t>
            </a:r>
            <a:r>
              <a:rPr sz="2000" spc="-10" dirty="0">
                <a:latin typeface="Tahoma"/>
                <a:cs typeface="Tahoma"/>
              </a:rPr>
              <a:t>equirin</a:t>
            </a:r>
            <a:r>
              <a:rPr sz="2000" spc="-5" dirty="0">
                <a:latin typeface="Tahoma"/>
                <a:cs typeface="Tahoma"/>
              </a:rPr>
              <a:t>g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22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longitudinal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23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ca</a:t>
            </a:r>
            <a:r>
              <a:rPr sz="2000" spc="-15" dirty="0">
                <a:latin typeface="Tahoma"/>
                <a:cs typeface="Tahoma"/>
              </a:rPr>
              <a:t>r</a:t>
            </a:r>
            <a:r>
              <a:rPr sz="2000" spc="-10" dirty="0">
                <a:latin typeface="Tahoma"/>
                <a:cs typeface="Tahoma"/>
              </a:rPr>
              <a:t>e</a:t>
            </a:r>
            <a:r>
              <a:rPr sz="2000" spc="-5" dirty="0">
                <a:latin typeface="Tahoma"/>
                <a:cs typeface="Tahoma"/>
              </a:rPr>
              <a:t>,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23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and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229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2)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235" dirty="0">
                <a:latin typeface="Tahoma"/>
                <a:cs typeface="Tahoma"/>
              </a:rPr>
              <a:t> </a:t>
            </a:r>
            <a:r>
              <a:rPr sz="2000" spc="-20" dirty="0">
                <a:latin typeface="Tahoma"/>
                <a:cs typeface="Tahoma"/>
              </a:rPr>
              <a:t>f</a:t>
            </a:r>
            <a:r>
              <a:rPr sz="2000" spc="-5" dirty="0">
                <a:latin typeface="Tahoma"/>
                <a:cs typeface="Tahoma"/>
              </a:rPr>
              <a:t>or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23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other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229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ch</a:t>
            </a:r>
            <a:r>
              <a:rPr sz="2000" spc="-15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onic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22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diseases </a:t>
            </a:r>
            <a:r>
              <a:rPr sz="2000" spc="-15" dirty="0">
                <a:latin typeface="Tahoma"/>
                <a:cs typeface="Tahoma"/>
              </a:rPr>
              <a:t>r</a:t>
            </a:r>
            <a:r>
              <a:rPr sz="2000" spc="-10" dirty="0">
                <a:latin typeface="Tahoma"/>
                <a:cs typeface="Tahoma"/>
              </a:rPr>
              <a:t>equirin</a:t>
            </a:r>
            <a:r>
              <a:rPr sz="2000" spc="-5" dirty="0">
                <a:latin typeface="Tahoma"/>
                <a:cs typeface="Tahoma"/>
              </a:rPr>
              <a:t>g</a:t>
            </a:r>
            <a:r>
              <a:rPr sz="2000" spc="13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longitudinal</a:t>
            </a:r>
            <a:r>
              <a:rPr sz="2000" spc="11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ca</a:t>
            </a:r>
            <a:r>
              <a:rPr sz="2000" spc="-15" dirty="0">
                <a:latin typeface="Tahoma"/>
                <a:cs typeface="Tahoma"/>
              </a:rPr>
              <a:t>r</a:t>
            </a:r>
            <a:r>
              <a:rPr sz="2000" spc="-5" dirty="0">
                <a:latin typeface="Tahoma"/>
                <a:cs typeface="Tahoma"/>
              </a:rPr>
              <a:t>e</a:t>
            </a:r>
            <a:r>
              <a:rPr sz="2000" spc="12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(</a:t>
            </a:r>
            <a:r>
              <a:rPr sz="2000" spc="-10" dirty="0">
                <a:latin typeface="Tahoma"/>
                <a:cs typeface="Tahoma"/>
              </a:rPr>
              <a:t>eg</a:t>
            </a:r>
            <a:r>
              <a:rPr sz="2000" spc="-5" dirty="0">
                <a:latin typeface="Tahoma"/>
                <a:cs typeface="Tahoma"/>
              </a:rPr>
              <a:t>,</a:t>
            </a:r>
            <a:r>
              <a:rPr sz="2000" spc="12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diabetes,</a:t>
            </a:r>
            <a:r>
              <a:rPr sz="2000" spc="12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conge</a:t>
            </a:r>
            <a:r>
              <a:rPr sz="2000" dirty="0">
                <a:latin typeface="Tahoma"/>
                <a:cs typeface="Tahoma"/>
              </a:rPr>
              <a:t>s</a:t>
            </a:r>
            <a:r>
              <a:rPr sz="2000" spc="-10" dirty="0">
                <a:latin typeface="Tahoma"/>
                <a:cs typeface="Tahoma"/>
              </a:rPr>
              <a:t>ti</a:t>
            </a:r>
            <a:r>
              <a:rPr sz="2000" spc="-25" dirty="0">
                <a:latin typeface="Tahoma"/>
                <a:cs typeface="Tahoma"/>
              </a:rPr>
              <a:t>v</a:t>
            </a:r>
            <a:r>
              <a:rPr sz="2000" spc="-5" dirty="0">
                <a:latin typeface="Tahoma"/>
                <a:cs typeface="Tahoma"/>
              </a:rPr>
              <a:t>e</a:t>
            </a:r>
            <a:r>
              <a:rPr sz="2000" spc="12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heart</a:t>
            </a:r>
            <a:r>
              <a:rPr sz="2000" spc="125" dirty="0">
                <a:latin typeface="Tahoma"/>
                <a:cs typeface="Tahoma"/>
              </a:rPr>
              <a:t> </a:t>
            </a:r>
            <a:r>
              <a:rPr sz="2000" spc="-25" dirty="0">
                <a:latin typeface="Tahoma"/>
                <a:cs typeface="Tahoma"/>
              </a:rPr>
              <a:t>f</a:t>
            </a:r>
            <a:r>
              <a:rPr sz="2000" spc="-5" dirty="0">
                <a:latin typeface="Tahoma"/>
                <a:cs typeface="Tahoma"/>
              </a:rPr>
              <a:t>ailu</a:t>
            </a:r>
            <a:r>
              <a:rPr sz="2000" spc="-20" dirty="0">
                <a:latin typeface="Tahoma"/>
                <a:cs typeface="Tahoma"/>
              </a:rPr>
              <a:t>r</a:t>
            </a:r>
            <a:r>
              <a:rPr sz="2000" spc="-10" dirty="0">
                <a:latin typeface="Tahoma"/>
                <a:cs typeface="Tahoma"/>
              </a:rPr>
              <a:t>e)</a:t>
            </a:r>
            <a:r>
              <a:rPr sz="2000" spc="-5" dirty="0">
                <a:latin typeface="Tahoma"/>
                <a:cs typeface="Tahoma"/>
              </a:rPr>
              <a:t>,</a:t>
            </a:r>
            <a:r>
              <a:rPr sz="2000" spc="13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CCM has been p</a:t>
            </a:r>
            <a:r>
              <a:rPr sz="2000" spc="-20" dirty="0">
                <a:latin typeface="Tahoma"/>
                <a:cs typeface="Tahoma"/>
              </a:rPr>
              <a:t>r</a:t>
            </a:r>
            <a:r>
              <a:rPr sz="2000" spc="-15" dirty="0">
                <a:latin typeface="Tahoma"/>
                <a:cs typeface="Tahoma"/>
              </a:rPr>
              <a:t>o</a:t>
            </a:r>
            <a:r>
              <a:rPr sz="2000" spc="-25" dirty="0">
                <a:latin typeface="Tahoma"/>
                <a:cs typeface="Tahoma"/>
              </a:rPr>
              <a:t>v</a:t>
            </a:r>
            <a:r>
              <a:rPr sz="2000" spc="-10" dirty="0">
                <a:latin typeface="Tahoma"/>
                <a:cs typeface="Tahoma"/>
              </a:rPr>
              <a:t>e</a:t>
            </a:r>
            <a:r>
              <a:rPr sz="2000" spc="-5" dirty="0">
                <a:latin typeface="Tahoma"/>
                <a:cs typeface="Tahoma"/>
              </a:rPr>
              <a:t>n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e</a:t>
            </a:r>
            <a:r>
              <a:rPr sz="2000" spc="-15" dirty="0">
                <a:latin typeface="Tahoma"/>
                <a:cs typeface="Tahoma"/>
              </a:rPr>
              <a:t>f</a:t>
            </a:r>
            <a:r>
              <a:rPr sz="2000" spc="-20" dirty="0">
                <a:latin typeface="Tahoma"/>
                <a:cs typeface="Tahoma"/>
              </a:rPr>
              <a:t>f</a:t>
            </a:r>
            <a:r>
              <a:rPr sz="2000" spc="-10" dirty="0">
                <a:latin typeface="Tahoma"/>
                <a:cs typeface="Tahoma"/>
              </a:rPr>
              <a:t>ecti</a:t>
            </a:r>
            <a:r>
              <a:rPr sz="2000" spc="-25" dirty="0">
                <a:latin typeface="Tahoma"/>
                <a:cs typeface="Tahoma"/>
              </a:rPr>
              <a:t>v</a:t>
            </a:r>
            <a:r>
              <a:rPr sz="2000" spc="-10" dirty="0">
                <a:latin typeface="Tahoma"/>
                <a:cs typeface="Tahoma"/>
              </a:rPr>
              <a:t>e.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02919" y="340613"/>
            <a:ext cx="8156448" cy="5227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2919" y="340613"/>
            <a:ext cx="8156575" cy="523240"/>
          </a:xfrm>
          <a:prstGeom prst="rect">
            <a:avLst/>
          </a:prstGeom>
          <a:ln w="6096">
            <a:solidFill>
              <a:srgbClr val="5B9BD4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2800" spc="-5" dirty="0"/>
              <a:t>Conclusion</a:t>
            </a:r>
            <a:endParaRPr sz="2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Addiction Therapy 2016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Website: </a:t>
            </a:r>
            <a:r>
              <a:rPr lang="en-US" sz="2800" b="1" dirty="0">
                <a:solidFill>
                  <a:schemeClr val="bg1"/>
                </a:solidFill>
              </a:rPr>
              <a:t>addictiontherapy.conferenceseries.com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 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Miami, USA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October 06-08, 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925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2529</Words>
  <Application>Microsoft Office PowerPoint</Application>
  <PresentationFormat>On-screen Show (4:3)</PresentationFormat>
  <Paragraphs>789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Office Theme</vt:lpstr>
      <vt:lpstr>Equity</vt:lpstr>
      <vt:lpstr>1_Equity</vt:lpstr>
      <vt:lpstr>Addiction Therapy 2015 Florida,  USA August 03-08, 2015</vt:lpstr>
      <vt:lpstr>PowerPoint Presentation</vt:lpstr>
      <vt:lpstr>Objective</vt:lpstr>
      <vt:lpstr>PowerPoint Presentation</vt:lpstr>
      <vt:lpstr>Health Delivery system in Thailand</vt:lpstr>
      <vt:lpstr>PowerPoint Presentation</vt:lpstr>
      <vt:lpstr>PARADIGM SHIFT IN HEALTH CARE</vt:lpstr>
      <vt:lpstr>Characteristics of Acute Care and Chronic Care</vt:lpstr>
      <vt:lpstr>Disease Centered vs Patient Centered Diagnosis</vt:lpstr>
      <vt:lpstr>“Usual Care” Model:</vt:lpstr>
      <vt:lpstr>PowerPoint Presentation</vt:lpstr>
      <vt:lpstr>Achievement in 2025 of 9 global targets</vt:lpstr>
      <vt:lpstr>NCDs mortality, burden of disease and risks</vt:lpstr>
      <vt:lpstr>Wagner’s Chronic Care Model Demonstrates Best Practices in CDM</vt:lpstr>
      <vt:lpstr>What characterizes an “informed, activated patient”?</vt:lpstr>
      <vt:lpstr>What characterizes a “prepared” practice team?</vt:lpstr>
      <vt:lpstr>How would I recognize a productive interaction?</vt:lpstr>
      <vt:lpstr>Delivery system design</vt:lpstr>
      <vt:lpstr>Self-management support</vt:lpstr>
      <vt:lpstr>Decision support</vt:lpstr>
      <vt:lpstr>Clinical information system</vt:lpstr>
      <vt:lpstr>Road Map</vt:lpstr>
      <vt:lpstr>Driven mechanism</vt:lpstr>
      <vt:lpstr>PowerPoint Presentation</vt:lpstr>
      <vt:lpstr>Administrative framework for DM/HT</vt:lpstr>
      <vt:lpstr>PowerPoint Presentation</vt:lpstr>
      <vt:lpstr>Health Voluntary well train</vt:lpstr>
      <vt:lpstr>AbA1c in diabetic patient during pass 4 years (2011 -2014)</vt:lpstr>
      <vt:lpstr>Social Protection Intervention : Smoking bans and restrictions, Increasing the unit price for tobacco products, friendly clinic , Prevention second smoker etc.</vt:lpstr>
      <vt:lpstr>Drinking and Smoking Behavior among age by province in 2014</vt:lpstr>
      <vt:lpstr>Number and % of quit smoking</vt:lpstr>
      <vt:lpstr>Number and % of Stop drinking</vt:lpstr>
      <vt:lpstr>Substance dependence : Chronic Condition</vt:lpstr>
      <vt:lpstr>Conclusion</vt:lpstr>
      <vt:lpstr>Meet the eminent gathering once again at Addiction Therapy 2016 Miami, USA October 06-08, 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VAIO</dc:creator>
  <cp:lastModifiedBy>Addiction Therapy</cp:lastModifiedBy>
  <cp:revision>1</cp:revision>
  <dcterms:created xsi:type="dcterms:W3CDTF">2015-08-14T14:34:55Z</dcterms:created>
  <dcterms:modified xsi:type="dcterms:W3CDTF">2015-08-14T13:42:34Z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2015-08-12T00:00:00Z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2015-08-14T00:00:00Z</vt:filetime>
  </property>
</Properties>
</file>