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7" r:id="rId2"/>
    <p:sldId id="289" r:id="rId3"/>
    <p:sldId id="294" r:id="rId4"/>
    <p:sldId id="290" r:id="rId5"/>
    <p:sldId id="297" r:id="rId6"/>
    <p:sldId id="291" r:id="rId7"/>
    <p:sldId id="292" r:id="rId8"/>
    <p:sldId id="293" r:id="rId9"/>
    <p:sldId id="282" r:id="rId10"/>
    <p:sldId id="259" r:id="rId11"/>
    <p:sldId id="274" r:id="rId12"/>
    <p:sldId id="281" r:id="rId13"/>
    <p:sldId id="279" r:id="rId14"/>
    <p:sldId id="280" r:id="rId15"/>
    <p:sldId id="307" r:id="rId16"/>
    <p:sldId id="305" r:id="rId17"/>
    <p:sldId id="306" r:id="rId18"/>
    <p:sldId id="304" r:id="rId19"/>
    <p:sldId id="295" r:id="rId20"/>
    <p:sldId id="29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2" autoAdjust="0"/>
    <p:restoredTop sz="94595" autoAdjust="0"/>
  </p:normalViewPr>
  <p:slideViewPr>
    <p:cSldViewPr>
      <p:cViewPr>
        <p:scale>
          <a:sx n="82" d="100"/>
          <a:sy n="82" d="100"/>
        </p:scale>
        <p:origin x="-1524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ilash%20Sadhana\Desktop\US\DI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ilash%20Sadhana\Desktop\US\data%20base%201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kailash%20Sadhana\Desktop\US\data%20base%201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Users\kailash%20Sadhana\Desktop\US\data%20base%201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 sz="2000"/>
            </a:pPr>
            <a:r>
              <a:rPr lang="en-US" sz="2000" dirty="0"/>
              <a:t>Wastewater</a:t>
            </a:r>
            <a:r>
              <a:rPr lang="en-US" sz="2000" baseline="0" dirty="0"/>
              <a:t> status of surface water, KTM</a:t>
            </a:r>
            <a:endParaRPr lang="en-US" sz="2000" dirty="0"/>
          </a:p>
        </c:rich>
      </c:tx>
      <c:layout>
        <c:manualLayout>
          <c:xMode val="edge"/>
          <c:yMode val="edge"/>
          <c:x val="0.16577775015160609"/>
          <c:y val="7.3664825046040648E-3"/>
        </c:manualLayout>
      </c:layout>
    </c:title>
    <c:plotArea>
      <c:layout>
        <c:manualLayout>
          <c:layoutTarget val="inner"/>
          <c:xMode val="edge"/>
          <c:yMode val="edge"/>
          <c:x val="0.16252660140455411"/>
          <c:y val="0.11814938878496542"/>
          <c:w val="0.76724462651628111"/>
          <c:h val="0.57348300212473435"/>
        </c:manualLayout>
      </c:layout>
      <c:barChart>
        <c:barDir val="col"/>
        <c:grouping val="clustered"/>
        <c:ser>
          <c:idx val="0"/>
          <c:order val="0"/>
          <c:tx>
            <c:strRef>
              <c:f>Sheet2!$A$2</c:f>
              <c:strCache>
                <c:ptCount val="1"/>
                <c:pt idx="0">
                  <c:v>Wastewater(million m3 )</c:v>
                </c:pt>
              </c:strCache>
            </c:strRef>
          </c:tx>
          <c:dLbls>
            <c:txPr>
              <a:bodyPr/>
              <a:lstStyle/>
              <a:p>
                <a:pPr>
                  <a:defRPr lang="en-US" sz="1400"/>
                </a:pPr>
                <a:endParaRPr lang="en-US"/>
              </a:p>
            </c:txPr>
            <c:showVal val="1"/>
          </c:dLbls>
          <c:cat>
            <c:strRef>
              <c:f>Sheet2!$B$1:$C$1</c:f>
              <c:strCache>
                <c:ptCount val="2"/>
                <c:pt idx="0">
                  <c:v>Domestic </c:v>
                </c:pt>
                <c:pt idx="1">
                  <c:v>Industry </c:v>
                </c:pt>
              </c:strCache>
            </c:strRef>
          </c:cat>
          <c:val>
            <c:numRef>
              <c:f>Sheet2!$B$2:$C$2</c:f>
              <c:numCache>
                <c:formatCode>0.0</c:formatCode>
                <c:ptCount val="2"/>
                <c:pt idx="0">
                  <c:v>30</c:v>
                </c:pt>
                <c:pt idx="1">
                  <c:v>2.1</c:v>
                </c:pt>
              </c:numCache>
            </c:numRef>
          </c:val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BOD (x000 tonnes)</c:v>
                </c:pt>
              </c:strCache>
            </c:strRef>
          </c:tx>
          <c:dLbls>
            <c:txPr>
              <a:bodyPr/>
              <a:lstStyle/>
              <a:p>
                <a:pPr>
                  <a:defRPr lang="en-US" sz="1400"/>
                </a:pPr>
                <a:endParaRPr lang="en-US"/>
              </a:p>
            </c:txPr>
            <c:showVal val="1"/>
          </c:dLbls>
          <c:cat>
            <c:strRef>
              <c:f>Sheet2!$B$1:$C$1</c:f>
              <c:strCache>
                <c:ptCount val="2"/>
                <c:pt idx="0">
                  <c:v>Domestic </c:v>
                </c:pt>
                <c:pt idx="1">
                  <c:v>Industry </c:v>
                </c:pt>
              </c:strCache>
            </c:strRef>
          </c:cat>
          <c:val>
            <c:numRef>
              <c:f>Sheet2!$B$3:$C$3</c:f>
              <c:numCache>
                <c:formatCode>0.0</c:formatCode>
                <c:ptCount val="2"/>
                <c:pt idx="0">
                  <c:v>16.399999999999999</c:v>
                </c:pt>
                <c:pt idx="1">
                  <c:v>1.1499999999999981</c:v>
                </c:pt>
              </c:numCache>
            </c:numRef>
          </c:val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TSS (x000 tonnes)</c:v>
                </c:pt>
              </c:strCache>
            </c:strRef>
          </c:tx>
          <c:dLbls>
            <c:txPr>
              <a:bodyPr/>
              <a:lstStyle/>
              <a:p>
                <a:pPr>
                  <a:defRPr lang="en-US" sz="1400"/>
                </a:pPr>
                <a:endParaRPr lang="en-US"/>
              </a:p>
            </c:txPr>
            <c:showVal val="1"/>
          </c:dLbls>
          <c:cat>
            <c:strRef>
              <c:f>Sheet2!$B$1:$C$1</c:f>
              <c:strCache>
                <c:ptCount val="2"/>
                <c:pt idx="0">
                  <c:v>Domestic </c:v>
                </c:pt>
                <c:pt idx="1">
                  <c:v>Industry </c:v>
                </c:pt>
              </c:strCache>
            </c:strRef>
          </c:cat>
          <c:val>
            <c:numRef>
              <c:f>Sheet2!$B$4:$C$4</c:f>
              <c:numCache>
                <c:formatCode>0.0</c:formatCode>
                <c:ptCount val="2"/>
                <c:pt idx="0">
                  <c:v>25.5</c:v>
                </c:pt>
                <c:pt idx="1">
                  <c:v>1.41</c:v>
                </c:pt>
              </c:numCache>
            </c:numRef>
          </c:val>
        </c:ser>
        <c:ser>
          <c:idx val="3"/>
          <c:order val="3"/>
          <c:tx>
            <c:strRef>
              <c:f>Sheet2!$A$5</c:f>
              <c:strCache>
                <c:ptCount val="1"/>
                <c:pt idx="0">
                  <c:v>Solid waste (000tonnes)</c:v>
                </c:pt>
              </c:strCache>
            </c:strRef>
          </c:tx>
          <c:dLbls>
            <c:txPr>
              <a:bodyPr/>
              <a:lstStyle/>
              <a:p>
                <a:pPr>
                  <a:defRPr lang="en-US" sz="1400"/>
                </a:pPr>
                <a:endParaRPr lang="en-US"/>
              </a:p>
            </c:txPr>
            <c:showVal val="1"/>
          </c:dLbls>
          <c:cat>
            <c:strRef>
              <c:f>Sheet2!$B$1:$C$1</c:f>
              <c:strCache>
                <c:ptCount val="2"/>
                <c:pt idx="0">
                  <c:v>Domestic </c:v>
                </c:pt>
                <c:pt idx="1">
                  <c:v>Industry </c:v>
                </c:pt>
              </c:strCache>
            </c:strRef>
          </c:cat>
          <c:val>
            <c:numRef>
              <c:f>Sheet2!$B$5:$C$5</c:f>
              <c:numCache>
                <c:formatCode>0.0</c:formatCode>
                <c:ptCount val="2"/>
                <c:pt idx="0">
                  <c:v>25</c:v>
                </c:pt>
                <c:pt idx="1">
                  <c:v>0.14000000000000001</c:v>
                </c:pt>
              </c:numCache>
            </c:numRef>
          </c:val>
        </c:ser>
        <c:axId val="74375168"/>
        <c:axId val="74376704"/>
      </c:barChart>
      <c:catAx>
        <c:axId val="74375168"/>
        <c:scaling>
          <c:orientation val="minMax"/>
        </c:scaling>
        <c:axPos val="b"/>
        <c:majorGridlines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lang="en-US" sz="1600" b="1"/>
            </a:pPr>
            <a:endParaRPr lang="en-US"/>
          </a:p>
        </c:txPr>
        <c:crossAx val="74376704"/>
        <c:crosses val="autoZero"/>
        <c:auto val="1"/>
        <c:lblAlgn val="ctr"/>
        <c:lblOffset val="100"/>
      </c:catAx>
      <c:valAx>
        <c:axId val="743767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US" sz="1600" b="0"/>
                </a:pPr>
                <a:r>
                  <a:rPr lang="en-US" sz="1600" b="0" dirty="0"/>
                  <a:t>Waste water concentration </a:t>
                </a:r>
              </a:p>
            </c:rich>
          </c:tx>
          <c:layout>
            <c:manualLayout>
              <c:xMode val="edge"/>
              <c:yMode val="edge"/>
              <c:x val="3.1426899340285169E-2"/>
              <c:y val="9.0371516060492527E-2"/>
            </c:manualLayout>
          </c:layout>
        </c:title>
        <c:numFmt formatCode="0" sourceLinked="0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lang="en-US" sz="1400"/>
            </a:pPr>
            <a:endParaRPr lang="en-US"/>
          </a:p>
        </c:txPr>
        <c:crossAx val="743751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8798565672248749E-2"/>
          <c:y val="0.80582458442694649"/>
          <c:w val="0.91458208568999255"/>
          <c:h val="0.16566649913441686"/>
        </c:manualLayout>
      </c:layout>
      <c:txPr>
        <a:bodyPr/>
        <a:lstStyle/>
        <a:p>
          <a:pPr>
            <a:defRPr lang="en-US" sz="1400"/>
          </a:pPr>
          <a:endParaRPr lang="en-US"/>
        </a:p>
      </c:txPr>
    </c:legend>
    <c:plotVisOnly val="1"/>
  </c:chart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 sz="2000"/>
            </a:pPr>
            <a:r>
              <a:rPr lang="en-US" sz="2000" dirty="0"/>
              <a:t>Trend of diarrhoeal disease incidence </a:t>
            </a:r>
          </a:p>
        </c:rich>
      </c:tx>
      <c:layout>
        <c:manualLayout>
          <c:xMode val="edge"/>
          <c:yMode val="edge"/>
          <c:x val="0.27739130999714195"/>
          <c:y val="2.7513123359580047E-2"/>
        </c:manualLayout>
      </c:layout>
      <c:overlay val="1"/>
    </c:title>
    <c:plotArea>
      <c:layout>
        <c:manualLayout>
          <c:layoutTarget val="inner"/>
          <c:xMode val="edge"/>
          <c:yMode val="edge"/>
          <c:x val="0.18813167104111986"/>
          <c:y val="0.16702573636628756"/>
          <c:w val="0.7954435695538058"/>
          <c:h val="0.68921660834062359"/>
        </c:manualLayout>
      </c:layout>
      <c:barChart>
        <c:barDir val="col"/>
        <c:grouping val="clustered"/>
        <c:ser>
          <c:idx val="0"/>
          <c:order val="0"/>
          <c:tx>
            <c:strRef>
              <c:f>di!$M$1</c:f>
              <c:strCache>
                <c:ptCount val="1"/>
                <c:pt idx="0">
                  <c:v>DI</c:v>
                </c:pt>
              </c:strCache>
            </c:strRef>
          </c:tx>
          <c:cat>
            <c:numRef>
              <c:f>di!$L$2:$L$15</c:f>
              <c:numCache>
                <c:formatCode>General</c:formatCode>
                <c:ptCount val="1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</c:numCache>
            </c:numRef>
          </c:cat>
          <c:val>
            <c:numRef>
              <c:f>di!$M$2:$M$15</c:f>
              <c:numCache>
                <c:formatCode>General</c:formatCode>
                <c:ptCount val="14"/>
                <c:pt idx="0">
                  <c:v>125</c:v>
                </c:pt>
                <c:pt idx="1">
                  <c:v>160</c:v>
                </c:pt>
                <c:pt idx="2">
                  <c:v>180</c:v>
                </c:pt>
                <c:pt idx="3">
                  <c:v>185</c:v>
                </c:pt>
                <c:pt idx="4">
                  <c:v>182</c:v>
                </c:pt>
                <c:pt idx="5">
                  <c:v>190</c:v>
                </c:pt>
                <c:pt idx="6">
                  <c:v>200</c:v>
                </c:pt>
                <c:pt idx="7">
                  <c:v>220</c:v>
                </c:pt>
                <c:pt idx="8">
                  <c:v>210</c:v>
                </c:pt>
                <c:pt idx="9">
                  <c:v>200</c:v>
                </c:pt>
                <c:pt idx="10">
                  <c:v>185</c:v>
                </c:pt>
                <c:pt idx="11">
                  <c:v>390</c:v>
                </c:pt>
                <c:pt idx="12">
                  <c:v>490</c:v>
                </c:pt>
                <c:pt idx="13">
                  <c:v>500</c:v>
                </c:pt>
              </c:numCache>
            </c:numRef>
          </c:val>
        </c:ser>
        <c:axId val="74281728"/>
        <c:axId val="74283264"/>
      </c:barChart>
      <c:catAx>
        <c:axId val="74281728"/>
        <c:scaling>
          <c:orientation val="minMax"/>
        </c:scaling>
        <c:axPos val="b"/>
        <c:majorGridlines/>
        <c:numFmt formatCode="General" sourceLinked="1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lang="en-US" sz="1600"/>
            </a:pPr>
            <a:endParaRPr lang="en-US"/>
          </a:p>
        </c:txPr>
        <c:crossAx val="74283264"/>
        <c:crosses val="autoZero"/>
        <c:auto val="1"/>
        <c:lblAlgn val="ctr"/>
        <c:lblOffset val="100"/>
        <c:tickLblSkip val="2"/>
      </c:catAx>
      <c:valAx>
        <c:axId val="7428326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US" sz="1800"/>
                </a:pPr>
                <a:r>
                  <a:rPr lang="en-US" sz="1800" dirty="0"/>
                  <a:t>DI/1000 &lt;5years children</a:t>
                </a:r>
              </a:p>
            </c:rich>
          </c:tx>
          <c:layout>
            <c:manualLayout>
              <c:xMode val="edge"/>
              <c:yMode val="edge"/>
              <c:x val="8.8851641069618761E-3"/>
              <c:y val="0.20711286089238873"/>
            </c:manualLayout>
          </c:layout>
        </c:title>
        <c:numFmt formatCode="General" sourceLinked="1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lang="en-US" sz="1600"/>
            </a:pPr>
            <a:endParaRPr lang="en-US"/>
          </a:p>
        </c:txPr>
        <c:crossAx val="74281728"/>
        <c:crosses val="autoZero"/>
        <c:crossBetween val="between"/>
      </c:valAx>
    </c:plotArea>
    <c:plotVisOnly val="1"/>
  </c:chart>
  <c:spPr>
    <a:ln w="3175">
      <a:solidFill>
        <a:schemeClr val="bg1"/>
      </a:solidFill>
    </a:ln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 sz="2000"/>
            </a:pPr>
            <a:r>
              <a:rPr lang="en-US" sz="2000" dirty="0"/>
              <a:t>Heterotrophic counts</a:t>
            </a:r>
            <a:r>
              <a:rPr lang="en-US" sz="2000" baseline="0" dirty="0"/>
              <a:t> from the Hospital </a:t>
            </a:r>
            <a:r>
              <a:rPr lang="en-US" sz="2000" baseline="0" dirty="0" smtClean="0"/>
              <a:t>Effluent </a:t>
            </a:r>
            <a:endParaRPr lang="en-US" sz="2000" dirty="0"/>
          </a:p>
        </c:rich>
      </c:tx>
      <c:layout>
        <c:manualLayout>
          <c:xMode val="edge"/>
          <c:yMode val="edge"/>
          <c:x val="0.19922105570137075"/>
          <c:y val="4.1693700787401568E-2"/>
        </c:manualLayout>
      </c:layout>
    </c:title>
    <c:plotArea>
      <c:layout>
        <c:manualLayout>
          <c:layoutTarget val="inner"/>
          <c:xMode val="edge"/>
          <c:yMode val="edge"/>
          <c:x val="0.13053976948533624"/>
          <c:y val="0.1929949845378251"/>
          <c:w val="0.81398046077573638"/>
          <c:h val="0.62633149606299243"/>
        </c:manualLayout>
      </c:layout>
      <c:lineChart>
        <c:grouping val="standard"/>
        <c:ser>
          <c:idx val="0"/>
          <c:order val="0"/>
          <c:tx>
            <c:strRef>
              <c:f>Sheet4!$A$1</c:f>
              <c:strCache>
                <c:ptCount val="1"/>
                <c:pt idx="0">
                  <c:v>HC-a </c:v>
                </c:pt>
              </c:strCache>
            </c:strRef>
          </c:tx>
          <c:val>
            <c:numRef>
              <c:f>Sheet4!$A$2:$A$10</c:f>
              <c:numCache>
                <c:formatCode>General</c:formatCode>
                <c:ptCount val="9"/>
                <c:pt idx="0">
                  <c:v>4</c:v>
                </c:pt>
                <c:pt idx="1">
                  <c:v>12</c:v>
                </c:pt>
                <c:pt idx="2">
                  <c:v>6</c:v>
                </c:pt>
                <c:pt idx="3">
                  <c:v>10</c:v>
                </c:pt>
                <c:pt idx="4">
                  <c:v>13</c:v>
                </c:pt>
                <c:pt idx="5">
                  <c:v>123</c:v>
                </c:pt>
                <c:pt idx="6">
                  <c:v>231</c:v>
                </c:pt>
                <c:pt idx="7">
                  <c:v>6</c:v>
                </c:pt>
                <c:pt idx="8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Sheet4!$B$1</c:f>
              <c:strCache>
                <c:ptCount val="1"/>
                <c:pt idx="0">
                  <c:v>HC-b </c:v>
                </c:pt>
              </c:strCache>
            </c:strRef>
          </c:tx>
          <c:val>
            <c:numRef>
              <c:f>Sheet4!$B$2:$B$10</c:f>
              <c:numCache>
                <c:formatCode>General</c:formatCode>
                <c:ptCount val="9"/>
                <c:pt idx="0">
                  <c:v>20</c:v>
                </c:pt>
                <c:pt idx="1">
                  <c:v>34</c:v>
                </c:pt>
                <c:pt idx="2">
                  <c:v>167</c:v>
                </c:pt>
                <c:pt idx="3">
                  <c:v>231</c:v>
                </c:pt>
                <c:pt idx="4">
                  <c:v>123</c:v>
                </c:pt>
                <c:pt idx="5">
                  <c:v>167</c:v>
                </c:pt>
                <c:pt idx="6">
                  <c:v>20</c:v>
                </c:pt>
                <c:pt idx="7">
                  <c:v>34</c:v>
                </c:pt>
                <c:pt idx="8">
                  <c:v>167</c:v>
                </c:pt>
              </c:numCache>
            </c:numRef>
          </c:val>
        </c:ser>
        <c:marker val="1"/>
        <c:axId val="74517504"/>
        <c:axId val="74523392"/>
      </c:lineChart>
      <c:catAx>
        <c:axId val="74517504"/>
        <c:scaling>
          <c:orientation val="minMax"/>
        </c:scaling>
        <c:axPos val="b"/>
        <c:majorGridlines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lang="en-US" sz="1400"/>
            </a:pPr>
            <a:endParaRPr lang="en-US"/>
          </a:p>
        </c:txPr>
        <c:crossAx val="74523392"/>
        <c:crosses val="autoZero"/>
        <c:auto val="1"/>
        <c:lblAlgn val="ctr"/>
        <c:lblOffset val="100"/>
      </c:catAx>
      <c:valAx>
        <c:axId val="7452339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US" sz="1400"/>
                </a:pPr>
                <a:r>
                  <a:rPr lang="en-US" sz="1400" dirty="0" smtClean="0"/>
                  <a:t>HC x </a:t>
                </a:r>
                <a:r>
                  <a:rPr lang="en-US" sz="1400" dirty="0"/>
                  <a:t>10</a:t>
                </a:r>
                <a:r>
                  <a:rPr lang="en-US" sz="1400" baseline="30000" dirty="0"/>
                  <a:t>5 </a:t>
                </a:r>
                <a:r>
                  <a:rPr lang="en-US" sz="1400" dirty="0"/>
                  <a:t>(cfu/ml)</a:t>
                </a:r>
              </a:p>
            </c:rich>
          </c:tx>
          <c:layout>
            <c:manualLayout>
              <c:xMode val="edge"/>
              <c:yMode val="edge"/>
              <c:x val="1.449275362318842E-2"/>
              <c:y val="0.3229223430404552"/>
            </c:manualLayout>
          </c:layout>
        </c:title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lang="en-US" sz="1400"/>
            </a:pPr>
            <a:endParaRPr lang="en-US"/>
          </a:p>
        </c:txPr>
        <c:crossAx val="745175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9037293164441388"/>
          <c:y val="0.89628763316350402"/>
          <c:w val="0.49363756339975268"/>
          <c:h val="7.6541432320959876E-2"/>
        </c:manualLayout>
      </c:layout>
      <c:txPr>
        <a:bodyPr/>
        <a:lstStyle/>
        <a:p>
          <a:pPr>
            <a:defRPr lang="en-US" sz="1400"/>
          </a:pPr>
          <a:endParaRPr lang="en-US"/>
        </a:p>
      </c:txPr>
    </c:legend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dirty="0"/>
              <a:t>Pollutant</a:t>
            </a:r>
            <a:r>
              <a:rPr lang="en-US" baseline="0" dirty="0"/>
              <a:t> load in the Effluent of Public and Private Hospitals </a:t>
            </a:r>
            <a:endParaRPr lang="en-US" dirty="0"/>
          </a:p>
        </c:rich>
      </c:tx>
      <c:layout>
        <c:manualLayout>
          <c:xMode val="edge"/>
          <c:yMode val="edge"/>
          <c:x val="0.12814125986069438"/>
          <c:y val="6.666666666666668E-2"/>
        </c:manualLayout>
      </c:layout>
    </c:title>
    <c:plotArea>
      <c:layout>
        <c:manualLayout>
          <c:layoutTarget val="inner"/>
          <c:xMode val="edge"/>
          <c:yMode val="edge"/>
          <c:x val="0.11465926569919044"/>
          <c:y val="0.20249475354988591"/>
          <c:w val="0.78844615603417834"/>
          <c:h val="0.59467962526348195"/>
        </c:manualLayout>
      </c:layout>
      <c:barChart>
        <c:barDir val="col"/>
        <c:grouping val="clustered"/>
        <c:ser>
          <c:idx val="0"/>
          <c:order val="0"/>
          <c:tx>
            <c:strRef>
              <c:f>cod!$B$1</c:f>
              <c:strCache>
                <c:ptCount val="1"/>
                <c:pt idx="0">
                  <c:v>COD-a 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numRef>
              <c:f>cod!$A$2:$A$10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cod!$B$2:$B$10</c:f>
              <c:numCache>
                <c:formatCode>General</c:formatCode>
                <c:ptCount val="9"/>
                <c:pt idx="0">
                  <c:v>310</c:v>
                </c:pt>
                <c:pt idx="1">
                  <c:v>400</c:v>
                </c:pt>
                <c:pt idx="2">
                  <c:v>350</c:v>
                </c:pt>
                <c:pt idx="3">
                  <c:v>410</c:v>
                </c:pt>
                <c:pt idx="4">
                  <c:v>412</c:v>
                </c:pt>
                <c:pt idx="5">
                  <c:v>350</c:v>
                </c:pt>
                <c:pt idx="6">
                  <c:v>310</c:v>
                </c:pt>
                <c:pt idx="7">
                  <c:v>401</c:v>
                </c:pt>
                <c:pt idx="8">
                  <c:v>390</c:v>
                </c:pt>
              </c:numCache>
            </c:numRef>
          </c:val>
        </c:ser>
        <c:ser>
          <c:idx val="1"/>
          <c:order val="1"/>
          <c:tx>
            <c:strRef>
              <c:f>cod!$C$1</c:f>
              <c:strCache>
                <c:ptCount val="1"/>
                <c:pt idx="0">
                  <c:v>COD-b 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numRef>
              <c:f>cod!$A$2:$A$10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cod!$C$2:$C$10</c:f>
              <c:numCache>
                <c:formatCode>General</c:formatCode>
                <c:ptCount val="9"/>
                <c:pt idx="0">
                  <c:v>414</c:v>
                </c:pt>
                <c:pt idx="1">
                  <c:v>390</c:v>
                </c:pt>
                <c:pt idx="2">
                  <c:v>401</c:v>
                </c:pt>
                <c:pt idx="3">
                  <c:v>390</c:v>
                </c:pt>
                <c:pt idx="4">
                  <c:v>302</c:v>
                </c:pt>
                <c:pt idx="5">
                  <c:v>414</c:v>
                </c:pt>
                <c:pt idx="6">
                  <c:v>414</c:v>
                </c:pt>
                <c:pt idx="7">
                  <c:v>390</c:v>
                </c:pt>
                <c:pt idx="8">
                  <c:v>401</c:v>
                </c:pt>
              </c:numCache>
            </c:numRef>
          </c:val>
        </c:ser>
        <c:axId val="77387264"/>
        <c:axId val="77389184"/>
      </c:barChart>
      <c:lineChart>
        <c:grouping val="standard"/>
        <c:ser>
          <c:idx val="2"/>
          <c:order val="2"/>
          <c:tx>
            <c:strRef>
              <c:f>cod!$D$1</c:f>
              <c:strCache>
                <c:ptCount val="1"/>
                <c:pt idx="0">
                  <c:v>COD/BOD-a </c:v>
                </c:pt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triangle"/>
            <c:size val="8"/>
            <c:spPr>
              <a:solidFill>
                <a:schemeClr val="tx2">
                  <a:lumMod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cat>
            <c:numRef>
              <c:f>cod!$A$2:$A$10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cod!$D$2:$D$10</c:f>
              <c:numCache>
                <c:formatCode>General</c:formatCode>
                <c:ptCount val="9"/>
                <c:pt idx="0">
                  <c:v>2.1</c:v>
                </c:pt>
                <c:pt idx="1">
                  <c:v>2</c:v>
                </c:pt>
                <c:pt idx="2">
                  <c:v>1.9000000000000001</c:v>
                </c:pt>
                <c:pt idx="3">
                  <c:v>2.4</c:v>
                </c:pt>
                <c:pt idx="4">
                  <c:v>2.5</c:v>
                </c:pt>
                <c:pt idx="5">
                  <c:v>1.9000000000000001</c:v>
                </c:pt>
                <c:pt idx="6">
                  <c:v>2.1</c:v>
                </c:pt>
                <c:pt idx="7">
                  <c:v>1.9000000000000001</c:v>
                </c:pt>
                <c:pt idx="8">
                  <c:v>2.1</c:v>
                </c:pt>
              </c:numCache>
            </c:numRef>
          </c:val>
        </c:ser>
        <c:ser>
          <c:idx val="3"/>
          <c:order val="3"/>
          <c:tx>
            <c:strRef>
              <c:f>cod!$E$1</c:f>
              <c:strCache>
                <c:ptCount val="1"/>
                <c:pt idx="0">
                  <c:v>COD/BOD-b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circle"/>
            <c:size val="8"/>
            <c:spPr>
              <a:solidFill>
                <a:srgbClr val="C00000"/>
              </a:solidFill>
              <a:ln w="12700"/>
            </c:spPr>
          </c:marker>
          <c:dPt>
            <c:idx val="5"/>
            <c:marker>
              <c:symbol val="x"/>
              <c:size val="8"/>
            </c:marker>
          </c:dPt>
          <c:cat>
            <c:numRef>
              <c:f>cod!$A$2:$A$10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cod!$E$2:$E$10</c:f>
              <c:numCache>
                <c:formatCode>General</c:formatCode>
                <c:ptCount val="9"/>
                <c:pt idx="0">
                  <c:v>1.7</c:v>
                </c:pt>
                <c:pt idx="1">
                  <c:v>2.1</c:v>
                </c:pt>
                <c:pt idx="2">
                  <c:v>1.9000000000000001</c:v>
                </c:pt>
                <c:pt idx="3">
                  <c:v>2.1</c:v>
                </c:pt>
                <c:pt idx="4">
                  <c:v>2.7</c:v>
                </c:pt>
                <c:pt idx="5">
                  <c:v>1.7</c:v>
                </c:pt>
                <c:pt idx="6">
                  <c:v>1.7</c:v>
                </c:pt>
                <c:pt idx="7">
                  <c:v>2.1</c:v>
                </c:pt>
                <c:pt idx="8">
                  <c:v>1.9000000000000001</c:v>
                </c:pt>
              </c:numCache>
            </c:numRef>
          </c:val>
        </c:ser>
        <c:marker val="1"/>
        <c:axId val="77270400"/>
        <c:axId val="77268480"/>
      </c:lineChart>
      <c:catAx>
        <c:axId val="77387264"/>
        <c:scaling>
          <c:orientation val="minMax"/>
        </c:scaling>
        <c:axPos val="b"/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lang="en-US" sz="1200"/>
            </a:pPr>
            <a:endParaRPr lang="en-US"/>
          </a:p>
        </c:txPr>
        <c:crossAx val="77389184"/>
        <c:crosses val="autoZero"/>
        <c:auto val="1"/>
        <c:lblAlgn val="ctr"/>
        <c:lblOffset val="100"/>
      </c:catAx>
      <c:valAx>
        <c:axId val="7738918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US" sz="1400"/>
                </a:pPr>
                <a:r>
                  <a:rPr lang="en-US" sz="1400" dirty="0"/>
                  <a:t>COD (mg/l)</a:t>
                </a:r>
              </a:p>
            </c:rich>
          </c:tx>
          <c:layout>
            <c:manualLayout>
              <c:xMode val="edge"/>
              <c:yMode val="edge"/>
              <c:x val="1.1996150800169521E-2"/>
              <c:y val="0.40464332498678024"/>
            </c:manualLayout>
          </c:layout>
        </c:title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lang="en-US" sz="1200"/>
            </a:pPr>
            <a:endParaRPr lang="en-US"/>
          </a:p>
        </c:txPr>
        <c:crossAx val="77387264"/>
        <c:crosses val="autoZero"/>
        <c:crossBetween val="between"/>
        <c:majorUnit val="100"/>
      </c:valAx>
      <c:valAx>
        <c:axId val="77268480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 lang="en-US" sz="1600"/>
                </a:pPr>
                <a:r>
                  <a:rPr lang="en-US" sz="1600" dirty="0"/>
                  <a:t>COD/BOD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US" sz="1200"/>
            </a:pPr>
            <a:endParaRPr lang="en-US"/>
          </a:p>
        </c:txPr>
        <c:crossAx val="77270400"/>
        <c:crosses val="max"/>
        <c:crossBetween val="between"/>
      </c:valAx>
      <c:catAx>
        <c:axId val="77270400"/>
        <c:scaling>
          <c:orientation val="minMax"/>
        </c:scaling>
        <c:delete val="1"/>
        <c:axPos val="b"/>
        <c:majorGridlines/>
        <c:numFmt formatCode="General" sourceLinked="1"/>
        <c:tickLblPos val="none"/>
        <c:crossAx val="77268480"/>
        <c:crosses val="autoZero"/>
        <c:auto val="1"/>
        <c:lblAlgn val="ctr"/>
        <c:lblOffset val="100"/>
      </c:catAx>
    </c:plotArea>
    <c:legend>
      <c:legendPos val="b"/>
      <c:layout/>
      <c:txPr>
        <a:bodyPr/>
        <a:lstStyle/>
        <a:p>
          <a:pPr>
            <a:defRPr lang="en-US" sz="1200"/>
          </a:pPr>
          <a:endParaRPr lang="en-US"/>
        </a:p>
      </c:txPr>
    </c:legend>
    <c:plotVisOnly val="1"/>
    <c:dispBlanksAs val="gap"/>
  </c:chart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6.5936609819507497E-2"/>
          <c:y val="0.19515106864405343"/>
          <c:w val="0.82625038424251029"/>
          <c:h val="0.63651177197577835"/>
        </c:manualLayout>
      </c:layout>
      <c:barChart>
        <c:barDir val="col"/>
        <c:grouping val="clustered"/>
        <c:ser>
          <c:idx val="1"/>
          <c:order val="1"/>
          <c:tx>
            <c:strRef>
              <c:f>Sheet3!$B$2</c:f>
              <c:strCache>
                <c:ptCount val="1"/>
                <c:pt idx="0">
                  <c:v>DO -a (mg/l) </c:v>
                </c:pt>
              </c:strCache>
            </c:strRef>
          </c:tx>
          <c:spPr>
            <a:solidFill>
              <a:srgbClr val="00B0F0"/>
            </a:solidFill>
          </c:spPr>
          <c:val>
            <c:numRef>
              <c:f>Sheet3!$B$3:$B$11</c:f>
              <c:numCache>
                <c:formatCode>General</c:formatCode>
                <c:ptCount val="9"/>
                <c:pt idx="0">
                  <c:v>1.2</c:v>
                </c:pt>
                <c:pt idx="1">
                  <c:v>1</c:v>
                </c:pt>
                <c:pt idx="2">
                  <c:v>0.5</c:v>
                </c:pt>
                <c:pt idx="3">
                  <c:v>1.1000000000000001</c:v>
                </c:pt>
                <c:pt idx="4">
                  <c:v>1.3</c:v>
                </c:pt>
                <c:pt idx="5">
                  <c:v>1.1000000000000001</c:v>
                </c:pt>
                <c:pt idx="6">
                  <c:v>1.2</c:v>
                </c:pt>
                <c:pt idx="7">
                  <c:v>0.5</c:v>
                </c:pt>
                <c:pt idx="8">
                  <c:v>1.1000000000000001</c:v>
                </c:pt>
              </c:numCache>
            </c:numRef>
          </c:val>
        </c:ser>
        <c:ser>
          <c:idx val="3"/>
          <c:order val="3"/>
          <c:tx>
            <c:strRef>
              <c:f>Sheet3!$D$2</c:f>
              <c:strCache>
                <c:ptCount val="1"/>
                <c:pt idx="0">
                  <c:v>DO -b (mg/l) 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val>
            <c:numRef>
              <c:f>Sheet3!$D$3:$D$11</c:f>
              <c:numCache>
                <c:formatCode>General</c:formatCode>
                <c:ptCount val="9"/>
                <c:pt idx="0">
                  <c:v>1.1000000000000001</c:v>
                </c:pt>
                <c:pt idx="1">
                  <c:v>0.8</c:v>
                </c:pt>
                <c:pt idx="2">
                  <c:v>1.5</c:v>
                </c:pt>
                <c:pt idx="3">
                  <c:v>1.2</c:v>
                </c:pt>
                <c:pt idx="4">
                  <c:v>1.1000000000000001</c:v>
                </c:pt>
                <c:pt idx="5">
                  <c:v>1.5</c:v>
                </c:pt>
                <c:pt idx="6">
                  <c:v>1.1000000000000001</c:v>
                </c:pt>
                <c:pt idx="7">
                  <c:v>0.8</c:v>
                </c:pt>
                <c:pt idx="8">
                  <c:v>1.5</c:v>
                </c:pt>
              </c:numCache>
            </c:numRef>
          </c:val>
        </c:ser>
        <c:axId val="77471744"/>
        <c:axId val="77473664"/>
      </c:barChart>
      <c:lineChart>
        <c:grouping val="standard"/>
        <c:ser>
          <c:idx val="0"/>
          <c:order val="0"/>
          <c:tx>
            <c:strRef>
              <c:f>Sheet3!$A$2</c:f>
              <c:strCache>
                <c:ptCount val="1"/>
                <c:pt idx="0">
                  <c:v>Residual Chlorinea-a  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Sheet3!$A$3:$A$11</c:f>
              <c:numCache>
                <c:formatCode>General</c:formatCode>
                <c:ptCount val="9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  <c:pt idx="5">
                  <c:v>0.4</c:v>
                </c:pt>
                <c:pt idx="6">
                  <c:v>0</c:v>
                </c:pt>
                <c:pt idx="7">
                  <c:v>6</c:v>
                </c:pt>
                <c:pt idx="8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Sheet3!$C$2</c:f>
              <c:strCache>
                <c:ptCount val="1"/>
                <c:pt idx="0">
                  <c:v>Residual-b Chlorinea  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marker>
          <c:val>
            <c:numRef>
              <c:f>Sheet3!$C$3:$C$11</c:f>
              <c:numCache>
                <c:formatCode>General</c:formatCode>
                <c:ptCount val="9"/>
                <c:pt idx="0">
                  <c:v>0.1</c:v>
                </c:pt>
                <c:pt idx="1">
                  <c:v>0.2</c:v>
                </c:pt>
                <c:pt idx="2">
                  <c:v>0</c:v>
                </c:pt>
                <c:pt idx="3">
                  <c:v>0</c:v>
                </c:pt>
                <c:pt idx="4">
                  <c:v>0.4</c:v>
                </c:pt>
                <c:pt idx="5">
                  <c:v>0</c:v>
                </c:pt>
                <c:pt idx="6">
                  <c:v>0.4</c:v>
                </c:pt>
                <c:pt idx="7">
                  <c:v>0</c:v>
                </c:pt>
                <c:pt idx="8">
                  <c:v>0.30000000000000032</c:v>
                </c:pt>
              </c:numCache>
            </c:numRef>
          </c:val>
        </c:ser>
        <c:marker val="1"/>
        <c:axId val="77490048"/>
        <c:axId val="77488128"/>
      </c:lineChart>
      <c:catAx>
        <c:axId val="77471744"/>
        <c:scaling>
          <c:orientation val="minMax"/>
        </c:scaling>
        <c:axPos val="b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77473664"/>
        <c:crosses val="autoZero"/>
        <c:auto val="1"/>
        <c:lblAlgn val="ctr"/>
        <c:lblOffset val="100"/>
      </c:catAx>
      <c:valAx>
        <c:axId val="7747366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US" sz="1400"/>
                </a:pPr>
                <a:r>
                  <a:rPr lang="en-US" sz="1400" dirty="0"/>
                  <a:t>Concentration of DO (mg/l) </a:t>
                </a:r>
              </a:p>
            </c:rich>
          </c:tx>
          <c:layout/>
        </c:title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lang="en-US"/>
            </a:pPr>
            <a:endParaRPr lang="en-US"/>
          </a:p>
        </c:txPr>
        <c:crossAx val="77471744"/>
        <c:crosses val="autoZero"/>
        <c:crossBetween val="between"/>
      </c:valAx>
      <c:valAx>
        <c:axId val="77488128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 lang="en-US" sz="1400"/>
                </a:pPr>
                <a:r>
                  <a:rPr lang="en-US" sz="1400" dirty="0"/>
                  <a:t>concentration of residual chlorine (mg/l)</a:t>
                </a:r>
              </a:p>
            </c:rich>
          </c:tx>
          <c:layout>
            <c:manualLayout>
              <c:xMode val="edge"/>
              <c:yMode val="edge"/>
              <c:x val="0.94881369558534923"/>
              <c:y val="0.21888304551255139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77490048"/>
        <c:crosses val="max"/>
        <c:crossBetween val="between"/>
      </c:valAx>
      <c:catAx>
        <c:axId val="77490048"/>
        <c:scaling>
          <c:orientation val="minMax"/>
        </c:scaling>
        <c:delete val="1"/>
        <c:axPos val="b"/>
        <c:tickLblPos val="none"/>
        <c:crossAx val="77488128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5.0000000000000024E-2"/>
          <c:y val="0.91226628190099412"/>
          <c:w val="0.89999998399590053"/>
          <c:h val="8.7733746396454565E-2"/>
        </c:manualLayout>
      </c:layout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2"/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0.62222</cdr:x>
      <cdr:y>0.27072</cdr:y>
    </cdr:from>
    <cdr:to>
      <cdr:x>0.91429</cdr:x>
      <cdr:y>0.58011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733800" y="933450"/>
          <a:ext cx="1752600" cy="1066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0.72619</cdr:x>
      <cdr:y>0.14286</cdr:y>
    </cdr:from>
    <cdr:to>
      <cdr:x>0.91667</cdr:x>
      <cdr:y>0.48946</cdr:y>
    </cdr:to>
    <cdr:sp macro="" textlink="">
      <cdr:nvSpPr>
        <cdr:cNvPr id="7" name="Rounded Rectangle 6"/>
        <cdr:cNvSpPr/>
      </cdr:nvSpPr>
      <cdr:spPr>
        <a:xfrm xmlns:a="http://schemas.openxmlformats.org/drawingml/2006/main">
          <a:off x="4648200" y="533400"/>
          <a:ext cx="1219224" cy="1294137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 w="3175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600" dirty="0" smtClean="0">
              <a:solidFill>
                <a:schemeClr val="tx1"/>
              </a:solidFill>
            </a:rPr>
            <a:t>WW =7%</a:t>
          </a:r>
        </a:p>
        <a:p xmlns:a="http://schemas.openxmlformats.org/drawingml/2006/main">
          <a:r>
            <a:rPr lang="en-US" sz="1600" dirty="0" smtClean="0">
              <a:solidFill>
                <a:schemeClr val="tx1"/>
              </a:solidFill>
            </a:rPr>
            <a:t>BOD = 7%</a:t>
          </a:r>
        </a:p>
        <a:p xmlns:a="http://schemas.openxmlformats.org/drawingml/2006/main">
          <a:r>
            <a:rPr lang="en-US" sz="1600" dirty="0" smtClean="0">
              <a:solidFill>
                <a:schemeClr val="tx1"/>
              </a:solidFill>
            </a:rPr>
            <a:t>TSS = 5%</a:t>
          </a:r>
        </a:p>
        <a:p xmlns:a="http://schemas.openxmlformats.org/drawingml/2006/main">
          <a:r>
            <a:rPr lang="en-US" sz="1600" dirty="0" smtClean="0">
              <a:solidFill>
                <a:schemeClr val="tx1"/>
              </a:solidFill>
            </a:rPr>
            <a:t>SW = 1%</a:t>
          </a:r>
          <a:endParaRPr lang="en-US" sz="16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0.37595</cdr:x>
      <cdr:y>0.04237</cdr:y>
    </cdr:from>
    <cdr:to>
      <cdr:x>0.52207</cdr:x>
      <cdr:y>0.31356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52674" y="1428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0.0991</cdr:x>
      <cdr:y>0.08362</cdr:y>
    </cdr:from>
    <cdr:to>
      <cdr:x>0.8562</cdr:x>
      <cdr:y>0.16274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38200" y="457200"/>
          <a:ext cx="6403703" cy="4325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/>
            <a:t>R-Chlorine</a:t>
          </a:r>
          <a:r>
            <a:rPr lang="en-US" sz="2000" baseline="0" dirty="0"/>
            <a:t> and  DO status in public and private hospitals  </a:t>
          </a:r>
          <a:endParaRPr lang="en-US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BB3FF17-4CE4-4C42-8105-C35F969D50B6}" type="datetimeFigureOut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5E8E7E3-99A0-45F3-B73B-A59A4975E1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8742A1-F15A-4356-9FFE-4FEE791AB4D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F3F98A-11A6-47D3-86FC-886F1D63133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CEEEEE-58BA-4AA9-8008-C0C942639C6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41D2B-B101-4639-8C35-34C915E8085C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A4D33-F243-4018-9B9D-05F75B57C1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55806-3A25-45C3-AED1-7D3D77B1A852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D8438-5530-44D6-BB19-D576E36E9B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9CE17-3BEA-4C0C-8659-44BBEC460658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ACC3-6711-415E-A5A0-C5AD34B280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12528-1AAD-495B-B7D9-15CAD4771FAE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13DD1-F0FD-42EE-820A-BA626F75A5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B0439-B704-4FE2-B302-B0CB30DB8964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9B6C5-669D-4CDA-B8B5-F365B62DB2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708DD-1612-4B94-B1EA-274537825D68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6F144-AAFF-429A-B67C-5759A670DA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65C45-968E-4661-BFB6-A8E996125314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4B989-4087-43A2-9802-53DDF17CC6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F4467-220C-41E2-A4DD-2681FE8AF481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7CFF1-2525-4895-A4AF-BB8356347F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E839C-ED7B-4888-A13C-31AB974EB0D7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3D17-2916-46D6-BA97-FEAF129F93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5D709-C300-43F1-8C72-07037B59CF27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D6C6E-42EA-4495-81E4-EAA32C809D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78E50-C61B-4879-ABD0-8959C5BD54E4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589A4-0DB4-4BCE-808B-89F61F1147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F1D221-0AD4-4967-87E1-911747C11C44}" type="datetime1">
              <a:rPr lang="en-US"/>
              <a:pPr>
                <a:defRPr/>
              </a:pPr>
              <a:t>7/26/2014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3F27F3-AE42-456D-988C-130857EBD2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304800" y="641350"/>
            <a:ext cx="84582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3600" b="1">
                <a:latin typeface="Calibri" pitchFamily="34" charset="0"/>
                <a:ea typeface="Times New Roman" pitchFamily="18" charset="0"/>
              </a:rPr>
              <a:t>Assessing Healthcare Liquid Waste Management of Hospitals in Kathmandu Valley, Nepal</a:t>
            </a:r>
            <a:endParaRPr lang="en-US" sz="3600">
              <a:latin typeface="Calibri" pitchFamily="34" charset="0"/>
              <a:ea typeface="Times New Roman" pitchFamily="18" charset="0"/>
            </a:endParaRPr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990600" y="4038600"/>
            <a:ext cx="723900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Times New Roman" pitchFamily="18" charset="0"/>
              </a:rPr>
              <a:t> Bandana K </a:t>
            </a:r>
            <a:r>
              <a:rPr lang="en-US" dirty="0" err="1">
                <a:latin typeface="Calibri" pitchFamily="34" charset="0"/>
                <a:cs typeface="Times New Roman" pitchFamily="18" charset="0"/>
              </a:rPr>
              <a:t>Pradhan</a:t>
            </a:r>
            <a:r>
              <a:rPr lang="en-US" dirty="0">
                <a:latin typeface="Calibri" pitchFamily="34" charset="0"/>
                <a:cs typeface="Times New Roman" pitchFamily="18" charset="0"/>
              </a:rPr>
              <a:t>, PhD</a:t>
            </a:r>
          </a:p>
          <a:p>
            <a:pPr algn="ctr"/>
            <a:r>
              <a:rPr lang="en-US" dirty="0">
                <a:latin typeface="Calibri" pitchFamily="34" charset="0"/>
                <a:cs typeface="Times New Roman" pitchFamily="18" charset="0"/>
              </a:rPr>
              <a:t>Department of Community Medicine &amp; Public Health</a:t>
            </a:r>
          </a:p>
          <a:p>
            <a:pPr algn="ctr"/>
            <a:r>
              <a:rPr lang="en-US" dirty="0">
                <a:latin typeface="Calibri" pitchFamily="34" charset="0"/>
                <a:cs typeface="Times New Roman" pitchFamily="18" charset="0"/>
              </a:rPr>
              <a:t>Institute of Medicine </a:t>
            </a:r>
          </a:p>
          <a:p>
            <a:pPr algn="ctr"/>
            <a:r>
              <a:rPr lang="en-US" dirty="0">
                <a:latin typeface="Calibri" pitchFamily="34" charset="0"/>
                <a:cs typeface="Times New Roman" pitchFamily="18" charset="0"/>
              </a:rPr>
              <a:t>and</a:t>
            </a:r>
          </a:p>
          <a:p>
            <a:pPr algn="ctr"/>
            <a:r>
              <a:rPr lang="en-US" dirty="0" err="1">
                <a:latin typeface="Calibri" pitchFamily="34" charset="0"/>
                <a:cs typeface="Times New Roman" pitchFamily="18" charset="0"/>
              </a:rPr>
              <a:t>Pushkar</a:t>
            </a:r>
            <a:r>
              <a:rPr lang="en-US" dirty="0">
                <a:latin typeface="Calibri" pitchFamily="34" charset="0"/>
                <a:cs typeface="Times New Roman" pitchFamily="18" charset="0"/>
              </a:rPr>
              <a:t> K </a:t>
            </a:r>
            <a:r>
              <a:rPr lang="en-US" dirty="0" err="1">
                <a:latin typeface="Calibri" pitchFamily="34" charset="0"/>
                <a:cs typeface="Times New Roman" pitchFamily="18" charset="0"/>
              </a:rPr>
              <a:t>Pradhan</a:t>
            </a:r>
            <a:r>
              <a:rPr lang="en-US" dirty="0">
                <a:latin typeface="Calibri" pitchFamily="34" charset="0"/>
                <a:cs typeface="Times New Roman" pitchFamily="18" charset="0"/>
              </a:rPr>
              <a:t>, PhD</a:t>
            </a:r>
          </a:p>
          <a:p>
            <a:pPr algn="ctr"/>
            <a:r>
              <a:rPr lang="en-US" dirty="0">
                <a:latin typeface="Calibri" pitchFamily="34" charset="0"/>
                <a:cs typeface="Times New Roman" pitchFamily="18" charset="0"/>
              </a:rPr>
              <a:t>Central Department of Geography</a:t>
            </a:r>
          </a:p>
          <a:p>
            <a:pPr algn="ctr"/>
            <a:endParaRPr lang="en-US" dirty="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dirty="0" err="1">
                <a:latin typeface="Calibri" pitchFamily="34" charset="0"/>
                <a:cs typeface="Times New Roman" pitchFamily="18" charset="0"/>
              </a:rPr>
              <a:t>Tribhuvan</a:t>
            </a:r>
            <a:r>
              <a:rPr lang="en-US" dirty="0">
                <a:latin typeface="Calibri" pitchFamily="34" charset="0"/>
                <a:cs typeface="Times New Roman" pitchFamily="18" charset="0"/>
              </a:rPr>
              <a:t> University, Kathmandu, </a:t>
            </a:r>
            <a:r>
              <a:rPr lang="en-US" sz="2000" dirty="0">
                <a:latin typeface="Calibri" pitchFamily="34" charset="0"/>
                <a:cs typeface="Times New Roman" pitchFamily="18" charset="0"/>
              </a:rPr>
              <a:t>Nepal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2411413" y="2855913"/>
            <a:ext cx="4321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latin typeface="Calibri" pitchFamily="34" charset="0"/>
                <a:cs typeface="Times New Roman" pitchFamily="18" charset="0"/>
              </a:rPr>
              <a:t>Earth Science International Conference</a:t>
            </a:r>
          </a:p>
          <a:p>
            <a:pPr algn="ctr"/>
            <a:r>
              <a:rPr lang="en-US" sz="2000" b="1">
                <a:latin typeface="Calibri" pitchFamily="34" charset="0"/>
                <a:cs typeface="Times New Roman" pitchFamily="18" charset="0"/>
              </a:rPr>
              <a:t>San Francisco, USA July 28-30 2014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EC633D-DDD2-48B6-8335-E41EFBCDEC7A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63CF1B-9ABF-4243-B344-6E8FE3443546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2000" y="457200"/>
            <a:ext cx="7772400" cy="45862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  <a:cs typeface="+mn-cs"/>
              </a:rPr>
              <a:t>Introduction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+mn-lt"/>
              <a:cs typeface="+mn-cs"/>
            </a:endParaRPr>
          </a:p>
          <a:p>
            <a:pPr marL="350838" indent="-350838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Nepal got EPA in 1996 and since then all industries and hospitals must have approvals of EIA/IEE </a:t>
            </a:r>
          </a:p>
          <a:p>
            <a:pPr marL="350838" indent="-350838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Hospitals being built before EPA 1996 required to comply with EIA/IEE within the stipulated time – 10 years</a:t>
            </a:r>
          </a:p>
          <a:p>
            <a:pPr marL="350838" lvl="1" indent="-350838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About 95% water used in the hospitals being released as healthcare untreated liquid waste into the rivers, of which 20% hazardous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81000" y="1828800"/>
            <a:ext cx="13716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Ward/OT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4495800"/>
            <a:ext cx="12954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Toilet/bathroom 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4800" y="3657600"/>
            <a:ext cx="12954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OPD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1000" y="2667000"/>
            <a:ext cx="12954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Kitchen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4800" y="5410200"/>
            <a:ext cx="12954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Laboratory  </a:t>
            </a:r>
          </a:p>
        </p:txBody>
      </p:sp>
      <p:sp>
        <p:nvSpPr>
          <p:cNvPr id="10" name="Oval 9"/>
          <p:cNvSpPr/>
          <p:nvPr/>
        </p:nvSpPr>
        <p:spPr>
          <a:xfrm>
            <a:off x="3886200" y="2819400"/>
            <a:ext cx="1905000" cy="1905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Collection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3600" y="3352800"/>
            <a:ext cx="12192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Drainage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276600"/>
            <a:ext cx="12954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Treatment  plant </a:t>
            </a:r>
          </a:p>
        </p:txBody>
      </p:sp>
      <p:sp>
        <p:nvSpPr>
          <p:cNvPr id="14" name="Oval 13"/>
          <p:cNvSpPr/>
          <p:nvPr/>
        </p:nvSpPr>
        <p:spPr>
          <a:xfrm>
            <a:off x="7010400" y="4419600"/>
            <a:ext cx="1676400" cy="9144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Discharge </a:t>
            </a:r>
          </a:p>
        </p:txBody>
      </p:sp>
      <p:cxnSp>
        <p:nvCxnSpPr>
          <p:cNvPr id="16" name="Elbow Connector 15"/>
          <p:cNvCxnSpPr>
            <a:stCxn id="3" idx="0"/>
            <a:endCxn id="12" idx="0"/>
          </p:cNvCxnSpPr>
          <p:nvPr/>
        </p:nvCxnSpPr>
        <p:spPr>
          <a:xfrm rot="16200000" flipH="1">
            <a:off x="1143000" y="1752600"/>
            <a:ext cx="1524000" cy="1676400"/>
          </a:xfrm>
          <a:prstGeom prst="bentConnector3">
            <a:avLst>
              <a:gd name="adj1" fmla="val -15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7" idx="2"/>
          </p:cNvCxnSpPr>
          <p:nvPr/>
        </p:nvCxnSpPr>
        <p:spPr>
          <a:xfrm rot="5400000" flipH="1" flipV="1">
            <a:off x="762000" y="4114800"/>
            <a:ext cx="2133600" cy="1828800"/>
          </a:xfrm>
          <a:prstGeom prst="bentConnector3">
            <a:avLst>
              <a:gd name="adj1" fmla="val -1071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600200" y="38862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" idx="3"/>
          </p:cNvCxnSpPr>
          <p:nvPr/>
        </p:nvCxnSpPr>
        <p:spPr>
          <a:xfrm flipV="1">
            <a:off x="1600200" y="3962400"/>
            <a:ext cx="990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6" idx="3"/>
          </p:cNvCxnSpPr>
          <p:nvPr/>
        </p:nvCxnSpPr>
        <p:spPr>
          <a:xfrm>
            <a:off x="1676400" y="3009900"/>
            <a:ext cx="725488" cy="322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hape 38"/>
          <p:cNvCxnSpPr>
            <a:stCxn id="13" idx="3"/>
            <a:endCxn id="14" idx="0"/>
          </p:cNvCxnSpPr>
          <p:nvPr/>
        </p:nvCxnSpPr>
        <p:spPr>
          <a:xfrm>
            <a:off x="7467600" y="3695700"/>
            <a:ext cx="381000" cy="7239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3" name="TextBox 39"/>
          <p:cNvSpPr txBox="1">
            <a:spLocks noChangeArrowheads="1"/>
          </p:cNvSpPr>
          <p:nvPr/>
        </p:nvSpPr>
        <p:spPr bwMode="auto">
          <a:xfrm>
            <a:off x="457200" y="417513"/>
            <a:ext cx="533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Low priority to HCLW- as only one hospital </a:t>
            </a:r>
            <a:r>
              <a:rPr lang="en-US" sz="2400">
                <a:latin typeface="Calibri" pitchFamily="34" charset="0"/>
              </a:rPr>
              <a:t>TUTH</a:t>
            </a:r>
            <a:r>
              <a:rPr lang="en-US" sz="2800">
                <a:latin typeface="Calibri" pitchFamily="34" charset="0"/>
              </a:rPr>
              <a:t> but not functioning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31DA02-5D23-4BBF-82CB-3DD42F62738C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115" name="Picture 21" descr="www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0"/>
            <a:ext cx="3505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Freeform 22"/>
          <p:cNvSpPr/>
          <p:nvPr/>
        </p:nvSpPr>
        <p:spPr>
          <a:xfrm>
            <a:off x="4619625" y="5486400"/>
            <a:ext cx="3833813" cy="444500"/>
          </a:xfrm>
          <a:custGeom>
            <a:avLst/>
            <a:gdLst>
              <a:gd name="connsiteX0" fmla="*/ 0 w 3833367"/>
              <a:gd name="connsiteY0" fmla="*/ 443313 h 444484"/>
              <a:gd name="connsiteX1" fmla="*/ 220717 w 3833367"/>
              <a:gd name="connsiteY1" fmla="*/ 364485 h 444484"/>
              <a:gd name="connsiteX2" fmla="*/ 315310 w 3833367"/>
              <a:gd name="connsiteY2" fmla="*/ 332954 h 444484"/>
              <a:gd name="connsiteX3" fmla="*/ 425669 w 3833367"/>
              <a:gd name="connsiteY3" fmla="*/ 301423 h 444484"/>
              <a:gd name="connsiteX4" fmla="*/ 614855 w 3833367"/>
              <a:gd name="connsiteY4" fmla="*/ 285657 h 444484"/>
              <a:gd name="connsiteX5" fmla="*/ 677917 w 3833367"/>
              <a:gd name="connsiteY5" fmla="*/ 269892 h 444484"/>
              <a:gd name="connsiteX6" fmla="*/ 898634 w 3833367"/>
              <a:gd name="connsiteY6" fmla="*/ 238361 h 444484"/>
              <a:gd name="connsiteX7" fmla="*/ 961696 w 3833367"/>
              <a:gd name="connsiteY7" fmla="*/ 222595 h 444484"/>
              <a:gd name="connsiteX8" fmla="*/ 1040524 w 3833367"/>
              <a:gd name="connsiteY8" fmla="*/ 206830 h 444484"/>
              <a:gd name="connsiteX9" fmla="*/ 1103586 w 3833367"/>
              <a:gd name="connsiteY9" fmla="*/ 175299 h 444484"/>
              <a:gd name="connsiteX10" fmla="*/ 1166648 w 3833367"/>
              <a:gd name="connsiteY10" fmla="*/ 159533 h 444484"/>
              <a:gd name="connsiteX11" fmla="*/ 1292772 w 3833367"/>
              <a:gd name="connsiteY11" fmla="*/ 112237 h 444484"/>
              <a:gd name="connsiteX12" fmla="*/ 1340069 w 3833367"/>
              <a:gd name="connsiteY12" fmla="*/ 80706 h 444484"/>
              <a:gd name="connsiteX13" fmla="*/ 1576551 w 3833367"/>
              <a:gd name="connsiteY13" fmla="*/ 49175 h 444484"/>
              <a:gd name="connsiteX14" fmla="*/ 2522482 w 3833367"/>
              <a:gd name="connsiteY14" fmla="*/ 80706 h 444484"/>
              <a:gd name="connsiteX15" fmla="*/ 2743200 w 3833367"/>
              <a:gd name="connsiteY15" fmla="*/ 143768 h 444484"/>
              <a:gd name="connsiteX16" fmla="*/ 2869324 w 3833367"/>
              <a:gd name="connsiteY16" fmla="*/ 159533 h 444484"/>
              <a:gd name="connsiteX17" fmla="*/ 3105806 w 3833367"/>
              <a:gd name="connsiteY17" fmla="*/ 191064 h 444484"/>
              <a:gd name="connsiteX18" fmla="*/ 3294993 w 3833367"/>
              <a:gd name="connsiteY18" fmla="*/ 254126 h 444484"/>
              <a:gd name="connsiteX19" fmla="*/ 3342289 w 3833367"/>
              <a:gd name="connsiteY19" fmla="*/ 285657 h 444484"/>
              <a:gd name="connsiteX20" fmla="*/ 3484179 w 3833367"/>
              <a:gd name="connsiteY20" fmla="*/ 301423 h 444484"/>
              <a:gd name="connsiteX21" fmla="*/ 3547241 w 3833367"/>
              <a:gd name="connsiteY21" fmla="*/ 317188 h 444484"/>
              <a:gd name="connsiteX22" fmla="*/ 3657600 w 3833367"/>
              <a:gd name="connsiteY22" fmla="*/ 269892 h 444484"/>
              <a:gd name="connsiteX23" fmla="*/ 3704896 w 3833367"/>
              <a:gd name="connsiteY23" fmla="*/ 159533 h 444484"/>
              <a:gd name="connsiteX24" fmla="*/ 3752193 w 3833367"/>
              <a:gd name="connsiteY24" fmla="*/ 64940 h 444484"/>
              <a:gd name="connsiteX25" fmla="*/ 3815255 w 3833367"/>
              <a:gd name="connsiteY25" fmla="*/ 17644 h 444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33367" h="444484">
                <a:moveTo>
                  <a:pt x="0" y="443313"/>
                </a:moveTo>
                <a:cubicBezTo>
                  <a:pt x="131584" y="410416"/>
                  <a:pt x="7387" y="444484"/>
                  <a:pt x="220717" y="364485"/>
                </a:cubicBezTo>
                <a:cubicBezTo>
                  <a:pt x="251837" y="352815"/>
                  <a:pt x="283779" y="343464"/>
                  <a:pt x="315310" y="332954"/>
                </a:cubicBezTo>
                <a:cubicBezTo>
                  <a:pt x="346731" y="322480"/>
                  <a:pt x="393985" y="305383"/>
                  <a:pt x="425669" y="301423"/>
                </a:cubicBezTo>
                <a:cubicBezTo>
                  <a:pt x="488461" y="293574"/>
                  <a:pt x="551793" y="290912"/>
                  <a:pt x="614855" y="285657"/>
                </a:cubicBezTo>
                <a:cubicBezTo>
                  <a:pt x="635876" y="280402"/>
                  <a:pt x="656670" y="274141"/>
                  <a:pt x="677917" y="269892"/>
                </a:cubicBezTo>
                <a:cubicBezTo>
                  <a:pt x="753699" y="254736"/>
                  <a:pt x="821115" y="248051"/>
                  <a:pt x="898634" y="238361"/>
                </a:cubicBezTo>
                <a:cubicBezTo>
                  <a:pt x="919655" y="233106"/>
                  <a:pt x="940544" y="227295"/>
                  <a:pt x="961696" y="222595"/>
                </a:cubicBezTo>
                <a:cubicBezTo>
                  <a:pt x="987854" y="216782"/>
                  <a:pt x="1015103" y="215304"/>
                  <a:pt x="1040524" y="206830"/>
                </a:cubicBezTo>
                <a:cubicBezTo>
                  <a:pt x="1062820" y="199398"/>
                  <a:pt x="1081581" y="183551"/>
                  <a:pt x="1103586" y="175299"/>
                </a:cubicBezTo>
                <a:cubicBezTo>
                  <a:pt x="1123874" y="167691"/>
                  <a:pt x="1146360" y="167141"/>
                  <a:pt x="1166648" y="159533"/>
                </a:cubicBezTo>
                <a:cubicBezTo>
                  <a:pt x="1331522" y="97705"/>
                  <a:pt x="1130912" y="152701"/>
                  <a:pt x="1292772" y="112237"/>
                </a:cubicBezTo>
                <a:cubicBezTo>
                  <a:pt x="1308538" y="101727"/>
                  <a:pt x="1323122" y="89180"/>
                  <a:pt x="1340069" y="80706"/>
                </a:cubicBezTo>
                <a:cubicBezTo>
                  <a:pt x="1404469" y="48505"/>
                  <a:pt x="1534272" y="52698"/>
                  <a:pt x="1576551" y="49175"/>
                </a:cubicBezTo>
                <a:cubicBezTo>
                  <a:pt x="1891861" y="59685"/>
                  <a:pt x="2207541" y="62180"/>
                  <a:pt x="2522482" y="80706"/>
                </a:cubicBezTo>
                <a:cubicBezTo>
                  <a:pt x="2621590" y="86536"/>
                  <a:pt x="2652945" y="124428"/>
                  <a:pt x="2743200" y="143768"/>
                </a:cubicBezTo>
                <a:cubicBezTo>
                  <a:pt x="2784628" y="152645"/>
                  <a:pt x="2827327" y="153933"/>
                  <a:pt x="2869324" y="159533"/>
                </a:cubicBezTo>
                <a:cubicBezTo>
                  <a:pt x="3195683" y="203048"/>
                  <a:pt x="2744351" y="145884"/>
                  <a:pt x="3105806" y="191064"/>
                </a:cubicBezTo>
                <a:cubicBezTo>
                  <a:pt x="3171234" y="209758"/>
                  <a:pt x="3234007" y="223633"/>
                  <a:pt x="3294993" y="254126"/>
                </a:cubicBezTo>
                <a:cubicBezTo>
                  <a:pt x="3311940" y="262600"/>
                  <a:pt x="3323907" y="281061"/>
                  <a:pt x="3342289" y="285657"/>
                </a:cubicBezTo>
                <a:cubicBezTo>
                  <a:pt x="3388456" y="297199"/>
                  <a:pt x="3436882" y="296168"/>
                  <a:pt x="3484179" y="301423"/>
                </a:cubicBezTo>
                <a:cubicBezTo>
                  <a:pt x="3505200" y="306678"/>
                  <a:pt x="3525573" y="317188"/>
                  <a:pt x="3547241" y="317188"/>
                </a:cubicBezTo>
                <a:cubicBezTo>
                  <a:pt x="3598144" y="317188"/>
                  <a:pt x="3618982" y="295637"/>
                  <a:pt x="3657600" y="269892"/>
                </a:cubicBezTo>
                <a:cubicBezTo>
                  <a:pt x="3694567" y="158985"/>
                  <a:pt x="3646458" y="295885"/>
                  <a:pt x="3704896" y="159533"/>
                </a:cubicBezTo>
                <a:cubicBezTo>
                  <a:pt x="3719797" y="124765"/>
                  <a:pt x="3719263" y="91285"/>
                  <a:pt x="3752193" y="64940"/>
                </a:cubicBezTo>
                <a:cubicBezTo>
                  <a:pt x="3833367" y="0"/>
                  <a:pt x="3775984" y="96183"/>
                  <a:pt x="3815255" y="1764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4808538" y="6172200"/>
            <a:ext cx="3957637" cy="377825"/>
          </a:xfrm>
          <a:custGeom>
            <a:avLst/>
            <a:gdLst>
              <a:gd name="connsiteX0" fmla="*/ 0 w 3957145"/>
              <a:gd name="connsiteY0" fmla="*/ 378372 h 378372"/>
              <a:gd name="connsiteX1" fmla="*/ 173420 w 3957145"/>
              <a:gd name="connsiteY1" fmla="*/ 346841 h 378372"/>
              <a:gd name="connsiteX2" fmla="*/ 236483 w 3957145"/>
              <a:gd name="connsiteY2" fmla="*/ 331076 h 378372"/>
              <a:gd name="connsiteX3" fmla="*/ 362607 w 3957145"/>
              <a:gd name="connsiteY3" fmla="*/ 283779 h 378372"/>
              <a:gd name="connsiteX4" fmla="*/ 567558 w 3957145"/>
              <a:gd name="connsiteY4" fmla="*/ 236483 h 378372"/>
              <a:gd name="connsiteX5" fmla="*/ 772510 w 3957145"/>
              <a:gd name="connsiteY5" fmla="*/ 220717 h 378372"/>
              <a:gd name="connsiteX6" fmla="*/ 851338 w 3957145"/>
              <a:gd name="connsiteY6" fmla="*/ 204952 h 378372"/>
              <a:gd name="connsiteX7" fmla="*/ 961696 w 3957145"/>
              <a:gd name="connsiteY7" fmla="*/ 189186 h 378372"/>
              <a:gd name="connsiteX8" fmla="*/ 1024758 w 3957145"/>
              <a:gd name="connsiteY8" fmla="*/ 173420 h 378372"/>
              <a:gd name="connsiteX9" fmla="*/ 1103586 w 3957145"/>
              <a:gd name="connsiteY9" fmla="*/ 157655 h 378372"/>
              <a:gd name="connsiteX10" fmla="*/ 1229710 w 3957145"/>
              <a:gd name="connsiteY10" fmla="*/ 126124 h 378372"/>
              <a:gd name="connsiteX11" fmla="*/ 1292772 w 3957145"/>
              <a:gd name="connsiteY11" fmla="*/ 78827 h 378372"/>
              <a:gd name="connsiteX12" fmla="*/ 1355834 w 3957145"/>
              <a:gd name="connsiteY12" fmla="*/ 63062 h 378372"/>
              <a:gd name="connsiteX13" fmla="*/ 1497724 w 3957145"/>
              <a:gd name="connsiteY13" fmla="*/ 31531 h 378372"/>
              <a:gd name="connsiteX14" fmla="*/ 1734207 w 3957145"/>
              <a:gd name="connsiteY14" fmla="*/ 47296 h 378372"/>
              <a:gd name="connsiteX15" fmla="*/ 1828800 w 3957145"/>
              <a:gd name="connsiteY15" fmla="*/ 94593 h 378372"/>
              <a:gd name="connsiteX16" fmla="*/ 2112579 w 3957145"/>
              <a:gd name="connsiteY16" fmla="*/ 126124 h 378372"/>
              <a:gd name="connsiteX17" fmla="*/ 2822027 w 3957145"/>
              <a:gd name="connsiteY17" fmla="*/ 110358 h 378372"/>
              <a:gd name="connsiteX18" fmla="*/ 2869324 w 3957145"/>
              <a:gd name="connsiteY18" fmla="*/ 126124 h 378372"/>
              <a:gd name="connsiteX19" fmla="*/ 2995448 w 3957145"/>
              <a:gd name="connsiteY19" fmla="*/ 141889 h 378372"/>
              <a:gd name="connsiteX20" fmla="*/ 3153103 w 3957145"/>
              <a:gd name="connsiteY20" fmla="*/ 173420 h 378372"/>
              <a:gd name="connsiteX21" fmla="*/ 3421117 w 3957145"/>
              <a:gd name="connsiteY21" fmla="*/ 157655 h 378372"/>
              <a:gd name="connsiteX22" fmla="*/ 3484179 w 3957145"/>
              <a:gd name="connsiteY22" fmla="*/ 126124 h 378372"/>
              <a:gd name="connsiteX23" fmla="*/ 3641834 w 3957145"/>
              <a:gd name="connsiteY23" fmla="*/ 189186 h 378372"/>
              <a:gd name="connsiteX24" fmla="*/ 3689131 w 3957145"/>
              <a:gd name="connsiteY24" fmla="*/ 204952 h 378372"/>
              <a:gd name="connsiteX25" fmla="*/ 3720662 w 3957145"/>
              <a:gd name="connsiteY25" fmla="*/ 252248 h 378372"/>
              <a:gd name="connsiteX26" fmla="*/ 3752193 w 3957145"/>
              <a:gd name="connsiteY26" fmla="*/ 346841 h 378372"/>
              <a:gd name="connsiteX27" fmla="*/ 3799489 w 3957145"/>
              <a:gd name="connsiteY27" fmla="*/ 315310 h 378372"/>
              <a:gd name="connsiteX28" fmla="*/ 3862551 w 3957145"/>
              <a:gd name="connsiteY28" fmla="*/ 252248 h 378372"/>
              <a:gd name="connsiteX29" fmla="*/ 3925614 w 3957145"/>
              <a:gd name="connsiteY29" fmla="*/ 110358 h 378372"/>
              <a:gd name="connsiteX30" fmla="*/ 3941379 w 3957145"/>
              <a:gd name="connsiteY30" fmla="*/ 47296 h 378372"/>
              <a:gd name="connsiteX31" fmla="*/ 3957145 w 3957145"/>
              <a:gd name="connsiteY31" fmla="*/ 0 h 378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957145" h="378372">
                <a:moveTo>
                  <a:pt x="0" y="378372"/>
                </a:moveTo>
                <a:lnTo>
                  <a:pt x="173420" y="346841"/>
                </a:lnTo>
                <a:cubicBezTo>
                  <a:pt x="194667" y="342592"/>
                  <a:pt x="216195" y="338684"/>
                  <a:pt x="236483" y="331076"/>
                </a:cubicBezTo>
                <a:cubicBezTo>
                  <a:pt x="401382" y="269240"/>
                  <a:pt x="200724" y="324251"/>
                  <a:pt x="362607" y="283779"/>
                </a:cubicBezTo>
                <a:cubicBezTo>
                  <a:pt x="452422" y="223902"/>
                  <a:pt x="395020" y="251486"/>
                  <a:pt x="567558" y="236483"/>
                </a:cubicBezTo>
                <a:cubicBezTo>
                  <a:pt x="635820" y="230547"/>
                  <a:pt x="704193" y="225972"/>
                  <a:pt x="772510" y="220717"/>
                </a:cubicBezTo>
                <a:cubicBezTo>
                  <a:pt x="798786" y="215462"/>
                  <a:pt x="824906" y="209357"/>
                  <a:pt x="851338" y="204952"/>
                </a:cubicBezTo>
                <a:cubicBezTo>
                  <a:pt x="887992" y="198843"/>
                  <a:pt x="925136" y="195834"/>
                  <a:pt x="961696" y="189186"/>
                </a:cubicBezTo>
                <a:cubicBezTo>
                  <a:pt x="983014" y="185310"/>
                  <a:pt x="1003606" y="178120"/>
                  <a:pt x="1024758" y="173420"/>
                </a:cubicBezTo>
                <a:cubicBezTo>
                  <a:pt x="1050916" y="167607"/>
                  <a:pt x="1077476" y="163680"/>
                  <a:pt x="1103586" y="157655"/>
                </a:cubicBezTo>
                <a:cubicBezTo>
                  <a:pt x="1145811" y="147911"/>
                  <a:pt x="1229710" y="126124"/>
                  <a:pt x="1229710" y="126124"/>
                </a:cubicBezTo>
                <a:cubicBezTo>
                  <a:pt x="1250731" y="110358"/>
                  <a:pt x="1269270" y="90578"/>
                  <a:pt x="1292772" y="78827"/>
                </a:cubicBezTo>
                <a:cubicBezTo>
                  <a:pt x="1312152" y="69137"/>
                  <a:pt x="1335000" y="69015"/>
                  <a:pt x="1355834" y="63062"/>
                </a:cubicBezTo>
                <a:cubicBezTo>
                  <a:pt x="1464510" y="32012"/>
                  <a:pt x="1327007" y="59983"/>
                  <a:pt x="1497724" y="31531"/>
                </a:cubicBezTo>
                <a:cubicBezTo>
                  <a:pt x="1576552" y="36786"/>
                  <a:pt x="1655688" y="38572"/>
                  <a:pt x="1734207" y="47296"/>
                </a:cubicBezTo>
                <a:cubicBezTo>
                  <a:pt x="1938355" y="69979"/>
                  <a:pt x="1609330" y="52789"/>
                  <a:pt x="1828800" y="94593"/>
                </a:cubicBezTo>
                <a:cubicBezTo>
                  <a:pt x="1922294" y="112401"/>
                  <a:pt x="2112579" y="126124"/>
                  <a:pt x="2112579" y="126124"/>
                </a:cubicBezTo>
                <a:cubicBezTo>
                  <a:pt x="2349062" y="120869"/>
                  <a:pt x="2585486" y="110358"/>
                  <a:pt x="2822027" y="110358"/>
                </a:cubicBezTo>
                <a:cubicBezTo>
                  <a:pt x="2838646" y="110358"/>
                  <a:pt x="2852974" y="123151"/>
                  <a:pt x="2869324" y="126124"/>
                </a:cubicBezTo>
                <a:cubicBezTo>
                  <a:pt x="2911009" y="133703"/>
                  <a:pt x="2953407" y="136634"/>
                  <a:pt x="2995448" y="141889"/>
                </a:cubicBezTo>
                <a:cubicBezTo>
                  <a:pt x="3037121" y="152308"/>
                  <a:pt x="3114443" y="173420"/>
                  <a:pt x="3153103" y="173420"/>
                </a:cubicBezTo>
                <a:cubicBezTo>
                  <a:pt x="3242595" y="173420"/>
                  <a:pt x="3331779" y="162910"/>
                  <a:pt x="3421117" y="157655"/>
                </a:cubicBezTo>
                <a:cubicBezTo>
                  <a:pt x="3442138" y="147145"/>
                  <a:pt x="3460677" y="126124"/>
                  <a:pt x="3484179" y="126124"/>
                </a:cubicBezTo>
                <a:cubicBezTo>
                  <a:pt x="3532025" y="126124"/>
                  <a:pt x="3597865" y="170342"/>
                  <a:pt x="3641834" y="189186"/>
                </a:cubicBezTo>
                <a:cubicBezTo>
                  <a:pt x="3657109" y="195732"/>
                  <a:pt x="3673365" y="199697"/>
                  <a:pt x="3689131" y="204952"/>
                </a:cubicBezTo>
                <a:cubicBezTo>
                  <a:pt x="3699641" y="220717"/>
                  <a:pt x="3712967" y="234933"/>
                  <a:pt x="3720662" y="252248"/>
                </a:cubicBezTo>
                <a:cubicBezTo>
                  <a:pt x="3734161" y="282620"/>
                  <a:pt x="3752193" y="346841"/>
                  <a:pt x="3752193" y="346841"/>
                </a:cubicBezTo>
                <a:cubicBezTo>
                  <a:pt x="3767958" y="336331"/>
                  <a:pt x="3787652" y="330106"/>
                  <a:pt x="3799489" y="315310"/>
                </a:cubicBezTo>
                <a:cubicBezTo>
                  <a:pt x="3860640" y="238871"/>
                  <a:pt x="3759360" y="286647"/>
                  <a:pt x="3862551" y="252248"/>
                </a:cubicBezTo>
                <a:cubicBezTo>
                  <a:pt x="3900075" y="139679"/>
                  <a:pt x="3875647" y="185310"/>
                  <a:pt x="3925614" y="110358"/>
                </a:cubicBezTo>
                <a:cubicBezTo>
                  <a:pt x="3930869" y="89337"/>
                  <a:pt x="3935426" y="68130"/>
                  <a:pt x="3941379" y="47296"/>
                </a:cubicBezTo>
                <a:cubicBezTo>
                  <a:pt x="3945944" y="31317"/>
                  <a:pt x="3957145" y="0"/>
                  <a:pt x="3957145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18" name="TextBox 29"/>
          <p:cNvSpPr txBox="1">
            <a:spLocks noChangeArrowheads="1"/>
          </p:cNvSpPr>
          <p:nvPr/>
        </p:nvSpPr>
        <p:spPr bwMode="auto">
          <a:xfrm>
            <a:off x="5715000" y="5791200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River –Samakhusi 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7848600" y="5334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352800" y="3657600"/>
            <a:ext cx="549275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791200" y="3657600"/>
            <a:ext cx="365125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2B25B0-F940-4C9E-BEBD-07BCDD709BB9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9" name="Chart 8"/>
          <p:cNvGraphicFramePr/>
          <p:nvPr/>
        </p:nvGraphicFramePr>
        <p:xfrm>
          <a:off x="1600200" y="2514600"/>
          <a:ext cx="65532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4" name="Rectangle 11"/>
          <p:cNvSpPr>
            <a:spLocks noChangeArrowheads="1"/>
          </p:cNvSpPr>
          <p:nvPr/>
        </p:nvSpPr>
        <p:spPr bwMode="auto">
          <a:xfrm>
            <a:off x="914400" y="609600"/>
            <a:ext cx="7696200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lvl="1" indent="-231775"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People residing nearby the rivers have to use the river water for different domestic activities</a:t>
            </a:r>
          </a:p>
          <a:p>
            <a:pPr marL="231775" lvl="1" indent="-231775"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Total waste water – HCLW contribution  1%; Industrial wastewater = (6+1)%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723900" y="381000"/>
          <a:ext cx="76962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762000" y="3429000"/>
            <a:ext cx="8077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68325" lvl="1" indent="-331788">
              <a:spcAft>
                <a:spcPts val="600"/>
              </a:spcAft>
              <a:buFont typeface="Calibri" pitchFamily="34" charset="0"/>
              <a:buChar char="–"/>
            </a:pPr>
            <a:r>
              <a:rPr lang="en-US" sz="2600" dirty="0">
                <a:latin typeface="Calibri" pitchFamily="34" charset="0"/>
              </a:rPr>
              <a:t>MDR bacteria – 100%  effluent samples from hospitals</a:t>
            </a:r>
          </a:p>
          <a:p>
            <a:pPr marL="568325" lvl="1" indent="-331788">
              <a:spcAft>
                <a:spcPts val="600"/>
              </a:spcAft>
              <a:buFont typeface="Calibri" pitchFamily="34" charset="0"/>
              <a:buChar char="–"/>
            </a:pPr>
            <a:r>
              <a:rPr lang="en-US" sz="2600" dirty="0">
                <a:latin typeface="Calibri" pitchFamily="34" charset="0"/>
              </a:rPr>
              <a:t>Resistance of antibiotics including penicillin, various generations of Cephalosporin, </a:t>
            </a:r>
            <a:r>
              <a:rPr lang="en-US" sz="2600" dirty="0" err="1">
                <a:latin typeface="Calibri" pitchFamily="34" charset="0"/>
              </a:rPr>
              <a:t>Cotrimoxazole</a:t>
            </a:r>
            <a:r>
              <a:rPr lang="en-US" sz="2600" dirty="0">
                <a:latin typeface="Calibri" pitchFamily="34" charset="0"/>
              </a:rPr>
              <a:t>, </a:t>
            </a:r>
            <a:r>
              <a:rPr lang="en-US" sz="2600" dirty="0" err="1">
                <a:latin typeface="Calibri" pitchFamily="34" charset="0"/>
              </a:rPr>
              <a:t>Gentamycin</a:t>
            </a:r>
            <a:r>
              <a:rPr lang="en-US" sz="2600" dirty="0">
                <a:latin typeface="Calibri" pitchFamily="34" charset="0"/>
              </a:rPr>
              <a:t> and </a:t>
            </a:r>
            <a:r>
              <a:rPr lang="en-US" sz="2600" dirty="0" err="1">
                <a:latin typeface="Calibri" pitchFamily="34" charset="0"/>
              </a:rPr>
              <a:t>Quinolones</a:t>
            </a:r>
            <a:r>
              <a:rPr lang="en-US" sz="2600" dirty="0">
                <a:latin typeface="Calibri" pitchFamily="34" charset="0"/>
              </a:rPr>
              <a:t> </a:t>
            </a:r>
          </a:p>
          <a:p>
            <a:pPr marL="568325" lvl="1" indent="-331788">
              <a:spcAft>
                <a:spcPts val="600"/>
              </a:spcAft>
              <a:buFont typeface="Calibri" pitchFamily="34" charset="0"/>
              <a:buChar char="–"/>
            </a:pPr>
            <a:r>
              <a:rPr lang="en-US" sz="2600" dirty="0">
                <a:latin typeface="Calibri" pitchFamily="34" charset="0"/>
              </a:rPr>
              <a:t>about one third of deaths of under-five children due to water borne diseases such as cholera, typhoid fever, dysentery and gastro-enteritis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F4D6C9-5E84-4E45-88BD-B5873F237FB6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828800"/>
            <a:ext cx="74676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  <a:cs typeface="Times New Roman" pitchFamily="18" charset="0"/>
              </a:rPr>
              <a:t>Objectives</a:t>
            </a:r>
            <a:endParaRPr lang="en-US" sz="3200" dirty="0">
              <a:latin typeface="+mn-lt"/>
              <a:cs typeface="Times New Roman" pitchFamily="18" charset="0"/>
            </a:endParaRPr>
          </a:p>
          <a:p>
            <a:pPr marL="341313" indent="-34131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Times New Roman" pitchFamily="18" charset="0"/>
              </a:rPr>
              <a:t>Analyze hospital liquid waste management practices and their possible impacts on the people, based in Kathmandu valley – the capital city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CFDE0-E983-4DF8-90AE-3591A8FE1F04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8AA4EE-0238-4842-B76F-85220CD8FAB2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09600" y="635000"/>
            <a:ext cx="3352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Research Design</a:t>
            </a:r>
            <a:endParaRPr lang="en-US" sz="3200" b="1">
              <a:latin typeface="Calibri" pitchFamily="34" charset="0"/>
            </a:endParaRPr>
          </a:p>
        </p:txBody>
      </p:sp>
      <p:pic>
        <p:nvPicPr>
          <p:cNvPr id="8196" name="Picture 8" descr="Location Map cop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75" y="1219200"/>
            <a:ext cx="61436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09600" y="1447800"/>
            <a:ext cx="3048000" cy="4648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latin typeface="+mn-lt"/>
                <a:cs typeface="Times New Roman" pitchFamily="18" charset="0"/>
              </a:rPr>
              <a:t>Study area: </a:t>
            </a:r>
          </a:p>
          <a:p>
            <a:pPr marL="228600" indent="-22860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600" dirty="0">
                <a:latin typeface="+mn-lt"/>
                <a:cs typeface="Times New Roman" pitchFamily="18" charset="0"/>
              </a:rPr>
              <a:t>Kathmandu Valley area: 570 km</a:t>
            </a:r>
            <a:r>
              <a:rPr lang="en-US" sz="2600" baseline="30000" dirty="0">
                <a:latin typeface="+mn-lt"/>
                <a:cs typeface="Times New Roman" pitchFamily="18" charset="0"/>
              </a:rPr>
              <a:t>2 </a:t>
            </a:r>
            <a:r>
              <a:rPr lang="en-US" sz="2600" dirty="0">
                <a:latin typeface="+mn-lt"/>
                <a:cs typeface="Times New Roman" pitchFamily="18" charset="0"/>
              </a:rPr>
              <a:t>comprises rural parts of three districts and five municipalities</a:t>
            </a:r>
          </a:p>
          <a:p>
            <a:pPr marL="228600" indent="-22860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600" dirty="0">
                <a:latin typeface="+mn-lt"/>
                <a:cs typeface="Times New Roman" pitchFamily="18" charset="0"/>
              </a:rPr>
              <a:t>About 2 million population</a:t>
            </a:r>
          </a:p>
          <a:p>
            <a:pPr marL="228600" indent="-228600" fontAlgn="auto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600" dirty="0">
                <a:latin typeface="+mn-lt"/>
                <a:cs typeface="+mn-cs"/>
              </a:rPr>
              <a:t>Population density: &gt;3500/</a:t>
            </a:r>
            <a:r>
              <a:rPr lang="en-US" sz="2600" dirty="0">
                <a:latin typeface="+mn-lt"/>
                <a:cs typeface="Times New Roman" pitchFamily="18" charset="0"/>
              </a:rPr>
              <a:t> km</a:t>
            </a:r>
            <a:r>
              <a:rPr lang="en-US" sz="2600" baseline="30000" dirty="0">
                <a:latin typeface="+mn-lt"/>
                <a:cs typeface="Times New Roman" pitchFamily="18" charset="0"/>
              </a:rPr>
              <a:t>2</a:t>
            </a:r>
            <a:r>
              <a:rPr lang="en-US" sz="2600" dirty="0">
                <a:latin typeface="+mn-lt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838200" y="736600"/>
            <a:ext cx="8077200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indent="-457200">
              <a:lnSpc>
                <a:spcPct val="80000"/>
              </a:lnSpc>
              <a:spcAft>
                <a:spcPts val="1200"/>
              </a:spcAft>
            </a:pPr>
            <a:r>
              <a:rPr lang="en-US" sz="2800" b="1">
                <a:latin typeface="Calibri" pitchFamily="34" charset="0"/>
                <a:cs typeface="Times New Roman" pitchFamily="18" charset="0"/>
              </a:rPr>
              <a:t>Data Acquired</a:t>
            </a:r>
          </a:p>
          <a:p>
            <a:pPr marL="228600" indent="-228600">
              <a:spcAft>
                <a:spcPts val="600"/>
              </a:spcAft>
              <a:buFont typeface="Arial" charset="0"/>
              <a:buChar char="•"/>
            </a:pPr>
            <a:r>
              <a:rPr lang="en-US" sz="2800">
                <a:latin typeface="Calibri" pitchFamily="34" charset="0"/>
                <a:cs typeface="Times New Roman" pitchFamily="18" charset="0"/>
              </a:rPr>
              <a:t>Identified and located the hospitals (</a:t>
            </a:r>
            <a:r>
              <a:rPr lang="en-US" sz="2800">
                <a:latin typeface="Calibri" pitchFamily="34" charset="0"/>
              </a:rPr>
              <a:t>public and private)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&gt;50 beds within KTM and chosen 18 hospitals </a:t>
            </a:r>
          </a:p>
          <a:p>
            <a:pPr marL="228600" indent="-228600">
              <a:spcAft>
                <a:spcPts val="600"/>
              </a:spcAft>
              <a:buFont typeface="Arial" charset="0"/>
              <a:buChar char="•"/>
            </a:pPr>
            <a:r>
              <a:rPr lang="en-US" sz="2800">
                <a:latin typeface="Calibri" pitchFamily="34" charset="0"/>
                <a:cs typeface="Times New Roman" pitchFamily="18" charset="0"/>
              </a:rPr>
              <a:t>Observed HCLWM </a:t>
            </a:r>
            <a:r>
              <a:rPr lang="en-US" sz="2800">
                <a:latin typeface="Calibri" pitchFamily="34" charset="0"/>
              </a:rPr>
              <a:t>practice through o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bservation protocol</a:t>
            </a:r>
          </a:p>
          <a:p>
            <a:pPr marL="228600" indent="-228600">
              <a:spcAft>
                <a:spcPts val="600"/>
              </a:spcAft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Laboratory analysis</a:t>
            </a:r>
          </a:p>
          <a:p>
            <a:pPr marL="693738" lvl="2" indent="-347663">
              <a:spcAft>
                <a:spcPts val="600"/>
              </a:spcAft>
              <a:buFont typeface="Symbol" pitchFamily="18" charset="2"/>
              <a:buChar char="-"/>
            </a:pPr>
            <a:r>
              <a:rPr lang="en-US" sz="2800">
                <a:latin typeface="Calibri" pitchFamily="34" charset="0"/>
              </a:rPr>
              <a:t>Collected effluent samples</a:t>
            </a:r>
          </a:p>
          <a:p>
            <a:pPr marL="693738" lvl="2" indent="-347663">
              <a:spcAft>
                <a:spcPts val="600"/>
              </a:spcAft>
              <a:buFont typeface="Symbol" pitchFamily="18" charset="2"/>
              <a:buChar char="-"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All chemical parameters including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BOD  and COD  &amp; bacteriological analysis, based on Standard Method (APHA 2000)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24AD0E-F8AB-4A0F-9AAC-92C775FA42D7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990600" y="457200"/>
            <a:ext cx="16843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latin typeface="Calibri" pitchFamily="34" charset="0"/>
              </a:rPr>
              <a:t>Findings 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914400" y="1219200"/>
            <a:ext cx="5257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General characteristics of hospitals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1746250"/>
          <a:ext cx="6019800" cy="1962912"/>
        </p:xfrm>
        <a:graphic>
          <a:graphicData uri="http://schemas.openxmlformats.org/drawingml/2006/table">
            <a:tbl>
              <a:tblPr/>
              <a:tblGrid>
                <a:gridCol w="1203960"/>
                <a:gridCol w="1203960"/>
                <a:gridCol w="1554480"/>
                <a:gridCol w="1371600"/>
                <a:gridCol w="685800"/>
              </a:tblGrid>
              <a:tr h="284551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H-type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H-bed  (mean)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Total </a:t>
                      </a: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Staff (m)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Staff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32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WM (%)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+mn-lt"/>
                          <a:ea typeface="Calibri"/>
                          <a:cs typeface="Times New Roman"/>
                        </a:rPr>
                        <a:t>LW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7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Private 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96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200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7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Public 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364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692 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21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</a:t>
                      </a:r>
                      <a:endParaRPr lang="en-US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264" name="TextBox 7"/>
          <p:cNvSpPr txBox="1">
            <a:spLocks noChangeArrowheads="1"/>
          </p:cNvSpPr>
          <p:nvPr/>
        </p:nvSpPr>
        <p:spPr bwMode="auto">
          <a:xfrm>
            <a:off x="914400" y="3810000"/>
            <a:ext cx="6934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Note: H =hospital, WM – waste management, LW =liquid waste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FEE96-616F-407F-8907-CF41301E6432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990600"/>
          <a:ext cx="6477000" cy="1704975"/>
        </p:xfrm>
        <a:graphic>
          <a:graphicData uri="http://schemas.openxmlformats.org/drawingml/2006/table">
            <a:tbl>
              <a:tblPr/>
              <a:tblGrid>
                <a:gridCol w="1928813"/>
                <a:gridCol w="812800"/>
                <a:gridCol w="1017587"/>
                <a:gridCol w="508000"/>
                <a:gridCol w="1143000"/>
                <a:gridCol w="1066800"/>
              </a:tblGrid>
              <a:tr h="6096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Hospital type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WM policy/ guideline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EIA /I EE approval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Private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(33)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(66)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3*+3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Public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(44)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(55)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2" name="Rectangle 1"/>
          <p:cNvSpPr>
            <a:spLocks noChangeArrowheads="1"/>
          </p:cNvSpPr>
          <p:nvPr/>
        </p:nvSpPr>
        <p:spPr bwMode="auto">
          <a:xfrm>
            <a:off x="457200" y="457200"/>
            <a:ext cx="5029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ea typeface="Times New Roman" pitchFamily="18" charset="0"/>
              </a:rPr>
              <a:t>Waste Management Status</a:t>
            </a:r>
            <a:endParaRPr lang="en-US" sz="2400">
              <a:ea typeface="Times New Roman" pitchFamily="18" charset="0"/>
            </a:endParaRPr>
          </a:p>
        </p:txBody>
      </p:sp>
      <p:sp>
        <p:nvSpPr>
          <p:cNvPr id="11293" name="Rectangle 5"/>
          <p:cNvSpPr>
            <a:spLocks noChangeArrowheads="1"/>
          </p:cNvSpPr>
          <p:nvPr/>
        </p:nvSpPr>
        <p:spPr bwMode="auto">
          <a:xfrm>
            <a:off x="990600" y="2667000"/>
            <a:ext cx="4419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Note: *ToR approved for IEE study of the hospital</a:t>
            </a:r>
          </a:p>
        </p:txBody>
      </p:sp>
      <p:pic>
        <p:nvPicPr>
          <p:cNvPr id="11294" name="Picture 3" descr="Saprobic water Q cl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124200"/>
            <a:ext cx="5867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5" name="Rectangle 7"/>
          <p:cNvSpPr>
            <a:spLocks noChangeArrowheads="1"/>
          </p:cNvSpPr>
          <p:nvPr/>
        </p:nvSpPr>
        <p:spPr bwMode="auto">
          <a:xfrm>
            <a:off x="5486400" y="0"/>
            <a:ext cx="3505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Findings (contd.) 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19FC17-1D9F-4DB5-8AC9-0425C5BC50E2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1295400" y="319088"/>
            <a:ext cx="6477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>
                <a:latin typeface="Calibri" pitchFamily="34" charset="0"/>
                <a:ea typeface="Times New Roman" pitchFamily="18" charset="0"/>
              </a:rPr>
              <a:t>Water used and wastewater generated and treatment plants status by hospitals types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295400"/>
          <a:ext cx="7696200" cy="2103120"/>
        </p:xfrm>
        <a:graphic>
          <a:graphicData uri="http://schemas.openxmlformats.org/drawingml/2006/table">
            <a:tbl>
              <a:tblPr/>
              <a:tblGrid>
                <a:gridCol w="1071563"/>
                <a:gridCol w="1595437"/>
                <a:gridCol w="1371600"/>
                <a:gridCol w="1577975"/>
                <a:gridCol w="1143000"/>
                <a:gridCol w="936625"/>
              </a:tblGrid>
              <a:tr h="3810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 type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Water used ( l/day  m3)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HCLW /day (m3) 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LWTP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 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Private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38.5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34.6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5*+4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Public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112.1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100.9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2*+ 6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Total 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151.6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136.5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(6)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17 (94)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22" name="Rectangle 5"/>
          <p:cNvSpPr>
            <a:spLocks noChangeArrowheads="1"/>
          </p:cNvSpPr>
          <p:nvPr/>
        </p:nvSpPr>
        <p:spPr bwMode="auto">
          <a:xfrm>
            <a:off x="609600" y="3429000"/>
            <a:ext cx="16684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>
                <a:solidFill>
                  <a:srgbClr val="000000"/>
                </a:solidFill>
                <a:latin typeface="Calibri" pitchFamily="34" charset="0"/>
                <a:ea typeface="Times New Roman" pitchFamily="18" charset="0"/>
              </a:rPr>
              <a:t>* Primary treatment</a:t>
            </a:r>
            <a:endParaRPr lang="en-US" sz="2000">
              <a:solidFill>
                <a:srgbClr val="000000"/>
              </a:solidFill>
              <a:latin typeface="Calibri" pitchFamily="34" charset="0"/>
              <a:ea typeface="Times New Roman" pitchFamily="18" charset="0"/>
            </a:endParaRPr>
          </a:p>
        </p:txBody>
      </p:sp>
      <p:pic>
        <p:nvPicPr>
          <p:cNvPr id="12323" name="Picture 2" descr="P10100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8" y="3673475"/>
            <a:ext cx="3484562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24" name="Picture 3" descr="P1010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673475"/>
            <a:ext cx="5586413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D40EFA-7D34-49F2-AD67-BE930C3DDE2F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28600" y="304800"/>
          <a:ext cx="6858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562600" y="4114800"/>
          <a:ext cx="3048000" cy="548640"/>
        </p:xfrm>
        <a:graphic>
          <a:graphicData uri="http://schemas.openxmlformats.org/drawingml/2006/table">
            <a:tbl>
              <a:tblPr/>
              <a:tblGrid>
                <a:gridCol w="1720979"/>
                <a:gridCol w="1327021"/>
              </a:tblGrid>
              <a:tr h="45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Parameter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 value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 count (cfu/ml)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323" name="Picture 3" descr="D:\Bandana-Pradhan\Bandana1\ICIMOD files\ICIMOD-KVM\final report-Bagmati\PHOTO\7b godava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343400"/>
            <a:ext cx="41481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12B4D-2ADA-4F64-AF69-3099E735E507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8600" y="0"/>
          <a:ext cx="7772399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4876800"/>
          <a:ext cx="2286000" cy="822960"/>
        </p:xfrm>
        <a:graphic>
          <a:graphicData uri="http://schemas.openxmlformats.org/drawingml/2006/table">
            <a:tbl>
              <a:tblPr/>
              <a:tblGrid>
                <a:gridCol w="1290734"/>
                <a:gridCol w="99526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Parameter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 value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COD (mg/l)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COD/BOD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349" name="Picture 2" descr="D:\Bandana-Pradhan\Bandana1\photos\MBBS-family 2014\DSC074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648200"/>
            <a:ext cx="3427413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2" descr="D:\Bandana-Pradhan\Bandana1\ICIMOD files\ICIMOD-KVM\final report-Bagmati\PHOTO\33 phedikho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648200"/>
            <a:ext cx="2925763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1" name="TextBox 5"/>
          <p:cNvSpPr txBox="1">
            <a:spLocks noChangeArrowheads="1"/>
          </p:cNvSpPr>
          <p:nvPr/>
        </p:nvSpPr>
        <p:spPr bwMode="auto">
          <a:xfrm>
            <a:off x="228600" y="5867400"/>
            <a:ext cx="2286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Direct discharge of HCLWW</a:t>
            </a:r>
          </a:p>
        </p:txBody>
      </p:sp>
      <p:sp>
        <p:nvSpPr>
          <p:cNvPr id="14352" name="TextBox 6"/>
          <p:cNvSpPr txBox="1">
            <a:spLocks noChangeArrowheads="1"/>
          </p:cNvSpPr>
          <p:nvPr/>
        </p:nvSpPr>
        <p:spPr bwMode="auto">
          <a:xfrm>
            <a:off x="6477000" y="4191000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Water withdrawal for DW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45B9FD-8134-4A3B-9CFD-CBEAD2FAD434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457200" y="228600"/>
          <a:ext cx="8458200" cy="5467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0" y="5791200"/>
          <a:ext cx="3048000" cy="822960"/>
        </p:xfrm>
        <a:graphic>
          <a:graphicData uri="http://schemas.openxmlformats.org/drawingml/2006/table">
            <a:tbl>
              <a:tblPr/>
              <a:tblGrid>
                <a:gridCol w="1720979"/>
                <a:gridCol w="1327021"/>
              </a:tblGrid>
              <a:tr h="45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Parameter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 value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DO (mg/l)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R-Cl (mg/l)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2DA4BA-B7A8-4B7F-BDA8-2A5D91B72C0D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Pushkar K Pradhan\Desktop\WORKING FILES\USA Conference\CONFERENCE PRESENTATION\Valley_ri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610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996E4-DDA2-418F-876E-FA54D5946CB8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52400"/>
            <a:ext cx="322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Potential health hazard 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Pushkar K Pradhan\Desktop\WORKING FILES\USA Conference\CONFERENCE PRESENTATION\Valley_pop_density_2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963" y="714375"/>
            <a:ext cx="8580437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Box 1"/>
          <p:cNvSpPr txBox="1">
            <a:spLocks noChangeArrowheads="1"/>
          </p:cNvSpPr>
          <p:nvPr/>
        </p:nvSpPr>
        <p:spPr bwMode="auto">
          <a:xfrm>
            <a:off x="152400" y="152400"/>
            <a:ext cx="601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>
                <a:latin typeface="Calibri" pitchFamily="34" charset="0"/>
              </a:rPr>
              <a:t>Potential health hazard spatial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C3BB4-EB89-4294-8679-DB8111913257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Pushkar K Pradhan\Desktop\WORKING FILES\USA Conference\CONFERENCE PRESENTATION\Valley_pop_density_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70159-6B4E-4BA9-8E75-691D5069BD3D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Pushkar K Pradhan\Desktop\WORKING FILES\USA Conference\CONFERENCE PRESENTATION\Sample hospital and Buff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4700" y="-352425"/>
            <a:ext cx="10694988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C:\Users\Pushkar K Pradhan\Desktop\WORKING FILES\USA Conference\CONFERENCE PRESENTATION\Buffer pop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050" y="-304800"/>
            <a:ext cx="320675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0F4A-2115-45AD-8026-117CA8A3A5CD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762000" y="457200"/>
            <a:ext cx="22050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Calibri" pitchFamily="34" charset="0"/>
                <a:ea typeface="Batang" pitchFamily="18" charset="-127"/>
                <a:cs typeface="Times New Roman" pitchFamily="18" charset="0"/>
              </a:rPr>
              <a:t>Conclusions</a:t>
            </a:r>
            <a:endParaRPr lang="en-US" sz="3200"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762000" y="1036638"/>
            <a:ext cx="83820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  <a:tabLst>
                <a:tab pos="342900" algn="l"/>
              </a:tabLst>
            </a:pPr>
            <a:r>
              <a:rPr lang="en-US" sz="2800">
                <a:latin typeface="Calibri" pitchFamily="34" charset="0"/>
              </a:rPr>
              <a:t>Direct discharge into nearby river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  <a:tabLst>
                <a:tab pos="342900" algn="l"/>
              </a:tabLst>
            </a:pPr>
            <a:r>
              <a:rPr lang="en-US" sz="2800">
                <a:latin typeface="Calibri" pitchFamily="34" charset="0"/>
              </a:rPr>
              <a:t>Bacteriological load in the HCLW higher in public hospitals than in private hospital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  <a:tabLst>
                <a:tab pos="342900" algn="l"/>
              </a:tabLst>
            </a:pPr>
            <a:r>
              <a:rPr lang="en-US" sz="2800">
                <a:latin typeface="Calibri" pitchFamily="34" charset="0"/>
              </a:rPr>
              <a:t>Weak monitoring of EIA /IEE of hospitals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  <a:tabLst>
                <a:tab pos="342900" algn="l"/>
              </a:tabLst>
            </a:pPr>
            <a:r>
              <a:rPr lang="en-US" sz="2800">
                <a:latin typeface="Calibri" pitchFamily="34" charset="0"/>
              </a:rPr>
              <a:t>Use of river water for different purposes – lack of awareness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  <a:tabLst>
                <a:tab pos="342900" algn="l"/>
              </a:tabLst>
            </a:pPr>
            <a:r>
              <a:rPr lang="en-US" sz="2800">
                <a:latin typeface="Calibri" pitchFamily="34" charset="0"/>
              </a:rPr>
              <a:t>Potential health impacts of hospital effluents to population living nearby hospitals/rivers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  <a:tabLst>
                <a:tab pos="342900" algn="l"/>
              </a:tabLst>
            </a:pPr>
            <a:r>
              <a:rPr lang="en-US" sz="2800">
                <a:latin typeface="Calibri" pitchFamily="34" charset="0"/>
              </a:rPr>
              <a:t>Yet to ascertain HCLW direct impacts between private and public hospitals on population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141D4E-2C7B-4C62-92E6-B28123BDD1A3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838200"/>
            <a:ext cx="7772400" cy="50784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8275" indent="-168275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b="1" dirty="0">
                <a:latin typeface="+mn-lt"/>
                <a:cs typeface="+mn-cs"/>
              </a:rPr>
              <a:t>Recommendations </a:t>
            </a:r>
          </a:p>
          <a:p>
            <a:pPr marL="350838" indent="-350838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Healthcare without harm principle should be strictly followed by constructing reliable HCLW treatment plants</a:t>
            </a:r>
          </a:p>
          <a:p>
            <a:pPr marL="350838" indent="-350838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Monitoring – hospitals have followed EIA/IEE treatment of effluents</a:t>
            </a:r>
          </a:p>
          <a:p>
            <a:pPr marL="350838" indent="-350838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Awareness to both population and healthcare stakeholders about the health impacts of HCLW</a:t>
            </a:r>
          </a:p>
          <a:p>
            <a:pPr marL="350838" indent="-350838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+mn-lt"/>
                <a:cs typeface="+mn-cs"/>
              </a:rPr>
              <a:t>Research/bench mark data generation on health impacts of HCLW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9FFBFE-248C-4DC6-999E-52F662C455E6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1823</TotalTime>
  <Words>751</Words>
  <Application>Microsoft Office PowerPoint</Application>
  <PresentationFormat>On-screen Show (4:3)</PresentationFormat>
  <Paragraphs>186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 Pradhan</dc:creator>
  <cp:lastModifiedBy>ravindra-s</cp:lastModifiedBy>
  <cp:revision>37</cp:revision>
  <dcterms:created xsi:type="dcterms:W3CDTF">2014-07-16T11:50:46Z</dcterms:created>
  <dcterms:modified xsi:type="dcterms:W3CDTF">2014-07-26T10:27:37Z</dcterms:modified>
</cp:coreProperties>
</file>