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Default Extension="docx" ContentType="application/vnd.openxmlformats-officedocument.wordprocessingml.document"/>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Default Extension="png" ContentType="image/png"/>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Default Extension="jpeg" ContentType="image/jpeg"/>
  <Default Extension="emf" ContentType="image/x-em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4" r:id="rId1"/>
  </p:sldMasterIdLst>
  <p:notesMasterIdLst>
    <p:notesMasterId r:id="rId30"/>
  </p:notesMasterIdLst>
  <p:sldIdLst>
    <p:sldId id="256" r:id="rId2"/>
    <p:sldId id="352" r:id="rId3"/>
    <p:sldId id="270" r:id="rId4"/>
    <p:sldId id="257" r:id="rId5"/>
    <p:sldId id="258" r:id="rId6"/>
    <p:sldId id="259" r:id="rId7"/>
    <p:sldId id="278" r:id="rId8"/>
    <p:sldId id="307" r:id="rId9"/>
    <p:sldId id="314" r:id="rId10"/>
    <p:sldId id="267" r:id="rId11"/>
    <p:sldId id="315" r:id="rId12"/>
    <p:sldId id="360" r:id="rId13"/>
    <p:sldId id="361" r:id="rId14"/>
    <p:sldId id="362" r:id="rId15"/>
    <p:sldId id="363" r:id="rId16"/>
    <p:sldId id="349" r:id="rId17"/>
    <p:sldId id="287" r:id="rId18"/>
    <p:sldId id="317" r:id="rId19"/>
    <p:sldId id="318" r:id="rId20"/>
    <p:sldId id="368" r:id="rId21"/>
    <p:sldId id="369" r:id="rId22"/>
    <p:sldId id="331" r:id="rId23"/>
    <p:sldId id="372" r:id="rId24"/>
    <p:sldId id="373" r:id="rId25"/>
    <p:sldId id="374" r:id="rId26"/>
    <p:sldId id="348" r:id="rId27"/>
    <p:sldId id="345" r:id="rId28"/>
    <p:sldId id="346"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CD0F4"/>
    <a:srgbClr val="E5D3E4"/>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7132" autoAdjust="0"/>
    <p:restoredTop sz="95560" autoAdjust="0"/>
  </p:normalViewPr>
  <p:slideViewPr>
    <p:cSldViewPr snapToGrid="0">
      <p:cViewPr varScale="1">
        <p:scale>
          <a:sx n="70" d="100"/>
          <a:sy n="70" d="100"/>
        </p:scale>
        <p:origin x="-654" y="-90"/>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D9678A3-2771-4E81-AA82-9BEB71E65D81}" type="doc">
      <dgm:prSet loTypeId="urn:microsoft.com/office/officeart/2005/8/layout/process2" loCatId="process" qsTypeId="urn:microsoft.com/office/officeart/2005/8/quickstyle/simple3" qsCatId="simple" csTypeId="urn:microsoft.com/office/officeart/2005/8/colors/accent1_2" csCatId="accent1" phldr="1"/>
      <dgm:spPr/>
    </dgm:pt>
    <dgm:pt modelId="{CCA7DC00-7BA0-4BC9-80A0-F0A2E99FA954}">
      <dgm:prSet phldrT="[Text]"/>
      <dgm:spPr>
        <a:xfrm>
          <a:off x="3414475" y="567060"/>
          <a:ext cx="2086448" cy="377732"/>
        </a:xfrm>
        <a:prstGeom prst="roundRect">
          <a:avLst>
            <a:gd name="adj" fmla="val 10000"/>
          </a:avLst>
        </a:prstGeom>
        <a:gradFill rotWithShape="0">
          <a:gsLst>
            <a:gs pos="0">
              <a:srgbClr val="0F6FC6">
                <a:hueOff val="0"/>
                <a:satOff val="0"/>
                <a:lumOff val="0"/>
                <a:alphaOff val="0"/>
                <a:tint val="70000"/>
                <a:satMod val="130000"/>
              </a:srgbClr>
            </a:gs>
            <a:gs pos="43000">
              <a:srgbClr val="0F6FC6">
                <a:hueOff val="0"/>
                <a:satOff val="0"/>
                <a:lumOff val="0"/>
                <a:alphaOff val="0"/>
                <a:tint val="44000"/>
                <a:satMod val="165000"/>
              </a:srgbClr>
            </a:gs>
            <a:gs pos="93000">
              <a:srgbClr val="0F6FC6">
                <a:hueOff val="0"/>
                <a:satOff val="0"/>
                <a:lumOff val="0"/>
                <a:alphaOff val="0"/>
                <a:tint val="15000"/>
                <a:satMod val="165000"/>
              </a:srgbClr>
            </a:gs>
            <a:gs pos="100000">
              <a:srgbClr val="0F6FC6">
                <a:hueOff val="0"/>
                <a:satOff val="0"/>
                <a:lumOff val="0"/>
                <a:alphaOff val="0"/>
                <a:tint val="5000"/>
                <a:satMod val="250000"/>
              </a:srgbClr>
            </a:gs>
          </a:gsLst>
          <a:path path="circle">
            <a:fillToRect l="50000" t="130000" r="50000" b="-30000"/>
          </a:path>
        </a:gradFill>
        <a:ln>
          <a:noFill/>
        </a:ln>
        <a:effectLst>
          <a:outerShdw blurRad="57150" dist="38100" dir="5400000" algn="ctr" rotWithShape="0">
            <a:srgbClr val="0F6FC6">
              <a:hueOff val="0"/>
              <a:satOff val="0"/>
              <a:lumOff val="0"/>
              <a:alphaOff val="0"/>
              <a:shade val="9000"/>
              <a:satMod val="105000"/>
              <a:alpha val="48000"/>
            </a:srgbClr>
          </a:outerShdw>
        </a:effectLst>
        <a:scene3d>
          <a:camera prst="orthographicFront"/>
          <a:lightRig rig="flat" dir="t"/>
        </a:scene3d>
        <a:sp3d prstMaterial="dkEdge">
          <a:bevelT w="8200" h="38100"/>
        </a:sp3d>
      </dgm:spPr>
      <dgm:t>
        <a:bodyPr/>
        <a:lstStyle/>
        <a:p>
          <a:r>
            <a:rPr lang="en-US" dirty="0" smtClean="0">
              <a:solidFill>
                <a:sysClr val="windowText" lastClr="000000"/>
              </a:solidFill>
              <a:latin typeface="Constantia"/>
              <a:ea typeface="+mn-ea"/>
              <a:cs typeface="+mn-cs"/>
            </a:rPr>
            <a:t>Mixing of powders at different composition</a:t>
          </a:r>
          <a:endParaRPr lang="en-US" dirty="0">
            <a:solidFill>
              <a:sysClr val="windowText" lastClr="000000"/>
            </a:solidFill>
            <a:latin typeface="Constantia"/>
            <a:ea typeface="+mn-ea"/>
            <a:cs typeface="+mn-cs"/>
          </a:endParaRPr>
        </a:p>
      </dgm:t>
    </dgm:pt>
    <dgm:pt modelId="{8670C617-DCFE-429B-9988-E5D163545C77}" type="parTrans" cxnId="{52D7E5A4-87B8-4BD4-BB1F-EFFD43AFF5BF}">
      <dgm:prSet/>
      <dgm:spPr/>
      <dgm:t>
        <a:bodyPr/>
        <a:lstStyle/>
        <a:p>
          <a:endParaRPr lang="en-US"/>
        </a:p>
      </dgm:t>
    </dgm:pt>
    <dgm:pt modelId="{C4DD252F-AEE4-4F90-B0D9-72846EFDBFAE}" type="sibTrans" cxnId="{52D7E5A4-87B8-4BD4-BB1F-EFFD43AFF5BF}">
      <dgm:prSet/>
      <dgm:spPr>
        <a:xfrm rot="5400000">
          <a:off x="4386875" y="954236"/>
          <a:ext cx="141649" cy="169979"/>
        </a:xfrm>
        <a:prstGeom prst="rightArrow">
          <a:avLst>
            <a:gd name="adj1" fmla="val 60000"/>
            <a:gd name="adj2" fmla="val 50000"/>
          </a:avLst>
        </a:prstGeom>
        <a:gradFill rotWithShape="0">
          <a:gsLst>
            <a:gs pos="0">
              <a:srgbClr val="0F6FC6">
                <a:tint val="60000"/>
                <a:hueOff val="0"/>
                <a:satOff val="0"/>
                <a:lumOff val="0"/>
                <a:alphaOff val="0"/>
                <a:tint val="70000"/>
                <a:satMod val="130000"/>
              </a:srgbClr>
            </a:gs>
            <a:gs pos="43000">
              <a:srgbClr val="0F6FC6">
                <a:tint val="60000"/>
                <a:hueOff val="0"/>
                <a:satOff val="0"/>
                <a:lumOff val="0"/>
                <a:alphaOff val="0"/>
                <a:tint val="44000"/>
                <a:satMod val="165000"/>
              </a:srgbClr>
            </a:gs>
            <a:gs pos="93000">
              <a:srgbClr val="0F6FC6">
                <a:tint val="60000"/>
                <a:hueOff val="0"/>
                <a:satOff val="0"/>
                <a:lumOff val="0"/>
                <a:alphaOff val="0"/>
                <a:tint val="15000"/>
                <a:satMod val="165000"/>
              </a:srgbClr>
            </a:gs>
            <a:gs pos="100000">
              <a:srgbClr val="0F6FC6">
                <a:tint val="60000"/>
                <a:hueOff val="0"/>
                <a:satOff val="0"/>
                <a:lumOff val="0"/>
                <a:alphaOff val="0"/>
                <a:tint val="5000"/>
                <a:satMod val="250000"/>
              </a:srgbClr>
            </a:gs>
          </a:gsLst>
          <a:path path="circle">
            <a:fillToRect l="50000" t="130000" r="50000" b="-30000"/>
          </a:path>
        </a:gradFill>
        <a:ln>
          <a:noFill/>
        </a:ln>
        <a:effectLst>
          <a:outerShdw blurRad="57150" dist="38100" dir="5400000" algn="ctr" rotWithShape="0">
            <a:srgbClr val="0F6FC6">
              <a:tint val="60000"/>
              <a:hueOff val="0"/>
              <a:satOff val="0"/>
              <a:lumOff val="0"/>
              <a:alphaOff val="0"/>
              <a:shade val="9000"/>
              <a:satMod val="105000"/>
              <a:alpha val="48000"/>
            </a:srgbClr>
          </a:outerShdw>
        </a:effectLst>
      </dgm:spPr>
      <dgm:t>
        <a:bodyPr/>
        <a:lstStyle/>
        <a:p>
          <a:endParaRPr lang="en-US">
            <a:solidFill>
              <a:sysClr val="windowText" lastClr="000000"/>
            </a:solidFill>
            <a:latin typeface="Constantia"/>
            <a:ea typeface="+mn-ea"/>
            <a:cs typeface="+mn-cs"/>
          </a:endParaRPr>
        </a:p>
      </dgm:t>
    </dgm:pt>
    <dgm:pt modelId="{6B85A2D3-8697-468C-B71A-A7F371585ECC}">
      <dgm:prSet phldrT="[Text]"/>
      <dgm:spPr>
        <a:xfrm>
          <a:off x="3414692" y="1133659"/>
          <a:ext cx="2086014" cy="377732"/>
        </a:xfrm>
        <a:prstGeom prst="roundRect">
          <a:avLst>
            <a:gd name="adj" fmla="val 10000"/>
          </a:avLst>
        </a:prstGeom>
        <a:gradFill rotWithShape="0">
          <a:gsLst>
            <a:gs pos="0">
              <a:srgbClr val="0F6FC6">
                <a:hueOff val="0"/>
                <a:satOff val="0"/>
                <a:lumOff val="0"/>
                <a:alphaOff val="0"/>
                <a:tint val="70000"/>
                <a:satMod val="130000"/>
              </a:srgbClr>
            </a:gs>
            <a:gs pos="43000">
              <a:srgbClr val="0F6FC6">
                <a:hueOff val="0"/>
                <a:satOff val="0"/>
                <a:lumOff val="0"/>
                <a:alphaOff val="0"/>
                <a:tint val="44000"/>
                <a:satMod val="165000"/>
              </a:srgbClr>
            </a:gs>
            <a:gs pos="93000">
              <a:srgbClr val="0F6FC6">
                <a:hueOff val="0"/>
                <a:satOff val="0"/>
                <a:lumOff val="0"/>
                <a:alphaOff val="0"/>
                <a:tint val="15000"/>
                <a:satMod val="165000"/>
              </a:srgbClr>
            </a:gs>
            <a:gs pos="100000">
              <a:srgbClr val="0F6FC6">
                <a:hueOff val="0"/>
                <a:satOff val="0"/>
                <a:lumOff val="0"/>
                <a:alphaOff val="0"/>
                <a:tint val="5000"/>
                <a:satMod val="250000"/>
              </a:srgbClr>
            </a:gs>
          </a:gsLst>
          <a:path path="circle">
            <a:fillToRect l="50000" t="130000" r="50000" b="-30000"/>
          </a:path>
        </a:gradFill>
        <a:ln>
          <a:noFill/>
        </a:ln>
        <a:effectLst>
          <a:outerShdw blurRad="57150" dist="38100" dir="5400000" algn="ctr" rotWithShape="0">
            <a:srgbClr val="0F6FC6">
              <a:hueOff val="0"/>
              <a:satOff val="0"/>
              <a:lumOff val="0"/>
              <a:alphaOff val="0"/>
              <a:shade val="9000"/>
              <a:satMod val="105000"/>
              <a:alpha val="48000"/>
            </a:srgbClr>
          </a:outerShdw>
        </a:effectLst>
        <a:scene3d>
          <a:camera prst="orthographicFront"/>
          <a:lightRig rig="flat" dir="t"/>
        </a:scene3d>
        <a:sp3d prstMaterial="dkEdge">
          <a:bevelT w="8200" h="38100"/>
        </a:sp3d>
      </dgm:spPr>
      <dgm:t>
        <a:bodyPr/>
        <a:lstStyle/>
        <a:p>
          <a:r>
            <a:rPr lang="en-US" dirty="0" smtClean="0">
              <a:solidFill>
                <a:sysClr val="windowText" lastClr="000000"/>
              </a:solidFill>
              <a:latin typeface="Constantia"/>
              <a:ea typeface="+mn-ea"/>
              <a:cs typeface="+mn-cs"/>
            </a:rPr>
            <a:t>Preparation of compacts</a:t>
          </a:r>
          <a:endParaRPr lang="en-US" dirty="0">
            <a:solidFill>
              <a:sysClr val="windowText" lastClr="000000"/>
            </a:solidFill>
            <a:latin typeface="Constantia"/>
            <a:ea typeface="+mn-ea"/>
            <a:cs typeface="+mn-cs"/>
          </a:endParaRPr>
        </a:p>
      </dgm:t>
    </dgm:pt>
    <dgm:pt modelId="{65B25308-ACDB-4671-8E18-9DCB3C0B63EB}" type="parTrans" cxnId="{E4618D74-C81E-4D84-A4D5-E8FB36E25F39}">
      <dgm:prSet/>
      <dgm:spPr/>
      <dgm:t>
        <a:bodyPr/>
        <a:lstStyle/>
        <a:p>
          <a:endParaRPr lang="en-US"/>
        </a:p>
      </dgm:t>
    </dgm:pt>
    <dgm:pt modelId="{BCC5A55F-51C7-4948-B990-4A5DC4C3B68B}" type="sibTrans" cxnId="{E4618D74-C81E-4D84-A4D5-E8FB36E25F39}">
      <dgm:prSet/>
      <dgm:spPr>
        <a:xfrm rot="5400000">
          <a:off x="4386875" y="1520835"/>
          <a:ext cx="141649" cy="169979"/>
        </a:xfrm>
        <a:prstGeom prst="rightArrow">
          <a:avLst>
            <a:gd name="adj1" fmla="val 60000"/>
            <a:gd name="adj2" fmla="val 50000"/>
          </a:avLst>
        </a:prstGeom>
        <a:gradFill rotWithShape="0">
          <a:gsLst>
            <a:gs pos="0">
              <a:srgbClr val="0F6FC6">
                <a:tint val="60000"/>
                <a:hueOff val="0"/>
                <a:satOff val="0"/>
                <a:lumOff val="0"/>
                <a:alphaOff val="0"/>
                <a:tint val="70000"/>
                <a:satMod val="130000"/>
              </a:srgbClr>
            </a:gs>
            <a:gs pos="43000">
              <a:srgbClr val="0F6FC6">
                <a:tint val="60000"/>
                <a:hueOff val="0"/>
                <a:satOff val="0"/>
                <a:lumOff val="0"/>
                <a:alphaOff val="0"/>
                <a:tint val="44000"/>
                <a:satMod val="165000"/>
              </a:srgbClr>
            </a:gs>
            <a:gs pos="93000">
              <a:srgbClr val="0F6FC6">
                <a:tint val="60000"/>
                <a:hueOff val="0"/>
                <a:satOff val="0"/>
                <a:lumOff val="0"/>
                <a:alphaOff val="0"/>
                <a:tint val="15000"/>
                <a:satMod val="165000"/>
              </a:srgbClr>
            </a:gs>
            <a:gs pos="100000">
              <a:srgbClr val="0F6FC6">
                <a:tint val="60000"/>
                <a:hueOff val="0"/>
                <a:satOff val="0"/>
                <a:lumOff val="0"/>
                <a:alphaOff val="0"/>
                <a:tint val="5000"/>
                <a:satMod val="250000"/>
              </a:srgbClr>
            </a:gs>
          </a:gsLst>
          <a:path path="circle">
            <a:fillToRect l="50000" t="130000" r="50000" b="-30000"/>
          </a:path>
        </a:gradFill>
        <a:ln>
          <a:noFill/>
        </a:ln>
        <a:effectLst>
          <a:outerShdw blurRad="57150" dist="38100" dir="5400000" algn="ctr" rotWithShape="0">
            <a:srgbClr val="0F6FC6">
              <a:tint val="60000"/>
              <a:hueOff val="0"/>
              <a:satOff val="0"/>
              <a:lumOff val="0"/>
              <a:alphaOff val="0"/>
              <a:shade val="9000"/>
              <a:satMod val="105000"/>
              <a:alpha val="48000"/>
            </a:srgbClr>
          </a:outerShdw>
        </a:effectLst>
      </dgm:spPr>
      <dgm:t>
        <a:bodyPr/>
        <a:lstStyle/>
        <a:p>
          <a:endParaRPr lang="en-US">
            <a:solidFill>
              <a:sysClr val="windowText" lastClr="000000"/>
            </a:solidFill>
            <a:latin typeface="Constantia"/>
            <a:ea typeface="+mn-ea"/>
            <a:cs typeface="+mn-cs"/>
          </a:endParaRPr>
        </a:p>
      </dgm:t>
    </dgm:pt>
    <dgm:pt modelId="{2E6BF33C-2E56-4E2D-B885-747F748A9CC9}">
      <dgm:prSet phldrT="[Text]"/>
      <dgm:spPr>
        <a:xfrm>
          <a:off x="3414692" y="1700258"/>
          <a:ext cx="2086014" cy="377732"/>
        </a:xfrm>
        <a:prstGeom prst="roundRect">
          <a:avLst>
            <a:gd name="adj" fmla="val 10000"/>
          </a:avLst>
        </a:prstGeom>
        <a:gradFill rotWithShape="0">
          <a:gsLst>
            <a:gs pos="0">
              <a:srgbClr val="0F6FC6">
                <a:hueOff val="0"/>
                <a:satOff val="0"/>
                <a:lumOff val="0"/>
                <a:alphaOff val="0"/>
                <a:tint val="70000"/>
                <a:satMod val="130000"/>
              </a:srgbClr>
            </a:gs>
            <a:gs pos="43000">
              <a:srgbClr val="0F6FC6">
                <a:hueOff val="0"/>
                <a:satOff val="0"/>
                <a:lumOff val="0"/>
                <a:alphaOff val="0"/>
                <a:tint val="44000"/>
                <a:satMod val="165000"/>
              </a:srgbClr>
            </a:gs>
            <a:gs pos="93000">
              <a:srgbClr val="0F6FC6">
                <a:hueOff val="0"/>
                <a:satOff val="0"/>
                <a:lumOff val="0"/>
                <a:alphaOff val="0"/>
                <a:tint val="15000"/>
                <a:satMod val="165000"/>
              </a:srgbClr>
            </a:gs>
            <a:gs pos="100000">
              <a:srgbClr val="0F6FC6">
                <a:hueOff val="0"/>
                <a:satOff val="0"/>
                <a:lumOff val="0"/>
                <a:alphaOff val="0"/>
                <a:tint val="5000"/>
                <a:satMod val="250000"/>
              </a:srgbClr>
            </a:gs>
          </a:gsLst>
          <a:path path="circle">
            <a:fillToRect l="50000" t="130000" r="50000" b="-30000"/>
          </a:path>
        </a:gradFill>
        <a:ln>
          <a:noFill/>
        </a:ln>
        <a:effectLst>
          <a:outerShdw blurRad="57150" dist="38100" dir="5400000" algn="ctr" rotWithShape="0">
            <a:srgbClr val="0F6FC6">
              <a:hueOff val="0"/>
              <a:satOff val="0"/>
              <a:lumOff val="0"/>
              <a:alphaOff val="0"/>
              <a:shade val="9000"/>
              <a:satMod val="105000"/>
              <a:alpha val="48000"/>
            </a:srgbClr>
          </a:outerShdw>
        </a:effectLst>
        <a:scene3d>
          <a:camera prst="orthographicFront"/>
          <a:lightRig rig="flat" dir="t"/>
        </a:scene3d>
        <a:sp3d prstMaterial="dkEdge">
          <a:bevelT w="8200" h="38100"/>
        </a:sp3d>
      </dgm:spPr>
      <dgm:t>
        <a:bodyPr/>
        <a:lstStyle/>
        <a:p>
          <a:r>
            <a:rPr lang="en-US" dirty="0" smtClean="0">
              <a:solidFill>
                <a:sysClr val="windowText" lastClr="000000"/>
              </a:solidFill>
              <a:latin typeface="Constantia"/>
              <a:ea typeface="+mn-ea"/>
              <a:cs typeface="+mn-cs"/>
            </a:rPr>
            <a:t>Sintered the prepared compacts</a:t>
          </a:r>
          <a:endParaRPr lang="en-US" dirty="0">
            <a:solidFill>
              <a:sysClr val="windowText" lastClr="000000"/>
            </a:solidFill>
            <a:latin typeface="Constantia"/>
            <a:ea typeface="+mn-ea"/>
            <a:cs typeface="+mn-cs"/>
          </a:endParaRPr>
        </a:p>
      </dgm:t>
    </dgm:pt>
    <dgm:pt modelId="{05B72BEE-D596-49D8-A5B8-E3D731A6851A}" type="parTrans" cxnId="{4F071240-50C6-42EB-99AD-65900A3C78C2}">
      <dgm:prSet/>
      <dgm:spPr/>
      <dgm:t>
        <a:bodyPr/>
        <a:lstStyle/>
        <a:p>
          <a:endParaRPr lang="en-US"/>
        </a:p>
      </dgm:t>
    </dgm:pt>
    <dgm:pt modelId="{2A95E4DB-F452-4E21-B515-AD68DB74943C}" type="sibTrans" cxnId="{4F071240-50C6-42EB-99AD-65900A3C78C2}">
      <dgm:prSet/>
      <dgm:spPr>
        <a:xfrm rot="5400000">
          <a:off x="4386875" y="2087434"/>
          <a:ext cx="141649" cy="169979"/>
        </a:xfrm>
        <a:prstGeom prst="rightArrow">
          <a:avLst>
            <a:gd name="adj1" fmla="val 60000"/>
            <a:gd name="adj2" fmla="val 50000"/>
          </a:avLst>
        </a:prstGeom>
        <a:gradFill rotWithShape="0">
          <a:gsLst>
            <a:gs pos="0">
              <a:srgbClr val="0F6FC6">
                <a:tint val="60000"/>
                <a:hueOff val="0"/>
                <a:satOff val="0"/>
                <a:lumOff val="0"/>
                <a:alphaOff val="0"/>
                <a:tint val="70000"/>
                <a:satMod val="130000"/>
              </a:srgbClr>
            </a:gs>
            <a:gs pos="43000">
              <a:srgbClr val="0F6FC6">
                <a:tint val="60000"/>
                <a:hueOff val="0"/>
                <a:satOff val="0"/>
                <a:lumOff val="0"/>
                <a:alphaOff val="0"/>
                <a:tint val="44000"/>
                <a:satMod val="165000"/>
              </a:srgbClr>
            </a:gs>
            <a:gs pos="93000">
              <a:srgbClr val="0F6FC6">
                <a:tint val="60000"/>
                <a:hueOff val="0"/>
                <a:satOff val="0"/>
                <a:lumOff val="0"/>
                <a:alphaOff val="0"/>
                <a:tint val="15000"/>
                <a:satMod val="165000"/>
              </a:srgbClr>
            </a:gs>
            <a:gs pos="100000">
              <a:srgbClr val="0F6FC6">
                <a:tint val="60000"/>
                <a:hueOff val="0"/>
                <a:satOff val="0"/>
                <a:lumOff val="0"/>
                <a:alphaOff val="0"/>
                <a:tint val="5000"/>
                <a:satMod val="250000"/>
              </a:srgbClr>
            </a:gs>
          </a:gsLst>
          <a:path path="circle">
            <a:fillToRect l="50000" t="130000" r="50000" b="-30000"/>
          </a:path>
        </a:gradFill>
        <a:ln>
          <a:noFill/>
        </a:ln>
        <a:effectLst>
          <a:outerShdw blurRad="57150" dist="38100" dir="5400000" algn="ctr" rotWithShape="0">
            <a:srgbClr val="0F6FC6">
              <a:tint val="60000"/>
              <a:hueOff val="0"/>
              <a:satOff val="0"/>
              <a:lumOff val="0"/>
              <a:alphaOff val="0"/>
              <a:shade val="9000"/>
              <a:satMod val="105000"/>
              <a:alpha val="48000"/>
            </a:srgbClr>
          </a:outerShdw>
        </a:effectLst>
      </dgm:spPr>
      <dgm:t>
        <a:bodyPr/>
        <a:lstStyle/>
        <a:p>
          <a:endParaRPr lang="en-US">
            <a:solidFill>
              <a:sysClr val="windowText" lastClr="000000"/>
            </a:solidFill>
            <a:latin typeface="Constantia"/>
            <a:ea typeface="+mn-ea"/>
            <a:cs typeface="+mn-cs"/>
          </a:endParaRPr>
        </a:p>
      </dgm:t>
    </dgm:pt>
    <dgm:pt modelId="{C0E4BBB4-A7E8-48B4-9DF3-592B737C77C7}">
      <dgm:prSet phldrT="[Text]"/>
      <dgm:spPr>
        <a:xfrm>
          <a:off x="3414692" y="2266857"/>
          <a:ext cx="2086014" cy="377732"/>
        </a:xfrm>
        <a:prstGeom prst="roundRect">
          <a:avLst>
            <a:gd name="adj" fmla="val 10000"/>
          </a:avLst>
        </a:prstGeom>
        <a:gradFill rotWithShape="0">
          <a:gsLst>
            <a:gs pos="0">
              <a:srgbClr val="0F6FC6">
                <a:hueOff val="0"/>
                <a:satOff val="0"/>
                <a:lumOff val="0"/>
                <a:alphaOff val="0"/>
                <a:tint val="70000"/>
                <a:satMod val="130000"/>
              </a:srgbClr>
            </a:gs>
            <a:gs pos="43000">
              <a:srgbClr val="0F6FC6">
                <a:hueOff val="0"/>
                <a:satOff val="0"/>
                <a:lumOff val="0"/>
                <a:alphaOff val="0"/>
                <a:tint val="44000"/>
                <a:satMod val="165000"/>
              </a:srgbClr>
            </a:gs>
            <a:gs pos="93000">
              <a:srgbClr val="0F6FC6">
                <a:hueOff val="0"/>
                <a:satOff val="0"/>
                <a:lumOff val="0"/>
                <a:alphaOff val="0"/>
                <a:tint val="15000"/>
                <a:satMod val="165000"/>
              </a:srgbClr>
            </a:gs>
            <a:gs pos="100000">
              <a:srgbClr val="0F6FC6">
                <a:hueOff val="0"/>
                <a:satOff val="0"/>
                <a:lumOff val="0"/>
                <a:alphaOff val="0"/>
                <a:tint val="5000"/>
                <a:satMod val="250000"/>
              </a:srgbClr>
            </a:gs>
          </a:gsLst>
          <a:path path="circle">
            <a:fillToRect l="50000" t="130000" r="50000" b="-30000"/>
          </a:path>
        </a:gradFill>
        <a:ln>
          <a:noFill/>
        </a:ln>
        <a:effectLst>
          <a:outerShdw blurRad="57150" dist="38100" dir="5400000" algn="ctr" rotWithShape="0">
            <a:srgbClr val="0F6FC6">
              <a:hueOff val="0"/>
              <a:satOff val="0"/>
              <a:lumOff val="0"/>
              <a:alphaOff val="0"/>
              <a:shade val="9000"/>
              <a:satMod val="105000"/>
              <a:alpha val="48000"/>
            </a:srgbClr>
          </a:outerShdw>
        </a:effectLst>
        <a:scene3d>
          <a:camera prst="orthographicFront"/>
          <a:lightRig rig="flat" dir="t"/>
        </a:scene3d>
        <a:sp3d prstMaterial="dkEdge">
          <a:bevelT w="8200" h="38100"/>
        </a:sp3d>
      </dgm:spPr>
      <dgm:t>
        <a:bodyPr/>
        <a:lstStyle/>
        <a:p>
          <a:r>
            <a:rPr lang="en-US" dirty="0" smtClean="0">
              <a:solidFill>
                <a:sysClr val="windowText" lastClr="000000"/>
              </a:solidFill>
              <a:latin typeface="Constantia"/>
              <a:ea typeface="+mn-ea"/>
              <a:cs typeface="+mn-cs"/>
            </a:rPr>
            <a:t>Check the surface finishing </a:t>
          </a:r>
          <a:endParaRPr lang="en-US" dirty="0">
            <a:solidFill>
              <a:sysClr val="windowText" lastClr="000000"/>
            </a:solidFill>
            <a:latin typeface="Constantia"/>
            <a:ea typeface="+mn-ea"/>
            <a:cs typeface="+mn-cs"/>
          </a:endParaRPr>
        </a:p>
      </dgm:t>
    </dgm:pt>
    <dgm:pt modelId="{4497B88B-433E-413E-8F4B-1EC06D353645}" type="parTrans" cxnId="{8C56E0EB-A134-41A5-A7CE-BAC86AE88368}">
      <dgm:prSet/>
      <dgm:spPr/>
      <dgm:t>
        <a:bodyPr/>
        <a:lstStyle/>
        <a:p>
          <a:endParaRPr lang="en-US"/>
        </a:p>
      </dgm:t>
    </dgm:pt>
    <dgm:pt modelId="{127C93EB-12D9-49A4-A418-A5004E739FB2}" type="sibTrans" cxnId="{8C56E0EB-A134-41A5-A7CE-BAC86AE88368}">
      <dgm:prSet/>
      <dgm:spPr>
        <a:xfrm rot="5400000">
          <a:off x="4386875" y="2654033"/>
          <a:ext cx="141649" cy="169979"/>
        </a:xfrm>
        <a:prstGeom prst="rightArrow">
          <a:avLst>
            <a:gd name="adj1" fmla="val 60000"/>
            <a:gd name="adj2" fmla="val 50000"/>
          </a:avLst>
        </a:prstGeom>
        <a:gradFill rotWithShape="0">
          <a:gsLst>
            <a:gs pos="0">
              <a:srgbClr val="0F6FC6">
                <a:tint val="60000"/>
                <a:hueOff val="0"/>
                <a:satOff val="0"/>
                <a:lumOff val="0"/>
                <a:alphaOff val="0"/>
                <a:tint val="70000"/>
                <a:satMod val="130000"/>
              </a:srgbClr>
            </a:gs>
            <a:gs pos="43000">
              <a:srgbClr val="0F6FC6">
                <a:tint val="60000"/>
                <a:hueOff val="0"/>
                <a:satOff val="0"/>
                <a:lumOff val="0"/>
                <a:alphaOff val="0"/>
                <a:tint val="44000"/>
                <a:satMod val="165000"/>
              </a:srgbClr>
            </a:gs>
            <a:gs pos="93000">
              <a:srgbClr val="0F6FC6">
                <a:tint val="60000"/>
                <a:hueOff val="0"/>
                <a:satOff val="0"/>
                <a:lumOff val="0"/>
                <a:alphaOff val="0"/>
                <a:tint val="15000"/>
                <a:satMod val="165000"/>
              </a:srgbClr>
            </a:gs>
            <a:gs pos="100000">
              <a:srgbClr val="0F6FC6">
                <a:tint val="60000"/>
                <a:hueOff val="0"/>
                <a:satOff val="0"/>
                <a:lumOff val="0"/>
                <a:alphaOff val="0"/>
                <a:tint val="5000"/>
                <a:satMod val="250000"/>
              </a:srgbClr>
            </a:gs>
          </a:gsLst>
          <a:path path="circle">
            <a:fillToRect l="50000" t="130000" r="50000" b="-30000"/>
          </a:path>
        </a:gradFill>
        <a:ln>
          <a:noFill/>
        </a:ln>
        <a:effectLst>
          <a:outerShdw blurRad="57150" dist="38100" dir="5400000" algn="ctr" rotWithShape="0">
            <a:srgbClr val="0F6FC6">
              <a:tint val="60000"/>
              <a:hueOff val="0"/>
              <a:satOff val="0"/>
              <a:lumOff val="0"/>
              <a:alphaOff val="0"/>
              <a:shade val="9000"/>
              <a:satMod val="105000"/>
              <a:alpha val="48000"/>
            </a:srgbClr>
          </a:outerShdw>
        </a:effectLst>
      </dgm:spPr>
      <dgm:t>
        <a:bodyPr/>
        <a:lstStyle/>
        <a:p>
          <a:endParaRPr lang="en-US">
            <a:solidFill>
              <a:sysClr val="windowText" lastClr="000000"/>
            </a:solidFill>
            <a:latin typeface="Constantia"/>
            <a:ea typeface="+mn-ea"/>
            <a:cs typeface="+mn-cs"/>
          </a:endParaRPr>
        </a:p>
      </dgm:t>
    </dgm:pt>
    <dgm:pt modelId="{87A9AC8A-F021-4B2A-9FF0-3613A9A8A074}">
      <dgm:prSet phldrT="[Text]"/>
      <dgm:spPr>
        <a:xfrm>
          <a:off x="3414692" y="2833456"/>
          <a:ext cx="2086014" cy="377732"/>
        </a:xfrm>
        <a:prstGeom prst="roundRect">
          <a:avLst>
            <a:gd name="adj" fmla="val 10000"/>
          </a:avLst>
        </a:prstGeom>
        <a:gradFill rotWithShape="0">
          <a:gsLst>
            <a:gs pos="0">
              <a:srgbClr val="0F6FC6">
                <a:hueOff val="0"/>
                <a:satOff val="0"/>
                <a:lumOff val="0"/>
                <a:alphaOff val="0"/>
                <a:tint val="70000"/>
                <a:satMod val="130000"/>
              </a:srgbClr>
            </a:gs>
            <a:gs pos="43000">
              <a:srgbClr val="0F6FC6">
                <a:hueOff val="0"/>
                <a:satOff val="0"/>
                <a:lumOff val="0"/>
                <a:alphaOff val="0"/>
                <a:tint val="44000"/>
                <a:satMod val="165000"/>
              </a:srgbClr>
            </a:gs>
            <a:gs pos="93000">
              <a:srgbClr val="0F6FC6">
                <a:hueOff val="0"/>
                <a:satOff val="0"/>
                <a:lumOff val="0"/>
                <a:alphaOff val="0"/>
                <a:tint val="15000"/>
                <a:satMod val="165000"/>
              </a:srgbClr>
            </a:gs>
            <a:gs pos="100000">
              <a:srgbClr val="0F6FC6">
                <a:hueOff val="0"/>
                <a:satOff val="0"/>
                <a:lumOff val="0"/>
                <a:alphaOff val="0"/>
                <a:tint val="5000"/>
                <a:satMod val="250000"/>
              </a:srgbClr>
            </a:gs>
          </a:gsLst>
          <a:path path="circle">
            <a:fillToRect l="50000" t="130000" r="50000" b="-30000"/>
          </a:path>
        </a:gradFill>
        <a:ln>
          <a:noFill/>
        </a:ln>
        <a:effectLst>
          <a:outerShdw blurRad="57150" dist="38100" dir="5400000" algn="ctr" rotWithShape="0">
            <a:srgbClr val="0F6FC6">
              <a:hueOff val="0"/>
              <a:satOff val="0"/>
              <a:lumOff val="0"/>
              <a:alphaOff val="0"/>
              <a:shade val="9000"/>
              <a:satMod val="105000"/>
              <a:alpha val="48000"/>
            </a:srgbClr>
          </a:outerShdw>
        </a:effectLst>
        <a:scene3d>
          <a:camera prst="orthographicFront"/>
          <a:lightRig rig="flat" dir="t"/>
        </a:scene3d>
        <a:sp3d prstMaterial="dkEdge">
          <a:bevelT w="8200" h="38100"/>
        </a:sp3d>
      </dgm:spPr>
      <dgm:t>
        <a:bodyPr/>
        <a:lstStyle/>
        <a:p>
          <a:r>
            <a:rPr lang="en-US" dirty="0" smtClean="0">
              <a:solidFill>
                <a:sysClr val="windowText" lastClr="000000"/>
              </a:solidFill>
              <a:latin typeface="Constantia"/>
              <a:ea typeface="+mn-ea"/>
              <a:cs typeface="+mn-cs"/>
            </a:rPr>
            <a:t>Results and discussion</a:t>
          </a:r>
          <a:endParaRPr lang="en-US" dirty="0">
            <a:solidFill>
              <a:sysClr val="windowText" lastClr="000000"/>
            </a:solidFill>
            <a:latin typeface="Constantia"/>
            <a:ea typeface="+mn-ea"/>
            <a:cs typeface="+mn-cs"/>
          </a:endParaRPr>
        </a:p>
      </dgm:t>
    </dgm:pt>
    <dgm:pt modelId="{10250869-2725-4D2C-A03C-702D8AC3B6AB}" type="parTrans" cxnId="{44F33103-FA67-49CE-8D1F-BE5EEA74473A}">
      <dgm:prSet/>
      <dgm:spPr/>
      <dgm:t>
        <a:bodyPr/>
        <a:lstStyle/>
        <a:p>
          <a:endParaRPr lang="en-US"/>
        </a:p>
      </dgm:t>
    </dgm:pt>
    <dgm:pt modelId="{685BFA73-4C80-4175-A15F-A4BD153AAA09}" type="sibTrans" cxnId="{44F33103-FA67-49CE-8D1F-BE5EEA74473A}">
      <dgm:prSet/>
      <dgm:spPr>
        <a:xfrm rot="5400000">
          <a:off x="4386875" y="3220632"/>
          <a:ext cx="141649" cy="169979"/>
        </a:xfrm>
        <a:prstGeom prst="rightArrow">
          <a:avLst>
            <a:gd name="adj1" fmla="val 60000"/>
            <a:gd name="adj2" fmla="val 50000"/>
          </a:avLst>
        </a:prstGeom>
        <a:gradFill rotWithShape="0">
          <a:gsLst>
            <a:gs pos="0">
              <a:srgbClr val="0F6FC6">
                <a:tint val="60000"/>
                <a:hueOff val="0"/>
                <a:satOff val="0"/>
                <a:lumOff val="0"/>
                <a:alphaOff val="0"/>
                <a:tint val="70000"/>
                <a:satMod val="130000"/>
              </a:srgbClr>
            </a:gs>
            <a:gs pos="43000">
              <a:srgbClr val="0F6FC6">
                <a:tint val="60000"/>
                <a:hueOff val="0"/>
                <a:satOff val="0"/>
                <a:lumOff val="0"/>
                <a:alphaOff val="0"/>
                <a:tint val="44000"/>
                <a:satMod val="165000"/>
              </a:srgbClr>
            </a:gs>
            <a:gs pos="93000">
              <a:srgbClr val="0F6FC6">
                <a:tint val="60000"/>
                <a:hueOff val="0"/>
                <a:satOff val="0"/>
                <a:lumOff val="0"/>
                <a:alphaOff val="0"/>
                <a:tint val="15000"/>
                <a:satMod val="165000"/>
              </a:srgbClr>
            </a:gs>
            <a:gs pos="100000">
              <a:srgbClr val="0F6FC6">
                <a:tint val="60000"/>
                <a:hueOff val="0"/>
                <a:satOff val="0"/>
                <a:lumOff val="0"/>
                <a:alphaOff val="0"/>
                <a:tint val="5000"/>
                <a:satMod val="250000"/>
              </a:srgbClr>
            </a:gs>
          </a:gsLst>
          <a:path path="circle">
            <a:fillToRect l="50000" t="130000" r="50000" b="-30000"/>
          </a:path>
        </a:gradFill>
        <a:ln>
          <a:noFill/>
        </a:ln>
        <a:effectLst>
          <a:outerShdw blurRad="57150" dist="38100" dir="5400000" algn="ctr" rotWithShape="0">
            <a:srgbClr val="0F6FC6">
              <a:tint val="60000"/>
              <a:hueOff val="0"/>
              <a:satOff val="0"/>
              <a:lumOff val="0"/>
              <a:alphaOff val="0"/>
              <a:shade val="9000"/>
              <a:satMod val="105000"/>
              <a:alpha val="48000"/>
            </a:srgbClr>
          </a:outerShdw>
        </a:effectLst>
      </dgm:spPr>
      <dgm:t>
        <a:bodyPr/>
        <a:lstStyle/>
        <a:p>
          <a:endParaRPr lang="en-US">
            <a:solidFill>
              <a:sysClr val="windowText" lastClr="000000"/>
            </a:solidFill>
            <a:latin typeface="Constantia"/>
            <a:ea typeface="+mn-ea"/>
            <a:cs typeface="+mn-cs"/>
          </a:endParaRPr>
        </a:p>
      </dgm:t>
    </dgm:pt>
    <dgm:pt modelId="{CC34D482-19B6-4609-A4FA-027B9B3E4E7F}">
      <dgm:prSet phldrT="[Text]"/>
      <dgm:spPr>
        <a:xfrm>
          <a:off x="3414692" y="3400056"/>
          <a:ext cx="2086014" cy="377732"/>
        </a:xfrm>
        <a:prstGeom prst="roundRect">
          <a:avLst>
            <a:gd name="adj" fmla="val 10000"/>
          </a:avLst>
        </a:prstGeom>
        <a:gradFill rotWithShape="0">
          <a:gsLst>
            <a:gs pos="0">
              <a:srgbClr val="0F6FC6">
                <a:hueOff val="0"/>
                <a:satOff val="0"/>
                <a:lumOff val="0"/>
                <a:alphaOff val="0"/>
                <a:tint val="70000"/>
                <a:satMod val="130000"/>
              </a:srgbClr>
            </a:gs>
            <a:gs pos="43000">
              <a:srgbClr val="0F6FC6">
                <a:hueOff val="0"/>
                <a:satOff val="0"/>
                <a:lumOff val="0"/>
                <a:alphaOff val="0"/>
                <a:tint val="44000"/>
                <a:satMod val="165000"/>
              </a:srgbClr>
            </a:gs>
            <a:gs pos="93000">
              <a:srgbClr val="0F6FC6">
                <a:hueOff val="0"/>
                <a:satOff val="0"/>
                <a:lumOff val="0"/>
                <a:alphaOff val="0"/>
                <a:tint val="15000"/>
                <a:satMod val="165000"/>
              </a:srgbClr>
            </a:gs>
            <a:gs pos="100000">
              <a:srgbClr val="0F6FC6">
                <a:hueOff val="0"/>
                <a:satOff val="0"/>
                <a:lumOff val="0"/>
                <a:alphaOff val="0"/>
                <a:tint val="5000"/>
                <a:satMod val="250000"/>
              </a:srgbClr>
            </a:gs>
          </a:gsLst>
          <a:path path="circle">
            <a:fillToRect l="50000" t="130000" r="50000" b="-30000"/>
          </a:path>
        </a:gradFill>
        <a:ln>
          <a:noFill/>
        </a:ln>
        <a:effectLst>
          <a:outerShdw blurRad="57150" dist="38100" dir="5400000" algn="ctr" rotWithShape="0">
            <a:srgbClr val="0F6FC6">
              <a:hueOff val="0"/>
              <a:satOff val="0"/>
              <a:lumOff val="0"/>
              <a:alphaOff val="0"/>
              <a:shade val="9000"/>
              <a:satMod val="105000"/>
              <a:alpha val="48000"/>
            </a:srgbClr>
          </a:outerShdw>
        </a:effectLst>
        <a:scene3d>
          <a:camera prst="orthographicFront"/>
          <a:lightRig rig="flat" dir="t"/>
        </a:scene3d>
        <a:sp3d prstMaterial="dkEdge">
          <a:bevelT w="8200" h="38100"/>
        </a:sp3d>
      </dgm:spPr>
      <dgm:t>
        <a:bodyPr/>
        <a:lstStyle/>
        <a:p>
          <a:r>
            <a:rPr lang="en-US" dirty="0" smtClean="0">
              <a:solidFill>
                <a:sysClr val="windowText" lastClr="000000"/>
              </a:solidFill>
              <a:latin typeface="Constantia"/>
              <a:ea typeface="+mn-ea"/>
              <a:cs typeface="+mn-cs"/>
            </a:rPr>
            <a:t>Conclusion</a:t>
          </a:r>
          <a:endParaRPr lang="en-US" dirty="0">
            <a:solidFill>
              <a:sysClr val="windowText" lastClr="000000"/>
            </a:solidFill>
            <a:latin typeface="Constantia"/>
            <a:ea typeface="+mn-ea"/>
            <a:cs typeface="+mn-cs"/>
          </a:endParaRPr>
        </a:p>
      </dgm:t>
    </dgm:pt>
    <dgm:pt modelId="{288D1834-4103-49A1-97CF-48ED3FF0082B}" type="parTrans" cxnId="{8951B89D-4CBF-476C-8525-4EEFD61424CF}">
      <dgm:prSet/>
      <dgm:spPr/>
      <dgm:t>
        <a:bodyPr/>
        <a:lstStyle/>
        <a:p>
          <a:endParaRPr lang="en-US"/>
        </a:p>
      </dgm:t>
    </dgm:pt>
    <dgm:pt modelId="{698E28FC-9171-4B95-9AB9-286ABA432C39}" type="sibTrans" cxnId="{8951B89D-4CBF-476C-8525-4EEFD61424CF}">
      <dgm:prSet/>
      <dgm:spPr/>
      <dgm:t>
        <a:bodyPr/>
        <a:lstStyle/>
        <a:p>
          <a:endParaRPr lang="en-US"/>
        </a:p>
      </dgm:t>
    </dgm:pt>
    <dgm:pt modelId="{B04A0639-D6DC-46E1-BAC7-313A5FBB9F23}" type="pres">
      <dgm:prSet presAssocID="{CD9678A3-2771-4E81-AA82-9BEB71E65D81}" presName="linearFlow" presStyleCnt="0">
        <dgm:presLayoutVars>
          <dgm:resizeHandles val="exact"/>
        </dgm:presLayoutVars>
      </dgm:prSet>
      <dgm:spPr/>
    </dgm:pt>
    <dgm:pt modelId="{4F8BDCAB-843F-4CAA-8B2C-21D4A0A0CBC3}" type="pres">
      <dgm:prSet presAssocID="{CCA7DC00-7BA0-4BC9-80A0-F0A2E99FA954}" presName="node" presStyleLbl="node1" presStyleIdx="0" presStyleCnt="6" custScaleX="163360">
        <dgm:presLayoutVars>
          <dgm:bulletEnabled val="1"/>
        </dgm:presLayoutVars>
      </dgm:prSet>
      <dgm:spPr/>
      <dgm:t>
        <a:bodyPr/>
        <a:lstStyle/>
        <a:p>
          <a:endParaRPr lang="en-US"/>
        </a:p>
      </dgm:t>
    </dgm:pt>
    <dgm:pt modelId="{EEA0CB99-5505-48BD-A541-7AFDF6D8FF01}" type="pres">
      <dgm:prSet presAssocID="{C4DD252F-AEE4-4F90-B0D9-72846EFDBFAE}" presName="sibTrans" presStyleLbl="sibTrans2D1" presStyleIdx="0" presStyleCnt="5"/>
      <dgm:spPr/>
      <dgm:t>
        <a:bodyPr/>
        <a:lstStyle/>
        <a:p>
          <a:endParaRPr lang="en-US"/>
        </a:p>
      </dgm:t>
    </dgm:pt>
    <dgm:pt modelId="{52B553F7-4A1E-46B6-802C-5F075FF12AA2}" type="pres">
      <dgm:prSet presAssocID="{C4DD252F-AEE4-4F90-B0D9-72846EFDBFAE}" presName="connectorText" presStyleLbl="sibTrans2D1" presStyleIdx="0" presStyleCnt="5"/>
      <dgm:spPr/>
      <dgm:t>
        <a:bodyPr/>
        <a:lstStyle/>
        <a:p>
          <a:endParaRPr lang="en-US"/>
        </a:p>
      </dgm:t>
    </dgm:pt>
    <dgm:pt modelId="{155802DD-AC32-4983-B707-9D42AE588179}" type="pres">
      <dgm:prSet presAssocID="{6B85A2D3-8697-468C-B71A-A7F371585ECC}" presName="node" presStyleLbl="node1" presStyleIdx="1" presStyleCnt="6" custScaleX="163326">
        <dgm:presLayoutVars>
          <dgm:bulletEnabled val="1"/>
        </dgm:presLayoutVars>
      </dgm:prSet>
      <dgm:spPr/>
      <dgm:t>
        <a:bodyPr/>
        <a:lstStyle/>
        <a:p>
          <a:endParaRPr lang="en-US"/>
        </a:p>
      </dgm:t>
    </dgm:pt>
    <dgm:pt modelId="{5643B3D7-7884-442C-B38D-0541FFF5D95C}" type="pres">
      <dgm:prSet presAssocID="{BCC5A55F-51C7-4948-B990-4A5DC4C3B68B}" presName="sibTrans" presStyleLbl="sibTrans2D1" presStyleIdx="1" presStyleCnt="5"/>
      <dgm:spPr/>
      <dgm:t>
        <a:bodyPr/>
        <a:lstStyle/>
        <a:p>
          <a:endParaRPr lang="en-US"/>
        </a:p>
      </dgm:t>
    </dgm:pt>
    <dgm:pt modelId="{3FC39AA9-9F21-4B3E-84EC-2041EE366F4C}" type="pres">
      <dgm:prSet presAssocID="{BCC5A55F-51C7-4948-B990-4A5DC4C3B68B}" presName="connectorText" presStyleLbl="sibTrans2D1" presStyleIdx="1" presStyleCnt="5"/>
      <dgm:spPr/>
      <dgm:t>
        <a:bodyPr/>
        <a:lstStyle/>
        <a:p>
          <a:endParaRPr lang="en-US"/>
        </a:p>
      </dgm:t>
    </dgm:pt>
    <dgm:pt modelId="{0B8055FE-EA8A-47DC-A84E-25B69E6C638E}" type="pres">
      <dgm:prSet presAssocID="{2E6BF33C-2E56-4E2D-B885-747F748A9CC9}" presName="node" presStyleLbl="node1" presStyleIdx="2" presStyleCnt="6" custScaleX="163326">
        <dgm:presLayoutVars>
          <dgm:bulletEnabled val="1"/>
        </dgm:presLayoutVars>
      </dgm:prSet>
      <dgm:spPr/>
      <dgm:t>
        <a:bodyPr/>
        <a:lstStyle/>
        <a:p>
          <a:endParaRPr lang="en-US"/>
        </a:p>
      </dgm:t>
    </dgm:pt>
    <dgm:pt modelId="{4D74780C-A2E7-406F-B82F-84F9ED3BBABD}" type="pres">
      <dgm:prSet presAssocID="{2A95E4DB-F452-4E21-B515-AD68DB74943C}" presName="sibTrans" presStyleLbl="sibTrans2D1" presStyleIdx="2" presStyleCnt="5"/>
      <dgm:spPr/>
      <dgm:t>
        <a:bodyPr/>
        <a:lstStyle/>
        <a:p>
          <a:endParaRPr lang="en-US"/>
        </a:p>
      </dgm:t>
    </dgm:pt>
    <dgm:pt modelId="{61C306A4-450B-4EB9-8105-83530D593AF5}" type="pres">
      <dgm:prSet presAssocID="{2A95E4DB-F452-4E21-B515-AD68DB74943C}" presName="connectorText" presStyleLbl="sibTrans2D1" presStyleIdx="2" presStyleCnt="5"/>
      <dgm:spPr/>
      <dgm:t>
        <a:bodyPr/>
        <a:lstStyle/>
        <a:p>
          <a:endParaRPr lang="en-US"/>
        </a:p>
      </dgm:t>
    </dgm:pt>
    <dgm:pt modelId="{2AD75997-727C-432B-ABDD-FA878367B18F}" type="pres">
      <dgm:prSet presAssocID="{C0E4BBB4-A7E8-48B4-9DF3-592B737C77C7}" presName="node" presStyleLbl="node1" presStyleIdx="3" presStyleCnt="6" custScaleX="163326">
        <dgm:presLayoutVars>
          <dgm:bulletEnabled val="1"/>
        </dgm:presLayoutVars>
      </dgm:prSet>
      <dgm:spPr/>
      <dgm:t>
        <a:bodyPr/>
        <a:lstStyle/>
        <a:p>
          <a:endParaRPr lang="en-US"/>
        </a:p>
      </dgm:t>
    </dgm:pt>
    <dgm:pt modelId="{6193DE7A-7512-4564-BE00-46EA7EBCCA16}" type="pres">
      <dgm:prSet presAssocID="{127C93EB-12D9-49A4-A418-A5004E739FB2}" presName="sibTrans" presStyleLbl="sibTrans2D1" presStyleIdx="3" presStyleCnt="5"/>
      <dgm:spPr/>
      <dgm:t>
        <a:bodyPr/>
        <a:lstStyle/>
        <a:p>
          <a:endParaRPr lang="en-US"/>
        </a:p>
      </dgm:t>
    </dgm:pt>
    <dgm:pt modelId="{59ABF1FD-CDFB-4566-898A-ABEF879E0DE6}" type="pres">
      <dgm:prSet presAssocID="{127C93EB-12D9-49A4-A418-A5004E739FB2}" presName="connectorText" presStyleLbl="sibTrans2D1" presStyleIdx="3" presStyleCnt="5"/>
      <dgm:spPr/>
      <dgm:t>
        <a:bodyPr/>
        <a:lstStyle/>
        <a:p>
          <a:endParaRPr lang="en-US"/>
        </a:p>
      </dgm:t>
    </dgm:pt>
    <dgm:pt modelId="{0D0298AE-EBCB-4051-B7AF-1FD8D4A9035A}" type="pres">
      <dgm:prSet presAssocID="{87A9AC8A-F021-4B2A-9FF0-3613A9A8A074}" presName="node" presStyleLbl="node1" presStyleIdx="4" presStyleCnt="6" custScaleX="163326">
        <dgm:presLayoutVars>
          <dgm:bulletEnabled val="1"/>
        </dgm:presLayoutVars>
      </dgm:prSet>
      <dgm:spPr/>
      <dgm:t>
        <a:bodyPr/>
        <a:lstStyle/>
        <a:p>
          <a:endParaRPr lang="en-US"/>
        </a:p>
      </dgm:t>
    </dgm:pt>
    <dgm:pt modelId="{55972F05-E8B6-487F-B30C-1035837699D7}" type="pres">
      <dgm:prSet presAssocID="{685BFA73-4C80-4175-A15F-A4BD153AAA09}" presName="sibTrans" presStyleLbl="sibTrans2D1" presStyleIdx="4" presStyleCnt="5"/>
      <dgm:spPr/>
      <dgm:t>
        <a:bodyPr/>
        <a:lstStyle/>
        <a:p>
          <a:endParaRPr lang="en-US"/>
        </a:p>
      </dgm:t>
    </dgm:pt>
    <dgm:pt modelId="{863FA841-5700-4D70-B718-AEAB38F2262F}" type="pres">
      <dgm:prSet presAssocID="{685BFA73-4C80-4175-A15F-A4BD153AAA09}" presName="connectorText" presStyleLbl="sibTrans2D1" presStyleIdx="4" presStyleCnt="5"/>
      <dgm:spPr/>
      <dgm:t>
        <a:bodyPr/>
        <a:lstStyle/>
        <a:p>
          <a:endParaRPr lang="en-US"/>
        </a:p>
      </dgm:t>
    </dgm:pt>
    <dgm:pt modelId="{3B751FF1-40CE-4D12-AA90-D8DCD87151A0}" type="pres">
      <dgm:prSet presAssocID="{CC34D482-19B6-4609-A4FA-027B9B3E4E7F}" presName="node" presStyleLbl="node1" presStyleIdx="5" presStyleCnt="6" custScaleX="163326">
        <dgm:presLayoutVars>
          <dgm:bulletEnabled val="1"/>
        </dgm:presLayoutVars>
      </dgm:prSet>
      <dgm:spPr/>
      <dgm:t>
        <a:bodyPr/>
        <a:lstStyle/>
        <a:p>
          <a:endParaRPr lang="en-US"/>
        </a:p>
      </dgm:t>
    </dgm:pt>
  </dgm:ptLst>
  <dgm:cxnLst>
    <dgm:cxn modelId="{9E586D83-7157-4269-AD02-A4731EDD0C46}" type="presOf" srcId="{CC34D482-19B6-4609-A4FA-027B9B3E4E7F}" destId="{3B751FF1-40CE-4D12-AA90-D8DCD87151A0}" srcOrd="0" destOrd="0" presId="urn:microsoft.com/office/officeart/2005/8/layout/process2"/>
    <dgm:cxn modelId="{3C87D5B7-FE8B-42BA-B9DD-979D682438E1}" type="presOf" srcId="{685BFA73-4C80-4175-A15F-A4BD153AAA09}" destId="{863FA841-5700-4D70-B718-AEAB38F2262F}" srcOrd="1" destOrd="0" presId="urn:microsoft.com/office/officeart/2005/8/layout/process2"/>
    <dgm:cxn modelId="{1526F379-ED58-49DE-80DA-DC81D539A0EB}" type="presOf" srcId="{685BFA73-4C80-4175-A15F-A4BD153AAA09}" destId="{55972F05-E8B6-487F-B30C-1035837699D7}" srcOrd="0" destOrd="0" presId="urn:microsoft.com/office/officeart/2005/8/layout/process2"/>
    <dgm:cxn modelId="{F8C8A31F-295E-43D6-926F-73B0AA651B4F}" type="presOf" srcId="{87A9AC8A-F021-4B2A-9FF0-3613A9A8A074}" destId="{0D0298AE-EBCB-4051-B7AF-1FD8D4A9035A}" srcOrd="0" destOrd="0" presId="urn:microsoft.com/office/officeart/2005/8/layout/process2"/>
    <dgm:cxn modelId="{58034C78-468D-4CAC-901B-2DF32BE56E16}" type="presOf" srcId="{C4DD252F-AEE4-4F90-B0D9-72846EFDBFAE}" destId="{52B553F7-4A1E-46B6-802C-5F075FF12AA2}" srcOrd="1" destOrd="0" presId="urn:microsoft.com/office/officeart/2005/8/layout/process2"/>
    <dgm:cxn modelId="{0779A17C-76E1-4C6C-8308-DBD95B40B103}" type="presOf" srcId="{CCA7DC00-7BA0-4BC9-80A0-F0A2E99FA954}" destId="{4F8BDCAB-843F-4CAA-8B2C-21D4A0A0CBC3}" srcOrd="0" destOrd="0" presId="urn:microsoft.com/office/officeart/2005/8/layout/process2"/>
    <dgm:cxn modelId="{892B1AB9-E42E-42DF-A3B0-CAFD136858CE}" type="presOf" srcId="{2E6BF33C-2E56-4E2D-B885-747F748A9CC9}" destId="{0B8055FE-EA8A-47DC-A84E-25B69E6C638E}" srcOrd="0" destOrd="0" presId="urn:microsoft.com/office/officeart/2005/8/layout/process2"/>
    <dgm:cxn modelId="{FEA1E518-5A5B-4070-9577-B908197A1B00}" type="presOf" srcId="{C4DD252F-AEE4-4F90-B0D9-72846EFDBFAE}" destId="{EEA0CB99-5505-48BD-A541-7AFDF6D8FF01}" srcOrd="0" destOrd="0" presId="urn:microsoft.com/office/officeart/2005/8/layout/process2"/>
    <dgm:cxn modelId="{44F33103-FA67-49CE-8D1F-BE5EEA74473A}" srcId="{CD9678A3-2771-4E81-AA82-9BEB71E65D81}" destId="{87A9AC8A-F021-4B2A-9FF0-3613A9A8A074}" srcOrd="4" destOrd="0" parTransId="{10250869-2725-4D2C-A03C-702D8AC3B6AB}" sibTransId="{685BFA73-4C80-4175-A15F-A4BD153AAA09}"/>
    <dgm:cxn modelId="{52D7E5A4-87B8-4BD4-BB1F-EFFD43AFF5BF}" srcId="{CD9678A3-2771-4E81-AA82-9BEB71E65D81}" destId="{CCA7DC00-7BA0-4BC9-80A0-F0A2E99FA954}" srcOrd="0" destOrd="0" parTransId="{8670C617-DCFE-429B-9988-E5D163545C77}" sibTransId="{C4DD252F-AEE4-4F90-B0D9-72846EFDBFAE}"/>
    <dgm:cxn modelId="{AC74F234-EC76-443A-AB2D-968B6C0C3A3C}" type="presOf" srcId="{6B85A2D3-8697-468C-B71A-A7F371585ECC}" destId="{155802DD-AC32-4983-B707-9D42AE588179}" srcOrd="0" destOrd="0" presId="urn:microsoft.com/office/officeart/2005/8/layout/process2"/>
    <dgm:cxn modelId="{E07761CF-CF1C-47D7-B6B0-818812047EAB}" type="presOf" srcId="{127C93EB-12D9-49A4-A418-A5004E739FB2}" destId="{6193DE7A-7512-4564-BE00-46EA7EBCCA16}" srcOrd="0" destOrd="0" presId="urn:microsoft.com/office/officeart/2005/8/layout/process2"/>
    <dgm:cxn modelId="{9BF36519-98E4-4229-A727-2416DA6EBCB0}" type="presOf" srcId="{BCC5A55F-51C7-4948-B990-4A5DC4C3B68B}" destId="{5643B3D7-7884-442C-B38D-0541FFF5D95C}" srcOrd="0" destOrd="0" presId="urn:microsoft.com/office/officeart/2005/8/layout/process2"/>
    <dgm:cxn modelId="{6E323DEC-9179-4CCF-8F7E-30C28E531D00}" type="presOf" srcId="{127C93EB-12D9-49A4-A418-A5004E739FB2}" destId="{59ABF1FD-CDFB-4566-898A-ABEF879E0DE6}" srcOrd="1" destOrd="0" presId="urn:microsoft.com/office/officeart/2005/8/layout/process2"/>
    <dgm:cxn modelId="{C2D5D6FC-B9BB-49AF-BB11-80E3930285BF}" type="presOf" srcId="{2A95E4DB-F452-4E21-B515-AD68DB74943C}" destId="{4D74780C-A2E7-406F-B82F-84F9ED3BBABD}" srcOrd="0" destOrd="0" presId="urn:microsoft.com/office/officeart/2005/8/layout/process2"/>
    <dgm:cxn modelId="{ABECD3C7-09A1-477D-AB34-1C6DE38202C9}" type="presOf" srcId="{C0E4BBB4-A7E8-48B4-9DF3-592B737C77C7}" destId="{2AD75997-727C-432B-ABDD-FA878367B18F}" srcOrd="0" destOrd="0" presId="urn:microsoft.com/office/officeart/2005/8/layout/process2"/>
    <dgm:cxn modelId="{D0771812-D08F-4343-9F6B-EF556C98915D}" type="presOf" srcId="{2A95E4DB-F452-4E21-B515-AD68DB74943C}" destId="{61C306A4-450B-4EB9-8105-83530D593AF5}" srcOrd="1" destOrd="0" presId="urn:microsoft.com/office/officeart/2005/8/layout/process2"/>
    <dgm:cxn modelId="{8951B89D-4CBF-476C-8525-4EEFD61424CF}" srcId="{CD9678A3-2771-4E81-AA82-9BEB71E65D81}" destId="{CC34D482-19B6-4609-A4FA-027B9B3E4E7F}" srcOrd="5" destOrd="0" parTransId="{288D1834-4103-49A1-97CF-48ED3FF0082B}" sibTransId="{698E28FC-9171-4B95-9AB9-286ABA432C39}"/>
    <dgm:cxn modelId="{8C56E0EB-A134-41A5-A7CE-BAC86AE88368}" srcId="{CD9678A3-2771-4E81-AA82-9BEB71E65D81}" destId="{C0E4BBB4-A7E8-48B4-9DF3-592B737C77C7}" srcOrd="3" destOrd="0" parTransId="{4497B88B-433E-413E-8F4B-1EC06D353645}" sibTransId="{127C93EB-12D9-49A4-A418-A5004E739FB2}"/>
    <dgm:cxn modelId="{E4618D74-C81E-4D84-A4D5-E8FB36E25F39}" srcId="{CD9678A3-2771-4E81-AA82-9BEB71E65D81}" destId="{6B85A2D3-8697-468C-B71A-A7F371585ECC}" srcOrd="1" destOrd="0" parTransId="{65B25308-ACDB-4671-8E18-9DCB3C0B63EB}" sibTransId="{BCC5A55F-51C7-4948-B990-4A5DC4C3B68B}"/>
    <dgm:cxn modelId="{B97CB8AF-ACC6-493B-A6F0-C50F72E51ECE}" type="presOf" srcId="{CD9678A3-2771-4E81-AA82-9BEB71E65D81}" destId="{B04A0639-D6DC-46E1-BAC7-313A5FBB9F23}" srcOrd="0" destOrd="0" presId="urn:microsoft.com/office/officeart/2005/8/layout/process2"/>
    <dgm:cxn modelId="{29C8BA6D-7BE3-4F93-BF04-8E4752A195AC}" type="presOf" srcId="{BCC5A55F-51C7-4948-B990-4A5DC4C3B68B}" destId="{3FC39AA9-9F21-4B3E-84EC-2041EE366F4C}" srcOrd="1" destOrd="0" presId="urn:microsoft.com/office/officeart/2005/8/layout/process2"/>
    <dgm:cxn modelId="{4F071240-50C6-42EB-99AD-65900A3C78C2}" srcId="{CD9678A3-2771-4E81-AA82-9BEB71E65D81}" destId="{2E6BF33C-2E56-4E2D-B885-747F748A9CC9}" srcOrd="2" destOrd="0" parTransId="{05B72BEE-D596-49D8-A5B8-E3D731A6851A}" sibTransId="{2A95E4DB-F452-4E21-B515-AD68DB74943C}"/>
    <dgm:cxn modelId="{9C7C464F-69F7-47E7-98F0-B45D4D3448A1}" type="presParOf" srcId="{B04A0639-D6DC-46E1-BAC7-313A5FBB9F23}" destId="{4F8BDCAB-843F-4CAA-8B2C-21D4A0A0CBC3}" srcOrd="0" destOrd="0" presId="urn:microsoft.com/office/officeart/2005/8/layout/process2"/>
    <dgm:cxn modelId="{13F746A0-647D-4A6A-97F4-260A75A76657}" type="presParOf" srcId="{B04A0639-D6DC-46E1-BAC7-313A5FBB9F23}" destId="{EEA0CB99-5505-48BD-A541-7AFDF6D8FF01}" srcOrd="1" destOrd="0" presId="urn:microsoft.com/office/officeart/2005/8/layout/process2"/>
    <dgm:cxn modelId="{F6FFC8DC-CB9D-4D1C-847A-830DF777E9BF}" type="presParOf" srcId="{EEA0CB99-5505-48BD-A541-7AFDF6D8FF01}" destId="{52B553F7-4A1E-46B6-802C-5F075FF12AA2}" srcOrd="0" destOrd="0" presId="urn:microsoft.com/office/officeart/2005/8/layout/process2"/>
    <dgm:cxn modelId="{DF405E2E-526F-4422-A2F3-D01D1D07B8B9}" type="presParOf" srcId="{B04A0639-D6DC-46E1-BAC7-313A5FBB9F23}" destId="{155802DD-AC32-4983-B707-9D42AE588179}" srcOrd="2" destOrd="0" presId="urn:microsoft.com/office/officeart/2005/8/layout/process2"/>
    <dgm:cxn modelId="{0F053E98-6AD0-439C-867A-79C67A742F92}" type="presParOf" srcId="{B04A0639-D6DC-46E1-BAC7-313A5FBB9F23}" destId="{5643B3D7-7884-442C-B38D-0541FFF5D95C}" srcOrd="3" destOrd="0" presId="urn:microsoft.com/office/officeart/2005/8/layout/process2"/>
    <dgm:cxn modelId="{204B3CC1-7528-4E9E-B22C-1421B31CE194}" type="presParOf" srcId="{5643B3D7-7884-442C-B38D-0541FFF5D95C}" destId="{3FC39AA9-9F21-4B3E-84EC-2041EE366F4C}" srcOrd="0" destOrd="0" presId="urn:microsoft.com/office/officeart/2005/8/layout/process2"/>
    <dgm:cxn modelId="{1021FDF8-A266-428E-B4C6-4C459DD84E50}" type="presParOf" srcId="{B04A0639-D6DC-46E1-BAC7-313A5FBB9F23}" destId="{0B8055FE-EA8A-47DC-A84E-25B69E6C638E}" srcOrd="4" destOrd="0" presId="urn:microsoft.com/office/officeart/2005/8/layout/process2"/>
    <dgm:cxn modelId="{02A12E04-218D-4DA0-9902-E90D947F9E32}" type="presParOf" srcId="{B04A0639-D6DC-46E1-BAC7-313A5FBB9F23}" destId="{4D74780C-A2E7-406F-B82F-84F9ED3BBABD}" srcOrd="5" destOrd="0" presId="urn:microsoft.com/office/officeart/2005/8/layout/process2"/>
    <dgm:cxn modelId="{41ECAFEA-59D4-4926-B714-77375035DBA6}" type="presParOf" srcId="{4D74780C-A2E7-406F-B82F-84F9ED3BBABD}" destId="{61C306A4-450B-4EB9-8105-83530D593AF5}" srcOrd="0" destOrd="0" presId="urn:microsoft.com/office/officeart/2005/8/layout/process2"/>
    <dgm:cxn modelId="{535C17A6-EE19-48D2-A31C-8A79C67B6FDD}" type="presParOf" srcId="{B04A0639-D6DC-46E1-BAC7-313A5FBB9F23}" destId="{2AD75997-727C-432B-ABDD-FA878367B18F}" srcOrd="6" destOrd="0" presId="urn:microsoft.com/office/officeart/2005/8/layout/process2"/>
    <dgm:cxn modelId="{6BD79BE1-0692-42C8-B7A3-9838DB2D0DCF}" type="presParOf" srcId="{B04A0639-D6DC-46E1-BAC7-313A5FBB9F23}" destId="{6193DE7A-7512-4564-BE00-46EA7EBCCA16}" srcOrd="7" destOrd="0" presId="urn:microsoft.com/office/officeart/2005/8/layout/process2"/>
    <dgm:cxn modelId="{866FE8EE-A76C-4201-869C-96EDE6F260CC}" type="presParOf" srcId="{6193DE7A-7512-4564-BE00-46EA7EBCCA16}" destId="{59ABF1FD-CDFB-4566-898A-ABEF879E0DE6}" srcOrd="0" destOrd="0" presId="urn:microsoft.com/office/officeart/2005/8/layout/process2"/>
    <dgm:cxn modelId="{E79A52F6-8559-40EF-A09E-E766C73DC0F9}" type="presParOf" srcId="{B04A0639-D6DC-46E1-BAC7-313A5FBB9F23}" destId="{0D0298AE-EBCB-4051-B7AF-1FD8D4A9035A}" srcOrd="8" destOrd="0" presId="urn:microsoft.com/office/officeart/2005/8/layout/process2"/>
    <dgm:cxn modelId="{91C6D265-5740-494E-9444-4238896ADF2C}" type="presParOf" srcId="{B04A0639-D6DC-46E1-BAC7-313A5FBB9F23}" destId="{55972F05-E8B6-487F-B30C-1035837699D7}" srcOrd="9" destOrd="0" presId="urn:microsoft.com/office/officeart/2005/8/layout/process2"/>
    <dgm:cxn modelId="{6FD958FC-63D5-4EC6-A88D-370046A9C372}" type="presParOf" srcId="{55972F05-E8B6-487F-B30C-1035837699D7}" destId="{863FA841-5700-4D70-B718-AEAB38F2262F}" srcOrd="0" destOrd="0" presId="urn:microsoft.com/office/officeart/2005/8/layout/process2"/>
    <dgm:cxn modelId="{FA14D0D2-714F-46E3-AF52-82D3B292539A}" type="presParOf" srcId="{B04A0639-D6DC-46E1-BAC7-313A5FBB9F23}" destId="{3B751FF1-40CE-4D12-AA90-D8DCD87151A0}" srcOrd="10" destOrd="0" presId="urn:microsoft.com/office/officeart/2005/8/layout/process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F8BDCAB-843F-4CAA-8B2C-21D4A0A0CBC3}">
      <dsp:nvSpPr>
        <dsp:cNvPr id="0" name=""/>
        <dsp:cNvSpPr/>
      </dsp:nvSpPr>
      <dsp:spPr>
        <a:xfrm>
          <a:off x="3095484" y="1711"/>
          <a:ext cx="2744483" cy="507176"/>
        </a:xfrm>
        <a:prstGeom prst="roundRect">
          <a:avLst>
            <a:gd name="adj" fmla="val 10000"/>
          </a:avLst>
        </a:prstGeom>
        <a:gradFill rotWithShape="0">
          <a:gsLst>
            <a:gs pos="0">
              <a:srgbClr val="0F6FC6">
                <a:hueOff val="0"/>
                <a:satOff val="0"/>
                <a:lumOff val="0"/>
                <a:alphaOff val="0"/>
                <a:tint val="70000"/>
                <a:satMod val="130000"/>
              </a:srgbClr>
            </a:gs>
            <a:gs pos="43000">
              <a:srgbClr val="0F6FC6">
                <a:hueOff val="0"/>
                <a:satOff val="0"/>
                <a:lumOff val="0"/>
                <a:alphaOff val="0"/>
                <a:tint val="44000"/>
                <a:satMod val="165000"/>
              </a:srgbClr>
            </a:gs>
            <a:gs pos="93000">
              <a:srgbClr val="0F6FC6">
                <a:hueOff val="0"/>
                <a:satOff val="0"/>
                <a:lumOff val="0"/>
                <a:alphaOff val="0"/>
                <a:tint val="15000"/>
                <a:satMod val="165000"/>
              </a:srgbClr>
            </a:gs>
            <a:gs pos="100000">
              <a:srgbClr val="0F6FC6">
                <a:hueOff val="0"/>
                <a:satOff val="0"/>
                <a:lumOff val="0"/>
                <a:alphaOff val="0"/>
                <a:tint val="5000"/>
                <a:satMod val="250000"/>
              </a:srgbClr>
            </a:gs>
          </a:gsLst>
          <a:path path="circle">
            <a:fillToRect l="50000" t="130000" r="50000" b="-30000"/>
          </a:path>
        </a:gradFill>
        <a:ln>
          <a:noFill/>
        </a:ln>
        <a:effectLst>
          <a:outerShdw blurRad="57150" dist="38100" dir="5400000" algn="ctr" rotWithShape="0">
            <a:srgbClr val="0F6FC6">
              <a:hueOff val="0"/>
              <a:satOff val="0"/>
              <a:lumOff val="0"/>
              <a:alphaOff val="0"/>
              <a:shade val="9000"/>
              <a:satMod val="105000"/>
              <a:alpha val="4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solidFill>
                <a:sysClr val="windowText" lastClr="000000"/>
              </a:solidFill>
              <a:latin typeface="Constantia"/>
              <a:ea typeface="+mn-ea"/>
              <a:cs typeface="+mn-cs"/>
            </a:rPr>
            <a:t>Mixing of powders at different composition</a:t>
          </a:r>
          <a:endParaRPr lang="en-US" sz="1300" kern="1200" dirty="0">
            <a:solidFill>
              <a:sysClr val="windowText" lastClr="000000"/>
            </a:solidFill>
            <a:latin typeface="Constantia"/>
            <a:ea typeface="+mn-ea"/>
            <a:cs typeface="+mn-cs"/>
          </a:endParaRPr>
        </a:p>
      </dsp:txBody>
      <dsp:txXfrm>
        <a:off x="3095484" y="1711"/>
        <a:ext cx="2744483" cy="507176"/>
      </dsp:txXfrm>
    </dsp:sp>
    <dsp:sp modelId="{EEA0CB99-5505-48BD-A541-7AFDF6D8FF01}">
      <dsp:nvSpPr>
        <dsp:cNvPr id="0" name=""/>
        <dsp:cNvSpPr/>
      </dsp:nvSpPr>
      <dsp:spPr>
        <a:xfrm rot="5400000">
          <a:off x="4372630" y="521567"/>
          <a:ext cx="190191" cy="228229"/>
        </a:xfrm>
        <a:prstGeom prst="rightArrow">
          <a:avLst>
            <a:gd name="adj1" fmla="val 60000"/>
            <a:gd name="adj2" fmla="val 50000"/>
          </a:avLst>
        </a:prstGeom>
        <a:gradFill rotWithShape="0">
          <a:gsLst>
            <a:gs pos="0">
              <a:srgbClr val="0F6FC6">
                <a:tint val="60000"/>
                <a:hueOff val="0"/>
                <a:satOff val="0"/>
                <a:lumOff val="0"/>
                <a:alphaOff val="0"/>
                <a:tint val="70000"/>
                <a:satMod val="130000"/>
              </a:srgbClr>
            </a:gs>
            <a:gs pos="43000">
              <a:srgbClr val="0F6FC6">
                <a:tint val="60000"/>
                <a:hueOff val="0"/>
                <a:satOff val="0"/>
                <a:lumOff val="0"/>
                <a:alphaOff val="0"/>
                <a:tint val="44000"/>
                <a:satMod val="165000"/>
              </a:srgbClr>
            </a:gs>
            <a:gs pos="93000">
              <a:srgbClr val="0F6FC6">
                <a:tint val="60000"/>
                <a:hueOff val="0"/>
                <a:satOff val="0"/>
                <a:lumOff val="0"/>
                <a:alphaOff val="0"/>
                <a:tint val="15000"/>
                <a:satMod val="165000"/>
              </a:srgbClr>
            </a:gs>
            <a:gs pos="100000">
              <a:srgbClr val="0F6FC6">
                <a:tint val="60000"/>
                <a:hueOff val="0"/>
                <a:satOff val="0"/>
                <a:lumOff val="0"/>
                <a:alphaOff val="0"/>
                <a:tint val="5000"/>
                <a:satMod val="250000"/>
              </a:srgbClr>
            </a:gs>
          </a:gsLst>
          <a:path path="circle">
            <a:fillToRect l="50000" t="130000" r="50000" b="-30000"/>
          </a:path>
        </a:gradFill>
        <a:ln>
          <a:noFill/>
        </a:ln>
        <a:effectLst>
          <a:outerShdw blurRad="57150" dist="38100" dir="5400000" algn="ctr" rotWithShape="0">
            <a:srgbClr val="0F6FC6">
              <a:tint val="60000"/>
              <a:hueOff val="0"/>
              <a:satOff val="0"/>
              <a:lumOff val="0"/>
              <a:alphaOff val="0"/>
              <a:shade val="9000"/>
              <a:satMod val="105000"/>
              <a:alpha val="4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kern="1200">
            <a:solidFill>
              <a:sysClr val="windowText" lastClr="000000"/>
            </a:solidFill>
            <a:latin typeface="Constantia"/>
            <a:ea typeface="+mn-ea"/>
            <a:cs typeface="+mn-cs"/>
          </a:endParaRPr>
        </a:p>
      </dsp:txBody>
      <dsp:txXfrm rot="5400000">
        <a:off x="4372630" y="521567"/>
        <a:ext cx="190191" cy="228229"/>
      </dsp:txXfrm>
    </dsp:sp>
    <dsp:sp modelId="{155802DD-AC32-4983-B707-9D42AE588179}">
      <dsp:nvSpPr>
        <dsp:cNvPr id="0" name=""/>
        <dsp:cNvSpPr/>
      </dsp:nvSpPr>
      <dsp:spPr>
        <a:xfrm>
          <a:off x="3095770" y="762476"/>
          <a:ext cx="2743912" cy="507176"/>
        </a:xfrm>
        <a:prstGeom prst="roundRect">
          <a:avLst>
            <a:gd name="adj" fmla="val 10000"/>
          </a:avLst>
        </a:prstGeom>
        <a:gradFill rotWithShape="0">
          <a:gsLst>
            <a:gs pos="0">
              <a:srgbClr val="0F6FC6">
                <a:hueOff val="0"/>
                <a:satOff val="0"/>
                <a:lumOff val="0"/>
                <a:alphaOff val="0"/>
                <a:tint val="70000"/>
                <a:satMod val="130000"/>
              </a:srgbClr>
            </a:gs>
            <a:gs pos="43000">
              <a:srgbClr val="0F6FC6">
                <a:hueOff val="0"/>
                <a:satOff val="0"/>
                <a:lumOff val="0"/>
                <a:alphaOff val="0"/>
                <a:tint val="44000"/>
                <a:satMod val="165000"/>
              </a:srgbClr>
            </a:gs>
            <a:gs pos="93000">
              <a:srgbClr val="0F6FC6">
                <a:hueOff val="0"/>
                <a:satOff val="0"/>
                <a:lumOff val="0"/>
                <a:alphaOff val="0"/>
                <a:tint val="15000"/>
                <a:satMod val="165000"/>
              </a:srgbClr>
            </a:gs>
            <a:gs pos="100000">
              <a:srgbClr val="0F6FC6">
                <a:hueOff val="0"/>
                <a:satOff val="0"/>
                <a:lumOff val="0"/>
                <a:alphaOff val="0"/>
                <a:tint val="5000"/>
                <a:satMod val="250000"/>
              </a:srgbClr>
            </a:gs>
          </a:gsLst>
          <a:path path="circle">
            <a:fillToRect l="50000" t="130000" r="50000" b="-30000"/>
          </a:path>
        </a:gradFill>
        <a:ln>
          <a:noFill/>
        </a:ln>
        <a:effectLst>
          <a:outerShdw blurRad="57150" dist="38100" dir="5400000" algn="ctr" rotWithShape="0">
            <a:srgbClr val="0F6FC6">
              <a:hueOff val="0"/>
              <a:satOff val="0"/>
              <a:lumOff val="0"/>
              <a:alphaOff val="0"/>
              <a:shade val="9000"/>
              <a:satMod val="105000"/>
              <a:alpha val="4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solidFill>
                <a:sysClr val="windowText" lastClr="000000"/>
              </a:solidFill>
              <a:latin typeface="Constantia"/>
              <a:ea typeface="+mn-ea"/>
              <a:cs typeface="+mn-cs"/>
            </a:rPr>
            <a:t>Preparation of compacts</a:t>
          </a:r>
          <a:endParaRPr lang="en-US" sz="1300" kern="1200" dirty="0">
            <a:solidFill>
              <a:sysClr val="windowText" lastClr="000000"/>
            </a:solidFill>
            <a:latin typeface="Constantia"/>
            <a:ea typeface="+mn-ea"/>
            <a:cs typeface="+mn-cs"/>
          </a:endParaRPr>
        </a:p>
      </dsp:txBody>
      <dsp:txXfrm>
        <a:off x="3095770" y="762476"/>
        <a:ext cx="2743912" cy="507176"/>
      </dsp:txXfrm>
    </dsp:sp>
    <dsp:sp modelId="{5643B3D7-7884-442C-B38D-0541FFF5D95C}">
      <dsp:nvSpPr>
        <dsp:cNvPr id="0" name=""/>
        <dsp:cNvSpPr/>
      </dsp:nvSpPr>
      <dsp:spPr>
        <a:xfrm rot="5400000">
          <a:off x="4372630" y="1282332"/>
          <a:ext cx="190191" cy="228229"/>
        </a:xfrm>
        <a:prstGeom prst="rightArrow">
          <a:avLst>
            <a:gd name="adj1" fmla="val 60000"/>
            <a:gd name="adj2" fmla="val 50000"/>
          </a:avLst>
        </a:prstGeom>
        <a:gradFill rotWithShape="0">
          <a:gsLst>
            <a:gs pos="0">
              <a:srgbClr val="0F6FC6">
                <a:tint val="60000"/>
                <a:hueOff val="0"/>
                <a:satOff val="0"/>
                <a:lumOff val="0"/>
                <a:alphaOff val="0"/>
                <a:tint val="70000"/>
                <a:satMod val="130000"/>
              </a:srgbClr>
            </a:gs>
            <a:gs pos="43000">
              <a:srgbClr val="0F6FC6">
                <a:tint val="60000"/>
                <a:hueOff val="0"/>
                <a:satOff val="0"/>
                <a:lumOff val="0"/>
                <a:alphaOff val="0"/>
                <a:tint val="44000"/>
                <a:satMod val="165000"/>
              </a:srgbClr>
            </a:gs>
            <a:gs pos="93000">
              <a:srgbClr val="0F6FC6">
                <a:tint val="60000"/>
                <a:hueOff val="0"/>
                <a:satOff val="0"/>
                <a:lumOff val="0"/>
                <a:alphaOff val="0"/>
                <a:tint val="15000"/>
                <a:satMod val="165000"/>
              </a:srgbClr>
            </a:gs>
            <a:gs pos="100000">
              <a:srgbClr val="0F6FC6">
                <a:tint val="60000"/>
                <a:hueOff val="0"/>
                <a:satOff val="0"/>
                <a:lumOff val="0"/>
                <a:alphaOff val="0"/>
                <a:tint val="5000"/>
                <a:satMod val="250000"/>
              </a:srgbClr>
            </a:gs>
          </a:gsLst>
          <a:path path="circle">
            <a:fillToRect l="50000" t="130000" r="50000" b="-30000"/>
          </a:path>
        </a:gradFill>
        <a:ln>
          <a:noFill/>
        </a:ln>
        <a:effectLst>
          <a:outerShdw blurRad="57150" dist="38100" dir="5400000" algn="ctr" rotWithShape="0">
            <a:srgbClr val="0F6FC6">
              <a:tint val="60000"/>
              <a:hueOff val="0"/>
              <a:satOff val="0"/>
              <a:lumOff val="0"/>
              <a:alphaOff val="0"/>
              <a:shade val="9000"/>
              <a:satMod val="105000"/>
              <a:alpha val="4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kern="1200">
            <a:solidFill>
              <a:sysClr val="windowText" lastClr="000000"/>
            </a:solidFill>
            <a:latin typeface="Constantia"/>
            <a:ea typeface="+mn-ea"/>
            <a:cs typeface="+mn-cs"/>
          </a:endParaRPr>
        </a:p>
      </dsp:txBody>
      <dsp:txXfrm rot="5400000">
        <a:off x="4372630" y="1282332"/>
        <a:ext cx="190191" cy="228229"/>
      </dsp:txXfrm>
    </dsp:sp>
    <dsp:sp modelId="{0B8055FE-EA8A-47DC-A84E-25B69E6C638E}">
      <dsp:nvSpPr>
        <dsp:cNvPr id="0" name=""/>
        <dsp:cNvSpPr/>
      </dsp:nvSpPr>
      <dsp:spPr>
        <a:xfrm>
          <a:off x="3095770" y="1523240"/>
          <a:ext cx="2743912" cy="507176"/>
        </a:xfrm>
        <a:prstGeom prst="roundRect">
          <a:avLst>
            <a:gd name="adj" fmla="val 10000"/>
          </a:avLst>
        </a:prstGeom>
        <a:gradFill rotWithShape="0">
          <a:gsLst>
            <a:gs pos="0">
              <a:srgbClr val="0F6FC6">
                <a:hueOff val="0"/>
                <a:satOff val="0"/>
                <a:lumOff val="0"/>
                <a:alphaOff val="0"/>
                <a:tint val="70000"/>
                <a:satMod val="130000"/>
              </a:srgbClr>
            </a:gs>
            <a:gs pos="43000">
              <a:srgbClr val="0F6FC6">
                <a:hueOff val="0"/>
                <a:satOff val="0"/>
                <a:lumOff val="0"/>
                <a:alphaOff val="0"/>
                <a:tint val="44000"/>
                <a:satMod val="165000"/>
              </a:srgbClr>
            </a:gs>
            <a:gs pos="93000">
              <a:srgbClr val="0F6FC6">
                <a:hueOff val="0"/>
                <a:satOff val="0"/>
                <a:lumOff val="0"/>
                <a:alphaOff val="0"/>
                <a:tint val="15000"/>
                <a:satMod val="165000"/>
              </a:srgbClr>
            </a:gs>
            <a:gs pos="100000">
              <a:srgbClr val="0F6FC6">
                <a:hueOff val="0"/>
                <a:satOff val="0"/>
                <a:lumOff val="0"/>
                <a:alphaOff val="0"/>
                <a:tint val="5000"/>
                <a:satMod val="250000"/>
              </a:srgbClr>
            </a:gs>
          </a:gsLst>
          <a:path path="circle">
            <a:fillToRect l="50000" t="130000" r="50000" b="-30000"/>
          </a:path>
        </a:gradFill>
        <a:ln>
          <a:noFill/>
        </a:ln>
        <a:effectLst>
          <a:outerShdw blurRad="57150" dist="38100" dir="5400000" algn="ctr" rotWithShape="0">
            <a:srgbClr val="0F6FC6">
              <a:hueOff val="0"/>
              <a:satOff val="0"/>
              <a:lumOff val="0"/>
              <a:alphaOff val="0"/>
              <a:shade val="9000"/>
              <a:satMod val="105000"/>
              <a:alpha val="4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solidFill>
                <a:sysClr val="windowText" lastClr="000000"/>
              </a:solidFill>
              <a:latin typeface="Constantia"/>
              <a:ea typeface="+mn-ea"/>
              <a:cs typeface="+mn-cs"/>
            </a:rPr>
            <a:t>Sintered the prepared compacts</a:t>
          </a:r>
          <a:endParaRPr lang="en-US" sz="1300" kern="1200" dirty="0">
            <a:solidFill>
              <a:sysClr val="windowText" lastClr="000000"/>
            </a:solidFill>
            <a:latin typeface="Constantia"/>
            <a:ea typeface="+mn-ea"/>
            <a:cs typeface="+mn-cs"/>
          </a:endParaRPr>
        </a:p>
      </dsp:txBody>
      <dsp:txXfrm>
        <a:off x="3095770" y="1523240"/>
        <a:ext cx="2743912" cy="507176"/>
      </dsp:txXfrm>
    </dsp:sp>
    <dsp:sp modelId="{4D74780C-A2E7-406F-B82F-84F9ED3BBABD}">
      <dsp:nvSpPr>
        <dsp:cNvPr id="0" name=""/>
        <dsp:cNvSpPr/>
      </dsp:nvSpPr>
      <dsp:spPr>
        <a:xfrm rot="5400000">
          <a:off x="4372630" y="2043096"/>
          <a:ext cx="190191" cy="228229"/>
        </a:xfrm>
        <a:prstGeom prst="rightArrow">
          <a:avLst>
            <a:gd name="adj1" fmla="val 60000"/>
            <a:gd name="adj2" fmla="val 50000"/>
          </a:avLst>
        </a:prstGeom>
        <a:gradFill rotWithShape="0">
          <a:gsLst>
            <a:gs pos="0">
              <a:srgbClr val="0F6FC6">
                <a:tint val="60000"/>
                <a:hueOff val="0"/>
                <a:satOff val="0"/>
                <a:lumOff val="0"/>
                <a:alphaOff val="0"/>
                <a:tint val="70000"/>
                <a:satMod val="130000"/>
              </a:srgbClr>
            </a:gs>
            <a:gs pos="43000">
              <a:srgbClr val="0F6FC6">
                <a:tint val="60000"/>
                <a:hueOff val="0"/>
                <a:satOff val="0"/>
                <a:lumOff val="0"/>
                <a:alphaOff val="0"/>
                <a:tint val="44000"/>
                <a:satMod val="165000"/>
              </a:srgbClr>
            </a:gs>
            <a:gs pos="93000">
              <a:srgbClr val="0F6FC6">
                <a:tint val="60000"/>
                <a:hueOff val="0"/>
                <a:satOff val="0"/>
                <a:lumOff val="0"/>
                <a:alphaOff val="0"/>
                <a:tint val="15000"/>
                <a:satMod val="165000"/>
              </a:srgbClr>
            </a:gs>
            <a:gs pos="100000">
              <a:srgbClr val="0F6FC6">
                <a:tint val="60000"/>
                <a:hueOff val="0"/>
                <a:satOff val="0"/>
                <a:lumOff val="0"/>
                <a:alphaOff val="0"/>
                <a:tint val="5000"/>
                <a:satMod val="250000"/>
              </a:srgbClr>
            </a:gs>
          </a:gsLst>
          <a:path path="circle">
            <a:fillToRect l="50000" t="130000" r="50000" b="-30000"/>
          </a:path>
        </a:gradFill>
        <a:ln>
          <a:noFill/>
        </a:ln>
        <a:effectLst>
          <a:outerShdw blurRad="57150" dist="38100" dir="5400000" algn="ctr" rotWithShape="0">
            <a:srgbClr val="0F6FC6">
              <a:tint val="60000"/>
              <a:hueOff val="0"/>
              <a:satOff val="0"/>
              <a:lumOff val="0"/>
              <a:alphaOff val="0"/>
              <a:shade val="9000"/>
              <a:satMod val="105000"/>
              <a:alpha val="4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kern="1200">
            <a:solidFill>
              <a:sysClr val="windowText" lastClr="000000"/>
            </a:solidFill>
            <a:latin typeface="Constantia"/>
            <a:ea typeface="+mn-ea"/>
            <a:cs typeface="+mn-cs"/>
          </a:endParaRPr>
        </a:p>
      </dsp:txBody>
      <dsp:txXfrm rot="5400000">
        <a:off x="4372630" y="2043096"/>
        <a:ext cx="190191" cy="228229"/>
      </dsp:txXfrm>
    </dsp:sp>
    <dsp:sp modelId="{2AD75997-727C-432B-ABDD-FA878367B18F}">
      <dsp:nvSpPr>
        <dsp:cNvPr id="0" name=""/>
        <dsp:cNvSpPr/>
      </dsp:nvSpPr>
      <dsp:spPr>
        <a:xfrm>
          <a:off x="3095770" y="2284005"/>
          <a:ext cx="2743912" cy="507176"/>
        </a:xfrm>
        <a:prstGeom prst="roundRect">
          <a:avLst>
            <a:gd name="adj" fmla="val 10000"/>
          </a:avLst>
        </a:prstGeom>
        <a:gradFill rotWithShape="0">
          <a:gsLst>
            <a:gs pos="0">
              <a:srgbClr val="0F6FC6">
                <a:hueOff val="0"/>
                <a:satOff val="0"/>
                <a:lumOff val="0"/>
                <a:alphaOff val="0"/>
                <a:tint val="70000"/>
                <a:satMod val="130000"/>
              </a:srgbClr>
            </a:gs>
            <a:gs pos="43000">
              <a:srgbClr val="0F6FC6">
                <a:hueOff val="0"/>
                <a:satOff val="0"/>
                <a:lumOff val="0"/>
                <a:alphaOff val="0"/>
                <a:tint val="44000"/>
                <a:satMod val="165000"/>
              </a:srgbClr>
            </a:gs>
            <a:gs pos="93000">
              <a:srgbClr val="0F6FC6">
                <a:hueOff val="0"/>
                <a:satOff val="0"/>
                <a:lumOff val="0"/>
                <a:alphaOff val="0"/>
                <a:tint val="15000"/>
                <a:satMod val="165000"/>
              </a:srgbClr>
            </a:gs>
            <a:gs pos="100000">
              <a:srgbClr val="0F6FC6">
                <a:hueOff val="0"/>
                <a:satOff val="0"/>
                <a:lumOff val="0"/>
                <a:alphaOff val="0"/>
                <a:tint val="5000"/>
                <a:satMod val="250000"/>
              </a:srgbClr>
            </a:gs>
          </a:gsLst>
          <a:path path="circle">
            <a:fillToRect l="50000" t="130000" r="50000" b="-30000"/>
          </a:path>
        </a:gradFill>
        <a:ln>
          <a:noFill/>
        </a:ln>
        <a:effectLst>
          <a:outerShdw blurRad="57150" dist="38100" dir="5400000" algn="ctr" rotWithShape="0">
            <a:srgbClr val="0F6FC6">
              <a:hueOff val="0"/>
              <a:satOff val="0"/>
              <a:lumOff val="0"/>
              <a:alphaOff val="0"/>
              <a:shade val="9000"/>
              <a:satMod val="105000"/>
              <a:alpha val="4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solidFill>
                <a:sysClr val="windowText" lastClr="000000"/>
              </a:solidFill>
              <a:latin typeface="Constantia"/>
              <a:ea typeface="+mn-ea"/>
              <a:cs typeface="+mn-cs"/>
            </a:rPr>
            <a:t>Check the surface finishing </a:t>
          </a:r>
          <a:endParaRPr lang="en-US" sz="1300" kern="1200" dirty="0">
            <a:solidFill>
              <a:sysClr val="windowText" lastClr="000000"/>
            </a:solidFill>
            <a:latin typeface="Constantia"/>
            <a:ea typeface="+mn-ea"/>
            <a:cs typeface="+mn-cs"/>
          </a:endParaRPr>
        </a:p>
      </dsp:txBody>
      <dsp:txXfrm>
        <a:off x="3095770" y="2284005"/>
        <a:ext cx="2743912" cy="507176"/>
      </dsp:txXfrm>
    </dsp:sp>
    <dsp:sp modelId="{6193DE7A-7512-4564-BE00-46EA7EBCCA16}">
      <dsp:nvSpPr>
        <dsp:cNvPr id="0" name=""/>
        <dsp:cNvSpPr/>
      </dsp:nvSpPr>
      <dsp:spPr>
        <a:xfrm rot="5400000">
          <a:off x="4372630" y="2803861"/>
          <a:ext cx="190191" cy="228229"/>
        </a:xfrm>
        <a:prstGeom prst="rightArrow">
          <a:avLst>
            <a:gd name="adj1" fmla="val 60000"/>
            <a:gd name="adj2" fmla="val 50000"/>
          </a:avLst>
        </a:prstGeom>
        <a:gradFill rotWithShape="0">
          <a:gsLst>
            <a:gs pos="0">
              <a:srgbClr val="0F6FC6">
                <a:tint val="60000"/>
                <a:hueOff val="0"/>
                <a:satOff val="0"/>
                <a:lumOff val="0"/>
                <a:alphaOff val="0"/>
                <a:tint val="70000"/>
                <a:satMod val="130000"/>
              </a:srgbClr>
            </a:gs>
            <a:gs pos="43000">
              <a:srgbClr val="0F6FC6">
                <a:tint val="60000"/>
                <a:hueOff val="0"/>
                <a:satOff val="0"/>
                <a:lumOff val="0"/>
                <a:alphaOff val="0"/>
                <a:tint val="44000"/>
                <a:satMod val="165000"/>
              </a:srgbClr>
            </a:gs>
            <a:gs pos="93000">
              <a:srgbClr val="0F6FC6">
                <a:tint val="60000"/>
                <a:hueOff val="0"/>
                <a:satOff val="0"/>
                <a:lumOff val="0"/>
                <a:alphaOff val="0"/>
                <a:tint val="15000"/>
                <a:satMod val="165000"/>
              </a:srgbClr>
            </a:gs>
            <a:gs pos="100000">
              <a:srgbClr val="0F6FC6">
                <a:tint val="60000"/>
                <a:hueOff val="0"/>
                <a:satOff val="0"/>
                <a:lumOff val="0"/>
                <a:alphaOff val="0"/>
                <a:tint val="5000"/>
                <a:satMod val="250000"/>
              </a:srgbClr>
            </a:gs>
          </a:gsLst>
          <a:path path="circle">
            <a:fillToRect l="50000" t="130000" r="50000" b="-30000"/>
          </a:path>
        </a:gradFill>
        <a:ln>
          <a:noFill/>
        </a:ln>
        <a:effectLst>
          <a:outerShdw blurRad="57150" dist="38100" dir="5400000" algn="ctr" rotWithShape="0">
            <a:srgbClr val="0F6FC6">
              <a:tint val="60000"/>
              <a:hueOff val="0"/>
              <a:satOff val="0"/>
              <a:lumOff val="0"/>
              <a:alphaOff val="0"/>
              <a:shade val="9000"/>
              <a:satMod val="105000"/>
              <a:alpha val="4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kern="1200">
            <a:solidFill>
              <a:sysClr val="windowText" lastClr="000000"/>
            </a:solidFill>
            <a:latin typeface="Constantia"/>
            <a:ea typeface="+mn-ea"/>
            <a:cs typeface="+mn-cs"/>
          </a:endParaRPr>
        </a:p>
      </dsp:txBody>
      <dsp:txXfrm rot="5400000">
        <a:off x="4372630" y="2803861"/>
        <a:ext cx="190191" cy="228229"/>
      </dsp:txXfrm>
    </dsp:sp>
    <dsp:sp modelId="{0D0298AE-EBCB-4051-B7AF-1FD8D4A9035A}">
      <dsp:nvSpPr>
        <dsp:cNvPr id="0" name=""/>
        <dsp:cNvSpPr/>
      </dsp:nvSpPr>
      <dsp:spPr>
        <a:xfrm>
          <a:off x="3095770" y="3044770"/>
          <a:ext cx="2743912" cy="507176"/>
        </a:xfrm>
        <a:prstGeom prst="roundRect">
          <a:avLst>
            <a:gd name="adj" fmla="val 10000"/>
          </a:avLst>
        </a:prstGeom>
        <a:gradFill rotWithShape="0">
          <a:gsLst>
            <a:gs pos="0">
              <a:srgbClr val="0F6FC6">
                <a:hueOff val="0"/>
                <a:satOff val="0"/>
                <a:lumOff val="0"/>
                <a:alphaOff val="0"/>
                <a:tint val="70000"/>
                <a:satMod val="130000"/>
              </a:srgbClr>
            </a:gs>
            <a:gs pos="43000">
              <a:srgbClr val="0F6FC6">
                <a:hueOff val="0"/>
                <a:satOff val="0"/>
                <a:lumOff val="0"/>
                <a:alphaOff val="0"/>
                <a:tint val="44000"/>
                <a:satMod val="165000"/>
              </a:srgbClr>
            </a:gs>
            <a:gs pos="93000">
              <a:srgbClr val="0F6FC6">
                <a:hueOff val="0"/>
                <a:satOff val="0"/>
                <a:lumOff val="0"/>
                <a:alphaOff val="0"/>
                <a:tint val="15000"/>
                <a:satMod val="165000"/>
              </a:srgbClr>
            </a:gs>
            <a:gs pos="100000">
              <a:srgbClr val="0F6FC6">
                <a:hueOff val="0"/>
                <a:satOff val="0"/>
                <a:lumOff val="0"/>
                <a:alphaOff val="0"/>
                <a:tint val="5000"/>
                <a:satMod val="250000"/>
              </a:srgbClr>
            </a:gs>
          </a:gsLst>
          <a:path path="circle">
            <a:fillToRect l="50000" t="130000" r="50000" b="-30000"/>
          </a:path>
        </a:gradFill>
        <a:ln>
          <a:noFill/>
        </a:ln>
        <a:effectLst>
          <a:outerShdw blurRad="57150" dist="38100" dir="5400000" algn="ctr" rotWithShape="0">
            <a:srgbClr val="0F6FC6">
              <a:hueOff val="0"/>
              <a:satOff val="0"/>
              <a:lumOff val="0"/>
              <a:alphaOff val="0"/>
              <a:shade val="9000"/>
              <a:satMod val="105000"/>
              <a:alpha val="4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solidFill>
                <a:sysClr val="windowText" lastClr="000000"/>
              </a:solidFill>
              <a:latin typeface="Constantia"/>
              <a:ea typeface="+mn-ea"/>
              <a:cs typeface="+mn-cs"/>
            </a:rPr>
            <a:t>Results and discussion</a:t>
          </a:r>
          <a:endParaRPr lang="en-US" sz="1300" kern="1200" dirty="0">
            <a:solidFill>
              <a:sysClr val="windowText" lastClr="000000"/>
            </a:solidFill>
            <a:latin typeface="Constantia"/>
            <a:ea typeface="+mn-ea"/>
            <a:cs typeface="+mn-cs"/>
          </a:endParaRPr>
        </a:p>
      </dsp:txBody>
      <dsp:txXfrm>
        <a:off x="3095770" y="3044770"/>
        <a:ext cx="2743912" cy="507176"/>
      </dsp:txXfrm>
    </dsp:sp>
    <dsp:sp modelId="{55972F05-E8B6-487F-B30C-1035837699D7}">
      <dsp:nvSpPr>
        <dsp:cNvPr id="0" name=""/>
        <dsp:cNvSpPr/>
      </dsp:nvSpPr>
      <dsp:spPr>
        <a:xfrm rot="5400000">
          <a:off x="4372630" y="3564626"/>
          <a:ext cx="190191" cy="228229"/>
        </a:xfrm>
        <a:prstGeom prst="rightArrow">
          <a:avLst>
            <a:gd name="adj1" fmla="val 60000"/>
            <a:gd name="adj2" fmla="val 50000"/>
          </a:avLst>
        </a:prstGeom>
        <a:gradFill rotWithShape="0">
          <a:gsLst>
            <a:gs pos="0">
              <a:srgbClr val="0F6FC6">
                <a:tint val="60000"/>
                <a:hueOff val="0"/>
                <a:satOff val="0"/>
                <a:lumOff val="0"/>
                <a:alphaOff val="0"/>
                <a:tint val="70000"/>
                <a:satMod val="130000"/>
              </a:srgbClr>
            </a:gs>
            <a:gs pos="43000">
              <a:srgbClr val="0F6FC6">
                <a:tint val="60000"/>
                <a:hueOff val="0"/>
                <a:satOff val="0"/>
                <a:lumOff val="0"/>
                <a:alphaOff val="0"/>
                <a:tint val="44000"/>
                <a:satMod val="165000"/>
              </a:srgbClr>
            </a:gs>
            <a:gs pos="93000">
              <a:srgbClr val="0F6FC6">
                <a:tint val="60000"/>
                <a:hueOff val="0"/>
                <a:satOff val="0"/>
                <a:lumOff val="0"/>
                <a:alphaOff val="0"/>
                <a:tint val="15000"/>
                <a:satMod val="165000"/>
              </a:srgbClr>
            </a:gs>
            <a:gs pos="100000">
              <a:srgbClr val="0F6FC6">
                <a:tint val="60000"/>
                <a:hueOff val="0"/>
                <a:satOff val="0"/>
                <a:lumOff val="0"/>
                <a:alphaOff val="0"/>
                <a:tint val="5000"/>
                <a:satMod val="250000"/>
              </a:srgbClr>
            </a:gs>
          </a:gsLst>
          <a:path path="circle">
            <a:fillToRect l="50000" t="130000" r="50000" b="-30000"/>
          </a:path>
        </a:gradFill>
        <a:ln>
          <a:noFill/>
        </a:ln>
        <a:effectLst>
          <a:outerShdw blurRad="57150" dist="38100" dir="5400000" algn="ctr" rotWithShape="0">
            <a:srgbClr val="0F6FC6">
              <a:tint val="60000"/>
              <a:hueOff val="0"/>
              <a:satOff val="0"/>
              <a:lumOff val="0"/>
              <a:alphaOff val="0"/>
              <a:shade val="9000"/>
              <a:satMod val="105000"/>
              <a:alpha val="4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en-US" sz="900" kern="1200">
            <a:solidFill>
              <a:sysClr val="windowText" lastClr="000000"/>
            </a:solidFill>
            <a:latin typeface="Constantia"/>
            <a:ea typeface="+mn-ea"/>
            <a:cs typeface="+mn-cs"/>
          </a:endParaRPr>
        </a:p>
      </dsp:txBody>
      <dsp:txXfrm rot="5400000">
        <a:off x="4372630" y="3564626"/>
        <a:ext cx="190191" cy="228229"/>
      </dsp:txXfrm>
    </dsp:sp>
    <dsp:sp modelId="{3B751FF1-40CE-4D12-AA90-D8DCD87151A0}">
      <dsp:nvSpPr>
        <dsp:cNvPr id="0" name=""/>
        <dsp:cNvSpPr/>
      </dsp:nvSpPr>
      <dsp:spPr>
        <a:xfrm>
          <a:off x="3095770" y="3805534"/>
          <a:ext cx="2743912" cy="507176"/>
        </a:xfrm>
        <a:prstGeom prst="roundRect">
          <a:avLst>
            <a:gd name="adj" fmla="val 10000"/>
          </a:avLst>
        </a:prstGeom>
        <a:gradFill rotWithShape="0">
          <a:gsLst>
            <a:gs pos="0">
              <a:srgbClr val="0F6FC6">
                <a:hueOff val="0"/>
                <a:satOff val="0"/>
                <a:lumOff val="0"/>
                <a:alphaOff val="0"/>
                <a:tint val="70000"/>
                <a:satMod val="130000"/>
              </a:srgbClr>
            </a:gs>
            <a:gs pos="43000">
              <a:srgbClr val="0F6FC6">
                <a:hueOff val="0"/>
                <a:satOff val="0"/>
                <a:lumOff val="0"/>
                <a:alphaOff val="0"/>
                <a:tint val="44000"/>
                <a:satMod val="165000"/>
              </a:srgbClr>
            </a:gs>
            <a:gs pos="93000">
              <a:srgbClr val="0F6FC6">
                <a:hueOff val="0"/>
                <a:satOff val="0"/>
                <a:lumOff val="0"/>
                <a:alphaOff val="0"/>
                <a:tint val="15000"/>
                <a:satMod val="165000"/>
              </a:srgbClr>
            </a:gs>
            <a:gs pos="100000">
              <a:srgbClr val="0F6FC6">
                <a:hueOff val="0"/>
                <a:satOff val="0"/>
                <a:lumOff val="0"/>
                <a:alphaOff val="0"/>
                <a:tint val="5000"/>
                <a:satMod val="250000"/>
              </a:srgbClr>
            </a:gs>
          </a:gsLst>
          <a:path path="circle">
            <a:fillToRect l="50000" t="130000" r="50000" b="-30000"/>
          </a:path>
        </a:gradFill>
        <a:ln>
          <a:noFill/>
        </a:ln>
        <a:effectLst>
          <a:outerShdw blurRad="57150" dist="38100" dir="5400000" algn="ctr" rotWithShape="0">
            <a:srgbClr val="0F6FC6">
              <a:hueOff val="0"/>
              <a:satOff val="0"/>
              <a:lumOff val="0"/>
              <a:alphaOff val="0"/>
              <a:shade val="9000"/>
              <a:satMod val="105000"/>
              <a:alpha val="4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solidFill>
                <a:sysClr val="windowText" lastClr="000000"/>
              </a:solidFill>
              <a:latin typeface="Constantia"/>
              <a:ea typeface="+mn-ea"/>
              <a:cs typeface="+mn-cs"/>
            </a:rPr>
            <a:t>Conclusion</a:t>
          </a:r>
          <a:endParaRPr lang="en-US" sz="1300" kern="1200" dirty="0">
            <a:solidFill>
              <a:sysClr val="windowText" lastClr="000000"/>
            </a:solidFill>
            <a:latin typeface="Constantia"/>
            <a:ea typeface="+mn-ea"/>
            <a:cs typeface="+mn-cs"/>
          </a:endParaRPr>
        </a:p>
      </dsp:txBody>
      <dsp:txXfrm>
        <a:off x="3095770" y="3805534"/>
        <a:ext cx="2743912" cy="507176"/>
      </dsp:txXfrm>
    </dsp:sp>
  </dsp:spTree>
</dsp:drawing>
</file>

<file path=ppt/diagrams/layout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image" Target="../media/image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5AAFEA-D7D0-40D6-AB5C-A46520F37468}" type="datetimeFigureOut">
              <a:rPr lang="en-US" smtClean="0"/>
              <a:pPr/>
              <a:t>9/8/2016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81AF38-2460-4F60-9719-DD305EDA91D2}" type="slidenum">
              <a:rPr lang="en-US" smtClean="0"/>
              <a:pPr/>
              <a:t>‹#›</a:t>
            </a:fld>
            <a:endParaRPr lang="en-US"/>
          </a:p>
        </p:txBody>
      </p:sp>
    </p:spTree>
    <p:extLst>
      <p:ext uri="{BB962C8B-B14F-4D97-AF65-F5344CB8AC3E}">
        <p14:creationId xmlns="" xmlns:p14="http://schemas.microsoft.com/office/powerpoint/2010/main" val="14395532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681AF38-2460-4F60-9719-DD305EDA91D2}" type="slidenum">
              <a:rPr lang="en-US" smtClean="0"/>
              <a:pPr/>
              <a:t>1</a:t>
            </a:fld>
            <a:endParaRPr lang="en-US"/>
          </a:p>
        </p:txBody>
      </p:sp>
    </p:spTree>
    <p:extLst>
      <p:ext uri="{BB962C8B-B14F-4D97-AF65-F5344CB8AC3E}">
        <p14:creationId xmlns="" xmlns:p14="http://schemas.microsoft.com/office/powerpoint/2010/main" val="32889871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4EFD93E-31B4-46E0-84AF-6C0231EC23B0}" type="slidenum">
              <a:rPr lang="en-US" smtClean="0"/>
              <a:pPr/>
              <a:t>3</a:t>
            </a:fld>
            <a:endParaRPr lang="en-US"/>
          </a:p>
        </p:txBody>
      </p:sp>
    </p:spTree>
    <p:extLst>
      <p:ext uri="{BB962C8B-B14F-4D97-AF65-F5344CB8AC3E}">
        <p14:creationId xmlns="" xmlns:p14="http://schemas.microsoft.com/office/powerpoint/2010/main" val="25165682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681AF38-2460-4F60-9719-DD305EDA91D2}" type="slidenum">
              <a:rPr lang="en-US" smtClean="0"/>
              <a:pPr/>
              <a:t>28</a:t>
            </a:fld>
            <a:endParaRPr lang="en-US"/>
          </a:p>
        </p:txBody>
      </p:sp>
    </p:spTree>
    <p:extLst>
      <p:ext uri="{BB962C8B-B14F-4D97-AF65-F5344CB8AC3E}">
        <p14:creationId xmlns="" xmlns:p14="http://schemas.microsoft.com/office/powerpoint/2010/main" val="18396097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2D954FE-6EE2-4AC3-92EC-77374B345D43}" type="datetime1">
              <a:rPr lang="en-US" smtClean="0">
                <a:solidFill>
                  <a:prstClr val="black">
                    <a:tint val="75000"/>
                  </a:prstClr>
                </a:solidFill>
              </a:rPr>
              <a:pPr/>
              <a:t>9/8/2016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7BDCCCE-C372-40B2-A96B-20EE21D288FF}" type="slidenum">
              <a:rPr lang="en-US" smtClean="0"/>
              <a:pPr/>
              <a:t>‹#›</a:t>
            </a:fld>
            <a:endParaRPr lang="en-US"/>
          </a:p>
        </p:txBody>
      </p:sp>
    </p:spTree>
    <p:extLst>
      <p:ext uri="{BB962C8B-B14F-4D97-AF65-F5344CB8AC3E}">
        <p14:creationId xmlns="" xmlns:p14="http://schemas.microsoft.com/office/powerpoint/2010/main" val="14983138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C22DDE0-84E1-40F4-9E06-C1254389291D}" type="datetime1">
              <a:rPr lang="en-US" smtClean="0">
                <a:solidFill>
                  <a:prstClr val="black">
                    <a:tint val="75000"/>
                  </a:prstClr>
                </a:solidFill>
              </a:rPr>
              <a:pPr/>
              <a:t>9/8/2016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7BDCCCE-C372-40B2-A96B-20EE21D288FF}" type="slidenum">
              <a:rPr lang="en-US" smtClean="0"/>
              <a:pPr/>
              <a:t>‹#›</a:t>
            </a:fld>
            <a:endParaRPr lang="en-US"/>
          </a:p>
        </p:txBody>
      </p:sp>
    </p:spTree>
    <p:extLst>
      <p:ext uri="{BB962C8B-B14F-4D97-AF65-F5344CB8AC3E}">
        <p14:creationId xmlns="" xmlns:p14="http://schemas.microsoft.com/office/powerpoint/2010/main" val="22506479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F80FA00-5292-4ED9-9F87-04221F56FA3F}" type="datetime1">
              <a:rPr lang="en-US" smtClean="0">
                <a:solidFill>
                  <a:prstClr val="black">
                    <a:tint val="75000"/>
                  </a:prstClr>
                </a:solidFill>
              </a:rPr>
              <a:pPr/>
              <a:t>9/8/2016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7BDCCCE-C372-40B2-A96B-20EE21D288FF}" type="slidenum">
              <a:rPr lang="en-US" smtClean="0"/>
              <a:pPr/>
              <a:t>‹#›</a:t>
            </a:fld>
            <a:endParaRPr lang="en-US"/>
          </a:p>
        </p:txBody>
      </p:sp>
    </p:spTree>
    <p:extLst>
      <p:ext uri="{BB962C8B-B14F-4D97-AF65-F5344CB8AC3E}">
        <p14:creationId xmlns="" xmlns:p14="http://schemas.microsoft.com/office/powerpoint/2010/main" val="37642519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8E53DE7-8AFA-4BA8-BB37-728A343A889B}" type="datetime1">
              <a:rPr lang="en-US" smtClean="0">
                <a:solidFill>
                  <a:prstClr val="black">
                    <a:tint val="75000"/>
                  </a:prstClr>
                </a:solidFill>
              </a:rPr>
              <a:pPr/>
              <a:t>9/8/2016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7BDCCCE-C372-40B2-A96B-20EE21D288FF}" type="slidenum">
              <a:rPr lang="en-US" smtClean="0"/>
              <a:pPr/>
              <a:t>‹#›</a:t>
            </a:fld>
            <a:endParaRPr lang="en-US"/>
          </a:p>
        </p:txBody>
      </p:sp>
    </p:spTree>
    <p:extLst>
      <p:ext uri="{BB962C8B-B14F-4D97-AF65-F5344CB8AC3E}">
        <p14:creationId xmlns="" xmlns:p14="http://schemas.microsoft.com/office/powerpoint/2010/main" val="10948070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8BC1E72-6AA5-451A-A7C3-9117DC40A9B1}" type="datetime1">
              <a:rPr lang="en-US" smtClean="0">
                <a:solidFill>
                  <a:prstClr val="black">
                    <a:tint val="75000"/>
                  </a:prstClr>
                </a:solidFill>
              </a:rPr>
              <a:pPr/>
              <a:t>9/8/2016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17BDCCCE-C372-40B2-A96B-20EE21D288FF}" type="slidenum">
              <a:rPr lang="en-US" smtClean="0"/>
              <a:pPr/>
              <a:t>‹#›</a:t>
            </a:fld>
            <a:endParaRPr lang="en-US"/>
          </a:p>
        </p:txBody>
      </p:sp>
    </p:spTree>
    <p:extLst>
      <p:ext uri="{BB962C8B-B14F-4D97-AF65-F5344CB8AC3E}">
        <p14:creationId xmlns="" xmlns:p14="http://schemas.microsoft.com/office/powerpoint/2010/main" val="39428942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D1407D7-8240-4FB4-B200-019F93246493}" type="datetime1">
              <a:rPr lang="en-US" smtClean="0">
                <a:solidFill>
                  <a:prstClr val="black">
                    <a:tint val="75000"/>
                  </a:prstClr>
                </a:solidFill>
              </a:rPr>
              <a:pPr/>
              <a:t>9/8/2016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17BDCCCE-C372-40B2-A96B-20EE21D288FF}" type="slidenum">
              <a:rPr lang="en-US" smtClean="0"/>
              <a:pPr/>
              <a:t>‹#›</a:t>
            </a:fld>
            <a:endParaRPr lang="en-US"/>
          </a:p>
        </p:txBody>
      </p:sp>
    </p:spTree>
    <p:extLst>
      <p:ext uri="{BB962C8B-B14F-4D97-AF65-F5344CB8AC3E}">
        <p14:creationId xmlns="" xmlns:p14="http://schemas.microsoft.com/office/powerpoint/2010/main" val="37171293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BF52FC-0A99-4227-86F6-86B9C17C0A00}" type="datetime1">
              <a:rPr lang="en-US" smtClean="0">
                <a:solidFill>
                  <a:prstClr val="black">
                    <a:tint val="75000"/>
                  </a:prstClr>
                </a:solidFill>
              </a:rPr>
              <a:pPr/>
              <a:t>9/8/2016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7BDCCCE-C372-40B2-A96B-20EE21D288FF}" type="slidenum">
              <a:rPr lang="en-US" smtClean="0"/>
              <a:pPr/>
              <a:t>‹#›</a:t>
            </a:fld>
            <a:endParaRPr lang="en-US"/>
          </a:p>
        </p:txBody>
      </p:sp>
    </p:spTree>
    <p:extLst>
      <p:ext uri="{BB962C8B-B14F-4D97-AF65-F5344CB8AC3E}">
        <p14:creationId xmlns="" xmlns:p14="http://schemas.microsoft.com/office/powerpoint/2010/main" val="8489859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39235C0-DBE9-43EF-8289-7BB0E668FB87}" type="datetime1">
              <a:rPr lang="en-US" smtClean="0">
                <a:solidFill>
                  <a:prstClr val="black">
                    <a:tint val="75000"/>
                  </a:prstClr>
                </a:solidFill>
              </a:rPr>
              <a:pPr/>
              <a:t>9/8/2016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17BDCCCE-C372-40B2-A96B-20EE21D288FF}" type="slidenum">
              <a:rPr lang="en-US" smtClean="0"/>
              <a:pPr/>
              <a:t>‹#›</a:t>
            </a:fld>
            <a:endParaRPr lang="en-US"/>
          </a:p>
        </p:txBody>
      </p:sp>
    </p:spTree>
    <p:extLst>
      <p:ext uri="{BB962C8B-B14F-4D97-AF65-F5344CB8AC3E}">
        <p14:creationId xmlns="" xmlns:p14="http://schemas.microsoft.com/office/powerpoint/2010/main" val="20398665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23A311-B45A-457F-9395-FB33292B46AE}" type="datetime1">
              <a:rPr lang="en-US" smtClean="0">
                <a:solidFill>
                  <a:prstClr val="black">
                    <a:tint val="75000"/>
                  </a:prstClr>
                </a:solidFill>
              </a:rPr>
              <a:pPr/>
              <a:t>9/8/2016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17BDCCCE-C372-40B2-A96B-20EE21D288FF}" type="slidenum">
              <a:rPr lang="en-US" smtClean="0"/>
              <a:pPr/>
              <a:t>‹#›</a:t>
            </a:fld>
            <a:endParaRPr lang="en-US"/>
          </a:p>
        </p:txBody>
      </p:sp>
    </p:spTree>
    <p:extLst>
      <p:ext uri="{BB962C8B-B14F-4D97-AF65-F5344CB8AC3E}">
        <p14:creationId xmlns="" xmlns:p14="http://schemas.microsoft.com/office/powerpoint/2010/main" val="12623691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AD5A8E3-FFA1-4D7A-870A-5C40A6D4DF63}" type="datetime1">
              <a:rPr lang="en-US" smtClean="0">
                <a:solidFill>
                  <a:prstClr val="black">
                    <a:tint val="75000"/>
                  </a:prstClr>
                </a:solidFill>
              </a:rPr>
              <a:pPr/>
              <a:t>9/8/2016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7BDCCCE-C372-40B2-A96B-20EE21D288FF}" type="slidenum">
              <a:rPr lang="en-US" smtClean="0"/>
              <a:pPr/>
              <a:t>‹#›</a:t>
            </a:fld>
            <a:endParaRPr lang="en-US"/>
          </a:p>
        </p:txBody>
      </p:sp>
    </p:spTree>
    <p:extLst>
      <p:ext uri="{BB962C8B-B14F-4D97-AF65-F5344CB8AC3E}">
        <p14:creationId xmlns="" xmlns:p14="http://schemas.microsoft.com/office/powerpoint/2010/main" val="7771954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B7BE13B-7F81-47FE-A2A8-65E156293D60}" type="datetime1">
              <a:rPr lang="en-US" smtClean="0">
                <a:solidFill>
                  <a:prstClr val="black">
                    <a:tint val="75000"/>
                  </a:prstClr>
                </a:solidFill>
              </a:rPr>
              <a:pPr/>
              <a:t>9/8/2016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17BDCCCE-C372-40B2-A96B-20EE21D288FF}" type="slidenum">
              <a:rPr lang="en-US" smtClean="0"/>
              <a:pPr/>
              <a:t>‹#›</a:t>
            </a:fld>
            <a:endParaRPr lang="en-US"/>
          </a:p>
        </p:txBody>
      </p:sp>
    </p:spTree>
    <p:extLst>
      <p:ext uri="{BB962C8B-B14F-4D97-AF65-F5344CB8AC3E}">
        <p14:creationId xmlns="" xmlns:p14="http://schemas.microsoft.com/office/powerpoint/2010/main" val="13428935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fld id="{92AB8437-2EC0-4F5E-BD6E-63F81E3EC73F}" type="datetime1">
              <a:rPr lang="en-US" smtClean="0">
                <a:solidFill>
                  <a:prstClr val="black">
                    <a:tint val="75000"/>
                  </a:prstClr>
                </a:solidFill>
              </a:rPr>
              <a:pPr defTabSz="914400"/>
              <a:t>9/8/2016</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17BDCCCE-C372-40B2-A96B-20EE21D288FF}" type="slidenum">
              <a:rPr lang="en-US" smtClean="0"/>
              <a:pPr defTabSz="914400"/>
              <a:t>‹#›</a:t>
            </a:fld>
            <a:endParaRPr lang="en-US"/>
          </a:p>
        </p:txBody>
      </p:sp>
    </p:spTree>
    <p:extLst>
      <p:ext uri="{BB962C8B-B14F-4D97-AF65-F5344CB8AC3E}">
        <p14:creationId xmlns="" xmlns:p14="http://schemas.microsoft.com/office/powerpoint/2010/main" val="1149156079"/>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package" Target="../embeddings/Microsoft_Office_Word_Document1.docx"/><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package" Target="../embeddings/Microsoft_Office_Word_Document3.docx"/><Relationship Id="rId4" Type="http://schemas.openxmlformats.org/officeDocument/2006/relationships/package" Target="../embeddings/Microsoft_Office_Word_Document2.docx"/></Relationships>
</file>

<file path=ppt/slides/_rels/slide23.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74811" y="494027"/>
            <a:ext cx="9568151" cy="1880755"/>
          </a:xfrm>
        </p:spPr>
        <p:txBody>
          <a:bodyPr>
            <a:noAutofit/>
          </a:bodyPr>
          <a:lstStyle/>
          <a:p>
            <a:pPr algn="ctr"/>
            <a:r>
              <a:rPr lang="en-US" sz="2800" dirty="0" smtClean="0">
                <a:solidFill>
                  <a:schemeClr val="accent1"/>
                </a:solidFill>
              </a:rPr>
              <a:t> </a:t>
            </a:r>
            <a:r>
              <a:rPr lang="en-US" sz="2800" dirty="0" smtClean="0">
                <a:solidFill>
                  <a:schemeClr val="tx1"/>
                </a:solidFill>
                <a:latin typeface="Times New Roman" pitchFamily="18" charset="0"/>
                <a:cs typeface="Times New Roman" pitchFamily="18" charset="0"/>
              </a:rPr>
              <a:t>CHARACTERIZATION OF MAGNETIC ABRASIVES PREPARED BY SINTERING PROCESS</a:t>
            </a:r>
            <a:br>
              <a:rPr lang="en-US" sz="2800" dirty="0" smtClean="0">
                <a:solidFill>
                  <a:schemeClr val="tx1"/>
                </a:solidFill>
                <a:latin typeface="Times New Roman" pitchFamily="18" charset="0"/>
                <a:cs typeface="Times New Roman" pitchFamily="18" charset="0"/>
              </a:rPr>
            </a:br>
            <a:endParaRPr lang="en-US" sz="3200" dirty="0">
              <a:solidFill>
                <a:schemeClr val="tx1"/>
              </a:solidFill>
              <a:latin typeface="Times New Roman" pitchFamily="18" charset="0"/>
              <a:cs typeface="Times New Roman" pitchFamily="18" charset="0"/>
            </a:endParaRPr>
          </a:p>
        </p:txBody>
      </p:sp>
      <p:sp>
        <p:nvSpPr>
          <p:cNvPr id="5" name="Rectangle 4"/>
          <p:cNvSpPr/>
          <p:nvPr/>
        </p:nvSpPr>
        <p:spPr>
          <a:xfrm>
            <a:off x="1886889" y="2726473"/>
            <a:ext cx="9143999" cy="2215991"/>
          </a:xfrm>
          <a:prstGeom prst="rect">
            <a:avLst/>
          </a:prstGeom>
        </p:spPr>
        <p:txBody>
          <a:bodyPr wrap="square">
            <a:spAutoFit/>
          </a:bodyPr>
          <a:lstStyle/>
          <a:p>
            <a:pPr algn="ctr"/>
            <a:endParaRPr lang="en-US" altLang="en-US" sz="2000" b="1" dirty="0" smtClean="0">
              <a:latin typeface="Times New Roman" panose="02020603050405020304" pitchFamily="18" charset="0"/>
              <a:cs typeface="Times New Roman" panose="02020603050405020304" pitchFamily="18" charset="0"/>
            </a:endParaRPr>
          </a:p>
          <a:p>
            <a:pPr algn="ctr"/>
            <a:endParaRPr lang="en-US" altLang="en-US" sz="2000" b="1" dirty="0" smtClean="0">
              <a:latin typeface="Times New Roman" panose="02020603050405020304" pitchFamily="18" charset="0"/>
              <a:cs typeface="Times New Roman" panose="02020603050405020304" pitchFamily="18" charset="0"/>
            </a:endParaRPr>
          </a:p>
          <a:p>
            <a:pPr algn="ctr"/>
            <a:r>
              <a:rPr lang="en-US" altLang="en-US" sz="2000" b="1" dirty="0" smtClean="0">
                <a:latin typeface="Times New Roman" panose="02020603050405020304" pitchFamily="18" charset="0"/>
                <a:cs typeface="Times New Roman" panose="02020603050405020304" pitchFamily="18" charset="0"/>
              </a:rPr>
              <a:t>Dr. </a:t>
            </a:r>
            <a:r>
              <a:rPr lang="en-US" altLang="en-US" sz="2000" b="1" dirty="0" err="1" smtClean="0">
                <a:latin typeface="Times New Roman" panose="02020603050405020304" pitchFamily="18" charset="0"/>
                <a:cs typeface="Times New Roman" panose="02020603050405020304" pitchFamily="18" charset="0"/>
              </a:rPr>
              <a:t>Balkar</a:t>
            </a:r>
            <a:r>
              <a:rPr lang="en-US" altLang="en-US" sz="2000" b="1" dirty="0" smtClean="0">
                <a:latin typeface="Times New Roman" panose="02020603050405020304" pitchFamily="18" charset="0"/>
                <a:cs typeface="Times New Roman" panose="02020603050405020304" pitchFamily="18" charset="0"/>
              </a:rPr>
              <a:t> Singh</a:t>
            </a:r>
          </a:p>
          <a:p>
            <a:pPr algn="ctr"/>
            <a:r>
              <a:rPr lang="en-US" altLang="en-US" sz="2000" b="1" dirty="0" smtClean="0">
                <a:latin typeface="Times New Roman" panose="02020603050405020304" pitchFamily="18" charset="0"/>
                <a:cs typeface="Times New Roman" panose="02020603050405020304" pitchFamily="18" charset="0"/>
              </a:rPr>
              <a:t>Director (College Development)</a:t>
            </a:r>
          </a:p>
          <a:p>
            <a:pPr algn="ctr"/>
            <a:r>
              <a:rPr lang="en-US" altLang="en-US" sz="2000" b="1" dirty="0" err="1" smtClean="0">
                <a:latin typeface="Times New Roman" panose="02020603050405020304" pitchFamily="18" charset="0"/>
                <a:cs typeface="Times New Roman" panose="02020603050405020304" pitchFamily="18" charset="0"/>
              </a:rPr>
              <a:t>IKG,Punjab</a:t>
            </a:r>
            <a:r>
              <a:rPr lang="en-US" altLang="en-US" sz="2000" b="1" dirty="0" smtClean="0">
                <a:latin typeface="Times New Roman" panose="02020603050405020304" pitchFamily="18" charset="0"/>
                <a:cs typeface="Times New Roman" panose="02020603050405020304" pitchFamily="18" charset="0"/>
              </a:rPr>
              <a:t> Technical University</a:t>
            </a:r>
          </a:p>
          <a:p>
            <a:pPr algn="ctr"/>
            <a:r>
              <a:rPr lang="en-US" altLang="en-US" sz="2000" b="1" smtClean="0">
                <a:latin typeface="Times New Roman" panose="02020603050405020304" pitchFamily="18" charset="0"/>
                <a:cs typeface="Times New Roman" panose="02020603050405020304" pitchFamily="18" charset="0"/>
              </a:rPr>
              <a:t>Jalandhar, </a:t>
            </a:r>
            <a:r>
              <a:rPr lang="en-US" altLang="en-US" sz="2000" b="1" dirty="0" smtClean="0">
                <a:latin typeface="Times New Roman" panose="02020603050405020304" pitchFamily="18" charset="0"/>
                <a:cs typeface="Times New Roman" panose="02020603050405020304" pitchFamily="18" charset="0"/>
              </a:rPr>
              <a:t>Punjab, India</a:t>
            </a:r>
            <a:r>
              <a:rPr lang="en-IN" altLang="en-US" sz="2000" dirty="0">
                <a:latin typeface="Times New Roman" panose="02020603050405020304" pitchFamily="18" charset="0"/>
                <a:cs typeface="Times New Roman" panose="02020603050405020304" pitchFamily="18" charset="0"/>
              </a:rPr>
              <a:t/>
            </a:r>
            <a:br>
              <a:rPr lang="en-IN" altLang="en-US" sz="2000" dirty="0">
                <a:latin typeface="Times New Roman" panose="02020603050405020304" pitchFamily="18" charset="0"/>
                <a:cs typeface="Times New Roman" panose="02020603050405020304" pitchFamily="18" charset="0"/>
              </a:rPr>
            </a:br>
            <a:endParaRPr lang="en-US" dirty="0"/>
          </a:p>
        </p:txBody>
      </p:sp>
    </p:spTree>
    <p:extLst>
      <p:ext uri="{BB962C8B-B14F-4D97-AF65-F5344CB8AC3E}">
        <p14:creationId xmlns="" xmlns:p14="http://schemas.microsoft.com/office/powerpoint/2010/main" val="40112189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4568" y="-165358"/>
            <a:ext cx="8911687" cy="1280890"/>
          </a:xfrm>
        </p:spPr>
        <p:txBody>
          <a:bodyPr/>
          <a:lstStyle/>
          <a:p>
            <a:r>
              <a:rPr lang="en-US" dirty="0" smtClean="0">
                <a:latin typeface="Times New Roman" pitchFamily="18" charset="0"/>
                <a:cs typeface="Times New Roman" pitchFamily="18" charset="0"/>
              </a:rPr>
              <a:t>ABSTRACT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842477" y="1144541"/>
            <a:ext cx="9923631" cy="5149516"/>
          </a:xfrm>
        </p:spPr>
        <p:txBody>
          <a:bodyPr>
            <a:noAutofit/>
          </a:bodyPr>
          <a:lstStyle/>
          <a:p>
            <a:pPr algn="just"/>
            <a:r>
              <a:rPr lang="en-US" sz="1800" dirty="0">
                <a:latin typeface="Times New Roman" panose="02020603050405020304" pitchFamily="18" charset="0"/>
                <a:cs typeface="Times New Roman" panose="02020603050405020304" pitchFamily="18" charset="0"/>
              </a:rPr>
              <a:t>Magnetic abrasives play essential role in Magnetic abrasive Finishing (MAF) process. </a:t>
            </a:r>
            <a:endParaRPr lang="en-US" sz="1800" dirty="0" smtClean="0">
              <a:latin typeface="Times New Roman" panose="02020603050405020304" pitchFamily="18" charset="0"/>
              <a:cs typeface="Times New Roman" panose="02020603050405020304" pitchFamily="18" charset="0"/>
            </a:endParaRPr>
          </a:p>
          <a:p>
            <a:pPr algn="just"/>
            <a:r>
              <a:rPr lang="en-US" sz="1800" dirty="0" smtClean="0">
                <a:latin typeface="Times New Roman" panose="02020603050405020304" pitchFamily="18" charset="0"/>
                <a:cs typeface="Times New Roman" panose="02020603050405020304" pitchFamily="18" charset="0"/>
              </a:rPr>
              <a:t>Most </a:t>
            </a:r>
            <a:r>
              <a:rPr lang="en-US" sz="1800" dirty="0">
                <a:latin typeface="Times New Roman" panose="02020603050405020304" pitchFamily="18" charset="0"/>
                <a:cs typeface="Times New Roman" panose="02020603050405020304" pitchFamily="18" charset="0"/>
              </a:rPr>
              <a:t>of the studies have been reported where simple mixing of ferromagnetic and abrasive particles is done. </a:t>
            </a:r>
            <a:endParaRPr lang="en-US" sz="1800" dirty="0" smtClean="0">
              <a:latin typeface="Times New Roman" panose="02020603050405020304" pitchFamily="18" charset="0"/>
              <a:cs typeface="Times New Roman" panose="02020603050405020304" pitchFamily="18" charset="0"/>
            </a:endParaRPr>
          </a:p>
          <a:p>
            <a:pPr algn="just"/>
            <a:r>
              <a:rPr lang="en-US" sz="1800" dirty="0" smtClean="0">
                <a:latin typeface="Times New Roman" panose="02020603050405020304" pitchFamily="18" charset="0"/>
                <a:cs typeface="Times New Roman" panose="02020603050405020304" pitchFamily="18" charset="0"/>
              </a:rPr>
              <a:t>The </a:t>
            </a:r>
            <a:r>
              <a:rPr lang="en-US" sz="1800" dirty="0">
                <a:latin typeface="Times New Roman" panose="02020603050405020304" pitchFamily="18" charset="0"/>
                <a:cs typeface="Times New Roman" panose="02020603050405020304" pitchFamily="18" charset="0"/>
              </a:rPr>
              <a:t>improved method suggested was sintering. But in the existing </a:t>
            </a:r>
            <a:r>
              <a:rPr lang="en-US" sz="1800" dirty="0" smtClean="0">
                <a:latin typeface="Times New Roman" panose="02020603050405020304" pitchFamily="18" charset="0"/>
                <a:cs typeface="Times New Roman" panose="02020603050405020304" pitchFamily="18" charset="0"/>
              </a:rPr>
              <a:t>studies, the </a:t>
            </a:r>
            <a:r>
              <a:rPr lang="en-US" sz="1800" dirty="0">
                <a:latin typeface="Times New Roman" panose="02020603050405020304" pitchFamily="18" charset="0"/>
                <a:cs typeface="Times New Roman" panose="02020603050405020304" pitchFamily="18" charset="0"/>
              </a:rPr>
              <a:t>detail of sintering has not been mentioned.</a:t>
            </a:r>
          </a:p>
          <a:p>
            <a:pPr algn="just"/>
            <a:r>
              <a:rPr lang="en-US" sz="1800" dirty="0">
                <a:latin typeface="Times New Roman" panose="02020603050405020304" pitchFamily="18" charset="0"/>
                <a:cs typeface="Times New Roman" panose="02020603050405020304" pitchFamily="18" charset="0"/>
              </a:rPr>
              <a:t>In the present work the parametric studies have been undertaken to find the suitable combination of input process parameters of sintering so that good quality magnetic abrasive can be produced. </a:t>
            </a:r>
            <a:endParaRPr lang="en-US" sz="1800" dirty="0" smtClean="0">
              <a:latin typeface="Times New Roman" panose="02020603050405020304" pitchFamily="18" charset="0"/>
              <a:cs typeface="Times New Roman" panose="02020603050405020304" pitchFamily="18" charset="0"/>
            </a:endParaRPr>
          </a:p>
          <a:p>
            <a:pPr algn="just"/>
            <a:r>
              <a:rPr lang="en-US" sz="1800" dirty="0" smtClean="0">
                <a:latin typeface="Times New Roman" panose="02020603050405020304" pitchFamily="18" charset="0"/>
                <a:cs typeface="Times New Roman" panose="02020603050405020304" pitchFamily="18" charset="0"/>
              </a:rPr>
              <a:t>Three </a:t>
            </a:r>
            <a:r>
              <a:rPr lang="en-US" sz="1800" dirty="0">
                <a:latin typeface="Times New Roman" panose="02020603050405020304" pitchFamily="18" charset="0"/>
                <a:cs typeface="Times New Roman" panose="02020603050405020304" pitchFamily="18" charset="0"/>
              </a:rPr>
              <a:t>major parameters sintering time (min), compacting pressure (N/mm</a:t>
            </a:r>
            <a:r>
              <a:rPr lang="en-US" sz="1800" baseline="30000" dirty="0">
                <a:latin typeface="Times New Roman" panose="02020603050405020304" pitchFamily="18" charset="0"/>
                <a:cs typeface="Times New Roman" panose="02020603050405020304" pitchFamily="18" charset="0"/>
              </a:rPr>
              <a:t>2</a:t>
            </a:r>
            <a:r>
              <a:rPr lang="en-US" sz="1800" dirty="0" smtClean="0">
                <a:latin typeface="Times New Roman" panose="02020603050405020304" pitchFamily="18" charset="0"/>
                <a:cs typeface="Times New Roman" panose="02020603050405020304" pitchFamily="18" charset="0"/>
              </a:rPr>
              <a:t>), abrasive </a:t>
            </a:r>
            <a:r>
              <a:rPr lang="en-US" sz="1800" dirty="0">
                <a:latin typeface="Times New Roman" panose="02020603050405020304" pitchFamily="18" charset="0"/>
                <a:cs typeface="Times New Roman" panose="02020603050405020304" pitchFamily="18" charset="0"/>
              </a:rPr>
              <a:t>concentration (%age) </a:t>
            </a:r>
            <a:r>
              <a:rPr lang="en-US" sz="1800" dirty="0" smtClean="0">
                <a:latin typeface="Times New Roman" panose="02020603050405020304" pitchFamily="18" charset="0"/>
                <a:cs typeface="Times New Roman" panose="02020603050405020304" pitchFamily="18" charset="0"/>
              </a:rPr>
              <a:t>have </a:t>
            </a:r>
            <a:r>
              <a:rPr lang="en-US" sz="1800" dirty="0">
                <a:latin typeface="Times New Roman" panose="02020603050405020304" pitchFamily="18" charset="0"/>
                <a:cs typeface="Times New Roman" panose="02020603050405020304" pitchFamily="18" charset="0"/>
              </a:rPr>
              <a:t>been chosen. </a:t>
            </a:r>
            <a:endParaRPr lang="en-US" sz="1800" dirty="0" smtClean="0">
              <a:latin typeface="Times New Roman" panose="02020603050405020304" pitchFamily="18" charset="0"/>
              <a:cs typeface="Times New Roman" panose="02020603050405020304" pitchFamily="18" charset="0"/>
            </a:endParaRPr>
          </a:p>
          <a:p>
            <a:pPr algn="just"/>
            <a:r>
              <a:rPr lang="en-US" sz="1800" dirty="0" smtClean="0">
                <a:latin typeface="Times New Roman" panose="02020603050405020304" pitchFamily="18" charset="0"/>
                <a:cs typeface="Times New Roman" panose="02020603050405020304" pitchFamily="18" charset="0"/>
              </a:rPr>
              <a:t>By </a:t>
            </a:r>
            <a:r>
              <a:rPr lang="en-US" sz="1800" dirty="0">
                <a:latin typeface="Times New Roman" panose="02020603050405020304" pitchFamily="18" charset="0"/>
                <a:cs typeface="Times New Roman" panose="02020603050405020304" pitchFamily="18" charset="0"/>
              </a:rPr>
              <a:t>adopting DOE technique Response Surface Methodology (RSM) a set of experiments have been conducted. The experimental data was analyzed by software and effect of input parameters on </a:t>
            </a:r>
            <a:r>
              <a:rPr lang="en-US" sz="1800" dirty="0" smtClean="0">
                <a:latin typeface="Times New Roman" panose="02020603050405020304" pitchFamily="18" charset="0"/>
                <a:cs typeface="Times New Roman" panose="02020603050405020304" pitchFamily="18" charset="0"/>
              </a:rPr>
              <a:t>Percentage </a:t>
            </a:r>
            <a:r>
              <a:rPr lang="en-US" sz="1800" dirty="0">
                <a:latin typeface="Times New Roman" panose="02020603050405020304" pitchFamily="18" charset="0"/>
                <a:cs typeface="Times New Roman" panose="02020603050405020304" pitchFamily="18" charset="0"/>
              </a:rPr>
              <a:t>Improvement in Surface </a:t>
            </a:r>
            <a:r>
              <a:rPr lang="en-US" sz="1800" dirty="0" smtClean="0">
                <a:latin typeface="Times New Roman" panose="02020603050405020304" pitchFamily="18" charset="0"/>
                <a:cs typeface="Times New Roman" panose="02020603050405020304" pitchFamily="18" charset="0"/>
              </a:rPr>
              <a:t>Finish (PISF) has </a:t>
            </a:r>
            <a:r>
              <a:rPr lang="en-US" sz="1800" dirty="0">
                <a:latin typeface="Times New Roman" panose="02020603050405020304" pitchFamily="18" charset="0"/>
                <a:cs typeface="Times New Roman" panose="02020603050405020304" pitchFamily="18" charset="0"/>
              </a:rPr>
              <a:t>been studied. </a:t>
            </a:r>
            <a:endParaRPr lang="en-US" sz="1800" dirty="0" smtClean="0">
              <a:latin typeface="Times New Roman" panose="02020603050405020304" pitchFamily="18" charset="0"/>
              <a:cs typeface="Times New Roman" panose="02020603050405020304" pitchFamily="18" charset="0"/>
            </a:endParaRPr>
          </a:p>
          <a:p>
            <a:pPr algn="just"/>
            <a:r>
              <a:rPr lang="en-US" sz="1800" dirty="0" smtClean="0">
                <a:latin typeface="Times New Roman" panose="02020603050405020304" pitchFamily="18" charset="0"/>
                <a:cs typeface="Times New Roman" panose="02020603050405020304" pitchFamily="18" charset="0"/>
              </a:rPr>
              <a:t>For </a:t>
            </a:r>
            <a:r>
              <a:rPr lang="en-US" sz="1800" dirty="0">
                <a:latin typeface="Times New Roman" panose="02020603050405020304" pitchFamily="18" charset="0"/>
                <a:cs typeface="Times New Roman" panose="02020603050405020304" pitchFamily="18" charset="0"/>
              </a:rPr>
              <a:t>brass specimen the results obtained 68.8 % PISF at sintering time 24 min, compacting pressure 8.3 N/mm</a:t>
            </a:r>
            <a:r>
              <a:rPr lang="en-US" sz="1800" baseline="30000" dirty="0">
                <a:latin typeface="Times New Roman" panose="02020603050405020304" pitchFamily="18" charset="0"/>
                <a:cs typeface="Times New Roman" panose="02020603050405020304" pitchFamily="18" charset="0"/>
              </a:rPr>
              <a:t>2</a:t>
            </a:r>
            <a:r>
              <a:rPr lang="en-US" sz="1800" dirty="0">
                <a:latin typeface="Times New Roman" panose="02020603050405020304" pitchFamily="18" charset="0"/>
                <a:cs typeface="Times New Roman" panose="02020603050405020304" pitchFamily="18" charset="0"/>
              </a:rPr>
              <a:t> and abrasive concentration 18 % aluminum oxide with 82 % iron powder. </a:t>
            </a:r>
          </a:p>
          <a:p>
            <a:pPr marL="0" indent="0" algn="just">
              <a:buNone/>
            </a:pPr>
            <a:r>
              <a:rPr lang="en-IN" sz="1800" dirty="0">
                <a:latin typeface="Times New Roman" panose="02020603050405020304" pitchFamily="18" charset="0"/>
                <a:cs typeface="Times New Roman" panose="02020603050405020304" pitchFamily="18" charset="0"/>
              </a:rPr>
              <a:t> </a:t>
            </a:r>
            <a:endParaRPr lang="en-US" sz="1800" dirty="0">
              <a:latin typeface="Times New Roman" panose="02020603050405020304" pitchFamily="18" charset="0"/>
              <a:cs typeface="Times New Roman" panose="02020603050405020304" pitchFamily="18" charset="0"/>
            </a:endParaRPr>
          </a:p>
          <a:p>
            <a:pPr algn="just">
              <a:buNone/>
            </a:pPr>
            <a:r>
              <a:rPr lang="en-US" sz="1800" b="1" dirty="0" smtClean="0">
                <a:latin typeface="Times New Roman" panose="02020603050405020304" pitchFamily="18" charset="0"/>
                <a:cs typeface="Times New Roman" panose="02020603050405020304" pitchFamily="18" charset="0"/>
              </a:rPr>
              <a:t>	Keywords</a:t>
            </a:r>
            <a:r>
              <a:rPr lang="en-US" sz="1800" b="1" dirty="0">
                <a:latin typeface="Times New Roman" panose="02020603050405020304" pitchFamily="18" charset="0"/>
                <a:cs typeface="Times New Roman" panose="02020603050405020304" pitchFamily="18" charset="0"/>
              </a:rPr>
              <a:t>: </a:t>
            </a:r>
            <a:r>
              <a:rPr lang="en-US" sz="1800" dirty="0">
                <a:latin typeface="Times New Roman" panose="02020603050405020304" pitchFamily="18" charset="0"/>
                <a:cs typeface="Times New Roman" panose="02020603050405020304" pitchFamily="18" charset="0"/>
              </a:rPr>
              <a:t>MAF (Magnetic Abrasive Finishing), PISF (Percentage Improvement in Surface Finish), Sintering time, Compacting Pressure, Abrasive Concentration.</a:t>
            </a:r>
          </a:p>
          <a:p>
            <a:pPr marL="0" indent="0" algn="just">
              <a:buNone/>
            </a:pPr>
            <a:endParaRPr lang="en-US" sz="18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5564979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79030" y="433043"/>
            <a:ext cx="8911687" cy="686075"/>
          </a:xfrm>
        </p:spPr>
        <p:txBody>
          <a:bodyPr>
            <a:noAutofit/>
          </a:bodyPr>
          <a:lstStyle/>
          <a:p>
            <a:r>
              <a:rPr lang="en-US" dirty="0" smtClean="0">
                <a:latin typeface="Times New Roman" pitchFamily="18" charset="0"/>
                <a:cs typeface="Times New Roman" pitchFamily="18" charset="0"/>
              </a:rPr>
              <a:t>CONTENTS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2589212" y="1473959"/>
            <a:ext cx="8915400" cy="4437264"/>
          </a:xfrm>
        </p:spPr>
        <p:txBody>
          <a:bodyPr>
            <a:normAutofit/>
          </a:bodyPr>
          <a:lstStyle/>
          <a:p>
            <a:r>
              <a:rPr lang="en-US" sz="2000" dirty="0" smtClean="0">
                <a:solidFill>
                  <a:schemeClr val="tx1"/>
                </a:solidFill>
                <a:latin typeface="Times New Roman" pitchFamily="18" charset="0"/>
                <a:cs typeface="Times New Roman" pitchFamily="18" charset="0"/>
              </a:rPr>
              <a:t>Introduction</a:t>
            </a:r>
          </a:p>
          <a:p>
            <a:r>
              <a:rPr lang="en-US" sz="2000" dirty="0" smtClean="0">
                <a:solidFill>
                  <a:schemeClr val="tx1"/>
                </a:solidFill>
                <a:latin typeface="Times New Roman" pitchFamily="18" charset="0"/>
                <a:cs typeface="Times New Roman" pitchFamily="18" charset="0"/>
              </a:rPr>
              <a:t>Objectives</a:t>
            </a:r>
          </a:p>
          <a:p>
            <a:r>
              <a:rPr lang="en-US" sz="2000" dirty="0" smtClean="0">
                <a:solidFill>
                  <a:schemeClr val="tx1"/>
                </a:solidFill>
                <a:latin typeface="Times New Roman" pitchFamily="18" charset="0"/>
                <a:cs typeface="Times New Roman" pitchFamily="18" charset="0"/>
              </a:rPr>
              <a:t>Research Methodology</a:t>
            </a:r>
          </a:p>
          <a:p>
            <a:r>
              <a:rPr lang="en-US" sz="2000" dirty="0" smtClean="0">
                <a:solidFill>
                  <a:schemeClr val="tx1"/>
                </a:solidFill>
                <a:latin typeface="Times New Roman" pitchFamily="18" charset="0"/>
                <a:cs typeface="Times New Roman" pitchFamily="18" charset="0"/>
              </a:rPr>
              <a:t>Experiment  Setup</a:t>
            </a:r>
          </a:p>
          <a:p>
            <a:r>
              <a:rPr lang="en-US" sz="2000" dirty="0" smtClean="0">
                <a:solidFill>
                  <a:schemeClr val="tx1"/>
                </a:solidFill>
                <a:latin typeface="Times New Roman" pitchFamily="18" charset="0"/>
                <a:cs typeface="Times New Roman" pitchFamily="18" charset="0"/>
              </a:rPr>
              <a:t>Characterization</a:t>
            </a:r>
          </a:p>
          <a:p>
            <a:r>
              <a:rPr lang="en-GB" sz="2000" dirty="0" smtClean="0">
                <a:solidFill>
                  <a:schemeClr val="tx1"/>
                </a:solidFill>
                <a:latin typeface="Times New Roman" pitchFamily="18" charset="0"/>
                <a:cs typeface="Times New Roman" pitchFamily="18" charset="0"/>
              </a:rPr>
              <a:t>Results and Discussion</a:t>
            </a:r>
          </a:p>
          <a:p>
            <a:r>
              <a:rPr lang="en-US" sz="2000" dirty="0" smtClean="0">
                <a:solidFill>
                  <a:schemeClr val="tx1"/>
                </a:solidFill>
                <a:latin typeface="Times New Roman" pitchFamily="18" charset="0"/>
                <a:cs typeface="Times New Roman" pitchFamily="18" charset="0"/>
              </a:rPr>
              <a:t>Conclusions </a:t>
            </a:r>
          </a:p>
          <a:p>
            <a:r>
              <a:rPr lang="en-US" sz="2000" dirty="0" smtClean="0">
                <a:solidFill>
                  <a:schemeClr val="tx1"/>
                </a:solidFill>
                <a:latin typeface="Times New Roman" pitchFamily="18" charset="0"/>
                <a:cs typeface="Times New Roman" pitchFamily="18" charset="0"/>
              </a:rPr>
              <a:t>References</a:t>
            </a:r>
          </a:p>
          <a:p>
            <a:endParaRPr lang="en-US" sz="2000" dirty="0" smtClean="0">
              <a:solidFill>
                <a:schemeClr val="tx1"/>
              </a:solidFill>
              <a:latin typeface="Times New Roman" pitchFamily="18" charset="0"/>
              <a:cs typeface="Times New Roman" pitchFamily="18" charset="0"/>
            </a:endParaRPr>
          </a:p>
        </p:txBody>
      </p:sp>
    </p:spTree>
    <p:extLst>
      <p:ext uri="{BB962C8B-B14F-4D97-AF65-F5344CB8AC3E}">
        <p14:creationId xmlns="" xmlns:p14="http://schemas.microsoft.com/office/powerpoint/2010/main" val="17694923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3692" y="257906"/>
            <a:ext cx="10390922" cy="926123"/>
          </a:xfrm>
        </p:spPr>
        <p:txBody>
          <a:bodyPr>
            <a:noAutofit/>
          </a:bodyPr>
          <a:lstStyle/>
          <a:p>
            <a:r>
              <a:rPr lang="en-US" dirty="0" smtClean="0">
                <a:latin typeface="Times New Roman" pitchFamily="18" charset="0"/>
                <a:cs typeface="Times New Roman" pitchFamily="18" charset="0"/>
              </a:rPr>
              <a:t>INTRODUCTION</a:t>
            </a:r>
            <a:br>
              <a:rPr lang="en-US" dirty="0" smtClean="0">
                <a:latin typeface="Times New Roman" pitchFamily="18" charset="0"/>
                <a:cs typeface="Times New Roman" pitchFamily="18" charset="0"/>
              </a:rPr>
            </a:br>
            <a:endParaRPr lang="en-US" dirty="0">
              <a:latin typeface="Times New Roman" pitchFamily="18" charset="0"/>
              <a:cs typeface="Times New Roman" pitchFamily="18" charset="0"/>
            </a:endParaRPr>
          </a:p>
        </p:txBody>
      </p:sp>
      <p:sp>
        <p:nvSpPr>
          <p:cNvPr id="4" name="Content Placeholder 3"/>
          <p:cNvSpPr>
            <a:spLocks noGrp="1"/>
          </p:cNvSpPr>
          <p:nvPr>
            <p:ph idx="1"/>
          </p:nvPr>
        </p:nvSpPr>
        <p:spPr>
          <a:xfrm>
            <a:off x="1614083" y="842316"/>
            <a:ext cx="8854621" cy="3401439"/>
          </a:xfrm>
        </p:spPr>
        <p:txBody>
          <a:bodyPr>
            <a:noAutofit/>
          </a:bodyPr>
          <a:lstStyle/>
          <a:p>
            <a:pPr marL="0" indent="0" algn="just">
              <a:buNone/>
            </a:pPr>
            <a:r>
              <a:rPr lang="en-US" sz="2400" b="1" dirty="0" smtClean="0">
                <a:latin typeface="Times New Roman" pitchFamily="18" charset="0"/>
                <a:cs typeface="Times New Roman" pitchFamily="18" charset="0"/>
              </a:rPr>
              <a:t>Machining Processes              </a:t>
            </a:r>
            <a:endParaRPr lang="en-US" sz="2400" b="1" dirty="0">
              <a:latin typeface="Times New Roman" pitchFamily="18" charset="0"/>
              <a:cs typeface="Times New Roman" pitchFamily="18" charset="0"/>
            </a:endParaRPr>
          </a:p>
          <a:p>
            <a:pPr marL="0" indent="0" algn="just">
              <a:buNone/>
            </a:pPr>
            <a:r>
              <a:rPr lang="en-US" sz="2400" dirty="0">
                <a:latin typeface="Times New Roman" pitchFamily="18" charset="0"/>
                <a:cs typeface="Times New Roman" pitchFamily="18" charset="0"/>
              </a:rPr>
              <a:t>Now days many products like airplanes </a:t>
            </a:r>
            <a:r>
              <a:rPr lang="en-US" sz="2400" dirty="0" smtClean="0">
                <a:latin typeface="Times New Roman" pitchFamily="18" charset="0"/>
                <a:cs typeface="Times New Roman" pitchFamily="18" charset="0"/>
              </a:rPr>
              <a:t>bodies, </a:t>
            </a:r>
            <a:r>
              <a:rPr lang="en-US" sz="2400" dirty="0">
                <a:latin typeface="Times New Roman" pitchFamily="18" charset="0"/>
                <a:cs typeface="Times New Roman" pitchFamily="18" charset="0"/>
              </a:rPr>
              <a:t>rocket shell ,medical </a:t>
            </a:r>
            <a:r>
              <a:rPr lang="en-US" sz="2400" dirty="0" smtClean="0">
                <a:latin typeface="Times New Roman" pitchFamily="18" charset="0"/>
                <a:cs typeface="Times New Roman" pitchFamily="18" charset="0"/>
              </a:rPr>
              <a:t>instruments, gun </a:t>
            </a:r>
            <a:r>
              <a:rPr lang="en-US" sz="2400" dirty="0">
                <a:latin typeface="Times New Roman" pitchFamily="18" charset="0"/>
                <a:cs typeface="Times New Roman" pitchFamily="18" charset="0"/>
              </a:rPr>
              <a:t>shells requires high surface </a:t>
            </a:r>
            <a:r>
              <a:rPr lang="en-US" sz="2400" dirty="0" smtClean="0">
                <a:latin typeface="Times New Roman" pitchFamily="18" charset="0"/>
                <a:cs typeface="Times New Roman" pitchFamily="18" charset="0"/>
              </a:rPr>
              <a:t>finish. </a:t>
            </a:r>
            <a:r>
              <a:rPr lang="en-US" sz="2400" dirty="0">
                <a:latin typeface="Times New Roman" pitchFamily="18" charset="0"/>
                <a:cs typeface="Times New Roman" pitchFamily="18" charset="0"/>
              </a:rPr>
              <a:t>To achieve that high surface we have two type of machining </a:t>
            </a:r>
            <a:r>
              <a:rPr lang="en-US" sz="2400" dirty="0" smtClean="0">
                <a:latin typeface="Times New Roman" pitchFamily="18" charset="0"/>
                <a:cs typeface="Times New Roman" pitchFamily="18" charset="0"/>
              </a:rPr>
              <a:t>process, </a:t>
            </a:r>
            <a:r>
              <a:rPr lang="en-US" sz="2400" dirty="0">
                <a:solidFill>
                  <a:prstClr val="black"/>
                </a:solidFill>
                <a:latin typeface="Times New Roman" pitchFamily="18" charset="0"/>
                <a:cs typeface="Times New Roman" pitchFamily="18" charset="0"/>
              </a:rPr>
              <a:t>conventional</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machining process and </a:t>
            </a:r>
            <a:r>
              <a:rPr lang="en-US" sz="2400" dirty="0" smtClean="0">
                <a:latin typeface="Times New Roman" pitchFamily="18" charset="0"/>
                <a:cs typeface="Times New Roman" pitchFamily="18" charset="0"/>
              </a:rPr>
              <a:t>non-</a:t>
            </a:r>
            <a:r>
              <a:rPr lang="en-US" sz="2400" dirty="0" smtClean="0">
                <a:solidFill>
                  <a:prstClr val="black"/>
                </a:solidFill>
                <a:latin typeface="Times New Roman" pitchFamily="18" charset="0"/>
                <a:cs typeface="Times New Roman" pitchFamily="18" charset="0"/>
              </a:rPr>
              <a:t>conventional</a:t>
            </a:r>
            <a:r>
              <a:rPr lang="en-US" sz="2400" dirty="0" smtClean="0">
                <a:latin typeface="Times New Roman" pitchFamily="18" charset="0"/>
                <a:cs typeface="Times New Roman" pitchFamily="18" charset="0"/>
              </a:rPr>
              <a:t> </a:t>
            </a:r>
            <a:r>
              <a:rPr lang="en-US" sz="2400" dirty="0">
                <a:latin typeface="Times New Roman" pitchFamily="18" charset="0"/>
                <a:cs typeface="Times New Roman" pitchFamily="18" charset="0"/>
              </a:rPr>
              <a:t>machining process. </a:t>
            </a:r>
            <a:r>
              <a:rPr lang="en-US" sz="2400" dirty="0" smtClean="0">
                <a:latin typeface="Times New Roman" pitchFamily="18" charset="0"/>
                <a:cs typeface="Times New Roman" pitchFamily="18" charset="0"/>
              </a:rPr>
              <a:t>Conventional </a:t>
            </a:r>
            <a:r>
              <a:rPr lang="en-US" sz="2400" dirty="0">
                <a:latin typeface="Times New Roman" pitchFamily="18" charset="0"/>
                <a:cs typeface="Times New Roman" pitchFamily="18" charset="0"/>
              </a:rPr>
              <a:t>machining process like </a:t>
            </a:r>
            <a:r>
              <a:rPr lang="en-US" sz="2400" dirty="0" smtClean="0">
                <a:latin typeface="Times New Roman" pitchFamily="18" charset="0"/>
                <a:cs typeface="Times New Roman" pitchFamily="18" charset="0"/>
              </a:rPr>
              <a:t>turning, shaping, grinding etc, </a:t>
            </a:r>
            <a:r>
              <a:rPr lang="en-US" sz="2400" dirty="0">
                <a:latin typeface="Times New Roman" pitchFamily="18" charset="0"/>
                <a:cs typeface="Times New Roman" pitchFamily="18" charset="0"/>
              </a:rPr>
              <a:t>but conventional machining process do not </a:t>
            </a:r>
            <a:r>
              <a:rPr lang="en-US" sz="2400" dirty="0" smtClean="0">
                <a:latin typeface="Times New Roman" pitchFamily="18" charset="0"/>
                <a:cs typeface="Times New Roman" pitchFamily="18" charset="0"/>
              </a:rPr>
              <a:t>give </a:t>
            </a:r>
            <a:r>
              <a:rPr lang="en-US" sz="2400" dirty="0">
                <a:latin typeface="Times New Roman" pitchFamily="18" charset="0"/>
                <a:cs typeface="Times New Roman" pitchFamily="18" charset="0"/>
              </a:rPr>
              <a:t>a high surface finish as much required to overcome that problem we have non- conventional machining process like</a:t>
            </a:r>
          </a:p>
          <a:p>
            <a:pPr algn="just"/>
            <a:r>
              <a:rPr lang="en-US" sz="2400" dirty="0">
                <a:latin typeface="Times New Roman" pitchFamily="18" charset="0"/>
                <a:cs typeface="Times New Roman" pitchFamily="18" charset="0"/>
              </a:rPr>
              <a:t>I.	Abrasive Jet Machining (AJM)</a:t>
            </a:r>
          </a:p>
          <a:p>
            <a:pPr algn="just"/>
            <a:r>
              <a:rPr lang="en-US" sz="2400" dirty="0">
                <a:latin typeface="Times New Roman" pitchFamily="18" charset="0"/>
                <a:cs typeface="Times New Roman" pitchFamily="18" charset="0"/>
              </a:rPr>
              <a:t>II.	 Electro Chemical Machining (ECM)</a:t>
            </a:r>
          </a:p>
          <a:p>
            <a:pPr algn="just"/>
            <a:r>
              <a:rPr lang="en-US" sz="2400" dirty="0">
                <a:latin typeface="Times New Roman" pitchFamily="18" charset="0"/>
                <a:cs typeface="Times New Roman" pitchFamily="18" charset="0"/>
              </a:rPr>
              <a:t>III.	Electro Discharge Machining (EDM)</a:t>
            </a:r>
          </a:p>
          <a:p>
            <a:pPr algn="just"/>
            <a:r>
              <a:rPr lang="en-US" sz="2400" dirty="0">
                <a:latin typeface="Times New Roman" pitchFamily="18" charset="0"/>
                <a:cs typeface="Times New Roman" pitchFamily="18" charset="0"/>
              </a:rPr>
              <a:t>IV.	Laser Beam Machining (LBM)</a:t>
            </a:r>
          </a:p>
          <a:p>
            <a:pPr algn="just"/>
            <a:r>
              <a:rPr lang="en-US" sz="2400" dirty="0">
                <a:latin typeface="Times New Roman" pitchFamily="18" charset="0"/>
                <a:cs typeface="Times New Roman" pitchFamily="18" charset="0"/>
              </a:rPr>
              <a:t>V.	Ultrasonic Machining (USM)</a:t>
            </a:r>
          </a:p>
          <a:p>
            <a:pPr algn="just"/>
            <a:endParaRPr lang="en-US" sz="2400" dirty="0"/>
          </a:p>
        </p:txBody>
      </p:sp>
    </p:spTree>
    <p:extLst>
      <p:ext uri="{BB962C8B-B14F-4D97-AF65-F5344CB8AC3E}">
        <p14:creationId xmlns="" xmlns:p14="http://schemas.microsoft.com/office/powerpoint/2010/main" val="24050369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04535" y="-211014"/>
            <a:ext cx="8911687" cy="1280890"/>
          </a:xfrm>
        </p:spPr>
        <p:txBody>
          <a:bodyPr>
            <a:normAutofit/>
          </a:bodyPr>
          <a:lstStyle/>
          <a:p>
            <a:r>
              <a:rPr lang="en-US" sz="3600" dirty="0" smtClean="0">
                <a:latin typeface="Times New Roman" pitchFamily="18" charset="0"/>
                <a:cs typeface="Times New Roman" pitchFamily="18" charset="0"/>
              </a:rPr>
              <a:t>ABRASIVE MACHINING</a:t>
            </a:r>
            <a:endParaRPr lang="en-US" sz="3600" dirty="0">
              <a:latin typeface="Times New Roman" pitchFamily="18" charset="0"/>
              <a:cs typeface="Times New Roman" pitchFamily="18" charset="0"/>
            </a:endParaRPr>
          </a:p>
        </p:txBody>
      </p:sp>
      <p:sp>
        <p:nvSpPr>
          <p:cNvPr id="5" name="Content Placeholder 4"/>
          <p:cNvSpPr>
            <a:spLocks noGrp="1"/>
          </p:cNvSpPr>
          <p:nvPr>
            <p:ph idx="1"/>
          </p:nvPr>
        </p:nvSpPr>
        <p:spPr>
          <a:xfrm>
            <a:off x="1559170" y="984740"/>
            <a:ext cx="9061938" cy="4220308"/>
          </a:xfrm>
        </p:spPr>
        <p:txBody>
          <a:bodyPr>
            <a:noAutofit/>
          </a:bodyPr>
          <a:lstStyle/>
          <a:p>
            <a:pPr marL="0" marR="0" indent="0" algn="just">
              <a:lnSpc>
                <a:spcPct val="200000"/>
              </a:lnSpc>
              <a:spcBef>
                <a:spcPts val="0"/>
              </a:spcBef>
              <a:spcAft>
                <a:spcPts val="1000"/>
              </a:spcAft>
              <a:buNone/>
            </a:pPr>
            <a:r>
              <a:rPr lang="en-US" sz="2000" dirty="0" smtClean="0">
                <a:latin typeface="Times New Roman" pitchFamily="18" charset="0"/>
                <a:ea typeface="Times New Roman"/>
                <a:cs typeface="Times New Roman" pitchFamily="18" charset="0"/>
              </a:rPr>
              <a:t>The </a:t>
            </a:r>
            <a:r>
              <a:rPr lang="en-US" sz="2000" dirty="0">
                <a:latin typeface="Times New Roman" pitchFamily="18" charset="0"/>
                <a:ea typeface="Times New Roman"/>
                <a:cs typeface="Times New Roman" pitchFamily="18" charset="0"/>
              </a:rPr>
              <a:t>abrasives machining is done by the cutting action of abrasives as the abrasive have cutting edges that are used for material removal of given work </a:t>
            </a:r>
            <a:r>
              <a:rPr lang="en-US" sz="2000" dirty="0" smtClean="0">
                <a:latin typeface="Times New Roman" pitchFamily="18" charset="0"/>
                <a:ea typeface="Times New Roman"/>
                <a:cs typeface="Times New Roman" pitchFamily="18" charset="0"/>
              </a:rPr>
              <a:t>piece. </a:t>
            </a:r>
            <a:r>
              <a:rPr lang="en-US" sz="2000" dirty="0">
                <a:latin typeface="Times New Roman" pitchFamily="18" charset="0"/>
                <a:ea typeface="Times New Roman"/>
                <a:cs typeface="Times New Roman" pitchFamily="18" charset="0"/>
              </a:rPr>
              <a:t>Abrasives are used as cutting tool in many non-traditional machining processes like AJM, USM and MAF </a:t>
            </a:r>
            <a:r>
              <a:rPr lang="en-US" sz="2000" dirty="0" smtClean="0">
                <a:latin typeface="Times New Roman" pitchFamily="18" charset="0"/>
                <a:ea typeface="Times New Roman"/>
                <a:cs typeface="Times New Roman" pitchFamily="18" charset="0"/>
              </a:rPr>
              <a:t>etc.</a:t>
            </a:r>
          </a:p>
          <a:p>
            <a:pPr marL="0" marR="0" indent="0" algn="just">
              <a:lnSpc>
                <a:spcPct val="200000"/>
              </a:lnSpc>
              <a:spcBef>
                <a:spcPts val="0"/>
              </a:spcBef>
              <a:spcAft>
                <a:spcPts val="1000"/>
              </a:spcAft>
              <a:buNone/>
            </a:pPr>
            <a:r>
              <a:rPr lang="en-US" sz="2000" dirty="0" smtClean="0">
                <a:latin typeface="Times New Roman" pitchFamily="18" charset="0"/>
                <a:ea typeface="Times New Roman"/>
                <a:cs typeface="Times New Roman" pitchFamily="18" charset="0"/>
              </a:rPr>
              <a:t>As </a:t>
            </a:r>
            <a:r>
              <a:rPr lang="en-US" sz="2000" dirty="0">
                <a:latin typeface="Times New Roman" pitchFamily="18" charset="0"/>
                <a:ea typeface="Times New Roman"/>
                <a:cs typeface="Times New Roman" pitchFamily="18" charset="0"/>
              </a:rPr>
              <a:t>written above many finishing process are used in these days but magnetic abrasive finishing is very useful for </a:t>
            </a:r>
            <a:r>
              <a:rPr lang="en-US" sz="2000" dirty="0" smtClean="0">
                <a:latin typeface="Times New Roman" pitchFamily="18" charset="0"/>
                <a:ea typeface="Times New Roman"/>
                <a:cs typeface="Times New Roman" pitchFamily="18" charset="0"/>
              </a:rPr>
              <a:t>finishing. Finishing </a:t>
            </a:r>
            <a:r>
              <a:rPr lang="en-US" sz="2000" dirty="0">
                <a:latin typeface="Times New Roman" pitchFamily="18" charset="0"/>
                <a:ea typeface="Times New Roman"/>
                <a:cs typeface="Times New Roman" pitchFamily="18" charset="0"/>
              </a:rPr>
              <a:t>by magnetic abrasives gives very good finishing surface. Magnetic abrasive finishing is very royal finishing process it used to finish heavy range of </a:t>
            </a:r>
            <a:r>
              <a:rPr lang="en-US" sz="2000" dirty="0" smtClean="0">
                <a:latin typeface="Times New Roman" pitchFamily="18" charset="0"/>
                <a:ea typeface="Times New Roman"/>
                <a:cs typeface="Times New Roman" pitchFamily="18" charset="0"/>
              </a:rPr>
              <a:t>materials. </a:t>
            </a:r>
            <a:r>
              <a:rPr lang="en-US" sz="2000" dirty="0">
                <a:latin typeface="Times New Roman" pitchFamily="18" charset="0"/>
                <a:ea typeface="Times New Roman"/>
                <a:cs typeface="Times New Roman" pitchFamily="18" charset="0"/>
              </a:rPr>
              <a:t>MAF is used for finishing of internal or external as well as flat surface of magnetic as well as </a:t>
            </a:r>
            <a:r>
              <a:rPr lang="en-US" sz="2000" dirty="0" smtClean="0">
                <a:latin typeface="Times New Roman" pitchFamily="18" charset="0"/>
                <a:ea typeface="Times New Roman"/>
                <a:cs typeface="Times New Roman" pitchFamily="18" charset="0"/>
              </a:rPr>
              <a:t>non-magnetic materials</a:t>
            </a:r>
            <a:r>
              <a:rPr lang="en-US" sz="2000" dirty="0">
                <a:latin typeface="Times New Roman" pitchFamily="18" charset="0"/>
                <a:ea typeface="Times New Roman"/>
                <a:cs typeface="Times New Roman" pitchFamily="18" charset="0"/>
              </a:rPr>
              <a:t>.</a:t>
            </a:r>
          </a:p>
          <a:p>
            <a:pPr marL="0" indent="0" algn="just">
              <a:buNone/>
            </a:pPr>
            <a:r>
              <a:rPr lang="en-US" sz="2000" dirty="0">
                <a:latin typeface="Times New Roman" pitchFamily="18" charset="0"/>
                <a:ea typeface="Times New Roman"/>
                <a:cs typeface="Times New Roman" pitchFamily="18" charset="0"/>
              </a:rPr>
              <a:t> </a:t>
            </a:r>
            <a:endParaRPr lang="en-US" sz="2000" dirty="0" smtClean="0">
              <a:latin typeface="Times New Roman" pitchFamily="18" charset="0"/>
              <a:ea typeface="Times New Roman"/>
              <a:cs typeface="Times New Roman" pitchFamily="18" charset="0"/>
            </a:endParaRPr>
          </a:p>
          <a:p>
            <a:pPr marL="0" indent="0" algn="just">
              <a:buNone/>
            </a:pPr>
            <a:endParaRPr lang="en-US" sz="2000" dirty="0">
              <a:latin typeface="Times New Roman" pitchFamily="18" charset="0"/>
              <a:cs typeface="Times New Roman" pitchFamily="18" charset="0"/>
            </a:endParaRPr>
          </a:p>
        </p:txBody>
      </p:sp>
    </p:spTree>
    <p:extLst>
      <p:ext uri="{BB962C8B-B14F-4D97-AF65-F5344CB8AC3E}">
        <p14:creationId xmlns="" xmlns:p14="http://schemas.microsoft.com/office/powerpoint/2010/main" val="97627389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1324708" y="633046"/>
            <a:ext cx="8944707" cy="2246769"/>
          </a:xfrm>
          <a:prstGeom prst="rect">
            <a:avLst/>
          </a:prstGeom>
        </p:spPr>
        <p:txBody>
          <a:bodyPr wrap="square">
            <a:spAutoFit/>
          </a:bodyPr>
          <a:lstStyle/>
          <a:p>
            <a:pPr algn="just"/>
            <a:r>
              <a:rPr lang="en-US" sz="2000" dirty="0" smtClean="0">
                <a:latin typeface="Times New Roman" pitchFamily="18" charset="0"/>
                <a:cs typeface="Times New Roman" pitchFamily="18" charset="0"/>
              </a:rPr>
              <a:t>MAF </a:t>
            </a:r>
            <a:r>
              <a:rPr lang="en-US" sz="2000" dirty="0">
                <a:latin typeface="Times New Roman" pitchFamily="18" charset="0"/>
                <a:cs typeface="Times New Roman" pitchFamily="18" charset="0"/>
              </a:rPr>
              <a:t>(Magnetic Abrasive Finishing)-: Finishing process in which magnetic abrasives are </a:t>
            </a:r>
            <a:r>
              <a:rPr lang="en-US" sz="2000" dirty="0" smtClean="0">
                <a:latin typeface="Times New Roman" pitchFamily="18" charset="0"/>
                <a:cs typeface="Times New Roman" pitchFamily="18" charset="0"/>
              </a:rPr>
              <a:t>  used </a:t>
            </a:r>
            <a:r>
              <a:rPr lang="en-US" sz="2000" dirty="0">
                <a:latin typeface="Times New Roman" pitchFamily="18" charset="0"/>
                <a:cs typeface="Times New Roman" pitchFamily="18" charset="0"/>
              </a:rPr>
              <a:t>to finish the material under the effect of applied magnetic field.</a:t>
            </a:r>
          </a:p>
          <a:p>
            <a:pPr algn="just"/>
            <a:r>
              <a:rPr lang="en-US" sz="2000" dirty="0">
                <a:latin typeface="Times New Roman" pitchFamily="18" charset="0"/>
                <a:cs typeface="Times New Roman" pitchFamily="18" charset="0"/>
              </a:rPr>
              <a:t> It is of following three types-:</a:t>
            </a:r>
          </a:p>
          <a:p>
            <a:pPr algn="just"/>
            <a:r>
              <a:rPr lang="en-US" sz="2000" dirty="0">
                <a:latin typeface="Times New Roman" pitchFamily="18" charset="0"/>
                <a:cs typeface="Times New Roman" pitchFamily="18" charset="0"/>
              </a:rPr>
              <a:t>I.	External finishing </a:t>
            </a:r>
          </a:p>
          <a:p>
            <a:pPr algn="just"/>
            <a:r>
              <a:rPr lang="en-US" sz="2000" dirty="0">
                <a:latin typeface="Times New Roman" pitchFamily="18" charset="0"/>
                <a:cs typeface="Times New Roman" pitchFamily="18" charset="0"/>
              </a:rPr>
              <a:t>II.	Internal finishing </a:t>
            </a:r>
          </a:p>
          <a:p>
            <a:pPr marL="514350" indent="-514350" algn="just">
              <a:buAutoNum type="romanUcPeriod" startAt="3"/>
            </a:pPr>
            <a:r>
              <a:rPr lang="en-US" sz="2000" dirty="0" smtClean="0">
                <a:latin typeface="Times New Roman" pitchFamily="18" charset="0"/>
                <a:cs typeface="Times New Roman" pitchFamily="18" charset="0"/>
              </a:rPr>
              <a:t>Plane finishing</a:t>
            </a:r>
          </a:p>
          <a:p>
            <a:pPr algn="just"/>
            <a:r>
              <a:rPr lang="en-US" sz="2000" dirty="0">
                <a:latin typeface="Times New Roman" pitchFamily="18" charset="0"/>
                <a:cs typeface="Times New Roman" pitchFamily="18" charset="0"/>
              </a:rPr>
              <a:t>	</a:t>
            </a:r>
            <a:r>
              <a:rPr lang="en-US" sz="2000" b="1" dirty="0">
                <a:latin typeface="Times New Roman" pitchFamily="18" charset="0"/>
                <a:cs typeface="Times New Roman" pitchFamily="18" charset="0"/>
              </a:rPr>
              <a:t>External finishing  </a:t>
            </a:r>
          </a:p>
        </p:txBody>
      </p:sp>
      <p:sp>
        <p:nvSpPr>
          <p:cNvPr id="5" name="Rectangle 4"/>
          <p:cNvSpPr/>
          <p:nvPr/>
        </p:nvSpPr>
        <p:spPr>
          <a:xfrm>
            <a:off x="3085652" y="5661234"/>
            <a:ext cx="7229341" cy="369332"/>
          </a:xfrm>
          <a:prstGeom prst="rect">
            <a:avLst/>
          </a:prstGeom>
        </p:spPr>
        <p:txBody>
          <a:bodyPr wrap="square">
            <a:spAutoFit/>
          </a:bodyPr>
          <a:lstStyle/>
          <a:p>
            <a:r>
              <a:rPr lang="en-US" dirty="0">
                <a:latin typeface="Times New Roman" pitchFamily="18" charset="0"/>
                <a:cs typeface="Times New Roman" pitchFamily="18" charset="0"/>
              </a:rPr>
              <a:t>Figure 1:  Schematic diagram of External MAF</a:t>
            </a:r>
          </a:p>
        </p:txBody>
      </p:sp>
      <p:pic>
        <p:nvPicPr>
          <p:cNvPr id="2" name="Picture 1"/>
          <p:cNvPicPr>
            <a:picLocks noChangeAspect="1"/>
          </p:cNvPicPr>
          <p:nvPr/>
        </p:nvPicPr>
        <p:blipFill>
          <a:blip r:embed="rId2"/>
          <a:stretch>
            <a:fillRect/>
          </a:stretch>
        </p:blipFill>
        <p:spPr>
          <a:xfrm>
            <a:off x="2658517" y="2961564"/>
            <a:ext cx="4962355" cy="2770496"/>
          </a:xfrm>
          <a:prstGeom prst="rect">
            <a:avLst/>
          </a:prstGeom>
        </p:spPr>
      </p:pic>
    </p:spTree>
    <p:extLst>
      <p:ext uri="{BB962C8B-B14F-4D97-AF65-F5344CB8AC3E}">
        <p14:creationId xmlns="" xmlns:p14="http://schemas.microsoft.com/office/powerpoint/2010/main" val="11856640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40211" y="160420"/>
            <a:ext cx="9959284" cy="1834268"/>
          </a:xfrm>
        </p:spPr>
        <p:txBody>
          <a:bodyPr>
            <a:noAutofit/>
          </a:bodyPr>
          <a:lstStyle/>
          <a:p>
            <a:pPr algn="l"/>
            <a:r>
              <a:rPr lang="en-US" sz="3600" dirty="0" smtClean="0">
                <a:latin typeface="Times New Roman" pitchFamily="18" charset="0"/>
                <a:cs typeface="Times New Roman" pitchFamily="18" charset="0"/>
              </a:rPr>
              <a:t>MAGNETIC ABRASIVE PREPARATION IS DONE BY FOLLOWING METHODS</a:t>
            </a:r>
            <a:r>
              <a:rPr lang="en-US" sz="3600" dirty="0" smtClean="0"/>
              <a:t/>
            </a:r>
            <a:br>
              <a:rPr lang="en-US" sz="3600" dirty="0" smtClean="0"/>
            </a:br>
            <a:endParaRPr lang="en-US" sz="3600" dirty="0"/>
          </a:p>
        </p:txBody>
      </p:sp>
      <p:sp>
        <p:nvSpPr>
          <p:cNvPr id="3" name="Content Placeholder 2"/>
          <p:cNvSpPr>
            <a:spLocks noGrp="1"/>
          </p:cNvSpPr>
          <p:nvPr>
            <p:ph idx="1"/>
          </p:nvPr>
        </p:nvSpPr>
        <p:spPr>
          <a:xfrm>
            <a:off x="2142403" y="1835126"/>
            <a:ext cx="8915400" cy="3515898"/>
          </a:xfrm>
        </p:spPr>
        <p:txBody>
          <a:bodyPr>
            <a:normAutofit/>
          </a:bodyPr>
          <a:lstStyle/>
          <a:p>
            <a:pPr>
              <a:lnSpc>
                <a:spcPct val="150000"/>
              </a:lnSpc>
            </a:pPr>
            <a:r>
              <a:rPr lang="en-US" sz="2000" dirty="0">
                <a:latin typeface="Times New Roman" pitchFamily="18" charset="0"/>
                <a:cs typeface="Times New Roman" pitchFamily="18" charset="0"/>
              </a:rPr>
              <a:t>Mechanical </a:t>
            </a:r>
            <a:r>
              <a:rPr lang="en-US" sz="2000" dirty="0" smtClean="0">
                <a:latin typeface="Times New Roman" pitchFamily="18" charset="0"/>
                <a:cs typeface="Times New Roman" pitchFamily="18" charset="0"/>
              </a:rPr>
              <a:t>alloying</a:t>
            </a:r>
          </a:p>
          <a:p>
            <a:pPr>
              <a:lnSpc>
                <a:spcPct val="150000"/>
              </a:lnSpc>
            </a:pPr>
            <a:r>
              <a:rPr lang="en-US" sz="2000" dirty="0">
                <a:latin typeface="Times New Roman"/>
                <a:ea typeface="Times New Roman"/>
              </a:rPr>
              <a:t>Adhesive </a:t>
            </a:r>
            <a:r>
              <a:rPr lang="en-US" sz="2000" dirty="0" smtClean="0">
                <a:latin typeface="Times New Roman"/>
                <a:ea typeface="Times New Roman"/>
              </a:rPr>
              <a:t>based</a:t>
            </a:r>
          </a:p>
          <a:p>
            <a:pPr>
              <a:lnSpc>
                <a:spcPct val="150000"/>
              </a:lnSpc>
            </a:pPr>
            <a:r>
              <a:rPr lang="en-US" sz="2000" dirty="0">
                <a:latin typeface="Times New Roman"/>
                <a:ea typeface="Times New Roman"/>
              </a:rPr>
              <a:t>Plasma based magnetic </a:t>
            </a:r>
            <a:r>
              <a:rPr lang="en-US" sz="2000" dirty="0" smtClean="0">
                <a:latin typeface="Times New Roman"/>
                <a:ea typeface="Times New Roman"/>
              </a:rPr>
              <a:t>abrasives</a:t>
            </a:r>
          </a:p>
          <a:p>
            <a:pPr>
              <a:lnSpc>
                <a:spcPct val="150000"/>
              </a:lnSpc>
            </a:pPr>
            <a:r>
              <a:rPr lang="en-US" sz="2000" dirty="0">
                <a:latin typeface="Times New Roman"/>
                <a:ea typeface="Times New Roman"/>
              </a:rPr>
              <a:t>Loosely bonded magnetic </a:t>
            </a:r>
            <a:r>
              <a:rPr lang="en-US" sz="2000" dirty="0" smtClean="0">
                <a:latin typeface="Times New Roman"/>
                <a:ea typeface="Times New Roman"/>
              </a:rPr>
              <a:t>abrasives</a:t>
            </a:r>
          </a:p>
          <a:p>
            <a:pPr>
              <a:lnSpc>
                <a:spcPct val="150000"/>
              </a:lnSpc>
            </a:pPr>
            <a:r>
              <a:rPr lang="en-US" sz="2000" dirty="0">
                <a:latin typeface="Times New Roman"/>
                <a:ea typeface="Times New Roman"/>
              </a:rPr>
              <a:t>Sintered magnetic abrasives </a:t>
            </a:r>
            <a:r>
              <a:rPr lang="en-US" sz="2000" dirty="0">
                <a:latin typeface="Times New Roman" pitchFamily="18" charset="0"/>
                <a:cs typeface="Times New Roman" pitchFamily="18" charset="0"/>
              </a:rPr>
              <a:t>	    </a:t>
            </a:r>
          </a:p>
          <a:p>
            <a:pPr marL="0" indent="0">
              <a:lnSpc>
                <a:spcPct val="150000"/>
              </a:lnSpc>
              <a:buNone/>
            </a:pPr>
            <a:endParaRPr lang="en-US" sz="2000" dirty="0">
              <a:latin typeface="Times New Roman" pitchFamily="18" charset="0"/>
              <a:cs typeface="Times New Roman" pitchFamily="18" charset="0"/>
            </a:endParaRPr>
          </a:p>
          <a:p>
            <a:pPr>
              <a:lnSpc>
                <a:spcPct val="150000"/>
              </a:lnSpc>
            </a:pPr>
            <a:endParaRPr lang="en-US" sz="2000" dirty="0"/>
          </a:p>
        </p:txBody>
      </p:sp>
    </p:spTree>
    <p:extLst>
      <p:ext uri="{BB962C8B-B14F-4D97-AF65-F5344CB8AC3E}">
        <p14:creationId xmlns="" xmlns:p14="http://schemas.microsoft.com/office/powerpoint/2010/main" val="33247365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538" y="656195"/>
            <a:ext cx="8911687" cy="1024386"/>
          </a:xfrm>
        </p:spPr>
        <p:txBody>
          <a:bodyPr>
            <a:normAutofit fontScale="90000"/>
          </a:bodyPr>
          <a:lstStyle/>
          <a:p>
            <a:r>
              <a:rPr lang="en-US" sz="4000" dirty="0" smtClean="0">
                <a:latin typeface="Times New Roman" pitchFamily="18" charset="0"/>
                <a:cs typeface="Times New Roman" pitchFamily="18" charset="0"/>
              </a:rPr>
              <a:t>SINTERING</a:t>
            </a:r>
            <a:r>
              <a:rPr lang="en-US" sz="4000" dirty="0" smtClean="0"/>
              <a:t> </a:t>
            </a:r>
            <a:r>
              <a:rPr lang="en-US" sz="4000" dirty="0" smtClean="0">
                <a:latin typeface="Times New Roman" pitchFamily="18" charset="0"/>
                <a:cs typeface="Times New Roman" pitchFamily="18" charset="0"/>
              </a:rPr>
              <a:t>PROCESS</a:t>
            </a:r>
            <a:r>
              <a:rPr lang="en-US" dirty="0" smtClean="0"/>
              <a:t/>
            </a:r>
            <a:br>
              <a:rPr lang="en-US" dirty="0" smtClean="0"/>
            </a:br>
            <a:endParaRPr lang="en-US" dirty="0"/>
          </a:p>
        </p:txBody>
      </p:sp>
      <p:sp>
        <p:nvSpPr>
          <p:cNvPr id="3" name="Content Placeholder 2"/>
          <p:cNvSpPr>
            <a:spLocks noGrp="1"/>
          </p:cNvSpPr>
          <p:nvPr>
            <p:ph idx="1"/>
          </p:nvPr>
        </p:nvSpPr>
        <p:spPr>
          <a:xfrm>
            <a:off x="1057479" y="1289091"/>
            <a:ext cx="9411230" cy="4091802"/>
          </a:xfrm>
        </p:spPr>
        <p:txBody>
          <a:bodyPr>
            <a:normAutofit/>
          </a:bodyPr>
          <a:lstStyle/>
          <a:p>
            <a:pPr algn="just"/>
            <a:r>
              <a:rPr lang="en-US" sz="2000" dirty="0">
                <a:latin typeface="Times New Roman" pitchFamily="18" charset="0"/>
                <a:cs typeface="Times New Roman" pitchFamily="18" charset="0"/>
              </a:rPr>
              <a:t>Sintering is the process by which metal powder compacts </a:t>
            </a:r>
            <a:r>
              <a:rPr lang="en-US" sz="2000" dirty="0" smtClean="0">
                <a:latin typeface="Times New Roman" pitchFamily="18" charset="0"/>
                <a:cs typeface="Times New Roman" pitchFamily="18" charset="0"/>
              </a:rPr>
              <a:t> </a:t>
            </a:r>
            <a:r>
              <a:rPr lang="en-US" sz="2000" dirty="0">
                <a:latin typeface="Times New Roman" pitchFamily="18" charset="0"/>
                <a:cs typeface="Times New Roman" pitchFamily="18" charset="0"/>
              </a:rPr>
              <a:t>are transformed into coherent solids </a:t>
            </a:r>
            <a:r>
              <a:rPr lang="en-US" sz="2000" dirty="0" smtClean="0">
                <a:latin typeface="Times New Roman" pitchFamily="18" charset="0"/>
                <a:cs typeface="Times New Roman" pitchFamily="18" charset="0"/>
              </a:rPr>
              <a:t>at temperatures </a:t>
            </a:r>
            <a:r>
              <a:rPr lang="en-US" sz="2000" dirty="0">
                <a:latin typeface="Times New Roman" pitchFamily="18" charset="0"/>
                <a:cs typeface="Times New Roman" pitchFamily="18" charset="0"/>
              </a:rPr>
              <a:t>below their melting point. </a:t>
            </a:r>
            <a:r>
              <a:rPr lang="en-US" sz="2000" dirty="0" smtClean="0">
                <a:latin typeface="Times New Roman" pitchFamily="18" charset="0"/>
                <a:cs typeface="Times New Roman" pitchFamily="18" charset="0"/>
              </a:rPr>
              <a:t>During sintering</a:t>
            </a:r>
            <a:r>
              <a:rPr lang="en-US" sz="2000" dirty="0">
                <a:latin typeface="Times New Roman" pitchFamily="18" charset="0"/>
                <a:cs typeface="Times New Roman" pitchFamily="18" charset="0"/>
              </a:rPr>
              <a:t>, </a:t>
            </a:r>
            <a:r>
              <a:rPr lang="en-US" sz="2000" dirty="0" smtClean="0">
                <a:latin typeface="Times New Roman" pitchFamily="18" charset="0"/>
                <a:cs typeface="Times New Roman" pitchFamily="18" charset="0"/>
              </a:rPr>
              <a:t>the powder </a:t>
            </a:r>
            <a:r>
              <a:rPr lang="en-US" sz="2000" dirty="0">
                <a:latin typeface="Times New Roman" pitchFamily="18" charset="0"/>
                <a:cs typeface="Times New Roman" pitchFamily="18" charset="0"/>
              </a:rPr>
              <a:t>particles are bonded together by diffusion and </a:t>
            </a:r>
            <a:r>
              <a:rPr lang="en-US" sz="2000" dirty="0" smtClean="0">
                <a:latin typeface="Times New Roman" pitchFamily="18" charset="0"/>
                <a:cs typeface="Times New Roman" pitchFamily="18" charset="0"/>
              </a:rPr>
              <a:t>other atomic </a:t>
            </a:r>
            <a:r>
              <a:rPr lang="en-US" sz="2000" dirty="0">
                <a:latin typeface="Times New Roman" pitchFamily="18" charset="0"/>
                <a:cs typeface="Times New Roman" pitchFamily="18" charset="0"/>
              </a:rPr>
              <a:t>transport mechanisms, and the resulting </a:t>
            </a:r>
            <a:r>
              <a:rPr lang="en-US" sz="2000" dirty="0" smtClean="0">
                <a:latin typeface="Times New Roman" pitchFamily="18" charset="0"/>
                <a:cs typeface="Times New Roman" pitchFamily="18" charset="0"/>
              </a:rPr>
              <a:t>some what porous </a:t>
            </a:r>
            <a:r>
              <a:rPr lang="en-US" sz="2000" dirty="0">
                <a:latin typeface="Times New Roman" pitchFamily="18" charset="0"/>
                <a:cs typeface="Times New Roman" pitchFamily="18" charset="0"/>
              </a:rPr>
              <a:t>body acquires a certain mechanical strength</a:t>
            </a:r>
            <a:r>
              <a:rPr lang="en-US" sz="2000" dirty="0"/>
              <a:t>.</a:t>
            </a:r>
          </a:p>
        </p:txBody>
      </p:sp>
      <p:pic>
        <p:nvPicPr>
          <p:cNvPr id="3074" name="Picture 2" descr="C:\Users\dhillon\Desktop\Untitled.pn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3086850" y="2996674"/>
            <a:ext cx="5597375" cy="2446985"/>
          </a:xfrm>
          <a:prstGeom prst="rect">
            <a:avLst/>
          </a:prstGeom>
          <a:noFill/>
          <a:extLst>
            <a:ext uri="{909E8E84-426E-40DD-AFC4-6F175D3DCCD1}">
              <a14:hiddenFill xmlns="" xmlns:a14="http://schemas.microsoft.com/office/drawing/2010/main">
                <a:solidFill>
                  <a:srgbClr val="FFFFFF"/>
                </a:solidFill>
              </a14:hiddenFill>
            </a:ext>
          </a:extLst>
        </p:spPr>
      </p:pic>
      <p:sp>
        <p:nvSpPr>
          <p:cNvPr id="4" name="Rectangle 3"/>
          <p:cNvSpPr/>
          <p:nvPr/>
        </p:nvSpPr>
        <p:spPr>
          <a:xfrm rot="10800000" flipV="1">
            <a:off x="3488673" y="5443659"/>
            <a:ext cx="5962919" cy="646331"/>
          </a:xfrm>
          <a:prstGeom prst="rect">
            <a:avLst/>
          </a:prstGeom>
        </p:spPr>
        <p:txBody>
          <a:bodyPr wrap="square">
            <a:spAutoFit/>
          </a:bodyPr>
          <a:lstStyle/>
          <a:p>
            <a:r>
              <a:rPr lang="en-US" dirty="0" smtClean="0">
                <a:latin typeface="Times New Roman"/>
              </a:rPr>
              <a:t>Figure 2:  </a:t>
            </a:r>
            <a:r>
              <a:rPr lang="en-US" dirty="0">
                <a:latin typeface="Times New Roman"/>
              </a:rPr>
              <a:t>Early (a) and late (b) stage of </a:t>
            </a:r>
            <a:r>
              <a:rPr lang="en-US" dirty="0" smtClean="0">
                <a:latin typeface="Times New Roman"/>
              </a:rPr>
              <a:t>sintering </a:t>
            </a:r>
          </a:p>
          <a:p>
            <a:r>
              <a:rPr lang="en-US" dirty="0" smtClean="0">
                <a:latin typeface="Times New Roman"/>
              </a:rPr>
              <a:t>Figure reference: (Basic mechanisms of sintering)</a:t>
            </a:r>
            <a:endParaRPr lang="en-US" dirty="0"/>
          </a:p>
        </p:txBody>
      </p:sp>
    </p:spTree>
    <p:extLst>
      <p:ext uri="{BB962C8B-B14F-4D97-AF65-F5344CB8AC3E}">
        <p14:creationId xmlns="" xmlns:p14="http://schemas.microsoft.com/office/powerpoint/2010/main" val="30072195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a:ea typeface="Times New Roman"/>
              </a:rPr>
              <a:t>GAPS IN EXISTING STUDY</a:t>
            </a:r>
            <a:endParaRPr lang="en-US" dirty="0"/>
          </a:p>
        </p:txBody>
      </p:sp>
      <p:sp>
        <p:nvSpPr>
          <p:cNvPr id="3" name="Content Placeholder 2"/>
          <p:cNvSpPr>
            <a:spLocks noGrp="1"/>
          </p:cNvSpPr>
          <p:nvPr>
            <p:ph idx="1"/>
          </p:nvPr>
        </p:nvSpPr>
        <p:spPr>
          <a:xfrm>
            <a:off x="1559169" y="1606062"/>
            <a:ext cx="8721969" cy="4396153"/>
          </a:xfrm>
        </p:spPr>
        <p:txBody>
          <a:bodyPr>
            <a:normAutofit/>
          </a:bodyPr>
          <a:lstStyle/>
          <a:p>
            <a:pPr algn="just">
              <a:lnSpc>
                <a:spcPct val="200000"/>
              </a:lnSpc>
              <a:spcBef>
                <a:spcPts val="0"/>
              </a:spcBef>
              <a:spcAft>
                <a:spcPts val="1000"/>
              </a:spcAft>
              <a:tabLst>
                <a:tab pos="4349750" algn="l"/>
              </a:tabLst>
            </a:pPr>
            <a:r>
              <a:rPr lang="en-US" sz="2000" dirty="0">
                <a:latin typeface="Times New Roman" pitchFamily="18" charset="0"/>
                <a:ea typeface="Times New Roman"/>
                <a:cs typeface="Times New Roman" pitchFamily="18" charset="0"/>
              </a:rPr>
              <a:t>Detail about preparation of magnetic abrasive is missing in the </a:t>
            </a:r>
            <a:r>
              <a:rPr lang="en-US" sz="2000" dirty="0" smtClean="0">
                <a:latin typeface="Times New Roman" pitchFamily="18" charset="0"/>
                <a:ea typeface="Times New Roman"/>
                <a:cs typeface="Times New Roman" pitchFamily="18" charset="0"/>
              </a:rPr>
              <a:t>literature.</a:t>
            </a:r>
          </a:p>
          <a:p>
            <a:pPr algn="just">
              <a:lnSpc>
                <a:spcPct val="200000"/>
              </a:lnSpc>
              <a:spcBef>
                <a:spcPts val="0"/>
              </a:spcBef>
              <a:spcAft>
                <a:spcPts val="1000"/>
              </a:spcAft>
              <a:tabLst>
                <a:tab pos="4349750" algn="l"/>
              </a:tabLst>
            </a:pPr>
            <a:r>
              <a:rPr lang="en-US" sz="2000" dirty="0" smtClean="0">
                <a:latin typeface="Times New Roman" pitchFamily="18" charset="0"/>
                <a:ea typeface="Times New Roman"/>
                <a:cs typeface="Times New Roman" pitchFamily="18" charset="0"/>
              </a:rPr>
              <a:t>Properties </a:t>
            </a:r>
            <a:r>
              <a:rPr lang="en-US" sz="2000" dirty="0">
                <a:latin typeface="Times New Roman" pitchFamily="18" charset="0"/>
                <a:ea typeface="Times New Roman"/>
                <a:cs typeface="Times New Roman" pitchFamily="18" charset="0"/>
              </a:rPr>
              <a:t>of magnetic abrasives, like magnetic strength and cutting performance are not adequately </a:t>
            </a:r>
            <a:r>
              <a:rPr lang="en-US" sz="2000" dirty="0" smtClean="0">
                <a:latin typeface="Times New Roman" pitchFamily="18" charset="0"/>
                <a:ea typeface="Times New Roman"/>
                <a:cs typeface="Times New Roman" pitchFamily="18" charset="0"/>
              </a:rPr>
              <a:t>available.</a:t>
            </a:r>
          </a:p>
          <a:p>
            <a:pPr algn="just">
              <a:lnSpc>
                <a:spcPct val="200000"/>
              </a:lnSpc>
              <a:spcBef>
                <a:spcPts val="0"/>
              </a:spcBef>
              <a:spcAft>
                <a:spcPts val="1000"/>
              </a:spcAft>
              <a:tabLst>
                <a:tab pos="4349750" algn="l"/>
              </a:tabLst>
            </a:pPr>
            <a:r>
              <a:rPr lang="en-US" sz="2000" dirty="0" smtClean="0">
                <a:latin typeface="Times New Roman" pitchFamily="18" charset="0"/>
                <a:ea typeface="Times New Roman"/>
                <a:cs typeface="Times New Roman" pitchFamily="18" charset="0"/>
              </a:rPr>
              <a:t>Comparison  </a:t>
            </a:r>
            <a:r>
              <a:rPr lang="en-US" sz="2000" dirty="0">
                <a:latin typeface="Times New Roman" pitchFamily="18" charset="0"/>
                <a:ea typeface="Times New Roman"/>
                <a:cs typeface="Times New Roman" pitchFamily="18" charset="0"/>
              </a:rPr>
              <a:t>of various types of abrasives has not been undertaken for choosing a   particular magnetic abrasive for a given work  material.</a:t>
            </a:r>
          </a:p>
          <a:p>
            <a:pPr algn="just">
              <a:lnSpc>
                <a:spcPct val="200000"/>
              </a:lnSpc>
              <a:spcBef>
                <a:spcPts val="0"/>
              </a:spcBef>
              <a:spcAft>
                <a:spcPts val="1000"/>
              </a:spcAft>
              <a:tabLst>
                <a:tab pos="4349750" algn="l"/>
              </a:tabLst>
            </a:pPr>
            <a:endParaRPr lang="en-US" sz="2000" dirty="0">
              <a:latin typeface="Times New Roman" pitchFamily="18" charset="0"/>
              <a:ea typeface="Times New Roman"/>
              <a:cs typeface="Times New Roman" pitchFamily="18" charset="0"/>
            </a:endParaRPr>
          </a:p>
          <a:p>
            <a:pPr marL="0" indent="0" algn="just">
              <a:lnSpc>
                <a:spcPct val="200000"/>
              </a:lnSpc>
              <a:spcBef>
                <a:spcPts val="0"/>
              </a:spcBef>
              <a:spcAft>
                <a:spcPts val="1000"/>
              </a:spcAft>
              <a:buNone/>
              <a:tabLst>
                <a:tab pos="4349750" algn="l"/>
              </a:tabLst>
            </a:pPr>
            <a:endParaRPr lang="en-US" sz="2000" dirty="0">
              <a:latin typeface="Times New Roman" pitchFamily="18" charset="0"/>
              <a:ea typeface="Times New Roman"/>
              <a:cs typeface="Times New Roman" pitchFamily="18" charset="0"/>
            </a:endParaRPr>
          </a:p>
          <a:p>
            <a:endParaRPr lang="en-US" sz="2000" dirty="0">
              <a:latin typeface="Times New Roman" pitchFamily="18" charset="0"/>
              <a:cs typeface="Times New Roman" pitchFamily="18" charset="0"/>
            </a:endParaRPr>
          </a:p>
        </p:txBody>
      </p:sp>
    </p:spTree>
    <p:extLst>
      <p:ext uri="{BB962C8B-B14F-4D97-AF65-F5344CB8AC3E}">
        <p14:creationId xmlns="" xmlns:p14="http://schemas.microsoft.com/office/powerpoint/2010/main" val="203905076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3747" y="0"/>
            <a:ext cx="8911687" cy="1280890"/>
          </a:xfrm>
        </p:spPr>
        <p:txBody>
          <a:bodyPr/>
          <a:lstStyle/>
          <a:p>
            <a:r>
              <a:rPr lang="en-US" dirty="0" smtClean="0">
                <a:latin typeface="Times New Roman" pitchFamily="18" charset="0"/>
                <a:cs typeface="Times New Roman" pitchFamily="18" charset="0"/>
              </a:rPr>
              <a:t>OBJECTIVES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1629508" y="1195754"/>
            <a:ext cx="8944707" cy="4935415"/>
          </a:xfrm>
        </p:spPr>
        <p:txBody>
          <a:bodyPr>
            <a:noAutofit/>
          </a:bodyPr>
          <a:lstStyle/>
          <a:p>
            <a:pPr marL="0" indent="0">
              <a:buNone/>
            </a:pPr>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main objectives of current research work which are outlined </a:t>
            </a:r>
            <a:r>
              <a:rPr lang="en-US" sz="2400" dirty="0" smtClean="0">
                <a:latin typeface="Times New Roman" pitchFamily="18" charset="0"/>
                <a:cs typeface="Times New Roman" pitchFamily="18" charset="0"/>
              </a:rPr>
              <a:t>as follows</a:t>
            </a:r>
            <a:r>
              <a:rPr lang="en-US" sz="2400" dirty="0" smtClean="0"/>
              <a:t>:</a:t>
            </a:r>
          </a:p>
          <a:p>
            <a:pPr marL="0" indent="0" algn="just">
              <a:buNone/>
            </a:pPr>
            <a:endParaRPr lang="en-US" sz="2400" dirty="0" smtClean="0">
              <a:latin typeface="Times New Roman"/>
              <a:ea typeface="Times New Roman"/>
            </a:endParaRPr>
          </a:p>
          <a:p>
            <a:pPr algn="just"/>
            <a:r>
              <a:rPr lang="en-US" sz="2400" dirty="0" smtClean="0">
                <a:latin typeface="Times New Roman"/>
                <a:ea typeface="Times New Roman"/>
                <a:cs typeface="Times New Roman"/>
              </a:rPr>
              <a:t>To </a:t>
            </a:r>
            <a:r>
              <a:rPr lang="en-US" sz="2400" dirty="0">
                <a:latin typeface="Times New Roman"/>
                <a:ea typeface="Times New Roman"/>
                <a:cs typeface="Times New Roman"/>
              </a:rPr>
              <a:t>study the effect of following parameters on performance of magnetic </a:t>
            </a:r>
            <a:r>
              <a:rPr lang="en-US" sz="2400" dirty="0" smtClean="0">
                <a:latin typeface="Times New Roman"/>
                <a:ea typeface="Times New Roman"/>
                <a:cs typeface="Times New Roman"/>
              </a:rPr>
              <a:t>abrasives by use of  MAF(Magnetic Abrasive Finishing) process .</a:t>
            </a:r>
          </a:p>
          <a:p>
            <a:pPr lvl="1" algn="just">
              <a:buFont typeface="Arial" pitchFamily="34" charset="0"/>
              <a:buChar char="•"/>
            </a:pPr>
            <a:r>
              <a:rPr lang="en-US" sz="2400" dirty="0" smtClean="0">
                <a:latin typeface="Times New Roman"/>
                <a:ea typeface="Times New Roman"/>
              </a:rPr>
              <a:t>Ratio </a:t>
            </a:r>
            <a:r>
              <a:rPr lang="en-US" sz="2400" dirty="0">
                <a:latin typeface="Times New Roman"/>
                <a:ea typeface="Times New Roman"/>
              </a:rPr>
              <a:t>of abrasive and ferromagnetic </a:t>
            </a:r>
            <a:r>
              <a:rPr lang="en-US" sz="2400" dirty="0" smtClean="0">
                <a:latin typeface="Times New Roman"/>
                <a:ea typeface="Times New Roman"/>
              </a:rPr>
              <a:t>powder.</a:t>
            </a:r>
            <a:r>
              <a:rPr lang="en-US" sz="2400" dirty="0" smtClean="0">
                <a:latin typeface="Calibri"/>
                <a:ea typeface="Times New Roman"/>
                <a:cs typeface="Times New Roman"/>
              </a:rPr>
              <a:t>    </a:t>
            </a:r>
          </a:p>
          <a:p>
            <a:pPr lvl="1" algn="just">
              <a:buFont typeface="Arial" pitchFamily="34" charset="0"/>
              <a:buChar char="•"/>
            </a:pPr>
            <a:r>
              <a:rPr lang="en-US" sz="2400" dirty="0" smtClean="0">
                <a:latin typeface="Times New Roman"/>
                <a:ea typeface="Times New Roman"/>
                <a:cs typeface="Times New Roman"/>
              </a:rPr>
              <a:t>Sintering time.</a:t>
            </a:r>
          </a:p>
          <a:p>
            <a:pPr lvl="1" algn="just">
              <a:buFont typeface="Arial" pitchFamily="34" charset="0"/>
              <a:buChar char="•"/>
            </a:pPr>
            <a:r>
              <a:rPr lang="en-US" sz="2400" dirty="0" smtClean="0">
                <a:latin typeface="Times New Roman" pitchFamily="18" charset="0"/>
                <a:cs typeface="Times New Roman" pitchFamily="18" charset="0"/>
              </a:rPr>
              <a:t>Compacting pressure.</a:t>
            </a:r>
          </a:p>
          <a:p>
            <a:pPr lvl="1" algn="just">
              <a:buFont typeface="Arial" pitchFamily="34" charset="0"/>
              <a:buChar char="•"/>
            </a:pPr>
            <a:r>
              <a:rPr lang="en-US" sz="2400" dirty="0" smtClean="0">
                <a:latin typeface="Times New Roman"/>
                <a:cs typeface="Times New Roman" pitchFamily="18" charset="0"/>
              </a:rPr>
              <a:t>To develop the empirical relation between input parameters and output parameters.</a:t>
            </a:r>
            <a:endParaRPr lang="en-US" sz="2400" dirty="0">
              <a:latin typeface="Times New Roman" pitchFamily="18" charset="0"/>
              <a:cs typeface="Times New Roman" pitchFamily="18" charset="0"/>
            </a:endParaRPr>
          </a:p>
          <a:p>
            <a:pPr marL="0" indent="0" algn="just">
              <a:lnSpc>
                <a:spcPct val="200000"/>
              </a:lnSpc>
              <a:spcBef>
                <a:spcPts val="0"/>
              </a:spcBef>
              <a:spcAft>
                <a:spcPts val="1000"/>
              </a:spcAft>
              <a:buNone/>
              <a:tabLst>
                <a:tab pos="4349750" algn="l"/>
              </a:tabLst>
            </a:pPr>
            <a:endParaRPr lang="en-US" sz="2400" dirty="0">
              <a:latin typeface="Calibri"/>
              <a:ea typeface="Times New Roman"/>
              <a:cs typeface="Times New Roman"/>
            </a:endParaRPr>
          </a:p>
          <a:p>
            <a:pPr>
              <a:buFont typeface="Arial" pitchFamily="34" charset="0"/>
              <a:buChar char="•"/>
            </a:pPr>
            <a:endParaRPr lang="en-US" sz="2400" dirty="0">
              <a:latin typeface="Calibri"/>
              <a:ea typeface="Times New Roman"/>
              <a:cs typeface="Times New Roman"/>
            </a:endParaRPr>
          </a:p>
          <a:p>
            <a:endParaRPr lang="en-US" sz="2400" dirty="0"/>
          </a:p>
          <a:p>
            <a:endParaRPr lang="en-US" sz="2400" dirty="0"/>
          </a:p>
          <a:p>
            <a:endParaRPr lang="en-US" sz="2400" dirty="0"/>
          </a:p>
          <a:p>
            <a:endParaRPr lang="en-US" sz="2400" dirty="0"/>
          </a:p>
        </p:txBody>
      </p:sp>
    </p:spTree>
    <p:extLst>
      <p:ext uri="{BB962C8B-B14F-4D97-AF65-F5344CB8AC3E}">
        <p14:creationId xmlns="" xmlns:p14="http://schemas.microsoft.com/office/powerpoint/2010/main" val="332943559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dirty="0" smtClean="0">
                <a:latin typeface="Times New Roman" pitchFamily="18" charset="0"/>
                <a:cs typeface="Times New Roman" pitchFamily="18" charset="0"/>
              </a:rPr>
              <a:t>METHODOLOGY</a:t>
            </a:r>
            <a:endParaRPr lang="en-US" dirty="0"/>
          </a:p>
        </p:txBody>
      </p:sp>
      <p:graphicFrame>
        <p:nvGraphicFramePr>
          <p:cNvPr id="7" name="Content Placeholder 3"/>
          <p:cNvGraphicFramePr>
            <a:graphicFrameLocks noGrp="1"/>
          </p:cNvGraphicFramePr>
          <p:nvPr>
            <p:ph idx="1"/>
            <p:extLst>
              <p:ext uri="{D42A27DB-BD31-4B8C-83A1-F6EECF244321}">
                <p14:modId xmlns="" xmlns:p14="http://schemas.microsoft.com/office/powerpoint/2010/main" val="1396528913"/>
              </p:ext>
            </p:extLst>
          </p:nvPr>
        </p:nvGraphicFramePr>
        <p:xfrm>
          <a:off x="1732548" y="1906074"/>
          <a:ext cx="8935453" cy="43144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1"/>
          <p:cNvSpPr>
            <a:spLocks noChangeArrowheads="1"/>
          </p:cNvSpPr>
          <p:nvPr/>
        </p:nvSpPr>
        <p:spPr bwMode="auto">
          <a:xfrm>
            <a:off x="2672367" y="1337104"/>
            <a:ext cx="891540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2332038" algn="l"/>
              </a:tabLst>
              <a:defRPr/>
            </a:pPr>
            <a:r>
              <a:rPr kumimoji="0" lang="en-US" sz="2400" b="0" i="0" u="none" strike="noStrike" kern="0" cap="none" spc="0" normalizeH="0" baseline="0" noProof="0" dirty="0" smtClean="0">
                <a:ln>
                  <a:noFill/>
                </a:ln>
                <a:solidFill>
                  <a:sysClr val="windowText" lastClr="000000"/>
                </a:solidFill>
                <a:effectLst/>
                <a:uLnTx/>
                <a:uFillTx/>
                <a:latin typeface="Times New Roman" pitchFamily="18" charset="0"/>
                <a:ea typeface="Calibri" pitchFamily="34" charset="0"/>
                <a:cs typeface="Times New Roman" pitchFamily="18" charset="0"/>
              </a:rPr>
              <a:t>The following steps are needed to evaluate this research.</a:t>
            </a:r>
            <a:endParaRPr kumimoji="0" lang="en-US" sz="3600" b="0" i="0" u="none" strike="noStrike" kern="0" cap="none" spc="0" normalizeH="0" baseline="0" noProof="0" dirty="0" smtClean="0">
              <a:ln>
                <a:noFill/>
              </a:ln>
              <a:solidFill>
                <a:sysClr val="windowText" lastClr="000000"/>
              </a:solidFill>
              <a:effectLst/>
              <a:uLnTx/>
              <a:uFillTx/>
              <a:latin typeface="Arial" pitchFamily="34" charset="0"/>
              <a:cs typeface="Arial" pitchFamily="34" charset="0"/>
            </a:endParaRPr>
          </a:p>
        </p:txBody>
      </p:sp>
    </p:spTree>
    <p:extLst>
      <p:ext uri="{BB962C8B-B14F-4D97-AF65-F5344CB8AC3E}">
        <p14:creationId xmlns="" xmlns:p14="http://schemas.microsoft.com/office/powerpoint/2010/main" val="24362171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12277" y="-145911"/>
            <a:ext cx="9226061" cy="1280890"/>
          </a:xfrm>
        </p:spPr>
        <p:txBody>
          <a:bodyPr>
            <a:normAutofit/>
          </a:bodyPr>
          <a:lstStyle/>
          <a:p>
            <a:pPr algn="just"/>
            <a:r>
              <a:rPr lang="en-US" sz="3600" dirty="0" smtClean="0">
                <a:latin typeface="Times New Roman" pitchFamily="18" charset="0"/>
                <a:cs typeface="Times New Roman" pitchFamily="18" charset="0"/>
              </a:rPr>
              <a:t>INPUT PARAMETERS FOR EXPERIMENTS</a:t>
            </a:r>
            <a:endParaRPr lang="en-US" sz="3600" dirty="0">
              <a:latin typeface="Times New Roman" pitchFamily="18" charset="0"/>
              <a:cs typeface="Times New Roman" pitchFamily="18" charset="0"/>
            </a:endParaRPr>
          </a:p>
        </p:txBody>
      </p:sp>
      <p:sp>
        <p:nvSpPr>
          <p:cNvPr id="3" name="Content Placeholder 2"/>
          <p:cNvSpPr>
            <a:spLocks noGrp="1"/>
          </p:cNvSpPr>
          <p:nvPr>
            <p:ph idx="1"/>
          </p:nvPr>
        </p:nvSpPr>
        <p:spPr>
          <a:xfrm>
            <a:off x="1430216" y="1371599"/>
            <a:ext cx="9179170" cy="5040923"/>
          </a:xfrm>
        </p:spPr>
        <p:txBody>
          <a:bodyPr>
            <a:normAutofit/>
          </a:bodyPr>
          <a:lstStyle/>
          <a:p>
            <a:pPr marL="0" indent="0" algn="just">
              <a:buNone/>
            </a:pPr>
            <a:r>
              <a:rPr lang="en-US" sz="2400" dirty="0" smtClean="0">
                <a:latin typeface="Times New Roman" pitchFamily="18" charset="0"/>
                <a:cs typeface="Times New Roman" pitchFamily="18" charset="0"/>
              </a:rPr>
              <a:t>Selection of input parameters is governed by the findings from literature and pilot experimentation.</a:t>
            </a:r>
          </a:p>
          <a:p>
            <a:pPr marL="0" indent="0" algn="just">
              <a:buNone/>
            </a:pPr>
            <a:endParaRPr lang="en-US" sz="2400" b="1" u="sng" dirty="0" smtClean="0">
              <a:latin typeface="Times New Roman" pitchFamily="18" charset="0"/>
              <a:cs typeface="Times New Roman" pitchFamily="18" charset="0"/>
            </a:endParaRPr>
          </a:p>
          <a:p>
            <a:pPr marL="0" indent="0" algn="just">
              <a:buNone/>
            </a:pPr>
            <a:r>
              <a:rPr lang="en-US" sz="2400" b="1" u="sng" dirty="0" smtClean="0">
                <a:latin typeface="Times New Roman" pitchFamily="18" charset="0"/>
                <a:cs typeface="Times New Roman" pitchFamily="18" charset="0"/>
              </a:rPr>
              <a:t>Abrasive Concentration</a:t>
            </a:r>
            <a:endParaRPr lang="en-US" sz="2400" dirty="0" smtClean="0">
              <a:latin typeface="Times New Roman" pitchFamily="18" charset="0"/>
              <a:cs typeface="Times New Roman" pitchFamily="18" charset="0"/>
            </a:endParaRPr>
          </a:p>
          <a:p>
            <a:pPr marL="0" indent="0" algn="just">
              <a:buNone/>
            </a:pPr>
            <a:r>
              <a:rPr lang="en-US" sz="2400" dirty="0" smtClean="0">
                <a:latin typeface="Times New Roman" pitchFamily="18" charset="0"/>
                <a:cs typeface="Times New Roman" pitchFamily="18" charset="0"/>
              </a:rPr>
              <a:t>Abrasive concentration may alter the finishing capacity of magnetic abrasives. Minimum concentration of abrasive in iron powder</a:t>
            </a:r>
            <a:r>
              <a:rPr lang="en-US" sz="2400" dirty="0">
                <a:solidFill>
                  <a:prstClr val="black">
                    <a:lumMod val="75000"/>
                    <a:lumOff val="25000"/>
                  </a:prstClr>
                </a:solidFill>
                <a:latin typeface="Times New Roman" pitchFamily="18" charset="0"/>
                <a:cs typeface="Times New Roman" pitchFamily="18" charset="0"/>
              </a:rPr>
              <a:t> </a:t>
            </a:r>
            <a:r>
              <a:rPr lang="en-US" sz="2400" dirty="0">
                <a:latin typeface="Times New Roman" pitchFamily="18" charset="0"/>
                <a:cs typeface="Times New Roman" pitchFamily="18" charset="0"/>
              </a:rPr>
              <a:t>was </a:t>
            </a:r>
            <a:r>
              <a:rPr lang="en-US" sz="2400" dirty="0" smtClean="0">
                <a:latin typeface="Times New Roman" pitchFamily="18" charset="0"/>
                <a:cs typeface="Times New Roman" pitchFamily="18" charset="0"/>
              </a:rPr>
              <a:t>mixes in such a way that at least every abrasives particles can attached with iron particles. In this present study concentration of abrasive in iron powder varies in five different levels ranging from 10 to 50 %. </a:t>
            </a:r>
            <a:endParaRPr lang="en-US" sz="2400" dirty="0">
              <a:latin typeface="Times New Roman" pitchFamily="18" charset="0"/>
              <a:cs typeface="Times New Roman" pitchFamily="18" charset="0"/>
            </a:endParaRPr>
          </a:p>
        </p:txBody>
      </p:sp>
    </p:spTree>
    <p:extLst>
      <p:ext uri="{BB962C8B-B14F-4D97-AF65-F5344CB8AC3E}">
        <p14:creationId xmlns="" xmlns:p14="http://schemas.microsoft.com/office/powerpoint/2010/main" val="399868669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465385" y="456897"/>
            <a:ext cx="9718386" cy="1280890"/>
          </a:xfrm>
        </p:spPr>
        <p:txBody>
          <a:bodyPr>
            <a:normAutofit/>
          </a:bodyPr>
          <a:lstStyle/>
          <a:p>
            <a:pPr algn="just"/>
            <a:r>
              <a:rPr lang="en-US" sz="3600" dirty="0" smtClean="0">
                <a:latin typeface="Times New Roman" pitchFamily="18" charset="0"/>
                <a:cs typeface="Times New Roman" pitchFamily="18" charset="0"/>
              </a:rPr>
              <a:t>INPUT PARAMETERS FOR EXPERIMENTS</a:t>
            </a:r>
            <a:endParaRPr lang="en-US" sz="3600" dirty="0">
              <a:latin typeface="Times New Roman" pitchFamily="18" charset="0"/>
              <a:cs typeface="Times New Roman" pitchFamily="18" charset="0"/>
            </a:endParaRPr>
          </a:p>
        </p:txBody>
      </p:sp>
      <p:sp>
        <p:nvSpPr>
          <p:cNvPr id="3" name="Content Placeholder 2"/>
          <p:cNvSpPr>
            <a:spLocks noGrp="1"/>
          </p:cNvSpPr>
          <p:nvPr>
            <p:ph idx="1"/>
          </p:nvPr>
        </p:nvSpPr>
        <p:spPr>
          <a:xfrm>
            <a:off x="1395664" y="1781908"/>
            <a:ext cx="9178551" cy="4129316"/>
          </a:xfrm>
        </p:spPr>
        <p:txBody>
          <a:bodyPr>
            <a:normAutofit/>
          </a:bodyPr>
          <a:lstStyle/>
          <a:p>
            <a:pPr marL="0" indent="0" algn="just">
              <a:buNone/>
            </a:pPr>
            <a:endParaRPr lang="en-US" sz="2400" b="1" u="sng" dirty="0" smtClean="0">
              <a:latin typeface="Times New Roman" pitchFamily="18" charset="0"/>
              <a:cs typeface="Times New Roman" pitchFamily="18" charset="0"/>
            </a:endParaRPr>
          </a:p>
          <a:p>
            <a:pPr marL="0" indent="0" algn="just">
              <a:buNone/>
            </a:pPr>
            <a:r>
              <a:rPr lang="en-US" sz="2400" b="1" u="sng" dirty="0" smtClean="0">
                <a:latin typeface="Times New Roman" pitchFamily="18" charset="0"/>
                <a:cs typeface="Times New Roman" pitchFamily="18" charset="0"/>
              </a:rPr>
              <a:t>Sintering time</a:t>
            </a:r>
          </a:p>
          <a:p>
            <a:pPr marL="0" indent="0" algn="just">
              <a:buNone/>
            </a:pPr>
            <a:r>
              <a:rPr lang="en-US" sz="2400" dirty="0" smtClean="0">
                <a:latin typeface="Times New Roman" pitchFamily="18" charset="0"/>
                <a:cs typeface="Times New Roman" pitchFamily="18" charset="0"/>
              </a:rPr>
              <a:t>Heating of materials for longer time changes mechanical properties of materials. As green compact is heated during sintering process so mechanical properties of sintered compact may varies with different heating times. In this present work sintering time was selected in five different levels from 15 to 60 min.   </a:t>
            </a:r>
            <a:endParaRPr lang="en-US" sz="2400" dirty="0">
              <a:latin typeface="Times New Roman" pitchFamily="18" charset="0"/>
              <a:cs typeface="Times New Roman" pitchFamily="18" charset="0"/>
            </a:endParaRPr>
          </a:p>
        </p:txBody>
      </p:sp>
    </p:spTree>
    <p:extLst>
      <p:ext uri="{BB962C8B-B14F-4D97-AF65-F5344CB8AC3E}">
        <p14:creationId xmlns="" xmlns:p14="http://schemas.microsoft.com/office/powerpoint/2010/main" val="11648534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629509" y="135441"/>
            <a:ext cx="9190892" cy="1280890"/>
          </a:xfrm>
        </p:spPr>
        <p:txBody>
          <a:bodyPr>
            <a:normAutofit/>
          </a:bodyPr>
          <a:lstStyle/>
          <a:p>
            <a:pPr algn="just"/>
            <a:r>
              <a:rPr lang="en-US" sz="3600" dirty="0" smtClean="0">
                <a:latin typeface="Times New Roman" pitchFamily="18" charset="0"/>
                <a:cs typeface="Times New Roman" pitchFamily="18" charset="0"/>
              </a:rPr>
              <a:t>INPUT PARAMETERS FOR EXPERIMENTS</a:t>
            </a:r>
            <a:endParaRPr lang="en-US" sz="3600" dirty="0">
              <a:latin typeface="Times New Roman" pitchFamily="18" charset="0"/>
              <a:cs typeface="Times New Roman" pitchFamily="18" charset="0"/>
            </a:endParaRPr>
          </a:p>
        </p:txBody>
      </p:sp>
      <p:sp>
        <p:nvSpPr>
          <p:cNvPr id="3" name="Content Placeholder 2"/>
          <p:cNvSpPr>
            <a:spLocks noGrp="1"/>
          </p:cNvSpPr>
          <p:nvPr>
            <p:ph idx="1"/>
          </p:nvPr>
        </p:nvSpPr>
        <p:spPr>
          <a:xfrm>
            <a:off x="1582615" y="1699846"/>
            <a:ext cx="8862647" cy="4540535"/>
          </a:xfrm>
        </p:spPr>
        <p:txBody>
          <a:bodyPr>
            <a:normAutofit/>
          </a:bodyPr>
          <a:lstStyle/>
          <a:p>
            <a:pPr marL="0" indent="0" algn="just">
              <a:buNone/>
            </a:pPr>
            <a:endParaRPr lang="en-US" sz="2400" b="1" u="sng" dirty="0" smtClean="0">
              <a:latin typeface="Times New Roman" pitchFamily="18" charset="0"/>
              <a:cs typeface="Times New Roman" pitchFamily="18" charset="0"/>
            </a:endParaRPr>
          </a:p>
          <a:p>
            <a:pPr marL="0" indent="0" algn="just">
              <a:buNone/>
            </a:pPr>
            <a:r>
              <a:rPr lang="en-US" sz="2400" b="1" u="sng" dirty="0" smtClean="0">
                <a:latin typeface="Times New Roman" pitchFamily="18" charset="0"/>
                <a:cs typeface="Times New Roman" pitchFamily="18" charset="0"/>
              </a:rPr>
              <a:t>Compacting pressure </a:t>
            </a:r>
          </a:p>
          <a:p>
            <a:pPr marL="0" indent="0" algn="just">
              <a:buNone/>
            </a:pPr>
            <a:r>
              <a:rPr lang="en-US" sz="2400" dirty="0">
                <a:latin typeface="Times New Roman" pitchFamily="18" charset="0"/>
                <a:cs typeface="Times New Roman" pitchFamily="18" charset="0"/>
              </a:rPr>
              <a:t> </a:t>
            </a:r>
            <a:r>
              <a:rPr lang="en-US" sz="2400" dirty="0" smtClean="0">
                <a:latin typeface="Times New Roman" pitchFamily="18" charset="0"/>
                <a:cs typeface="Times New Roman" pitchFamily="18" charset="0"/>
              </a:rPr>
              <a:t>As from pilot experimentation it has been clear that due to change in compacting pressure, height of green compact changes, which lead to change compact density known green density. So change in pressure may effect the performance of magnetic abrasives. In this present work pressure selected in five different levels ranged from 3.9 to 13.6 </a:t>
            </a:r>
            <a:r>
              <a:rPr lang="en-US" sz="2400" dirty="0">
                <a:latin typeface="Times New Roman" pitchFamily="18" charset="0"/>
                <a:cs typeface="Times New Roman" pitchFamily="18" charset="0"/>
              </a:rPr>
              <a:t>N/mm</a:t>
            </a:r>
            <a:r>
              <a:rPr lang="en-US" sz="2400" baseline="30000" dirty="0">
                <a:latin typeface="Times New Roman" pitchFamily="18" charset="0"/>
                <a:cs typeface="Times New Roman" pitchFamily="18" charset="0"/>
              </a:rPr>
              <a:t>2</a:t>
            </a:r>
            <a:r>
              <a:rPr lang="en-US" sz="2400" dirty="0" smtClean="0">
                <a:latin typeface="Times New Roman" pitchFamily="18" charset="0"/>
                <a:cs typeface="Times New Roman" pitchFamily="18" charset="0"/>
              </a:rPr>
              <a:t>. </a:t>
            </a:r>
            <a:endParaRPr lang="en-US" sz="2400" dirty="0">
              <a:latin typeface="Times New Roman" pitchFamily="18" charset="0"/>
              <a:cs typeface="Times New Roman" pitchFamily="18" charset="0"/>
            </a:endParaRPr>
          </a:p>
        </p:txBody>
      </p:sp>
    </p:spTree>
    <p:extLst>
      <p:ext uri="{BB962C8B-B14F-4D97-AF65-F5344CB8AC3E}">
        <p14:creationId xmlns="" xmlns:p14="http://schemas.microsoft.com/office/powerpoint/2010/main" val="134441119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2708" y="51902"/>
            <a:ext cx="10972800" cy="1143000"/>
          </a:xfrm>
        </p:spPr>
        <p:txBody>
          <a:bodyPr/>
          <a:lstStyle/>
          <a:p>
            <a:r>
              <a:rPr lang="en-US" dirty="0" smtClean="0">
                <a:latin typeface="Times New Roman" pitchFamily="18" charset="0"/>
                <a:cs typeface="Times New Roman" pitchFamily="18" charset="0"/>
              </a:rPr>
              <a:t>OUTPUT VARIABLES </a:t>
            </a:r>
            <a:endParaRPr lang="en-US" dirty="0">
              <a:latin typeface="Times New Roman" pitchFamily="18" charset="0"/>
              <a:cs typeface="Times New Roman" pitchFamily="18" charset="0"/>
            </a:endParaRPr>
          </a:p>
        </p:txBody>
      </p:sp>
      <p:sp>
        <p:nvSpPr>
          <p:cNvPr id="8" name="Content Placeholder 2"/>
          <p:cNvSpPr>
            <a:spLocks noGrp="1" noRot="1" noChangeAspect="1" noMove="1" noResize="1" noEditPoints="1" noAdjustHandles="1" noChangeArrowheads="1" noChangeShapeType="1" noTextEdit="1"/>
          </p:cNvSpPr>
          <p:nvPr/>
        </p:nvSpPr>
        <p:spPr>
          <a:xfrm>
            <a:off x="609600" y="1166019"/>
            <a:ext cx="10972800" cy="4525963"/>
          </a:xfrm>
          <a:prstGeom prst="rect">
            <a:avLst/>
          </a:prstGeom>
          <a:blipFill dpi="0" rotWithShape="1">
            <a:blip r:embed="rId2"/>
            <a:srcRect/>
            <a:stretch>
              <a:fillRect l="4000" t="3000" r="4000" b="-7000"/>
            </a:stretch>
          </a:blipFill>
        </p:spPr>
        <p:txBody>
          <a:bodyPr vert="horz" wrap="square"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a:noFill/>
              </a:rPr>
              <a:t> </a:t>
            </a:r>
          </a:p>
        </p:txBody>
      </p:sp>
    </p:spTree>
    <p:extLst>
      <p:ext uri="{BB962C8B-B14F-4D97-AF65-F5344CB8AC3E}">
        <p14:creationId xmlns="" xmlns:p14="http://schemas.microsoft.com/office/powerpoint/2010/main" val="335970293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74229" y="261307"/>
            <a:ext cx="8911687" cy="1280890"/>
          </a:xfrm>
        </p:spPr>
        <p:txBody>
          <a:bodyPr/>
          <a:lstStyle/>
          <a:p>
            <a:r>
              <a:rPr lang="en-US" dirty="0" smtClean="0">
                <a:latin typeface="Times New Roman" pitchFamily="18" charset="0"/>
                <a:cs typeface="Times New Roman" pitchFamily="18" charset="0"/>
              </a:rPr>
              <a:t>PARAMETERS</a:t>
            </a:r>
            <a:r>
              <a:rPr lang="en-US" dirty="0" smtClean="0"/>
              <a:t> </a:t>
            </a:r>
            <a:endParaRPr lang="en-US" dirty="0"/>
          </a:p>
        </p:txBody>
      </p:sp>
      <p:graphicFrame>
        <p:nvGraphicFramePr>
          <p:cNvPr id="4" name="Content Placeholder 3"/>
          <p:cNvGraphicFramePr>
            <a:graphicFrameLocks noGrp="1"/>
          </p:cNvGraphicFramePr>
          <p:nvPr>
            <p:ph idx="1"/>
            <p:extLst>
              <p:ext uri="{D42A27DB-BD31-4B8C-83A1-F6EECF244321}">
                <p14:modId xmlns="" xmlns:p14="http://schemas.microsoft.com/office/powerpoint/2010/main" val="4193309156"/>
              </p:ext>
            </p:extLst>
          </p:nvPr>
        </p:nvGraphicFramePr>
        <p:xfrm>
          <a:off x="2088045" y="1221357"/>
          <a:ext cx="8467660" cy="3659875"/>
        </p:xfrm>
        <a:graphic>
          <a:graphicData uri="http://schemas.openxmlformats.org/drawingml/2006/table">
            <a:tbl>
              <a:tblPr firstRow="1" bandRow="1">
                <a:tableStyleId>{5940675A-B579-460E-94D1-54222C63F5DA}</a:tableStyleId>
              </a:tblPr>
              <a:tblGrid>
                <a:gridCol w="2116915"/>
                <a:gridCol w="2116915"/>
                <a:gridCol w="2116915"/>
                <a:gridCol w="2116915"/>
              </a:tblGrid>
              <a:tr h="518615">
                <a:tc>
                  <a:txBody>
                    <a:bodyPr/>
                    <a:lstStyle/>
                    <a:p>
                      <a:r>
                        <a:rPr lang="en-US"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factors</a:t>
                      </a:r>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levels</a:t>
                      </a:r>
                      <a:endParaRPr lang="en-US" dirty="0">
                        <a:latin typeface="Times New Roman" pitchFamily="18" charset="0"/>
                        <a:cs typeface="Times New Roman" pitchFamily="18" charset="0"/>
                      </a:endParaRPr>
                    </a:p>
                  </a:txBody>
                  <a:tcPr>
                    <a:lnTlToBr w="12700" cap="flat" cmpd="sng" algn="ctr">
                      <a:solidFill>
                        <a:schemeClr val="tx1"/>
                      </a:solidFill>
                      <a:prstDash val="solid"/>
                      <a:round/>
                      <a:headEnd type="none" w="med" len="med"/>
                      <a:tailEnd type="none" w="med" len="med"/>
                    </a:lnTlToBr>
                  </a:tcPr>
                </a:tc>
                <a:tc>
                  <a:txBody>
                    <a:bodyPr/>
                    <a:lstStyle/>
                    <a:p>
                      <a:r>
                        <a:rPr lang="en-US" dirty="0" smtClean="0">
                          <a:latin typeface="Times New Roman" pitchFamily="18" charset="0"/>
                          <a:cs typeface="Times New Roman" pitchFamily="18" charset="0"/>
                        </a:rPr>
                        <a:t>Concentration of abrasives in</a:t>
                      </a:r>
                      <a:r>
                        <a:rPr lang="en-US" baseline="0" dirty="0" smtClean="0">
                          <a:latin typeface="Times New Roman" pitchFamily="18" charset="0"/>
                          <a:cs typeface="Times New Roman" pitchFamily="18" charset="0"/>
                        </a:rPr>
                        <a:t> iron powder (%age)</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Sintering time (min)</a:t>
                      </a:r>
                      <a:endParaRPr lang="en-US" dirty="0">
                        <a:latin typeface="Times New Roman" pitchFamily="18" charset="0"/>
                        <a:cs typeface="Times New Roman" pitchFamily="18" charset="0"/>
                      </a:endParaRPr>
                    </a:p>
                  </a:txBody>
                  <a:tcPr/>
                </a:tc>
                <a:tc>
                  <a:txBody>
                    <a:bodyPr/>
                    <a:lstStyle/>
                    <a:p>
                      <a:pPr marL="0" marR="0">
                        <a:lnSpc>
                          <a:spcPct val="115000"/>
                        </a:lnSpc>
                        <a:spcBef>
                          <a:spcPts val="0"/>
                        </a:spcBef>
                        <a:spcAft>
                          <a:spcPts val="1000"/>
                        </a:spcAft>
                      </a:pPr>
                      <a:r>
                        <a:rPr lang="en-US" dirty="0" smtClean="0">
                          <a:latin typeface="Times New Roman" pitchFamily="18" charset="0"/>
                          <a:cs typeface="Times New Roman" pitchFamily="18" charset="0"/>
                        </a:rPr>
                        <a:t>Compacting pressure(</a:t>
                      </a:r>
                      <a:r>
                        <a:rPr lang="en-US" sz="1800" dirty="0" smtClean="0">
                          <a:effectLst/>
                          <a:latin typeface="Times New Roman" pitchFamily="18" charset="0"/>
                          <a:cs typeface="Times New Roman" pitchFamily="18" charset="0"/>
                        </a:rPr>
                        <a:t>N/mm</a:t>
                      </a:r>
                      <a:r>
                        <a:rPr lang="en-US" sz="1800" baseline="30000" dirty="0" smtClean="0">
                          <a:effectLst/>
                          <a:latin typeface="Times New Roman" pitchFamily="18" charset="0"/>
                          <a:cs typeface="Times New Roman" pitchFamily="18" charset="0"/>
                        </a:rPr>
                        <a:t>2</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a:txBody>
                  <a:tcPr/>
                </a:tc>
              </a:tr>
              <a:tr h="518615">
                <a:tc>
                  <a:txBody>
                    <a:bodyPr/>
                    <a:lstStyle/>
                    <a:p>
                      <a:r>
                        <a:rPr lang="en-US" dirty="0" smtClean="0">
                          <a:latin typeface="Times New Roman" pitchFamily="18" charset="0"/>
                          <a:cs typeface="Times New Roman" pitchFamily="18" charset="0"/>
                        </a:rPr>
                        <a:t>1</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10</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15</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6.9</a:t>
                      </a:r>
                      <a:endParaRPr lang="en-US" dirty="0">
                        <a:latin typeface="Times New Roman" pitchFamily="18" charset="0"/>
                        <a:cs typeface="Times New Roman" pitchFamily="18" charset="0"/>
                      </a:endParaRPr>
                    </a:p>
                  </a:txBody>
                  <a:tcPr/>
                </a:tc>
              </a:tr>
              <a:tr h="518615">
                <a:tc>
                  <a:txBody>
                    <a:bodyPr/>
                    <a:lstStyle/>
                    <a:p>
                      <a:r>
                        <a:rPr lang="en-US" dirty="0" smtClean="0">
                          <a:latin typeface="Times New Roman" pitchFamily="18" charset="0"/>
                          <a:cs typeface="Times New Roman" pitchFamily="18" charset="0"/>
                        </a:rPr>
                        <a:t>2</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18</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24</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8.3</a:t>
                      </a:r>
                      <a:endParaRPr lang="en-US" dirty="0">
                        <a:latin typeface="Times New Roman" pitchFamily="18" charset="0"/>
                        <a:cs typeface="Times New Roman" pitchFamily="18" charset="0"/>
                      </a:endParaRPr>
                    </a:p>
                  </a:txBody>
                  <a:tcPr/>
                </a:tc>
              </a:tr>
              <a:tr h="518615">
                <a:tc>
                  <a:txBody>
                    <a:bodyPr/>
                    <a:lstStyle/>
                    <a:p>
                      <a:r>
                        <a:rPr lang="en-US" dirty="0" smtClean="0">
                          <a:latin typeface="Times New Roman" pitchFamily="18" charset="0"/>
                          <a:cs typeface="Times New Roman" pitchFamily="18" charset="0"/>
                        </a:rPr>
                        <a:t>3</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30</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37.5</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10.3</a:t>
                      </a:r>
                      <a:endParaRPr lang="en-US" dirty="0">
                        <a:latin typeface="Times New Roman" pitchFamily="18" charset="0"/>
                        <a:cs typeface="Times New Roman" pitchFamily="18" charset="0"/>
                      </a:endParaRPr>
                    </a:p>
                  </a:txBody>
                  <a:tcPr/>
                </a:tc>
              </a:tr>
              <a:tr h="518615">
                <a:tc>
                  <a:txBody>
                    <a:bodyPr/>
                    <a:lstStyle/>
                    <a:p>
                      <a:r>
                        <a:rPr lang="en-US" dirty="0" smtClean="0">
                          <a:latin typeface="Times New Roman" pitchFamily="18" charset="0"/>
                          <a:cs typeface="Times New Roman" pitchFamily="18" charset="0"/>
                        </a:rPr>
                        <a:t>4</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42</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51</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12.4</a:t>
                      </a:r>
                      <a:endParaRPr lang="en-US" dirty="0">
                        <a:latin typeface="Times New Roman" pitchFamily="18" charset="0"/>
                        <a:cs typeface="Times New Roman" pitchFamily="18" charset="0"/>
                      </a:endParaRPr>
                    </a:p>
                  </a:txBody>
                  <a:tcPr/>
                </a:tc>
              </a:tr>
              <a:tr h="518615">
                <a:tc>
                  <a:txBody>
                    <a:bodyPr/>
                    <a:lstStyle/>
                    <a:p>
                      <a:r>
                        <a:rPr lang="en-US" dirty="0" smtClean="0">
                          <a:latin typeface="Times New Roman" pitchFamily="18" charset="0"/>
                          <a:cs typeface="Times New Roman" pitchFamily="18" charset="0"/>
                        </a:rPr>
                        <a:t>5</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50</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60</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13.6</a:t>
                      </a:r>
                      <a:endParaRPr lang="en-US" dirty="0">
                        <a:latin typeface="Times New Roman" pitchFamily="18" charset="0"/>
                        <a:cs typeface="Times New Roman" pitchFamily="18" charset="0"/>
                      </a:endParaRPr>
                    </a:p>
                  </a:txBody>
                  <a:tcPr/>
                </a:tc>
              </a:tr>
            </a:tbl>
          </a:graphicData>
        </a:graphic>
      </p:graphicFrame>
      <p:sp>
        <p:nvSpPr>
          <p:cNvPr id="8" name="Content Placeholder 2"/>
          <p:cNvSpPr txBox="1">
            <a:spLocks/>
          </p:cNvSpPr>
          <p:nvPr/>
        </p:nvSpPr>
        <p:spPr>
          <a:xfrm>
            <a:off x="2085475" y="5013428"/>
            <a:ext cx="8518358" cy="438470"/>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sz="2000" dirty="0" smtClean="0">
                <a:latin typeface="Times New Roman" pitchFamily="18" charset="0"/>
                <a:cs typeface="Times New Roman" pitchFamily="18" charset="0"/>
              </a:rPr>
              <a:t>Machining time 30 min, working gap 2 mm, Rotation of work piece 270 rpm,</a:t>
            </a:r>
          </a:p>
          <a:p>
            <a:pPr marL="0" indent="0">
              <a:buNone/>
            </a:pPr>
            <a:r>
              <a:rPr lang="en-US" sz="2000" dirty="0" smtClean="0">
                <a:latin typeface="Times New Roman" pitchFamily="18" charset="0"/>
                <a:cs typeface="Times New Roman" pitchFamily="18" charset="0"/>
              </a:rPr>
              <a:t>Sintering temperature 1150</a:t>
            </a:r>
            <a:r>
              <a:rPr lang="en-US" sz="2000" dirty="0"/>
              <a:t>ºC</a:t>
            </a:r>
            <a:r>
              <a:rPr lang="en-US" sz="2000" dirty="0" smtClean="0">
                <a:latin typeface="Times New Roman" pitchFamily="18" charset="0"/>
                <a:cs typeface="Times New Roman" pitchFamily="18" charset="0"/>
              </a:rPr>
              <a:t> </a:t>
            </a:r>
            <a:endParaRPr lang="en-US" sz="2000" dirty="0">
              <a:latin typeface="Times New Roman" pitchFamily="18" charset="0"/>
              <a:cs typeface="Times New Roman" pitchFamily="18" charset="0"/>
            </a:endParaRPr>
          </a:p>
        </p:txBody>
      </p:sp>
    </p:spTree>
    <p:extLst>
      <p:ext uri="{BB962C8B-B14F-4D97-AF65-F5344CB8AC3E}">
        <p14:creationId xmlns="" xmlns:p14="http://schemas.microsoft.com/office/powerpoint/2010/main" val="245524437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42646" y="497624"/>
            <a:ext cx="9566031" cy="838806"/>
          </a:xfrm>
        </p:spPr>
        <p:txBody>
          <a:bodyPr>
            <a:normAutofit fontScale="90000"/>
          </a:bodyPr>
          <a:lstStyle/>
          <a:p>
            <a:pPr algn="l"/>
            <a:r>
              <a:rPr lang="en-US" sz="4000" dirty="0" smtClean="0">
                <a:latin typeface="Times New Roman" pitchFamily="18" charset="0"/>
                <a:cs typeface="Times New Roman" pitchFamily="18" charset="0"/>
              </a:rPr>
              <a:t>PREPARATION OF MAGNETIC ABRASIVES</a:t>
            </a:r>
            <a:endParaRPr lang="en-US" sz="4000" dirty="0">
              <a:latin typeface="Times New Roman" pitchFamily="18" charset="0"/>
              <a:cs typeface="Times New Roman" pitchFamily="18" charset="0"/>
            </a:endParaRPr>
          </a:p>
        </p:txBody>
      </p:sp>
      <p:sp>
        <p:nvSpPr>
          <p:cNvPr id="3" name="Content Placeholder 2"/>
          <p:cNvSpPr>
            <a:spLocks noGrp="1"/>
          </p:cNvSpPr>
          <p:nvPr>
            <p:ph idx="1"/>
          </p:nvPr>
        </p:nvSpPr>
        <p:spPr>
          <a:xfrm>
            <a:off x="1441937" y="2422357"/>
            <a:ext cx="3004389" cy="2243427"/>
          </a:xfrm>
        </p:spPr>
        <p:txBody>
          <a:bodyPr>
            <a:noAutofit/>
          </a:bodyPr>
          <a:lstStyle/>
          <a:p>
            <a:pPr>
              <a:lnSpc>
                <a:spcPct val="150000"/>
              </a:lnSpc>
            </a:pPr>
            <a:r>
              <a:rPr lang="en-US" sz="2400" dirty="0" smtClean="0">
                <a:latin typeface="Times New Roman" pitchFamily="18" charset="0"/>
                <a:cs typeface="Times New Roman" pitchFamily="18" charset="0"/>
              </a:rPr>
              <a:t>Mixing of powders </a:t>
            </a:r>
          </a:p>
          <a:p>
            <a:pPr lvl="1">
              <a:lnSpc>
                <a:spcPct val="150000"/>
              </a:lnSpc>
            </a:pPr>
            <a:r>
              <a:rPr lang="en-US" sz="2400" dirty="0" smtClean="0">
                <a:latin typeface="Times New Roman" pitchFamily="18" charset="0"/>
                <a:cs typeface="Times New Roman" pitchFamily="18" charset="0"/>
              </a:rPr>
              <a:t>Iron powder</a:t>
            </a:r>
          </a:p>
          <a:p>
            <a:pPr lvl="1">
              <a:lnSpc>
                <a:spcPct val="150000"/>
              </a:lnSpc>
            </a:pPr>
            <a:r>
              <a:rPr lang="en-US" sz="2400" dirty="0" smtClean="0">
                <a:latin typeface="Times New Roman" pitchFamily="18" charset="0"/>
                <a:cs typeface="Times New Roman" pitchFamily="18" charset="0"/>
              </a:rPr>
              <a:t>Aluminum oxide</a:t>
            </a:r>
          </a:p>
          <a:p>
            <a:pPr lvl="1">
              <a:lnSpc>
                <a:spcPct val="150000"/>
              </a:lnSpc>
            </a:pPr>
            <a:endParaRPr lang="en-US" sz="1400" dirty="0">
              <a:latin typeface="Times New Roman" pitchFamily="18" charset="0"/>
              <a:cs typeface="Times New Roman" pitchFamily="18" charset="0"/>
            </a:endParaRPr>
          </a:p>
        </p:txBody>
      </p:sp>
      <p:sp>
        <p:nvSpPr>
          <p:cNvPr id="10" name="Content Placeholder 2"/>
          <p:cNvSpPr txBox="1">
            <a:spLocks/>
          </p:cNvSpPr>
          <p:nvPr/>
        </p:nvSpPr>
        <p:spPr>
          <a:xfrm>
            <a:off x="6432884" y="4576933"/>
            <a:ext cx="3574875" cy="702225"/>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dirty="0" smtClean="0">
                <a:latin typeface="Times New Roman" pitchFamily="18" charset="0"/>
                <a:cs typeface="Times New Roman" pitchFamily="18" charset="0"/>
              </a:rPr>
              <a:t>Figure 6: Powder mixing </a:t>
            </a:r>
            <a:endParaRPr lang="en-US" dirty="0">
              <a:latin typeface="Times New Roman" pitchFamily="18" charset="0"/>
              <a:cs typeface="Times New Roman" pitchFamily="18" charset="0"/>
            </a:endParaRPr>
          </a:p>
        </p:txBody>
      </p:sp>
      <p:pic>
        <p:nvPicPr>
          <p:cNvPr id="2050"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6066011" y="2422358"/>
            <a:ext cx="3488267" cy="21545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30385623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32549" y="331931"/>
            <a:ext cx="9417741" cy="1280890"/>
          </a:xfrm>
        </p:spPr>
        <p:txBody>
          <a:bodyPr/>
          <a:lstStyle/>
          <a:p>
            <a:r>
              <a:rPr lang="en-US" dirty="0" smtClean="0">
                <a:latin typeface="Times New Roman" pitchFamily="18" charset="0"/>
                <a:cs typeface="Times New Roman" pitchFamily="18" charset="0"/>
              </a:rPr>
              <a:t>COMPACT FORMATION</a:t>
            </a:r>
            <a:endParaRPr lang="en-US" dirty="0">
              <a:latin typeface="Times New Roman" pitchFamily="18" charset="0"/>
              <a:cs typeface="Times New Roman" pitchFamily="18" charset="0"/>
            </a:endParaRPr>
          </a:p>
        </p:txBody>
      </p:sp>
      <p:pic>
        <p:nvPicPr>
          <p:cNvPr id="3074" name="Picture 2"/>
          <p:cNvPicPr>
            <a:picLocks noGrp="1" noChangeArrowheads="1"/>
          </p:cNvPicPr>
          <p:nvPr>
            <p:ph idx="1"/>
          </p:nvPr>
        </p:nvPicPr>
        <p:blipFill>
          <a:blip r:embed="rId2">
            <a:extLst>
              <a:ext uri="{28A0092B-C50C-407E-A947-70E740481C1C}">
                <a14:useLocalDpi xmlns="" xmlns:a14="http://schemas.microsoft.com/office/drawing/2010/main" val="0"/>
              </a:ext>
            </a:extLst>
          </a:blip>
          <a:stretch>
            <a:fillRect/>
          </a:stretch>
        </p:blipFill>
        <p:spPr bwMode="auto">
          <a:xfrm>
            <a:off x="1679850" y="2140857"/>
            <a:ext cx="3474720" cy="2743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4" name="Right Arrow 3"/>
          <p:cNvSpPr/>
          <p:nvPr/>
        </p:nvSpPr>
        <p:spPr>
          <a:xfrm>
            <a:off x="5939958" y="3512456"/>
            <a:ext cx="754743"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3076" name="Picture 4"/>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7261434" y="2140859"/>
            <a:ext cx="3534888" cy="2743199"/>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9" name="Rectangle 8"/>
          <p:cNvSpPr/>
          <p:nvPr/>
        </p:nvSpPr>
        <p:spPr>
          <a:xfrm>
            <a:off x="1992928" y="4960660"/>
            <a:ext cx="2872015" cy="369332"/>
          </a:xfrm>
          <a:prstGeom prst="rect">
            <a:avLst/>
          </a:prstGeom>
        </p:spPr>
        <p:txBody>
          <a:bodyPr wrap="square">
            <a:spAutoFit/>
          </a:bodyPr>
          <a:lstStyle/>
          <a:p>
            <a:pPr algn="just"/>
            <a:r>
              <a:rPr lang="en-US" dirty="0" smtClean="0">
                <a:latin typeface="Times New Roman" pitchFamily="18" charset="0"/>
                <a:cs typeface="Times New Roman" pitchFamily="18" charset="0"/>
              </a:rPr>
              <a:t>Figure 7: Hydraulic press </a:t>
            </a:r>
            <a:endParaRPr lang="en-US" dirty="0">
              <a:latin typeface="Times New Roman" pitchFamily="18" charset="0"/>
              <a:cs typeface="Times New Roman" pitchFamily="18" charset="0"/>
            </a:endParaRPr>
          </a:p>
        </p:txBody>
      </p:sp>
      <p:sp>
        <p:nvSpPr>
          <p:cNvPr id="10" name="Rectangle 1"/>
          <p:cNvSpPr>
            <a:spLocks noChangeArrowheads="1"/>
          </p:cNvSpPr>
          <p:nvPr/>
        </p:nvSpPr>
        <p:spPr bwMode="auto">
          <a:xfrm>
            <a:off x="7860040" y="4927800"/>
            <a:ext cx="2595582"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Figure 8: Green Compact </a:t>
            </a:r>
            <a:endParaRPr kumimoji="0" lang="en-US"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extLst>
      <p:ext uri="{BB962C8B-B14F-4D97-AF65-F5344CB8AC3E}">
        <p14:creationId xmlns="" xmlns:p14="http://schemas.microsoft.com/office/powerpoint/2010/main" val="307418833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itchFamily="18" charset="0"/>
                <a:cs typeface="Times New Roman" pitchFamily="18" charset="0"/>
              </a:rPr>
              <a:t>HEATING OF GREEN COMPACT</a:t>
            </a:r>
            <a:endParaRPr lang="en-US" dirty="0">
              <a:latin typeface="Times New Roman" pitchFamily="18" charset="0"/>
              <a:cs typeface="Times New Roman" pitchFamily="18" charset="0"/>
            </a:endParaRPr>
          </a:p>
        </p:txBody>
      </p:sp>
      <p:pic>
        <p:nvPicPr>
          <p:cNvPr id="4098" name="Picture 2"/>
          <p:cNvPicPr>
            <a:picLocks noGrp="1" noChangeAspect="1" noChangeArrowheads="1"/>
          </p:cNvPicPr>
          <p:nvPr>
            <p:ph idx="1"/>
          </p:nvPr>
        </p:nvPicPr>
        <p:blipFill>
          <a:blip r:embed="rId2">
            <a:extLst>
              <a:ext uri="{28A0092B-C50C-407E-A947-70E740481C1C}">
                <a14:useLocalDpi xmlns="" xmlns:a14="http://schemas.microsoft.com/office/drawing/2010/main" val="0"/>
              </a:ext>
            </a:extLst>
          </a:blip>
          <a:srcRect/>
          <a:stretch>
            <a:fillRect/>
          </a:stretch>
        </p:blipFill>
        <p:spPr bwMode="auto">
          <a:xfrm>
            <a:off x="6074943" y="2044225"/>
            <a:ext cx="4593057" cy="285292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5" name="Rectangle 2"/>
          <p:cNvSpPr>
            <a:spLocks noChangeArrowheads="1"/>
          </p:cNvSpPr>
          <p:nvPr/>
        </p:nvSpPr>
        <p:spPr bwMode="auto">
          <a:xfrm>
            <a:off x="7082722" y="5001686"/>
            <a:ext cx="2549095"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Figure 10</a:t>
            </a:r>
            <a:r>
              <a:rPr lang="en-US" sz="1600" dirty="0" smtClean="0">
                <a:latin typeface="Times New Roman" pitchFamily="18" charset="0"/>
                <a:ea typeface="Calibri" pitchFamily="34" charset="0"/>
                <a:cs typeface="Times New Roman" pitchFamily="18" charset="0"/>
              </a:rPr>
              <a:t> </a:t>
            </a:r>
            <a:r>
              <a:rPr kumimoji="0" lang="en-US"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 Ordinary</a:t>
            </a:r>
            <a:r>
              <a:rPr kumimoji="0" lang="en-US" sz="1600" b="0" i="0" u="none" strike="noStrike" cap="none" normalizeH="0" dirty="0" smtClean="0">
                <a:ln>
                  <a:noFill/>
                </a:ln>
                <a:solidFill>
                  <a:schemeClr val="tx1"/>
                </a:solidFill>
                <a:effectLst/>
                <a:latin typeface="Times New Roman" pitchFamily="18" charset="0"/>
                <a:ea typeface="Calibri" pitchFamily="34" charset="0"/>
                <a:cs typeface="Times New Roman" pitchFamily="18" charset="0"/>
              </a:rPr>
              <a:t> furnace</a:t>
            </a:r>
            <a:endParaRPr kumimoji="0" lang="en-US" sz="1600" b="0" i="0" u="none" strike="noStrike" cap="none" normalizeH="0" baseline="0" dirty="0" smtClean="0">
              <a:ln>
                <a:noFill/>
              </a:ln>
              <a:solidFill>
                <a:schemeClr val="tx1"/>
              </a:solidFill>
              <a:effectLst/>
              <a:latin typeface="Times New Roman" pitchFamily="18" charset="0"/>
              <a:cs typeface="Times New Roman" pitchFamily="18" charset="0"/>
            </a:endParaRPr>
          </a:p>
        </p:txBody>
      </p:sp>
      <p:pic>
        <p:nvPicPr>
          <p:cNvPr id="4099" name="Picture 3" descr="D:\pics for thisis\IMG_20160510_085352340_HDR.jpg"/>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1789594" y="1994851"/>
            <a:ext cx="3204121" cy="2852223"/>
          </a:xfrm>
          <a:prstGeom prst="rect">
            <a:avLst/>
          </a:prstGeom>
          <a:noFill/>
          <a:extLst>
            <a:ext uri="{909E8E84-426E-40DD-AFC4-6F175D3DCCD1}">
              <a14:hiddenFill xmlns="" xmlns:a14="http://schemas.microsoft.com/office/drawing/2010/main">
                <a:solidFill>
                  <a:srgbClr val="FFFFFF"/>
                </a:solidFill>
              </a14:hiddenFill>
            </a:ext>
          </a:extLst>
        </p:spPr>
      </p:pic>
      <p:sp>
        <p:nvSpPr>
          <p:cNvPr id="7" name="Rectangle 2"/>
          <p:cNvSpPr>
            <a:spLocks noChangeArrowheads="1"/>
          </p:cNvSpPr>
          <p:nvPr/>
        </p:nvSpPr>
        <p:spPr bwMode="auto">
          <a:xfrm>
            <a:off x="1520290" y="4919056"/>
            <a:ext cx="3693639"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Times New Roman" pitchFamily="18" charset="0"/>
                <a:ea typeface="Calibri" pitchFamily="34" charset="0"/>
                <a:cs typeface="Times New Roman" pitchFamily="18" charset="0"/>
              </a:rPr>
              <a:t>Figure 9: Placement</a:t>
            </a:r>
            <a:r>
              <a:rPr kumimoji="0" lang="en-US" sz="1600" b="0" i="0" u="none" strike="noStrike" cap="none" normalizeH="0" dirty="0" smtClean="0">
                <a:ln>
                  <a:noFill/>
                </a:ln>
                <a:solidFill>
                  <a:schemeClr val="tx1"/>
                </a:solidFill>
                <a:effectLst/>
                <a:latin typeface="Times New Roman" pitchFamily="18" charset="0"/>
                <a:ea typeface="Calibri" pitchFamily="34" charset="0"/>
                <a:cs typeface="Times New Roman" pitchFamily="18" charset="0"/>
              </a:rPr>
              <a:t> of compact in furnace</a:t>
            </a:r>
            <a:endParaRPr kumimoji="0" lang="en-US" sz="24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extLst>
      <p:ext uri="{BB962C8B-B14F-4D97-AF65-F5344CB8AC3E}">
        <p14:creationId xmlns="" xmlns:p14="http://schemas.microsoft.com/office/powerpoint/2010/main" val="391240835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909129" y="-224589"/>
            <a:ext cx="8911687" cy="1280890"/>
          </a:xfrm>
        </p:spPr>
        <p:txBody>
          <a:bodyPr/>
          <a:lstStyle/>
          <a:p>
            <a:r>
              <a:rPr lang="en-US" dirty="0" smtClean="0">
                <a:latin typeface="Times New Roman" pitchFamily="18" charset="0"/>
                <a:cs typeface="Times New Roman" pitchFamily="18" charset="0"/>
              </a:rPr>
              <a:t>RESULTS AND DISCUSSION </a:t>
            </a:r>
            <a:endParaRPr lang="en-US" dirty="0">
              <a:latin typeface="Times New Roman" pitchFamily="18" charset="0"/>
              <a:cs typeface="Times New Roman" pitchFamily="18" charset="0"/>
            </a:endParaRPr>
          </a:p>
        </p:txBody>
      </p:sp>
      <p:graphicFrame>
        <p:nvGraphicFramePr>
          <p:cNvPr id="5" name="Table 4"/>
          <p:cNvGraphicFramePr>
            <a:graphicFrameLocks noGrp="1"/>
          </p:cNvGraphicFramePr>
          <p:nvPr>
            <p:extLst>
              <p:ext uri="{D42A27DB-BD31-4B8C-83A1-F6EECF244321}">
                <p14:modId xmlns="" xmlns:p14="http://schemas.microsoft.com/office/powerpoint/2010/main" val="1954483736"/>
              </p:ext>
            </p:extLst>
          </p:nvPr>
        </p:nvGraphicFramePr>
        <p:xfrm>
          <a:off x="1805354" y="1090246"/>
          <a:ext cx="7549662" cy="5087818"/>
        </p:xfrm>
        <a:graphic>
          <a:graphicData uri="http://schemas.openxmlformats.org/drawingml/2006/table">
            <a:tbl>
              <a:tblPr firstRow="1" bandRow="1">
                <a:tableStyleId>{5940675A-B579-460E-94D1-54222C63F5DA}</a:tableStyleId>
              </a:tblPr>
              <a:tblGrid>
                <a:gridCol w="728063"/>
                <a:gridCol w="2231659"/>
                <a:gridCol w="1408637"/>
                <a:gridCol w="1772666"/>
                <a:gridCol w="1408637"/>
              </a:tblGrid>
              <a:tr h="800663">
                <a:tc>
                  <a:txBody>
                    <a:bodyPr/>
                    <a:lstStyle/>
                    <a:p>
                      <a:r>
                        <a:rPr lang="en-US" dirty="0" smtClean="0">
                          <a:latin typeface="Times New Roman" pitchFamily="18" charset="0"/>
                          <a:cs typeface="Times New Roman" pitchFamily="18" charset="0"/>
                        </a:rPr>
                        <a:t>Run</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Abrasive Concentration(%age)</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Sintering Time(min)</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Compacting Pressure(</a:t>
                      </a:r>
                      <a:r>
                        <a:rPr lang="en-US" sz="1800" dirty="0" smtClean="0">
                          <a:effectLst/>
                          <a:latin typeface="Times New Roman" pitchFamily="18" charset="0"/>
                          <a:cs typeface="Times New Roman" pitchFamily="18" charset="0"/>
                        </a:rPr>
                        <a:t>N/mm</a:t>
                      </a:r>
                      <a:r>
                        <a:rPr lang="en-US" sz="1800" baseline="30000" dirty="0" smtClean="0">
                          <a:effectLst/>
                          <a:latin typeface="Times New Roman" pitchFamily="18" charset="0"/>
                          <a:cs typeface="Times New Roman" pitchFamily="18" charset="0"/>
                        </a:rPr>
                        <a:t>2</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dirty="0" smtClean="0">
                          <a:ln>
                            <a:noFill/>
                          </a:ln>
                          <a:effectLst/>
                          <a:uLnTx/>
                          <a:uFillTx/>
                          <a:latin typeface="Times New Roman" pitchFamily="18" charset="0"/>
                          <a:cs typeface="Times New Roman" pitchFamily="18" charset="0"/>
                        </a:rPr>
                        <a:t>PISF(%age)</a:t>
                      </a:r>
                    </a:p>
                    <a:p>
                      <a:endParaRPr lang="en-US" dirty="0">
                        <a:latin typeface="Times New Roman" pitchFamily="18" charset="0"/>
                        <a:cs typeface="Times New Roman" pitchFamily="18" charset="0"/>
                      </a:endParaRPr>
                    </a:p>
                  </a:txBody>
                  <a:tcPr/>
                </a:tc>
              </a:tr>
              <a:tr h="453923">
                <a:tc>
                  <a:txBody>
                    <a:bodyPr/>
                    <a:lstStyle/>
                    <a:p>
                      <a:r>
                        <a:rPr lang="en-US" dirty="0" smtClean="0">
                          <a:latin typeface="Times New Roman" pitchFamily="18" charset="0"/>
                          <a:cs typeface="Times New Roman" pitchFamily="18" charset="0"/>
                        </a:rPr>
                        <a:t>1</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30</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37.5</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10.3</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49</a:t>
                      </a:r>
                      <a:endParaRPr lang="en-US" dirty="0">
                        <a:latin typeface="Times New Roman" pitchFamily="18" charset="0"/>
                        <a:cs typeface="Times New Roman" pitchFamily="18" charset="0"/>
                      </a:endParaRPr>
                    </a:p>
                  </a:txBody>
                  <a:tcPr/>
                </a:tc>
              </a:tr>
              <a:tr h="372298">
                <a:tc>
                  <a:txBody>
                    <a:bodyPr/>
                    <a:lstStyle/>
                    <a:p>
                      <a:r>
                        <a:rPr lang="en-US" dirty="0" smtClean="0">
                          <a:latin typeface="Times New Roman" pitchFamily="18" charset="0"/>
                          <a:cs typeface="Times New Roman" pitchFamily="18" charset="0"/>
                        </a:rPr>
                        <a:t>2</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42</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51</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12.4</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3.7</a:t>
                      </a:r>
                      <a:endParaRPr lang="en-US" dirty="0">
                        <a:latin typeface="Times New Roman" pitchFamily="18" charset="0"/>
                        <a:cs typeface="Times New Roman" pitchFamily="18" charset="0"/>
                      </a:endParaRPr>
                    </a:p>
                  </a:txBody>
                  <a:tcPr/>
                </a:tc>
              </a:tr>
              <a:tr h="465373">
                <a:tc>
                  <a:txBody>
                    <a:bodyPr/>
                    <a:lstStyle/>
                    <a:p>
                      <a:r>
                        <a:rPr lang="en-US" dirty="0" smtClean="0">
                          <a:latin typeface="Times New Roman" pitchFamily="18" charset="0"/>
                          <a:cs typeface="Times New Roman" pitchFamily="18" charset="0"/>
                        </a:rPr>
                        <a:t>3</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30</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37.5</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13.8</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49.6</a:t>
                      </a:r>
                      <a:endParaRPr lang="en-US" dirty="0">
                        <a:latin typeface="Times New Roman" pitchFamily="18" charset="0"/>
                        <a:cs typeface="Times New Roman" pitchFamily="18" charset="0"/>
                      </a:endParaRPr>
                    </a:p>
                  </a:txBody>
                  <a:tcPr/>
                </a:tc>
              </a:tr>
              <a:tr h="398892">
                <a:tc>
                  <a:txBody>
                    <a:bodyPr/>
                    <a:lstStyle/>
                    <a:p>
                      <a:r>
                        <a:rPr lang="en-US" dirty="0" smtClean="0">
                          <a:latin typeface="Times New Roman" pitchFamily="18" charset="0"/>
                          <a:cs typeface="Times New Roman" pitchFamily="18" charset="0"/>
                        </a:rPr>
                        <a:t>4</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30</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37.5</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10.3</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50</a:t>
                      </a:r>
                      <a:endParaRPr lang="en-US" dirty="0">
                        <a:latin typeface="Times New Roman" pitchFamily="18" charset="0"/>
                        <a:cs typeface="Times New Roman" pitchFamily="18" charset="0"/>
                      </a:endParaRPr>
                    </a:p>
                  </a:txBody>
                  <a:tcPr/>
                </a:tc>
              </a:tr>
              <a:tr h="412187">
                <a:tc>
                  <a:txBody>
                    <a:bodyPr/>
                    <a:lstStyle/>
                    <a:p>
                      <a:r>
                        <a:rPr lang="en-US" dirty="0" smtClean="0">
                          <a:latin typeface="Times New Roman" pitchFamily="18" charset="0"/>
                          <a:cs typeface="Times New Roman" pitchFamily="18" charset="0"/>
                        </a:rPr>
                        <a:t>5</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30</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37.5</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10.3</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49.2</a:t>
                      </a:r>
                      <a:endParaRPr lang="en-US" dirty="0">
                        <a:latin typeface="Times New Roman" pitchFamily="18" charset="0"/>
                        <a:cs typeface="Times New Roman" pitchFamily="18" charset="0"/>
                      </a:endParaRPr>
                    </a:p>
                  </a:txBody>
                  <a:tcPr/>
                </a:tc>
              </a:tr>
              <a:tr h="372298">
                <a:tc>
                  <a:txBody>
                    <a:bodyPr/>
                    <a:lstStyle/>
                    <a:p>
                      <a:r>
                        <a:rPr lang="en-US" dirty="0" smtClean="0">
                          <a:latin typeface="Times New Roman" pitchFamily="18" charset="0"/>
                          <a:cs typeface="Times New Roman" pitchFamily="18" charset="0"/>
                        </a:rPr>
                        <a:t>6</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50</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37.5</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10.3</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22</a:t>
                      </a:r>
                      <a:endParaRPr lang="en-US" dirty="0">
                        <a:latin typeface="Times New Roman" pitchFamily="18" charset="0"/>
                        <a:cs typeface="Times New Roman" pitchFamily="18" charset="0"/>
                      </a:endParaRPr>
                    </a:p>
                  </a:txBody>
                  <a:tcPr/>
                </a:tc>
              </a:tr>
              <a:tr h="469957">
                <a:tc>
                  <a:txBody>
                    <a:bodyPr/>
                    <a:lstStyle/>
                    <a:p>
                      <a:r>
                        <a:rPr lang="en-US" dirty="0" smtClean="0">
                          <a:latin typeface="Times New Roman" pitchFamily="18" charset="0"/>
                          <a:cs typeface="Times New Roman" pitchFamily="18" charset="0"/>
                        </a:rPr>
                        <a:t>7</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18</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51</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8.3</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21.9</a:t>
                      </a:r>
                      <a:endParaRPr lang="en-US" dirty="0">
                        <a:latin typeface="Times New Roman" pitchFamily="18" charset="0"/>
                        <a:cs typeface="Times New Roman" pitchFamily="18" charset="0"/>
                      </a:endParaRPr>
                    </a:p>
                  </a:txBody>
                  <a:tcPr/>
                </a:tc>
              </a:tr>
              <a:tr h="447409">
                <a:tc>
                  <a:txBody>
                    <a:bodyPr/>
                    <a:lstStyle/>
                    <a:p>
                      <a:r>
                        <a:rPr lang="en-US" dirty="0" smtClean="0">
                          <a:latin typeface="Times New Roman" pitchFamily="18" charset="0"/>
                          <a:cs typeface="Times New Roman" pitchFamily="18" charset="0"/>
                        </a:rPr>
                        <a:t>8</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18</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24</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8.3</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68.8</a:t>
                      </a:r>
                      <a:endParaRPr lang="en-US" dirty="0">
                        <a:latin typeface="Times New Roman" pitchFamily="18" charset="0"/>
                        <a:cs typeface="Times New Roman" pitchFamily="18" charset="0"/>
                      </a:endParaRPr>
                    </a:p>
                  </a:txBody>
                  <a:tcPr/>
                </a:tc>
              </a:tr>
              <a:tr h="447409">
                <a:tc>
                  <a:txBody>
                    <a:bodyPr/>
                    <a:lstStyle/>
                    <a:p>
                      <a:r>
                        <a:rPr lang="en-US" dirty="0" smtClean="0">
                          <a:latin typeface="Times New Roman" pitchFamily="18" charset="0"/>
                          <a:cs typeface="Times New Roman" pitchFamily="18" charset="0"/>
                        </a:rPr>
                        <a:t>9</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18</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24</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12.4</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30.8</a:t>
                      </a:r>
                      <a:endParaRPr lang="en-US" dirty="0">
                        <a:latin typeface="Times New Roman" pitchFamily="18" charset="0"/>
                        <a:cs typeface="Times New Roman" pitchFamily="18" charset="0"/>
                      </a:endParaRPr>
                    </a:p>
                  </a:txBody>
                  <a:tcPr/>
                </a:tc>
              </a:tr>
              <a:tr h="447409">
                <a:tc>
                  <a:txBody>
                    <a:bodyPr/>
                    <a:lstStyle/>
                    <a:p>
                      <a:r>
                        <a:rPr lang="en-US" dirty="0" smtClean="0">
                          <a:latin typeface="Times New Roman" pitchFamily="18" charset="0"/>
                          <a:cs typeface="Times New Roman" pitchFamily="18" charset="0"/>
                        </a:rPr>
                        <a:t>10</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30</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60</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10.3</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15.5</a:t>
                      </a:r>
                      <a:endParaRPr lang="en-US" dirty="0">
                        <a:latin typeface="Times New Roman" pitchFamily="18" charset="0"/>
                        <a:cs typeface="Times New Roman" pitchFamily="18" charset="0"/>
                      </a:endParaRPr>
                    </a:p>
                  </a:txBody>
                  <a:tcPr/>
                </a:tc>
              </a:tr>
            </a:tbl>
          </a:graphicData>
        </a:graphic>
      </p:graphicFrame>
    </p:spTree>
    <p:extLst>
      <p:ext uri="{BB962C8B-B14F-4D97-AF65-F5344CB8AC3E}">
        <p14:creationId xmlns="" xmlns:p14="http://schemas.microsoft.com/office/powerpoint/2010/main" val="178300896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 xmlns:p14="http://schemas.microsoft.com/office/powerpoint/2010/main" val="1107292463"/>
              </p:ext>
            </p:extLst>
          </p:nvPr>
        </p:nvGraphicFramePr>
        <p:xfrm>
          <a:off x="1523998" y="952687"/>
          <a:ext cx="7784124" cy="5504997"/>
        </p:xfrm>
        <a:graphic>
          <a:graphicData uri="http://schemas.openxmlformats.org/drawingml/2006/table">
            <a:tbl>
              <a:tblPr firstRow="1" bandRow="1">
                <a:tableStyleId>{5940675A-B579-460E-94D1-54222C63F5DA}</a:tableStyleId>
              </a:tblPr>
              <a:tblGrid>
                <a:gridCol w="750674"/>
                <a:gridCol w="2562069"/>
                <a:gridCol w="1207598"/>
                <a:gridCol w="1811400"/>
                <a:gridCol w="1452383"/>
              </a:tblGrid>
              <a:tr h="870624">
                <a:tc>
                  <a:txBody>
                    <a:bodyPr/>
                    <a:lstStyle/>
                    <a:p>
                      <a:r>
                        <a:rPr lang="en-US" dirty="0" smtClean="0">
                          <a:latin typeface="Times New Roman" pitchFamily="18" charset="0"/>
                          <a:cs typeface="Times New Roman" pitchFamily="18" charset="0"/>
                        </a:rPr>
                        <a:t>Run</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Abrasive Concentration(%age)</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Sintering Time(min)</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Compacting Pressure(</a:t>
                      </a:r>
                      <a:r>
                        <a:rPr lang="en-US" sz="1800" dirty="0" smtClean="0">
                          <a:effectLst/>
                          <a:latin typeface="Times New Roman" pitchFamily="18" charset="0"/>
                          <a:cs typeface="Times New Roman" pitchFamily="18" charset="0"/>
                        </a:rPr>
                        <a:t>N/mm</a:t>
                      </a:r>
                      <a:r>
                        <a:rPr lang="en-US" sz="1800" baseline="30000" dirty="0" smtClean="0">
                          <a:effectLst/>
                          <a:latin typeface="Times New Roman" pitchFamily="18" charset="0"/>
                          <a:cs typeface="Times New Roman" pitchFamily="18" charset="0"/>
                        </a:rPr>
                        <a:t>2</a:t>
                      </a:r>
                      <a:r>
                        <a:rPr lang="en-US" dirty="0" smtClean="0">
                          <a:latin typeface="Times New Roman" pitchFamily="18" charset="0"/>
                          <a:cs typeface="Times New Roman" pitchFamily="18" charset="0"/>
                        </a:rPr>
                        <a:t>)</a:t>
                      </a:r>
                      <a:endParaRPr lang="en-US" dirty="0">
                        <a:latin typeface="Times New Roman" pitchFamily="18" charset="0"/>
                        <a:cs typeface="Times New Roman" pitchFamily="18" charset="0"/>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u="none" strike="noStrike" kern="1200" cap="none" spc="0" normalizeH="0" baseline="0" noProof="0" dirty="0" smtClean="0">
                          <a:ln>
                            <a:noFill/>
                          </a:ln>
                          <a:effectLst/>
                          <a:uLnTx/>
                          <a:uFillTx/>
                          <a:latin typeface="Times New Roman" pitchFamily="18" charset="0"/>
                          <a:cs typeface="Times New Roman" pitchFamily="18" charset="0"/>
                        </a:rPr>
                        <a:t>PISF(%age)</a:t>
                      </a:r>
                    </a:p>
                    <a:p>
                      <a:endParaRPr lang="en-US" dirty="0">
                        <a:latin typeface="Times New Roman" pitchFamily="18" charset="0"/>
                        <a:cs typeface="Times New Roman" pitchFamily="18" charset="0"/>
                      </a:endParaRPr>
                    </a:p>
                  </a:txBody>
                  <a:tcPr/>
                </a:tc>
              </a:tr>
              <a:tr h="490687">
                <a:tc>
                  <a:txBody>
                    <a:bodyPr/>
                    <a:lstStyle/>
                    <a:p>
                      <a:r>
                        <a:rPr lang="en-US" dirty="0" smtClean="0">
                          <a:latin typeface="Times New Roman" pitchFamily="18" charset="0"/>
                          <a:cs typeface="Times New Roman" pitchFamily="18" charset="0"/>
                        </a:rPr>
                        <a:t>11</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10</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37.5</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10.3</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18.0</a:t>
                      </a:r>
                      <a:endParaRPr lang="en-US" dirty="0">
                        <a:latin typeface="Times New Roman" pitchFamily="18" charset="0"/>
                        <a:cs typeface="Times New Roman" pitchFamily="18" charset="0"/>
                      </a:endParaRPr>
                    </a:p>
                  </a:txBody>
                  <a:tcPr/>
                </a:tc>
              </a:tr>
              <a:tr h="402450">
                <a:tc>
                  <a:txBody>
                    <a:bodyPr/>
                    <a:lstStyle/>
                    <a:p>
                      <a:r>
                        <a:rPr lang="en-US" dirty="0" smtClean="0">
                          <a:latin typeface="Times New Roman" pitchFamily="18" charset="0"/>
                          <a:cs typeface="Times New Roman" pitchFamily="18" charset="0"/>
                        </a:rPr>
                        <a:t>12</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30</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37.5</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10.3</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49.0</a:t>
                      </a:r>
                      <a:endParaRPr lang="en-US" dirty="0">
                        <a:latin typeface="Times New Roman" pitchFamily="18" charset="0"/>
                        <a:cs typeface="Times New Roman" pitchFamily="18" charset="0"/>
                      </a:endParaRPr>
                    </a:p>
                  </a:txBody>
                  <a:tcPr/>
                </a:tc>
              </a:tr>
              <a:tr h="503064">
                <a:tc>
                  <a:txBody>
                    <a:bodyPr/>
                    <a:lstStyle/>
                    <a:p>
                      <a:r>
                        <a:rPr lang="en-US" dirty="0" smtClean="0">
                          <a:latin typeface="Times New Roman" pitchFamily="18" charset="0"/>
                          <a:cs typeface="Times New Roman" pitchFamily="18" charset="0"/>
                        </a:rPr>
                        <a:t>13</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42</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24</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12.4</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20.0</a:t>
                      </a:r>
                      <a:endParaRPr lang="en-US" dirty="0">
                        <a:latin typeface="Times New Roman" pitchFamily="18" charset="0"/>
                        <a:cs typeface="Times New Roman" pitchFamily="18" charset="0"/>
                      </a:endParaRPr>
                    </a:p>
                  </a:txBody>
                  <a:tcPr/>
                </a:tc>
              </a:tr>
              <a:tr h="431197">
                <a:tc>
                  <a:txBody>
                    <a:bodyPr/>
                    <a:lstStyle/>
                    <a:p>
                      <a:r>
                        <a:rPr lang="en-US" dirty="0" smtClean="0">
                          <a:latin typeface="Times New Roman" pitchFamily="18" charset="0"/>
                          <a:cs typeface="Times New Roman" pitchFamily="18" charset="0"/>
                        </a:rPr>
                        <a:t>14</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30</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37.5</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10.3</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49.4</a:t>
                      </a:r>
                      <a:endParaRPr lang="en-US" dirty="0">
                        <a:latin typeface="Times New Roman" pitchFamily="18" charset="0"/>
                        <a:cs typeface="Times New Roman" pitchFamily="18" charset="0"/>
                      </a:endParaRPr>
                    </a:p>
                  </a:txBody>
                  <a:tcPr/>
                </a:tc>
              </a:tr>
              <a:tr h="445570">
                <a:tc>
                  <a:txBody>
                    <a:bodyPr/>
                    <a:lstStyle/>
                    <a:p>
                      <a:r>
                        <a:rPr lang="en-US" dirty="0" smtClean="0">
                          <a:latin typeface="Times New Roman" pitchFamily="18" charset="0"/>
                          <a:cs typeface="Times New Roman" pitchFamily="18" charset="0"/>
                        </a:rPr>
                        <a:t>15</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42</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51</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8.3</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4.30</a:t>
                      </a:r>
                      <a:endParaRPr lang="en-US" dirty="0">
                        <a:latin typeface="Times New Roman" pitchFamily="18" charset="0"/>
                        <a:cs typeface="Times New Roman" pitchFamily="18" charset="0"/>
                      </a:endParaRPr>
                    </a:p>
                  </a:txBody>
                  <a:tcPr/>
                </a:tc>
              </a:tr>
              <a:tr h="402450">
                <a:tc>
                  <a:txBody>
                    <a:bodyPr/>
                    <a:lstStyle/>
                    <a:p>
                      <a:r>
                        <a:rPr lang="en-US" dirty="0" smtClean="0">
                          <a:latin typeface="Times New Roman" pitchFamily="18" charset="0"/>
                          <a:cs typeface="Times New Roman" pitchFamily="18" charset="0"/>
                        </a:rPr>
                        <a:t>16</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30</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37.5</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10.3</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49.2</a:t>
                      </a:r>
                      <a:endParaRPr lang="en-US" dirty="0">
                        <a:latin typeface="Times New Roman" pitchFamily="18" charset="0"/>
                        <a:cs typeface="Times New Roman" pitchFamily="18" charset="0"/>
                      </a:endParaRPr>
                    </a:p>
                  </a:txBody>
                  <a:tcPr/>
                </a:tc>
              </a:tr>
              <a:tr h="508020">
                <a:tc>
                  <a:txBody>
                    <a:bodyPr/>
                    <a:lstStyle/>
                    <a:p>
                      <a:r>
                        <a:rPr lang="en-US" dirty="0" smtClean="0">
                          <a:latin typeface="Times New Roman" pitchFamily="18" charset="0"/>
                          <a:cs typeface="Times New Roman" pitchFamily="18" charset="0"/>
                        </a:rPr>
                        <a:t>17</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18</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51</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12.4</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46.1</a:t>
                      </a:r>
                      <a:endParaRPr lang="en-US" dirty="0">
                        <a:latin typeface="Times New Roman" pitchFamily="18" charset="0"/>
                        <a:cs typeface="Times New Roman" pitchFamily="18" charset="0"/>
                      </a:endParaRPr>
                    </a:p>
                  </a:txBody>
                  <a:tcPr/>
                </a:tc>
              </a:tr>
              <a:tr h="483645">
                <a:tc>
                  <a:txBody>
                    <a:bodyPr/>
                    <a:lstStyle/>
                    <a:p>
                      <a:r>
                        <a:rPr lang="en-US" dirty="0" smtClean="0">
                          <a:latin typeface="Times New Roman" pitchFamily="18" charset="0"/>
                          <a:cs typeface="Times New Roman" pitchFamily="18" charset="0"/>
                        </a:rPr>
                        <a:t>18</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30</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37.5</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6.9</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27.0</a:t>
                      </a:r>
                      <a:endParaRPr lang="en-US" dirty="0">
                        <a:latin typeface="Times New Roman" pitchFamily="18" charset="0"/>
                        <a:cs typeface="Times New Roman" pitchFamily="18" charset="0"/>
                      </a:endParaRPr>
                    </a:p>
                  </a:txBody>
                  <a:tcPr/>
                </a:tc>
              </a:tr>
              <a:tr h="483645">
                <a:tc>
                  <a:txBody>
                    <a:bodyPr/>
                    <a:lstStyle/>
                    <a:p>
                      <a:r>
                        <a:rPr lang="en-US" dirty="0" smtClean="0">
                          <a:latin typeface="Times New Roman" pitchFamily="18" charset="0"/>
                          <a:cs typeface="Times New Roman" pitchFamily="18" charset="0"/>
                        </a:rPr>
                        <a:t>19</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42</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24</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8.3</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17.2</a:t>
                      </a:r>
                      <a:endParaRPr lang="en-US" dirty="0">
                        <a:latin typeface="Times New Roman" pitchFamily="18" charset="0"/>
                        <a:cs typeface="Times New Roman" pitchFamily="18" charset="0"/>
                      </a:endParaRPr>
                    </a:p>
                  </a:txBody>
                  <a:tcPr/>
                </a:tc>
              </a:tr>
              <a:tr h="483645">
                <a:tc>
                  <a:txBody>
                    <a:bodyPr/>
                    <a:lstStyle/>
                    <a:p>
                      <a:r>
                        <a:rPr lang="en-US" dirty="0" smtClean="0">
                          <a:latin typeface="Times New Roman" pitchFamily="18" charset="0"/>
                          <a:cs typeface="Times New Roman" pitchFamily="18" charset="0"/>
                        </a:rPr>
                        <a:t>20</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30</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15</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10.3</a:t>
                      </a:r>
                      <a:endParaRPr lang="en-US" dirty="0">
                        <a:latin typeface="Times New Roman" pitchFamily="18" charset="0"/>
                        <a:cs typeface="Times New Roman" pitchFamily="18" charset="0"/>
                      </a:endParaRPr>
                    </a:p>
                  </a:txBody>
                  <a:tcPr/>
                </a:tc>
                <a:tc>
                  <a:txBody>
                    <a:bodyPr/>
                    <a:lstStyle/>
                    <a:p>
                      <a:r>
                        <a:rPr lang="en-US" dirty="0" smtClean="0">
                          <a:latin typeface="Times New Roman" pitchFamily="18" charset="0"/>
                          <a:cs typeface="Times New Roman" pitchFamily="18" charset="0"/>
                        </a:rPr>
                        <a:t>40.0</a:t>
                      </a:r>
                      <a:endParaRPr lang="en-US" dirty="0">
                        <a:latin typeface="Times New Roman" pitchFamily="18" charset="0"/>
                        <a:cs typeface="Times New Roman" pitchFamily="18" charset="0"/>
                      </a:endParaRPr>
                    </a:p>
                  </a:txBody>
                  <a:tcPr/>
                </a:tc>
              </a:tr>
            </a:tbl>
          </a:graphicData>
        </a:graphic>
      </p:graphicFrame>
      <p:sp>
        <p:nvSpPr>
          <p:cNvPr id="5" name="Title 1"/>
          <p:cNvSpPr>
            <a:spLocks noGrp="1"/>
          </p:cNvSpPr>
          <p:nvPr>
            <p:ph type="title"/>
          </p:nvPr>
        </p:nvSpPr>
        <p:spPr>
          <a:xfrm>
            <a:off x="991808" y="-336885"/>
            <a:ext cx="8911687" cy="1280890"/>
          </a:xfrm>
        </p:spPr>
        <p:txBody>
          <a:bodyPr/>
          <a:lstStyle/>
          <a:p>
            <a:r>
              <a:rPr lang="en-US" dirty="0" smtClean="0">
                <a:latin typeface="Times New Roman" pitchFamily="18" charset="0"/>
                <a:cs typeface="Times New Roman" pitchFamily="18" charset="0"/>
              </a:rPr>
              <a:t>RESULTS AND DISCUSSION </a:t>
            </a:r>
            <a:endParaRPr lang="en-US" dirty="0">
              <a:latin typeface="Times New Roman" pitchFamily="18" charset="0"/>
              <a:cs typeface="Times New Roman" pitchFamily="18" charset="0"/>
            </a:endParaRPr>
          </a:p>
        </p:txBody>
      </p:sp>
    </p:spTree>
    <p:extLst>
      <p:ext uri="{BB962C8B-B14F-4D97-AF65-F5344CB8AC3E}">
        <p14:creationId xmlns="" xmlns:p14="http://schemas.microsoft.com/office/powerpoint/2010/main" val="73258002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1167063" y="252662"/>
            <a:ext cx="8598291" cy="461665"/>
          </a:xfrm>
          <a:prstGeom prst="rect">
            <a:avLst/>
          </a:prstGeom>
        </p:spPr>
        <p:txBody>
          <a:bodyPr wrap="square">
            <a:spAutoFit/>
          </a:bodyPr>
          <a:lstStyle/>
          <a:p>
            <a:r>
              <a:rPr lang="en-US" sz="2400" b="1" u="sng" dirty="0" smtClean="0">
                <a:latin typeface="Times New Roman" pitchFamily="18" charset="0"/>
                <a:cs typeface="Times New Roman" pitchFamily="18" charset="0"/>
              </a:rPr>
              <a:t>RESPONSE 1 PISF(percentage improvement in surface finish</a:t>
            </a:r>
            <a:r>
              <a:rPr lang="en-US" sz="2400" dirty="0" smtClean="0"/>
              <a:t>)</a:t>
            </a:r>
            <a:endParaRPr lang="en-US" sz="2400" dirty="0"/>
          </a:p>
        </p:txBody>
      </p:sp>
      <p:graphicFrame>
        <p:nvGraphicFramePr>
          <p:cNvPr id="6" name="Object 5"/>
          <p:cNvGraphicFramePr>
            <a:graphicFrameLocks noChangeAspect="1"/>
          </p:cNvGraphicFramePr>
          <p:nvPr>
            <p:extLst>
              <p:ext uri="{D42A27DB-BD31-4B8C-83A1-F6EECF244321}">
                <p14:modId xmlns="" xmlns:p14="http://schemas.microsoft.com/office/powerpoint/2010/main" val="4128971598"/>
              </p:ext>
            </p:extLst>
          </p:nvPr>
        </p:nvGraphicFramePr>
        <p:xfrm>
          <a:off x="6858221" y="896737"/>
          <a:ext cx="6089650" cy="3180436"/>
        </p:xfrm>
        <a:graphic>
          <a:graphicData uri="http://schemas.openxmlformats.org/presentationml/2006/ole">
            <p:oleObj spid="_x0000_s1135" name="Document" r:id="rId3" imgW="6089764" imgH="1388493" progId="Word.Document.12">
              <p:embed/>
            </p:oleObj>
          </a:graphicData>
        </a:graphic>
      </p:graphicFrame>
      <p:sp>
        <p:nvSpPr>
          <p:cNvPr id="9" name="Content Placeholder 2"/>
          <p:cNvSpPr>
            <a:spLocks noGrp="1"/>
          </p:cNvSpPr>
          <p:nvPr>
            <p:ph idx="1"/>
          </p:nvPr>
        </p:nvSpPr>
        <p:spPr>
          <a:xfrm>
            <a:off x="6709595" y="3513221"/>
            <a:ext cx="3806005" cy="2983832"/>
          </a:xfrm>
        </p:spPr>
        <p:txBody>
          <a:bodyPr>
            <a:normAutofit/>
          </a:bodyPr>
          <a:lstStyle/>
          <a:p>
            <a:pPr marL="0" indent="0" algn="just">
              <a:buNone/>
            </a:pPr>
            <a:r>
              <a:rPr lang="en-US" sz="2000" b="1" dirty="0">
                <a:latin typeface="Times New Roman" pitchFamily="18" charset="0"/>
                <a:cs typeface="Times New Roman" pitchFamily="18" charset="0"/>
              </a:rPr>
              <a:t>Final Equation in Terms of Coded </a:t>
            </a:r>
            <a:r>
              <a:rPr lang="en-US" sz="2000" b="1" dirty="0" smtClean="0">
                <a:latin typeface="Times New Roman" pitchFamily="18" charset="0"/>
                <a:cs typeface="Times New Roman" pitchFamily="18" charset="0"/>
              </a:rPr>
              <a:t>Factors:</a:t>
            </a:r>
          </a:p>
          <a:p>
            <a:pPr marL="0" indent="0">
              <a:buNone/>
            </a:pPr>
            <a:r>
              <a:rPr lang="en-US" sz="2000" dirty="0" smtClean="0">
                <a:latin typeface="Times New Roman" pitchFamily="18" charset="0"/>
                <a:cs typeface="Times New Roman" pitchFamily="18" charset="0"/>
              </a:rPr>
              <a:t>PISF=</a:t>
            </a:r>
            <a:r>
              <a:rPr lang="en-US" sz="2000" dirty="0">
                <a:latin typeface="Times New Roman" pitchFamily="18" charset="0"/>
                <a:cs typeface="Times New Roman" pitchFamily="18" charset="0"/>
              </a:rPr>
              <a:t>+49.38-8.44* A-7.36* B+3.25* C+0.29* AB+3.06* AC+12.25* BC-10.48* A</a:t>
            </a:r>
            <a:r>
              <a:rPr lang="en-US" sz="2000" baseline="30000" dirty="0">
                <a:latin typeface="Times New Roman" pitchFamily="18" charset="0"/>
                <a:cs typeface="Times New Roman" pitchFamily="18" charset="0"/>
              </a:rPr>
              <a:t>2</a:t>
            </a:r>
            <a:r>
              <a:rPr lang="en-US" sz="2000" dirty="0">
                <a:latin typeface="Times New Roman" pitchFamily="18" charset="0"/>
                <a:cs typeface="Times New Roman" pitchFamily="18" charset="0"/>
              </a:rPr>
              <a:t>-7.74* B</a:t>
            </a:r>
            <a:r>
              <a:rPr lang="en-US" sz="2000" baseline="30000" dirty="0">
                <a:latin typeface="Times New Roman" pitchFamily="18" charset="0"/>
                <a:cs typeface="Times New Roman" pitchFamily="18" charset="0"/>
              </a:rPr>
              <a:t>2</a:t>
            </a:r>
            <a:r>
              <a:rPr lang="en-US" sz="2000" dirty="0">
                <a:latin typeface="Times New Roman" pitchFamily="18" charset="0"/>
                <a:cs typeface="Times New Roman" pitchFamily="18" charset="0"/>
              </a:rPr>
              <a:t>-11.38* C</a:t>
            </a:r>
            <a:r>
              <a:rPr lang="en-US" sz="2000" baseline="30000" dirty="0">
                <a:latin typeface="Times New Roman" pitchFamily="18" charset="0"/>
                <a:cs typeface="Times New Roman" pitchFamily="18" charset="0"/>
              </a:rPr>
              <a:t>2</a:t>
            </a:r>
            <a:endParaRPr lang="en-US" sz="2000" dirty="0" smtClean="0">
              <a:latin typeface="Times New Roman" pitchFamily="18" charset="0"/>
              <a:cs typeface="Times New Roman" pitchFamily="18" charset="0"/>
            </a:endParaRPr>
          </a:p>
        </p:txBody>
      </p:sp>
      <p:graphicFrame>
        <p:nvGraphicFramePr>
          <p:cNvPr id="2" name="Object 1"/>
          <p:cNvGraphicFramePr>
            <a:graphicFrameLocks noChangeAspect="1"/>
          </p:cNvGraphicFramePr>
          <p:nvPr>
            <p:extLst>
              <p:ext uri="{D42A27DB-BD31-4B8C-83A1-F6EECF244321}">
                <p14:modId xmlns="" xmlns:p14="http://schemas.microsoft.com/office/powerpoint/2010/main" val="17263407"/>
              </p:ext>
            </p:extLst>
          </p:nvPr>
        </p:nvGraphicFramePr>
        <p:xfrm>
          <a:off x="1287383" y="896737"/>
          <a:ext cx="6593305" cy="3516313"/>
        </p:xfrm>
        <a:graphic>
          <a:graphicData uri="http://schemas.openxmlformats.org/presentationml/2006/ole">
            <p:oleObj spid="_x0000_s1136" name="Document" r:id="rId4" imgW="6105346" imgH="3520009" progId="Word.Document.12">
              <p:embed/>
            </p:oleObj>
          </a:graphicData>
        </a:graphic>
      </p:graphicFrame>
      <p:graphicFrame>
        <p:nvGraphicFramePr>
          <p:cNvPr id="3" name="Object 2"/>
          <p:cNvGraphicFramePr>
            <a:graphicFrameLocks noChangeAspect="1"/>
          </p:cNvGraphicFramePr>
          <p:nvPr>
            <p:extLst>
              <p:ext uri="{D42A27DB-BD31-4B8C-83A1-F6EECF244321}">
                <p14:modId xmlns="" xmlns:p14="http://schemas.microsoft.com/office/powerpoint/2010/main" val="1768714265"/>
              </p:ext>
            </p:extLst>
          </p:nvPr>
        </p:nvGraphicFramePr>
        <p:xfrm>
          <a:off x="1203160" y="4285749"/>
          <a:ext cx="6412832" cy="2454275"/>
        </p:xfrm>
        <a:graphic>
          <a:graphicData uri="http://schemas.openxmlformats.org/presentationml/2006/ole">
            <p:oleObj spid="_x0000_s1137" name="Document" r:id="rId5" imgW="6105346" imgH="2454421" progId="Word.Document.12">
              <p:embed/>
            </p:oleObj>
          </a:graphicData>
        </a:graphic>
      </p:graphicFrame>
    </p:spTree>
    <p:extLst>
      <p:ext uri="{BB962C8B-B14F-4D97-AF65-F5344CB8AC3E}">
        <p14:creationId xmlns="" xmlns:p14="http://schemas.microsoft.com/office/powerpoint/2010/main" val="370763841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304800" y="274638"/>
            <a:ext cx="8458200" cy="1020762"/>
          </a:xfrm>
        </p:spPr>
        <p:txBody>
          <a:bodyPr>
            <a:noAutofit/>
          </a:bodyPr>
          <a:lstStyle/>
          <a:p>
            <a:r>
              <a:rPr lang="en-US" sz="3600" b="1" dirty="0" smtClean="0">
                <a:solidFill>
                  <a:schemeClr val="accent2">
                    <a:lumMod val="75000"/>
                  </a:schemeClr>
                </a:solidFill>
              </a:rPr>
              <a:t/>
            </a:r>
            <a:br>
              <a:rPr lang="en-US" sz="3600" b="1" dirty="0" smtClean="0">
                <a:solidFill>
                  <a:schemeClr val="accent2">
                    <a:lumMod val="75000"/>
                  </a:schemeClr>
                </a:solidFill>
              </a:rPr>
            </a:br>
            <a:r>
              <a:rPr lang="en-US" sz="3600" b="1" dirty="0" smtClean="0">
                <a:solidFill>
                  <a:schemeClr val="accent2">
                    <a:lumMod val="75000"/>
                  </a:schemeClr>
                </a:solidFill>
              </a:rPr>
              <a:t/>
            </a:r>
            <a:br>
              <a:rPr lang="en-US" sz="3600" b="1" dirty="0" smtClean="0">
                <a:solidFill>
                  <a:schemeClr val="accent2">
                    <a:lumMod val="75000"/>
                  </a:schemeClr>
                </a:solidFill>
              </a:rPr>
            </a:br>
            <a:r>
              <a:rPr lang="en-US" sz="3000" dirty="0" smtClean="0">
                <a:latin typeface="Times New Roman" pitchFamily="18" charset="0"/>
                <a:cs typeface="Times New Roman" pitchFamily="18" charset="0"/>
              </a:rPr>
              <a:t/>
            </a:r>
            <a:br>
              <a:rPr lang="en-US" sz="3000" dirty="0" smtClean="0">
                <a:latin typeface="Times New Roman" pitchFamily="18" charset="0"/>
                <a:cs typeface="Times New Roman" pitchFamily="18" charset="0"/>
              </a:rPr>
            </a:br>
            <a:r>
              <a:rPr lang="en-US" sz="3600" dirty="0" smtClean="0">
                <a:solidFill>
                  <a:schemeClr val="accent2">
                    <a:lumMod val="75000"/>
                  </a:schemeClr>
                </a:solidFill>
              </a:rPr>
              <a:t/>
            </a:r>
            <a:br>
              <a:rPr lang="en-US" sz="3600" dirty="0" smtClean="0">
                <a:solidFill>
                  <a:schemeClr val="accent2">
                    <a:lumMod val="75000"/>
                  </a:schemeClr>
                </a:solidFill>
              </a:rPr>
            </a:br>
            <a:endParaRPr lang="en-US" sz="3600" dirty="0"/>
          </a:p>
        </p:txBody>
      </p:sp>
      <p:sp>
        <p:nvSpPr>
          <p:cNvPr id="3" name="Content Placeholder 2"/>
          <p:cNvSpPr>
            <a:spLocks noGrp="1"/>
          </p:cNvSpPr>
          <p:nvPr>
            <p:ph idx="1"/>
          </p:nvPr>
        </p:nvSpPr>
        <p:spPr>
          <a:xfrm>
            <a:off x="1122331" y="1488830"/>
            <a:ext cx="4462272" cy="4275579"/>
          </a:xfrm>
        </p:spPr>
        <p:txBody>
          <a:bodyPr>
            <a:normAutofit/>
          </a:bodyPr>
          <a:lstStyle/>
          <a:p>
            <a:r>
              <a:rPr lang="en-US" sz="2000" b="1" dirty="0" smtClean="0">
                <a:latin typeface="Times New Roman" pitchFamily="18" charset="0"/>
                <a:cs typeface="Times New Roman" pitchFamily="18" charset="0"/>
              </a:rPr>
              <a:t>Combined effect of sintering time and abrasive concentration on PISF</a:t>
            </a:r>
          </a:p>
          <a:p>
            <a:pPr marL="0" indent="0" algn="just">
              <a:buNone/>
            </a:pPr>
            <a:r>
              <a:rPr lang="en-US" sz="2000" dirty="0" smtClean="0">
                <a:latin typeface="Times New Roman" pitchFamily="18" charset="0"/>
                <a:cs typeface="Times New Roman" pitchFamily="18" charset="0"/>
              </a:rPr>
              <a:t>Graph shows the relation between time and concentration. At low value of concentration PISF increase so in the case of time and then slight decrease near the higher value of time and concentration. At high value of time PISF increase with increase in concentration to half of the way and then slightly decreases. At low value of time PISF increases to half of the way along concentration then decreases.</a:t>
            </a:r>
            <a:endParaRPr lang="en-US" sz="20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17BDCCCE-C372-40B2-A96B-20EE21D288FF}" type="slidenum">
              <a:rPr lang="en-US" smtClean="0"/>
              <a:pPr/>
              <a:t>23</a:t>
            </a:fld>
            <a:endParaRPr lang="en-US"/>
          </a:p>
        </p:txBody>
      </p:sp>
      <p:sp>
        <p:nvSpPr>
          <p:cNvPr id="6" name="Title 1"/>
          <p:cNvSpPr txBox="1">
            <a:spLocks/>
          </p:cNvSpPr>
          <p:nvPr/>
        </p:nvSpPr>
        <p:spPr>
          <a:xfrm>
            <a:off x="1220438" y="218491"/>
            <a:ext cx="8458200" cy="1020762"/>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lvl="0"/>
            <a:r>
              <a:rPr kumimoji="0" lang="en-US" sz="3600" b="1" i="0" u="none" strike="noStrike" kern="1200" cap="none" spc="0" normalizeH="0" baseline="0" noProof="0" dirty="0" smtClean="0">
                <a:ln>
                  <a:noFill/>
                </a:ln>
                <a:effectLst/>
                <a:uLnTx/>
                <a:uFillTx/>
                <a:latin typeface="Calibri Light"/>
                <a:ea typeface="+mj-ea"/>
                <a:cs typeface="+mj-cs"/>
              </a:rPr>
              <a:t/>
            </a:r>
            <a:br>
              <a:rPr kumimoji="0" lang="en-US" sz="3600" b="1" i="0" u="none" strike="noStrike" kern="1200" cap="none" spc="0" normalizeH="0" baseline="0" noProof="0" dirty="0" smtClean="0">
                <a:ln>
                  <a:noFill/>
                </a:ln>
                <a:effectLst/>
                <a:uLnTx/>
                <a:uFillTx/>
                <a:latin typeface="Calibri Light"/>
                <a:ea typeface="+mj-ea"/>
                <a:cs typeface="+mj-cs"/>
              </a:rPr>
            </a:br>
            <a:r>
              <a:rPr kumimoji="0" lang="en-US" sz="3600" b="1" i="0" u="none" strike="noStrike" kern="1200" cap="none" spc="0" normalizeH="0" baseline="0" noProof="0" dirty="0" smtClean="0">
                <a:ln>
                  <a:noFill/>
                </a:ln>
                <a:effectLst/>
                <a:uLnTx/>
                <a:uFillTx/>
                <a:latin typeface="Calibri Light"/>
                <a:ea typeface="+mj-ea"/>
                <a:cs typeface="+mj-cs"/>
              </a:rPr>
              <a:t/>
            </a:r>
            <a:br>
              <a:rPr kumimoji="0" lang="en-US" sz="3600" b="1" i="0" u="none" strike="noStrike" kern="1200" cap="none" spc="0" normalizeH="0" baseline="0" noProof="0" dirty="0" smtClean="0">
                <a:ln>
                  <a:noFill/>
                </a:ln>
                <a:effectLst/>
                <a:uLnTx/>
                <a:uFillTx/>
                <a:latin typeface="Calibri Light"/>
                <a:ea typeface="+mj-ea"/>
                <a:cs typeface="+mj-cs"/>
              </a:rPr>
            </a:br>
            <a:r>
              <a:rPr kumimoji="0" lang="en-US" sz="3000" b="0" i="0" u="none" strike="noStrike" kern="1200" cap="none" spc="0" normalizeH="0" baseline="0" noProof="0" dirty="0" smtClean="0">
                <a:ln>
                  <a:noFill/>
                </a:ln>
                <a:effectLst/>
                <a:uLnTx/>
                <a:uFillTx/>
                <a:latin typeface="Times New Roman" pitchFamily="18" charset="0"/>
                <a:ea typeface="+mj-ea"/>
                <a:cs typeface="Times New Roman" pitchFamily="18" charset="0"/>
              </a:rPr>
              <a:t>EFFECT</a:t>
            </a:r>
            <a:r>
              <a:rPr lang="en-US" sz="3000" dirty="0">
                <a:latin typeface="Times New Roman" pitchFamily="18" charset="0"/>
                <a:ea typeface="+mn-ea"/>
                <a:cs typeface="Times New Roman" pitchFamily="18" charset="0"/>
              </a:rPr>
              <a:t> ON PISF</a:t>
            </a:r>
            <a:r>
              <a:rPr kumimoji="0" lang="en-US" sz="3000" b="0" i="0" u="none" strike="noStrike" kern="1200" cap="none" spc="0" normalizeH="0" baseline="0" noProof="0" dirty="0" smtClean="0">
                <a:ln>
                  <a:noFill/>
                </a:ln>
                <a:effectLst/>
                <a:uLnTx/>
                <a:uFillTx/>
                <a:latin typeface="Times New Roman" pitchFamily="18" charset="0"/>
                <a:ea typeface="+mj-ea"/>
                <a:cs typeface="Times New Roman" pitchFamily="18" charset="0"/>
              </a:rPr>
              <a:t> OF COMBINED PROCESS PARAMETERS</a:t>
            </a:r>
            <a:br>
              <a:rPr kumimoji="0" lang="en-US" sz="3000" b="0" i="0" u="none" strike="noStrike" kern="1200" cap="none" spc="0" normalizeH="0" baseline="0" noProof="0" dirty="0" smtClean="0">
                <a:ln>
                  <a:noFill/>
                </a:ln>
                <a:effectLst/>
                <a:uLnTx/>
                <a:uFillTx/>
                <a:latin typeface="Times New Roman" pitchFamily="18" charset="0"/>
                <a:ea typeface="+mj-ea"/>
                <a:cs typeface="Times New Roman" pitchFamily="18" charset="0"/>
              </a:rPr>
            </a:br>
            <a:r>
              <a:rPr kumimoji="0" lang="en-US" sz="3600" b="0" i="0" u="none" strike="noStrike" kern="1200" cap="none" spc="0" normalizeH="0" baseline="0" noProof="0" dirty="0" smtClean="0">
                <a:ln>
                  <a:noFill/>
                </a:ln>
                <a:effectLst/>
                <a:uLnTx/>
                <a:uFillTx/>
                <a:latin typeface="Calibri Light"/>
                <a:ea typeface="+mj-ea"/>
                <a:cs typeface="+mj-cs"/>
              </a:rPr>
              <a:t/>
            </a:r>
            <a:br>
              <a:rPr kumimoji="0" lang="en-US" sz="3600" b="0" i="0" u="none" strike="noStrike" kern="1200" cap="none" spc="0" normalizeH="0" baseline="0" noProof="0" dirty="0" smtClean="0">
                <a:ln>
                  <a:noFill/>
                </a:ln>
                <a:effectLst/>
                <a:uLnTx/>
                <a:uFillTx/>
                <a:latin typeface="Calibri Light"/>
                <a:ea typeface="+mj-ea"/>
                <a:cs typeface="+mj-cs"/>
              </a:rPr>
            </a:br>
            <a:endParaRPr kumimoji="0" lang="en-US" sz="3600" b="0" i="0" u="none" strike="noStrike" kern="1200" cap="none" spc="0" normalizeH="0" baseline="0" noProof="0" dirty="0">
              <a:ln>
                <a:noFill/>
              </a:ln>
              <a:effectLst/>
              <a:uLnTx/>
              <a:uFillTx/>
              <a:latin typeface="Calibri Light"/>
              <a:ea typeface="+mj-ea"/>
              <a:cs typeface="+mj-cs"/>
            </a:endParaRPr>
          </a:p>
        </p:txBody>
      </p:sp>
      <p:sp>
        <p:nvSpPr>
          <p:cNvPr id="9" name="Rectangle 8"/>
          <p:cNvSpPr/>
          <p:nvPr/>
        </p:nvSpPr>
        <p:spPr>
          <a:xfrm>
            <a:off x="5988805" y="5031580"/>
            <a:ext cx="4572000" cy="830997"/>
          </a:xfrm>
          <a:prstGeom prst="rect">
            <a:avLst/>
          </a:prstGeom>
        </p:spPr>
        <p:txBody>
          <a:bodyPr wrap="square">
            <a:spAutoFit/>
          </a:bodyPr>
          <a:lstStyle/>
          <a:p>
            <a:r>
              <a:rPr lang="en-IN" sz="1600" dirty="0" smtClean="0">
                <a:latin typeface="Times New Roman" pitchFamily="18" charset="0"/>
                <a:cs typeface="Times New Roman" pitchFamily="18" charset="0"/>
              </a:rPr>
              <a:t>Graph 1: Graph plot for interaction effects of Abrasive concentration (A) and Sintering </a:t>
            </a:r>
            <a:r>
              <a:rPr lang="en-IN" sz="1600" dirty="0">
                <a:latin typeface="Times New Roman" pitchFamily="18" charset="0"/>
                <a:cs typeface="Times New Roman" pitchFamily="18" charset="0"/>
              </a:rPr>
              <a:t>t</a:t>
            </a:r>
            <a:r>
              <a:rPr lang="en-IN" sz="1600" dirty="0" smtClean="0">
                <a:latin typeface="Times New Roman" pitchFamily="18" charset="0"/>
                <a:cs typeface="Times New Roman" pitchFamily="18" charset="0"/>
              </a:rPr>
              <a:t>ime (B) on the PISF</a:t>
            </a:r>
            <a:endParaRPr lang="en-US" sz="1600" dirty="0">
              <a:latin typeface="Times New Roman" pitchFamily="18" charset="0"/>
              <a:cs typeface="Times New Roman" pitchFamily="18" charset="0"/>
            </a:endParaRPr>
          </a:p>
        </p:txBody>
      </p:sp>
      <p:pic>
        <p:nvPicPr>
          <p:cNvPr id="8" name="Picture 7"/>
          <p:cNvPicPr/>
          <p:nvPr/>
        </p:nvPicPr>
        <p:blipFill>
          <a:blip r:embed="rId2">
            <a:extLst>
              <a:ext uri="{28A0092B-C50C-407E-A947-70E740481C1C}">
                <a14:useLocalDpi xmlns="" xmlns:a14="http://schemas.microsoft.com/office/drawing/2010/main" val="0"/>
              </a:ext>
            </a:extLst>
          </a:blip>
          <a:srcRect/>
          <a:stretch>
            <a:fillRect/>
          </a:stretch>
        </p:blipFill>
        <p:spPr bwMode="auto">
          <a:xfrm>
            <a:off x="5814646" y="1200150"/>
            <a:ext cx="4911969" cy="3852496"/>
          </a:xfrm>
          <a:prstGeom prst="rect">
            <a:avLst/>
          </a:prstGeom>
          <a:noFill/>
          <a:ln>
            <a:noFill/>
          </a:ln>
        </p:spPr>
      </p:pic>
    </p:spTree>
    <p:extLst>
      <p:ext uri="{BB962C8B-B14F-4D97-AF65-F5344CB8AC3E}">
        <p14:creationId xmlns="" xmlns:p14="http://schemas.microsoft.com/office/powerpoint/2010/main" val="16042830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87120" y="1464151"/>
            <a:ext cx="4462272" cy="4288536"/>
          </a:xfrm>
        </p:spPr>
        <p:txBody>
          <a:bodyPr>
            <a:normAutofit fontScale="92500" lnSpcReduction="20000"/>
          </a:bodyPr>
          <a:lstStyle/>
          <a:p>
            <a:pPr algn="just"/>
            <a:r>
              <a:rPr lang="en-US" sz="2000" b="1" dirty="0" smtClean="0">
                <a:latin typeface="Times New Roman" pitchFamily="18" charset="0"/>
                <a:cs typeface="Times New Roman" pitchFamily="18" charset="0"/>
              </a:rPr>
              <a:t>Combined effect of compacting pressure and abrasive concentration on PISF</a:t>
            </a:r>
          </a:p>
          <a:p>
            <a:pPr marL="0" indent="0" algn="just">
              <a:buNone/>
            </a:pPr>
            <a:r>
              <a:rPr lang="en-US" sz="2000" dirty="0" smtClean="0">
                <a:latin typeface="Times New Roman" pitchFamily="18" charset="0"/>
                <a:cs typeface="Times New Roman" pitchFamily="18" charset="0"/>
              </a:rPr>
              <a:t>Graph shows the relation between compacting pressure and abrasive concentration. At low value abrasive concentration slight increase in PISF with increase compacting pressure and near  the end of abrasive concentration there negligible decrease in PISF. At higher value of abrasive concentration PISF increase slightly with increase of compacting pressure. At low value of compacting pressure PISF increases to half value of abrasive concentration then decreases for rest of the abrasive concentration value gradually.</a:t>
            </a:r>
            <a:endParaRPr lang="en-US" sz="20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17BDCCCE-C372-40B2-A96B-20EE21D288FF}" type="slidenum">
              <a:rPr lang="en-US" smtClean="0"/>
              <a:pPr/>
              <a:t>24</a:t>
            </a:fld>
            <a:endParaRPr lang="en-US"/>
          </a:p>
        </p:txBody>
      </p:sp>
      <p:sp>
        <p:nvSpPr>
          <p:cNvPr id="5" name="Title 1"/>
          <p:cNvSpPr txBox="1">
            <a:spLocks/>
          </p:cNvSpPr>
          <p:nvPr/>
        </p:nvSpPr>
        <p:spPr>
          <a:xfrm>
            <a:off x="1220442" y="218491"/>
            <a:ext cx="8458200" cy="1020762"/>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lvl="0"/>
            <a:r>
              <a:rPr kumimoji="0" lang="en-US" sz="3600" b="1" i="0" u="none" strike="noStrike" kern="1200" cap="none" spc="0" normalizeH="0" baseline="0" noProof="0" dirty="0" smtClean="0">
                <a:ln>
                  <a:noFill/>
                </a:ln>
                <a:effectLst/>
                <a:uLnTx/>
                <a:uFillTx/>
                <a:latin typeface="Calibri Light"/>
                <a:ea typeface="+mj-ea"/>
                <a:cs typeface="+mj-cs"/>
              </a:rPr>
              <a:t/>
            </a:r>
            <a:br>
              <a:rPr kumimoji="0" lang="en-US" sz="3600" b="1" i="0" u="none" strike="noStrike" kern="1200" cap="none" spc="0" normalizeH="0" baseline="0" noProof="0" dirty="0" smtClean="0">
                <a:ln>
                  <a:noFill/>
                </a:ln>
                <a:effectLst/>
                <a:uLnTx/>
                <a:uFillTx/>
                <a:latin typeface="Calibri Light"/>
                <a:ea typeface="+mj-ea"/>
                <a:cs typeface="+mj-cs"/>
              </a:rPr>
            </a:br>
            <a:r>
              <a:rPr kumimoji="0" lang="en-US" sz="3600" b="1" i="0" u="none" strike="noStrike" kern="1200" cap="none" spc="0" normalizeH="0" baseline="0" noProof="0" dirty="0" smtClean="0">
                <a:ln>
                  <a:noFill/>
                </a:ln>
                <a:effectLst/>
                <a:uLnTx/>
                <a:uFillTx/>
                <a:latin typeface="Calibri Light"/>
                <a:ea typeface="+mj-ea"/>
                <a:cs typeface="+mj-cs"/>
              </a:rPr>
              <a:t/>
            </a:r>
            <a:br>
              <a:rPr kumimoji="0" lang="en-US" sz="3600" b="1" i="0" u="none" strike="noStrike" kern="1200" cap="none" spc="0" normalizeH="0" baseline="0" noProof="0" dirty="0" smtClean="0">
                <a:ln>
                  <a:noFill/>
                </a:ln>
                <a:effectLst/>
                <a:uLnTx/>
                <a:uFillTx/>
                <a:latin typeface="Calibri Light"/>
                <a:ea typeface="+mj-ea"/>
                <a:cs typeface="+mj-cs"/>
              </a:rPr>
            </a:br>
            <a:r>
              <a:rPr kumimoji="0" lang="en-US" sz="3000" b="0" i="0" u="none" strike="noStrike" kern="1200" cap="none" spc="0" normalizeH="0" baseline="0" noProof="0" dirty="0" smtClean="0">
                <a:ln>
                  <a:noFill/>
                </a:ln>
                <a:effectLst/>
                <a:uLnTx/>
                <a:uFillTx/>
                <a:latin typeface="Times New Roman" pitchFamily="18" charset="0"/>
                <a:ea typeface="+mj-ea"/>
                <a:cs typeface="Times New Roman" pitchFamily="18" charset="0"/>
              </a:rPr>
              <a:t>EFFECT</a:t>
            </a:r>
            <a:r>
              <a:rPr lang="en-US" sz="3000" dirty="0">
                <a:latin typeface="Times New Roman" pitchFamily="18" charset="0"/>
                <a:ea typeface="+mn-ea"/>
                <a:cs typeface="Times New Roman" pitchFamily="18" charset="0"/>
              </a:rPr>
              <a:t> ON PISF</a:t>
            </a:r>
            <a:r>
              <a:rPr kumimoji="0" lang="en-US" sz="3000" b="0" i="0" u="none" strike="noStrike" kern="1200" cap="none" spc="0" normalizeH="0" baseline="0" noProof="0" dirty="0" smtClean="0">
                <a:ln>
                  <a:noFill/>
                </a:ln>
                <a:effectLst/>
                <a:uLnTx/>
                <a:uFillTx/>
                <a:latin typeface="Times New Roman" pitchFamily="18" charset="0"/>
                <a:ea typeface="+mj-ea"/>
                <a:cs typeface="Times New Roman" pitchFamily="18" charset="0"/>
              </a:rPr>
              <a:t> OF COMBINED PROCESS PARAMETERS</a:t>
            </a:r>
            <a:br>
              <a:rPr kumimoji="0" lang="en-US" sz="3000" b="0" i="0" u="none" strike="noStrike" kern="1200" cap="none" spc="0" normalizeH="0" baseline="0" noProof="0" dirty="0" smtClean="0">
                <a:ln>
                  <a:noFill/>
                </a:ln>
                <a:effectLst/>
                <a:uLnTx/>
                <a:uFillTx/>
                <a:latin typeface="Times New Roman" pitchFamily="18" charset="0"/>
                <a:ea typeface="+mj-ea"/>
                <a:cs typeface="Times New Roman" pitchFamily="18" charset="0"/>
              </a:rPr>
            </a:br>
            <a:r>
              <a:rPr kumimoji="0" lang="en-US" sz="3600" b="0" i="0" u="none" strike="noStrike" kern="1200" cap="none" spc="0" normalizeH="0" baseline="0" noProof="0" dirty="0" smtClean="0">
                <a:ln>
                  <a:noFill/>
                </a:ln>
                <a:effectLst/>
                <a:uLnTx/>
                <a:uFillTx/>
                <a:latin typeface="Calibri Light"/>
                <a:ea typeface="+mj-ea"/>
                <a:cs typeface="+mj-cs"/>
              </a:rPr>
              <a:t/>
            </a:r>
            <a:br>
              <a:rPr kumimoji="0" lang="en-US" sz="3600" b="0" i="0" u="none" strike="noStrike" kern="1200" cap="none" spc="0" normalizeH="0" baseline="0" noProof="0" dirty="0" smtClean="0">
                <a:ln>
                  <a:noFill/>
                </a:ln>
                <a:effectLst/>
                <a:uLnTx/>
                <a:uFillTx/>
                <a:latin typeface="Calibri Light"/>
                <a:ea typeface="+mj-ea"/>
                <a:cs typeface="+mj-cs"/>
              </a:rPr>
            </a:br>
            <a:endParaRPr kumimoji="0" lang="en-US" sz="3600" b="0" i="0" u="none" strike="noStrike" kern="1200" cap="none" spc="0" normalizeH="0" baseline="0" noProof="0" dirty="0">
              <a:ln>
                <a:noFill/>
              </a:ln>
              <a:effectLst/>
              <a:uLnTx/>
              <a:uFillTx/>
              <a:latin typeface="Calibri Light"/>
              <a:ea typeface="+mj-ea"/>
              <a:cs typeface="+mj-cs"/>
            </a:endParaRPr>
          </a:p>
        </p:txBody>
      </p:sp>
      <p:sp>
        <p:nvSpPr>
          <p:cNvPr id="8" name="Rectangle 7"/>
          <p:cNvSpPr/>
          <p:nvPr/>
        </p:nvSpPr>
        <p:spPr>
          <a:xfrm>
            <a:off x="6060837" y="5043595"/>
            <a:ext cx="4572000" cy="830997"/>
          </a:xfrm>
          <a:prstGeom prst="rect">
            <a:avLst/>
          </a:prstGeom>
        </p:spPr>
        <p:txBody>
          <a:bodyPr wrap="square">
            <a:spAutoFit/>
          </a:bodyPr>
          <a:lstStyle/>
          <a:p>
            <a:pPr algn="just"/>
            <a:r>
              <a:rPr lang="en-IN" sz="1600" dirty="0" smtClean="0">
                <a:latin typeface="Times New Roman" pitchFamily="18" charset="0"/>
                <a:cs typeface="Times New Roman" pitchFamily="18" charset="0"/>
              </a:rPr>
              <a:t>Graph </a:t>
            </a:r>
            <a:r>
              <a:rPr lang="en-IN" sz="1600" dirty="0">
                <a:latin typeface="Times New Roman" pitchFamily="18" charset="0"/>
                <a:cs typeface="Times New Roman" pitchFamily="18" charset="0"/>
              </a:rPr>
              <a:t>2</a:t>
            </a:r>
            <a:r>
              <a:rPr lang="en-IN" sz="1600" dirty="0" smtClean="0">
                <a:latin typeface="Times New Roman" pitchFamily="18" charset="0"/>
                <a:cs typeface="Times New Roman" pitchFamily="18" charset="0"/>
              </a:rPr>
              <a:t>: Graph plot for interaction effects of Abrasive concentration (A) and Compacting pressure (C) on the PISF</a:t>
            </a:r>
            <a:endParaRPr lang="en-US" sz="1600" dirty="0">
              <a:latin typeface="Times New Roman" pitchFamily="18" charset="0"/>
              <a:cs typeface="Times New Roman" pitchFamily="18" charset="0"/>
            </a:endParaRPr>
          </a:p>
        </p:txBody>
      </p:sp>
      <p:pic>
        <p:nvPicPr>
          <p:cNvPr id="7" name="Picture 6"/>
          <p:cNvPicPr/>
          <p:nvPr/>
        </p:nvPicPr>
        <p:blipFill>
          <a:blip r:embed="rId2">
            <a:extLst>
              <a:ext uri="{28A0092B-C50C-407E-A947-70E740481C1C}">
                <a14:useLocalDpi xmlns="" xmlns:a14="http://schemas.microsoft.com/office/drawing/2010/main" val="0"/>
              </a:ext>
            </a:extLst>
          </a:blip>
          <a:srcRect/>
          <a:stretch>
            <a:fillRect/>
          </a:stretch>
        </p:blipFill>
        <p:spPr bwMode="auto">
          <a:xfrm>
            <a:off x="6121023" y="531411"/>
            <a:ext cx="4818186" cy="3547696"/>
          </a:xfrm>
          <a:prstGeom prst="rect">
            <a:avLst/>
          </a:prstGeom>
          <a:noFill/>
          <a:ln>
            <a:noFill/>
          </a:ln>
        </p:spPr>
      </p:pic>
    </p:spTree>
    <p:extLst>
      <p:ext uri="{BB962C8B-B14F-4D97-AF65-F5344CB8AC3E}">
        <p14:creationId xmlns="" xmlns:p14="http://schemas.microsoft.com/office/powerpoint/2010/main" val="397878014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25414" y="1336430"/>
            <a:ext cx="4248433" cy="4806461"/>
          </a:xfrm>
        </p:spPr>
        <p:txBody>
          <a:bodyPr>
            <a:normAutofit fontScale="92500" lnSpcReduction="10000"/>
          </a:bodyPr>
          <a:lstStyle/>
          <a:p>
            <a:pPr>
              <a:buNone/>
            </a:pPr>
            <a:r>
              <a:rPr lang="en-US" sz="2000" b="1" dirty="0" smtClean="0">
                <a:latin typeface="Times New Roman" pitchFamily="18" charset="0"/>
                <a:cs typeface="Times New Roman" pitchFamily="18" charset="0"/>
              </a:rPr>
              <a:t>Combined effect of compacting </a:t>
            </a:r>
          </a:p>
          <a:p>
            <a:pPr>
              <a:buNone/>
            </a:pPr>
            <a:r>
              <a:rPr lang="en-US" sz="2000" b="1" dirty="0" smtClean="0">
                <a:latin typeface="Times New Roman" pitchFamily="18" charset="0"/>
                <a:cs typeface="Times New Roman" pitchFamily="18" charset="0"/>
              </a:rPr>
              <a:t>pressure and sintering time on PISF</a:t>
            </a:r>
          </a:p>
          <a:p>
            <a:pPr algn="just">
              <a:buNone/>
            </a:pPr>
            <a:endParaRPr lang="en-US" sz="2000" b="1" dirty="0" smtClean="0">
              <a:latin typeface="Times New Roman" pitchFamily="18" charset="0"/>
              <a:cs typeface="Times New Roman" pitchFamily="18" charset="0"/>
            </a:endParaRPr>
          </a:p>
          <a:p>
            <a:pPr marL="0" indent="0" algn="just">
              <a:buNone/>
            </a:pPr>
            <a:r>
              <a:rPr lang="en-US" sz="2000" dirty="0" smtClean="0">
                <a:latin typeface="Times New Roman" pitchFamily="18" charset="0"/>
                <a:cs typeface="Times New Roman" pitchFamily="18" charset="0"/>
              </a:rPr>
              <a:t>Graph shows the relation between compacting pressure and sintering time. At low value of sintering time there was negligible change in PISF with increase of compacting pressure, but at the end of compacting pressure values significant decrease in the PISF was noted down. At high value of sintering time PISF gradually increases with increase in compacting pressure values. At low value of compacting pressure initially PISF was high value as sintering time low value of time and at the end of sintering time values PISF decrease. </a:t>
            </a:r>
            <a:endParaRPr lang="en-US" sz="2000" dirty="0">
              <a:latin typeface="Times New Roman" pitchFamily="18" charset="0"/>
              <a:cs typeface="Times New Roman" pitchFamily="18" charset="0"/>
            </a:endParaRPr>
          </a:p>
        </p:txBody>
      </p:sp>
      <p:sp>
        <p:nvSpPr>
          <p:cNvPr id="4" name="Slide Number Placeholder 3"/>
          <p:cNvSpPr>
            <a:spLocks noGrp="1"/>
          </p:cNvSpPr>
          <p:nvPr>
            <p:ph type="sldNum" sz="quarter" idx="12"/>
          </p:nvPr>
        </p:nvSpPr>
        <p:spPr/>
        <p:txBody>
          <a:bodyPr/>
          <a:lstStyle/>
          <a:p>
            <a:fld id="{17BDCCCE-C372-40B2-A96B-20EE21D288FF}" type="slidenum">
              <a:rPr lang="en-US" smtClean="0"/>
              <a:pPr/>
              <a:t>25</a:t>
            </a:fld>
            <a:endParaRPr lang="en-US" dirty="0"/>
          </a:p>
        </p:txBody>
      </p:sp>
      <p:sp>
        <p:nvSpPr>
          <p:cNvPr id="5" name="Title 1"/>
          <p:cNvSpPr txBox="1">
            <a:spLocks/>
          </p:cNvSpPr>
          <p:nvPr/>
        </p:nvSpPr>
        <p:spPr>
          <a:xfrm>
            <a:off x="1324708" y="218491"/>
            <a:ext cx="8858019" cy="1020762"/>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lvl="0"/>
            <a:r>
              <a:rPr kumimoji="0" lang="en-US" sz="3600" b="1" i="0" u="none" strike="noStrike" kern="1200" cap="none" spc="0" normalizeH="0" baseline="0" noProof="0" dirty="0" smtClean="0">
                <a:ln>
                  <a:noFill/>
                </a:ln>
                <a:effectLst/>
                <a:uLnTx/>
                <a:uFillTx/>
                <a:latin typeface="Times New Roman" pitchFamily="18" charset="0"/>
                <a:cs typeface="Times New Roman" pitchFamily="18" charset="0"/>
              </a:rPr>
              <a:t/>
            </a:r>
            <a:br>
              <a:rPr kumimoji="0" lang="en-US" sz="3600" b="1" i="0" u="none" strike="noStrike" kern="1200" cap="none" spc="0" normalizeH="0" baseline="0" noProof="0" dirty="0" smtClean="0">
                <a:ln>
                  <a:noFill/>
                </a:ln>
                <a:effectLst/>
                <a:uLnTx/>
                <a:uFillTx/>
                <a:latin typeface="Times New Roman" pitchFamily="18" charset="0"/>
                <a:cs typeface="Times New Roman" pitchFamily="18" charset="0"/>
              </a:rPr>
            </a:br>
            <a:r>
              <a:rPr kumimoji="0" lang="en-US" sz="3600" b="1" i="0" u="none" strike="noStrike" kern="1200" cap="none" spc="0" normalizeH="0" baseline="0" noProof="0" dirty="0" smtClean="0">
                <a:ln>
                  <a:noFill/>
                </a:ln>
                <a:effectLst/>
                <a:uLnTx/>
                <a:uFillTx/>
                <a:latin typeface="Times New Roman" pitchFamily="18" charset="0"/>
                <a:cs typeface="Times New Roman" pitchFamily="18" charset="0"/>
              </a:rPr>
              <a:t/>
            </a:r>
            <a:br>
              <a:rPr kumimoji="0" lang="en-US" sz="3600" b="1" i="0" u="none" strike="noStrike" kern="1200" cap="none" spc="0" normalizeH="0" baseline="0" noProof="0" dirty="0" smtClean="0">
                <a:ln>
                  <a:noFill/>
                </a:ln>
                <a:effectLst/>
                <a:uLnTx/>
                <a:uFillTx/>
                <a:latin typeface="Times New Roman" pitchFamily="18" charset="0"/>
                <a:cs typeface="Times New Roman" pitchFamily="18" charset="0"/>
              </a:rPr>
            </a:br>
            <a:r>
              <a:rPr kumimoji="0" lang="en-US" sz="3000" b="0" i="0" u="none" strike="noStrike" kern="1200" cap="none" spc="0" normalizeH="0" baseline="0" noProof="0" dirty="0" smtClean="0">
                <a:ln>
                  <a:noFill/>
                </a:ln>
                <a:effectLst/>
                <a:uLnTx/>
                <a:uFillTx/>
                <a:latin typeface="Times New Roman" pitchFamily="18" charset="0"/>
                <a:cs typeface="Times New Roman" pitchFamily="18" charset="0"/>
              </a:rPr>
              <a:t>EFFECT</a:t>
            </a:r>
            <a:r>
              <a:rPr lang="en-US" sz="3000" dirty="0">
                <a:latin typeface="Times New Roman" pitchFamily="18" charset="0"/>
                <a:ea typeface="+mn-ea"/>
                <a:cs typeface="Times New Roman" pitchFamily="18" charset="0"/>
              </a:rPr>
              <a:t> ON PISF</a:t>
            </a:r>
            <a:r>
              <a:rPr kumimoji="0" lang="en-US" sz="3000" b="0" i="0" u="none" strike="noStrike" kern="1200" cap="none" spc="0" normalizeH="0" baseline="0" noProof="0" dirty="0" smtClean="0">
                <a:ln>
                  <a:noFill/>
                </a:ln>
                <a:effectLst/>
                <a:uLnTx/>
                <a:uFillTx/>
                <a:latin typeface="Times New Roman" pitchFamily="18" charset="0"/>
                <a:cs typeface="Times New Roman" pitchFamily="18" charset="0"/>
              </a:rPr>
              <a:t> OF COMBINED PROCESS PARAMETERS</a:t>
            </a:r>
            <a:br>
              <a:rPr kumimoji="0" lang="en-US" sz="3000" b="0" i="0" u="none" strike="noStrike" kern="1200" cap="none" spc="0" normalizeH="0" baseline="0" noProof="0" dirty="0" smtClean="0">
                <a:ln>
                  <a:noFill/>
                </a:ln>
                <a:effectLst/>
                <a:uLnTx/>
                <a:uFillTx/>
                <a:latin typeface="Times New Roman" pitchFamily="18" charset="0"/>
                <a:cs typeface="Times New Roman" pitchFamily="18" charset="0"/>
              </a:rPr>
            </a:br>
            <a:r>
              <a:rPr kumimoji="0" lang="en-US" sz="3600" b="0" i="0" u="none" strike="noStrike" kern="1200" cap="none" spc="0" normalizeH="0" baseline="0" noProof="0" dirty="0" smtClean="0">
                <a:ln>
                  <a:noFill/>
                </a:ln>
                <a:effectLst/>
                <a:uLnTx/>
                <a:uFillTx/>
                <a:latin typeface="Times New Roman" pitchFamily="18" charset="0"/>
                <a:cs typeface="Times New Roman" pitchFamily="18" charset="0"/>
              </a:rPr>
              <a:t/>
            </a:r>
            <a:br>
              <a:rPr kumimoji="0" lang="en-US" sz="3600" b="0" i="0" u="none" strike="noStrike" kern="1200" cap="none" spc="0" normalizeH="0" baseline="0" noProof="0" dirty="0" smtClean="0">
                <a:ln>
                  <a:noFill/>
                </a:ln>
                <a:effectLst/>
                <a:uLnTx/>
                <a:uFillTx/>
                <a:latin typeface="Times New Roman" pitchFamily="18" charset="0"/>
                <a:cs typeface="Times New Roman" pitchFamily="18" charset="0"/>
              </a:rPr>
            </a:br>
            <a:endParaRPr kumimoji="0" lang="en-US" sz="3600" b="0" i="0" u="none" strike="noStrike" kern="1200" cap="none" spc="0" normalizeH="0" baseline="0" noProof="0" dirty="0">
              <a:ln>
                <a:noFill/>
              </a:ln>
              <a:effectLst/>
              <a:uLnTx/>
              <a:uFillTx/>
              <a:latin typeface="Times New Roman" pitchFamily="18" charset="0"/>
              <a:cs typeface="Times New Roman" pitchFamily="18" charset="0"/>
            </a:endParaRPr>
          </a:p>
        </p:txBody>
      </p:sp>
      <p:sp>
        <p:nvSpPr>
          <p:cNvPr id="8" name="Rectangle 7"/>
          <p:cNvSpPr/>
          <p:nvPr/>
        </p:nvSpPr>
        <p:spPr>
          <a:xfrm>
            <a:off x="6085227" y="4888984"/>
            <a:ext cx="4572000" cy="830997"/>
          </a:xfrm>
          <a:prstGeom prst="rect">
            <a:avLst/>
          </a:prstGeom>
        </p:spPr>
        <p:txBody>
          <a:bodyPr wrap="square">
            <a:spAutoFit/>
          </a:bodyPr>
          <a:lstStyle/>
          <a:p>
            <a:pPr algn="just"/>
            <a:r>
              <a:rPr lang="en-IN" sz="1600" dirty="0" smtClean="0">
                <a:latin typeface="Times New Roman" pitchFamily="18" charset="0"/>
                <a:cs typeface="Times New Roman" pitchFamily="18" charset="0"/>
              </a:rPr>
              <a:t>Graph 3: Graph plot for interaction effects of Sintering time (B) and Compacting pressure (C) on the PISF</a:t>
            </a:r>
            <a:endParaRPr lang="en-US" sz="1600" dirty="0">
              <a:latin typeface="Times New Roman" pitchFamily="18" charset="0"/>
              <a:cs typeface="Times New Roman" pitchFamily="18" charset="0"/>
            </a:endParaRPr>
          </a:p>
        </p:txBody>
      </p:sp>
      <p:pic>
        <p:nvPicPr>
          <p:cNvPr id="7" name="Picture 6"/>
          <p:cNvPicPr/>
          <p:nvPr/>
        </p:nvPicPr>
        <p:blipFill>
          <a:blip r:embed="rId2">
            <a:extLst>
              <a:ext uri="{28A0092B-C50C-407E-A947-70E740481C1C}">
                <a14:useLocalDpi xmlns="" xmlns:a14="http://schemas.microsoft.com/office/drawing/2010/main" val="0"/>
              </a:ext>
            </a:extLst>
          </a:blip>
          <a:srcRect/>
          <a:stretch>
            <a:fillRect/>
          </a:stretch>
        </p:blipFill>
        <p:spPr bwMode="auto">
          <a:xfrm>
            <a:off x="5451235" y="1137137"/>
            <a:ext cx="5298827" cy="3774831"/>
          </a:xfrm>
          <a:prstGeom prst="rect">
            <a:avLst/>
          </a:prstGeom>
          <a:noFill/>
          <a:ln>
            <a:noFill/>
          </a:ln>
        </p:spPr>
      </p:pic>
    </p:spTree>
    <p:extLst>
      <p:ext uri="{BB962C8B-B14F-4D97-AF65-F5344CB8AC3E}">
        <p14:creationId xmlns="" xmlns:p14="http://schemas.microsoft.com/office/powerpoint/2010/main" val="202557702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464" y="274638"/>
            <a:ext cx="10972800" cy="1143000"/>
          </a:xfrm>
        </p:spPr>
        <p:txBody>
          <a:bodyPr/>
          <a:lstStyle/>
          <a:p>
            <a:r>
              <a:rPr lang="en-US" dirty="0" smtClean="0">
                <a:latin typeface="Times New Roman" pitchFamily="18" charset="0"/>
                <a:cs typeface="Times New Roman" pitchFamily="18" charset="0"/>
              </a:rPr>
              <a:t>CONCLUSIONS </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1113692" y="1624084"/>
            <a:ext cx="9413631" cy="5017348"/>
          </a:xfrm>
        </p:spPr>
        <p:txBody>
          <a:bodyPr>
            <a:noAutofit/>
          </a:bodyPr>
          <a:lstStyle/>
          <a:p>
            <a:pPr marL="0" indent="0" algn="just">
              <a:buNone/>
            </a:pPr>
            <a:r>
              <a:rPr lang="en-US" sz="2000" dirty="0" smtClean="0">
                <a:latin typeface="Times New Roman" pitchFamily="18" charset="0"/>
                <a:cs typeface="Times New Roman" pitchFamily="18" charset="0"/>
              </a:rPr>
              <a:t>Following </a:t>
            </a:r>
            <a:r>
              <a:rPr lang="en-US" sz="2000" dirty="0">
                <a:latin typeface="Times New Roman" pitchFamily="18" charset="0"/>
                <a:cs typeface="Times New Roman" pitchFamily="18" charset="0"/>
              </a:rPr>
              <a:t>conclusions have been drawn from the present work-</a:t>
            </a:r>
            <a:r>
              <a:rPr lang="en-US" sz="2000" dirty="0" smtClean="0">
                <a:latin typeface="Times New Roman" pitchFamily="18" charset="0"/>
                <a:cs typeface="Times New Roman" pitchFamily="18" charset="0"/>
              </a:rPr>
              <a:t>:</a:t>
            </a:r>
          </a:p>
          <a:p>
            <a:pPr marL="0" indent="0" algn="just">
              <a:buNone/>
            </a:pPr>
            <a:endParaRPr lang="en-US" sz="2000" dirty="0">
              <a:latin typeface="Times New Roman" pitchFamily="18" charset="0"/>
              <a:cs typeface="Times New Roman" pitchFamily="18" charset="0"/>
            </a:endParaRPr>
          </a:p>
          <a:p>
            <a:pPr algn="just"/>
            <a:r>
              <a:rPr lang="en-US" sz="2000" dirty="0" smtClean="0">
                <a:latin typeface="Times New Roman" pitchFamily="18" charset="0"/>
                <a:cs typeface="Times New Roman" pitchFamily="18" charset="0"/>
              </a:rPr>
              <a:t>The </a:t>
            </a:r>
            <a:r>
              <a:rPr lang="en-US" sz="2000" dirty="0">
                <a:latin typeface="Times New Roman" pitchFamily="18" charset="0"/>
                <a:cs typeface="Times New Roman" pitchFamily="18" charset="0"/>
              </a:rPr>
              <a:t>maximum Percentage Improvement in Surface Finish (68.8 %) obtained </a:t>
            </a:r>
            <a:r>
              <a:rPr lang="en-US" sz="2000" dirty="0" smtClean="0">
                <a:latin typeface="Times New Roman" pitchFamily="18" charset="0"/>
                <a:cs typeface="Times New Roman" pitchFamily="18" charset="0"/>
              </a:rPr>
              <a:t>by the magnetic abrasives prepared by parametric </a:t>
            </a:r>
            <a:r>
              <a:rPr lang="en-US" sz="2000" dirty="0">
                <a:latin typeface="Times New Roman" pitchFamily="18" charset="0"/>
                <a:cs typeface="Times New Roman" pitchFamily="18" charset="0"/>
              </a:rPr>
              <a:t>combination of concentration of abrasives 18 %, sintering time 24 min, and compacting pressure8.3 N/mm2.</a:t>
            </a:r>
          </a:p>
          <a:p>
            <a:pPr algn="just"/>
            <a:endParaRPr lang="en-US" sz="2000" dirty="0" smtClean="0">
              <a:latin typeface="Times New Roman" pitchFamily="18" charset="0"/>
              <a:cs typeface="Times New Roman" pitchFamily="18" charset="0"/>
            </a:endParaRPr>
          </a:p>
          <a:p>
            <a:pPr algn="just"/>
            <a:r>
              <a:rPr lang="en-US" sz="2000" dirty="0" smtClean="0">
                <a:latin typeface="Times New Roman" pitchFamily="18" charset="0"/>
                <a:cs typeface="Times New Roman" pitchFamily="18" charset="0"/>
              </a:rPr>
              <a:t>Following mathematical </a:t>
            </a:r>
            <a:r>
              <a:rPr lang="en-US" sz="2000" dirty="0">
                <a:latin typeface="Times New Roman" pitchFamily="18" charset="0"/>
                <a:cs typeface="Times New Roman" pitchFamily="18" charset="0"/>
              </a:rPr>
              <a:t>model is proposed for calculation of parametric values for optimum PISF </a:t>
            </a:r>
          </a:p>
          <a:p>
            <a:pPr marL="0" indent="0" algn="just">
              <a:buNone/>
            </a:pPr>
            <a:r>
              <a:rPr lang="en-US" sz="2000" dirty="0" smtClean="0">
                <a:latin typeface="Times New Roman" pitchFamily="18" charset="0"/>
                <a:cs typeface="Times New Roman" pitchFamily="18" charset="0"/>
              </a:rPr>
              <a:t>     </a:t>
            </a:r>
            <a:endParaRPr lang="en-US" sz="2000" b="1" dirty="0">
              <a:latin typeface="Times New Roman" pitchFamily="18" charset="0"/>
              <a:cs typeface="Times New Roman" pitchFamily="18" charset="0"/>
            </a:endParaRPr>
          </a:p>
          <a:p>
            <a:pPr marL="0" indent="0" algn="just">
              <a:buNone/>
            </a:pPr>
            <a:r>
              <a:rPr lang="en-US" sz="2000" b="1" dirty="0" smtClean="0">
                <a:latin typeface="Times New Roman" pitchFamily="18" charset="0"/>
                <a:cs typeface="Times New Roman" pitchFamily="18" charset="0"/>
              </a:rPr>
              <a:t>     PISF=+</a:t>
            </a:r>
            <a:r>
              <a:rPr lang="en-US" sz="2000" b="1" dirty="0">
                <a:latin typeface="Times New Roman" pitchFamily="18" charset="0"/>
                <a:cs typeface="Times New Roman" pitchFamily="18" charset="0"/>
              </a:rPr>
              <a:t>49.38-8.44*A-7.36*B+3.25*+</a:t>
            </a:r>
            <a:r>
              <a:rPr lang="en-US" sz="2000" b="1" dirty="0" smtClean="0">
                <a:latin typeface="Times New Roman" pitchFamily="18" charset="0"/>
                <a:cs typeface="Times New Roman" pitchFamily="18" charset="0"/>
              </a:rPr>
              <a:t>0.29*ABC+3.06*AC+12.25*BC-10.48*A2-  </a:t>
            </a:r>
          </a:p>
          <a:p>
            <a:pPr marL="0" indent="0" algn="just">
              <a:buNone/>
            </a:pPr>
            <a:r>
              <a:rPr lang="en-US" sz="2000" b="1" dirty="0" smtClean="0">
                <a:latin typeface="Times New Roman" pitchFamily="18" charset="0"/>
                <a:cs typeface="Times New Roman" pitchFamily="18" charset="0"/>
              </a:rPr>
              <a:t>     7.74*B2 11.38</a:t>
            </a:r>
            <a:r>
              <a:rPr lang="en-US" sz="2000" b="1" dirty="0">
                <a:latin typeface="Times New Roman" pitchFamily="18" charset="0"/>
                <a:cs typeface="Times New Roman" pitchFamily="18" charset="0"/>
              </a:rPr>
              <a:t>* C2 </a:t>
            </a:r>
          </a:p>
          <a:p>
            <a:pPr algn="just"/>
            <a:endParaRPr lang="en-US" sz="2000" dirty="0" smtClean="0"/>
          </a:p>
          <a:p>
            <a:pPr algn="just"/>
            <a:endParaRPr lang="en-US" sz="2000" dirty="0"/>
          </a:p>
        </p:txBody>
      </p:sp>
    </p:spTree>
    <p:extLst>
      <p:ext uri="{BB962C8B-B14F-4D97-AF65-F5344CB8AC3E}">
        <p14:creationId xmlns="" xmlns:p14="http://schemas.microsoft.com/office/powerpoint/2010/main" val="133188001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64116" y="62278"/>
            <a:ext cx="8911687" cy="1280890"/>
          </a:xfrm>
        </p:spPr>
        <p:txBody>
          <a:bodyPr/>
          <a:lstStyle/>
          <a:p>
            <a:r>
              <a:rPr lang="en-US" dirty="0" smtClean="0">
                <a:latin typeface="Times New Roman" pitchFamily="18" charset="0"/>
                <a:cs typeface="Times New Roman" pitchFamily="18" charset="0"/>
              </a:rPr>
              <a:t>REFERENCES</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a:xfrm>
            <a:off x="1336432" y="1324010"/>
            <a:ext cx="9144000" cy="5167952"/>
          </a:xfrm>
        </p:spPr>
        <p:txBody>
          <a:bodyPr>
            <a:normAutofit fontScale="92500" lnSpcReduction="10000"/>
          </a:bodyPr>
          <a:lstStyle/>
          <a:p>
            <a:pPr marL="0" marR="0" indent="0" algn="just">
              <a:lnSpc>
                <a:spcPct val="150000"/>
              </a:lnSpc>
              <a:spcBef>
                <a:spcPts val="0"/>
              </a:spcBef>
              <a:spcAft>
                <a:spcPts val="1000"/>
              </a:spcAft>
              <a:buNone/>
            </a:pPr>
            <a:r>
              <a:rPr lang="en-US" sz="1600" dirty="0" smtClean="0">
                <a:latin typeface="Times New Roman" pitchFamily="18" charset="0"/>
                <a:ea typeface="Times New Roman"/>
                <a:cs typeface="Times New Roman" pitchFamily="18" charset="0"/>
              </a:rPr>
              <a:t>[1]</a:t>
            </a:r>
            <a:r>
              <a:rPr lang="en-US" sz="1600" dirty="0" err="1" smtClean="0">
                <a:latin typeface="Times New Roman" pitchFamily="18" charset="0"/>
                <a:ea typeface="Times New Roman"/>
                <a:cs typeface="Times New Roman" pitchFamily="18" charset="0"/>
              </a:rPr>
              <a:t>Butkovic</a:t>
            </a:r>
            <a:r>
              <a:rPr lang="en-US" sz="1600" dirty="0" smtClean="0">
                <a:latin typeface="Times New Roman" pitchFamily="18" charset="0"/>
                <a:ea typeface="Times New Roman"/>
                <a:cs typeface="Times New Roman" pitchFamily="18" charset="0"/>
              </a:rPr>
              <a:t> </a:t>
            </a:r>
            <a:r>
              <a:rPr lang="en-US" sz="1600" dirty="0">
                <a:latin typeface="Times New Roman" pitchFamily="18" charset="0"/>
                <a:ea typeface="Times New Roman"/>
                <a:cs typeface="Times New Roman" pitchFamily="18" charset="0"/>
              </a:rPr>
              <a:t>Samir, </a:t>
            </a:r>
            <a:r>
              <a:rPr lang="en-US" sz="1600" dirty="0" err="1" smtClean="0">
                <a:latin typeface="Times New Roman" pitchFamily="18" charset="0"/>
                <a:ea typeface="Times New Roman"/>
                <a:cs typeface="Times New Roman" pitchFamily="18" charset="0"/>
              </a:rPr>
              <a:t>Oruc</a:t>
            </a:r>
            <a:r>
              <a:rPr lang="en-US" sz="1600" dirty="0" smtClean="0">
                <a:latin typeface="Times New Roman" pitchFamily="18" charset="0"/>
                <a:ea typeface="Times New Roman"/>
                <a:cs typeface="Times New Roman" pitchFamily="18" charset="0"/>
              </a:rPr>
              <a:t> </a:t>
            </a:r>
            <a:r>
              <a:rPr lang="en-US" sz="1600" dirty="0" err="1">
                <a:latin typeface="Times New Roman" pitchFamily="18" charset="0"/>
                <a:ea typeface="Times New Roman"/>
                <a:cs typeface="Times New Roman" pitchFamily="18" charset="0"/>
              </a:rPr>
              <a:t>Mirsada</a:t>
            </a:r>
            <a:r>
              <a:rPr lang="en-US" sz="1600" dirty="0">
                <a:latin typeface="Times New Roman" pitchFamily="18" charset="0"/>
                <a:ea typeface="Times New Roman"/>
                <a:cs typeface="Times New Roman" pitchFamily="18" charset="0"/>
              </a:rPr>
              <a:t>, </a:t>
            </a:r>
            <a:r>
              <a:rPr lang="en-US" sz="1600" dirty="0" err="1">
                <a:latin typeface="Times New Roman" pitchFamily="18" charset="0"/>
                <a:ea typeface="Times New Roman"/>
                <a:cs typeface="Times New Roman" pitchFamily="18" charset="0"/>
              </a:rPr>
              <a:t>Saric</a:t>
            </a:r>
            <a:r>
              <a:rPr lang="en-US" sz="1600" dirty="0">
                <a:latin typeface="Times New Roman" pitchFamily="18" charset="0"/>
                <a:ea typeface="Times New Roman"/>
                <a:cs typeface="Times New Roman" pitchFamily="18" charset="0"/>
              </a:rPr>
              <a:t> Emir, </a:t>
            </a:r>
            <a:r>
              <a:rPr lang="en-US" sz="1600" dirty="0" err="1">
                <a:latin typeface="Times New Roman" pitchFamily="18" charset="0"/>
                <a:ea typeface="Times New Roman"/>
                <a:cs typeface="Times New Roman" pitchFamily="18" charset="0"/>
              </a:rPr>
              <a:t>Mehmedovic</a:t>
            </a:r>
            <a:r>
              <a:rPr lang="en-US" sz="1600" dirty="0">
                <a:latin typeface="Times New Roman" pitchFamily="18" charset="0"/>
                <a:ea typeface="Times New Roman"/>
                <a:cs typeface="Times New Roman" pitchFamily="18" charset="0"/>
              </a:rPr>
              <a:t> </a:t>
            </a:r>
            <a:r>
              <a:rPr lang="en-US" sz="1600" dirty="0" err="1">
                <a:latin typeface="Times New Roman" pitchFamily="18" charset="0"/>
                <a:ea typeface="Times New Roman"/>
                <a:cs typeface="Times New Roman" pitchFamily="18" charset="0"/>
              </a:rPr>
              <a:t>Muhamed</a:t>
            </a:r>
            <a:r>
              <a:rPr lang="en-US" sz="1600" dirty="0">
                <a:latin typeface="Times New Roman" pitchFamily="18" charset="0"/>
                <a:ea typeface="Times New Roman"/>
                <a:cs typeface="Times New Roman" pitchFamily="18" charset="0"/>
              </a:rPr>
              <a:t> (2012), “Effect of sintering parameters on the density, microstructure and mechanical properties of the niobium-modified heat-resistant stainless steel GX40CRNISI25-20 produced by MIM technology”, Materials and technology ,vol-46 ,</a:t>
            </a:r>
            <a:r>
              <a:rPr lang="en-US" sz="1600" dirty="0" err="1">
                <a:latin typeface="Times New Roman" pitchFamily="18" charset="0"/>
                <a:ea typeface="Times New Roman"/>
                <a:cs typeface="Times New Roman" pitchFamily="18" charset="0"/>
              </a:rPr>
              <a:t>pp</a:t>
            </a:r>
            <a:r>
              <a:rPr lang="en-US" sz="1600" dirty="0">
                <a:latin typeface="Times New Roman" pitchFamily="18" charset="0"/>
                <a:ea typeface="Times New Roman"/>
                <a:cs typeface="Times New Roman" pitchFamily="18" charset="0"/>
              </a:rPr>
              <a:t>: 185–190</a:t>
            </a:r>
            <a:r>
              <a:rPr lang="en-US" sz="1600" dirty="0" smtClean="0">
                <a:latin typeface="Times New Roman" pitchFamily="18" charset="0"/>
                <a:ea typeface="Times New Roman"/>
                <a:cs typeface="Times New Roman" pitchFamily="18" charset="0"/>
              </a:rPr>
              <a:t>.</a:t>
            </a:r>
          </a:p>
          <a:p>
            <a:pPr marL="0" marR="0" indent="0" algn="just">
              <a:lnSpc>
                <a:spcPct val="150000"/>
              </a:lnSpc>
              <a:spcBef>
                <a:spcPts val="0"/>
              </a:spcBef>
              <a:spcAft>
                <a:spcPts val="1000"/>
              </a:spcAft>
              <a:buNone/>
            </a:pPr>
            <a:r>
              <a:rPr lang="en-US" sz="1600" dirty="0" smtClean="0">
                <a:latin typeface="Times New Roman" pitchFamily="18" charset="0"/>
                <a:ea typeface="Times New Roman"/>
                <a:cs typeface="Times New Roman" pitchFamily="18" charset="0"/>
              </a:rPr>
              <a:t>[2]</a:t>
            </a:r>
            <a:r>
              <a:rPr lang="en-US" sz="1600" dirty="0" err="1" smtClean="0">
                <a:latin typeface="Times New Roman" pitchFamily="18" charset="0"/>
                <a:ea typeface="Times New Roman"/>
                <a:cs typeface="Times New Roman" pitchFamily="18" charset="0"/>
              </a:rPr>
              <a:t>Naif</a:t>
            </a:r>
            <a:r>
              <a:rPr lang="en-US" sz="1600" dirty="0" smtClean="0">
                <a:latin typeface="Times New Roman" pitchFamily="18" charset="0"/>
                <a:ea typeface="Times New Roman"/>
                <a:cs typeface="Times New Roman" pitchFamily="18" charset="0"/>
              </a:rPr>
              <a:t> .M </a:t>
            </a:r>
            <a:r>
              <a:rPr lang="en-US" sz="1600" dirty="0" err="1" smtClean="0">
                <a:latin typeface="Times New Roman" pitchFamily="18" charset="0"/>
                <a:ea typeface="Times New Roman"/>
                <a:cs typeface="Times New Roman" pitchFamily="18" charset="0"/>
              </a:rPr>
              <a:t>Nazar</a:t>
            </a:r>
            <a:r>
              <a:rPr lang="en-US" sz="1600" dirty="0" smtClean="0">
                <a:latin typeface="Times New Roman" pitchFamily="18" charset="0"/>
                <a:ea typeface="Times New Roman"/>
                <a:cs typeface="Times New Roman" pitchFamily="18" charset="0"/>
              </a:rPr>
              <a:t> </a:t>
            </a:r>
            <a:r>
              <a:rPr lang="en-US" sz="1600" dirty="0" err="1">
                <a:latin typeface="Times New Roman" pitchFamily="18" charset="0"/>
                <a:ea typeface="Times New Roman"/>
                <a:cs typeface="Times New Roman" pitchFamily="18" charset="0"/>
              </a:rPr>
              <a:t>kias</a:t>
            </a:r>
            <a:r>
              <a:rPr lang="en-US" sz="1600" dirty="0">
                <a:latin typeface="Times New Roman" pitchFamily="18" charset="0"/>
                <a:ea typeface="Times New Roman"/>
                <a:cs typeface="Times New Roman" pitchFamily="18" charset="0"/>
              </a:rPr>
              <a:t> (2012), “Study on the parameter optimization in magnetic abrasive polishing for brass CUZN33plate using </a:t>
            </a:r>
            <a:r>
              <a:rPr lang="en-US" sz="1600" dirty="0" err="1">
                <a:latin typeface="Times New Roman" pitchFamily="18" charset="0"/>
                <a:ea typeface="Times New Roman"/>
                <a:cs typeface="Times New Roman" pitchFamily="18" charset="0"/>
              </a:rPr>
              <a:t>taguchi</a:t>
            </a:r>
            <a:r>
              <a:rPr lang="en-US" sz="1600" dirty="0">
                <a:latin typeface="Times New Roman" pitchFamily="18" charset="0"/>
                <a:ea typeface="Times New Roman"/>
                <a:cs typeface="Times New Roman" pitchFamily="18" charset="0"/>
              </a:rPr>
              <a:t> method”, The Iraqi Journal For Mechanical And Material Engineering, Vol.12, </a:t>
            </a:r>
            <a:r>
              <a:rPr lang="en-US" sz="1600" dirty="0" smtClean="0">
                <a:latin typeface="Times New Roman" pitchFamily="18" charset="0"/>
                <a:ea typeface="Times New Roman"/>
                <a:cs typeface="Times New Roman" pitchFamily="18" charset="0"/>
              </a:rPr>
              <a:t>No.3,pp;596-615</a:t>
            </a:r>
          </a:p>
          <a:p>
            <a:pPr marL="0" marR="0" indent="0" algn="just">
              <a:lnSpc>
                <a:spcPct val="150000"/>
              </a:lnSpc>
              <a:spcBef>
                <a:spcPts val="0"/>
              </a:spcBef>
              <a:spcAft>
                <a:spcPts val="1000"/>
              </a:spcAft>
              <a:buNone/>
            </a:pPr>
            <a:r>
              <a:rPr lang="en-US" sz="1600" dirty="0" smtClean="0">
                <a:latin typeface="Times New Roman" pitchFamily="18" charset="0"/>
                <a:ea typeface="Times New Roman"/>
                <a:cs typeface="Times New Roman" pitchFamily="18" charset="0"/>
              </a:rPr>
              <a:t>[3]</a:t>
            </a:r>
            <a:r>
              <a:rPr lang="en-US" sz="1600" dirty="0" err="1" smtClean="0">
                <a:latin typeface="Times New Roman" pitchFamily="18" charset="0"/>
                <a:ea typeface="Times New Roman"/>
                <a:cs typeface="Times New Roman" pitchFamily="18" charset="0"/>
              </a:rPr>
              <a:t>Rampal</a:t>
            </a:r>
            <a:r>
              <a:rPr lang="en-US" sz="1600" dirty="0" smtClean="0">
                <a:latin typeface="Times New Roman" pitchFamily="18" charset="0"/>
                <a:ea typeface="Times New Roman"/>
                <a:cs typeface="Times New Roman" pitchFamily="18" charset="0"/>
              </a:rPr>
              <a:t> </a:t>
            </a:r>
            <a:r>
              <a:rPr lang="en-US" sz="1600" dirty="0" err="1">
                <a:latin typeface="Times New Roman" pitchFamily="18" charset="0"/>
                <a:ea typeface="Times New Roman"/>
                <a:cs typeface="Times New Roman" pitchFamily="18" charset="0"/>
              </a:rPr>
              <a:t>Rohit</a:t>
            </a:r>
            <a:r>
              <a:rPr lang="en-US" sz="1600" dirty="0">
                <a:latin typeface="Times New Roman" pitchFamily="18" charset="0"/>
                <a:ea typeface="Times New Roman"/>
                <a:cs typeface="Times New Roman" pitchFamily="18" charset="0"/>
              </a:rPr>
              <a:t> (2012) , “Comparing the Magnetic Abrasives by Investigating the Surface Finish”, Journal of Engineering, Computers &amp; Applied Sciences (JEC&amp;AS) ,vol-1,pp:20-24.</a:t>
            </a:r>
          </a:p>
          <a:p>
            <a:pPr marL="0" marR="0" indent="0" algn="just">
              <a:lnSpc>
                <a:spcPct val="150000"/>
              </a:lnSpc>
              <a:spcBef>
                <a:spcPts val="0"/>
              </a:spcBef>
              <a:spcAft>
                <a:spcPts val="1000"/>
              </a:spcAft>
              <a:buNone/>
            </a:pPr>
            <a:r>
              <a:rPr lang="en-US" sz="1600" dirty="0" smtClean="0">
                <a:latin typeface="Times New Roman" pitchFamily="18" charset="0"/>
                <a:ea typeface="Times New Roman"/>
                <a:cs typeface="Times New Roman" pitchFamily="18" charset="0"/>
              </a:rPr>
              <a:t>[4]Sharma </a:t>
            </a:r>
            <a:r>
              <a:rPr lang="en-US" sz="1600" dirty="0" err="1">
                <a:latin typeface="Times New Roman" pitchFamily="18" charset="0"/>
                <a:ea typeface="Times New Roman"/>
                <a:cs typeface="Times New Roman" pitchFamily="18" charset="0"/>
              </a:rPr>
              <a:t>Mithlesh</a:t>
            </a:r>
            <a:r>
              <a:rPr lang="en-US" sz="1600" dirty="0">
                <a:latin typeface="Times New Roman" pitchFamily="18" charset="0"/>
                <a:ea typeface="Times New Roman"/>
                <a:cs typeface="Times New Roman" pitchFamily="18" charset="0"/>
              </a:rPr>
              <a:t> , Singh </a:t>
            </a:r>
            <a:r>
              <a:rPr lang="en-US" sz="1600" dirty="0" err="1">
                <a:latin typeface="Times New Roman" pitchFamily="18" charset="0"/>
                <a:ea typeface="Times New Roman"/>
                <a:cs typeface="Times New Roman" pitchFamily="18" charset="0"/>
              </a:rPr>
              <a:t>Devinder</a:t>
            </a:r>
            <a:r>
              <a:rPr lang="en-US" sz="1600" dirty="0">
                <a:latin typeface="Times New Roman" pitchFamily="18" charset="0"/>
                <a:ea typeface="Times New Roman"/>
                <a:cs typeface="Times New Roman" pitchFamily="18" charset="0"/>
              </a:rPr>
              <a:t> pal (2013),  “To study the effect of various parameters on magnetic abrasive finishing”, International Journal of Research in Mechanical Engineering &amp; Technology,vol-3,pp:212-215</a:t>
            </a:r>
            <a:r>
              <a:rPr lang="en-US" sz="1600" dirty="0" smtClean="0">
                <a:latin typeface="Times New Roman" pitchFamily="18" charset="0"/>
                <a:ea typeface="Times New Roman"/>
                <a:cs typeface="Times New Roman" pitchFamily="18" charset="0"/>
              </a:rPr>
              <a:t>.</a:t>
            </a:r>
          </a:p>
          <a:p>
            <a:pPr marL="0" marR="0" indent="0" algn="just">
              <a:lnSpc>
                <a:spcPct val="150000"/>
              </a:lnSpc>
              <a:spcBef>
                <a:spcPts val="0"/>
              </a:spcBef>
              <a:spcAft>
                <a:spcPts val="1000"/>
              </a:spcAft>
              <a:buNone/>
            </a:pPr>
            <a:r>
              <a:rPr lang="en-US" sz="1600" dirty="0" smtClean="0">
                <a:latin typeface="Times New Roman" pitchFamily="18" charset="0"/>
                <a:ea typeface="Times New Roman"/>
                <a:cs typeface="Times New Roman" pitchFamily="18" charset="0"/>
              </a:rPr>
              <a:t>[5]Singh </a:t>
            </a:r>
            <a:r>
              <a:rPr lang="en-US" sz="1600" dirty="0">
                <a:latin typeface="Times New Roman" pitchFamily="18" charset="0"/>
                <a:ea typeface="Times New Roman"/>
                <a:cs typeface="Times New Roman" pitchFamily="18" charset="0"/>
              </a:rPr>
              <a:t>and Singh (2014), “Effects of Different Variables on Magnetic Abrasive Powder in Mechanical Alloying Method”, International Journal of Engineering Research and Applications (IJERA) ,National Conference on Advances in Engineering and Technology, ISSN: 2248-9622,pp:66-70.</a:t>
            </a:r>
          </a:p>
          <a:p>
            <a:pPr marL="0" marR="0" algn="just">
              <a:lnSpc>
                <a:spcPct val="150000"/>
              </a:lnSpc>
              <a:spcBef>
                <a:spcPts val="0"/>
              </a:spcBef>
              <a:spcAft>
                <a:spcPts val="1000"/>
              </a:spcAft>
            </a:pPr>
            <a:endParaRPr lang="en-US" sz="1600" dirty="0">
              <a:latin typeface="Times New Roman" pitchFamily="18" charset="0"/>
              <a:ea typeface="Times New Roman"/>
              <a:cs typeface="Times New Roman" pitchFamily="18" charset="0"/>
            </a:endParaRPr>
          </a:p>
          <a:p>
            <a:pPr marL="0" marR="0" algn="just">
              <a:lnSpc>
                <a:spcPct val="150000"/>
              </a:lnSpc>
              <a:spcBef>
                <a:spcPts val="0"/>
              </a:spcBef>
              <a:spcAft>
                <a:spcPts val="1000"/>
              </a:spcAft>
            </a:pPr>
            <a:endParaRPr lang="en-US" sz="1600" dirty="0">
              <a:latin typeface="Times New Roman" pitchFamily="18" charset="0"/>
              <a:ea typeface="Times New Roman"/>
              <a:cs typeface="Times New Roman" pitchFamily="18" charset="0"/>
            </a:endParaRPr>
          </a:p>
          <a:p>
            <a:endParaRPr lang="en-US" sz="1600" dirty="0">
              <a:latin typeface="Times New Roman" pitchFamily="18" charset="0"/>
              <a:cs typeface="Times New Roman" pitchFamily="18" charset="0"/>
            </a:endParaRPr>
          </a:p>
        </p:txBody>
      </p:sp>
    </p:spTree>
    <p:extLst>
      <p:ext uri="{BB962C8B-B14F-4D97-AF65-F5344CB8AC3E}">
        <p14:creationId xmlns="" xmlns:p14="http://schemas.microsoft.com/office/powerpoint/2010/main" val="147245244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01261" y="726831"/>
            <a:ext cx="9413631" cy="5701265"/>
          </a:xfrm>
        </p:spPr>
        <p:txBody>
          <a:bodyPr>
            <a:normAutofit lnSpcReduction="10000"/>
          </a:bodyPr>
          <a:lstStyle/>
          <a:p>
            <a:pPr marL="0" marR="0" indent="0" algn="just">
              <a:lnSpc>
                <a:spcPct val="150000"/>
              </a:lnSpc>
              <a:spcBef>
                <a:spcPts val="0"/>
              </a:spcBef>
              <a:spcAft>
                <a:spcPts val="1000"/>
              </a:spcAft>
              <a:buNone/>
            </a:pPr>
            <a:r>
              <a:rPr lang="en-US" sz="1600" dirty="0" smtClean="0">
                <a:latin typeface="Times New Roman"/>
                <a:ea typeface="Times New Roman"/>
                <a:cs typeface="Times New Roman"/>
              </a:rPr>
              <a:t>[6]Singh </a:t>
            </a:r>
            <a:r>
              <a:rPr lang="en-US" sz="1600" dirty="0">
                <a:latin typeface="Times New Roman"/>
                <a:ea typeface="Times New Roman"/>
                <a:cs typeface="Times New Roman"/>
              </a:rPr>
              <a:t>and Singh (2014),</a:t>
            </a:r>
            <a:r>
              <a:rPr lang="en-US" sz="1400" dirty="0">
                <a:latin typeface="Calibri"/>
                <a:ea typeface="Times New Roman"/>
                <a:cs typeface="Times New Roman"/>
              </a:rPr>
              <a:t> </a:t>
            </a:r>
            <a:r>
              <a:rPr lang="en-US" sz="1600" dirty="0">
                <a:latin typeface="Times New Roman"/>
                <a:ea typeface="Times New Roman"/>
                <a:cs typeface="Times New Roman"/>
              </a:rPr>
              <a:t>“Effect of magnetic abrasives in internal finishing of brass tubes using MAF”, Method</a:t>
            </a:r>
            <a:r>
              <a:rPr lang="en-US" sz="1400" dirty="0">
                <a:latin typeface="Calibri"/>
                <a:ea typeface="Times New Roman"/>
                <a:cs typeface="Times New Roman"/>
              </a:rPr>
              <a:t> </a:t>
            </a:r>
            <a:r>
              <a:rPr lang="en-US" sz="1600" dirty="0">
                <a:latin typeface="Times New Roman"/>
                <a:ea typeface="Times New Roman"/>
                <a:cs typeface="Times New Roman"/>
              </a:rPr>
              <a:t>Journal of Academia and Industrial Research (JAIR),vol-2,pp:689-692</a:t>
            </a:r>
            <a:r>
              <a:rPr lang="en-US" sz="1600" dirty="0" smtClean="0">
                <a:latin typeface="Times New Roman"/>
                <a:ea typeface="Times New Roman"/>
                <a:cs typeface="Times New Roman"/>
              </a:rPr>
              <a:t>.</a:t>
            </a:r>
            <a:endParaRPr lang="en-US" sz="1600" dirty="0" smtClean="0">
              <a:latin typeface="Times New Roman" pitchFamily="18" charset="0"/>
              <a:ea typeface="Times New Roman"/>
              <a:cs typeface="Times New Roman" pitchFamily="18" charset="0"/>
            </a:endParaRPr>
          </a:p>
          <a:p>
            <a:pPr marL="0" marR="0" indent="0" algn="just">
              <a:lnSpc>
                <a:spcPct val="150000"/>
              </a:lnSpc>
              <a:spcBef>
                <a:spcPts val="0"/>
              </a:spcBef>
              <a:spcAft>
                <a:spcPts val="1000"/>
              </a:spcAft>
              <a:buNone/>
            </a:pPr>
            <a:r>
              <a:rPr lang="en-US" sz="1600" dirty="0" smtClean="0">
                <a:latin typeface="Times New Roman" pitchFamily="18" charset="0"/>
                <a:ea typeface="Times New Roman"/>
                <a:cs typeface="Times New Roman" pitchFamily="18" charset="0"/>
              </a:rPr>
              <a:t>[7]</a:t>
            </a:r>
            <a:r>
              <a:rPr lang="en-US" sz="1600" dirty="0" err="1" smtClean="0">
                <a:latin typeface="Times New Roman" pitchFamily="18" charset="0"/>
                <a:ea typeface="Times New Roman"/>
                <a:cs typeface="Times New Roman" pitchFamily="18" charset="0"/>
              </a:rPr>
              <a:t>Mulik</a:t>
            </a:r>
            <a:r>
              <a:rPr lang="en-US" sz="1600" dirty="0" smtClean="0">
                <a:latin typeface="Times New Roman" pitchFamily="18" charset="0"/>
                <a:ea typeface="Times New Roman"/>
                <a:cs typeface="Times New Roman" pitchFamily="18" charset="0"/>
              </a:rPr>
              <a:t> </a:t>
            </a:r>
            <a:r>
              <a:rPr lang="en-US" sz="1600" dirty="0">
                <a:latin typeface="Times New Roman" pitchFamily="18" charset="0"/>
                <a:ea typeface="Times New Roman"/>
                <a:cs typeface="Times New Roman" pitchFamily="18" charset="0"/>
              </a:rPr>
              <a:t>.Rahul .S, </a:t>
            </a:r>
            <a:r>
              <a:rPr lang="en-US" sz="1600" dirty="0" err="1">
                <a:latin typeface="Times New Roman" pitchFamily="18" charset="0"/>
                <a:ea typeface="Times New Roman"/>
                <a:cs typeface="Times New Roman" pitchFamily="18" charset="0"/>
              </a:rPr>
              <a:t>Pandey</a:t>
            </a:r>
            <a:r>
              <a:rPr lang="en-US" sz="1600" dirty="0">
                <a:latin typeface="Times New Roman" pitchFamily="18" charset="0"/>
                <a:ea typeface="Times New Roman"/>
                <a:cs typeface="Times New Roman" pitchFamily="18" charset="0"/>
              </a:rPr>
              <a:t> .</a:t>
            </a:r>
            <a:r>
              <a:rPr lang="en-US" sz="1600" dirty="0" err="1">
                <a:latin typeface="Times New Roman" pitchFamily="18" charset="0"/>
                <a:ea typeface="Times New Roman"/>
                <a:cs typeface="Times New Roman" pitchFamily="18" charset="0"/>
              </a:rPr>
              <a:t>Pulik</a:t>
            </a:r>
            <a:r>
              <a:rPr lang="en-US" sz="1600" dirty="0">
                <a:latin typeface="Times New Roman" pitchFamily="18" charset="0"/>
                <a:ea typeface="Times New Roman"/>
                <a:cs typeface="Times New Roman" pitchFamily="18" charset="0"/>
              </a:rPr>
              <a:t> .M(2011), “ Ultrasonic assisted magnetic abrasive finishing of hardened AISI 52100 steel using </a:t>
            </a:r>
            <a:r>
              <a:rPr lang="en-US" sz="1600" dirty="0" err="1">
                <a:latin typeface="Times New Roman" pitchFamily="18" charset="0"/>
                <a:ea typeface="Times New Roman"/>
                <a:cs typeface="Times New Roman" pitchFamily="18" charset="0"/>
              </a:rPr>
              <a:t>unbonded</a:t>
            </a:r>
            <a:r>
              <a:rPr lang="en-US" sz="1600" dirty="0">
                <a:latin typeface="Times New Roman" pitchFamily="18" charset="0"/>
                <a:ea typeface="Times New Roman"/>
                <a:cs typeface="Times New Roman" pitchFamily="18" charset="0"/>
              </a:rPr>
              <a:t> </a:t>
            </a:r>
            <a:r>
              <a:rPr lang="en-US" sz="1600" dirty="0" err="1">
                <a:latin typeface="Times New Roman" pitchFamily="18" charset="0"/>
                <a:ea typeface="Times New Roman"/>
                <a:cs typeface="Times New Roman" pitchFamily="18" charset="0"/>
              </a:rPr>
              <a:t>SiC</a:t>
            </a:r>
            <a:r>
              <a:rPr lang="en-US" sz="1600" dirty="0">
                <a:latin typeface="Times New Roman" pitchFamily="18" charset="0"/>
                <a:ea typeface="Times New Roman"/>
                <a:cs typeface="Times New Roman" pitchFamily="18" charset="0"/>
              </a:rPr>
              <a:t> abrasives”,</a:t>
            </a:r>
            <a:r>
              <a:rPr lang="en-US" sz="1600" dirty="0">
                <a:solidFill>
                  <a:srgbClr val="0000FF"/>
                </a:solidFill>
                <a:latin typeface="Times New Roman" pitchFamily="18" charset="0"/>
                <a:ea typeface="Times New Roman"/>
                <a:cs typeface="Times New Roman" pitchFamily="18" charset="0"/>
              </a:rPr>
              <a:t> </a:t>
            </a:r>
            <a:r>
              <a:rPr lang="en-US" sz="1600" dirty="0" err="1">
                <a:latin typeface="Times New Roman" pitchFamily="18" charset="0"/>
                <a:ea typeface="Times New Roman"/>
                <a:cs typeface="Times New Roman" pitchFamily="18" charset="0"/>
              </a:rPr>
              <a:t>Intnational</a:t>
            </a:r>
            <a:r>
              <a:rPr lang="en-US" sz="1600" dirty="0">
                <a:latin typeface="Times New Roman" pitchFamily="18" charset="0"/>
                <a:ea typeface="Times New Roman"/>
                <a:cs typeface="Times New Roman" pitchFamily="18" charset="0"/>
              </a:rPr>
              <a:t> Journal of Refractory Metals and Hard Materials ,vol-29,pp: 68–77.</a:t>
            </a:r>
          </a:p>
          <a:p>
            <a:pPr marL="0" marR="0" indent="0" algn="just">
              <a:lnSpc>
                <a:spcPct val="150000"/>
              </a:lnSpc>
              <a:spcBef>
                <a:spcPts val="0"/>
              </a:spcBef>
              <a:spcAft>
                <a:spcPts val="1000"/>
              </a:spcAft>
              <a:buNone/>
            </a:pPr>
            <a:r>
              <a:rPr lang="en-US" sz="1600" dirty="0" smtClean="0">
                <a:latin typeface="Times New Roman" pitchFamily="18" charset="0"/>
                <a:ea typeface="Times New Roman"/>
                <a:cs typeface="Times New Roman" pitchFamily="18" charset="0"/>
              </a:rPr>
              <a:t>[8]Singh </a:t>
            </a:r>
            <a:r>
              <a:rPr lang="en-US" sz="1600" dirty="0" err="1">
                <a:latin typeface="Times New Roman" pitchFamily="18" charset="0"/>
                <a:ea typeface="Times New Roman"/>
                <a:cs typeface="Times New Roman" pitchFamily="18" charset="0"/>
              </a:rPr>
              <a:t>Baljinder</a:t>
            </a:r>
            <a:r>
              <a:rPr lang="en-US" sz="1600" dirty="0">
                <a:latin typeface="Times New Roman" pitchFamily="18" charset="0"/>
                <a:ea typeface="Times New Roman"/>
                <a:cs typeface="Times New Roman" pitchFamily="18" charset="0"/>
              </a:rPr>
              <a:t> , </a:t>
            </a:r>
            <a:r>
              <a:rPr lang="en-US" sz="1600" dirty="0" err="1">
                <a:latin typeface="Times New Roman" pitchFamily="18" charset="0"/>
                <a:ea typeface="Times New Roman"/>
                <a:cs typeface="Times New Roman" pitchFamily="18" charset="0"/>
              </a:rPr>
              <a:t>Kalra</a:t>
            </a:r>
            <a:r>
              <a:rPr lang="en-US" sz="1600" dirty="0">
                <a:latin typeface="Times New Roman" pitchFamily="18" charset="0"/>
                <a:ea typeface="Times New Roman"/>
                <a:cs typeface="Times New Roman" pitchFamily="18" charset="0"/>
              </a:rPr>
              <a:t> </a:t>
            </a:r>
            <a:r>
              <a:rPr lang="en-US" sz="1600" dirty="0" err="1">
                <a:latin typeface="Times New Roman" pitchFamily="18" charset="0"/>
                <a:ea typeface="Times New Roman"/>
                <a:cs typeface="Times New Roman" pitchFamily="18" charset="0"/>
              </a:rPr>
              <a:t>Charanjit</a:t>
            </a:r>
            <a:r>
              <a:rPr lang="en-US" sz="1600" dirty="0">
                <a:latin typeface="Times New Roman" pitchFamily="18" charset="0"/>
                <a:ea typeface="Times New Roman"/>
                <a:cs typeface="Times New Roman" pitchFamily="18" charset="0"/>
              </a:rPr>
              <a:t> Singh (2015), “Optimization of Magnetic Abrasive Finishing Parameters during finishing of Brass Tube” International Research Journal of Engineering and Technology ,vol-02,pp:1810-1817.</a:t>
            </a:r>
          </a:p>
          <a:p>
            <a:pPr marL="0" marR="0" indent="0" algn="just">
              <a:lnSpc>
                <a:spcPct val="150000"/>
              </a:lnSpc>
              <a:spcBef>
                <a:spcPts val="0"/>
              </a:spcBef>
              <a:spcAft>
                <a:spcPts val="1000"/>
              </a:spcAft>
              <a:buNone/>
            </a:pPr>
            <a:r>
              <a:rPr lang="en-US" sz="1600" dirty="0" smtClean="0">
                <a:latin typeface="Times New Roman" pitchFamily="18" charset="0"/>
                <a:ea typeface="Times New Roman"/>
                <a:cs typeface="Times New Roman" pitchFamily="18" charset="0"/>
              </a:rPr>
              <a:t>[9]Sharma </a:t>
            </a:r>
            <a:r>
              <a:rPr lang="en-US" sz="1600" dirty="0" err="1">
                <a:latin typeface="Times New Roman" pitchFamily="18" charset="0"/>
                <a:ea typeface="Times New Roman"/>
                <a:cs typeface="Times New Roman" pitchFamily="18" charset="0"/>
              </a:rPr>
              <a:t>Varun</a:t>
            </a:r>
            <a:r>
              <a:rPr lang="en-US" sz="1600" dirty="0">
                <a:latin typeface="Times New Roman" pitchFamily="18" charset="0"/>
                <a:ea typeface="Times New Roman"/>
                <a:cs typeface="Times New Roman" pitchFamily="18" charset="0"/>
              </a:rPr>
              <a:t> , </a:t>
            </a:r>
            <a:r>
              <a:rPr lang="en-US" sz="1600" dirty="0" err="1">
                <a:latin typeface="Times New Roman" pitchFamily="18" charset="0"/>
                <a:ea typeface="Times New Roman"/>
                <a:cs typeface="Times New Roman" pitchFamily="18" charset="0"/>
              </a:rPr>
              <a:t>Verma</a:t>
            </a:r>
            <a:r>
              <a:rPr lang="en-US" sz="1600" dirty="0">
                <a:latin typeface="Times New Roman" pitchFamily="18" charset="0"/>
                <a:ea typeface="Times New Roman"/>
                <a:cs typeface="Times New Roman" pitchFamily="18" charset="0"/>
              </a:rPr>
              <a:t> </a:t>
            </a:r>
            <a:r>
              <a:rPr lang="en-US" sz="1600" dirty="0" err="1">
                <a:latin typeface="Times New Roman" pitchFamily="18" charset="0"/>
                <a:ea typeface="Times New Roman"/>
                <a:cs typeface="Times New Roman" pitchFamily="18" charset="0"/>
              </a:rPr>
              <a:t>Girish</a:t>
            </a:r>
            <a:r>
              <a:rPr lang="en-US" sz="1600" dirty="0">
                <a:latin typeface="Times New Roman" pitchFamily="18" charset="0"/>
                <a:ea typeface="Times New Roman"/>
                <a:cs typeface="Times New Roman" pitchFamily="18" charset="0"/>
              </a:rPr>
              <a:t> Chandra ,M. </a:t>
            </a:r>
            <a:r>
              <a:rPr lang="en-US" sz="1600" dirty="0" err="1">
                <a:latin typeface="Times New Roman" pitchFamily="18" charset="0"/>
                <a:ea typeface="Times New Roman"/>
                <a:cs typeface="Times New Roman" pitchFamily="18" charset="0"/>
              </a:rPr>
              <a:t>Pandey</a:t>
            </a:r>
            <a:r>
              <a:rPr lang="en-US" sz="1600" dirty="0">
                <a:latin typeface="Times New Roman" pitchFamily="18" charset="0"/>
                <a:ea typeface="Times New Roman"/>
                <a:cs typeface="Times New Roman" pitchFamily="18" charset="0"/>
              </a:rPr>
              <a:t>  (2015), “Magnetic Abrasive Finishing Process; State of the Art”, International Journal of Applied Engineering </a:t>
            </a:r>
            <a:r>
              <a:rPr lang="en-US" sz="1600" dirty="0" err="1">
                <a:latin typeface="Times New Roman" pitchFamily="18" charset="0"/>
                <a:ea typeface="Times New Roman"/>
                <a:cs typeface="Times New Roman" pitchFamily="18" charset="0"/>
              </a:rPr>
              <a:t>Research,Vol</a:t>
            </a:r>
            <a:r>
              <a:rPr lang="en-US" sz="1600" dirty="0">
                <a:latin typeface="Times New Roman" pitchFamily="18" charset="0"/>
                <a:ea typeface="Times New Roman"/>
                <a:cs typeface="Times New Roman" pitchFamily="18" charset="0"/>
              </a:rPr>
              <a:t>- 10,pp:27601-27607</a:t>
            </a:r>
            <a:r>
              <a:rPr lang="en-US" sz="1600" dirty="0" smtClean="0">
                <a:latin typeface="Times New Roman" pitchFamily="18" charset="0"/>
                <a:ea typeface="Times New Roman"/>
                <a:cs typeface="Times New Roman" pitchFamily="18" charset="0"/>
              </a:rPr>
              <a:t>.</a:t>
            </a:r>
          </a:p>
          <a:p>
            <a:pPr marL="0" marR="0" indent="0" algn="just">
              <a:lnSpc>
                <a:spcPct val="150000"/>
              </a:lnSpc>
              <a:spcBef>
                <a:spcPts val="0"/>
              </a:spcBef>
              <a:spcAft>
                <a:spcPts val="1000"/>
              </a:spcAft>
              <a:buNone/>
            </a:pPr>
            <a:r>
              <a:rPr lang="en-US" sz="1600" dirty="0" smtClean="0">
                <a:latin typeface="Times New Roman" pitchFamily="18" charset="0"/>
                <a:ea typeface="Times New Roman"/>
                <a:cs typeface="Times New Roman" pitchFamily="18" charset="0"/>
              </a:rPr>
              <a:t>[10]Yamaguchi </a:t>
            </a:r>
            <a:r>
              <a:rPr lang="en-US" sz="1600" dirty="0">
                <a:latin typeface="Times New Roman" pitchFamily="18" charset="0"/>
                <a:ea typeface="Times New Roman"/>
                <a:cs typeface="Times New Roman" pitchFamily="18" charset="0"/>
              </a:rPr>
              <a:t>.H, Kang . J, </a:t>
            </a:r>
            <a:r>
              <a:rPr lang="en-US" sz="1600" dirty="0" err="1">
                <a:latin typeface="Times New Roman" pitchFamily="18" charset="0"/>
                <a:ea typeface="Times New Roman"/>
                <a:cs typeface="Times New Roman" pitchFamily="18" charset="0"/>
              </a:rPr>
              <a:t>Hashimoto.F</a:t>
            </a:r>
            <a:r>
              <a:rPr lang="en-US" sz="1600" dirty="0">
                <a:latin typeface="Times New Roman" pitchFamily="18" charset="0"/>
                <a:ea typeface="Times New Roman"/>
                <a:cs typeface="Times New Roman" pitchFamily="18" charset="0"/>
              </a:rPr>
              <a:t>(2011), “Metastable austenitic stainless steel tool for magnetic abrasive finishing”</a:t>
            </a:r>
            <a:r>
              <a:rPr lang="en-US" sz="1600" dirty="0">
                <a:solidFill>
                  <a:srgbClr val="000066"/>
                </a:solidFill>
                <a:latin typeface="Times New Roman" pitchFamily="18" charset="0"/>
                <a:ea typeface="Times New Roman"/>
                <a:cs typeface="Times New Roman" pitchFamily="18" charset="0"/>
              </a:rPr>
              <a:t> </a:t>
            </a:r>
            <a:r>
              <a:rPr lang="en-US" sz="1600" dirty="0">
                <a:latin typeface="Times New Roman" pitchFamily="18" charset="0"/>
                <a:ea typeface="Times New Roman"/>
                <a:cs typeface="Times New Roman" pitchFamily="18" charset="0"/>
              </a:rPr>
              <a:t>CIRP Annals - Manufacturing Technology ,vol-60,pp: 339–342</a:t>
            </a:r>
            <a:r>
              <a:rPr lang="en-US" sz="1600" dirty="0" smtClean="0">
                <a:latin typeface="Times New Roman" pitchFamily="18" charset="0"/>
                <a:ea typeface="Times New Roman"/>
                <a:cs typeface="Times New Roman" pitchFamily="18" charset="0"/>
              </a:rPr>
              <a:t>.</a:t>
            </a:r>
            <a:endParaRPr lang="en-US" sz="1600" dirty="0">
              <a:latin typeface="Times New Roman" pitchFamily="18" charset="0"/>
              <a:ea typeface="Times New Roman"/>
              <a:cs typeface="Times New Roman" pitchFamily="18" charset="0"/>
            </a:endParaRPr>
          </a:p>
          <a:p>
            <a:pPr marL="0" marR="0" indent="0" algn="just">
              <a:lnSpc>
                <a:spcPct val="150000"/>
              </a:lnSpc>
              <a:spcBef>
                <a:spcPts val="0"/>
              </a:spcBef>
              <a:spcAft>
                <a:spcPts val="1000"/>
              </a:spcAft>
              <a:buNone/>
            </a:pPr>
            <a:r>
              <a:rPr lang="en-US" sz="1600" dirty="0" smtClean="0">
                <a:latin typeface="Times New Roman" pitchFamily="18" charset="0"/>
                <a:ea typeface="Times New Roman"/>
                <a:cs typeface="Times New Roman" pitchFamily="18" charset="0"/>
              </a:rPr>
              <a:t>[11]Wang  </a:t>
            </a:r>
            <a:r>
              <a:rPr lang="en-US" sz="1600" dirty="0">
                <a:latin typeface="Times New Roman" pitchFamily="18" charset="0"/>
                <a:ea typeface="Times New Roman"/>
                <a:cs typeface="Times New Roman" pitchFamily="18" charset="0"/>
              </a:rPr>
              <a:t>.Q.B, Wang. Q.G, Wan .C.X (2010), “ Effect of Sintering Time on the Microstructure and Properties of Inorganic Polyphosphate Bio ceramics”, Science of Sintering, </a:t>
            </a:r>
            <a:r>
              <a:rPr lang="en-US" sz="1600" dirty="0" err="1">
                <a:latin typeface="Times New Roman" pitchFamily="18" charset="0"/>
                <a:ea typeface="Times New Roman"/>
                <a:cs typeface="Times New Roman" pitchFamily="18" charset="0"/>
              </a:rPr>
              <a:t>vol</a:t>
            </a:r>
            <a:r>
              <a:rPr lang="en-US" sz="1600" dirty="0">
                <a:latin typeface="Times New Roman" pitchFamily="18" charset="0"/>
                <a:ea typeface="Times New Roman"/>
                <a:cs typeface="Times New Roman" pitchFamily="18" charset="0"/>
              </a:rPr>
              <a:t>- 42,pp: 337-343.</a:t>
            </a:r>
          </a:p>
          <a:p>
            <a:endParaRPr lang="en-US" dirty="0"/>
          </a:p>
        </p:txBody>
      </p:sp>
    </p:spTree>
    <p:extLst>
      <p:ext uri="{BB962C8B-B14F-4D97-AF65-F5344CB8AC3E}">
        <p14:creationId xmlns="" xmlns:p14="http://schemas.microsoft.com/office/powerpoint/2010/main" val="95510380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tretch>
            <a:fillRect l="-1111" t="-1348" r="-1944"/>
          </a:stretch>
        </a:blipFill>
      </a:spPr>
      <a:bodyPr vert="horz" lIns="91440" tIns="45720" rIns="91440" bIns="45720" rtlCol="0">
        <a:normAutofit/>
      </a:bodyPr>
      <a:lstStyle>
        <a:defPPr>
          <a:defRPr dirty="0">
            <a:noFill/>
          </a:defRPr>
        </a:defPPr>
      </a:lst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4233</TotalTime>
  <Words>2030</Words>
  <Application>Microsoft Office PowerPoint</Application>
  <PresentationFormat>Custom</PresentationFormat>
  <Paragraphs>293</Paragraphs>
  <Slides>28</Slides>
  <Notes>3</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28</vt:i4>
      </vt:variant>
    </vt:vector>
  </HeadingPairs>
  <TitlesOfParts>
    <vt:vector size="30" baseType="lpstr">
      <vt:lpstr>Office Theme</vt:lpstr>
      <vt:lpstr>Document</vt:lpstr>
      <vt:lpstr> CHARACTERIZATION OF MAGNETIC ABRASIVES PREPARED BY SINTERING PROCESS </vt:lpstr>
      <vt:lpstr>ABSTRACT </vt:lpstr>
      <vt:lpstr>CONTENTS</vt:lpstr>
      <vt:lpstr>INTRODUCTION </vt:lpstr>
      <vt:lpstr>ABRASIVE MACHINING</vt:lpstr>
      <vt:lpstr>Slide 6</vt:lpstr>
      <vt:lpstr>MAGNETIC ABRASIVE PREPARATION IS DONE BY FOLLOWING METHODS </vt:lpstr>
      <vt:lpstr>SINTERING PROCESS </vt:lpstr>
      <vt:lpstr>GAPS IN EXISTING STUDY</vt:lpstr>
      <vt:lpstr>OBJECTIVES</vt:lpstr>
      <vt:lpstr>METHODOLOGY</vt:lpstr>
      <vt:lpstr>INPUT PARAMETERS FOR EXPERIMENTS</vt:lpstr>
      <vt:lpstr>INPUT PARAMETERS FOR EXPERIMENTS</vt:lpstr>
      <vt:lpstr>INPUT PARAMETERS FOR EXPERIMENTS</vt:lpstr>
      <vt:lpstr>OUTPUT VARIABLES </vt:lpstr>
      <vt:lpstr>PARAMETERS </vt:lpstr>
      <vt:lpstr>PREPARATION OF MAGNETIC ABRASIVES</vt:lpstr>
      <vt:lpstr>COMPACT FORMATION</vt:lpstr>
      <vt:lpstr>HEATING OF GREEN COMPACT</vt:lpstr>
      <vt:lpstr>RESULTS AND DISCUSSION </vt:lpstr>
      <vt:lpstr>RESULTS AND DISCUSSION </vt:lpstr>
      <vt:lpstr>Slide 22</vt:lpstr>
      <vt:lpstr>    </vt:lpstr>
      <vt:lpstr>Slide 24</vt:lpstr>
      <vt:lpstr>Slide 25</vt:lpstr>
      <vt:lpstr>CONCLUSIONS </vt:lpstr>
      <vt:lpstr>REFERENCES</vt:lpstr>
      <vt:lpstr>Slide 28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FIBERS</dc:title>
  <dc:creator>Jagmeet Bajwa</dc:creator>
  <cp:lastModifiedBy>Dr.Balkar Singh</cp:lastModifiedBy>
  <cp:revision>362</cp:revision>
  <dcterms:created xsi:type="dcterms:W3CDTF">2015-11-13T14:59:29Z</dcterms:created>
  <dcterms:modified xsi:type="dcterms:W3CDTF">2016-09-08T07:11:05Z</dcterms:modified>
</cp:coreProperties>
</file>