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66FF6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áromszög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erékszögű háromszög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Háromszög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Egyenes összekötő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erékszögű háromszög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4C3C715-52C7-4BEE-A262-2CEE64D84217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963F18BD-C291-4306-A542-57B7F5BD748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5496" y="1124744"/>
            <a:ext cx="9001000" cy="2016224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Atypical cells in the </a:t>
            </a:r>
            <a:r>
              <a:rPr lang="en-US" sz="3200" b="1" dirty="0" err="1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ascitic</a:t>
            </a:r>
            <a:r>
              <a:rPr lang="en-US" sz="3200" b="1" dirty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 fluid of women with ovarian </a:t>
            </a:r>
            <a:r>
              <a:rPr lang="hu-HU" sz="3200" b="1" dirty="0" smtClean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h</a:t>
            </a:r>
            <a:r>
              <a:rPr lang="en-US" sz="3200" b="1" dirty="0" err="1" smtClean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yperstimulation</a:t>
            </a:r>
            <a:r>
              <a:rPr lang="en-US" sz="3200" b="1" dirty="0" smtClean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66FF66"/>
                </a:solidFill>
                <a:effectLst/>
                <a:latin typeface="Arial Black" panose="020B0A04020102020204" pitchFamily="34" charset="0"/>
                <a:cs typeface="Arial" panose="020B0604020202020204" pitchFamily="34" charset="0"/>
              </a:rPr>
              <a:t>syndrome: follow up and assessment of malignancy</a:t>
            </a:r>
            <a:endParaRPr lang="en-US" sz="3200" dirty="0">
              <a:solidFill>
                <a:srgbClr val="66FF66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67544" y="3212976"/>
            <a:ext cx="7704856" cy="854804"/>
          </a:xfrm>
        </p:spPr>
        <p:txBody>
          <a:bodyPr>
            <a:normAutofit/>
          </a:bodyPr>
          <a:lstStyle/>
          <a:p>
            <a:pPr algn="just"/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Ioannis </a:t>
            </a:r>
            <a:r>
              <a:rPr lang="sv-SE" altLang="en-US" sz="1800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Hatzipetros, </a:t>
            </a:r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Peter M </a:t>
            </a:r>
            <a:r>
              <a:rPr lang="sv-SE" altLang="en-US" sz="1800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Gocze, </a:t>
            </a:r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Katalin </a:t>
            </a:r>
            <a:r>
              <a:rPr lang="sv-SE" altLang="en-US" sz="1800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Cziraky, </a:t>
            </a:r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Kalman </a:t>
            </a:r>
            <a:r>
              <a:rPr lang="sv-SE" altLang="en-US" sz="1800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Kovacs, </a:t>
            </a:r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Endre </a:t>
            </a:r>
            <a:r>
              <a:rPr lang="sv-SE" altLang="en-US" sz="1800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Kalman </a:t>
            </a:r>
            <a:r>
              <a:rPr lang="sv-SE" altLang="en-US" sz="1800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and </a:t>
            </a:r>
            <a:r>
              <a:rPr lang="sv-SE" altLang="en-US" sz="1800" b="1" u="sng" dirty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Balint </a:t>
            </a:r>
            <a:r>
              <a:rPr lang="sv-SE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Farkas</a:t>
            </a:r>
            <a:endParaRPr lang="hu-HU" altLang="en-US" sz="1800" b="1" u="sng" dirty="0">
              <a:solidFill>
                <a:srgbClr val="FFFF00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  <a:p>
            <a:endParaRPr lang="en-US" dirty="0">
              <a:solidFill>
                <a:srgbClr val="66CCFF"/>
              </a:solidFill>
            </a:endParaRPr>
          </a:p>
        </p:txBody>
      </p:sp>
      <p:grpSp>
        <p:nvGrpSpPr>
          <p:cNvPr id="4" name="Csoportba foglalás 11"/>
          <p:cNvGrpSpPr>
            <a:grpSpLocks/>
          </p:cNvGrpSpPr>
          <p:nvPr/>
        </p:nvGrpSpPr>
        <p:grpSpPr bwMode="auto">
          <a:xfrm>
            <a:off x="755576" y="4709120"/>
            <a:ext cx="5832648" cy="1600200"/>
            <a:chOff x="1219200" y="4876800"/>
            <a:chExt cx="5832601" cy="1600200"/>
          </a:xfrm>
        </p:grpSpPr>
        <p:pic>
          <p:nvPicPr>
            <p:cNvPr id="5" name="Kép 4" descr="PTE_logo.t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103" y="4876800"/>
              <a:ext cx="1582698" cy="16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6" descr="Címer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3299"/>
                </a:clrFrom>
                <a:clrTo>
                  <a:srgbClr val="003299">
                    <a:alpha val="0"/>
                  </a:srgbClr>
                </a:clrTo>
              </a:clrChange>
              <a:lum bright="-18000" contrast="54000"/>
            </a:blip>
            <a:srcRect/>
            <a:stretch>
              <a:fillRect/>
            </a:stretch>
          </p:blipFill>
          <p:spPr bwMode="auto">
            <a:xfrm>
              <a:off x="1219200" y="5013325"/>
              <a:ext cx="1219193" cy="1463675"/>
            </a:xfrm>
            <a:prstGeom prst="rect">
              <a:avLst/>
            </a:prstGeom>
            <a:noFill/>
            <a:effectLst>
              <a:outerShdw dist="53882" dir="2700000" algn="ctr" rotWithShape="0">
                <a:srgbClr val="000000"/>
              </a:outerShdw>
            </a:effectLst>
          </p:spPr>
        </p:pic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17698" y="4067780"/>
            <a:ext cx="80073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hu-HU" altLang="en-US" i="1" dirty="0" smtClean="0">
                <a:solidFill>
                  <a:srgbClr val="66FF66"/>
                </a:solidFill>
              </a:rPr>
              <a:t>University of </a:t>
            </a:r>
            <a:r>
              <a:rPr lang="hu-HU" altLang="en-US" i="1" dirty="0" err="1" smtClean="0">
                <a:solidFill>
                  <a:srgbClr val="66FF66"/>
                </a:solidFill>
              </a:rPr>
              <a:t>Pecs</a:t>
            </a:r>
            <a:r>
              <a:rPr lang="hu-HU" altLang="en-US" i="1" dirty="0">
                <a:solidFill>
                  <a:srgbClr val="66FF66"/>
                </a:solidFill>
              </a:rPr>
              <a:t> </a:t>
            </a:r>
            <a:r>
              <a:rPr lang="hu-HU" altLang="en-US" i="1" dirty="0" err="1" smtClean="0">
                <a:solidFill>
                  <a:srgbClr val="66FF66"/>
                </a:solidFill>
              </a:rPr>
              <a:t>Clinical</a:t>
            </a:r>
            <a:r>
              <a:rPr lang="hu-HU" altLang="en-US" i="1" dirty="0" smtClean="0">
                <a:solidFill>
                  <a:srgbClr val="66FF66"/>
                </a:solidFill>
              </a:rPr>
              <a:t> Center, </a:t>
            </a:r>
            <a:r>
              <a:rPr lang="hu-HU" altLang="en-US" i="1" dirty="0" err="1" smtClean="0">
                <a:solidFill>
                  <a:srgbClr val="66FF66"/>
                </a:solidFill>
              </a:rPr>
              <a:t>Department</a:t>
            </a:r>
            <a:r>
              <a:rPr lang="hu-HU" altLang="en-US" i="1" dirty="0" smtClean="0">
                <a:solidFill>
                  <a:srgbClr val="66FF66"/>
                </a:solidFill>
              </a:rPr>
              <a:t> of </a:t>
            </a:r>
            <a:r>
              <a:rPr lang="hu-HU" altLang="en-US" i="1" dirty="0" err="1" smtClean="0">
                <a:solidFill>
                  <a:srgbClr val="66FF66"/>
                </a:solidFill>
              </a:rPr>
              <a:t>Obstetrics</a:t>
            </a:r>
            <a:r>
              <a:rPr lang="hu-HU" altLang="en-US" i="1" dirty="0" smtClean="0">
                <a:solidFill>
                  <a:srgbClr val="66FF66"/>
                </a:solidFill>
              </a:rPr>
              <a:t> and </a:t>
            </a:r>
            <a:r>
              <a:rPr lang="hu-HU" altLang="en-US" i="1" dirty="0" err="1" smtClean="0">
                <a:solidFill>
                  <a:srgbClr val="66FF66"/>
                </a:solidFill>
              </a:rPr>
              <a:t>Gynecology</a:t>
            </a:r>
            <a:endParaRPr lang="hu-HU" altLang="en-US" i="1" dirty="0">
              <a:solidFill>
                <a:srgbClr val="66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4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445792"/>
            <a:ext cx="6059016" cy="1399032"/>
          </a:xfrm>
        </p:spPr>
        <p:txBody>
          <a:bodyPr>
            <a:normAutofit/>
          </a:bodyPr>
          <a:lstStyle/>
          <a:p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hu-H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funded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467544" y="1844824"/>
            <a:ext cx="82089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1, </a:t>
            </a:r>
            <a:r>
              <a:rPr lang="en-US" dirty="0" smtClean="0"/>
              <a:t>SROP-4.2.2.A-11/1/KONV-2012-0053 </a:t>
            </a:r>
            <a:r>
              <a:rPr lang="en-US" dirty="0"/>
              <a:t>Investigation of biomarkers </a:t>
            </a:r>
            <a:endParaRPr lang="hu-HU" dirty="0" smtClean="0"/>
          </a:p>
          <a:p>
            <a:r>
              <a:rPr lang="en-US" dirty="0" smtClean="0"/>
              <a:t>in </a:t>
            </a:r>
            <a:r>
              <a:rPr lang="en-US" dirty="0"/>
              <a:t>culture medium for the success rate of in vitro </a:t>
            </a:r>
            <a:r>
              <a:rPr lang="en-US" dirty="0" smtClean="0"/>
              <a:t>fertilization</a:t>
            </a:r>
            <a:r>
              <a:rPr lang="hu-HU" dirty="0" smtClean="0"/>
              <a:t>. </a:t>
            </a:r>
          </a:p>
          <a:p>
            <a:r>
              <a:rPr lang="en-US" dirty="0" smtClean="0"/>
              <a:t>University </a:t>
            </a:r>
            <a:r>
              <a:rPr lang="en-US" dirty="0"/>
              <a:t>of </a:t>
            </a:r>
            <a:r>
              <a:rPr lang="en-US" dirty="0" err="1"/>
              <a:t>Pécs</a:t>
            </a:r>
            <a:r>
              <a:rPr lang="en-US" dirty="0"/>
              <a:t>, </a:t>
            </a:r>
            <a:r>
              <a:rPr lang="en-US" dirty="0" err="1"/>
              <a:t>János</a:t>
            </a:r>
            <a:r>
              <a:rPr lang="en-US" dirty="0"/>
              <a:t> </a:t>
            </a:r>
            <a:r>
              <a:rPr lang="en-US" dirty="0" err="1"/>
              <a:t>Szentágothai</a:t>
            </a:r>
            <a:r>
              <a:rPr lang="en-US" dirty="0"/>
              <a:t> Research Centre </a:t>
            </a:r>
            <a:endParaRPr lang="hu-HU" dirty="0" smtClean="0"/>
          </a:p>
          <a:p>
            <a:r>
              <a:rPr lang="en-US" dirty="0" err="1" smtClean="0"/>
              <a:t>Pécs</a:t>
            </a:r>
            <a:r>
              <a:rPr lang="en-US" dirty="0"/>
              <a:t>, H-7624, </a:t>
            </a:r>
            <a:r>
              <a:rPr lang="en-US" dirty="0" err="1"/>
              <a:t>Ifjúság</a:t>
            </a:r>
            <a:r>
              <a:rPr lang="en-US" dirty="0"/>
              <a:t> str. </a:t>
            </a:r>
            <a:r>
              <a:rPr lang="en-US" dirty="0" smtClean="0"/>
              <a:t>20.</a:t>
            </a:r>
            <a:r>
              <a:rPr lang="hu-HU" dirty="0" smtClean="0"/>
              <a:t>, </a:t>
            </a:r>
            <a:r>
              <a:rPr lang="en-US" dirty="0" smtClean="0"/>
              <a:t>Hungary</a:t>
            </a:r>
            <a:endParaRPr lang="en-US" dirty="0"/>
          </a:p>
          <a:p>
            <a:endParaRPr lang="hu-HU" dirty="0" smtClean="0"/>
          </a:p>
          <a:p>
            <a:r>
              <a:rPr lang="hu-HU" dirty="0" smtClean="0"/>
              <a:t>2, </a:t>
            </a:r>
            <a:r>
              <a:rPr lang="en-US" dirty="0"/>
              <a:t>MTA-PTE Human Reproduction Scientific Research </a:t>
            </a:r>
            <a:r>
              <a:rPr lang="en-US" dirty="0" smtClean="0"/>
              <a:t>Group</a:t>
            </a:r>
            <a:r>
              <a:rPr lang="hu-HU" dirty="0" smtClean="0"/>
              <a:t>. </a:t>
            </a:r>
            <a:endParaRPr lang="hu-HU" dirty="0"/>
          </a:p>
          <a:p>
            <a:r>
              <a:rPr lang="hu-HU" dirty="0" err="1" smtClean="0"/>
              <a:t>Hungarian</a:t>
            </a:r>
            <a:r>
              <a:rPr lang="hu-HU" dirty="0" smtClean="0"/>
              <a:t> </a:t>
            </a:r>
            <a:r>
              <a:rPr lang="hu-HU" dirty="0" err="1" smtClean="0"/>
              <a:t>Academy</a:t>
            </a:r>
            <a:r>
              <a:rPr lang="hu-HU" dirty="0" smtClean="0"/>
              <a:t> of </a:t>
            </a:r>
            <a:r>
              <a:rPr lang="hu-HU" dirty="0" err="1" smtClean="0"/>
              <a:t>Sciences</a:t>
            </a:r>
            <a:r>
              <a:rPr lang="hu-HU" dirty="0" smtClean="0"/>
              <a:t> (MTA) and </a:t>
            </a:r>
            <a:r>
              <a:rPr lang="hu-HU" dirty="0" err="1" smtClean="0"/>
              <a:t>the</a:t>
            </a:r>
            <a:r>
              <a:rPr lang="hu-HU" dirty="0" smtClean="0"/>
              <a:t> University of </a:t>
            </a:r>
            <a:r>
              <a:rPr lang="hu-HU" dirty="0" err="1" smtClean="0"/>
              <a:t>Pecs</a:t>
            </a:r>
            <a:r>
              <a:rPr lang="hu-HU" dirty="0" smtClean="0"/>
              <a:t> (PTE),</a:t>
            </a:r>
          </a:p>
          <a:p>
            <a:r>
              <a:rPr lang="hu-HU" dirty="0" smtClean="0"/>
              <a:t>Pécs, Hungary.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3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267494"/>
            <a:ext cx="8712968" cy="1399032"/>
          </a:xfrm>
        </p:spPr>
        <p:txBody>
          <a:bodyPr>
            <a:normAutofit/>
          </a:bodyPr>
          <a:lstStyle/>
          <a:p>
            <a:r>
              <a:rPr lang="hu-H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Population</a:t>
            </a:r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explosion</a:t>
            </a:r>
            <a:r>
              <a:rPr lang="hu-H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 human </a:t>
            </a:r>
            <a:r>
              <a:rPr lang="hu-HU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is leaving an „ecological footprint” on the planet in 2012.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61078"/>
            <a:ext cx="8229600" cy="4415394"/>
          </a:xfrm>
        </p:spPr>
      </p:pic>
    </p:spTree>
    <p:extLst>
      <p:ext uri="{BB962C8B-B14F-4D97-AF65-F5344CB8AC3E}">
        <p14:creationId xmlns:p14="http://schemas.microsoft.com/office/powerpoint/2010/main" val="297785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orld Population Growth, 1950-20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71568"/>
            <a:ext cx="6696744" cy="419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/>
          <p:cNvSpPr txBox="1"/>
          <p:nvPr/>
        </p:nvSpPr>
        <p:spPr>
          <a:xfrm>
            <a:off x="6084168" y="6478910"/>
            <a:ext cx="261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www. prb.org</a:t>
            </a:r>
            <a:endParaRPr lang="en-US" dirty="0"/>
          </a:p>
        </p:txBody>
      </p:sp>
      <p:sp>
        <p:nvSpPr>
          <p:cNvPr id="3" name="Szövegdoboz 2"/>
          <p:cNvSpPr txBox="1"/>
          <p:nvPr/>
        </p:nvSpPr>
        <p:spPr>
          <a:xfrm>
            <a:off x="539552" y="476672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Less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eveloped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ountries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are responsible for this linear increase in the population in, while the population in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D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eveloped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ountries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constant or slightly decreasing.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0428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52536" y="267494"/>
            <a:ext cx="9505056" cy="139903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Hungarian population fall in the 20th century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8175944" cy="3749190"/>
          </a:xfrm>
        </p:spPr>
      </p:pic>
      <p:sp>
        <p:nvSpPr>
          <p:cNvPr id="5" name="Szövegdoboz 4"/>
          <p:cNvSpPr txBox="1"/>
          <p:nvPr/>
        </p:nvSpPr>
        <p:spPr>
          <a:xfrm>
            <a:off x="1535970" y="6361705"/>
            <a:ext cx="7601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Hungarian Statistical Office, Demographic Yearbook, 2011.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rate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infertility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growing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ART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72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(NSFG),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aged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15–44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infertility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hu-H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1982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1995,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declined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2002,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remained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2006–2010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Etiology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	- Male 		25 %</a:t>
            </a:r>
          </a:p>
          <a:p>
            <a:pPr marL="1618488" lvl="5" indent="0">
              <a:buNone/>
            </a:pP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Ovulatory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27 %</a:t>
            </a:r>
          </a:p>
          <a:p>
            <a:pPr marL="1618488" lvl="5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Tubal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uterine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22 %</a:t>
            </a:r>
          </a:p>
          <a:p>
            <a:pPr marL="1618488" lvl="5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	9 %</a:t>
            </a:r>
          </a:p>
          <a:p>
            <a:pPr marL="1618488" lvl="5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Unexplained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17 %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1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399032"/>
          </a:xfrm>
        </p:spPr>
        <p:txBody>
          <a:bodyPr/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hu-HU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vitro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fertilization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196752"/>
            <a:ext cx="8712968" cy="5184576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en-US" sz="2400" b="1" dirty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Egg-retrieval procedure </a:t>
            </a:r>
            <a:r>
              <a:rPr lang="en-US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complications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Miscarriage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about 15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700" dirty="0">
              <a:solidFill>
                <a:srgbClr val="66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Twin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gestation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risk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if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more than one embryo is implanted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uterus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700" dirty="0" smtClean="0">
              <a:solidFill>
                <a:srgbClr val="66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en-US" sz="2400" b="1" dirty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Premature delivery and low birth </a:t>
            </a:r>
            <a:r>
              <a:rPr lang="en-US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IVF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slightly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Birth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hu-HU" sz="1700" dirty="0" smtClean="0">
              <a:solidFill>
                <a:srgbClr val="66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17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8.3%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5.8%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IVF was not associated with greater odds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unlike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ICSI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was associated with a 57% increased risk.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(Davies et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., NEJM, 2012) </a:t>
            </a:r>
          </a:p>
          <a:p>
            <a:pPr marL="64008" indent="0">
              <a:buNone/>
            </a:pPr>
            <a:endParaRPr lang="hu-HU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9 %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6.6 %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major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birth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defects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infants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born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IVF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compared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naturally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conceived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infants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Kelly-Quon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hu-HU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., AAP, 2012)</a:t>
            </a:r>
          </a:p>
          <a:p>
            <a:pPr marL="64008" indent="0">
              <a:buNone/>
            </a:pP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Hyperstimulation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(OHSS)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2400" b="1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b="1" dirty="0" err="1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</a:t>
            </a:r>
            <a:r>
              <a:rPr lang="hu-HU" sz="24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u-HU" sz="1700" dirty="0" smtClean="0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3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67494"/>
            <a:ext cx="8856984" cy="1399032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Hyperstimulation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(OHSS)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" indent="0">
              <a:buNone/>
            </a:pPr>
            <a:r>
              <a:rPr lang="hu-HU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I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atrogenic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complication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ovarian induction therapy (OIT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resulting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vascular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permeability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subsequent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fluid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accumulation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4008" indent="0">
              <a:buNone/>
            </a:pP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Symptoms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abdominal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pain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distension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respiratory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compromise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hydrothorax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4008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ascites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GI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oliguria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thromboembolism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02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1882808"/>
            <a:ext cx="9073008" cy="4572000"/>
          </a:xfrm>
        </p:spPr>
        <p:txBody>
          <a:bodyPr>
            <a:normAutofit/>
          </a:bodyPr>
          <a:lstStyle/>
          <a:p>
            <a:pPr marL="64008" indent="0">
              <a:buNone/>
            </a:pPr>
            <a:r>
              <a:rPr lang="hu-HU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64008" indent="0">
              <a:buNone/>
            </a:pP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antral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follicule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≥ 14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 TVUS (82 %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89 %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specificity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Kvee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2007)</a:t>
            </a:r>
          </a:p>
          <a:p>
            <a:pPr marL="64008" indent="0">
              <a:buNone/>
            </a:pP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basal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anti-Müllerian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hormone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≥ 3.5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/ml (90.5 %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81.3 %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specificity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Nardo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2009) </a:t>
            </a:r>
          </a:p>
          <a:p>
            <a:pPr marL="64008" indent="0">
              <a:buNone/>
            </a:pPr>
            <a:r>
              <a:rPr lang="hu-HU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hu-HU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lang="hu-HU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4008" indent="0">
              <a:buNone/>
            </a:pP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a,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Mild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1 -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Whelan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 2010)</a:t>
            </a:r>
          </a:p>
          <a:p>
            <a:pPr marL="64008" indent="0">
              <a:buNone/>
            </a:pP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b,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2-3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Whelan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., 2010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4008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4-5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Whelan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., 2010)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Hyperstimulation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(OHSS)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87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1882808"/>
            <a:ext cx="9217024" cy="4572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struma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ovarii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Balasch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.,1993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folliculoma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Willemsen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al.,1993)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serous papillary carcinoma (Komatsu et al.,1995)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mucinous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cystadenoma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Grimbizis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.,1995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serous papillary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cystadenoma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Grimbizis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1995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granulosa-cell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tumor (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Willemsen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.,1993)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OHSS and epithelial ovarian carcinoma (Goldberg et 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.,1992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Shushan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In 1993 concluded that OIT with human menopausal gonadotropin might increase the risk of epithelial ovarian malignancies, specifically borderline ovarian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tumours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Hyperstimulation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Syndrome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(OHSS) and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ovarian</a:t>
            </a:r>
            <a:r>
              <a:rPr 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tumors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0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determine whether women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undergoing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OIT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 our IVF clinic, especially those with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severe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OHSS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suspicious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cytologic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findings, were at risk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malignant ovarian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tumours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6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84576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Prospective study design.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Centre of the University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Pecs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Department of Obstetrics and 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Gynaecology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/Reproductive Centre between January 2006 and December 2012.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Severe OHSS patients were investigated, which cases US guided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culdocentesis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obtained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ascitic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fluid.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 of the </a:t>
            </a:r>
            <a:r>
              <a:rPr lang="hu-H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cells smear was made, GIEMSA stained and evaluated by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Papanicolau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method under light microscopy.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Peripheral blood was drawn for tumor marker level assessment (CA-125 and HE4)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1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32448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1587 women underwent OIT in 4892 cycles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23 patients (1.4 %) got hospitalized with severe OHSS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None developed malignant ovarian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during the study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period</a:t>
            </a:r>
            <a:endParaRPr lang="hu-H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9 / 23 underwent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culdocentesis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for severe OHSS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7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3469201"/>
              </p:ext>
            </p:extLst>
          </p:nvPr>
        </p:nvGraphicFramePr>
        <p:xfrm>
          <a:off x="611561" y="332654"/>
          <a:ext cx="8136904" cy="5040564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621216"/>
                <a:gridCol w="549927"/>
                <a:gridCol w="1008202"/>
                <a:gridCol w="2108059"/>
                <a:gridCol w="1008202"/>
                <a:gridCol w="1466477"/>
                <a:gridCol w="1374821"/>
              </a:tblGrid>
              <a:tr h="7200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Case No.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Age (y)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Douglas puncture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OIT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Ascites cytology</a:t>
                      </a:r>
                      <a:r>
                        <a:rPr lang="en-US" sz="1400" b="1" spc="0">
                          <a:effectLst/>
                          <a:sym typeface="Symbol"/>
                        </a:rPr>
                        <a:t>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Control</a:t>
                      </a:r>
                      <a:endParaRPr lang="en-US" sz="1400" b="1" spc="-1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histology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Remarks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28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05/2006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CC + </a:t>
                      </a:r>
                      <a:r>
                        <a:rPr lang="en-US" sz="1400" b="1" spc="0" dirty="0" err="1">
                          <a:effectLst/>
                        </a:rPr>
                        <a:t>hMG</a:t>
                      </a:r>
                      <a:r>
                        <a:rPr lang="en-US" sz="1400" b="1" spc="0" dirty="0">
                          <a:effectLst/>
                        </a:rPr>
                        <a:t> + </a:t>
                      </a:r>
                      <a:r>
                        <a:rPr lang="en-US" sz="1400" b="1" spc="0" dirty="0" err="1">
                          <a:effectLst/>
                        </a:rPr>
                        <a:t>hCG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P IV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06/2006, neg.</a:t>
                      </a:r>
                      <a:r>
                        <a:rPr lang="en-US" sz="1400" b="1" spc="0" baseline="30000">
                          <a:effectLst/>
                        </a:rPr>
                        <a:t>#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Tumor-free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23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03/2007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FSH + </a:t>
                      </a:r>
                      <a:r>
                        <a:rPr lang="en-US" sz="1400" b="1" spc="0" dirty="0" err="1">
                          <a:effectLst/>
                        </a:rPr>
                        <a:t>hMG</a:t>
                      </a:r>
                      <a:r>
                        <a:rPr lang="en-US" sz="1400" b="1" spc="0" dirty="0">
                          <a:effectLst/>
                        </a:rPr>
                        <a:t> + </a:t>
                      </a:r>
                      <a:r>
                        <a:rPr lang="en-US" sz="1400" b="1" spc="0" dirty="0" err="1">
                          <a:effectLst/>
                        </a:rPr>
                        <a:t>hCG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P IV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05/2007,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3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24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10/2007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CC + FSH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P IV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12/2007,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Tumor-free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4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23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10/2007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CC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IV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12/2007,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Tumor-free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5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26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11/2007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CC + FSH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III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02/2008,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r>
                        <a:rPr lang="en-US" sz="1400" b="1" spc="0" baseline="30000" dirty="0">
                          <a:effectLst/>
                        </a:rPr>
                        <a:t>§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6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30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02/2008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hMG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III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04/2008,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7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26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11/2008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FSH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III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01/2009, neg.</a:t>
                      </a:r>
                      <a:r>
                        <a:rPr lang="en-US" sz="1400" b="1" spc="0" baseline="30000">
                          <a:effectLst/>
                        </a:rPr>
                        <a:t>#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8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30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11/2009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GnRH-a + hMG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III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01/2010, neg.</a:t>
                      </a:r>
                      <a:r>
                        <a:rPr lang="en-US" sz="1400" b="1" spc="0" baseline="30000">
                          <a:effectLst/>
                        </a:rPr>
                        <a:t>#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  <a:tr h="480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9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34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10/2012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GnRH-a + FSH + hCG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>
                          <a:effectLst/>
                        </a:rPr>
                        <a:t>P III-IV</a:t>
                      </a:r>
                      <a:endParaRPr lang="en-US" sz="14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12/2012, neg.</a:t>
                      </a:r>
                      <a:r>
                        <a:rPr lang="en-US" sz="1400" b="1" spc="0" baseline="30000" dirty="0">
                          <a:effectLst/>
                        </a:rPr>
                        <a:t>#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spc="0" dirty="0">
                          <a:effectLst/>
                        </a:rPr>
                        <a:t>Tumor-free</a:t>
                      </a:r>
                      <a:r>
                        <a:rPr lang="en-US" sz="1400" b="1" spc="0" baseline="30000" dirty="0">
                          <a:effectLst/>
                        </a:rPr>
                        <a:t>$</a:t>
                      </a:r>
                      <a:endParaRPr lang="en-US" sz="14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3006" marR="43006" marT="0" marB="0" anchor="ctr"/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982816" y="5449287"/>
            <a:ext cx="69015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Dates are shown for Douglas puncture and control histology tests. </a:t>
            </a:r>
          </a:p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OIT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Ovarian induction therapy;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CC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Clomiphen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citrate; </a:t>
            </a:r>
            <a:endParaRPr lang="hu-H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hMG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Human menopausal gonadotropin; </a:t>
            </a:r>
            <a:endParaRPr lang="hu-H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hCG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Human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chorial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gonadotropin;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GnRH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-a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hu-H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Gonadotropin-releasing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hormone analog;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FSH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Follicle-stimulating hormone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51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" y="2492896"/>
            <a:ext cx="8979311" cy="3098889"/>
          </a:xfrm>
        </p:spPr>
      </p:pic>
      <p:sp>
        <p:nvSpPr>
          <p:cNvPr id="3" name="Szövegdoboz 2"/>
          <p:cNvSpPr txBox="1"/>
          <p:nvPr/>
        </p:nvSpPr>
        <p:spPr>
          <a:xfrm>
            <a:off x="338470" y="620688"/>
            <a:ext cx="84820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aparoscopic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examination was performed at 8 to 12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u-H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culdocentesis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nspection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the abdominal cavity, eluents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from the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Douglas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pouch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sampled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histological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samples were obtained from the ovaries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255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047516"/>
              </p:ext>
            </p:extLst>
          </p:nvPr>
        </p:nvGraphicFramePr>
        <p:xfrm>
          <a:off x="251520" y="836716"/>
          <a:ext cx="8496944" cy="4559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4622"/>
                <a:gridCol w="1212883"/>
                <a:gridCol w="2081966"/>
                <a:gridCol w="1925282"/>
                <a:gridCol w="1942191"/>
              </a:tblGrid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Case No.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Age (y)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CA-125 (U/mL)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HE4 (pM)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ROMA (%)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1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28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45.2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40.1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4.9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23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27.1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47.9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7.0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3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24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505.8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38.2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5.0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4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23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40.5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39.9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4.8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5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26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19.2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51.6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8.1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6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30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9.8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45.6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5.2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7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26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38.1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45.2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6.2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8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30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56.3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37.4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4.2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5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9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34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210.3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>
                          <a:effectLst/>
                        </a:rPr>
                        <a:t>40.1</a:t>
                      </a:r>
                      <a:endParaRPr lang="en-US" sz="1600" b="1" spc="-1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spc="0" dirty="0">
                          <a:effectLst/>
                        </a:rPr>
                        <a:t>5.3</a:t>
                      </a:r>
                      <a:endParaRPr lang="en-US" sz="1600" b="1" spc="-1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95536" y="5517232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mean (± SD) value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CA-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125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 increased (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105.81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± 161.55 U/mL) compared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reference range of 0 to 39 U/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mL.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However,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serum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of HE4 (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42.89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± 4.88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was within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normal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range of 0 to 150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694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399032"/>
          </a:xfrm>
        </p:spPr>
        <p:txBody>
          <a:bodyPr/>
          <a:lstStyle/>
          <a:p>
            <a:pPr algn="ctr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6752"/>
            <a:ext cx="8856984" cy="554461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Even if OHSS indicates abnormality and possible malignancy, radical surgical intervention is not clinically indicated, instead these patients should be closely followed and monitored. </a:t>
            </a:r>
          </a:p>
          <a:p>
            <a:pPr>
              <a:buFontTx/>
              <a:buChar char="-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ovarian size remains abnormal, then the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aetiology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enlargement should be determined by histological sampling via laparoscopy, and the histologist should be informed of the previous OIT.</a:t>
            </a:r>
          </a:p>
          <a:p>
            <a:pPr>
              <a:buFontTx/>
              <a:buChar char="-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Large population-based studies will be required to determine if ovarian induction is associated with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tumourigenesis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over the long-term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00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69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453904"/>
            <a:ext cx="8229600" cy="1399032"/>
          </a:xfrm>
        </p:spPr>
        <p:txBody>
          <a:bodyPr/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Thank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attention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96952"/>
            <a:ext cx="2187742" cy="280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18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ndület">
  <a:themeElements>
    <a:clrScheme name="Kompozit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Lendület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Lendület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1532</TotalTime>
  <Words>1186</Words>
  <Application>Microsoft Office PowerPoint</Application>
  <PresentationFormat>Diavetítés a képernyőre (4:3 oldalarány)</PresentationFormat>
  <Paragraphs>216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Lendület</vt:lpstr>
      <vt:lpstr>Atypical cells in the ascitic fluid of women with ovarian hyperstimulation syndrome: follow up and assessment of malignancy</vt:lpstr>
      <vt:lpstr>The current study was funded by:</vt:lpstr>
      <vt:lpstr>Population explosion; human race is leaving an „ecological footprint” on the planet in 2012.</vt:lpstr>
      <vt:lpstr>PowerPoint bemutató</vt:lpstr>
      <vt:lpstr>Hungarian population fall in the 20th century</vt:lpstr>
      <vt:lpstr>Growing rate of infertility – growing need of ART</vt:lpstr>
      <vt:lpstr>Is in vitro fertilization safe?</vt:lpstr>
      <vt:lpstr>Ovarian Hyperstimulation Syndrome (OHSS)</vt:lpstr>
      <vt:lpstr>Ovarian Hyperstimulation Syndrome (OHSS)</vt:lpstr>
      <vt:lpstr>Ovarian Hyperstimulation Syndrome (OHSS) and ovarian tumors</vt:lpstr>
      <vt:lpstr>Aim of the study</vt:lpstr>
      <vt:lpstr>Methods</vt:lpstr>
      <vt:lpstr>Results</vt:lpstr>
      <vt:lpstr>PowerPoint bemutató</vt:lpstr>
      <vt:lpstr>PowerPoint bemutató</vt:lpstr>
      <vt:lpstr>PowerPoint bemutató</vt:lpstr>
      <vt:lpstr>Conclusions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laparoscopos sacrocolpopexya potenciális szervsérüléses szövődményeinek anatómiai háttere.</dc:title>
  <dc:creator>Dr Farkas Bálint</dc:creator>
  <cp:lastModifiedBy>Dr Farkas Bálint</cp:lastModifiedBy>
  <cp:revision>42</cp:revision>
  <dcterms:created xsi:type="dcterms:W3CDTF">2014-09-02T15:03:31Z</dcterms:created>
  <dcterms:modified xsi:type="dcterms:W3CDTF">2014-09-25T06:05:37Z</dcterms:modified>
</cp:coreProperties>
</file>