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handoutMasterIdLst>
    <p:handoutMasterId r:id="rId3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797675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EEA21-DAE2-4A2C-B2C8-F6E6160E4A58}" type="datetimeFigureOut">
              <a:rPr lang="en-US" smtClean="0"/>
              <a:pPr/>
              <a:t>08-Sep-16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5659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3106"/>
            <a:ext cx="2945659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21CA4-E57D-4C61-94B8-E11C5B1129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08-Sep-16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08-Sep-16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08-Sep-16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08-Sep-16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08-Sep-16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08-Sep-16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08-Sep-16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08-Sep-16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44213AF-26F6-41FA-8D85-E2C5388D6E58}" type="datetimeFigureOut">
              <a:rPr lang="en-US" smtClean="0"/>
              <a:pPr/>
              <a:t>08-Sep-16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08-Sep-16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08-Sep-16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08-Sep-16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8001000" cy="2134561"/>
          </a:xfrm>
        </p:spPr>
        <p:txBody>
          <a:bodyPr>
            <a:noAutofit/>
          </a:bodyPr>
          <a:lstStyle/>
          <a:p>
            <a:pPr algn="l"/>
            <a:r>
              <a:rPr lang="sq-AL" sz="3600" dirty="0" smtClean="0">
                <a:solidFill>
                  <a:srgbClr val="FFFF00"/>
                </a:solidFill>
              </a:rPr>
              <a:t>Study of crystallization kinetics of polypropylene/acrylonitrile butadiene styrene blends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971800"/>
            <a:ext cx="8077200" cy="1341393"/>
          </a:xfrm>
        </p:spPr>
        <p:txBody>
          <a:bodyPr>
            <a:noAutofit/>
          </a:bodyPr>
          <a:lstStyle/>
          <a:p>
            <a:pPr algn="l"/>
            <a:r>
              <a:rPr lang="en-US" sz="3000" b="1" i="1" dirty="0" smtClean="0"/>
              <a:t>Presented by: </a:t>
            </a:r>
            <a:r>
              <a:rPr lang="en-US" sz="3000" b="1" dirty="0" smtClean="0"/>
              <a:t>		Dr. Bader </a:t>
            </a:r>
            <a:r>
              <a:rPr lang="en-US" sz="3000" b="1" dirty="0" err="1" smtClean="0"/>
              <a:t>Albusairi</a:t>
            </a:r>
            <a:endParaRPr lang="en-US" sz="3000" b="1" dirty="0" smtClean="0"/>
          </a:p>
          <a:p>
            <a:pPr algn="ctr"/>
            <a:endParaRPr lang="en-US" sz="3000" b="1" dirty="0" smtClean="0"/>
          </a:p>
          <a:p>
            <a:pPr algn="l"/>
            <a:r>
              <a:rPr lang="en-US" sz="3000" b="1" i="1" dirty="0" smtClean="0"/>
              <a:t>Work Done by: </a:t>
            </a:r>
            <a:r>
              <a:rPr lang="en-US" sz="3000" b="1" dirty="0" smtClean="0"/>
              <a:t> 		Dr. Bader </a:t>
            </a:r>
            <a:r>
              <a:rPr lang="en-US" sz="3000" b="1" dirty="0" err="1" smtClean="0"/>
              <a:t>Albusairi</a:t>
            </a:r>
            <a:endParaRPr lang="en-US" sz="3000" b="1" dirty="0" smtClean="0"/>
          </a:p>
          <a:p>
            <a:pPr algn="l"/>
            <a:r>
              <a:rPr lang="en-US" sz="3000" b="1" dirty="0" smtClean="0"/>
              <a:t>				Eng. </a:t>
            </a:r>
            <a:r>
              <a:rPr lang="en-US" sz="3000" b="1" dirty="0" err="1" smtClean="0"/>
              <a:t>Reem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Alkhaldey</a:t>
            </a:r>
            <a:endParaRPr lang="en-US" sz="3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5410200"/>
            <a:ext cx="739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Chemical Engineering Department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College of Engineering and Petroleum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Kuwait University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690872"/>
          </a:xfrm>
        </p:spPr>
        <p:txBody>
          <a:bodyPr>
            <a:noAutofit/>
          </a:bodyPr>
          <a:lstStyle/>
          <a:p>
            <a:r>
              <a:rPr lang="en-US" sz="2000" dirty="0" smtClean="0"/>
              <a:t>Three different types of blends containing </a:t>
            </a:r>
            <a:r>
              <a:rPr lang="en-US" sz="2000" dirty="0" smtClean="0">
                <a:solidFill>
                  <a:srgbClr val="FF0000"/>
                </a:solidFill>
              </a:rPr>
              <a:t>polypropylene (PP)</a:t>
            </a:r>
            <a:r>
              <a:rPr lang="en-US" sz="2000" dirty="0" smtClean="0"/>
              <a:t>, and </a:t>
            </a:r>
            <a:r>
              <a:rPr lang="en-US" sz="2000" dirty="0" err="1" smtClean="0">
                <a:solidFill>
                  <a:srgbClr val="FF0000"/>
                </a:solidFill>
              </a:rPr>
              <a:t>acrylonitrile</a:t>
            </a:r>
            <a:r>
              <a:rPr lang="en-US" sz="2000" dirty="0" smtClean="0">
                <a:solidFill>
                  <a:srgbClr val="FF0000"/>
                </a:solidFill>
              </a:rPr>
              <a:t>-butadiene styrene (ABS) </a:t>
            </a:r>
            <a:r>
              <a:rPr lang="en-US" sz="2000" dirty="0" smtClean="0"/>
              <a:t>have been developed. </a:t>
            </a:r>
          </a:p>
          <a:p>
            <a:endParaRPr lang="en-US" sz="2000" dirty="0" smtClean="0"/>
          </a:p>
          <a:p>
            <a:r>
              <a:rPr lang="en-US" sz="2000" dirty="0" err="1" smtClean="0"/>
              <a:t>Uncompatilized</a:t>
            </a:r>
            <a:r>
              <a:rPr lang="en-US" sz="2000" dirty="0" smtClean="0"/>
              <a:t> blends and </a:t>
            </a:r>
            <a:r>
              <a:rPr lang="en-US" sz="2000" dirty="0" err="1" smtClean="0"/>
              <a:t>compatilized</a:t>
            </a:r>
            <a:r>
              <a:rPr lang="en-US" sz="2000" dirty="0" smtClean="0"/>
              <a:t> ones using </a:t>
            </a:r>
            <a:r>
              <a:rPr lang="en-US" sz="2000" dirty="0" err="1" smtClean="0"/>
              <a:t>maleic</a:t>
            </a:r>
            <a:r>
              <a:rPr lang="en-US" sz="2000" dirty="0" smtClean="0"/>
              <a:t> anhydride (MAH) as a </a:t>
            </a:r>
            <a:r>
              <a:rPr lang="en-US" sz="2000" dirty="0" err="1" smtClean="0"/>
              <a:t>compatibilizer</a:t>
            </a:r>
            <a:r>
              <a:rPr lang="en-US" sz="2000" dirty="0" smtClean="0"/>
              <a:t> with different compositions have been developed using twin screw extruder.</a:t>
            </a:r>
          </a:p>
          <a:p>
            <a:endParaRPr lang="en-US" sz="2000" dirty="0" smtClean="0"/>
          </a:p>
          <a:p>
            <a:r>
              <a:rPr lang="en-US" sz="2000" dirty="0" smtClean="0"/>
              <a:t>The detailed non isothermal crystallization kinetics of these blends were evaluated using </a:t>
            </a:r>
            <a:r>
              <a:rPr lang="en-US" sz="2000" dirty="0" err="1" smtClean="0"/>
              <a:t>Avrami</a:t>
            </a:r>
            <a:r>
              <a:rPr lang="en-US" sz="2000" dirty="0" smtClean="0"/>
              <a:t>, Tobin and </a:t>
            </a:r>
            <a:r>
              <a:rPr lang="en-US" sz="2000" dirty="0" err="1" smtClean="0"/>
              <a:t>Malkin</a:t>
            </a:r>
            <a:r>
              <a:rPr lang="en-US" sz="2000" dirty="0" smtClean="0"/>
              <a:t> models. </a:t>
            </a:r>
          </a:p>
          <a:p>
            <a:endParaRPr lang="en-US" sz="2000" dirty="0" smtClean="0"/>
          </a:p>
          <a:p>
            <a:r>
              <a:rPr lang="en-US" sz="2000" dirty="0" smtClean="0"/>
              <a:t>Polymath was used to estimate the crystallization kinetic parameters obtained from these three models.</a:t>
            </a:r>
          </a:p>
          <a:p>
            <a:endParaRPr lang="en-US" sz="2000" dirty="0" smtClean="0"/>
          </a:p>
          <a:p>
            <a:r>
              <a:rPr lang="en-US" sz="2000" dirty="0" smtClean="0"/>
              <a:t>The best model that represents wide range of compositions is …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1252728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76400"/>
            <a:ext cx="8229600" cy="462560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PP is a semi crystalline thermoplastic. 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Pros: </a:t>
            </a:r>
          </a:p>
          <a:p>
            <a:pPr lvl="1"/>
            <a:r>
              <a:rPr lang="en-US" sz="2400" dirty="0" smtClean="0"/>
              <a:t>Chemical, heat resistance, </a:t>
            </a:r>
          </a:p>
          <a:p>
            <a:pPr lvl="1"/>
            <a:r>
              <a:rPr lang="en-US" sz="2400" dirty="0" smtClean="0"/>
              <a:t>Elongation and </a:t>
            </a:r>
          </a:p>
          <a:p>
            <a:pPr lvl="1"/>
            <a:r>
              <a:rPr lang="en-US" sz="2400" dirty="0" smtClean="0"/>
              <a:t>Heat distortion temperature. 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Cons: </a:t>
            </a:r>
          </a:p>
          <a:p>
            <a:pPr lvl="1"/>
            <a:r>
              <a:rPr lang="en-US" sz="2400" dirty="0" smtClean="0"/>
              <a:t>High mold shrinkage </a:t>
            </a:r>
          </a:p>
          <a:p>
            <a:pPr lvl="1"/>
            <a:r>
              <a:rPr lang="en-US" sz="2400" dirty="0" smtClean="0"/>
              <a:t>Low impact strength.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ABS is an amorphous thermoplastic polymer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Pros:</a:t>
            </a:r>
          </a:p>
          <a:p>
            <a:pPr lvl="1"/>
            <a:r>
              <a:rPr lang="en-US" sz="2400" dirty="0" smtClean="0"/>
              <a:t>Chemical resistance and </a:t>
            </a:r>
          </a:p>
          <a:p>
            <a:pPr lvl="1"/>
            <a:r>
              <a:rPr lang="en-US" sz="2400" dirty="0" smtClean="0"/>
              <a:t>High impact strength 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Cons:</a:t>
            </a:r>
          </a:p>
          <a:p>
            <a:pPr lvl="1"/>
            <a:r>
              <a:rPr lang="en-US" sz="2400" dirty="0" smtClean="0"/>
              <a:t>Poor elongation. </a:t>
            </a:r>
            <a:endParaRPr lang="en-US" sz="2400" baseline="300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3820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In this work, PP is blended with ABS to:</a:t>
            </a:r>
          </a:p>
          <a:p>
            <a:pPr lvl="1">
              <a:lnSpc>
                <a:spcPct val="160000"/>
              </a:lnSpc>
            </a:pPr>
            <a:endParaRPr lang="en-US" sz="1000" dirty="0" smtClean="0"/>
          </a:p>
          <a:p>
            <a:pPr lvl="1">
              <a:lnSpc>
                <a:spcPct val="150000"/>
              </a:lnSpc>
            </a:pPr>
            <a:r>
              <a:rPr lang="en-US" sz="2600" dirty="0" smtClean="0"/>
              <a:t>Get better impact properties without losing the valuable properties of each polymer.</a:t>
            </a:r>
          </a:p>
          <a:p>
            <a:pPr lvl="1">
              <a:lnSpc>
                <a:spcPct val="150000"/>
              </a:lnSpc>
            </a:pPr>
            <a:endParaRPr lang="en-US" sz="1100" dirty="0" smtClean="0"/>
          </a:p>
          <a:p>
            <a:pPr lvl="1">
              <a:lnSpc>
                <a:spcPct val="150000"/>
              </a:lnSpc>
            </a:pPr>
            <a:r>
              <a:rPr lang="en-US" sz="2600" dirty="0" smtClean="0"/>
              <a:t>Widen the range of applications of both the polymers</a:t>
            </a:r>
            <a:r>
              <a:rPr lang="en-US" sz="2600" baseline="30000" dirty="0" smtClean="0"/>
              <a:t>.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PP and commercial grade ABS (moldable grade) were used to develop the below blends blends. </a:t>
            </a:r>
          </a:p>
          <a:p>
            <a:pPr lvl="1"/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Blend 1: 30 PP / 70 ABS,   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Blend 2: 50 PP / 50 ABS, 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Blend 3: 70 PP / 30 ABS </a:t>
            </a:r>
          </a:p>
          <a:p>
            <a:pPr lvl="1"/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compatibilized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samples, 5wt% PP-g-MAH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compatibilizer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used.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828800"/>
            <a:ext cx="748811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676400" y="52578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Figure 1: Diagram of Plastics Extruder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/>
          </a:bodyPr>
          <a:lstStyle/>
          <a:p>
            <a:r>
              <a:rPr lang="en-US" dirty="0" smtClean="0"/>
              <a:t>Experimental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Perkin Elmer Diamond DSC is used to determine the thermal properties of PP/ABS blends and their crystallization behavior .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Four predefined heating and cooling rates were used between ambient and 250 </a:t>
            </a:r>
            <a:r>
              <a:rPr lang="en-US" sz="2800" baseline="30000" dirty="0" err="1" smtClean="0"/>
              <a:t>o</a:t>
            </a:r>
            <a:r>
              <a:rPr lang="en-US" sz="2800" dirty="0" err="1" smtClean="0"/>
              <a:t>C.</a:t>
            </a:r>
            <a:endParaRPr lang="en-US" sz="2800" dirty="0" smtClean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Heating and cooling rates: 5, 10, 15, and 20 </a:t>
            </a:r>
            <a:r>
              <a:rPr lang="en-US" baseline="30000" dirty="0" err="1" smtClean="0"/>
              <a:t>o</a:t>
            </a:r>
            <a:r>
              <a:rPr lang="en-US" dirty="0" err="1" smtClean="0"/>
              <a:t>C</a:t>
            </a:r>
            <a:r>
              <a:rPr lang="en-US" dirty="0" smtClean="0"/>
              <a:t>/min.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Sample held at 250 </a:t>
            </a:r>
            <a:r>
              <a:rPr lang="en-US" baseline="30000" dirty="0" err="1" smtClean="0"/>
              <a:t>o</a:t>
            </a:r>
            <a:r>
              <a:rPr lang="en-US" dirty="0" err="1" smtClean="0"/>
              <a:t>C</a:t>
            </a:r>
            <a:r>
              <a:rPr lang="en-US" dirty="0" smtClean="0"/>
              <a:t> for 5 minutes before cooling to remove thermal history.</a:t>
            </a:r>
            <a:endParaRPr lang="en-US" baseline="-25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The percentage crystalline content was estimated.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The exothermic peaks obtained on cooling were evaluated as a function of temperature.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The crystallization kinetic parameters were determined using non isothermal kinetic models (</a:t>
            </a:r>
            <a:r>
              <a:rPr lang="en-US" sz="2800" dirty="0" err="1" smtClean="0"/>
              <a:t>Avrami</a:t>
            </a:r>
            <a:r>
              <a:rPr lang="en-US" sz="2800" dirty="0" smtClean="0"/>
              <a:t>, Tobin, and </a:t>
            </a:r>
            <a:r>
              <a:rPr lang="en-US" sz="2800" dirty="0" err="1" smtClean="0"/>
              <a:t>Malkin</a:t>
            </a:r>
            <a:r>
              <a:rPr lang="en-US" sz="2800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 and Discussion</a:t>
            </a:r>
            <a:br>
              <a:rPr lang="en-US" dirty="0" smtClean="0"/>
            </a:br>
            <a:r>
              <a:rPr lang="en-US" dirty="0" smtClean="0">
                <a:solidFill>
                  <a:schemeClr val="bg1"/>
                </a:solidFill>
              </a:rPr>
              <a:t>DSC Results Different Cooling Rate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t="11086" r="28079" b="2443"/>
          <a:stretch>
            <a:fillRect/>
          </a:stretch>
        </p:blipFill>
        <p:spPr bwMode="auto">
          <a:xfrm>
            <a:off x="0" y="3352800"/>
            <a:ext cx="5867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500" t="6977" r="38333" b="11628"/>
          <a:stretch>
            <a:fillRect/>
          </a:stretch>
        </p:blipFill>
        <p:spPr bwMode="auto">
          <a:xfrm>
            <a:off x="3886200" y="1524000"/>
            <a:ext cx="5029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752600"/>
            <a:ext cx="1533525" cy="11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943600" y="47244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Un-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compatiblize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30 PP / 70 ABS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1200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Compatiblize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30 PP / 70 ABS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 and Discussion</a:t>
            </a:r>
            <a:br>
              <a:rPr lang="en-US" dirty="0" smtClean="0"/>
            </a:br>
            <a:r>
              <a:rPr lang="en-US" dirty="0" smtClean="0">
                <a:solidFill>
                  <a:schemeClr val="bg1"/>
                </a:solidFill>
              </a:rPr>
              <a:t>DSC Results Different Composition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43600" y="47244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Un-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compatiblize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10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DegC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/min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1200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Compatiblize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10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DegC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/min 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428999"/>
            <a:ext cx="5915025" cy="304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524000"/>
            <a:ext cx="5486400" cy="325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600200"/>
            <a:ext cx="1886579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 and Discussion</a:t>
            </a:r>
            <a:br>
              <a:rPr lang="en-US" dirty="0" smtClean="0"/>
            </a:br>
            <a:r>
              <a:rPr lang="en-US" dirty="0" err="1" smtClean="0">
                <a:solidFill>
                  <a:schemeClr val="bg1"/>
                </a:solidFill>
              </a:rPr>
              <a:t>Cristalinity</a:t>
            </a:r>
            <a:r>
              <a:rPr lang="en-US" dirty="0" smtClean="0">
                <a:solidFill>
                  <a:schemeClr val="bg1"/>
                </a:solidFill>
              </a:rPr>
              <a:t> (</a:t>
            </a:r>
            <a:r>
              <a:rPr lang="en-US" i="1" dirty="0" smtClean="0">
                <a:solidFill>
                  <a:schemeClr val="bg1"/>
                </a:solidFill>
                <a:sym typeface="Symbol"/>
              </a:rPr>
              <a:t></a:t>
            </a:r>
            <a:r>
              <a:rPr lang="en-US" dirty="0" smtClean="0">
                <a:solidFill>
                  <a:schemeClr val="bg1"/>
                </a:solidFill>
                <a:sym typeface="Symbol"/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energy released in non-isothermal crystallization process is a function of temperature. The relative </a:t>
            </a:r>
            <a:r>
              <a:rPr lang="en-US" sz="2400" dirty="0" err="1" smtClean="0"/>
              <a:t>crystallinity</a:t>
            </a:r>
            <a:r>
              <a:rPr lang="en-US" sz="2400" dirty="0" smtClean="0"/>
              <a:t>, </a:t>
            </a:r>
            <a:r>
              <a:rPr lang="en-US" sz="2400" i="1" dirty="0" smtClean="0">
                <a:sym typeface="Symbol"/>
              </a:rPr>
              <a:t>,</a:t>
            </a:r>
            <a:r>
              <a:rPr lang="en-US" sz="2400" dirty="0" smtClean="0"/>
              <a:t> can be given as: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T</a:t>
            </a:r>
            <a:r>
              <a:rPr lang="en-US" sz="2400" baseline="-25000" dirty="0" smtClean="0"/>
              <a:t>o</a:t>
            </a:r>
            <a:r>
              <a:rPr lang="en-US" sz="2400" dirty="0" smtClean="0"/>
              <a:t> an T = onset and an arbitrary point of temperature.</a:t>
            </a:r>
          </a:p>
          <a:p>
            <a:endParaRPr lang="en-US" sz="2400" dirty="0" smtClean="0"/>
          </a:p>
          <a:p>
            <a:r>
              <a:rPr lang="en-US" sz="2400" i="1" dirty="0" err="1" smtClean="0"/>
              <a:t>H</a:t>
            </a:r>
            <a:r>
              <a:rPr lang="en-US" sz="2400" i="1" baseline="-25000" dirty="0" err="1" smtClean="0"/>
              <a:t>c</a:t>
            </a:r>
            <a:r>
              <a:rPr lang="en-US" sz="2400" i="1" baseline="-25000" dirty="0" smtClean="0"/>
              <a:t> </a:t>
            </a:r>
            <a:r>
              <a:rPr lang="en-US" sz="2400" i="1" dirty="0" smtClean="0"/>
              <a:t>is </a:t>
            </a:r>
            <a:r>
              <a:rPr lang="en-US" sz="2400" dirty="0" smtClean="0"/>
              <a:t>amount of heat released during crystallization at the defined temperature. </a:t>
            </a:r>
          </a:p>
          <a:p>
            <a:endParaRPr lang="en-US" sz="2400" i="1" baseline="30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657600" y="3200400"/>
          <a:ext cx="1939506" cy="1447800"/>
        </p:xfrm>
        <a:graphic>
          <a:graphicData uri="http://schemas.openxmlformats.org/presentationml/2006/ole">
            <p:oleObj spid="_x0000_s1026" name="Equation" r:id="rId3" imgW="901440" imgH="67284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 and Discussion</a:t>
            </a:r>
            <a:br>
              <a:rPr lang="en-US" dirty="0" smtClean="0"/>
            </a:br>
            <a:r>
              <a:rPr lang="en-US"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Crystalinity</a:t>
            </a:r>
            <a:r>
              <a:rPr lang="en-U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and Temp. 50 PP / 50 ABS</a:t>
            </a:r>
            <a:endParaRPr lang="en-US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38800" y="46482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Un-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Compatiblize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Compatiblize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352800"/>
            <a:ext cx="5243513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905000"/>
            <a:ext cx="4595811" cy="263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676400"/>
            <a:ext cx="1667971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 and Discussion</a:t>
            </a:r>
            <a:br>
              <a:rPr lang="en-US" dirty="0" smtClean="0"/>
            </a:br>
            <a:r>
              <a:rPr lang="en-US" sz="4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Crystalinity</a:t>
            </a:r>
            <a:r>
              <a:rPr lang="en-US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and Temp. 10 </a:t>
            </a:r>
            <a:r>
              <a:rPr lang="en-US" sz="4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DegC</a:t>
            </a:r>
            <a:r>
              <a:rPr lang="en-US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/min</a:t>
            </a:r>
            <a:endParaRPr lang="en-US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2600" y="46482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Un-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Compatiblize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Compatiblize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657600"/>
            <a:ext cx="4886325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600200"/>
            <a:ext cx="4938713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524000"/>
            <a:ext cx="2590800" cy="1947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 and Discussion</a:t>
            </a:r>
            <a:br>
              <a:rPr lang="en-US" dirty="0" smtClean="0"/>
            </a:br>
            <a:r>
              <a:rPr lang="en-US" dirty="0" smtClean="0">
                <a:solidFill>
                  <a:schemeClr val="bg1"/>
                </a:solidFill>
              </a:rPr>
              <a:t>Crystallization Time (</a:t>
            </a:r>
            <a:r>
              <a:rPr lang="en-US" i="1" dirty="0" smtClean="0">
                <a:solidFill>
                  <a:schemeClr val="bg1"/>
                </a:solidFill>
              </a:rPr>
              <a:t>t</a:t>
            </a:r>
            <a:r>
              <a:rPr lang="en-US" dirty="0" smtClean="0">
                <a:solidFill>
                  <a:schemeClr val="bg1"/>
                </a:solidFill>
                <a:sym typeface="Symbol"/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time (t) and temperature (T) can be related as: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i="1" dirty="0" smtClean="0">
                <a:sym typeface="Symbol"/>
              </a:rPr>
              <a:t></a:t>
            </a:r>
            <a:r>
              <a:rPr lang="en-US" sz="2400" dirty="0" smtClean="0">
                <a:sym typeface="Symbol"/>
              </a:rPr>
              <a:t> is the cooling rate</a:t>
            </a:r>
            <a:r>
              <a:rPr lang="en-US" sz="2400" dirty="0" smtClean="0"/>
              <a:t>. </a:t>
            </a:r>
          </a:p>
          <a:p>
            <a:endParaRPr lang="en-US" sz="2400" i="1" baseline="30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060825" y="2738438"/>
          <a:ext cx="1284288" cy="847725"/>
        </p:xfrm>
        <a:graphic>
          <a:graphicData uri="http://schemas.openxmlformats.org/presentationml/2006/ole">
            <p:oleObj spid="_x0000_s4098" name="Equation" r:id="rId3" imgW="596880" imgH="39348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 and Discussion</a:t>
            </a:r>
            <a:br>
              <a:rPr lang="en-US" dirty="0" smtClean="0"/>
            </a:br>
            <a:r>
              <a:rPr lang="en-US" sz="4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Crystalinity</a:t>
            </a:r>
            <a:r>
              <a:rPr lang="en-US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Time  50 PP / 50 ABS</a:t>
            </a:r>
            <a:endParaRPr lang="en-US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2600" y="46482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Un-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Compatiblize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Compatiblize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3657600"/>
            <a:ext cx="457200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524001"/>
            <a:ext cx="4724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1676400"/>
            <a:ext cx="1752600" cy="1358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Results and Discussion</a:t>
            </a:r>
            <a:br>
              <a:rPr lang="en-US" dirty="0" smtClean="0"/>
            </a:br>
            <a:r>
              <a:rPr lang="en-US" sz="4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Crystalinity</a:t>
            </a:r>
            <a:r>
              <a:rPr lang="en-US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Time  10 </a:t>
            </a:r>
            <a:r>
              <a:rPr lang="en-US" sz="4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DegC</a:t>
            </a:r>
            <a:r>
              <a:rPr lang="en-US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/ min</a:t>
            </a:r>
            <a:endParaRPr lang="en-US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2600" y="46482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Un-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Compatiblize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Compatiblize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1600200"/>
            <a:ext cx="4648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581400"/>
            <a:ext cx="4419600" cy="282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676400"/>
            <a:ext cx="1819397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Kinetic Models (</a:t>
            </a:r>
            <a:r>
              <a:rPr lang="en-US" dirty="0" err="1" smtClean="0"/>
              <a:t>Avrami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Avrami</a:t>
            </a:r>
            <a:r>
              <a:rPr lang="en-US" sz="2800" dirty="0" smtClean="0"/>
              <a:t> model is the most commonly used approach: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i="1" dirty="0" smtClean="0"/>
              <a:t>K</a:t>
            </a:r>
            <a:r>
              <a:rPr lang="en-US" sz="2800" i="1" baseline="-25000" dirty="0" smtClean="0"/>
              <a:t>a</a:t>
            </a:r>
            <a:r>
              <a:rPr lang="en-US" sz="2800" i="1" dirty="0" smtClean="0"/>
              <a:t> = </a:t>
            </a:r>
            <a:r>
              <a:rPr lang="en-US" sz="2800" i="1" dirty="0" err="1" smtClean="0"/>
              <a:t>Avrami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Crystalization</a:t>
            </a:r>
            <a:r>
              <a:rPr lang="en-US" sz="2800" i="1" dirty="0" smtClean="0"/>
              <a:t> Constant.</a:t>
            </a:r>
          </a:p>
          <a:p>
            <a:r>
              <a:rPr lang="en-US" sz="2800" dirty="0" smtClean="0"/>
              <a:t> </a:t>
            </a:r>
            <a:r>
              <a:rPr lang="en-US" sz="2800" i="1" dirty="0" err="1" smtClean="0"/>
              <a:t>n</a:t>
            </a:r>
            <a:r>
              <a:rPr lang="en-US" sz="2800" i="1" baseline="-25000" dirty="0" err="1" smtClean="0"/>
              <a:t>a</a:t>
            </a:r>
            <a:r>
              <a:rPr lang="en-US" sz="2800" i="1" dirty="0" smtClean="0"/>
              <a:t> = </a:t>
            </a:r>
            <a:r>
              <a:rPr lang="en-US" sz="2800" i="1" dirty="0" err="1" smtClean="0"/>
              <a:t>Avrami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Crystalization</a:t>
            </a:r>
            <a:r>
              <a:rPr lang="en-US" sz="2800" i="1" dirty="0" smtClean="0"/>
              <a:t> Exponent.</a:t>
            </a:r>
            <a:endParaRPr lang="en-US" sz="2800" dirty="0" smtClean="0"/>
          </a:p>
          <a:p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667000" y="2971800"/>
          <a:ext cx="3290207" cy="742950"/>
        </p:xfrm>
        <a:graphic>
          <a:graphicData uri="http://schemas.openxmlformats.org/presentationml/2006/ole">
            <p:oleObj spid="_x0000_s7170" name="Equation" r:id="rId3" imgW="1180800" imgH="266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1524000"/>
            <a:ext cx="480060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Kinetic Models (</a:t>
            </a:r>
            <a:r>
              <a:rPr lang="en-US" dirty="0" err="1" smtClean="0"/>
              <a:t>Avrami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r="26829"/>
          <a:stretch>
            <a:fillRect/>
          </a:stretch>
        </p:blipFill>
        <p:spPr bwMode="auto">
          <a:xfrm>
            <a:off x="0" y="3505200"/>
            <a:ext cx="4571999" cy="2955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600200"/>
            <a:ext cx="1761501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410200" y="4876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Un-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Compatiblize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Compatiblize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Kinetic Models (Tobin)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Tobin model account for secondary crystallization process: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i="1" dirty="0" smtClean="0"/>
          </a:p>
          <a:p>
            <a:r>
              <a:rPr lang="en-US" sz="2800" i="1" dirty="0" smtClean="0"/>
              <a:t>K</a:t>
            </a:r>
            <a:r>
              <a:rPr lang="en-US" sz="2800" i="1" baseline="-25000" dirty="0" smtClean="0"/>
              <a:t>t</a:t>
            </a:r>
            <a:r>
              <a:rPr lang="en-US" sz="2800" i="1" dirty="0" smtClean="0"/>
              <a:t> = Tobin </a:t>
            </a:r>
            <a:r>
              <a:rPr lang="en-US" sz="2800" i="1" dirty="0" err="1" smtClean="0"/>
              <a:t>Crystalization</a:t>
            </a:r>
            <a:r>
              <a:rPr lang="en-US" sz="2800" i="1" dirty="0" smtClean="0"/>
              <a:t> Constant.</a:t>
            </a:r>
          </a:p>
          <a:p>
            <a:r>
              <a:rPr lang="en-US" sz="2800" dirty="0" smtClean="0"/>
              <a:t> </a:t>
            </a:r>
            <a:r>
              <a:rPr lang="en-US" sz="2800" i="1" dirty="0" err="1" smtClean="0"/>
              <a:t>n</a:t>
            </a:r>
            <a:r>
              <a:rPr lang="en-US" sz="2800" i="1" baseline="-25000" dirty="0" err="1" smtClean="0"/>
              <a:t>t</a:t>
            </a:r>
            <a:r>
              <a:rPr lang="en-US" sz="2800" i="1" dirty="0" smtClean="0"/>
              <a:t> = Tobin </a:t>
            </a:r>
            <a:r>
              <a:rPr lang="en-US" sz="2800" i="1" dirty="0" err="1" smtClean="0"/>
              <a:t>Crystalization</a:t>
            </a:r>
            <a:r>
              <a:rPr lang="en-US" sz="2800" i="1" dirty="0" smtClean="0"/>
              <a:t> Exponent.</a:t>
            </a:r>
            <a:endParaRPr lang="en-US" sz="2800" dirty="0" smtClean="0"/>
          </a:p>
          <a:p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214688" y="2760663"/>
          <a:ext cx="2193925" cy="1166812"/>
        </p:xfrm>
        <a:graphic>
          <a:graphicData uri="http://schemas.openxmlformats.org/presentationml/2006/ole">
            <p:oleObj spid="_x0000_s10242" name="Equation" r:id="rId3" imgW="787320" imgH="419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Kinetic Models (Tobin)</a:t>
            </a:r>
            <a:endParaRPr lang="en-US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1761501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410200" y="4876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Un-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Compatiblize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64008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Compatiblize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600200"/>
            <a:ext cx="48768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10000"/>
            <a:ext cx="4495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Kinetic Models (</a:t>
            </a:r>
            <a:r>
              <a:rPr lang="en-US" dirty="0" err="1" smtClean="0"/>
              <a:t>Malkin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Malkin</a:t>
            </a:r>
            <a:r>
              <a:rPr lang="en-US" sz="2800" dirty="0" smtClean="0"/>
              <a:t> model is based on the approach that the rate of crystallization is equal to the summation of the rate at which the primary nucleus emerges and crystal growth rate.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i="1" dirty="0" smtClean="0"/>
          </a:p>
          <a:p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667000" y="3657600"/>
          <a:ext cx="3749675" cy="3040063"/>
        </p:xfrm>
        <a:graphic>
          <a:graphicData uri="http://schemas.openxmlformats.org/presentationml/2006/ole">
            <p:oleObj spid="_x0000_s11266" name="Equation" r:id="rId3" imgW="1346040" imgH="10918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Kinetic Models (</a:t>
            </a:r>
            <a:r>
              <a:rPr lang="en-US" dirty="0" err="1" smtClean="0"/>
              <a:t>Malkin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1761501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181600" y="49530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Un-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Compatiblize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6324600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Compatiblize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1524000"/>
            <a:ext cx="5029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810000"/>
            <a:ext cx="4419599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Kinetic Models (</a:t>
            </a:r>
            <a:r>
              <a:rPr lang="en-US" dirty="0" err="1" smtClean="0"/>
              <a:t>Malkin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81162"/>
            <a:ext cx="9144000" cy="517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Kinetic Models (</a:t>
            </a:r>
            <a:r>
              <a:rPr lang="en-US" dirty="0" err="1" smtClean="0"/>
              <a:t>Malkin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33525"/>
            <a:ext cx="9144000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Kinetic Models (</a:t>
            </a:r>
            <a:r>
              <a:rPr lang="en-US" dirty="0" err="1" smtClean="0"/>
              <a:t>Malkin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sz="4000" dirty="0" err="1" smtClean="0">
                <a:solidFill>
                  <a:schemeClr val="bg1"/>
                </a:solidFill>
              </a:rPr>
              <a:t>Crystalization</a:t>
            </a:r>
            <a:r>
              <a:rPr lang="en-US" sz="4000" dirty="0" smtClean="0">
                <a:solidFill>
                  <a:schemeClr val="bg1"/>
                </a:solidFill>
              </a:rPr>
              <a:t> Activation Energy  (</a:t>
            </a:r>
            <a:r>
              <a:rPr lang="en-US" sz="4000" dirty="0" smtClean="0">
                <a:solidFill>
                  <a:schemeClr val="bg1"/>
                </a:solidFill>
                <a:sym typeface="Symbol"/>
              </a:rPr>
              <a:t></a:t>
            </a:r>
            <a:r>
              <a:rPr lang="en-US" sz="4000" i="1" dirty="0" smtClean="0">
                <a:solidFill>
                  <a:schemeClr val="bg1"/>
                </a:solidFill>
                <a:sym typeface="Symbol"/>
              </a:rPr>
              <a:t>E</a:t>
            </a:r>
            <a:r>
              <a:rPr lang="en-US" sz="4000" dirty="0" smtClean="0">
                <a:solidFill>
                  <a:schemeClr val="bg1"/>
                </a:solidFill>
                <a:sym typeface="Symbol"/>
              </a:rPr>
              <a:t>)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energy of activation (ΔE) for the non-isothermal crystallization process was determined using Kissinger model: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i="1" dirty="0" smtClean="0"/>
              <a:t>T</a:t>
            </a:r>
            <a:r>
              <a:rPr lang="en-US" sz="2400" i="1" baseline="-25000" dirty="0" smtClean="0"/>
              <a:t>P</a:t>
            </a:r>
            <a:r>
              <a:rPr lang="en-US" sz="2400" i="1" dirty="0" smtClean="0"/>
              <a:t> = Peak Crystallization Temperature</a:t>
            </a:r>
            <a:endParaRPr lang="en-US" sz="2400" i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352800" y="3124200"/>
          <a:ext cx="2456596" cy="2057400"/>
        </p:xfrm>
        <a:graphic>
          <a:graphicData uri="http://schemas.openxmlformats.org/presentationml/2006/ole">
            <p:oleObj spid="_x0000_s38914" name="Equation" r:id="rId3" imgW="1015920" imgH="85068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Kinetic Models (</a:t>
            </a:r>
            <a:r>
              <a:rPr lang="en-US" dirty="0" err="1" smtClean="0"/>
              <a:t>Malkin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sz="4000" dirty="0" err="1" smtClean="0">
                <a:solidFill>
                  <a:schemeClr val="bg1"/>
                </a:solidFill>
              </a:rPr>
              <a:t>Crystalization</a:t>
            </a:r>
            <a:r>
              <a:rPr lang="en-US" sz="4000" dirty="0" smtClean="0">
                <a:solidFill>
                  <a:schemeClr val="bg1"/>
                </a:solidFill>
              </a:rPr>
              <a:t> Activation Energy  (</a:t>
            </a:r>
            <a:r>
              <a:rPr lang="en-US" sz="4000" dirty="0" smtClean="0">
                <a:solidFill>
                  <a:schemeClr val="bg1"/>
                </a:solidFill>
                <a:sym typeface="Symbol"/>
              </a:rPr>
              <a:t></a:t>
            </a:r>
            <a:r>
              <a:rPr lang="en-US" sz="4000" i="1" dirty="0" smtClean="0">
                <a:solidFill>
                  <a:schemeClr val="bg1"/>
                </a:solidFill>
                <a:sym typeface="Symbol"/>
              </a:rPr>
              <a:t>E</a:t>
            </a:r>
            <a:r>
              <a:rPr lang="en-US" sz="4000" dirty="0" smtClean="0">
                <a:solidFill>
                  <a:schemeClr val="bg1"/>
                </a:solidFill>
                <a:sym typeface="Symbol"/>
              </a:rPr>
              <a:t>)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3600"/>
            <a:ext cx="914400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Final Observations and Conclusion</a:t>
            </a: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The peak crystallization values are shifted to lower temperatures with increasing amount of PP concentration.</a:t>
            </a:r>
          </a:p>
          <a:p>
            <a:endParaRPr lang="en-US" sz="2400" dirty="0" smtClean="0"/>
          </a:p>
          <a:p>
            <a:r>
              <a:rPr lang="en-US" sz="2400" dirty="0" smtClean="0"/>
              <a:t>Crystallization begins faster at slow cooling rates. 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Compatiblized</a:t>
            </a:r>
            <a:r>
              <a:rPr lang="en-US" sz="2400" dirty="0" smtClean="0"/>
              <a:t> blends have higher crystallization temperature due to formation of large molecular chains, and better dispersion of each component in each other.</a:t>
            </a:r>
          </a:p>
          <a:p>
            <a:endParaRPr lang="en-US" sz="2400" dirty="0" smtClean="0"/>
          </a:p>
          <a:p>
            <a:r>
              <a:rPr lang="en-US" sz="2400" dirty="0" smtClean="0"/>
              <a:t>The ΔE values for the </a:t>
            </a:r>
            <a:r>
              <a:rPr lang="en-US" sz="2400" dirty="0" err="1" smtClean="0"/>
              <a:t>compatiblized</a:t>
            </a:r>
            <a:r>
              <a:rPr lang="en-US" sz="2400" dirty="0" smtClean="0"/>
              <a:t> reaction are comparatively greater than the </a:t>
            </a:r>
            <a:r>
              <a:rPr lang="en-US" sz="2400" dirty="0" err="1" smtClean="0"/>
              <a:t>uncompatiblized</a:t>
            </a:r>
            <a:r>
              <a:rPr lang="en-US" sz="2400" dirty="0" smtClean="0"/>
              <a:t> process indicating release of more energy due to more ordering of the molecular chains in presence of </a:t>
            </a:r>
            <a:r>
              <a:rPr lang="en-US" sz="2400" dirty="0" err="1" smtClean="0"/>
              <a:t>maleic</a:t>
            </a:r>
            <a:r>
              <a:rPr lang="en-US" sz="2400" dirty="0" smtClean="0"/>
              <a:t> anhydride as a </a:t>
            </a:r>
            <a:r>
              <a:rPr lang="en-US" sz="2400" dirty="0" err="1" smtClean="0"/>
              <a:t>compatibilizer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Malkin</a:t>
            </a:r>
            <a:r>
              <a:rPr lang="en-US" sz="2400" dirty="0" smtClean="0"/>
              <a:t> model was the best to fit the kinetic data for blends crystallization, which indicate the importance of both rate of nucleation and rate of crystal growth.</a:t>
            </a:r>
          </a:p>
          <a:p>
            <a:endParaRPr lang="en-US" sz="2400" dirty="0" smtClean="0"/>
          </a:p>
          <a:p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488</TotalTime>
  <Words>757</Words>
  <Application>Microsoft Office PowerPoint</Application>
  <PresentationFormat>On-screen Show (4:3)</PresentationFormat>
  <Paragraphs>153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Module</vt:lpstr>
      <vt:lpstr>Equation</vt:lpstr>
      <vt:lpstr>Study of crystallization kinetics of polypropylene/acrylonitrile butadiene styrene blends</vt:lpstr>
      <vt:lpstr>Highlights</vt:lpstr>
      <vt:lpstr>Introduction</vt:lpstr>
      <vt:lpstr>Introduction</vt:lpstr>
      <vt:lpstr>Introduction</vt:lpstr>
      <vt:lpstr>Experimental</vt:lpstr>
      <vt:lpstr>Experimental</vt:lpstr>
      <vt:lpstr>Experimental</vt:lpstr>
      <vt:lpstr>Experimental</vt:lpstr>
      <vt:lpstr>Results and Discussion DSC Results Different Cooling Rate</vt:lpstr>
      <vt:lpstr>Results and Discussion DSC Results Different Composition</vt:lpstr>
      <vt:lpstr>Results and Discussion Cristalinity ()</vt:lpstr>
      <vt:lpstr>Results and Discussion Crystalinity and Temp. 50 PP / 50 ABS</vt:lpstr>
      <vt:lpstr>Results and Discussion Crystalinity and Temp. 10 DegC/min</vt:lpstr>
      <vt:lpstr>Results and Discussion Crystallization Time (t)</vt:lpstr>
      <vt:lpstr>Results and Discussion Crystalinity Time  50 PP / 50 ABS</vt:lpstr>
      <vt:lpstr>Results and Discussion Crystalinity Time  10 DegC / min</vt:lpstr>
      <vt:lpstr>Kinetic Models (Avrami)</vt:lpstr>
      <vt:lpstr>Kinetic Models (Avrami)</vt:lpstr>
      <vt:lpstr>Kinetic Models (Tobin)</vt:lpstr>
      <vt:lpstr>Kinetic Models (Tobin)</vt:lpstr>
      <vt:lpstr>Kinetic Models (Malkin)</vt:lpstr>
      <vt:lpstr>Kinetic Models (Malkin)</vt:lpstr>
      <vt:lpstr>Kinetic Models (Malkin)</vt:lpstr>
      <vt:lpstr>Kinetic Models (Malkin)</vt:lpstr>
      <vt:lpstr>Kinetic Models (Malkin) Crystalization Activation Energy  (E)</vt:lpstr>
      <vt:lpstr>Kinetic Models (Malkin) Crystalization Activation Energy  (E)</vt:lpstr>
      <vt:lpstr>Final Observations and 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of crystallization kinetics of polypropylene/acrylonitrile butadiene styrene blends</dc:title>
  <dc:creator>Dr Bader AlBusairi</dc:creator>
  <cp:lastModifiedBy>user</cp:lastModifiedBy>
  <cp:revision>75</cp:revision>
  <dcterms:created xsi:type="dcterms:W3CDTF">2016-08-29T00:35:00Z</dcterms:created>
  <dcterms:modified xsi:type="dcterms:W3CDTF">2016-09-08T10:24:42Z</dcterms:modified>
</cp:coreProperties>
</file>