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77" r:id="rId4"/>
    <p:sldId id="279" r:id="rId5"/>
    <p:sldId id="281" r:id="rId6"/>
    <p:sldId id="283" r:id="rId7"/>
    <p:sldId id="258" r:id="rId8"/>
    <p:sldId id="284" r:id="rId9"/>
    <p:sldId id="259" r:id="rId10"/>
    <p:sldId id="262" r:id="rId11"/>
    <p:sldId id="261" r:id="rId12"/>
    <p:sldId id="260" r:id="rId13"/>
    <p:sldId id="273" r:id="rId14"/>
    <p:sldId id="271" r:id="rId15"/>
    <p:sldId id="263" r:id="rId16"/>
    <p:sldId id="264" r:id="rId17"/>
    <p:sldId id="265" r:id="rId18"/>
    <p:sldId id="266" r:id="rId19"/>
    <p:sldId id="267" r:id="rId20"/>
    <p:sldId id="268" r:id="rId21"/>
    <p:sldId id="270" r:id="rId22"/>
    <p:sldId id="269" r:id="rId23"/>
    <p:sldId id="272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B3FA11-CA4D-4882-8CB3-64712FA29679}" type="datetimeFigureOut">
              <a:rPr lang="en-US" smtClean="0"/>
              <a:t>7/21/2016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815087-56A1-4CE5-9E1F-653CB41CCB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8061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815087-56A1-4CE5-9E1F-653CB41CCBF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1090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815087-56A1-4CE5-9E1F-653CB41CCBF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9682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815087-56A1-4CE5-9E1F-653CB41CCBF6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4341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tif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219199"/>
            <a:ext cx="8229600" cy="1828801"/>
          </a:xfrm>
        </p:spPr>
        <p:txBody>
          <a:bodyPr>
            <a:normAutofit/>
          </a:bodyPr>
          <a:lstStyle/>
          <a:p>
            <a:r>
              <a:rPr lang="en-IN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Effect of BMP-2 peptide conjugated TiO</a:t>
            </a:r>
            <a:r>
              <a:rPr lang="en-IN" sz="2800" b="1" baseline="-250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en-IN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nanoparticle on osteogenic expression through biomimetic </a:t>
            </a:r>
            <a:r>
              <a:rPr lang="en-IN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Zein </a:t>
            </a:r>
            <a:r>
              <a:rPr lang="en-IN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PDA nanofibrous </a:t>
            </a:r>
            <a:r>
              <a:rPr lang="en-IN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scaffold</a:t>
            </a:r>
            <a:endParaRPr lang="en-US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524000"/>
          </a:xfrm>
        </p:spPr>
        <p:txBody>
          <a:bodyPr>
            <a:normAutofit/>
          </a:bodyPr>
          <a:lstStyle/>
          <a:p>
            <a:r>
              <a:rPr lang="en-IN" sz="2800" b="1" dirty="0">
                <a:solidFill>
                  <a:srgbClr val="7030A0"/>
                </a:solidFill>
                <a:latin typeface="Monotype Corsiva" pitchFamily="66" charset="0"/>
              </a:rPr>
              <a:t>Babitha </a:t>
            </a:r>
            <a:r>
              <a:rPr lang="en-IN" sz="2800" b="1" dirty="0" smtClean="0">
                <a:solidFill>
                  <a:srgbClr val="7030A0"/>
                </a:solidFill>
                <a:latin typeface="Monotype Corsiva" pitchFamily="66" charset="0"/>
              </a:rPr>
              <a:t>Sekar</a:t>
            </a:r>
          </a:p>
          <a:p>
            <a:r>
              <a:rPr lang="en-IN" sz="2800" b="1" dirty="0" smtClean="0">
                <a:solidFill>
                  <a:srgbClr val="7030A0"/>
                </a:solidFill>
                <a:latin typeface="Monotype Corsiva" pitchFamily="66" charset="0"/>
              </a:rPr>
              <a:t>CSIR - Central </a:t>
            </a:r>
            <a:r>
              <a:rPr lang="en-IN" sz="2800" b="1" dirty="0">
                <a:solidFill>
                  <a:srgbClr val="7030A0"/>
                </a:solidFill>
                <a:latin typeface="Monotype Corsiva" pitchFamily="66" charset="0"/>
              </a:rPr>
              <a:t>Leather Research </a:t>
            </a:r>
            <a:r>
              <a:rPr lang="en-IN" sz="2800" b="1" dirty="0" smtClean="0">
                <a:solidFill>
                  <a:srgbClr val="7030A0"/>
                </a:solidFill>
                <a:latin typeface="Monotype Corsiva" pitchFamily="66" charset="0"/>
              </a:rPr>
              <a:t>Institute Chennai ,Tamil Nadu</a:t>
            </a:r>
            <a:r>
              <a:rPr lang="en-IN" sz="2800" b="1" dirty="0">
                <a:solidFill>
                  <a:srgbClr val="7030A0"/>
                </a:solidFill>
                <a:latin typeface="Monotype Corsiva" pitchFamily="66" charset="0"/>
              </a:rPr>
              <a:t>, India </a:t>
            </a:r>
            <a:endParaRPr lang="en-US" sz="2800" b="1" dirty="0">
              <a:solidFill>
                <a:srgbClr val="7030A0"/>
              </a:solidFill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3501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2819400" cy="762000"/>
          </a:xfrm>
        </p:spPr>
        <p:txBody>
          <a:bodyPr anchor="ctr">
            <a:normAutofit/>
          </a:bodyPr>
          <a:lstStyle/>
          <a:p>
            <a:r>
              <a:rPr lang="en-US" sz="2400" dirty="0" smtClean="0">
                <a:solidFill>
                  <a:srgbClr val="7030A0"/>
                </a:solidFill>
                <a:latin typeface="Lucida Calligraphy" pitchFamily="66" charset="0"/>
              </a:rPr>
              <a:t>Introduction</a:t>
            </a:r>
            <a:endParaRPr lang="en-US" sz="2400" dirty="0">
              <a:solidFill>
                <a:srgbClr val="7030A0"/>
              </a:solidFill>
              <a:latin typeface="Lucida Calligraphy" pitchFamily="66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14400"/>
            <a:ext cx="8382000" cy="571500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Bone </a:t>
            </a:r>
            <a:r>
              <a:rPr lang="en-US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746125" indent="-60325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Heal &amp; remodel without leaving a scar</a:t>
            </a:r>
          </a:p>
          <a:p>
            <a:pPr marL="746125" indent="-60325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Composite material of polymer ceramic matrix</a:t>
            </a:r>
          </a:p>
          <a:p>
            <a:pPr>
              <a:lnSpc>
                <a:spcPct val="150000"/>
              </a:lnSpc>
            </a:pPr>
            <a:r>
              <a:rPr lang="en-US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Current treatment methods</a:t>
            </a:r>
          </a:p>
          <a:p>
            <a:pPr marL="693738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Autologous bone graft , Allograft</a:t>
            </a:r>
          </a:p>
          <a:p>
            <a:pPr marL="693738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Alternative – Metals &amp; Ceramics</a:t>
            </a:r>
          </a:p>
          <a:p>
            <a:pPr>
              <a:lnSpc>
                <a:spcPct val="150000"/>
              </a:lnSpc>
            </a:pPr>
            <a:r>
              <a:rPr lang="en-US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Tissue engineering</a:t>
            </a:r>
          </a:p>
          <a:p>
            <a:pPr marL="698500" indent="98425">
              <a:lnSpc>
                <a:spcPct val="150000"/>
              </a:lnSpc>
              <a:buFont typeface="Wingdings" pitchFamily="2" charset="2"/>
              <a:buChar char="Ø"/>
              <a:tabLst>
                <a:tab pos="973138" algn="l"/>
              </a:tabLst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	Cells, ECM, Intercellular communication, Cell – Matrix interaction, Growth factors, 3D configuration</a:t>
            </a:r>
          </a:p>
          <a:p>
            <a:pPr marL="698500" indent="98425">
              <a:lnSpc>
                <a:spcPct val="150000"/>
              </a:lnSpc>
              <a:buFont typeface="Wingdings" pitchFamily="2" charset="2"/>
              <a:buChar char="Ø"/>
              <a:tabLst>
                <a:tab pos="973138" algn="l"/>
              </a:tabLst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	Well co-ordinated spatial &amp; time dependent</a:t>
            </a:r>
          </a:p>
        </p:txBody>
      </p:sp>
    </p:spTree>
    <p:extLst>
      <p:ext uri="{BB962C8B-B14F-4D97-AF65-F5344CB8AC3E}">
        <p14:creationId xmlns:p14="http://schemas.microsoft.com/office/powerpoint/2010/main" val="801553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231604" y="102883"/>
            <a:ext cx="8759996" cy="6678917"/>
            <a:chOff x="231604" y="49208"/>
            <a:chExt cx="8226596" cy="6412125"/>
          </a:xfrm>
        </p:grpSpPr>
        <p:pic>
          <p:nvPicPr>
            <p:cNvPr id="2056" name="Picture 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84835" y="4114800"/>
              <a:ext cx="2468365" cy="2346533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71600" y="2220337"/>
              <a:ext cx="2286000" cy="2275463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53" name="Picture 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19400" y="49208"/>
              <a:ext cx="2362200" cy="2236792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" name="Flowchart: Alternate Process 3"/>
            <p:cNvSpPr/>
            <p:nvPr/>
          </p:nvSpPr>
          <p:spPr>
            <a:xfrm>
              <a:off x="3903672" y="2427296"/>
              <a:ext cx="2232402" cy="1500326"/>
            </a:xfrm>
            <a:prstGeom prst="flowChartAlternateProcess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>
                  <a:latin typeface="Forte" pitchFamily="66" charset="0"/>
                </a:rPr>
                <a:t>Biomimetic scaffold</a:t>
              </a:r>
              <a:endParaRPr lang="en-US" sz="2800" dirty="0">
                <a:latin typeface="Forte" pitchFamily="66" charset="0"/>
              </a:endParaRPr>
            </a:p>
          </p:txBody>
        </p:sp>
        <p:pic>
          <p:nvPicPr>
            <p:cNvPr id="2059" name="Picture 11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38800" y="175351"/>
              <a:ext cx="2362200" cy="2263049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60" name="Picture 12" descr="C:\Users\Babitha\Desktop\Thai con\ppt\images.pn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79874" y="2743200"/>
              <a:ext cx="2078326" cy="20783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63" name="Picture 15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1604" y="4611634"/>
              <a:ext cx="3365036" cy="1474783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84534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552813"/>
            <a:ext cx="48768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Electrospinning</a:t>
            </a:r>
            <a:r>
              <a:rPr lang="en-US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1090613" indent="-234950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Versatile</a:t>
            </a:r>
          </a:p>
          <a:p>
            <a:pPr marL="1090613" indent="-234950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Low start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up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cost</a:t>
            </a:r>
          </a:p>
          <a:p>
            <a:pPr marL="1090613" indent="-234950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Control over size &amp; morphology</a:t>
            </a:r>
          </a:p>
          <a:p>
            <a:pPr marL="1090613" indent="-234950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Ease of fiber functionalization</a:t>
            </a:r>
          </a:p>
          <a:p>
            <a:pPr marL="1090613" indent="-234950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Ease of material combination</a:t>
            </a:r>
          </a:p>
          <a:p>
            <a:pPr marL="1090613" indent="-234950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Variety of polymers</a:t>
            </a:r>
          </a:p>
          <a:p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766167" y="1784220"/>
            <a:ext cx="4727213" cy="31343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84866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Babitha\Desktop\fg 2.tif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1295400"/>
            <a:ext cx="4953000" cy="447784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/>
          <p:cNvSpPr/>
          <p:nvPr/>
        </p:nvSpPr>
        <p:spPr>
          <a:xfrm>
            <a:off x="304800" y="1168837"/>
            <a:ext cx="4191000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0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Nanofiber</a:t>
            </a:r>
          </a:p>
          <a:p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  <a:p>
            <a:pPr marL="796925" lvl="2" indent="-222250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Large specific surface area</a:t>
            </a:r>
          </a:p>
          <a:p>
            <a:pPr marL="796925" lvl="2" indent="-222250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Support &amp; Strength</a:t>
            </a:r>
          </a:p>
          <a:p>
            <a:pPr marL="796925" lvl="2" indent="-222250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Encapsulation </a:t>
            </a:r>
          </a:p>
          <a:p>
            <a:pPr marL="796925" lvl="2" indent="-222250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Structure -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porosity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diameter 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574675" lvl="2">
              <a:lnSpc>
                <a:spcPct val="150000"/>
              </a:lnSpc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	(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50-1000nm)</a:t>
            </a:r>
          </a:p>
          <a:p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6641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459224"/>
            <a:ext cx="8610601" cy="609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Natural biodegradable polymer</a:t>
            </a:r>
            <a:r>
              <a:rPr lang="en-US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800100" lvl="1" indent="-34290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Favors cell attachment, Less immunogenic &amp; Promotes chemotactic response, Weak mechanical property</a:t>
            </a:r>
          </a:p>
          <a:p>
            <a:pPr marL="742950" lvl="1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Zein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– Amphiphilic, Tensile strength, Elastic property, Ectopic bone formation </a:t>
            </a:r>
          </a:p>
          <a:p>
            <a:pPr marL="742950" lvl="1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Polydopamine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-  Versatile, Secondary surface-mediated reaction</a:t>
            </a:r>
          </a:p>
          <a:p>
            <a:pPr marL="742950" lvl="1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Metal oxide nanoparticles</a:t>
            </a:r>
            <a:r>
              <a:rPr lang="en-US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- TiO</a:t>
            </a:r>
            <a:r>
              <a:rPr lang="en-US" sz="2000" baseline="-25000" dirty="0" smtClean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NPs  </a:t>
            </a:r>
          </a:p>
          <a:p>
            <a:pPr marL="1254125" lvl="1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Chemically reactive </a:t>
            </a:r>
          </a:p>
          <a:p>
            <a:pPr marL="1254125" lvl="1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Synergistic effect</a:t>
            </a:r>
          </a:p>
          <a:p>
            <a:pPr marL="742950" lvl="1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Growth factors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1312863" lvl="1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BMPs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Signaling molecules </a:t>
            </a:r>
          </a:p>
          <a:p>
            <a:pPr marL="1312863" lvl="1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Recruit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MSCs, Differentiate, 	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Proliferate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&amp; Promote collagen 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 production</a:t>
            </a:r>
          </a:p>
        </p:txBody>
      </p:sp>
    </p:spTree>
    <p:extLst>
      <p:ext uri="{BB962C8B-B14F-4D97-AF65-F5344CB8AC3E}">
        <p14:creationId xmlns:p14="http://schemas.microsoft.com/office/powerpoint/2010/main" val="188921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792361" y="1254891"/>
            <a:ext cx="3888246" cy="4776577"/>
            <a:chOff x="2400127" y="1005459"/>
            <a:chExt cx="2761541" cy="3987662"/>
          </a:xfrm>
        </p:grpSpPr>
        <p:grpSp>
          <p:nvGrpSpPr>
            <p:cNvPr id="5" name="Group 4"/>
            <p:cNvGrpSpPr/>
            <p:nvPr/>
          </p:nvGrpSpPr>
          <p:grpSpPr>
            <a:xfrm>
              <a:off x="4088904" y="1462586"/>
              <a:ext cx="172289" cy="331488"/>
              <a:chOff x="4196460" y="1462586"/>
              <a:chExt cx="172289" cy="331488"/>
            </a:xfrm>
          </p:grpSpPr>
          <p:cxnSp>
            <p:nvCxnSpPr>
              <p:cNvPr id="12" name="Straight Connector 11"/>
              <p:cNvCxnSpPr/>
              <p:nvPr/>
            </p:nvCxnSpPr>
            <p:spPr>
              <a:xfrm>
                <a:off x="4196460" y="1462586"/>
                <a:ext cx="172289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Arrow Connector 12"/>
              <p:cNvCxnSpPr/>
              <p:nvPr/>
            </p:nvCxnSpPr>
            <p:spPr>
              <a:xfrm flipH="1">
                <a:off x="4368746" y="1462589"/>
                <a:ext cx="0" cy="331485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6" name="Picture 2" descr="E:\Users\Babi\Desktop\espin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260563" y="1805429"/>
              <a:ext cx="1764445" cy="2557239"/>
            </a:xfrm>
            <a:prstGeom prst="rect">
              <a:avLst/>
            </a:prstGeom>
            <a:noFill/>
          </p:spPr>
        </p:pic>
        <p:pic>
          <p:nvPicPr>
            <p:cNvPr id="7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584848" y="1005459"/>
              <a:ext cx="430368" cy="8987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8" name="TextBox 7"/>
            <p:cNvSpPr txBox="1"/>
            <p:nvPr/>
          </p:nvSpPr>
          <p:spPr>
            <a:xfrm>
              <a:off x="2432720" y="1052736"/>
              <a:ext cx="1152128" cy="7965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smtClean="0">
                  <a:latin typeface="Lucida Bright" pitchFamily="18" charset="0"/>
                  <a:cs typeface="Arial" pitchFamily="34" charset="0"/>
                </a:rPr>
                <a:t>ZeinPDA</a:t>
              </a:r>
            </a:p>
            <a:p>
              <a:pPr algn="ctr"/>
              <a:r>
                <a:rPr lang="en-US" sz="1400" b="1" dirty="0" smtClean="0">
                  <a:latin typeface="Lucida Bright" pitchFamily="18" charset="0"/>
                  <a:cs typeface="Arial" pitchFamily="34" charset="0"/>
                </a:rPr>
                <a:t>TiO</a:t>
              </a:r>
              <a:r>
                <a:rPr lang="en-US" sz="1400" b="1" baseline="-25000" dirty="0" smtClean="0">
                  <a:latin typeface="Lucida Bright" pitchFamily="18" charset="0"/>
                  <a:cs typeface="Arial" pitchFamily="34" charset="0"/>
                </a:rPr>
                <a:t>2</a:t>
              </a:r>
              <a:r>
                <a:rPr lang="en-US" sz="1400" b="1" dirty="0" smtClean="0">
                  <a:latin typeface="Lucida Bright" pitchFamily="18" charset="0"/>
                  <a:cs typeface="Arial" pitchFamily="34" charset="0"/>
                </a:rPr>
                <a:t>BMP-2 peptide </a:t>
              </a:r>
            </a:p>
            <a:p>
              <a:pPr algn="ctr"/>
              <a:r>
                <a:rPr lang="en-US" sz="1400" b="1" dirty="0" smtClean="0">
                  <a:latin typeface="Lucida Bright" pitchFamily="18" charset="0"/>
                  <a:cs typeface="Arial" pitchFamily="34" charset="0"/>
                </a:rPr>
                <a:t>Solution</a:t>
              </a:r>
              <a:endParaRPr lang="en-IN" sz="1400" b="1" dirty="0">
                <a:latin typeface="Lucida Bright" pitchFamily="18" charset="0"/>
                <a:cs typeface="Arial" pitchFamily="34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368824" y="4736177"/>
              <a:ext cx="1477998" cy="2569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 smtClean="0">
                  <a:latin typeface="Lucida Bright" pitchFamily="18" charset="0"/>
                </a:rPr>
                <a:t>Composite nanofiber</a:t>
              </a:r>
              <a:endParaRPr lang="en-US" sz="1400" b="1" dirty="0">
                <a:latin typeface="Lucida Bright" pitchFamily="18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400127" y="3068468"/>
              <a:ext cx="789207" cy="616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dirty="0" smtClean="0">
                  <a:latin typeface="Lucida Bright" pitchFamily="18" charset="0"/>
                </a:rPr>
                <a:t>16 kV</a:t>
              </a:r>
            </a:p>
            <a:p>
              <a:pPr algn="ctr"/>
              <a:r>
                <a:rPr lang="en-US" sz="1400" b="1" dirty="0" smtClean="0">
                  <a:latin typeface="Lucida Bright" pitchFamily="18" charset="0"/>
                </a:rPr>
                <a:t>0.4 mL/Hr</a:t>
              </a:r>
            </a:p>
            <a:p>
              <a:pPr algn="ctr"/>
              <a:r>
                <a:rPr lang="en-US" sz="1400" b="1" dirty="0" smtClean="0">
                  <a:latin typeface="Lucida Bright" pitchFamily="18" charset="0"/>
                </a:rPr>
                <a:t>15 cm</a:t>
              </a:r>
              <a:endParaRPr lang="en-US" sz="1400" b="1" dirty="0">
                <a:latin typeface="Lucida Bright" pitchFamily="18" charset="0"/>
              </a:endParaRPr>
            </a:p>
          </p:txBody>
        </p:sp>
        <p:pic>
          <p:nvPicPr>
            <p:cNvPr id="11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870050">
              <a:off x="3697993" y="3084048"/>
              <a:ext cx="1463675" cy="14978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4" name="TextBox 13"/>
          <p:cNvSpPr txBox="1"/>
          <p:nvPr/>
        </p:nvSpPr>
        <p:spPr>
          <a:xfrm>
            <a:off x="304800" y="304800"/>
            <a:ext cx="77492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7030A0"/>
                </a:solidFill>
                <a:latin typeface="Lucida Calligraphy" pitchFamily="66" charset="0"/>
              </a:rPr>
              <a:t>Preparation of composite nanofibrous scaffold</a:t>
            </a:r>
            <a:endParaRPr lang="en-US" sz="2400" b="1" dirty="0">
              <a:solidFill>
                <a:srgbClr val="7030A0"/>
              </a:solidFill>
              <a:latin typeface="Lucida Calligraphy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6506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1" name="Group 5120"/>
          <p:cNvGrpSpPr/>
          <p:nvPr/>
        </p:nvGrpSpPr>
        <p:grpSpPr>
          <a:xfrm>
            <a:off x="468464" y="402566"/>
            <a:ext cx="7740554" cy="6181671"/>
            <a:chOff x="468464" y="402566"/>
            <a:chExt cx="7740554" cy="6181671"/>
          </a:xfrm>
        </p:grpSpPr>
        <p:grpSp>
          <p:nvGrpSpPr>
            <p:cNvPr id="4" name="Group 3"/>
            <p:cNvGrpSpPr/>
            <p:nvPr/>
          </p:nvGrpSpPr>
          <p:grpSpPr>
            <a:xfrm>
              <a:off x="468464" y="402566"/>
              <a:ext cx="7740554" cy="6181671"/>
              <a:chOff x="468464" y="402566"/>
              <a:chExt cx="7740554" cy="6181671"/>
            </a:xfrm>
          </p:grpSpPr>
          <p:pic>
            <p:nvPicPr>
              <p:cNvPr id="5122" name="Picture 2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7337" y="2676085"/>
                <a:ext cx="2425192" cy="1940376"/>
              </a:xfrm>
              <a:prstGeom prst="roundRect">
                <a:avLst>
                  <a:gd name="adj" fmla="val 16667"/>
                </a:avLst>
              </a:prstGeom>
              <a:ln>
                <a:noFill/>
              </a:ln>
              <a:effectLst>
                <a:outerShdw blurRad="76200" dist="38100" dir="78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/>
                <a:lightRig rig="contrasting" dir="t">
                  <a:rot lat="0" lon="0" rev="4200000"/>
                </a:lightRig>
              </a:scene3d>
              <a:sp3d prstMaterial="plastic">
                <a:bevelT w="381000" h="114300" prst="relaxedInset"/>
                <a:contourClr>
                  <a:srgbClr val="969696"/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" name="TextBox 1"/>
              <p:cNvSpPr txBox="1"/>
              <p:nvPr/>
            </p:nvSpPr>
            <p:spPr>
              <a:xfrm>
                <a:off x="3026391" y="4800600"/>
                <a:ext cx="2811988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b="1" dirty="0" smtClean="0">
                    <a:solidFill>
                      <a:srgbClr val="002060"/>
                    </a:solidFill>
                    <a:latin typeface="Lucida Calligraphy" pitchFamily="66" charset="0"/>
                  </a:rPr>
                  <a:t>Composite polymeric </a:t>
                </a:r>
              </a:p>
              <a:p>
                <a:pPr algn="ctr"/>
                <a:r>
                  <a:rPr lang="en-US" b="1" dirty="0" smtClean="0">
                    <a:solidFill>
                      <a:srgbClr val="002060"/>
                    </a:solidFill>
                    <a:latin typeface="Lucida Calligraphy" pitchFamily="66" charset="0"/>
                  </a:rPr>
                  <a:t>matrix</a:t>
                </a:r>
                <a:endParaRPr lang="en-US" b="1" dirty="0">
                  <a:solidFill>
                    <a:srgbClr val="002060"/>
                  </a:solidFill>
                  <a:latin typeface="Lucida Calligraphy" pitchFamily="66" charset="0"/>
                </a:endParaRPr>
              </a:p>
            </p:txBody>
          </p:sp>
          <p:pic>
            <p:nvPicPr>
              <p:cNvPr id="5125" name="Picture 5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7400" y="402566"/>
                <a:ext cx="2341618" cy="2442665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5126" name="Picture 6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464" y="402566"/>
                <a:ext cx="2402555" cy="2543712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5127" name="Picture 7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8464" y="4191000"/>
                <a:ext cx="2315090" cy="2393237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5128" name="Picture 8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7400" y="4011413"/>
                <a:ext cx="2341618" cy="2465587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cxnSp>
          <p:nvCxnSpPr>
            <p:cNvPr id="7" name="Straight Arrow Connector 6"/>
            <p:cNvCxnSpPr/>
            <p:nvPr/>
          </p:nvCxnSpPr>
          <p:spPr>
            <a:xfrm flipH="1" flipV="1">
              <a:off x="2752495" y="2946278"/>
              <a:ext cx="273894" cy="254122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 flipV="1">
              <a:off x="5672299" y="2895601"/>
              <a:ext cx="271301" cy="304800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>
            <a:xfrm flipH="1">
              <a:off x="2871019" y="4616461"/>
              <a:ext cx="246318" cy="260339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/>
            <p:nvPr/>
          </p:nvCxnSpPr>
          <p:spPr>
            <a:xfrm>
              <a:off x="5562600" y="4616461"/>
              <a:ext cx="304800" cy="179587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884495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3276600" cy="792162"/>
          </a:xfrm>
        </p:spPr>
        <p:txBody>
          <a:bodyPr>
            <a:noAutofit/>
          </a:bodyPr>
          <a:lstStyle/>
          <a:p>
            <a:pPr algn="l"/>
            <a:r>
              <a:rPr lang="en-US" sz="2400" b="1" i="1" dirty="0" smtClean="0">
                <a:solidFill>
                  <a:srgbClr val="7030A0"/>
                </a:solidFill>
                <a:latin typeface="Lucida Calligraphy" pitchFamily="66" charset="0"/>
              </a:rPr>
              <a:t>In-vitro</a:t>
            </a:r>
            <a:r>
              <a:rPr lang="en-US" sz="2400" b="1" dirty="0" smtClean="0">
                <a:solidFill>
                  <a:srgbClr val="7030A0"/>
                </a:solidFill>
                <a:latin typeface="Lucida Calligraphy" pitchFamily="66" charset="0"/>
              </a:rPr>
              <a:t>  analysis</a:t>
            </a:r>
            <a:endParaRPr lang="en-US" sz="2400" b="1" dirty="0">
              <a:solidFill>
                <a:srgbClr val="7030A0"/>
              </a:solidFill>
              <a:latin typeface="Lucida Calligraphy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0200" y="1143000"/>
            <a:ext cx="4648200" cy="5486400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Release profile</a:t>
            </a:r>
            <a:endParaRPr lang="en-US" sz="20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Compatibility studies</a:t>
            </a:r>
            <a:endParaRPr lang="en-US" sz="20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Cell viability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Haemocompatibility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Cell biomaterial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interaction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Osteogenic potential 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Alkaline phosphatase activity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Mineralization assay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Immunofluorescent staining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ELISA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5084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E:\Users\Babi\Desktop\Paper writing\XPS final data\full spectrum bmpti with labe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28077" y="2589311"/>
            <a:ext cx="5539723" cy="4040089"/>
          </a:xfrm>
          <a:prstGeom prst="rect">
            <a:avLst/>
          </a:prstGeom>
          <a:noFill/>
        </p:spPr>
      </p:pic>
      <p:pic>
        <p:nvPicPr>
          <p:cNvPr id="3" name="Picture 2" descr="E:\Users\Babi\Desktop\Paper writing\XPS final data\only tio2nps\Full spectrum only tio2 np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1336" y="1209773"/>
            <a:ext cx="3124200" cy="2447827"/>
          </a:xfrm>
          <a:prstGeom prst="rect">
            <a:avLst/>
          </a:prstGeom>
          <a:noFill/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228600" y="152400"/>
            <a:ext cx="1981200" cy="6858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 b="1" dirty="0" smtClean="0">
                <a:solidFill>
                  <a:srgbClr val="7030A0"/>
                </a:solidFill>
                <a:latin typeface="Lucida Calligraphy" pitchFamily="66" charset="0"/>
              </a:rPr>
              <a:t>Results</a:t>
            </a:r>
            <a:endParaRPr lang="en-US" sz="2400" b="1" dirty="0">
              <a:solidFill>
                <a:srgbClr val="7030A0"/>
              </a:solidFill>
              <a:latin typeface="Lucida Calligraphy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783338" y="1600200"/>
            <a:ext cx="502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X-ray photoelectron spectroscopy</a:t>
            </a:r>
            <a:endParaRPr lang="en-US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5412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914400" y="1295400"/>
            <a:ext cx="7391400" cy="4857328"/>
            <a:chOff x="616194" y="260648"/>
            <a:chExt cx="8132270" cy="6120680"/>
          </a:xfrm>
        </p:grpSpPr>
        <p:grpSp>
          <p:nvGrpSpPr>
            <p:cNvPr id="4" name="Group 3"/>
            <p:cNvGrpSpPr/>
            <p:nvPr/>
          </p:nvGrpSpPr>
          <p:grpSpPr>
            <a:xfrm>
              <a:off x="616194" y="260648"/>
              <a:ext cx="8055628" cy="6120680"/>
              <a:chOff x="323528" y="188640"/>
              <a:chExt cx="8055628" cy="6408712"/>
            </a:xfrm>
          </p:grpSpPr>
          <p:pic>
            <p:nvPicPr>
              <p:cNvPr id="12" name="Picture 4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4423350" y="188640"/>
                <a:ext cx="3955806" cy="330980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grpSp>
            <p:nvGrpSpPr>
              <p:cNvPr id="13" name="Group 12"/>
              <p:cNvGrpSpPr/>
              <p:nvPr/>
            </p:nvGrpSpPr>
            <p:grpSpPr>
              <a:xfrm>
                <a:off x="390902" y="3645024"/>
                <a:ext cx="3960440" cy="2952328"/>
                <a:chOff x="735475" y="3599549"/>
                <a:chExt cx="3657600" cy="2096260"/>
              </a:xfrm>
            </p:grpSpPr>
            <p:pic>
              <p:nvPicPr>
                <p:cNvPr id="15" name="Picture 4" descr="C:\Users\physuraj\Desktop\Surajit\Data\Purna Sai\TiO2-NP.png"/>
                <p:cNvPicPr>
                  <a:picLocks noChangeAspect="1" noChangeArrowheads="1"/>
                </p:cNvPicPr>
                <p:nvPr/>
              </p:nvPicPr>
              <p:blipFill rotWithShape="1">
                <a:blip r:embed="rId3" cstate="print">
                  <a:lum bright="2000" contrast="2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42700" t="10599" r="17142" b="48484"/>
                <a:stretch/>
              </p:blipFill>
              <p:spPr bwMode="auto">
                <a:xfrm>
                  <a:off x="735475" y="3599549"/>
                  <a:ext cx="3657600" cy="209626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6" name="Oval 15"/>
                <p:cNvSpPr/>
                <p:nvPr/>
              </p:nvSpPr>
              <p:spPr>
                <a:xfrm>
                  <a:off x="1842608" y="4038600"/>
                  <a:ext cx="222903" cy="228600"/>
                </a:xfrm>
                <a:prstGeom prst="ellipse">
                  <a:avLst/>
                </a:prstGeom>
                <a:noFill/>
                <a:ln w="12700"/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" name="Oval 16"/>
                <p:cNvSpPr/>
                <p:nvPr/>
              </p:nvSpPr>
              <p:spPr>
                <a:xfrm>
                  <a:off x="3172645" y="4334854"/>
                  <a:ext cx="222903" cy="228600"/>
                </a:xfrm>
                <a:prstGeom prst="ellipse">
                  <a:avLst/>
                </a:prstGeom>
                <a:noFill/>
                <a:ln w="12700"/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" name="Oval 17"/>
                <p:cNvSpPr/>
                <p:nvPr/>
              </p:nvSpPr>
              <p:spPr>
                <a:xfrm>
                  <a:off x="2042114" y="4563454"/>
                  <a:ext cx="222903" cy="228600"/>
                </a:xfrm>
                <a:prstGeom prst="ellipse">
                  <a:avLst/>
                </a:prstGeom>
                <a:noFill/>
                <a:ln w="12700"/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" name="Oval 18"/>
                <p:cNvSpPr/>
                <p:nvPr/>
              </p:nvSpPr>
              <p:spPr>
                <a:xfrm>
                  <a:off x="2640630" y="3979492"/>
                  <a:ext cx="222903" cy="228600"/>
                </a:xfrm>
                <a:prstGeom prst="ellipse">
                  <a:avLst/>
                </a:prstGeom>
                <a:noFill/>
                <a:ln w="12700"/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" name="Oval 19"/>
                <p:cNvSpPr/>
                <p:nvPr/>
              </p:nvSpPr>
              <p:spPr>
                <a:xfrm>
                  <a:off x="2241619" y="4284292"/>
                  <a:ext cx="222903" cy="228600"/>
                </a:xfrm>
                <a:prstGeom prst="ellipse">
                  <a:avLst/>
                </a:prstGeom>
                <a:noFill/>
                <a:ln w="12700"/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" name="Oval 20"/>
                <p:cNvSpPr/>
                <p:nvPr/>
              </p:nvSpPr>
              <p:spPr>
                <a:xfrm>
                  <a:off x="2707132" y="4732191"/>
                  <a:ext cx="222903" cy="228600"/>
                </a:xfrm>
                <a:prstGeom prst="ellipse">
                  <a:avLst/>
                </a:prstGeom>
                <a:noFill/>
                <a:ln w="12700"/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pic>
            <p:nvPicPr>
              <p:cNvPr id="14" name="Picture 5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323528" y="188640"/>
                <a:ext cx="4104456" cy="331236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  <p:grpSp>
          <p:nvGrpSpPr>
            <p:cNvPr id="5" name="Group 4"/>
            <p:cNvGrpSpPr/>
            <p:nvPr/>
          </p:nvGrpSpPr>
          <p:grpSpPr>
            <a:xfrm>
              <a:off x="4788024" y="3573016"/>
              <a:ext cx="3960440" cy="2808312"/>
              <a:chOff x="351803" y="3505200"/>
              <a:chExt cx="3657600" cy="2088980"/>
            </a:xfrm>
          </p:grpSpPr>
          <p:pic>
            <p:nvPicPr>
              <p:cNvPr id="6" name="Picture 3" descr="C:\Users\physuraj\Desktop\Surajit\Data\Purna Sai\Scaffold-TiO2-NP-area3.png"/>
              <p:cNvPicPr>
                <a:picLocks noChangeAspect="1" noChangeArrowheads="1"/>
              </p:cNvPicPr>
              <p:nvPr/>
            </p:nvPicPr>
            <p:blipFill rotWithShape="1">
              <a:blip r:embed="rId5" cstate="print">
                <a:lum bright="1000" contrast="6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2667" t="10507" r="17338" b="48885"/>
              <a:stretch/>
            </p:blipFill>
            <p:spPr bwMode="auto">
              <a:xfrm>
                <a:off x="351803" y="3505200"/>
                <a:ext cx="3657600" cy="208898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7" name="Oval 6"/>
              <p:cNvSpPr/>
              <p:nvPr/>
            </p:nvSpPr>
            <p:spPr>
              <a:xfrm>
                <a:off x="1345962" y="4302522"/>
                <a:ext cx="222903" cy="228600"/>
              </a:xfrm>
              <a:prstGeom prst="ellipse">
                <a:avLst/>
              </a:prstGeom>
              <a:noFill/>
              <a:ln w="1270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Oval 7"/>
              <p:cNvSpPr/>
              <p:nvPr/>
            </p:nvSpPr>
            <p:spPr>
              <a:xfrm>
                <a:off x="3010967" y="4302522"/>
                <a:ext cx="222903" cy="228600"/>
              </a:xfrm>
              <a:prstGeom prst="ellipse">
                <a:avLst/>
              </a:prstGeom>
              <a:noFill/>
              <a:ln w="1270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Oval 8"/>
              <p:cNvSpPr/>
              <p:nvPr/>
            </p:nvSpPr>
            <p:spPr>
              <a:xfrm>
                <a:off x="2988177" y="4766416"/>
                <a:ext cx="222903" cy="228600"/>
              </a:xfrm>
              <a:prstGeom prst="ellipse">
                <a:avLst/>
              </a:prstGeom>
              <a:noFill/>
              <a:ln w="1270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Oval 9"/>
              <p:cNvSpPr/>
              <p:nvPr/>
            </p:nvSpPr>
            <p:spPr>
              <a:xfrm>
                <a:off x="2130751" y="5122492"/>
                <a:ext cx="222903" cy="228600"/>
              </a:xfrm>
              <a:prstGeom prst="ellipse">
                <a:avLst/>
              </a:prstGeom>
              <a:noFill/>
              <a:ln w="1270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Oval 10"/>
              <p:cNvSpPr/>
              <p:nvPr/>
            </p:nvSpPr>
            <p:spPr>
              <a:xfrm>
                <a:off x="2845038" y="4258654"/>
                <a:ext cx="222903" cy="228600"/>
              </a:xfrm>
              <a:prstGeom prst="ellipse">
                <a:avLst/>
              </a:prstGeom>
              <a:noFill/>
              <a:ln w="1270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2" name="TextBox 21"/>
          <p:cNvSpPr txBox="1"/>
          <p:nvPr/>
        </p:nvSpPr>
        <p:spPr>
          <a:xfrm>
            <a:off x="2960283" y="447593"/>
            <a:ext cx="29586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Raman Spectroscopy</a:t>
            </a:r>
            <a:endParaRPr lang="en-US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187748" y="3943290"/>
            <a:ext cx="3113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a</a:t>
            </a:r>
            <a:endParaRPr lang="en-US" sz="20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7924800" y="3962400"/>
            <a:ext cx="3225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b</a:t>
            </a:r>
            <a:endParaRPr lang="en-US" sz="2000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1749175" y="6324600"/>
            <a:ext cx="58176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a – Only TiO</a:t>
            </a:r>
            <a:r>
              <a:rPr lang="en-US" b="1" baseline="-25000" dirty="0" smtClean="0"/>
              <a:t>2   </a:t>
            </a:r>
            <a:r>
              <a:rPr lang="en-US" b="1" dirty="0" smtClean="0"/>
              <a:t>NPs, b – BMP-2 peptide conjugated </a:t>
            </a:r>
            <a:r>
              <a:rPr lang="en-US" b="1" dirty="0"/>
              <a:t>TiO</a:t>
            </a:r>
            <a:r>
              <a:rPr lang="en-US" b="1" baseline="-25000" dirty="0"/>
              <a:t>2   </a:t>
            </a:r>
            <a:r>
              <a:rPr lang="en-US" b="1" dirty="0"/>
              <a:t>NPs</a:t>
            </a:r>
          </a:p>
        </p:txBody>
      </p:sp>
    </p:spTree>
    <p:extLst>
      <p:ext uri="{BB962C8B-B14F-4D97-AF65-F5344CB8AC3E}">
        <p14:creationId xmlns:p14="http://schemas.microsoft.com/office/powerpoint/2010/main" val="2500074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600200" y="274638"/>
            <a:ext cx="5562600" cy="639762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Morphology &amp; Surface Wettability</a:t>
            </a:r>
            <a:endParaRPr lang="en-US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896722" y="1086840"/>
            <a:ext cx="6715432" cy="2901271"/>
            <a:chOff x="914400" y="1101212"/>
            <a:chExt cx="6715432" cy="2901271"/>
          </a:xfrm>
        </p:grpSpPr>
        <p:pic>
          <p:nvPicPr>
            <p:cNvPr id="2050" name="Picture 2" descr="D:\desktop folders imp\Paper writing\Results from NUS\NUS SEM data\Zein\14-5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4400" y="1101212"/>
              <a:ext cx="3223743" cy="2901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"/>
            <p:cNvGrpSpPr/>
            <p:nvPr/>
          </p:nvGrpSpPr>
          <p:grpSpPr>
            <a:xfrm>
              <a:off x="4358427" y="1101212"/>
              <a:ext cx="3271405" cy="2901271"/>
              <a:chOff x="5855570" y="1700808"/>
              <a:chExt cx="1596750" cy="2376264"/>
            </a:xfrm>
          </p:grpSpPr>
          <p:pic>
            <p:nvPicPr>
              <p:cNvPr id="9" name="Picture 5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5855570" y="1700808"/>
                <a:ext cx="1596750" cy="23762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7" name="TextBox 6"/>
              <p:cNvSpPr txBox="1"/>
              <p:nvPr/>
            </p:nvSpPr>
            <p:spPr>
              <a:xfrm>
                <a:off x="7246010" y="1713919"/>
                <a:ext cx="201511" cy="4285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b="1" dirty="0" smtClean="0">
                    <a:solidFill>
                      <a:schemeClr val="bg1"/>
                    </a:solidFill>
                    <a:latin typeface="+mj-lt"/>
                  </a:rPr>
                  <a:t>b</a:t>
                </a:r>
                <a:endParaRPr lang="en-US" sz="2800" b="1" dirty="0">
                  <a:solidFill>
                    <a:schemeClr val="bg1"/>
                  </a:solidFill>
                  <a:latin typeface="+mj-lt"/>
                </a:endParaRPr>
              </a:p>
            </p:txBody>
          </p:sp>
        </p:grpSp>
        <p:sp>
          <p:nvSpPr>
            <p:cNvPr id="13" name="TextBox 12"/>
            <p:cNvSpPr txBox="1"/>
            <p:nvPr/>
          </p:nvSpPr>
          <p:spPr>
            <a:xfrm>
              <a:off x="3760909" y="1128689"/>
              <a:ext cx="3538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solidFill>
                    <a:schemeClr val="bg1"/>
                  </a:solidFill>
                  <a:latin typeface="+mj-lt"/>
                </a:rPr>
                <a:t>a</a:t>
              </a: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923760" y="4191000"/>
            <a:ext cx="6678561" cy="1008112"/>
            <a:chOff x="923760" y="4419600"/>
            <a:chExt cx="6678561" cy="1008112"/>
          </a:xfrm>
        </p:grpSpPr>
        <p:pic>
          <p:nvPicPr>
            <p:cNvPr id="16" name="Picture 2" descr="E:\Users\Babi\Desktop\Paper writing\cont ang\CA-water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23760" y="4419600"/>
              <a:ext cx="3173361" cy="1008112"/>
            </a:xfrm>
            <a:prstGeom prst="rect">
              <a:avLst/>
            </a:prstGeom>
            <a:noFill/>
          </p:spPr>
        </p:pic>
        <p:pic>
          <p:nvPicPr>
            <p:cNvPr id="17" name="Picture 4" descr="E:\Users\Babi\Desktop\Paper writing\cont ang\CA-DM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340748" y="4800600"/>
              <a:ext cx="3261573" cy="614822"/>
            </a:xfrm>
            <a:prstGeom prst="rect">
              <a:avLst/>
            </a:prstGeom>
            <a:noFill/>
          </p:spPr>
        </p:pic>
        <p:sp>
          <p:nvSpPr>
            <p:cNvPr id="14" name="TextBox 13"/>
            <p:cNvSpPr txBox="1"/>
            <p:nvPr/>
          </p:nvSpPr>
          <p:spPr>
            <a:xfrm>
              <a:off x="3657600" y="5010090"/>
              <a:ext cx="44114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>
                  <a:solidFill>
                    <a:schemeClr val="bg1"/>
                  </a:solidFill>
                  <a:latin typeface="+mj-lt"/>
                </a:rPr>
                <a:t>a1</a:t>
              </a:r>
              <a:endParaRPr lang="en-US" sz="2000" b="1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7086600" y="5010090"/>
              <a:ext cx="51572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>
                  <a:solidFill>
                    <a:schemeClr val="bg1"/>
                  </a:solidFill>
                  <a:latin typeface="+mj-lt"/>
                </a:rPr>
                <a:t>b1</a:t>
              </a:r>
              <a:endParaRPr lang="en-US" sz="2000" b="1" dirty="0">
                <a:solidFill>
                  <a:schemeClr val="bg1"/>
                </a:solidFill>
                <a:latin typeface="+mj-lt"/>
              </a:endParaRP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589441" y="5602069"/>
            <a:ext cx="786138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, a1 – Zein nanofiber</a:t>
            </a:r>
          </a:p>
          <a:p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b, b1 – BMP-2 peptide conjugate TiO</a:t>
            </a:r>
            <a:r>
              <a:rPr lang="en-US" sz="1600" b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 NPs incorporated ZeinPDA nanofibrous Scaffold</a:t>
            </a:r>
          </a:p>
          <a:p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Scale bar - 1</a:t>
            </a:r>
            <a:r>
              <a:rPr lang="el-GR" sz="1600" b="1" dirty="0" smtClean="0">
                <a:latin typeface="Times New Roman" pitchFamily="18" charset="0"/>
                <a:cs typeface="Times New Roman" pitchFamily="18" charset="0"/>
              </a:rPr>
              <a:t>μ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m</a:t>
            </a:r>
            <a:endParaRPr lang="en-US" sz="16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8502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Babitha\Desktop\Nanomedicine\Revised manuscript\Fig S1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1" y="1524000"/>
            <a:ext cx="8305800" cy="297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447800" y="452735"/>
            <a:ext cx="61863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HR-TEM &amp; Fluorescence microscopic images</a:t>
            </a:r>
            <a:endParaRPr lang="en-US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1" y="4800600"/>
            <a:ext cx="82295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a – Only Zein nanofibers (Scale - 0.5 </a:t>
            </a:r>
            <a:r>
              <a:rPr lang="el-GR" sz="1600" b="1" dirty="0" smtClean="0">
                <a:latin typeface="Times New Roman" pitchFamily="18" charset="0"/>
                <a:cs typeface="Times New Roman" pitchFamily="18" charset="0"/>
              </a:rPr>
              <a:t>μ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m)</a:t>
            </a:r>
          </a:p>
          <a:p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b – BMP-2 peptide conjugated TiO</a:t>
            </a:r>
            <a:r>
              <a:rPr lang="en-US" sz="1600" b="1" baseline="-25000" dirty="0" smtClean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 nanoparticles on ZeinP 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DA   nanofiber (Scale 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- 50 nm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)</a:t>
            </a:r>
            <a:endParaRPr lang="en-US" sz="16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 – FITC tagged 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BMP-2 peptide conjugated TiO</a:t>
            </a:r>
            <a:r>
              <a:rPr lang="en-US" sz="1600" b="1" baseline="-25000" dirty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 nanoparticles (Scale - 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10 </a:t>
            </a:r>
            <a:r>
              <a:rPr lang="el-GR" sz="1600" b="1" dirty="0">
                <a:latin typeface="Times New Roman" pitchFamily="18" charset="0"/>
                <a:cs typeface="Times New Roman" pitchFamily="18" charset="0"/>
              </a:rPr>
              <a:t>μ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m)</a:t>
            </a:r>
          </a:p>
        </p:txBody>
      </p:sp>
    </p:spTree>
    <p:extLst>
      <p:ext uri="{BB962C8B-B14F-4D97-AF65-F5344CB8AC3E}">
        <p14:creationId xmlns:p14="http://schemas.microsoft.com/office/powerpoint/2010/main" val="3692086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desktop folders imp\Paper writing\Results from NUS\Release data\BMP release data final for pape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156338"/>
            <a:ext cx="6477000" cy="5092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581400" y="457200"/>
            <a:ext cx="21331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Release Profile</a:t>
            </a:r>
            <a:endParaRPr lang="en-US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4826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33001" y="477089"/>
            <a:ext cx="36999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Cell Viability – MTT assay</a:t>
            </a:r>
            <a:endParaRPr lang="en-US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97061" y="5662136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** p value &lt; 0.022</a:t>
            </a:r>
          </a:p>
        </p:txBody>
      </p:sp>
      <p:pic>
        <p:nvPicPr>
          <p:cNvPr id="3074" name="Picture 2" descr="D:\desktop folders imp\Paper writing\Results for paper\CCK-8 cell viabilitywithp valu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1760" y="1219200"/>
            <a:ext cx="5552575" cy="4220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9439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62200" y="304800"/>
            <a:ext cx="46955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Alkaline phosphatase activity</a:t>
            </a:r>
            <a:endParaRPr lang="en-US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05000" y="6324600"/>
            <a:ext cx="24416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* p value less than 0.05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752168" y="1295400"/>
            <a:ext cx="7391400" cy="4821936"/>
            <a:chOff x="752168" y="1295400"/>
            <a:chExt cx="7391400" cy="4821936"/>
          </a:xfrm>
        </p:grpSpPr>
        <p:pic>
          <p:nvPicPr>
            <p:cNvPr id="3074" name="Picture 2" descr="D:\desktop folders imp\Paper writing\Results for paper\ALP final without pattern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2168" y="1371600"/>
              <a:ext cx="7391400" cy="47457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6172200" y="1567934"/>
              <a:ext cx="300082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*</a:t>
              </a:r>
              <a:endParaRPr lang="en-US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467600" y="1295400"/>
              <a:ext cx="38100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*</a:t>
              </a:r>
              <a:endParaRPr lang="en-US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953000" y="2145268"/>
              <a:ext cx="300082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*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115096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desktop folders imp\Paper writing\Results for paper\ARS with labe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419" y="1143000"/>
            <a:ext cx="6858000" cy="4384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137359" y="570496"/>
            <a:ext cx="48692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Mineralization </a:t>
            </a:r>
            <a:r>
              <a:rPr 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content </a:t>
            </a:r>
            <a:r>
              <a:rPr lang="en-US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assay – ARS</a:t>
            </a:r>
            <a:endParaRPr lang="en-US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8817" y="6019800"/>
            <a:ext cx="85172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a – TCP, b – Zein NF, c – ZeinPDA NF, d – ZeinPDATi NF, e – ZeinPDATiBMP-2 NF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1450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53503" y="228600"/>
            <a:ext cx="4198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Cell – Biomaterial Interaction </a:t>
            </a:r>
            <a:endParaRPr lang="en-US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1371600" y="780960"/>
            <a:ext cx="6511699" cy="5624215"/>
            <a:chOff x="1371600" y="1012722"/>
            <a:chExt cx="6511699" cy="5624215"/>
          </a:xfrm>
        </p:grpSpPr>
        <p:pic>
          <p:nvPicPr>
            <p:cNvPr id="5122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71600" y="1012722"/>
              <a:ext cx="4537400" cy="56242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" name="TextBox 2"/>
            <p:cNvSpPr txBox="1"/>
            <p:nvPr/>
          </p:nvSpPr>
          <p:spPr>
            <a:xfrm>
              <a:off x="6000736" y="1447800"/>
              <a:ext cx="8898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Control</a:t>
              </a:r>
              <a:endParaRPr lang="en-US" b="1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5977776" y="2482334"/>
              <a:ext cx="8977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Zein NF</a:t>
              </a:r>
              <a:endParaRPr lang="en-US" b="1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5977777" y="3593068"/>
              <a:ext cx="130112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ZeinPDA NF</a:t>
              </a:r>
              <a:endParaRPr lang="en-US" b="1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943600" y="4724400"/>
              <a:ext cx="145302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ZeinPDATi NF</a:t>
              </a:r>
              <a:endParaRPr lang="en-US" b="1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943601" y="5879068"/>
              <a:ext cx="19396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ZeinPATiBMP-2 NF</a:t>
              </a:r>
              <a:endParaRPr lang="en-US" b="1" dirty="0"/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1371600" y="6477000"/>
            <a:ext cx="16564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Scale bar - 1</a:t>
            </a:r>
            <a:r>
              <a:rPr lang="el-GR" b="1" dirty="0" smtClean="0"/>
              <a:t>μ</a:t>
            </a:r>
            <a:r>
              <a:rPr lang="en-US" b="1" dirty="0"/>
              <a:t>m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85727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desktop folders imp\Paper writing\Results for paper\Confocal final with labe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4934" y="1219200"/>
            <a:ext cx="4114113" cy="480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219200" y="495907"/>
            <a:ext cx="69149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Immunofluorescent staining of Osteogenic markers</a:t>
            </a:r>
            <a:endParaRPr lang="en-US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28800" y="6178148"/>
            <a:ext cx="54302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,d – Osteocalcin; b,e – BMP-2; c,f - Osteopontin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1459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Babitha\Desktop\Nanomedicine\Revised manuscript\Fig 8.TIF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399" y="1600200"/>
            <a:ext cx="6248401" cy="4334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667000" y="914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057400" y="729734"/>
            <a:ext cx="50312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Protein Expression Analysis - ELISA</a:t>
            </a:r>
            <a:endParaRPr lang="en-US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76400" y="6172200"/>
            <a:ext cx="21629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* P value less than 0.05</a:t>
            </a: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4179501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533400"/>
            <a:ext cx="2057400" cy="868362"/>
          </a:xfrm>
        </p:spPr>
        <p:txBody>
          <a:bodyPr>
            <a:normAutofit/>
          </a:bodyPr>
          <a:lstStyle/>
          <a:p>
            <a:pPr algn="l"/>
            <a:r>
              <a:rPr lang="en-US" sz="2400" b="1" dirty="0" smtClean="0">
                <a:solidFill>
                  <a:srgbClr val="7030A0"/>
                </a:solidFill>
                <a:latin typeface="Lucida Calligraphy" pitchFamily="66" charset="0"/>
                <a:cs typeface="Times New Roman" pitchFamily="18" charset="0"/>
              </a:rPr>
              <a:t>Conclusion</a:t>
            </a:r>
            <a:endParaRPr lang="en-US" sz="2400" b="1" dirty="0">
              <a:solidFill>
                <a:srgbClr val="7030A0"/>
              </a:solidFill>
              <a:latin typeface="Lucida Calligraphy" pitchFamily="66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81200"/>
            <a:ext cx="7391400" cy="2514600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endParaRPr lang="en-US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IN" sz="2000" b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IN" sz="2000" b="1" dirty="0" smtClean="0">
                <a:latin typeface="Times New Roman" pitchFamily="18" charset="0"/>
                <a:cs typeface="Times New Roman" pitchFamily="18" charset="0"/>
              </a:rPr>
              <a:t>etter biocompatibility, Increased </a:t>
            </a:r>
            <a:r>
              <a:rPr lang="en-IN" sz="2000" b="1" dirty="0">
                <a:latin typeface="Times New Roman" pitchFamily="18" charset="0"/>
                <a:cs typeface="Times New Roman" pitchFamily="18" charset="0"/>
              </a:rPr>
              <a:t>mineralization content and enhanced expression of osteogenic markers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Act as an effective matrix for bone tissue engineering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3746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5211" y="1328965"/>
            <a:ext cx="6510189" cy="5391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657600" cy="944562"/>
          </a:xfrm>
        </p:spPr>
        <p:txBody>
          <a:bodyPr>
            <a:normAutofit/>
          </a:bodyPr>
          <a:lstStyle/>
          <a:p>
            <a:pPr algn="l"/>
            <a:r>
              <a:rPr lang="en-US" sz="2400" b="1" dirty="0" smtClean="0">
                <a:solidFill>
                  <a:srgbClr val="7030A0"/>
                </a:solidFill>
                <a:latin typeface="Lucida Calligraphy" pitchFamily="66" charset="0"/>
              </a:rPr>
              <a:t>Future perspectives</a:t>
            </a:r>
            <a:endParaRPr lang="en-US" sz="2400" b="1" dirty="0">
              <a:solidFill>
                <a:srgbClr val="7030A0"/>
              </a:solidFill>
              <a:latin typeface="Lucida Calligraphy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066800"/>
            <a:ext cx="8229600" cy="1219199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Evaluate the performance of nanofibrous scaffold 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in-vivo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 Ethical committee approval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6693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2667000"/>
            <a:ext cx="4038600" cy="1143000"/>
          </a:xfrm>
        </p:spPr>
        <p:txBody>
          <a:bodyPr>
            <a:normAutofit/>
          </a:bodyPr>
          <a:lstStyle/>
          <a:p>
            <a:r>
              <a:rPr lang="en-US" sz="6000" b="1" dirty="0" smtClean="0">
                <a:solidFill>
                  <a:srgbClr val="FF3399"/>
                </a:solidFill>
                <a:latin typeface="Monotype Corsiva" pitchFamily="66" charset="0"/>
              </a:rPr>
              <a:t>Thank you</a:t>
            </a:r>
            <a:endParaRPr lang="en-US" sz="6000" b="1" dirty="0">
              <a:solidFill>
                <a:srgbClr val="FF3399"/>
              </a:solidFill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8374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TM01859866[[fn=Macro]]</Template>
  <TotalTime>4110</TotalTime>
  <Words>422</Words>
  <Application>Microsoft Office PowerPoint</Application>
  <PresentationFormat>On-screen Show (4:3)</PresentationFormat>
  <Paragraphs>111</Paragraphs>
  <Slides>23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Effect of BMP-2 peptide conjugated TiO2 nanoparticle on osteogenic expression through biomimetic Zein PDA nanofibrous scaffold</vt:lpstr>
      <vt:lpstr>Introduction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In-vitro  analysis</vt:lpstr>
      <vt:lpstr>PowerPoint Presentation</vt:lpstr>
      <vt:lpstr>PowerPoint Presentation</vt:lpstr>
      <vt:lpstr>Morphology &amp; Surface Wettability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Conclusion</vt:lpstr>
      <vt:lpstr>Future perspectives</vt:lpstr>
      <vt:lpstr>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Effect of BMP-2 peptide conjugated TiO2 nanoparticle on osteogenic expression through biomimetic Zein PDA nanofibrous scaffold</dc:title>
  <dc:creator>Babitha</dc:creator>
  <cp:lastModifiedBy>Biomat CLRI</cp:lastModifiedBy>
  <cp:revision>252</cp:revision>
  <dcterms:created xsi:type="dcterms:W3CDTF">2006-08-16T00:00:00Z</dcterms:created>
  <dcterms:modified xsi:type="dcterms:W3CDTF">2016-07-21T07:19:05Z</dcterms:modified>
</cp:coreProperties>
</file>