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5" r:id="rId3"/>
    <p:sldId id="278" r:id="rId4"/>
    <p:sldId id="260" r:id="rId5"/>
    <p:sldId id="279" r:id="rId6"/>
    <p:sldId id="263" r:id="rId7"/>
    <p:sldId id="264" r:id="rId8"/>
    <p:sldId id="273" r:id="rId9"/>
    <p:sldId id="262" r:id="rId10"/>
    <p:sldId id="258" r:id="rId11"/>
    <p:sldId id="259" r:id="rId12"/>
    <p:sldId id="284" r:id="rId13"/>
    <p:sldId id="266" r:id="rId14"/>
    <p:sldId id="285" r:id="rId15"/>
    <p:sldId id="28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68" y="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10/26/2014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10/26/2014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10/26/2014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10/26/2014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1"/>
            <a:ext cx="8229600" cy="2362199"/>
          </a:xfrm>
        </p:spPr>
        <p:txBody>
          <a:bodyPr>
            <a:normAutofit/>
          </a:bodyPr>
          <a:lstStyle/>
          <a:p>
            <a:r>
              <a:rPr lang="en-IN" dirty="0" smtClean="0"/>
              <a:t> </a:t>
            </a:r>
            <a:r>
              <a:rPr lang="en-IN" sz="4000" dirty="0" smtClean="0"/>
              <a:t>Challenges and Opportunities</a:t>
            </a:r>
            <a:br>
              <a:rPr lang="en-IN" sz="4000" dirty="0" smtClean="0"/>
            </a:br>
            <a:r>
              <a:rPr lang="en-IN" sz="4000" dirty="0" smtClean="0"/>
              <a:t>                            for</a:t>
            </a:r>
            <a:br>
              <a:rPr lang="en-IN" sz="4000" dirty="0" smtClean="0"/>
            </a:br>
            <a:r>
              <a:rPr lang="en-IN" sz="4000" dirty="0" smtClean="0"/>
              <a:t>               INDIAN AGRICULTURE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2286000"/>
          </a:xfrm>
        </p:spPr>
        <p:txBody>
          <a:bodyPr>
            <a:normAutofit/>
          </a:bodyPr>
          <a:lstStyle/>
          <a:p>
            <a:r>
              <a:rPr lang="en-IN" b="1" dirty="0" smtClean="0">
                <a:solidFill>
                  <a:schemeClr val="tx1"/>
                </a:solidFill>
              </a:rPr>
              <a:t>Dr.B.Gangaiah</a:t>
            </a:r>
          </a:p>
          <a:p>
            <a:r>
              <a:rPr lang="en-IN" b="1" dirty="0" smtClean="0">
                <a:solidFill>
                  <a:schemeClr val="tx1"/>
                </a:solidFill>
              </a:rPr>
              <a:t>Additional Director General</a:t>
            </a:r>
          </a:p>
          <a:p>
            <a:r>
              <a:rPr lang="en-IN" b="1" dirty="0" smtClean="0">
                <a:solidFill>
                  <a:schemeClr val="tx1"/>
                </a:solidFill>
              </a:rPr>
              <a:t>Centre for Good Governance</a:t>
            </a:r>
          </a:p>
          <a:p>
            <a:r>
              <a:rPr lang="en-IN" b="1" dirty="0" smtClean="0">
                <a:solidFill>
                  <a:schemeClr val="tx1"/>
                </a:solidFill>
              </a:rPr>
              <a:t>27.10.2014 </a:t>
            </a:r>
          </a:p>
          <a:p>
            <a:r>
              <a:rPr lang="en-IN" b="1" dirty="0" smtClean="0">
                <a:solidFill>
                  <a:schemeClr val="tx1"/>
                </a:solidFill>
              </a:rPr>
              <a:t>HICC Hyderabad</a:t>
            </a:r>
            <a:endParaRPr lang="en-I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Indian Agriculture -Macro Dimensions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 fontScale="92500" lnSpcReduction="10000"/>
          </a:bodyPr>
          <a:lstStyle/>
          <a:p>
            <a:r>
              <a:rPr lang="en-IN" dirty="0" smtClean="0"/>
              <a:t>Agricultural  land 183.6 </a:t>
            </a:r>
            <a:r>
              <a:rPr lang="en-IN" dirty="0" err="1" smtClean="0"/>
              <a:t>m.ha</a:t>
            </a:r>
            <a:r>
              <a:rPr lang="en-IN" dirty="0" smtClean="0"/>
              <a:t> (2001-02 ) - 182.0 </a:t>
            </a:r>
            <a:r>
              <a:rPr lang="en-IN" dirty="0" err="1" smtClean="0"/>
              <a:t>m.ha</a:t>
            </a:r>
            <a:r>
              <a:rPr lang="en-IN" dirty="0" smtClean="0"/>
              <a:t> (2010-11)</a:t>
            </a:r>
          </a:p>
          <a:p>
            <a:r>
              <a:rPr lang="en-IN" dirty="0" smtClean="0"/>
              <a:t>Arable land 157.35 </a:t>
            </a:r>
            <a:r>
              <a:rPr lang="en-IN" dirty="0" err="1" smtClean="0"/>
              <a:t>m.ha</a:t>
            </a:r>
            <a:r>
              <a:rPr lang="en-IN" dirty="0" smtClean="0"/>
              <a:t>  (China-111.60 m.h)</a:t>
            </a:r>
          </a:p>
          <a:p>
            <a:r>
              <a:rPr lang="en-IN" dirty="0" smtClean="0"/>
              <a:t>Share of agriculture &amp; allied sectors  51.4% ( 1st Plan) to  15.2% ( 11</a:t>
            </a:r>
            <a:r>
              <a:rPr lang="en-IN" baseline="30000" dirty="0" smtClean="0"/>
              <a:t>th</a:t>
            </a:r>
            <a:r>
              <a:rPr lang="en-IN" dirty="0" smtClean="0"/>
              <a:t> plan ) and  13.7% in 2012-13</a:t>
            </a:r>
          </a:p>
          <a:p>
            <a:r>
              <a:rPr lang="en-IN" dirty="0" smtClean="0"/>
              <a:t>Percentage of irrigated area  17.1% (1950-51) -  44.9% ( 2010-11). </a:t>
            </a:r>
          </a:p>
          <a:p>
            <a:r>
              <a:rPr lang="en-IN" dirty="0" smtClean="0"/>
              <a:t>The cropping intensity  111.1 % (1950-51) - 140.5 % ( 2010-11).</a:t>
            </a:r>
          </a:p>
          <a:p>
            <a:r>
              <a:rPr lang="en-IN" dirty="0" smtClean="0"/>
              <a:t>Average size of holding  from 1.33 ha in 2000-01 to 1.16 in 2010-11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Indian Agriculture -Macro Dimensions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029200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No.operational holdings  129 million( 2005-06)  to 138 million in 2010-11(</a:t>
            </a:r>
            <a:r>
              <a:rPr lang="en-IN" dirty="0" err="1" smtClean="0"/>
              <a:t>Ag.Cen</a:t>
            </a:r>
            <a:r>
              <a:rPr lang="en-IN" dirty="0" smtClean="0"/>
              <a:t> 2011)</a:t>
            </a:r>
          </a:p>
          <a:p>
            <a:r>
              <a:rPr lang="en-IN" dirty="0" smtClean="0"/>
              <a:t>Total Investment in agriculture as percent of Agr.GDP has increased from 6.9% in first plan to  18.86% in 11</a:t>
            </a:r>
            <a:r>
              <a:rPr lang="en-IN" baseline="30000" dirty="0" smtClean="0"/>
              <a:t>th</a:t>
            </a:r>
            <a:r>
              <a:rPr lang="en-IN" dirty="0" smtClean="0"/>
              <a:t> plan.(2004-5 prices)</a:t>
            </a:r>
          </a:p>
          <a:p>
            <a:r>
              <a:rPr lang="en-IN" dirty="0" smtClean="0"/>
              <a:t> Public investment declined from 4.9% in  6</a:t>
            </a:r>
            <a:r>
              <a:rPr lang="en-IN" baseline="30000" dirty="0" smtClean="0"/>
              <a:t>th</a:t>
            </a:r>
            <a:r>
              <a:rPr lang="en-IN" dirty="0" smtClean="0"/>
              <a:t> plan to  3.5% in 11</a:t>
            </a:r>
            <a:r>
              <a:rPr lang="en-IN" baseline="30000" dirty="0" smtClean="0"/>
              <a:t>th</a:t>
            </a:r>
            <a:r>
              <a:rPr lang="en-IN" dirty="0" smtClean="0"/>
              <a:t> plan,</a:t>
            </a:r>
          </a:p>
          <a:p>
            <a:r>
              <a:rPr lang="en-IN" dirty="0" smtClean="0"/>
              <a:t> Private investment has increased from  5.2%  in 6</a:t>
            </a:r>
            <a:r>
              <a:rPr lang="en-IN" baseline="30000" dirty="0" smtClean="0"/>
              <a:t>th</a:t>
            </a:r>
            <a:r>
              <a:rPr lang="en-IN" dirty="0" smtClean="0"/>
              <a:t> plan to  15.1% in 11</a:t>
            </a:r>
            <a:r>
              <a:rPr lang="en-IN" baseline="30000" dirty="0" smtClean="0"/>
              <a:t>th</a:t>
            </a:r>
            <a:r>
              <a:rPr lang="en-IN" dirty="0" smtClean="0"/>
              <a:t> plan</a:t>
            </a:r>
          </a:p>
          <a:p>
            <a:r>
              <a:rPr lang="en-IN" dirty="0" smtClean="0"/>
              <a:t>Rural Population 68.8 % of total population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IN" dirty="0" smtClean="0"/>
              <a:t>Challenges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IN" dirty="0" smtClean="0"/>
              <a:t>1.Low growth-  Weather Dependent,45% irrigation</a:t>
            </a:r>
          </a:p>
          <a:p>
            <a:pPr>
              <a:buNone/>
            </a:pPr>
            <a:r>
              <a:rPr lang="en-IN" dirty="0" smtClean="0"/>
              <a:t>2.Sustainability-</a:t>
            </a:r>
          </a:p>
          <a:p>
            <a:r>
              <a:rPr lang="en-IN" dirty="0" smtClean="0"/>
              <a:t>land &amp; environmental degradation</a:t>
            </a:r>
          </a:p>
          <a:p>
            <a:r>
              <a:rPr lang="en-IN" dirty="0" smtClean="0"/>
              <a:t> unsustainable use of water, soils</a:t>
            </a:r>
          </a:p>
          <a:p>
            <a:pPr>
              <a:buNone/>
            </a:pPr>
            <a:r>
              <a:rPr lang="en-IN" dirty="0" smtClean="0"/>
              <a:t>3. Profitability-</a:t>
            </a:r>
          </a:p>
          <a:p>
            <a:r>
              <a:rPr lang="en-IN" dirty="0" smtClean="0"/>
              <a:t>Size of farm- 1.33 to 1.16</a:t>
            </a:r>
          </a:p>
          <a:p>
            <a:r>
              <a:rPr lang="en-IN" dirty="0" smtClean="0"/>
              <a:t>Level of technology adoption</a:t>
            </a:r>
          </a:p>
          <a:p>
            <a:r>
              <a:rPr lang="en-IN" dirty="0" smtClean="0"/>
              <a:t>Profitability of Agriculture </a:t>
            </a:r>
            <a:r>
              <a:rPr lang="en-IN" dirty="0" err="1" smtClean="0"/>
              <a:t>vis</a:t>
            </a:r>
            <a:r>
              <a:rPr lang="en-IN" dirty="0" smtClean="0"/>
              <a:t>-a-</a:t>
            </a:r>
            <a:r>
              <a:rPr lang="en-IN" dirty="0" err="1" smtClean="0"/>
              <a:t>vis</a:t>
            </a:r>
            <a:r>
              <a:rPr lang="en-IN" dirty="0" smtClean="0"/>
              <a:t> other sectors</a:t>
            </a:r>
          </a:p>
          <a:p>
            <a:r>
              <a:rPr lang="en-IN" dirty="0" smtClean="0"/>
              <a:t> Raising small holder productivity</a:t>
            </a:r>
          </a:p>
          <a:p>
            <a:r>
              <a:rPr lang="en-IN" dirty="0" smtClean="0"/>
              <a:t>Disguised unemployment-pressure on land</a:t>
            </a:r>
          </a:p>
          <a:p>
            <a:pPr>
              <a:buNone/>
            </a:pPr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IN" dirty="0" smtClean="0"/>
              <a:t>Challenges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IN" dirty="0" smtClean="0"/>
              <a:t>4.Sustaining investment-</a:t>
            </a:r>
          </a:p>
          <a:p>
            <a:r>
              <a:rPr lang="en-IN" dirty="0" smtClean="0"/>
              <a:t> Neglect in policy- Decline in Public Investment(4.9 to 3.5 %)</a:t>
            </a:r>
          </a:p>
          <a:p>
            <a:r>
              <a:rPr lang="en-IN" dirty="0" smtClean="0"/>
              <a:t>Low return- lack of Private interest </a:t>
            </a:r>
          </a:p>
          <a:p>
            <a:pPr>
              <a:buNone/>
            </a:pPr>
            <a:r>
              <a:rPr lang="en-IN" dirty="0" smtClean="0"/>
              <a:t>5.Climate change</a:t>
            </a:r>
          </a:p>
          <a:p>
            <a:r>
              <a:rPr lang="en-IN" dirty="0" smtClean="0"/>
              <a:t>Droughts, floods, erratic rains - greatest impact in rain-fed areas</a:t>
            </a:r>
          </a:p>
          <a:p>
            <a:r>
              <a:rPr lang="en-IN" dirty="0" smtClean="0"/>
              <a:t>India's crop yields could fall by 30% by 2050(IPCC)</a:t>
            </a:r>
          </a:p>
          <a:p>
            <a:pPr>
              <a:buNone/>
            </a:pPr>
            <a:r>
              <a:rPr lang="en-IN" dirty="0" smtClean="0"/>
              <a:t>6.Marketing- Price instability, Imperfect markets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IN" dirty="0" smtClean="0"/>
              <a:t>Challenges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dirty="0" smtClean="0"/>
              <a:t>7.Rising wages and other input costs- MNREGA, migration, energy</a:t>
            </a:r>
          </a:p>
          <a:p>
            <a:pPr>
              <a:buNone/>
            </a:pPr>
            <a:r>
              <a:rPr lang="en-IN" dirty="0" smtClean="0"/>
              <a:t>8.International Competitiveness-WTO</a:t>
            </a:r>
          </a:p>
          <a:p>
            <a:pPr>
              <a:buNone/>
            </a:pPr>
            <a:r>
              <a:rPr lang="en-IN" dirty="0" smtClean="0"/>
              <a:t>9.Inadequate infrastructure-Physical</a:t>
            </a:r>
          </a:p>
          <a:p>
            <a:r>
              <a:rPr lang="en-IN" dirty="0" smtClean="0"/>
              <a:t>Supply chain constraints</a:t>
            </a:r>
          </a:p>
          <a:p>
            <a:pPr>
              <a:buNone/>
            </a:pPr>
            <a:r>
              <a:rPr lang="en-IN" dirty="0" smtClean="0"/>
              <a:t>10.Inadequacy of intuitions- credit and market, extension, R&amp;D, risk management</a:t>
            </a:r>
          </a:p>
          <a:p>
            <a:pPr>
              <a:buNone/>
            </a:pPr>
            <a:r>
              <a:rPr lang="en-IN" dirty="0" smtClean="0"/>
              <a:t>11.Need for Large investments in Agro-processing</a:t>
            </a:r>
          </a:p>
          <a:p>
            <a:pPr>
              <a:buNone/>
            </a:pPr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IN" dirty="0" smtClean="0"/>
              <a:t>Opportunities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IN" dirty="0" smtClean="0"/>
              <a:t>1.India is a global agricultural powerhouse</a:t>
            </a:r>
          </a:p>
          <a:p>
            <a:r>
              <a:rPr lang="en-IN" dirty="0" smtClean="0"/>
              <a:t>world’s largest producer of milk, pulses, and spices, </a:t>
            </a:r>
          </a:p>
          <a:p>
            <a:r>
              <a:rPr lang="en-IN" dirty="0" smtClean="0"/>
              <a:t>largest area under wheat, rice and cotton</a:t>
            </a:r>
          </a:p>
          <a:p>
            <a:r>
              <a:rPr lang="en-IN" dirty="0" smtClean="0"/>
              <a:t>world’s largest cattle herd (buffaloes)</a:t>
            </a:r>
          </a:p>
          <a:p>
            <a:r>
              <a:rPr lang="en-IN" dirty="0" smtClean="0"/>
              <a:t>Second largest producer of rice, wheat, cotton, sugarcane, farmed fish, sheep &amp; goat meat, fruit, vegetables and tea. </a:t>
            </a:r>
          </a:p>
          <a:p>
            <a:pPr>
              <a:buNone/>
            </a:pPr>
            <a:r>
              <a:rPr lang="en-IN" dirty="0" smtClean="0"/>
              <a:t>2.Diverse agro-climatic conditions/zones</a:t>
            </a:r>
          </a:p>
          <a:p>
            <a:pPr>
              <a:buNone/>
            </a:pPr>
            <a:r>
              <a:rPr lang="en-IN" dirty="0" smtClean="0"/>
              <a:t>4.Fertile soils</a:t>
            </a:r>
          </a:p>
          <a:p>
            <a:pPr>
              <a:buNone/>
            </a:pPr>
            <a:r>
              <a:rPr lang="en-IN" dirty="0" smtClean="0"/>
              <a:t>3.Large Domestic Market-</a:t>
            </a:r>
          </a:p>
          <a:p>
            <a:r>
              <a:rPr lang="en-IN" dirty="0" smtClean="0"/>
              <a:t>Rising demand for food- high value fruits and proteins meat, dairy and fishery products.</a:t>
            </a:r>
          </a:p>
          <a:p>
            <a:r>
              <a:rPr lang="en-IN" dirty="0" smtClean="0"/>
              <a:t>Rapid Urbanisation and increasing middle class</a:t>
            </a:r>
          </a:p>
          <a:p>
            <a:pPr>
              <a:buNone/>
            </a:pPr>
            <a:r>
              <a:rPr lang="en-IN" dirty="0" smtClean="0"/>
              <a:t>5.Domestic  R&amp;D and Extension  capacity </a:t>
            </a:r>
          </a:p>
          <a:p>
            <a:pPr>
              <a:buNone/>
            </a:pPr>
            <a:r>
              <a:rPr lang="en-IN" dirty="0" smtClean="0"/>
              <a:t>6.Global Markets- expanding demand, bio-fuel competition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IN" dirty="0" smtClean="0"/>
              <a:t>Opportunities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IN" sz="2400" dirty="0" smtClean="0"/>
              <a:t>7.Enterprising Farming Community</a:t>
            </a:r>
          </a:p>
          <a:p>
            <a:pPr>
              <a:buNone/>
            </a:pPr>
            <a:r>
              <a:rPr lang="en-IN" sz="2400" dirty="0" smtClean="0"/>
              <a:t>8.Scope for Increasing cropping intensity</a:t>
            </a:r>
          </a:p>
          <a:p>
            <a:pPr>
              <a:buNone/>
            </a:pPr>
            <a:r>
              <a:rPr lang="en-IN" sz="2400" dirty="0" smtClean="0"/>
              <a:t>9.Yeild Gap between world Average and across regions in India</a:t>
            </a:r>
          </a:p>
          <a:p>
            <a:r>
              <a:rPr lang="en-IN" sz="2400" dirty="0" smtClean="0"/>
              <a:t>Best Farmers overall profitability is  77% higher than average farmers profitability</a:t>
            </a:r>
          </a:p>
          <a:p>
            <a:r>
              <a:rPr lang="en-IN" sz="2400" dirty="0" smtClean="0"/>
              <a:t>Enhanced and balanced use of Fertilisers, HYV,irrigation can boost yields</a:t>
            </a:r>
          </a:p>
          <a:p>
            <a:r>
              <a:rPr lang="en-IN" sz="2400" dirty="0" smtClean="0"/>
              <a:t>Better seeds can raise yields by 40%</a:t>
            </a:r>
          </a:p>
          <a:p>
            <a:pPr>
              <a:buNone/>
            </a:pPr>
            <a:r>
              <a:rPr lang="en-IN" sz="2400" dirty="0" smtClean="0"/>
              <a:t>10.Irrigation- minor irrigation has better returns on investment</a:t>
            </a:r>
          </a:p>
          <a:p>
            <a:pPr>
              <a:buNone/>
            </a:pPr>
            <a:r>
              <a:rPr lang="en-IN" sz="2400" dirty="0" smtClean="0"/>
              <a:t>11.Credit-larger credit  availability for small farms can raise per capita output </a:t>
            </a:r>
          </a:p>
          <a:p>
            <a:pPr>
              <a:buNone/>
            </a:pPr>
            <a:r>
              <a:rPr lang="en-IN" sz="2400" dirty="0" smtClean="0"/>
              <a:t>12.Farm size-technology adoption, diversification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IN" dirty="0" smtClean="0"/>
              <a:t> Focus Areas for Policy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1.Strategise for second green Revolution- </a:t>
            </a:r>
          </a:p>
          <a:p>
            <a:r>
              <a:rPr lang="en-IN" dirty="0" smtClean="0"/>
              <a:t>dryland  and Wasteland Development focus</a:t>
            </a:r>
          </a:p>
          <a:p>
            <a:r>
              <a:rPr lang="en-IN" dirty="0" smtClean="0"/>
              <a:t>Efficiency in water use-“more crop per drop”</a:t>
            </a:r>
          </a:p>
          <a:p>
            <a:r>
              <a:rPr lang="en-IN" dirty="0" smtClean="0"/>
              <a:t>Increased Irrigation- minor irrigation, precision farming  </a:t>
            </a:r>
          </a:p>
          <a:p>
            <a:r>
              <a:rPr lang="en-IN" dirty="0" smtClean="0"/>
              <a:t>Horticulture focus-NHM</a:t>
            </a:r>
          </a:p>
          <a:p>
            <a:r>
              <a:rPr lang="en-IN" dirty="0" smtClean="0"/>
              <a:t>Investment in Promotion of soil Health</a:t>
            </a:r>
          </a:p>
          <a:p>
            <a:pPr>
              <a:buNone/>
            </a:pPr>
            <a:r>
              <a:rPr lang="en-IN" dirty="0" smtClean="0"/>
              <a:t>2.Focus on Animal Husbandry and Fisheries-</a:t>
            </a:r>
          </a:p>
          <a:p>
            <a:r>
              <a:rPr lang="en-IN" dirty="0" smtClean="0"/>
              <a:t>Dairying,</a:t>
            </a:r>
          </a:p>
          <a:p>
            <a:r>
              <a:rPr lang="en-IN" dirty="0" smtClean="0"/>
              <a:t>Aquaculture</a:t>
            </a:r>
          </a:p>
          <a:p>
            <a:pPr>
              <a:buNone/>
            </a:pPr>
            <a:r>
              <a:rPr lang="en-IN" dirty="0" smtClean="0"/>
              <a:t>3.Smart investments in post harvest and marketing infrastructure</a:t>
            </a:r>
          </a:p>
          <a:p>
            <a:r>
              <a:rPr lang="en-IN" dirty="0" smtClean="0"/>
              <a:t>Supply Chain- Storage, processing, cold chain development</a:t>
            </a:r>
          </a:p>
          <a:p>
            <a:r>
              <a:rPr lang="en-IN" dirty="0" smtClean="0"/>
              <a:t>Food Processing and Value addition activities</a:t>
            </a:r>
          </a:p>
          <a:p>
            <a:r>
              <a:rPr lang="en-IN" dirty="0" smtClean="0"/>
              <a:t>Grading and Standardisation of Produce</a:t>
            </a:r>
          </a:p>
          <a:p>
            <a:r>
              <a:rPr lang="en-IN" dirty="0" smtClean="0"/>
              <a:t>Commodity exchanges/Futures Markets</a:t>
            </a:r>
          </a:p>
          <a:p>
            <a:r>
              <a:rPr lang="en-IN" dirty="0" smtClean="0"/>
              <a:t>Warehousing infrastructure</a:t>
            </a:r>
          </a:p>
          <a:p>
            <a:pPr>
              <a:buNone/>
            </a:pPr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IN" dirty="0" smtClean="0"/>
              <a:t>Focus Areas for Policy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IN" dirty="0" smtClean="0"/>
              <a:t>4.Risk management measures-production and market risks</a:t>
            </a:r>
          </a:p>
          <a:p>
            <a:pPr>
              <a:buNone/>
            </a:pPr>
            <a:r>
              <a:rPr lang="en-IN" dirty="0" smtClean="0"/>
              <a:t>5.Reform Food Laws bring in Integrated Food Law- Essential Commodities Act, APMC Act, Forward Contracts (Regulation) Act</a:t>
            </a:r>
          </a:p>
          <a:p>
            <a:pPr>
              <a:buNone/>
            </a:pPr>
            <a:r>
              <a:rPr lang="en-IN" dirty="0" smtClean="0"/>
              <a:t>6.Demand Driven agriculture research and extension</a:t>
            </a:r>
          </a:p>
          <a:p>
            <a:pPr>
              <a:buNone/>
            </a:pPr>
            <a:r>
              <a:rPr lang="en-IN" dirty="0" smtClean="0"/>
              <a:t>7.Organic Farming</a:t>
            </a:r>
          </a:p>
          <a:p>
            <a:pPr>
              <a:buNone/>
            </a:pPr>
            <a:r>
              <a:rPr lang="en-IN" dirty="0" smtClean="0"/>
              <a:t>8.Technology- precision farming techniques, input use efficiency, processing and storage, marketing,</a:t>
            </a:r>
          </a:p>
          <a:p>
            <a:pPr>
              <a:buNone/>
            </a:pPr>
            <a:r>
              <a:rPr lang="en-IN" dirty="0" smtClean="0"/>
              <a:t>9.Crop Diversification- Shift from Rice-wheat cropping systems</a:t>
            </a:r>
          </a:p>
          <a:p>
            <a:pPr>
              <a:buNone/>
            </a:pPr>
            <a:r>
              <a:rPr lang="en-IN" dirty="0" smtClean="0"/>
              <a:t>10.Facilitating agricultural diversification to higher-value commodities 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IN" dirty="0" smtClean="0"/>
              <a:t>Focus areas for  Policy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5486400"/>
          </a:xfrm>
        </p:spPr>
        <p:txBody>
          <a:bodyPr>
            <a:normAutofit fontScale="85000" lnSpcReduction="10000"/>
          </a:bodyPr>
          <a:lstStyle/>
          <a:p>
            <a:r>
              <a:rPr lang="en-IN" dirty="0" smtClean="0"/>
              <a:t>Marketing Reforms- APMC, creation of competitive markets, Development of National Market</a:t>
            </a:r>
          </a:p>
          <a:p>
            <a:r>
              <a:rPr lang="en-IN" dirty="0" smtClean="0"/>
              <a:t>Modernisation of Seed Farming- Seed Laws etc</a:t>
            </a:r>
          </a:p>
          <a:p>
            <a:r>
              <a:rPr lang="en-IN" dirty="0" smtClean="0"/>
              <a:t>Rural infrastructure development </a:t>
            </a:r>
          </a:p>
          <a:p>
            <a:r>
              <a:rPr lang="en-IN" dirty="0" smtClean="0"/>
              <a:t>Agro-based food processing</a:t>
            </a:r>
          </a:p>
          <a:p>
            <a:r>
              <a:rPr lang="en-IN" dirty="0" smtClean="0"/>
              <a:t>Promoting high growth commodities-Diary, Livestock, fishery</a:t>
            </a:r>
          </a:p>
          <a:p>
            <a:r>
              <a:rPr lang="en-IN" dirty="0" smtClean="0"/>
              <a:t>Reduction in wastage on farm/off farm</a:t>
            </a:r>
          </a:p>
          <a:p>
            <a:r>
              <a:rPr lang="en-IN" dirty="0" smtClean="0"/>
              <a:t>Credit Markets-reliance on private credit  still large</a:t>
            </a:r>
          </a:p>
          <a:p>
            <a:r>
              <a:rPr lang="en-IN" dirty="0" smtClean="0"/>
              <a:t>Risk insurance-market risk, production risk</a:t>
            </a:r>
          </a:p>
          <a:p>
            <a:r>
              <a:rPr lang="en-IN" dirty="0" smtClean="0"/>
              <a:t>S&amp;T-GM , precision Farming, protected farming, IT tools application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Vertical Farming</a:t>
            </a:r>
            <a:endParaRPr lang="en-IN" dirty="0"/>
          </a:p>
        </p:txBody>
      </p:sp>
      <p:pic>
        <p:nvPicPr>
          <p:cNvPr id="1026" name="Picture 2" descr="D:\BACKUP - 05.05.14\Downloads\vertical-farming-0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95400"/>
            <a:ext cx="76962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685800"/>
          </a:xfrm>
        </p:spPr>
        <p:txBody>
          <a:bodyPr/>
          <a:lstStyle/>
          <a:p>
            <a:r>
              <a:rPr lang="en-IN" dirty="0" smtClean="0"/>
              <a:t>Focus areas for  Policy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/>
          </a:bodyPr>
          <a:lstStyle/>
          <a:p>
            <a:r>
              <a:rPr lang="en-IN" dirty="0" smtClean="0"/>
              <a:t>Institutional Innovations-Group Farming, Producer Companies, Contract </a:t>
            </a:r>
            <a:r>
              <a:rPr lang="en-IN" dirty="0" smtClean="0"/>
              <a:t>Farming</a:t>
            </a:r>
            <a:endParaRPr lang="en-IN" dirty="0" smtClean="0"/>
          </a:p>
          <a:p>
            <a:r>
              <a:rPr lang="en-IN" dirty="0" smtClean="0"/>
              <a:t>Liberalization of constraints to marketing, transport, export and processing</a:t>
            </a:r>
          </a:p>
          <a:p>
            <a:r>
              <a:rPr lang="en-IN" dirty="0" smtClean="0"/>
              <a:t>Building competitive value chains from producers to urban centers and export </a:t>
            </a:r>
            <a:r>
              <a:rPr lang="en-IN" dirty="0" smtClean="0"/>
              <a:t>markets</a:t>
            </a:r>
            <a:endParaRPr lang="en-IN" dirty="0" smtClean="0"/>
          </a:p>
          <a:p>
            <a:r>
              <a:rPr lang="en-IN" dirty="0" smtClean="0"/>
              <a:t> </a:t>
            </a:r>
            <a:r>
              <a:rPr lang="en-IN" b="1" dirty="0" smtClean="0"/>
              <a:t>National Policy for Farmers 2007 </a:t>
            </a:r>
          </a:p>
          <a:p>
            <a:endParaRPr lang="en-IN" b="1" dirty="0" smtClean="0"/>
          </a:p>
          <a:p>
            <a:endParaRPr lang="en-IN" b="1" dirty="0" smtClean="0"/>
          </a:p>
          <a:p>
            <a:endParaRPr lang="en-IN" b="1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kern="200" spc="20" dirty="0" smtClean="0">
                <a:latin typeface="Tahoma" pitchFamily="34" charset="0"/>
              </a:rPr>
              <a:t>              Conclusions</a:t>
            </a:r>
            <a:br>
              <a:rPr lang="en-US" kern="200" spc="20" dirty="0" smtClean="0">
                <a:latin typeface="Tahoma" pitchFamily="34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105400"/>
          </a:xfrm>
        </p:spPr>
        <p:txBody>
          <a:bodyPr/>
          <a:lstStyle/>
          <a:p>
            <a:r>
              <a:rPr lang="en-US" kern="200" spc="20" dirty="0" smtClean="0">
                <a:latin typeface="Tahoma" pitchFamily="34" charset="0"/>
              </a:rPr>
              <a:t>Address five Deficits of </a:t>
            </a:r>
          </a:p>
          <a:p>
            <a:r>
              <a:rPr lang="en-US" kern="200" spc="20" dirty="0" smtClean="0">
                <a:latin typeface="Tahoma" pitchFamily="34" charset="0"/>
              </a:rPr>
              <a:t>(a) </a:t>
            </a:r>
            <a:r>
              <a:rPr lang="en-US" b="1" kern="200" spc="20" dirty="0" smtClean="0"/>
              <a:t>investment, credit, infrastructure </a:t>
            </a:r>
          </a:p>
          <a:p>
            <a:r>
              <a:rPr lang="en-US" b="1" kern="200" spc="20" dirty="0" smtClean="0"/>
              <a:t>(b) research, extension (technology) </a:t>
            </a:r>
          </a:p>
          <a:p>
            <a:r>
              <a:rPr lang="en-US" b="1" kern="200" spc="20" dirty="0" smtClean="0"/>
              <a:t>(c) Market </a:t>
            </a:r>
          </a:p>
          <a:p>
            <a:r>
              <a:rPr lang="en-US" b="1" kern="200" spc="20" dirty="0" smtClean="0"/>
              <a:t>(d) diversification </a:t>
            </a:r>
          </a:p>
          <a:p>
            <a:r>
              <a:rPr lang="en-US" b="1" kern="200" spc="20" dirty="0" smtClean="0"/>
              <a:t>(e) institutions </a:t>
            </a:r>
          </a:p>
          <a:p>
            <a:r>
              <a:rPr lang="en-US" b="1" kern="200" spc="20" dirty="0" smtClean="0"/>
              <a:t>(f) education/skill 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dirty="0" smtClean="0"/>
              <a:t>                    </a:t>
            </a:r>
            <a:r>
              <a:rPr lang="en-IN" sz="5400" dirty="0" smtClean="0"/>
              <a:t>Thank You </a:t>
            </a:r>
          </a:p>
          <a:p>
            <a:pPr>
              <a:buNone/>
            </a:pPr>
            <a:r>
              <a:rPr lang="en-IN" sz="5400" dirty="0" smtClean="0"/>
              <a:t>                   for </a:t>
            </a:r>
          </a:p>
          <a:p>
            <a:pPr>
              <a:buNone/>
            </a:pPr>
            <a:r>
              <a:rPr lang="en-IN" sz="5400" dirty="0" smtClean="0"/>
              <a:t>              Attention</a:t>
            </a:r>
            <a:endParaRPr lang="en-IN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1029</TotalTime>
  <Words>806</Words>
  <Application>Microsoft Office PowerPoint</Application>
  <PresentationFormat>On-screen Show (4:3)</PresentationFormat>
  <Paragraphs>131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Trek</vt:lpstr>
      <vt:lpstr> Challenges and Opportunities                             for                INDIAN AGRICULTURE</vt:lpstr>
      <vt:lpstr> Indian Agriculture -Macro Dimensions </vt:lpstr>
      <vt:lpstr>Indian Agriculture -Macro Dimensions</vt:lpstr>
      <vt:lpstr>Challenges </vt:lpstr>
      <vt:lpstr>Challenges </vt:lpstr>
      <vt:lpstr>Challenges</vt:lpstr>
      <vt:lpstr>Opportunities</vt:lpstr>
      <vt:lpstr>Opportunities</vt:lpstr>
      <vt:lpstr> Focus Areas for Policy</vt:lpstr>
      <vt:lpstr>Focus Areas for Policy</vt:lpstr>
      <vt:lpstr>Focus areas for  Policy </vt:lpstr>
      <vt:lpstr>Vertical Farming</vt:lpstr>
      <vt:lpstr>Focus areas for  Policy </vt:lpstr>
      <vt:lpstr>              Conclusions 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Agriculture Challenges</dc:title>
  <dc:creator>Bollempalli Gangaiah</dc:creator>
  <cp:lastModifiedBy>Sony</cp:lastModifiedBy>
  <cp:revision>80</cp:revision>
  <dcterms:created xsi:type="dcterms:W3CDTF">2006-08-16T00:00:00Z</dcterms:created>
  <dcterms:modified xsi:type="dcterms:W3CDTF">2014-10-27T03:09:56Z</dcterms:modified>
</cp:coreProperties>
</file>