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5" r:id="rId2"/>
    <p:sldMasterId id="2147483660" r:id="rId3"/>
  </p:sldMasterIdLst>
  <p:notesMasterIdLst>
    <p:notesMasterId r:id="rId21"/>
  </p:notesMasterIdLst>
  <p:handoutMasterIdLst>
    <p:handoutMasterId r:id="rId22"/>
  </p:handoutMasterIdLst>
  <p:sldIdLst>
    <p:sldId id="333" r:id="rId4"/>
    <p:sldId id="321" r:id="rId5"/>
    <p:sldId id="273" r:id="rId6"/>
    <p:sldId id="334" r:id="rId7"/>
    <p:sldId id="327" r:id="rId8"/>
    <p:sldId id="281" r:id="rId9"/>
    <p:sldId id="286" r:id="rId10"/>
    <p:sldId id="341" r:id="rId11"/>
    <p:sldId id="342" r:id="rId12"/>
    <p:sldId id="339" r:id="rId13"/>
    <p:sldId id="335" r:id="rId14"/>
    <p:sldId id="336" r:id="rId15"/>
    <p:sldId id="337" r:id="rId16"/>
    <p:sldId id="338" r:id="rId17"/>
    <p:sldId id="290" r:id="rId18"/>
    <p:sldId id="289" r:id="rId19"/>
    <p:sldId id="32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Bate" initials="BB"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6CA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48" autoAdjust="0"/>
    <p:restoredTop sz="94699" autoAdjust="0"/>
  </p:normalViewPr>
  <p:slideViewPr>
    <p:cSldViewPr>
      <p:cViewPr>
        <p:scale>
          <a:sx n="60" d="100"/>
          <a:sy n="60" d="100"/>
        </p:scale>
        <p:origin x="-1536"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387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FC7516B-56DA-4202-8A5E-140F81B32170}" type="datetimeFigureOut">
              <a:rPr lang="en-US" smtClean="0"/>
              <a:pPr/>
              <a:t>7/26/2016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D01D9C-3A8B-4ADC-97C9-E0647F1C4B89}" type="slidenum">
              <a:rPr lang="en-US" smtClean="0"/>
              <a:pPr/>
              <a:t>‹#›</a:t>
            </a:fld>
            <a:endParaRPr lang="en-US"/>
          </a:p>
        </p:txBody>
      </p:sp>
    </p:spTree>
    <p:extLst>
      <p:ext uri="{BB962C8B-B14F-4D97-AF65-F5344CB8AC3E}">
        <p14:creationId xmlns:p14="http://schemas.microsoft.com/office/powerpoint/2010/main" val="68760140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8D2B85-E008-4C60-9B45-6B2D3B720AEF}" type="datetimeFigureOut">
              <a:rPr lang="en-US" smtClean="0"/>
              <a:pPr/>
              <a:t>7/26/2016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8A6583-D3D4-4966-99C8-35C048401AFF}" type="slidenum">
              <a:rPr lang="en-US" smtClean="0"/>
              <a:pPr/>
              <a:t>‹#›</a:t>
            </a:fld>
            <a:endParaRPr lang="en-US"/>
          </a:p>
        </p:txBody>
      </p:sp>
    </p:spTree>
    <p:extLst>
      <p:ext uri="{BB962C8B-B14F-4D97-AF65-F5344CB8AC3E}">
        <p14:creationId xmlns:p14="http://schemas.microsoft.com/office/powerpoint/2010/main" val="422487805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F3535A-63CC-43F9-BEB0-3554653D386F}" type="slidenum">
              <a:rPr lang="en-US" altLang="en-US" smtClean="0"/>
              <a:pPr eaLnBrk="1" hangingPunct="1">
                <a:spcBef>
                  <a:spcPct val="0"/>
                </a:spcBef>
              </a:pPr>
              <a:t>5</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Calibri" charset="0"/>
            </a:endParaRP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MS PGothic" charset="0"/>
                <a:cs typeface="MS PGothic" charset="0"/>
              </a:defRPr>
            </a:lvl1pPr>
            <a:lvl2pPr marL="742950" indent="-285750" eaLnBrk="0" hangingPunct="0">
              <a:defRPr sz="2400">
                <a:solidFill>
                  <a:schemeClr val="tx1"/>
                </a:solidFill>
                <a:latin typeface="Lucida Sans" charset="0"/>
                <a:ea typeface="MS PGothic" charset="0"/>
                <a:cs typeface="MS PGothic" charset="0"/>
              </a:defRPr>
            </a:lvl2pPr>
            <a:lvl3pPr marL="1143000" indent="-228600" eaLnBrk="0" hangingPunct="0">
              <a:defRPr sz="2400">
                <a:solidFill>
                  <a:schemeClr val="tx1"/>
                </a:solidFill>
                <a:latin typeface="Lucida Sans" charset="0"/>
                <a:ea typeface="MS PGothic" charset="0"/>
                <a:cs typeface="MS PGothic" charset="0"/>
              </a:defRPr>
            </a:lvl3pPr>
            <a:lvl4pPr marL="1600200" indent="-228600" eaLnBrk="0" hangingPunct="0">
              <a:defRPr sz="2400">
                <a:solidFill>
                  <a:schemeClr val="tx1"/>
                </a:solidFill>
                <a:latin typeface="Lucida Sans" charset="0"/>
                <a:ea typeface="MS PGothic" charset="0"/>
                <a:cs typeface="MS PGothic" charset="0"/>
              </a:defRPr>
            </a:lvl4pPr>
            <a:lvl5pPr marL="2057400" indent="-228600" eaLnBrk="0" hangingPunct="0">
              <a:defRPr sz="2400">
                <a:solidFill>
                  <a:schemeClr val="tx1"/>
                </a:solidFill>
                <a:latin typeface="Lucida San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Lucida San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Lucida San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Lucida San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Lucida Sans" charset="0"/>
                <a:ea typeface="MS PGothic" charset="0"/>
                <a:cs typeface="MS PGothic" charset="0"/>
              </a:defRPr>
            </a:lvl9pPr>
          </a:lstStyle>
          <a:p>
            <a:pPr eaLnBrk="1" hangingPunct="1"/>
            <a:fld id="{774068D2-A099-4345-A01D-6EC797C0F7F2}" type="slidenum">
              <a:rPr lang="ar-JO" sz="1200">
                <a:latin typeface="Calibri" charset="0"/>
                <a:cs typeface="Arial" charset="0"/>
              </a:rPr>
              <a:pPr eaLnBrk="1" hangingPunct="1"/>
              <a:t>15</a:t>
            </a:fld>
            <a:endParaRPr lang="ar-JO" sz="1200">
              <a:latin typeface="Calibri"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file:///O:\WRRC%20Branding%20&amp;%20Templates\Powerpoint%20Template_WRRC_Oct2012\2012InnovationDay%20Sharon%20Megdal%20MP4.m4v" TargetMode="External"/><Relationship Id="rId1" Type="http://schemas.microsoft.com/office/2007/relationships/media" Target="file:///O:\WRRC%20Branding%20&amp;%20Templates\Powerpoint%20Template_WRRC_Oct2012\2012InnovationDay%20Sharon%20Megdal%20MP4.m4v" TargetMode="Externa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file:///O:\WRRC%20Branding%20&amp;%20Templates\Powerpoint%20Template_WRRC_Oct2012\2012InnovationDay%20Sharon%20Megdal%20MP4.m4v" TargetMode="External"/><Relationship Id="rId1" Type="http://schemas.microsoft.com/office/2007/relationships/media" Target="file:///O:\WRRC%20Branding%20&amp;%20Templates\Powerpoint%20Template_WRRC_Oct2012\2012InnovationDay%20Sharon%20Megdal%20MP4.m4v" TargetMode="Externa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file:///O:\WRRC%20Branding%20&amp;%20Templates\Powerpoint%20Template_WRRC_Oct2012\2012InnovationDay%20Sharon%20Megdal%20MP4.m4v" TargetMode="External"/><Relationship Id="rId1" Type="http://schemas.microsoft.com/office/2007/relationships/media" Target="file:///O:\WRRC%20Branding%20&amp;%20Templates\Powerpoint%20Template_WRRC_Oct2012\2012InnovationDay%20Sharon%20Megdal%20MP4.m4v" TargetMode="External"/><Relationship Id="rId4"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8001000" cy="1450975"/>
          </a:xfrm>
        </p:spPr>
        <p:txBody>
          <a:bodyPr/>
          <a:lstStyle>
            <a:lvl1pPr>
              <a:lnSpc>
                <a:spcPts val="3600"/>
              </a:lnSpc>
              <a:defRPr sz="3600">
                <a:latin typeface="Arial Black"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lang="en-US" dirty="0">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0" name="Date Placeholder 9"/>
          <p:cNvSpPr>
            <a:spLocks noGrp="1"/>
          </p:cNvSpPr>
          <p:nvPr>
            <p:ph type="dt" sz="half" idx="10"/>
          </p:nvPr>
        </p:nvSpPr>
        <p:spPr/>
        <p:txBody>
          <a:bodyPr/>
          <a:lstStyle/>
          <a:p>
            <a:fld id="{4B5B0DCF-64D0-4FBD-BAD9-39FA525BB663}" type="datetime1">
              <a:rPr lang="en-US" smtClean="0"/>
              <a:pPr/>
              <a:t>7/26/2016</a:t>
            </a:fld>
            <a:endParaRPr lang="en-US"/>
          </a:p>
        </p:txBody>
      </p:sp>
      <p:sp>
        <p:nvSpPr>
          <p:cNvPr id="11" name="Footer Placeholder 10"/>
          <p:cNvSpPr>
            <a:spLocks noGrp="1"/>
          </p:cNvSpPr>
          <p:nvPr>
            <p:ph type="ftr" sz="quarter" idx="11"/>
          </p:nvPr>
        </p:nvSpPr>
        <p:spPr/>
        <p:txBody>
          <a:bodyPr/>
          <a:lstStyle/>
          <a:p>
            <a:endParaRPr lang="en-US" dirty="0"/>
          </a:p>
        </p:txBody>
      </p:sp>
      <p:sp>
        <p:nvSpPr>
          <p:cNvPr id="9" name="TextBox 8"/>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chemeClr val="tx2">
                    <a:lumMod val="75000"/>
                  </a:schemeClr>
                </a:solidFill>
                <a:latin typeface="Arial Black" pitchFamily="34" charset="0"/>
              </a:rPr>
              <a:t>wrrc.arizona.edu</a:t>
            </a:r>
            <a:endParaRPr lang="en-US" sz="1400" b="1" dirty="0">
              <a:solidFill>
                <a:schemeClr val="tx2">
                  <a:lumMod val="75000"/>
                </a:schemeClr>
              </a:solidFill>
              <a:latin typeface="Arial Black" pitchFamily="34" charset="0"/>
            </a:endParaRPr>
          </a:p>
        </p:txBody>
      </p:sp>
      <p:sp>
        <p:nvSpPr>
          <p:cNvPr id="14"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pPr/>
              <a:t>‹#›</a:t>
            </a:fld>
            <a:endParaRPr lang="en-US" dirty="0"/>
          </a:p>
        </p:txBody>
      </p:sp>
      <p:pic>
        <p:nvPicPr>
          <p:cNvPr id="16" name="Picture 15" descr="banner.png"/>
          <p:cNvPicPr>
            <a:picLocks noChangeAspect="1"/>
          </p:cNvPicPr>
          <p:nvPr userDrawn="1"/>
        </p:nvPicPr>
        <p:blipFill>
          <a:blip r:embed="rId2" cstate="print"/>
          <a:stretch>
            <a:fillRect/>
          </a:stretch>
        </p:blipFill>
        <p:spPr>
          <a:xfrm>
            <a:off x="117232" y="0"/>
            <a:ext cx="8924192" cy="2623712"/>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1"/>
            <a:ext cx="8229600" cy="480059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01FAFD46-DBA0-4439-B676-DB1ED66EBDC5}" type="datetime1">
              <a:rPr lang="en-US" smtClean="0"/>
              <a:pPr/>
              <a:t>7/26/2016</a:t>
            </a:fld>
            <a:endParaRPr lang="en-US"/>
          </a:p>
        </p:txBody>
      </p:sp>
      <p:sp>
        <p:nvSpPr>
          <p:cNvPr id="8" name="Footer Placeholder 7"/>
          <p:cNvSpPr>
            <a:spLocks noGrp="1"/>
          </p:cNvSpPr>
          <p:nvPr>
            <p:ph type="ftr" sz="quarter" idx="11"/>
          </p:nvPr>
        </p:nvSpPr>
        <p:spPr/>
        <p:txBody>
          <a:bodyPr/>
          <a:lstStyle/>
          <a:p>
            <a:endParaRPr lang="en-US"/>
          </a:p>
        </p:txBody>
      </p:sp>
      <p:sp>
        <p:nvSpPr>
          <p:cNvPr id="10" name="Title 9"/>
          <p:cNvSpPr>
            <a:spLocks noGrp="1"/>
          </p:cNvSpPr>
          <p:nvPr>
            <p:ph type="title"/>
          </p:nvPr>
        </p:nvSpPr>
        <p:spPr>
          <a:xfrm>
            <a:off x="457200" y="228600"/>
            <a:ext cx="8229600" cy="1143000"/>
          </a:xfrm>
        </p:spPr>
        <p:txBody>
          <a:bodyPr/>
          <a:lstStyle>
            <a:lvl1pPr>
              <a:lnSpc>
                <a:spcPts val="3600"/>
              </a:lnSpc>
              <a:defRPr sz="3600">
                <a:latin typeface="Arial Black" pitchFamily="34" charset="0"/>
                <a:cs typeface="Arial" pitchFamily="34" charset="0"/>
              </a:defRPr>
            </a:lvl1pPr>
          </a:lstStyle>
          <a:p>
            <a:r>
              <a:rPr lang="en-US" dirty="0" smtClean="0"/>
              <a:t>Click to edit Master title style</a:t>
            </a:r>
            <a:endParaRPr lang="en-US" dirty="0"/>
          </a:p>
        </p:txBody>
      </p:sp>
      <p:sp>
        <p:nvSpPr>
          <p:cNvPr id="9" name="TextBox 8"/>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chemeClr val="tx2">
                    <a:lumMod val="75000"/>
                  </a:schemeClr>
                </a:solidFill>
                <a:latin typeface="Arial Black" pitchFamily="34" charset="0"/>
              </a:rPr>
              <a:t>wrrc.arizona.edu</a:t>
            </a:r>
            <a:endParaRPr lang="en-US" sz="1400" b="1" dirty="0">
              <a:solidFill>
                <a:schemeClr val="tx2">
                  <a:lumMod val="75000"/>
                </a:schemeClr>
              </a:solidFill>
              <a:latin typeface="Arial Black" pitchFamily="34" charset="0"/>
            </a:endParaRPr>
          </a:p>
        </p:txBody>
      </p:sp>
      <p:sp>
        <p:nvSpPr>
          <p:cNvPr id="11"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D9AE83-03E2-4C41-B1C5-99BFF960D17F}" type="datetime1">
              <a:rPr lang="en-US" smtClean="0"/>
              <a:pPr/>
              <a:t>7/26/2016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TextBox 5"/>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chemeClr val="tx2">
                    <a:lumMod val="75000"/>
                  </a:schemeClr>
                </a:solidFill>
                <a:latin typeface="Arial Black" pitchFamily="34" charset="0"/>
              </a:rPr>
              <a:t>wrrc.arizona.edu</a:t>
            </a:r>
            <a:endParaRPr lang="en-US" sz="1400" b="1" dirty="0">
              <a:solidFill>
                <a:schemeClr val="tx2">
                  <a:lumMod val="75000"/>
                </a:schemeClr>
              </a:solidFill>
              <a:latin typeface="Arial Black" pitchFamily="34" charset="0"/>
            </a:endParaRPr>
          </a:p>
        </p:txBody>
      </p:sp>
      <p:pic>
        <p:nvPicPr>
          <p:cNvPr id="7" name="2012InnovationDay Sharon Megdal MP4.m4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838200"/>
            <a:ext cx="9146405" cy="5096933"/>
          </a:xfrm>
          <a:prstGeom prst="rect">
            <a:avLst/>
          </a:prstGeom>
        </p:spPr>
      </p:pic>
      <p:sp>
        <p:nvSpPr>
          <p:cNvPr id="9"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5F60E111-AB32-4C44-877E-FE096BEA4CCE}" type="slidenum">
              <a:rPr lang="en-US" smtClean="0"/>
              <a:pPr/>
              <a:t>‹#›</a:t>
            </a:fld>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atin typeface="Calibri" pitchFamily="34" charset="0"/>
                <a:ea typeface="ＭＳ Ｐゴシック" charset="-128"/>
                <a:cs typeface="+mn-cs"/>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cs typeface="MS PGothic" charset="0"/>
              </a:defRPr>
            </a:lvl1pPr>
          </a:lstStyle>
          <a:p>
            <a:fld id="{D69941F4-E7B4-BF45-902B-F8DA6589CF7D}" type="slidenum">
              <a:rPr lang="en-US"/>
              <a:pPr/>
              <a:t>‹#›</a:t>
            </a:fld>
            <a:endParaRPr lang="en-US"/>
          </a:p>
        </p:txBody>
      </p:sp>
    </p:spTree>
    <p:extLst>
      <p:ext uri="{BB962C8B-B14F-4D97-AF65-F5344CB8AC3E}">
        <p14:creationId xmlns:p14="http://schemas.microsoft.com/office/powerpoint/2010/main" val="54793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8001000" cy="1450975"/>
          </a:xfrm>
        </p:spPr>
        <p:txBody>
          <a:bodyPr/>
          <a:lstStyle>
            <a:lvl1pPr>
              <a:lnSpc>
                <a:spcPts val="3600"/>
              </a:lnSpc>
              <a:defRPr sz="3600">
                <a:latin typeface="Arial Black"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lang="en-US" dirty="0">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0" name="Date Placeholder 9"/>
          <p:cNvSpPr>
            <a:spLocks noGrp="1"/>
          </p:cNvSpPr>
          <p:nvPr>
            <p:ph type="dt" sz="half" idx="10"/>
          </p:nvPr>
        </p:nvSpPr>
        <p:spPr/>
        <p:txBody>
          <a:bodyPr/>
          <a:lstStyle/>
          <a:p>
            <a:fld id="{4B5B0DCF-64D0-4FBD-BAD9-39FA525BB663}" type="datetime1">
              <a:rPr lang="en-US" smtClean="0">
                <a:solidFill>
                  <a:prstClr val="black">
                    <a:tint val="75000"/>
                  </a:prstClr>
                </a:solidFill>
              </a:rPr>
              <a:pPr/>
              <a:t>7/26/2016</a:t>
            </a:fld>
            <a:endParaRPr lang="en-US">
              <a:solidFill>
                <a:prstClr val="black">
                  <a:tint val="75000"/>
                </a:prstClr>
              </a:solidFill>
            </a:endParaRPr>
          </a:p>
        </p:txBody>
      </p:sp>
      <p:sp>
        <p:nvSpPr>
          <p:cNvPr id="11" name="Footer Placeholder 10"/>
          <p:cNvSpPr>
            <a:spLocks noGrp="1"/>
          </p:cNvSpPr>
          <p:nvPr>
            <p:ph type="ftr" sz="quarter" idx="11"/>
          </p:nvPr>
        </p:nvSpPr>
        <p:spPr/>
        <p:txBody>
          <a:bodyPr/>
          <a:lstStyle/>
          <a:p>
            <a:endParaRPr lang="en-US" dirty="0">
              <a:solidFill>
                <a:prstClr val="black">
                  <a:tint val="75000"/>
                </a:prstClr>
              </a:solidFill>
            </a:endParaRPr>
          </a:p>
        </p:txBody>
      </p:sp>
      <p:sp>
        <p:nvSpPr>
          <p:cNvPr id="9" name="TextBox 8"/>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rgbClr val="1F497D">
                    <a:lumMod val="75000"/>
                  </a:srgbClr>
                </a:solidFill>
                <a:latin typeface="Arial Black" pitchFamily="34" charset="0"/>
              </a:rPr>
              <a:t>wrrc.arizona.edu</a:t>
            </a:r>
            <a:endParaRPr lang="en-US" sz="1400" b="1" dirty="0">
              <a:solidFill>
                <a:srgbClr val="1F497D">
                  <a:lumMod val="75000"/>
                </a:srgbClr>
              </a:solidFill>
              <a:latin typeface="Arial Black" pitchFamily="34" charset="0"/>
            </a:endParaRPr>
          </a:p>
        </p:txBody>
      </p:sp>
      <p:sp>
        <p:nvSpPr>
          <p:cNvPr id="14"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solidFill>
                  <a:srgbClr val="1F497D">
                    <a:lumMod val="75000"/>
                  </a:srgbClr>
                </a:solidFill>
              </a:rPr>
              <a:pPr/>
              <a:t>‹#›</a:t>
            </a:fld>
            <a:endParaRPr lang="en-US" dirty="0">
              <a:solidFill>
                <a:srgbClr val="1F497D">
                  <a:lumMod val="75000"/>
                </a:srgbClr>
              </a:solidFill>
            </a:endParaRPr>
          </a:p>
        </p:txBody>
      </p:sp>
      <p:pic>
        <p:nvPicPr>
          <p:cNvPr id="16" name="Picture 15" descr="banner.png"/>
          <p:cNvPicPr>
            <a:picLocks noChangeAspect="1"/>
          </p:cNvPicPr>
          <p:nvPr userDrawn="1"/>
        </p:nvPicPr>
        <p:blipFill>
          <a:blip r:embed="rId2" cstate="print"/>
          <a:stretch>
            <a:fillRect/>
          </a:stretch>
        </p:blipFill>
        <p:spPr>
          <a:xfrm>
            <a:off x="117232" y="0"/>
            <a:ext cx="8924192" cy="2623712"/>
          </a:xfrm>
          <a:prstGeom prst="rect">
            <a:avLst/>
          </a:prstGeom>
        </p:spPr>
      </p:pic>
    </p:spTree>
    <p:extLst>
      <p:ext uri="{BB962C8B-B14F-4D97-AF65-F5344CB8AC3E}">
        <p14:creationId xmlns:p14="http://schemas.microsoft.com/office/powerpoint/2010/main" val="35117344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1"/>
            <a:ext cx="8229600" cy="480059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01FAFD46-DBA0-4439-B676-DB1ED66EBDC5}" type="datetime1">
              <a:rPr lang="en-US" smtClean="0">
                <a:solidFill>
                  <a:prstClr val="black">
                    <a:tint val="75000"/>
                  </a:prstClr>
                </a:solidFill>
              </a:rPr>
              <a:pPr/>
              <a:t>7/26/2016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0" name="Title 9"/>
          <p:cNvSpPr>
            <a:spLocks noGrp="1"/>
          </p:cNvSpPr>
          <p:nvPr>
            <p:ph type="title"/>
          </p:nvPr>
        </p:nvSpPr>
        <p:spPr>
          <a:xfrm>
            <a:off x="457200" y="228600"/>
            <a:ext cx="8229600" cy="1143000"/>
          </a:xfrm>
        </p:spPr>
        <p:txBody>
          <a:bodyPr/>
          <a:lstStyle>
            <a:lvl1pPr>
              <a:lnSpc>
                <a:spcPts val="3600"/>
              </a:lnSpc>
              <a:defRPr sz="3600">
                <a:latin typeface="Arial Black" pitchFamily="34" charset="0"/>
                <a:cs typeface="Arial" pitchFamily="34" charset="0"/>
              </a:defRPr>
            </a:lvl1pPr>
          </a:lstStyle>
          <a:p>
            <a:r>
              <a:rPr lang="en-US" dirty="0" smtClean="0"/>
              <a:t>Click to edit Master title style</a:t>
            </a:r>
            <a:endParaRPr lang="en-US" dirty="0"/>
          </a:p>
        </p:txBody>
      </p:sp>
      <p:sp>
        <p:nvSpPr>
          <p:cNvPr id="9" name="TextBox 8"/>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rgbClr val="1F497D">
                    <a:lumMod val="75000"/>
                  </a:srgbClr>
                </a:solidFill>
                <a:latin typeface="Arial Black" pitchFamily="34" charset="0"/>
              </a:rPr>
              <a:t>wrrc.arizona.edu</a:t>
            </a:r>
            <a:endParaRPr lang="en-US" sz="1400" b="1" dirty="0">
              <a:solidFill>
                <a:srgbClr val="1F497D">
                  <a:lumMod val="75000"/>
                </a:srgbClr>
              </a:solidFill>
              <a:latin typeface="Arial Black" pitchFamily="34" charset="0"/>
            </a:endParaRPr>
          </a:p>
        </p:txBody>
      </p:sp>
      <p:sp>
        <p:nvSpPr>
          <p:cNvPr id="11"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solidFill>
                  <a:srgbClr val="1F497D">
                    <a:lumMod val="75000"/>
                  </a:srgbClr>
                </a:solidFill>
              </a:rPr>
              <a:pPr/>
              <a:t>‹#›</a:t>
            </a:fld>
            <a:endParaRPr lang="en-US" dirty="0">
              <a:solidFill>
                <a:srgbClr val="1F497D">
                  <a:lumMod val="75000"/>
                </a:srgbClr>
              </a:solidFill>
            </a:endParaRPr>
          </a:p>
        </p:txBody>
      </p:sp>
    </p:spTree>
    <p:extLst>
      <p:ext uri="{BB962C8B-B14F-4D97-AF65-F5344CB8AC3E}">
        <p14:creationId xmlns:p14="http://schemas.microsoft.com/office/powerpoint/2010/main" val="48108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D9AE83-03E2-4C41-B1C5-99BFF960D17F}" type="datetime1">
              <a:rPr lang="en-US" smtClean="0">
                <a:solidFill>
                  <a:prstClr val="black">
                    <a:tint val="75000"/>
                  </a:prstClr>
                </a:solidFill>
              </a:rPr>
              <a:pPr/>
              <a:t>7/26/2016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TextBox 5"/>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rgbClr val="1F497D">
                    <a:lumMod val="75000"/>
                  </a:srgbClr>
                </a:solidFill>
                <a:latin typeface="Arial Black" pitchFamily="34" charset="0"/>
              </a:rPr>
              <a:t>wrrc.arizona.edu</a:t>
            </a:r>
            <a:endParaRPr lang="en-US" sz="1400" b="1" dirty="0">
              <a:solidFill>
                <a:srgbClr val="1F497D">
                  <a:lumMod val="75000"/>
                </a:srgbClr>
              </a:solidFill>
              <a:latin typeface="Arial Black" pitchFamily="34" charset="0"/>
            </a:endParaRPr>
          </a:p>
        </p:txBody>
      </p:sp>
      <p:pic>
        <p:nvPicPr>
          <p:cNvPr id="7" name="2012InnovationDay Sharon Megdal MP4.m4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838200"/>
            <a:ext cx="9146405" cy="5096933"/>
          </a:xfrm>
          <a:prstGeom prst="rect">
            <a:avLst/>
          </a:prstGeom>
        </p:spPr>
      </p:pic>
      <p:sp>
        <p:nvSpPr>
          <p:cNvPr id="9"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5F60E111-AB32-4C44-877E-FE096BEA4CCE}" type="slidenum">
              <a:rPr lang="en-US" smtClean="0">
                <a:solidFill>
                  <a:srgbClr val="1F497D">
                    <a:lumMod val="75000"/>
                  </a:srgbClr>
                </a:solidFill>
              </a:rPr>
              <a:pPr/>
              <a:t>‹#›</a:t>
            </a:fld>
            <a:endParaRPr lang="en-US" dirty="0">
              <a:solidFill>
                <a:srgbClr val="1F497D">
                  <a:lumMod val="75000"/>
                </a:srgbClr>
              </a:solidFill>
            </a:endParaRPr>
          </a:p>
        </p:txBody>
      </p:sp>
    </p:spTree>
    <p:extLst>
      <p:ext uri="{BB962C8B-B14F-4D97-AF65-F5344CB8AC3E}">
        <p14:creationId xmlns:p14="http://schemas.microsoft.com/office/powerpoint/2010/main" val="42827271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atin typeface="Calibri" pitchFamily="34" charset="0"/>
                <a:ea typeface="ＭＳ Ｐゴシック" charset="-128"/>
                <a:cs typeface="+mn-cs"/>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cs typeface="MS PGothic" charset="0"/>
              </a:defRPr>
            </a:lvl1pPr>
          </a:lstStyle>
          <a:p>
            <a:fld id="{D69941F4-E7B4-BF45-902B-F8DA6589CF7D}" type="slidenum">
              <a:rPr lang="en-US">
                <a:solidFill>
                  <a:srgbClr val="1F497D">
                    <a:lumMod val="75000"/>
                  </a:srgbClr>
                </a:solidFill>
              </a:rPr>
              <a:pPr/>
              <a:t>‹#›</a:t>
            </a:fld>
            <a:endParaRPr lang="en-US">
              <a:solidFill>
                <a:srgbClr val="1F497D">
                  <a:lumMod val="75000"/>
                </a:srgbClr>
              </a:solidFill>
            </a:endParaRPr>
          </a:p>
        </p:txBody>
      </p:sp>
    </p:spTree>
    <p:extLst>
      <p:ext uri="{BB962C8B-B14F-4D97-AF65-F5344CB8AC3E}">
        <p14:creationId xmlns:p14="http://schemas.microsoft.com/office/powerpoint/2010/main" val="45539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8001000" cy="1450975"/>
          </a:xfrm>
        </p:spPr>
        <p:txBody>
          <a:bodyPr/>
          <a:lstStyle>
            <a:lvl1pPr>
              <a:lnSpc>
                <a:spcPts val="3600"/>
              </a:lnSpc>
              <a:defRPr sz="3600">
                <a:latin typeface="Arial Black"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lang="en-US" dirty="0">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0" name="Date Placeholder 9"/>
          <p:cNvSpPr>
            <a:spLocks noGrp="1"/>
          </p:cNvSpPr>
          <p:nvPr>
            <p:ph type="dt" sz="half" idx="10"/>
          </p:nvPr>
        </p:nvSpPr>
        <p:spPr/>
        <p:txBody>
          <a:bodyPr/>
          <a:lstStyle/>
          <a:p>
            <a:fld id="{4B5B0DCF-64D0-4FBD-BAD9-39FA525BB663}" type="datetime1">
              <a:rPr lang="en-US" smtClean="0">
                <a:solidFill>
                  <a:prstClr val="black">
                    <a:tint val="75000"/>
                  </a:prstClr>
                </a:solidFill>
              </a:rPr>
              <a:pPr/>
              <a:t>7/26/2016</a:t>
            </a:fld>
            <a:endParaRPr lang="en-US">
              <a:solidFill>
                <a:prstClr val="black">
                  <a:tint val="75000"/>
                </a:prstClr>
              </a:solidFill>
            </a:endParaRPr>
          </a:p>
        </p:txBody>
      </p:sp>
      <p:sp>
        <p:nvSpPr>
          <p:cNvPr id="11" name="Footer Placeholder 10"/>
          <p:cNvSpPr>
            <a:spLocks noGrp="1"/>
          </p:cNvSpPr>
          <p:nvPr>
            <p:ph type="ftr" sz="quarter" idx="11"/>
          </p:nvPr>
        </p:nvSpPr>
        <p:spPr/>
        <p:txBody>
          <a:bodyPr/>
          <a:lstStyle/>
          <a:p>
            <a:endParaRPr lang="en-US" dirty="0">
              <a:solidFill>
                <a:prstClr val="black">
                  <a:tint val="75000"/>
                </a:prstClr>
              </a:solidFill>
            </a:endParaRPr>
          </a:p>
        </p:txBody>
      </p:sp>
      <p:sp>
        <p:nvSpPr>
          <p:cNvPr id="9" name="TextBox 8"/>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rgbClr val="1F497D">
                    <a:lumMod val="75000"/>
                  </a:srgbClr>
                </a:solidFill>
                <a:latin typeface="Arial Black" pitchFamily="34" charset="0"/>
              </a:rPr>
              <a:t>wrrc.arizona.edu</a:t>
            </a:r>
            <a:endParaRPr lang="en-US" sz="1400" b="1" dirty="0">
              <a:solidFill>
                <a:srgbClr val="1F497D">
                  <a:lumMod val="75000"/>
                </a:srgbClr>
              </a:solidFill>
              <a:latin typeface="Arial Black" pitchFamily="34" charset="0"/>
            </a:endParaRPr>
          </a:p>
        </p:txBody>
      </p:sp>
      <p:sp>
        <p:nvSpPr>
          <p:cNvPr id="14"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solidFill>
                  <a:srgbClr val="1F497D">
                    <a:lumMod val="75000"/>
                  </a:srgbClr>
                </a:solidFill>
              </a:rPr>
              <a:pPr/>
              <a:t>‹#›</a:t>
            </a:fld>
            <a:endParaRPr lang="en-US" dirty="0">
              <a:solidFill>
                <a:srgbClr val="1F497D">
                  <a:lumMod val="75000"/>
                </a:srgbClr>
              </a:solidFill>
            </a:endParaRPr>
          </a:p>
        </p:txBody>
      </p:sp>
      <p:pic>
        <p:nvPicPr>
          <p:cNvPr id="16" name="Picture 15" descr="banner.png"/>
          <p:cNvPicPr>
            <a:picLocks noChangeAspect="1"/>
          </p:cNvPicPr>
          <p:nvPr userDrawn="1"/>
        </p:nvPicPr>
        <p:blipFill>
          <a:blip r:embed="rId2" cstate="print"/>
          <a:stretch>
            <a:fillRect/>
          </a:stretch>
        </p:blipFill>
        <p:spPr>
          <a:xfrm>
            <a:off x="117232" y="0"/>
            <a:ext cx="8924192" cy="2623712"/>
          </a:xfrm>
          <a:prstGeom prst="rect">
            <a:avLst/>
          </a:prstGeom>
        </p:spPr>
      </p:pic>
    </p:spTree>
    <p:extLst>
      <p:ext uri="{BB962C8B-B14F-4D97-AF65-F5344CB8AC3E}">
        <p14:creationId xmlns:p14="http://schemas.microsoft.com/office/powerpoint/2010/main" val="100170788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1"/>
            <a:ext cx="8229600" cy="480059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01FAFD46-DBA0-4439-B676-DB1ED66EBDC5}" type="datetime1">
              <a:rPr lang="en-US" smtClean="0">
                <a:solidFill>
                  <a:prstClr val="black">
                    <a:tint val="75000"/>
                  </a:prstClr>
                </a:solidFill>
              </a:rPr>
              <a:pPr/>
              <a:t>7/26/2016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0" name="Title 9"/>
          <p:cNvSpPr>
            <a:spLocks noGrp="1"/>
          </p:cNvSpPr>
          <p:nvPr>
            <p:ph type="title"/>
          </p:nvPr>
        </p:nvSpPr>
        <p:spPr>
          <a:xfrm>
            <a:off x="457200" y="228600"/>
            <a:ext cx="8229600" cy="1143000"/>
          </a:xfrm>
        </p:spPr>
        <p:txBody>
          <a:bodyPr/>
          <a:lstStyle>
            <a:lvl1pPr>
              <a:lnSpc>
                <a:spcPts val="3600"/>
              </a:lnSpc>
              <a:defRPr sz="3600">
                <a:latin typeface="Arial Black" pitchFamily="34" charset="0"/>
                <a:cs typeface="Arial" pitchFamily="34" charset="0"/>
              </a:defRPr>
            </a:lvl1pPr>
          </a:lstStyle>
          <a:p>
            <a:r>
              <a:rPr lang="en-US" dirty="0" smtClean="0"/>
              <a:t>Click to edit Master title style</a:t>
            </a:r>
            <a:endParaRPr lang="en-US" dirty="0"/>
          </a:p>
        </p:txBody>
      </p:sp>
      <p:sp>
        <p:nvSpPr>
          <p:cNvPr id="9" name="TextBox 8"/>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rgbClr val="1F497D">
                    <a:lumMod val="75000"/>
                  </a:srgbClr>
                </a:solidFill>
                <a:latin typeface="Arial Black" pitchFamily="34" charset="0"/>
              </a:rPr>
              <a:t>wrrc.arizona.edu</a:t>
            </a:r>
            <a:endParaRPr lang="en-US" sz="1400" b="1" dirty="0">
              <a:solidFill>
                <a:srgbClr val="1F497D">
                  <a:lumMod val="75000"/>
                </a:srgbClr>
              </a:solidFill>
              <a:latin typeface="Arial Black" pitchFamily="34" charset="0"/>
            </a:endParaRPr>
          </a:p>
        </p:txBody>
      </p:sp>
      <p:sp>
        <p:nvSpPr>
          <p:cNvPr id="11"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solidFill>
                  <a:srgbClr val="1F497D">
                    <a:lumMod val="75000"/>
                  </a:srgbClr>
                </a:solidFill>
              </a:rPr>
              <a:pPr/>
              <a:t>‹#›</a:t>
            </a:fld>
            <a:endParaRPr lang="en-US" dirty="0">
              <a:solidFill>
                <a:srgbClr val="1F497D">
                  <a:lumMod val="75000"/>
                </a:srgbClr>
              </a:solidFill>
            </a:endParaRPr>
          </a:p>
        </p:txBody>
      </p:sp>
    </p:spTree>
    <p:extLst>
      <p:ext uri="{BB962C8B-B14F-4D97-AF65-F5344CB8AC3E}">
        <p14:creationId xmlns:p14="http://schemas.microsoft.com/office/powerpoint/2010/main" val="260215719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CD9AE83-03E2-4C41-B1C5-99BFF960D17F}" type="datetime1">
              <a:rPr lang="en-US" smtClean="0">
                <a:solidFill>
                  <a:prstClr val="black">
                    <a:tint val="75000"/>
                  </a:prstClr>
                </a:solidFill>
              </a:rPr>
              <a:pPr/>
              <a:t>7/26/2016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TextBox 5"/>
          <p:cNvSpPr txBox="1"/>
          <p:nvPr userDrawn="1"/>
        </p:nvSpPr>
        <p:spPr>
          <a:xfrm>
            <a:off x="3124200" y="6400800"/>
            <a:ext cx="2895600" cy="307777"/>
          </a:xfrm>
          <a:prstGeom prst="rect">
            <a:avLst/>
          </a:prstGeom>
          <a:noFill/>
        </p:spPr>
        <p:txBody>
          <a:bodyPr wrap="square" rtlCol="0">
            <a:spAutoFit/>
          </a:bodyPr>
          <a:lstStyle/>
          <a:p>
            <a:pPr algn="ctr"/>
            <a:r>
              <a:rPr lang="en-US" sz="1400" b="1" dirty="0" smtClean="0">
                <a:solidFill>
                  <a:srgbClr val="1F497D">
                    <a:lumMod val="75000"/>
                  </a:srgbClr>
                </a:solidFill>
                <a:latin typeface="Arial Black" pitchFamily="34" charset="0"/>
              </a:rPr>
              <a:t>wrrc.arizona.edu</a:t>
            </a:r>
            <a:endParaRPr lang="en-US" sz="1400" b="1" dirty="0">
              <a:solidFill>
                <a:srgbClr val="1F497D">
                  <a:lumMod val="75000"/>
                </a:srgbClr>
              </a:solidFill>
              <a:latin typeface="Arial Black" pitchFamily="34" charset="0"/>
            </a:endParaRPr>
          </a:p>
        </p:txBody>
      </p:sp>
      <p:pic>
        <p:nvPicPr>
          <p:cNvPr id="7" name="2012InnovationDay Sharon Megdal MP4.m4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838200"/>
            <a:ext cx="9146405" cy="5096933"/>
          </a:xfrm>
          <a:prstGeom prst="rect">
            <a:avLst/>
          </a:prstGeom>
        </p:spPr>
      </p:pic>
      <p:sp>
        <p:nvSpPr>
          <p:cNvPr id="9"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5F60E111-AB32-4C44-877E-FE096BEA4CCE}" type="slidenum">
              <a:rPr lang="en-US" smtClean="0">
                <a:solidFill>
                  <a:srgbClr val="1F497D">
                    <a:lumMod val="75000"/>
                  </a:srgbClr>
                </a:solidFill>
              </a:rPr>
              <a:pPr/>
              <a:t>‹#›</a:t>
            </a:fld>
            <a:endParaRPr lang="en-US" dirty="0">
              <a:solidFill>
                <a:srgbClr val="1F497D">
                  <a:lumMod val="75000"/>
                </a:srgbClr>
              </a:solidFill>
            </a:endParaRPr>
          </a:p>
        </p:txBody>
      </p:sp>
    </p:spTree>
    <p:extLst>
      <p:ext uri="{BB962C8B-B14F-4D97-AF65-F5344CB8AC3E}">
        <p14:creationId xmlns:p14="http://schemas.microsoft.com/office/powerpoint/2010/main" val="10220394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atin typeface="Calibri" pitchFamily="34" charset="0"/>
                <a:ea typeface="ＭＳ Ｐゴシック" charset="-128"/>
                <a:cs typeface="+mn-cs"/>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cs typeface="MS PGothic" charset="0"/>
              </a:defRPr>
            </a:lvl1pPr>
          </a:lstStyle>
          <a:p>
            <a:fld id="{D69941F4-E7B4-BF45-902B-F8DA6589CF7D}" type="slidenum">
              <a:rPr lang="en-US">
                <a:solidFill>
                  <a:srgbClr val="1F497D">
                    <a:lumMod val="75000"/>
                  </a:srgbClr>
                </a:solidFill>
              </a:rPr>
              <a:pPr/>
              <a:t>‹#›</a:t>
            </a:fld>
            <a:endParaRPr lang="en-US">
              <a:solidFill>
                <a:srgbClr val="1F497D">
                  <a:lumMod val="75000"/>
                </a:srgbClr>
              </a:solidFill>
            </a:endParaRPr>
          </a:p>
        </p:txBody>
      </p:sp>
    </p:spTree>
    <p:extLst>
      <p:ext uri="{BB962C8B-B14F-4D97-AF65-F5344CB8AC3E}">
        <p14:creationId xmlns:p14="http://schemas.microsoft.com/office/powerpoint/2010/main" val="30688369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6CAB9"/>
            </a:gs>
            <a:gs pos="50000">
              <a:schemeClr val="bg1"/>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pic>
        <p:nvPicPr>
          <p:cNvPr id="7" name="Picture 6" descr="banner2.png"/>
          <p:cNvPicPr>
            <a:picLocks noChangeAspect="1"/>
          </p:cNvPicPr>
          <p:nvPr userDrawn="1"/>
        </p:nvPicPr>
        <p:blipFill>
          <a:blip r:embed="rId6" cstate="print"/>
          <a:stretch>
            <a:fillRect/>
          </a:stretch>
        </p:blipFill>
        <p:spPr>
          <a:xfrm>
            <a:off x="0" y="0"/>
            <a:ext cx="9144000" cy="2690591"/>
          </a:xfrm>
          <a:prstGeom prst="rect">
            <a:avLst/>
          </a:prstGeom>
        </p:spPr>
      </p:pic>
      <p:sp>
        <p:nvSpPr>
          <p:cNvPr id="2" name="Title Placeholder 1"/>
          <p:cNvSpPr>
            <a:spLocks noGrp="1"/>
          </p:cNvSpPr>
          <p:nvPr>
            <p:ph type="title"/>
          </p:nvPr>
        </p:nvSpPr>
        <p:spPr>
          <a:xfrm>
            <a:off x="457200" y="350837"/>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22437"/>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5219A-08DE-4F04-AFA1-07C27E8BF775}" type="datetime1">
              <a:rPr lang="en-US" smtClean="0"/>
              <a:pPr/>
              <a:t>7/26/2016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timing>
    <p:tnLst>
      <p:par>
        <p:cTn id="1" dur="indefinite" restart="never" nodeType="tmRoot"/>
      </p:par>
    </p:tnLst>
  </p:timing>
  <p:hf hdr="0" ftr="0" dt="0"/>
  <p:txStyles>
    <p:titleStyle>
      <a:lvl1pPr algn="ctr" defTabSz="914400" rtl="0" eaLnBrk="1" latinLnBrk="0" hangingPunct="1">
        <a:lnSpc>
          <a:spcPts val="3600"/>
        </a:lnSpc>
        <a:spcBef>
          <a:spcPct val="0"/>
        </a:spcBef>
        <a:buNone/>
        <a:defRPr lang="en-US" sz="3600" b="1" kern="1200" baseline="0" dirty="0">
          <a:solidFill>
            <a:schemeClr val="tx2">
              <a:lumMod val="75000"/>
            </a:schemeClr>
          </a:solidFill>
          <a:latin typeface="Arial Black" pitchFamily="34" charset="0"/>
          <a:ea typeface="+mj-ea"/>
          <a:cs typeface="Calibri" pitchFamily="34" charset="0"/>
        </a:defRPr>
      </a:lvl1pPr>
    </p:titleStyle>
    <p:bodyStyle>
      <a:lvl1pPr marL="342900" indent="-342900" algn="l" defTabSz="914400" rtl="0" eaLnBrk="1" latinLnBrk="0" hangingPunct="1">
        <a:spcBef>
          <a:spcPct val="20000"/>
        </a:spcBef>
        <a:buClr>
          <a:schemeClr val="tx2">
            <a:lumMod val="75000"/>
          </a:schemeClr>
        </a:buClr>
        <a:buFont typeface="Arial" pitchFamily="34" charset="0"/>
        <a:buChar char="•"/>
        <a:defRPr sz="2800" kern="1200">
          <a:solidFill>
            <a:schemeClr val="tx2">
              <a:lumMod val="75000"/>
            </a:schemeClr>
          </a:solidFill>
          <a:latin typeface="Arial" pitchFamily="34" charset="0"/>
          <a:ea typeface="+mn-ea"/>
          <a:cs typeface="Arial" pitchFamily="34" charset="0"/>
        </a:defRPr>
      </a:lvl1pPr>
      <a:lvl2pPr marL="742950" indent="-285750" algn="l" defTabSz="914400" rtl="0" eaLnBrk="1" latinLnBrk="0" hangingPunct="1">
        <a:spcBef>
          <a:spcPct val="20000"/>
        </a:spcBef>
        <a:buClr>
          <a:schemeClr val="tx2">
            <a:lumMod val="75000"/>
          </a:schemeClr>
        </a:buClr>
        <a:buFont typeface="Arial" pitchFamily="34" charset="0"/>
        <a:buChar char="–"/>
        <a:defRPr sz="2400" kern="1200">
          <a:solidFill>
            <a:schemeClr val="tx2">
              <a:lumMod val="75000"/>
            </a:schemeClr>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tx2">
            <a:lumMod val="75000"/>
          </a:schemeClr>
        </a:buClr>
        <a:buFont typeface="Arial" pitchFamily="34" charset="0"/>
        <a:buChar char="•"/>
        <a:defRPr sz="2000" kern="1200">
          <a:solidFill>
            <a:schemeClr val="tx2">
              <a:lumMod val="7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tx2">
            <a:lumMod val="75000"/>
          </a:schemeClr>
        </a:buClr>
        <a:buFont typeface="Arial" pitchFamily="34" charset="0"/>
        <a:buChar char="–"/>
        <a:defRPr sz="1600" kern="1200">
          <a:solidFill>
            <a:schemeClr val="tx2">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tx2">
            <a:lumMod val="75000"/>
          </a:schemeClr>
        </a:buClr>
        <a:buFont typeface="Arial" pitchFamily="34" charset="0"/>
        <a:buChar char="»"/>
        <a:defRPr sz="1600" kern="1200">
          <a:solidFill>
            <a:schemeClr val="tx2">
              <a:lumMod val="7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6CAB9"/>
            </a:gs>
            <a:gs pos="50000">
              <a:schemeClr val="bg1"/>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pic>
        <p:nvPicPr>
          <p:cNvPr id="7" name="Picture 6" descr="banner2.png"/>
          <p:cNvPicPr>
            <a:picLocks noChangeAspect="1"/>
          </p:cNvPicPr>
          <p:nvPr/>
        </p:nvPicPr>
        <p:blipFill>
          <a:blip r:embed="rId6" cstate="print"/>
          <a:stretch>
            <a:fillRect/>
          </a:stretch>
        </p:blipFill>
        <p:spPr>
          <a:xfrm>
            <a:off x="0" y="0"/>
            <a:ext cx="9144000" cy="2690591"/>
          </a:xfrm>
          <a:prstGeom prst="rect">
            <a:avLst/>
          </a:prstGeom>
        </p:spPr>
      </p:pic>
      <p:sp>
        <p:nvSpPr>
          <p:cNvPr id="2" name="Title Placeholder 1"/>
          <p:cNvSpPr>
            <a:spLocks noGrp="1"/>
          </p:cNvSpPr>
          <p:nvPr>
            <p:ph type="title"/>
          </p:nvPr>
        </p:nvSpPr>
        <p:spPr>
          <a:xfrm>
            <a:off x="457200" y="350837"/>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22437"/>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5219A-08DE-4F04-AFA1-07C27E8BF775}" type="datetime1">
              <a:rPr lang="en-US" smtClean="0">
                <a:solidFill>
                  <a:prstClr val="black">
                    <a:tint val="75000"/>
                  </a:prstClr>
                </a:solidFill>
              </a:rPr>
              <a:pPr/>
              <a:t>7/26/2016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solidFill>
                  <a:srgbClr val="1F497D">
                    <a:lumMod val="75000"/>
                  </a:srgbClr>
                </a:solidFill>
              </a:rPr>
              <a:pPr/>
              <a:t>‹#›</a:t>
            </a:fld>
            <a:endParaRPr lang="en-US" dirty="0">
              <a:solidFill>
                <a:srgbClr val="1F497D">
                  <a:lumMod val="75000"/>
                </a:srgbClr>
              </a:solidFill>
            </a:endParaRPr>
          </a:p>
        </p:txBody>
      </p:sp>
    </p:spTree>
    <p:extLst>
      <p:ext uri="{BB962C8B-B14F-4D97-AF65-F5344CB8AC3E}">
        <p14:creationId xmlns:p14="http://schemas.microsoft.com/office/powerpoint/2010/main" val="3479505367"/>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timing>
    <p:tnLst>
      <p:par>
        <p:cTn id="1" dur="indefinite" restart="never" nodeType="tmRoot"/>
      </p:par>
    </p:tnLst>
  </p:timing>
  <p:hf hdr="0" ftr="0" dt="0"/>
  <p:txStyles>
    <p:titleStyle>
      <a:lvl1pPr algn="ctr" defTabSz="914400" rtl="0" eaLnBrk="1" latinLnBrk="0" hangingPunct="1">
        <a:lnSpc>
          <a:spcPts val="3600"/>
        </a:lnSpc>
        <a:spcBef>
          <a:spcPct val="0"/>
        </a:spcBef>
        <a:buNone/>
        <a:defRPr lang="en-US" sz="3600" b="1" kern="1200" baseline="0" dirty="0">
          <a:solidFill>
            <a:schemeClr val="tx2">
              <a:lumMod val="75000"/>
            </a:schemeClr>
          </a:solidFill>
          <a:latin typeface="Arial Black" pitchFamily="34" charset="0"/>
          <a:ea typeface="+mj-ea"/>
          <a:cs typeface="Calibri" pitchFamily="34" charset="0"/>
        </a:defRPr>
      </a:lvl1pPr>
    </p:titleStyle>
    <p:bodyStyle>
      <a:lvl1pPr marL="342900" indent="-342900" algn="l" defTabSz="914400" rtl="0" eaLnBrk="1" latinLnBrk="0" hangingPunct="1">
        <a:spcBef>
          <a:spcPct val="20000"/>
        </a:spcBef>
        <a:buClr>
          <a:schemeClr val="tx2">
            <a:lumMod val="75000"/>
          </a:schemeClr>
        </a:buClr>
        <a:buFont typeface="Arial" pitchFamily="34" charset="0"/>
        <a:buChar char="•"/>
        <a:defRPr sz="2800" kern="1200">
          <a:solidFill>
            <a:schemeClr val="tx2">
              <a:lumMod val="75000"/>
            </a:schemeClr>
          </a:solidFill>
          <a:latin typeface="Arial" pitchFamily="34" charset="0"/>
          <a:ea typeface="+mn-ea"/>
          <a:cs typeface="Arial" pitchFamily="34" charset="0"/>
        </a:defRPr>
      </a:lvl1pPr>
      <a:lvl2pPr marL="742950" indent="-285750" algn="l" defTabSz="914400" rtl="0" eaLnBrk="1" latinLnBrk="0" hangingPunct="1">
        <a:spcBef>
          <a:spcPct val="20000"/>
        </a:spcBef>
        <a:buClr>
          <a:schemeClr val="tx2">
            <a:lumMod val="75000"/>
          </a:schemeClr>
        </a:buClr>
        <a:buFont typeface="Arial" pitchFamily="34" charset="0"/>
        <a:buChar char="–"/>
        <a:defRPr sz="2400" kern="1200">
          <a:solidFill>
            <a:schemeClr val="tx2">
              <a:lumMod val="75000"/>
            </a:schemeClr>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tx2">
            <a:lumMod val="75000"/>
          </a:schemeClr>
        </a:buClr>
        <a:buFont typeface="Arial" pitchFamily="34" charset="0"/>
        <a:buChar char="•"/>
        <a:defRPr sz="2000" kern="1200">
          <a:solidFill>
            <a:schemeClr val="tx2">
              <a:lumMod val="7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tx2">
            <a:lumMod val="75000"/>
          </a:schemeClr>
        </a:buClr>
        <a:buFont typeface="Arial" pitchFamily="34" charset="0"/>
        <a:buChar char="–"/>
        <a:defRPr sz="1600" kern="1200">
          <a:solidFill>
            <a:schemeClr val="tx2">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tx2">
            <a:lumMod val="75000"/>
          </a:schemeClr>
        </a:buClr>
        <a:buFont typeface="Arial" pitchFamily="34" charset="0"/>
        <a:buChar char="»"/>
        <a:defRPr sz="1600" kern="1200">
          <a:solidFill>
            <a:schemeClr val="tx2">
              <a:lumMod val="7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6CAB9"/>
            </a:gs>
            <a:gs pos="50000">
              <a:schemeClr val="bg1"/>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pic>
        <p:nvPicPr>
          <p:cNvPr id="7" name="Picture 6" descr="banner2.png"/>
          <p:cNvPicPr>
            <a:picLocks noChangeAspect="1"/>
          </p:cNvPicPr>
          <p:nvPr/>
        </p:nvPicPr>
        <p:blipFill>
          <a:blip r:embed="rId6" cstate="print"/>
          <a:stretch>
            <a:fillRect/>
          </a:stretch>
        </p:blipFill>
        <p:spPr>
          <a:xfrm>
            <a:off x="0" y="0"/>
            <a:ext cx="9144000" cy="2690591"/>
          </a:xfrm>
          <a:prstGeom prst="rect">
            <a:avLst/>
          </a:prstGeom>
        </p:spPr>
      </p:pic>
      <p:sp>
        <p:nvSpPr>
          <p:cNvPr id="2" name="Title Placeholder 1"/>
          <p:cNvSpPr>
            <a:spLocks noGrp="1"/>
          </p:cNvSpPr>
          <p:nvPr>
            <p:ph type="title"/>
          </p:nvPr>
        </p:nvSpPr>
        <p:spPr>
          <a:xfrm>
            <a:off x="457200" y="350837"/>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22437"/>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5219A-08DE-4F04-AFA1-07C27E8BF775}" type="datetime1">
              <a:rPr lang="en-US" smtClean="0">
                <a:solidFill>
                  <a:prstClr val="black">
                    <a:tint val="75000"/>
                  </a:prstClr>
                </a:solidFill>
              </a:rPr>
              <a:pPr/>
              <a:t>7/26/2016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6553200" y="6382726"/>
            <a:ext cx="2133600" cy="365125"/>
          </a:xfrm>
          <a:prstGeom prst="rect">
            <a:avLst/>
          </a:prstGeom>
        </p:spPr>
        <p:txBody>
          <a:bodyPr vert="horz" lIns="91440" tIns="45720" rIns="91440" bIns="45720" rtlCol="0" anchor="ctr"/>
          <a:lstStyle>
            <a:lvl1pPr algn="r">
              <a:defRPr sz="1200" b="1">
                <a:solidFill>
                  <a:schemeClr val="tx2">
                    <a:lumMod val="75000"/>
                  </a:schemeClr>
                </a:solidFill>
                <a:latin typeface="Arial Black" pitchFamily="34" charset="0"/>
              </a:defRPr>
            </a:lvl1pPr>
          </a:lstStyle>
          <a:p>
            <a:fld id="{AD4419E4-8D09-4F4A-8A8E-E761FEAC7965}" type="slidenum">
              <a:rPr lang="en-US" smtClean="0">
                <a:solidFill>
                  <a:srgbClr val="1F497D">
                    <a:lumMod val="75000"/>
                  </a:srgbClr>
                </a:solidFill>
              </a:rPr>
              <a:pPr/>
              <a:t>‹#›</a:t>
            </a:fld>
            <a:endParaRPr lang="en-US" dirty="0">
              <a:solidFill>
                <a:srgbClr val="1F497D">
                  <a:lumMod val="75000"/>
                </a:srgbClr>
              </a:solidFill>
            </a:endParaRPr>
          </a:p>
        </p:txBody>
      </p:sp>
    </p:spTree>
    <p:extLst>
      <p:ext uri="{BB962C8B-B14F-4D97-AF65-F5344CB8AC3E}">
        <p14:creationId xmlns:p14="http://schemas.microsoft.com/office/powerpoint/2010/main" val="2695062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iming>
    <p:tnLst>
      <p:par>
        <p:cTn id="1" dur="indefinite" restart="never" nodeType="tmRoot"/>
      </p:par>
    </p:tnLst>
  </p:timing>
  <p:hf hdr="0" ftr="0" dt="0"/>
  <p:txStyles>
    <p:titleStyle>
      <a:lvl1pPr algn="ctr" defTabSz="914400" rtl="0" eaLnBrk="1" latinLnBrk="0" hangingPunct="1">
        <a:lnSpc>
          <a:spcPts val="3600"/>
        </a:lnSpc>
        <a:spcBef>
          <a:spcPct val="0"/>
        </a:spcBef>
        <a:buNone/>
        <a:defRPr lang="en-US" sz="3600" b="1" kern="1200" baseline="0" dirty="0">
          <a:solidFill>
            <a:schemeClr val="tx2">
              <a:lumMod val="75000"/>
            </a:schemeClr>
          </a:solidFill>
          <a:latin typeface="Arial Black" pitchFamily="34" charset="0"/>
          <a:ea typeface="+mj-ea"/>
          <a:cs typeface="Calibri" pitchFamily="34" charset="0"/>
        </a:defRPr>
      </a:lvl1pPr>
    </p:titleStyle>
    <p:bodyStyle>
      <a:lvl1pPr marL="342900" indent="-342900" algn="l" defTabSz="914400" rtl="0" eaLnBrk="1" latinLnBrk="0" hangingPunct="1">
        <a:spcBef>
          <a:spcPct val="20000"/>
        </a:spcBef>
        <a:buClr>
          <a:schemeClr val="tx2">
            <a:lumMod val="75000"/>
          </a:schemeClr>
        </a:buClr>
        <a:buFont typeface="Arial" pitchFamily="34" charset="0"/>
        <a:buChar char="•"/>
        <a:defRPr sz="2800" kern="1200">
          <a:solidFill>
            <a:schemeClr val="tx2">
              <a:lumMod val="75000"/>
            </a:schemeClr>
          </a:solidFill>
          <a:latin typeface="Arial" pitchFamily="34" charset="0"/>
          <a:ea typeface="+mn-ea"/>
          <a:cs typeface="Arial" pitchFamily="34" charset="0"/>
        </a:defRPr>
      </a:lvl1pPr>
      <a:lvl2pPr marL="742950" indent="-285750" algn="l" defTabSz="914400" rtl="0" eaLnBrk="1" latinLnBrk="0" hangingPunct="1">
        <a:spcBef>
          <a:spcPct val="20000"/>
        </a:spcBef>
        <a:buClr>
          <a:schemeClr val="tx2">
            <a:lumMod val="75000"/>
          </a:schemeClr>
        </a:buClr>
        <a:buFont typeface="Arial" pitchFamily="34" charset="0"/>
        <a:buChar char="–"/>
        <a:defRPr sz="2400" kern="1200">
          <a:solidFill>
            <a:schemeClr val="tx2">
              <a:lumMod val="75000"/>
            </a:schemeClr>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tx2">
            <a:lumMod val="75000"/>
          </a:schemeClr>
        </a:buClr>
        <a:buFont typeface="Arial" pitchFamily="34" charset="0"/>
        <a:buChar char="•"/>
        <a:defRPr sz="2000" kern="1200">
          <a:solidFill>
            <a:schemeClr val="tx2">
              <a:lumMod val="7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tx2">
            <a:lumMod val="75000"/>
          </a:schemeClr>
        </a:buClr>
        <a:buFont typeface="Arial" pitchFamily="34" charset="0"/>
        <a:buChar char="–"/>
        <a:defRPr sz="1600" kern="1200">
          <a:solidFill>
            <a:schemeClr val="tx2">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tx2">
            <a:lumMod val="75000"/>
          </a:schemeClr>
        </a:buClr>
        <a:buFont typeface="Arial" pitchFamily="34" charset="0"/>
        <a:buChar char="»"/>
        <a:defRPr sz="1600" kern="1200">
          <a:solidFill>
            <a:schemeClr val="tx2">
              <a:lumMod val="7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dpi.com/2073-4441/4/3/580"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onlinelibrary.wiley.com/doi/10.1002/clen.201300488/abstrac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5699" y="1839248"/>
            <a:ext cx="8229600" cy="1132552"/>
          </a:xfrm>
        </p:spPr>
        <p:txBody>
          <a:bodyPr>
            <a:noAutofit/>
          </a:bodyPr>
          <a:lstStyle/>
          <a:p>
            <a:pPr marL="0" indent="0" algn="ctr">
              <a:buNone/>
            </a:pPr>
            <a:r>
              <a:rPr lang="en-US" b="1" dirty="0">
                <a:solidFill>
                  <a:srgbClr val="1F497D">
                    <a:lumMod val="75000"/>
                  </a:srgbClr>
                </a:solidFill>
                <a:latin typeface="Cambria"/>
                <a:ea typeface="Calibri"/>
                <a:cs typeface="Times New Roman"/>
              </a:rPr>
              <a:t>Influence of Grey water on </a:t>
            </a:r>
            <a:r>
              <a:rPr lang="en-US" b="1" dirty="0" smtClean="0">
                <a:solidFill>
                  <a:srgbClr val="1F497D">
                    <a:lumMod val="75000"/>
                  </a:srgbClr>
                </a:solidFill>
                <a:latin typeface="Cambria"/>
                <a:ea typeface="Calibri"/>
                <a:cs typeface="Times New Roman"/>
              </a:rPr>
              <a:t>Properties </a:t>
            </a:r>
            <a:r>
              <a:rPr lang="en-US" b="1" dirty="0">
                <a:solidFill>
                  <a:srgbClr val="1F497D">
                    <a:lumMod val="75000"/>
                  </a:srgbClr>
                </a:solidFill>
                <a:latin typeface="Cambria"/>
                <a:ea typeface="Calibri"/>
                <a:cs typeface="Times New Roman"/>
              </a:rPr>
              <a:t>of Mortar and Concrete Mixes</a:t>
            </a:r>
            <a:endParaRPr lang="en-US" dirty="0"/>
          </a:p>
        </p:txBody>
      </p:sp>
      <p:sp>
        <p:nvSpPr>
          <p:cNvPr id="3" name="Title 2"/>
          <p:cNvSpPr>
            <a:spLocks noGrp="1"/>
          </p:cNvSpPr>
          <p:nvPr>
            <p:ph type="title"/>
          </p:nvPr>
        </p:nvSpPr>
        <p:spPr/>
        <p:txBody>
          <a:bodyPr/>
          <a:lstStyle/>
          <a:p>
            <a:endParaRPr lang="en-US" dirty="0"/>
          </a:p>
        </p:txBody>
      </p:sp>
      <p:sp>
        <p:nvSpPr>
          <p:cNvPr id="4" name="Slide Number Placeholder 3"/>
          <p:cNvSpPr>
            <a:spLocks noGrp="1"/>
          </p:cNvSpPr>
          <p:nvPr>
            <p:ph type="sldNum" sz="quarter" idx="4"/>
          </p:nvPr>
        </p:nvSpPr>
        <p:spPr/>
        <p:txBody>
          <a:bodyPr/>
          <a:lstStyle/>
          <a:p>
            <a:fld id="{AD4419E4-8D09-4F4A-8A8E-E761FEAC7965}" type="slidenum">
              <a:rPr lang="en-US" smtClean="0">
                <a:solidFill>
                  <a:srgbClr val="1F497D">
                    <a:lumMod val="75000"/>
                  </a:srgbClr>
                </a:solidFill>
              </a:rPr>
              <a:pPr/>
              <a:t>1</a:t>
            </a:fld>
            <a:endParaRPr lang="en-US" dirty="0">
              <a:solidFill>
                <a:srgbClr val="1F497D">
                  <a:lumMod val="75000"/>
                </a:srgbClr>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18" y="76200"/>
            <a:ext cx="8742363"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9649" y="3134648"/>
            <a:ext cx="8941700" cy="3647152"/>
          </a:xfrm>
          <a:prstGeom prst="rect">
            <a:avLst/>
          </a:prstGeom>
          <a:noFill/>
        </p:spPr>
        <p:txBody>
          <a:bodyPr wrap="square" rtlCol="0">
            <a:spAutoFit/>
          </a:bodyPr>
          <a:lstStyle/>
          <a:p>
            <a:pPr lvl="0" algn="ctr">
              <a:spcBef>
                <a:spcPct val="20000"/>
              </a:spcBef>
              <a:buClr>
                <a:srgbClr val="1F497D">
                  <a:lumMod val="75000"/>
                </a:srgbClr>
              </a:buClr>
            </a:pPr>
            <a:r>
              <a:rPr lang="en-US" sz="2400" b="1" dirty="0">
                <a:solidFill>
                  <a:prstClr val="black"/>
                </a:solidFill>
                <a:latin typeface="Times New Roman" panose="02020603050405020304" pitchFamily="18" charset="0"/>
                <a:ea typeface="Calibri"/>
                <a:cs typeface="Times New Roman" panose="02020603050405020304" pitchFamily="18" charset="0"/>
              </a:rPr>
              <a:t>Dr. Ayoup M. Ghrair</a:t>
            </a:r>
            <a:r>
              <a:rPr lang="en-US" sz="2400" b="1" baseline="30000" dirty="0">
                <a:solidFill>
                  <a:prstClr val="black"/>
                </a:solidFill>
                <a:latin typeface="Times New Roman" panose="02020603050405020304" pitchFamily="18" charset="0"/>
                <a:ea typeface="Calibri"/>
                <a:cs typeface="Times New Roman" panose="02020603050405020304" pitchFamily="18" charset="0"/>
              </a:rPr>
              <a:t>1</a:t>
            </a:r>
            <a:r>
              <a:rPr lang="en-US" sz="2400" b="1" dirty="0" smtClean="0">
                <a:solidFill>
                  <a:prstClr val="black"/>
                </a:solidFill>
                <a:latin typeface="Times New Roman" panose="02020603050405020304" pitchFamily="18" charset="0"/>
                <a:ea typeface="Calibri"/>
                <a:cs typeface="Times New Roman" panose="02020603050405020304" pitchFamily="18" charset="0"/>
              </a:rPr>
              <a:t>,</a:t>
            </a:r>
          </a:p>
          <a:p>
            <a:pPr lvl="0" algn="ctr">
              <a:spcBef>
                <a:spcPct val="20000"/>
              </a:spcBef>
              <a:buClr>
                <a:srgbClr val="1F497D">
                  <a:lumMod val="75000"/>
                </a:srgbClr>
              </a:buClr>
            </a:pPr>
            <a:r>
              <a:rPr lang="en-US" sz="1000" b="1" dirty="0" smtClean="0">
                <a:solidFill>
                  <a:prstClr val="black"/>
                </a:solidFill>
                <a:latin typeface="Times New Roman" panose="02020603050405020304" pitchFamily="18" charset="0"/>
                <a:ea typeface="Calibri"/>
                <a:cs typeface="Times New Roman" panose="02020603050405020304" pitchFamily="18" charset="0"/>
              </a:rPr>
              <a:t> </a:t>
            </a:r>
          </a:p>
          <a:p>
            <a:pPr lvl="0" algn="ctr">
              <a:spcBef>
                <a:spcPct val="20000"/>
              </a:spcBef>
              <a:buClr>
                <a:srgbClr val="1F497D">
                  <a:lumMod val="75000"/>
                </a:srgbClr>
              </a:buClr>
            </a:pPr>
            <a:r>
              <a:rPr lang="en-US" sz="2000" dirty="0" smtClean="0">
                <a:solidFill>
                  <a:prstClr val="black"/>
                </a:solidFill>
                <a:latin typeface="Times New Roman" panose="02020603050405020304" pitchFamily="18" charset="0"/>
                <a:ea typeface="Calibri"/>
                <a:cs typeface="Times New Roman" panose="02020603050405020304" pitchFamily="18" charset="0"/>
              </a:rPr>
              <a:t>Dr</a:t>
            </a:r>
            <a:r>
              <a:rPr lang="en-US" sz="2000" dirty="0">
                <a:solidFill>
                  <a:prstClr val="black"/>
                </a:solidFill>
                <a:latin typeface="Times New Roman" panose="02020603050405020304" pitchFamily="18" charset="0"/>
                <a:ea typeface="Calibri"/>
                <a:cs typeface="Times New Roman" panose="02020603050405020304" pitchFamily="18" charset="0"/>
              </a:rPr>
              <a:t>. Othman Al-Mashaqbeh</a:t>
            </a:r>
            <a:r>
              <a:rPr lang="en-US" sz="2000" baseline="30000" dirty="0">
                <a:solidFill>
                  <a:prstClr val="black"/>
                </a:solidFill>
                <a:latin typeface="Times New Roman" panose="02020603050405020304" pitchFamily="18" charset="0"/>
                <a:ea typeface="Calibri"/>
                <a:cs typeface="Times New Roman" panose="02020603050405020304" pitchFamily="18" charset="0"/>
              </a:rPr>
              <a:t>1</a:t>
            </a:r>
            <a:r>
              <a:rPr lang="en-US" sz="2000" dirty="0">
                <a:solidFill>
                  <a:prstClr val="black"/>
                </a:solidFill>
                <a:latin typeface="Times New Roman" panose="02020603050405020304" pitchFamily="18" charset="0"/>
                <a:ea typeface="Calibri"/>
                <a:cs typeface="Times New Roman" panose="02020603050405020304" pitchFamily="18" charset="0"/>
              </a:rPr>
              <a:t>,  Dr. </a:t>
            </a:r>
            <a:r>
              <a:rPr lang="en-US" sz="2000" dirty="0" err="1">
                <a:solidFill>
                  <a:prstClr val="black"/>
                </a:solidFill>
                <a:latin typeface="Times New Roman" panose="02020603050405020304" pitchFamily="18" charset="0"/>
                <a:ea typeface="Calibri"/>
                <a:cs typeface="Times New Roman" panose="02020603050405020304" pitchFamily="18" charset="0"/>
              </a:rPr>
              <a:t>Mohamd</a:t>
            </a:r>
            <a:r>
              <a:rPr lang="en-US" sz="2000" dirty="0">
                <a:solidFill>
                  <a:prstClr val="black"/>
                </a:solidFill>
                <a:latin typeface="Times New Roman" panose="02020603050405020304" pitchFamily="18" charset="0"/>
                <a:ea typeface="Calibri"/>
                <a:cs typeface="Times New Roman" panose="02020603050405020304" pitchFamily="18" charset="0"/>
              </a:rPr>
              <a:t>  Sarairah</a:t>
            </a:r>
            <a:r>
              <a:rPr lang="en-US" sz="2000" baseline="30000" dirty="0">
                <a:solidFill>
                  <a:prstClr val="black"/>
                </a:solidFill>
                <a:latin typeface="Times New Roman" panose="02020603050405020304" pitchFamily="18" charset="0"/>
                <a:ea typeface="Calibri"/>
                <a:cs typeface="Times New Roman" panose="02020603050405020304" pitchFamily="18" charset="0"/>
              </a:rPr>
              <a:t>2</a:t>
            </a:r>
            <a:r>
              <a:rPr lang="en-US" sz="2000" dirty="0">
                <a:solidFill>
                  <a:prstClr val="black"/>
                </a:solidFill>
                <a:latin typeface="Times New Roman" panose="02020603050405020304" pitchFamily="18" charset="0"/>
                <a:ea typeface="Calibri"/>
                <a:cs typeface="Times New Roman" panose="02020603050405020304" pitchFamily="18" charset="0"/>
              </a:rPr>
              <a:t>, </a:t>
            </a:r>
            <a:r>
              <a:rPr lang="en-US" sz="2000" dirty="0" smtClean="0">
                <a:solidFill>
                  <a:prstClr val="black"/>
                </a:solidFill>
                <a:latin typeface="Times New Roman" panose="02020603050405020304" pitchFamily="18" charset="0"/>
                <a:ea typeface="Calibri"/>
                <a:cs typeface="Times New Roman" panose="02020603050405020304" pitchFamily="18" charset="0"/>
              </a:rPr>
              <a:t>Eng. Nidal Alkoz</a:t>
            </a:r>
            <a:r>
              <a:rPr lang="en-US" sz="2000" baseline="30000" dirty="0" smtClean="0">
                <a:solidFill>
                  <a:prstClr val="black"/>
                </a:solidFill>
                <a:latin typeface="Times New Roman" panose="02020603050405020304" pitchFamily="18" charset="0"/>
                <a:ea typeface="Calibri"/>
                <a:cs typeface="Times New Roman" panose="02020603050405020304" pitchFamily="18" charset="0"/>
              </a:rPr>
              <a:t>1</a:t>
            </a:r>
            <a:r>
              <a:rPr lang="en-US" sz="2000" dirty="0" smtClean="0">
                <a:solidFill>
                  <a:prstClr val="black"/>
                </a:solidFill>
                <a:latin typeface="Times New Roman" panose="02020603050405020304" pitchFamily="18" charset="0"/>
                <a:ea typeface="Calibri"/>
                <a:cs typeface="Times New Roman" panose="02020603050405020304" pitchFamily="18" charset="0"/>
              </a:rPr>
              <a:t>, </a:t>
            </a:r>
            <a:r>
              <a:rPr lang="en-US" sz="2000" dirty="0">
                <a:solidFill>
                  <a:prstClr val="black"/>
                </a:solidFill>
                <a:latin typeface="Times New Roman" panose="02020603050405020304" pitchFamily="18" charset="0"/>
                <a:ea typeface="Calibri"/>
                <a:cs typeface="Times New Roman" panose="02020603050405020304" pitchFamily="18" charset="0"/>
              </a:rPr>
              <a:t>Eng. </a:t>
            </a:r>
            <a:r>
              <a:rPr lang="en-US" sz="2000" dirty="0" err="1">
                <a:solidFill>
                  <a:prstClr val="black"/>
                </a:solidFill>
                <a:latin typeface="Times New Roman" panose="02020603050405020304" pitchFamily="18" charset="0"/>
                <a:ea typeface="Calibri"/>
                <a:cs typeface="Times New Roman" panose="02020603050405020304" pitchFamily="18" charset="0"/>
              </a:rPr>
              <a:t>Muath</a:t>
            </a:r>
            <a:r>
              <a:rPr lang="en-US" sz="2000" dirty="0">
                <a:solidFill>
                  <a:prstClr val="black"/>
                </a:solidFill>
                <a:latin typeface="Times New Roman" panose="02020603050405020304" pitchFamily="18" charset="0"/>
                <a:ea typeface="Calibri"/>
                <a:cs typeface="Times New Roman" panose="02020603050405020304" pitchFamily="18" charset="0"/>
              </a:rPr>
              <a:t> Kronz</a:t>
            </a:r>
            <a:r>
              <a:rPr lang="en-US" sz="2000" baseline="30000" dirty="0">
                <a:solidFill>
                  <a:prstClr val="black"/>
                </a:solidFill>
                <a:latin typeface="Times New Roman" panose="02020603050405020304" pitchFamily="18" charset="0"/>
                <a:ea typeface="Calibri"/>
                <a:cs typeface="Times New Roman" panose="02020603050405020304" pitchFamily="18" charset="0"/>
              </a:rPr>
              <a:t>3</a:t>
            </a:r>
          </a:p>
          <a:p>
            <a:pPr lvl="0" algn="ctr">
              <a:spcBef>
                <a:spcPct val="20000"/>
              </a:spcBef>
              <a:buClr>
                <a:srgbClr val="1F497D">
                  <a:lumMod val="75000"/>
                </a:srgbClr>
              </a:buClr>
            </a:pPr>
            <a:endParaRPr lang="en-US" sz="2000" b="1" baseline="30000" dirty="0">
              <a:solidFill>
                <a:prstClr val="black"/>
              </a:solidFill>
              <a:latin typeface="Times New Roman" panose="02020603050405020304" pitchFamily="18" charset="0"/>
              <a:ea typeface="Calibri"/>
              <a:cs typeface="Times New Roman" panose="02020603050405020304" pitchFamily="18" charset="0"/>
            </a:endParaRPr>
          </a:p>
          <a:p>
            <a:pPr marL="180340" lvl="0" indent="-180340" algn="ctr">
              <a:lnSpc>
                <a:spcPct val="115000"/>
              </a:lnSpc>
              <a:spcBef>
                <a:spcPct val="20000"/>
              </a:spcBef>
              <a:buClr>
                <a:srgbClr val="1F497D">
                  <a:lumMod val="75000"/>
                </a:srgbClr>
              </a:buClr>
            </a:pPr>
            <a:r>
              <a:rPr lang="en-US" sz="1400" baseline="30000" dirty="0">
                <a:solidFill>
                  <a:srgbClr val="1F497D">
                    <a:lumMod val="75000"/>
                  </a:srgbClr>
                </a:solidFill>
                <a:latin typeface="Times New Roman"/>
                <a:ea typeface="Calibri"/>
                <a:cs typeface="Arial"/>
              </a:rPr>
              <a:t>1 </a:t>
            </a:r>
            <a:r>
              <a:rPr lang="en-US" sz="1400" dirty="0">
                <a:solidFill>
                  <a:srgbClr val="1F497D">
                    <a:lumMod val="75000"/>
                  </a:srgbClr>
                </a:solidFill>
                <a:latin typeface="Times New Roman"/>
                <a:ea typeface="Calibri"/>
                <a:cs typeface="Arial"/>
              </a:rPr>
              <a:t>Royal Scientific Society, Knowledge, Scientific Research Center, Amman, Jordan; </a:t>
            </a:r>
          </a:p>
          <a:p>
            <a:pPr marL="180340" lvl="0" indent="-180340" algn="ctr">
              <a:lnSpc>
                <a:spcPct val="115000"/>
              </a:lnSpc>
              <a:spcBef>
                <a:spcPct val="20000"/>
              </a:spcBef>
              <a:buClr>
                <a:srgbClr val="1F497D">
                  <a:lumMod val="75000"/>
                </a:srgbClr>
              </a:buClr>
            </a:pPr>
            <a:r>
              <a:rPr lang="en-US" sz="1400" baseline="30000" dirty="0">
                <a:solidFill>
                  <a:srgbClr val="1F497D">
                    <a:lumMod val="75000"/>
                  </a:srgbClr>
                </a:solidFill>
                <a:latin typeface="Times New Roman"/>
                <a:ea typeface="Calibri"/>
                <a:cs typeface="Arial"/>
              </a:rPr>
              <a:t>2</a:t>
            </a:r>
            <a:r>
              <a:rPr lang="en-GB" sz="1400" dirty="0" err="1">
                <a:solidFill>
                  <a:srgbClr val="1F497D">
                    <a:lumMod val="75000"/>
                  </a:srgbClr>
                </a:solidFill>
                <a:latin typeface="Times New Roman"/>
                <a:ea typeface="Times New Roman"/>
                <a:cs typeface="Arial" pitchFamily="34" charset="0"/>
              </a:rPr>
              <a:t>Tafila</a:t>
            </a:r>
            <a:r>
              <a:rPr lang="en-GB" sz="1400" dirty="0">
                <a:solidFill>
                  <a:srgbClr val="1F497D">
                    <a:lumMod val="75000"/>
                  </a:srgbClr>
                </a:solidFill>
                <a:latin typeface="Times New Roman"/>
                <a:ea typeface="Times New Roman"/>
                <a:cs typeface="Arial" pitchFamily="34" charset="0"/>
              </a:rPr>
              <a:t> Technical University, </a:t>
            </a:r>
            <a:r>
              <a:rPr lang="en-US" sz="1400" baseline="30000" dirty="0">
                <a:solidFill>
                  <a:srgbClr val="1F497D">
                    <a:lumMod val="75000"/>
                  </a:srgbClr>
                </a:solidFill>
                <a:latin typeface="Times New Roman"/>
                <a:ea typeface="Calibri"/>
                <a:cs typeface="Arial"/>
              </a:rPr>
              <a:t>3</a:t>
            </a:r>
            <a:r>
              <a:rPr lang="en-GB" sz="1400" dirty="0">
                <a:solidFill>
                  <a:srgbClr val="1F497D">
                    <a:lumMod val="75000"/>
                  </a:srgbClr>
                </a:solidFill>
                <a:latin typeface="Times New Roman"/>
                <a:ea typeface="Times New Roman"/>
                <a:cs typeface="Arial" pitchFamily="34" charset="0"/>
              </a:rPr>
              <a:t>Kingdom Concrete </a:t>
            </a:r>
            <a:r>
              <a:rPr lang="en-GB" sz="1400" dirty="0" smtClean="0">
                <a:solidFill>
                  <a:srgbClr val="1F497D">
                    <a:lumMod val="75000"/>
                  </a:srgbClr>
                </a:solidFill>
                <a:latin typeface="Times New Roman"/>
                <a:ea typeface="Times New Roman"/>
                <a:cs typeface="Arial" pitchFamily="34" charset="0"/>
              </a:rPr>
              <a:t>Company</a:t>
            </a:r>
          </a:p>
          <a:p>
            <a:pPr marL="180340" lvl="0" indent="-180340" algn="ctr">
              <a:buClr>
                <a:srgbClr val="1F497D">
                  <a:lumMod val="75000"/>
                </a:srgbClr>
              </a:buClr>
            </a:pPr>
            <a:endParaRPr lang="en-GB" sz="1000" dirty="0">
              <a:solidFill>
                <a:srgbClr val="1F497D">
                  <a:lumMod val="75000"/>
                </a:srgbClr>
              </a:solidFill>
              <a:latin typeface="Times New Roman"/>
              <a:ea typeface="Times New Roman"/>
              <a:cs typeface="Arial" pitchFamily="34" charset="0"/>
            </a:endParaRPr>
          </a:p>
          <a:p>
            <a:pPr lvl="0" algn="ctr">
              <a:buClr>
                <a:srgbClr val="1F497D">
                  <a:lumMod val="75000"/>
                </a:srgbClr>
              </a:buClr>
            </a:pPr>
            <a:r>
              <a:rPr lang="en-US" sz="2400" dirty="0" smtClean="0">
                <a:solidFill>
                  <a:prstClr val="black"/>
                </a:solidFill>
                <a:latin typeface="Arial" pitchFamily="34" charset="0"/>
                <a:cs typeface="Arial" pitchFamily="34" charset="0"/>
              </a:rPr>
              <a:t> </a:t>
            </a:r>
            <a:r>
              <a:rPr lang="en-US" b="1" dirty="0" smtClean="0">
                <a:solidFill>
                  <a:srgbClr val="1F497D">
                    <a:lumMod val="75000"/>
                  </a:srgbClr>
                </a:solidFill>
                <a:latin typeface="Times-Bold"/>
                <a:cs typeface="Arial" pitchFamily="34" charset="0"/>
              </a:rPr>
              <a:t>“</a:t>
            </a:r>
            <a:r>
              <a:rPr lang="en-US" b="1" dirty="0">
                <a:solidFill>
                  <a:srgbClr val="1F497D">
                    <a:lumMod val="75000"/>
                  </a:srgbClr>
                </a:solidFill>
                <a:latin typeface="Times-Bold"/>
                <a:cs typeface="Arial" pitchFamily="34" charset="0"/>
              </a:rPr>
              <a:t>2</a:t>
            </a:r>
            <a:r>
              <a:rPr lang="en-US" sz="1050" b="1" dirty="0">
                <a:solidFill>
                  <a:srgbClr val="1F497D">
                    <a:lumMod val="75000"/>
                  </a:srgbClr>
                </a:solidFill>
                <a:latin typeface="Times-Bold"/>
                <a:cs typeface="Arial" pitchFamily="34" charset="0"/>
              </a:rPr>
              <a:t>nd </a:t>
            </a:r>
            <a:r>
              <a:rPr lang="en-US" b="1" dirty="0">
                <a:solidFill>
                  <a:srgbClr val="1F497D">
                    <a:lumMod val="75000"/>
                  </a:srgbClr>
                </a:solidFill>
                <a:latin typeface="Times-Bold"/>
                <a:cs typeface="Arial" pitchFamily="34" charset="0"/>
              </a:rPr>
              <a:t>World Congress and Expo on Recycling“, </a:t>
            </a:r>
            <a:r>
              <a:rPr lang="en-US" b="1" dirty="0">
                <a:solidFill>
                  <a:srgbClr val="1F497D">
                    <a:lumMod val="75000"/>
                  </a:srgbClr>
                </a:solidFill>
                <a:ea typeface="Calibri"/>
                <a:cs typeface="Arial"/>
              </a:rPr>
              <a:t>SHERATON BERLIN GRAND HOTEL ESPLANADE, </a:t>
            </a:r>
            <a:r>
              <a:rPr lang="en-US" b="1" dirty="0" err="1">
                <a:solidFill>
                  <a:srgbClr val="1F497D">
                    <a:lumMod val="75000"/>
                  </a:srgbClr>
                </a:solidFill>
                <a:ea typeface="Calibri"/>
                <a:cs typeface="Arial"/>
              </a:rPr>
              <a:t>Luetzowufer</a:t>
            </a:r>
            <a:r>
              <a:rPr lang="en-US" b="1" dirty="0">
                <a:solidFill>
                  <a:srgbClr val="1F497D">
                    <a:lumMod val="75000"/>
                  </a:srgbClr>
                </a:solidFill>
                <a:ea typeface="Calibri"/>
                <a:cs typeface="Arial"/>
              </a:rPr>
              <a:t> 15, </a:t>
            </a:r>
            <a:r>
              <a:rPr lang="en-US" b="1" dirty="0">
                <a:solidFill>
                  <a:srgbClr val="1F497D">
                    <a:lumMod val="75000"/>
                  </a:srgbClr>
                </a:solidFill>
                <a:latin typeface="Times-Roman"/>
                <a:cs typeface="Arial" pitchFamily="34" charset="0"/>
              </a:rPr>
              <a:t>Berlin, Germany</a:t>
            </a:r>
            <a:endParaRPr lang="en-US" b="1" dirty="0">
              <a:solidFill>
                <a:srgbClr val="1F497D">
                  <a:lumMod val="75000"/>
                </a:srgbClr>
              </a:solidFill>
              <a:ea typeface="Calibri"/>
              <a:cs typeface="Arial"/>
            </a:endParaRPr>
          </a:p>
          <a:p>
            <a:pPr lvl="0" algn="ctr">
              <a:buClr>
                <a:srgbClr val="1F497D">
                  <a:lumMod val="75000"/>
                </a:srgbClr>
              </a:buClr>
            </a:pPr>
            <a:r>
              <a:rPr lang="en-US" b="1" dirty="0">
                <a:solidFill>
                  <a:srgbClr val="1F497D">
                    <a:lumMod val="75000"/>
                  </a:srgbClr>
                </a:solidFill>
                <a:latin typeface="Times-Roman"/>
                <a:cs typeface="Arial" pitchFamily="34" charset="0"/>
              </a:rPr>
              <a:t>July 25-27, 2016 </a:t>
            </a:r>
          </a:p>
          <a:p>
            <a:pPr lvl="0" algn="ctr">
              <a:spcBef>
                <a:spcPct val="20000"/>
              </a:spcBef>
              <a:buClr>
                <a:srgbClr val="1F497D">
                  <a:lumMod val="75000"/>
                </a:srgbClr>
              </a:buClr>
            </a:pPr>
            <a:r>
              <a:rPr lang="en-US" b="1" dirty="0">
                <a:solidFill>
                  <a:srgbClr val="1F497D">
                    <a:lumMod val="75000"/>
                  </a:srgbClr>
                </a:solidFill>
                <a:latin typeface="Times-Roman"/>
                <a:cs typeface="Arial" pitchFamily="34" charset="0"/>
              </a:rPr>
              <a:t> </a:t>
            </a:r>
            <a:endParaRPr lang="en-US" b="1" dirty="0">
              <a:solidFill>
                <a:prstClr val="black"/>
              </a:solidFill>
              <a:cs typeface="MS PGothic" charset="0"/>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313" y="6477000"/>
            <a:ext cx="578008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27588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334000"/>
          </a:xfrm>
        </p:spPr>
        <p:txBody>
          <a:bodyPr>
            <a:noAutofit/>
          </a:bodyPr>
          <a:lstStyle/>
          <a:p>
            <a:pPr lvl="0" defTabSz="457200" eaLnBrk="0" fontAlgn="base" hangingPunct="0">
              <a:spcAft>
                <a:spcPct val="0"/>
              </a:spcAft>
              <a:buClrTx/>
              <a:buFont typeface="Arial" charset="0"/>
              <a:buChar char="•"/>
            </a:pPr>
            <a:r>
              <a:rPr lang="en-US" sz="2400" b="1" dirty="0" smtClean="0">
                <a:solidFill>
                  <a:schemeClr val="tx1"/>
                </a:solidFill>
                <a:latin typeface="Times New Roman" panose="02020603050405020304" pitchFamily="18" charset="0"/>
                <a:ea typeface="ＭＳ Ｐゴシック" pitchFamily="27" charset="-128"/>
                <a:cs typeface="Times New Roman" panose="02020603050405020304" pitchFamily="18" charset="0"/>
              </a:rPr>
              <a:t>General Introduction</a:t>
            </a:r>
          </a:p>
          <a:p>
            <a:pPr marL="0" indent="0" defTabSz="457200" eaLnBrk="0" fontAlgn="base" hangingPunct="0">
              <a:spcAft>
                <a:spcPct val="0"/>
              </a:spcAft>
              <a:buClrTx/>
              <a:buNone/>
            </a:pPr>
            <a:r>
              <a:rPr lang="en-US" sz="2400" b="1" dirty="0">
                <a:solidFill>
                  <a:schemeClr val="tx1"/>
                </a:solidFill>
                <a:latin typeface="Times New Roman" panose="02020603050405020304" pitchFamily="18" charset="0"/>
                <a:ea typeface="ＭＳ Ｐゴシック" pitchFamily="27" charset="-128"/>
                <a:cs typeface="Times New Roman" panose="02020603050405020304" pitchFamily="18" charset="0"/>
              </a:rPr>
              <a:t> </a:t>
            </a:r>
            <a:r>
              <a:rPr lang="en-US" sz="2400" b="1" dirty="0" smtClean="0">
                <a:solidFill>
                  <a:schemeClr val="tx1"/>
                </a:solidFill>
                <a:latin typeface="Times New Roman" panose="02020603050405020304" pitchFamily="18" charset="0"/>
                <a:ea typeface="ＭＳ Ｐゴシック" pitchFamily="27" charset="-128"/>
                <a:cs typeface="Times New Roman" panose="02020603050405020304" pitchFamily="18" charset="0"/>
              </a:rPr>
              <a:t>      </a:t>
            </a:r>
            <a:r>
              <a:rPr lang="en-US" sz="2400" dirty="0" smtClean="0">
                <a:solidFill>
                  <a:schemeClr val="tx1"/>
                </a:solidFill>
                <a:latin typeface="Times New Roman" panose="02020603050405020304" pitchFamily="18" charset="0"/>
                <a:ea typeface="ＭＳ Ｐゴシック" pitchFamily="27" charset="-128"/>
                <a:cs typeface="Times New Roman" panose="02020603050405020304" pitchFamily="18" charset="0"/>
              </a:rPr>
              <a:t>- Water situation in Jordan</a:t>
            </a:r>
          </a:p>
          <a:p>
            <a:pPr marL="0" indent="0" defTabSz="457200" eaLnBrk="0" fontAlgn="base" hangingPunct="0">
              <a:spcAft>
                <a:spcPct val="0"/>
              </a:spcAft>
              <a:buClrTx/>
              <a:buNone/>
            </a:pPr>
            <a:r>
              <a:rPr lang="en-US" sz="2400" dirty="0" smtClean="0">
                <a:solidFill>
                  <a:schemeClr val="tx1"/>
                </a:solidFill>
                <a:latin typeface="Times New Roman" panose="02020603050405020304" pitchFamily="18" charset="0"/>
                <a:ea typeface="ＭＳ Ｐゴシック" pitchFamily="27" charset="-128"/>
                <a:cs typeface="Times New Roman" panose="02020603050405020304" pitchFamily="18" charset="0"/>
              </a:rPr>
              <a:t>	 - Research problem</a:t>
            </a:r>
          </a:p>
          <a:p>
            <a:pPr marL="0" indent="0" defTabSz="457200" eaLnBrk="0" fontAlgn="base" hangingPunct="0">
              <a:spcAft>
                <a:spcPct val="0"/>
              </a:spcAft>
              <a:buClrTx/>
              <a:buNone/>
            </a:pPr>
            <a:r>
              <a:rPr lang="en-GB" sz="2400" dirty="0" smtClean="0">
                <a:solidFill>
                  <a:schemeClr val="tx1"/>
                </a:solidFill>
                <a:latin typeface="Times New Roman" panose="02020603050405020304" pitchFamily="18" charset="0"/>
                <a:ea typeface="Times New Roman"/>
                <a:cs typeface="Times New Roman" panose="02020603050405020304" pitchFamily="18" charset="0"/>
              </a:rPr>
              <a:t> 	 - Project </a:t>
            </a:r>
            <a:r>
              <a:rPr lang="en-GB" sz="2400" dirty="0">
                <a:solidFill>
                  <a:schemeClr val="tx1"/>
                </a:solidFill>
                <a:latin typeface="Times New Roman" panose="02020603050405020304" pitchFamily="18" charset="0"/>
                <a:ea typeface="Times New Roman"/>
                <a:cs typeface="Times New Roman" panose="02020603050405020304" pitchFamily="18" charset="0"/>
              </a:rPr>
              <a:t>objectives</a:t>
            </a:r>
          </a:p>
          <a:p>
            <a:pPr defTabSz="457200" eaLnBrk="0" fontAlgn="base" hangingPunct="0">
              <a:spcAft>
                <a:spcPct val="0"/>
              </a:spcAft>
              <a:buClrTx/>
            </a:pPr>
            <a:r>
              <a:rPr lang="en-US" sz="2000" dirty="0" smtClean="0">
                <a:solidFill>
                  <a:schemeClr val="tx1"/>
                </a:solidFill>
                <a:latin typeface="Times New Roman" panose="02020603050405020304" pitchFamily="18" charset="0"/>
                <a:ea typeface="ＭＳ Ｐゴシック" pitchFamily="27" charset="-128"/>
                <a:cs typeface="Times New Roman" panose="02020603050405020304" pitchFamily="18" charset="0"/>
              </a:rPr>
              <a:t> </a:t>
            </a:r>
            <a:r>
              <a:rPr lang="en-US" sz="2400" b="1" dirty="0" smtClean="0">
                <a:solidFill>
                  <a:schemeClr val="tx1"/>
                </a:solidFill>
                <a:latin typeface="Times New Roman" panose="02020603050405020304" pitchFamily="18" charset="0"/>
                <a:ea typeface="MS PGothic" charset="0"/>
                <a:cs typeface="Times New Roman" panose="02020603050405020304" pitchFamily="18" charset="0"/>
              </a:rPr>
              <a:t>Development  and installation of </a:t>
            </a:r>
            <a:r>
              <a:rPr lang="en-US" sz="2400" b="1" dirty="0">
                <a:solidFill>
                  <a:schemeClr val="tx1"/>
                </a:solidFill>
                <a:latin typeface="Times New Roman" panose="02020603050405020304" pitchFamily="18" charset="0"/>
                <a:ea typeface="MS PGothic" charset="0"/>
                <a:cs typeface="Times New Roman" panose="02020603050405020304" pitchFamily="18" charset="0"/>
              </a:rPr>
              <a:t>a Grey Water </a:t>
            </a:r>
            <a:r>
              <a:rPr lang="en-US" sz="2400" b="1" dirty="0" smtClean="0">
                <a:solidFill>
                  <a:schemeClr val="tx1"/>
                </a:solidFill>
                <a:latin typeface="Times New Roman" panose="02020603050405020304" pitchFamily="18" charset="0"/>
                <a:ea typeface="MS PGothic" charset="0"/>
                <a:cs typeface="Times New Roman" panose="02020603050405020304" pitchFamily="18" charset="0"/>
              </a:rPr>
              <a:t>filtration-system Using </a:t>
            </a:r>
            <a:r>
              <a:rPr lang="en-US" sz="2400" b="1" dirty="0">
                <a:solidFill>
                  <a:schemeClr val="tx1"/>
                </a:solidFill>
                <a:latin typeface="Times New Roman" panose="02020603050405020304" pitchFamily="18" charset="0"/>
                <a:ea typeface="MS PGothic" charset="0"/>
                <a:cs typeface="Times New Roman" panose="02020603050405020304" pitchFamily="18" charset="0"/>
              </a:rPr>
              <a:t>Jordanian Natural </a:t>
            </a:r>
            <a:r>
              <a:rPr lang="en-US" sz="2400" b="1" dirty="0" smtClean="0">
                <a:solidFill>
                  <a:schemeClr val="tx1"/>
                </a:solidFill>
                <a:latin typeface="Times New Roman" panose="02020603050405020304" pitchFamily="18" charset="0"/>
                <a:ea typeface="MS PGothic" charset="0"/>
                <a:cs typeface="Times New Roman" panose="02020603050405020304" pitchFamily="18" charset="0"/>
              </a:rPr>
              <a:t>Resources</a:t>
            </a:r>
          </a:p>
          <a:p>
            <a:pPr marL="0" indent="0" defTabSz="457200" eaLnBrk="0" fontAlgn="base" hangingPunct="0">
              <a:spcAft>
                <a:spcPct val="0"/>
              </a:spcAft>
              <a:buClrTx/>
              <a:buNone/>
            </a:pPr>
            <a:endParaRPr lang="en-US" sz="1200" dirty="0" smtClean="0">
              <a:solidFill>
                <a:schemeClr val="tx1"/>
              </a:solidFill>
              <a:latin typeface="Times New Roman" panose="02020603050405020304" pitchFamily="18" charset="0"/>
              <a:ea typeface="MS PGothic" charset="0"/>
              <a:cs typeface="Times New Roman" panose="02020603050405020304" pitchFamily="18" charset="0"/>
            </a:endParaRPr>
          </a:p>
          <a:p>
            <a:pPr defTabSz="457200" eaLnBrk="0" fontAlgn="base" hangingPunct="0">
              <a:spcAft>
                <a:spcPct val="0"/>
              </a:spcAft>
              <a:buClrTx/>
            </a:pPr>
            <a:r>
              <a:rPr lang="en-US" sz="2400" dirty="0" smtClean="0">
                <a:solidFill>
                  <a:schemeClr val="tx1"/>
                </a:solidFill>
                <a:latin typeface="Times New Roman" panose="02020603050405020304" pitchFamily="18" charset="0"/>
                <a:ea typeface="MS PGothic" charset="0"/>
                <a:cs typeface="Times New Roman" panose="02020603050405020304" pitchFamily="18" charset="0"/>
              </a:rPr>
              <a:t> </a:t>
            </a:r>
            <a:r>
              <a:rPr lang="en-US" sz="2400" b="1" dirty="0">
                <a:solidFill>
                  <a:schemeClr val="tx1"/>
                </a:solidFill>
                <a:latin typeface="Times New Roman" panose="02020603050405020304" pitchFamily="18" charset="0"/>
                <a:ea typeface="+mj-ea"/>
                <a:cs typeface="Times New Roman" panose="02020603050405020304" pitchFamily="18" charset="0"/>
              </a:rPr>
              <a:t>Materials and </a:t>
            </a:r>
            <a:r>
              <a:rPr lang="en-US" sz="2400" b="1" dirty="0" smtClean="0">
                <a:solidFill>
                  <a:schemeClr val="tx1"/>
                </a:solidFill>
                <a:latin typeface="Times New Roman" panose="02020603050405020304" pitchFamily="18" charset="0"/>
                <a:ea typeface="+mj-ea"/>
                <a:cs typeface="Times New Roman" panose="02020603050405020304" pitchFamily="18" charset="0"/>
              </a:rPr>
              <a:t>Methodology</a:t>
            </a:r>
          </a:p>
          <a:p>
            <a:pPr marL="0" indent="0" defTabSz="457200" eaLnBrk="0" fontAlgn="base" hangingPunct="0">
              <a:spcAft>
                <a:spcPct val="0"/>
              </a:spcAft>
              <a:buClrTx/>
              <a:buNone/>
            </a:pPr>
            <a:endParaRPr lang="en-US" sz="1200" dirty="0" smtClean="0">
              <a:solidFill>
                <a:schemeClr val="tx1"/>
              </a:solidFill>
              <a:latin typeface="Times New Roman" panose="02020603050405020304" pitchFamily="18" charset="0"/>
              <a:ea typeface="MS PGothic" charset="0"/>
              <a:cs typeface="Times New Roman" panose="02020603050405020304" pitchFamily="18" charset="0"/>
            </a:endParaRPr>
          </a:p>
          <a:p>
            <a:pPr defTabSz="457200" eaLnBrk="0" fontAlgn="base" hangingPunct="0">
              <a:spcAft>
                <a:spcPct val="0"/>
              </a:spcAft>
              <a:buClrTx/>
            </a:pPr>
            <a:r>
              <a:rPr lang="en-US" sz="2400" b="1" dirty="0" smtClean="0">
                <a:solidFill>
                  <a:schemeClr val="tx1"/>
                </a:solidFill>
                <a:latin typeface="Times New Roman" panose="02020603050405020304" pitchFamily="18" charset="0"/>
                <a:ea typeface="MS PGothic" charset="0"/>
                <a:cs typeface="Times New Roman" panose="02020603050405020304" pitchFamily="18" charset="0"/>
              </a:rPr>
              <a:t>Results</a:t>
            </a:r>
          </a:p>
          <a:p>
            <a:pPr marL="0" indent="0" defTabSz="457200" eaLnBrk="0" fontAlgn="base" hangingPunct="0">
              <a:spcAft>
                <a:spcPct val="0"/>
              </a:spcAft>
              <a:buClrTx/>
              <a:buNone/>
            </a:pPr>
            <a:endParaRPr lang="en-US" sz="1200" dirty="0" smtClean="0">
              <a:solidFill>
                <a:schemeClr val="tx1"/>
              </a:solidFill>
              <a:latin typeface="Times New Roman" panose="02020603050405020304" pitchFamily="18" charset="0"/>
              <a:ea typeface="MS PGothic" charset="0"/>
              <a:cs typeface="Times New Roman" panose="02020603050405020304" pitchFamily="18" charset="0"/>
            </a:endParaRPr>
          </a:p>
          <a:p>
            <a:pPr defTabSz="457200" eaLnBrk="0" fontAlgn="base" hangingPunct="0">
              <a:spcAft>
                <a:spcPct val="0"/>
              </a:spcAft>
              <a:buClrTx/>
            </a:pPr>
            <a:r>
              <a:rPr lang="en-US" sz="2400" b="1" dirty="0" smtClean="0">
                <a:solidFill>
                  <a:schemeClr val="tx1"/>
                </a:solidFill>
                <a:latin typeface="Times New Roman" panose="02020603050405020304" pitchFamily="18" charset="0"/>
                <a:ea typeface="MS PGothic" charset="0"/>
                <a:cs typeface="Times New Roman" panose="02020603050405020304" pitchFamily="18" charset="0"/>
              </a:rPr>
              <a:t>Conclusion</a:t>
            </a:r>
          </a:p>
          <a:p>
            <a:pPr marL="0" indent="0" defTabSz="457200" eaLnBrk="0" fontAlgn="base" hangingPunct="0">
              <a:spcAft>
                <a:spcPct val="0"/>
              </a:spcAft>
              <a:buClrTx/>
              <a:buNone/>
            </a:pPr>
            <a:endParaRPr lang="en-US" sz="2400" b="1" dirty="0" smtClean="0">
              <a:solidFill>
                <a:schemeClr val="tx2"/>
              </a:solidFill>
              <a:latin typeface="Arial"/>
              <a:ea typeface="MS PGothic" charset="0"/>
              <a:cs typeface="Arial"/>
            </a:endParaRPr>
          </a:p>
          <a:p>
            <a:pPr marL="0" indent="0" defTabSz="457200" eaLnBrk="0" fontAlgn="base" hangingPunct="0">
              <a:spcAft>
                <a:spcPct val="0"/>
              </a:spcAft>
              <a:buClrTx/>
              <a:buNone/>
            </a:pPr>
            <a:endParaRPr lang="en-US" sz="2400" b="1" dirty="0" smtClean="0">
              <a:solidFill>
                <a:schemeClr val="tx2"/>
              </a:solidFill>
              <a:latin typeface="Arial"/>
              <a:ea typeface="MS PGothic" charset="0"/>
              <a:cs typeface="Arial"/>
            </a:endParaRPr>
          </a:p>
        </p:txBody>
      </p:sp>
      <p:sp>
        <p:nvSpPr>
          <p:cNvPr id="3" name="Title 2"/>
          <p:cNvSpPr>
            <a:spLocks noGrp="1"/>
          </p:cNvSpPr>
          <p:nvPr>
            <p:ph type="title"/>
          </p:nvPr>
        </p:nvSpPr>
        <p:spPr>
          <a:xfrm>
            <a:off x="457200" y="152400"/>
            <a:ext cx="8229600" cy="838200"/>
          </a:xfrm>
        </p:spPr>
        <p:txBody>
          <a:bodyPr/>
          <a:lstStyle/>
          <a:p>
            <a:pPr algn="l"/>
            <a:r>
              <a:rPr lang="en-US" sz="3200" dirty="0">
                <a:solidFill>
                  <a:srgbClr val="FF0000"/>
                </a:solidFill>
                <a:latin typeface="Frutiger LT Std 65 Bold"/>
                <a:ea typeface="ＭＳ Ｐゴシック" pitchFamily="27" charset="-128"/>
              </a:rPr>
              <a:t>Table of Content</a:t>
            </a:r>
            <a:endParaRPr lang="en-US" dirty="0"/>
          </a:p>
        </p:txBody>
      </p:sp>
      <p:sp>
        <p:nvSpPr>
          <p:cNvPr id="4" name="Slide Number Placeholder 3"/>
          <p:cNvSpPr>
            <a:spLocks noGrp="1"/>
          </p:cNvSpPr>
          <p:nvPr>
            <p:ph type="sldNum" sz="quarter" idx="4"/>
          </p:nvPr>
        </p:nvSpPr>
        <p:spPr/>
        <p:txBody>
          <a:bodyPr/>
          <a:lstStyle/>
          <a:p>
            <a:fld id="{AD4419E4-8D09-4F4A-8A8E-E761FEAC7965}" type="slidenum">
              <a:rPr lang="en-US" smtClean="0"/>
              <a:pPr/>
              <a:t>2</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6400800"/>
            <a:ext cx="5784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3392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4"/>
          <p:cNvSpPr>
            <a:spLocks noGrp="1"/>
          </p:cNvSpPr>
          <p:nvPr>
            <p:ph idx="1"/>
          </p:nvPr>
        </p:nvSpPr>
        <p:spPr>
          <a:xfrm>
            <a:off x="228600" y="1651023"/>
            <a:ext cx="8736012" cy="5054577"/>
          </a:xfrm>
        </p:spPr>
        <p:txBody>
          <a:bodyPr>
            <a:normAutofit/>
          </a:bodyPr>
          <a:lstStyle/>
          <a:p>
            <a:r>
              <a:rPr lang="en-GB" sz="2400" dirty="0">
                <a:solidFill>
                  <a:schemeClr val="tx1"/>
                </a:solidFill>
                <a:latin typeface="Times New Roman" charset="0"/>
                <a:ea typeface="MS PGothic" charset="0"/>
                <a:cs typeface="Times New Roman" charset="0"/>
              </a:rPr>
              <a:t>Jordan is located in an arid to semi arid </a:t>
            </a:r>
            <a:r>
              <a:rPr lang="en-GB" sz="2400" dirty="0" smtClean="0">
                <a:solidFill>
                  <a:schemeClr val="tx1"/>
                </a:solidFill>
                <a:latin typeface="Times New Roman" charset="0"/>
                <a:ea typeface="MS PGothic" charset="0"/>
                <a:cs typeface="Times New Roman" charset="0"/>
              </a:rPr>
              <a:t>area (</a:t>
            </a:r>
            <a:r>
              <a:rPr lang="en-US" sz="2400" dirty="0">
                <a:solidFill>
                  <a:srgbClr val="272425"/>
                </a:solidFill>
                <a:latin typeface="Times New Roman"/>
              </a:rPr>
              <a:t>50 mm to 600 </a:t>
            </a:r>
            <a:r>
              <a:rPr lang="en-US" sz="2400" dirty="0" smtClean="0">
                <a:solidFill>
                  <a:srgbClr val="272425"/>
                </a:solidFill>
                <a:latin typeface="Times New Roman"/>
              </a:rPr>
              <a:t>mm),</a:t>
            </a:r>
            <a:r>
              <a:rPr lang="en-US" sz="2400" b="1" dirty="0">
                <a:solidFill>
                  <a:srgbClr val="272425"/>
                </a:solidFill>
                <a:latin typeface="Times New Roman"/>
              </a:rPr>
              <a:t> Approximately 92.2% of the rainfall evaporates</a:t>
            </a:r>
            <a:r>
              <a:rPr lang="en-GB" sz="2400" dirty="0" smtClean="0">
                <a:solidFill>
                  <a:schemeClr val="tx1"/>
                </a:solidFill>
                <a:latin typeface="Times New Roman" charset="0"/>
                <a:ea typeface="MS PGothic" charset="0"/>
                <a:cs typeface="Times New Roman" charset="0"/>
              </a:rPr>
              <a:t> </a:t>
            </a:r>
            <a:r>
              <a:rPr lang="en-GB" sz="2400" dirty="0">
                <a:solidFill>
                  <a:schemeClr val="tx1"/>
                </a:solidFill>
                <a:latin typeface="Times New Roman" charset="0"/>
                <a:ea typeface="MS PGothic" charset="0"/>
                <a:cs typeface="Times New Roman" charset="0"/>
              </a:rPr>
              <a:t>and </a:t>
            </a:r>
            <a:r>
              <a:rPr lang="en-GB" sz="2400" dirty="0" smtClean="0">
                <a:solidFill>
                  <a:schemeClr val="tx1"/>
                </a:solidFill>
                <a:latin typeface="Times New Roman" charset="0"/>
                <a:ea typeface="MS PGothic" charset="0"/>
                <a:cs typeface="Times New Roman" charset="0"/>
              </a:rPr>
              <a:t>considered as one </a:t>
            </a:r>
            <a:r>
              <a:rPr lang="en-GB" sz="2400" dirty="0">
                <a:solidFill>
                  <a:schemeClr val="tx1"/>
                </a:solidFill>
                <a:latin typeface="Times New Roman" charset="0"/>
                <a:ea typeface="MS PGothic" charset="0"/>
                <a:cs typeface="Times New Roman" charset="0"/>
              </a:rPr>
              <a:t>of the top water scarce countries in the world. </a:t>
            </a:r>
            <a:r>
              <a:rPr lang="en-GB" sz="2400" b="1" dirty="0">
                <a:solidFill>
                  <a:schemeClr val="tx1"/>
                </a:solidFill>
                <a:latin typeface="Times New Roman" charset="0"/>
                <a:ea typeface="MS PGothic" charset="0"/>
                <a:cs typeface="Times New Roman" charset="0"/>
              </a:rPr>
              <a:t>Therefore, water reuse is a high priority</a:t>
            </a:r>
            <a:r>
              <a:rPr lang="en-GB" sz="2400" b="1" dirty="0" smtClean="0">
                <a:solidFill>
                  <a:schemeClr val="tx1"/>
                </a:solidFill>
                <a:latin typeface="Times New Roman" charset="0"/>
                <a:ea typeface="MS PGothic" charset="0"/>
                <a:cs typeface="Times New Roman" charset="0"/>
              </a:rPr>
              <a:t>.</a:t>
            </a:r>
          </a:p>
          <a:p>
            <a:pPr marL="0" indent="0">
              <a:buNone/>
            </a:pPr>
            <a:endParaRPr lang="en-GB" sz="2400" b="1" dirty="0" smtClean="0">
              <a:solidFill>
                <a:schemeClr val="tx1"/>
              </a:solidFill>
              <a:latin typeface="Times New Roman" charset="0"/>
              <a:ea typeface="MS PGothic" charset="0"/>
              <a:cs typeface="Times New Roman" charset="0"/>
            </a:endParaRPr>
          </a:p>
          <a:p>
            <a:pPr algn="just"/>
            <a:r>
              <a:rPr lang="en-US" sz="2400" dirty="0" smtClean="0">
                <a:solidFill>
                  <a:srgbClr val="272425"/>
                </a:solidFill>
                <a:latin typeface="Times New Roman"/>
              </a:rPr>
              <a:t>Recently</a:t>
            </a:r>
            <a:r>
              <a:rPr lang="en-US" sz="2400" dirty="0">
                <a:solidFill>
                  <a:srgbClr val="272425"/>
                </a:solidFill>
                <a:latin typeface="Times New Roman"/>
              </a:rPr>
              <a:t>, the problem of water shortage </a:t>
            </a:r>
            <a:r>
              <a:rPr lang="en-US" sz="2400" dirty="0" smtClean="0">
                <a:solidFill>
                  <a:srgbClr val="272425"/>
                </a:solidFill>
                <a:latin typeface="Times New Roman"/>
              </a:rPr>
              <a:t>in Jordan </a:t>
            </a:r>
            <a:r>
              <a:rPr lang="en-US" sz="2400" dirty="0">
                <a:solidFill>
                  <a:srgbClr val="272425"/>
                </a:solidFill>
                <a:latin typeface="Times New Roman"/>
              </a:rPr>
              <a:t>has been </a:t>
            </a:r>
            <a:r>
              <a:rPr lang="en-US" sz="2400" dirty="0" smtClean="0">
                <a:solidFill>
                  <a:srgbClr val="272425"/>
                </a:solidFill>
                <a:latin typeface="Times New Roman"/>
              </a:rPr>
              <a:t>become worse </a:t>
            </a:r>
            <a:r>
              <a:rPr lang="en-US" sz="2400" dirty="0">
                <a:solidFill>
                  <a:srgbClr val="272425"/>
                </a:solidFill>
                <a:latin typeface="Times New Roman"/>
              </a:rPr>
              <a:t>as a </a:t>
            </a:r>
            <a:r>
              <a:rPr lang="en-US" sz="2400" dirty="0" smtClean="0">
                <a:solidFill>
                  <a:srgbClr val="272425"/>
                </a:solidFill>
                <a:latin typeface="Times New Roman"/>
              </a:rPr>
              <a:t>result </a:t>
            </a:r>
            <a:r>
              <a:rPr lang="en-US" sz="2400" dirty="0">
                <a:solidFill>
                  <a:srgbClr val="272425"/>
                </a:solidFill>
                <a:latin typeface="Times New Roman"/>
              </a:rPr>
              <a:t>of </a:t>
            </a:r>
            <a:r>
              <a:rPr lang="en-US" sz="2400" b="1" dirty="0" smtClean="0">
                <a:solidFill>
                  <a:srgbClr val="272425"/>
                </a:solidFill>
                <a:latin typeface="Times New Roman"/>
              </a:rPr>
              <a:t>high natural </a:t>
            </a:r>
            <a:r>
              <a:rPr lang="en-US" sz="2400" b="1" dirty="0">
                <a:solidFill>
                  <a:srgbClr val="272425"/>
                </a:solidFill>
                <a:latin typeface="Times New Roman"/>
              </a:rPr>
              <a:t>population growth</a:t>
            </a:r>
            <a:r>
              <a:rPr lang="en-US" sz="2400" dirty="0">
                <a:solidFill>
                  <a:srgbClr val="272425"/>
                </a:solidFill>
                <a:latin typeface="Times New Roman"/>
              </a:rPr>
              <a:t>, influxes of </a:t>
            </a:r>
            <a:r>
              <a:rPr lang="en-US" sz="2400" b="1" dirty="0" smtClean="0">
                <a:solidFill>
                  <a:srgbClr val="272425"/>
                </a:solidFill>
                <a:latin typeface="Times New Roman"/>
              </a:rPr>
              <a:t>refugees</a:t>
            </a:r>
            <a:r>
              <a:rPr lang="en-US" sz="2400" dirty="0" smtClean="0">
                <a:solidFill>
                  <a:srgbClr val="272425"/>
                </a:solidFill>
                <a:latin typeface="Times New Roman"/>
              </a:rPr>
              <a:t>, </a:t>
            </a:r>
            <a:r>
              <a:rPr lang="en-US" sz="2400" b="1" dirty="0">
                <a:solidFill>
                  <a:srgbClr val="272425"/>
                </a:solidFill>
                <a:latin typeface="Times New Roman"/>
              </a:rPr>
              <a:t>rural to </a:t>
            </a:r>
            <a:r>
              <a:rPr lang="en-US" sz="2400" b="1" dirty="0" smtClean="0">
                <a:solidFill>
                  <a:srgbClr val="272425"/>
                </a:solidFill>
                <a:latin typeface="Times New Roman"/>
              </a:rPr>
              <a:t>urban </a:t>
            </a:r>
            <a:r>
              <a:rPr lang="en-US" sz="2400" dirty="0" smtClean="0">
                <a:solidFill>
                  <a:srgbClr val="272425"/>
                </a:solidFill>
                <a:latin typeface="Times New Roman"/>
              </a:rPr>
              <a:t>migration </a:t>
            </a:r>
            <a:r>
              <a:rPr lang="en-US" sz="2400" dirty="0">
                <a:solidFill>
                  <a:srgbClr val="272425"/>
                </a:solidFill>
                <a:latin typeface="Times New Roman"/>
              </a:rPr>
              <a:t>and increased </a:t>
            </a:r>
            <a:r>
              <a:rPr lang="en-US" sz="2400" dirty="0" smtClean="0">
                <a:solidFill>
                  <a:srgbClr val="272425"/>
                </a:solidFill>
                <a:latin typeface="Times New Roman"/>
              </a:rPr>
              <a:t>standards </a:t>
            </a:r>
            <a:r>
              <a:rPr lang="en-US" sz="2400" dirty="0">
                <a:solidFill>
                  <a:srgbClr val="272425"/>
                </a:solidFill>
                <a:latin typeface="Times New Roman"/>
              </a:rPr>
              <a:t>of living</a:t>
            </a:r>
            <a:r>
              <a:rPr lang="en-US" sz="2400" dirty="0" smtClean="0">
                <a:solidFill>
                  <a:srgbClr val="272425"/>
                </a:solidFill>
                <a:latin typeface="Times New Roman"/>
              </a:rPr>
              <a:t>.</a:t>
            </a:r>
            <a:r>
              <a:rPr lang="en-US" sz="2400" dirty="0">
                <a:solidFill>
                  <a:srgbClr val="272425"/>
                </a:solidFill>
                <a:latin typeface="Times New Roman"/>
              </a:rPr>
              <a:t> </a:t>
            </a:r>
            <a:endParaRPr lang="en-US" sz="2400" dirty="0" smtClean="0">
              <a:solidFill>
                <a:srgbClr val="272425"/>
              </a:solidFill>
              <a:latin typeface="Times New Roman"/>
            </a:endParaRPr>
          </a:p>
        </p:txBody>
      </p:sp>
      <p:sp>
        <p:nvSpPr>
          <p:cNvPr id="49154" name="Title 1"/>
          <p:cNvSpPr>
            <a:spLocks noGrp="1"/>
          </p:cNvSpPr>
          <p:nvPr>
            <p:ph type="title"/>
          </p:nvPr>
        </p:nvSpPr>
        <p:spPr>
          <a:xfrm>
            <a:off x="762000" y="533400"/>
            <a:ext cx="7159625" cy="639761"/>
          </a:xfrm>
        </p:spPr>
        <p:txBody>
          <a:bodyPr/>
          <a:lstStyle/>
          <a:p>
            <a:pPr eaLnBrk="1" hangingPunct="1"/>
            <a:r>
              <a:rPr lang="en-GB" sz="3200" b="1" dirty="0">
                <a:solidFill>
                  <a:srgbClr val="FF0000"/>
                </a:solidFill>
                <a:latin typeface="Arial"/>
                <a:ea typeface="MS PGothic" charset="0"/>
                <a:cs typeface="Arial"/>
              </a:rPr>
              <a:t>Introduction and </a:t>
            </a:r>
            <a:r>
              <a:rPr lang="en-GB" sz="3200" b="1" dirty="0" smtClean="0">
                <a:solidFill>
                  <a:srgbClr val="FF0000"/>
                </a:solidFill>
                <a:latin typeface="Arial"/>
                <a:ea typeface="MS PGothic" charset="0"/>
                <a:cs typeface="Arial"/>
              </a:rPr>
              <a:t>Background</a:t>
            </a:r>
            <a:r>
              <a:rPr lang="en-GB" sz="3200" b="1" dirty="0">
                <a:solidFill>
                  <a:srgbClr val="FF0000"/>
                </a:solidFill>
                <a:latin typeface="Arial"/>
                <a:ea typeface="MS PGothic" charset="0"/>
                <a:cs typeface="Arial"/>
              </a:rPr>
              <a:t>:</a:t>
            </a:r>
            <a:endParaRPr lang="ar-JO" sz="3200" b="1" dirty="0">
              <a:solidFill>
                <a:srgbClr val="FF0000"/>
              </a:solidFill>
              <a:latin typeface="Arial"/>
              <a:ea typeface="MS PGothic" charset="0"/>
              <a:cs typeface="Arial"/>
            </a:endParaRPr>
          </a:p>
        </p:txBody>
      </p:sp>
      <p:sp>
        <p:nvSpPr>
          <p:cNvPr id="2" name="TextBox 1"/>
          <p:cNvSpPr txBox="1"/>
          <p:nvPr/>
        </p:nvSpPr>
        <p:spPr>
          <a:xfrm>
            <a:off x="287977" y="1127803"/>
            <a:ext cx="2504275" cy="523220"/>
          </a:xfrm>
          <a:prstGeom prst="rect">
            <a:avLst/>
          </a:prstGeom>
          <a:noFill/>
        </p:spPr>
        <p:txBody>
          <a:bodyPr wrap="none" rtlCol="0">
            <a:spAutoFit/>
          </a:bodyPr>
          <a:lstStyle/>
          <a:p>
            <a:r>
              <a:rPr lang="en-US" sz="2800" b="1" dirty="0" smtClean="0">
                <a:solidFill>
                  <a:srgbClr val="FF0000"/>
                </a:solidFill>
              </a:rPr>
              <a:t>Water situation</a:t>
            </a:r>
            <a:endParaRPr lang="en-US" sz="2800" b="1"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436" y="6324600"/>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1"/>
            <a:ext cx="8229600" cy="5410200"/>
          </a:xfrm>
        </p:spPr>
        <p:txBody>
          <a:bodyPr>
            <a:normAutofit fontScale="92500" lnSpcReduction="10000"/>
          </a:bodyPr>
          <a:lstStyle/>
          <a:p>
            <a:pPr algn="just">
              <a:lnSpc>
                <a:spcPct val="110000"/>
              </a:lnSpc>
              <a:spcBef>
                <a:spcPts val="0"/>
              </a:spcBef>
            </a:pPr>
            <a:r>
              <a:rPr lang="en-US" sz="2400" dirty="0">
                <a:solidFill>
                  <a:schemeClr val="tx1"/>
                </a:solidFill>
                <a:latin typeface="Times New Roman" panose="02020603050405020304" pitchFamily="18" charset="0"/>
                <a:ea typeface="Calibri"/>
                <a:cs typeface="Times New Roman" panose="02020603050405020304" pitchFamily="18" charset="0"/>
              </a:rPr>
              <a:t>Currently, </a:t>
            </a:r>
            <a:r>
              <a:rPr lang="en-GB" sz="2400" dirty="0" smtClean="0">
                <a:solidFill>
                  <a:schemeClr val="tx1"/>
                </a:solidFill>
                <a:latin typeface="Times New Roman" panose="02020603050405020304" pitchFamily="18" charset="0"/>
                <a:ea typeface="Times New Roman"/>
                <a:cs typeface="Times New Roman" panose="02020603050405020304" pitchFamily="18" charset="0"/>
              </a:rPr>
              <a:t>Construction </a:t>
            </a:r>
            <a:r>
              <a:rPr lang="en-GB" sz="2400" dirty="0">
                <a:solidFill>
                  <a:schemeClr val="tx1"/>
                </a:solidFill>
                <a:latin typeface="Times New Roman" panose="02020603050405020304" pitchFamily="18" charset="0"/>
                <a:ea typeface="Times New Roman"/>
                <a:cs typeface="Times New Roman" panose="02020603050405020304" pitchFamily="18" charset="0"/>
              </a:rPr>
              <a:t>activities world-wide are expected to expand over the coming years and will consume more </a:t>
            </a:r>
            <a:r>
              <a:rPr lang="en-GB" sz="2400" dirty="0" smtClean="0">
                <a:solidFill>
                  <a:schemeClr val="tx1"/>
                </a:solidFill>
                <a:latin typeface="Times New Roman" panose="02020603050405020304" pitchFamily="18" charset="0"/>
                <a:ea typeface="Times New Roman"/>
                <a:cs typeface="Times New Roman" panose="02020603050405020304" pitchFamily="18" charset="0"/>
              </a:rPr>
              <a:t>fresh water “</a:t>
            </a:r>
            <a:r>
              <a:rPr lang="en-US" sz="2400" dirty="0">
                <a:solidFill>
                  <a:schemeClr val="tx1"/>
                </a:solidFill>
                <a:latin typeface="Times New Roman" panose="02020603050405020304" pitchFamily="18" charset="0"/>
                <a:cs typeface="Times New Roman" panose="02020603050405020304" pitchFamily="18" charset="0"/>
              </a:rPr>
              <a:t>annually one billion tons of mixing </a:t>
            </a:r>
            <a:r>
              <a:rPr lang="en-US" sz="2400" dirty="0" smtClean="0">
                <a:solidFill>
                  <a:schemeClr val="tx1"/>
                </a:solidFill>
                <a:latin typeface="Times New Roman" panose="02020603050405020304" pitchFamily="18" charset="0"/>
                <a:cs typeface="Times New Roman" panose="02020603050405020304" pitchFamily="18" charset="0"/>
              </a:rPr>
              <a:t>water”</a:t>
            </a:r>
            <a:endParaRPr lang="en-US" sz="2400" dirty="0" smtClean="0">
              <a:solidFill>
                <a:schemeClr val="tx1"/>
              </a:solidFill>
              <a:latin typeface="Times New Roman" panose="02020603050405020304" pitchFamily="18" charset="0"/>
              <a:ea typeface="Calibri"/>
              <a:cs typeface="Times New Roman" panose="02020603050405020304" pitchFamily="18" charset="0"/>
            </a:endParaRPr>
          </a:p>
          <a:p>
            <a:pPr algn="just">
              <a:lnSpc>
                <a:spcPct val="110000"/>
              </a:lnSpc>
              <a:spcBef>
                <a:spcPts val="0"/>
              </a:spcBef>
            </a:pPr>
            <a:r>
              <a:rPr lang="en-GB" sz="2400" dirty="0" smtClean="0">
                <a:solidFill>
                  <a:schemeClr val="tx1"/>
                </a:solidFill>
                <a:latin typeface="Times New Roman" panose="02020603050405020304" pitchFamily="18" charset="0"/>
                <a:ea typeface="Times New Roman"/>
                <a:cs typeface="Times New Roman" panose="02020603050405020304" pitchFamily="18" charset="0"/>
              </a:rPr>
              <a:t>In Jordan, around 4 Mm</a:t>
            </a:r>
            <a:r>
              <a:rPr lang="en-GB" sz="2400" baseline="30000" dirty="0" smtClean="0">
                <a:solidFill>
                  <a:schemeClr val="tx1"/>
                </a:solidFill>
                <a:latin typeface="Times New Roman" panose="02020603050405020304" pitchFamily="18" charset="0"/>
                <a:ea typeface="Times New Roman"/>
                <a:cs typeface="Times New Roman" panose="02020603050405020304" pitchFamily="18" charset="0"/>
              </a:rPr>
              <a:t>3</a:t>
            </a:r>
            <a:r>
              <a:rPr lang="en-GB" sz="2400" dirty="0" smtClean="0">
                <a:solidFill>
                  <a:schemeClr val="tx1"/>
                </a:solidFill>
                <a:latin typeface="Times New Roman" panose="02020603050405020304" pitchFamily="18" charset="0"/>
                <a:ea typeface="Times New Roman"/>
                <a:cs typeface="Times New Roman" panose="02020603050405020304" pitchFamily="18" charset="0"/>
              </a:rPr>
              <a:t>/y</a:t>
            </a:r>
            <a:r>
              <a:rPr lang="en-GB" sz="2400" baseline="30000" dirty="0" smtClean="0">
                <a:solidFill>
                  <a:schemeClr val="tx1"/>
                </a:solidFill>
                <a:latin typeface="Times New Roman" panose="02020603050405020304" pitchFamily="18" charset="0"/>
                <a:ea typeface="Times New Roman"/>
                <a:cs typeface="Times New Roman" panose="02020603050405020304" pitchFamily="18" charset="0"/>
              </a:rPr>
              <a:t> </a:t>
            </a:r>
            <a:r>
              <a:rPr lang="en-GB" sz="2400" dirty="0" smtClean="0">
                <a:solidFill>
                  <a:schemeClr val="tx1"/>
                </a:solidFill>
                <a:latin typeface="Times New Roman" panose="02020603050405020304" pitchFamily="18" charset="0"/>
                <a:ea typeface="Times New Roman"/>
                <a:cs typeface="Times New Roman" panose="02020603050405020304" pitchFamily="18" charset="0"/>
              </a:rPr>
              <a:t>of </a:t>
            </a:r>
            <a:r>
              <a:rPr lang="en-GB" sz="2400" dirty="0">
                <a:solidFill>
                  <a:schemeClr val="tx1"/>
                </a:solidFill>
                <a:latin typeface="Times New Roman" panose="02020603050405020304" pitchFamily="18" charset="0"/>
                <a:ea typeface="Times New Roman"/>
                <a:cs typeface="Times New Roman" panose="02020603050405020304" pitchFamily="18" charset="0"/>
              </a:rPr>
              <a:t>fresh water is needed to prepare ready mix </a:t>
            </a:r>
            <a:r>
              <a:rPr lang="en-GB" sz="2400" dirty="0" smtClean="0">
                <a:solidFill>
                  <a:schemeClr val="tx1"/>
                </a:solidFill>
                <a:latin typeface="Times New Roman" panose="02020603050405020304" pitchFamily="18" charset="0"/>
                <a:ea typeface="Times New Roman"/>
                <a:cs typeface="Times New Roman" panose="02020603050405020304" pitchFamily="18" charset="0"/>
              </a:rPr>
              <a:t>concrete. In addition, another 4 Mm</a:t>
            </a:r>
            <a:r>
              <a:rPr lang="en-GB" sz="2400" baseline="30000" dirty="0" smtClean="0">
                <a:solidFill>
                  <a:schemeClr val="tx1"/>
                </a:solidFill>
                <a:latin typeface="Times New Roman" panose="02020603050405020304" pitchFamily="18" charset="0"/>
                <a:ea typeface="Times New Roman"/>
                <a:cs typeface="Times New Roman" panose="02020603050405020304" pitchFamily="18" charset="0"/>
              </a:rPr>
              <a:t>3</a:t>
            </a:r>
            <a:r>
              <a:rPr lang="en-GB" sz="2400" dirty="0" smtClean="0">
                <a:solidFill>
                  <a:schemeClr val="tx1"/>
                </a:solidFill>
                <a:latin typeface="Times New Roman" panose="02020603050405020304" pitchFamily="18" charset="0"/>
                <a:ea typeface="Times New Roman"/>
                <a:cs typeface="Times New Roman" panose="02020603050405020304" pitchFamily="18" charset="0"/>
              </a:rPr>
              <a:t>/y for washing activities and wet curing.</a:t>
            </a:r>
          </a:p>
          <a:p>
            <a:pPr algn="just">
              <a:lnSpc>
                <a:spcPct val="110000"/>
              </a:lnSpc>
              <a:spcBef>
                <a:spcPts val="0"/>
              </a:spcBef>
            </a:pPr>
            <a:r>
              <a:rPr lang="en-GB" sz="2400" dirty="0" smtClean="0">
                <a:solidFill>
                  <a:schemeClr val="tx1"/>
                </a:solidFill>
                <a:latin typeface="Times New Roman" panose="02020603050405020304" pitchFamily="18" charset="0"/>
                <a:ea typeface="Times New Roman"/>
                <a:cs typeface="Times New Roman" panose="02020603050405020304" pitchFamily="18" charset="0"/>
              </a:rPr>
              <a:t>According to JS it is a must to use fresh water for  concrete production</a:t>
            </a:r>
          </a:p>
          <a:p>
            <a:pPr algn="just"/>
            <a:r>
              <a:rPr lang="en-US" sz="2400" dirty="0">
                <a:solidFill>
                  <a:schemeClr val="tx1"/>
                </a:solidFill>
                <a:latin typeface="Times New Roman" panose="02020603050405020304" pitchFamily="18" charset="0"/>
                <a:cs typeface="Times New Roman" panose="02020603050405020304" pitchFamily="18" charset="0"/>
              </a:rPr>
              <a:t>The treated wastewater is estimated to be around </a:t>
            </a:r>
            <a:r>
              <a:rPr lang="en-US" sz="2400" dirty="0" smtClean="0">
                <a:solidFill>
                  <a:schemeClr val="tx1"/>
                </a:solidFill>
                <a:latin typeface="Times New Roman" panose="02020603050405020304" pitchFamily="18" charset="0"/>
                <a:cs typeface="Times New Roman" panose="02020603050405020304" pitchFamily="18" charset="0"/>
              </a:rPr>
              <a:t>117 </a:t>
            </a:r>
            <a:r>
              <a:rPr lang="en-US" sz="2400" dirty="0">
                <a:solidFill>
                  <a:schemeClr val="tx1"/>
                </a:solidFill>
                <a:latin typeface="Times New Roman" panose="02020603050405020304" pitchFamily="18" charset="0"/>
                <a:cs typeface="Times New Roman" panose="02020603050405020304" pitchFamily="18" charset="0"/>
              </a:rPr>
              <a:t>MCM/year in 2020 [1]. Between 50% and 80% of the domestic household wastewater </a:t>
            </a:r>
            <a:r>
              <a:rPr lang="en-US" sz="2400" dirty="0" smtClean="0">
                <a:solidFill>
                  <a:schemeClr val="tx1"/>
                </a:solidFill>
                <a:latin typeface="Times New Roman" panose="02020603050405020304" pitchFamily="18" charset="0"/>
                <a:cs typeface="Times New Roman" panose="02020603050405020304" pitchFamily="18" charset="0"/>
              </a:rPr>
              <a:t>is grey water.</a:t>
            </a:r>
            <a:endParaRPr lang="en-US" sz="2400" dirty="0">
              <a:solidFill>
                <a:schemeClr val="tx1"/>
              </a:solidFill>
              <a:latin typeface="Times New Roman" panose="02020603050405020304" pitchFamily="18" charset="0"/>
              <a:ea typeface="Calibri"/>
              <a:cs typeface="Times New Roman" panose="02020603050405020304" pitchFamily="18" charset="0"/>
            </a:endParaRPr>
          </a:p>
          <a:p>
            <a:pPr marL="0" indent="0" algn="just">
              <a:lnSpc>
                <a:spcPct val="110000"/>
              </a:lnSpc>
              <a:spcBef>
                <a:spcPts val="0"/>
              </a:spcBef>
              <a:buNone/>
            </a:pPr>
            <a:endParaRPr lang="en-US" sz="2400" dirty="0">
              <a:solidFill>
                <a:schemeClr val="tx1"/>
              </a:solidFill>
              <a:latin typeface="Times New Roman" panose="02020603050405020304" pitchFamily="18" charset="0"/>
              <a:ea typeface="Calibri"/>
              <a:cs typeface="Times New Roman" panose="02020603050405020304" pitchFamily="18" charset="0"/>
            </a:endParaRPr>
          </a:p>
          <a:p>
            <a:pPr algn="just">
              <a:lnSpc>
                <a:spcPct val="110000"/>
              </a:lnSpc>
              <a:spcBef>
                <a:spcPts val="0"/>
              </a:spcBef>
            </a:pPr>
            <a:r>
              <a:rPr lang="en-GB" sz="2400" b="1" dirty="0">
                <a:solidFill>
                  <a:schemeClr val="tx1"/>
                </a:solidFill>
                <a:latin typeface="Times New Roman" panose="02020603050405020304" pitchFamily="18" charset="0"/>
                <a:ea typeface="MS PGothic"/>
                <a:cs typeface="Times New Roman" panose="02020603050405020304" pitchFamily="18" charset="0"/>
              </a:rPr>
              <a:t>Therefore,</a:t>
            </a:r>
            <a:r>
              <a:rPr lang="en-GB" sz="2400" dirty="0">
                <a:solidFill>
                  <a:schemeClr val="tx1"/>
                </a:solidFill>
                <a:latin typeface="Times New Roman" panose="02020603050405020304" pitchFamily="18" charset="0"/>
                <a:ea typeface="MS PGothic"/>
                <a:cs typeface="Times New Roman" panose="02020603050405020304" pitchFamily="18" charset="0"/>
              </a:rPr>
              <a:t> </a:t>
            </a:r>
            <a:r>
              <a:rPr lang="en-GB" sz="2400" dirty="0" smtClean="0">
                <a:solidFill>
                  <a:schemeClr val="tx1"/>
                </a:solidFill>
                <a:latin typeface="Times New Roman" panose="02020603050405020304" pitchFamily="18" charset="0"/>
                <a:ea typeface="MS PGothic"/>
                <a:cs typeface="Times New Roman" panose="02020603050405020304" pitchFamily="18" charset="0"/>
              </a:rPr>
              <a:t>grey water  </a:t>
            </a:r>
            <a:r>
              <a:rPr lang="en-GB" sz="2400" dirty="0">
                <a:solidFill>
                  <a:schemeClr val="tx1"/>
                </a:solidFill>
                <a:latin typeface="Times New Roman" panose="02020603050405020304" pitchFamily="18" charset="0"/>
                <a:ea typeface="MS PGothic"/>
                <a:cs typeface="Times New Roman" panose="02020603050405020304" pitchFamily="18" charset="0"/>
              </a:rPr>
              <a:t>treatment and reuse for </a:t>
            </a:r>
            <a:r>
              <a:rPr lang="en-GB" sz="2400" dirty="0" smtClean="0">
                <a:solidFill>
                  <a:schemeClr val="tx1"/>
                </a:solidFill>
                <a:latin typeface="Times New Roman" panose="02020603050405020304" pitchFamily="18" charset="0"/>
                <a:ea typeface="MS PGothic"/>
                <a:cs typeface="Times New Roman" panose="02020603050405020304" pitchFamily="18" charset="0"/>
              </a:rPr>
              <a:t>concrete industry </a:t>
            </a:r>
            <a:r>
              <a:rPr lang="en-GB" sz="2400" dirty="0">
                <a:solidFill>
                  <a:schemeClr val="tx1"/>
                </a:solidFill>
                <a:latin typeface="Times New Roman" panose="02020603050405020304" pitchFamily="18" charset="0"/>
                <a:ea typeface="MS PGothic"/>
                <a:cs typeface="Times New Roman" panose="02020603050405020304" pitchFamily="18" charset="0"/>
              </a:rPr>
              <a:t>is a high priority and rational </a:t>
            </a:r>
            <a:r>
              <a:rPr lang="en-GB" sz="2400" dirty="0" smtClean="0">
                <a:solidFill>
                  <a:schemeClr val="tx1"/>
                </a:solidFill>
                <a:latin typeface="Times New Roman" panose="02020603050405020304" pitchFamily="18" charset="0"/>
                <a:ea typeface="MS PGothic"/>
                <a:cs typeface="Times New Roman" panose="02020603050405020304" pitchFamily="18" charset="0"/>
              </a:rPr>
              <a:t>action. Such research type is important in order to change people attitude and the legislations.</a:t>
            </a:r>
            <a:endParaRPr lang="en-US" sz="2400" dirty="0">
              <a:solidFill>
                <a:schemeClr val="tx1"/>
              </a:solidFill>
              <a:latin typeface="Times New Roman" panose="02020603050405020304" pitchFamily="18" charset="0"/>
              <a:ea typeface="Calibri"/>
              <a:cs typeface="Times New Roman" panose="02020603050405020304" pitchFamily="18" charset="0"/>
            </a:endParaRPr>
          </a:p>
        </p:txBody>
      </p:sp>
      <p:sp>
        <p:nvSpPr>
          <p:cNvPr id="3" name="Title 2"/>
          <p:cNvSpPr>
            <a:spLocks noGrp="1"/>
          </p:cNvSpPr>
          <p:nvPr>
            <p:ph type="title"/>
          </p:nvPr>
        </p:nvSpPr>
        <p:spPr>
          <a:xfrm>
            <a:off x="457200" y="228600"/>
            <a:ext cx="8229600" cy="685800"/>
          </a:xfrm>
        </p:spPr>
        <p:txBody>
          <a:bodyPr/>
          <a:lstStyle/>
          <a:p>
            <a:pPr algn="l"/>
            <a:r>
              <a:rPr lang="en-US" b="0" dirty="0" smtClean="0">
                <a:solidFill>
                  <a:srgbClr val="FF0000"/>
                </a:solidFill>
              </a:rPr>
              <a:t>Research problem</a:t>
            </a:r>
            <a:endParaRPr lang="en-US" b="0" dirty="0">
              <a:solidFill>
                <a:srgbClr val="FF0000"/>
              </a:solidFill>
            </a:endParaRPr>
          </a:p>
        </p:txBody>
      </p:sp>
      <p:sp>
        <p:nvSpPr>
          <p:cNvPr id="4" name="Slide Number Placeholder 3"/>
          <p:cNvSpPr>
            <a:spLocks noGrp="1"/>
          </p:cNvSpPr>
          <p:nvPr>
            <p:ph type="sldNum" sz="quarter" idx="4"/>
          </p:nvPr>
        </p:nvSpPr>
        <p:spPr/>
        <p:txBody>
          <a:bodyPr/>
          <a:lstStyle/>
          <a:p>
            <a:fld id="{AD4419E4-8D09-4F4A-8A8E-E761FEAC7965}" type="slidenum">
              <a:rPr lang="en-US" smtClean="0">
                <a:solidFill>
                  <a:srgbClr val="1F497D">
                    <a:lumMod val="75000"/>
                  </a:srgbClr>
                </a:solidFill>
              </a:rPr>
              <a:pPr/>
              <a:t>4</a:t>
            </a:fld>
            <a:endParaRPr lang="en-US" dirty="0">
              <a:solidFill>
                <a:srgbClr val="1F497D">
                  <a:lumMod val="75000"/>
                </a:srgbClr>
              </a:solidFill>
            </a:endParaRPr>
          </a:p>
        </p:txBody>
      </p:sp>
      <p:sp>
        <p:nvSpPr>
          <p:cNvPr id="5" name="Rectangle 4"/>
          <p:cNvSpPr/>
          <p:nvPr/>
        </p:nvSpPr>
        <p:spPr>
          <a:xfrm>
            <a:off x="3733800" y="6477000"/>
            <a:ext cx="1752600" cy="2286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976756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228600" y="2825651"/>
            <a:ext cx="8763000" cy="3593210"/>
          </a:xfrm>
        </p:spPr>
        <p:txBody>
          <a:bodyPr>
            <a:noAutofit/>
          </a:bodyPr>
          <a:lstStyle/>
          <a:p>
            <a:pPr marL="0" lvl="0" indent="0" algn="just">
              <a:lnSpc>
                <a:spcPct val="120000"/>
              </a:lnSpc>
              <a:spcBef>
                <a:spcPts val="0"/>
              </a:spcBef>
              <a:buClr>
                <a:srgbClr val="1F497D">
                  <a:lumMod val="75000"/>
                </a:srgbClr>
              </a:buClr>
              <a:buNone/>
            </a:pPr>
            <a:r>
              <a:rPr lang="en-GB" b="1" dirty="0" smtClean="0">
                <a:solidFill>
                  <a:srgbClr val="FF0000"/>
                </a:solidFill>
                <a:latin typeface="Times New Roman"/>
                <a:ea typeface="Times New Roman"/>
              </a:rPr>
              <a:t>Project objectives</a:t>
            </a:r>
            <a:endParaRPr lang="en-GB" b="1" dirty="0">
              <a:solidFill>
                <a:srgbClr val="FF0000"/>
              </a:solidFill>
              <a:latin typeface="Times New Roman"/>
              <a:ea typeface="Times New Roman"/>
            </a:endParaRPr>
          </a:p>
          <a:p>
            <a:pPr marL="0" lvl="0" indent="0" algn="just">
              <a:lnSpc>
                <a:spcPct val="120000"/>
              </a:lnSpc>
              <a:spcBef>
                <a:spcPts val="0"/>
              </a:spcBef>
              <a:buClr>
                <a:srgbClr val="1F497D">
                  <a:lumMod val="75000"/>
                </a:srgbClr>
              </a:buClr>
              <a:buNone/>
            </a:pPr>
            <a:endParaRPr lang="en-GB" sz="1000" dirty="0">
              <a:solidFill>
                <a:prstClr val="black"/>
              </a:solidFill>
              <a:latin typeface="Times New Roman"/>
              <a:ea typeface="Times New Roman"/>
            </a:endParaRPr>
          </a:p>
          <a:p>
            <a:pPr marL="0" lvl="0" indent="0" algn="just">
              <a:lnSpc>
                <a:spcPct val="120000"/>
              </a:lnSpc>
              <a:spcBef>
                <a:spcPts val="0"/>
              </a:spcBef>
              <a:buClr>
                <a:srgbClr val="1F497D">
                  <a:lumMod val="75000"/>
                </a:srgbClr>
              </a:buClr>
              <a:buNone/>
            </a:pPr>
            <a:r>
              <a:rPr lang="en-GB" sz="2400" dirty="0">
                <a:solidFill>
                  <a:schemeClr val="tx1"/>
                </a:solidFill>
                <a:latin typeface="Times New Roman"/>
                <a:ea typeface="Times New Roman"/>
              </a:rPr>
              <a:t>This study aimed to</a:t>
            </a:r>
          </a:p>
          <a:p>
            <a:pPr marL="288000" lvl="0" indent="-457200" algn="just">
              <a:lnSpc>
                <a:spcPct val="120000"/>
              </a:lnSpc>
              <a:spcBef>
                <a:spcPts val="0"/>
              </a:spcBef>
              <a:buClr>
                <a:srgbClr val="1F497D">
                  <a:lumMod val="75000"/>
                </a:srgbClr>
              </a:buClr>
              <a:buFontTx/>
              <a:buChar char="-"/>
            </a:pPr>
            <a:r>
              <a:rPr lang="en-GB" sz="2400" dirty="0">
                <a:solidFill>
                  <a:schemeClr val="tx1"/>
                </a:solidFill>
                <a:latin typeface="Times New Roman"/>
                <a:ea typeface="Times New Roman"/>
              </a:rPr>
              <a:t> Provide a new water resource to sustain the construction activities in Jordan.</a:t>
            </a:r>
            <a:endParaRPr lang="en-US" sz="2400" dirty="0">
              <a:solidFill>
                <a:schemeClr val="tx1"/>
              </a:solidFill>
              <a:latin typeface="Times New Roman"/>
              <a:ea typeface="Times New Roman"/>
            </a:endParaRPr>
          </a:p>
          <a:p>
            <a:pPr marL="288000" lvl="0" indent="-457200" algn="just">
              <a:lnSpc>
                <a:spcPct val="120000"/>
              </a:lnSpc>
              <a:spcBef>
                <a:spcPts val="0"/>
              </a:spcBef>
              <a:buClr>
                <a:srgbClr val="1F497D">
                  <a:lumMod val="75000"/>
                </a:srgbClr>
              </a:buClr>
              <a:buFontTx/>
              <a:buChar char="-"/>
            </a:pPr>
            <a:r>
              <a:rPr lang="en-US" sz="2400" dirty="0">
                <a:solidFill>
                  <a:schemeClr val="tx1"/>
                </a:solidFill>
                <a:latin typeface="Times New Roman"/>
              </a:rPr>
              <a:t>evaluate the potential of reused grey water in concrete and mortar in order to save the fresh water for drinking purposes</a:t>
            </a:r>
            <a:r>
              <a:rPr lang="en-US" sz="2400" dirty="0" smtClean="0">
                <a:solidFill>
                  <a:schemeClr val="tx1"/>
                </a:solidFill>
                <a:latin typeface="Times New Roman"/>
              </a:rPr>
              <a:t>.</a:t>
            </a:r>
            <a:r>
              <a:rPr lang="en-US" sz="2400" dirty="0" smtClean="0">
                <a:solidFill>
                  <a:schemeClr val="tx1"/>
                </a:solidFill>
                <a:latin typeface="Times New Roman" panose="02020603050405020304" pitchFamily="18" charset="0"/>
                <a:ea typeface="Calibri"/>
                <a:cs typeface="Times New Roman" panose="02020603050405020304" pitchFamily="18" charset="0"/>
              </a:rPr>
              <a:t> </a:t>
            </a:r>
            <a:endParaRPr lang="en-US" sz="2400" dirty="0">
              <a:solidFill>
                <a:schemeClr val="tx1"/>
              </a:solidFill>
              <a:latin typeface="Times New Roman" panose="02020603050405020304" pitchFamily="18" charset="0"/>
              <a:ea typeface="Calibri"/>
              <a:cs typeface="Times New Roman" panose="02020603050405020304" pitchFamily="18" charset="0"/>
            </a:endParaRPr>
          </a:p>
        </p:txBody>
      </p:sp>
      <p:sp>
        <p:nvSpPr>
          <p:cNvPr id="15362" name="Rectangle 2"/>
          <p:cNvSpPr>
            <a:spLocks noGrp="1" noChangeArrowheads="1"/>
          </p:cNvSpPr>
          <p:nvPr>
            <p:ph type="title"/>
          </p:nvPr>
        </p:nvSpPr>
        <p:spPr>
          <a:xfrm>
            <a:off x="152400" y="-7961"/>
            <a:ext cx="7772400" cy="762000"/>
          </a:xfrm>
        </p:spPr>
        <p:txBody>
          <a:bodyPr/>
          <a:lstStyle/>
          <a:p>
            <a:pPr algn="l" eaLnBrk="1" hangingPunct="1"/>
            <a:r>
              <a:rPr lang="en-US" altLang="en-US" sz="2800" b="1" dirty="0" smtClean="0">
                <a:solidFill>
                  <a:srgbClr val="FF0000"/>
                </a:solidFill>
              </a:rPr>
              <a:t>Grey water</a:t>
            </a: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28600"/>
            <a:ext cx="2989067" cy="2164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TextBox 2"/>
          <p:cNvSpPr txBox="1">
            <a:spLocks noChangeArrowheads="1"/>
          </p:cNvSpPr>
          <p:nvPr/>
        </p:nvSpPr>
        <p:spPr bwMode="auto">
          <a:xfrm>
            <a:off x="4716463" y="9810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5367" name="TextBox 3"/>
          <p:cNvSpPr txBox="1">
            <a:spLocks noChangeArrowheads="1"/>
          </p:cNvSpPr>
          <p:nvPr/>
        </p:nvSpPr>
        <p:spPr bwMode="auto">
          <a:xfrm>
            <a:off x="228600" y="855684"/>
            <a:ext cx="5589043" cy="165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342900" indent="-342900" eaLnBrk="1" hangingPunct="1">
              <a:lnSpc>
                <a:spcPct val="70000"/>
              </a:lnSpc>
              <a:spcBef>
                <a:spcPct val="0"/>
              </a:spcBef>
            </a:pPr>
            <a:r>
              <a:rPr lang="en-US" altLang="en-US" sz="2400" b="1" i="1" dirty="0" smtClean="0">
                <a:latin typeface="Times New Roman" pitchFamily="18" charset="0"/>
                <a:cs typeface="Times New Roman" pitchFamily="18" charset="0"/>
              </a:rPr>
              <a:t>Definition</a:t>
            </a:r>
          </a:p>
          <a:p>
            <a:pPr eaLnBrk="1" hangingPunct="1">
              <a:lnSpc>
                <a:spcPct val="70000"/>
              </a:lnSpc>
              <a:spcBef>
                <a:spcPct val="0"/>
              </a:spcBef>
              <a:buFontTx/>
              <a:buNone/>
            </a:pPr>
            <a:endParaRPr lang="en-US" altLang="en-US" sz="1000" b="1" dirty="0">
              <a:latin typeface="Times New Roman" pitchFamily="18" charset="0"/>
              <a:cs typeface="Times New Roman" pitchFamily="18" charset="0"/>
            </a:endParaRPr>
          </a:p>
          <a:p>
            <a:pPr algn="just" eaLnBrk="1" hangingPunct="1">
              <a:spcBef>
                <a:spcPct val="0"/>
              </a:spcBef>
              <a:buNone/>
            </a:pPr>
            <a:r>
              <a:rPr lang="en-US" altLang="en-US" sz="2600" dirty="0" smtClean="0">
                <a:latin typeface="Times New Roman" pitchFamily="18" charset="0"/>
                <a:cs typeface="Times New Roman" pitchFamily="18" charset="0"/>
              </a:rPr>
              <a:t>	</a:t>
            </a:r>
            <a:r>
              <a:rPr lang="en-US" altLang="en-US" sz="2600" b="1" dirty="0" smtClean="0">
                <a:latin typeface="Times New Roman" pitchFamily="18" charset="0"/>
                <a:cs typeface="Times New Roman" pitchFamily="18" charset="0"/>
              </a:rPr>
              <a:t>is all types of wastewater collected from household activities except toilet wastewater</a:t>
            </a:r>
            <a:endParaRPr lang="en-US" altLang="en-US" sz="26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324600"/>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02246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647700" y="1066800"/>
            <a:ext cx="7848600" cy="4343400"/>
          </a:xfrm>
        </p:spPr>
      </p:pic>
      <p:sp>
        <p:nvSpPr>
          <p:cNvPr id="57346" name="Title 1"/>
          <p:cNvSpPr>
            <a:spLocks noGrp="1"/>
          </p:cNvSpPr>
          <p:nvPr>
            <p:ph type="title"/>
          </p:nvPr>
        </p:nvSpPr>
        <p:spPr>
          <a:xfrm>
            <a:off x="457200" y="152400"/>
            <a:ext cx="8229600" cy="914400"/>
          </a:xfrm>
        </p:spPr>
        <p:txBody>
          <a:bodyPr/>
          <a:lstStyle/>
          <a:p>
            <a:r>
              <a:rPr lang="en-US" sz="2400" dirty="0">
                <a:solidFill>
                  <a:srgbClr val="FF0000"/>
                </a:solidFill>
                <a:latin typeface="Arial"/>
                <a:ea typeface="MS PGothic" charset="0"/>
                <a:cs typeface="Arial"/>
              </a:rPr>
              <a:t>Development of a Grey Water filtration-system Using Jordanian Natural Resources</a:t>
            </a:r>
            <a:endParaRPr lang="en-US" sz="3200" dirty="0">
              <a:solidFill>
                <a:srgbClr val="FF0000"/>
              </a:solidFill>
              <a:latin typeface="Arial"/>
              <a:ea typeface="MS PGothic" charset="0"/>
              <a:cs typeface="Arial"/>
            </a:endParaRPr>
          </a:p>
        </p:txBody>
      </p:sp>
      <p:sp>
        <p:nvSpPr>
          <p:cNvPr id="2" name="TextBox 1"/>
          <p:cNvSpPr txBox="1"/>
          <p:nvPr/>
        </p:nvSpPr>
        <p:spPr>
          <a:xfrm>
            <a:off x="0" y="5491472"/>
            <a:ext cx="9144000" cy="1366528"/>
          </a:xfrm>
          <a:prstGeom prst="rect">
            <a:avLst/>
          </a:prstGeom>
          <a:solidFill>
            <a:schemeClr val="tx2">
              <a:lumMod val="20000"/>
              <a:lumOff val="80000"/>
            </a:schemeClr>
          </a:solidFill>
        </p:spPr>
        <p:txBody>
          <a:bodyPr wrap="square" rtlCol="0">
            <a:spAutoFit/>
          </a:bodyPr>
          <a:lstStyle/>
          <a:p>
            <a:pPr marL="342900" indent="-342900">
              <a:lnSpc>
                <a:spcPct val="115000"/>
              </a:lnSpc>
              <a:spcAft>
                <a:spcPts val="0"/>
              </a:spcAft>
              <a:buFont typeface="Arial" panose="020B0604020202020204" pitchFamily="34" charset="0"/>
              <a:buChar char="•"/>
            </a:pPr>
            <a:r>
              <a:rPr lang="en-US" sz="2400" dirty="0" smtClean="0">
                <a:latin typeface="Times New Roman" panose="02020603050405020304" pitchFamily="18" charset="0"/>
                <a:ea typeface="Calibri"/>
                <a:cs typeface="Times New Roman" panose="02020603050405020304" pitchFamily="18" charset="0"/>
              </a:rPr>
              <a:t>Study area \ </a:t>
            </a:r>
            <a:r>
              <a:rPr lang="en-US" sz="2400" dirty="0" err="1" smtClean="0">
                <a:latin typeface="Times New Roman" panose="02020603050405020304" pitchFamily="18" charset="0"/>
                <a:ea typeface="Calibri"/>
                <a:cs typeface="Times New Roman" panose="02020603050405020304" pitchFamily="18" charset="0"/>
              </a:rPr>
              <a:t>Deir</a:t>
            </a:r>
            <a:r>
              <a:rPr lang="en-US" sz="2400" dirty="0" smtClean="0">
                <a:latin typeface="Times New Roman" panose="02020603050405020304" pitchFamily="18" charset="0"/>
                <a:ea typeface="Calibri"/>
                <a:cs typeface="Times New Roman" panose="02020603050405020304" pitchFamily="18" charset="0"/>
              </a:rPr>
              <a:t> </a:t>
            </a:r>
            <a:r>
              <a:rPr lang="en-US" sz="2400" dirty="0" err="1">
                <a:latin typeface="Times New Roman" panose="02020603050405020304" pitchFamily="18" charset="0"/>
                <a:ea typeface="Calibri"/>
                <a:cs typeface="Times New Roman" panose="02020603050405020304" pitchFamily="18" charset="0"/>
              </a:rPr>
              <a:t>Alla</a:t>
            </a:r>
            <a:r>
              <a:rPr lang="en-US" sz="2400" dirty="0">
                <a:latin typeface="Times New Roman" panose="02020603050405020304" pitchFamily="18" charset="0"/>
                <a:ea typeface="Calibri"/>
                <a:cs typeface="Times New Roman" panose="02020603050405020304" pitchFamily="18" charset="0"/>
              </a:rPr>
              <a:t> (Um-</a:t>
            </a:r>
            <a:r>
              <a:rPr lang="en-US" sz="2400" dirty="0" err="1">
                <a:latin typeface="Times New Roman" panose="02020603050405020304" pitchFamily="18" charset="0"/>
                <a:ea typeface="Calibri"/>
                <a:cs typeface="Times New Roman" panose="02020603050405020304" pitchFamily="18" charset="0"/>
              </a:rPr>
              <a:t>Ayyaash</a:t>
            </a:r>
            <a:r>
              <a:rPr lang="en-US" sz="2400" dirty="0">
                <a:latin typeface="Times New Roman" panose="02020603050405020304" pitchFamily="18" charset="0"/>
                <a:ea typeface="Calibri"/>
                <a:cs typeface="Times New Roman" panose="02020603050405020304" pitchFamily="18" charset="0"/>
              </a:rPr>
              <a:t> area) </a:t>
            </a:r>
            <a:r>
              <a:rPr lang="en-US" sz="2400" dirty="0" smtClean="0">
                <a:latin typeface="Times New Roman" panose="02020603050405020304" pitchFamily="18" charset="0"/>
                <a:ea typeface="Calibri"/>
                <a:cs typeface="Times New Roman" panose="02020603050405020304" pitchFamily="18" charset="0"/>
              </a:rPr>
              <a:t>which is </a:t>
            </a:r>
            <a:r>
              <a:rPr lang="en-US" sz="2400" dirty="0">
                <a:latin typeface="Times New Roman" panose="02020603050405020304" pitchFamily="18" charset="0"/>
                <a:ea typeface="Calibri"/>
                <a:cs typeface="Times New Roman" panose="02020603050405020304" pitchFamily="18" charset="0"/>
              </a:rPr>
              <a:t>located in the Middle </a:t>
            </a:r>
            <a:r>
              <a:rPr lang="en-US" sz="2400" dirty="0" err="1">
                <a:latin typeface="Times New Roman" panose="02020603050405020304" pitchFamily="18" charset="0"/>
                <a:ea typeface="Calibri"/>
                <a:cs typeface="Times New Roman" panose="02020603050405020304" pitchFamily="18" charset="0"/>
              </a:rPr>
              <a:t>Ghor</a:t>
            </a:r>
            <a:r>
              <a:rPr lang="en-US" sz="2400" dirty="0">
                <a:latin typeface="Times New Roman" panose="02020603050405020304" pitchFamily="18" charset="0"/>
                <a:ea typeface="Calibri"/>
                <a:cs typeface="Times New Roman" panose="02020603050405020304" pitchFamily="18" charset="0"/>
              </a:rPr>
              <a:t>, </a:t>
            </a:r>
          </a:p>
          <a:p>
            <a:pPr marL="342900" indent="-342900">
              <a:lnSpc>
                <a:spcPct val="115000"/>
              </a:lnSpc>
              <a:spcAft>
                <a:spcPts val="0"/>
              </a:spcAft>
              <a:buFont typeface="Arial" panose="020B0604020202020204" pitchFamily="34" charset="0"/>
              <a:buChar char="•"/>
            </a:pPr>
            <a:r>
              <a:rPr lang="en-US" sz="2400" dirty="0">
                <a:latin typeface="Times New Roman" panose="02020603050405020304" pitchFamily="18" charset="0"/>
                <a:ea typeface="Calibri"/>
                <a:cs typeface="Times New Roman" panose="02020603050405020304" pitchFamily="18" charset="0"/>
              </a:rPr>
              <a:t>(rainfall 100 to 150 mm) and (temperature varying from 19 to 36.5°C)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7"/>
          <p:cNvSpPr txBox="1">
            <a:spLocks noChangeArrowheads="1"/>
          </p:cNvSpPr>
          <p:nvPr/>
        </p:nvSpPr>
        <p:spPr bwMode="auto">
          <a:xfrm>
            <a:off x="4678363" y="5081588"/>
            <a:ext cx="2190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MS PGothic" charset="0"/>
                <a:cs typeface="MS PGothic" charset="0"/>
              </a:defRPr>
            </a:lvl1pPr>
            <a:lvl2pPr marL="742950" indent="-285750" eaLnBrk="0" hangingPunct="0">
              <a:defRPr sz="2400">
                <a:solidFill>
                  <a:schemeClr val="tx1"/>
                </a:solidFill>
                <a:latin typeface="Lucida Sans" charset="0"/>
                <a:ea typeface="MS PGothic" charset="0"/>
                <a:cs typeface="MS PGothic" charset="0"/>
              </a:defRPr>
            </a:lvl2pPr>
            <a:lvl3pPr marL="1143000" indent="-228600" eaLnBrk="0" hangingPunct="0">
              <a:defRPr sz="2400">
                <a:solidFill>
                  <a:schemeClr val="tx1"/>
                </a:solidFill>
                <a:latin typeface="Lucida Sans" charset="0"/>
                <a:ea typeface="MS PGothic" charset="0"/>
                <a:cs typeface="MS PGothic" charset="0"/>
              </a:defRPr>
            </a:lvl3pPr>
            <a:lvl4pPr marL="1600200" indent="-228600" eaLnBrk="0" hangingPunct="0">
              <a:defRPr sz="2400">
                <a:solidFill>
                  <a:schemeClr val="tx1"/>
                </a:solidFill>
                <a:latin typeface="Lucida Sans" charset="0"/>
                <a:ea typeface="MS PGothic" charset="0"/>
                <a:cs typeface="MS PGothic" charset="0"/>
              </a:defRPr>
            </a:lvl4pPr>
            <a:lvl5pPr marL="2057400" indent="-228600" eaLnBrk="0" hangingPunct="0">
              <a:defRPr sz="2400">
                <a:solidFill>
                  <a:schemeClr val="tx1"/>
                </a:solidFill>
                <a:latin typeface="Lucida San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Lucida San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Lucida San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Lucida San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Lucida Sans" charset="0"/>
                <a:ea typeface="MS PGothic" charset="0"/>
                <a:cs typeface="MS PGothic" charset="0"/>
              </a:defRPr>
            </a:lvl9pPr>
          </a:lstStyle>
          <a:p>
            <a:pPr eaLnBrk="1" hangingPunct="1">
              <a:spcBef>
                <a:spcPct val="50000"/>
              </a:spcBef>
            </a:pPr>
            <a:endParaRPr lang="de-DE">
              <a:latin typeface="Arial" charset="0"/>
            </a:endParaRPr>
          </a:p>
        </p:txBody>
      </p:sp>
      <p:sp>
        <p:nvSpPr>
          <p:cNvPr id="62467" name="TextBox 1"/>
          <p:cNvSpPr txBox="1">
            <a:spLocks noChangeArrowheads="1"/>
          </p:cNvSpPr>
          <p:nvPr/>
        </p:nvSpPr>
        <p:spPr bwMode="auto">
          <a:xfrm>
            <a:off x="1006475" y="116106"/>
            <a:ext cx="7756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Lucida Sans" charset="0"/>
                <a:ea typeface="MS PGothic" charset="0"/>
                <a:cs typeface="MS PGothic" charset="0"/>
              </a:defRPr>
            </a:lvl1pPr>
            <a:lvl2pPr marL="742950" indent="-285750" eaLnBrk="0" hangingPunct="0">
              <a:defRPr sz="2400">
                <a:solidFill>
                  <a:schemeClr val="tx1"/>
                </a:solidFill>
                <a:latin typeface="Lucida Sans" charset="0"/>
                <a:ea typeface="MS PGothic" charset="0"/>
                <a:cs typeface="MS PGothic" charset="0"/>
              </a:defRPr>
            </a:lvl2pPr>
            <a:lvl3pPr marL="1143000" indent="-228600" eaLnBrk="0" hangingPunct="0">
              <a:defRPr sz="2400">
                <a:solidFill>
                  <a:schemeClr val="tx1"/>
                </a:solidFill>
                <a:latin typeface="Lucida Sans" charset="0"/>
                <a:ea typeface="MS PGothic" charset="0"/>
                <a:cs typeface="MS PGothic" charset="0"/>
              </a:defRPr>
            </a:lvl3pPr>
            <a:lvl4pPr marL="1600200" indent="-228600" eaLnBrk="0" hangingPunct="0">
              <a:defRPr sz="2400">
                <a:solidFill>
                  <a:schemeClr val="tx1"/>
                </a:solidFill>
                <a:latin typeface="Lucida Sans" charset="0"/>
                <a:ea typeface="MS PGothic" charset="0"/>
                <a:cs typeface="MS PGothic" charset="0"/>
              </a:defRPr>
            </a:lvl4pPr>
            <a:lvl5pPr marL="2057400" indent="-228600" eaLnBrk="0" hangingPunct="0">
              <a:defRPr sz="2400">
                <a:solidFill>
                  <a:schemeClr val="tx1"/>
                </a:solidFill>
                <a:latin typeface="Lucida San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Lucida San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Lucida San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Lucida San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Lucida Sans" charset="0"/>
                <a:ea typeface="MS PGothic" charset="0"/>
                <a:cs typeface="MS PGothic" charset="0"/>
              </a:defRPr>
            </a:lvl9pPr>
          </a:lstStyle>
          <a:p>
            <a:pPr algn="ctr" eaLnBrk="1" hangingPunct="1"/>
            <a:r>
              <a:rPr lang="en-US" sz="3200" b="1" dirty="0">
                <a:solidFill>
                  <a:srgbClr val="FF0000"/>
                </a:solidFill>
                <a:latin typeface="Arial"/>
                <a:cs typeface="Arial"/>
              </a:rPr>
              <a:t>Installation of multi layer filter in </a:t>
            </a:r>
            <a:r>
              <a:rPr lang="en-US" sz="3200" b="1" dirty="0" smtClean="0">
                <a:solidFill>
                  <a:srgbClr val="FF0000"/>
                </a:solidFill>
                <a:latin typeface="Arial"/>
                <a:cs typeface="Arial"/>
              </a:rPr>
              <a:t>Field</a:t>
            </a:r>
            <a:endParaRPr lang="en-US" sz="3200" b="1" dirty="0">
              <a:solidFill>
                <a:srgbClr val="FF0000"/>
              </a:solidFill>
              <a:latin typeface="Arial"/>
              <a:cs typeface="Arial"/>
            </a:endParaRPr>
          </a:p>
        </p:txBody>
      </p:sp>
      <p:pic>
        <p:nvPicPr>
          <p:cNvPr id="624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88913"/>
            <a:ext cx="1023937"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78592"/>
            <a:ext cx="8421347" cy="405540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8128" y="755175"/>
            <a:ext cx="1959672" cy="99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8128" y="1676400"/>
            <a:ext cx="2035871" cy="113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 y="5257800"/>
            <a:ext cx="9063299" cy="1366528"/>
          </a:xfrm>
          <a:prstGeom prst="rect">
            <a:avLst/>
          </a:prstGeom>
          <a:solidFill>
            <a:schemeClr val="tx2">
              <a:lumMod val="20000"/>
              <a:lumOff val="80000"/>
            </a:schemeClr>
          </a:solidFill>
        </p:spPr>
        <p:txBody>
          <a:bodyPr wrap="square" rtlCol="0">
            <a:spAutoFit/>
          </a:bodyPr>
          <a:lstStyle/>
          <a:p>
            <a:pPr marL="285750" indent="-285750">
              <a:lnSpc>
                <a:spcPct val="115000"/>
              </a:lnSpc>
              <a:spcAft>
                <a:spcPts val="0"/>
              </a:spcAft>
              <a:buFont typeface="Arial" panose="020B0604020202020204" pitchFamily="34" charset="0"/>
              <a:buChar char="•"/>
            </a:pPr>
            <a:r>
              <a:rPr lang="en-US" sz="2400" b="1" dirty="0">
                <a:latin typeface="Times New Roman" panose="02020603050405020304" pitchFamily="18" charset="0"/>
                <a:ea typeface="Calibri"/>
                <a:cs typeface="Times New Roman" panose="02020603050405020304" pitchFamily="18" charset="0"/>
              </a:rPr>
              <a:t>The pilot plant is </a:t>
            </a:r>
            <a:r>
              <a:rPr lang="en-US" sz="2400" b="1" dirty="0" smtClean="0">
                <a:latin typeface="Times New Roman" panose="02020603050405020304" pitchFamily="18" charset="0"/>
                <a:ea typeface="Calibri"/>
                <a:cs typeface="Times New Roman" panose="02020603050405020304" pitchFamily="18" charset="0"/>
              </a:rPr>
              <a:t>running </a:t>
            </a:r>
            <a:r>
              <a:rPr lang="en-US" sz="2400" b="1" dirty="0">
                <a:latin typeface="Times New Roman" panose="02020603050405020304" pitchFamily="18" charset="0"/>
                <a:ea typeface="Calibri"/>
                <a:cs typeface="Times New Roman" panose="02020603050405020304" pitchFamily="18" charset="0"/>
              </a:rPr>
              <a:t>automatically </a:t>
            </a:r>
            <a:endParaRPr lang="en-US" sz="2400" b="1" dirty="0" smtClean="0">
              <a:latin typeface="Times New Roman" panose="02020603050405020304" pitchFamily="18" charset="0"/>
              <a:ea typeface="Calibri"/>
              <a:cs typeface="Times New Roman" panose="02020603050405020304" pitchFamily="18" charset="0"/>
            </a:endParaRPr>
          </a:p>
          <a:p>
            <a:pPr marL="285750" indent="-285750">
              <a:lnSpc>
                <a:spcPct val="115000"/>
              </a:lnSpc>
              <a:spcAft>
                <a:spcPts val="0"/>
              </a:spcAft>
              <a:buFont typeface="Arial" panose="020B0604020202020204" pitchFamily="34" charset="0"/>
              <a:buChar char="•"/>
            </a:pPr>
            <a:r>
              <a:rPr lang="en-US" sz="2400" b="1" dirty="0" smtClean="0">
                <a:latin typeface="Times New Roman" panose="02020603050405020304" pitchFamily="18" charset="0"/>
                <a:ea typeface="Calibri"/>
                <a:cs typeface="Times New Roman" panose="02020603050405020304" pitchFamily="18" charset="0"/>
              </a:rPr>
              <a:t>The </a:t>
            </a:r>
            <a:r>
              <a:rPr lang="en-US" sz="2400" b="1" dirty="0">
                <a:latin typeface="Times New Roman" panose="02020603050405020304" pitchFamily="18" charset="0"/>
                <a:ea typeface="Calibri"/>
                <a:cs typeface="Times New Roman" panose="02020603050405020304" pitchFamily="18" charset="0"/>
              </a:rPr>
              <a:t>system running cost is zero </a:t>
            </a:r>
          </a:p>
          <a:p>
            <a:pPr marL="285750" indent="-285750">
              <a:lnSpc>
                <a:spcPct val="115000"/>
              </a:lnSpc>
              <a:spcAft>
                <a:spcPts val="0"/>
              </a:spcAft>
              <a:buFont typeface="Arial" panose="020B0604020202020204" pitchFamily="34" charset="0"/>
              <a:buChar char="•"/>
            </a:pPr>
            <a:r>
              <a:rPr lang="en-US" sz="2400" b="1" dirty="0">
                <a:latin typeface="Times New Roman" panose="02020603050405020304" pitchFamily="18" charset="0"/>
                <a:ea typeface="Calibri"/>
                <a:cs typeface="Times New Roman" panose="02020603050405020304" pitchFamily="18" charset="0"/>
              </a:rPr>
              <a:t>There is no rejected </a:t>
            </a:r>
            <a:r>
              <a:rPr lang="en-US" sz="2400" b="1" dirty="0" smtClean="0">
                <a:latin typeface="Times New Roman" panose="02020603050405020304" pitchFamily="18" charset="0"/>
                <a:ea typeface="Calibri"/>
                <a:cs typeface="Times New Roman" panose="02020603050405020304" pitchFamily="18" charset="0"/>
              </a:rPr>
              <a:t>water (Filtration efficiency is 100%) </a:t>
            </a:r>
            <a:endParaRPr lang="en-US" sz="2400" b="1" dirty="0">
              <a:latin typeface="Times New Roman" panose="02020603050405020304" pitchFamily="18" charset="0"/>
              <a:ea typeface="Calibri"/>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152400"/>
            <a:ext cx="8229600" cy="379228"/>
          </a:xfrm>
        </p:spPr>
        <p:txBody>
          <a:bodyPr/>
          <a:lstStyle/>
          <a:p>
            <a:pPr algn="l"/>
            <a:r>
              <a:rPr lang="en-US" sz="2800" dirty="0" smtClean="0">
                <a:solidFill>
                  <a:srgbClr val="FF0000"/>
                </a:solidFill>
              </a:rPr>
              <a:t>Materials and Methodology</a:t>
            </a:r>
            <a:endParaRPr lang="en-US" sz="2800" dirty="0">
              <a:solidFill>
                <a:srgbClr val="FF0000"/>
              </a:solidFill>
            </a:endParaRPr>
          </a:p>
        </p:txBody>
      </p:sp>
      <p:sp>
        <p:nvSpPr>
          <p:cNvPr id="4" name="Slide Number Placeholder 3"/>
          <p:cNvSpPr>
            <a:spLocks noGrp="1"/>
          </p:cNvSpPr>
          <p:nvPr>
            <p:ph type="sldNum" sz="quarter" idx="4"/>
          </p:nvPr>
        </p:nvSpPr>
        <p:spPr/>
        <p:txBody>
          <a:bodyPr/>
          <a:lstStyle/>
          <a:p>
            <a:fld id="{AD4419E4-8D09-4F4A-8A8E-E761FEAC7965}" type="slidenum">
              <a:rPr lang="en-US" smtClean="0"/>
              <a:pPr/>
              <a:t>8</a:t>
            </a:fld>
            <a:endParaRPr lang="en-US" dirty="0"/>
          </a:p>
        </p:txBody>
      </p:sp>
      <p:sp>
        <p:nvSpPr>
          <p:cNvPr id="8" name="Rectangle 7"/>
          <p:cNvSpPr/>
          <p:nvPr/>
        </p:nvSpPr>
        <p:spPr>
          <a:xfrm>
            <a:off x="304800" y="609600"/>
            <a:ext cx="8686800" cy="2800767"/>
          </a:xfrm>
          <a:prstGeom prst="rect">
            <a:avLst/>
          </a:prstGeom>
        </p:spPr>
        <p:txBody>
          <a:bodyPr wrap="square">
            <a:spAutoFit/>
          </a:bodyPr>
          <a:lstStyle/>
          <a:p>
            <a:pPr marL="342900" indent="-342900">
              <a:buFontTx/>
              <a:buChar char="-"/>
            </a:pPr>
            <a:r>
              <a:rPr lang="en-US" sz="2200" dirty="0" smtClean="0">
                <a:latin typeface="Times New Roman" panose="02020603050405020304" pitchFamily="18" charset="0"/>
                <a:ea typeface="Times New Roman"/>
                <a:cs typeface="Times New Roman" panose="02020603050405020304" pitchFamily="18" charset="0"/>
              </a:rPr>
              <a:t>Two types of Grey water samples were collected </a:t>
            </a:r>
            <a:r>
              <a:rPr lang="en-GB" sz="2200" dirty="0">
                <a:latin typeface="Times New Roman" panose="02020603050405020304" pitchFamily="18" charset="0"/>
                <a:ea typeface="Times New Roman"/>
                <a:cs typeface="Times New Roman" panose="02020603050405020304" pitchFamily="18" charset="0"/>
              </a:rPr>
              <a:t>from the pilot </a:t>
            </a:r>
            <a:r>
              <a:rPr lang="en-GB" sz="2200" dirty="0" smtClean="0">
                <a:latin typeface="Times New Roman" panose="02020603050405020304" pitchFamily="18" charset="0"/>
                <a:ea typeface="Times New Roman"/>
                <a:cs typeface="Times New Roman" panose="02020603050405020304" pitchFamily="18" charset="0"/>
              </a:rPr>
              <a:t>plant </a:t>
            </a:r>
            <a:r>
              <a:rPr lang="en-US" sz="2200" dirty="0" smtClean="0">
                <a:latin typeface="Times New Roman" panose="02020603050405020304" pitchFamily="18" charset="0"/>
                <a:ea typeface="Times New Roman"/>
                <a:cs typeface="Times New Roman" panose="02020603050405020304" pitchFamily="18" charset="0"/>
              </a:rPr>
              <a:t>(RGW </a:t>
            </a:r>
            <a:r>
              <a:rPr lang="en-US" sz="2200" dirty="0">
                <a:latin typeface="Times New Roman" panose="02020603050405020304" pitchFamily="18" charset="0"/>
                <a:ea typeface="Times New Roman"/>
                <a:cs typeface="Times New Roman" panose="02020603050405020304" pitchFamily="18" charset="0"/>
              </a:rPr>
              <a:t>and </a:t>
            </a:r>
            <a:r>
              <a:rPr lang="en-US" sz="2200" dirty="0" smtClean="0">
                <a:latin typeface="Times New Roman" panose="02020603050405020304" pitchFamily="18" charset="0"/>
                <a:ea typeface="Times New Roman"/>
                <a:cs typeface="Times New Roman" panose="02020603050405020304" pitchFamily="18" charset="0"/>
              </a:rPr>
              <a:t>TGW)</a:t>
            </a:r>
            <a:r>
              <a:rPr lang="en-GB" sz="2200" dirty="0" smtClean="0">
                <a:latin typeface="Times New Roman" panose="02020603050405020304" pitchFamily="18" charset="0"/>
                <a:ea typeface="Times New Roman"/>
                <a:cs typeface="Times New Roman" panose="02020603050405020304" pitchFamily="18" charset="0"/>
              </a:rPr>
              <a:t> </a:t>
            </a:r>
            <a:r>
              <a:rPr lang="en-US" sz="2200" dirty="0" smtClean="0">
                <a:latin typeface="Times New Roman" panose="02020603050405020304" pitchFamily="18" charset="0"/>
                <a:ea typeface="Times New Roman"/>
                <a:cs typeface="Times New Roman" panose="02020603050405020304" pitchFamily="18" charset="0"/>
              </a:rPr>
              <a:t>and analyzed </a:t>
            </a:r>
            <a:r>
              <a:rPr lang="en-US" sz="2200" dirty="0">
                <a:latin typeface="Times New Roman" panose="02020603050405020304" pitchFamily="18" charset="0"/>
                <a:ea typeface="Times New Roman"/>
                <a:cs typeface="Times New Roman" panose="02020603050405020304" pitchFamily="18" charset="0"/>
              </a:rPr>
              <a:t>.</a:t>
            </a:r>
            <a:endParaRPr lang="en-US" sz="2200" dirty="0" smtClean="0">
              <a:latin typeface="Times New Roman" panose="02020603050405020304" pitchFamily="18" charset="0"/>
              <a:ea typeface="Times New Roman"/>
              <a:cs typeface="Times New Roman" panose="02020603050405020304" pitchFamily="18" charset="0"/>
            </a:endParaRPr>
          </a:p>
          <a:p>
            <a:r>
              <a:rPr lang="en-US" sz="2200" dirty="0" smtClean="0">
                <a:latin typeface="Times New Roman" panose="02020603050405020304" pitchFamily="18" charset="0"/>
                <a:ea typeface="Times New Roman"/>
                <a:cs typeface="Times New Roman" panose="02020603050405020304" pitchFamily="18" charset="0"/>
              </a:rPr>
              <a:t>- Coarse and fine aggregates and cement were collected and characterized</a:t>
            </a:r>
          </a:p>
          <a:p>
            <a:r>
              <a:rPr lang="en-US" sz="2200" dirty="0" smtClean="0">
                <a:latin typeface="Times New Roman" panose="02020603050405020304" pitchFamily="18" charset="0"/>
                <a:ea typeface="Times New Roman"/>
                <a:cs typeface="Times New Roman" panose="02020603050405020304" pitchFamily="18" charset="0"/>
              </a:rPr>
              <a:t>-  Concrete </a:t>
            </a:r>
            <a:r>
              <a:rPr lang="en-US" sz="2200" dirty="0">
                <a:latin typeface="Times New Roman" panose="02020603050405020304" pitchFamily="18" charset="0"/>
                <a:ea typeface="Times New Roman"/>
                <a:cs typeface="Times New Roman" panose="02020603050405020304" pitchFamily="18" charset="0"/>
              </a:rPr>
              <a:t>and mortar mixes </a:t>
            </a:r>
            <a:r>
              <a:rPr lang="en-US" sz="2200" dirty="0" smtClean="0">
                <a:latin typeface="Times New Roman" panose="02020603050405020304" pitchFamily="18" charset="0"/>
                <a:ea typeface="Times New Roman"/>
                <a:cs typeface="Times New Roman" panose="02020603050405020304" pitchFamily="18" charset="0"/>
              </a:rPr>
              <a:t>using RGW and TGW as well as Distilled </a:t>
            </a:r>
            <a:r>
              <a:rPr lang="en-US" sz="2200" dirty="0">
                <a:latin typeface="Times New Roman" panose="02020603050405020304" pitchFamily="18" charset="0"/>
                <a:ea typeface="Times New Roman"/>
                <a:cs typeface="Times New Roman" panose="02020603050405020304" pitchFamily="18" charset="0"/>
              </a:rPr>
              <a:t>Water (DW) </a:t>
            </a:r>
            <a:r>
              <a:rPr lang="en-US" sz="2200" dirty="0" smtClean="0">
                <a:latin typeface="Times New Roman" panose="02020603050405020304" pitchFamily="18" charset="0"/>
                <a:ea typeface="Times New Roman"/>
                <a:cs typeface="Times New Roman" panose="02020603050405020304" pitchFamily="18" charset="0"/>
              </a:rPr>
              <a:t>were prepared and  </a:t>
            </a:r>
            <a:r>
              <a:rPr lang="en-US" sz="2200" dirty="0">
                <a:latin typeface="Times New Roman" panose="02020603050405020304" pitchFamily="18" charset="0"/>
                <a:ea typeface="Times New Roman"/>
                <a:cs typeface="Times New Roman" panose="02020603050405020304" pitchFamily="18" charset="0"/>
              </a:rPr>
              <a:t>casted </a:t>
            </a:r>
            <a:r>
              <a:rPr lang="en-US" sz="2200" dirty="0" smtClean="0">
                <a:latin typeface="Times New Roman" panose="02020603050405020304" pitchFamily="18" charset="0"/>
                <a:ea typeface="Times New Roman"/>
                <a:cs typeface="Times New Roman" panose="02020603050405020304" pitchFamily="18" charset="0"/>
              </a:rPr>
              <a:t> in cubic and prisms moulds .</a:t>
            </a:r>
          </a:p>
          <a:p>
            <a:r>
              <a:rPr lang="en-US" sz="2200" dirty="0" smtClean="0">
                <a:latin typeface="Times New Roman" panose="02020603050405020304" pitchFamily="18" charset="0"/>
                <a:ea typeface="Times New Roman"/>
                <a:cs typeface="Times New Roman" panose="02020603050405020304" pitchFamily="18" charset="0"/>
              </a:rPr>
              <a:t>-  Fresh properties of mortar and concrete were tested directly.</a:t>
            </a:r>
          </a:p>
          <a:p>
            <a:r>
              <a:rPr lang="en-US" sz="2200" dirty="0" smtClean="0">
                <a:latin typeface="Times New Roman" panose="02020603050405020304" pitchFamily="18" charset="0"/>
                <a:ea typeface="Times New Roman"/>
                <a:cs typeface="Times New Roman" panose="02020603050405020304" pitchFamily="18" charset="0"/>
              </a:rPr>
              <a:t>Other properties were </a:t>
            </a:r>
            <a:r>
              <a:rPr lang="en-US" sz="2200" dirty="0">
                <a:latin typeface="Times New Roman" panose="02020603050405020304" pitchFamily="18" charset="0"/>
                <a:ea typeface="Times New Roman"/>
                <a:cs typeface="Times New Roman" panose="02020603050405020304" pitchFamily="18" charset="0"/>
              </a:rPr>
              <a:t>tested after various curing ages (7, 28, 120, and 200 days). </a:t>
            </a:r>
            <a:endParaRPr lang="en-US" sz="22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312559" y="6403947"/>
            <a:ext cx="5081519" cy="369332"/>
          </a:xfrm>
          <a:prstGeom prst="rect">
            <a:avLst/>
          </a:prstGeom>
          <a:solidFill>
            <a:schemeClr val="bg1"/>
          </a:solidFill>
        </p:spPr>
        <p:txBody>
          <a:bodyPr wrap="none" rtlCol="0">
            <a:spAutoFit/>
          </a:bodyPr>
          <a:lstStyle/>
          <a:p>
            <a:r>
              <a:rPr lang="en-US" b="1" dirty="0" smtClean="0">
                <a:latin typeface="Times New Roman"/>
                <a:ea typeface="Times New Roman"/>
                <a:cs typeface="Calibri"/>
              </a:rPr>
              <a:t>Mixing</a:t>
            </a:r>
            <a:r>
              <a:rPr lang="en-US" b="1" dirty="0">
                <a:latin typeface="Times New Roman"/>
                <a:ea typeface="Times New Roman"/>
                <a:cs typeface="Calibri"/>
              </a:rPr>
              <a:t>, Casting, and </a:t>
            </a:r>
            <a:r>
              <a:rPr lang="en-US" b="1" dirty="0" smtClean="0">
                <a:latin typeface="Times New Roman"/>
                <a:ea typeface="Times New Roman"/>
                <a:cs typeface="Calibri"/>
              </a:rPr>
              <a:t>Curing, testing </a:t>
            </a:r>
            <a:r>
              <a:rPr lang="en-US" b="1" dirty="0">
                <a:latin typeface="Times New Roman"/>
                <a:ea typeface="Times New Roman"/>
                <a:cs typeface="Calibri"/>
              </a:rPr>
              <a:t>for Concrete</a:t>
            </a:r>
            <a:endParaRPr lang="en-US" dirty="0"/>
          </a:p>
        </p:txBody>
      </p:sp>
      <p:sp>
        <p:nvSpPr>
          <p:cNvPr id="6"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20" descr="Description: C:\Users\Na2ela\Desktop\مشروع التعليم العالي\Photos\DSCN38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0150" y="4659693"/>
            <a:ext cx="1495982" cy="16649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15234" y="3200400"/>
            <a:ext cx="6100827" cy="1688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3625" y="3200907"/>
            <a:ext cx="2021775" cy="1418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779963"/>
            <a:ext cx="1893759" cy="1424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2112" y="4779964"/>
            <a:ext cx="1893288" cy="1420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1160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76200"/>
            <a:ext cx="8229600" cy="533400"/>
          </a:xfrm>
        </p:spPr>
        <p:txBody>
          <a:bodyPr/>
          <a:lstStyle/>
          <a:p>
            <a:r>
              <a:rPr lang="en-US" sz="2800" dirty="0" smtClean="0">
                <a:solidFill>
                  <a:srgbClr val="FF0000"/>
                </a:solidFill>
              </a:rPr>
              <a:t>Mortar and Concrete Mix Design</a:t>
            </a:r>
            <a:endParaRPr lang="en-US" sz="2800" dirty="0">
              <a:solidFill>
                <a:srgbClr val="FF0000"/>
              </a:solidFill>
            </a:endParaRPr>
          </a:p>
        </p:txBody>
      </p:sp>
      <p:sp>
        <p:nvSpPr>
          <p:cNvPr id="4" name="Slide Number Placeholder 3"/>
          <p:cNvSpPr>
            <a:spLocks noGrp="1"/>
          </p:cNvSpPr>
          <p:nvPr>
            <p:ph type="sldNum" sz="quarter" idx="4"/>
          </p:nvPr>
        </p:nvSpPr>
        <p:spPr/>
        <p:txBody>
          <a:bodyPr/>
          <a:lstStyle/>
          <a:p>
            <a:fld id="{AD4419E4-8D09-4F4A-8A8E-E761FEAC7965}" type="slidenum">
              <a:rPr lang="en-US" smtClean="0"/>
              <a:pPr/>
              <a:t>9</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321363304"/>
              </p:ext>
            </p:extLst>
          </p:nvPr>
        </p:nvGraphicFramePr>
        <p:xfrm>
          <a:off x="457200" y="2885491"/>
          <a:ext cx="8382000" cy="3880188"/>
        </p:xfrm>
        <a:graphic>
          <a:graphicData uri="http://schemas.openxmlformats.org/drawingml/2006/table">
            <a:tbl>
              <a:tblPr/>
              <a:tblGrid>
                <a:gridCol w="3382211"/>
                <a:gridCol w="2205789"/>
                <a:gridCol w="2794000"/>
              </a:tblGrid>
              <a:tr h="290424">
                <a:tc gridSpan="3">
                  <a:txBody>
                    <a:bodyPr/>
                    <a:lstStyle/>
                    <a:p>
                      <a:pPr algn="ctr">
                        <a:lnSpc>
                          <a:spcPct val="115000"/>
                        </a:lnSpc>
                        <a:spcAft>
                          <a:spcPts val="0"/>
                        </a:spcAft>
                        <a:tabLst>
                          <a:tab pos="857250" algn="l"/>
                        </a:tabLst>
                      </a:pPr>
                      <a:r>
                        <a:rPr lang="en-US" sz="1800" b="1" dirty="0">
                          <a:effectLst/>
                          <a:latin typeface="Times New Roman"/>
                          <a:ea typeface="Times New Roman"/>
                          <a:cs typeface="Arial"/>
                        </a:rPr>
                        <a:t>Table </a:t>
                      </a:r>
                      <a:r>
                        <a:rPr lang="en-US" sz="1800" b="1" dirty="0" smtClean="0">
                          <a:effectLst/>
                          <a:latin typeface="Times New Roman"/>
                          <a:ea typeface="Times New Roman"/>
                          <a:cs typeface="Arial"/>
                        </a:rPr>
                        <a:t>2.</a:t>
                      </a:r>
                      <a:r>
                        <a:rPr lang="en-US" sz="1800" b="1" baseline="0" dirty="0" smtClean="0">
                          <a:effectLst/>
                          <a:latin typeface="Times New Roman"/>
                          <a:ea typeface="Times New Roman"/>
                          <a:cs typeface="Arial"/>
                        </a:rPr>
                        <a:t>  Concrete </a:t>
                      </a:r>
                      <a:r>
                        <a:rPr lang="en-US" sz="1800" dirty="0" smtClean="0">
                          <a:effectLst/>
                          <a:latin typeface="Times New Roman"/>
                          <a:ea typeface="Times New Roman"/>
                          <a:cs typeface="Arial"/>
                        </a:rPr>
                        <a:t>Mix </a:t>
                      </a:r>
                      <a:r>
                        <a:rPr lang="en-US" sz="1800" dirty="0">
                          <a:effectLst/>
                          <a:latin typeface="Times New Roman"/>
                          <a:ea typeface="Times New Roman"/>
                          <a:cs typeface="Arial"/>
                        </a:rPr>
                        <a:t>designation contents.</a:t>
                      </a:r>
                      <a:endParaRPr lang="en-US" sz="1800" dirty="0">
                        <a:effectLst/>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hMerge="1">
                  <a:txBody>
                    <a:bodyPr/>
                    <a:lstStyle/>
                    <a:p>
                      <a:endParaRPr lang="en-US"/>
                    </a:p>
                  </a:txBody>
                  <a:tcPr/>
                </a:tc>
              </a:tr>
              <a:tr h="620169">
                <a:tc>
                  <a:txBody>
                    <a:bodyPr/>
                    <a:lstStyle/>
                    <a:p>
                      <a:pPr>
                        <a:lnSpc>
                          <a:spcPct val="115000"/>
                        </a:lnSpc>
                        <a:spcAft>
                          <a:spcPts val="0"/>
                        </a:spcAft>
                      </a:pPr>
                      <a:r>
                        <a:rPr lang="en-US" sz="1800" b="1" dirty="0">
                          <a:effectLst/>
                          <a:latin typeface="Times New Roman"/>
                          <a:ea typeface="Times New Roman"/>
                          <a:cs typeface="Arial"/>
                        </a:rPr>
                        <a:t>Mix Contents</a:t>
                      </a:r>
                      <a:endParaRPr lang="en-US" sz="1800" dirty="0">
                        <a:effectLst/>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tabLst>
                          <a:tab pos="857250" algn="l"/>
                        </a:tabLst>
                      </a:pPr>
                      <a:r>
                        <a:rPr lang="en-US" sz="1800" b="1" dirty="0">
                          <a:effectLst/>
                          <a:latin typeface="Times New Roman"/>
                          <a:ea typeface="Times New Roman"/>
                          <a:cs typeface="Arial"/>
                        </a:rPr>
                        <a:t>Median Particle</a:t>
                      </a:r>
                      <a:endParaRPr lang="en-US" sz="1800" dirty="0">
                        <a:effectLst/>
                        <a:latin typeface="Calibri"/>
                        <a:ea typeface="Calibri"/>
                        <a:cs typeface="Arial"/>
                      </a:endParaRPr>
                    </a:p>
                    <a:p>
                      <a:pPr algn="ctr">
                        <a:lnSpc>
                          <a:spcPct val="115000"/>
                        </a:lnSpc>
                        <a:spcAft>
                          <a:spcPts val="0"/>
                        </a:spcAft>
                        <a:tabLst>
                          <a:tab pos="857250" algn="l"/>
                        </a:tabLst>
                      </a:pPr>
                      <a:r>
                        <a:rPr lang="en-US" sz="1800" b="1" dirty="0">
                          <a:effectLst/>
                          <a:latin typeface="Times New Roman"/>
                          <a:ea typeface="Times New Roman"/>
                          <a:cs typeface="Arial"/>
                        </a:rPr>
                        <a:t> size (mm)</a:t>
                      </a:r>
                      <a:endParaRPr lang="en-US" sz="1800" dirty="0">
                        <a:effectLst/>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tabLst>
                          <a:tab pos="857250" algn="l"/>
                        </a:tabLst>
                      </a:pPr>
                      <a:r>
                        <a:rPr lang="fr-FR" sz="1800" b="1">
                          <a:effectLst/>
                          <a:latin typeface="Times New Roman"/>
                          <a:ea typeface="Times New Roman"/>
                          <a:cs typeface="Arial"/>
                        </a:rPr>
                        <a:t>Quantity </a:t>
                      </a:r>
                      <a:endParaRPr lang="en-US" sz="1800">
                        <a:effectLst/>
                        <a:latin typeface="Calibri"/>
                        <a:ea typeface="Calibri"/>
                        <a:cs typeface="Arial"/>
                      </a:endParaRPr>
                    </a:p>
                    <a:p>
                      <a:pPr algn="ctr">
                        <a:lnSpc>
                          <a:spcPct val="115000"/>
                        </a:lnSpc>
                        <a:spcAft>
                          <a:spcPts val="0"/>
                        </a:spcAft>
                        <a:tabLst>
                          <a:tab pos="857250" algn="l"/>
                        </a:tabLst>
                      </a:pPr>
                      <a:r>
                        <a:rPr lang="fr-FR" sz="1800" b="1">
                          <a:effectLst/>
                          <a:latin typeface="Times New Roman"/>
                          <a:ea typeface="Times New Roman"/>
                          <a:cs typeface="Arial"/>
                        </a:rPr>
                        <a:t>(kg/m3)</a:t>
                      </a:r>
                      <a:endParaRPr lang="en-US" sz="1800">
                        <a:effectLst/>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496845">
                <a:tc>
                  <a:txBody>
                    <a:bodyPr/>
                    <a:lstStyle/>
                    <a:p>
                      <a:pPr>
                        <a:lnSpc>
                          <a:spcPct val="115000"/>
                        </a:lnSpc>
                        <a:spcAft>
                          <a:spcPts val="0"/>
                        </a:spcAft>
                      </a:pPr>
                      <a:r>
                        <a:rPr lang="en-US" sz="1800" dirty="0">
                          <a:effectLst/>
                          <a:latin typeface="Times New Roman"/>
                          <a:ea typeface="Times New Roman"/>
                          <a:cs typeface="Arial"/>
                        </a:rPr>
                        <a:t>Coarse Aggregate (</a:t>
                      </a:r>
                      <a:r>
                        <a:rPr lang="en-US" sz="1800" dirty="0" err="1">
                          <a:effectLst/>
                          <a:latin typeface="Times New Roman"/>
                          <a:ea typeface="Times New Roman"/>
                          <a:cs typeface="Arial"/>
                        </a:rPr>
                        <a:t>Hemseyeh</a:t>
                      </a:r>
                      <a:r>
                        <a:rPr lang="en-US" sz="1800" dirty="0">
                          <a:effectLst/>
                          <a:latin typeface="Times New Roman"/>
                          <a:ea typeface="Times New Roman"/>
                          <a:cs typeface="Arial"/>
                        </a:rPr>
                        <a:t>)</a:t>
                      </a:r>
                      <a:endParaRPr lang="en-US" sz="1800" dirty="0">
                        <a:effectLst/>
                        <a:latin typeface="Calibri"/>
                        <a:ea typeface="Calibri"/>
                        <a:cs typeface="Arial"/>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9.5</a:t>
                      </a:r>
                      <a:endParaRPr lang="en-US" sz="1800" dirty="0">
                        <a:effectLst/>
                        <a:latin typeface="Calibri"/>
                        <a:ea typeface="Calibri"/>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a:lnSpc>
                          <a:spcPct val="115000"/>
                        </a:lnSpc>
                        <a:spcAft>
                          <a:spcPts val="0"/>
                        </a:spcAft>
                      </a:pPr>
                      <a:r>
                        <a:rPr lang="en-US" sz="1800">
                          <a:effectLst/>
                          <a:latin typeface="Times New Roman"/>
                          <a:ea typeface="Times New Roman"/>
                          <a:cs typeface="Arial"/>
                        </a:rPr>
                        <a:t>514.728 kg</a:t>
                      </a:r>
                      <a:endParaRPr lang="en-US" sz="1800">
                        <a:effectLst/>
                        <a:latin typeface="Calibri"/>
                        <a:ea typeface="Calibri"/>
                        <a:cs typeface="Arial"/>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r>
              <a:tr h="496845">
                <a:tc>
                  <a:txBody>
                    <a:bodyPr/>
                    <a:lstStyle/>
                    <a:p>
                      <a:pPr>
                        <a:lnSpc>
                          <a:spcPct val="115000"/>
                        </a:lnSpc>
                        <a:spcAft>
                          <a:spcPts val="0"/>
                        </a:spcAft>
                      </a:pPr>
                      <a:r>
                        <a:rPr lang="en-US" sz="1800" dirty="0">
                          <a:effectLst/>
                          <a:latin typeface="Times New Roman"/>
                          <a:ea typeface="Times New Roman"/>
                          <a:cs typeface="Arial"/>
                        </a:rPr>
                        <a:t>Coarse Aggregate (</a:t>
                      </a:r>
                      <a:r>
                        <a:rPr lang="en-US" sz="1800" dirty="0" err="1">
                          <a:effectLst/>
                          <a:latin typeface="Times New Roman"/>
                          <a:ea typeface="Times New Roman"/>
                          <a:cs typeface="Arial"/>
                        </a:rPr>
                        <a:t>Adaseyeh</a:t>
                      </a:r>
                      <a:r>
                        <a:rPr lang="en-US" sz="1800" dirty="0">
                          <a:effectLst/>
                          <a:latin typeface="Times New Roman"/>
                          <a:ea typeface="Times New Roman"/>
                          <a:cs typeface="Arial"/>
                        </a:rPr>
                        <a:t>)</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4.7</a:t>
                      </a:r>
                      <a:endParaRPr lang="en-US" sz="1800" dirty="0">
                        <a:effectLst/>
                        <a:latin typeface="Calibri"/>
                        <a:ea typeface="Calibri"/>
                        <a:cs typeface="Arial"/>
                      </a:endParaRPr>
                    </a:p>
                  </a:txBody>
                  <a:tcPr marL="68580" marR="68580" marT="0" marB="0">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a:effectLst/>
                          <a:latin typeface="Times New Roman"/>
                          <a:ea typeface="Times New Roman"/>
                          <a:cs typeface="Arial"/>
                        </a:rPr>
                        <a:t>370.3 Kg</a:t>
                      </a:r>
                      <a:endParaRPr lang="en-US" sz="180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r>
              <a:tr h="496845">
                <a:tc>
                  <a:txBody>
                    <a:bodyPr/>
                    <a:lstStyle/>
                    <a:p>
                      <a:pPr>
                        <a:lnSpc>
                          <a:spcPct val="115000"/>
                        </a:lnSpc>
                        <a:spcAft>
                          <a:spcPts val="0"/>
                        </a:spcAft>
                      </a:pPr>
                      <a:r>
                        <a:rPr lang="en-US" sz="1800" dirty="0">
                          <a:effectLst/>
                          <a:latin typeface="Times New Roman"/>
                          <a:ea typeface="Times New Roman"/>
                          <a:cs typeface="Arial"/>
                        </a:rPr>
                        <a:t>Coarse Aggregate (</a:t>
                      </a:r>
                      <a:r>
                        <a:rPr lang="en-US" sz="1800" dirty="0" err="1">
                          <a:effectLst/>
                          <a:latin typeface="Times New Roman"/>
                          <a:ea typeface="Times New Roman"/>
                          <a:cs typeface="Arial"/>
                        </a:rPr>
                        <a:t>Semsmeyeh</a:t>
                      </a:r>
                      <a:r>
                        <a:rPr lang="en-US" sz="1800" dirty="0">
                          <a:effectLst/>
                          <a:latin typeface="Times New Roman"/>
                          <a:ea typeface="Times New Roman"/>
                          <a:cs typeface="Arial"/>
                        </a:rPr>
                        <a:t>)</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2.4</a:t>
                      </a:r>
                      <a:endParaRPr lang="en-US" sz="1800" dirty="0">
                        <a:effectLst/>
                        <a:latin typeface="Calibri"/>
                        <a:ea typeface="Calibri"/>
                        <a:cs typeface="Arial"/>
                      </a:endParaRPr>
                    </a:p>
                  </a:txBody>
                  <a:tcPr marL="68580" marR="68580" marT="0" marB="0">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a:effectLst/>
                          <a:latin typeface="Times New Roman"/>
                          <a:ea typeface="Times New Roman"/>
                          <a:cs typeface="Arial"/>
                        </a:rPr>
                        <a:t>252.1 Kg</a:t>
                      </a:r>
                      <a:endParaRPr lang="en-US" sz="180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r>
              <a:tr h="496845">
                <a:tc>
                  <a:txBody>
                    <a:bodyPr/>
                    <a:lstStyle/>
                    <a:p>
                      <a:pPr>
                        <a:lnSpc>
                          <a:spcPct val="115000"/>
                        </a:lnSpc>
                        <a:spcAft>
                          <a:spcPts val="0"/>
                        </a:spcAft>
                      </a:pPr>
                      <a:r>
                        <a:rPr lang="en-US" sz="1800" dirty="0">
                          <a:effectLst/>
                          <a:latin typeface="Times New Roman"/>
                          <a:ea typeface="Times New Roman"/>
                          <a:cs typeface="Arial"/>
                        </a:rPr>
                        <a:t>Fine Aggregate (</a:t>
                      </a:r>
                      <a:r>
                        <a:rPr lang="en-US" sz="1800" dirty="0" err="1">
                          <a:effectLst/>
                          <a:latin typeface="Times New Roman"/>
                          <a:ea typeface="Times New Roman"/>
                          <a:cs typeface="Arial"/>
                        </a:rPr>
                        <a:t>Swealeh</a:t>
                      </a:r>
                      <a:r>
                        <a:rPr lang="en-US" sz="1800" dirty="0">
                          <a:effectLst/>
                          <a:latin typeface="Times New Roman"/>
                          <a:ea typeface="Times New Roman"/>
                          <a:cs typeface="Arial"/>
                        </a:rPr>
                        <a:t> Sand)</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0.3</a:t>
                      </a:r>
                      <a:endParaRPr lang="en-US" sz="1800" dirty="0">
                        <a:effectLst/>
                        <a:latin typeface="Calibri"/>
                        <a:ea typeface="Calibri"/>
                        <a:cs typeface="Arial"/>
                      </a:endParaRPr>
                    </a:p>
                  </a:txBody>
                  <a:tcPr marL="68580" marR="68580" marT="0" marB="0">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502.7 Kg</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r>
              <a:tr h="310084">
                <a:tc>
                  <a:txBody>
                    <a:bodyPr/>
                    <a:lstStyle/>
                    <a:p>
                      <a:pPr>
                        <a:lnSpc>
                          <a:spcPct val="115000"/>
                        </a:lnSpc>
                        <a:spcAft>
                          <a:spcPts val="0"/>
                        </a:spcAft>
                      </a:pPr>
                      <a:r>
                        <a:rPr lang="en-US" sz="1800" dirty="0">
                          <a:effectLst/>
                          <a:latin typeface="Times New Roman"/>
                          <a:ea typeface="Times New Roman"/>
                          <a:cs typeface="Arial"/>
                        </a:rPr>
                        <a:t>Cement </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 </a:t>
                      </a:r>
                      <a:endParaRPr lang="en-US" sz="1800" dirty="0">
                        <a:effectLst/>
                        <a:latin typeface="Calibri"/>
                        <a:ea typeface="Calibri"/>
                        <a:cs typeface="Arial"/>
                      </a:endParaRPr>
                    </a:p>
                  </a:txBody>
                  <a:tcPr marL="68580" marR="68580" marT="0" marB="0">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a:effectLst/>
                          <a:latin typeface="Times New Roman"/>
                          <a:ea typeface="Times New Roman"/>
                          <a:cs typeface="Arial"/>
                        </a:rPr>
                        <a:t>418.18 kg</a:t>
                      </a:r>
                      <a:endParaRPr lang="en-US" sz="180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r>
              <a:tr h="310084">
                <a:tc>
                  <a:txBody>
                    <a:bodyPr/>
                    <a:lstStyle/>
                    <a:p>
                      <a:pPr>
                        <a:lnSpc>
                          <a:spcPct val="115000"/>
                        </a:lnSpc>
                        <a:spcAft>
                          <a:spcPts val="0"/>
                        </a:spcAft>
                      </a:pPr>
                      <a:r>
                        <a:rPr lang="en-US" sz="1800" dirty="0" smtClean="0">
                          <a:effectLst/>
                          <a:latin typeface="Times New Roman"/>
                          <a:ea typeface="Times New Roman"/>
                          <a:cs typeface="Arial"/>
                        </a:rPr>
                        <a:t>Water (RGW, TGW, or DW)</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 </a:t>
                      </a:r>
                      <a:endParaRPr lang="en-US" sz="1800" dirty="0">
                        <a:effectLst/>
                        <a:latin typeface="Calibri"/>
                        <a:ea typeface="Calibri"/>
                        <a:cs typeface="Arial"/>
                      </a:endParaRPr>
                    </a:p>
                  </a:txBody>
                  <a:tcPr marL="68580" marR="68580" marT="0" marB="0">
                    <a:lnL>
                      <a:noFill/>
                    </a:lnL>
                    <a:lnR>
                      <a:noFill/>
                    </a:lnR>
                    <a:lnT>
                      <a:noFill/>
                    </a:lnT>
                    <a:lnB>
                      <a:noFill/>
                    </a:lnB>
                    <a:solidFill>
                      <a:schemeClr val="tx2">
                        <a:lumMod val="20000"/>
                        <a:lumOff val="80000"/>
                      </a:schemeClr>
                    </a:solidFill>
                  </a:tcPr>
                </a:tc>
                <a:tc>
                  <a:txBody>
                    <a:bodyPr/>
                    <a:lstStyle/>
                    <a:p>
                      <a:pPr algn="ctr">
                        <a:lnSpc>
                          <a:spcPct val="115000"/>
                        </a:lnSpc>
                        <a:spcAft>
                          <a:spcPts val="0"/>
                        </a:spcAft>
                      </a:pPr>
                      <a:r>
                        <a:rPr lang="en-US" sz="1800" dirty="0">
                          <a:effectLst/>
                          <a:latin typeface="Times New Roman"/>
                          <a:ea typeface="Times New Roman"/>
                          <a:cs typeface="Arial"/>
                        </a:rPr>
                        <a:t>233 kg</a:t>
                      </a:r>
                      <a:endParaRPr lang="en-US" sz="1800" dirty="0">
                        <a:effectLst/>
                        <a:latin typeface="Calibri"/>
                        <a:ea typeface="Calibri"/>
                        <a:cs typeface="Arial"/>
                      </a:endParaRPr>
                    </a:p>
                  </a:txBody>
                  <a:tcPr marL="68580" marR="68580" marT="0" marB="0" anchor="ctr">
                    <a:lnL>
                      <a:noFill/>
                    </a:lnL>
                    <a:lnR>
                      <a:noFill/>
                    </a:lnR>
                    <a:lnT>
                      <a:noFill/>
                    </a:lnT>
                    <a:lnB>
                      <a:noFill/>
                    </a:lnB>
                    <a:solidFill>
                      <a:schemeClr val="tx2">
                        <a:lumMod val="20000"/>
                        <a:lumOff val="80000"/>
                      </a:schemeClr>
                    </a:solidFill>
                  </a:tcPr>
                </a:tc>
              </a:tr>
              <a:tr h="291859">
                <a:tc>
                  <a:txBody>
                    <a:bodyPr/>
                    <a:lstStyle/>
                    <a:p>
                      <a:pPr>
                        <a:lnSpc>
                          <a:spcPct val="115000"/>
                        </a:lnSpc>
                        <a:spcAft>
                          <a:spcPts val="0"/>
                        </a:spcAft>
                      </a:pPr>
                      <a:endParaRPr lang="en-US" sz="1800" dirty="0">
                        <a:effectLst/>
                        <a:latin typeface="Calibri"/>
                        <a:ea typeface="Calibri"/>
                        <a:cs typeface="Arial"/>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endParaRPr lang="en-US" sz="1800" dirty="0">
                        <a:effectLst/>
                        <a:latin typeface="Calibri"/>
                        <a:ea typeface="Calibri"/>
                        <a:cs typeface="Arial"/>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endParaRPr lang="en-US" sz="1800" dirty="0">
                        <a:effectLst/>
                        <a:latin typeface="Calibri"/>
                        <a:ea typeface="Calibri"/>
                        <a:cs typeface="Arial"/>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960226456"/>
              </p:ext>
            </p:extLst>
          </p:nvPr>
        </p:nvGraphicFramePr>
        <p:xfrm>
          <a:off x="1981200" y="609600"/>
          <a:ext cx="4648201" cy="2133600"/>
        </p:xfrm>
        <a:graphic>
          <a:graphicData uri="http://schemas.openxmlformats.org/drawingml/2006/table">
            <a:tbl>
              <a:tblPr firstRow="1" firstCol="1" bandRow="1"/>
              <a:tblGrid>
                <a:gridCol w="1557609"/>
                <a:gridCol w="1105444"/>
                <a:gridCol w="992574"/>
                <a:gridCol w="992574"/>
              </a:tblGrid>
              <a:tr h="440498">
                <a:tc gridSpan="4">
                  <a:txBody>
                    <a:bodyPr/>
                    <a:lstStyle/>
                    <a:p>
                      <a:pPr algn="ctr" rtl="0">
                        <a:lnSpc>
                          <a:spcPct val="115000"/>
                        </a:lnSpc>
                        <a:spcAft>
                          <a:spcPts val="0"/>
                        </a:spcAft>
                      </a:pPr>
                      <a:r>
                        <a:rPr lang="en-US" sz="1400" b="1" dirty="0">
                          <a:effectLst/>
                          <a:latin typeface="Times New Roman"/>
                          <a:ea typeface="Times New Roman"/>
                        </a:rPr>
                        <a:t>Table </a:t>
                      </a:r>
                      <a:r>
                        <a:rPr lang="en-US" sz="1400" b="1" dirty="0" smtClean="0">
                          <a:effectLst/>
                          <a:latin typeface="Times New Roman"/>
                          <a:ea typeface="Times New Roman"/>
                        </a:rPr>
                        <a:t>(1). </a:t>
                      </a:r>
                      <a:r>
                        <a:rPr lang="en-US" sz="1400" dirty="0">
                          <a:effectLst/>
                          <a:latin typeface="Times New Roman"/>
                          <a:ea typeface="Times New Roman"/>
                        </a:rPr>
                        <a:t>Proportions of mortar mixes.</a:t>
                      </a:r>
                      <a:endParaRPr lang="en-US" sz="1200" dirty="0">
                        <a:effectLst/>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837091">
                <a:tc>
                  <a:txBody>
                    <a:bodyPr/>
                    <a:lstStyle/>
                    <a:p>
                      <a:pPr algn="l" rtl="0">
                        <a:lnSpc>
                          <a:spcPct val="115000"/>
                        </a:lnSpc>
                        <a:spcAft>
                          <a:spcPts val="0"/>
                        </a:spcAft>
                      </a:pPr>
                      <a:r>
                        <a:rPr lang="en-US" sz="1400" b="1" dirty="0">
                          <a:effectLst/>
                          <a:latin typeface="Times New Roman"/>
                          <a:ea typeface="Times New Roman"/>
                        </a:rPr>
                        <a:t>Mix Designation</a:t>
                      </a:r>
                      <a:endParaRPr lang="en-US" sz="1200" dirty="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a:lnSpc>
                          <a:spcPct val="115000"/>
                        </a:lnSpc>
                        <a:spcAft>
                          <a:spcPts val="0"/>
                        </a:spcAft>
                      </a:pPr>
                      <a:r>
                        <a:rPr lang="en-US" sz="1400" b="1" dirty="0">
                          <a:effectLst/>
                          <a:latin typeface="Times New Roman"/>
                          <a:ea typeface="Times New Roman"/>
                        </a:rPr>
                        <a:t>Fine Aggregate(g)</a:t>
                      </a:r>
                      <a:endParaRPr lang="en-US" sz="1200" dirty="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a:lnSpc>
                          <a:spcPct val="115000"/>
                        </a:lnSpc>
                        <a:spcAft>
                          <a:spcPts val="0"/>
                        </a:spcAft>
                      </a:pPr>
                      <a:r>
                        <a:rPr lang="en-US" sz="1400" b="1">
                          <a:effectLst/>
                          <a:latin typeface="Times New Roman"/>
                          <a:ea typeface="Times New Roman"/>
                        </a:rPr>
                        <a:t>Cement (g)</a:t>
                      </a:r>
                      <a:endParaRPr lang="en-US" sz="120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a:lnSpc>
                          <a:spcPct val="115000"/>
                        </a:lnSpc>
                        <a:spcAft>
                          <a:spcPts val="0"/>
                        </a:spcAft>
                      </a:pPr>
                      <a:r>
                        <a:rPr lang="en-US" sz="1400" b="1">
                          <a:effectLst/>
                          <a:latin typeface="Times New Roman"/>
                          <a:ea typeface="Times New Roman"/>
                        </a:rPr>
                        <a:t>Water (g)</a:t>
                      </a:r>
                      <a:endParaRPr lang="en-US" sz="120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279030">
                <a:tc>
                  <a:txBody>
                    <a:bodyPr/>
                    <a:lstStyle/>
                    <a:p>
                      <a:pPr algn="l" rtl="0">
                        <a:lnSpc>
                          <a:spcPct val="115000"/>
                        </a:lnSpc>
                        <a:spcAft>
                          <a:spcPts val="0"/>
                        </a:spcAft>
                      </a:pPr>
                      <a:r>
                        <a:rPr lang="en-US" sz="1400" b="1">
                          <a:effectLst/>
                          <a:latin typeface="Times New Roman"/>
                          <a:ea typeface="Times New Roman"/>
                        </a:rPr>
                        <a:t>RGW</a:t>
                      </a:r>
                      <a:endParaRPr lang="en-US" sz="120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rtl="0">
                        <a:lnSpc>
                          <a:spcPct val="115000"/>
                        </a:lnSpc>
                        <a:spcAft>
                          <a:spcPts val="0"/>
                        </a:spcAft>
                      </a:pPr>
                      <a:r>
                        <a:rPr lang="en-US" sz="1400" dirty="0">
                          <a:effectLst/>
                          <a:latin typeface="Times New Roman"/>
                          <a:ea typeface="Times New Roman"/>
                        </a:rPr>
                        <a:t>1350</a:t>
                      </a:r>
                      <a:endParaRPr lang="en-US" sz="1200" dirty="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rtl="0">
                        <a:lnSpc>
                          <a:spcPct val="115000"/>
                        </a:lnSpc>
                        <a:spcAft>
                          <a:spcPts val="0"/>
                        </a:spcAft>
                      </a:pPr>
                      <a:r>
                        <a:rPr lang="en-US" sz="1400">
                          <a:effectLst/>
                          <a:latin typeface="Times New Roman"/>
                          <a:ea typeface="Times New Roman"/>
                        </a:rPr>
                        <a:t>550</a:t>
                      </a:r>
                      <a:endParaRPr lang="en-US" sz="120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a:txBody>
                    <a:bodyPr/>
                    <a:lstStyle/>
                    <a:p>
                      <a:pPr algn="ctr" rtl="0">
                        <a:lnSpc>
                          <a:spcPct val="115000"/>
                        </a:lnSpc>
                        <a:spcAft>
                          <a:spcPts val="0"/>
                        </a:spcAft>
                      </a:pPr>
                      <a:r>
                        <a:rPr lang="en-US" sz="1400">
                          <a:effectLst/>
                          <a:latin typeface="Times New Roman"/>
                          <a:ea typeface="Times New Roman"/>
                        </a:rPr>
                        <a:t>280</a:t>
                      </a:r>
                      <a:endParaRPr lang="en-US" sz="120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r>
              <a:tr h="292462">
                <a:tc>
                  <a:txBody>
                    <a:bodyPr/>
                    <a:lstStyle/>
                    <a:p>
                      <a:pPr algn="l" rtl="0">
                        <a:lnSpc>
                          <a:spcPct val="115000"/>
                        </a:lnSpc>
                        <a:spcAft>
                          <a:spcPts val="0"/>
                        </a:spcAft>
                      </a:pPr>
                      <a:r>
                        <a:rPr lang="en-US" sz="1400" b="1">
                          <a:effectLst/>
                          <a:latin typeface="Times New Roman"/>
                          <a:ea typeface="Times New Roman"/>
                        </a:rPr>
                        <a:t>TGW</a:t>
                      </a:r>
                      <a:endParaRPr lang="en-US" sz="1200">
                        <a:effectLst/>
                        <a:latin typeface="Times New Roman"/>
                        <a:ea typeface="Times New Roman"/>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rtl="0">
                        <a:lnSpc>
                          <a:spcPct val="115000"/>
                        </a:lnSpc>
                        <a:spcAft>
                          <a:spcPts val="0"/>
                        </a:spcAft>
                      </a:pPr>
                      <a:r>
                        <a:rPr lang="en-US" sz="1400" dirty="0">
                          <a:effectLst/>
                          <a:latin typeface="Times New Roman"/>
                          <a:ea typeface="Times New Roman"/>
                        </a:rPr>
                        <a:t>1350</a:t>
                      </a:r>
                      <a:endParaRPr lang="en-US" sz="1200" dirty="0">
                        <a:effectLst/>
                        <a:latin typeface="Times New Roman"/>
                        <a:ea typeface="Times New Roman"/>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rtl="0">
                        <a:lnSpc>
                          <a:spcPct val="115000"/>
                        </a:lnSpc>
                        <a:spcAft>
                          <a:spcPts val="0"/>
                        </a:spcAft>
                      </a:pPr>
                      <a:r>
                        <a:rPr lang="en-US" sz="1400" dirty="0">
                          <a:effectLst/>
                          <a:latin typeface="Times New Roman"/>
                          <a:ea typeface="Times New Roman"/>
                        </a:rPr>
                        <a:t>550</a:t>
                      </a:r>
                      <a:endParaRPr lang="en-US" sz="1200" dirty="0">
                        <a:effectLst/>
                        <a:latin typeface="Times New Roman"/>
                        <a:ea typeface="Times New Roman"/>
                      </a:endParaRPr>
                    </a:p>
                  </a:txBody>
                  <a:tcPr marL="68580" marR="68580" marT="0" marB="0" anchor="ctr">
                    <a:lnL>
                      <a:noFill/>
                    </a:lnL>
                    <a:lnR>
                      <a:noFill/>
                    </a:lnR>
                    <a:lnT>
                      <a:noFill/>
                    </a:lnT>
                    <a:lnB>
                      <a:noFill/>
                    </a:lnB>
                    <a:solidFill>
                      <a:schemeClr val="tx2">
                        <a:lumMod val="20000"/>
                        <a:lumOff val="80000"/>
                      </a:schemeClr>
                    </a:solidFill>
                  </a:tcPr>
                </a:tc>
                <a:tc>
                  <a:txBody>
                    <a:bodyPr/>
                    <a:lstStyle/>
                    <a:p>
                      <a:pPr algn="ctr" rtl="0">
                        <a:lnSpc>
                          <a:spcPct val="115000"/>
                        </a:lnSpc>
                        <a:spcAft>
                          <a:spcPts val="0"/>
                        </a:spcAft>
                      </a:pPr>
                      <a:r>
                        <a:rPr lang="en-US" sz="1400">
                          <a:effectLst/>
                          <a:latin typeface="Times New Roman"/>
                          <a:ea typeface="Times New Roman"/>
                        </a:rPr>
                        <a:t>280</a:t>
                      </a:r>
                      <a:endParaRPr lang="en-US" sz="1200">
                        <a:effectLst/>
                        <a:latin typeface="Times New Roman"/>
                        <a:ea typeface="Times New Roman"/>
                      </a:endParaRPr>
                    </a:p>
                  </a:txBody>
                  <a:tcPr marL="68580" marR="68580" marT="0" marB="0" anchor="ctr">
                    <a:lnL>
                      <a:noFill/>
                    </a:lnL>
                    <a:lnR>
                      <a:noFill/>
                    </a:lnR>
                    <a:lnT>
                      <a:noFill/>
                    </a:lnT>
                    <a:lnB>
                      <a:noFill/>
                    </a:lnB>
                    <a:solidFill>
                      <a:schemeClr val="tx2">
                        <a:lumMod val="20000"/>
                        <a:lumOff val="80000"/>
                      </a:schemeClr>
                    </a:solidFill>
                  </a:tcPr>
                </a:tc>
              </a:tr>
              <a:tr h="284519">
                <a:tc>
                  <a:txBody>
                    <a:bodyPr/>
                    <a:lstStyle/>
                    <a:p>
                      <a:pPr algn="l" rtl="0">
                        <a:lnSpc>
                          <a:spcPct val="115000"/>
                        </a:lnSpc>
                        <a:spcAft>
                          <a:spcPts val="0"/>
                        </a:spcAft>
                      </a:pPr>
                      <a:r>
                        <a:rPr lang="en-US" sz="1400" b="1">
                          <a:effectLst/>
                          <a:latin typeface="Times New Roman"/>
                          <a:ea typeface="Times New Roman"/>
                        </a:rPr>
                        <a:t>DW</a:t>
                      </a:r>
                      <a:endParaRPr lang="en-US" sz="1200">
                        <a:effectLst/>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a:lnSpc>
                          <a:spcPct val="115000"/>
                        </a:lnSpc>
                        <a:spcAft>
                          <a:spcPts val="0"/>
                        </a:spcAft>
                      </a:pPr>
                      <a:r>
                        <a:rPr lang="en-US" sz="1400" dirty="0">
                          <a:effectLst/>
                          <a:latin typeface="Times New Roman"/>
                          <a:ea typeface="Times New Roman"/>
                        </a:rPr>
                        <a:t>1350</a:t>
                      </a:r>
                      <a:endParaRPr lang="en-US" sz="1200" dirty="0">
                        <a:effectLst/>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a:lnSpc>
                          <a:spcPct val="115000"/>
                        </a:lnSpc>
                        <a:spcAft>
                          <a:spcPts val="0"/>
                        </a:spcAft>
                      </a:pPr>
                      <a:r>
                        <a:rPr lang="en-US" sz="1400" dirty="0">
                          <a:effectLst/>
                          <a:latin typeface="Times New Roman"/>
                          <a:ea typeface="Times New Roman"/>
                        </a:rPr>
                        <a:t>550</a:t>
                      </a:r>
                      <a:endParaRPr lang="en-US" sz="1200" dirty="0">
                        <a:effectLst/>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rtl="0">
                        <a:lnSpc>
                          <a:spcPct val="115000"/>
                        </a:lnSpc>
                        <a:spcAft>
                          <a:spcPts val="0"/>
                        </a:spcAft>
                      </a:pPr>
                      <a:r>
                        <a:rPr lang="en-US" sz="1400" dirty="0">
                          <a:effectLst/>
                          <a:latin typeface="Times New Roman"/>
                          <a:ea typeface="Times New Roman"/>
                        </a:rPr>
                        <a:t>280</a:t>
                      </a:r>
                      <a:endParaRPr lang="en-US" sz="1200" dirty="0">
                        <a:effectLst/>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Tree>
    <p:extLst>
      <p:ext uri="{BB962C8B-B14F-4D97-AF65-F5344CB8AC3E}">
        <p14:creationId xmlns:p14="http://schemas.microsoft.com/office/powerpoint/2010/main" val="2199159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AD4419E4-8D09-4F4A-8A8E-E761FEAC7965}" type="slidenum">
              <a:rPr lang="en-US" smtClean="0">
                <a:solidFill>
                  <a:srgbClr val="1F497D">
                    <a:lumMod val="75000"/>
                  </a:srgbClr>
                </a:solidFill>
              </a:rPr>
              <a:pPr/>
              <a:t>10</a:t>
            </a:fld>
            <a:endParaRPr lang="en-US" dirty="0">
              <a:solidFill>
                <a:srgbClr val="1F497D">
                  <a:lumMod val="75000"/>
                </a:srgbClr>
              </a:solidFill>
            </a:endParaRPr>
          </a:p>
        </p:txBody>
      </p:sp>
      <p:sp>
        <p:nvSpPr>
          <p:cNvPr id="2" name="TextBox 1"/>
          <p:cNvSpPr txBox="1"/>
          <p:nvPr/>
        </p:nvSpPr>
        <p:spPr>
          <a:xfrm>
            <a:off x="457200" y="152400"/>
            <a:ext cx="1600200" cy="523220"/>
          </a:xfrm>
          <a:prstGeom prst="rect">
            <a:avLst/>
          </a:prstGeom>
          <a:noFill/>
        </p:spPr>
        <p:txBody>
          <a:bodyPr wrap="square" rtlCol="0">
            <a:spAutoFit/>
          </a:bodyPr>
          <a:lstStyle/>
          <a:p>
            <a:r>
              <a:rPr lang="en-US" sz="2800" b="1" dirty="0" smtClean="0">
                <a:solidFill>
                  <a:srgbClr val="FF0000"/>
                </a:solidFill>
              </a:rPr>
              <a:t>Results</a:t>
            </a:r>
            <a:endParaRPr lang="en-US" sz="2800" b="1" dirty="0">
              <a:solidFill>
                <a:srgbClr val="FF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805535068"/>
              </p:ext>
            </p:extLst>
          </p:nvPr>
        </p:nvGraphicFramePr>
        <p:xfrm>
          <a:off x="685796" y="685800"/>
          <a:ext cx="7543806" cy="5323694"/>
        </p:xfrm>
        <a:graphic>
          <a:graphicData uri="http://schemas.openxmlformats.org/drawingml/2006/table">
            <a:tbl>
              <a:tblPr firstRow="1" firstCol="1" bandRow="1"/>
              <a:tblGrid>
                <a:gridCol w="1315145"/>
                <a:gridCol w="1315145"/>
                <a:gridCol w="1315145"/>
                <a:gridCol w="1315145"/>
                <a:gridCol w="2283226"/>
              </a:tblGrid>
              <a:tr h="591674">
                <a:tc gridSpan="5">
                  <a:txBody>
                    <a:bodyPr/>
                    <a:lstStyle/>
                    <a:p>
                      <a:pPr algn="just">
                        <a:lnSpc>
                          <a:spcPct val="115000"/>
                        </a:lnSpc>
                        <a:spcAft>
                          <a:spcPts val="0"/>
                        </a:spcAft>
                      </a:pPr>
                      <a:r>
                        <a:rPr lang="en-US" sz="1800" dirty="0">
                          <a:solidFill>
                            <a:srgbClr val="365F91"/>
                          </a:solidFill>
                          <a:effectLst/>
                          <a:latin typeface="Times New Roman"/>
                          <a:ea typeface="Times New Roman"/>
                          <a:cs typeface="Arial"/>
                        </a:rPr>
                        <a:t>Table 2</a:t>
                      </a:r>
                      <a:r>
                        <a:rPr lang="en-US" sz="1800" b="1" dirty="0">
                          <a:solidFill>
                            <a:srgbClr val="365F91"/>
                          </a:solidFill>
                          <a:effectLst/>
                          <a:latin typeface="Times New Roman"/>
                          <a:ea typeface="Times New Roman"/>
                          <a:cs typeface="Arial"/>
                        </a:rPr>
                        <a:t> Grey water quality and the mixing water permissible limits for concrete</a:t>
                      </a:r>
                      <a:endParaRPr lang="en-US" sz="1800" dirty="0">
                        <a:solidFill>
                          <a:srgbClr val="365F91"/>
                        </a:solidFill>
                        <a:effectLst/>
                        <a:latin typeface="Calibri"/>
                        <a:ea typeface="Calibri"/>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1674">
                <a:tc>
                  <a:txBody>
                    <a:bodyPr/>
                    <a:lstStyle/>
                    <a:p>
                      <a:pPr>
                        <a:lnSpc>
                          <a:spcPct val="115000"/>
                        </a:lnSpc>
                        <a:spcAft>
                          <a:spcPts val="0"/>
                        </a:spcAft>
                      </a:pPr>
                      <a:r>
                        <a:rPr lang="en-US" sz="1800" dirty="0">
                          <a:solidFill>
                            <a:srgbClr val="365F91"/>
                          </a:solidFill>
                          <a:effectLst/>
                          <a:latin typeface="Times New Roman"/>
                          <a:ea typeface="Times New Roman"/>
                          <a:cs typeface="Arial"/>
                        </a:rPr>
                        <a:t>Parameter</a:t>
                      </a:r>
                      <a:endParaRPr lang="en-US" sz="1800" dirty="0">
                        <a:solidFill>
                          <a:srgbClr val="365F91"/>
                        </a:solidFill>
                        <a:effectLst/>
                        <a:latin typeface="Calibri"/>
                        <a:ea typeface="Calibri"/>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b="1" dirty="0">
                          <a:solidFill>
                            <a:srgbClr val="365F91"/>
                          </a:solidFill>
                          <a:effectLst/>
                          <a:latin typeface="Times New Roman"/>
                          <a:ea typeface="Times New Roman"/>
                          <a:cs typeface="Arial"/>
                        </a:rPr>
                        <a:t>Unit</a:t>
                      </a:r>
                      <a:endParaRPr lang="en-US" sz="1800" dirty="0">
                        <a:solidFill>
                          <a:srgbClr val="365F91"/>
                        </a:solidFill>
                        <a:effectLst/>
                        <a:latin typeface="Calibri"/>
                        <a:ea typeface="Calibri"/>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b="1">
                          <a:solidFill>
                            <a:srgbClr val="365F91"/>
                          </a:solidFill>
                          <a:effectLst/>
                          <a:latin typeface="Times New Roman"/>
                          <a:ea typeface="Times New Roman"/>
                          <a:cs typeface="Arial"/>
                        </a:rPr>
                        <a:t>RGW</a:t>
                      </a:r>
                      <a:endParaRPr lang="en-US" sz="1800">
                        <a:solidFill>
                          <a:srgbClr val="365F91"/>
                        </a:solidFill>
                        <a:effectLst/>
                        <a:latin typeface="Calibri"/>
                        <a:ea typeface="Calibri"/>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b="1" dirty="0">
                          <a:solidFill>
                            <a:srgbClr val="365F91"/>
                          </a:solidFill>
                          <a:effectLst/>
                          <a:latin typeface="Times New Roman"/>
                          <a:ea typeface="Times New Roman"/>
                          <a:cs typeface="Arial"/>
                        </a:rPr>
                        <a:t>TGW</a:t>
                      </a:r>
                      <a:endParaRPr lang="en-US" sz="1800" dirty="0">
                        <a:solidFill>
                          <a:srgbClr val="365F91"/>
                        </a:solidFill>
                        <a:effectLst/>
                        <a:latin typeface="Calibri"/>
                        <a:ea typeface="Calibri"/>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lnSpc>
                          <a:spcPct val="115000"/>
                        </a:lnSpc>
                        <a:spcAft>
                          <a:spcPts val="0"/>
                        </a:spcAft>
                      </a:pPr>
                      <a:r>
                        <a:rPr lang="en-US" sz="1800" b="1" dirty="0">
                          <a:solidFill>
                            <a:srgbClr val="365F91"/>
                          </a:solidFill>
                          <a:effectLst/>
                          <a:latin typeface="Times New Roman"/>
                          <a:ea typeface="Times New Roman"/>
                          <a:cs typeface="Arial"/>
                        </a:rPr>
                        <a:t>*Maximum concentration</a:t>
                      </a:r>
                      <a:endParaRPr lang="en-US" sz="1800" dirty="0">
                        <a:solidFill>
                          <a:srgbClr val="365F91"/>
                        </a:solidFill>
                        <a:effectLst/>
                        <a:latin typeface="Calibri"/>
                        <a:ea typeface="Calibri"/>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TSS</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mg/L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436</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2</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2000</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TDS</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mg/L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980</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803</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2000</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COD</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mg/L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900</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6.97</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500</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BOD5</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mg/L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536</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2.98</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ctr">
                        <a:lnSpc>
                          <a:spcPct val="115000"/>
                        </a:lnSpc>
                        <a:spcAft>
                          <a:spcPts val="0"/>
                        </a:spcAft>
                      </a:pPr>
                      <a:r>
                        <a:rPr lang="en-US" sz="1800">
                          <a:solidFill>
                            <a:srgbClr val="365F91"/>
                          </a:solidFill>
                          <a:effectLst/>
                          <a:latin typeface="Times New Roman"/>
                          <a:ea typeface="Times New Roman"/>
                          <a:cs typeface="Arial"/>
                        </a:rPr>
                        <a:t>-</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Cl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mg/L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243</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208</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500</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SO</a:t>
                      </a:r>
                      <a:r>
                        <a:rPr lang="en-US" sz="1800" b="1" baseline="-25000">
                          <a:solidFill>
                            <a:srgbClr val="365F91"/>
                          </a:solidFill>
                          <a:effectLst/>
                          <a:latin typeface="Times New Roman"/>
                          <a:ea typeface="Times New Roman"/>
                          <a:cs typeface="Arial"/>
                        </a:rPr>
                        <a:t>4</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mg/L</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222</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137</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2000</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NH</a:t>
                      </a:r>
                      <a:r>
                        <a:rPr lang="en-US" sz="1800" b="1" baseline="-25000">
                          <a:solidFill>
                            <a:srgbClr val="365F91"/>
                          </a:solidFill>
                          <a:effectLst/>
                          <a:latin typeface="Times New Roman"/>
                          <a:ea typeface="Times New Roman"/>
                          <a:cs typeface="Arial"/>
                        </a:rPr>
                        <a:t>3</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dirty="0">
                          <a:solidFill>
                            <a:srgbClr val="365F91"/>
                          </a:solidFill>
                          <a:effectLst/>
                          <a:latin typeface="Times New Roman"/>
                          <a:ea typeface="Times New Roman"/>
                          <a:cs typeface="Arial"/>
                        </a:rPr>
                        <a:t>mg/L</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24</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4.5˃</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No specific limit</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r>
              <a:tr h="295834">
                <a:tc>
                  <a:txBody>
                    <a:bodyPr/>
                    <a:lstStyle/>
                    <a:p>
                      <a:pPr>
                        <a:lnSpc>
                          <a:spcPct val="115000"/>
                        </a:lnSpc>
                        <a:spcAft>
                          <a:spcPts val="0"/>
                        </a:spcAft>
                      </a:pPr>
                      <a:r>
                        <a:rPr lang="en-US" sz="1800" b="1">
                          <a:solidFill>
                            <a:srgbClr val="365F91"/>
                          </a:solidFill>
                          <a:effectLst/>
                          <a:latin typeface="Times New Roman"/>
                          <a:ea typeface="Times New Roman"/>
                          <a:cs typeface="Arial"/>
                        </a:rPr>
                        <a:t>pH</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7.5</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7.9</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c>
                  <a:txBody>
                    <a:bodyPr/>
                    <a:lstStyle/>
                    <a:p>
                      <a:pPr algn="ctr">
                        <a:lnSpc>
                          <a:spcPct val="115000"/>
                        </a:lnSpc>
                        <a:spcAft>
                          <a:spcPts val="0"/>
                        </a:spcAft>
                      </a:pPr>
                      <a:r>
                        <a:rPr lang="en-US" sz="1800" dirty="0">
                          <a:solidFill>
                            <a:srgbClr val="365F91"/>
                          </a:solidFill>
                          <a:effectLst/>
                          <a:latin typeface="Times New Roman"/>
                          <a:ea typeface="Times New Roman"/>
                          <a:cs typeface="Arial"/>
                        </a:rPr>
                        <a:t>6-8</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solidFill>
                      <a:srgbClr val="D3DFEE"/>
                    </a:solidFill>
                  </a:tcPr>
                </a:tc>
              </a:tr>
              <a:tr h="591674">
                <a:tc>
                  <a:txBody>
                    <a:bodyPr/>
                    <a:lstStyle/>
                    <a:p>
                      <a:pPr>
                        <a:lnSpc>
                          <a:spcPct val="115000"/>
                        </a:lnSpc>
                        <a:spcAft>
                          <a:spcPts val="0"/>
                        </a:spcAft>
                      </a:pPr>
                      <a:r>
                        <a:rPr lang="en-US" sz="1800" b="1">
                          <a:solidFill>
                            <a:srgbClr val="365F91"/>
                          </a:solidFill>
                          <a:effectLst/>
                          <a:latin typeface="Times New Roman"/>
                          <a:ea typeface="Times New Roman"/>
                          <a:cs typeface="Arial"/>
                        </a:rPr>
                        <a:t>E-Coli</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dirty="0">
                          <a:solidFill>
                            <a:srgbClr val="365F91"/>
                          </a:solidFill>
                          <a:effectLst/>
                          <a:latin typeface="Times New Roman"/>
                          <a:ea typeface="Times New Roman"/>
                          <a:cs typeface="Arial"/>
                        </a:rPr>
                        <a:t>MPN/100ml</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dirty="0">
                          <a:solidFill>
                            <a:srgbClr val="365F91"/>
                          </a:solidFill>
                          <a:effectLst/>
                          <a:latin typeface="Times New Roman"/>
                          <a:ea typeface="Times New Roman"/>
                          <a:cs typeface="Arial"/>
                        </a:rPr>
                        <a:t>1.70E+05</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just">
                        <a:lnSpc>
                          <a:spcPct val="115000"/>
                        </a:lnSpc>
                        <a:spcAft>
                          <a:spcPts val="0"/>
                        </a:spcAft>
                      </a:pPr>
                      <a:r>
                        <a:rPr lang="en-US" sz="1800">
                          <a:solidFill>
                            <a:srgbClr val="365F91"/>
                          </a:solidFill>
                          <a:effectLst/>
                          <a:latin typeface="Times New Roman"/>
                          <a:ea typeface="Times New Roman"/>
                          <a:cs typeface="Arial"/>
                        </a:rPr>
                        <a:t>˂1</a:t>
                      </a:r>
                      <a:endParaRPr lang="en-US" sz="1800">
                        <a:solidFill>
                          <a:srgbClr val="365F91"/>
                        </a:solidFill>
                        <a:effectLst/>
                        <a:latin typeface="Calibri"/>
                        <a:ea typeface="Calibri"/>
                        <a:cs typeface="Arial"/>
                      </a:endParaRPr>
                    </a:p>
                  </a:txBody>
                  <a:tcPr marL="68580" marR="68580" marT="0" marB="0">
                    <a:lnL>
                      <a:noFill/>
                    </a:lnL>
                    <a:lnR>
                      <a:noFill/>
                    </a:lnR>
                    <a:lnT>
                      <a:noFill/>
                    </a:lnT>
                    <a:lnB>
                      <a:noFill/>
                    </a:lnB>
                  </a:tcPr>
                </a:tc>
                <a:tc>
                  <a:txBody>
                    <a:bodyPr/>
                    <a:lstStyle/>
                    <a:p>
                      <a:pPr algn="ctr">
                        <a:lnSpc>
                          <a:spcPct val="115000"/>
                        </a:lnSpc>
                        <a:spcAft>
                          <a:spcPts val="0"/>
                        </a:spcAft>
                      </a:pPr>
                      <a:r>
                        <a:rPr lang="en-US" sz="1800" baseline="30000" dirty="0">
                          <a:solidFill>
                            <a:srgbClr val="365F91"/>
                          </a:solidFill>
                          <a:effectLst/>
                          <a:latin typeface="Times New Roman"/>
                          <a:ea typeface="Times New Roman"/>
                          <a:cs typeface="Arial"/>
                        </a:rPr>
                        <a:t>**</a:t>
                      </a:r>
                      <a:r>
                        <a:rPr lang="en-US" sz="1800" dirty="0">
                          <a:solidFill>
                            <a:srgbClr val="365F91"/>
                          </a:solidFill>
                          <a:effectLst/>
                          <a:latin typeface="Times New Roman"/>
                          <a:ea typeface="Times New Roman"/>
                          <a:cs typeface="Arial"/>
                        </a:rPr>
                        <a:t>˂200</a:t>
                      </a:r>
                      <a:endParaRPr lang="en-US" sz="1800" dirty="0">
                        <a:solidFill>
                          <a:srgbClr val="365F91"/>
                        </a:solidFill>
                        <a:effectLst/>
                        <a:latin typeface="Calibri"/>
                        <a:ea typeface="Calibri"/>
                        <a:cs typeface="Arial"/>
                      </a:endParaRPr>
                    </a:p>
                  </a:txBody>
                  <a:tcPr marL="68580" marR="68580" marT="0" marB="0">
                    <a:lnL>
                      <a:noFill/>
                    </a:lnL>
                    <a:lnR>
                      <a:noFill/>
                    </a:lnR>
                    <a:lnT>
                      <a:noFill/>
                    </a:lnT>
                    <a:lnB>
                      <a:noFill/>
                    </a:lnB>
                  </a:tcPr>
                </a:tc>
              </a:tr>
              <a:tr h="887509">
                <a:tc gridSpan="5">
                  <a:txBody>
                    <a:bodyPr/>
                    <a:lstStyle/>
                    <a:p>
                      <a:pPr algn="just">
                        <a:lnSpc>
                          <a:spcPct val="115000"/>
                        </a:lnSpc>
                        <a:spcAft>
                          <a:spcPts val="0"/>
                        </a:spcAft>
                        <a:tabLst>
                          <a:tab pos="4072255" algn="l"/>
                        </a:tabLst>
                      </a:pPr>
                      <a:r>
                        <a:rPr lang="en-US" sz="1800" b="1" baseline="30000" dirty="0">
                          <a:solidFill>
                            <a:srgbClr val="365F91"/>
                          </a:solidFill>
                          <a:effectLst/>
                          <a:latin typeface="Times New Roman"/>
                          <a:ea typeface="Times New Roman"/>
                          <a:cs typeface="Arial"/>
                        </a:rPr>
                        <a:t>*</a:t>
                      </a:r>
                      <a:r>
                        <a:rPr lang="en-US" sz="1800" b="1" dirty="0">
                          <a:solidFill>
                            <a:srgbClr val="365F91"/>
                          </a:solidFill>
                          <a:effectLst/>
                          <a:latin typeface="Times New Roman"/>
                          <a:ea typeface="Times New Roman"/>
                          <a:cs typeface="Arial"/>
                        </a:rPr>
                        <a:t>Mixing water permissible limits according to ASTM C94 [30] or EN 1008 [34], [31], and [29]. </a:t>
                      </a:r>
                      <a:r>
                        <a:rPr lang="en-US" sz="1800" b="1" baseline="30000" dirty="0">
                          <a:solidFill>
                            <a:srgbClr val="365F91"/>
                          </a:solidFill>
                          <a:effectLst/>
                          <a:latin typeface="Times New Roman"/>
                          <a:ea typeface="Times New Roman"/>
                          <a:cs typeface="Arial"/>
                        </a:rPr>
                        <a:t>**</a:t>
                      </a:r>
                      <a:r>
                        <a:rPr lang="en-US" sz="1800" b="1" dirty="0">
                          <a:solidFill>
                            <a:srgbClr val="365F91"/>
                          </a:solidFill>
                          <a:effectLst/>
                          <a:latin typeface="Times New Roman"/>
                          <a:ea typeface="Times New Roman"/>
                          <a:cs typeface="Arial"/>
                        </a:rPr>
                        <a:t>The maximum limits for </a:t>
                      </a:r>
                      <a:r>
                        <a:rPr lang="en-US" sz="1800" b="1" dirty="0">
                          <a:solidFill>
                            <a:srgbClr val="365F91"/>
                          </a:solidFill>
                          <a:effectLst/>
                          <a:latin typeface="Times New Roman"/>
                          <a:ea typeface="Calibri"/>
                          <a:cs typeface="Arial"/>
                        </a:rPr>
                        <a:t>an open system application of wastewater [15].</a:t>
                      </a:r>
                      <a:endParaRPr lang="en-US" sz="1800" dirty="0">
                        <a:solidFill>
                          <a:srgbClr val="365F91"/>
                        </a:solidFill>
                        <a:effectLst/>
                        <a:latin typeface="Calibri"/>
                        <a:ea typeface="Calibri"/>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9" name="TextBox 8"/>
          <p:cNvSpPr txBox="1"/>
          <p:nvPr/>
        </p:nvSpPr>
        <p:spPr>
          <a:xfrm>
            <a:off x="304800" y="5943600"/>
            <a:ext cx="8534400" cy="830997"/>
          </a:xfrm>
          <a:prstGeom prst="rect">
            <a:avLst/>
          </a:prstGeom>
          <a:solidFill>
            <a:schemeClr val="accent6">
              <a:lumMod val="40000"/>
              <a:lumOff val="60000"/>
            </a:schemeClr>
          </a:solidFill>
          <a:ln>
            <a:solidFill>
              <a:schemeClr val="bg1"/>
            </a:solidFill>
          </a:ln>
        </p:spPr>
        <p:txBody>
          <a:bodyPr wrap="square" rtlCol="0">
            <a:spAutoFit/>
          </a:bodyPr>
          <a:lstStyle/>
          <a:p>
            <a:pPr lvl="0"/>
            <a:r>
              <a:rPr lang="en-US" sz="2400" dirty="0">
                <a:solidFill>
                  <a:prstClr val="black"/>
                </a:solidFill>
              </a:rPr>
              <a:t>Although the initial raw grey water has high bacteria </a:t>
            </a:r>
            <a:r>
              <a:rPr lang="en-US" sz="2400" dirty="0" smtClean="0">
                <a:solidFill>
                  <a:prstClr val="black"/>
                </a:solidFill>
              </a:rPr>
              <a:t>and organic content, </a:t>
            </a:r>
            <a:r>
              <a:rPr lang="en-US" sz="2400" dirty="0">
                <a:solidFill>
                  <a:prstClr val="black"/>
                </a:solidFill>
              </a:rPr>
              <a:t>the filtration system was capable  to remove all of it</a:t>
            </a:r>
          </a:p>
        </p:txBody>
      </p:sp>
    </p:spTree>
    <p:extLst>
      <p:ext uri="{BB962C8B-B14F-4D97-AF65-F5344CB8AC3E}">
        <p14:creationId xmlns:p14="http://schemas.microsoft.com/office/powerpoint/2010/main" val="12539941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2700" y="2659764"/>
            <a:ext cx="7483500" cy="3824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381000" y="0"/>
            <a:ext cx="8229600" cy="762000"/>
          </a:xfrm>
        </p:spPr>
        <p:txBody>
          <a:bodyPr/>
          <a:lstStyle/>
          <a:p>
            <a:r>
              <a:rPr lang="en-US" sz="2800" dirty="0" smtClean="0">
                <a:solidFill>
                  <a:srgbClr val="FF0000"/>
                </a:solidFill>
              </a:rPr>
              <a:t>Mortar properties</a:t>
            </a:r>
            <a:endParaRPr lang="en-US" sz="2800" dirty="0">
              <a:solidFill>
                <a:srgbClr val="FF0000"/>
              </a:solidFill>
            </a:endParaRPr>
          </a:p>
        </p:txBody>
      </p:sp>
      <p:sp>
        <p:nvSpPr>
          <p:cNvPr id="4" name="Slide Number Placeholder 3"/>
          <p:cNvSpPr>
            <a:spLocks noGrp="1"/>
          </p:cNvSpPr>
          <p:nvPr>
            <p:ph type="sldNum" sz="quarter" idx="4"/>
          </p:nvPr>
        </p:nvSpPr>
        <p:spPr/>
        <p:txBody>
          <a:bodyPr/>
          <a:lstStyle/>
          <a:p>
            <a:fld id="{AD4419E4-8D09-4F4A-8A8E-E761FEAC7965}" type="slidenum">
              <a:rPr lang="en-US" smtClean="0"/>
              <a:pPr/>
              <a:t>11</a:t>
            </a:fld>
            <a:endParaRPr lang="en-U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762000"/>
            <a:ext cx="7467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480173"/>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0" y="3886200"/>
            <a:ext cx="609600" cy="369332"/>
          </a:xfrm>
          <a:prstGeom prst="rect">
            <a:avLst/>
          </a:prstGeom>
          <a:noFill/>
        </p:spPr>
        <p:txBody>
          <a:bodyPr wrap="square" rtlCol="0">
            <a:spAutoFit/>
          </a:bodyPr>
          <a:lstStyle/>
          <a:p>
            <a:r>
              <a:rPr lang="en-US" dirty="0" smtClean="0">
                <a:solidFill>
                  <a:srgbClr val="FF0000"/>
                </a:solidFill>
              </a:rPr>
              <a:t>-9%</a:t>
            </a:r>
            <a:endParaRPr lang="en-US" dirty="0">
              <a:solidFill>
                <a:srgbClr val="FF0000"/>
              </a:solidFill>
            </a:endParaRPr>
          </a:p>
        </p:txBody>
      </p:sp>
      <p:cxnSp>
        <p:nvCxnSpPr>
          <p:cNvPr id="6" name="Straight Arrow Connector 5"/>
          <p:cNvCxnSpPr/>
          <p:nvPr/>
        </p:nvCxnSpPr>
        <p:spPr>
          <a:xfrm>
            <a:off x="2514600" y="4213945"/>
            <a:ext cx="0" cy="35805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876800" y="3272173"/>
            <a:ext cx="0"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72000" y="2857787"/>
            <a:ext cx="654346" cy="369332"/>
          </a:xfrm>
          <a:prstGeom prst="rect">
            <a:avLst/>
          </a:prstGeom>
          <a:noFill/>
        </p:spPr>
        <p:txBody>
          <a:bodyPr wrap="none" rtlCol="0">
            <a:spAutoFit/>
          </a:bodyPr>
          <a:lstStyle/>
          <a:p>
            <a:r>
              <a:rPr lang="en-US" dirty="0" smtClean="0">
                <a:solidFill>
                  <a:srgbClr val="FF0000"/>
                </a:solidFill>
              </a:rPr>
              <a:t>-11%</a:t>
            </a:r>
            <a:endParaRPr lang="en-US" dirty="0">
              <a:solidFill>
                <a:srgbClr val="FF0000"/>
              </a:solidFill>
            </a:endParaRPr>
          </a:p>
        </p:txBody>
      </p:sp>
      <p:sp>
        <p:nvSpPr>
          <p:cNvPr id="10" name="Freeform 9"/>
          <p:cNvSpPr/>
          <p:nvPr/>
        </p:nvSpPr>
        <p:spPr>
          <a:xfrm>
            <a:off x="4937594" y="3115346"/>
            <a:ext cx="548806" cy="313654"/>
          </a:xfrm>
          <a:custGeom>
            <a:avLst/>
            <a:gdLst>
              <a:gd name="connsiteX0" fmla="*/ 501305 w 548806"/>
              <a:gd name="connsiteY0" fmla="*/ 4895 h 313654"/>
              <a:gd name="connsiteX1" fmla="*/ 240048 w 548806"/>
              <a:gd name="connsiteY1" fmla="*/ 16771 h 313654"/>
              <a:gd name="connsiteX2" fmla="*/ 180671 w 548806"/>
              <a:gd name="connsiteY2" fmla="*/ 28646 h 313654"/>
              <a:gd name="connsiteX3" fmla="*/ 145045 w 548806"/>
              <a:gd name="connsiteY3" fmla="*/ 52397 h 313654"/>
              <a:gd name="connsiteX4" fmla="*/ 73793 w 548806"/>
              <a:gd name="connsiteY4" fmla="*/ 76147 h 313654"/>
              <a:gd name="connsiteX5" fmla="*/ 38167 w 548806"/>
              <a:gd name="connsiteY5" fmla="*/ 88023 h 313654"/>
              <a:gd name="connsiteX6" fmla="*/ 14417 w 548806"/>
              <a:gd name="connsiteY6" fmla="*/ 123649 h 313654"/>
              <a:gd name="connsiteX7" fmla="*/ 14417 w 548806"/>
              <a:gd name="connsiteY7" fmla="*/ 254277 h 313654"/>
              <a:gd name="connsiteX8" fmla="*/ 50043 w 548806"/>
              <a:gd name="connsiteY8" fmla="*/ 266153 h 313654"/>
              <a:gd name="connsiteX9" fmla="*/ 97544 w 548806"/>
              <a:gd name="connsiteY9" fmla="*/ 278028 h 313654"/>
              <a:gd name="connsiteX10" fmla="*/ 228173 w 548806"/>
              <a:gd name="connsiteY10" fmla="*/ 313654 h 313654"/>
              <a:gd name="connsiteX11" fmla="*/ 394427 w 548806"/>
              <a:gd name="connsiteY11" fmla="*/ 301779 h 313654"/>
              <a:gd name="connsiteX12" fmla="*/ 465679 w 548806"/>
              <a:gd name="connsiteY12" fmla="*/ 278028 h 313654"/>
              <a:gd name="connsiteX13" fmla="*/ 548806 w 548806"/>
              <a:gd name="connsiteY13" fmla="*/ 194901 h 313654"/>
              <a:gd name="connsiteX14" fmla="*/ 536931 w 548806"/>
              <a:gd name="connsiteY14" fmla="*/ 99898 h 313654"/>
              <a:gd name="connsiteX15" fmla="*/ 501305 w 548806"/>
              <a:gd name="connsiteY15" fmla="*/ 4895 h 31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8806" h="313654">
                <a:moveTo>
                  <a:pt x="501305" y="4895"/>
                </a:moveTo>
                <a:cubicBezTo>
                  <a:pt x="451824" y="-8960"/>
                  <a:pt x="326985" y="10331"/>
                  <a:pt x="240048" y="16771"/>
                </a:cubicBezTo>
                <a:cubicBezTo>
                  <a:pt x="219919" y="18262"/>
                  <a:pt x="199570" y="21559"/>
                  <a:pt x="180671" y="28646"/>
                </a:cubicBezTo>
                <a:cubicBezTo>
                  <a:pt x="167307" y="33657"/>
                  <a:pt x="158087" y="46600"/>
                  <a:pt x="145045" y="52397"/>
                </a:cubicBezTo>
                <a:cubicBezTo>
                  <a:pt x="122167" y="62565"/>
                  <a:pt x="97544" y="68230"/>
                  <a:pt x="73793" y="76147"/>
                </a:cubicBezTo>
                <a:lnTo>
                  <a:pt x="38167" y="88023"/>
                </a:lnTo>
                <a:cubicBezTo>
                  <a:pt x="30250" y="99898"/>
                  <a:pt x="20800" y="110884"/>
                  <a:pt x="14417" y="123649"/>
                </a:cubicBezTo>
                <a:cubicBezTo>
                  <a:pt x="-5594" y="163671"/>
                  <a:pt x="-4002" y="212834"/>
                  <a:pt x="14417" y="254277"/>
                </a:cubicBezTo>
                <a:cubicBezTo>
                  <a:pt x="19501" y="265716"/>
                  <a:pt x="38007" y="262714"/>
                  <a:pt x="50043" y="266153"/>
                </a:cubicBezTo>
                <a:cubicBezTo>
                  <a:pt x="65736" y="270637"/>
                  <a:pt x="81911" y="273338"/>
                  <a:pt x="97544" y="278028"/>
                </a:cubicBezTo>
                <a:cubicBezTo>
                  <a:pt x="218079" y="314189"/>
                  <a:pt x="119951" y="292010"/>
                  <a:pt x="228173" y="313654"/>
                </a:cubicBezTo>
                <a:cubicBezTo>
                  <a:pt x="283591" y="309696"/>
                  <a:pt x="339483" y="310021"/>
                  <a:pt x="394427" y="301779"/>
                </a:cubicBezTo>
                <a:cubicBezTo>
                  <a:pt x="419185" y="298065"/>
                  <a:pt x="465679" y="278028"/>
                  <a:pt x="465679" y="278028"/>
                </a:cubicBezTo>
                <a:cubicBezTo>
                  <a:pt x="547346" y="223583"/>
                  <a:pt x="527905" y="257607"/>
                  <a:pt x="548806" y="194901"/>
                </a:cubicBezTo>
                <a:cubicBezTo>
                  <a:pt x="544848" y="163233"/>
                  <a:pt x="547665" y="129953"/>
                  <a:pt x="536931" y="99898"/>
                </a:cubicBezTo>
                <a:cubicBezTo>
                  <a:pt x="522872" y="60532"/>
                  <a:pt x="550786" y="18750"/>
                  <a:pt x="501305" y="4895"/>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477001" y="2819400"/>
            <a:ext cx="2514600" cy="2308324"/>
          </a:xfrm>
          <a:prstGeom prst="rect">
            <a:avLst/>
          </a:prstGeom>
          <a:noFill/>
          <a:ln>
            <a:solidFill>
              <a:srgbClr val="FF0000"/>
            </a:solidFill>
          </a:ln>
        </p:spPr>
        <p:txBody>
          <a:bodyPr wrap="square" rtlCol="0">
            <a:spAutoFit/>
          </a:bodyPr>
          <a:lstStyle/>
          <a:p>
            <a:r>
              <a:rPr lang="en-US" dirty="0" smtClean="0">
                <a:solidFill>
                  <a:srgbClr val="FF0000"/>
                </a:solidFill>
              </a:rPr>
              <a:t>ASTM C109: </a:t>
            </a:r>
            <a:r>
              <a:rPr lang="en-US" dirty="0" smtClean="0"/>
              <a:t>water is suitable for concrete if mortar made with it have comp. strength at 7 days equal or less than 10 % reduction than of control sample made with distilled water.</a:t>
            </a:r>
            <a:endParaRPr lang="en-US" dirty="0"/>
          </a:p>
        </p:txBody>
      </p:sp>
    </p:spTree>
    <p:extLst>
      <p:ext uri="{BB962C8B-B14F-4D97-AF65-F5344CB8AC3E}">
        <p14:creationId xmlns:p14="http://schemas.microsoft.com/office/powerpoint/2010/main" val="33378525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00200"/>
            <a:ext cx="853772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sz="2800" dirty="0" smtClean="0">
                <a:solidFill>
                  <a:srgbClr val="FF0000"/>
                </a:solidFill>
              </a:rPr>
              <a:t>Mortar Stereomicroscope images</a:t>
            </a:r>
            <a:endParaRPr lang="en-US" sz="2800" dirty="0">
              <a:solidFill>
                <a:srgbClr val="FF0000"/>
              </a:solidFill>
            </a:endParaRPr>
          </a:p>
        </p:txBody>
      </p:sp>
      <p:sp>
        <p:nvSpPr>
          <p:cNvPr id="4" name="Slide Number Placeholder 3"/>
          <p:cNvSpPr>
            <a:spLocks noGrp="1"/>
          </p:cNvSpPr>
          <p:nvPr>
            <p:ph type="sldNum" sz="quarter" idx="4"/>
          </p:nvPr>
        </p:nvSpPr>
        <p:spPr/>
        <p:txBody>
          <a:bodyPr/>
          <a:lstStyle/>
          <a:p>
            <a:fld id="{AD4419E4-8D09-4F4A-8A8E-E761FEAC7965}" type="slidenum">
              <a:rPr lang="en-US" smtClean="0"/>
              <a:pPr/>
              <a:t>12</a:t>
            </a:fld>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4150" y="6480175"/>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6817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09800" y="2286000"/>
            <a:ext cx="7541406" cy="3645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4"/>
          </p:nvPr>
        </p:nvSpPr>
        <p:spPr/>
        <p:txBody>
          <a:bodyPr/>
          <a:lstStyle/>
          <a:p>
            <a:fld id="{AD4419E4-8D09-4F4A-8A8E-E761FEAC7965}" type="slidenum">
              <a:rPr lang="en-US" smtClean="0"/>
              <a:pPr/>
              <a:t>13</a:t>
            </a:fld>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143000"/>
            <a:ext cx="611187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4150" y="6480175"/>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043752" y="162580"/>
            <a:ext cx="2666051" cy="523220"/>
          </a:xfrm>
          <a:prstGeom prst="rect">
            <a:avLst/>
          </a:prstGeom>
          <a:noFill/>
        </p:spPr>
        <p:txBody>
          <a:bodyPr wrap="none" rtlCol="0">
            <a:spAutoFit/>
          </a:bodyPr>
          <a:lstStyle/>
          <a:p>
            <a:r>
              <a:rPr lang="en-US" sz="2800" b="1" dirty="0" smtClean="0">
                <a:solidFill>
                  <a:srgbClr val="FF0000"/>
                </a:solidFill>
              </a:rPr>
              <a:t>Concrete Results</a:t>
            </a:r>
            <a:endParaRPr lang="en-US" sz="2800" b="1" dirty="0">
              <a:solidFill>
                <a:srgbClr val="FF0000"/>
              </a:solidFill>
            </a:endParaRPr>
          </a:p>
        </p:txBody>
      </p:sp>
    </p:spTree>
    <p:extLst>
      <p:ext uri="{BB962C8B-B14F-4D97-AF65-F5344CB8AC3E}">
        <p14:creationId xmlns:p14="http://schemas.microsoft.com/office/powerpoint/2010/main" val="20854726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AD4419E4-8D09-4F4A-8A8E-E761FEAC7965}" type="slidenum">
              <a:rPr lang="en-US" smtClean="0"/>
              <a:pPr/>
              <a:t>14</a:t>
            </a:fld>
            <a:endParaRPr lang="en-US" dirty="0"/>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93" y="1143000"/>
            <a:ext cx="905469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6480175"/>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04800" y="314980"/>
            <a:ext cx="8718412" cy="523220"/>
          </a:xfrm>
          <a:prstGeom prst="rect">
            <a:avLst/>
          </a:prstGeom>
          <a:noFill/>
        </p:spPr>
        <p:txBody>
          <a:bodyPr wrap="none" rtlCol="0">
            <a:spAutoFit/>
          </a:bodyPr>
          <a:lstStyle/>
          <a:p>
            <a:r>
              <a:rPr lang="en-US" sz="2800" b="1" dirty="0" smtClean="0">
                <a:solidFill>
                  <a:srgbClr val="FF0000"/>
                </a:solidFill>
              </a:rPr>
              <a:t>Dilution effect of RGW on concrete compressive strength </a:t>
            </a:r>
            <a:endParaRPr lang="en-US" sz="2800" b="1" dirty="0">
              <a:solidFill>
                <a:srgbClr val="FF0000"/>
              </a:solidFill>
            </a:endParaRPr>
          </a:p>
        </p:txBody>
      </p:sp>
    </p:spTree>
    <p:extLst>
      <p:ext uri="{BB962C8B-B14F-4D97-AF65-F5344CB8AC3E}">
        <p14:creationId xmlns:p14="http://schemas.microsoft.com/office/powerpoint/2010/main" val="1856649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ontent Placeholder 2"/>
          <p:cNvSpPr>
            <a:spLocks noGrp="1"/>
          </p:cNvSpPr>
          <p:nvPr>
            <p:ph idx="1"/>
          </p:nvPr>
        </p:nvSpPr>
        <p:spPr>
          <a:xfrm>
            <a:off x="457200" y="609600"/>
            <a:ext cx="8229600" cy="5591175"/>
          </a:xfrm>
        </p:spPr>
        <p:txBody>
          <a:bodyPr>
            <a:normAutofit/>
          </a:bodyPr>
          <a:lstStyle/>
          <a:p>
            <a:pPr lvl="0" algn="just">
              <a:lnSpc>
                <a:spcPct val="115000"/>
              </a:lnSpc>
              <a:buFont typeface="Calibri"/>
              <a:buChar char="-"/>
            </a:pPr>
            <a:r>
              <a:rPr lang="en-US" sz="22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a:cs typeface="Times New Roman" panose="02020603050405020304" pitchFamily="18" charset="0"/>
              </a:rPr>
              <a:t>Based on of grey water quality and the Mixing water permissible limits for concrete, the TGW is suitable for concrete production. However, the RGW should be pretreated to reduce the microorganism content before the water can be in direct contact with humans. </a:t>
            </a:r>
            <a:endParaRPr lang="en-US" sz="2400" dirty="0" smtClean="0">
              <a:latin typeface="Times New Roman" panose="02020603050405020304" pitchFamily="18" charset="0"/>
              <a:ea typeface="Times New Roman"/>
              <a:cs typeface="Times New Roman" panose="02020603050405020304" pitchFamily="18" charset="0"/>
            </a:endParaRPr>
          </a:p>
          <a:p>
            <a:pPr lvl="0" algn="just">
              <a:lnSpc>
                <a:spcPct val="115000"/>
              </a:lnSpc>
              <a:buFont typeface="Calibri"/>
              <a:buChar char="-"/>
            </a:pPr>
            <a:r>
              <a:rPr lang="en-US" sz="2400" b="1" dirty="0" smtClean="0">
                <a:latin typeface="Times New Roman" panose="02020603050405020304" pitchFamily="18" charset="0"/>
                <a:ea typeface="Times New Roman"/>
                <a:cs typeface="Times New Roman" panose="02020603050405020304" pitchFamily="18" charset="0"/>
              </a:rPr>
              <a:t>According </a:t>
            </a:r>
            <a:r>
              <a:rPr lang="en-US" sz="2400" b="1" dirty="0">
                <a:latin typeface="Times New Roman" panose="02020603050405020304" pitchFamily="18" charset="0"/>
                <a:ea typeface="Times New Roman"/>
                <a:cs typeface="Times New Roman" panose="02020603050405020304" pitchFamily="18" charset="0"/>
              </a:rPr>
              <a:t>to ASTM </a:t>
            </a:r>
            <a:r>
              <a:rPr lang="en-US" sz="2400" b="1" dirty="0" smtClean="0">
                <a:latin typeface="Times New Roman" panose="02020603050405020304" pitchFamily="18" charset="0"/>
                <a:ea typeface="Times New Roman"/>
                <a:cs typeface="Times New Roman" panose="02020603050405020304" pitchFamily="18" charset="0"/>
              </a:rPr>
              <a:t>C94, ASTM C109 requirements and the </a:t>
            </a:r>
            <a:r>
              <a:rPr lang="en-US" sz="2400" b="1" dirty="0">
                <a:latin typeface="Times New Roman" panose="02020603050405020304" pitchFamily="18" charset="0"/>
                <a:ea typeface="Times New Roman"/>
                <a:cs typeface="Times New Roman" panose="02020603050405020304" pitchFamily="18" charset="0"/>
              </a:rPr>
              <a:t>IS </a:t>
            </a:r>
            <a:r>
              <a:rPr lang="en-US" sz="2400" b="1" dirty="0" smtClean="0">
                <a:latin typeface="Times New Roman" panose="02020603050405020304" pitchFamily="18" charset="0"/>
                <a:ea typeface="Times New Roman"/>
                <a:cs typeface="Times New Roman" panose="02020603050405020304" pitchFamily="18" charset="0"/>
              </a:rPr>
              <a:t>456, </a:t>
            </a:r>
            <a:r>
              <a:rPr lang="en-US" sz="2400" b="1" dirty="0">
                <a:latin typeface="Times New Roman" panose="02020603050405020304" pitchFamily="18" charset="0"/>
                <a:ea typeface="Times New Roman"/>
                <a:cs typeface="Times New Roman" panose="02020603050405020304" pitchFamily="18" charset="0"/>
              </a:rPr>
              <a:t>TGW and RGW are suitable for concrete production.</a:t>
            </a:r>
            <a:endParaRPr lang="en-US" sz="2400" b="1" dirty="0">
              <a:latin typeface="Times New Roman" panose="02020603050405020304" pitchFamily="18" charset="0"/>
              <a:ea typeface="Calibri"/>
              <a:cs typeface="Times New Roman" panose="02020603050405020304" pitchFamily="18" charset="0"/>
            </a:endParaRPr>
          </a:p>
          <a:p>
            <a:pPr lvl="0" algn="just">
              <a:lnSpc>
                <a:spcPct val="115000"/>
              </a:lnSpc>
              <a:buFont typeface="Calibri"/>
              <a:buChar char="-"/>
            </a:pPr>
            <a:r>
              <a:rPr lang="en-US" sz="2400" dirty="0" smtClean="0">
                <a:latin typeface="Times New Roman" panose="02020603050405020304" pitchFamily="18" charset="0"/>
                <a:ea typeface="Times New Roman"/>
                <a:cs typeface="Times New Roman" panose="02020603050405020304" pitchFamily="18" charset="0"/>
              </a:rPr>
              <a:t>In </a:t>
            </a:r>
            <a:r>
              <a:rPr lang="en-US" sz="2400" dirty="0">
                <a:latin typeface="Times New Roman" panose="02020603050405020304" pitchFamily="18" charset="0"/>
                <a:ea typeface="Times New Roman"/>
                <a:cs typeface="Times New Roman" panose="02020603050405020304" pitchFamily="18" charset="0"/>
              </a:rPr>
              <a:t>conclusion, TGW and RGW are a </a:t>
            </a:r>
            <a:r>
              <a:rPr lang="en-US" sz="2400" b="1" dirty="0">
                <a:latin typeface="Times New Roman" panose="02020603050405020304" pitchFamily="18" charset="0"/>
                <a:ea typeface="Times New Roman"/>
                <a:cs typeface="Times New Roman" panose="02020603050405020304" pitchFamily="18" charset="0"/>
              </a:rPr>
              <a:t>potential alternative </a:t>
            </a:r>
            <a:r>
              <a:rPr lang="en-US" sz="2400" dirty="0">
                <a:latin typeface="Times New Roman" panose="02020603050405020304" pitchFamily="18" charset="0"/>
                <a:ea typeface="Times New Roman"/>
                <a:cs typeface="Times New Roman" panose="02020603050405020304" pitchFamily="18" charset="0"/>
              </a:rPr>
              <a:t>for fresh water in concrete industry. </a:t>
            </a:r>
            <a:endParaRPr lang="en-US" sz="2400" dirty="0" smtClean="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1066800" y="0"/>
            <a:ext cx="6573838" cy="754063"/>
          </a:xfrm>
        </p:spPr>
        <p:txBody>
          <a:bodyPr rtlCol="0">
            <a:normAutofit/>
          </a:bodyPr>
          <a:lstStyle/>
          <a:p>
            <a:pPr fontAlgn="auto">
              <a:spcAft>
                <a:spcPts val="0"/>
              </a:spcAft>
              <a:defRPr/>
            </a:pPr>
            <a:r>
              <a:rPr lang="en-US" sz="3200" dirty="0" smtClean="0">
                <a:solidFill>
                  <a:srgbClr val="FF0000"/>
                </a:solidFill>
                <a:latin typeface="Arial"/>
                <a:cs typeface="Arial"/>
              </a:rPr>
              <a:t>Conclusion</a:t>
            </a:r>
            <a:endParaRPr lang="en-US" sz="3200" dirty="0">
              <a:solidFill>
                <a:srgbClr val="FF0000"/>
              </a:solidFill>
              <a:latin typeface="Arial"/>
              <a:ea typeface="+mj-ea"/>
              <a:cs typeface="Aria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6480175"/>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0"/>
            <a:ext cx="8229600" cy="741528"/>
          </a:xfrm>
        </p:spPr>
        <p:txBody>
          <a:bodyPr/>
          <a:lstStyle/>
          <a:p>
            <a:r>
              <a:rPr lang="en-US" b="1" dirty="0" smtClean="0">
                <a:solidFill>
                  <a:srgbClr val="FF0000"/>
                </a:solidFill>
                <a:latin typeface="Calibri" charset="0"/>
              </a:rPr>
              <a:t>Four  Scientific Papers and one Patent</a:t>
            </a:r>
            <a:endParaRPr lang="en-US" b="1" dirty="0">
              <a:solidFill>
                <a:srgbClr val="FF0000"/>
              </a:solidFill>
              <a:latin typeface="Calibri" charset="0"/>
            </a:endParaRPr>
          </a:p>
        </p:txBody>
      </p:sp>
      <p:pic>
        <p:nvPicPr>
          <p:cNvPr id="3" name="Picture 2"/>
          <p:cNvPicPr>
            <a:picLocks noChangeAspect="1"/>
          </p:cNvPicPr>
          <p:nvPr/>
        </p:nvPicPr>
        <p:blipFill>
          <a:blip r:embed="rId2"/>
          <a:stretch>
            <a:fillRect/>
          </a:stretch>
        </p:blipFill>
        <p:spPr>
          <a:xfrm>
            <a:off x="435591" y="605704"/>
            <a:ext cx="6422409" cy="1375496"/>
          </a:xfrm>
          <a:prstGeom prst="rect">
            <a:avLst/>
          </a:prstGeom>
        </p:spPr>
      </p:pic>
      <p:sp>
        <p:nvSpPr>
          <p:cNvPr id="6" name="Rectangle 5"/>
          <p:cNvSpPr/>
          <p:nvPr/>
        </p:nvSpPr>
        <p:spPr>
          <a:xfrm>
            <a:off x="279883" y="1981200"/>
            <a:ext cx="6858000" cy="461665"/>
          </a:xfrm>
          <a:prstGeom prst="rect">
            <a:avLst/>
          </a:prstGeom>
        </p:spPr>
        <p:txBody>
          <a:bodyPr wrap="square">
            <a:spAutoFit/>
          </a:bodyPr>
          <a:lstStyle/>
          <a:p>
            <a:r>
              <a:rPr lang="en-US" sz="2400" dirty="0" smtClean="0">
                <a:latin typeface="Arial"/>
                <a:cs typeface="Arial"/>
              </a:rPr>
              <a:t> </a:t>
            </a:r>
            <a:r>
              <a:rPr lang="en-US" sz="2400" dirty="0">
                <a:latin typeface="Arial"/>
                <a:cs typeface="Arial"/>
                <a:hlinkClick r:id="rId3"/>
              </a:rPr>
              <a:t>http://</a:t>
            </a:r>
            <a:r>
              <a:rPr lang="en-US" sz="2400" dirty="0" smtClean="0">
                <a:latin typeface="Arial"/>
                <a:cs typeface="Arial"/>
                <a:hlinkClick r:id="rId3"/>
              </a:rPr>
              <a:t>www.mdpi.com/2073-4441/4/3/580</a:t>
            </a:r>
            <a:endParaRPr lang="en-US" sz="2400" dirty="0">
              <a:latin typeface="Arial"/>
              <a:cs typeface="Arial"/>
            </a:endParaRPr>
          </a:p>
        </p:txBody>
      </p:sp>
      <p:sp>
        <p:nvSpPr>
          <p:cNvPr id="2" name="Rectangle 1"/>
          <p:cNvSpPr/>
          <p:nvPr/>
        </p:nvSpPr>
        <p:spPr>
          <a:xfrm>
            <a:off x="527928" y="2443635"/>
            <a:ext cx="6680683" cy="116955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400" b="1" dirty="0" smtClean="0"/>
              <a:t>Performance of grey water pilot plant using a multi-layer filter of natural materials for agricultural purposes in the Jordan valley.</a:t>
            </a:r>
            <a:r>
              <a:rPr lang="en-US" sz="1400" dirty="0" smtClean="0"/>
              <a:t> Clean-Soil, Air, Water – Wiley-VCH, 43 (3), 351-359. DOI: </a:t>
            </a:r>
            <a:r>
              <a:rPr lang="en-US" sz="1400" dirty="0"/>
              <a:t>10.1002/clen.201300488. </a:t>
            </a:r>
            <a:endParaRPr lang="en-US" sz="1400" dirty="0" smtClean="0"/>
          </a:p>
          <a:p>
            <a:r>
              <a:rPr lang="en-US" sz="1400" dirty="0" smtClean="0"/>
              <a:t>Ghrair</a:t>
            </a:r>
            <a:r>
              <a:rPr lang="en-US" sz="1400" dirty="0"/>
              <a:t>, A.M, </a:t>
            </a:r>
            <a:r>
              <a:rPr lang="en-US" sz="1400" dirty="0" err="1"/>
              <a:t>Almashaqbeh</a:t>
            </a:r>
            <a:r>
              <a:rPr lang="en-US" sz="1400" dirty="0"/>
              <a:t>, O., Megdal S. (2015).</a:t>
            </a:r>
            <a:r>
              <a:rPr lang="en-US" sz="1400" b="1" dirty="0"/>
              <a:t> </a:t>
            </a:r>
            <a:endParaRPr lang="en-US" sz="1400" b="1" dirty="0" smtClean="0"/>
          </a:p>
          <a:p>
            <a:r>
              <a:rPr lang="en-US" sz="1400" dirty="0" smtClean="0">
                <a:hlinkClick r:id="rId4"/>
              </a:rPr>
              <a:t>http</a:t>
            </a:r>
            <a:r>
              <a:rPr lang="en-US" sz="1400" dirty="0">
                <a:hlinkClick r:id="rId4"/>
              </a:rPr>
              <a:t>://</a:t>
            </a:r>
            <a:r>
              <a:rPr lang="en-US" sz="1400" dirty="0" smtClean="0">
                <a:hlinkClick r:id="rId4"/>
              </a:rPr>
              <a:t>onlinelibrary.wiley.com/doi/10.1002/clen.201300488/abstract</a:t>
            </a:r>
            <a:endParaRPr lang="en-US" sz="1400" dirty="0" smtClean="0"/>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8611" y="2404522"/>
            <a:ext cx="962025"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9949" y="1371600"/>
            <a:ext cx="434734" cy="461665"/>
          </a:xfrm>
          <a:prstGeom prst="rect">
            <a:avLst/>
          </a:prstGeom>
          <a:noFill/>
        </p:spPr>
        <p:txBody>
          <a:bodyPr wrap="none" rtlCol="0">
            <a:spAutoFit/>
          </a:bodyPr>
          <a:lstStyle/>
          <a:p>
            <a:r>
              <a:rPr lang="en-US" sz="2400" b="1" dirty="0" smtClean="0"/>
              <a:t>1-</a:t>
            </a:r>
            <a:endParaRPr lang="en-US" sz="2400" b="1" dirty="0"/>
          </a:p>
        </p:txBody>
      </p:sp>
      <p:sp>
        <p:nvSpPr>
          <p:cNvPr id="7" name="TextBox 6"/>
          <p:cNvSpPr txBox="1"/>
          <p:nvPr/>
        </p:nvSpPr>
        <p:spPr>
          <a:xfrm>
            <a:off x="34552" y="2404522"/>
            <a:ext cx="434734" cy="461665"/>
          </a:xfrm>
          <a:prstGeom prst="rect">
            <a:avLst/>
          </a:prstGeom>
          <a:noFill/>
        </p:spPr>
        <p:txBody>
          <a:bodyPr wrap="none" rtlCol="0">
            <a:spAutoFit/>
          </a:bodyPr>
          <a:lstStyle/>
          <a:p>
            <a:r>
              <a:rPr lang="en-US" sz="2400" b="1" dirty="0" smtClean="0"/>
              <a:t>2-</a:t>
            </a:r>
            <a:endParaRPr lang="en-US" sz="2400" b="1" dirty="0"/>
          </a:p>
        </p:txBody>
      </p:sp>
      <p:graphicFrame>
        <p:nvGraphicFramePr>
          <p:cNvPr id="8" name="Table 7"/>
          <p:cNvGraphicFramePr>
            <a:graphicFrameLocks noGrp="1"/>
          </p:cNvGraphicFramePr>
          <p:nvPr>
            <p:extLst>
              <p:ext uri="{D42A27DB-BD31-4B8C-83A1-F6EECF244321}">
                <p14:modId xmlns:p14="http://schemas.microsoft.com/office/powerpoint/2010/main" val="3707495095"/>
              </p:ext>
            </p:extLst>
          </p:nvPr>
        </p:nvGraphicFramePr>
        <p:xfrm>
          <a:off x="528918" y="3661710"/>
          <a:ext cx="8392495" cy="1143000"/>
        </p:xfrm>
        <a:graphic>
          <a:graphicData uri="http://schemas.openxmlformats.org/drawingml/2006/table">
            <a:tbl>
              <a:tblPr firstRow="1" firstCol="1" lastRow="1" lastCol="1" bandRow="1" bandCol="1">
                <a:tableStyleId>{5C22544A-7EE6-4342-B048-85BDC9FD1C3A}</a:tableStyleId>
              </a:tblPr>
              <a:tblGrid>
                <a:gridCol w="3678866"/>
                <a:gridCol w="2868477"/>
                <a:gridCol w="827987"/>
                <a:gridCol w="1017165"/>
              </a:tblGrid>
              <a:tr h="1143000">
                <a:tc>
                  <a:txBody>
                    <a:bodyPr/>
                    <a:lstStyle/>
                    <a:p>
                      <a:pPr algn="just">
                        <a:lnSpc>
                          <a:spcPct val="115000"/>
                        </a:lnSpc>
                        <a:spcAft>
                          <a:spcPts val="0"/>
                        </a:spcAft>
                      </a:pPr>
                      <a:r>
                        <a:rPr lang="en-US" sz="2000" dirty="0" smtClean="0">
                          <a:effectLst/>
                        </a:rPr>
                        <a:t> </a:t>
                      </a:r>
                      <a:r>
                        <a:rPr lang="en-US" sz="2000" dirty="0">
                          <a:effectLst/>
                        </a:rPr>
                        <a:t>A portable device for converting grey water to potable water</a:t>
                      </a:r>
                    </a:p>
                    <a:p>
                      <a:pPr marL="156210" indent="-90170" algn="just">
                        <a:lnSpc>
                          <a:spcPct val="115000"/>
                        </a:lnSpc>
                        <a:spcAft>
                          <a:spcPts val="0"/>
                        </a:spcAft>
                      </a:pPr>
                      <a:r>
                        <a:rPr lang="en-US" sz="2000" dirty="0">
                          <a:effectLst/>
                        </a:rPr>
                        <a:t> </a:t>
                      </a:r>
                      <a:endParaRPr lang="en-US" sz="2000" dirty="0">
                        <a:effectLst/>
                        <a:latin typeface="Calibri"/>
                        <a:ea typeface="Calibri"/>
                        <a:cs typeface="Arial"/>
                      </a:endParaRPr>
                    </a:p>
                  </a:txBody>
                  <a:tcPr marL="68580" marR="68580" marT="0" marB="0"/>
                </a:tc>
                <a:tc>
                  <a:txBody>
                    <a:bodyPr/>
                    <a:lstStyle/>
                    <a:p>
                      <a:pPr algn="just">
                        <a:lnSpc>
                          <a:spcPts val="1800"/>
                        </a:lnSpc>
                        <a:spcAft>
                          <a:spcPts val="0"/>
                        </a:spcAft>
                      </a:pPr>
                      <a:r>
                        <a:rPr lang="en-US" sz="1400" dirty="0">
                          <a:effectLst/>
                        </a:rPr>
                        <a:t>Jordan/Ministry of industry and trade/Directorate of industrial property</a:t>
                      </a:r>
                      <a:endParaRPr lang="en-US" sz="1100" dirty="0">
                        <a:effectLst/>
                        <a:latin typeface="Calibri"/>
                        <a:ea typeface="Calibri"/>
                        <a:cs typeface="Arial"/>
                      </a:endParaRPr>
                    </a:p>
                  </a:txBody>
                  <a:tcPr marL="68580" marR="68580" marT="0" marB="0"/>
                </a:tc>
                <a:tc>
                  <a:txBody>
                    <a:bodyPr/>
                    <a:lstStyle/>
                    <a:p>
                      <a:pPr marL="0" marR="0" indent="0" algn="just" defTabSz="914400" rtl="0" eaLnBrk="1" fontAlgn="auto" latinLnBrk="0" hangingPunct="1">
                        <a:lnSpc>
                          <a:spcPts val="1800"/>
                        </a:lnSpc>
                        <a:spcBef>
                          <a:spcPts val="0"/>
                        </a:spcBef>
                        <a:spcAft>
                          <a:spcPts val="0"/>
                        </a:spcAft>
                        <a:buClrTx/>
                        <a:buSzTx/>
                        <a:buFontTx/>
                        <a:buNone/>
                        <a:tabLst/>
                        <a:defRPr/>
                      </a:pPr>
                      <a:r>
                        <a:rPr lang="en-US" sz="1800" dirty="0" smtClean="0">
                          <a:effectLst/>
                          <a:latin typeface="+mn-lt"/>
                          <a:ea typeface="Calibri"/>
                          <a:cs typeface="Arial"/>
                        </a:rPr>
                        <a:t>Patent No.</a:t>
                      </a:r>
                    </a:p>
                    <a:p>
                      <a:pPr algn="just">
                        <a:lnSpc>
                          <a:spcPts val="1800"/>
                        </a:lnSpc>
                        <a:spcAft>
                          <a:spcPts val="0"/>
                        </a:spcAft>
                      </a:pPr>
                      <a:r>
                        <a:rPr lang="en-US" sz="1800" dirty="0" smtClean="0">
                          <a:effectLst/>
                        </a:rPr>
                        <a:t>2924</a:t>
                      </a:r>
                    </a:p>
                  </a:txBody>
                  <a:tcPr marL="68580" marR="68580" marT="0" marB="0"/>
                </a:tc>
                <a:tc>
                  <a:txBody>
                    <a:bodyPr/>
                    <a:lstStyle/>
                    <a:p>
                      <a:pPr algn="just">
                        <a:lnSpc>
                          <a:spcPts val="1800"/>
                        </a:lnSpc>
                        <a:spcAft>
                          <a:spcPts val="0"/>
                        </a:spcAft>
                      </a:pPr>
                      <a:r>
                        <a:rPr lang="en-US" sz="1400" dirty="0" smtClean="0">
                          <a:effectLst/>
                        </a:rPr>
                        <a:t>Year</a:t>
                      </a:r>
                    </a:p>
                    <a:p>
                      <a:pPr algn="just">
                        <a:lnSpc>
                          <a:spcPts val="1800"/>
                        </a:lnSpc>
                        <a:spcAft>
                          <a:spcPts val="0"/>
                        </a:spcAft>
                      </a:pPr>
                      <a:r>
                        <a:rPr lang="en-US" sz="1400" dirty="0" smtClean="0">
                          <a:effectLst/>
                        </a:rPr>
                        <a:t>2015</a:t>
                      </a:r>
                      <a:endParaRPr lang="en-US" sz="1100" dirty="0">
                        <a:effectLst/>
                        <a:latin typeface="Calibri"/>
                        <a:ea typeface="Calibri"/>
                        <a:cs typeface="Arial"/>
                      </a:endParaRPr>
                    </a:p>
                  </a:txBody>
                  <a:tcPr marL="68580" marR="68580" marT="0" marB="0"/>
                </a:tc>
              </a:tr>
            </a:tbl>
          </a:graphicData>
        </a:graphic>
      </p:graphicFrame>
      <p:sp>
        <p:nvSpPr>
          <p:cNvPr id="4" name="TextBox 3"/>
          <p:cNvSpPr txBox="1"/>
          <p:nvPr/>
        </p:nvSpPr>
        <p:spPr>
          <a:xfrm>
            <a:off x="8102" y="3703122"/>
            <a:ext cx="487634" cy="461665"/>
          </a:xfrm>
          <a:prstGeom prst="rect">
            <a:avLst/>
          </a:prstGeom>
          <a:noFill/>
        </p:spPr>
        <p:txBody>
          <a:bodyPr wrap="none" rtlCol="0">
            <a:spAutoFit/>
          </a:bodyPr>
          <a:lstStyle/>
          <a:p>
            <a:r>
              <a:rPr lang="en-US" sz="2400" b="1" dirty="0" smtClean="0"/>
              <a:t>3-</a:t>
            </a:r>
            <a:r>
              <a:rPr lang="en-US" dirty="0" smtClean="0"/>
              <a:t> </a:t>
            </a:r>
            <a:endParaRPr lang="en-US" dirty="0"/>
          </a:p>
        </p:txBody>
      </p:sp>
      <p:sp>
        <p:nvSpPr>
          <p:cNvPr id="9" name="TextBox 8"/>
          <p:cNvSpPr txBox="1"/>
          <p:nvPr/>
        </p:nvSpPr>
        <p:spPr>
          <a:xfrm>
            <a:off x="251919" y="4953000"/>
            <a:ext cx="8861374" cy="1600438"/>
          </a:xfrm>
          <a:prstGeom prst="rect">
            <a:avLst/>
          </a:prstGeom>
          <a:noFill/>
        </p:spPr>
        <p:txBody>
          <a:bodyPr wrap="square" rtlCol="0">
            <a:spAutoFit/>
          </a:bodyPr>
          <a:lstStyle/>
          <a:p>
            <a:pPr algn="just"/>
            <a:r>
              <a:rPr lang="en-US" sz="2000" b="1" dirty="0" smtClean="0">
                <a:latin typeface="Times New Roman" panose="02020603050405020304" pitchFamily="18" charset="0"/>
                <a:cs typeface="Times New Roman" panose="02020603050405020304" pitchFamily="18" charset="0"/>
              </a:rPr>
              <a:t>4</a:t>
            </a:r>
            <a:r>
              <a:rPr lang="en-US" sz="2000" dirty="0" smtClean="0">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ea typeface="Calibri"/>
                <a:cs typeface="Times New Roman" panose="02020603050405020304" pitchFamily="18" charset="0"/>
              </a:rPr>
              <a:t>Influence </a:t>
            </a:r>
            <a:r>
              <a:rPr lang="en-US" sz="2000" b="1" dirty="0">
                <a:latin typeface="Times New Roman" panose="02020603050405020304" pitchFamily="18" charset="0"/>
                <a:ea typeface="Calibri"/>
                <a:cs typeface="Times New Roman" panose="02020603050405020304" pitchFamily="18" charset="0"/>
              </a:rPr>
              <a:t>of Grey water on Physical and Mechanical Properties of Mortar and Concrete </a:t>
            </a:r>
            <a:r>
              <a:rPr lang="en-US" sz="2000" b="1" dirty="0" smtClean="0">
                <a:latin typeface="Times New Roman" panose="02020603050405020304" pitchFamily="18" charset="0"/>
                <a:ea typeface="Calibri"/>
                <a:cs typeface="Times New Roman" panose="02020603050405020304" pitchFamily="18" charset="0"/>
              </a:rPr>
              <a:t>Mixes.  Ain shams Engineering Journal (</a:t>
            </a:r>
            <a:r>
              <a:rPr lang="en-US" sz="2000" b="1" dirty="0" smtClean="0">
                <a:solidFill>
                  <a:srgbClr val="FF0000"/>
                </a:solidFill>
                <a:latin typeface="Times New Roman" panose="02020603050405020304" pitchFamily="18" charset="0"/>
                <a:ea typeface="Calibri"/>
                <a:cs typeface="Times New Roman" panose="02020603050405020304" pitchFamily="18" charset="0"/>
              </a:rPr>
              <a:t>Submitted</a:t>
            </a:r>
            <a:r>
              <a:rPr lang="en-US" sz="2000" b="1" dirty="0" smtClean="0">
                <a:latin typeface="Times New Roman" panose="02020603050405020304" pitchFamily="18" charset="0"/>
                <a:ea typeface="Calibri"/>
                <a:cs typeface="Times New Roman" panose="02020603050405020304" pitchFamily="18" charset="0"/>
              </a:rPr>
              <a:t> )</a:t>
            </a:r>
            <a:endParaRPr lang="en-US" sz="2000" dirty="0">
              <a:latin typeface="Times New Roman" panose="02020603050405020304" pitchFamily="18" charset="0"/>
              <a:ea typeface="Calibri"/>
              <a:cs typeface="Times New Roman" panose="02020603050405020304" pitchFamily="18" charset="0"/>
            </a:endParaRPr>
          </a:p>
          <a:p>
            <a:pPr algn="just"/>
            <a:r>
              <a:rPr lang="en-US" sz="2000" b="1" dirty="0" smtClean="0">
                <a:latin typeface="Times New Roman" panose="02020603050405020304" pitchFamily="18" charset="0"/>
                <a:cs typeface="Times New Roman" panose="02020603050405020304" pitchFamily="18" charset="0"/>
              </a:rPr>
              <a:t> 5</a:t>
            </a:r>
            <a:r>
              <a:rPr lang="en-US" sz="2000" dirty="0" smtClean="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Calibri"/>
                <a:cs typeface="Times New Roman" panose="02020603050405020304" pitchFamily="18" charset="0"/>
              </a:rPr>
              <a:t>Domestic Wastewater Reuse in Concrete Using Bench-Scale Testing and Full-Scale </a:t>
            </a:r>
            <a:r>
              <a:rPr lang="en-US" sz="2000" b="1" dirty="0" smtClean="0">
                <a:latin typeface="Times New Roman" panose="02020603050405020304" pitchFamily="18" charset="0"/>
                <a:ea typeface="Calibri"/>
                <a:cs typeface="Times New Roman" panose="02020603050405020304" pitchFamily="18" charset="0"/>
              </a:rPr>
              <a:t>Implementation. Water Journal(</a:t>
            </a:r>
            <a:r>
              <a:rPr lang="en-US" sz="2000" b="1" dirty="0" smtClean="0">
                <a:solidFill>
                  <a:srgbClr val="FF0000"/>
                </a:solidFill>
                <a:latin typeface="Times New Roman" panose="02020603050405020304" pitchFamily="18" charset="0"/>
                <a:ea typeface="Calibri"/>
                <a:cs typeface="Times New Roman" panose="02020603050405020304" pitchFamily="18" charset="0"/>
              </a:rPr>
              <a:t>Submitted</a:t>
            </a:r>
            <a:r>
              <a:rPr lang="en-US" sz="2000" b="1" dirty="0" smtClean="0">
                <a:latin typeface="Times New Roman" panose="02020603050405020304" pitchFamily="18" charset="0"/>
                <a:ea typeface="Calibri"/>
                <a:cs typeface="Times New Roman" panose="02020603050405020304" pitchFamily="18" charset="0"/>
              </a:rPr>
              <a:t>)</a:t>
            </a:r>
            <a:endParaRPr lang="en-US" sz="2000" dirty="0">
              <a:latin typeface="Times New Roman" panose="02020603050405020304" pitchFamily="18" charset="0"/>
              <a:ea typeface="Calibri"/>
              <a:cs typeface="Times New Roman" panose="02020603050405020304" pitchFamily="18" charset="0"/>
            </a:endParaRPr>
          </a:p>
          <a:p>
            <a:pPr algn="just"/>
            <a:endParaRPr lang="en-US" dirty="0"/>
          </a:p>
        </p:txBody>
      </p:sp>
      <p:pic>
        <p:nvPicPr>
          <p:cNvPr id="1024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1162" y="6400800"/>
            <a:ext cx="5780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p:cNvSpPr>
          <p:nvPr>
            <p:ph type="title"/>
          </p:nvPr>
        </p:nvSpPr>
        <p:spPr>
          <a:xfrm>
            <a:off x="2895600" y="457200"/>
            <a:ext cx="4419600" cy="1143000"/>
          </a:xfrm>
        </p:spPr>
        <p:txBody>
          <a:bodyPr/>
          <a:lstStyle/>
          <a:p>
            <a:r>
              <a:rPr lang="en-US" sz="3200" dirty="0" smtClean="0">
                <a:solidFill>
                  <a:srgbClr val="FF0000"/>
                </a:solidFill>
                <a:latin typeface="Arial"/>
                <a:ea typeface="Frutiger LT Std 65 Bold" charset="0"/>
                <a:cs typeface="Arial"/>
              </a:rPr>
              <a:t>Thank you!</a:t>
            </a:r>
            <a:endParaRPr lang="de-DE" sz="3200" b="1" dirty="0">
              <a:solidFill>
                <a:srgbClr val="FF0000"/>
              </a:solidFill>
              <a:latin typeface="Arial"/>
              <a:ea typeface="Frutiger LT Std 65 Bold" charset="0"/>
              <a:cs typeface="Arial"/>
            </a:endParaRPr>
          </a:p>
        </p:txBody>
      </p:sp>
      <p:sp>
        <p:nvSpPr>
          <p:cNvPr id="4" name="Slide Number Placeholder 3"/>
          <p:cNvSpPr>
            <a:spLocks noGrp="1"/>
          </p:cNvSpPr>
          <p:nvPr>
            <p:ph type="sldNum" sz="quarter" idx="4"/>
          </p:nvPr>
        </p:nvSpPr>
        <p:spPr/>
        <p:txBody>
          <a:bodyPr/>
          <a:lstStyle/>
          <a:p>
            <a:fld id="{AD4419E4-8D09-4F4A-8A8E-E761FEAC7965}" type="slidenum">
              <a:rPr lang="en-US" smtClean="0"/>
              <a:pPr/>
              <a:t>17</a:t>
            </a:fld>
            <a:endParaRPr lang="en-US" dirty="0"/>
          </a:p>
        </p:txBody>
      </p:sp>
      <p:sp>
        <p:nvSpPr>
          <p:cNvPr id="3" name="Rectangle 2"/>
          <p:cNvSpPr/>
          <p:nvPr/>
        </p:nvSpPr>
        <p:spPr>
          <a:xfrm>
            <a:off x="3733800" y="6324600"/>
            <a:ext cx="1905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0257" y="2438400"/>
            <a:ext cx="4068908" cy="2738346"/>
          </a:xfrm>
          <a:prstGeom prst="rect">
            <a:avLst/>
          </a:prstGeom>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5" y="6480175"/>
            <a:ext cx="57848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422" y="1622039"/>
            <a:ext cx="3520440" cy="2640330"/>
          </a:xfrm>
          <a:prstGeom prst="rect">
            <a:avLst/>
          </a:prstGeom>
        </p:spPr>
      </p:pic>
      <p:sp>
        <p:nvSpPr>
          <p:cNvPr id="7" name="Rectangle 6"/>
          <p:cNvSpPr/>
          <p:nvPr/>
        </p:nvSpPr>
        <p:spPr>
          <a:xfrm>
            <a:off x="533400" y="4764173"/>
            <a:ext cx="8305799" cy="1560427"/>
          </a:xfrm>
          <a:prstGeom prst="rect">
            <a:avLst/>
          </a:prstGeom>
        </p:spPr>
        <p:txBody>
          <a:bodyPr wrap="square">
            <a:spAutoFit/>
          </a:bodyPr>
          <a:lstStyle/>
          <a:p>
            <a:pPr algn="just">
              <a:lnSpc>
                <a:spcPct val="115000"/>
              </a:lnSpc>
              <a:spcAft>
                <a:spcPts val="0"/>
              </a:spcAft>
            </a:pPr>
            <a:r>
              <a:rPr lang="en-US" b="1" dirty="0">
                <a:solidFill>
                  <a:srgbClr val="FF0000"/>
                </a:solidFill>
                <a:latin typeface="Times New Roman"/>
                <a:ea typeface="Times New Roman"/>
                <a:cs typeface="Arial"/>
              </a:rPr>
              <a:t>Acknowledgments</a:t>
            </a:r>
            <a:endParaRPr lang="en-US" sz="1600" dirty="0">
              <a:solidFill>
                <a:srgbClr val="FF0000"/>
              </a:solidFill>
              <a:ea typeface="Calibri"/>
              <a:cs typeface="Arial"/>
            </a:endParaRPr>
          </a:p>
          <a:p>
            <a:pPr algn="just">
              <a:lnSpc>
                <a:spcPct val="115000"/>
              </a:lnSpc>
              <a:spcAft>
                <a:spcPts val="0"/>
              </a:spcAft>
            </a:pPr>
            <a:r>
              <a:rPr lang="en-US" dirty="0">
                <a:latin typeface="Times New Roman"/>
                <a:ea typeface="Times New Roman"/>
                <a:cs typeface="Arial"/>
              </a:rPr>
              <a:t> </a:t>
            </a:r>
            <a:endParaRPr lang="en-US" sz="1600" dirty="0">
              <a:ea typeface="Calibri"/>
              <a:cs typeface="Arial"/>
            </a:endParaRPr>
          </a:p>
          <a:p>
            <a:r>
              <a:rPr lang="en-US" dirty="0">
                <a:latin typeface="Times New Roman"/>
                <a:ea typeface="Times New Roman"/>
              </a:rPr>
              <a:t>This study is funded by an EU funded project titled ‘Support to Research, Technological Development &amp; Innovation in Jordan’ (SRTD – II), managed by the Higher Council for Science &amp; Technology. </a:t>
            </a:r>
            <a:endParaRPr lang="en-US" dirty="0"/>
          </a:p>
        </p:txBody>
      </p:sp>
      <p:pic>
        <p:nvPicPr>
          <p:cNvPr id="92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5097" y="1524000"/>
            <a:ext cx="2228850" cy="1237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98024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9605</TotalTime>
  <Words>1079</Words>
  <Application>Microsoft Office PowerPoint</Application>
  <PresentationFormat>On-screen Show (4:3)</PresentationFormat>
  <Paragraphs>199</Paragraphs>
  <Slides>17</Slides>
  <Notes>2</Notes>
  <HiddenSlides>0</HiddenSlides>
  <MMClips>0</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Office Theme</vt:lpstr>
      <vt:lpstr>1_Office Theme</vt:lpstr>
      <vt:lpstr>2_Office Theme</vt:lpstr>
      <vt:lpstr>PowerPoint Presentation</vt:lpstr>
      <vt:lpstr>Table of Content</vt:lpstr>
      <vt:lpstr>Introduction and Background:</vt:lpstr>
      <vt:lpstr>Research problem</vt:lpstr>
      <vt:lpstr>Grey water</vt:lpstr>
      <vt:lpstr>Development of a Grey Water filtration-system Using Jordanian Natural Resources</vt:lpstr>
      <vt:lpstr>PowerPoint Presentation</vt:lpstr>
      <vt:lpstr>Materials and Methodology</vt:lpstr>
      <vt:lpstr>Mortar and Concrete Mix Design</vt:lpstr>
      <vt:lpstr>PowerPoint Presentation</vt:lpstr>
      <vt:lpstr>Mortar properties</vt:lpstr>
      <vt:lpstr>Mortar Stereomicroscope images</vt:lpstr>
      <vt:lpstr>PowerPoint Presentation</vt:lpstr>
      <vt:lpstr>PowerPoint Presentation</vt:lpstr>
      <vt:lpstr>Conclusion</vt:lpstr>
      <vt:lpstr>Four  Scientific Papers and one Patent</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WRRC</dc:creator>
  <cp:lastModifiedBy>Dr.Ayoup Ghrair</cp:lastModifiedBy>
  <cp:revision>393</cp:revision>
  <cp:lastPrinted>2016-04-24T13:01:28Z</cp:lastPrinted>
  <dcterms:created xsi:type="dcterms:W3CDTF">2012-06-25T22:35:15Z</dcterms:created>
  <dcterms:modified xsi:type="dcterms:W3CDTF">2016-07-26T11:18:27Z</dcterms:modified>
</cp:coreProperties>
</file>