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png" ContentType="image/png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4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25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26.xml" ContentType="application/vnd.openxmlformats-officedocument.presentationml.notesSlide+xml"/>
  <Override PartName="/ppt/charts/chart4.xml" ContentType="application/vnd.openxmlformats-officedocument.drawingml.chart+xml"/>
  <Override PartName="/ppt/notesSlides/notesSlide27.xml" ContentType="application/vnd.openxmlformats-officedocument.presentationml.notesSlide+xml"/>
  <Override PartName="/ppt/charts/chart5.xml" ContentType="application/vnd.openxmlformats-officedocument.drawingml.chart+xml"/>
  <Override PartName="/ppt/notesSlides/notesSlide28.xml" ContentType="application/vnd.openxmlformats-officedocument.presentationml.notesSlide+xml"/>
  <Override PartName="/ppt/charts/chart6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7.xml" ContentType="application/vnd.openxmlformats-officedocument.drawingml.chart+xml"/>
  <Override PartName="/ppt/notesSlides/notesSlide31.xml" ContentType="application/vnd.openxmlformats-officedocument.presentationml.notesSlide+xml"/>
  <Override PartName="/ppt/charts/chart8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2" r:id="rId3"/>
  </p:sldMasterIdLst>
  <p:notesMasterIdLst>
    <p:notesMasterId r:id="rId40"/>
  </p:notesMasterIdLst>
  <p:sldIdLst>
    <p:sldId id="256" r:id="rId4"/>
    <p:sldId id="272" r:id="rId5"/>
    <p:sldId id="345" r:id="rId6"/>
    <p:sldId id="349" r:id="rId7"/>
    <p:sldId id="350" r:id="rId8"/>
    <p:sldId id="274" r:id="rId9"/>
    <p:sldId id="279" r:id="rId10"/>
    <p:sldId id="308" r:id="rId11"/>
    <p:sldId id="317" r:id="rId12"/>
    <p:sldId id="309" r:id="rId13"/>
    <p:sldId id="311" r:id="rId14"/>
    <p:sldId id="310" r:id="rId15"/>
    <p:sldId id="284" r:id="rId16"/>
    <p:sldId id="323" r:id="rId17"/>
    <p:sldId id="299" r:id="rId18"/>
    <p:sldId id="327" r:id="rId19"/>
    <p:sldId id="343" r:id="rId20"/>
    <p:sldId id="315" r:id="rId21"/>
    <p:sldId id="286" r:id="rId22"/>
    <p:sldId id="326" r:id="rId23"/>
    <p:sldId id="289" r:id="rId24"/>
    <p:sldId id="302" r:id="rId25"/>
    <p:sldId id="331" r:id="rId26"/>
    <p:sldId id="293" r:id="rId27"/>
    <p:sldId id="328" r:id="rId28"/>
    <p:sldId id="290" r:id="rId29"/>
    <p:sldId id="334" r:id="rId30"/>
    <p:sldId id="322" r:id="rId31"/>
    <p:sldId id="335" r:id="rId32"/>
    <p:sldId id="342" r:id="rId33"/>
    <p:sldId id="337" r:id="rId34"/>
    <p:sldId id="339" r:id="rId35"/>
    <p:sldId id="295" r:id="rId36"/>
    <p:sldId id="329" r:id="rId37"/>
    <p:sldId id="296" r:id="rId38"/>
    <p:sldId id="29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6" autoAdjust="0"/>
    <p:restoredTop sz="94690" autoAdjust="0"/>
  </p:normalViewPr>
  <p:slideViewPr>
    <p:cSldViewPr>
      <p:cViewPr varScale="1">
        <p:scale>
          <a:sx n="91" d="100"/>
          <a:sy n="91" d="100"/>
        </p:scale>
        <p:origin x="169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256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cer\Desktop\Aymn%20new\Aym\My%20project\experments\Recycle%20Green%20Liq\Comperison%20between%20TOPO%20and%20TOA%20in%20term%20of%20solvent%20concentration%20.xlsx" TargetMode="External"/><Relationship Id="rId2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cer\Desktop\Aymn%20new\Aym\My%20project\experments\Recycle%20Green%20Liq\Comperison%20between%20TOPO%20and%20TOA%20in%20term%20of%20solvent%20concentration%20.xlsx" TargetMode="External"/><Relationship Id="rId2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cer\Desktop\Aymn%20new\Aym\My%20project\experments\Recycle%20Green%20Liq\Comperison%20between%20TOPO%20and%20TOA%20in%20term%20of%20solvent%20concentration%20.xlsx" TargetMode="External"/><Relationship Id="rId2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cer\Desktop\Aymn%20new\Aym\My%20project\experments\Recycle%20Green%20Liq\Large%20Scale\Exp%2024%2009-29-09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cer\Desktop\Aymn%20new\Aym\My%20project\experments\Recycle%20Green%20Liq\Comperison%20between%20TOPO%20and%20TOA%20in%20term%20of%20solvent%20concentration%20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cer\Desktop\Aymn%20new\Aym\My%20project\experments\Recycle%20Green%20Liq\Large%20Scale\Exp%2024%2009-29-09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cer\Desktop\Aymn%20new\Aym\My%20project\experments\Recycle%20Green%20Liq\Large%20Scale\Exp%2024%2009-29-0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kern="1200" baseline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Effect of varied concentrations of </a:t>
            </a:r>
            <a:r>
              <a:rPr lang="en-US" sz="2400" dirty="0" err="1" smtClean="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Extractant</a:t>
            </a:r>
            <a:r>
              <a:rPr lang="en-US" sz="2400" dirty="0" smtClean="0">
                <a:effectLst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in organic solution</a:t>
            </a:r>
          </a:p>
        </c:rich>
      </c:tx>
      <c:layout/>
      <c:overlay val="0"/>
      <c:spPr>
        <a:effectLst>
          <a:softEdge rad="31750"/>
        </a:effectLst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TOPO</c:v>
          </c:tx>
          <c:spPr>
            <a:ln w="38100">
              <a:solidFill>
                <a:srgbClr val="0070C0"/>
              </a:solidFill>
              <a:prstDash val="solid"/>
            </a:ln>
          </c:spPr>
          <c:marker>
            <c:symbol val="diamond"/>
            <c:size val="12"/>
            <c:spPr>
              <a:solidFill>
                <a:srgbClr val="C00000"/>
              </a:solidFill>
              <a:ln w="38100">
                <a:solidFill>
                  <a:srgbClr val="0070C0"/>
                </a:solidFill>
                <a:prstDash val="solid"/>
              </a:ln>
            </c:spPr>
          </c:marker>
          <c:errBars>
            <c:errDir val="y"/>
            <c:errBarType val="both"/>
            <c:errValType val="percentage"/>
            <c:noEndCap val="0"/>
            <c:val val="5.0"/>
            <c:spPr>
              <a:ln>
                <a:solidFill>
                  <a:schemeClr val="bg1"/>
                </a:solidFill>
              </a:ln>
            </c:spPr>
          </c:errBars>
          <c:xVal>
            <c:numRef>
              <c:f>'Table 1'!$A$5:$A$11</c:f>
              <c:numCache>
                <c:formatCode>General</c:formatCode>
                <c:ptCount val="7"/>
                <c:pt idx="0">
                  <c:v>50.0</c:v>
                </c:pt>
                <c:pt idx="1">
                  <c:v>90.0</c:v>
                </c:pt>
                <c:pt idx="2">
                  <c:v>180.0</c:v>
                </c:pt>
                <c:pt idx="3">
                  <c:v>280.0</c:v>
                </c:pt>
                <c:pt idx="4">
                  <c:v>370.0</c:v>
                </c:pt>
                <c:pt idx="5">
                  <c:v>460.0</c:v>
                </c:pt>
                <c:pt idx="6">
                  <c:v>550.0</c:v>
                </c:pt>
              </c:numCache>
            </c:numRef>
          </c:xVal>
          <c:yVal>
            <c:numRef>
              <c:f>'Table 1'!$E$5:$E$11</c:f>
              <c:numCache>
                <c:formatCode>0</c:formatCode>
                <c:ptCount val="7"/>
                <c:pt idx="0">
                  <c:v>41.8</c:v>
                </c:pt>
                <c:pt idx="1">
                  <c:v>53.7</c:v>
                </c:pt>
                <c:pt idx="2">
                  <c:v>64.9</c:v>
                </c:pt>
                <c:pt idx="3">
                  <c:v>70.2</c:v>
                </c:pt>
                <c:pt idx="4">
                  <c:v>74.70000000000001</c:v>
                </c:pt>
                <c:pt idx="5">
                  <c:v>75.4</c:v>
                </c:pt>
                <c:pt idx="6">
                  <c:v>75.9</c:v>
                </c:pt>
              </c:numCache>
            </c:numRef>
          </c:yVal>
          <c:smooth val="0"/>
        </c:ser>
        <c:ser>
          <c:idx val="1"/>
          <c:order val="1"/>
          <c:tx>
            <c:v>TOA</c:v>
          </c:tx>
          <c:spPr>
            <a:ln w="38100">
              <a:solidFill>
                <a:schemeClr val="bg1"/>
              </a:solidFill>
              <a:prstDash val="sysDot"/>
            </a:ln>
          </c:spPr>
          <c:marker>
            <c:symbol val="circle"/>
            <c:size val="12"/>
            <c:spPr>
              <a:solidFill>
                <a:srgbClr val="C00000"/>
              </a:solidFill>
              <a:ln w="38100">
                <a:solidFill>
                  <a:schemeClr val="bg1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.0"/>
            <c:spPr>
              <a:ln>
                <a:solidFill>
                  <a:schemeClr val="bg1"/>
                </a:solidFill>
              </a:ln>
            </c:spPr>
          </c:errBars>
          <c:xVal>
            <c:numRef>
              <c:f>'Table 1'!$G$5:$G$9</c:f>
              <c:numCache>
                <c:formatCode>General</c:formatCode>
                <c:ptCount val="5"/>
                <c:pt idx="0">
                  <c:v>100.0</c:v>
                </c:pt>
                <c:pt idx="1">
                  <c:v>200.0</c:v>
                </c:pt>
                <c:pt idx="2">
                  <c:v>300.0</c:v>
                </c:pt>
                <c:pt idx="3">
                  <c:v>400.0</c:v>
                </c:pt>
                <c:pt idx="4">
                  <c:v>500.0</c:v>
                </c:pt>
              </c:numCache>
            </c:numRef>
          </c:xVal>
          <c:yVal>
            <c:numRef>
              <c:f>'Table 1'!$K$5:$K$9</c:f>
              <c:numCache>
                <c:formatCode>General</c:formatCode>
                <c:ptCount val="5"/>
                <c:pt idx="0">
                  <c:v>82.0</c:v>
                </c:pt>
                <c:pt idx="1">
                  <c:v>91.0</c:v>
                </c:pt>
                <c:pt idx="2">
                  <c:v>90.0</c:v>
                </c:pt>
                <c:pt idx="3">
                  <c:v>88.0</c:v>
                </c:pt>
                <c:pt idx="4">
                  <c:v>88.0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968724336"/>
        <c:axId val="-1968525216"/>
      </c:scatterChart>
      <c:valAx>
        <c:axId val="-19687243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solidFill>
                      <a:schemeClr val="tx1"/>
                    </a:solidFill>
                  </a:defRPr>
                </a:pPr>
                <a:r>
                  <a:rPr lang="en-US" sz="2000">
                    <a:solidFill>
                      <a:schemeClr val="tx1"/>
                    </a:solidFill>
                  </a:rPr>
                  <a:t>Concentration of Extractant [g/L]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tx1"/>
                </a:solidFill>
              </a:defRPr>
            </a:pPr>
            <a:endParaRPr lang="en-US"/>
          </a:p>
        </c:txPr>
        <c:crossAx val="-1968525216"/>
        <c:crosses val="autoZero"/>
        <c:crossBetween val="midCat"/>
        <c:majorUnit val="40.0"/>
      </c:valAx>
      <c:valAx>
        <c:axId val="-1968525216"/>
        <c:scaling>
          <c:orientation val="minMax"/>
          <c:max val="100.0"/>
          <c:min val="10.0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800">
                    <a:solidFill>
                      <a:schemeClr val="tx1"/>
                    </a:solidFill>
                  </a:defRPr>
                </a:pPr>
                <a:r>
                  <a:rPr lang="en-US" sz="1800">
                    <a:solidFill>
                      <a:schemeClr val="tx1"/>
                    </a:solidFill>
                  </a:rPr>
                  <a:t>Extraction [%]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1968724336"/>
        <c:crosses val="autoZero"/>
        <c:crossBetween val="midCat"/>
        <c:majorUnit val="20.0"/>
      </c:valAx>
      <c:spPr>
        <a:solidFill>
          <a:srgbClr val="FFFF99"/>
        </a:solidFill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kern="1200" baseline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pPr>
            <a:r>
              <a:rPr lang="en-US" sz="2800" dirty="0" smtClean="0"/>
              <a:t>Effect of  varied ratios of organic to aqueous phase</a:t>
            </a:r>
            <a:endParaRPr lang="en-US" sz="2800" b="0" i="0" baseline="0" dirty="0" smtClean="0"/>
          </a:p>
        </c:rich>
      </c:tx>
      <c:layout>
        <c:manualLayout>
          <c:xMode val="edge"/>
          <c:yMode val="edge"/>
          <c:x val="0.151606918366279"/>
          <c:y val="0.0409672759240261"/>
        </c:manualLayout>
      </c:layout>
      <c:overlay val="0"/>
      <c:spPr>
        <a:effectLst>
          <a:softEdge rad="31750"/>
        </a:effectLst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TOPO</c:v>
          </c:tx>
          <c:spPr>
            <a:ln w="38100">
              <a:solidFill>
                <a:srgbClr val="0070C0"/>
              </a:solidFill>
              <a:prstDash val="solid"/>
            </a:ln>
          </c:spPr>
          <c:marker>
            <c:symbol val="diamond"/>
            <c:size val="12"/>
            <c:spPr>
              <a:solidFill>
                <a:srgbClr val="C00000"/>
              </a:solidFill>
              <a:ln>
                <a:solidFill>
                  <a:srgbClr val="0070C0"/>
                </a:solidFill>
                <a:prstDash val="solid"/>
              </a:ln>
            </c:spPr>
          </c:marker>
          <c:errBars>
            <c:errDir val="y"/>
            <c:errBarType val="both"/>
            <c:errValType val="percentage"/>
            <c:noEndCap val="0"/>
            <c:val val="5.0"/>
            <c:spPr>
              <a:ln>
                <a:solidFill>
                  <a:schemeClr val="bg1"/>
                </a:solidFill>
              </a:ln>
            </c:spPr>
          </c:errBars>
          <c:xVal>
            <c:numRef>
              <c:f>'Table 1'!$A$20:$A$25</c:f>
              <c:numCache>
                <c:formatCode>General</c:formatCode>
                <c:ptCount val="6"/>
                <c:pt idx="0">
                  <c:v>0.25</c:v>
                </c:pt>
                <c:pt idx="1">
                  <c:v>0.5</c:v>
                </c:pt>
                <c:pt idx="2">
                  <c:v>0.670000000000002</c:v>
                </c:pt>
                <c:pt idx="3">
                  <c:v>1.0</c:v>
                </c:pt>
                <c:pt idx="4">
                  <c:v>1.5</c:v>
                </c:pt>
                <c:pt idx="5">
                  <c:v>2.0</c:v>
                </c:pt>
              </c:numCache>
            </c:numRef>
          </c:xVal>
          <c:yVal>
            <c:numRef>
              <c:f>'Table 1'!$E$20:$E$25</c:f>
              <c:numCache>
                <c:formatCode>0</c:formatCode>
                <c:ptCount val="6"/>
                <c:pt idx="0">
                  <c:v>37.0</c:v>
                </c:pt>
                <c:pt idx="1">
                  <c:v>52.90000000000001</c:v>
                </c:pt>
                <c:pt idx="2">
                  <c:v>61.20000000000001</c:v>
                </c:pt>
                <c:pt idx="3">
                  <c:v>74.6</c:v>
                </c:pt>
                <c:pt idx="4">
                  <c:v>81.5</c:v>
                </c:pt>
                <c:pt idx="5">
                  <c:v>86.5</c:v>
                </c:pt>
              </c:numCache>
            </c:numRef>
          </c:yVal>
          <c:smooth val="0"/>
        </c:ser>
        <c:ser>
          <c:idx val="1"/>
          <c:order val="1"/>
          <c:tx>
            <c:v>TOA</c:v>
          </c:tx>
          <c:spPr>
            <a:ln w="38100">
              <a:solidFill>
                <a:schemeClr val="bg1"/>
              </a:solidFill>
              <a:prstDash val="sysDot"/>
            </a:ln>
          </c:spPr>
          <c:marker>
            <c:symbol val="circle"/>
            <c:size val="12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.0"/>
            <c:spPr>
              <a:ln>
                <a:solidFill>
                  <a:schemeClr val="bg1"/>
                </a:solidFill>
              </a:ln>
            </c:spPr>
          </c:errBars>
          <c:xVal>
            <c:numRef>
              <c:f>'Table 1'!$G$20:$G$25</c:f>
              <c:numCache>
                <c:formatCode>General</c:formatCode>
                <c:ptCount val="6"/>
                <c:pt idx="0">
                  <c:v>0.25</c:v>
                </c:pt>
                <c:pt idx="1">
                  <c:v>0.5</c:v>
                </c:pt>
                <c:pt idx="2">
                  <c:v>0.670000000000002</c:v>
                </c:pt>
                <c:pt idx="3">
                  <c:v>1.0</c:v>
                </c:pt>
                <c:pt idx="4">
                  <c:v>1.5</c:v>
                </c:pt>
                <c:pt idx="5">
                  <c:v>2.0</c:v>
                </c:pt>
              </c:numCache>
            </c:numRef>
          </c:xVal>
          <c:yVal>
            <c:numRef>
              <c:f>'Table 1'!$K$20:$K$25</c:f>
              <c:numCache>
                <c:formatCode>0</c:formatCode>
                <c:ptCount val="6"/>
                <c:pt idx="0">
                  <c:v>41.0</c:v>
                </c:pt>
                <c:pt idx="1">
                  <c:v>66.0</c:v>
                </c:pt>
                <c:pt idx="2">
                  <c:v>75.0</c:v>
                </c:pt>
                <c:pt idx="3">
                  <c:v>84.00000000000001</c:v>
                </c:pt>
                <c:pt idx="4">
                  <c:v>91.0</c:v>
                </c:pt>
                <c:pt idx="5">
                  <c:v>92.0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26978912"/>
        <c:axId val="2123387984"/>
      </c:scatterChart>
      <c:valAx>
        <c:axId val="-2026978912"/>
        <c:scaling>
          <c:orientation val="minMax"/>
          <c:max val="2.2"/>
          <c:min val="0.2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solidFill>
                      <a:schemeClr val="tx1"/>
                    </a:solidFill>
                  </a:defRPr>
                </a:pPr>
                <a:r>
                  <a:rPr lang="en-US" sz="2000" dirty="0">
                    <a:solidFill>
                      <a:schemeClr val="tx1"/>
                    </a:solidFill>
                  </a:rPr>
                  <a:t>Ratio</a:t>
                </a:r>
                <a:r>
                  <a:rPr lang="en-US" sz="2000" baseline="0" dirty="0">
                    <a:solidFill>
                      <a:schemeClr val="tx1"/>
                    </a:solidFill>
                  </a:rPr>
                  <a:t> of Organic to Aqueous</a:t>
                </a:r>
                <a:r>
                  <a:rPr lang="en-US" sz="2000" dirty="0">
                    <a:solidFill>
                      <a:schemeClr val="tx1"/>
                    </a:solidFill>
                  </a:rPr>
                  <a:t> [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v/v</a:t>
                </a:r>
                <a:r>
                  <a:rPr lang="en-US" sz="2000" dirty="0">
                    <a:solidFill>
                      <a:schemeClr val="tx1"/>
                    </a:solidFill>
                  </a:rPr>
                  <a:t>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23387984"/>
        <c:crosses val="autoZero"/>
        <c:crossBetween val="midCat"/>
        <c:majorUnit val="0.2"/>
      </c:valAx>
      <c:valAx>
        <c:axId val="2123387984"/>
        <c:scaling>
          <c:orientation val="minMax"/>
          <c:max val="100.0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>
                    <a:solidFill>
                      <a:schemeClr val="tx1"/>
                    </a:solidFill>
                  </a:defRPr>
                </a:pPr>
                <a:r>
                  <a:rPr lang="en-US" sz="2000">
                    <a:solidFill>
                      <a:schemeClr val="tx1"/>
                    </a:solidFill>
                  </a:rPr>
                  <a:t>Extraction [%]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026978912"/>
        <c:crosses val="autoZero"/>
        <c:crossBetween val="midCat"/>
        <c:majorUnit val="20.0"/>
      </c:valAx>
      <c:spPr>
        <a:solidFill>
          <a:srgbClr val="FFFF99"/>
        </a:solidFill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kern="1200" baseline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pPr>
            <a:r>
              <a:rPr lang="en-US" sz="2800" b="0" i="0" baseline="0" dirty="0" smtClean="0"/>
              <a:t>Effect of varied pH</a:t>
            </a:r>
            <a:endParaRPr lang="en-US" sz="2800" dirty="0" smtClean="0"/>
          </a:p>
        </c:rich>
      </c:tx>
      <c:layout/>
      <c:overlay val="0"/>
      <c:spPr>
        <a:effectLst>
          <a:softEdge rad="31750"/>
        </a:effectLst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TOPO</c:v>
          </c:tx>
          <c:spPr>
            <a:ln w="38100">
              <a:solidFill>
                <a:srgbClr val="0070C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C00000"/>
              </a:solidFill>
              <a:ln w="38100">
                <a:solidFill>
                  <a:srgbClr val="0070C0"/>
                </a:solidFill>
                <a:prstDash val="solid"/>
              </a:ln>
            </c:spPr>
          </c:marker>
          <c:errBars>
            <c:errDir val="y"/>
            <c:errBarType val="both"/>
            <c:errValType val="percentage"/>
            <c:noEndCap val="0"/>
            <c:val val="5.0"/>
            <c:spPr>
              <a:ln>
                <a:solidFill>
                  <a:schemeClr val="bg1"/>
                </a:solidFill>
              </a:ln>
            </c:spPr>
          </c:errBars>
          <c:xVal>
            <c:numRef>
              <c:f>'Table 1'!$A$34:$A$38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</c:numCache>
            </c:numRef>
          </c:xVal>
          <c:yVal>
            <c:numRef>
              <c:f>'Table 1'!$E$34:$E$38</c:f>
              <c:numCache>
                <c:formatCode>0</c:formatCode>
                <c:ptCount val="5"/>
                <c:pt idx="0">
                  <c:v>74.70000000000001</c:v>
                </c:pt>
                <c:pt idx="1">
                  <c:v>74.1</c:v>
                </c:pt>
                <c:pt idx="2">
                  <c:v>72.9</c:v>
                </c:pt>
                <c:pt idx="3">
                  <c:v>54.1</c:v>
                </c:pt>
                <c:pt idx="4">
                  <c:v>18.2</c:v>
                </c:pt>
              </c:numCache>
            </c:numRef>
          </c:yVal>
          <c:smooth val="0"/>
        </c:ser>
        <c:ser>
          <c:idx val="1"/>
          <c:order val="1"/>
          <c:tx>
            <c:v>TOA</c:v>
          </c:tx>
          <c:spPr>
            <a:ln w="38100">
              <a:solidFill>
                <a:schemeClr val="bg1"/>
              </a:solidFill>
              <a:prstDash val="sysDot"/>
            </a:ln>
          </c:spPr>
          <c:marker>
            <c:symbol val="circle"/>
            <c:size val="10"/>
            <c:spPr>
              <a:solidFill>
                <a:srgbClr val="C00000"/>
              </a:solidFill>
              <a:ln w="38100">
                <a:solidFill>
                  <a:schemeClr val="bg1"/>
                </a:solidFill>
                <a:prstDash val="sysDot"/>
              </a:ln>
            </c:spPr>
          </c:marker>
          <c:errBars>
            <c:errDir val="y"/>
            <c:errBarType val="both"/>
            <c:errValType val="percentage"/>
            <c:noEndCap val="0"/>
            <c:val val="5.0"/>
            <c:spPr>
              <a:ln>
                <a:solidFill>
                  <a:schemeClr val="bg1"/>
                </a:solidFill>
              </a:ln>
            </c:spPr>
          </c:errBars>
          <c:xVal>
            <c:numRef>
              <c:f>'Table 1'!$G$34:$G$38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</c:numCache>
            </c:numRef>
          </c:xVal>
          <c:yVal>
            <c:numRef>
              <c:f>'Table 1'!$K$34:$K$38</c:f>
              <c:numCache>
                <c:formatCode>0</c:formatCode>
                <c:ptCount val="5"/>
                <c:pt idx="0">
                  <c:v>46.0</c:v>
                </c:pt>
                <c:pt idx="1">
                  <c:v>71.0</c:v>
                </c:pt>
                <c:pt idx="2">
                  <c:v>75.0</c:v>
                </c:pt>
                <c:pt idx="3">
                  <c:v>77.0</c:v>
                </c:pt>
                <c:pt idx="4">
                  <c:v>44.00000000000001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954470672"/>
        <c:axId val="-1951569232"/>
      </c:scatterChart>
      <c:valAx>
        <c:axId val="-19544706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solidFill>
                      <a:schemeClr val="tx1"/>
                    </a:solidFill>
                  </a:defRPr>
                </a:pPr>
                <a:r>
                  <a:rPr lang="en-US" sz="2000" dirty="0">
                    <a:solidFill>
                      <a:schemeClr val="tx1"/>
                    </a:solidFill>
                  </a:rPr>
                  <a:t>pH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1951569232"/>
        <c:crosses val="autoZero"/>
        <c:crossBetween val="midCat"/>
      </c:valAx>
      <c:valAx>
        <c:axId val="-1951569232"/>
        <c:scaling>
          <c:orientation val="minMax"/>
          <c:max val="100.0"/>
          <c:min val="0.0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>
                    <a:solidFill>
                      <a:schemeClr val="tx1"/>
                    </a:solidFill>
                  </a:defRPr>
                </a:pPr>
                <a:r>
                  <a:rPr lang="en-US" sz="2000">
                    <a:solidFill>
                      <a:schemeClr val="tx1"/>
                    </a:solidFill>
                  </a:rPr>
                  <a:t>Extraction [%]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1954470672"/>
        <c:crosses val="autoZero"/>
        <c:crossBetween val="midCat"/>
        <c:majorUnit val="20.0"/>
      </c:valAx>
      <c:spPr>
        <a:solidFill>
          <a:srgbClr val="FFFF99"/>
        </a:solidFill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8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 smtClean="0">
                <a:effectLst>
                  <a:reflection blurRad="6350" stA="55000" endA="300" endPos="45500" dir="5400000" sy="-100000" algn="bl"/>
                </a:effectLst>
                <a:latin typeface="Times New Roman" charset="0"/>
                <a:cs typeface="Times New Roman" charset="0"/>
              </a:rPr>
              <a:t>Extraction % VS</a:t>
            </a:r>
            <a:r>
              <a:rPr lang="en-US" sz="3200" baseline="0" dirty="0" smtClean="0">
                <a:effectLst>
                  <a:reflection blurRad="6350" stA="55000" endA="300" endPos="45500" dir="5400000" sy="-100000" algn="bl"/>
                </a:effectLst>
                <a:latin typeface="Times New Roman" charset="0"/>
                <a:cs typeface="Times New Roman" charset="0"/>
              </a:rPr>
              <a:t> </a:t>
            </a:r>
            <a:r>
              <a:rPr lang="en-US" sz="3200" dirty="0" smtClean="0">
                <a:effectLst>
                  <a:reflection blurRad="6350" stA="55000" endA="300" endPos="45500" dir="5400000" sy="-100000" algn="bl"/>
                </a:effectLst>
                <a:latin typeface="Times New Roman" charset="0"/>
                <a:cs typeface="Times New Roman" charset="0"/>
              </a:rPr>
              <a:t>Extraction Temperature </a:t>
            </a:r>
            <a:endParaRPr lang="en-US" dirty="0"/>
          </a:p>
        </c:rich>
      </c:tx>
      <c:layout>
        <c:manualLayout>
          <c:xMode val="edge"/>
          <c:yMode val="edge"/>
          <c:x val="0.217411471606098"/>
          <c:y val="0.0"/>
        </c:manualLayout>
      </c:layout>
      <c:overlay val="0"/>
      <c:spPr>
        <a:effectLst>
          <a:softEdge rad="31750"/>
        </a:effectLst>
      </c:spPr>
    </c:title>
    <c:autoTitleDeleted val="0"/>
    <c:plotArea>
      <c:layout>
        <c:manualLayout>
          <c:layoutTarget val="inner"/>
          <c:xMode val="edge"/>
          <c:yMode val="edge"/>
          <c:x val="0.122929220081404"/>
          <c:y val="0.208955077150728"/>
          <c:w val="0.841628323418615"/>
          <c:h val="0.621238496935307"/>
        </c:manualLayout>
      </c:layout>
      <c:scatterChart>
        <c:scatterStyle val="lineMarker"/>
        <c:varyColors val="0"/>
        <c:ser>
          <c:idx val="0"/>
          <c:order val="0"/>
          <c:tx>
            <c:v>TOPO pH 1</c:v>
          </c:tx>
          <c:spPr>
            <a:ln w="57150"/>
            <a:effectLst>
              <a:softEdge rad="0"/>
            </a:effectLst>
          </c:spPr>
          <c:marker>
            <c:symbol val="diamond"/>
            <c:size val="4"/>
            <c:spPr>
              <a:solidFill>
                <a:srgbClr val="FF0000"/>
              </a:solidFill>
              <a:ln w="101600">
                <a:solidFill>
                  <a:srgbClr val="FF0000"/>
                </a:solidFill>
                <a:prstDash val="solid"/>
              </a:ln>
              <a:effectLst>
                <a:softEdge rad="0"/>
              </a:effectLst>
            </c:spPr>
          </c:marker>
          <c:errBars>
            <c:errDir val="y"/>
            <c:errBarType val="both"/>
            <c:errValType val="percentage"/>
            <c:noEndCap val="0"/>
            <c:val val="5.0"/>
          </c:errBars>
          <c:xVal>
            <c:numRef>
              <c:f>'Table 1'!$B$47:$B$51</c:f>
              <c:numCache>
                <c:formatCode>General</c:formatCode>
                <c:ptCount val="5"/>
                <c:pt idx="0">
                  <c:v>30.0</c:v>
                </c:pt>
                <c:pt idx="1">
                  <c:v>50.0</c:v>
                </c:pt>
                <c:pt idx="2">
                  <c:v>70.0</c:v>
                </c:pt>
                <c:pt idx="3">
                  <c:v>90.0</c:v>
                </c:pt>
                <c:pt idx="4">
                  <c:v>110.0</c:v>
                </c:pt>
              </c:numCache>
            </c:numRef>
          </c:xVal>
          <c:yVal>
            <c:numRef>
              <c:f>'Table 1'!$F$47:$F$51</c:f>
              <c:numCache>
                <c:formatCode>0</c:formatCode>
                <c:ptCount val="5"/>
                <c:pt idx="0">
                  <c:v>73.9</c:v>
                </c:pt>
                <c:pt idx="1">
                  <c:v>74.1</c:v>
                </c:pt>
                <c:pt idx="2">
                  <c:v>74.2</c:v>
                </c:pt>
                <c:pt idx="3">
                  <c:v>74.0</c:v>
                </c:pt>
                <c:pt idx="4">
                  <c:v>72.0</c:v>
                </c:pt>
              </c:numCache>
            </c:numRef>
          </c:yVal>
          <c:smooth val="1"/>
        </c:ser>
        <c:ser>
          <c:idx val="1"/>
          <c:order val="1"/>
          <c:tx>
            <c:v>TOPO pH 5</c:v>
          </c:tx>
          <c:marker>
            <c:symbol val="circle"/>
            <c:size val="4"/>
            <c:spPr>
              <a:solidFill>
                <a:schemeClr val="bg1"/>
              </a:solidFill>
              <a:ln w="101600">
                <a:solidFill>
                  <a:schemeClr val="bg1"/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14.0"/>
          </c:errBars>
          <c:xVal>
            <c:numRef>
              <c:f>'Table 1'!$B$52:$B$56</c:f>
              <c:numCache>
                <c:formatCode>General</c:formatCode>
                <c:ptCount val="5"/>
                <c:pt idx="0">
                  <c:v>30.0</c:v>
                </c:pt>
                <c:pt idx="1">
                  <c:v>50.0</c:v>
                </c:pt>
                <c:pt idx="2">
                  <c:v>70.0</c:v>
                </c:pt>
                <c:pt idx="3">
                  <c:v>90.0</c:v>
                </c:pt>
                <c:pt idx="4">
                  <c:v>110.0</c:v>
                </c:pt>
              </c:numCache>
            </c:numRef>
          </c:xVal>
          <c:yVal>
            <c:numRef>
              <c:f>'Table 1'!$F$52:$F$56</c:f>
              <c:numCache>
                <c:formatCode>0</c:formatCode>
                <c:ptCount val="5"/>
                <c:pt idx="0">
                  <c:v>18.00000000000001</c:v>
                </c:pt>
                <c:pt idx="1">
                  <c:v>18.69999999999999</c:v>
                </c:pt>
                <c:pt idx="2">
                  <c:v>19.60000000000003</c:v>
                </c:pt>
                <c:pt idx="3">
                  <c:v>17.3</c:v>
                </c:pt>
                <c:pt idx="4">
                  <c:v>16.89999999999999</c:v>
                </c:pt>
              </c:numCache>
            </c:numRef>
          </c:yVal>
          <c:smooth val="1"/>
        </c:ser>
        <c:ser>
          <c:idx val="2"/>
          <c:order val="2"/>
          <c:tx>
            <c:v>TOA pH 1</c:v>
          </c:tx>
          <c:spPr>
            <a:ln>
              <a:solidFill>
                <a:schemeClr val="bg1"/>
              </a:solidFill>
            </a:ln>
          </c:spPr>
          <c:marker>
            <c:symbol val="triangle"/>
            <c:size val="4"/>
            <c:spPr>
              <a:solidFill>
                <a:schemeClr val="accent2"/>
              </a:solidFill>
              <a:ln w="101600"/>
            </c:spPr>
          </c:marker>
          <c:errBars>
            <c:errDir val="y"/>
            <c:errBarType val="both"/>
            <c:errValType val="percentage"/>
            <c:noEndCap val="0"/>
            <c:val val="5.0"/>
          </c:errBars>
          <c:xVal>
            <c:numRef>
              <c:f>'Table 1'!$I$47:$I$50</c:f>
              <c:numCache>
                <c:formatCode>General</c:formatCode>
                <c:ptCount val="4"/>
                <c:pt idx="0">
                  <c:v>30.0</c:v>
                </c:pt>
                <c:pt idx="1">
                  <c:v>50.0</c:v>
                </c:pt>
                <c:pt idx="2">
                  <c:v>70.0</c:v>
                </c:pt>
                <c:pt idx="3">
                  <c:v>90.0</c:v>
                </c:pt>
              </c:numCache>
            </c:numRef>
          </c:xVal>
          <c:yVal>
            <c:numRef>
              <c:f>'Table 1'!$M$47:$M$50</c:f>
              <c:numCache>
                <c:formatCode>0</c:formatCode>
                <c:ptCount val="4"/>
                <c:pt idx="0">
                  <c:v>42.00000000000001</c:v>
                </c:pt>
                <c:pt idx="1">
                  <c:v>43.0</c:v>
                </c:pt>
                <c:pt idx="2">
                  <c:v>45.0</c:v>
                </c:pt>
                <c:pt idx="3">
                  <c:v>46.0</c:v>
                </c:pt>
              </c:numCache>
            </c:numRef>
          </c:yVal>
          <c:smooth val="0"/>
        </c:ser>
        <c:ser>
          <c:idx val="3"/>
          <c:order val="3"/>
          <c:tx>
            <c:v>TOA pH 5</c:v>
          </c:tx>
          <c:marker>
            <c:symbol val="x"/>
            <c:size val="4"/>
            <c:spPr>
              <a:ln w="101600">
                <a:solidFill>
                  <a:schemeClr val="accent6">
                    <a:lumMod val="75000"/>
                  </a:schemeClr>
                </a:solidFill>
              </a:ln>
            </c:spPr>
          </c:marker>
          <c:errBars>
            <c:errDir val="y"/>
            <c:errBarType val="both"/>
            <c:errValType val="percentage"/>
            <c:noEndCap val="0"/>
            <c:val val="5.0"/>
          </c:errBars>
          <c:xVal>
            <c:numRef>
              <c:f>'Table 1'!$I$51:$I$54</c:f>
              <c:numCache>
                <c:formatCode>General</c:formatCode>
                <c:ptCount val="4"/>
                <c:pt idx="0">
                  <c:v>30.0</c:v>
                </c:pt>
                <c:pt idx="1">
                  <c:v>50.0</c:v>
                </c:pt>
                <c:pt idx="2">
                  <c:v>70.0</c:v>
                </c:pt>
                <c:pt idx="3">
                  <c:v>90.0</c:v>
                </c:pt>
              </c:numCache>
            </c:numRef>
          </c:xVal>
          <c:yVal>
            <c:numRef>
              <c:f>'Table 1'!$M$51:$M$54</c:f>
              <c:numCache>
                <c:formatCode>General</c:formatCode>
                <c:ptCount val="4"/>
                <c:pt idx="0">
                  <c:v>39.0</c:v>
                </c:pt>
                <c:pt idx="1">
                  <c:v>44.00000000000001</c:v>
                </c:pt>
                <c:pt idx="2">
                  <c:v>44.00000000000001</c:v>
                </c:pt>
                <c:pt idx="3">
                  <c:v>44.00000000000001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948851296"/>
        <c:axId val="-1948846288"/>
      </c:scatterChart>
      <c:valAx>
        <c:axId val="-1948851296"/>
        <c:scaling>
          <c:orientation val="minMax"/>
          <c:min val="2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Extraction Temperature </a:t>
                </a:r>
                <a:r>
                  <a:rPr lang="en-US" baseline="30000" dirty="0" smtClean="0"/>
                  <a:t>0</a:t>
                </a:r>
                <a:r>
                  <a:rPr lang="en-US" dirty="0" smtClean="0"/>
                  <a:t>C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354065398864854"/>
              <c:y val="0.91553573502427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-1948846288"/>
        <c:crosses val="autoZero"/>
        <c:crossBetween val="midCat"/>
      </c:valAx>
      <c:valAx>
        <c:axId val="-1948846288"/>
        <c:scaling>
          <c:orientation val="minMax"/>
          <c:max val="100.0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Extraction % [w/w]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-1948851296"/>
        <c:crosses val="autoZero"/>
        <c:crossBetween val="midCat"/>
      </c:valAx>
      <c:spPr>
        <a:solidFill>
          <a:srgbClr val="FFFF99"/>
        </a:solidFill>
      </c:spPr>
    </c:plotArea>
    <c:legend>
      <c:legendPos val="r"/>
      <c:layout>
        <c:manualLayout>
          <c:xMode val="edge"/>
          <c:yMode val="edge"/>
          <c:x val="0.788204281723025"/>
          <c:y val="0.401868854321337"/>
          <c:w val="0.158618465451707"/>
          <c:h val="0.291629679417952"/>
        </c:manualLayout>
      </c:layout>
      <c:overlay val="0"/>
      <c:spPr>
        <a:solidFill>
          <a:schemeClr val="tx1"/>
        </a:solidFill>
      </c:spPr>
      <c:txPr>
        <a:bodyPr/>
        <a:lstStyle/>
        <a:p>
          <a:pPr>
            <a:defRPr sz="1200">
              <a:solidFill>
                <a:schemeClr val="bg1"/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ln>
      <a:solidFill>
        <a:srgbClr val="000000"/>
      </a:solidFill>
    </a:ln>
  </c:spPr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2400" b="0" i="0" kern="1200" baseline="0" dirty="0" smtClean="0">
                <a:ln w="1841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59944" dist="200025" dir="15000000" sy="30000" kx="-1800000" algn="bl" rotWithShape="0">
                    <a:srgbClr val="000000">
                      <a:alpha val="32000"/>
                    </a:srgbClr>
                  </a:outerShdw>
                  <a:reflection blurRad="6350" stA="55000" endA="300" endPos="45500" dir="5400000" sy="-100000" algn="bl"/>
                </a:effectLst>
              </a:rPr>
              <a:t>Extraction % VS Recycle #</a:t>
            </a:r>
          </a:p>
        </c:rich>
      </c:tx>
      <c:layout>
        <c:manualLayout>
          <c:xMode val="edge"/>
          <c:yMode val="edge"/>
          <c:x val="0.333944458656661"/>
          <c:y val="0.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8885910294876"/>
          <c:y val="0.0849074651073598"/>
          <c:w val="0.854627772487012"/>
          <c:h val="0.778510499490445"/>
        </c:manualLayout>
      </c:layout>
      <c:scatterChart>
        <c:scatterStyle val="lineMarker"/>
        <c:varyColors val="0"/>
        <c:ser>
          <c:idx val="0"/>
          <c:order val="0"/>
          <c:tx>
            <c:v>Clean System Extraction</c:v>
          </c:tx>
          <c:spPr>
            <a:ln w="38100">
              <a:solidFill>
                <a:srgbClr val="00B0F0"/>
              </a:solidFill>
              <a:prstDash val="solid"/>
            </a:ln>
          </c:spPr>
          <c:marker>
            <c:symbol val="diamond"/>
            <c:size val="12"/>
            <c:spPr>
              <a:solidFill>
                <a:srgbClr val="C00000"/>
              </a:solidFill>
              <a:ln w="38100">
                <a:solidFill>
                  <a:srgbClr val="00B0F0"/>
                </a:solidFill>
              </a:ln>
              <a:scene3d>
                <a:camera prst="orthographicFront"/>
                <a:lightRig rig="threePt" dir="t"/>
              </a:scene3d>
              <a:sp3d prstMaterial="plastic"/>
            </c:spPr>
          </c:marker>
          <c:dLbls>
            <c:dLbl>
              <c:idx val="0"/>
              <c:layout>
                <c:manualLayout>
                  <c:x val="-0.0278349549818917"/>
                  <c:y val="-0.0423754801203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205099668287623"/>
                  <c:y val="-0.03026820008599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278349549818917"/>
                  <c:y val="-0.0423754801203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278349549818917"/>
                  <c:y val="-0.05448276015478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292999526125176"/>
                  <c:y val="-0.04237548012038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'GL before and after Hydro'!$C$4:$C$8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</c:numCache>
            </c:numRef>
          </c:xVal>
          <c:yVal>
            <c:numRef>
              <c:f>'GL before and after Hydro'!$D$4:$D$8</c:f>
              <c:numCache>
                <c:formatCode>General</c:formatCode>
                <c:ptCount val="5"/>
                <c:pt idx="0">
                  <c:v>64.0</c:v>
                </c:pt>
                <c:pt idx="1">
                  <c:v>64.0</c:v>
                </c:pt>
                <c:pt idx="2">
                  <c:v>64.0</c:v>
                </c:pt>
                <c:pt idx="3">
                  <c:v>63.0</c:v>
                </c:pt>
                <c:pt idx="4">
                  <c:v>63.0</c:v>
                </c:pt>
              </c:numCache>
            </c:numRef>
          </c:yVal>
          <c:smooth val="1"/>
        </c:ser>
        <c:ser>
          <c:idx val="1"/>
          <c:order val="1"/>
          <c:tx>
            <c:v>Green Liqour Extraction</c:v>
          </c:tx>
          <c:spPr>
            <a:ln w="38100">
              <a:solidFill>
                <a:schemeClr val="bg1"/>
              </a:solidFill>
              <a:prstDash val="solid"/>
            </a:ln>
          </c:spPr>
          <c:marker>
            <c:symbol val="square"/>
            <c:size val="12"/>
            <c:spPr>
              <a:solidFill>
                <a:srgbClr val="C00000"/>
              </a:solidFill>
              <a:ln w="38100">
                <a:solidFill>
                  <a:schemeClr val="bg1"/>
                </a:solidFill>
              </a:ln>
            </c:spPr>
          </c:marker>
          <c:dPt>
            <c:idx val="0"/>
            <c:bubble3D val="0"/>
            <c:spPr>
              <a:ln w="38100">
                <a:solidFill>
                  <a:schemeClr val="bg1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0205099668287623"/>
                  <c:y val="0.04842912013758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00585999052250352"/>
                  <c:y val="-0.01614304004586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0292999526125176"/>
                  <c:y val="-0.04035760011465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00585999052250352"/>
                  <c:y val="-0.01210728003439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0131849786756329"/>
                  <c:y val="0.002017880005732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'GL before and after Hydro'!$C$4:$C$8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</c:numCache>
            </c:numRef>
          </c:xVal>
          <c:yVal>
            <c:numRef>
              <c:f>'GL before and after Hydro'!$A$4:$A$8</c:f>
              <c:numCache>
                <c:formatCode>General</c:formatCode>
                <c:ptCount val="5"/>
                <c:pt idx="0">
                  <c:v>61.0</c:v>
                </c:pt>
                <c:pt idx="1">
                  <c:v>59.0</c:v>
                </c:pt>
                <c:pt idx="2">
                  <c:v>39.0</c:v>
                </c:pt>
                <c:pt idx="3">
                  <c:v>11.0</c:v>
                </c:pt>
                <c:pt idx="4">
                  <c:v>6.0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949888880"/>
        <c:axId val="-1952274608"/>
      </c:scatterChart>
      <c:valAx>
        <c:axId val="-1949888880"/>
        <c:scaling>
          <c:orientation val="minMax"/>
          <c:max val="6.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Recycle #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1952274608"/>
        <c:crosses val="autoZero"/>
        <c:crossBetween val="midCat"/>
      </c:valAx>
      <c:valAx>
        <c:axId val="-1952274608"/>
        <c:scaling>
          <c:orientation val="minMax"/>
        </c:scaling>
        <c:delete val="0"/>
        <c:axPos val="l"/>
        <c:majorGridlines>
          <c:spPr>
            <a:ln>
              <a:solidFill>
                <a:srgbClr val="FFFF99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Extraction %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600"/>
            </a:pPr>
            <a:endParaRPr lang="en-US"/>
          </a:p>
        </c:txPr>
        <c:crossAx val="-1949888880"/>
        <c:crosses val="autoZero"/>
        <c:crossBetween val="midCat"/>
        <c:majorUnit val="5.0"/>
      </c:valAx>
      <c:spPr>
        <a:solidFill>
          <a:srgbClr val="FFFF99"/>
        </a:solidFill>
      </c:spPr>
    </c:plotArea>
    <c:legend>
      <c:legendPos val="r"/>
      <c:legendEntry>
        <c:idx val="0"/>
        <c:txPr>
          <a:bodyPr/>
          <a:lstStyle/>
          <a:p>
            <a:pPr>
              <a:defRPr sz="1800">
                <a:solidFill>
                  <a:srgbClr val="0070C0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800">
                <a:solidFill>
                  <a:schemeClr val="bg1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63148792080615"/>
          <c:y val="0.28288532689815"/>
          <c:w val="0.352397105256965"/>
          <c:h val="0.216247779140332"/>
        </c:manualLayout>
      </c:layout>
      <c:overlay val="0"/>
      <c:txPr>
        <a:bodyPr/>
        <a:lstStyle/>
        <a:p>
          <a:pPr>
            <a:defRPr sz="1800">
              <a:solidFill>
                <a:schemeClr val="accent6">
                  <a:lumMod val="7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kern="1200" baseline="0">
                <a:solidFill>
                  <a:prstClr val="white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en-US" sz="2400" b="0" i="0" kern="1200" baseline="0" dirty="0" smtClean="0">
                <a:ln w="1841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59944" dist="200025" dir="15000000" sy="30000" kx="-1800000" algn="bl" rotWithShape="0">
                    <a:srgbClr val="000000">
                      <a:alpha val="32000"/>
                    </a:srgbClr>
                  </a:outerShdw>
                  <a:reflection blurRad="6350" stA="55000" endA="300" endPos="45500" dir="5400000" sy="-100000" algn="bl"/>
                </a:effectLst>
              </a:rPr>
              <a:t>Organic Washing by Water VS </a:t>
            </a:r>
            <a:r>
              <a:rPr lang="en-US" sz="2400" b="0" i="0" kern="1200" baseline="0" dirty="0" err="1" smtClean="0">
                <a:ln w="1841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59944" dist="200025" dir="15000000" sy="30000" kx="-1800000" algn="bl" rotWithShape="0">
                    <a:srgbClr val="000000">
                      <a:alpha val="32000"/>
                    </a:srgbClr>
                  </a:outerShdw>
                  <a:reflection blurRad="6350" stA="55000" endA="300" endPos="45500" dir="5400000" sy="-100000" algn="bl"/>
                </a:effectLst>
              </a:rPr>
              <a:t>NaOH</a:t>
            </a:r>
            <a:endParaRPr lang="en-US" sz="2400" b="0" i="0" kern="1200" baseline="0" dirty="0" smtClean="0">
              <a:ln w="18415" cap="flat" cmpd="sng" algn="ctr">
                <a:solidFill>
                  <a:srgbClr val="FFFFFF"/>
                </a:solidFill>
                <a:prstDash val="solid"/>
                <a:round/>
              </a:ln>
              <a:solidFill>
                <a:srgbClr val="FFFFFF"/>
              </a:solidFill>
              <a:effectLst>
                <a:outerShdw blurRad="59944" dist="200025" dir="15000000" sy="30000" kx="-1800000" algn="bl" rotWithShape="0">
                  <a:srgbClr val="000000">
                    <a:alpha val="32000"/>
                  </a:srgbClr>
                </a:outerShdw>
                <a:reflection blurRad="6350" stA="55000" endA="300" endPos="45500" dir="5400000" sy="-100000" algn="bl"/>
              </a:effectLst>
            </a:endParaRPr>
          </a:p>
        </c:rich>
      </c:tx>
      <c:layout>
        <c:manualLayout>
          <c:xMode val="edge"/>
          <c:yMode val="edge"/>
          <c:x val="0.196323024054983"/>
          <c:y val="0.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6646799358414"/>
          <c:y val="0.0949968651360238"/>
          <c:w val="0.831823235637213"/>
          <c:h val="0.806691406877713"/>
        </c:manualLayout>
      </c:layout>
      <c:barChart>
        <c:barDir val="col"/>
        <c:grouping val="clustered"/>
        <c:varyColors val="0"/>
        <c:ser>
          <c:idx val="0"/>
          <c:order val="0"/>
          <c:tx>
            <c:v>Washing by DI-water (0.04 % Lignin removal)</c:v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0.0433532213112536"/>
                  <c:y val="0.004629629629629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313257299023189"/>
                  <c:y val="0.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103092783505155"/>
                  <c:y val="-0.00694444444444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percentage"/>
            <c:noEndCap val="0"/>
            <c:val val="5.0"/>
            <c:spPr>
              <a:ln>
                <a:solidFill>
                  <a:schemeClr val="bg1"/>
                </a:solidFill>
              </a:ln>
            </c:spPr>
          </c:errBars>
          <c:cat>
            <c:strRef>
              <c:f>'Table 1'!$H$72:$J$72</c:f>
              <c:strCache>
                <c:ptCount val="3"/>
                <c:pt idx="0">
                  <c:v>Org before washing </c:v>
                </c:pt>
                <c:pt idx="1">
                  <c:v>Org after washing </c:v>
                </c:pt>
                <c:pt idx="2">
                  <c:v>Lignin Extracted</c:v>
                </c:pt>
              </c:strCache>
            </c:strRef>
          </c:cat>
          <c:val>
            <c:numRef>
              <c:f>'Table 1'!$H$73:$J$73</c:f>
              <c:numCache>
                <c:formatCode>General</c:formatCode>
                <c:ptCount val="3"/>
                <c:pt idx="0">
                  <c:v>4.5</c:v>
                </c:pt>
                <c:pt idx="1">
                  <c:v>4.3</c:v>
                </c:pt>
                <c:pt idx="2">
                  <c:v>0.2</c:v>
                </c:pt>
              </c:numCache>
            </c:numRef>
          </c:val>
        </c:ser>
        <c:ser>
          <c:idx val="1"/>
          <c:order val="1"/>
          <c:tx>
            <c:v>Washing by 1 M NaOH Solution (73 % Lignin removal)</c:v>
          </c:tx>
          <c:spPr>
            <a:solidFill>
              <a:schemeClr val="bg1">
                <a:lumMod val="50000"/>
                <a:lumOff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1"/>
              <c:layout>
                <c:manualLayout>
                  <c:x val="0.0"/>
                  <c:y val="-0.02546296296296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386507292258571"/>
                  <c:y val="0.006053696412948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percentage"/>
            <c:noEndCap val="0"/>
            <c:val val="5.0"/>
            <c:spPr>
              <a:ln>
                <a:solidFill>
                  <a:schemeClr val="bg1"/>
                </a:solidFill>
              </a:ln>
            </c:spPr>
          </c:errBars>
          <c:cat>
            <c:strRef>
              <c:f>'Table 1'!$H$72:$J$72</c:f>
              <c:strCache>
                <c:ptCount val="3"/>
                <c:pt idx="0">
                  <c:v>Org before washing </c:v>
                </c:pt>
                <c:pt idx="1">
                  <c:v>Org after washing </c:v>
                </c:pt>
                <c:pt idx="2">
                  <c:v>Lignin Extracted</c:v>
                </c:pt>
              </c:strCache>
            </c:strRef>
          </c:cat>
          <c:val>
            <c:numRef>
              <c:f>'Table 1'!$H$74:$J$74</c:f>
              <c:numCache>
                <c:formatCode>General</c:formatCode>
                <c:ptCount val="3"/>
                <c:pt idx="1">
                  <c:v>1.2</c:v>
                </c:pt>
                <c:pt idx="2">
                  <c:v>3.3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15"/>
        <c:overlap val="-10"/>
        <c:axId val="-1948729264"/>
        <c:axId val="-1948758416"/>
      </c:barChart>
      <c:catAx>
        <c:axId val="-1948729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en-US"/>
          </a:p>
        </c:txPr>
        <c:crossAx val="-1948758416"/>
        <c:crosses val="autoZero"/>
        <c:auto val="1"/>
        <c:lblAlgn val="ctr"/>
        <c:lblOffset val="100"/>
        <c:noMultiLvlLbl val="0"/>
      </c:catAx>
      <c:valAx>
        <c:axId val="-194875841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Lignin Concentration  [g/L]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1948729264"/>
        <c:crosses val="autoZero"/>
        <c:crossBetween val="between"/>
      </c:valAx>
      <c:spPr>
        <a:solidFill>
          <a:srgbClr val="FFFF99"/>
        </a:solidFill>
      </c:spPr>
    </c:plotArea>
    <c:legend>
      <c:legendPos val="r"/>
      <c:legendEntry>
        <c:idx val="0"/>
        <c:txPr>
          <a:bodyPr/>
          <a:lstStyle/>
          <a:p>
            <a:pPr>
              <a:defRPr sz="1600">
                <a:solidFill>
                  <a:srgbClr val="0070C0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>
                <a:solidFill>
                  <a:schemeClr val="bg1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52818350831146"/>
          <c:y val="0.075840380443516"/>
          <c:w val="0.423474956255469"/>
          <c:h val="0.24900821549092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ln w="19050">
      <a:noFill/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2400" b="0" i="0" kern="1200" baseline="0" dirty="0" smtClean="0">
                <a:ln w="1841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59944" dist="200025" dir="15000000" sy="30000" kx="-1800000" algn="bl" rotWithShape="0">
                    <a:srgbClr val="000000">
                      <a:alpha val="32000"/>
                    </a:srgbClr>
                  </a:outerShdw>
                  <a:reflection blurRad="6350" stA="55000" endA="300" endPos="45500" dir="5400000" sy="-100000" algn="bl"/>
                </a:effectLst>
              </a:rPr>
              <a:t>Extraction % VS Recycle #</a:t>
            </a:r>
            <a:endParaRPr lang="en-US" sz="2400" dirty="0">
              <a:effectLst/>
            </a:endParaRPr>
          </a:p>
        </c:rich>
      </c:tx>
      <c:layout>
        <c:manualLayout>
          <c:xMode val="edge"/>
          <c:yMode val="edge"/>
          <c:x val="0.269544605893335"/>
          <c:y val="0.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44782585166545"/>
          <c:y val="0.0849074651073604"/>
          <c:w val="0.828731092891739"/>
          <c:h val="0.747402303878682"/>
        </c:manualLayout>
      </c:layout>
      <c:scatterChart>
        <c:scatterStyle val="lineMarker"/>
        <c:varyColors val="0"/>
        <c:ser>
          <c:idx val="0"/>
          <c:order val="0"/>
          <c:tx>
            <c:v>Extraction Before Hyrdolysis</c:v>
          </c:tx>
          <c:spPr>
            <a:ln w="38100">
              <a:solidFill>
                <a:schemeClr val="bg1"/>
              </a:solidFill>
              <a:prstDash val="solid"/>
            </a:ln>
          </c:spPr>
          <c:marker>
            <c:symbol val="diamond"/>
            <c:size val="10"/>
            <c:spPr>
              <a:ln w="38100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 prstMaterial="plastic"/>
            </c:spPr>
          </c:marker>
          <c:dLbls>
            <c:dLbl>
              <c:idx val="0"/>
              <c:layout>
                <c:manualLayout>
                  <c:x val="-0.0205099668287623"/>
                  <c:y val="0.03430396009745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'GL before and after Hydro'!$C$4:$C$8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</c:numCache>
            </c:numRef>
          </c:xVal>
          <c:yVal>
            <c:numRef>
              <c:f>'GL before and after Hydro'!$A$4:$A$8</c:f>
              <c:numCache>
                <c:formatCode>General</c:formatCode>
                <c:ptCount val="5"/>
                <c:pt idx="0">
                  <c:v>61.0</c:v>
                </c:pt>
                <c:pt idx="1">
                  <c:v>59.0</c:v>
                </c:pt>
                <c:pt idx="2">
                  <c:v>39.0</c:v>
                </c:pt>
                <c:pt idx="3">
                  <c:v>11.0</c:v>
                </c:pt>
                <c:pt idx="4">
                  <c:v>6.0</c:v>
                </c:pt>
              </c:numCache>
            </c:numRef>
          </c:yVal>
          <c:smooth val="1"/>
        </c:ser>
        <c:ser>
          <c:idx val="1"/>
          <c:order val="1"/>
          <c:tx>
            <c:v>Extraction After Hydrolysis &amp; Washing</c:v>
          </c:tx>
          <c:spPr>
            <a:ln w="38100">
              <a:solidFill>
                <a:schemeClr val="bg1"/>
              </a:solidFill>
              <a:prstDash val="solid"/>
            </a:ln>
          </c:spPr>
          <c:marker>
            <c:symbol val="square"/>
            <c:size val="10"/>
            <c:spPr>
              <a:solidFill>
                <a:srgbClr val="C00000"/>
              </a:solidFill>
              <a:ln w="38100">
                <a:solidFill>
                  <a:schemeClr val="bg1"/>
                </a:solidFill>
              </a:ln>
            </c:spPr>
          </c:marker>
          <c:dPt>
            <c:idx val="0"/>
            <c:bubble3D val="0"/>
            <c:spPr>
              <a:ln w="38100">
                <a:solidFill>
                  <a:schemeClr val="bg1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0352143031090186"/>
                  <c:y val="-0.03578867745698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340024893795492"/>
                  <c:y val="-0.03578867745698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3228427632113"/>
                  <c:y val="-0.0331769466316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'GL before and after Hydro'!$C$4:$C$6</c:f>
              <c:numCache>
                <c:formatCode>General</c:formatCode>
                <c:ptCount val="3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</c:numCache>
            </c:numRef>
          </c:xVal>
          <c:yVal>
            <c:numRef>
              <c:f>'GL before and after Hydro'!$B$4:$B$6</c:f>
              <c:numCache>
                <c:formatCode>General</c:formatCode>
                <c:ptCount val="3"/>
                <c:pt idx="0">
                  <c:v>62.0</c:v>
                </c:pt>
                <c:pt idx="1">
                  <c:v>62.0</c:v>
                </c:pt>
                <c:pt idx="2">
                  <c:v>61.0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0226320"/>
        <c:axId val="-1950257056"/>
      </c:scatterChart>
      <c:valAx>
        <c:axId val="2130226320"/>
        <c:scaling>
          <c:orientation val="minMax"/>
          <c:max val="6.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Recycle #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1950257056"/>
        <c:crosses val="autoZero"/>
        <c:crossBetween val="midCat"/>
      </c:valAx>
      <c:valAx>
        <c:axId val="-1950257056"/>
        <c:scaling>
          <c:orientation val="minMax"/>
        </c:scaling>
        <c:delete val="0"/>
        <c:axPos val="l"/>
        <c:majorGridlines>
          <c:spPr>
            <a:ln>
              <a:solidFill>
                <a:srgbClr val="FFFF99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Extraction [%]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600"/>
            </a:pPr>
            <a:endParaRPr lang="en-US"/>
          </a:p>
        </c:txPr>
        <c:crossAx val="2130226320"/>
        <c:crosses val="autoZero"/>
        <c:crossBetween val="midCat"/>
        <c:majorUnit val="5.0"/>
      </c:valAx>
      <c:spPr>
        <a:solidFill>
          <a:srgbClr val="FFFF99"/>
        </a:solidFill>
      </c:spPr>
    </c:plotArea>
    <c:legend>
      <c:legendPos val="r"/>
      <c:layout>
        <c:manualLayout>
          <c:xMode val="edge"/>
          <c:yMode val="edge"/>
          <c:x val="0.617307817192954"/>
          <c:y val="0.209877697579469"/>
          <c:w val="0.361277971696837"/>
          <c:h val="0.351596647517275"/>
        </c:manualLayout>
      </c:layout>
      <c:overlay val="0"/>
      <c:txPr>
        <a:bodyPr/>
        <a:lstStyle/>
        <a:p>
          <a:pPr>
            <a:defRPr sz="1800">
              <a:solidFill>
                <a:schemeClr val="bg1"/>
              </a:solidFill>
              <a:latin typeface="Times New Roman" pitchFamily="18" charset="0"/>
              <a:cs typeface="Times New Roman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19050"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kern="1200" baseline="0">
                <a:solidFill>
                  <a:prstClr val="white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en-US" sz="2400" b="1" i="0" kern="1200" baseline="0" dirty="0" smtClean="0">
                <a:ln w="1841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59944" dist="200025" dir="15000000" sy="30000" kx="-1800000" algn="bl" rotWithShape="0">
                    <a:srgbClr val="000000">
                      <a:alpha val="32000"/>
                    </a:srgbClr>
                  </a:outerShdw>
                  <a:reflection blurRad="6350" stA="55000" endA="300" endPos="45500" dir="5400000" sy="-100000" algn="bl"/>
                </a:effectLst>
                <a:latin typeface="Times New Roman" charset="0"/>
                <a:cs typeface="Times New Roman" charset="0"/>
              </a:rPr>
              <a:t>Solvent Recycling</a:t>
            </a:r>
          </a:p>
        </c:rich>
      </c:tx>
      <c:layout>
        <c:manualLayout>
          <c:xMode val="edge"/>
          <c:yMode val="edge"/>
          <c:x val="0.366533328381122"/>
          <c:y val="0.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4580963837853"/>
          <c:y val="0.0897402082769942"/>
          <c:w val="0.861710775736366"/>
          <c:h val="0.759885308149344"/>
        </c:manualLayout>
      </c:layout>
      <c:scatterChart>
        <c:scatterStyle val="lineMarker"/>
        <c:varyColors val="0"/>
        <c:ser>
          <c:idx val="0"/>
          <c:order val="0"/>
          <c:tx>
            <c:v>TOPO GL</c:v>
          </c:tx>
          <c:spPr>
            <a:ln w="38100">
              <a:solidFill>
                <a:schemeClr val="bg1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C00000"/>
              </a:solidFill>
              <a:ln w="38100">
                <a:solidFill>
                  <a:schemeClr val="bg1"/>
                </a:solidFill>
              </a:ln>
            </c:spPr>
          </c:marker>
          <c:dLbls>
            <c:dLbl>
              <c:idx val="0"/>
              <c:layout>
                <c:manualLayout>
                  <c:x val="-0.0190449691981365"/>
                  <c:y val="0.02825032008025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205099668287624"/>
                  <c:y val="0.02825032008025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322299478737698"/>
                  <c:y val="0.03026820008599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Sheet4!$D$3:$D$5</c:f>
              <c:numCache>
                <c:formatCode>General</c:formatCode>
                <c:ptCount val="3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</c:numCache>
            </c:numRef>
          </c:xVal>
          <c:yVal>
            <c:numRef>
              <c:f>Sheet4!$B$3:$B$5</c:f>
              <c:numCache>
                <c:formatCode>0</c:formatCode>
                <c:ptCount val="3"/>
                <c:pt idx="0">
                  <c:v>61.5688111947696</c:v>
                </c:pt>
                <c:pt idx="1">
                  <c:v>61.7600247324697</c:v>
                </c:pt>
                <c:pt idx="2">
                  <c:v>60.7791974298659</c:v>
                </c:pt>
              </c:numCache>
            </c:numRef>
          </c:yVal>
          <c:smooth val="0"/>
        </c:ser>
        <c:ser>
          <c:idx val="1"/>
          <c:order val="1"/>
          <c:tx>
            <c:v>TOPO CS</c:v>
          </c:tx>
          <c:spPr>
            <a:ln w="38100">
              <a:solidFill>
                <a:srgbClr val="0070C0"/>
              </a:solidFill>
              <a:prstDash val="solid"/>
            </a:ln>
          </c:spPr>
          <c:marker>
            <c:symbol val="circle"/>
            <c:size val="10"/>
            <c:spPr>
              <a:solidFill>
                <a:srgbClr val="C00000"/>
              </a:solidFill>
              <a:ln w="38100">
                <a:solidFill>
                  <a:srgbClr val="0070C0"/>
                </a:solidFill>
              </a:ln>
            </c:spPr>
          </c:marker>
          <c:dLbls>
            <c:dLbl>
              <c:idx val="0"/>
              <c:layout>
                <c:manualLayout>
                  <c:x val="-0.0245481107314416"/>
                  <c:y val="-0.03646907692876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175799715675106"/>
                  <c:y val="-0.02623244007452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175799715675106"/>
                  <c:y val="-0.02825032008025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0190449691981365"/>
                  <c:y val="-0.03026820008599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322299478737697"/>
                  <c:y val="-0.02623244007452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Sheet4!$D$3:$D$7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</c:numCache>
            </c:numRef>
          </c:xVal>
          <c:yVal>
            <c:numRef>
              <c:f>Sheet4!$C$3:$C$7</c:f>
              <c:numCache>
                <c:formatCode>General</c:formatCode>
                <c:ptCount val="5"/>
                <c:pt idx="0">
                  <c:v>64.0</c:v>
                </c:pt>
                <c:pt idx="1">
                  <c:v>64.0</c:v>
                </c:pt>
                <c:pt idx="2">
                  <c:v>64.0</c:v>
                </c:pt>
                <c:pt idx="3">
                  <c:v>63.0</c:v>
                </c:pt>
                <c:pt idx="4">
                  <c:v>63.0</c:v>
                </c:pt>
              </c:numCache>
            </c:numRef>
          </c:yVal>
          <c:smooth val="0"/>
        </c:ser>
        <c:ser>
          <c:idx val="2"/>
          <c:order val="2"/>
          <c:tx>
            <c:v>TOA GL</c:v>
          </c:tx>
          <c:spPr>
            <a:ln w="38100">
              <a:solidFill>
                <a:schemeClr val="bg1"/>
              </a:solidFill>
            </a:ln>
          </c:spPr>
          <c:marker>
            <c:symbol val="triangle"/>
            <c:size val="10"/>
            <c:spPr>
              <a:solidFill>
                <a:srgbClr val="C00000"/>
              </a:solidFill>
              <a:ln w="38100">
                <a:solidFill>
                  <a:schemeClr val="bg1"/>
                </a:solidFill>
              </a:ln>
            </c:spPr>
          </c:marker>
          <c:dLbls>
            <c:dLbl>
              <c:idx val="0"/>
              <c:layout>
                <c:manualLayout>
                  <c:x val="-0.0377981918926801"/>
                  <c:y val="-0.0401584846537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0131849786756331"/>
                  <c:y val="-0.01614304004586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0219749644593882"/>
                  <c:y val="-0.03430396009745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Sheet4!$D$3:$D$5</c:f>
              <c:numCache>
                <c:formatCode>General</c:formatCode>
                <c:ptCount val="3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</c:numCache>
            </c:numRef>
          </c:xVal>
          <c:yVal>
            <c:numRef>
              <c:f>Sheet4!$C$10:$C$12</c:f>
              <c:numCache>
                <c:formatCode>General</c:formatCode>
                <c:ptCount val="3"/>
                <c:pt idx="0">
                  <c:v>41.0</c:v>
                </c:pt>
                <c:pt idx="1">
                  <c:v>37.0</c:v>
                </c:pt>
                <c:pt idx="2">
                  <c:v>33.0</c:v>
                </c:pt>
              </c:numCache>
            </c:numRef>
          </c:yVal>
          <c:smooth val="1"/>
        </c:ser>
        <c:ser>
          <c:idx val="3"/>
          <c:order val="3"/>
          <c:tx>
            <c:v>TOA CS</c:v>
          </c:tx>
          <c:spPr>
            <a:ln w="38100">
              <a:solidFill>
                <a:srgbClr val="0070C0"/>
              </a:solidFill>
            </a:ln>
          </c:spPr>
          <c:marker>
            <c:symbol val="square"/>
            <c:size val="10"/>
            <c:spPr>
              <a:solidFill>
                <a:srgbClr val="C00000"/>
              </a:solidFill>
              <a:ln w="38100">
                <a:solidFill>
                  <a:srgbClr val="0070C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Sheet4!$D$3:$D$5</c:f>
              <c:numCache>
                <c:formatCode>General</c:formatCode>
                <c:ptCount val="3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</c:numCache>
            </c:numRef>
          </c:xVal>
          <c:yVal>
            <c:numRef>
              <c:f>Sheet4!$D$10:$D$12</c:f>
              <c:numCache>
                <c:formatCode>General</c:formatCode>
                <c:ptCount val="3"/>
                <c:pt idx="0">
                  <c:v>50.0</c:v>
                </c:pt>
                <c:pt idx="1">
                  <c:v>25.0</c:v>
                </c:pt>
                <c:pt idx="2">
                  <c:v>0.0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0592960"/>
        <c:axId val="2128726688"/>
      </c:scatterChart>
      <c:valAx>
        <c:axId val="-21305929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Recycle #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28726688"/>
        <c:crosses val="autoZero"/>
        <c:crossBetween val="midCat"/>
      </c:valAx>
      <c:valAx>
        <c:axId val="212872668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Extraction %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600"/>
            </a:pPr>
            <a:endParaRPr lang="en-US"/>
          </a:p>
        </c:txPr>
        <c:crossAx val="-2130592960"/>
        <c:crosses val="autoZero"/>
        <c:crossBetween val="midCat"/>
      </c:valAx>
      <c:spPr>
        <a:solidFill>
          <a:srgbClr val="FFFF99"/>
        </a:solidFill>
      </c:spPr>
    </c:plotArea>
    <c:legend>
      <c:legendPos val="r"/>
      <c:legendEntry>
        <c:idx val="1"/>
        <c:txPr>
          <a:bodyPr/>
          <a:lstStyle/>
          <a:p>
            <a:pPr>
              <a:defRPr sz="1800">
                <a:solidFill>
                  <a:srgbClr val="0070C0"/>
                </a:solidFill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1800">
                <a:solidFill>
                  <a:srgbClr val="0070C0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68028926071741"/>
          <c:y val="0.327210800658848"/>
          <c:w val="0.284988517060369"/>
          <c:h val="0.363311337843333"/>
        </c:manualLayout>
      </c:layout>
      <c:overlay val="0"/>
      <c:txPr>
        <a:bodyPr/>
        <a:lstStyle/>
        <a:p>
          <a:pPr>
            <a:defRPr sz="1800">
              <a:solidFill>
                <a:schemeClr val="bg1"/>
              </a:solidFill>
            </a:defRPr>
          </a:pPr>
          <a:endParaRPr lang="en-US"/>
        </a:p>
      </c:txPr>
    </c:legend>
    <c:plotVisOnly val="1"/>
    <c:dispBlanksAs val="gap"/>
    <c:showDLblsOverMax val="0"/>
  </c:chart>
  <c:spPr>
    <a:ln w="19050">
      <a:noFill/>
    </a:ln>
  </c:spPr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0.15315</cdr:x>
      <cdr:y>0.16456</cdr:y>
    </cdr:from>
    <cdr:to>
      <cdr:x>0.33813</cdr:x>
      <cdr:y>0.27376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95400" y="990600"/>
          <a:ext cx="1564597" cy="6573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/>
            <a:t>TOA/</a:t>
          </a:r>
          <a:r>
            <a:rPr lang="en-US" sz="1800" b="1" dirty="0" err="1"/>
            <a:t>Octanol</a:t>
          </a:r>
          <a:endParaRPr lang="en-US" sz="1800" b="1" dirty="0"/>
        </a:p>
        <a:p xmlns:a="http://schemas.openxmlformats.org/drawingml/2006/main">
          <a:r>
            <a:rPr lang="en-US" sz="1800" b="1" dirty="0"/>
            <a:t>pH=2.9</a:t>
          </a:r>
        </a:p>
      </cdr:txBody>
    </cdr:sp>
  </cdr:relSizeAnchor>
  <cdr:relSizeAnchor xmlns:cdr="http://schemas.openxmlformats.org/drawingml/2006/chartDrawing">
    <cdr:from>
      <cdr:x>0.71171</cdr:x>
      <cdr:y>0.37975</cdr:y>
    </cdr:from>
    <cdr:to>
      <cdr:x>0.91755</cdr:x>
      <cdr:y>0.48894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019800" y="2286000"/>
          <a:ext cx="1741036" cy="6573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800" b="1" dirty="0">
              <a:solidFill>
                <a:srgbClr val="002060"/>
              </a:solidFill>
            </a:rPr>
            <a:t>TOPO/</a:t>
          </a:r>
          <a:r>
            <a:rPr lang="en-US" sz="1800" b="1" dirty="0" err="1">
              <a:solidFill>
                <a:srgbClr val="002060"/>
              </a:solidFill>
            </a:rPr>
            <a:t>Undecane</a:t>
          </a:r>
          <a:endParaRPr lang="en-US" sz="1800" b="1" dirty="0">
            <a:solidFill>
              <a:srgbClr val="002060"/>
            </a:solidFill>
          </a:endParaRPr>
        </a:p>
        <a:p xmlns:a="http://schemas.openxmlformats.org/drawingml/2006/main">
          <a:r>
            <a:rPr lang="en-US" sz="1800" b="1" dirty="0">
              <a:solidFill>
                <a:srgbClr val="002060"/>
              </a:solidFill>
            </a:rPr>
            <a:t>pH=1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0.22441</cdr:x>
      <cdr:y>0.21084</cdr:y>
    </cdr:from>
    <cdr:to>
      <cdr:x>0.53104</cdr:x>
      <cdr:y>0.32004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96078" y="1241867"/>
          <a:ext cx="2590800" cy="643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 smtClean="0"/>
            <a:t>TOA/</a:t>
          </a:r>
          <a:r>
            <a:rPr lang="en-US" sz="1800" b="1" dirty="0" err="1" smtClean="0"/>
            <a:t>Octanol</a:t>
          </a:r>
          <a:r>
            <a:rPr lang="en-US" sz="1800" b="1" dirty="0" smtClean="0"/>
            <a:t> 200 g/L</a:t>
          </a:r>
          <a:endParaRPr lang="en-US" sz="1800" b="1" dirty="0"/>
        </a:p>
        <a:p xmlns:a="http://schemas.openxmlformats.org/drawingml/2006/main">
          <a:r>
            <a:rPr lang="en-US" sz="1800" b="1" dirty="0" smtClean="0"/>
            <a:t>pH=2.9</a:t>
          </a:r>
        </a:p>
      </cdr:txBody>
    </cdr:sp>
  </cdr:relSizeAnchor>
  <cdr:relSizeAnchor xmlns:cdr="http://schemas.openxmlformats.org/drawingml/2006/chartDrawing">
    <cdr:from>
      <cdr:x>0.33263</cdr:x>
      <cdr:y>0.43077</cdr:y>
    </cdr:from>
    <cdr:to>
      <cdr:x>0.64025</cdr:x>
      <cdr:y>0.53996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810478" y="2537267"/>
          <a:ext cx="2599167" cy="6431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800" b="1" dirty="0" smtClean="0">
              <a:solidFill>
                <a:srgbClr val="002060"/>
              </a:solidFill>
            </a:rPr>
            <a:t>TOPO/</a:t>
          </a:r>
          <a:r>
            <a:rPr lang="en-US" sz="1800" b="1" dirty="0" err="1" smtClean="0">
              <a:solidFill>
                <a:srgbClr val="002060"/>
              </a:solidFill>
            </a:rPr>
            <a:t>Undecane</a:t>
          </a:r>
          <a:r>
            <a:rPr lang="en-US" sz="1800" b="1" dirty="0" smtClean="0">
              <a:solidFill>
                <a:srgbClr val="002060"/>
              </a:solidFill>
            </a:rPr>
            <a:t> 370 g/L</a:t>
          </a:r>
          <a:endParaRPr lang="en-US" sz="1800" b="1" dirty="0">
            <a:solidFill>
              <a:srgbClr val="002060"/>
            </a:solidFill>
          </a:endParaRPr>
        </a:p>
        <a:p xmlns:a="http://schemas.openxmlformats.org/drawingml/2006/main">
          <a:r>
            <a:rPr lang="en-US" sz="1800" b="1" dirty="0">
              <a:solidFill>
                <a:srgbClr val="002060"/>
              </a:solidFill>
            </a:rPr>
            <a:t>pH=1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0.6663</cdr:x>
      <cdr:y>0.18739</cdr:y>
    </cdr:from>
    <cdr:to>
      <cdr:x>0.97219</cdr:x>
      <cdr:y>0.29224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77478" y="1089467"/>
          <a:ext cx="2514600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b="1" dirty="0" smtClean="0">
              <a:solidFill>
                <a:schemeClr val="bg1"/>
              </a:solidFill>
            </a:rPr>
            <a:t>TOA/</a:t>
          </a:r>
          <a:r>
            <a:rPr lang="en-US" sz="1800" b="1" dirty="0" err="1" smtClean="0">
              <a:solidFill>
                <a:schemeClr val="bg1"/>
              </a:solidFill>
            </a:rPr>
            <a:t>Octanol</a:t>
          </a:r>
          <a:r>
            <a:rPr lang="en-US" sz="1800" b="1" dirty="0" smtClean="0">
              <a:solidFill>
                <a:schemeClr val="bg1"/>
              </a:solidFill>
            </a:rPr>
            <a:t> 200 g/L</a:t>
          </a:r>
          <a:endParaRPr lang="en-US" sz="1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0.47165</cdr:x>
      <cdr:y>0.6068</cdr:y>
    </cdr:from>
    <cdr:to>
      <cdr:x>0.79296</cdr:x>
      <cdr:y>0.71599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877278" y="3527867"/>
          <a:ext cx="2641372" cy="6348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800" b="1" dirty="0" smtClean="0">
              <a:solidFill>
                <a:srgbClr val="002060"/>
              </a:solidFill>
            </a:rPr>
            <a:t>TOPO/</a:t>
          </a:r>
          <a:r>
            <a:rPr lang="en-US" sz="1800" b="1" dirty="0" err="1" smtClean="0">
              <a:solidFill>
                <a:srgbClr val="002060"/>
              </a:solidFill>
            </a:rPr>
            <a:t>Undecane</a:t>
          </a:r>
          <a:r>
            <a:rPr lang="en-US" sz="1800" b="1" dirty="0">
              <a:solidFill>
                <a:srgbClr val="002060"/>
              </a:solidFill>
            </a:rPr>
            <a:t> </a:t>
          </a:r>
          <a:r>
            <a:rPr lang="en-US" sz="1800" b="1" dirty="0" smtClean="0">
              <a:solidFill>
                <a:srgbClr val="002060"/>
              </a:solidFill>
            </a:rPr>
            <a:t>370 g/L</a:t>
          </a:r>
          <a:endParaRPr lang="en-US" sz="1800" b="1" dirty="0">
            <a:solidFill>
              <a:srgbClr val="00206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52D9D-D1E8-4C70-8698-2386AFDCA2CF}" type="datetimeFigureOut">
              <a:rPr lang="en-US" smtClean="0"/>
              <a:pPr/>
              <a:t>8/27/16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9AC051-1985-4EE7-84AC-CA0613EB25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74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23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0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ko-KR" altLang="en-US" smtClean="0">
              <a:latin typeface="Arial" charset="0"/>
              <a:ea typeface="굴림" pitchFamily="50" charset="-127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BC21FD-12BF-434F-840A-986A4F67D9FA}" type="slidenum">
              <a:rPr lang="ko-KR" altLang="en-US">
                <a:solidFill>
                  <a:prstClr val="black"/>
                </a:solidFill>
              </a:rPr>
              <a:pPr/>
              <a:t>3</a:t>
            </a:fld>
            <a:endParaRPr lang="en-US" altLang="ko-K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670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8D894A-67FF-4217-B7BA-5996A4272596}" type="slidenum">
              <a:rPr 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7171" name="Rectangle 1031"/>
          <p:cNvSpPr txBox="1">
            <a:spLocks noGrp="1" noChangeArrowheads="1"/>
          </p:cNvSpPr>
          <p:nvPr/>
        </p:nvSpPr>
        <p:spPr bwMode="auto">
          <a:xfrm>
            <a:off x="3884614" y="8685214"/>
            <a:ext cx="2973387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6" tIns="45723" rIns="91446" bIns="45723" anchor="b"/>
          <a:lstStyle/>
          <a:p>
            <a:pPr algn="r" defTabSz="909638" eaLnBrk="0" hangingPunct="0"/>
            <a:fld id="{3B575EDC-8384-4A24-8E45-24159919EC41}" type="slidenum">
              <a:rPr lang="en-US" sz="1100">
                <a:solidFill>
                  <a:prstClr val="black"/>
                </a:solidFill>
                <a:ea typeface="MS PGothic" pitchFamily="34" charset="-128"/>
              </a:rPr>
              <a:pPr algn="r" defTabSz="909638" eaLnBrk="0" hangingPunct="0"/>
              <a:t>5</a:t>
            </a:fld>
            <a:endParaRPr lang="en-US" sz="110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4213"/>
            <a:ext cx="4573588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5989" y="4343400"/>
            <a:ext cx="5026025" cy="4116388"/>
          </a:xfrm>
          <a:noFill/>
        </p:spPr>
        <p:txBody>
          <a:bodyPr wrap="square" lIns="91446" tIns="45723" rIns="91446" bIns="45723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917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682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29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355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86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00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1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99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9827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4067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017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966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885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621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388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064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276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32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332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0413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8012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500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458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6022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5436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47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034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502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7613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73307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285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AC051-1985-4EE7-84AC-CA0613EB251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86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hyperlink" Target="http://www.engineering.umaine.edu/" TargetMode="External"/><Relationship Id="rId5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2" Type="http://schemas.openxmlformats.org/officeDocument/2006/relationships/hyperlink" Target="http://www.umaine.edu/default.htm" TargetMode="Externa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Acetic Acid Removal from Pretreated Wood Extract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Acetic Acid Removal from Pretreated Wood Extract</a:t>
            </a:r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5FB84C2-2545-48FB-8FD7-23C00B9DCD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Acetic Acid Removal from Pretreated Wood Extract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Acetic Acid Removal from Pretreated Wood Extract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Acetic Acid Removal from Pretreated Wood Extract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Acetic Acid Removal from Pretreated Wood Extract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Acetic Acid Removal from Pretreated Wood Extract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Acetic Acid Removal from Pretreated Wood Extract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Acetic Acid Removal from Pretreated Wood Extract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Acetic Acid Removal from Pretreated Wood Extract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Acetic Acid Removal from Pretreated Wood Extract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56B2C-6C64-4297-9D90-559458D7BC9F}" type="slidenum">
              <a:rPr lang="ko-KR" altLang="en-US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57797496"/>
      </p:ext>
    </p:extLst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BEE2D3-B707-4477-8918-768E97633901}" type="slidenum">
              <a:rPr lang="ko-KR" altLang="en-US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8734014"/>
      </p:ext>
    </p:extLst>
  </p:cSld>
  <p:clrMapOvr>
    <a:masterClrMapping/>
  </p:clrMapOvr>
  <p:transition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CBE003-4DD9-4869-8548-CE85DA9B4EB3}" type="slidenum">
              <a:rPr lang="ko-KR" altLang="en-US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07091361"/>
      </p:ext>
    </p:extLst>
  </p:cSld>
  <p:clrMapOvr>
    <a:masterClrMapping/>
  </p:clrMapOvr>
  <p:transition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D41678-5AF5-47BC-A2AA-1C987F4FCDE4}" type="slidenum">
              <a:rPr lang="ko-KR" altLang="en-US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87902263"/>
      </p:ext>
    </p:extLst>
  </p:cSld>
  <p:clrMapOvr>
    <a:masterClrMapping/>
  </p:clrMapOvr>
  <p:transition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008F24-C281-45ED-85B0-FC5D9B67139A}" type="slidenum">
              <a:rPr lang="ko-KR" altLang="en-US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84619639"/>
      </p:ext>
    </p:extLst>
  </p:cSld>
  <p:clrMapOvr>
    <a:masterClrMapping/>
  </p:clrMapOvr>
  <p:transition>
    <p:fade thruBlk="1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8E1610-F1D1-4CA6-B484-3877648C8CEA}" type="slidenum">
              <a:rPr lang="ko-KR" altLang="en-US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624272315"/>
      </p:ext>
    </p:extLst>
  </p:cSld>
  <p:clrMapOvr>
    <a:masterClrMapping/>
  </p:clrMapOvr>
  <p:transition>
    <p:fade thruBlk="1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4B6B48-5D70-4A21-8006-23B0EAE17F33}" type="slidenum">
              <a:rPr lang="ko-KR" altLang="en-US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104051282"/>
      </p:ext>
    </p:extLst>
  </p:cSld>
  <p:clrMapOvr>
    <a:masterClrMapping/>
  </p:clrMapOvr>
  <p:transition>
    <p:fade thruBlk="1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B07FA-312B-4591-AEEA-682D2457152A}" type="slidenum">
              <a:rPr lang="ko-KR" altLang="en-US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354862657"/>
      </p:ext>
    </p:extLst>
  </p:cSld>
  <p:clrMapOvr>
    <a:masterClrMapping/>
  </p:clrMapOvr>
  <p:transition>
    <p:fade thruBlk="1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75843-1B5B-49BF-B516-2BE5B53E34E7}" type="slidenum">
              <a:rPr lang="ko-KR" altLang="en-US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99688454"/>
      </p:ext>
    </p:extLst>
  </p:cSld>
  <p:clrMapOvr>
    <a:masterClrMapping/>
  </p:clrMapOvr>
  <p:transition>
    <p:fade thruBlk="1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B2C72F-544A-4CDC-A776-A3317A0E2AB2}" type="slidenum">
              <a:rPr lang="ko-KR" altLang="en-US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97156714"/>
      </p:ext>
    </p:extLst>
  </p:cSld>
  <p:clrMapOvr>
    <a:masterClrMapping/>
  </p:clrMapOvr>
  <p:transition>
    <p:fade thruBlk="1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3ACC5D-48E4-4D0E-9E8A-1A63BDE1458E}" type="slidenum">
              <a:rPr lang="ko-KR" altLang="en-US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68100976"/>
      </p:ext>
    </p:extLst>
  </p:cSld>
  <p:clrMapOvr>
    <a:masterClrMapping/>
  </p:clrMapOvr>
  <p:transition>
    <p:fade thruBlk="1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1B3A48-06CF-419E-941C-1B34A0C8D358}" type="slidenum">
              <a:rPr lang="ko-KR" altLang="en-US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85391108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7C7925-5FF8-4295-B573-315D54942A23}" type="slidenum">
              <a:rPr lang="ko-KR" altLang="en-US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16649313"/>
      </p:ext>
    </p:extLst>
  </p:cSld>
  <p:clrMapOvr>
    <a:masterClrMapping/>
  </p:clrMapOvr>
  <p:transition>
    <p:fade thruBlk="1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hidden">
          <a:xfrm>
            <a:off x="2743200" y="0"/>
            <a:ext cx="3429000" cy="6856413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altLang="en-US" sz="2400">
              <a:solidFill>
                <a:srgbClr val="DDDDDD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2482933" y="6583680"/>
            <a:ext cx="3872147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dirty="0" smtClean="0">
                <a:solidFill>
                  <a:srgbClr val="CCFFCC"/>
                </a:solidFill>
              </a:rPr>
              <a:t>Van Walsum Research U. Maine 2009</a:t>
            </a:r>
            <a:endParaRPr lang="en-US" sz="1400" dirty="0">
              <a:solidFill>
                <a:srgbClr val="CCFFCC"/>
              </a:solidFill>
            </a:endParaRPr>
          </a:p>
        </p:txBody>
      </p:sp>
      <p:pic>
        <p:nvPicPr>
          <p:cNvPr id="6" name="Picture 2" descr="The University of Maine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7971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Engineering Logo">
            <a:hlinkClick r:id="rId4"/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74025" y="0"/>
            <a:ext cx="10699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4739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38862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en-US"/>
              <a:t>Click to edit Title style</a:t>
            </a:r>
            <a:br>
              <a:rPr lang="en-US" altLang="en-US"/>
            </a:br>
            <a:endParaRPr lang="en-US" altLang="en-US"/>
          </a:p>
        </p:txBody>
      </p:sp>
      <p:sp>
        <p:nvSpPr>
          <p:cNvPr id="244740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5410200"/>
            <a:ext cx="6400800" cy="762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881599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6185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10854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1988" y="1981200"/>
            <a:ext cx="38100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88" y="1981200"/>
            <a:ext cx="38100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752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838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7526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43840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966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447800"/>
            <a:ext cx="7086600" cy="990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440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77991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50" y="68580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6858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3550" y="184785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30664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354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784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3238" y="838200"/>
            <a:ext cx="2062162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1988" y="838200"/>
            <a:ext cx="6038850" cy="5181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1344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61988" y="838200"/>
            <a:ext cx="8253412" cy="5181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150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14400"/>
            <a:ext cx="7086600" cy="990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61988" y="1981200"/>
            <a:ext cx="7772400" cy="40386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9315480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14400"/>
            <a:ext cx="70866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61988" y="1981200"/>
            <a:ext cx="38100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4388" y="1981200"/>
            <a:ext cx="3810000" cy="4038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3619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14400"/>
            <a:ext cx="70866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61988" y="1981200"/>
            <a:ext cx="7772400" cy="40386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006896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82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theme" Target="../theme/theme2.xml"/><Relationship Id="rId15" Type="http://schemas.openxmlformats.org/officeDocument/2006/relationships/image" Target="../media/image3.jpeg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20" Type="http://schemas.openxmlformats.org/officeDocument/2006/relationships/hyperlink" Target="http://www.engineering.umaine.edu/" TargetMode="External"/><Relationship Id="rId21" Type="http://schemas.openxmlformats.org/officeDocument/2006/relationships/image" Target="../media/image6.jpeg"/><Relationship Id="rId22" Type="http://schemas.openxmlformats.org/officeDocument/2006/relationships/hyperlink" Target="http://www.forestbioproducts.umaine.edu/Media/logo_fbri.jpg" TargetMode="External"/><Relationship Id="rId23" Type="http://schemas.openxmlformats.org/officeDocument/2006/relationships/image" Target="../media/image7.jpeg"/><Relationship Id="rId10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18" Type="http://schemas.openxmlformats.org/officeDocument/2006/relationships/hyperlink" Target="http://www.umaine.edu/default.htm" TargetMode="External"/><Relationship Id="rId19" Type="http://schemas.openxmlformats.org/officeDocument/2006/relationships/image" Target="../media/image5.jpeg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Acetic Acid Removal from Pretreated Wood Extract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5FB84C2-2545-48FB-8FD7-23C00B9DCD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dissolve/>
  </p:transition>
  <p:timing>
    <p:tnLst>
      <p:par>
        <p:cTn id="1" dur="indefinite" restart="never" nodeType="tmRoot"/>
      </p:par>
    </p:tnLst>
  </p:timing>
  <p:hf hdr="0" ftr="0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422004133921_DOEseal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29600" y="160338"/>
            <a:ext cx="7620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0" y="914400"/>
            <a:ext cx="5562600" cy="76200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ko-KR" altLang="en-US">
              <a:solidFill>
                <a:srgbClr val="FFFFFF"/>
              </a:solidFill>
              <a:ea typeface="굴림" pitchFamily="50" charset="-127"/>
              <a:cs typeface="Arial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228599" y="455612"/>
            <a:ext cx="7620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7163" y="79375"/>
            <a:ext cx="822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12" descr="Copy of Biomass blueline for print-no layers copy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616825" y="6408738"/>
            <a:ext cx="1527175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898989"/>
                </a:solidFill>
                <a:ea typeface="굴림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898989"/>
                </a:solidFill>
                <a:ea typeface="굴림" pitchFamily="50" charset="-127"/>
              </a:defRPr>
            </a:lvl1pPr>
          </a:lstStyle>
          <a:p>
            <a:endParaRPr lang="ko-KR" alt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898989"/>
                </a:solidFill>
                <a:ea typeface="굴림" pitchFamily="50" charset="-127"/>
              </a:defRPr>
            </a:lvl1pPr>
          </a:lstStyle>
          <a:p>
            <a:fld id="{611CFC59-69CD-4EB1-8E33-F269E7983999}" type="slidenum">
              <a:rPr lang="ko-KR" altLang="en-US"/>
              <a:pPr/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38361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914400"/>
            <a:ext cx="7086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Title style</a:t>
            </a:r>
            <a:br>
              <a:rPr lang="en-US" altLang="en-US" smtClean="0"/>
            </a:br>
            <a:endParaRPr lang="en-US" altLang="en-US" smtClean="0"/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61988" y="1981200"/>
            <a:ext cx="7772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pic>
        <p:nvPicPr>
          <p:cNvPr id="4101" name="Picture 2" descr="The University of Maine">
            <a:hlinkClick r:id="rId18"/>
          </p:cNvPr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0"/>
            <a:ext cx="22860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4" descr="Engineering Logo">
            <a:hlinkClick r:id="rId20"/>
          </p:cNvPr>
          <p:cNvPicPr>
            <a:picLocks noChangeAspect="1" noChangeArrowheads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8374063" y="6254750"/>
            <a:ext cx="769937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14" descr="FBRI Logo">
            <a:hlinkClick r:id="rId22"/>
          </p:cNvPr>
          <p:cNvPicPr>
            <a:picLocks noChangeAspect="1" noChangeArrowheads="1"/>
          </p:cNvPicPr>
          <p:nvPr userDrawn="1"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677025" y="0"/>
            <a:ext cx="24669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2811780" y="6469380"/>
            <a:ext cx="3945711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 smtClean="0">
                <a:solidFill>
                  <a:srgbClr val="CCFFCC"/>
                </a:solidFill>
              </a:rPr>
              <a:t>Van Walsum Research U. Maine 2012</a:t>
            </a:r>
          </a:p>
          <a:p>
            <a:pPr>
              <a:defRPr/>
            </a:pPr>
            <a:endParaRPr lang="en-US" sz="1400" dirty="0">
              <a:solidFill>
                <a:srgbClr val="CC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70942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Ú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7" Type="http://schemas.openxmlformats.org/officeDocument/2006/relationships/image" Target="../media/image12.jpeg"/><Relationship Id="rId8" Type="http://schemas.openxmlformats.org/officeDocument/2006/relationships/image" Target="../media/image13.jpeg"/><Relationship Id="rId9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image" Target="../media/image17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4" Type="http://schemas.openxmlformats.org/officeDocument/2006/relationships/image" Target="../media/image21.gif"/><Relationship Id="rId5" Type="http://schemas.openxmlformats.org/officeDocument/2006/relationships/image" Target="../media/image22.jpe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4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6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7.gi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chart" Target="../charts/char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chart" Target="../charts/char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chart" Target="../charts/char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chart" Target="../charts/char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Relationship Id="rId3" Type="http://schemas.openxmlformats.org/officeDocument/2006/relationships/chart" Target="../charts/char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Relationship Id="rId3" Type="http://schemas.openxmlformats.org/officeDocument/2006/relationships/chart" Target="../charts/char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chart" Target="../charts/char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381000" y="1194179"/>
            <a:ext cx="7467600" cy="1676400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Acetic Acid Removal from Pretreated Wood Extract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2831" y="5451582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Dr. Aymn Abdulrahman </a:t>
            </a:r>
          </a:p>
          <a:p>
            <a:pPr algn="ctr"/>
            <a:r>
              <a:rPr lang="en-US" sz="2800" dirty="0" smtClean="0"/>
              <a:t>Monday, September 12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, 2016</a:t>
            </a:r>
            <a:endParaRPr lang="en-US" sz="2800" dirty="0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504947" y="90100"/>
            <a:ext cx="613411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University of Jeddah, Department of Chemical Engineering, Jeddah, Saudi</a:t>
            </a:r>
            <a:r>
              <a:rPr kumimoji="0" lang="en-US" sz="12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Arabia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8" name="Picture 37" descr="6O09Z0CARV4NQPCAYNBP3ACA9RYY3ACA3IFONKCAX6VKYMCAI180JUCADVAYEXCA54KE34CAML3G1LCAKPXC3UCA6WFP7HCAO0QCNMCAH25POACA90YC0RCA8QUBR4CADOAOMCCA8M0PXNCA0I6K7ZCAXQ84J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2743200"/>
            <a:ext cx="1362075" cy="2514600"/>
          </a:xfrm>
          <a:prstGeom prst="rect">
            <a:avLst/>
          </a:prstGeom>
        </p:spPr>
      </p:pic>
      <p:pic>
        <p:nvPicPr>
          <p:cNvPr id="39" name="Picture 38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6200" y="2743200"/>
            <a:ext cx="1047750" cy="2514600"/>
          </a:xfrm>
          <a:prstGeom prst="rect">
            <a:avLst/>
          </a:prstGeom>
        </p:spPr>
      </p:pic>
      <p:pic>
        <p:nvPicPr>
          <p:cNvPr id="40" name="Picture 39" descr="MaritimeForest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43000" y="2743200"/>
            <a:ext cx="1428750" cy="2514600"/>
          </a:xfrm>
          <a:prstGeom prst="rect">
            <a:avLst/>
          </a:prstGeom>
        </p:spPr>
      </p:pic>
      <p:pic>
        <p:nvPicPr>
          <p:cNvPr id="42" name="Picture 41" descr="AAPGM2CA5EK068CA5MEFMGCAEFNMVACAPUAHR9CAZH3TQ5CAE4RA49CAMJ82NPCAW14B7PCAXJSU2CCAUHKHYZCAPJRFDWCAS3CMHHCAISD1A0CAAXX4A6CAH5VLXUCAV8XY9UCAO108CRCA5FYKE7CADGQ96Z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76800" y="2743200"/>
            <a:ext cx="1143000" cy="2514600"/>
          </a:xfrm>
          <a:prstGeom prst="rect">
            <a:avLst/>
          </a:prstGeom>
        </p:spPr>
      </p:pic>
      <p:pic>
        <p:nvPicPr>
          <p:cNvPr id="43" name="Picture 42" descr="GFQ1NECA9JKSR0CAIYWTHHCA6OX19ZCAGUNHMRCASGFC23CADURRF6CAN5CBSLCAMDLHDNCAOIGPH3CA3JP4M9CAB2VBH6CAK7CLH6CA1CTJWNCA3ZTA5ACAB9QOVVCAEAIMLLCAA9F2O8CAINYLUQCABL3AHZ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9800" y="2743200"/>
            <a:ext cx="1295400" cy="2514600"/>
          </a:xfrm>
          <a:prstGeom prst="rect">
            <a:avLst/>
          </a:prstGeom>
        </p:spPr>
      </p:pic>
      <p:pic>
        <p:nvPicPr>
          <p:cNvPr id="45" name="Picture 44" descr="V1VZUPCAPP2ROGCAM42ZI3CAX8KS7LCAKYOW5RCAW7ZIZ3CAJ9A3DSCAYJST1HCA1B0ZEGCAXNSE4QCASWHACFCADHZWIHCARR7VUNCA4ST5D5CA3TDL9RCAOUJ2H6CAREA0VSCAVCLE4DCAP4JJEFCAHKYCDP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1000" y="863205"/>
            <a:ext cx="914400" cy="754380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712" y="867344"/>
            <a:ext cx="1028700" cy="1116330"/>
          </a:xfrm>
          <a:prstGeom prst="rect">
            <a:avLst/>
          </a:prstGeom>
        </p:spPr>
      </p:pic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4" y="293372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University of Maine, Department of Chemical and Biological Engineering, Orono, Maine 04469 USA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Introduction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Motivation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Objectives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Material and Method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Procedure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Results and Conclusion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Future Work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Acknowledgment</a:t>
            </a:r>
            <a:endParaRPr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4"/>
          </p:nvPr>
        </p:nvSpPr>
        <p:spPr>
          <a:xfrm>
            <a:off x="398585" y="6102939"/>
            <a:ext cx="4267200" cy="365125"/>
          </a:xfrm>
        </p:spPr>
        <p:txBody>
          <a:bodyPr/>
          <a:lstStyle/>
          <a:p>
            <a:r>
              <a:rPr lang="en-US" dirty="0" smtClean="0"/>
              <a:t>Acetic Acid Removal from Pretreated Wood Extract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381000" y="762000"/>
            <a:ext cx="7467600" cy="939421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Outline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1000"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8"/>
          <p:cNvGrpSpPr/>
          <p:nvPr/>
        </p:nvGrpSpPr>
        <p:grpSpPr>
          <a:xfrm>
            <a:off x="857756" y="931383"/>
            <a:ext cx="8286244" cy="4303713"/>
            <a:chOff x="-489628" y="836319"/>
            <a:chExt cx="8286244" cy="4303713"/>
          </a:xfrm>
        </p:grpSpPr>
        <p:sp>
          <p:nvSpPr>
            <p:cNvPr id="34818" name="Rectangle 5"/>
            <p:cNvSpPr>
              <a:spLocks noChangeArrowheads="1"/>
            </p:cNvSpPr>
            <p:nvPr/>
          </p:nvSpPr>
          <p:spPr bwMode="auto">
            <a:xfrm>
              <a:off x="-489628" y="836319"/>
              <a:ext cx="8286244" cy="4303713"/>
            </a:xfrm>
            <a:prstGeom prst="rect">
              <a:avLst/>
            </a:prstGeom>
            <a:solidFill>
              <a:srgbClr val="00498B">
                <a:alpha val="6901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solidFill>
                  <a:srgbClr val="000000"/>
                </a:solidFill>
                <a:ea typeface="굴림" pitchFamily="50" charset="-127"/>
              </a:endParaRPr>
            </a:p>
          </p:txBody>
        </p:sp>
        <p:sp>
          <p:nvSpPr>
            <p:cNvPr id="34819" name="Rectangle 2"/>
            <p:cNvSpPr>
              <a:spLocks noChangeArrowheads="1"/>
            </p:cNvSpPr>
            <p:nvPr/>
          </p:nvSpPr>
          <p:spPr bwMode="auto">
            <a:xfrm>
              <a:off x="-303512" y="1886136"/>
              <a:ext cx="8100128" cy="32316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ko-KR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Demi Cond" pitchFamily="34" charset="0"/>
                  <a:ea typeface="굴림" pitchFamily="50" charset="-127"/>
                </a:rPr>
                <a:t>Maine is a Forest state </a:t>
              </a:r>
              <a:r>
                <a:rPr lang="en-US" altLang="ko-KR" sz="2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Demi Cond" pitchFamily="34" charset="0"/>
                  <a:ea typeface="굴림" pitchFamily="50" charset="-127"/>
                </a:rPr>
                <a:t>( covers 90 % of the state</a:t>
              </a:r>
              <a:r>
                <a:rPr lang="en-US" altLang="ko-KR" sz="24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Demi Cond" pitchFamily="34" charset="0"/>
                  <a:ea typeface="굴림" pitchFamily="50" charset="-127"/>
                </a:rPr>
                <a:t>)</a:t>
              </a:r>
              <a:endParaRPr lang="en-US" altLang="ko-KR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  <a:ea typeface="굴림" pitchFamily="50" charset="-127"/>
              </a:endParaRPr>
            </a:p>
            <a:p>
              <a:endParaRPr lang="en-US" altLang="ko-KR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  <a:ea typeface="굴림" pitchFamily="50" charset="-127"/>
              </a:endParaRPr>
            </a:p>
            <a:p>
              <a:r>
                <a:rPr lang="en-US" altLang="ko-KR" sz="24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Demi Cond" pitchFamily="34" charset="0"/>
                  <a:ea typeface="굴림" pitchFamily="50" charset="-127"/>
                </a:rPr>
                <a:t>S</a:t>
              </a:r>
              <a:r>
                <a:rPr lang="en-US" altLang="ko-KR" sz="20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Demi Cond" pitchFamily="34" charset="0"/>
                  <a:ea typeface="굴림" pitchFamily="50" charset="-127"/>
                </a:rPr>
                <a:t>TRATEGIC</a:t>
              </a:r>
              <a:r>
                <a:rPr lang="en-US" altLang="ko-KR" sz="24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Demi Cond" pitchFamily="34" charset="0"/>
                  <a:ea typeface="굴림" pitchFamily="50" charset="-127"/>
                </a:rPr>
                <a:t> </a:t>
              </a:r>
              <a:r>
                <a:rPr lang="en-US" altLang="ko-KR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Demi Cond" pitchFamily="34" charset="0"/>
                  <a:ea typeface="굴림" pitchFamily="50" charset="-127"/>
                </a:rPr>
                <a:t>G</a:t>
              </a:r>
              <a:r>
                <a:rPr lang="en-US" altLang="ko-KR" sz="20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Demi Cond" pitchFamily="34" charset="0"/>
                  <a:ea typeface="굴림" pitchFamily="50" charset="-127"/>
                </a:rPr>
                <a:t>OAL</a:t>
              </a:r>
              <a:r>
                <a:rPr lang="en-US" altLang="ko-KR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Demi Cond" pitchFamily="34" charset="0"/>
                  <a:ea typeface="굴림" pitchFamily="50" charset="-127"/>
                </a:rPr>
                <a:t> </a:t>
              </a:r>
              <a:r>
                <a:rPr lang="en-US" altLang="ko-KR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itchFamily="34" charset="0"/>
                  <a:ea typeface="굴림" pitchFamily="50" charset="-127"/>
                </a:rPr>
                <a:t>: </a:t>
              </a:r>
              <a:r>
                <a:rPr lang="en-US" altLang="ko-KR" sz="2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Demi Cond" pitchFamily="34" charset="0"/>
                  <a:ea typeface="굴림" pitchFamily="50" charset="-127"/>
                </a:rPr>
                <a:t>Evolve existing pulp mills into </a:t>
              </a:r>
              <a:r>
                <a:rPr lang="en-US" altLang="ko-KR" sz="24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Demi Cond" pitchFamily="34" charset="0"/>
                  <a:ea typeface="굴림" pitchFamily="50" charset="-127"/>
                </a:rPr>
                <a:t>forest biorefineries.  </a:t>
              </a:r>
            </a:p>
            <a:p>
              <a:pPr lvl="1" algn="just">
                <a:buFont typeface="Wingdings" pitchFamily="2" charset="2"/>
                <a:buChar char="§"/>
              </a:pPr>
              <a:r>
                <a:rPr lang="en-US" altLang="ko-KR" sz="36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Demi Cond" pitchFamily="34" charset="0"/>
                  <a:ea typeface="굴림" pitchFamily="50" charset="-127"/>
                </a:rPr>
                <a:t> Pulp, paper, and wood products</a:t>
              </a:r>
            </a:p>
            <a:p>
              <a:pPr lvl="1" algn="just">
                <a:buFont typeface="Wingdings" pitchFamily="2" charset="2"/>
                <a:buChar char="§"/>
              </a:pPr>
              <a:r>
                <a:rPr lang="en-US" altLang="ko-KR" sz="36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Demi Cond" pitchFamily="34" charset="0"/>
                  <a:ea typeface="굴림" pitchFamily="50" charset="-127"/>
                </a:rPr>
                <a:t> Renewable energy</a:t>
              </a:r>
            </a:p>
            <a:p>
              <a:pPr lvl="1" algn="just">
                <a:buFont typeface="Wingdings" pitchFamily="2" charset="2"/>
                <a:buChar char="§"/>
              </a:pPr>
              <a:r>
                <a:rPr lang="en-US" altLang="ko-KR" sz="3600" dirty="0" smtClean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Demi Cond" pitchFamily="34" charset="0"/>
                  <a:ea typeface="굴림" pitchFamily="50" charset="-127"/>
                </a:rPr>
                <a:t> Chemical products</a:t>
              </a:r>
            </a:p>
          </p:txBody>
        </p:sp>
        <p:sp>
          <p:nvSpPr>
            <p:cNvPr id="34820" name="Rectangle 2"/>
            <p:cNvSpPr>
              <a:spLocks noChangeArrowheads="1"/>
            </p:cNvSpPr>
            <p:nvPr/>
          </p:nvSpPr>
          <p:spPr bwMode="auto">
            <a:xfrm>
              <a:off x="-204384" y="895536"/>
              <a:ext cx="7722384" cy="769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ko-KR" sz="44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itchFamily="34" charset="0"/>
                  <a:ea typeface="굴림" pitchFamily="50" charset="-127"/>
                </a:rPr>
                <a:t>INTEGRATED  FOREST  BIOREFINERY</a:t>
              </a:r>
              <a:endParaRPr lang="en-US" altLang="ko-KR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 Cond" pitchFamily="34" charset="0"/>
                <a:ea typeface="굴림" pitchFamily="50" charset="-127"/>
              </a:endParaRPr>
            </a:p>
          </p:txBody>
        </p:sp>
      </p:grpSp>
      <p:pic>
        <p:nvPicPr>
          <p:cNvPr id="6" name="Picture 5" descr="UMAINE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84680" y="6117372"/>
            <a:ext cx="2059320" cy="71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37561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Deriving optimal value from wood components</a:t>
            </a:r>
            <a:endParaRPr lang="en-US" dirty="0"/>
          </a:p>
        </p:txBody>
      </p:sp>
      <p:pic>
        <p:nvPicPr>
          <p:cNvPr id="493570" name="Picture 2" descr="http://learn.forestbioenergy.net/learning-modules/module-6/unit-1/illust_basics_cellulos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7441" y="2807594"/>
            <a:ext cx="2822063" cy="2833352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 bwMode="auto">
          <a:xfrm>
            <a:off x="4687910" y="4468969"/>
            <a:ext cx="1133341" cy="785611"/>
          </a:xfrm>
          <a:prstGeom prst="straightConnector1">
            <a:avLst/>
          </a:prstGeom>
          <a:solidFill>
            <a:srgbClr val="FFFFFF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5788880" y="5280337"/>
            <a:ext cx="30460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Cellulose: strong fibers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>
            <a:off x="1596981" y="3734873"/>
            <a:ext cx="1674253" cy="1004552"/>
          </a:xfrm>
          <a:prstGeom prst="straightConnector1">
            <a:avLst/>
          </a:prstGeom>
          <a:solidFill>
            <a:srgbClr val="FFFFFF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-76145" y="4763035"/>
            <a:ext cx="256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Lignin: highest energy density</a:t>
            </a:r>
            <a:endParaRPr lang="en-US" sz="2000" dirty="0">
              <a:solidFill>
                <a:srgbClr val="FFFF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 flipV="1">
            <a:off x="4803820" y="2794715"/>
            <a:ext cx="1712890" cy="605308"/>
          </a:xfrm>
          <a:prstGeom prst="straightConnector1">
            <a:avLst/>
          </a:prstGeom>
          <a:solidFill>
            <a:srgbClr val="FFFFFF"/>
          </a:solidFill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6477000" y="2362200"/>
            <a:ext cx="2667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FF00"/>
                </a:solidFill>
              </a:rPr>
              <a:t>Hemicellulose: 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low strength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low energy density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Most soluble</a:t>
            </a:r>
          </a:p>
          <a:p>
            <a:r>
              <a:rPr lang="en-US" sz="2000" dirty="0" smtClean="0">
                <a:solidFill>
                  <a:srgbClr val="FFFF00"/>
                </a:solidFill>
              </a:rPr>
              <a:t>Fermentation  feedstock?</a:t>
            </a:r>
          </a:p>
        </p:txBody>
      </p:sp>
    </p:spTree>
    <p:extLst>
      <p:ext uri="{BB962C8B-B14F-4D97-AF65-F5344CB8AC3E}">
        <p14:creationId xmlns:p14="http://schemas.microsoft.com/office/powerpoint/2010/main" val="188149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8"/>
          <p:cNvSpPr txBox="1">
            <a:spLocks noChangeArrowheads="1"/>
          </p:cNvSpPr>
          <p:nvPr/>
        </p:nvSpPr>
        <p:spPr bwMode="auto">
          <a:xfrm>
            <a:off x="0" y="6427113"/>
            <a:ext cx="6324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100" dirty="0">
                <a:solidFill>
                  <a:srgbClr val="000000"/>
                </a:solidFill>
                <a:latin typeface="Franklin Gothic Demi Cond" pitchFamily="34" charset="0"/>
                <a:ea typeface="MS PGothic" pitchFamily="34" charset="-128"/>
              </a:rPr>
              <a:t>Van Heiningen Process: From Lab to Mill Floor – </a:t>
            </a:r>
            <a:r>
              <a:rPr lang="en-US" sz="1100" dirty="0" smtClean="0">
                <a:solidFill>
                  <a:srgbClr val="000000"/>
                </a:solidFill>
                <a:latin typeface="Franklin Gothic Demi Cond" pitchFamily="34" charset="0"/>
                <a:ea typeface="MS PGothic" pitchFamily="34" charset="-128"/>
              </a:rPr>
              <a:t>Success </a:t>
            </a:r>
            <a:r>
              <a:rPr lang="en-US" sz="1100" dirty="0">
                <a:solidFill>
                  <a:srgbClr val="000000"/>
                </a:solidFill>
                <a:latin typeface="Franklin Gothic Demi Cond" pitchFamily="34" charset="0"/>
                <a:ea typeface="MS PGothic" pitchFamily="34" charset="-128"/>
              </a:rPr>
              <a:t>of DOE FC36-04GO14306 (2004-08)</a:t>
            </a:r>
          </a:p>
          <a:p>
            <a:pPr algn="ctr" eaLnBrk="0" hangingPunct="0"/>
            <a:r>
              <a:rPr lang="en-US" sz="1100" dirty="0">
                <a:solidFill>
                  <a:srgbClr val="000000"/>
                </a:solidFill>
                <a:latin typeface="Franklin Gothic Demi Cond" pitchFamily="34" charset="0"/>
                <a:ea typeface="MS PGothic" pitchFamily="34" charset="-128"/>
              </a:rPr>
              <a:t>Forest Products Industry of the Future </a:t>
            </a:r>
            <a:r>
              <a:rPr lang="en-US" sz="1100" dirty="0" smtClean="0">
                <a:solidFill>
                  <a:srgbClr val="000000"/>
                </a:solidFill>
                <a:latin typeface="Franklin Gothic Demi Cond" pitchFamily="34" charset="0"/>
                <a:ea typeface="MS PGothic" pitchFamily="34" charset="-128"/>
              </a:rPr>
              <a:t>,Drew </a:t>
            </a:r>
            <a:r>
              <a:rPr lang="en-US" sz="1100" dirty="0">
                <a:solidFill>
                  <a:srgbClr val="000000"/>
                </a:solidFill>
                <a:latin typeface="Franklin Gothic Demi Cond" pitchFamily="34" charset="0"/>
                <a:ea typeface="MS PGothic" pitchFamily="34" charset="-128"/>
              </a:rPr>
              <a:t>Ronneberg, DOE Headquarters</a:t>
            </a:r>
          </a:p>
        </p:txBody>
      </p:sp>
    </p:spTree>
    <p:extLst>
      <p:ext uri="{BB962C8B-B14F-4D97-AF65-F5344CB8AC3E}">
        <p14:creationId xmlns:p14="http://schemas.microsoft.com/office/powerpoint/2010/main" val="66267169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/>
          <p:cNvSpPr/>
          <p:nvPr/>
        </p:nvSpPr>
        <p:spPr>
          <a:xfrm>
            <a:off x="4343400" y="1219200"/>
            <a:ext cx="1600200" cy="9144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1" name="Title 40"/>
          <p:cNvSpPr txBox="1">
            <a:spLocks noGrp="1"/>
          </p:cNvSpPr>
          <p:nvPr>
            <p:ph type="title"/>
          </p:nvPr>
        </p:nvSpPr>
        <p:spPr>
          <a:xfrm>
            <a:off x="1676400" y="381000"/>
            <a:ext cx="46314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Overall Pulp and Biorefinery</a:t>
            </a:r>
            <a:endParaRPr lang="en-US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600200" y="1066800"/>
            <a:ext cx="914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Wood Chips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0" y="1752600"/>
            <a:ext cx="1086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Hot Water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1371600" y="1981200"/>
            <a:ext cx="1676400" cy="838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Extractor</a:t>
            </a:r>
            <a:endParaRPr lang="en-US" b="1" dirty="0">
              <a:solidFill>
                <a:srgbClr val="002060"/>
              </a:solidFill>
            </a:endParaRPr>
          </a:p>
        </p:txBody>
      </p:sp>
      <p:cxnSp>
        <p:nvCxnSpPr>
          <p:cNvPr id="72" name="Straight Arrow Connector 71"/>
          <p:cNvCxnSpPr>
            <a:stCxn id="40" idx="2"/>
          </p:cNvCxnSpPr>
          <p:nvPr/>
        </p:nvCxnSpPr>
        <p:spPr>
          <a:xfrm rot="5400000">
            <a:off x="1866900" y="1790700"/>
            <a:ext cx="3810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rot="5400000">
            <a:off x="457994" y="2209006"/>
            <a:ext cx="15240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533400" y="2286000"/>
            <a:ext cx="8382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>
            <a:off x="5943600" y="1676400"/>
            <a:ext cx="685800" cy="149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419600" y="1219200"/>
            <a:ext cx="13716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Kraft pulping process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819400" y="1219200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Green Liquor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124200" y="2133600"/>
            <a:ext cx="1187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Wood chips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629400" y="1447800"/>
            <a:ext cx="1570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Pulp and paper</a:t>
            </a:r>
            <a:endParaRPr lang="en-US" dirty="0">
              <a:solidFill>
                <a:srgbClr val="FFC000"/>
              </a:solidFill>
            </a:endParaRPr>
          </a:p>
        </p:txBody>
      </p:sp>
      <p:cxnSp>
        <p:nvCxnSpPr>
          <p:cNvPr id="82" name="Straight Connector 81"/>
          <p:cNvCxnSpPr/>
          <p:nvPr/>
        </p:nvCxnSpPr>
        <p:spPr>
          <a:xfrm>
            <a:off x="3048000" y="2438400"/>
            <a:ext cx="1828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 rot="5400000" flipH="1" flipV="1">
            <a:off x="4724400" y="2286000"/>
            <a:ext cx="305594" cy="79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rot="10800000">
            <a:off x="2819400" y="1600200"/>
            <a:ext cx="152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 rot="5400000">
            <a:off x="2629694" y="1789906"/>
            <a:ext cx="380206" cy="79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/>
          <p:cNvGrpSpPr/>
          <p:nvPr/>
        </p:nvGrpSpPr>
        <p:grpSpPr>
          <a:xfrm>
            <a:off x="0" y="2819400"/>
            <a:ext cx="6477000" cy="3733800"/>
            <a:chOff x="0" y="2819400"/>
            <a:chExt cx="6477000" cy="3733800"/>
          </a:xfrm>
        </p:grpSpPr>
        <p:sp>
          <p:nvSpPr>
            <p:cNvPr id="46" name="Rectangle 45"/>
            <p:cNvSpPr/>
            <p:nvPr/>
          </p:nvSpPr>
          <p:spPr>
            <a:xfrm>
              <a:off x="1600200" y="4876800"/>
              <a:ext cx="1143000" cy="5334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Lignin Removal</a:t>
              </a:r>
              <a:endParaRPr lang="en-US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733800" y="4648199"/>
              <a:ext cx="1066800" cy="5334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 smtClean="0">
                  <a:solidFill>
                    <a:srgbClr val="002060"/>
                  </a:solidFill>
                </a:rPr>
                <a:t>HAc</a:t>
              </a:r>
              <a:r>
                <a:rPr lang="en-US" sz="1400" b="1" dirty="0" smtClean="0">
                  <a:solidFill>
                    <a:srgbClr val="002060"/>
                  </a:solidFill>
                </a:rPr>
                <a:t> Removal</a:t>
              </a:r>
              <a:endParaRPr lang="en-US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5562600" y="6019800"/>
              <a:ext cx="914400" cy="5334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Ethanol</a:t>
              </a:r>
              <a:endParaRPr lang="en-US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657600" y="6019800"/>
              <a:ext cx="1371600" cy="5334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Fermentation</a:t>
              </a:r>
              <a:endParaRPr lang="en-US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429000" y="3124200"/>
              <a:ext cx="914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C000"/>
                  </a:solidFill>
                </a:rPr>
                <a:t>water</a:t>
              </a:r>
              <a:endParaRPr lang="en-US" sz="1600" dirty="0">
                <a:solidFill>
                  <a:srgbClr val="FFC000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1447800" y="3886200"/>
              <a:ext cx="1371600" cy="5334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Acid Hydrolysis</a:t>
              </a:r>
              <a:endParaRPr lang="en-US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0" y="3657600"/>
              <a:ext cx="1219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FFC000"/>
                  </a:solidFill>
                </a:rPr>
                <a:t>Sulfuric Acid</a:t>
              </a:r>
              <a:endParaRPr lang="en-US" sz="1600" dirty="0">
                <a:solidFill>
                  <a:srgbClr val="FFC000"/>
                </a:solidFill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1371600" y="3048000"/>
              <a:ext cx="1447800" cy="5334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rgbClr val="002060"/>
                  </a:solidFill>
                </a:rPr>
                <a:t>Sugar Concentration</a:t>
              </a:r>
              <a:endParaRPr lang="en-US" sz="14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 rot="5400000">
              <a:off x="1943894" y="2932906"/>
              <a:ext cx="228600" cy="158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 rot="5400000">
              <a:off x="1943894" y="4610100"/>
              <a:ext cx="380206" cy="794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>
              <a:off x="2743200" y="4953000"/>
              <a:ext cx="914400" cy="158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>
              <a:off x="5029200" y="6248400"/>
              <a:ext cx="457200" cy="158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/>
            <p:cNvCxnSpPr>
              <a:stCxn id="52" idx="2"/>
            </p:cNvCxnSpPr>
            <p:nvPr/>
          </p:nvCxnSpPr>
          <p:spPr>
            <a:xfrm rot="16200000" flipH="1">
              <a:off x="3886200" y="5562599"/>
              <a:ext cx="762003" cy="2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endCxn id="61" idx="1"/>
            </p:cNvCxnSpPr>
            <p:nvPr/>
          </p:nvCxnSpPr>
          <p:spPr>
            <a:xfrm>
              <a:off x="2819400" y="3276600"/>
              <a:ext cx="609600" cy="16877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95300" y="4076700"/>
              <a:ext cx="228600" cy="158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609600" y="4191000"/>
              <a:ext cx="838200" cy="158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/>
            <p:cNvCxnSpPr/>
            <p:nvPr/>
          </p:nvCxnSpPr>
          <p:spPr>
            <a:xfrm rot="5400000">
              <a:off x="1905794" y="3733006"/>
              <a:ext cx="304800" cy="1588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3733800" y="1981200"/>
            <a:ext cx="4724400" cy="3428999"/>
            <a:chOff x="3733800" y="1981200"/>
            <a:chExt cx="4724400" cy="3428999"/>
          </a:xfrm>
        </p:grpSpPr>
        <p:cxnSp>
          <p:nvCxnSpPr>
            <p:cNvPr id="81" name="Straight Connector 80"/>
            <p:cNvCxnSpPr/>
            <p:nvPr/>
          </p:nvCxnSpPr>
          <p:spPr>
            <a:xfrm>
              <a:off x="4800600" y="4953000"/>
              <a:ext cx="45720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/>
            <p:cNvGrpSpPr/>
            <p:nvPr/>
          </p:nvGrpSpPr>
          <p:grpSpPr>
            <a:xfrm>
              <a:off x="3733800" y="1981200"/>
              <a:ext cx="4724400" cy="3428999"/>
              <a:chOff x="3733800" y="1981200"/>
              <a:chExt cx="4724400" cy="3428999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5562600" y="4343400"/>
                <a:ext cx="7929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FFC000"/>
                    </a:solidFill>
                  </a:rPr>
                  <a:t>Solvent</a:t>
                </a:r>
                <a:endParaRPr lang="en-US" sz="16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648200" y="3200400"/>
                <a:ext cx="14478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rgbClr val="FFC000"/>
                    </a:solidFill>
                  </a:rPr>
                  <a:t>Solvent+ </a:t>
                </a:r>
                <a:r>
                  <a:rPr lang="en-US" sz="1600" dirty="0" err="1" smtClean="0">
                    <a:solidFill>
                      <a:srgbClr val="FFC000"/>
                    </a:solidFill>
                  </a:rPr>
                  <a:t>HAc</a:t>
                </a:r>
                <a:endParaRPr lang="en-US" sz="1600" dirty="0">
                  <a:solidFill>
                    <a:srgbClr val="FFC000"/>
                  </a:solidFill>
                </a:endParaRPr>
              </a:p>
            </p:txBody>
          </p:sp>
          <p:cxnSp>
            <p:nvCxnSpPr>
              <p:cNvPr id="57" name="Straight Arrow Connector 56"/>
              <p:cNvCxnSpPr/>
              <p:nvPr/>
            </p:nvCxnSpPr>
            <p:spPr>
              <a:xfrm rot="10800000">
                <a:off x="4267200" y="4343400"/>
                <a:ext cx="2362200" cy="1588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Arc 59"/>
              <p:cNvSpPr/>
              <p:nvPr/>
            </p:nvSpPr>
            <p:spPr>
              <a:xfrm>
                <a:off x="3733800" y="4495799"/>
                <a:ext cx="1066800" cy="914400"/>
              </a:xfrm>
              <a:prstGeom prst="arc">
                <a:avLst>
                  <a:gd name="adj1" fmla="val 16200000"/>
                  <a:gd name="adj2" fmla="val 16036388"/>
                </a:avLst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4" name="Straight Arrow Connector 83"/>
              <p:cNvCxnSpPr>
                <a:endCxn id="52" idx="0"/>
              </p:cNvCxnSpPr>
              <p:nvPr/>
            </p:nvCxnSpPr>
            <p:spPr>
              <a:xfrm rot="5400000">
                <a:off x="4114801" y="4495799"/>
                <a:ext cx="304799" cy="1588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Rounded Rectangle 38"/>
              <p:cNvSpPr/>
              <p:nvPr/>
            </p:nvSpPr>
            <p:spPr>
              <a:xfrm>
                <a:off x="6400800" y="2590800"/>
                <a:ext cx="457200" cy="1524000"/>
              </a:xfrm>
              <a:prstGeom prst="roundRec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 rot="16200000">
                <a:off x="5905632" y="3238368"/>
                <a:ext cx="1359668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2060"/>
                    </a:solidFill>
                  </a:rPr>
                  <a:t>Distillation</a:t>
                </a:r>
                <a:endParaRPr lang="en-US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7467600" y="1981200"/>
                <a:ext cx="990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>
                    <a:solidFill>
                      <a:srgbClr val="FFC000"/>
                    </a:solidFill>
                  </a:rPr>
                  <a:t>HAc</a:t>
                </a:r>
                <a:endParaRPr lang="en-US" dirty="0">
                  <a:solidFill>
                    <a:srgbClr val="FFC000"/>
                  </a:solidFill>
                </a:endParaRPr>
              </a:p>
            </p:txBody>
          </p:sp>
          <p:cxnSp>
            <p:nvCxnSpPr>
              <p:cNvPr id="86" name="Straight Arrow Connector 85"/>
              <p:cNvCxnSpPr/>
              <p:nvPr/>
            </p:nvCxnSpPr>
            <p:spPr>
              <a:xfrm rot="5400000" flipH="1" flipV="1">
                <a:off x="4572000" y="4267200"/>
                <a:ext cx="1371600" cy="1588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/>
              <p:cNvCxnSpPr/>
              <p:nvPr/>
            </p:nvCxnSpPr>
            <p:spPr>
              <a:xfrm>
                <a:off x="5943600" y="3352800"/>
                <a:ext cx="457200" cy="1588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/>
              <p:cNvCxnSpPr>
                <a:stCxn id="39" idx="2"/>
              </p:cNvCxnSpPr>
              <p:nvPr/>
            </p:nvCxnSpPr>
            <p:spPr>
              <a:xfrm rot="5400000">
                <a:off x="6514306" y="4229100"/>
                <a:ext cx="229394" cy="794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>
                <a:stCxn id="39" idx="0"/>
              </p:cNvCxnSpPr>
              <p:nvPr/>
            </p:nvCxnSpPr>
            <p:spPr>
              <a:xfrm rot="5400000" flipH="1" flipV="1">
                <a:off x="6438900" y="2400300"/>
                <a:ext cx="381000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Arrow Connector 125"/>
              <p:cNvCxnSpPr/>
              <p:nvPr/>
            </p:nvCxnSpPr>
            <p:spPr>
              <a:xfrm>
                <a:off x="6629400" y="2209800"/>
                <a:ext cx="838200" cy="1588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685800" y="2332037"/>
            <a:ext cx="8458200" cy="3078163"/>
          </a:xfrm>
        </p:spPr>
        <p:txBody>
          <a:bodyPr>
            <a:noAutofit/>
          </a:bodyPr>
          <a:lstStyle/>
          <a:p>
            <a:r>
              <a:rPr lang="en-US" sz="3200" i="1" dirty="0" smtClean="0"/>
              <a:t>Acetic acid is a valuable product</a:t>
            </a:r>
          </a:p>
          <a:p>
            <a:r>
              <a:rPr lang="en-US" sz="3200" i="1" dirty="0" smtClean="0"/>
              <a:t>Acetic acid can inhibit ethanol fermentation </a:t>
            </a:r>
          </a:p>
          <a:p>
            <a:r>
              <a:rPr lang="en-US" sz="3200" i="1" dirty="0" smtClean="0"/>
              <a:t>Acetic acid presents in extract:</a:t>
            </a:r>
          </a:p>
          <a:p>
            <a:pPr>
              <a:buNone/>
            </a:pPr>
            <a:r>
              <a:rPr lang="en-US" sz="3200" i="1" dirty="0" smtClean="0"/>
              <a:t>        GL extract : 8-9 g/L</a:t>
            </a:r>
          </a:p>
          <a:p>
            <a:pPr>
              <a:buNone/>
            </a:pPr>
            <a:r>
              <a:rPr lang="en-US" sz="3200" i="1" dirty="0" smtClean="0"/>
              <a:t>	    HW extract :1-3 g/L</a:t>
            </a:r>
          </a:p>
          <a:p>
            <a:pPr>
              <a:buNone/>
            </a:pPr>
            <a:endParaRPr lang="en-US" sz="3200" i="1" dirty="0" smtClean="0"/>
          </a:p>
          <a:p>
            <a:pPr>
              <a:buNone/>
            </a:pPr>
            <a:endParaRPr lang="en-US" sz="3200" i="1" dirty="0" smtClean="0"/>
          </a:p>
          <a:p>
            <a:endParaRPr lang="en-US" sz="3200" i="1" dirty="0" smtClean="0"/>
          </a:p>
          <a:p>
            <a:endParaRPr lang="en-US" sz="3200" dirty="0" smtClean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4"/>
          </p:nvPr>
        </p:nvSpPr>
        <p:spPr>
          <a:xfrm>
            <a:off x="479474" y="6181531"/>
            <a:ext cx="4191000" cy="365125"/>
          </a:xfrm>
        </p:spPr>
        <p:txBody>
          <a:bodyPr/>
          <a:lstStyle/>
          <a:p>
            <a:r>
              <a:rPr lang="en-US" dirty="0" smtClean="0"/>
              <a:t>Acetic Acid Removal from Pretreated Wood Extract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457200" y="83820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Motivation 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" name="Picture 12" descr="800px-Acetic_acid_flat_structure.png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5410200" y="4191000"/>
            <a:ext cx="2590800" cy="13198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638800" y="5562600"/>
            <a:ext cx="2137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Acetic acid structure</a:t>
            </a:r>
            <a:endParaRPr lang="en-US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 idx="4294967295"/>
          </p:nvPr>
        </p:nvSpPr>
        <p:spPr>
          <a:xfrm>
            <a:off x="381000" y="609600"/>
            <a:ext cx="6861175" cy="808038"/>
          </a:xfrm>
        </p:spPr>
        <p:txBody>
          <a:bodyPr>
            <a:noAutofit/>
          </a:bodyPr>
          <a:lstStyle/>
          <a:p>
            <a:pPr algn="ctr"/>
            <a:r>
              <a:rPr lang="en-US" sz="32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Lignocellulose Extraction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3" name="Picture 32" descr="bear-paw-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763000" y="5029200"/>
            <a:ext cx="381000" cy="346710"/>
          </a:xfrm>
          <a:prstGeom prst="rect">
            <a:avLst/>
          </a:prstGeom>
        </p:spPr>
      </p:pic>
      <p:pic>
        <p:nvPicPr>
          <p:cNvPr id="34" name="Picture 33" descr="bear-paw-L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05800" y="5410200"/>
            <a:ext cx="426218" cy="387858"/>
          </a:xfrm>
          <a:prstGeom prst="rect">
            <a:avLst/>
          </a:prstGeom>
        </p:spPr>
      </p:pic>
      <p:pic>
        <p:nvPicPr>
          <p:cNvPr id="35" name="Picture 34" descr="bear-paw-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10600" y="5943600"/>
            <a:ext cx="381000" cy="346710"/>
          </a:xfrm>
          <a:prstGeom prst="rect">
            <a:avLst/>
          </a:prstGeom>
        </p:spPr>
      </p:pic>
      <p:pic>
        <p:nvPicPr>
          <p:cNvPr id="1029" name="Picture 5" descr="C:\Documents and Settings\acer\Desktop\Aymn new\Aym\My project\pic\2008040310362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58770"/>
            <a:ext cx="5486400" cy="344450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09600" y="6435179"/>
            <a:ext cx="5410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1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USDA Agricultural Research Service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latin typeface="Arial" pitchFamily="34" charset="0"/>
                <a:cs typeface="Arial" pitchFamily="34" charset="0"/>
              </a:rPr>
              <a:t>http://www.biomassmagazine.com/article-print.jsp?article_id=1533</a:t>
            </a:r>
            <a:endParaRPr kumimoji="0" lang="en-US" sz="11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rgbClr val="FFC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Content Placeholder 54"/>
          <p:cNvSpPr txBox="1">
            <a:spLocks/>
          </p:cNvSpPr>
          <p:nvPr/>
        </p:nvSpPr>
        <p:spPr>
          <a:xfrm>
            <a:off x="5410200" y="1828800"/>
            <a:ext cx="4038600" cy="10668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7 acetyl groups per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every 10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xyloses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0177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572000"/>
            <a:ext cx="8947897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7" name="Straight Arrow Connector 26"/>
          <p:cNvCxnSpPr/>
          <p:nvPr/>
        </p:nvCxnSpPr>
        <p:spPr>
          <a:xfrm rot="16200000" flipV="1">
            <a:off x="6706394" y="3353594"/>
            <a:ext cx="1752600" cy="684212"/>
          </a:xfrm>
          <a:prstGeom prst="straightConnector1">
            <a:avLst/>
          </a:prstGeom>
          <a:ln w="4445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304800" y="6353620"/>
            <a:ext cx="4114800" cy="365125"/>
          </a:xfrm>
        </p:spPr>
        <p:txBody>
          <a:bodyPr/>
          <a:lstStyle/>
          <a:p>
            <a:r>
              <a:rPr lang="en-US" dirty="0" smtClean="0"/>
              <a:t>Acetic Acid Removal from Pretreated Wood Extract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 idx="4294967295"/>
          </p:nvPr>
        </p:nvSpPr>
        <p:spPr>
          <a:xfrm>
            <a:off x="304800" y="38100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Alkaline Hydrolysis 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2400" y="1447800"/>
            <a:ext cx="8686800" cy="378565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  <p:graphicFrame>
        <p:nvGraphicFramePr>
          <p:cNvPr id="44033" name="Object 1"/>
          <p:cNvGraphicFramePr>
            <a:graphicFrameLocks noChangeAspect="1"/>
          </p:cNvGraphicFramePr>
          <p:nvPr/>
        </p:nvGraphicFramePr>
        <p:xfrm>
          <a:off x="228600" y="2362201"/>
          <a:ext cx="8534400" cy="1295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64" name="ChemSketch" r:id="rId4" imgW="6224040" imgH="777240" progId="ACD.ChemSketch.20">
                  <p:embed/>
                </p:oleObj>
              </mc:Choice>
              <mc:Fallback>
                <p:oleObj name="ChemSketch" r:id="rId4" imgW="6224040" imgH="777240" progId="ACD.ChemSketch.20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362201"/>
                        <a:ext cx="8534400" cy="1295399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962400" y="2286000"/>
            <a:ext cx="533400" cy="38100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-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 rot="5400000">
            <a:off x="2134394" y="3428206"/>
            <a:ext cx="457200" cy="1588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>
            <a:off x="762000" y="3657600"/>
            <a:ext cx="1600200" cy="1588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 flipH="1" flipV="1">
            <a:off x="533400" y="3429000"/>
            <a:ext cx="457200" cy="1588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52400" y="1447800"/>
            <a:ext cx="2220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err="1" smtClean="0">
                <a:solidFill>
                  <a:schemeClr val="bg1"/>
                </a:solidFill>
              </a:rPr>
              <a:t>Saponification</a:t>
            </a:r>
            <a:endParaRPr lang="en-US" sz="2400" b="1" u="sng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590800" y="1905000"/>
            <a:ext cx="3470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Apply under alkaline condition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914400" y="2438400"/>
            <a:ext cx="91017" cy="342900"/>
          </a:xfrm>
          <a:custGeom>
            <a:avLst/>
            <a:gdLst>
              <a:gd name="connsiteX0" fmla="*/ 50800 w 103717"/>
              <a:gd name="connsiteY0" fmla="*/ 304800 h 304800"/>
              <a:gd name="connsiteX1" fmla="*/ 101600 w 103717"/>
              <a:gd name="connsiteY1" fmla="*/ 139700 h 304800"/>
              <a:gd name="connsiteX2" fmla="*/ 63500 w 103717"/>
              <a:gd name="connsiteY2" fmla="*/ 38100 h 304800"/>
              <a:gd name="connsiteX3" fmla="*/ 0 w 103717"/>
              <a:gd name="connsiteY3" fmla="*/ 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717" h="304800">
                <a:moveTo>
                  <a:pt x="50800" y="304800"/>
                </a:moveTo>
                <a:cubicBezTo>
                  <a:pt x="75141" y="244475"/>
                  <a:pt x="99483" y="184150"/>
                  <a:pt x="101600" y="139700"/>
                </a:cubicBezTo>
                <a:cubicBezTo>
                  <a:pt x="103717" y="95250"/>
                  <a:pt x="80433" y="61383"/>
                  <a:pt x="63500" y="38100"/>
                </a:cubicBezTo>
                <a:cubicBezTo>
                  <a:pt x="46567" y="14817"/>
                  <a:pt x="23283" y="7408"/>
                  <a:pt x="0" y="0"/>
                </a:cubicBezTo>
              </a:path>
            </a:pathLst>
          </a:cu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/>
          <p:cNvCxnSpPr/>
          <p:nvPr/>
        </p:nvCxnSpPr>
        <p:spPr>
          <a:xfrm rot="16200000" flipV="1">
            <a:off x="838200" y="2362200"/>
            <a:ext cx="76200" cy="76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Freeform 56"/>
          <p:cNvSpPr/>
          <p:nvPr/>
        </p:nvSpPr>
        <p:spPr>
          <a:xfrm>
            <a:off x="4178300" y="2514600"/>
            <a:ext cx="45719" cy="304800"/>
          </a:xfrm>
          <a:custGeom>
            <a:avLst/>
            <a:gdLst>
              <a:gd name="connsiteX0" fmla="*/ 190500 w 209550"/>
              <a:gd name="connsiteY0" fmla="*/ 0 h 292100"/>
              <a:gd name="connsiteX1" fmla="*/ 177800 w 209550"/>
              <a:gd name="connsiteY1" fmla="*/ 152400 h 292100"/>
              <a:gd name="connsiteX2" fmla="*/ 0 w 209550"/>
              <a:gd name="connsiteY2" fmla="*/ 292100 h 292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550" h="292100">
                <a:moveTo>
                  <a:pt x="190500" y="0"/>
                </a:moveTo>
                <a:cubicBezTo>
                  <a:pt x="200025" y="51858"/>
                  <a:pt x="209550" y="103717"/>
                  <a:pt x="177800" y="152400"/>
                </a:cubicBezTo>
                <a:cubicBezTo>
                  <a:pt x="146050" y="201083"/>
                  <a:pt x="73025" y="246591"/>
                  <a:pt x="0" y="292100"/>
                </a:cubicBezTo>
              </a:path>
            </a:pathLst>
          </a:cu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/>
          <p:cNvCxnSpPr/>
          <p:nvPr/>
        </p:nvCxnSpPr>
        <p:spPr>
          <a:xfrm rot="5400000">
            <a:off x="4114800" y="2819400"/>
            <a:ext cx="76200" cy="7620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3962400" y="2590800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 60"/>
          <p:cNvSpPr/>
          <p:nvPr/>
        </p:nvSpPr>
        <p:spPr>
          <a:xfrm>
            <a:off x="4216400" y="2946400"/>
            <a:ext cx="317500" cy="190500"/>
          </a:xfrm>
          <a:custGeom>
            <a:avLst/>
            <a:gdLst>
              <a:gd name="connsiteX0" fmla="*/ 0 w 317500"/>
              <a:gd name="connsiteY0" fmla="*/ 190500 h 190500"/>
              <a:gd name="connsiteX1" fmla="*/ 139700 w 317500"/>
              <a:gd name="connsiteY1" fmla="*/ 25400 h 190500"/>
              <a:gd name="connsiteX2" fmla="*/ 317500 w 317500"/>
              <a:gd name="connsiteY2" fmla="*/ 38100 h 190500"/>
              <a:gd name="connsiteX3" fmla="*/ 317500 w 317500"/>
              <a:gd name="connsiteY3" fmla="*/ 38100 h 19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500" h="190500">
                <a:moveTo>
                  <a:pt x="0" y="190500"/>
                </a:moveTo>
                <a:cubicBezTo>
                  <a:pt x="43391" y="120650"/>
                  <a:pt x="86783" y="50800"/>
                  <a:pt x="139700" y="25400"/>
                </a:cubicBezTo>
                <a:cubicBezTo>
                  <a:pt x="192617" y="0"/>
                  <a:pt x="317500" y="38100"/>
                  <a:pt x="317500" y="38100"/>
                </a:cubicBezTo>
                <a:lnTo>
                  <a:pt x="317500" y="38100"/>
                </a:lnTo>
              </a:path>
            </a:pathLst>
          </a:cu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Arrow Connector 62"/>
          <p:cNvCxnSpPr>
            <a:stCxn id="61" idx="2"/>
          </p:cNvCxnSpPr>
          <p:nvPr/>
        </p:nvCxnSpPr>
        <p:spPr>
          <a:xfrm flipV="1">
            <a:off x="4533900" y="2973388"/>
            <a:ext cx="190500" cy="11112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2057400" y="4343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304800" y="4800600"/>
            <a:ext cx="1913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Ref. (</a:t>
            </a:r>
            <a:r>
              <a:rPr lang="en-US" sz="1600" dirty="0" err="1" smtClean="0">
                <a:solidFill>
                  <a:schemeClr val="bg1"/>
                </a:solidFill>
              </a:rPr>
              <a:t>Sjostrom</a:t>
            </a:r>
            <a:r>
              <a:rPr lang="en-US" sz="1600" dirty="0" smtClean="0">
                <a:solidFill>
                  <a:schemeClr val="bg1"/>
                </a:solidFill>
              </a:rPr>
              <a:t>, 1993)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IMG_0072"/>
          <p:cNvPicPr>
            <a:picLocks noChangeAspect="1" noChangeArrowheads="1"/>
          </p:cNvPicPr>
          <p:nvPr/>
        </p:nvPicPr>
        <p:blipFill>
          <a:blip r:embed="rId3" cstate="print">
            <a:lum bright="-40000" contrast="-30000"/>
          </a:blip>
          <a:srcRect/>
          <a:stretch>
            <a:fillRect/>
          </a:stretch>
        </p:blipFill>
        <p:spPr bwMode="auto">
          <a:xfrm>
            <a:off x="0" y="0"/>
            <a:ext cx="8670144" cy="6590164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3886200" cy="365125"/>
          </a:xfrm>
        </p:spPr>
        <p:txBody>
          <a:bodyPr/>
          <a:lstStyle/>
          <a:p>
            <a:r>
              <a:rPr lang="en-US" dirty="0" smtClean="0"/>
              <a:t>Acetic Acid Removal from Pretreated Wood Extract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24" name="Title 23"/>
          <p:cNvSpPr>
            <a:spLocks noGrp="1"/>
          </p:cNvSpPr>
          <p:nvPr>
            <p:ph type="title" idx="4294967295"/>
          </p:nvPr>
        </p:nvSpPr>
        <p:spPr>
          <a:xfrm>
            <a:off x="0" y="762000"/>
            <a:ext cx="6861175" cy="808038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Hemicellulose Extract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81000" y="1295400"/>
            <a:ext cx="815340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u="sng" dirty="0" smtClean="0"/>
              <a:t> Extraction </a:t>
            </a:r>
            <a:r>
              <a:rPr lang="en-US" sz="3200" dirty="0" smtClean="0"/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Using a 60 L rotating digester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7 kg ( dry weight) of fresh chips (16mm</a:t>
            </a:r>
            <a:r>
              <a:rPr lang="en-US" sz="2800" dirty="0" smtClean="0">
                <a:solidFill>
                  <a:srgbClr val="FFFF00"/>
                </a:solidFill>
                <a:sym typeface="Symbol"/>
              </a:rPr>
              <a:t></a:t>
            </a:r>
            <a:r>
              <a:rPr lang="en-US" sz="2800" dirty="0" smtClean="0">
                <a:solidFill>
                  <a:srgbClr val="FFFF00"/>
                </a:solidFill>
              </a:rPr>
              <a:t> 22.6mm</a:t>
            </a:r>
            <a:r>
              <a:rPr lang="en-US" sz="2800" dirty="0" smtClean="0">
                <a:solidFill>
                  <a:srgbClr val="FFFF00"/>
                </a:solidFill>
                <a:sym typeface="Symbol"/>
              </a:rPr>
              <a:t> 3mm)</a:t>
            </a:r>
            <a:endParaRPr lang="en-US" sz="2800" dirty="0" smtClean="0">
              <a:solidFill>
                <a:srgbClr val="FFFF00"/>
              </a:solidFill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Mixing with green liquor (1.4 % of Na</a:t>
            </a:r>
            <a:r>
              <a:rPr lang="en-US" sz="2800" baseline="-25000" dirty="0" smtClean="0">
                <a:solidFill>
                  <a:srgbClr val="FFFF00"/>
                </a:solidFill>
              </a:rPr>
              <a:t>2</a:t>
            </a:r>
            <a:r>
              <a:rPr lang="en-US" sz="2800" dirty="0" smtClean="0">
                <a:solidFill>
                  <a:srgbClr val="FFFF00"/>
                </a:solidFill>
              </a:rPr>
              <a:t>O)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Ratio of Liquid : Wood chip=4:1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Rotating speed (2 rpm) at 160 </a:t>
            </a:r>
            <a:r>
              <a:rPr lang="en-US" sz="2800" baseline="30000" dirty="0" smtClean="0">
                <a:solidFill>
                  <a:srgbClr val="FFFF00"/>
                </a:solidFill>
              </a:rPr>
              <a:t>◦</a:t>
            </a:r>
            <a:r>
              <a:rPr lang="en-US" sz="2800" dirty="0" smtClean="0">
                <a:solidFill>
                  <a:srgbClr val="FFFF00"/>
                </a:solidFill>
              </a:rPr>
              <a:t>C for 110 minutes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Collecting the free-draining extract</a:t>
            </a:r>
          </a:p>
          <a:p>
            <a:pPr>
              <a:buFont typeface="Arial" pitchFamily="34" charset="0"/>
              <a:buChar char="•"/>
            </a:pPr>
            <a:endParaRPr lang="en-US" sz="3200" dirty="0" smtClean="0">
              <a:solidFill>
                <a:srgbClr val="00B0F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3200" u="sng" dirty="0" smtClean="0"/>
              <a:t> Secondary Hydrolysis of Extract</a:t>
            </a:r>
            <a:r>
              <a:rPr lang="en-US" sz="3200" dirty="0" smtClean="0"/>
              <a:t>: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FFFF00"/>
                </a:solidFill>
              </a:rPr>
              <a:t> with 4 % (w/v) H</a:t>
            </a:r>
            <a:r>
              <a:rPr lang="en-US" sz="2800" baseline="-25000" dirty="0" smtClean="0">
                <a:solidFill>
                  <a:srgbClr val="FFFF00"/>
                </a:solidFill>
              </a:rPr>
              <a:t>2</a:t>
            </a:r>
            <a:r>
              <a:rPr lang="en-US" sz="2800" dirty="0" smtClean="0">
                <a:solidFill>
                  <a:srgbClr val="FFFF00"/>
                </a:solidFill>
              </a:rPr>
              <a:t>SO</a:t>
            </a:r>
            <a:r>
              <a:rPr lang="en-US" sz="2800" baseline="-25000" dirty="0" smtClean="0">
                <a:solidFill>
                  <a:srgbClr val="FFFF00"/>
                </a:solidFill>
              </a:rPr>
              <a:t>4</a:t>
            </a:r>
            <a:r>
              <a:rPr lang="en-US" sz="2800" dirty="0" smtClean="0">
                <a:solidFill>
                  <a:srgbClr val="FFFF00"/>
                </a:solidFill>
              </a:rPr>
              <a:t> for 60 min at 121</a:t>
            </a:r>
            <a:r>
              <a:rPr lang="en-US" sz="2800" dirty="0" smtClean="0">
                <a:solidFill>
                  <a:srgbClr val="FFFF00"/>
                </a:solidFill>
                <a:sym typeface="Symbol"/>
              </a:rPr>
              <a:t></a:t>
            </a:r>
            <a:r>
              <a:rPr lang="en-US" sz="2800" dirty="0" smtClean="0">
                <a:solidFill>
                  <a:srgbClr val="FFFF00"/>
                </a:solidFill>
              </a:rPr>
              <a:t>C</a:t>
            </a:r>
          </a:p>
          <a:p>
            <a:endParaRPr lang="en-US" sz="2800" dirty="0" smtClean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533400" y="1981200"/>
          <a:ext cx="7315201" cy="3886202"/>
        </p:xfrm>
        <a:graphic>
          <a:graphicData uri="http://schemas.openxmlformats.org/drawingml/2006/table">
            <a:tbl>
              <a:tblPr/>
              <a:tblGrid>
                <a:gridCol w="3104165"/>
                <a:gridCol w="2105518"/>
                <a:gridCol w="2105518"/>
              </a:tblGrid>
              <a:tr h="111034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Compositio</a:t>
                      </a:r>
                      <a:r>
                        <a:rPr lang="en-US" sz="1800" baseline="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n </a:t>
                      </a:r>
                      <a:r>
                        <a:rPr lang="en-US" sz="18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of </a:t>
                      </a:r>
                      <a:r>
                        <a:rPr lang="en-US" sz="18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Extract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GL </a:t>
                      </a:r>
                      <a:r>
                        <a:rPr lang="en-US" sz="18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Extract</a:t>
                      </a:r>
                      <a:r>
                        <a:rPr lang="en-US" sz="1800" baseline="300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800" dirty="0">
                        <a:solidFill>
                          <a:schemeClr val="bg2">
                            <a:lumMod val="50000"/>
                          </a:schemeClr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[g/L]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GL </a:t>
                      </a:r>
                      <a:r>
                        <a:rPr lang="en-US" sz="18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Extract</a:t>
                      </a:r>
                      <a:r>
                        <a:rPr lang="en-US" sz="1800" baseline="300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en-US" sz="1800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800" dirty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</a:rPr>
                        <a:t>[g/L]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5517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</a:rPr>
                        <a:t>Glucose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</a:rPr>
                        <a:t>0.09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</a:rPr>
                        <a:t>0.36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5517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</a:rPr>
                        <a:t>XMG</a:t>
                      </a:r>
                      <a:r>
                        <a:rPr lang="en-US" sz="1800" baseline="30000">
                          <a:latin typeface="Times New Roman"/>
                          <a:ea typeface="Times New Roman"/>
                        </a:rPr>
                        <a:t>1</a:t>
                      </a:r>
                      <a:endParaRPr lang="en-US" sz="18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</a:rPr>
                        <a:t>0.11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</a:rPr>
                        <a:t>1.62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517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</a:rPr>
                        <a:t>Arabinose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</a:rPr>
                        <a:t>0.02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</a:rPr>
                        <a:t>0.24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5517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Acetic Acid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8.32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</a:rPr>
                        <a:t>9.40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55172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</a:rPr>
                        <a:t>Total Sugars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</a:rPr>
                        <a:t>0.22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</a:rPr>
                        <a:t>2.22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04800" y="990600"/>
            <a:ext cx="8839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Composition of 3 % Na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 Green Liquor (GL) Extracted Northern Hardwood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1000" y="6196280"/>
            <a:ext cx="7162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600" baseline="30000" dirty="0" smtClean="0">
                <a:latin typeface="Times New Roman" pitchFamily="18" charset="0"/>
                <a:cs typeface="Times New Roman" pitchFamily="18" charset="0"/>
              </a:rPr>
              <a:t> 1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xylose, mannose, and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galactose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secondary hydrolyzed with 72 % sulfuric acid, </a:t>
            </a:r>
            <a:r>
              <a:rPr lang="en-US" sz="16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analyzed without secondary hydrolysis.  ( By Dr. Um)</a:t>
            </a:r>
          </a:p>
          <a:p>
            <a:r>
              <a:rPr lang="en-US" sz="1600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1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16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>
            <a:noAutofit/>
          </a:bodyPr>
          <a:lstStyle/>
          <a:p>
            <a:r>
              <a:rPr lang="en-US" sz="3200" dirty="0" smtClean="0"/>
              <a:t>Recovery of acetic acid from hemicellulose extract</a:t>
            </a:r>
          </a:p>
          <a:p>
            <a:r>
              <a:rPr lang="en-US" sz="3200" dirty="0" smtClean="0"/>
              <a:t>Optimization of Liquid-Liquid Extraction (pH, ratio of org: aq. )</a:t>
            </a:r>
          </a:p>
          <a:p>
            <a:r>
              <a:rPr lang="en-US" sz="3200" dirty="0" smtClean="0"/>
              <a:t>Recycling of solvent by distillation</a:t>
            </a:r>
          </a:p>
          <a:p>
            <a:r>
              <a:rPr lang="en-US" sz="3200" dirty="0" smtClean="0"/>
              <a:t>Select between two solvents</a:t>
            </a:r>
          </a:p>
          <a:p>
            <a:r>
              <a:rPr lang="en-US" sz="3200" dirty="0" smtClean="0"/>
              <a:t>Determine the most efficient configuration of the extraction system</a:t>
            </a:r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dirty="0" smtClean="0"/>
          </a:p>
          <a:p>
            <a:endParaRPr lang="en-US" sz="3200" i="1" u="sng" dirty="0" smtClean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4"/>
          </p:nvPr>
        </p:nvSpPr>
        <p:spPr>
          <a:xfrm>
            <a:off x="457200" y="6177342"/>
            <a:ext cx="4038600" cy="365125"/>
          </a:xfrm>
        </p:spPr>
        <p:txBody>
          <a:bodyPr/>
          <a:lstStyle/>
          <a:p>
            <a:r>
              <a:rPr lang="en-US" dirty="0" smtClean="0"/>
              <a:t>Acetic Acid Removal from Pretreated Wood Extract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457200" y="609600"/>
            <a:ext cx="7467600" cy="939421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Objectives</a:t>
            </a:r>
            <a:r>
              <a:rPr lang="en-US" sz="3600" b="1" i="1" u="sng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3600" b="1" i="1" u="sng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Liquid-Liquid Extraction</a:t>
            </a:r>
          </a:p>
          <a:p>
            <a:pPr lvl="1"/>
            <a:r>
              <a:rPr lang="en-US" sz="2400" dirty="0" smtClean="0"/>
              <a:t>Clean System (Acetic acid in DI-water) (10 g/L)</a:t>
            </a:r>
          </a:p>
          <a:p>
            <a:pPr lvl="1"/>
            <a:r>
              <a:rPr lang="en-US" sz="2400" dirty="0" smtClean="0"/>
              <a:t>Hemicellulose Extract (GL extract)</a:t>
            </a:r>
          </a:p>
          <a:p>
            <a:pPr>
              <a:buNone/>
            </a:pPr>
            <a:endParaRPr lang="en-US" sz="3200" dirty="0" smtClean="0"/>
          </a:p>
          <a:p>
            <a:r>
              <a:rPr lang="en-US" sz="3200" dirty="0" smtClean="0"/>
              <a:t>Separations</a:t>
            </a:r>
          </a:p>
          <a:p>
            <a:pPr lvl="1"/>
            <a:r>
              <a:rPr lang="en-US" sz="2800" dirty="0" smtClean="0"/>
              <a:t>Centrifuge</a:t>
            </a:r>
          </a:p>
          <a:p>
            <a:pPr lvl="1"/>
            <a:r>
              <a:rPr lang="en-US" sz="2800" dirty="0" smtClean="0"/>
              <a:t>Distillation</a:t>
            </a:r>
          </a:p>
          <a:p>
            <a:pPr>
              <a:buNone/>
            </a:pPr>
            <a:endParaRPr lang="en-US" sz="3200" dirty="0" smtClean="0"/>
          </a:p>
          <a:p>
            <a:pPr lvl="3"/>
            <a:endParaRPr lang="en-US" sz="3200" dirty="0" smtClean="0"/>
          </a:p>
          <a:p>
            <a:pPr>
              <a:buNone/>
            </a:pPr>
            <a:endParaRPr lang="en-US" sz="3200" dirty="0" smtClean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457200" y="533400"/>
            <a:ext cx="7467600" cy="884238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Methods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533400" y="6273606"/>
            <a:ext cx="4038600" cy="365125"/>
          </a:xfrm>
        </p:spPr>
        <p:txBody>
          <a:bodyPr/>
          <a:lstStyle/>
          <a:p>
            <a:r>
              <a:rPr lang="en-US" dirty="0" smtClean="0"/>
              <a:t>Acetic Acid Removal from Pretreated Wood Extract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 idx="4294967295"/>
          </p:nvPr>
        </p:nvSpPr>
        <p:spPr>
          <a:xfrm>
            <a:off x="685800" y="914400"/>
            <a:ext cx="6861175" cy="808038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Extraction Flow Diagram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2400" y="1981200"/>
            <a:ext cx="1676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Hemicellulose Extract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3124200"/>
            <a:ext cx="14478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Liquid-Liquid Extraction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8600" y="5486400"/>
            <a:ext cx="14478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Fermentation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200400" y="2209800"/>
            <a:ext cx="1143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Solvent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76600" y="3962400"/>
            <a:ext cx="11430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Solvent + </a:t>
            </a:r>
            <a:r>
              <a:rPr lang="en-US" sz="1400" b="1" dirty="0" err="1" smtClean="0">
                <a:solidFill>
                  <a:srgbClr val="002060"/>
                </a:solidFill>
              </a:rPr>
              <a:t>HAc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410200" y="3962400"/>
            <a:ext cx="12954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Distillation 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410200" y="2819400"/>
            <a:ext cx="11430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>
                <a:solidFill>
                  <a:srgbClr val="002060"/>
                </a:solidFill>
              </a:rPr>
              <a:t>HAc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8600" y="3962400"/>
            <a:ext cx="14478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Centrifuge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162800" y="2819400"/>
            <a:ext cx="14478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Centrifuge</a:t>
            </a:r>
            <a:endParaRPr lang="en-US" sz="1400" b="1" dirty="0">
              <a:solidFill>
                <a:srgbClr val="002060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rot="5400000">
            <a:off x="609600" y="3810000"/>
            <a:ext cx="30480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rot="5400000">
            <a:off x="266700" y="4991100"/>
            <a:ext cx="99060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10800000">
            <a:off x="1524000" y="2590800"/>
            <a:ext cx="16002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>
            <a:off x="1257300" y="2857500"/>
            <a:ext cx="53340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18" idx="1"/>
          </p:cNvCxnSpPr>
          <p:nvPr/>
        </p:nvCxnSpPr>
        <p:spPr>
          <a:xfrm>
            <a:off x="1676400" y="4191000"/>
            <a:ext cx="160020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7086600" y="3962400"/>
            <a:ext cx="14478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</a:rPr>
              <a:t>Pure Acetic Acid Recovery</a:t>
            </a:r>
            <a:endParaRPr lang="en-US" sz="1400" b="1" dirty="0">
              <a:solidFill>
                <a:srgbClr val="002060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981200" y="3886200"/>
            <a:ext cx="990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Solvent</a:t>
            </a:r>
            <a:endParaRPr lang="en-US" sz="1400" dirty="0"/>
          </a:p>
        </p:txBody>
      </p:sp>
      <p:sp>
        <p:nvSpPr>
          <p:cNvPr id="97" name="TextBox 96"/>
          <p:cNvSpPr txBox="1"/>
          <p:nvPr/>
        </p:nvSpPr>
        <p:spPr>
          <a:xfrm>
            <a:off x="762000" y="46482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Aqueous Phase</a:t>
            </a:r>
            <a:endParaRPr lang="en-US" sz="1400" dirty="0"/>
          </a:p>
        </p:txBody>
      </p:sp>
      <p:sp>
        <p:nvSpPr>
          <p:cNvPr id="98" name="TextBox 97"/>
          <p:cNvSpPr txBox="1"/>
          <p:nvPr/>
        </p:nvSpPr>
        <p:spPr>
          <a:xfrm>
            <a:off x="5257800" y="4876800"/>
            <a:ext cx="1676400" cy="30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Solvent Recycle</a:t>
            </a:r>
            <a:endParaRPr lang="en-US" sz="1400" dirty="0"/>
          </a:p>
        </p:txBody>
      </p:sp>
      <p:sp>
        <p:nvSpPr>
          <p:cNvPr id="99" name="TextBox 98"/>
          <p:cNvSpPr txBox="1"/>
          <p:nvPr/>
        </p:nvSpPr>
        <p:spPr>
          <a:xfrm>
            <a:off x="7543800" y="198120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Volatile solvent</a:t>
            </a:r>
            <a:endParaRPr lang="en-US" sz="1400" dirty="0"/>
          </a:p>
        </p:txBody>
      </p:sp>
      <p:cxnSp>
        <p:nvCxnSpPr>
          <p:cNvPr id="51" name="Straight Arrow Connector 50"/>
          <p:cNvCxnSpPr/>
          <p:nvPr/>
        </p:nvCxnSpPr>
        <p:spPr>
          <a:xfrm rot="5400000">
            <a:off x="457994" y="2818606"/>
            <a:ext cx="60960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419600" y="4191000"/>
            <a:ext cx="91440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10800000">
            <a:off x="4800600" y="5029200"/>
            <a:ext cx="5334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rot="5400000" flipH="1" flipV="1">
            <a:off x="3619500" y="3848100"/>
            <a:ext cx="2362200" cy="15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>
            <a:off x="4343400" y="2667000"/>
            <a:ext cx="45720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10800000">
            <a:off x="4343400" y="2286000"/>
            <a:ext cx="312420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rot="5400000" flipH="1" flipV="1">
            <a:off x="5638800" y="3657600"/>
            <a:ext cx="60960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rot="5400000">
            <a:off x="5715794" y="4647406"/>
            <a:ext cx="45720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6553200" y="3048000"/>
            <a:ext cx="533400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rot="5400000">
            <a:off x="7658497" y="3619103"/>
            <a:ext cx="533400" cy="794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rot="5400000" flipH="1" flipV="1">
            <a:off x="7658497" y="2628503"/>
            <a:ext cx="38179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305800" cy="5257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Solvent</a:t>
            </a:r>
          </a:p>
          <a:p>
            <a:pPr lvl="1"/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</a:rPr>
              <a:t>Trioctylphosphine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oxide (TOPO) </a:t>
            </a:r>
          </a:p>
          <a:p>
            <a:pPr lvl="1">
              <a:buNone/>
            </a:pP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                                 ( [CH</a:t>
            </a:r>
            <a:r>
              <a:rPr lang="en-US" sz="2400" baseline="-25000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(CH</a:t>
            </a:r>
            <a:r>
              <a:rPr lang="en-US" sz="2400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r>
              <a:rPr lang="en-US" sz="2400" baseline="-25000" dirty="0" smtClean="0">
                <a:solidFill>
                  <a:schemeClr val="tx2">
                    <a:lumMod val="75000"/>
                  </a:schemeClr>
                </a:solidFill>
              </a:rPr>
              <a:t>7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  <a:r>
              <a:rPr lang="en-US" sz="2400" baseline="-25000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PO      mol wt. 386.64 )</a:t>
            </a:r>
          </a:p>
          <a:p>
            <a:pPr lvl="1"/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</a:rPr>
              <a:t>Undecane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 ( C</a:t>
            </a:r>
            <a:r>
              <a:rPr lang="en-US" sz="2400" baseline="-25000" dirty="0" smtClean="0">
                <a:solidFill>
                  <a:schemeClr val="tx2">
                    <a:lumMod val="75000"/>
                  </a:schemeClr>
                </a:solidFill>
              </a:rPr>
              <a:t>11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H</a:t>
            </a:r>
            <a:r>
              <a:rPr lang="en-US" sz="2400" baseline="-25000" dirty="0" smtClean="0">
                <a:solidFill>
                  <a:schemeClr val="tx2">
                    <a:lumMod val="75000"/>
                  </a:schemeClr>
                </a:solidFill>
              </a:rPr>
              <a:t>24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,    mol. wt. 156.3 )</a:t>
            </a:r>
          </a:p>
          <a:p>
            <a:pPr lvl="1">
              <a:buNone/>
            </a:pPr>
            <a:endParaRPr lang="en-US" sz="2400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</a:rPr>
              <a:t>Trioctylamine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(TOA) ( [CH</a:t>
            </a:r>
            <a:r>
              <a:rPr lang="en-US" sz="2400" baseline="-25000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(CH</a:t>
            </a:r>
            <a:r>
              <a:rPr lang="en-US" sz="2400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r>
              <a:rPr lang="en-US" sz="2400" baseline="-25000" dirty="0" smtClean="0">
                <a:solidFill>
                  <a:schemeClr val="tx2">
                    <a:lumMod val="75000"/>
                  </a:schemeClr>
                </a:solidFill>
              </a:rPr>
              <a:t>7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]</a:t>
            </a:r>
            <a:r>
              <a:rPr lang="en-US" sz="2400" baseline="-25000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N    mol wt. 353.67 )</a:t>
            </a:r>
          </a:p>
          <a:p>
            <a:pPr lvl="1"/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</a:rPr>
              <a:t>Octanol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 ( CH</a:t>
            </a:r>
            <a:r>
              <a:rPr lang="en-US" sz="2400" baseline="-25000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(CH</a:t>
            </a:r>
            <a:r>
              <a:rPr lang="en-US" sz="2400" baseline="-25000" dirty="0" smtClean="0">
                <a:solidFill>
                  <a:schemeClr val="tx2">
                    <a:lumMod val="75000"/>
                  </a:schemeClr>
                </a:solidFill>
              </a:rPr>
              <a:t>2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)</a:t>
            </a:r>
            <a:r>
              <a:rPr lang="en-US" sz="2400" baseline="-25000" dirty="0" smtClean="0">
                <a:solidFill>
                  <a:schemeClr val="tx2">
                    <a:lumMod val="75000"/>
                  </a:schemeClr>
                </a:solidFill>
              </a:rPr>
              <a:t>7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</a:rPr>
              <a:t>OH    mol wt. 130.23 )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Acetic Acid </a:t>
            </a:r>
            <a:r>
              <a:rPr lang="en-US" sz="2400" dirty="0" smtClean="0"/>
              <a:t>( CH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COOH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) </a:t>
            </a:r>
          </a:p>
          <a:p>
            <a:r>
              <a:rPr lang="en-US" sz="2800" dirty="0" smtClean="0"/>
              <a:t>Sulfuric acid </a:t>
            </a:r>
            <a:r>
              <a:rPr lang="en-US" sz="2400" dirty="0" smtClean="0"/>
              <a:t>( 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SO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 )</a:t>
            </a:r>
          </a:p>
          <a:p>
            <a:r>
              <a:rPr lang="en-US" sz="2800" dirty="0" smtClean="0"/>
              <a:t>Sodium Hydroxide </a:t>
            </a:r>
            <a:r>
              <a:rPr lang="en-US" sz="2400" dirty="0" smtClean="0"/>
              <a:t>( 0.05 M </a:t>
            </a:r>
            <a:r>
              <a:rPr lang="en-US" sz="2400" dirty="0" err="1" smtClean="0"/>
              <a:t>NaOH</a:t>
            </a:r>
            <a:r>
              <a:rPr lang="en-US" sz="2400" dirty="0" smtClean="0"/>
              <a:t> ) </a:t>
            </a:r>
          </a:p>
          <a:p>
            <a:pPr>
              <a:buNone/>
            </a:pPr>
            <a:r>
              <a:rPr lang="en-US" sz="2400" dirty="0" smtClean="0"/>
              <a:t>                         ( using phenolphthalein as indicator )</a:t>
            </a:r>
          </a:p>
          <a:p>
            <a:pPr marL="420624" lvl="1" indent="-384048">
              <a:buSzPct val="80000"/>
              <a:buFont typeface="Wingdings 2"/>
              <a:buChar char=""/>
            </a:pPr>
            <a:endParaRPr lang="en-US" sz="2000" dirty="0" smtClean="0"/>
          </a:p>
          <a:p>
            <a:endParaRPr lang="en-US" sz="2000" dirty="0" smtClean="0"/>
          </a:p>
          <a:p>
            <a:pPr lvl="3">
              <a:buNone/>
            </a:pPr>
            <a:r>
              <a:rPr lang="en-US" sz="1800" dirty="0" smtClean="0"/>
              <a:t>  </a:t>
            </a:r>
          </a:p>
          <a:p>
            <a:endParaRPr lang="en-US" sz="1800" b="1" dirty="0" smtClean="0"/>
          </a:p>
          <a:p>
            <a:pPr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381000" y="762000"/>
            <a:ext cx="7467600" cy="939421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Materials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6096000" cy="5029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Strong solvating extractant</a:t>
            </a:r>
          </a:p>
          <a:p>
            <a:r>
              <a:rPr lang="en-US" sz="2400" dirty="0" smtClean="0"/>
              <a:t>Strong hydrogen bonding acceptors, </a:t>
            </a:r>
            <a:r>
              <a:rPr lang="en-US" sz="2000" dirty="0" smtClean="0"/>
              <a:t>induces the carboxylic acid to transfer to the extract phase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400" i="1" dirty="0" smtClean="0"/>
              <a:t>	</a:t>
            </a:r>
            <a:r>
              <a:rPr lang="en-US" sz="2000" i="1" dirty="0" smtClean="0">
                <a:solidFill>
                  <a:srgbClr val="FFC000"/>
                </a:solidFill>
              </a:rPr>
              <a:t>CH</a:t>
            </a:r>
            <a:r>
              <a:rPr lang="en-US" sz="2000" i="1" baseline="-25000" dirty="0" smtClean="0">
                <a:solidFill>
                  <a:srgbClr val="FFC000"/>
                </a:solidFill>
              </a:rPr>
              <a:t>3</a:t>
            </a:r>
            <a:r>
              <a:rPr lang="en-US" sz="2000" i="1" dirty="0" smtClean="0">
                <a:solidFill>
                  <a:srgbClr val="FFC000"/>
                </a:solidFill>
              </a:rPr>
              <a:t>COOH + TOPO(org)</a:t>
            </a:r>
            <a:r>
              <a:rPr lang="en-US" sz="2000" i="1" dirty="0" smtClean="0">
                <a:solidFill>
                  <a:srgbClr val="FFC000"/>
                </a:solidFill>
                <a:sym typeface="Symbol"/>
              </a:rPr>
              <a:t> </a:t>
            </a:r>
            <a:r>
              <a:rPr lang="en-US" sz="2000" i="1" dirty="0" smtClean="0">
                <a:solidFill>
                  <a:srgbClr val="FFC000"/>
                </a:solidFill>
              </a:rPr>
              <a:t>CH</a:t>
            </a:r>
            <a:r>
              <a:rPr lang="en-US" sz="2000" i="1" baseline="-25000" dirty="0" smtClean="0">
                <a:solidFill>
                  <a:srgbClr val="FFC000"/>
                </a:solidFill>
              </a:rPr>
              <a:t>3</a:t>
            </a:r>
            <a:r>
              <a:rPr lang="en-US" sz="2000" i="1" dirty="0" smtClean="0">
                <a:solidFill>
                  <a:srgbClr val="FFC000"/>
                </a:solidFill>
              </a:rPr>
              <a:t>COOH(TOPO)org</a:t>
            </a:r>
          </a:p>
          <a:p>
            <a:pPr>
              <a:buNone/>
            </a:pPr>
            <a:endParaRPr lang="en-US" sz="2000" dirty="0" smtClean="0">
              <a:solidFill>
                <a:srgbClr val="FFC000"/>
              </a:solidFill>
            </a:endParaRPr>
          </a:p>
          <a:p>
            <a:r>
              <a:rPr lang="en-US" sz="2400" i="1" dirty="0" smtClean="0"/>
              <a:t>High boiling point</a:t>
            </a:r>
          </a:p>
          <a:p>
            <a:r>
              <a:rPr lang="en-US" sz="2400" i="1" dirty="0" smtClean="0"/>
              <a:t>Excellent chemical stability</a:t>
            </a:r>
          </a:p>
          <a:p>
            <a:r>
              <a:rPr lang="en-US" sz="2400" i="1" dirty="0" smtClean="0"/>
              <a:t>Low solubility in water</a:t>
            </a:r>
          </a:p>
          <a:p>
            <a:r>
              <a:rPr lang="en-US" sz="2400" i="1" dirty="0" smtClean="0"/>
              <a:t>Expensive component (dilute with undecane + recycle)</a:t>
            </a:r>
          </a:p>
          <a:p>
            <a:pPr lvl="1">
              <a:buNone/>
            </a:pPr>
            <a:endParaRPr lang="en-US" sz="2400" dirty="0" smtClean="0"/>
          </a:p>
          <a:p>
            <a:pPr lvl="2">
              <a:buNone/>
            </a:pPr>
            <a:endParaRPr lang="en-US" dirty="0" smtClean="0"/>
          </a:p>
          <a:p>
            <a:pPr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381000" y="762000"/>
            <a:ext cx="7467600" cy="939421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TOPO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Picture 11" descr="78-50-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1752600"/>
            <a:ext cx="2905125" cy="20002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72200" y="3733800"/>
            <a:ext cx="2971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Molecular Formula: [CH</a:t>
            </a:r>
            <a:r>
              <a:rPr lang="en-US" baseline="-25000" dirty="0" smtClean="0"/>
              <a:t>3</a:t>
            </a:r>
            <a:r>
              <a:rPr lang="en-US" dirty="0" smtClean="0"/>
              <a:t>(CH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  <a:r>
              <a:rPr lang="en-US" baseline="-25000" dirty="0" smtClean="0"/>
              <a:t>7</a:t>
            </a:r>
            <a:r>
              <a:rPr lang="en-US" dirty="0" smtClean="0"/>
              <a:t>]</a:t>
            </a:r>
            <a:r>
              <a:rPr lang="en-US" baseline="-25000" dirty="0" smtClean="0"/>
              <a:t>3</a:t>
            </a:r>
            <a:r>
              <a:rPr lang="en-US" dirty="0" smtClean="0"/>
              <a:t>PO </a:t>
            </a:r>
          </a:p>
          <a:p>
            <a:r>
              <a:rPr lang="en-US" dirty="0" smtClean="0"/>
              <a:t>Molecular Wight : 386.64</a:t>
            </a:r>
          </a:p>
          <a:p>
            <a:r>
              <a:rPr lang="en-US" dirty="0" smtClean="0"/>
              <a:t>Melting Point: 50-55 ºC</a:t>
            </a:r>
          </a:p>
          <a:p>
            <a:r>
              <a:rPr lang="en-US" dirty="0" smtClean="0"/>
              <a:t>Boiling Point: 201-202 ºC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1295400"/>
            <a:ext cx="2679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Trioctylphosphine oxide</a:t>
            </a:r>
            <a:endParaRPr lang="en-US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6096000" cy="5029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Strong solvating extractant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400" i="1" dirty="0" smtClean="0"/>
              <a:t>	</a:t>
            </a:r>
            <a:r>
              <a:rPr lang="en-US" sz="2000" i="1" dirty="0" smtClean="0">
                <a:solidFill>
                  <a:srgbClr val="FFC000"/>
                </a:solidFill>
              </a:rPr>
              <a:t>CH</a:t>
            </a:r>
            <a:r>
              <a:rPr lang="en-US" sz="2000" i="1" baseline="-25000" dirty="0" smtClean="0">
                <a:solidFill>
                  <a:srgbClr val="FFC000"/>
                </a:solidFill>
              </a:rPr>
              <a:t>3</a:t>
            </a:r>
            <a:r>
              <a:rPr lang="en-US" sz="2000" i="1" dirty="0" smtClean="0">
                <a:solidFill>
                  <a:srgbClr val="FFC000"/>
                </a:solidFill>
              </a:rPr>
              <a:t>COOH + TOA(org)</a:t>
            </a:r>
            <a:r>
              <a:rPr lang="en-US" sz="2000" i="1" dirty="0" smtClean="0">
                <a:solidFill>
                  <a:srgbClr val="FFC000"/>
                </a:solidFill>
                <a:sym typeface="Symbol"/>
              </a:rPr>
              <a:t> </a:t>
            </a:r>
            <a:r>
              <a:rPr lang="en-US" sz="2000" i="1" dirty="0" smtClean="0">
                <a:solidFill>
                  <a:srgbClr val="FFC000"/>
                </a:solidFill>
              </a:rPr>
              <a:t>CH</a:t>
            </a:r>
            <a:r>
              <a:rPr lang="en-US" sz="2000" i="1" baseline="-25000" dirty="0" smtClean="0">
                <a:solidFill>
                  <a:srgbClr val="FFC000"/>
                </a:solidFill>
              </a:rPr>
              <a:t>3</a:t>
            </a:r>
            <a:r>
              <a:rPr lang="en-US" sz="2000" i="1" dirty="0" smtClean="0">
                <a:solidFill>
                  <a:srgbClr val="FFC000"/>
                </a:solidFill>
              </a:rPr>
              <a:t>COOH(TOA)org</a:t>
            </a:r>
          </a:p>
          <a:p>
            <a:pPr>
              <a:buNone/>
            </a:pPr>
            <a:endParaRPr lang="en-US" sz="2400" i="1" dirty="0" smtClean="0"/>
          </a:p>
          <a:p>
            <a:r>
              <a:rPr lang="en-US" sz="2400" i="1" dirty="0" smtClean="0"/>
              <a:t>High boiling point</a:t>
            </a:r>
          </a:p>
          <a:p>
            <a:r>
              <a:rPr lang="en-US" sz="2400" i="1" dirty="0" smtClean="0"/>
              <a:t>Low solubility in water</a:t>
            </a:r>
          </a:p>
          <a:p>
            <a:r>
              <a:rPr lang="en-US" sz="2400" i="1" dirty="0" smtClean="0"/>
              <a:t>Less expensive component</a:t>
            </a:r>
          </a:p>
          <a:p>
            <a:pPr lvl="1">
              <a:buNone/>
            </a:pPr>
            <a:endParaRPr lang="en-US" sz="2400" dirty="0" smtClean="0"/>
          </a:p>
          <a:p>
            <a:pPr lvl="2">
              <a:buNone/>
            </a:pPr>
            <a:endParaRPr lang="en-US" dirty="0" smtClean="0"/>
          </a:p>
          <a:p>
            <a:pPr>
              <a:buNone/>
            </a:pP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381000" y="762000"/>
            <a:ext cx="7467600" cy="939421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TOA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72200" y="3733800"/>
            <a:ext cx="2971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Molecular Formula: [CH</a:t>
            </a:r>
            <a:r>
              <a:rPr lang="en-US" baseline="-25000" dirty="0" smtClean="0"/>
              <a:t>3</a:t>
            </a:r>
            <a:r>
              <a:rPr lang="en-US" dirty="0" smtClean="0"/>
              <a:t>(CH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  <a:r>
              <a:rPr lang="en-US" baseline="-25000" dirty="0" smtClean="0"/>
              <a:t>7</a:t>
            </a:r>
            <a:r>
              <a:rPr lang="en-US" dirty="0" smtClean="0"/>
              <a:t>]</a:t>
            </a:r>
            <a:r>
              <a:rPr lang="en-US" baseline="-25000" dirty="0" smtClean="0"/>
              <a:t>3</a:t>
            </a:r>
            <a:r>
              <a:rPr lang="en-US" dirty="0" smtClean="0"/>
              <a:t>N</a:t>
            </a:r>
          </a:p>
          <a:p>
            <a:r>
              <a:rPr lang="en-US" dirty="0" smtClean="0"/>
              <a:t>Molecular Wight : 353.67</a:t>
            </a:r>
          </a:p>
          <a:p>
            <a:r>
              <a:rPr lang="en-US" dirty="0" smtClean="0"/>
              <a:t>Melting Point: -40  ºC</a:t>
            </a:r>
          </a:p>
          <a:p>
            <a:r>
              <a:rPr lang="en-US" dirty="0" smtClean="0"/>
              <a:t>Boiling Point: 365 – 367 ºC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1295400"/>
            <a:ext cx="1784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Trioctyl</a:t>
            </a:r>
            <a:r>
              <a:rPr lang="en-US" sz="2000" dirty="0" smtClean="0"/>
              <a:t> amine</a:t>
            </a:r>
            <a:endParaRPr lang="en-US" sz="2000" dirty="0"/>
          </a:p>
        </p:txBody>
      </p:sp>
      <p:pic>
        <p:nvPicPr>
          <p:cNvPr id="14" name="Picture 13" descr="TOA 1.g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24600" y="1676400"/>
            <a:ext cx="2667000" cy="2038350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305800" cy="3505200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Aqueous phase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High Performance Liquid Chromatography (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HPLC)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(Bio-Rad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Aminex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HPX-87H Column)</a:t>
            </a:r>
          </a:p>
          <a:p>
            <a:pPr lvl="1"/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Organic phase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Gas Chromatography (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GC) with He as carrier gas and FID</a:t>
            </a:r>
          </a:p>
          <a:p>
            <a:pPr lvl="1"/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Titration with standardized 0.05 M </a:t>
            </a:r>
            <a:r>
              <a:rPr lang="en-US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NaOH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solution</a:t>
            </a:r>
          </a:p>
          <a:p>
            <a:pPr lvl="1"/>
            <a:endParaRPr lang="en-US" sz="2800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 meter</a:t>
            </a:r>
          </a:p>
          <a:p>
            <a:pPr>
              <a:buNone/>
            </a:pPr>
            <a:endParaRPr lang="en-US" sz="2800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 smtClean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4"/>
          </p:nvPr>
        </p:nvSpPr>
        <p:spPr>
          <a:xfrm>
            <a:off x="506437" y="6181531"/>
            <a:ext cx="3810000" cy="365125"/>
          </a:xfrm>
        </p:spPr>
        <p:txBody>
          <a:bodyPr/>
          <a:lstStyle/>
          <a:p>
            <a:r>
              <a:rPr lang="en-US" dirty="0" smtClean="0"/>
              <a:t>Acetic Acid Removal from Pretreated Wood Extract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381000" y="762000"/>
            <a:ext cx="7467600" cy="939421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Analysis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L-L Extraction Procedure</a:t>
            </a:r>
            <a:r>
              <a:rPr lang="en-US" sz="3600" b="1" i="1" u="sng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sz="3600" b="1" i="1" u="sng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Content Placeholder 2"/>
          <p:cNvSpPr>
            <a:spLocks noGrp="1"/>
          </p:cNvSpPr>
          <p:nvPr>
            <p:ph idx="4294967295"/>
          </p:nvPr>
        </p:nvSpPr>
        <p:spPr>
          <a:xfrm>
            <a:off x="0" y="1295400"/>
            <a:ext cx="7467600" cy="5257800"/>
          </a:xfrm>
        </p:spPr>
        <p:txBody>
          <a:bodyPr>
            <a:noAutofit/>
          </a:bodyPr>
          <a:lstStyle/>
          <a:p>
            <a:pPr lvl="2">
              <a:lnSpc>
                <a:spcPct val="150000"/>
              </a:lnSpc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752600"/>
            <a:ext cx="13811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2800" y="1828800"/>
            <a:ext cx="187744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828800"/>
            <a:ext cx="139313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ight Arrow 14"/>
          <p:cNvSpPr/>
          <p:nvPr/>
        </p:nvSpPr>
        <p:spPr>
          <a:xfrm>
            <a:off x="1219200" y="2743200"/>
            <a:ext cx="152400" cy="381000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2590800"/>
            <a:ext cx="12858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 Load</a:t>
            </a:r>
          </a:p>
          <a:p>
            <a:pPr>
              <a:buClr>
                <a:srgbClr val="0070C0"/>
              </a:buClr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Sample: </a:t>
            </a:r>
          </a:p>
          <a:p>
            <a:pPr>
              <a:buClr>
                <a:srgbClr val="0070C0"/>
              </a:buClr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C11 +TOPO (10mL:10mL)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90600" y="4038600"/>
            <a:ext cx="2514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sz="1200" dirty="0" smtClean="0">
                <a:solidFill>
                  <a:schemeClr val="tx1">
                    <a:lumMod val="95000"/>
                  </a:schemeClr>
                </a:solidFill>
                <a:latin typeface="Franklin Gothic Demi" pitchFamily="34" charset="0"/>
              </a:rPr>
              <a:t>vigorous shaking for 30 seconds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543800" y="2819400"/>
            <a:ext cx="990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Analysis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3048000" y="2743200"/>
            <a:ext cx="152400" cy="381000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657600" y="1524000"/>
            <a:ext cx="10715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sz="1400" dirty="0" smtClean="0">
                <a:latin typeface="Franklin Gothic Demi" pitchFamily="34" charset="0"/>
              </a:rPr>
              <a:t>Water Bath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10000" y="4114800"/>
            <a:ext cx="7143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sz="1400" dirty="0" smtClean="0">
                <a:latin typeface="Franklin Gothic Demi" pitchFamily="34" charset="0"/>
              </a:rPr>
              <a:t>70 </a:t>
            </a:r>
            <a:r>
              <a:rPr lang="en-US" sz="1400" dirty="0" smtClean="0">
                <a:latin typeface="Franklin Gothic Demi" pitchFamily="34" charset="0"/>
                <a:sym typeface="Symbol"/>
              </a:rPr>
              <a:t> C</a:t>
            </a:r>
            <a:endParaRPr lang="en-US" sz="1400" dirty="0" smtClean="0">
              <a:latin typeface="Franklin Gothic Demi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638800" y="4114800"/>
            <a:ext cx="1828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sz="1200" dirty="0" smtClean="0">
                <a:solidFill>
                  <a:schemeClr val="tx1">
                    <a:lumMod val="95000"/>
                  </a:schemeClr>
                </a:solidFill>
                <a:latin typeface="Franklin Gothic Demi" pitchFamily="34" charset="0"/>
              </a:rPr>
              <a:t> Centrifuge</a:t>
            </a:r>
          </a:p>
          <a:p>
            <a:pPr>
              <a:buClr>
                <a:srgbClr val="0070C0"/>
              </a:buClr>
            </a:pPr>
            <a:r>
              <a:rPr lang="en-US" sz="1200" dirty="0" smtClean="0">
                <a:solidFill>
                  <a:schemeClr val="tx1">
                    <a:lumMod val="95000"/>
                  </a:schemeClr>
                </a:solidFill>
                <a:latin typeface="Franklin Gothic Demi" pitchFamily="34" charset="0"/>
              </a:rPr>
              <a:t> (9000 rpm, 20 minutes)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7315200" y="2819400"/>
            <a:ext cx="152400" cy="381000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5410200" y="2819400"/>
            <a:ext cx="152400" cy="381000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819400" y="5181600"/>
            <a:ext cx="2590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 Residence time is  60 minutes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2400" y="1066800"/>
            <a:ext cx="2194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For Small Scale</a:t>
            </a:r>
            <a:endParaRPr lang="en-US" sz="2400" u="sng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idx="4294967295"/>
          </p:nvPr>
        </p:nvSpPr>
        <p:spPr>
          <a:xfrm>
            <a:off x="0" y="1295400"/>
            <a:ext cx="7467600" cy="5257800"/>
          </a:xfrm>
        </p:spPr>
        <p:txBody>
          <a:bodyPr>
            <a:noAutofit/>
          </a:bodyPr>
          <a:lstStyle/>
          <a:p>
            <a:pPr lvl="2">
              <a:lnSpc>
                <a:spcPct val="150000"/>
              </a:lnSpc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1066800" y="533400"/>
            <a:ext cx="5467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For 2 L Working Volume (1L org: 1L </a:t>
            </a:r>
            <a:r>
              <a:rPr lang="en-US" sz="2400" u="sng" dirty="0" err="1" smtClean="0"/>
              <a:t>aqu</a:t>
            </a:r>
            <a:r>
              <a:rPr lang="en-US" sz="2400" u="sng" dirty="0" smtClean="0"/>
              <a:t>)</a:t>
            </a:r>
            <a:endParaRPr lang="en-US" sz="2400" u="sng" dirty="0"/>
          </a:p>
        </p:txBody>
      </p:sp>
      <p:sp>
        <p:nvSpPr>
          <p:cNvPr id="31" name="Right Arrow 30"/>
          <p:cNvSpPr/>
          <p:nvPr/>
        </p:nvSpPr>
        <p:spPr>
          <a:xfrm>
            <a:off x="1143000" y="3352800"/>
            <a:ext cx="152400" cy="381000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52400" y="3200400"/>
            <a:ext cx="10668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 Load</a:t>
            </a:r>
          </a:p>
          <a:p>
            <a:pPr>
              <a:buClr>
                <a:srgbClr val="0070C0"/>
              </a:buClr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Sample: </a:t>
            </a:r>
          </a:p>
          <a:p>
            <a:pPr>
              <a:buClr>
                <a:srgbClr val="0070C0"/>
              </a:buClr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C11 +TOPO (1 L:1 L)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77000" y="3352800"/>
            <a:ext cx="1219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Centrifuge</a:t>
            </a:r>
          </a:p>
        </p:txBody>
      </p:sp>
      <p:sp>
        <p:nvSpPr>
          <p:cNvPr id="38" name="Right Arrow 37"/>
          <p:cNvSpPr/>
          <p:nvPr/>
        </p:nvSpPr>
        <p:spPr>
          <a:xfrm>
            <a:off x="6324600" y="3352800"/>
            <a:ext cx="152400" cy="381000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7772400" y="3352800"/>
            <a:ext cx="9906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Analysis</a:t>
            </a:r>
          </a:p>
        </p:txBody>
      </p:sp>
      <p:sp>
        <p:nvSpPr>
          <p:cNvPr id="42" name="Right Arrow 41"/>
          <p:cNvSpPr/>
          <p:nvPr/>
        </p:nvSpPr>
        <p:spPr>
          <a:xfrm>
            <a:off x="7543800" y="3352800"/>
            <a:ext cx="152400" cy="381000"/>
          </a:xfrm>
          <a:prstGeom prst="right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133600" y="5638800"/>
            <a:ext cx="3429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Mixing and heating at 70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  <a:sym typeface="Symbol"/>
              </a:rPr>
              <a:t>C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latin typeface="Franklin Gothic Demi" pitchFamily="34" charset="0"/>
              </a:rPr>
              <a:t>for 60 min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553200" y="3810000"/>
            <a:ext cx="990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70C0"/>
              </a:buClr>
            </a:pPr>
            <a:r>
              <a:rPr lang="en-US" sz="1200" dirty="0" smtClean="0">
                <a:latin typeface="Franklin Gothic Demi" pitchFamily="34" charset="0"/>
              </a:rPr>
              <a:t>For 60 min</a:t>
            </a:r>
          </a:p>
        </p:txBody>
      </p:sp>
      <p:pic>
        <p:nvPicPr>
          <p:cNvPr id="80898" name="Picture 2" descr="C:\Documents and Settings\acer\Desktop\Aymn new\Aym\My project\Thesis\Report\chap 1\pic\pic\DSC043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371600"/>
            <a:ext cx="4368800" cy="38862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14" name="Picture 13" descr="Tow Phases after Lenzing 0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95400" y="1066800"/>
            <a:ext cx="6781800" cy="4648200"/>
          </a:xfrm>
          <a:prstGeom prst="rect">
            <a:avLst/>
          </a:prstGeom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371600" y="5791200"/>
            <a:ext cx="67818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6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* Phase separation after TOPO-undecane extraction at 70 </a:t>
            </a:r>
            <a:r>
              <a:rPr kumimoji="0" lang="en-US" altLang="ko-KR" sz="16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Batang"/>
                <a:cs typeface="Times New Roman" pitchFamily="18" charset="0"/>
                <a:sym typeface="Symbol" pitchFamily="18" charset="2"/>
              </a:rPr>
              <a:t></a:t>
            </a:r>
            <a:r>
              <a:rPr kumimoji="0" lang="en-US" altLang="ko-KR" sz="16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 C and pH=1</a:t>
            </a:r>
            <a:endParaRPr kumimoji="0" lang="en-US" altLang="ko-KR" sz="16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Batang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752600" y="6271631"/>
            <a:ext cx="2286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</a:pPr>
            <a:r>
              <a:rPr lang="en-US" altLang="ko-KR" sz="1200" dirty="0" smtClean="0">
                <a:latin typeface="Times New Roman" pitchFamily="18" charset="0"/>
                <a:ea typeface="Batang"/>
                <a:cs typeface="Times New Roman" pitchFamily="18" charset="0"/>
              </a:rPr>
              <a:t>* (</a:t>
            </a:r>
            <a:r>
              <a:rPr lang="en-US" altLang="ko-KR" sz="1200" dirty="0" err="1" smtClean="0">
                <a:latin typeface="Times New Roman" pitchFamily="18" charset="0"/>
                <a:ea typeface="Batang"/>
                <a:cs typeface="Times New Roman" pitchFamily="18" charset="0"/>
              </a:rPr>
              <a:t>Byung</a:t>
            </a:r>
            <a:r>
              <a:rPr lang="en-US" altLang="ko-KR" sz="1200" dirty="0" smtClean="0">
                <a:latin typeface="Times New Roman" pitchFamily="18" charset="0"/>
                <a:ea typeface="Batang"/>
                <a:cs typeface="Times New Roman" pitchFamily="18" charset="0"/>
              </a:rPr>
              <a:t>-Hwan Um, 2008) </a:t>
            </a:r>
            <a:endParaRPr kumimoji="0" lang="en-US" altLang="ko-KR" sz="120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itle 23"/>
          <p:cNvSpPr>
            <a:spLocks noGrp="1"/>
          </p:cNvSpPr>
          <p:nvPr>
            <p:ph type="title"/>
          </p:nvPr>
        </p:nvSpPr>
        <p:spPr>
          <a:xfrm>
            <a:off x="685800" y="0"/>
            <a:ext cx="7467600" cy="762000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Two </a:t>
            </a:r>
            <a:r>
              <a:rPr lang="en-US" sz="3600" b="1" i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Phases Separation </a:t>
            </a: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 idx="4294967295"/>
          </p:nvPr>
        </p:nvSpPr>
        <p:spPr>
          <a:xfrm>
            <a:off x="0" y="533400"/>
            <a:ext cx="7467600" cy="939800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Distillation 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Content Placeholder 13"/>
          <p:cNvSpPr txBox="1">
            <a:spLocks/>
          </p:cNvSpPr>
          <p:nvPr/>
        </p:nvSpPr>
        <p:spPr>
          <a:xfrm>
            <a:off x="457200" y="5029200"/>
            <a:ext cx="7467600" cy="13255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Separate acetic acid from TOPO/C11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C11 returned to boiling flask</a:t>
            </a: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HAC determined by GC and Titration</a:t>
            </a:r>
          </a:p>
          <a:p>
            <a:pPr marL="722376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 2"/>
              <a:buChar char="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20624" marR="0" lvl="0" indent="-38404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"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22" name="Picture 2" descr="C:\Documents and Settings\acer\Desktop\Aymn new\Aym\My project\Thesis\Report\chap 1\pic\pic\DSC043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949697" y="260103"/>
            <a:ext cx="3949205" cy="55626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 idx="4294967295"/>
          </p:nvPr>
        </p:nvSpPr>
        <p:spPr>
          <a:xfrm>
            <a:off x="0" y="533400"/>
            <a:ext cx="7467600" cy="939800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Results 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4800" y="1371600"/>
            <a:ext cx="8534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u="sng" dirty="0" smtClean="0">
                <a:solidFill>
                  <a:srgbClr val="FFC000"/>
                </a:solidFill>
              </a:rPr>
              <a:t>Comparing two solvents:</a:t>
            </a:r>
          </a:p>
          <a:p>
            <a:endParaRPr lang="en-US" sz="3600" i="1" u="sng" dirty="0" smtClean="0">
              <a:solidFill>
                <a:srgbClr val="FFC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Extraction conditions + efficiency</a:t>
            </a:r>
          </a:p>
          <a:p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Compatibility with green liquor Extract</a:t>
            </a:r>
          </a:p>
          <a:p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Recyclability</a:t>
            </a:r>
          </a:p>
          <a:p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Washing Solvent</a:t>
            </a:r>
            <a:endParaRPr lang="en-US" sz="3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10516" y="6177002"/>
            <a:ext cx="8077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ko-KR" sz="1600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Note:</a:t>
            </a:r>
            <a:r>
              <a:rPr kumimoji="0" lang="en-US" altLang="ko-KR" sz="1600" b="0" i="1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 For Clean System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ko-KR" sz="1600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         Initial concentration of pure acetic acid solution= 10 g/L,</a:t>
            </a:r>
            <a:r>
              <a:rPr kumimoji="0" lang="en-US" altLang="ko-KR" sz="1600" b="0" i="1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 at 70 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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kumimoji="0" lang="en-US" altLang="ko-KR" sz="1600" b="0" i="1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, Ratio [1:1]</a:t>
            </a:r>
            <a:endParaRPr kumimoji="0" lang="en-US" altLang="ko-KR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7400" y="1905000"/>
            <a:ext cx="6963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TOA</a:t>
            </a:r>
            <a:endParaRPr lang="en-US" sz="2000" dirty="0">
              <a:solidFill>
                <a:schemeClr val="bg1"/>
              </a:solidFill>
            </a:endParaRPr>
          </a:p>
        </p:txBody>
      </p:sp>
      <p:graphicFrame>
        <p:nvGraphicFramePr>
          <p:cNvPr id="14" name="Char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917474"/>
              </p:ext>
            </p:extLst>
          </p:nvPr>
        </p:nvGraphicFramePr>
        <p:xfrm>
          <a:off x="290000" y="405571"/>
          <a:ext cx="8458200" cy="601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75475" y="615921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Note: - This is for clean system</a:t>
            </a:r>
          </a:p>
          <a:p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         - </a:t>
            </a:r>
            <a:r>
              <a:rPr lang="en-US" altLang="ko-KR" sz="16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Batang"/>
                <a:cs typeface="Times New Roman" pitchFamily="18" charset="0"/>
              </a:rPr>
              <a:t>Initial concentration of pure acetic acid solution= 10 g/L ,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at 70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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C </a:t>
            </a:r>
          </a:p>
          <a:p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15" name="Char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988354"/>
              </p:ext>
            </p:extLst>
          </p:nvPr>
        </p:nvGraphicFramePr>
        <p:xfrm>
          <a:off x="275475" y="291464"/>
          <a:ext cx="8449278" cy="5890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14" name="Chart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03737"/>
              </p:ext>
            </p:extLst>
          </p:nvPr>
        </p:nvGraphicFramePr>
        <p:xfrm>
          <a:off x="228600" y="304800"/>
          <a:ext cx="8296878" cy="5966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34462" y="6085567"/>
            <a:ext cx="7162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Note: - This is for clean system</a:t>
            </a:r>
          </a:p>
          <a:p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         - </a:t>
            </a:r>
            <a:r>
              <a:rPr lang="en-US" altLang="ko-KR" sz="1400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Batang"/>
                <a:cs typeface="Times New Roman" pitchFamily="18" charset="0"/>
              </a:rPr>
              <a:t>Initial concentration of pure acetic acid solution= 10 g/L ,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at 70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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C , Ratio [1:1]</a:t>
            </a:r>
          </a:p>
          <a:p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28600" y="5766032"/>
            <a:ext cx="7924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Note: Extraction for Clean system, initial concentration of pure acetic acid solution= 10 g/L, 370 g/L for TOPO, 200 g/L for TOA, volume ratio of </a:t>
            </a:r>
            <a:r>
              <a:rPr lang="en-US" sz="1600" dirty="0" err="1" smtClean="0">
                <a:solidFill>
                  <a:schemeClr val="tx2">
                    <a:lumMod val="75000"/>
                  </a:schemeClr>
                </a:solidFill>
              </a:rPr>
              <a:t>organic:aqueous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 phases[1:1] </a:t>
            </a:r>
          </a:p>
          <a:p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12" name="Chart 11"/>
          <p:cNvGraphicFramePr/>
          <p:nvPr>
            <p:extLst>
              <p:ext uri="{D42A27DB-BD31-4B8C-83A1-F6EECF244321}">
                <p14:modId xmlns:p14="http://schemas.microsoft.com/office/powerpoint/2010/main" val="2032812125"/>
              </p:ext>
            </p:extLst>
          </p:nvPr>
        </p:nvGraphicFramePr>
        <p:xfrm>
          <a:off x="228600" y="304800"/>
          <a:ext cx="8610599" cy="5492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28</a:t>
            </a:fld>
            <a:endParaRPr lang="en-US" dirty="0"/>
          </a:p>
        </p:txBody>
      </p:sp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975670"/>
              </p:ext>
            </p:extLst>
          </p:nvPr>
        </p:nvGraphicFramePr>
        <p:xfrm>
          <a:off x="260968" y="254466"/>
          <a:ext cx="8373078" cy="5486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60968" y="5994632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Note:  Initial aqueous acetic acid concentration is 10 g/L for clean system and 8.7 g/L for green liquor, 370 g/L  TOPO/</a:t>
            </a:r>
            <a:r>
              <a:rPr lang="en-US" sz="1600" dirty="0" err="1" smtClean="0">
                <a:solidFill>
                  <a:schemeClr val="tx2">
                    <a:lumMod val="75000"/>
                  </a:schemeClr>
                </a:solidFill>
              </a:rPr>
              <a:t>undecane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, 70 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</a:t>
            </a:r>
            <a:r>
              <a:rPr lang="en-US" sz="1600" dirty="0" smtClean="0">
                <a:solidFill>
                  <a:schemeClr val="tx2">
                    <a:lumMod val="75000"/>
                  </a:schemeClr>
                </a:solidFill>
              </a:rPr>
              <a:t>C , 1:1 ratio and pH is 1</a:t>
            </a:r>
          </a:p>
          <a:p>
            <a:endParaRPr lang="en-US" sz="16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29</a:t>
            </a:fld>
            <a:endParaRPr lang="en-US" dirty="0"/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741531169"/>
              </p:ext>
            </p:extLst>
          </p:nvPr>
        </p:nvGraphicFramePr>
        <p:xfrm>
          <a:off x="685800" y="381000"/>
          <a:ext cx="73914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21" name="Picture 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600200"/>
            <a:ext cx="2290882" cy="3547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799" y="1600200"/>
            <a:ext cx="2514601" cy="3547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 descr="C:\Documents and Settings\acer\Desktop\Aymn new\Aym\My project\experments\Recycle Green Liq\Large Scale\pic\pic 2\DSC0411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4838700" y="1866900"/>
            <a:ext cx="3505200" cy="2971800"/>
          </a:xfrm>
          <a:prstGeom prst="rect">
            <a:avLst/>
          </a:prstGeom>
          <a:noFill/>
        </p:spPr>
      </p:pic>
      <p:sp>
        <p:nvSpPr>
          <p:cNvPr id="96272" name="Text Box 16"/>
          <p:cNvSpPr txBox="1">
            <a:spLocks noChangeArrowheads="1"/>
          </p:cNvSpPr>
          <p:nvPr/>
        </p:nvSpPr>
        <p:spPr bwMode="auto">
          <a:xfrm>
            <a:off x="228600" y="5181600"/>
            <a:ext cx="266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Org. </a:t>
            </a:r>
            <a:r>
              <a:rPr lang="en-US" b="1" dirty="0" smtClean="0">
                <a:latin typeface="Calibri" pitchFamily="34" charset="0"/>
                <a:ea typeface="Arial" pitchFamily="34" charset="0"/>
                <a:cs typeface="Arial" pitchFamily="34" charset="0"/>
              </a:rPr>
              <a:t>be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fore extraction </a:t>
            </a: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2895600" y="5181600"/>
            <a:ext cx="2209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latin typeface="Calibri" pitchFamily="34" charset="0"/>
                <a:ea typeface="Arial" pitchFamily="34" charset="0"/>
                <a:cs typeface="Arial" pitchFamily="34" charset="0"/>
              </a:rPr>
              <a:t>Org. after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latin typeface="Calibri" pitchFamily="34" charset="0"/>
                <a:ea typeface="Arial" pitchFamily="34" charset="0"/>
                <a:cs typeface="Arial" pitchFamily="34" charset="0"/>
              </a:rPr>
              <a:t>e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xtraction </a:t>
            </a: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auto">
          <a:xfrm>
            <a:off x="5181600" y="51816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b="1" dirty="0" smtClean="0">
                <a:latin typeface="Calibri" pitchFamily="34" charset="0"/>
                <a:ea typeface="Arial" pitchFamily="34" charset="0"/>
                <a:cs typeface="Arial" pitchFamily="34" charset="0"/>
              </a:rPr>
              <a:t>Org. after washing by 1 M </a:t>
            </a:r>
            <a:r>
              <a:rPr lang="en-US" b="1" dirty="0" err="1" smtClean="0">
                <a:latin typeface="Calibri" pitchFamily="34" charset="0"/>
                <a:ea typeface="Arial" pitchFamily="34" charset="0"/>
                <a:cs typeface="Arial" pitchFamily="34" charset="0"/>
              </a:rPr>
              <a:t>NaOH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Arial" pitchFamily="34" charset="0"/>
                <a:cs typeface="Arial" pitchFamily="34" charset="0"/>
              </a:rPr>
              <a:t> </a:t>
            </a: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62100" y="73876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2400" b="1" i="0" u="none" strike="noStrike" kern="1200" baseline="0">
                <a:solidFill>
                  <a:prstClr val="white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en-US" sz="2400" dirty="0">
                <a:ln w="1841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59944" dist="200025" dir="15000000" sy="30000" kx="-1800000" algn="bl" rotWithShape="0">
                    <a:srgbClr val="000000">
                      <a:alpha val="32000"/>
                    </a:srgbClr>
                  </a:outerShdw>
                  <a:reflection blurRad="6350" stA="55000" endA="300" endPos="45500" dir="5400000" sy="-100000" algn="bl"/>
                </a:effectLst>
              </a:rPr>
              <a:t>Organic Washing </a:t>
            </a:r>
            <a:r>
              <a:rPr lang="en-US" sz="2400" dirty="0" smtClean="0">
                <a:ln w="1841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59944" dist="200025" dir="15000000" sy="30000" kx="-1800000" algn="bl" rotWithShape="0">
                    <a:srgbClr val="000000">
                      <a:alpha val="32000"/>
                    </a:srgbClr>
                  </a:outerShdw>
                  <a:reflection blurRad="6350" stA="55000" endA="300" endPos="45500" dir="5400000" sy="-100000" algn="bl"/>
                </a:effectLst>
              </a:rPr>
              <a:t>by </a:t>
            </a:r>
            <a:r>
              <a:rPr lang="en-US" sz="2400" dirty="0" err="1" smtClean="0">
                <a:ln w="18415" cap="flat" cmpd="sng" algn="ctr">
                  <a:solidFill>
                    <a:srgbClr val="FFFFFF"/>
                  </a:solidFill>
                  <a:prstDash val="solid"/>
                  <a:round/>
                </a:ln>
                <a:solidFill>
                  <a:srgbClr val="FFFFFF"/>
                </a:solidFill>
                <a:effectLst>
                  <a:outerShdw blurRad="59944" dist="200025" dir="15000000" sy="30000" kx="-1800000" algn="bl" rotWithShape="0">
                    <a:srgbClr val="000000">
                      <a:alpha val="32000"/>
                    </a:srgbClr>
                  </a:outerShdw>
                  <a:reflection blurRad="6350" stA="55000" endA="300" endPos="45500" dir="5400000" sy="-100000" algn="bl"/>
                </a:effectLst>
              </a:rPr>
              <a:t>NaOH</a:t>
            </a:r>
            <a:endParaRPr lang="en-US" sz="2400" dirty="0">
              <a:ln w="18415" cap="flat" cmpd="sng" algn="ctr">
                <a:solidFill>
                  <a:srgbClr val="FFFFFF"/>
                </a:solidFill>
                <a:prstDash val="solid"/>
                <a:round/>
              </a:ln>
              <a:solidFill>
                <a:srgbClr val="FFFFFF"/>
              </a:solidFill>
              <a:effectLst>
                <a:outerShdw blurRad="59944" dist="200025" dir="15000000" sy="30000" kx="-1800000" algn="bl" rotWithShape="0">
                  <a:srgbClr val="000000">
                    <a:alpha val="32000"/>
                  </a:srgbClr>
                </a:outerShdw>
                <a:reflection blurRad="6350" stA="55000" endA="300" endPos="45500" dir="5400000" sy="-100000" algn="bl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205101391"/>
              </p:ext>
            </p:extLst>
          </p:nvPr>
        </p:nvGraphicFramePr>
        <p:xfrm>
          <a:off x="607256" y="457200"/>
          <a:ext cx="73914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02456" y="5976425"/>
            <a:ext cx="8001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Note:  This is for green liquor extract system with 8.7 g/L initial acetic acid concentration, using 370 g/L of TOPO/</a:t>
            </a:r>
            <a:r>
              <a:rPr lang="en-US" sz="1400" dirty="0" err="1" smtClean="0">
                <a:solidFill>
                  <a:schemeClr val="tx2">
                    <a:lumMod val="75000"/>
                  </a:schemeClr>
                </a:solidFill>
              </a:rPr>
              <a:t>Undecane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, 1 pH, volume ratio </a:t>
            </a:r>
            <a:r>
              <a:rPr lang="en-US" sz="1400" dirty="0" err="1" smtClean="0">
                <a:solidFill>
                  <a:schemeClr val="tx2">
                    <a:lumMod val="75000"/>
                  </a:schemeClr>
                </a:solidFill>
              </a:rPr>
              <a:t>organic:aqueous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: 1</a:t>
            </a:r>
          </a:p>
          <a:p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32</a:t>
            </a:fld>
            <a:endParaRPr lang="en-US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234807072"/>
              </p:ext>
            </p:extLst>
          </p:nvPr>
        </p:nvGraphicFramePr>
        <p:xfrm>
          <a:off x="304800" y="323557"/>
          <a:ext cx="80772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1000" y="5489033"/>
            <a:ext cx="745588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Note:   CS; clean system</a:t>
            </a:r>
          </a:p>
          <a:p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             GL; green liquor extract system</a:t>
            </a:r>
          </a:p>
          <a:p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 Initial aqueous acetic acid concentration is 10 g/L for clean system and 8.7 g/L for green liquor</a:t>
            </a:r>
          </a:p>
          <a:p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The extraction conditions were 1 pH, 1 ratio and at 70 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  <a:sym typeface="Symbol"/>
              </a:rPr>
              <a:t>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C </a:t>
            </a:r>
          </a:p>
          <a:p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Using 370 g/L TOPO/</a:t>
            </a:r>
            <a:r>
              <a:rPr lang="en-US" sz="1400" dirty="0" err="1" smtClean="0">
                <a:solidFill>
                  <a:schemeClr val="tx2">
                    <a:lumMod val="75000"/>
                  </a:schemeClr>
                </a:solidFill>
              </a:rPr>
              <a:t>undecane</a:t>
            </a:r>
            <a:r>
              <a:rPr lang="en-US" sz="1400" dirty="0" smtClean="0">
                <a:solidFill>
                  <a:schemeClr val="tx2">
                    <a:lumMod val="75000"/>
                  </a:schemeClr>
                </a:solidFill>
              </a:rPr>
              <a:t>, 200 g/L TOA/</a:t>
            </a:r>
            <a:r>
              <a:rPr lang="en-US" sz="1400" dirty="0" err="1" smtClean="0">
                <a:solidFill>
                  <a:schemeClr val="tx2">
                    <a:lumMod val="75000"/>
                  </a:schemeClr>
                </a:solidFill>
              </a:rPr>
              <a:t>Octanol</a:t>
            </a:r>
            <a:endParaRPr lang="en-US" sz="14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0" y="304800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en-US" sz="28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Comparison between TOPO &amp; TOA 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82712"/>
              </p:ext>
            </p:extLst>
          </p:nvPr>
        </p:nvGraphicFramePr>
        <p:xfrm>
          <a:off x="1066800" y="1143000"/>
          <a:ext cx="6553200" cy="4876800"/>
        </p:xfrm>
        <a:graphic>
          <a:graphicData uri="http://schemas.openxmlformats.org/drawingml/2006/table">
            <a:tbl>
              <a:tblPr/>
              <a:tblGrid>
                <a:gridCol w="2070862"/>
                <a:gridCol w="2323637"/>
                <a:gridCol w="2158701"/>
              </a:tblGrid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TOPO</a:t>
                      </a:r>
                      <a:endParaRPr lang="en-US" sz="200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TOA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Solvent concentration in organic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370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g/L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200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g/L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pH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 or lower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2-4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Ratio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1:1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1.5:1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Clean system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64%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91%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Green liquor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62%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41%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Handling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Hard at room temp.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Easy at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room temp.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Cost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Expensive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Less</a:t>
                      </a:r>
                      <a:r>
                        <a:rPr lang="en-US" sz="2000" baseline="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expensive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Recyclability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Stable</a:t>
                      </a:r>
                      <a:endParaRPr lang="en-US" sz="20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Deteriorates</a:t>
                      </a:r>
                      <a:endParaRPr lang="en-US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381000" y="1447800"/>
            <a:ext cx="8382000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Liquid-liquid extraction recovered acetic acid from two systems:</a:t>
            </a:r>
          </a:p>
          <a:p>
            <a:pPr lvl="1"/>
            <a:r>
              <a:rPr lang="en-US" sz="2000" dirty="0" smtClean="0"/>
              <a:t>Clean system ( acetic acid in D-water )</a:t>
            </a:r>
          </a:p>
          <a:p>
            <a:pPr lvl="1"/>
            <a:r>
              <a:rPr lang="en-US" sz="2000" dirty="0" smtClean="0"/>
              <a:t>Hemicellulose extract ( green liquor extract )</a:t>
            </a:r>
          </a:p>
          <a:p>
            <a:pPr lvl="1">
              <a:buNone/>
            </a:pPr>
            <a:endParaRPr lang="en-US" sz="2000" dirty="0" smtClean="0"/>
          </a:p>
          <a:p>
            <a:r>
              <a:rPr lang="en-US" sz="2000" dirty="0" smtClean="0"/>
              <a:t>Compared two solvents:</a:t>
            </a:r>
          </a:p>
          <a:p>
            <a:pPr lvl="1"/>
            <a:r>
              <a:rPr lang="en-US" sz="2000" dirty="0" smtClean="0"/>
              <a:t>TOPO in </a:t>
            </a:r>
            <a:r>
              <a:rPr lang="en-US" sz="2000" dirty="0" err="1" smtClean="0"/>
              <a:t>Undecane</a:t>
            </a:r>
            <a:endParaRPr lang="en-US" sz="2000" dirty="0" smtClean="0"/>
          </a:p>
          <a:p>
            <a:pPr lvl="1"/>
            <a:r>
              <a:rPr lang="en-US" sz="2000" dirty="0" smtClean="0"/>
              <a:t>TOA in </a:t>
            </a:r>
            <a:r>
              <a:rPr lang="en-US" sz="2000" dirty="0" err="1" smtClean="0"/>
              <a:t>Octanol</a:t>
            </a:r>
            <a:endParaRPr lang="en-US" sz="2000" dirty="0" smtClean="0"/>
          </a:p>
          <a:p>
            <a:pPr lvl="1"/>
            <a:endParaRPr lang="en-US" sz="2000" dirty="0" smtClean="0"/>
          </a:p>
          <a:p>
            <a:r>
              <a:rPr lang="en-US" sz="2000" dirty="0" smtClean="0"/>
              <a:t>Best extraction conditions have been determined for TOPO and TOA extraction system (</a:t>
            </a:r>
            <a:r>
              <a:rPr lang="en-US" sz="2000" dirty="0" err="1" smtClean="0"/>
              <a:t>extractant</a:t>
            </a:r>
            <a:r>
              <a:rPr lang="en-US" sz="2000" dirty="0" smtClean="0"/>
              <a:t> concentration, Ratio. pH)</a:t>
            </a:r>
          </a:p>
          <a:p>
            <a:endParaRPr lang="en-US" sz="2000" dirty="0" smtClean="0"/>
          </a:p>
          <a:p>
            <a:r>
              <a:rPr lang="en-US" sz="2000" dirty="0" smtClean="0"/>
              <a:t>TOPO shows better recyclability than TOA</a:t>
            </a:r>
          </a:p>
          <a:p>
            <a:endParaRPr lang="en-US" sz="2000" dirty="0" smtClean="0"/>
          </a:p>
          <a:p>
            <a:r>
              <a:rPr lang="en-US" sz="2000" dirty="0" smtClean="0"/>
              <a:t>Acetic acid may be a viable co-product for a </a:t>
            </a:r>
            <a:r>
              <a:rPr lang="en-US" sz="2000" dirty="0" err="1" smtClean="0"/>
              <a:t>kraft</a:t>
            </a:r>
            <a:r>
              <a:rPr lang="en-US" sz="2000" dirty="0" smtClean="0"/>
              <a:t> pulp mill</a:t>
            </a:r>
          </a:p>
          <a:p>
            <a:endParaRPr lang="en-US" sz="2000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381000" y="685800"/>
            <a:ext cx="74676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Conclusions</a:t>
            </a:r>
            <a:r>
              <a:rPr lang="en-US" sz="32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 TOA separation by distillation</a:t>
            </a:r>
          </a:p>
          <a:p>
            <a:r>
              <a:rPr lang="en-US" sz="4000" dirty="0" smtClean="0"/>
              <a:t>Analysis of organics in aqueous phase</a:t>
            </a:r>
          </a:p>
          <a:p>
            <a:r>
              <a:rPr lang="en-US" sz="4000" dirty="0" smtClean="0"/>
              <a:t>Scale up to pilot scale</a:t>
            </a:r>
          </a:p>
          <a:p>
            <a:pPr>
              <a:buNone/>
            </a:pPr>
            <a:endParaRPr lang="en-US" sz="3600" dirty="0" smtClean="0"/>
          </a:p>
          <a:p>
            <a:endParaRPr lang="en-US" sz="3600" dirty="0" smtClean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381000" y="762000"/>
            <a:ext cx="7467600" cy="939421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Future Work 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467600" cy="364509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/>
              <a:t>University of Jeddah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Dr. G. Peter van </a:t>
            </a:r>
            <a:r>
              <a:rPr lang="en-US" sz="3200" dirty="0" err="1"/>
              <a:t>Walsum</a:t>
            </a:r>
            <a:endParaRPr lang="en-US" sz="3200" dirty="0"/>
          </a:p>
          <a:p>
            <a:pPr>
              <a:lnSpc>
                <a:spcPct val="150000"/>
              </a:lnSpc>
            </a:pPr>
            <a:r>
              <a:rPr lang="nl-NL" sz="3200" dirty="0"/>
              <a:t>Thesis </a:t>
            </a:r>
            <a:r>
              <a:rPr lang="nl-NL" sz="3200" dirty="0" err="1"/>
              <a:t>Committee</a:t>
            </a:r>
            <a:r>
              <a:rPr lang="nl-NL" sz="3200" dirty="0"/>
              <a:t> members (Dr. </a:t>
            </a:r>
            <a:r>
              <a:rPr lang="en-US" sz="3200" dirty="0"/>
              <a:t>van </a:t>
            </a:r>
            <a:r>
              <a:rPr lang="en-US" sz="3200" dirty="0" err="1"/>
              <a:t>Heiningen</a:t>
            </a:r>
            <a:r>
              <a:rPr lang="en-US" sz="3200" dirty="0"/>
              <a:t> and Dr. Wheeler)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Dr. </a:t>
            </a:r>
            <a:r>
              <a:rPr lang="en-US" sz="3200" dirty="0" err="1"/>
              <a:t>Byung</a:t>
            </a:r>
            <a:r>
              <a:rPr lang="en-US" sz="3200" dirty="0"/>
              <a:t>-Hwan Um &amp; Audrey </a:t>
            </a:r>
            <a:r>
              <a:rPr lang="en-US" sz="3200" dirty="0" err="1"/>
              <a:t>Polifka</a:t>
            </a:r>
            <a:endParaRPr lang="en-US" sz="3200" dirty="0"/>
          </a:p>
          <a:p>
            <a:pPr>
              <a:lnSpc>
                <a:spcPct val="150000"/>
              </a:lnSpc>
            </a:pPr>
            <a:r>
              <a:rPr lang="en-US" sz="3200" dirty="0"/>
              <a:t>Dr. Martin </a:t>
            </a:r>
            <a:r>
              <a:rPr lang="en-US" sz="3200" dirty="0" err="1"/>
              <a:t>Lawoko</a:t>
            </a:r>
            <a:r>
              <a:rPr lang="en-US" sz="3200" dirty="0"/>
              <a:t> &amp; Dr. Sara </a:t>
            </a:r>
            <a:r>
              <a:rPr lang="en-US" sz="3200" dirty="0" smtClean="0"/>
              <a:t>Walton</a:t>
            </a:r>
            <a:endParaRPr lang="en-US" sz="3200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B84C2-2545-48FB-8FD7-23C00B9DCD69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381000" y="762000"/>
            <a:ext cx="7467600" cy="939421"/>
          </a:xfrm>
        </p:spPr>
        <p:txBody>
          <a:bodyPr>
            <a:noAutofit/>
          </a:bodyPr>
          <a:lstStyle/>
          <a:p>
            <a:pPr algn="ctr"/>
            <a:r>
              <a:rPr lang="en-US" sz="3600" b="1" i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Acknowledgment </a:t>
            </a:r>
            <a: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en-US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en-US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244061"/>
      </a:accent1>
      <a:accent2>
        <a:srgbClr val="00B050"/>
      </a:accent2>
      <a:accent3>
        <a:srgbClr val="FFFFFF"/>
      </a:accent3>
      <a:accent4>
        <a:srgbClr val="000000"/>
      </a:accent4>
      <a:accent5>
        <a:srgbClr val="ACAFB7"/>
      </a:accent5>
      <a:accent6>
        <a:srgbClr val="009F48"/>
      </a:accent6>
      <a:hlink>
        <a:srgbClr val="002060"/>
      </a:hlink>
      <a:folHlink>
        <a:srgbClr val="76923C"/>
      </a:folHlink>
    </a:clrScheme>
    <a:fontScheme name="1_Custom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>
        <a:gradFill>
          <a:gsLst>
            <a:gs pos="0">
              <a:schemeClr val="accent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a:spPr>
      <a:bodyPr lIns="438912" tIns="219456" rIns="438912" bIns="219456" anchor="ctr">
        <a:normAutofit fontScale="25000" lnSpcReduction="20000"/>
      </a:bodyPr>
      <a:lstStyle>
        <a:defPPr algn="ctr">
          <a:defRPr sz="8000" b="1" dirty="0">
            <a:solidFill>
              <a:srgbClr val="17375E"/>
            </a:solidFill>
            <a:latin typeface="Arial Rounded MT Bold" pitchFamily="34" charset="0"/>
            <a:ea typeface="굴림" pitchFamily="34" charset="-127"/>
          </a:defRPr>
        </a:defPPr>
      </a:lstStyle>
    </a:tx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244061"/>
        </a:accent1>
        <a:accent2>
          <a:srgbClr val="00B050"/>
        </a:accent2>
        <a:accent3>
          <a:srgbClr val="FFFFFF"/>
        </a:accent3>
        <a:accent4>
          <a:srgbClr val="000000"/>
        </a:accent4>
        <a:accent5>
          <a:srgbClr val="ACAFB7"/>
        </a:accent5>
        <a:accent6>
          <a:srgbClr val="009F48"/>
        </a:accent6>
        <a:hlink>
          <a:srgbClr val="002060"/>
        </a:hlink>
        <a:folHlink>
          <a:srgbClr val="76923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usiness Plan">
  <a:themeElements>
    <a:clrScheme name="1_Business Plan 5">
      <a:dk1>
        <a:srgbClr val="001428"/>
      </a:dk1>
      <a:lt1>
        <a:srgbClr val="DDDDDD"/>
      </a:lt1>
      <a:dk2>
        <a:srgbClr val="336699"/>
      </a:dk2>
      <a:lt2>
        <a:srgbClr val="CCFFCC"/>
      </a:lt2>
      <a:accent1>
        <a:srgbClr val="009999"/>
      </a:accent1>
      <a:accent2>
        <a:srgbClr val="8263A2"/>
      </a:accent2>
      <a:accent3>
        <a:srgbClr val="ADB8CA"/>
      </a:accent3>
      <a:accent4>
        <a:srgbClr val="BDBDBD"/>
      </a:accent4>
      <a:accent5>
        <a:srgbClr val="AACACA"/>
      </a:accent5>
      <a:accent6>
        <a:srgbClr val="755992"/>
      </a:accent6>
      <a:hlink>
        <a:srgbClr val="0665C6"/>
      </a:hlink>
      <a:folHlink>
        <a:srgbClr val="699BCD"/>
      </a:folHlink>
    </a:clrScheme>
    <a:fontScheme name="1_Business Pla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8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8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usiness Plan 1">
        <a:dk1>
          <a:srgbClr val="000000"/>
        </a:dk1>
        <a:lt1>
          <a:srgbClr val="EAEAEA"/>
        </a:lt1>
        <a:dk2>
          <a:srgbClr val="00763B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AABDAF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71BB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usiness Plan 2">
        <a:dk1>
          <a:srgbClr val="000000"/>
        </a:dk1>
        <a:lt1>
          <a:srgbClr val="FFFFFF"/>
        </a:lt1>
        <a:dk2>
          <a:srgbClr val="006633"/>
        </a:dk2>
        <a:lt2>
          <a:srgbClr val="FFFFFF"/>
        </a:lt2>
        <a:accent1>
          <a:srgbClr val="009999"/>
        </a:accent1>
        <a:accent2>
          <a:srgbClr val="8263A2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71BB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usiness Plan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usiness Plan 4">
        <a:dk1>
          <a:srgbClr val="271A0D"/>
        </a:dk1>
        <a:lt1>
          <a:srgbClr val="EAEAEA"/>
        </a:lt1>
        <a:dk2>
          <a:srgbClr val="996633"/>
        </a:dk2>
        <a:lt2>
          <a:srgbClr val="FFFFCC"/>
        </a:lt2>
        <a:accent1>
          <a:srgbClr val="CC6600"/>
        </a:accent1>
        <a:accent2>
          <a:srgbClr val="FF9900"/>
        </a:accent2>
        <a:accent3>
          <a:srgbClr val="CAB8AD"/>
        </a:accent3>
        <a:accent4>
          <a:srgbClr val="C8C8C8"/>
        </a:accent4>
        <a:accent5>
          <a:srgbClr val="E2B8AA"/>
        </a:accent5>
        <a:accent6>
          <a:srgbClr val="E78A00"/>
        </a:accent6>
        <a:hlink>
          <a:srgbClr val="CC3300"/>
        </a:hlink>
        <a:folHlink>
          <a:srgbClr val="CA956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usiness Plan 5">
        <a:dk1>
          <a:srgbClr val="001428"/>
        </a:dk1>
        <a:lt1>
          <a:srgbClr val="DDDDDD"/>
        </a:lt1>
        <a:dk2>
          <a:srgbClr val="336699"/>
        </a:dk2>
        <a:lt2>
          <a:srgbClr val="CCFFCC"/>
        </a:lt2>
        <a:accent1>
          <a:srgbClr val="009999"/>
        </a:accent1>
        <a:accent2>
          <a:srgbClr val="8263A2"/>
        </a:accent2>
        <a:accent3>
          <a:srgbClr val="ADB8CA"/>
        </a:accent3>
        <a:accent4>
          <a:srgbClr val="BDBDBD"/>
        </a:accent4>
        <a:accent5>
          <a:srgbClr val="AACACA"/>
        </a:accent5>
        <a:accent6>
          <a:srgbClr val="755992"/>
        </a:accent6>
        <a:hlink>
          <a:srgbClr val="0665C6"/>
        </a:hlink>
        <a:folHlink>
          <a:srgbClr val="699BC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8755</TotalTime>
  <Words>1512</Words>
  <Application>Microsoft Macintosh PowerPoint</Application>
  <PresentationFormat>On-screen Show (4:3)</PresentationFormat>
  <Paragraphs>460</Paragraphs>
  <Slides>36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56" baseType="lpstr">
      <vt:lpstr>Arial Black</vt:lpstr>
      <vt:lpstr>Batang</vt:lpstr>
      <vt:lpstr>Calibri</vt:lpstr>
      <vt:lpstr>Constantia</vt:lpstr>
      <vt:lpstr>Franklin Gothic Demi</vt:lpstr>
      <vt:lpstr>Franklin Gothic Demi Cond</vt:lpstr>
      <vt:lpstr>Impact</vt:lpstr>
      <vt:lpstr>MS PGothic</vt:lpstr>
      <vt:lpstr>Symbol</vt:lpstr>
      <vt:lpstr>Times New Roman</vt:lpstr>
      <vt:lpstr>Wingdings</vt:lpstr>
      <vt:lpstr>Wingdings 2</vt:lpstr>
      <vt:lpstr>굴림</vt:lpstr>
      <vt:lpstr>궁서</vt:lpstr>
      <vt:lpstr>맑은 고딕</vt:lpstr>
      <vt:lpstr>Arial</vt:lpstr>
      <vt:lpstr>Paper</vt:lpstr>
      <vt:lpstr>1_Custom Design</vt:lpstr>
      <vt:lpstr>1_Business Plan</vt:lpstr>
      <vt:lpstr>ChemSketch</vt:lpstr>
      <vt:lpstr>Acetic Acid Removal from Pretreated Wood Extract </vt:lpstr>
      <vt:lpstr>Outline </vt:lpstr>
      <vt:lpstr>PowerPoint Presentation</vt:lpstr>
      <vt:lpstr>Deriving optimal value from wood components</vt:lpstr>
      <vt:lpstr>PowerPoint Presentation</vt:lpstr>
      <vt:lpstr>Overall Pulp and Biorefinery</vt:lpstr>
      <vt:lpstr>Motivation  </vt:lpstr>
      <vt:lpstr>Lignocellulose Extraction </vt:lpstr>
      <vt:lpstr>Alkaline Hydrolysis  </vt:lpstr>
      <vt:lpstr>Hemicellulose Extract </vt:lpstr>
      <vt:lpstr>PowerPoint Presentation</vt:lpstr>
      <vt:lpstr> Objectives </vt:lpstr>
      <vt:lpstr>Methods </vt:lpstr>
      <vt:lpstr>Extraction Flow Diagram </vt:lpstr>
      <vt:lpstr>Materials </vt:lpstr>
      <vt:lpstr>TOPO </vt:lpstr>
      <vt:lpstr>TOA </vt:lpstr>
      <vt:lpstr>Analysis </vt:lpstr>
      <vt:lpstr>L-L Extraction Procedure </vt:lpstr>
      <vt:lpstr>PowerPoint Presentation</vt:lpstr>
      <vt:lpstr>Two Phases Separation </vt:lpstr>
      <vt:lpstr>Distillation  </vt:lpstr>
      <vt:lpstr>Results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Comparison between TOPO &amp; TOA  </vt:lpstr>
      <vt:lpstr>Conclusions  </vt:lpstr>
      <vt:lpstr>Future Work  </vt:lpstr>
      <vt:lpstr>Acknowledgment  </vt:lpstr>
    </vt:vector>
  </TitlesOfParts>
  <LinksUpToDate>false</LinksUpToDate>
  <SharedDoc>false</SharedDoc>
  <HyperlinksChanged>false</HyperlinksChanged>
  <AppVersion>15.0024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Acetic Acid Removal from pretreated Wood Extract</dc:title>
  <dc:creator>joker</dc:creator>
  <cp:lastModifiedBy>ايمن عبدالله عبدالغفار عبدالرحمن</cp:lastModifiedBy>
  <cp:revision>749</cp:revision>
  <dcterms:created xsi:type="dcterms:W3CDTF">2008-11-17T21:50:36Z</dcterms:created>
  <dcterms:modified xsi:type="dcterms:W3CDTF">2016-08-27T02:49:35Z</dcterms:modified>
</cp:coreProperties>
</file>