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79" r:id="rId10"/>
    <p:sldId id="270" r:id="rId11"/>
    <p:sldId id="277" r:id="rId12"/>
    <p:sldId id="278" r:id="rId13"/>
    <p:sldId id="266" r:id="rId14"/>
    <p:sldId id="267" r:id="rId15"/>
    <p:sldId id="280" r:id="rId16"/>
    <p:sldId id="268" r:id="rId17"/>
    <p:sldId id="269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CD83F8-8699-4081-91F6-F5B75D22E647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E17ED-13BE-4582-88B2-916EF71455F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AEA06F1-E5DE-4ABA-B838-49E3B9EBD5CF}" type="datetimeFigureOut">
              <a:rPr lang="en-US" smtClean="0"/>
              <a:pPr/>
              <a:t>9/6/2014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C180F05-5B6B-4060-A7EE-B5890543C1C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todate.com/contents/etiology-clinical-features-and-diagnosis-of-cerebral-venous-thrombosis/abstract/14" TargetMode="External"/><Relationship Id="rId2" Type="http://schemas.openxmlformats.org/officeDocument/2006/relationships/hyperlink" Target="http://www.uptodate.com/contents/etiology-clinical-features-and-diagnosis-of-cerebral-venous-thrombosis/abstract/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?term=De%20Broucker%20T%5bAuthor%5d&amp;cauthor=true&amp;cauthor_uid=22085160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600200"/>
            <a:ext cx="7406640" cy="1472184"/>
          </a:xfrm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1" dirty="0"/>
              <a:t>Systemic </a:t>
            </a:r>
            <a:r>
              <a:rPr lang="en-US" b="1" dirty="0" err="1"/>
              <a:t>Varicella</a:t>
            </a:r>
            <a:r>
              <a:rPr lang="en-US" b="1" dirty="0"/>
              <a:t> Zoster Infection Causing Cerebral Venous Thrombosis and Revealing </a:t>
            </a:r>
            <a:r>
              <a:rPr lang="en-US" b="1" dirty="0" err="1"/>
              <a:t>Prothrombotic</a:t>
            </a:r>
            <a:r>
              <a:rPr lang="en-US" b="1" dirty="0"/>
              <a:t> State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038600"/>
            <a:ext cx="7406640" cy="17526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Ayman Mahmoud Alboudi</a:t>
            </a:r>
          </a:p>
          <a:p>
            <a:r>
              <a:rPr lang="en-US" dirty="0" smtClean="0"/>
              <a:t>MD, </a:t>
            </a:r>
            <a:r>
              <a:rPr lang="en-US" dirty="0" err="1" smtClean="0"/>
              <a:t>MSc</a:t>
            </a:r>
            <a:endParaRPr lang="en-US" dirty="0" smtClean="0"/>
          </a:p>
          <a:p>
            <a:r>
              <a:rPr lang="en-US" dirty="0" smtClean="0"/>
              <a:t>Rashid Hospital , Dubai, UAE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CVT is a rare disorder with incidence rate is around 1/100000</a:t>
            </a:r>
            <a:r>
              <a:rPr lang="en-US" sz="1400" dirty="0" smtClean="0"/>
              <a:t>[1]</a:t>
            </a:r>
          </a:p>
          <a:p>
            <a:r>
              <a:rPr lang="en-US" dirty="0" smtClean="0"/>
              <a:t>We are having about 6 cases per year in our hospital (Rashid hospital in </a:t>
            </a:r>
            <a:r>
              <a:rPr lang="en-US" dirty="0" err="1" smtClean="0"/>
              <a:t>dubai</a:t>
            </a:r>
            <a:r>
              <a:rPr lang="en-US" dirty="0" smtClean="0"/>
              <a:t>)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6248400"/>
            <a:ext cx="7696200" cy="473075"/>
          </a:xfrm>
        </p:spPr>
        <p:txBody>
          <a:bodyPr/>
          <a:lstStyle/>
          <a:p>
            <a:pPr marL="228600" lvl="0" indent="-228600" algn="just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Ferro JM, </a:t>
            </a:r>
            <a:r>
              <a:rPr lang="en-US" dirty="0" err="1" smtClean="0">
                <a:solidFill>
                  <a:schemeClr val="tx1"/>
                </a:solidFill>
              </a:rPr>
              <a:t>Correia</a:t>
            </a:r>
            <a:r>
              <a:rPr lang="en-US" dirty="0" smtClean="0">
                <a:solidFill>
                  <a:schemeClr val="tx1"/>
                </a:solidFill>
              </a:rPr>
              <a:t> M, Pontes C, et al. Cerebral vein and </a:t>
            </a:r>
            <a:r>
              <a:rPr lang="en-US" dirty="0" err="1" smtClean="0">
                <a:solidFill>
                  <a:schemeClr val="tx1"/>
                </a:solidFill>
              </a:rPr>
              <a:t>dural</a:t>
            </a:r>
            <a:r>
              <a:rPr lang="en-US" dirty="0" smtClean="0">
                <a:solidFill>
                  <a:schemeClr val="tx1"/>
                </a:solidFill>
              </a:rPr>
              <a:t> sinus thrombosis in Portugal: 1980-1998. </a:t>
            </a:r>
            <a:r>
              <a:rPr lang="en-US" dirty="0" err="1" smtClean="0">
                <a:solidFill>
                  <a:schemeClr val="tx1"/>
                </a:solidFill>
              </a:rPr>
              <a:t>Cerebrovasc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Dis</a:t>
            </a:r>
            <a:r>
              <a:rPr lang="en-US" dirty="0" smtClean="0">
                <a:solidFill>
                  <a:schemeClr val="tx1"/>
                </a:solidFill>
              </a:rPr>
              <a:t> 2001; 11:177.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Heller et al found in his study on CVST in children that the majority of cases are multifactorial, as a combination of </a:t>
            </a:r>
            <a:r>
              <a:rPr lang="en-US" dirty="0" err="1" smtClean="0"/>
              <a:t>prothrombotic</a:t>
            </a:r>
            <a:r>
              <a:rPr lang="en-US" dirty="0" smtClean="0"/>
              <a:t> risk factors and/or underlying condition such as infection.</a:t>
            </a:r>
            <a:r>
              <a:rPr lang="en-US" sz="1400" baseline="30000" dirty="0" smtClean="0"/>
              <a:t>[1] </a:t>
            </a:r>
            <a:r>
              <a:rPr lang="en-US" sz="1400" dirty="0" smtClean="0"/>
              <a:t> </a:t>
            </a:r>
          </a:p>
          <a:p>
            <a:r>
              <a:rPr lang="en-US" dirty="0" smtClean="0"/>
              <a:t>Even more, CVST can be precipitated by systemic infection.</a:t>
            </a:r>
            <a:r>
              <a:rPr lang="en-US" sz="1400" baseline="30000" dirty="0" smtClean="0"/>
              <a:t>[2]</a:t>
            </a:r>
            <a:r>
              <a:rPr lang="en-US" sz="1400" dirty="0" smtClean="0"/>
              <a:t> 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5715000"/>
            <a:ext cx="7772400" cy="1006475"/>
          </a:xfrm>
        </p:spPr>
        <p:txBody>
          <a:bodyPr/>
          <a:lstStyle/>
          <a:p>
            <a:pPr marL="228600" lvl="0" indent="-228600" algn="just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</a:rPr>
              <a:t>Heller C, </a:t>
            </a:r>
            <a:r>
              <a:rPr lang="en-US" dirty="0" err="1" smtClean="0">
                <a:solidFill>
                  <a:schemeClr val="tx1"/>
                </a:solidFill>
              </a:rPr>
              <a:t>Heinecke</a:t>
            </a:r>
            <a:r>
              <a:rPr lang="en-US" dirty="0" smtClean="0">
                <a:solidFill>
                  <a:schemeClr val="tx1"/>
                </a:solidFill>
              </a:rPr>
              <a:t> A, Junker R, </a:t>
            </a:r>
            <a:r>
              <a:rPr lang="en-US" dirty="0" err="1" smtClean="0">
                <a:solidFill>
                  <a:schemeClr val="tx1"/>
                </a:solidFill>
              </a:rPr>
              <a:t>Knofler</a:t>
            </a:r>
            <a:r>
              <a:rPr lang="en-US" dirty="0" smtClean="0">
                <a:solidFill>
                  <a:schemeClr val="tx1"/>
                </a:solidFill>
              </a:rPr>
              <a:t> R, </a:t>
            </a:r>
            <a:r>
              <a:rPr lang="en-US" dirty="0" err="1" smtClean="0">
                <a:solidFill>
                  <a:schemeClr val="tx1"/>
                </a:solidFill>
              </a:rPr>
              <a:t>Kosch</a:t>
            </a:r>
            <a:r>
              <a:rPr lang="en-US" dirty="0" smtClean="0">
                <a:solidFill>
                  <a:schemeClr val="tx1"/>
                </a:solidFill>
              </a:rPr>
              <a:t> A, </a:t>
            </a:r>
            <a:r>
              <a:rPr lang="en-US" dirty="0" err="1" smtClean="0">
                <a:solidFill>
                  <a:schemeClr val="tx1"/>
                </a:solidFill>
              </a:rPr>
              <a:t>Kurnik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K,et.al</a:t>
            </a:r>
            <a:r>
              <a:rPr lang="en-US" dirty="0" smtClean="0">
                <a:solidFill>
                  <a:schemeClr val="tx1"/>
                </a:solidFill>
              </a:rPr>
              <a:t>. The Childhood Stroke Study Group. Cerebral venous thrombosis in children: a multifactorial origin. Circulation. 2003 ;108 :1362-67.</a:t>
            </a:r>
          </a:p>
          <a:p>
            <a:pPr marL="228600" indent="-228600" algn="just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Sebire</a:t>
            </a:r>
            <a:r>
              <a:rPr lang="en-US" dirty="0" smtClean="0">
                <a:solidFill>
                  <a:schemeClr val="tx1"/>
                </a:solidFill>
              </a:rPr>
              <a:t> G, </a:t>
            </a:r>
            <a:r>
              <a:rPr lang="en-US" dirty="0" err="1" smtClean="0">
                <a:solidFill>
                  <a:schemeClr val="tx1"/>
                </a:solidFill>
              </a:rPr>
              <a:t>Tabarki</a:t>
            </a:r>
            <a:r>
              <a:rPr lang="en-US" dirty="0" smtClean="0">
                <a:solidFill>
                  <a:schemeClr val="tx1"/>
                </a:solidFill>
              </a:rPr>
              <a:t> B, Saunders D. E., Leroy I, </a:t>
            </a:r>
            <a:r>
              <a:rPr lang="en-US" dirty="0" err="1" smtClean="0">
                <a:solidFill>
                  <a:schemeClr val="tx1"/>
                </a:solidFill>
              </a:rPr>
              <a:t>Liesner</a:t>
            </a:r>
            <a:r>
              <a:rPr lang="en-US" dirty="0" smtClean="0">
                <a:solidFill>
                  <a:schemeClr val="tx1"/>
                </a:solidFill>
              </a:rPr>
              <a:t> R, Saint-Martin C, et.al. Cerebral venous sinus thrombosis in children: risk factors, presentation, diagnosis and outcome. Brain. 2005; 128 : 477-89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Of the etiologic factors:</a:t>
            </a:r>
          </a:p>
          <a:p>
            <a:pPr lvl="1"/>
            <a:r>
              <a:rPr lang="en-US" dirty="0" err="1" smtClean="0"/>
              <a:t>Prothrombotic</a:t>
            </a:r>
            <a:r>
              <a:rPr lang="en-US" dirty="0" smtClean="0"/>
              <a:t> conditions, either genetic or acquired</a:t>
            </a:r>
          </a:p>
          <a:p>
            <a:pPr lvl="1"/>
            <a:r>
              <a:rPr lang="en-US" dirty="0" smtClean="0"/>
              <a:t>Oral contraceptives</a:t>
            </a:r>
          </a:p>
          <a:p>
            <a:pPr lvl="1"/>
            <a:r>
              <a:rPr lang="en-US" dirty="0" smtClean="0"/>
              <a:t>Pregnancy and the </a:t>
            </a:r>
            <a:r>
              <a:rPr lang="en-US" dirty="0" err="1" smtClean="0"/>
              <a:t>puerperium</a:t>
            </a:r>
            <a:endParaRPr lang="en-US" dirty="0" smtClean="0"/>
          </a:p>
          <a:p>
            <a:pPr lvl="1"/>
            <a:r>
              <a:rPr lang="en-US" dirty="0" smtClean="0"/>
              <a:t>Malignancy</a:t>
            </a:r>
          </a:p>
          <a:p>
            <a:pPr lvl="1"/>
            <a:r>
              <a:rPr lang="en-US" dirty="0" smtClean="0"/>
              <a:t>Infection</a:t>
            </a:r>
          </a:p>
          <a:p>
            <a:pPr lvl="1"/>
            <a:r>
              <a:rPr lang="en-US" dirty="0" smtClean="0"/>
              <a:t>Head injury and mechanical precipitants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previously it was thought that infections contributing in high percentage in the etiology, but nowadays it is recognized that they form 6-12 % only </a:t>
            </a:r>
            <a:r>
              <a:rPr lang="en-US" sz="1400" dirty="0" smtClean="0"/>
              <a:t>[1]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pathophysiology</a:t>
            </a:r>
            <a:r>
              <a:rPr lang="en-US" dirty="0" smtClean="0"/>
              <a:t> of CVT still not will known , even there was some theories </a:t>
            </a:r>
            <a:r>
              <a:rPr lang="en-US" sz="1400" dirty="0" smtClean="0"/>
              <a:t>[2]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6172200"/>
            <a:ext cx="7620000" cy="549275"/>
          </a:xfrm>
        </p:spPr>
        <p:txBody>
          <a:bodyPr/>
          <a:lstStyle/>
          <a:p>
            <a:pPr marL="228600" indent="-228600" algn="just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hlinkClick r:id="rId2"/>
              </a:rPr>
              <a:t>Ferro JM, </a:t>
            </a:r>
            <a:r>
              <a:rPr lang="en-US" dirty="0" err="1" smtClean="0">
                <a:solidFill>
                  <a:schemeClr val="tx1"/>
                </a:solidFill>
                <a:hlinkClick r:id="rId2"/>
              </a:rPr>
              <a:t>Canhão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 P, </a:t>
            </a:r>
            <a:r>
              <a:rPr lang="en-US" dirty="0" err="1" smtClean="0">
                <a:solidFill>
                  <a:schemeClr val="tx1"/>
                </a:solidFill>
                <a:hlinkClick r:id="rId2"/>
              </a:rPr>
              <a:t>Stam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 J, et al. Prognosis of cerebral vein and </a:t>
            </a:r>
            <a:r>
              <a:rPr lang="en-US" dirty="0" err="1" smtClean="0">
                <a:solidFill>
                  <a:schemeClr val="tx1"/>
                </a:solidFill>
                <a:hlinkClick r:id="rId2"/>
              </a:rPr>
              <a:t>dural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 sinus thrombosis: results of the International Study on Cerebral Vein and Dural Sinus Thrombosis (ISCVT). Stroke 2004; 35:664.</a:t>
            </a:r>
            <a:endParaRPr lang="en-US" dirty="0" smtClean="0">
              <a:solidFill>
                <a:schemeClr val="tx1"/>
              </a:solidFill>
            </a:endParaRPr>
          </a:p>
          <a:p>
            <a:pPr marL="228600" indent="-228600" algn="just">
              <a:buFont typeface="+mj-lt"/>
              <a:buAutoNum type="arabicPeriod"/>
            </a:pPr>
            <a:r>
              <a:rPr lang="en-US" dirty="0" smtClean="0">
                <a:solidFill>
                  <a:schemeClr val="tx1"/>
                </a:solidFill>
                <a:hlinkClick r:id="rId3"/>
              </a:rPr>
              <a:t>Schaller B, Graf R. Cerebral venous infarction: the 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pathophysiological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 concept. 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Cerebrovasc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hlinkClick r:id="rId3"/>
              </a:rPr>
              <a:t>Dis</a:t>
            </a:r>
            <a:r>
              <a:rPr lang="en-US" dirty="0" smtClean="0">
                <a:solidFill>
                  <a:schemeClr val="tx1"/>
                </a:solidFill>
                <a:hlinkClick r:id="rId3"/>
              </a:rPr>
              <a:t> 2004; 18:179.</a:t>
            </a:r>
            <a:endParaRPr lang="en-US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Now speaking about our case:</a:t>
            </a:r>
          </a:p>
          <a:p>
            <a:pPr lvl="1"/>
            <a:r>
              <a:rPr lang="en-US" dirty="0" smtClean="0"/>
              <a:t>This patient is 31y old male, previously healthy with no past medical history; </a:t>
            </a:r>
          </a:p>
          <a:p>
            <a:pPr lvl="1"/>
            <a:r>
              <a:rPr lang="en-US" dirty="0" smtClean="0"/>
              <a:t>presented with a history of skin rash started 14d ago, accompanied with low grade fever at the first few days, with progression consistent with VZV. </a:t>
            </a:r>
          </a:p>
          <a:p>
            <a:pPr lvl="1"/>
            <a:r>
              <a:rPr lang="en-US" dirty="0" smtClean="0"/>
              <a:t>5d ago he started to have headache, </a:t>
            </a:r>
            <a:r>
              <a:rPr lang="en-US" dirty="0" err="1" smtClean="0"/>
              <a:t>holocephalic</a:t>
            </a:r>
            <a:r>
              <a:rPr lang="en-US" dirty="0" smtClean="0"/>
              <a:t>, accompanied with nausea and vomiting. </a:t>
            </a:r>
          </a:p>
          <a:p>
            <a:pPr lvl="1"/>
            <a:r>
              <a:rPr lang="en-US" dirty="0" smtClean="0"/>
              <a:t>On the day </a:t>
            </a:r>
            <a:r>
              <a:rPr lang="en-US" dirty="0" smtClean="0"/>
              <a:t>of admission </a:t>
            </a:r>
            <a:r>
              <a:rPr lang="en-US" dirty="0" smtClean="0"/>
              <a:t>he had 2 GTCS.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neurological exam was totally normal apart from mild bilateral pupil edema. </a:t>
            </a:r>
          </a:p>
          <a:p>
            <a:pPr lvl="1"/>
            <a:r>
              <a:rPr lang="en-US" dirty="0" smtClean="0"/>
              <a:t>General examination showed skin rash in crusting stage. There was no fever or </a:t>
            </a:r>
            <a:r>
              <a:rPr lang="en-US" dirty="0" err="1" smtClean="0"/>
              <a:t>meningeal</a:t>
            </a:r>
            <a:r>
              <a:rPr lang="en-US" dirty="0" smtClean="0"/>
              <a:t> signs.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 brain was done and showed small </a:t>
            </a:r>
            <a:r>
              <a:rPr lang="en-US" dirty="0" err="1" smtClean="0"/>
              <a:t>haemorrhagic</a:t>
            </a:r>
            <a:r>
              <a:rPr lang="en-US" dirty="0" smtClean="0"/>
              <a:t> infarction on the left occipital area (fig 1),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E:\Neurology\Case reports\IIH\444334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8077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CT </a:t>
            </a:r>
            <a:r>
              <a:rPr lang="en-US" dirty="0" err="1" smtClean="0"/>
              <a:t>venogram</a:t>
            </a:r>
            <a:r>
              <a:rPr lang="en-US" dirty="0" smtClean="0"/>
              <a:t> showed CVST on the left transverse, lateral sinuses and superior sinus (fig 2).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E:\Neurology\Case reports\IIH\442329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81534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E:\Neurology\Case reports\IIH\4423296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4876801" cy="4267200"/>
          </a:xfrm>
          <a:prstGeom prst="rect">
            <a:avLst/>
          </a:prstGeom>
          <a:noFill/>
        </p:spPr>
      </p:pic>
      <p:pic>
        <p:nvPicPr>
          <p:cNvPr id="5" name="Picture 3" descr="E:\Neurology\Case reports\IIH\442332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371600"/>
            <a:ext cx="4876800" cy="4267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because there is systemic viral infection, encephalitis was a concern</a:t>
            </a:r>
          </a:p>
          <a:p>
            <a:r>
              <a:rPr lang="en-US" dirty="0" smtClean="0"/>
              <a:t>Unfortunately the patient refused LP</a:t>
            </a:r>
          </a:p>
          <a:p>
            <a:r>
              <a:rPr lang="en-US" dirty="0" smtClean="0"/>
              <a:t>MRI was done 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MRI showed no signs of encephalitis, there was only signs of the infarction already seen on CT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E:\Neurology\Case reports\IIH\443315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0"/>
            <a:ext cx="80772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 blood tests the patient was found to have: </a:t>
            </a:r>
          </a:p>
          <a:p>
            <a:pPr lvl="1"/>
            <a:r>
              <a:rPr lang="en-US" dirty="0" smtClean="0"/>
              <a:t>positive IgG, IgM </a:t>
            </a:r>
            <a:r>
              <a:rPr lang="en-US" dirty="0" err="1" smtClean="0"/>
              <a:t>Ab</a:t>
            </a:r>
            <a:r>
              <a:rPr lang="en-US" dirty="0" smtClean="0"/>
              <a:t> for VZV, also </a:t>
            </a:r>
          </a:p>
          <a:p>
            <a:pPr lvl="1"/>
            <a:r>
              <a:rPr lang="en-US" dirty="0" smtClean="0"/>
              <a:t>positive :</a:t>
            </a:r>
          </a:p>
          <a:p>
            <a:pPr lvl="2"/>
            <a:r>
              <a:rPr lang="en-US" dirty="0" smtClean="0"/>
              <a:t>Antinuclear </a:t>
            </a:r>
            <a:r>
              <a:rPr lang="en-US" dirty="0" err="1" smtClean="0"/>
              <a:t>sntibodies</a:t>
            </a:r>
            <a:endParaRPr lang="en-US" dirty="0" smtClean="0"/>
          </a:p>
          <a:p>
            <a:pPr lvl="2"/>
            <a:r>
              <a:rPr lang="en-US" dirty="0" err="1" smtClean="0"/>
              <a:t>phosphatidyl</a:t>
            </a:r>
            <a:r>
              <a:rPr lang="en-US" dirty="0" smtClean="0"/>
              <a:t> </a:t>
            </a:r>
            <a:r>
              <a:rPr lang="en-US" dirty="0" err="1" smtClean="0"/>
              <a:t>serin</a:t>
            </a:r>
            <a:r>
              <a:rPr lang="en-US" dirty="0" smtClean="0"/>
              <a:t>  </a:t>
            </a:r>
          </a:p>
          <a:p>
            <a:pPr lvl="2"/>
            <a:r>
              <a:rPr lang="en-US" dirty="0" err="1" smtClean="0"/>
              <a:t>Anticardiolipin</a:t>
            </a:r>
            <a:r>
              <a:rPr lang="en-US" dirty="0" smtClean="0"/>
              <a:t> antibodies</a:t>
            </a:r>
          </a:p>
          <a:p>
            <a:pPr lvl="2"/>
            <a:r>
              <a:rPr lang="en-US" dirty="0" smtClean="0"/>
              <a:t>B2 </a:t>
            </a:r>
            <a:r>
              <a:rPr lang="en-US" dirty="0" err="1" smtClean="0"/>
              <a:t>microglobulin</a:t>
            </a:r>
            <a:r>
              <a:rPr lang="en-US" dirty="0" smtClean="0"/>
              <a:t>.  </a:t>
            </a:r>
          </a:p>
          <a:p>
            <a:pPr lvl="1"/>
            <a:r>
              <a:rPr lang="en-US" dirty="0" smtClean="0"/>
              <a:t>Other investigations as Anti </a:t>
            </a:r>
            <a:r>
              <a:rPr lang="en-US" dirty="0" err="1" smtClean="0"/>
              <a:t>dsDNA</a:t>
            </a:r>
            <a:r>
              <a:rPr lang="en-US" dirty="0" smtClean="0"/>
              <a:t>, HCV </a:t>
            </a:r>
            <a:r>
              <a:rPr lang="en-US" dirty="0" err="1" smtClean="0"/>
              <a:t>ab</a:t>
            </a:r>
            <a:r>
              <a:rPr lang="en-US" dirty="0" smtClean="0"/>
              <a:t>, HBV </a:t>
            </a:r>
            <a:r>
              <a:rPr lang="en-US" dirty="0" err="1" smtClean="0"/>
              <a:t>ag</a:t>
            </a:r>
            <a:r>
              <a:rPr lang="en-US" dirty="0" smtClean="0"/>
              <a:t>, ANCA </a:t>
            </a:r>
            <a:r>
              <a:rPr lang="en-US" dirty="0" err="1" smtClean="0"/>
              <a:t>p,c</a:t>
            </a:r>
            <a:r>
              <a:rPr lang="en-US" dirty="0" smtClean="0"/>
              <a:t> all were negative. Normal urine test.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Thrombotic profile of :</a:t>
            </a:r>
          </a:p>
          <a:p>
            <a:pPr lvl="1">
              <a:buNone/>
            </a:pPr>
            <a:r>
              <a:rPr lang="en-US" dirty="0" err="1" smtClean="0"/>
              <a:t>Prothrombine</a:t>
            </a:r>
            <a:r>
              <a:rPr lang="en-US" dirty="0" smtClean="0"/>
              <a:t> , </a:t>
            </a:r>
          </a:p>
          <a:p>
            <a:pPr lvl="1">
              <a:buNone/>
            </a:pPr>
            <a:r>
              <a:rPr lang="en-US" dirty="0" smtClean="0"/>
              <a:t>Protein C deficiency </a:t>
            </a:r>
          </a:p>
          <a:p>
            <a:pPr lvl="1">
              <a:buNone/>
            </a:pPr>
            <a:r>
              <a:rPr lang="en-US" dirty="0" smtClean="0"/>
              <a:t>Protein S deficiency </a:t>
            </a:r>
          </a:p>
          <a:p>
            <a:pPr lvl="1">
              <a:buNone/>
            </a:pPr>
            <a:r>
              <a:rPr lang="en-US" dirty="0" err="1" smtClean="0"/>
              <a:t>Antithrombin</a:t>
            </a:r>
            <a:r>
              <a:rPr lang="en-US" dirty="0" smtClean="0"/>
              <a:t> deficiency </a:t>
            </a:r>
          </a:p>
          <a:p>
            <a:pPr lvl="1">
              <a:buNone/>
            </a:pPr>
            <a:r>
              <a:rPr lang="en-US" dirty="0" smtClean="0"/>
              <a:t>Factor V Leiden mutation</a:t>
            </a:r>
          </a:p>
          <a:p>
            <a:pPr lvl="1">
              <a:buNone/>
            </a:pPr>
            <a:r>
              <a:rPr lang="en-US" dirty="0" smtClean="0"/>
              <a:t>G20210A </a:t>
            </a:r>
            <a:r>
              <a:rPr lang="en-US" dirty="0" err="1" smtClean="0"/>
              <a:t>prothrombin</a:t>
            </a:r>
            <a:r>
              <a:rPr lang="en-US" dirty="0" smtClean="0"/>
              <a:t> gene mutation</a:t>
            </a:r>
          </a:p>
          <a:p>
            <a:pPr lvl="1">
              <a:buNone/>
            </a:pPr>
            <a:r>
              <a:rPr lang="en-US" dirty="0" smtClean="0"/>
              <a:t>All were negative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patient was treated as CVT and anticoagulation started</a:t>
            </a:r>
          </a:p>
          <a:p>
            <a:r>
              <a:rPr lang="en-US" dirty="0" smtClean="0"/>
              <a:t>Negative MRI in VZV encephalitis was described </a:t>
            </a:r>
            <a:r>
              <a:rPr lang="en-US" sz="1400" dirty="0" smtClean="0"/>
              <a:t>[1]</a:t>
            </a:r>
          </a:p>
          <a:p>
            <a:r>
              <a:rPr lang="en-US" dirty="0" smtClean="0"/>
              <a:t>That is why antiviral treatment was started with acyclovir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7924800" cy="549275"/>
          </a:xfrm>
        </p:spPr>
        <p:txBody>
          <a:bodyPr/>
          <a:lstStyle/>
          <a:p>
            <a:pPr marL="228600" indent="-228600" algn="just">
              <a:buFont typeface="+mj-lt"/>
              <a:buAutoNum type="arabicPeriod"/>
            </a:pPr>
            <a:r>
              <a:rPr lang="en-US" u="sng" dirty="0" smtClean="0">
                <a:solidFill>
                  <a:schemeClr val="tx1"/>
                </a:solidFill>
                <a:hlinkClick r:id="rId2"/>
              </a:rPr>
              <a:t>De </a:t>
            </a:r>
            <a:r>
              <a:rPr lang="en-US" u="sng" dirty="0" err="1" smtClean="0">
                <a:solidFill>
                  <a:schemeClr val="tx1"/>
                </a:solidFill>
                <a:hlinkClick r:id="rId2"/>
              </a:rPr>
              <a:t>Broucker</a:t>
            </a:r>
            <a:r>
              <a:rPr lang="en-US" u="sng" dirty="0" smtClean="0">
                <a:solidFill>
                  <a:schemeClr val="tx1"/>
                </a:solidFill>
                <a:hlinkClick r:id="rId2"/>
              </a:rPr>
              <a:t> T </a:t>
            </a:r>
            <a:r>
              <a:rPr lang="en-US" u="sng" dirty="0" smtClean="0">
                <a:solidFill>
                  <a:schemeClr val="tx1"/>
                </a:solidFill>
              </a:rPr>
              <a:t>et al, </a:t>
            </a:r>
            <a:r>
              <a:rPr lang="en-US" dirty="0" err="1" smtClean="0">
                <a:solidFill>
                  <a:schemeClr val="tx1"/>
                </a:solidFill>
              </a:rPr>
              <a:t>Clin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Microbiol</a:t>
            </a:r>
            <a:r>
              <a:rPr lang="en-US" dirty="0" smtClean="0">
                <a:solidFill>
                  <a:schemeClr val="tx1"/>
                </a:solidFill>
              </a:rPr>
              <a:t> Infect. 2012 Aug;18(8):808-19. </a:t>
            </a:r>
            <a:r>
              <a:rPr lang="en-US" dirty="0" err="1" smtClean="0">
                <a:solidFill>
                  <a:schemeClr val="tx1"/>
                </a:solidFill>
              </a:rPr>
              <a:t>doi</a:t>
            </a:r>
            <a:r>
              <a:rPr lang="en-US" dirty="0" smtClean="0">
                <a:solidFill>
                  <a:schemeClr val="tx1"/>
                </a:solidFill>
              </a:rPr>
              <a:t>: 10.1111/j.1469-0691.2011.03705.x. </a:t>
            </a:r>
            <a:r>
              <a:rPr lang="en-US" dirty="0" err="1" smtClean="0">
                <a:solidFill>
                  <a:schemeClr val="tx1"/>
                </a:solidFill>
              </a:rPr>
              <a:t>Epub</a:t>
            </a:r>
            <a:r>
              <a:rPr lang="en-US" dirty="0" smtClean="0">
                <a:solidFill>
                  <a:schemeClr val="tx1"/>
                </a:solidFill>
              </a:rPr>
              <a:t> 2011 Nov 15.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VZV is a commonly seen infection as febrile illness with a vesicular rash, especially in pediatric population. </a:t>
            </a:r>
          </a:p>
          <a:p>
            <a:r>
              <a:rPr lang="en-US" dirty="0" smtClean="0"/>
              <a:t>However, the neurological complications in adults specifically, are not commonly encountered, but include arterial </a:t>
            </a:r>
            <a:r>
              <a:rPr lang="en-US" dirty="0" err="1" smtClean="0"/>
              <a:t>vasculopathy</a:t>
            </a:r>
            <a:r>
              <a:rPr lang="en-US" dirty="0" smtClean="0"/>
              <a:t>, which can cause ischemic strokes, aneurysms, subarachnoid or cerebral hemorrhages, and </a:t>
            </a:r>
            <a:r>
              <a:rPr lang="en-US" dirty="0" smtClean="0"/>
              <a:t>carotid dissection</a:t>
            </a:r>
            <a:r>
              <a:rPr lang="en-US" sz="1400" baseline="30000" dirty="0" smtClean="0"/>
              <a:t>[1-3</a:t>
            </a:r>
            <a:r>
              <a:rPr lang="en-US" sz="1400" baseline="30000" dirty="0" smtClean="0"/>
              <a:t>]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6492875"/>
            <a:ext cx="7924800" cy="365125"/>
          </a:xfrm>
        </p:spPr>
        <p:txBody>
          <a:bodyPr/>
          <a:lstStyle/>
          <a:p>
            <a:pPr marL="228600" lvl="0" indent="-228600" algn="just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Gilden</a:t>
            </a:r>
            <a:r>
              <a:rPr lang="en-US" dirty="0" smtClean="0">
                <a:solidFill>
                  <a:schemeClr val="tx1"/>
                </a:solidFill>
              </a:rPr>
              <a:t> D, </a:t>
            </a:r>
            <a:r>
              <a:rPr lang="en-US" dirty="0" err="1" smtClean="0">
                <a:solidFill>
                  <a:schemeClr val="tx1"/>
                </a:solidFill>
              </a:rPr>
              <a:t>Cohrs</a:t>
            </a:r>
            <a:r>
              <a:rPr lang="en-US" dirty="0" smtClean="0">
                <a:solidFill>
                  <a:schemeClr val="tx1"/>
                </a:solidFill>
              </a:rPr>
              <a:t> RJ, </a:t>
            </a:r>
            <a:r>
              <a:rPr lang="en-US" dirty="0" err="1" smtClean="0">
                <a:solidFill>
                  <a:schemeClr val="tx1"/>
                </a:solidFill>
              </a:rPr>
              <a:t>Mahalingam</a:t>
            </a:r>
            <a:r>
              <a:rPr lang="en-US" dirty="0" smtClean="0">
                <a:solidFill>
                  <a:schemeClr val="tx1"/>
                </a:solidFill>
              </a:rPr>
              <a:t> R, et al. </a:t>
            </a:r>
            <a:r>
              <a:rPr lang="en-US" b="1" dirty="0" err="1" smtClean="0">
                <a:solidFill>
                  <a:schemeClr val="tx1"/>
                </a:solidFill>
              </a:rPr>
              <a:t>Varicella</a:t>
            </a:r>
            <a:r>
              <a:rPr lang="en-US" b="1" dirty="0" smtClean="0">
                <a:solidFill>
                  <a:schemeClr val="tx1"/>
                </a:solidFill>
              </a:rPr>
              <a:t> zoster virus </a:t>
            </a:r>
            <a:r>
              <a:rPr lang="en-US" b="1" dirty="0" err="1" smtClean="0">
                <a:solidFill>
                  <a:schemeClr val="tx1"/>
                </a:solidFill>
              </a:rPr>
              <a:t>vasculopathies</a:t>
            </a:r>
            <a:r>
              <a:rPr lang="en-US" b="1" dirty="0" smtClean="0">
                <a:solidFill>
                  <a:schemeClr val="tx1"/>
                </a:solidFill>
              </a:rPr>
              <a:t>: Diverse clinical manifestations, laboratory features, pathogenesis, and treatment. </a:t>
            </a:r>
            <a:r>
              <a:rPr lang="en-US" i="1" dirty="0" smtClean="0">
                <a:solidFill>
                  <a:schemeClr val="tx1"/>
                </a:solidFill>
              </a:rPr>
              <a:t>Lancet Neurol</a:t>
            </a:r>
            <a:r>
              <a:rPr lang="en-US" dirty="0" smtClean="0">
                <a:solidFill>
                  <a:schemeClr val="tx1"/>
                </a:solidFill>
              </a:rPr>
              <a:t>. 2009;8:731–740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Takeoka</a:t>
            </a:r>
            <a:r>
              <a:rPr lang="en-US" dirty="0" smtClean="0">
                <a:solidFill>
                  <a:schemeClr val="tx1"/>
                </a:solidFill>
              </a:rPr>
              <a:t> M, Takahashi T. </a:t>
            </a:r>
            <a:r>
              <a:rPr lang="en-US" b="1" dirty="0" smtClean="0">
                <a:solidFill>
                  <a:schemeClr val="tx1"/>
                </a:solidFill>
              </a:rPr>
              <a:t>Infectious and inflammatory disorders of the circulatory system and stroke in childhood. </a:t>
            </a:r>
            <a:r>
              <a:rPr lang="en-US" i="1" dirty="0" err="1" smtClean="0">
                <a:solidFill>
                  <a:schemeClr val="tx1"/>
                </a:solidFill>
              </a:rPr>
              <a:t>Curr</a:t>
            </a:r>
            <a:r>
              <a:rPr lang="en-US" i="1" dirty="0" smtClean="0">
                <a:solidFill>
                  <a:schemeClr val="tx1"/>
                </a:solidFill>
              </a:rPr>
              <a:t> </a:t>
            </a:r>
            <a:r>
              <a:rPr lang="en-US" i="1" dirty="0" err="1" smtClean="0">
                <a:solidFill>
                  <a:schemeClr val="tx1"/>
                </a:solidFill>
              </a:rPr>
              <a:t>Opin</a:t>
            </a:r>
            <a:r>
              <a:rPr lang="en-US" i="1" dirty="0" smtClean="0">
                <a:solidFill>
                  <a:schemeClr val="tx1"/>
                </a:solidFill>
              </a:rPr>
              <a:t> Neurol</a:t>
            </a:r>
            <a:r>
              <a:rPr lang="en-US" dirty="0" smtClean="0">
                <a:solidFill>
                  <a:schemeClr val="tx1"/>
                </a:solidFill>
              </a:rPr>
              <a:t>. 2002;15:159–164</a:t>
            </a:r>
          </a:p>
          <a:p>
            <a:pPr marL="228600" lvl="0" indent="-228600" algn="just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Massano</a:t>
            </a:r>
            <a:r>
              <a:rPr lang="en-US" dirty="0" smtClean="0">
                <a:solidFill>
                  <a:schemeClr val="tx1"/>
                </a:solidFill>
              </a:rPr>
              <a:t> J, Ferreira D, Toledo T, et al. </a:t>
            </a:r>
            <a:r>
              <a:rPr lang="en-US" b="1" dirty="0" smtClean="0">
                <a:solidFill>
                  <a:schemeClr val="tx1"/>
                </a:solidFill>
              </a:rPr>
              <a:t>Stroke and multiple peripheral thrombotic events in an adult with </a:t>
            </a:r>
            <a:r>
              <a:rPr lang="en-US" b="1" dirty="0" err="1" smtClean="0">
                <a:solidFill>
                  <a:schemeClr val="tx1"/>
                </a:solidFill>
              </a:rPr>
              <a:t>varicella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  <a:r>
              <a:rPr lang="en-US" i="1" dirty="0" smtClean="0">
                <a:solidFill>
                  <a:schemeClr val="tx1"/>
                </a:solidFill>
              </a:rPr>
              <a:t>Eur J Neurol</a:t>
            </a:r>
            <a:r>
              <a:rPr lang="en-US" dirty="0" smtClean="0">
                <a:solidFill>
                  <a:schemeClr val="tx1"/>
                </a:solidFill>
              </a:rPr>
              <a:t>. 2008;15:e90–e91.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Our patient was like </a:t>
            </a:r>
            <a:r>
              <a:rPr lang="en-US" dirty="0" err="1" smtClean="0"/>
              <a:t>Saddiqi</a:t>
            </a:r>
            <a:r>
              <a:rPr lang="en-US" dirty="0" smtClean="0"/>
              <a:t> et al patients </a:t>
            </a:r>
            <a:r>
              <a:rPr lang="en-US" sz="1400" dirty="0" smtClean="0"/>
              <a:t>[1]</a:t>
            </a:r>
            <a:r>
              <a:rPr lang="en-US" dirty="0" smtClean="0"/>
              <a:t>, without any signs of </a:t>
            </a:r>
            <a:r>
              <a:rPr lang="en-US" dirty="0" err="1" smtClean="0"/>
              <a:t>purpura</a:t>
            </a:r>
            <a:r>
              <a:rPr lang="en-US" dirty="0" smtClean="0"/>
              <a:t> </a:t>
            </a:r>
            <a:r>
              <a:rPr lang="en-US" dirty="0" err="1" smtClean="0"/>
              <a:t>fulminans</a:t>
            </a:r>
            <a:r>
              <a:rPr lang="en-US" dirty="0" smtClean="0"/>
              <a:t>, but he was unique in the fact that he has positive antinuclear, </a:t>
            </a:r>
            <a:r>
              <a:rPr lang="en-US" dirty="0" err="1" smtClean="0"/>
              <a:t>phosphatidyl</a:t>
            </a:r>
            <a:r>
              <a:rPr lang="en-US" dirty="0" smtClean="0"/>
              <a:t> </a:t>
            </a:r>
            <a:r>
              <a:rPr lang="en-US" dirty="0" err="1" smtClean="0"/>
              <a:t>serin</a:t>
            </a:r>
            <a:r>
              <a:rPr lang="en-US" dirty="0" smtClean="0"/>
              <a:t>, </a:t>
            </a:r>
            <a:r>
              <a:rPr lang="en-US" dirty="0" err="1" smtClean="0"/>
              <a:t>anticardiolipin</a:t>
            </a:r>
            <a:r>
              <a:rPr lang="en-US" dirty="0" smtClean="0"/>
              <a:t> antibodies, B2 </a:t>
            </a:r>
            <a:r>
              <a:rPr lang="en-US" dirty="0" err="1" smtClean="0"/>
              <a:t>microglobulin</a:t>
            </a:r>
            <a:r>
              <a:rPr lang="en-US" dirty="0" smtClean="0"/>
              <a:t>, and VZV IgG, IgM (which were negative in </a:t>
            </a:r>
            <a:r>
              <a:rPr lang="en-US" dirty="0" err="1" smtClean="0"/>
              <a:t>Saddiqi</a:t>
            </a:r>
            <a:r>
              <a:rPr lang="en-US" dirty="0" smtClean="0"/>
              <a:t> patients).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90600" y="6172200"/>
            <a:ext cx="7772400" cy="473075"/>
          </a:xfrm>
        </p:spPr>
        <p:txBody>
          <a:bodyPr/>
          <a:lstStyle/>
          <a:p>
            <a:pPr marL="228600" lvl="0" indent="-228600" algn="just">
              <a:buFont typeface="+mj-lt"/>
              <a:buAutoNum type="arabicPeriod"/>
            </a:pPr>
            <a:r>
              <a:rPr lang="en-US" dirty="0" err="1" smtClean="0">
                <a:solidFill>
                  <a:schemeClr val="tx1"/>
                </a:solidFill>
              </a:rPr>
              <a:t>Siddiqi</a:t>
            </a:r>
            <a:r>
              <a:rPr lang="en-US" dirty="0" smtClean="0">
                <a:solidFill>
                  <a:schemeClr val="tx1"/>
                </a:solidFill>
              </a:rPr>
              <a:t> SA, </a:t>
            </a:r>
            <a:r>
              <a:rPr lang="en-US" dirty="0" err="1" smtClean="0">
                <a:solidFill>
                  <a:schemeClr val="tx1"/>
                </a:solidFill>
              </a:rPr>
              <a:t>Nishat</a:t>
            </a:r>
            <a:r>
              <a:rPr lang="en-US" dirty="0" smtClean="0">
                <a:solidFill>
                  <a:schemeClr val="tx1"/>
                </a:solidFill>
              </a:rPr>
              <a:t> S, </a:t>
            </a:r>
            <a:r>
              <a:rPr lang="en-US" dirty="0" err="1" smtClean="0">
                <a:solidFill>
                  <a:schemeClr val="tx1"/>
                </a:solidFill>
              </a:rPr>
              <a:t>Kanwar</a:t>
            </a:r>
            <a:r>
              <a:rPr lang="en-US" dirty="0" smtClean="0">
                <a:solidFill>
                  <a:schemeClr val="tx1"/>
                </a:solidFill>
              </a:rPr>
              <a:t> D, Ali F, </a:t>
            </a:r>
            <a:r>
              <a:rPr lang="en-US" dirty="0" err="1" smtClean="0">
                <a:solidFill>
                  <a:schemeClr val="tx1"/>
                </a:solidFill>
              </a:rPr>
              <a:t>Azeemuddin</a:t>
            </a:r>
            <a:r>
              <a:rPr lang="en-US" dirty="0" smtClean="0">
                <a:solidFill>
                  <a:schemeClr val="tx1"/>
                </a:solidFill>
              </a:rPr>
              <a:t> M, </a:t>
            </a:r>
            <a:r>
              <a:rPr lang="en-US" dirty="0" err="1" smtClean="0">
                <a:solidFill>
                  <a:schemeClr val="tx1"/>
                </a:solidFill>
              </a:rPr>
              <a:t>Wasay</a:t>
            </a:r>
            <a:r>
              <a:rPr lang="en-US" dirty="0" smtClean="0">
                <a:solidFill>
                  <a:schemeClr val="tx1"/>
                </a:solidFill>
              </a:rPr>
              <a:t> M. Cerebral venous sinus </a:t>
            </a:r>
            <a:r>
              <a:rPr lang="en-US" dirty="0" err="1" smtClean="0">
                <a:solidFill>
                  <a:schemeClr val="tx1"/>
                </a:solidFill>
              </a:rPr>
              <a:t>thrombosis:association</a:t>
            </a:r>
            <a:r>
              <a:rPr lang="en-US" dirty="0" smtClean="0">
                <a:solidFill>
                  <a:schemeClr val="tx1"/>
                </a:solidFill>
              </a:rPr>
              <a:t> with primary </a:t>
            </a:r>
            <a:r>
              <a:rPr lang="en-US" dirty="0" err="1" smtClean="0">
                <a:solidFill>
                  <a:schemeClr val="tx1"/>
                </a:solidFill>
              </a:rPr>
              <a:t>varicella</a:t>
            </a:r>
            <a:r>
              <a:rPr lang="en-US" dirty="0" smtClean="0">
                <a:solidFill>
                  <a:schemeClr val="tx1"/>
                </a:solidFill>
              </a:rPr>
              <a:t> zoster virus infection. J Stroke </a:t>
            </a:r>
            <a:r>
              <a:rPr lang="en-US" dirty="0" err="1" smtClean="0">
                <a:solidFill>
                  <a:schemeClr val="tx1"/>
                </a:solidFill>
              </a:rPr>
              <a:t>Cerebrovasc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Dis</a:t>
            </a:r>
            <a:r>
              <a:rPr lang="en-US" dirty="0" smtClean="0">
                <a:solidFill>
                  <a:schemeClr val="tx1"/>
                </a:solidFill>
              </a:rPr>
              <a:t> 2012;21:917.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Those lab tests were repeated after 3 months when the patient was seen in the clinic , and they came positive again</a:t>
            </a:r>
          </a:p>
          <a:p>
            <a:r>
              <a:rPr lang="en-US" dirty="0" smtClean="0"/>
              <a:t>The anticoagulation was recommended for the patient  for life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messages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Encephalitis is a major concern in infectious diseases, but CVT is very important treatable complication to think about it</a:t>
            </a:r>
          </a:p>
          <a:p>
            <a:r>
              <a:rPr lang="en-US" dirty="0" smtClean="0"/>
              <a:t>Thrombotic profile should be evaluated in all CVT patients, as this can change the patient’s  management</a:t>
            </a:r>
          </a:p>
          <a:p>
            <a:r>
              <a:rPr lang="en-US" dirty="0" smtClean="0"/>
              <a:t>Multifactorial etiology is a possibility in CVT, and should not be ignored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09800" y="1828800"/>
            <a:ext cx="4838653" cy="30469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80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miter lim="800000"/>
                </a:ln>
                <a:noFill/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Thank You</a:t>
            </a:r>
            <a:endParaRPr lang="en-US" sz="9600" b="1" cap="none" spc="0" dirty="0">
              <a:ln w="18000">
                <a:solidFill>
                  <a:schemeClr val="tx1">
                    <a:lumMod val="95000"/>
                    <a:lumOff val="5000"/>
                  </a:schemeClr>
                </a:solidFill>
                <a:prstDash val="solid"/>
                <a:miter lim="800000"/>
              </a:ln>
              <a:noFill/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1566</TotalTime>
  <Words>874</Words>
  <Application>Microsoft Office PowerPoint</Application>
  <PresentationFormat>On-screen Show (4:3)</PresentationFormat>
  <Paragraphs>70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Solstice</vt:lpstr>
      <vt:lpstr> Systemic Varicella Zoster Infection Causing Cerebral Venous Thrombosis and Revealing Prothrombotic State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Take home messages 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Ayman Alboudi</dc:creator>
  <cp:lastModifiedBy>Ayman Alboudi</cp:lastModifiedBy>
  <cp:revision>124</cp:revision>
  <dcterms:created xsi:type="dcterms:W3CDTF">2014-08-16T06:27:28Z</dcterms:created>
  <dcterms:modified xsi:type="dcterms:W3CDTF">2014-09-06T15:10:19Z</dcterms:modified>
</cp:coreProperties>
</file>