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notesMasterIdLst>
    <p:notesMasterId r:id="rId22"/>
  </p:notesMasterIdLst>
  <p:sldIdLst>
    <p:sldId id="256" r:id="rId2"/>
    <p:sldId id="257" r:id="rId3"/>
    <p:sldId id="258" r:id="rId4"/>
    <p:sldId id="260" r:id="rId5"/>
    <p:sldId id="261" r:id="rId6"/>
    <p:sldId id="270" r:id="rId7"/>
    <p:sldId id="259" r:id="rId8"/>
    <p:sldId id="262" r:id="rId9"/>
    <p:sldId id="263" r:id="rId10"/>
    <p:sldId id="264" r:id="rId11"/>
    <p:sldId id="271" r:id="rId12"/>
    <p:sldId id="265" r:id="rId13"/>
    <p:sldId id="266" r:id="rId14"/>
    <p:sldId id="267" r:id="rId15"/>
    <p:sldId id="268" r:id="rId16"/>
    <p:sldId id="272" r:id="rId17"/>
    <p:sldId id="273" r:id="rId18"/>
    <p:sldId id="269" r:id="rId19"/>
    <p:sldId id="274" r:id="rId20"/>
    <p:sldId id="275" r:id="rId21"/>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914" autoAdjust="0"/>
  </p:normalViewPr>
  <p:slideViewPr>
    <p:cSldViewPr>
      <p:cViewPr varScale="1">
        <p:scale>
          <a:sx n="73" d="100"/>
          <a:sy n="73" d="100"/>
        </p:scale>
        <p:origin x="-1878"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97EA8AF-09D7-4E74-A8AC-BD454CAE6F89}" type="datetimeFigureOut">
              <a:rPr lang="tr-TR" smtClean="0"/>
              <a:pPr/>
              <a:t>17.6.2015</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359569D-AD6A-4EBC-833C-FF02AA3AAA41}" type="slidenum">
              <a:rPr lang="tr-TR" smtClean="0"/>
              <a:pPr/>
              <a:t>‹#›</a:t>
            </a:fld>
            <a:endParaRPr lang="tr-TR"/>
          </a:p>
        </p:txBody>
      </p:sp>
    </p:spTree>
    <p:extLst>
      <p:ext uri="{BB962C8B-B14F-4D97-AF65-F5344CB8AC3E}">
        <p14:creationId xmlns:p14="http://schemas.microsoft.com/office/powerpoint/2010/main" xmlns="" val="11280286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They are very similar to each other due to sediments filled in the basin having lithological similarities and their basin’s </a:t>
            </a:r>
            <a:r>
              <a:rPr lang="en-US" dirty="0" err="1" smtClean="0"/>
              <a:t>occurence</a:t>
            </a:r>
            <a:r>
              <a:rPr lang="en-US" dirty="0" smtClean="0"/>
              <a:t> time</a:t>
            </a:r>
            <a:r>
              <a:rPr lang="tr-TR" dirty="0" smtClean="0"/>
              <a:t>.</a:t>
            </a:r>
          </a:p>
          <a:p>
            <a:pPr marL="868680" marR="0" lvl="1" indent="-283464" algn="l" defTabSz="914400" rtl="0" eaLnBrk="1" fontAlgn="auto" latinLnBrk="0" hangingPunct="1">
              <a:lnSpc>
                <a:spcPct val="100000"/>
              </a:lnSpc>
              <a:spcBef>
                <a:spcPct val="20000"/>
              </a:spcBef>
              <a:spcAft>
                <a:spcPts val="0"/>
              </a:spcAft>
              <a:buClr>
                <a:prstClr val="white"/>
              </a:buClr>
              <a:buSzPct val="80000"/>
              <a:buFont typeface="Wingdings 2"/>
              <a:buChar char=""/>
              <a:tabLst/>
              <a:defRPr/>
            </a:pPr>
            <a:r>
              <a:rPr kumimoji="0" lang="en-US" sz="1700" b="0" i="0" u="none" strike="noStrike" kern="1200" cap="none" spc="0" normalizeH="0" baseline="0" noProof="0" dirty="0" smtClean="0">
                <a:ln>
                  <a:noFill/>
                </a:ln>
                <a:solidFill>
                  <a:prstClr val="white"/>
                </a:solidFill>
                <a:effectLst/>
                <a:uLnTx/>
                <a:uFillTx/>
                <a:latin typeface="Book Antiqua"/>
                <a:ea typeface="+mn-ea"/>
                <a:cs typeface="+mn-cs"/>
              </a:rPr>
              <a:t>Since there is a sedimentary rock appearing as considerably thick petroleum source rock on the Guney formation which generate hydrocarbon and can store itself in its own reservoir rock by migrating oneself into other layers, the aim of this study is to demonstrate reservoir rock properties of the Guney Formation.</a:t>
            </a:r>
            <a:endParaRPr kumimoji="0" lang="tr-TR" sz="1700" b="0" i="0" u="none" strike="noStrike" kern="1200" cap="none" spc="0" normalizeH="0" baseline="0" noProof="0" dirty="0" smtClean="0">
              <a:ln>
                <a:noFill/>
              </a:ln>
              <a:solidFill>
                <a:prstClr val="white"/>
              </a:solidFill>
              <a:effectLst/>
              <a:uLnTx/>
              <a:uFillTx/>
              <a:latin typeface="Book Antiqua"/>
              <a:ea typeface="+mn-ea"/>
              <a:cs typeface="+mn-cs"/>
            </a:endParaRPr>
          </a:p>
          <a:p>
            <a:pPr marL="868680" marR="0" lvl="1" indent="-283464" algn="l" defTabSz="914400" rtl="0" eaLnBrk="1" fontAlgn="auto" latinLnBrk="0" hangingPunct="1">
              <a:lnSpc>
                <a:spcPct val="100000"/>
              </a:lnSpc>
              <a:spcBef>
                <a:spcPct val="20000"/>
              </a:spcBef>
              <a:spcAft>
                <a:spcPts val="0"/>
              </a:spcAft>
              <a:buClr>
                <a:prstClr val="white"/>
              </a:buClr>
              <a:buSzPct val="80000"/>
              <a:buFont typeface="Wingdings 2"/>
              <a:buChar char=""/>
              <a:tabLst/>
              <a:defRPr/>
            </a:pPr>
            <a:endParaRPr kumimoji="0" lang="tr-TR" sz="1700" b="0" i="0" u="none" strike="noStrike" kern="1200" cap="none" spc="0" normalizeH="0" baseline="0" noProof="0" dirty="0" smtClean="0">
              <a:ln>
                <a:noFill/>
              </a:ln>
              <a:solidFill>
                <a:prstClr val="white"/>
              </a:solidFill>
              <a:effectLst/>
              <a:uLnTx/>
              <a:uFillTx/>
              <a:latin typeface="Book Antiqua"/>
              <a:ea typeface="+mn-ea"/>
              <a:cs typeface="+mn-cs"/>
            </a:endParaRPr>
          </a:p>
          <a:p>
            <a:pPr marL="0" marR="0" lvl="1" indent="0" algn="l" defTabSz="914400" rtl="0" eaLnBrk="1" fontAlgn="auto" latinLnBrk="0" hangingPunct="1">
              <a:lnSpc>
                <a:spcPct val="100000"/>
              </a:lnSpc>
              <a:spcBef>
                <a:spcPts val="0"/>
              </a:spcBef>
              <a:spcAft>
                <a:spcPts val="0"/>
              </a:spcAft>
              <a:buClrTx/>
              <a:buSzTx/>
              <a:buFontTx/>
              <a:buNone/>
              <a:tabLst/>
              <a:defRPr/>
            </a:pPr>
            <a:endParaRPr lang="tr-TR" dirty="0" smtClean="0"/>
          </a:p>
          <a:p>
            <a:endParaRPr lang="tr-TR" dirty="0"/>
          </a:p>
        </p:txBody>
      </p:sp>
      <p:sp>
        <p:nvSpPr>
          <p:cNvPr id="4" name="Slayt Numarası Yer Tutucusu 3"/>
          <p:cNvSpPr>
            <a:spLocks noGrp="1"/>
          </p:cNvSpPr>
          <p:nvPr>
            <p:ph type="sldNum" sz="quarter" idx="10"/>
          </p:nvPr>
        </p:nvSpPr>
        <p:spPr/>
        <p:txBody>
          <a:bodyPr/>
          <a:lstStyle/>
          <a:p>
            <a:fld id="{6359569D-AD6A-4EBC-833C-FF02AA3AAA41}" type="slidenum">
              <a:rPr lang="tr-TR" smtClean="0"/>
              <a:pPr/>
              <a:t>5</a:t>
            </a:fld>
            <a:endParaRPr lang="tr-TR"/>
          </a:p>
        </p:txBody>
      </p:sp>
    </p:spTree>
    <p:extLst>
      <p:ext uri="{BB962C8B-B14F-4D97-AF65-F5344CB8AC3E}">
        <p14:creationId xmlns:p14="http://schemas.microsoft.com/office/powerpoint/2010/main" xmlns="" val="1814070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sz="1200" kern="1200" dirty="0" smtClean="0">
                <a:solidFill>
                  <a:schemeClr val="tx1"/>
                </a:solidFill>
                <a:effectLst/>
                <a:latin typeface="+mn-lt"/>
                <a:ea typeface="+mn-ea"/>
                <a:cs typeface="+mn-cs"/>
              </a:rPr>
              <a:t>Study area is in the </a:t>
            </a:r>
            <a:r>
              <a:rPr lang="en-US" sz="1200" kern="1200" dirty="0" err="1" smtClean="0">
                <a:solidFill>
                  <a:schemeClr val="tx1"/>
                </a:solidFill>
                <a:effectLst/>
                <a:latin typeface="+mn-lt"/>
                <a:ea typeface="+mn-ea"/>
                <a:cs typeface="+mn-cs"/>
              </a:rPr>
              <a:t>Ulukışla-Bor</a:t>
            </a:r>
            <a:r>
              <a:rPr lang="en-US" sz="1200" kern="1200" dirty="0" smtClean="0">
                <a:solidFill>
                  <a:schemeClr val="tx1"/>
                </a:solidFill>
                <a:effectLst/>
                <a:latin typeface="+mn-lt"/>
                <a:ea typeface="+mn-ea"/>
                <a:cs typeface="+mn-cs"/>
              </a:rPr>
              <a:t> basin and between the </a:t>
            </a:r>
            <a:r>
              <a:rPr lang="en-US" sz="1200" kern="1200" dirty="0" err="1" smtClean="0">
                <a:solidFill>
                  <a:schemeClr val="tx1"/>
                </a:solidFill>
                <a:effectLst/>
                <a:latin typeface="+mn-lt"/>
                <a:ea typeface="+mn-ea"/>
                <a:cs typeface="+mn-cs"/>
              </a:rPr>
              <a:t>Ulukisla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Bor</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Camardi</a:t>
            </a:r>
            <a:r>
              <a:rPr lang="en-US" sz="1200" kern="1200" dirty="0" smtClean="0">
                <a:solidFill>
                  <a:schemeClr val="tx1"/>
                </a:solidFill>
                <a:effectLst/>
                <a:latin typeface="+mn-lt"/>
                <a:ea typeface="+mn-ea"/>
                <a:cs typeface="+mn-cs"/>
              </a:rPr>
              <a:t> (figure 1). </a:t>
            </a:r>
            <a:endParaRPr lang="tr-TR" dirty="0"/>
          </a:p>
        </p:txBody>
      </p:sp>
      <p:sp>
        <p:nvSpPr>
          <p:cNvPr id="4" name="Slayt Numarası Yer Tutucusu 3"/>
          <p:cNvSpPr>
            <a:spLocks noGrp="1"/>
          </p:cNvSpPr>
          <p:nvPr>
            <p:ph type="sldNum" sz="quarter" idx="10"/>
          </p:nvPr>
        </p:nvSpPr>
        <p:spPr/>
        <p:txBody>
          <a:bodyPr/>
          <a:lstStyle/>
          <a:p>
            <a:fld id="{6359569D-AD6A-4EBC-833C-FF02AA3AAA41}" type="slidenum">
              <a:rPr lang="tr-TR" smtClean="0"/>
              <a:pPr/>
              <a:t>7</a:t>
            </a:fld>
            <a:endParaRPr lang="tr-TR"/>
          </a:p>
        </p:txBody>
      </p:sp>
    </p:spTree>
    <p:extLst>
      <p:ext uri="{BB962C8B-B14F-4D97-AF65-F5344CB8AC3E}">
        <p14:creationId xmlns:p14="http://schemas.microsoft.com/office/powerpoint/2010/main" xmlns="" val="4250450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sz="1200" kern="1200" dirty="0" smtClean="0">
                <a:solidFill>
                  <a:schemeClr val="tx1"/>
                </a:solidFill>
                <a:effectLst/>
                <a:latin typeface="+mn-lt"/>
                <a:ea typeface="+mn-ea"/>
                <a:cs typeface="+mn-cs"/>
              </a:rPr>
              <a:t>A </a:t>
            </a:r>
            <a:r>
              <a:rPr lang="en-US" sz="1200" kern="1200" dirty="0" smtClean="0">
                <a:solidFill>
                  <a:schemeClr val="tx1"/>
                </a:solidFill>
                <a:effectLst/>
                <a:latin typeface="+mn-lt"/>
                <a:ea typeface="+mn-ea"/>
                <a:cs typeface="+mn-cs"/>
              </a:rPr>
              <a:t>thin section (single </a:t>
            </a:r>
            <a:r>
              <a:rPr lang="en-US" sz="1200" kern="1200" dirty="0" err="1" smtClean="0">
                <a:solidFill>
                  <a:schemeClr val="tx1"/>
                </a:solidFill>
                <a:effectLst/>
                <a:latin typeface="+mn-lt"/>
                <a:ea typeface="+mn-ea"/>
                <a:cs typeface="+mn-cs"/>
              </a:rPr>
              <a:t>nickol</a:t>
            </a:r>
            <a:r>
              <a:rPr lang="en-US" sz="1200" kern="1200" dirty="0" smtClean="0">
                <a:solidFill>
                  <a:schemeClr val="tx1"/>
                </a:solidFill>
                <a:effectLst/>
                <a:latin typeface="+mn-lt"/>
                <a:ea typeface="+mn-ea"/>
                <a:cs typeface="+mn-cs"/>
              </a:rPr>
              <a:t>, 10X), Ferric oxide cement </a:t>
            </a:r>
            <a:endParaRPr lang="tr-T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B </a:t>
            </a:r>
            <a:r>
              <a:rPr lang="en-US" sz="1200" kern="1200" dirty="0" smtClean="0">
                <a:solidFill>
                  <a:schemeClr val="tx1"/>
                </a:solidFill>
                <a:effectLst/>
                <a:latin typeface="+mn-lt"/>
                <a:ea typeface="+mn-ea"/>
                <a:cs typeface="+mn-cs"/>
              </a:rPr>
              <a:t>thin section (diagonal </a:t>
            </a:r>
            <a:r>
              <a:rPr lang="en-US" sz="1200" kern="1200" dirty="0" err="1" smtClean="0">
                <a:solidFill>
                  <a:schemeClr val="tx1"/>
                </a:solidFill>
                <a:effectLst/>
                <a:latin typeface="+mn-lt"/>
                <a:ea typeface="+mn-ea"/>
                <a:cs typeface="+mn-cs"/>
              </a:rPr>
              <a:t>nickol</a:t>
            </a:r>
            <a:r>
              <a:rPr lang="en-US" sz="1200" kern="1200" dirty="0" smtClean="0">
                <a:solidFill>
                  <a:schemeClr val="tx1"/>
                </a:solidFill>
                <a:effectLst/>
                <a:latin typeface="+mn-lt"/>
                <a:ea typeface="+mn-ea"/>
                <a:cs typeface="+mn-cs"/>
              </a:rPr>
              <a:t>, 10X) sandstones are less roundness and worse sorting </a:t>
            </a:r>
            <a:endParaRPr lang="tr-T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C </a:t>
            </a:r>
            <a:r>
              <a:rPr lang="en-US" sz="1200" kern="1200" dirty="0" smtClean="0">
                <a:solidFill>
                  <a:schemeClr val="tx1"/>
                </a:solidFill>
                <a:effectLst/>
                <a:latin typeface="+mn-lt"/>
                <a:ea typeface="+mn-ea"/>
                <a:cs typeface="+mn-cs"/>
              </a:rPr>
              <a:t>thin section (diagonal </a:t>
            </a:r>
            <a:r>
              <a:rPr lang="en-US" sz="1200" kern="1200" dirty="0" err="1" smtClean="0">
                <a:solidFill>
                  <a:schemeClr val="tx1"/>
                </a:solidFill>
                <a:effectLst/>
                <a:latin typeface="+mn-lt"/>
                <a:ea typeface="+mn-ea"/>
                <a:cs typeface="+mn-cs"/>
              </a:rPr>
              <a:t>nickol</a:t>
            </a:r>
            <a:r>
              <a:rPr lang="en-US" sz="1200" kern="1200" dirty="0" smtClean="0">
                <a:solidFill>
                  <a:schemeClr val="tx1"/>
                </a:solidFill>
                <a:effectLst/>
                <a:latin typeface="+mn-lt"/>
                <a:ea typeface="+mn-ea"/>
                <a:cs typeface="+mn-cs"/>
              </a:rPr>
              <a:t>, 10X) sandstones are less roundness and </a:t>
            </a:r>
            <a:r>
              <a:rPr lang="tr-TR" sz="1200" kern="1200" dirty="0" err="1" smtClean="0">
                <a:solidFill>
                  <a:schemeClr val="tx1"/>
                </a:solidFill>
                <a:effectLst/>
                <a:latin typeface="+mn-lt"/>
                <a:ea typeface="+mn-ea"/>
                <a:cs typeface="+mn-cs"/>
              </a:rPr>
              <a:t>medium</a:t>
            </a:r>
            <a:r>
              <a:rPr lang="en-US" sz="1200" kern="1200" dirty="0" smtClean="0">
                <a:solidFill>
                  <a:schemeClr val="tx1"/>
                </a:solidFill>
                <a:effectLst/>
                <a:latin typeface="+mn-lt"/>
                <a:ea typeface="+mn-ea"/>
                <a:cs typeface="+mn-cs"/>
              </a:rPr>
              <a:t> sorting </a:t>
            </a:r>
            <a:endParaRPr lang="tr-T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200" kern="1200" dirty="0" smtClean="0">
                <a:solidFill>
                  <a:schemeClr val="tx1"/>
                </a:solidFill>
                <a:effectLst/>
                <a:latin typeface="+mn-lt"/>
                <a:ea typeface="+mn-ea"/>
                <a:cs typeface="+mn-cs"/>
              </a:rPr>
              <a:t>D </a:t>
            </a:r>
            <a:r>
              <a:rPr lang="en-US" sz="1200" kern="1200" dirty="0" smtClean="0">
                <a:solidFill>
                  <a:schemeClr val="tx1"/>
                </a:solidFill>
                <a:effectLst/>
                <a:latin typeface="+mn-lt"/>
                <a:ea typeface="+mn-ea"/>
                <a:cs typeface="+mn-cs"/>
              </a:rPr>
              <a:t>(diagonal </a:t>
            </a:r>
            <a:r>
              <a:rPr lang="en-US" sz="1200" kern="1200" dirty="0" err="1" smtClean="0">
                <a:solidFill>
                  <a:schemeClr val="tx1"/>
                </a:solidFill>
                <a:effectLst/>
                <a:latin typeface="+mn-lt"/>
                <a:ea typeface="+mn-ea"/>
                <a:cs typeface="+mn-cs"/>
              </a:rPr>
              <a:t>nickol</a:t>
            </a:r>
            <a:r>
              <a:rPr lang="en-US" sz="1200" kern="1200" dirty="0" smtClean="0">
                <a:solidFill>
                  <a:schemeClr val="tx1"/>
                </a:solidFill>
                <a:effectLst/>
                <a:latin typeface="+mn-lt"/>
                <a:ea typeface="+mn-ea"/>
                <a:cs typeface="+mn-cs"/>
              </a:rPr>
              <a:t>, 10X) sandstones are less roundness and worse sorting </a:t>
            </a:r>
            <a:endParaRPr lang="tr-TR"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tr-TR" sz="1200" kern="1200" dirty="0" smtClean="0">
              <a:solidFill>
                <a:schemeClr val="tx1"/>
              </a:solidFill>
              <a:effectLst/>
              <a:latin typeface="+mn-lt"/>
              <a:ea typeface="+mn-ea"/>
              <a:cs typeface="+mn-cs"/>
            </a:endParaRPr>
          </a:p>
          <a:p>
            <a:endParaRPr lang="tr-TR" dirty="0"/>
          </a:p>
        </p:txBody>
      </p:sp>
      <p:sp>
        <p:nvSpPr>
          <p:cNvPr id="4" name="Slayt Numarası Yer Tutucusu 3"/>
          <p:cNvSpPr>
            <a:spLocks noGrp="1"/>
          </p:cNvSpPr>
          <p:nvPr>
            <p:ph type="sldNum" sz="quarter" idx="10"/>
          </p:nvPr>
        </p:nvSpPr>
        <p:spPr/>
        <p:txBody>
          <a:bodyPr/>
          <a:lstStyle/>
          <a:p>
            <a:fld id="{6359569D-AD6A-4EBC-833C-FF02AA3AAA41}" type="slidenum">
              <a:rPr lang="tr-TR" smtClean="0"/>
              <a:pPr/>
              <a:t>11</a:t>
            </a:fld>
            <a:endParaRPr lang="tr-TR"/>
          </a:p>
        </p:txBody>
      </p:sp>
    </p:spTree>
    <p:extLst>
      <p:ext uri="{BB962C8B-B14F-4D97-AF65-F5344CB8AC3E}">
        <p14:creationId xmlns:p14="http://schemas.microsoft.com/office/powerpoint/2010/main" xmlns="" val="2260674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algn="just"/>
            <a:r>
              <a:rPr lang="en-US" sz="1200" dirty="0" smtClean="0"/>
              <a:t>The average grain structure of the Guney formation </a:t>
            </a:r>
            <a:r>
              <a:rPr lang="tr-TR" sz="1200" dirty="0" smtClean="0"/>
              <a:t>;</a:t>
            </a:r>
          </a:p>
          <a:p>
            <a:pPr algn="just"/>
            <a:endParaRPr lang="tr-TR" sz="1200" dirty="0" smtClean="0"/>
          </a:p>
          <a:p>
            <a:pPr algn="just"/>
            <a:r>
              <a:rPr lang="en-US" sz="1200" dirty="0" smtClean="0"/>
              <a:t>quartz %11-65, </a:t>
            </a:r>
            <a:endParaRPr lang="tr-TR" sz="1200" dirty="0" smtClean="0"/>
          </a:p>
          <a:p>
            <a:pPr algn="just"/>
            <a:r>
              <a:rPr lang="en-US" sz="1200" dirty="0" err="1" smtClean="0"/>
              <a:t>monocrystal</a:t>
            </a:r>
            <a:r>
              <a:rPr lang="en-US" sz="1200" dirty="0" smtClean="0"/>
              <a:t> quartz %4-45, </a:t>
            </a:r>
            <a:r>
              <a:rPr lang="en-US" sz="1200" dirty="0" err="1" smtClean="0"/>
              <a:t>polycrystal</a:t>
            </a:r>
            <a:r>
              <a:rPr lang="en-US" sz="1200" dirty="0" smtClean="0"/>
              <a:t> quartz %5-40,</a:t>
            </a:r>
            <a:endParaRPr lang="tr-TR" sz="1200" dirty="0" smtClean="0"/>
          </a:p>
          <a:p>
            <a:pPr algn="just"/>
            <a:r>
              <a:rPr lang="en-US" sz="1200" dirty="0" smtClean="0"/>
              <a:t> feldspar %28-15, </a:t>
            </a:r>
            <a:endParaRPr lang="tr-TR" sz="1200" dirty="0" smtClean="0"/>
          </a:p>
          <a:p>
            <a:pPr algn="just"/>
            <a:r>
              <a:rPr lang="en-US" sz="1200" dirty="0" smtClean="0"/>
              <a:t>rock fragment %28-85, </a:t>
            </a:r>
            <a:endParaRPr lang="tr-TR" sz="1200" dirty="0" smtClean="0"/>
          </a:p>
          <a:p>
            <a:pPr algn="just"/>
            <a:r>
              <a:rPr lang="en-US" sz="1200" dirty="0" smtClean="0"/>
              <a:t>content of other mineral ranged %2 and </a:t>
            </a:r>
            <a:r>
              <a:rPr lang="tr-TR" sz="1200" dirty="0" smtClean="0"/>
              <a:t>4</a:t>
            </a:r>
          </a:p>
          <a:p>
            <a:endParaRPr lang="tr-TR" dirty="0"/>
          </a:p>
        </p:txBody>
      </p:sp>
      <p:sp>
        <p:nvSpPr>
          <p:cNvPr id="4" name="Slayt Numarası Yer Tutucusu 3"/>
          <p:cNvSpPr>
            <a:spLocks noGrp="1"/>
          </p:cNvSpPr>
          <p:nvPr>
            <p:ph type="sldNum" sz="quarter" idx="10"/>
          </p:nvPr>
        </p:nvSpPr>
        <p:spPr/>
        <p:txBody>
          <a:bodyPr/>
          <a:lstStyle/>
          <a:p>
            <a:fld id="{6359569D-AD6A-4EBC-833C-FF02AA3AAA41}" type="slidenum">
              <a:rPr lang="tr-TR" smtClean="0"/>
              <a:pPr/>
              <a:t>12</a:t>
            </a:fld>
            <a:endParaRPr lang="tr-TR"/>
          </a:p>
        </p:txBody>
      </p:sp>
    </p:spTree>
    <p:extLst>
      <p:ext uri="{BB962C8B-B14F-4D97-AF65-F5344CB8AC3E}">
        <p14:creationId xmlns:p14="http://schemas.microsoft.com/office/powerpoint/2010/main" xmlns="" val="8159560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smtClean="0"/>
              <a:t>The Guney formation sandstones were packaged closely in the deep marine environment. </a:t>
            </a:r>
            <a:endParaRPr lang="tr-TR" dirty="0" smtClean="0"/>
          </a:p>
          <a:p>
            <a:r>
              <a:rPr lang="en-US" dirty="0" smtClean="0"/>
              <a:t>The sandstone grains contact with each other either tangential or entire.</a:t>
            </a:r>
            <a:endParaRPr lang="tr-TR" dirty="0" smtClean="0"/>
          </a:p>
          <a:p>
            <a:r>
              <a:rPr lang="en-US" dirty="0" smtClean="0"/>
              <a:t>Pore space in the sandstones connected with clay cement on the deep marine environment; however, they connected with carbonate cement on the shallow marine environment. Quartz cement mainly was observed on the Guney </a:t>
            </a:r>
            <a:r>
              <a:rPr lang="en-US" dirty="0" err="1" smtClean="0"/>
              <a:t>formatin</a:t>
            </a:r>
            <a:r>
              <a:rPr lang="en-US" dirty="0" smtClean="0"/>
              <a:t> sandstones as </a:t>
            </a:r>
            <a:r>
              <a:rPr lang="en-US" dirty="0" err="1" smtClean="0"/>
              <a:t>syntaxial</a:t>
            </a:r>
            <a:r>
              <a:rPr lang="en-US" dirty="0" smtClean="0"/>
              <a:t> overgrowth. </a:t>
            </a:r>
            <a:endParaRPr lang="tr-TR" dirty="0" smtClean="0"/>
          </a:p>
          <a:p>
            <a:endParaRPr lang="tr-TR" dirty="0"/>
          </a:p>
        </p:txBody>
      </p:sp>
      <p:sp>
        <p:nvSpPr>
          <p:cNvPr id="4" name="Slayt Numarası Yer Tutucusu 3"/>
          <p:cNvSpPr>
            <a:spLocks noGrp="1"/>
          </p:cNvSpPr>
          <p:nvPr>
            <p:ph type="sldNum" sz="quarter" idx="10"/>
          </p:nvPr>
        </p:nvSpPr>
        <p:spPr/>
        <p:txBody>
          <a:bodyPr/>
          <a:lstStyle/>
          <a:p>
            <a:fld id="{6359569D-AD6A-4EBC-833C-FF02AA3AAA41}" type="slidenum">
              <a:rPr lang="tr-TR" smtClean="0"/>
              <a:pPr/>
              <a:t>18</a:t>
            </a:fld>
            <a:endParaRPr lang="tr-TR"/>
          </a:p>
        </p:txBody>
      </p:sp>
    </p:spTree>
    <p:extLst>
      <p:ext uri="{BB962C8B-B14F-4D97-AF65-F5344CB8AC3E}">
        <p14:creationId xmlns:p14="http://schemas.microsoft.com/office/powerpoint/2010/main" xmlns="" val="15650268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10A1B49A-D5D1-46BF-A5E9-54BD97AFE7F9}" type="datetimeFigureOut">
              <a:rPr lang="tr-TR" smtClean="0"/>
              <a:pPr/>
              <a:t>17.6.2015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77BDD9D-8E83-462B-BC22-AC67E21BE3BD}" type="slidenum">
              <a:rPr lang="tr-TR" smtClean="0"/>
              <a:pPr/>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10A1B49A-D5D1-46BF-A5E9-54BD97AFE7F9}" type="datetimeFigureOut">
              <a:rPr lang="tr-TR" smtClean="0"/>
              <a:pPr/>
              <a:t>17.6.2015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77BDD9D-8E83-462B-BC22-AC67E21BE3BD}"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tr-TR" smtClean="0"/>
              <a:t>Asıl başlık stili için tıklatın</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10A1B49A-D5D1-46BF-A5E9-54BD97AFE7F9}" type="datetimeFigureOut">
              <a:rPr lang="tr-TR" smtClean="0"/>
              <a:pPr/>
              <a:t>17.6.2015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77BDD9D-8E83-462B-BC22-AC67E21BE3BD}" type="slidenum">
              <a:rPr lang="tr-TR" smtClean="0"/>
              <a:pPr/>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10A1B49A-D5D1-46BF-A5E9-54BD97AFE7F9}" type="datetimeFigureOut">
              <a:rPr lang="tr-TR" smtClean="0"/>
              <a:pPr/>
              <a:t>17.6.2015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77BDD9D-8E83-462B-BC22-AC67E21BE3BD}"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Date Placeholder 6"/>
          <p:cNvSpPr>
            <a:spLocks noGrp="1"/>
          </p:cNvSpPr>
          <p:nvPr>
            <p:ph type="dt" sz="half" idx="10"/>
          </p:nvPr>
        </p:nvSpPr>
        <p:spPr/>
        <p:txBody>
          <a:bodyPr/>
          <a:lstStyle/>
          <a:p>
            <a:fld id="{10A1B49A-D5D1-46BF-A5E9-54BD97AFE7F9}" type="datetimeFigureOut">
              <a:rPr lang="tr-TR" smtClean="0"/>
              <a:pPr/>
              <a:t>17.6.2015</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77BDD9D-8E83-462B-BC22-AC67E21BE3BD}"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10A1B49A-D5D1-46BF-A5E9-54BD97AFE7F9}" type="datetimeFigureOut">
              <a:rPr lang="tr-TR" smtClean="0"/>
              <a:pPr/>
              <a:t>17.6.2015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77BDD9D-8E83-462B-BC22-AC67E21BE3BD}"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A1B49A-D5D1-46BF-A5E9-54BD97AFE7F9}" type="datetimeFigureOut">
              <a:rPr lang="tr-TR" smtClean="0"/>
              <a:pPr/>
              <a:t>17.6.2015</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877BDD9D-8E83-462B-BC22-AC67E21BE3BD}"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10A1B49A-D5D1-46BF-A5E9-54BD97AFE7F9}" type="datetimeFigureOut">
              <a:rPr lang="tr-TR" smtClean="0"/>
              <a:pPr/>
              <a:t>17.6.2015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77BDD9D-8E83-462B-BC22-AC67E21BE3BD}" type="slidenum">
              <a:rPr lang="tr-TR" smtClean="0"/>
              <a:pPr/>
              <a:t>‹#›</a:t>
            </a:fld>
            <a:endParaRPr lang="tr-TR"/>
          </a:p>
        </p:txBody>
      </p:sp>
      <p:sp>
        <p:nvSpPr>
          <p:cNvPr id="9" name="Content Placeholder 8"/>
          <p:cNvSpPr>
            <a:spLocks noGrp="1"/>
          </p:cNvSpPr>
          <p:nvPr>
            <p:ph sz="quarter" idx="13"/>
          </p:nvPr>
        </p:nvSpPr>
        <p:spPr>
          <a:xfrm>
            <a:off x="304800" y="381000"/>
            <a:ext cx="7772400" cy="494284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tr-TR" smtClean="0"/>
              <a:t>Asıl başlık stili için tıklatın</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8" name="Date Placeholder 7"/>
          <p:cNvSpPr>
            <a:spLocks noGrp="1"/>
          </p:cNvSpPr>
          <p:nvPr>
            <p:ph type="dt" sz="half" idx="10"/>
          </p:nvPr>
        </p:nvSpPr>
        <p:spPr/>
        <p:txBody>
          <a:bodyPr/>
          <a:lstStyle/>
          <a:p>
            <a:fld id="{10A1B49A-D5D1-46BF-A5E9-54BD97AFE7F9}" type="datetimeFigureOut">
              <a:rPr lang="tr-TR" smtClean="0"/>
              <a:pPr/>
              <a:t>17.6.2015</a:t>
            </a:fld>
            <a:endParaRPr lang="tr-TR"/>
          </a:p>
        </p:txBody>
      </p:sp>
      <p:sp>
        <p:nvSpPr>
          <p:cNvPr id="9" name="Slide Number Placeholder 8"/>
          <p:cNvSpPr>
            <a:spLocks noGrp="1"/>
          </p:cNvSpPr>
          <p:nvPr>
            <p:ph type="sldNum" sz="quarter" idx="11"/>
          </p:nvPr>
        </p:nvSpPr>
        <p:spPr/>
        <p:txBody>
          <a:bodyPr/>
          <a:lstStyle/>
          <a:p>
            <a:fld id="{877BDD9D-8E83-462B-BC22-AC67E21BE3BD}" type="slidenum">
              <a:rPr lang="tr-TR" smtClean="0"/>
              <a:pPr/>
              <a:t>‹#›</a:t>
            </a:fld>
            <a:endParaRPr lang="tr-TR"/>
          </a:p>
        </p:txBody>
      </p:sp>
      <p:sp>
        <p:nvSpPr>
          <p:cNvPr id="10" name="Footer Placeholder 9"/>
          <p:cNvSpPr>
            <a:spLocks noGrp="1"/>
          </p:cNvSpPr>
          <p:nvPr>
            <p:ph type="ftr" sz="quarter" idx="12"/>
          </p:nvPr>
        </p:nvSpPr>
        <p:spPr/>
        <p:txBody>
          <a:bodyPr/>
          <a:lstStyle/>
          <a:p>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10A1B49A-D5D1-46BF-A5E9-54BD97AFE7F9}" type="datetimeFigureOut">
              <a:rPr lang="tr-TR" smtClean="0"/>
              <a:pPr/>
              <a:t>17.6.2015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77BDD9D-8E83-462B-BC22-AC67E21BE3BD}"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10A1B49A-D5D1-46BF-A5E9-54BD97AFE7F9}" type="datetimeFigureOut">
              <a:rPr lang="tr-TR" smtClean="0"/>
              <a:pPr/>
              <a:t>17.6.2015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77BDD9D-8E83-462B-BC22-AC67E21BE3BD}"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877BDD9D-8E83-462B-BC22-AC67E21BE3BD}" type="slidenum">
              <a:rPr lang="tr-TR" smtClean="0"/>
              <a:pPr/>
              <a:t>‹#›</a:t>
            </a:fld>
            <a:endParaRPr lang="tr-TR"/>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tr-TR"/>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10A1B49A-D5D1-46BF-A5E9-54BD97AFE7F9}" type="datetimeFigureOut">
              <a:rPr lang="tr-TR" smtClean="0"/>
              <a:pPr/>
              <a:t>17.6.2015</a:t>
            </a:fld>
            <a:endParaRPr lang="tr-TR"/>
          </a:p>
        </p:txBody>
      </p:sp>
    </p:spTree>
  </p:cSld>
  <p:clrMap bg1="dk1" tx1="lt1" bg2="dk2" tx2="lt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6.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1.tiff"/><Relationship Id="rId5" Type="http://schemas.openxmlformats.org/officeDocument/2006/relationships/image" Target="../media/image10.tiff"/><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107504" y="2060848"/>
            <a:ext cx="8928992" cy="1139552"/>
          </a:xfrm>
        </p:spPr>
        <p:txBody>
          <a:bodyPr>
            <a:normAutofit/>
          </a:bodyPr>
          <a:lstStyle/>
          <a:p>
            <a:r>
              <a:rPr lang="en-US" sz="2800" dirty="0">
                <a:effectLst/>
              </a:rPr>
              <a:t>Guney Formation Oil Reservoir Rock Characterization, </a:t>
            </a:r>
            <a:r>
              <a:rPr lang="en-US" sz="2800" dirty="0" err="1">
                <a:effectLst/>
              </a:rPr>
              <a:t>Eregli-Ulukisla</a:t>
            </a:r>
            <a:r>
              <a:rPr lang="en-US" sz="2800" dirty="0">
                <a:effectLst/>
              </a:rPr>
              <a:t> Basin</a:t>
            </a:r>
            <a:endParaRPr lang="tr-TR" sz="2800" dirty="0"/>
          </a:p>
        </p:txBody>
      </p:sp>
      <p:sp>
        <p:nvSpPr>
          <p:cNvPr id="3" name="Alt Başlık 2"/>
          <p:cNvSpPr>
            <a:spLocks noGrp="1"/>
          </p:cNvSpPr>
          <p:nvPr>
            <p:ph type="subTitle" idx="1"/>
          </p:nvPr>
        </p:nvSpPr>
        <p:spPr>
          <a:xfrm>
            <a:off x="6228184" y="4509120"/>
            <a:ext cx="2158008" cy="657200"/>
          </a:xfrm>
        </p:spPr>
        <p:txBody>
          <a:bodyPr/>
          <a:lstStyle/>
          <a:p>
            <a:r>
              <a:rPr lang="tr-TR" dirty="0" smtClean="0"/>
              <a:t>Ayfer ÖZDEMİR</a:t>
            </a:r>
            <a:endParaRPr lang="tr-TR" dirty="0"/>
          </a:p>
        </p:txBody>
      </p:sp>
    </p:spTree>
    <p:extLst>
      <p:ext uri="{BB962C8B-B14F-4D97-AF65-F5344CB8AC3E}">
        <p14:creationId xmlns:p14="http://schemas.microsoft.com/office/powerpoint/2010/main" xmlns="" val="26749224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CONTENT</a:t>
            </a:r>
            <a:endParaRPr lang="tr-TR" dirty="0"/>
          </a:p>
        </p:txBody>
      </p:sp>
      <p:sp>
        <p:nvSpPr>
          <p:cNvPr id="3" name="İçerik Yer Tutucusu 2"/>
          <p:cNvSpPr>
            <a:spLocks noGrp="1"/>
          </p:cNvSpPr>
          <p:nvPr>
            <p:ph idx="1"/>
          </p:nvPr>
        </p:nvSpPr>
        <p:spPr/>
        <p:txBody>
          <a:bodyPr>
            <a:normAutofit/>
          </a:bodyPr>
          <a:lstStyle/>
          <a:p>
            <a:r>
              <a:rPr lang="tr-TR" b="1" dirty="0" err="1" smtClean="0"/>
              <a:t>Aim</a:t>
            </a:r>
            <a:endParaRPr lang="tr-TR" b="1" dirty="0" smtClean="0"/>
          </a:p>
          <a:p>
            <a:r>
              <a:rPr lang="tr-TR" b="1" dirty="0" err="1" smtClean="0"/>
              <a:t>Why</a:t>
            </a:r>
            <a:r>
              <a:rPr lang="tr-TR" b="1" dirty="0" smtClean="0"/>
              <a:t>?</a:t>
            </a:r>
          </a:p>
          <a:p>
            <a:r>
              <a:rPr lang="tr-TR" b="1" dirty="0" err="1" smtClean="0"/>
              <a:t>Study</a:t>
            </a:r>
            <a:r>
              <a:rPr lang="tr-TR" b="1" dirty="0" smtClean="0"/>
              <a:t> </a:t>
            </a:r>
            <a:r>
              <a:rPr lang="tr-TR" b="1" dirty="0" err="1" smtClean="0"/>
              <a:t>Area</a:t>
            </a:r>
            <a:endParaRPr lang="tr-TR" b="1" dirty="0" smtClean="0"/>
          </a:p>
          <a:p>
            <a:r>
              <a:rPr lang="tr-TR" b="1" dirty="0" err="1" smtClean="0"/>
              <a:t>Geology</a:t>
            </a:r>
            <a:r>
              <a:rPr lang="tr-TR" b="1" dirty="0" smtClean="0"/>
              <a:t> of </a:t>
            </a:r>
            <a:r>
              <a:rPr lang="tr-TR" b="1" dirty="0" err="1" smtClean="0"/>
              <a:t>the</a:t>
            </a:r>
            <a:r>
              <a:rPr lang="tr-TR" b="1" dirty="0" smtClean="0"/>
              <a:t> </a:t>
            </a:r>
            <a:r>
              <a:rPr lang="tr-TR" b="1" dirty="0" err="1" smtClean="0"/>
              <a:t>study</a:t>
            </a:r>
            <a:r>
              <a:rPr lang="tr-TR" b="1" dirty="0" smtClean="0"/>
              <a:t> </a:t>
            </a:r>
            <a:r>
              <a:rPr lang="tr-TR" b="1" dirty="0" err="1" smtClean="0"/>
              <a:t>area</a:t>
            </a:r>
            <a:endParaRPr lang="tr-TR" b="1" dirty="0" smtClean="0"/>
          </a:p>
          <a:p>
            <a:r>
              <a:rPr lang="en-US" b="1" dirty="0"/>
              <a:t>Petroleum Reservoir Rock Properties </a:t>
            </a:r>
            <a:r>
              <a:rPr lang="en-US" b="1" dirty="0" smtClean="0"/>
              <a:t>of </a:t>
            </a:r>
            <a:r>
              <a:rPr lang="en-US" b="1" dirty="0"/>
              <a:t>Guney </a:t>
            </a:r>
            <a:r>
              <a:rPr lang="en-US" b="1" dirty="0" smtClean="0"/>
              <a:t>Formation</a:t>
            </a:r>
            <a:endParaRPr lang="tr-TR" b="1" dirty="0" smtClean="0"/>
          </a:p>
          <a:p>
            <a:pPr lvl="1"/>
            <a:r>
              <a:rPr lang="en-US" b="1" dirty="0"/>
              <a:t>Petrographic </a:t>
            </a:r>
            <a:r>
              <a:rPr lang="en-US" b="1" dirty="0" smtClean="0"/>
              <a:t>Examinations</a:t>
            </a:r>
            <a:endParaRPr lang="tr-TR" b="1" dirty="0" smtClean="0"/>
          </a:p>
          <a:p>
            <a:pPr lvl="1"/>
            <a:r>
              <a:rPr lang="tr-TR" b="1" dirty="0" err="1"/>
              <a:t>Reservoir</a:t>
            </a:r>
            <a:r>
              <a:rPr lang="tr-TR" b="1" dirty="0"/>
              <a:t> </a:t>
            </a:r>
            <a:r>
              <a:rPr lang="tr-TR" b="1" dirty="0" err="1"/>
              <a:t>Rock</a:t>
            </a:r>
            <a:r>
              <a:rPr lang="tr-TR" b="1" dirty="0"/>
              <a:t> </a:t>
            </a:r>
            <a:r>
              <a:rPr lang="tr-TR" b="1" dirty="0" err="1" smtClean="0"/>
              <a:t>Analyses</a:t>
            </a:r>
            <a:endParaRPr lang="tr-TR" b="1" dirty="0" smtClean="0"/>
          </a:p>
          <a:p>
            <a:pPr lvl="1"/>
            <a:r>
              <a:rPr lang="en-US" b="1" dirty="0" err="1"/>
              <a:t>Diagenetic</a:t>
            </a:r>
            <a:r>
              <a:rPr lang="en-US" b="1" dirty="0"/>
              <a:t> steps of the Guney </a:t>
            </a:r>
            <a:r>
              <a:rPr lang="en-US" b="1" dirty="0" smtClean="0"/>
              <a:t>Formation</a:t>
            </a:r>
            <a:endParaRPr lang="tr-TR" b="1" dirty="0" smtClean="0"/>
          </a:p>
          <a:p>
            <a:r>
              <a:rPr lang="en-US" b="1" dirty="0" smtClean="0"/>
              <a:t>Results</a:t>
            </a:r>
            <a:endParaRPr lang="tr-TR" b="1" dirty="0"/>
          </a:p>
        </p:txBody>
      </p:sp>
    </p:spTree>
    <p:extLst>
      <p:ext uri="{BB962C8B-B14F-4D97-AF65-F5344CB8AC3E}">
        <p14:creationId xmlns:p14="http://schemas.microsoft.com/office/powerpoint/2010/main" xmlns="" val="14363682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Aim</a:t>
            </a:r>
            <a:endParaRPr lang="tr-TR" dirty="0"/>
          </a:p>
        </p:txBody>
      </p:sp>
      <p:sp>
        <p:nvSpPr>
          <p:cNvPr id="3" name="İçerik Yer Tutucusu 2"/>
          <p:cNvSpPr>
            <a:spLocks noGrp="1"/>
          </p:cNvSpPr>
          <p:nvPr>
            <p:ph idx="1"/>
          </p:nvPr>
        </p:nvSpPr>
        <p:spPr>
          <a:xfrm>
            <a:off x="107504" y="2132856"/>
            <a:ext cx="8280920" cy="1036712"/>
          </a:xfrm>
        </p:spPr>
        <p:txBody>
          <a:bodyPr/>
          <a:lstStyle/>
          <a:p>
            <a:pPr algn="just"/>
            <a:r>
              <a:rPr lang="en-US" dirty="0"/>
              <a:t>to demonstrate petroleum reservoir </a:t>
            </a:r>
            <a:r>
              <a:rPr lang="en-US" dirty="0" smtClean="0"/>
              <a:t>rock</a:t>
            </a:r>
            <a:r>
              <a:rPr lang="tr-TR" dirty="0" smtClean="0"/>
              <a:t> </a:t>
            </a:r>
            <a:r>
              <a:rPr lang="en-US" dirty="0" smtClean="0"/>
              <a:t>properties </a:t>
            </a:r>
            <a:r>
              <a:rPr lang="en-US" dirty="0"/>
              <a:t>of Guney formation in </a:t>
            </a:r>
            <a:r>
              <a:rPr lang="en-US" dirty="0" err="1"/>
              <a:t>Eregli-Ulukisla</a:t>
            </a:r>
            <a:r>
              <a:rPr lang="en-US" dirty="0"/>
              <a:t> Basin in Turkey</a:t>
            </a:r>
            <a:endParaRPr lang="tr-TR" dirty="0"/>
          </a:p>
        </p:txBody>
      </p:sp>
    </p:spTree>
    <p:extLst>
      <p:ext uri="{BB962C8B-B14F-4D97-AF65-F5344CB8AC3E}">
        <p14:creationId xmlns:p14="http://schemas.microsoft.com/office/powerpoint/2010/main" xmlns="" val="38513698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385192" y="29912"/>
            <a:ext cx="8229600" cy="1143000"/>
          </a:xfrm>
        </p:spPr>
        <p:txBody>
          <a:bodyPr/>
          <a:lstStyle/>
          <a:p>
            <a:pPr algn="l"/>
            <a:r>
              <a:rPr lang="tr-TR" dirty="0" err="1" smtClean="0">
                <a:solidFill>
                  <a:schemeClr val="bg2">
                    <a:lumMod val="20000"/>
                    <a:lumOff val="80000"/>
                  </a:schemeClr>
                </a:solidFill>
              </a:rPr>
              <a:t>Study</a:t>
            </a:r>
            <a:r>
              <a:rPr lang="tr-TR" dirty="0" smtClean="0">
                <a:solidFill>
                  <a:schemeClr val="bg2">
                    <a:lumMod val="20000"/>
                    <a:lumOff val="80000"/>
                  </a:schemeClr>
                </a:solidFill>
              </a:rPr>
              <a:t> </a:t>
            </a:r>
            <a:r>
              <a:rPr lang="tr-TR" dirty="0" err="1" smtClean="0">
                <a:solidFill>
                  <a:schemeClr val="bg2">
                    <a:lumMod val="20000"/>
                    <a:lumOff val="80000"/>
                  </a:schemeClr>
                </a:solidFill>
              </a:rPr>
              <a:t>Area</a:t>
            </a:r>
            <a:endParaRPr lang="tr-TR" dirty="0">
              <a:solidFill>
                <a:schemeClr val="bg2">
                  <a:lumMod val="20000"/>
                  <a:lumOff val="80000"/>
                </a:schemeClr>
              </a:solidFill>
            </a:endParaRPr>
          </a:p>
        </p:txBody>
      </p:sp>
      <p:pic>
        <p:nvPicPr>
          <p:cNvPr id="2050" name="Picture 2" descr="G:\ayfer_tez_makale\figures\figure1.tif"/>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7504" y="1268760"/>
            <a:ext cx="3960441" cy="5112568"/>
          </a:xfrm>
          <a:prstGeom prst="rect">
            <a:avLst/>
          </a:prstGeom>
          <a:noFill/>
          <a:extLst>
            <a:ext uri="{909E8E84-426E-40DD-AFC4-6F175D3DCCD1}">
              <a14:hiddenFill xmlns:a14="http://schemas.microsoft.com/office/drawing/2010/main" xmlns="">
                <a:solidFill>
                  <a:srgbClr val="FFFFFF"/>
                </a:solidFill>
              </a14:hiddenFill>
            </a:ext>
          </a:extLst>
        </p:spPr>
      </p:pic>
      <p:pic>
        <p:nvPicPr>
          <p:cNvPr id="2051" name="Picture 3" descr="G:\ayfer_tez_makale\figures\calisma_alani.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180220" y="1412776"/>
            <a:ext cx="4963780" cy="331236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6313784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51520" y="116632"/>
            <a:ext cx="8229600" cy="1012974"/>
          </a:xfrm>
        </p:spPr>
        <p:txBody>
          <a:bodyPr/>
          <a:lstStyle/>
          <a:p>
            <a:pPr algn="l"/>
            <a:r>
              <a:rPr lang="tr-TR" dirty="0" err="1" smtClean="0"/>
              <a:t>Why</a:t>
            </a:r>
            <a:r>
              <a:rPr lang="tr-TR" dirty="0" smtClean="0"/>
              <a:t>?</a:t>
            </a:r>
            <a:endParaRPr lang="tr-TR" dirty="0"/>
          </a:p>
        </p:txBody>
      </p:sp>
      <p:sp>
        <p:nvSpPr>
          <p:cNvPr id="3" name="İçerik Yer Tutucusu 2"/>
          <p:cNvSpPr>
            <a:spLocks noGrp="1"/>
          </p:cNvSpPr>
          <p:nvPr>
            <p:ph idx="1"/>
          </p:nvPr>
        </p:nvSpPr>
        <p:spPr>
          <a:xfrm>
            <a:off x="179512" y="1196752"/>
            <a:ext cx="8280920" cy="5472608"/>
          </a:xfrm>
        </p:spPr>
        <p:txBody>
          <a:bodyPr>
            <a:normAutofit lnSpcReduction="10000"/>
          </a:bodyPr>
          <a:lstStyle/>
          <a:p>
            <a:r>
              <a:rPr lang="en-US" dirty="0" err="1" smtClean="0"/>
              <a:t>Eregli-Ulukışla</a:t>
            </a:r>
            <a:r>
              <a:rPr lang="en-US" dirty="0" smtClean="0"/>
              <a:t> </a:t>
            </a:r>
            <a:r>
              <a:rPr lang="en-US" dirty="0"/>
              <a:t>basin is related to </a:t>
            </a:r>
            <a:r>
              <a:rPr lang="en-US" dirty="0" smtClean="0"/>
              <a:t> </a:t>
            </a:r>
            <a:r>
              <a:rPr lang="en-US" dirty="0" err="1"/>
              <a:t>Tuz</a:t>
            </a:r>
            <a:r>
              <a:rPr lang="en-US" dirty="0"/>
              <a:t> </a:t>
            </a:r>
            <a:r>
              <a:rPr lang="en-US" dirty="0" err="1"/>
              <a:t>Golu</a:t>
            </a:r>
            <a:r>
              <a:rPr lang="en-US" dirty="0"/>
              <a:t> Basin. </a:t>
            </a:r>
            <a:endParaRPr lang="tr-TR" dirty="0" smtClean="0"/>
          </a:p>
          <a:p>
            <a:pPr lvl="1"/>
            <a:r>
              <a:rPr lang="en-US" dirty="0" smtClean="0"/>
              <a:t>The </a:t>
            </a:r>
            <a:r>
              <a:rPr lang="en-US" dirty="0"/>
              <a:t>studies of hydrocarbon investigation in </a:t>
            </a:r>
            <a:r>
              <a:rPr lang="en-US" dirty="0" smtClean="0"/>
              <a:t> </a:t>
            </a:r>
            <a:r>
              <a:rPr lang="en-US" dirty="0" err="1"/>
              <a:t>Tuz</a:t>
            </a:r>
            <a:r>
              <a:rPr lang="en-US" dirty="0"/>
              <a:t> </a:t>
            </a:r>
            <a:r>
              <a:rPr lang="en-US" dirty="0" err="1"/>
              <a:t>Golu</a:t>
            </a:r>
            <a:r>
              <a:rPr lang="en-US" dirty="0"/>
              <a:t> Basin have yielded positive results until now, </a:t>
            </a:r>
            <a:r>
              <a:rPr lang="en-US" dirty="0" smtClean="0"/>
              <a:t>and</a:t>
            </a:r>
            <a:endParaRPr lang="tr-TR" dirty="0" smtClean="0"/>
          </a:p>
          <a:p>
            <a:pPr lvl="1"/>
            <a:r>
              <a:rPr lang="tr-TR" dirty="0" smtClean="0"/>
              <a:t>T</a:t>
            </a:r>
            <a:r>
              <a:rPr lang="en-US" dirty="0" smtClean="0"/>
              <a:t>he </a:t>
            </a:r>
            <a:r>
              <a:rPr lang="en-US" dirty="0"/>
              <a:t>previous studies indicated that there was </a:t>
            </a:r>
            <a:r>
              <a:rPr lang="en-US" dirty="0" err="1"/>
              <a:t>occurence</a:t>
            </a:r>
            <a:r>
              <a:rPr lang="en-US" dirty="0"/>
              <a:t> of natural gas </a:t>
            </a:r>
            <a:endParaRPr lang="tr-TR" dirty="0" smtClean="0"/>
          </a:p>
          <a:p>
            <a:r>
              <a:rPr lang="tr-TR" dirty="0" err="1" smtClean="0"/>
              <a:t>There</a:t>
            </a:r>
            <a:r>
              <a:rPr lang="tr-TR" dirty="0" smtClean="0"/>
              <a:t> can be </a:t>
            </a:r>
            <a:r>
              <a:rPr lang="tr-TR" dirty="0" err="1" smtClean="0"/>
              <a:t>hydrocarbon</a:t>
            </a:r>
            <a:r>
              <a:rPr lang="tr-TR" dirty="0" smtClean="0"/>
              <a:t> </a:t>
            </a:r>
            <a:r>
              <a:rPr lang="tr-TR" dirty="0" err="1" smtClean="0"/>
              <a:t>potential</a:t>
            </a:r>
            <a:r>
              <a:rPr lang="tr-TR" dirty="0" smtClean="0"/>
              <a:t> in Ereğli-</a:t>
            </a:r>
            <a:r>
              <a:rPr lang="tr-TR" dirty="0" err="1" smtClean="0"/>
              <a:t>Ulukisla</a:t>
            </a:r>
            <a:r>
              <a:rPr lang="tr-TR" dirty="0" smtClean="0"/>
              <a:t> </a:t>
            </a:r>
            <a:r>
              <a:rPr lang="tr-TR" dirty="0" err="1" smtClean="0"/>
              <a:t>basin</a:t>
            </a:r>
            <a:endParaRPr lang="tr-TR" dirty="0"/>
          </a:p>
          <a:p>
            <a:pPr lvl="1"/>
            <a:r>
              <a:rPr lang="en-US" dirty="0" smtClean="0"/>
              <a:t>The </a:t>
            </a:r>
            <a:r>
              <a:rPr lang="en-US" dirty="0"/>
              <a:t>previous studies indicated that </a:t>
            </a:r>
            <a:r>
              <a:rPr lang="en-US" dirty="0" smtClean="0"/>
              <a:t> </a:t>
            </a:r>
            <a:r>
              <a:rPr lang="en-US" dirty="0" err="1"/>
              <a:t>Ciftehan</a:t>
            </a:r>
            <a:r>
              <a:rPr lang="en-US" dirty="0"/>
              <a:t>, </a:t>
            </a:r>
            <a:r>
              <a:rPr lang="en-US" dirty="0" err="1"/>
              <a:t>Halkapınar</a:t>
            </a:r>
            <a:r>
              <a:rPr lang="en-US" dirty="0"/>
              <a:t> and </a:t>
            </a:r>
            <a:r>
              <a:rPr lang="en-US" dirty="0" err="1"/>
              <a:t>Hasangazi</a:t>
            </a:r>
            <a:r>
              <a:rPr lang="en-US" dirty="0"/>
              <a:t> formations in </a:t>
            </a:r>
            <a:r>
              <a:rPr lang="en-US" dirty="0" smtClean="0"/>
              <a:t> </a:t>
            </a:r>
            <a:r>
              <a:rPr lang="en-US" dirty="0" err="1"/>
              <a:t>Eregli-Ulukısla</a:t>
            </a:r>
            <a:r>
              <a:rPr lang="en-US" dirty="0"/>
              <a:t> Basin have poor-medium petroleum source rock properties </a:t>
            </a:r>
            <a:endParaRPr lang="tr-TR" dirty="0" smtClean="0"/>
          </a:p>
          <a:p>
            <a:pPr lvl="1"/>
            <a:r>
              <a:rPr lang="en-US" dirty="0" err="1" smtClean="0"/>
              <a:t>Guney</a:t>
            </a:r>
            <a:r>
              <a:rPr lang="en-US" dirty="0" smtClean="0"/>
              <a:t> </a:t>
            </a:r>
            <a:r>
              <a:rPr lang="en-US" dirty="0"/>
              <a:t>formation is laterally transitive to </a:t>
            </a:r>
            <a:r>
              <a:rPr lang="en-US" dirty="0" err="1" smtClean="0"/>
              <a:t>Hasangazi</a:t>
            </a:r>
            <a:r>
              <a:rPr lang="en-US" dirty="0" smtClean="0"/>
              <a:t> </a:t>
            </a:r>
            <a:r>
              <a:rPr lang="en-US" dirty="0"/>
              <a:t>formation which carries petroleum source rock properties. </a:t>
            </a:r>
            <a:endParaRPr lang="tr-TR" dirty="0" smtClean="0"/>
          </a:p>
          <a:p>
            <a:r>
              <a:rPr lang="en-US" dirty="0" smtClean="0"/>
              <a:t>TOC </a:t>
            </a:r>
            <a:r>
              <a:rPr lang="en-US" dirty="0"/>
              <a:t>analysis results </a:t>
            </a:r>
            <a:r>
              <a:rPr lang="tr-TR" dirty="0" smtClean="0"/>
              <a:t>of Guney </a:t>
            </a:r>
            <a:r>
              <a:rPr lang="tr-TR" dirty="0" err="1" smtClean="0"/>
              <a:t>formation</a:t>
            </a:r>
            <a:r>
              <a:rPr lang="tr-TR" dirty="0" smtClean="0"/>
              <a:t> </a:t>
            </a:r>
          </a:p>
          <a:p>
            <a:pPr lvl="1"/>
            <a:r>
              <a:rPr lang="en-US" dirty="0" smtClean="0"/>
              <a:t>below </a:t>
            </a:r>
            <a:r>
              <a:rPr lang="en-US" dirty="0"/>
              <a:t>0.5% </a:t>
            </a:r>
            <a:r>
              <a:rPr lang="tr-TR" dirty="0" smtClean="0"/>
              <a:t> </a:t>
            </a:r>
            <a:r>
              <a:rPr lang="tr-TR" dirty="0" err="1" smtClean="0"/>
              <a:t>represents</a:t>
            </a:r>
            <a:r>
              <a:rPr lang="tr-TR" dirty="0" smtClean="0"/>
              <a:t> </a:t>
            </a:r>
            <a:r>
              <a:rPr lang="tr-TR" dirty="0" err="1" smtClean="0"/>
              <a:t>that</a:t>
            </a:r>
            <a:r>
              <a:rPr lang="tr-TR" dirty="0" smtClean="0"/>
              <a:t> </a:t>
            </a:r>
            <a:r>
              <a:rPr lang="en-US" dirty="0" smtClean="0"/>
              <a:t>Guney </a:t>
            </a:r>
            <a:r>
              <a:rPr lang="en-US" dirty="0"/>
              <a:t>Formation can not be evaluated as a petroleum source rock </a:t>
            </a:r>
            <a:endParaRPr lang="tr-TR" dirty="0" smtClean="0"/>
          </a:p>
          <a:p>
            <a:r>
              <a:rPr lang="tr-TR" dirty="0" err="1" smtClean="0"/>
              <a:t>Sedimentary</a:t>
            </a:r>
            <a:r>
              <a:rPr lang="tr-TR" dirty="0" smtClean="0"/>
              <a:t> </a:t>
            </a:r>
            <a:r>
              <a:rPr lang="tr-TR" dirty="0" err="1" smtClean="0"/>
              <a:t>rock</a:t>
            </a:r>
            <a:r>
              <a:rPr lang="tr-TR" dirty="0" smtClean="0"/>
              <a:t> </a:t>
            </a:r>
            <a:r>
              <a:rPr lang="tr-TR" dirty="0" err="1" smtClean="0"/>
              <a:t>properties</a:t>
            </a:r>
            <a:r>
              <a:rPr lang="tr-TR" dirty="0" smtClean="0"/>
              <a:t> of </a:t>
            </a:r>
            <a:r>
              <a:rPr lang="tr-TR" dirty="0" err="1" smtClean="0"/>
              <a:t>formation</a:t>
            </a:r>
            <a:endParaRPr lang="tr-TR" dirty="0" smtClean="0"/>
          </a:p>
          <a:p>
            <a:pPr lvl="1"/>
            <a:r>
              <a:rPr lang="tr-TR" dirty="0" err="1" smtClean="0"/>
              <a:t>The</a:t>
            </a:r>
            <a:r>
              <a:rPr lang="tr-TR" dirty="0" smtClean="0"/>
              <a:t> f</a:t>
            </a:r>
            <a:r>
              <a:rPr lang="en-US" dirty="0" err="1" smtClean="0"/>
              <a:t>ormation</a:t>
            </a:r>
            <a:r>
              <a:rPr lang="en-US" dirty="0" smtClean="0"/>
              <a:t> </a:t>
            </a:r>
            <a:r>
              <a:rPr lang="en-US" dirty="0"/>
              <a:t>is a typical </a:t>
            </a:r>
            <a:r>
              <a:rPr lang="en-US" dirty="0" err="1"/>
              <a:t>turbiditic</a:t>
            </a:r>
            <a:r>
              <a:rPr lang="en-US" dirty="0"/>
              <a:t> </a:t>
            </a:r>
            <a:r>
              <a:rPr lang="en-US" dirty="0" smtClean="0"/>
              <a:t>formation</a:t>
            </a:r>
            <a:r>
              <a:rPr lang="tr-TR" dirty="0" smtClean="0"/>
              <a:t> (</a:t>
            </a:r>
            <a:r>
              <a:rPr lang="en-US" dirty="0"/>
              <a:t>petroleum source rock </a:t>
            </a:r>
            <a:r>
              <a:rPr lang="en-US" dirty="0" smtClean="0"/>
              <a:t>properties</a:t>
            </a:r>
            <a:r>
              <a:rPr lang="tr-TR" dirty="0" smtClean="0"/>
              <a:t>, </a:t>
            </a:r>
            <a:r>
              <a:rPr lang="en-US" dirty="0"/>
              <a:t>reservoir rock </a:t>
            </a:r>
            <a:r>
              <a:rPr lang="tr-TR" dirty="0" smtClean="0"/>
              <a:t>).</a:t>
            </a:r>
          </a:p>
        </p:txBody>
      </p:sp>
    </p:spTree>
    <p:extLst>
      <p:ext uri="{BB962C8B-B14F-4D97-AF65-F5344CB8AC3E}">
        <p14:creationId xmlns:p14="http://schemas.microsoft.com/office/powerpoint/2010/main" xmlns="" val="9224887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pPr algn="l"/>
            <a:r>
              <a:rPr lang="tr-TR" dirty="0" err="1"/>
              <a:t>Geology</a:t>
            </a:r>
            <a:endParaRPr lang="tr-TR" dirty="0"/>
          </a:p>
        </p:txBody>
      </p:sp>
      <p:pic>
        <p:nvPicPr>
          <p:cNvPr id="9218" name="Picture 2" descr="G:\ayfer_tez_makale\figures\figure2.TIF"/>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tretch>
            <a:fillRect/>
          </a:stretch>
        </p:blipFill>
        <p:spPr bwMode="auto">
          <a:xfrm>
            <a:off x="1432896" y="1412776"/>
            <a:ext cx="5643632" cy="544522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01669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Başlık 6"/>
          <p:cNvSpPr>
            <a:spLocks noGrp="1"/>
          </p:cNvSpPr>
          <p:nvPr>
            <p:ph type="title"/>
          </p:nvPr>
        </p:nvSpPr>
        <p:spPr/>
        <p:txBody>
          <a:bodyPr/>
          <a:lstStyle/>
          <a:p>
            <a:pPr algn="l"/>
            <a:r>
              <a:rPr lang="tr-TR" dirty="0" err="1" smtClean="0"/>
              <a:t>Geology</a:t>
            </a:r>
            <a:endParaRPr lang="tr-TR" dirty="0"/>
          </a:p>
        </p:txBody>
      </p:sp>
      <p:sp>
        <p:nvSpPr>
          <p:cNvPr id="8" name="Metin Yer Tutucusu 7"/>
          <p:cNvSpPr>
            <a:spLocks noGrp="1"/>
          </p:cNvSpPr>
          <p:nvPr>
            <p:ph type="body" idx="1"/>
          </p:nvPr>
        </p:nvSpPr>
        <p:spPr/>
        <p:txBody>
          <a:bodyPr/>
          <a:lstStyle/>
          <a:p>
            <a:r>
              <a:rPr lang="tr-TR" dirty="0"/>
              <a:t>North</a:t>
            </a:r>
          </a:p>
        </p:txBody>
      </p:sp>
      <p:pic>
        <p:nvPicPr>
          <p:cNvPr id="1027" name="Picture 3" descr="G:\ayfer_tez_makale\figures\figure3b.tif"/>
          <p:cNvPicPr>
            <a:picLocks noGrp="1" noChangeAspect="1" noChangeArrowheads="1"/>
          </p:cNvPicPr>
          <p:nvPr>
            <p:ph sz="half" idx="2"/>
          </p:nvPr>
        </p:nvPicPr>
        <p:blipFill>
          <a:blip r:embed="rId3" cstate="print">
            <a:extLst>
              <a:ext uri="{28A0092B-C50C-407E-A947-70E740481C1C}">
                <a14:useLocalDpi xmlns:a14="http://schemas.microsoft.com/office/drawing/2010/main" xmlns="" val="0"/>
              </a:ext>
            </a:extLst>
          </a:blip>
          <a:stretch>
            <a:fillRect/>
          </a:stretch>
        </p:blipFill>
        <p:spPr bwMode="auto">
          <a:xfrm>
            <a:off x="53346" y="2348880"/>
            <a:ext cx="4158614" cy="3612800"/>
          </a:xfrm>
          <a:prstGeom prst="rect">
            <a:avLst/>
          </a:prstGeom>
          <a:noFill/>
          <a:extLst>
            <a:ext uri="{909E8E84-426E-40DD-AFC4-6F175D3DCCD1}">
              <a14:hiddenFill xmlns:a14="http://schemas.microsoft.com/office/drawing/2010/main" xmlns="">
                <a:solidFill>
                  <a:srgbClr val="FFFFFF"/>
                </a:solidFill>
              </a14:hiddenFill>
            </a:ext>
          </a:extLst>
        </p:spPr>
      </p:pic>
      <p:sp>
        <p:nvSpPr>
          <p:cNvPr id="10" name="Metin Yer Tutucusu 9"/>
          <p:cNvSpPr>
            <a:spLocks noGrp="1"/>
          </p:cNvSpPr>
          <p:nvPr>
            <p:ph type="body" sz="quarter" idx="3"/>
          </p:nvPr>
        </p:nvSpPr>
        <p:spPr>
          <a:xfrm>
            <a:off x="4427984" y="1772816"/>
            <a:ext cx="3657600" cy="690090"/>
          </a:xfrm>
        </p:spPr>
        <p:txBody>
          <a:bodyPr/>
          <a:lstStyle/>
          <a:p>
            <a:endParaRPr lang="tr-TR" dirty="0" smtClean="0"/>
          </a:p>
          <a:p>
            <a:endParaRPr lang="tr-TR" dirty="0"/>
          </a:p>
          <a:p>
            <a:r>
              <a:rPr lang="tr-TR" dirty="0" smtClean="0"/>
              <a:t>South</a:t>
            </a:r>
            <a:endParaRPr lang="tr-TR" dirty="0"/>
          </a:p>
          <a:p>
            <a:endParaRPr lang="tr-TR" dirty="0"/>
          </a:p>
        </p:txBody>
      </p:sp>
      <p:pic>
        <p:nvPicPr>
          <p:cNvPr id="1026" name="Picture 2" descr="G:\ayfer_tez_makale\figures\figure3.tif"/>
          <p:cNvPicPr>
            <a:picLocks noGrp="1" noChangeAspect="1" noChangeArrowheads="1"/>
          </p:cNvPicPr>
          <p:nvPr>
            <p:ph sz="quarter" idx="4"/>
          </p:nvPr>
        </p:nvPicPr>
        <p:blipFill>
          <a:blip r:embed="rId4" cstate="print">
            <a:extLst>
              <a:ext uri="{28A0092B-C50C-407E-A947-70E740481C1C}">
                <a14:useLocalDpi xmlns:a14="http://schemas.microsoft.com/office/drawing/2010/main" xmlns="" val="0"/>
              </a:ext>
            </a:extLst>
          </a:blip>
          <a:srcRect/>
          <a:stretch>
            <a:fillRect/>
          </a:stretch>
        </p:blipFill>
        <p:spPr bwMode="auto">
          <a:xfrm>
            <a:off x="4355976" y="2348880"/>
            <a:ext cx="4041775" cy="3600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2827546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97664" y="2204864"/>
            <a:ext cx="8046744" cy="1108720"/>
          </a:xfrm>
        </p:spPr>
        <p:txBody>
          <a:bodyPr>
            <a:normAutofit/>
          </a:bodyPr>
          <a:lstStyle/>
          <a:p>
            <a:pPr marL="548640" lvl="0" indent="-411480" algn="l">
              <a:spcBef>
                <a:spcPct val="20000"/>
              </a:spcBef>
            </a:pPr>
            <a:r>
              <a:rPr lang="en-US" sz="2800" b="1" dirty="0">
                <a:ln>
                  <a:noFill/>
                </a:ln>
                <a:solidFill>
                  <a:schemeClr val="accent1"/>
                </a:solidFill>
                <a:effectLst/>
                <a:latin typeface="+mn-lt"/>
                <a:ea typeface="+mn-ea"/>
                <a:cs typeface="+mn-cs"/>
              </a:rPr>
              <a:t>Petroleum Reservoir Rock Properties of </a:t>
            </a:r>
            <a:r>
              <a:rPr lang="tr-TR" sz="2800" b="1" dirty="0" smtClean="0">
                <a:ln>
                  <a:noFill/>
                </a:ln>
                <a:solidFill>
                  <a:schemeClr val="accent1"/>
                </a:solidFill>
                <a:effectLst/>
                <a:latin typeface="+mn-lt"/>
                <a:ea typeface="+mn-ea"/>
                <a:cs typeface="+mn-cs"/>
              </a:rPr>
              <a:t/>
            </a:r>
            <a:br>
              <a:rPr lang="tr-TR" sz="2800" b="1" dirty="0" smtClean="0">
                <a:ln>
                  <a:noFill/>
                </a:ln>
                <a:solidFill>
                  <a:schemeClr val="accent1"/>
                </a:solidFill>
                <a:effectLst/>
                <a:latin typeface="+mn-lt"/>
                <a:ea typeface="+mn-ea"/>
                <a:cs typeface="+mn-cs"/>
              </a:rPr>
            </a:br>
            <a:r>
              <a:rPr lang="en-US" sz="2800" b="1" dirty="0" smtClean="0">
                <a:ln>
                  <a:noFill/>
                </a:ln>
                <a:solidFill>
                  <a:schemeClr val="accent1"/>
                </a:solidFill>
                <a:effectLst/>
                <a:latin typeface="+mn-lt"/>
                <a:ea typeface="+mn-ea"/>
                <a:cs typeface="+mn-cs"/>
              </a:rPr>
              <a:t>Guney Formation</a:t>
            </a:r>
            <a:endParaRPr lang="tr-TR" b="1" dirty="0">
              <a:solidFill>
                <a:schemeClr val="accent1"/>
              </a:solidFill>
              <a:latin typeface="+mn-lt"/>
            </a:endParaRPr>
          </a:p>
        </p:txBody>
      </p:sp>
      <p:sp>
        <p:nvSpPr>
          <p:cNvPr id="8" name="Metin Yer Tutucusu 7"/>
          <p:cNvSpPr>
            <a:spLocks noGrp="1"/>
          </p:cNvSpPr>
          <p:nvPr>
            <p:ph type="body" idx="1"/>
          </p:nvPr>
        </p:nvSpPr>
        <p:spPr>
          <a:xfrm>
            <a:off x="3419872" y="4005064"/>
            <a:ext cx="4680520" cy="648072"/>
          </a:xfrm>
        </p:spPr>
        <p:txBody>
          <a:bodyPr>
            <a:noAutofit/>
          </a:bodyPr>
          <a:lstStyle/>
          <a:p>
            <a:r>
              <a:rPr lang="en-US" sz="3200" i="1" dirty="0"/>
              <a:t>Petrographic Examinations</a:t>
            </a:r>
            <a:endParaRPr lang="tr-TR" sz="3200" dirty="0"/>
          </a:p>
        </p:txBody>
      </p:sp>
    </p:spTree>
    <p:extLst>
      <p:ext uri="{BB962C8B-B14F-4D97-AF65-F5344CB8AC3E}">
        <p14:creationId xmlns:p14="http://schemas.microsoft.com/office/powerpoint/2010/main" xmlns="" val="23191688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p:txBody>
          <a:bodyPr/>
          <a:lstStyle/>
          <a:p>
            <a:pPr algn="l"/>
            <a:r>
              <a:rPr lang="tr-TR" dirty="0" err="1" smtClean="0">
                <a:effectLst/>
              </a:rPr>
              <a:t>Map</a:t>
            </a:r>
            <a:r>
              <a:rPr lang="tr-TR" dirty="0" smtClean="0">
                <a:effectLst/>
              </a:rPr>
              <a:t> of </a:t>
            </a:r>
            <a:r>
              <a:rPr lang="tr-TR" dirty="0" err="1" smtClean="0">
                <a:effectLst/>
              </a:rPr>
              <a:t>samples</a:t>
            </a:r>
            <a:endParaRPr lang="tr-TR" dirty="0">
              <a:effectLst/>
            </a:endParaRPr>
          </a:p>
        </p:txBody>
      </p:sp>
      <p:pic>
        <p:nvPicPr>
          <p:cNvPr id="3074" name="Picture 2" descr="G:\ayfer_tez_makale\figures\figure4.jpg"/>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tretch>
            <a:fillRect/>
          </a:stretch>
        </p:blipFill>
        <p:spPr bwMode="auto">
          <a:xfrm>
            <a:off x="1176668" y="1600200"/>
            <a:ext cx="6181063" cy="4800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752594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Autofit/>
          </a:bodyPr>
          <a:lstStyle/>
          <a:p>
            <a:pPr algn="l"/>
            <a:r>
              <a:rPr lang="en-US" sz="3200" dirty="0">
                <a:effectLst/>
              </a:rPr>
              <a:t>Petrographic examinations on </a:t>
            </a:r>
            <a:r>
              <a:rPr lang="en-US" sz="3200" dirty="0" err="1" smtClean="0">
                <a:effectLst/>
              </a:rPr>
              <a:t>Guney</a:t>
            </a:r>
            <a:r>
              <a:rPr lang="en-US" sz="3200" dirty="0" smtClean="0">
                <a:effectLst/>
              </a:rPr>
              <a:t> </a:t>
            </a:r>
            <a:r>
              <a:rPr lang="en-US" sz="3200" dirty="0">
                <a:effectLst/>
              </a:rPr>
              <a:t>formation’s sandstones </a:t>
            </a:r>
            <a:endParaRPr lang="tr-TR" sz="3200" dirty="0">
              <a:effectLst/>
            </a:endParaRP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xmlns="" val="3121752738"/>
              </p:ext>
            </p:extLst>
          </p:nvPr>
        </p:nvGraphicFramePr>
        <p:xfrm>
          <a:off x="107503" y="1772816"/>
          <a:ext cx="8856986" cy="4390550"/>
        </p:xfrm>
        <a:graphic>
          <a:graphicData uri="http://schemas.openxmlformats.org/drawingml/2006/table">
            <a:tbl>
              <a:tblPr>
                <a:tableStyleId>{5C22544A-7EE6-4342-B048-85BDC9FD1C3A}</a:tableStyleId>
              </a:tblPr>
              <a:tblGrid>
                <a:gridCol w="906956"/>
                <a:gridCol w="1266549"/>
                <a:gridCol w="1146094"/>
                <a:gridCol w="1211635"/>
                <a:gridCol w="882156"/>
                <a:gridCol w="1029182"/>
                <a:gridCol w="1464945"/>
                <a:gridCol w="949469"/>
              </a:tblGrid>
              <a:tr h="350553">
                <a:tc>
                  <a:txBody>
                    <a:bodyPr/>
                    <a:lstStyle/>
                    <a:p>
                      <a:pPr algn="l">
                        <a:lnSpc>
                          <a:spcPct val="115000"/>
                        </a:lnSpc>
                        <a:spcAft>
                          <a:spcPts val="0"/>
                        </a:spcAft>
                      </a:pPr>
                      <a:r>
                        <a:rPr lang="en-US" sz="1200" b="1" dirty="0">
                          <a:effectLst/>
                        </a:rPr>
                        <a:t>Sample number</a:t>
                      </a:r>
                      <a:endParaRPr lang="tr-TR" sz="1800" b="1" dirty="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b="1">
                          <a:effectLst/>
                        </a:rPr>
                        <a:t>Grain length Min-Max(mm)</a:t>
                      </a:r>
                      <a:endParaRPr lang="tr-TR" sz="1800" b="1">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b="1">
                          <a:effectLst/>
                        </a:rPr>
                        <a:t>Average grain length(mm)</a:t>
                      </a:r>
                      <a:endParaRPr lang="tr-TR" sz="1800" b="1">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b="1">
                          <a:effectLst/>
                        </a:rPr>
                        <a:t>  Grain roundness</a:t>
                      </a:r>
                      <a:endParaRPr lang="tr-TR" sz="1800" b="1">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b="1">
                          <a:effectLst/>
                        </a:rPr>
                        <a:t>sorting</a:t>
                      </a:r>
                      <a:endParaRPr lang="tr-TR" sz="1800" b="1">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b="1" dirty="0">
                          <a:effectLst/>
                        </a:rPr>
                        <a:t>Type of contact</a:t>
                      </a:r>
                      <a:endParaRPr lang="tr-TR" sz="1800" b="1" dirty="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b="1">
                          <a:effectLst/>
                        </a:rPr>
                        <a:t>Cement type %</a:t>
                      </a:r>
                      <a:endParaRPr lang="tr-TR" sz="1800" b="1">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b="1" dirty="0">
                          <a:effectLst/>
                        </a:rPr>
                        <a:t>Porosity type</a:t>
                      </a:r>
                      <a:endParaRPr lang="tr-TR" sz="1800" b="1" dirty="0">
                        <a:effectLst/>
                        <a:latin typeface="Calibri"/>
                        <a:ea typeface="Times New Roman"/>
                        <a:cs typeface="Times New Roman"/>
                      </a:endParaRPr>
                    </a:p>
                  </a:txBody>
                  <a:tcPr marL="39688" marR="39688" marT="0" marB="0"/>
                </a:tc>
              </a:tr>
              <a:tr h="242117">
                <a:tc>
                  <a:txBody>
                    <a:bodyPr/>
                    <a:lstStyle/>
                    <a:p>
                      <a:pPr algn="l">
                        <a:lnSpc>
                          <a:spcPct val="115000"/>
                        </a:lnSpc>
                        <a:spcAft>
                          <a:spcPts val="0"/>
                        </a:spcAft>
                      </a:pPr>
                      <a:r>
                        <a:rPr lang="en-US" sz="1050" dirty="0">
                          <a:effectLst/>
                        </a:rPr>
                        <a:t>AÖ-1</a:t>
                      </a:r>
                      <a:endParaRPr lang="tr-TR" sz="1400" dirty="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0,2-1</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0,4</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Less sorted</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medium</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tangential</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Clay %10</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dirty="0">
                          <a:effectLst/>
                        </a:rPr>
                        <a:t>Inter grain</a:t>
                      </a:r>
                      <a:endParaRPr lang="tr-TR" sz="1800" dirty="0">
                        <a:effectLst/>
                        <a:latin typeface="Calibri"/>
                        <a:ea typeface="Times New Roman"/>
                        <a:cs typeface="Times New Roman"/>
                      </a:endParaRPr>
                    </a:p>
                  </a:txBody>
                  <a:tcPr marL="39688" marR="39688" marT="0" marB="0"/>
                </a:tc>
              </a:tr>
              <a:tr h="242117">
                <a:tc>
                  <a:txBody>
                    <a:bodyPr/>
                    <a:lstStyle/>
                    <a:p>
                      <a:pPr algn="l">
                        <a:lnSpc>
                          <a:spcPct val="115000"/>
                        </a:lnSpc>
                        <a:spcAft>
                          <a:spcPts val="0"/>
                        </a:spcAft>
                      </a:pPr>
                      <a:r>
                        <a:rPr lang="en-US" sz="1050">
                          <a:effectLst/>
                        </a:rPr>
                        <a:t>AÖ-12</a:t>
                      </a:r>
                      <a:endParaRPr lang="tr-TR" sz="14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dirty="0">
                          <a:effectLst/>
                        </a:rPr>
                        <a:t>0,4-5</a:t>
                      </a:r>
                      <a:endParaRPr lang="tr-TR" sz="1800" dirty="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1,2</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Less sorted</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worse</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exact</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Clay %3</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Inter grain</a:t>
                      </a:r>
                      <a:endParaRPr lang="tr-TR" sz="1800">
                        <a:effectLst/>
                        <a:latin typeface="Calibri"/>
                        <a:ea typeface="Times New Roman"/>
                        <a:cs typeface="Times New Roman"/>
                      </a:endParaRPr>
                    </a:p>
                  </a:txBody>
                  <a:tcPr marL="39688" marR="39688" marT="0" marB="0"/>
                </a:tc>
              </a:tr>
              <a:tr h="299274">
                <a:tc>
                  <a:txBody>
                    <a:bodyPr/>
                    <a:lstStyle/>
                    <a:p>
                      <a:pPr algn="l">
                        <a:lnSpc>
                          <a:spcPct val="115000"/>
                        </a:lnSpc>
                        <a:spcAft>
                          <a:spcPts val="0"/>
                        </a:spcAft>
                      </a:pPr>
                      <a:r>
                        <a:rPr lang="en-US" sz="1050">
                          <a:effectLst/>
                        </a:rPr>
                        <a:t>AÖ-16</a:t>
                      </a:r>
                      <a:endParaRPr lang="tr-TR" sz="14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dirty="0">
                          <a:effectLst/>
                        </a:rPr>
                        <a:t>0,3-7</a:t>
                      </a:r>
                      <a:endParaRPr lang="tr-TR" sz="1800" dirty="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dirty="0">
                          <a:effectLst/>
                        </a:rPr>
                        <a:t>2,2</a:t>
                      </a:r>
                      <a:endParaRPr lang="tr-TR" sz="1800" dirty="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Less sorted</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worse</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tangential</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Clay+Carb. %10</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Inter grain</a:t>
                      </a:r>
                      <a:endParaRPr lang="tr-TR" sz="1800">
                        <a:effectLst/>
                        <a:latin typeface="Calibri"/>
                        <a:ea typeface="Times New Roman"/>
                        <a:cs typeface="Times New Roman"/>
                      </a:endParaRPr>
                    </a:p>
                  </a:txBody>
                  <a:tcPr marL="39688" marR="39688" marT="0" marB="0"/>
                </a:tc>
              </a:tr>
              <a:tr h="242117">
                <a:tc>
                  <a:txBody>
                    <a:bodyPr/>
                    <a:lstStyle/>
                    <a:p>
                      <a:pPr algn="l">
                        <a:lnSpc>
                          <a:spcPct val="115000"/>
                        </a:lnSpc>
                        <a:spcAft>
                          <a:spcPts val="0"/>
                        </a:spcAft>
                      </a:pPr>
                      <a:r>
                        <a:rPr lang="en-US" sz="1050">
                          <a:effectLst/>
                        </a:rPr>
                        <a:t>AÖ-17</a:t>
                      </a:r>
                      <a:endParaRPr lang="tr-TR" sz="14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1,2-4</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dirty="0">
                          <a:effectLst/>
                        </a:rPr>
                        <a:t>1,2</a:t>
                      </a:r>
                      <a:endParaRPr lang="tr-TR" sz="1800" dirty="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Less sorted</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well</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exact</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Clay %3</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Inter grain</a:t>
                      </a:r>
                      <a:endParaRPr lang="tr-TR" sz="1800">
                        <a:effectLst/>
                        <a:latin typeface="Calibri"/>
                        <a:ea typeface="Times New Roman"/>
                        <a:cs typeface="Times New Roman"/>
                      </a:endParaRPr>
                    </a:p>
                  </a:txBody>
                  <a:tcPr marL="39688" marR="39688" marT="0" marB="0"/>
                </a:tc>
              </a:tr>
              <a:tr h="242117">
                <a:tc>
                  <a:txBody>
                    <a:bodyPr/>
                    <a:lstStyle/>
                    <a:p>
                      <a:pPr algn="l">
                        <a:lnSpc>
                          <a:spcPct val="115000"/>
                        </a:lnSpc>
                        <a:spcAft>
                          <a:spcPts val="0"/>
                        </a:spcAft>
                      </a:pPr>
                      <a:r>
                        <a:rPr lang="en-US" sz="1050">
                          <a:effectLst/>
                        </a:rPr>
                        <a:t>AÖ-20</a:t>
                      </a:r>
                      <a:endParaRPr lang="tr-TR" sz="14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0,3-3,8</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0,8</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dirty="0">
                          <a:effectLst/>
                        </a:rPr>
                        <a:t>sorted</a:t>
                      </a:r>
                      <a:endParaRPr lang="tr-TR" sz="1800" dirty="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medium</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tangential</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Carbonate%8</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Inter grain</a:t>
                      </a:r>
                      <a:endParaRPr lang="tr-TR" sz="1800">
                        <a:effectLst/>
                        <a:latin typeface="Calibri"/>
                        <a:ea typeface="Times New Roman"/>
                        <a:cs typeface="Times New Roman"/>
                      </a:endParaRPr>
                    </a:p>
                  </a:txBody>
                  <a:tcPr marL="39688" marR="39688" marT="0" marB="0"/>
                </a:tc>
              </a:tr>
              <a:tr h="242117">
                <a:tc>
                  <a:txBody>
                    <a:bodyPr/>
                    <a:lstStyle/>
                    <a:p>
                      <a:pPr algn="l">
                        <a:lnSpc>
                          <a:spcPct val="115000"/>
                        </a:lnSpc>
                        <a:spcAft>
                          <a:spcPts val="0"/>
                        </a:spcAft>
                      </a:pPr>
                      <a:r>
                        <a:rPr lang="en-US" sz="1050">
                          <a:effectLst/>
                        </a:rPr>
                        <a:t>AÖ-22</a:t>
                      </a:r>
                      <a:endParaRPr lang="tr-TR" sz="14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0,4-6,7</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1,2</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dirty="0">
                          <a:effectLst/>
                        </a:rPr>
                        <a:t>Less sorted</a:t>
                      </a:r>
                      <a:endParaRPr lang="tr-TR" sz="1800" dirty="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dirty="0">
                          <a:effectLst/>
                        </a:rPr>
                        <a:t>worse</a:t>
                      </a:r>
                      <a:endParaRPr lang="tr-TR" sz="1800" dirty="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tangential</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Carbonate%10</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Inter grain</a:t>
                      </a:r>
                      <a:endParaRPr lang="tr-TR" sz="1800">
                        <a:effectLst/>
                        <a:latin typeface="Calibri"/>
                        <a:ea typeface="Times New Roman"/>
                        <a:cs typeface="Times New Roman"/>
                      </a:endParaRPr>
                    </a:p>
                  </a:txBody>
                  <a:tcPr marL="39688" marR="39688" marT="0" marB="0"/>
                </a:tc>
              </a:tr>
              <a:tr h="242117">
                <a:tc>
                  <a:txBody>
                    <a:bodyPr/>
                    <a:lstStyle/>
                    <a:p>
                      <a:pPr algn="l">
                        <a:lnSpc>
                          <a:spcPct val="115000"/>
                        </a:lnSpc>
                        <a:spcAft>
                          <a:spcPts val="0"/>
                        </a:spcAft>
                      </a:pPr>
                      <a:r>
                        <a:rPr lang="en-US" sz="1050">
                          <a:effectLst/>
                        </a:rPr>
                        <a:t>AÖ-23</a:t>
                      </a:r>
                      <a:endParaRPr lang="tr-TR" sz="14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0,9-10,3</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2,2</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sorted</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dirty="0">
                          <a:effectLst/>
                        </a:rPr>
                        <a:t>worse</a:t>
                      </a:r>
                      <a:endParaRPr lang="tr-TR" sz="1800" dirty="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dirty="0">
                          <a:effectLst/>
                        </a:rPr>
                        <a:t>exact</a:t>
                      </a:r>
                      <a:endParaRPr lang="tr-TR" sz="1800" dirty="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Clay %4</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Inter grain</a:t>
                      </a:r>
                      <a:endParaRPr lang="tr-TR" sz="1800">
                        <a:effectLst/>
                        <a:latin typeface="Calibri"/>
                        <a:ea typeface="Times New Roman"/>
                        <a:cs typeface="Times New Roman"/>
                      </a:endParaRPr>
                    </a:p>
                  </a:txBody>
                  <a:tcPr marL="39688" marR="39688" marT="0" marB="0"/>
                </a:tc>
              </a:tr>
              <a:tr h="281014">
                <a:tc>
                  <a:txBody>
                    <a:bodyPr/>
                    <a:lstStyle/>
                    <a:p>
                      <a:pPr algn="l">
                        <a:lnSpc>
                          <a:spcPct val="115000"/>
                        </a:lnSpc>
                        <a:spcAft>
                          <a:spcPts val="0"/>
                        </a:spcAft>
                      </a:pPr>
                      <a:r>
                        <a:rPr lang="en-US" sz="1050">
                          <a:effectLst/>
                        </a:rPr>
                        <a:t>AÖ-24</a:t>
                      </a:r>
                      <a:endParaRPr lang="tr-TR" sz="14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0,4-7,3</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2,4</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sorted</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medium</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dirty="0">
                          <a:effectLst/>
                        </a:rPr>
                        <a:t>tangential</a:t>
                      </a:r>
                      <a:endParaRPr lang="tr-TR" sz="1800" dirty="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dirty="0">
                          <a:effectLst/>
                        </a:rPr>
                        <a:t>Clay %3</a:t>
                      </a:r>
                      <a:endParaRPr lang="tr-TR" sz="1800" dirty="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Inter grain</a:t>
                      </a:r>
                      <a:endParaRPr lang="tr-TR" sz="1800">
                        <a:effectLst/>
                        <a:latin typeface="Calibri"/>
                        <a:ea typeface="Times New Roman"/>
                        <a:cs typeface="Times New Roman"/>
                      </a:endParaRPr>
                    </a:p>
                  </a:txBody>
                  <a:tcPr marL="39688" marR="39688" marT="0" marB="0"/>
                </a:tc>
              </a:tr>
              <a:tr h="242117">
                <a:tc>
                  <a:txBody>
                    <a:bodyPr/>
                    <a:lstStyle/>
                    <a:p>
                      <a:pPr algn="l">
                        <a:lnSpc>
                          <a:spcPct val="115000"/>
                        </a:lnSpc>
                        <a:spcAft>
                          <a:spcPts val="0"/>
                        </a:spcAft>
                      </a:pPr>
                      <a:r>
                        <a:rPr lang="en-US" sz="1050">
                          <a:effectLst/>
                        </a:rPr>
                        <a:t>AÖ-25</a:t>
                      </a:r>
                      <a:endParaRPr lang="tr-TR" sz="14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1,2-13</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4,3</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Less sorted</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worse</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tangential</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dirty="0">
                          <a:effectLst/>
                        </a:rPr>
                        <a:t>Carbonate%4</a:t>
                      </a:r>
                      <a:endParaRPr lang="tr-TR" sz="1800" dirty="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Inter grain</a:t>
                      </a:r>
                      <a:endParaRPr lang="tr-TR" sz="1800">
                        <a:effectLst/>
                        <a:latin typeface="Calibri"/>
                        <a:ea typeface="Times New Roman"/>
                        <a:cs typeface="Times New Roman"/>
                      </a:endParaRPr>
                    </a:p>
                  </a:txBody>
                  <a:tcPr marL="39688" marR="39688" marT="0" marB="0"/>
                </a:tc>
              </a:tr>
              <a:tr h="242117">
                <a:tc>
                  <a:txBody>
                    <a:bodyPr/>
                    <a:lstStyle/>
                    <a:p>
                      <a:pPr algn="l">
                        <a:lnSpc>
                          <a:spcPct val="115000"/>
                        </a:lnSpc>
                        <a:spcAft>
                          <a:spcPts val="0"/>
                        </a:spcAft>
                      </a:pPr>
                      <a:r>
                        <a:rPr lang="en-US" sz="1050">
                          <a:effectLst/>
                        </a:rPr>
                        <a:t>AÖ-27</a:t>
                      </a:r>
                      <a:endParaRPr lang="tr-TR" sz="14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0,5-2,2</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0,8</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sorted</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medium</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tangential</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dirty="0">
                          <a:effectLst/>
                        </a:rPr>
                        <a:t>Clay %10</a:t>
                      </a:r>
                      <a:endParaRPr lang="tr-TR" sz="1800" dirty="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Inter grain</a:t>
                      </a:r>
                      <a:endParaRPr lang="tr-TR" sz="1800">
                        <a:effectLst/>
                        <a:latin typeface="Calibri"/>
                        <a:ea typeface="Times New Roman"/>
                        <a:cs typeface="Times New Roman"/>
                      </a:endParaRPr>
                    </a:p>
                  </a:txBody>
                  <a:tcPr marL="39688" marR="39688" marT="0" marB="0"/>
                </a:tc>
              </a:tr>
              <a:tr h="242117">
                <a:tc>
                  <a:txBody>
                    <a:bodyPr/>
                    <a:lstStyle/>
                    <a:p>
                      <a:pPr algn="l">
                        <a:lnSpc>
                          <a:spcPct val="115000"/>
                        </a:lnSpc>
                        <a:spcAft>
                          <a:spcPts val="0"/>
                        </a:spcAft>
                      </a:pPr>
                      <a:r>
                        <a:rPr lang="en-US" sz="1050">
                          <a:effectLst/>
                        </a:rPr>
                        <a:t>Ö3</a:t>
                      </a:r>
                      <a:endParaRPr lang="tr-TR" sz="14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0,2-0,4</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0,2</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Less sorted</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worse</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tangential</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dirty="0">
                          <a:effectLst/>
                        </a:rPr>
                        <a:t>Clay +Fe %10</a:t>
                      </a:r>
                      <a:endParaRPr lang="tr-TR" sz="1800" dirty="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Inter grain</a:t>
                      </a:r>
                      <a:endParaRPr lang="tr-TR" sz="1800">
                        <a:effectLst/>
                        <a:latin typeface="Calibri"/>
                        <a:ea typeface="Times New Roman"/>
                        <a:cs typeface="Times New Roman"/>
                      </a:endParaRPr>
                    </a:p>
                  </a:txBody>
                  <a:tcPr marL="39688" marR="39688" marT="0" marB="0"/>
                </a:tc>
              </a:tr>
              <a:tr h="242117">
                <a:tc>
                  <a:txBody>
                    <a:bodyPr/>
                    <a:lstStyle/>
                    <a:p>
                      <a:pPr algn="l">
                        <a:lnSpc>
                          <a:spcPct val="115000"/>
                        </a:lnSpc>
                        <a:spcAft>
                          <a:spcPts val="0"/>
                        </a:spcAft>
                      </a:pPr>
                      <a:r>
                        <a:rPr lang="en-US" sz="1050">
                          <a:effectLst/>
                        </a:rPr>
                        <a:t>Ö7</a:t>
                      </a:r>
                      <a:endParaRPr lang="tr-TR" sz="14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0,3-12</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0,6</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Less sorted</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medium</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exacttangential</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dirty="0">
                          <a:effectLst/>
                        </a:rPr>
                        <a:t>Clay  %6</a:t>
                      </a:r>
                      <a:endParaRPr lang="tr-TR" sz="1800" dirty="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dirty="0">
                          <a:effectLst/>
                        </a:rPr>
                        <a:t>Inter grain</a:t>
                      </a:r>
                      <a:endParaRPr lang="tr-TR" sz="1800" dirty="0">
                        <a:effectLst/>
                        <a:latin typeface="Calibri"/>
                        <a:ea typeface="Times New Roman"/>
                        <a:cs typeface="Times New Roman"/>
                      </a:endParaRPr>
                    </a:p>
                  </a:txBody>
                  <a:tcPr marL="39688" marR="39688" marT="0" marB="0"/>
                </a:tc>
              </a:tr>
              <a:tr h="242117">
                <a:tc>
                  <a:txBody>
                    <a:bodyPr/>
                    <a:lstStyle/>
                    <a:p>
                      <a:pPr algn="l">
                        <a:lnSpc>
                          <a:spcPct val="115000"/>
                        </a:lnSpc>
                        <a:spcAft>
                          <a:spcPts val="0"/>
                        </a:spcAft>
                      </a:pPr>
                      <a:r>
                        <a:rPr lang="en-US" sz="1050">
                          <a:effectLst/>
                        </a:rPr>
                        <a:t>Ö10</a:t>
                      </a:r>
                      <a:endParaRPr lang="tr-TR" sz="14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0,5-12</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1,3</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Less sorted</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worse</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tangential</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Clay %13</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dirty="0">
                          <a:effectLst/>
                        </a:rPr>
                        <a:t>Inter grain</a:t>
                      </a:r>
                      <a:endParaRPr lang="tr-TR" sz="1800" dirty="0">
                        <a:effectLst/>
                        <a:latin typeface="Calibri"/>
                        <a:ea typeface="Times New Roman"/>
                        <a:cs typeface="Times New Roman"/>
                      </a:endParaRPr>
                    </a:p>
                  </a:txBody>
                  <a:tcPr marL="39688" marR="39688" marT="0" marB="0"/>
                </a:tc>
              </a:tr>
              <a:tr h="242117">
                <a:tc>
                  <a:txBody>
                    <a:bodyPr/>
                    <a:lstStyle/>
                    <a:p>
                      <a:pPr algn="l">
                        <a:lnSpc>
                          <a:spcPct val="115000"/>
                        </a:lnSpc>
                        <a:spcAft>
                          <a:spcPts val="0"/>
                        </a:spcAft>
                      </a:pPr>
                      <a:r>
                        <a:rPr lang="en-US" sz="1050">
                          <a:effectLst/>
                        </a:rPr>
                        <a:t>Ö12</a:t>
                      </a:r>
                      <a:endParaRPr lang="tr-TR" sz="14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0,2-1,2</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0,4</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Less sorted</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worse</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Exactangential</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Clay %4</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dirty="0">
                          <a:effectLst/>
                        </a:rPr>
                        <a:t>Inter grain</a:t>
                      </a:r>
                      <a:endParaRPr lang="tr-TR" sz="1800" dirty="0">
                        <a:effectLst/>
                        <a:latin typeface="Calibri"/>
                        <a:ea typeface="Times New Roman"/>
                        <a:cs typeface="Times New Roman"/>
                      </a:endParaRPr>
                    </a:p>
                  </a:txBody>
                  <a:tcPr marL="39688" marR="39688" marT="0" marB="0"/>
                </a:tc>
              </a:tr>
              <a:tr h="242117">
                <a:tc>
                  <a:txBody>
                    <a:bodyPr/>
                    <a:lstStyle/>
                    <a:p>
                      <a:pPr algn="l">
                        <a:lnSpc>
                          <a:spcPct val="115000"/>
                        </a:lnSpc>
                        <a:spcAft>
                          <a:spcPts val="0"/>
                        </a:spcAft>
                      </a:pPr>
                      <a:r>
                        <a:rPr lang="en-US" sz="1050">
                          <a:effectLst/>
                        </a:rPr>
                        <a:t>Ö15</a:t>
                      </a:r>
                      <a:endParaRPr lang="tr-TR" sz="14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0,4-1,4</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0,6</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sorted</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well</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tangential</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Clay %4</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dirty="0">
                          <a:effectLst/>
                        </a:rPr>
                        <a:t>Inter grain</a:t>
                      </a:r>
                      <a:endParaRPr lang="tr-TR" sz="1800" dirty="0">
                        <a:effectLst/>
                        <a:latin typeface="Calibri"/>
                        <a:ea typeface="Times New Roman"/>
                        <a:cs typeface="Times New Roman"/>
                      </a:endParaRPr>
                    </a:p>
                  </a:txBody>
                  <a:tcPr marL="39688" marR="39688" marT="0" marB="0"/>
                </a:tc>
              </a:tr>
              <a:tr h="242117">
                <a:tc>
                  <a:txBody>
                    <a:bodyPr/>
                    <a:lstStyle/>
                    <a:p>
                      <a:pPr algn="l">
                        <a:lnSpc>
                          <a:spcPct val="115000"/>
                        </a:lnSpc>
                        <a:spcAft>
                          <a:spcPts val="0"/>
                        </a:spcAft>
                      </a:pPr>
                      <a:r>
                        <a:rPr lang="en-US" sz="1050" dirty="0">
                          <a:effectLst/>
                        </a:rPr>
                        <a:t>Ö34</a:t>
                      </a:r>
                      <a:endParaRPr lang="tr-TR" sz="1400" dirty="0">
                        <a:effectLst/>
                        <a:latin typeface="Calibri"/>
                        <a:ea typeface="Times New Roman"/>
                        <a:cs typeface="Times New Roman"/>
                      </a:endParaRPr>
                    </a:p>
                  </a:txBody>
                  <a:tcPr marL="39688" marR="39688" marT="0" marB="0"/>
                </a:tc>
                <a:tc>
                  <a:txBody>
                    <a:bodyPr/>
                    <a:lstStyle/>
                    <a:p>
                      <a:pPr algn="l">
                        <a:lnSpc>
                          <a:spcPct val="115000"/>
                        </a:lnSpc>
                        <a:spcAft>
                          <a:spcPts val="0"/>
                        </a:spcAft>
                        <a:tabLst>
                          <a:tab pos="10160" algn="l"/>
                        </a:tabLst>
                      </a:pPr>
                      <a:r>
                        <a:rPr lang="en-US" sz="1200" dirty="0">
                          <a:effectLst/>
                        </a:rPr>
                        <a:t>	0,6-2,4</a:t>
                      </a:r>
                      <a:endParaRPr lang="tr-TR" sz="1800" dirty="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1,4</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Less sorted</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medium</a:t>
                      </a:r>
                      <a:endParaRPr lang="tr-TR" sz="1800">
                        <a:effectLst/>
                        <a:latin typeface="Calibri"/>
                        <a:ea typeface="Times New Roman"/>
                        <a:cs typeface="Times New Roman"/>
                      </a:endParaRPr>
                    </a:p>
                  </a:txBody>
                  <a:tcPr marL="39688" marR="39688" marT="0" marB="0"/>
                </a:tc>
                <a:tc>
                  <a:txBody>
                    <a:bodyPr/>
                    <a:lstStyle/>
                    <a:p>
                      <a:pPr algn="ctr">
                        <a:lnSpc>
                          <a:spcPct val="115000"/>
                        </a:lnSpc>
                        <a:spcAft>
                          <a:spcPts val="0"/>
                        </a:spcAft>
                      </a:pPr>
                      <a:r>
                        <a:rPr lang="en-US" sz="1200">
                          <a:effectLst/>
                        </a:rPr>
                        <a:t>tangential</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a:effectLst/>
                        </a:rPr>
                        <a:t>Clay %4</a:t>
                      </a:r>
                      <a:endParaRPr lang="tr-TR" sz="1800">
                        <a:effectLst/>
                        <a:latin typeface="Calibri"/>
                        <a:ea typeface="Times New Roman"/>
                        <a:cs typeface="Times New Roman"/>
                      </a:endParaRPr>
                    </a:p>
                  </a:txBody>
                  <a:tcPr marL="39688" marR="39688" marT="0" marB="0"/>
                </a:tc>
                <a:tc>
                  <a:txBody>
                    <a:bodyPr/>
                    <a:lstStyle/>
                    <a:p>
                      <a:pPr algn="l">
                        <a:lnSpc>
                          <a:spcPct val="115000"/>
                        </a:lnSpc>
                        <a:spcAft>
                          <a:spcPts val="0"/>
                        </a:spcAft>
                      </a:pPr>
                      <a:r>
                        <a:rPr lang="en-US" sz="1200" dirty="0">
                          <a:effectLst/>
                        </a:rPr>
                        <a:t>Inter grain</a:t>
                      </a:r>
                      <a:endParaRPr lang="tr-TR" sz="1800" dirty="0">
                        <a:effectLst/>
                        <a:latin typeface="Calibri"/>
                        <a:ea typeface="Times New Roman"/>
                        <a:cs typeface="Times New Roman"/>
                      </a:endParaRPr>
                    </a:p>
                  </a:txBody>
                  <a:tcPr marL="39688" marR="39688" marT="0" marB="0"/>
                </a:tc>
              </a:tr>
            </a:tbl>
          </a:graphicData>
        </a:graphic>
      </p:graphicFrame>
    </p:spTree>
    <p:extLst>
      <p:ext uri="{BB962C8B-B14F-4D97-AF65-F5344CB8AC3E}">
        <p14:creationId xmlns:p14="http://schemas.microsoft.com/office/powerpoint/2010/main" xmlns="" val="3551413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p:txBody>
          <a:bodyPr/>
          <a:lstStyle/>
          <a:p>
            <a:r>
              <a:rPr lang="tr-TR" sz="4000" dirty="0"/>
              <a:t>I</a:t>
            </a:r>
            <a:r>
              <a:rPr lang="tr-TR" sz="4000" dirty="0" smtClean="0"/>
              <a:t>mage of </a:t>
            </a:r>
            <a:r>
              <a:rPr lang="tr-TR" sz="4000" dirty="0" err="1" smtClean="0"/>
              <a:t>petrographic</a:t>
            </a:r>
            <a:r>
              <a:rPr lang="tr-TR" sz="4000" dirty="0" smtClean="0"/>
              <a:t> </a:t>
            </a:r>
            <a:r>
              <a:rPr lang="tr-TR" sz="4000" dirty="0" err="1" smtClean="0"/>
              <a:t>examinations</a:t>
            </a:r>
            <a:endParaRPr lang="tr-TR" sz="4000" dirty="0"/>
          </a:p>
        </p:txBody>
      </p:sp>
      <p:pic>
        <p:nvPicPr>
          <p:cNvPr id="10242" name="Picture 2" descr="G:\ayfer_tez_makale\figures\figure8.tif"/>
          <p:cNvPicPr>
            <a:picLocks noGrp="1" noChangeAspect="1" noChangeArrowheads="1"/>
          </p:cNvPicPr>
          <p:nvPr>
            <p:ph sz="half"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1560" y="1196752"/>
            <a:ext cx="3744416" cy="2830899"/>
          </a:xfrm>
          <a:prstGeom prst="rect">
            <a:avLst/>
          </a:prstGeom>
          <a:noFill/>
          <a:extLst>
            <a:ext uri="{909E8E84-426E-40DD-AFC4-6F175D3DCCD1}">
              <a14:hiddenFill xmlns:a14="http://schemas.microsoft.com/office/drawing/2010/main" xmlns="">
                <a:solidFill>
                  <a:srgbClr val="FFFFFF"/>
                </a:solidFill>
              </a14:hiddenFill>
            </a:ext>
          </a:extLst>
        </p:spPr>
      </p:pic>
      <p:pic>
        <p:nvPicPr>
          <p:cNvPr id="10243" name="Picture 3" descr="G:\ayfer_tez_makale\figures\figure10.tif"/>
          <p:cNvPicPr>
            <a:picLocks noGrp="1" noChangeAspect="1" noChangeArrowheads="1"/>
          </p:cNvPicPr>
          <p:nvPr>
            <p:ph sz="half" idx="2"/>
          </p:nvPr>
        </p:nvPicPr>
        <p:blipFill>
          <a:blip r:embed="rId4" cstate="print">
            <a:extLst>
              <a:ext uri="{28A0092B-C50C-407E-A947-70E740481C1C}">
                <a14:useLocalDpi xmlns:a14="http://schemas.microsoft.com/office/drawing/2010/main" xmlns="" val="0"/>
              </a:ext>
            </a:extLst>
          </a:blip>
          <a:stretch>
            <a:fillRect/>
          </a:stretch>
        </p:blipFill>
        <p:spPr bwMode="auto">
          <a:xfrm>
            <a:off x="4734428" y="1196752"/>
            <a:ext cx="3657600" cy="2760529"/>
          </a:xfrm>
          <a:prstGeom prst="rect">
            <a:avLst/>
          </a:prstGeom>
          <a:noFill/>
          <a:extLst>
            <a:ext uri="{909E8E84-426E-40DD-AFC4-6F175D3DCCD1}">
              <a14:hiddenFill xmlns:a14="http://schemas.microsoft.com/office/drawing/2010/main" xmlns="">
                <a:solidFill>
                  <a:srgbClr val="FFFFFF"/>
                </a:solidFill>
              </a14:hiddenFill>
            </a:ext>
          </a:extLst>
        </p:spPr>
      </p:pic>
      <p:pic>
        <p:nvPicPr>
          <p:cNvPr id="10244" name="Picture 4" descr="G:\ayfer_tez_makale\figures\figure11.tif"/>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11560" y="4093277"/>
            <a:ext cx="3744416" cy="2792251"/>
          </a:xfrm>
          <a:prstGeom prst="rect">
            <a:avLst/>
          </a:prstGeom>
          <a:noFill/>
          <a:extLst>
            <a:ext uri="{909E8E84-426E-40DD-AFC4-6F175D3DCCD1}">
              <a14:hiddenFill xmlns:a14="http://schemas.microsoft.com/office/drawing/2010/main" xmlns="">
                <a:solidFill>
                  <a:srgbClr val="FFFFFF"/>
                </a:solidFill>
              </a14:hiddenFill>
            </a:ext>
          </a:extLst>
        </p:spPr>
      </p:pic>
      <p:pic>
        <p:nvPicPr>
          <p:cNvPr id="10245" name="Picture 5" descr="G:\ayfer_tez_makale\figures\figure12.tif"/>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697625" y="4093278"/>
            <a:ext cx="3712815" cy="2778486"/>
          </a:xfrm>
          <a:prstGeom prst="rect">
            <a:avLst/>
          </a:prstGeom>
          <a:noFill/>
          <a:extLst>
            <a:ext uri="{909E8E84-426E-40DD-AFC4-6F175D3DCCD1}">
              <a14:hiddenFill xmlns:a14="http://schemas.microsoft.com/office/drawing/2010/main" xmlns="">
                <a:solidFill>
                  <a:srgbClr val="FFFFFF"/>
                </a:solidFill>
              </a14:hiddenFill>
            </a:ext>
          </a:extLst>
        </p:spPr>
      </p:pic>
      <p:sp>
        <p:nvSpPr>
          <p:cNvPr id="2" name="Metin kutusu 1"/>
          <p:cNvSpPr txBox="1"/>
          <p:nvPr/>
        </p:nvSpPr>
        <p:spPr>
          <a:xfrm>
            <a:off x="3779912" y="3645024"/>
            <a:ext cx="432048" cy="369332"/>
          </a:xfrm>
          <a:prstGeom prst="rect">
            <a:avLst/>
          </a:prstGeom>
          <a:noFill/>
        </p:spPr>
        <p:txBody>
          <a:bodyPr wrap="square" rtlCol="0">
            <a:spAutoFit/>
          </a:bodyPr>
          <a:lstStyle/>
          <a:p>
            <a:r>
              <a:rPr lang="tr-TR" dirty="0" smtClean="0"/>
              <a:t>a</a:t>
            </a:r>
            <a:endParaRPr lang="tr-TR" dirty="0"/>
          </a:p>
        </p:txBody>
      </p:sp>
      <p:sp>
        <p:nvSpPr>
          <p:cNvPr id="3" name="Metin kutusu 2"/>
          <p:cNvSpPr txBox="1"/>
          <p:nvPr/>
        </p:nvSpPr>
        <p:spPr>
          <a:xfrm>
            <a:off x="7956376" y="3501008"/>
            <a:ext cx="360040" cy="369332"/>
          </a:xfrm>
          <a:prstGeom prst="rect">
            <a:avLst/>
          </a:prstGeom>
          <a:noFill/>
        </p:spPr>
        <p:txBody>
          <a:bodyPr wrap="square" rtlCol="0">
            <a:spAutoFit/>
          </a:bodyPr>
          <a:lstStyle/>
          <a:p>
            <a:r>
              <a:rPr lang="tr-TR" dirty="0" smtClean="0"/>
              <a:t>c</a:t>
            </a:r>
            <a:endParaRPr lang="tr-TR" dirty="0"/>
          </a:p>
        </p:txBody>
      </p:sp>
      <p:sp>
        <p:nvSpPr>
          <p:cNvPr id="5" name="Metin kutusu 4"/>
          <p:cNvSpPr txBox="1"/>
          <p:nvPr/>
        </p:nvSpPr>
        <p:spPr>
          <a:xfrm>
            <a:off x="3779912" y="6453336"/>
            <a:ext cx="432048" cy="369332"/>
          </a:xfrm>
          <a:prstGeom prst="rect">
            <a:avLst/>
          </a:prstGeom>
          <a:noFill/>
        </p:spPr>
        <p:txBody>
          <a:bodyPr wrap="square" rtlCol="0">
            <a:spAutoFit/>
          </a:bodyPr>
          <a:lstStyle/>
          <a:p>
            <a:r>
              <a:rPr lang="tr-TR" b="1" dirty="0" smtClean="0">
                <a:solidFill>
                  <a:schemeClr val="tx2">
                    <a:lumMod val="10000"/>
                  </a:schemeClr>
                </a:solidFill>
              </a:rPr>
              <a:t>b</a:t>
            </a:r>
            <a:endParaRPr lang="tr-TR" b="1" dirty="0">
              <a:solidFill>
                <a:schemeClr val="tx2">
                  <a:lumMod val="10000"/>
                </a:schemeClr>
              </a:solidFill>
            </a:endParaRPr>
          </a:p>
        </p:txBody>
      </p:sp>
      <p:sp>
        <p:nvSpPr>
          <p:cNvPr id="6" name="Metin kutusu 5"/>
          <p:cNvSpPr txBox="1"/>
          <p:nvPr/>
        </p:nvSpPr>
        <p:spPr>
          <a:xfrm>
            <a:off x="7956376" y="6381328"/>
            <a:ext cx="288032" cy="369332"/>
          </a:xfrm>
          <a:prstGeom prst="rect">
            <a:avLst/>
          </a:prstGeom>
          <a:noFill/>
        </p:spPr>
        <p:txBody>
          <a:bodyPr wrap="square" rtlCol="0">
            <a:spAutoFit/>
          </a:bodyPr>
          <a:lstStyle/>
          <a:p>
            <a:r>
              <a:rPr lang="tr-TR" dirty="0" smtClean="0"/>
              <a:t>d</a:t>
            </a:r>
            <a:endParaRPr lang="tr-TR" dirty="0"/>
          </a:p>
        </p:txBody>
      </p:sp>
    </p:spTree>
    <p:extLst>
      <p:ext uri="{BB962C8B-B14F-4D97-AF65-F5344CB8AC3E}">
        <p14:creationId xmlns:p14="http://schemas.microsoft.com/office/powerpoint/2010/main" xmlns="" val="3904833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4638"/>
            <a:ext cx="8229600" cy="850106"/>
          </a:xfrm>
        </p:spPr>
        <p:txBody>
          <a:bodyPr>
            <a:noAutofit/>
          </a:bodyPr>
          <a:lstStyle/>
          <a:p>
            <a:pPr algn="l"/>
            <a:r>
              <a:rPr lang="en-US" sz="3600" dirty="0">
                <a:effectLst/>
              </a:rPr>
              <a:t>Root grain of </a:t>
            </a:r>
            <a:r>
              <a:rPr lang="en-US" sz="3600" dirty="0" smtClean="0">
                <a:effectLst/>
              </a:rPr>
              <a:t> </a:t>
            </a:r>
            <a:r>
              <a:rPr lang="en-US" sz="3600" dirty="0">
                <a:effectLst/>
              </a:rPr>
              <a:t>Guney Formation’s sandstones</a:t>
            </a:r>
            <a:endParaRPr lang="tr-TR" sz="3600" dirty="0"/>
          </a:p>
        </p:txBody>
      </p:sp>
      <p:graphicFrame>
        <p:nvGraphicFramePr>
          <p:cNvPr id="5" name="İçerik Yer Tutucusu 4"/>
          <p:cNvGraphicFramePr>
            <a:graphicFrameLocks noGrp="1"/>
          </p:cNvGraphicFramePr>
          <p:nvPr>
            <p:ph idx="1"/>
            <p:extLst>
              <p:ext uri="{D42A27DB-BD31-4B8C-83A1-F6EECF244321}">
                <p14:modId xmlns:p14="http://schemas.microsoft.com/office/powerpoint/2010/main" xmlns="" val="2291445135"/>
              </p:ext>
            </p:extLst>
          </p:nvPr>
        </p:nvGraphicFramePr>
        <p:xfrm>
          <a:off x="539552" y="1268760"/>
          <a:ext cx="7992891" cy="5592021"/>
        </p:xfrm>
        <a:graphic>
          <a:graphicData uri="http://schemas.openxmlformats.org/drawingml/2006/table">
            <a:tbl>
              <a:tblPr>
                <a:tableStyleId>{93296810-A885-4BE3-A3E7-6D5BEEA58F35}</a:tableStyleId>
              </a:tblPr>
              <a:tblGrid>
                <a:gridCol w="1120499"/>
                <a:gridCol w="971099"/>
                <a:gridCol w="971099"/>
                <a:gridCol w="1045799"/>
                <a:gridCol w="1120499"/>
                <a:gridCol w="1269899"/>
                <a:gridCol w="1493997"/>
              </a:tblGrid>
              <a:tr h="441413">
                <a:tc>
                  <a:txBody>
                    <a:bodyPr/>
                    <a:lstStyle/>
                    <a:p>
                      <a:pPr algn="ctr">
                        <a:lnSpc>
                          <a:spcPct val="115000"/>
                        </a:lnSpc>
                        <a:spcAft>
                          <a:spcPts val="0"/>
                        </a:spcAft>
                      </a:pPr>
                      <a:r>
                        <a:rPr lang="en-US" sz="1600" b="1" dirty="0">
                          <a:effectLst/>
                        </a:rPr>
                        <a:t>Sample Number</a:t>
                      </a:r>
                      <a:endParaRPr lang="tr-TR" sz="2800" b="1"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600" b="1" dirty="0">
                          <a:effectLst/>
                        </a:rPr>
                        <a:t>%</a:t>
                      </a:r>
                      <a:r>
                        <a:rPr lang="en-US" sz="1600" b="1" dirty="0" err="1">
                          <a:effectLst/>
                        </a:rPr>
                        <a:t>Qt</a:t>
                      </a:r>
                      <a:endParaRPr lang="tr-TR" sz="2800" b="1"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600" b="1">
                          <a:effectLst/>
                        </a:rPr>
                        <a:t>%Qm</a:t>
                      </a:r>
                      <a:endParaRPr lang="tr-TR" sz="2800" b="1">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600" b="1">
                          <a:effectLst/>
                        </a:rPr>
                        <a:t>%Qp</a:t>
                      </a:r>
                      <a:endParaRPr lang="tr-TR" sz="2800" b="1">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600" b="1">
                          <a:effectLst/>
                        </a:rPr>
                        <a:t>%F</a:t>
                      </a:r>
                      <a:endParaRPr lang="tr-TR" sz="2800" b="1">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600" b="1">
                          <a:effectLst/>
                        </a:rPr>
                        <a:t>%rock fragment</a:t>
                      </a:r>
                      <a:endParaRPr lang="tr-TR" sz="2800" b="1">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600" b="1" dirty="0">
                          <a:effectLst/>
                        </a:rPr>
                        <a:t>%Other mineral</a:t>
                      </a:r>
                      <a:endParaRPr lang="tr-TR" sz="2800" b="1" dirty="0">
                        <a:effectLst/>
                        <a:latin typeface="Calibri"/>
                        <a:ea typeface="Times New Roman"/>
                        <a:cs typeface="Times New Roman"/>
                      </a:endParaRPr>
                    </a:p>
                  </a:txBody>
                  <a:tcPr marL="44450" marR="44450" marT="0" marB="0"/>
                </a:tc>
              </a:tr>
              <a:tr h="238596">
                <a:tc>
                  <a:txBody>
                    <a:bodyPr/>
                    <a:lstStyle/>
                    <a:p>
                      <a:pPr algn="ctr">
                        <a:lnSpc>
                          <a:spcPct val="115000"/>
                        </a:lnSpc>
                        <a:spcAft>
                          <a:spcPts val="0"/>
                        </a:spcAft>
                      </a:pPr>
                      <a:r>
                        <a:rPr lang="en-US" sz="1200" dirty="0">
                          <a:effectLst/>
                        </a:rPr>
                        <a:t>AÖ-1</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60</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45</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8</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30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2</a:t>
                      </a:r>
                      <a:endParaRPr lang="tr-TR" sz="2000">
                        <a:effectLst/>
                        <a:latin typeface="Calibri"/>
                        <a:ea typeface="Times New Roman"/>
                        <a:cs typeface="Times New Roman"/>
                      </a:endParaRPr>
                    </a:p>
                  </a:txBody>
                  <a:tcPr marL="44450" marR="44450" marT="0" marB="0"/>
                </a:tc>
              </a:tr>
              <a:tr h="238596">
                <a:tc>
                  <a:txBody>
                    <a:bodyPr/>
                    <a:lstStyle/>
                    <a:p>
                      <a:pPr algn="ctr">
                        <a:lnSpc>
                          <a:spcPct val="115000"/>
                        </a:lnSpc>
                        <a:spcAft>
                          <a:spcPts val="0"/>
                        </a:spcAft>
                      </a:pPr>
                      <a:r>
                        <a:rPr lang="en-US" sz="1200" dirty="0">
                          <a:effectLst/>
                        </a:rPr>
                        <a:t>AÖ-12</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50</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40</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10</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2</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40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 </a:t>
                      </a:r>
                      <a:endParaRPr lang="tr-TR" sz="2000">
                        <a:effectLst/>
                        <a:latin typeface="Calibri"/>
                        <a:ea typeface="Times New Roman"/>
                        <a:cs typeface="Times New Roman"/>
                      </a:endParaRPr>
                    </a:p>
                  </a:txBody>
                  <a:tcPr marL="44450" marR="44450" marT="0" marB="0"/>
                </a:tc>
              </a:tr>
              <a:tr h="238596">
                <a:tc>
                  <a:txBody>
                    <a:bodyPr/>
                    <a:lstStyle/>
                    <a:p>
                      <a:pPr algn="ctr">
                        <a:lnSpc>
                          <a:spcPct val="115000"/>
                        </a:lnSpc>
                        <a:spcAft>
                          <a:spcPts val="0"/>
                        </a:spcAft>
                      </a:pPr>
                      <a:r>
                        <a:rPr lang="en-US" sz="1200" dirty="0">
                          <a:effectLst/>
                        </a:rPr>
                        <a:t>AÖ-16</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12</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4</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8</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5</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80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 </a:t>
                      </a:r>
                      <a:endParaRPr lang="tr-TR" sz="2000">
                        <a:effectLst/>
                        <a:latin typeface="Calibri"/>
                        <a:ea typeface="Times New Roman"/>
                        <a:cs typeface="Times New Roman"/>
                      </a:endParaRPr>
                    </a:p>
                  </a:txBody>
                  <a:tcPr marL="44450" marR="44450" marT="0" marB="0"/>
                </a:tc>
              </a:tr>
              <a:tr h="259269">
                <a:tc>
                  <a:txBody>
                    <a:bodyPr/>
                    <a:lstStyle/>
                    <a:p>
                      <a:pPr algn="ctr">
                        <a:lnSpc>
                          <a:spcPct val="115000"/>
                        </a:lnSpc>
                        <a:spcAft>
                          <a:spcPts val="0"/>
                        </a:spcAft>
                      </a:pPr>
                      <a:r>
                        <a:rPr lang="en-US" sz="1200" dirty="0">
                          <a:effectLst/>
                        </a:rPr>
                        <a:t>AÖ-17</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50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15</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35</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10</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40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 </a:t>
                      </a:r>
                      <a:endParaRPr lang="tr-TR" sz="2000">
                        <a:effectLst/>
                        <a:latin typeface="Calibri"/>
                        <a:ea typeface="Times New Roman"/>
                        <a:cs typeface="Times New Roman"/>
                      </a:endParaRPr>
                    </a:p>
                  </a:txBody>
                  <a:tcPr marL="44450" marR="44450" marT="0" marB="0"/>
                </a:tc>
              </a:tr>
              <a:tr h="238596">
                <a:tc>
                  <a:txBody>
                    <a:bodyPr/>
                    <a:lstStyle/>
                    <a:p>
                      <a:pPr algn="ctr">
                        <a:lnSpc>
                          <a:spcPct val="115000"/>
                        </a:lnSpc>
                        <a:spcAft>
                          <a:spcPts val="0"/>
                        </a:spcAft>
                      </a:pPr>
                      <a:r>
                        <a:rPr lang="en-US" sz="1200" dirty="0">
                          <a:effectLst/>
                        </a:rPr>
                        <a:t>AÖ-18</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10</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5</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80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 </a:t>
                      </a:r>
                      <a:endParaRPr lang="tr-TR" sz="2000">
                        <a:effectLst/>
                        <a:latin typeface="Calibri"/>
                        <a:ea typeface="Times New Roman"/>
                        <a:cs typeface="Times New Roman"/>
                      </a:endParaRPr>
                    </a:p>
                  </a:txBody>
                  <a:tcPr marL="44450" marR="44450" marT="0" marB="0"/>
                </a:tc>
              </a:tr>
              <a:tr h="238596">
                <a:tc>
                  <a:txBody>
                    <a:bodyPr/>
                    <a:lstStyle/>
                    <a:p>
                      <a:pPr algn="ctr">
                        <a:lnSpc>
                          <a:spcPct val="115000"/>
                        </a:lnSpc>
                        <a:spcAft>
                          <a:spcPts val="0"/>
                        </a:spcAft>
                      </a:pPr>
                      <a:r>
                        <a:rPr lang="en-US" sz="1200" dirty="0">
                          <a:effectLst/>
                        </a:rPr>
                        <a:t>AÖ-19</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11</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6</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5</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4</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85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 </a:t>
                      </a:r>
                      <a:endParaRPr lang="tr-TR" sz="2000">
                        <a:effectLst/>
                        <a:latin typeface="Calibri"/>
                        <a:ea typeface="Times New Roman"/>
                        <a:cs typeface="Times New Roman"/>
                      </a:endParaRPr>
                    </a:p>
                  </a:txBody>
                  <a:tcPr marL="44450" marR="44450" marT="0" marB="0"/>
                </a:tc>
              </a:tr>
              <a:tr h="238596">
                <a:tc>
                  <a:txBody>
                    <a:bodyPr/>
                    <a:lstStyle/>
                    <a:p>
                      <a:pPr algn="ctr">
                        <a:lnSpc>
                          <a:spcPct val="115000"/>
                        </a:lnSpc>
                        <a:spcAft>
                          <a:spcPts val="0"/>
                        </a:spcAft>
                      </a:pPr>
                      <a:r>
                        <a:rPr lang="en-US" sz="1200" dirty="0">
                          <a:effectLst/>
                        </a:rPr>
                        <a:t>AÖ-20</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13</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8</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75</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4</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 </a:t>
                      </a:r>
                      <a:endParaRPr lang="tr-TR" sz="2000" dirty="0">
                        <a:effectLst/>
                        <a:latin typeface="Calibri"/>
                        <a:ea typeface="Times New Roman"/>
                        <a:cs typeface="Times New Roman"/>
                      </a:endParaRPr>
                    </a:p>
                  </a:txBody>
                  <a:tcPr marL="44450" marR="44450" marT="0" marB="0"/>
                </a:tc>
              </a:tr>
              <a:tr h="238596">
                <a:tc>
                  <a:txBody>
                    <a:bodyPr/>
                    <a:lstStyle/>
                    <a:p>
                      <a:pPr algn="ctr">
                        <a:lnSpc>
                          <a:spcPct val="115000"/>
                        </a:lnSpc>
                        <a:spcAft>
                          <a:spcPts val="0"/>
                        </a:spcAft>
                      </a:pPr>
                      <a:r>
                        <a:rPr lang="en-US" sz="1200" dirty="0">
                          <a:effectLst/>
                        </a:rPr>
                        <a:t>AÖ-22</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40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25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15</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8</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48</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4</a:t>
                      </a:r>
                      <a:endParaRPr lang="tr-TR" sz="2000">
                        <a:effectLst/>
                        <a:latin typeface="Calibri"/>
                        <a:ea typeface="Times New Roman"/>
                        <a:cs typeface="Times New Roman"/>
                      </a:endParaRPr>
                    </a:p>
                  </a:txBody>
                  <a:tcPr marL="44450" marR="44450" marT="0" marB="0"/>
                </a:tc>
              </a:tr>
              <a:tr h="238596">
                <a:tc>
                  <a:txBody>
                    <a:bodyPr/>
                    <a:lstStyle/>
                    <a:p>
                      <a:pPr algn="ctr">
                        <a:lnSpc>
                          <a:spcPct val="115000"/>
                        </a:lnSpc>
                        <a:spcAft>
                          <a:spcPts val="0"/>
                        </a:spcAft>
                      </a:pPr>
                      <a:r>
                        <a:rPr lang="en-US" sz="1200" dirty="0">
                          <a:effectLst/>
                        </a:rPr>
                        <a:t>AÖ-23</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45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30</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50</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 </a:t>
                      </a:r>
                      <a:endParaRPr lang="tr-TR" sz="2000" dirty="0">
                        <a:effectLst/>
                        <a:latin typeface="Calibri"/>
                        <a:ea typeface="Times New Roman"/>
                        <a:cs typeface="Times New Roman"/>
                      </a:endParaRPr>
                    </a:p>
                  </a:txBody>
                  <a:tcPr marL="44450" marR="44450" marT="0" marB="0"/>
                </a:tc>
              </a:tr>
              <a:tr h="238596">
                <a:tc>
                  <a:txBody>
                    <a:bodyPr/>
                    <a:lstStyle/>
                    <a:p>
                      <a:pPr algn="ctr">
                        <a:lnSpc>
                          <a:spcPct val="115000"/>
                        </a:lnSpc>
                        <a:spcAft>
                          <a:spcPts val="0"/>
                        </a:spcAft>
                      </a:pPr>
                      <a:r>
                        <a:rPr lang="en-US" sz="1200" dirty="0">
                          <a:effectLst/>
                        </a:rPr>
                        <a:t>AÖ-24</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50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40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10</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40</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 </a:t>
                      </a:r>
                      <a:endParaRPr lang="tr-TR" sz="2000">
                        <a:effectLst/>
                        <a:latin typeface="Calibri"/>
                        <a:ea typeface="Times New Roman"/>
                        <a:cs typeface="Times New Roman"/>
                      </a:endParaRPr>
                    </a:p>
                  </a:txBody>
                  <a:tcPr marL="44450" marR="44450" marT="0" marB="0"/>
                </a:tc>
              </a:tr>
              <a:tr h="238596">
                <a:tc>
                  <a:txBody>
                    <a:bodyPr/>
                    <a:lstStyle/>
                    <a:p>
                      <a:pPr algn="ctr">
                        <a:lnSpc>
                          <a:spcPct val="115000"/>
                        </a:lnSpc>
                        <a:spcAft>
                          <a:spcPts val="0"/>
                        </a:spcAft>
                      </a:pPr>
                      <a:r>
                        <a:rPr lang="en-US" sz="1200" dirty="0">
                          <a:effectLst/>
                        </a:rPr>
                        <a:t>AÖ-25</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30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25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5</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65</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 </a:t>
                      </a:r>
                      <a:endParaRPr lang="tr-TR" sz="2000" dirty="0">
                        <a:effectLst/>
                        <a:latin typeface="Calibri"/>
                        <a:ea typeface="Times New Roman"/>
                        <a:cs typeface="Times New Roman"/>
                      </a:endParaRPr>
                    </a:p>
                  </a:txBody>
                  <a:tcPr marL="44450" marR="44450" marT="0" marB="0"/>
                </a:tc>
              </a:tr>
              <a:tr h="238596">
                <a:tc>
                  <a:txBody>
                    <a:bodyPr/>
                    <a:lstStyle/>
                    <a:p>
                      <a:pPr algn="ctr">
                        <a:lnSpc>
                          <a:spcPct val="115000"/>
                        </a:lnSpc>
                        <a:spcAft>
                          <a:spcPts val="0"/>
                        </a:spcAft>
                      </a:pPr>
                      <a:r>
                        <a:rPr lang="en-US" sz="1200" dirty="0">
                          <a:effectLst/>
                        </a:rPr>
                        <a:t>AÖ-27</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60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45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10</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30</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 </a:t>
                      </a:r>
                      <a:endParaRPr lang="tr-TR" sz="2000" dirty="0">
                        <a:effectLst/>
                        <a:latin typeface="Calibri"/>
                        <a:ea typeface="Times New Roman"/>
                        <a:cs typeface="Times New Roman"/>
                      </a:endParaRPr>
                    </a:p>
                  </a:txBody>
                  <a:tcPr marL="44450" marR="44450" marT="0" marB="0"/>
                </a:tc>
              </a:tr>
              <a:tr h="238596">
                <a:tc>
                  <a:txBody>
                    <a:bodyPr/>
                    <a:lstStyle/>
                    <a:p>
                      <a:pPr algn="ctr">
                        <a:lnSpc>
                          <a:spcPct val="115000"/>
                        </a:lnSpc>
                        <a:spcAft>
                          <a:spcPts val="0"/>
                        </a:spcAft>
                      </a:pPr>
                      <a:r>
                        <a:rPr lang="en-US" sz="1200" dirty="0">
                          <a:effectLst/>
                        </a:rPr>
                        <a:t>Ö3</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55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45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10</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35</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 </a:t>
                      </a:r>
                      <a:endParaRPr lang="tr-TR" sz="2000" dirty="0">
                        <a:effectLst/>
                        <a:latin typeface="Calibri"/>
                        <a:ea typeface="Times New Roman"/>
                        <a:cs typeface="Times New Roman"/>
                      </a:endParaRPr>
                    </a:p>
                  </a:txBody>
                  <a:tcPr marL="44450" marR="44450" marT="0" marB="0"/>
                </a:tc>
              </a:tr>
              <a:tr h="238596">
                <a:tc>
                  <a:txBody>
                    <a:bodyPr/>
                    <a:lstStyle/>
                    <a:p>
                      <a:pPr algn="ctr">
                        <a:lnSpc>
                          <a:spcPct val="115000"/>
                        </a:lnSpc>
                        <a:spcAft>
                          <a:spcPts val="0"/>
                        </a:spcAft>
                      </a:pPr>
                      <a:r>
                        <a:rPr lang="en-US" sz="1200" dirty="0">
                          <a:effectLst/>
                        </a:rPr>
                        <a:t>Ö7</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60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45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30</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 </a:t>
                      </a:r>
                      <a:endParaRPr lang="tr-TR" sz="2000" dirty="0">
                        <a:effectLst/>
                        <a:latin typeface="Calibri"/>
                        <a:ea typeface="Times New Roman"/>
                        <a:cs typeface="Times New Roman"/>
                      </a:endParaRPr>
                    </a:p>
                  </a:txBody>
                  <a:tcPr marL="44450" marR="44450" marT="0" marB="0"/>
                </a:tc>
              </a:tr>
              <a:tr h="238596">
                <a:tc>
                  <a:txBody>
                    <a:bodyPr/>
                    <a:lstStyle/>
                    <a:p>
                      <a:pPr algn="ctr">
                        <a:lnSpc>
                          <a:spcPct val="115000"/>
                        </a:lnSpc>
                        <a:spcAft>
                          <a:spcPts val="0"/>
                        </a:spcAft>
                      </a:pPr>
                      <a:r>
                        <a:rPr lang="en-US" sz="1200" dirty="0">
                          <a:effectLst/>
                        </a:rPr>
                        <a:t>Ö10</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40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25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50</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 </a:t>
                      </a:r>
                      <a:endParaRPr lang="tr-TR" sz="2000" dirty="0">
                        <a:effectLst/>
                        <a:latin typeface="Calibri"/>
                        <a:ea typeface="Times New Roman"/>
                        <a:cs typeface="Times New Roman"/>
                      </a:endParaRPr>
                    </a:p>
                  </a:txBody>
                  <a:tcPr marL="44450" marR="44450" marT="0" marB="0"/>
                </a:tc>
              </a:tr>
              <a:tr h="238596">
                <a:tc>
                  <a:txBody>
                    <a:bodyPr/>
                    <a:lstStyle/>
                    <a:p>
                      <a:pPr algn="ctr">
                        <a:lnSpc>
                          <a:spcPct val="115000"/>
                        </a:lnSpc>
                        <a:spcAft>
                          <a:spcPts val="0"/>
                        </a:spcAft>
                      </a:pPr>
                      <a:r>
                        <a:rPr lang="en-US" sz="1200" dirty="0">
                          <a:effectLst/>
                        </a:rPr>
                        <a:t>Ö11</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40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25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50</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 </a:t>
                      </a:r>
                      <a:endParaRPr lang="tr-TR" sz="2000" dirty="0">
                        <a:effectLst/>
                        <a:latin typeface="Calibri"/>
                        <a:ea typeface="Times New Roman"/>
                        <a:cs typeface="Times New Roman"/>
                      </a:endParaRPr>
                    </a:p>
                  </a:txBody>
                  <a:tcPr marL="44450" marR="44450" marT="0" marB="0"/>
                </a:tc>
              </a:tr>
              <a:tr h="238596">
                <a:tc>
                  <a:txBody>
                    <a:bodyPr/>
                    <a:lstStyle/>
                    <a:p>
                      <a:pPr algn="ctr">
                        <a:lnSpc>
                          <a:spcPct val="115000"/>
                        </a:lnSpc>
                        <a:spcAft>
                          <a:spcPts val="0"/>
                        </a:spcAft>
                      </a:pPr>
                      <a:r>
                        <a:rPr lang="en-US" sz="1200" dirty="0">
                          <a:effectLst/>
                        </a:rPr>
                        <a:t>Ö12</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40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25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50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 </a:t>
                      </a:r>
                      <a:endParaRPr lang="tr-TR" sz="2000" dirty="0">
                        <a:effectLst/>
                        <a:latin typeface="Calibri"/>
                        <a:ea typeface="Times New Roman"/>
                        <a:cs typeface="Times New Roman"/>
                      </a:endParaRPr>
                    </a:p>
                  </a:txBody>
                  <a:tcPr marL="44450" marR="44450" marT="0" marB="0"/>
                </a:tc>
              </a:tr>
              <a:tr h="238596">
                <a:tc>
                  <a:txBody>
                    <a:bodyPr/>
                    <a:lstStyle/>
                    <a:p>
                      <a:pPr algn="ctr">
                        <a:lnSpc>
                          <a:spcPct val="115000"/>
                        </a:lnSpc>
                        <a:spcAft>
                          <a:spcPts val="0"/>
                        </a:spcAft>
                      </a:pPr>
                      <a:r>
                        <a:rPr lang="en-US" sz="1200" dirty="0">
                          <a:effectLst/>
                        </a:rPr>
                        <a:t>Ö15</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40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25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50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 </a:t>
                      </a:r>
                      <a:endParaRPr lang="tr-TR" sz="2000" dirty="0">
                        <a:effectLst/>
                        <a:latin typeface="Calibri"/>
                        <a:ea typeface="Times New Roman"/>
                        <a:cs typeface="Times New Roman"/>
                      </a:endParaRPr>
                    </a:p>
                  </a:txBody>
                  <a:tcPr marL="44450" marR="44450" marT="0" marB="0"/>
                </a:tc>
              </a:tr>
              <a:tr h="238596">
                <a:tc>
                  <a:txBody>
                    <a:bodyPr/>
                    <a:lstStyle/>
                    <a:p>
                      <a:pPr algn="ctr">
                        <a:lnSpc>
                          <a:spcPct val="115000"/>
                        </a:lnSpc>
                        <a:spcAft>
                          <a:spcPts val="0"/>
                        </a:spcAft>
                      </a:pPr>
                      <a:r>
                        <a:rPr lang="en-US" sz="1200" dirty="0">
                          <a:effectLst/>
                        </a:rPr>
                        <a:t>Ö16</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20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4</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16</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75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 </a:t>
                      </a:r>
                      <a:endParaRPr lang="tr-TR" sz="2000" dirty="0">
                        <a:effectLst/>
                        <a:latin typeface="Calibri"/>
                        <a:ea typeface="Times New Roman"/>
                        <a:cs typeface="Times New Roman"/>
                      </a:endParaRPr>
                    </a:p>
                  </a:txBody>
                  <a:tcPr marL="44450" marR="44450" marT="0" marB="0"/>
                </a:tc>
              </a:tr>
              <a:tr h="238596">
                <a:tc>
                  <a:txBody>
                    <a:bodyPr/>
                    <a:lstStyle/>
                    <a:p>
                      <a:pPr algn="ctr">
                        <a:lnSpc>
                          <a:spcPct val="115000"/>
                        </a:lnSpc>
                        <a:spcAft>
                          <a:spcPts val="0"/>
                        </a:spcAft>
                      </a:pPr>
                      <a:r>
                        <a:rPr lang="en-US" sz="1200" dirty="0">
                          <a:effectLst/>
                        </a:rPr>
                        <a:t>Ö22</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40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25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55</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 </a:t>
                      </a:r>
                      <a:endParaRPr lang="tr-TR" sz="2000" dirty="0">
                        <a:effectLst/>
                        <a:latin typeface="Calibri"/>
                        <a:ea typeface="Times New Roman"/>
                        <a:cs typeface="Times New Roman"/>
                      </a:endParaRPr>
                    </a:p>
                  </a:txBody>
                  <a:tcPr marL="44450" marR="44450" marT="0" marB="0"/>
                </a:tc>
              </a:tr>
              <a:tr h="238596">
                <a:tc>
                  <a:txBody>
                    <a:bodyPr/>
                    <a:lstStyle/>
                    <a:p>
                      <a:pPr algn="ctr">
                        <a:lnSpc>
                          <a:spcPct val="115000"/>
                        </a:lnSpc>
                        <a:spcAft>
                          <a:spcPts val="0"/>
                        </a:spcAft>
                      </a:pPr>
                      <a:r>
                        <a:rPr lang="en-US" sz="1200" dirty="0">
                          <a:effectLst/>
                        </a:rPr>
                        <a:t>Ö34</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30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25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65</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 </a:t>
                      </a:r>
                      <a:endParaRPr lang="tr-TR" sz="2000" dirty="0">
                        <a:effectLst/>
                        <a:latin typeface="Calibri"/>
                        <a:ea typeface="Times New Roman"/>
                        <a:cs typeface="Times New Roman"/>
                      </a:endParaRPr>
                    </a:p>
                  </a:txBody>
                  <a:tcPr marL="44450" marR="44450" marT="0" marB="0"/>
                </a:tc>
              </a:tr>
            </a:tbl>
          </a:graphicData>
        </a:graphic>
      </p:graphicFrame>
    </p:spTree>
    <p:extLst>
      <p:ext uri="{BB962C8B-B14F-4D97-AF65-F5344CB8AC3E}">
        <p14:creationId xmlns:p14="http://schemas.microsoft.com/office/powerpoint/2010/main" xmlns="" val="3005091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395536" y="548680"/>
            <a:ext cx="7772400" cy="594360"/>
          </a:xfrm>
        </p:spPr>
        <p:txBody>
          <a:bodyPr/>
          <a:lstStyle/>
          <a:p>
            <a:endParaRPr lang="tr-TR" dirty="0"/>
          </a:p>
        </p:txBody>
      </p:sp>
      <p:sp>
        <p:nvSpPr>
          <p:cNvPr id="5" name="Metin Yer Tutucusu 4"/>
          <p:cNvSpPr>
            <a:spLocks noGrp="1"/>
          </p:cNvSpPr>
          <p:nvPr>
            <p:ph type="body" sz="half" idx="2"/>
          </p:nvPr>
        </p:nvSpPr>
        <p:spPr>
          <a:xfrm>
            <a:off x="179512" y="1556792"/>
            <a:ext cx="3816424" cy="4896544"/>
          </a:xfrm>
        </p:spPr>
        <p:txBody>
          <a:bodyPr>
            <a:noAutofit/>
          </a:bodyPr>
          <a:lstStyle/>
          <a:p>
            <a:pPr algn="just"/>
            <a:endParaRPr lang="tr-TR" sz="1600" dirty="0"/>
          </a:p>
          <a:p>
            <a:pPr algn="just"/>
            <a:r>
              <a:rPr lang="en-US" sz="1800" b="1" dirty="0"/>
              <a:t>As a result of the </a:t>
            </a:r>
            <a:r>
              <a:rPr lang="en-US" sz="1800" b="1" dirty="0" smtClean="0"/>
              <a:t>petrographic</a:t>
            </a:r>
            <a:r>
              <a:rPr lang="tr-TR" sz="1800" b="1" dirty="0" smtClean="0"/>
              <a:t> </a:t>
            </a:r>
            <a:r>
              <a:rPr lang="en-US" sz="1800" b="1" dirty="0" smtClean="0"/>
              <a:t>examinations </a:t>
            </a:r>
            <a:r>
              <a:rPr lang="en-US" sz="1800" b="1" dirty="0"/>
              <a:t>of the Guney formation, </a:t>
            </a:r>
            <a:endParaRPr lang="tr-TR" sz="1800" b="1" dirty="0" smtClean="0"/>
          </a:p>
          <a:p>
            <a:pPr algn="just"/>
            <a:endParaRPr lang="tr-TR" sz="1800" b="1" dirty="0" smtClean="0"/>
          </a:p>
          <a:p>
            <a:pPr algn="just"/>
            <a:r>
              <a:rPr lang="en-US" sz="1800" b="1" dirty="0" smtClean="0"/>
              <a:t>the </a:t>
            </a:r>
            <a:r>
              <a:rPr lang="en-US" sz="1800" b="1" dirty="0"/>
              <a:t>sandstones are feldspar </a:t>
            </a:r>
            <a:r>
              <a:rPr lang="en-US" sz="1800" b="1" dirty="0" err="1"/>
              <a:t>liticharenite</a:t>
            </a:r>
            <a:r>
              <a:rPr lang="en-US" sz="1800" b="1" dirty="0"/>
              <a:t> and </a:t>
            </a:r>
            <a:r>
              <a:rPr lang="en-US" sz="1800" b="1" dirty="0" err="1"/>
              <a:t>liticharenite</a:t>
            </a:r>
            <a:r>
              <a:rPr lang="en-US" sz="1800" b="1" dirty="0"/>
              <a:t> (figure 5) with respect to Folk et al., 1970. </a:t>
            </a:r>
            <a:endParaRPr lang="tr-TR" sz="1800" b="1" dirty="0"/>
          </a:p>
        </p:txBody>
      </p:sp>
      <p:pic>
        <p:nvPicPr>
          <p:cNvPr id="6146" name="Picture 2" descr="G:\ayfer_tez_makale\figures\figure6.tif"/>
          <p:cNvPicPr>
            <a:picLocks noGrp="1" noChangeAspect="1" noChangeArrowheads="1"/>
          </p:cNvPicPr>
          <p:nvPr>
            <p:ph sz="quarter" idx="13"/>
          </p:nvPr>
        </p:nvPicPr>
        <p:blipFill>
          <a:blip r:embed="rId2" cstate="print">
            <a:extLst>
              <a:ext uri="{28A0092B-C50C-407E-A947-70E740481C1C}">
                <a14:useLocalDpi xmlns:a14="http://schemas.microsoft.com/office/drawing/2010/main" xmlns="" val="0"/>
              </a:ext>
            </a:extLst>
          </a:blip>
          <a:stretch>
            <a:fillRect/>
          </a:stretch>
        </p:blipFill>
        <p:spPr bwMode="auto">
          <a:xfrm>
            <a:off x="4067944" y="1268761"/>
            <a:ext cx="4351591" cy="3456384"/>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37938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a:xfrm>
            <a:off x="323528" y="2348880"/>
            <a:ext cx="8363272" cy="1152128"/>
          </a:xfrm>
        </p:spPr>
        <p:txBody>
          <a:bodyPr>
            <a:normAutofit/>
          </a:bodyPr>
          <a:lstStyle/>
          <a:p>
            <a:r>
              <a:rPr lang="en-US" sz="2800" b="1" dirty="0">
                <a:solidFill>
                  <a:schemeClr val="accent1"/>
                </a:solidFill>
              </a:rPr>
              <a:t>Petroleum Reservoir Rock Properties of </a:t>
            </a:r>
            <a:r>
              <a:rPr lang="tr-TR" sz="2800" b="1" dirty="0">
                <a:solidFill>
                  <a:schemeClr val="accent1"/>
                </a:solidFill>
              </a:rPr>
              <a:t/>
            </a:r>
            <a:br>
              <a:rPr lang="tr-TR" sz="2800" b="1" dirty="0">
                <a:solidFill>
                  <a:schemeClr val="accent1"/>
                </a:solidFill>
              </a:rPr>
            </a:br>
            <a:r>
              <a:rPr lang="en-US" sz="2800" b="1" dirty="0" smtClean="0">
                <a:solidFill>
                  <a:schemeClr val="accent1"/>
                </a:solidFill>
              </a:rPr>
              <a:t>Guney </a:t>
            </a:r>
            <a:r>
              <a:rPr lang="en-US" sz="2800" b="1" dirty="0">
                <a:solidFill>
                  <a:schemeClr val="accent1"/>
                </a:solidFill>
              </a:rPr>
              <a:t>Formation</a:t>
            </a:r>
            <a:endParaRPr lang="tr-TR" sz="2800" b="1" dirty="0">
              <a:solidFill>
                <a:schemeClr val="accent1"/>
              </a:solidFill>
            </a:endParaRPr>
          </a:p>
        </p:txBody>
      </p:sp>
      <p:sp>
        <p:nvSpPr>
          <p:cNvPr id="6" name="Metin Yer Tutucusu 5"/>
          <p:cNvSpPr>
            <a:spLocks noGrp="1"/>
          </p:cNvSpPr>
          <p:nvPr>
            <p:ph type="body" idx="1"/>
          </p:nvPr>
        </p:nvSpPr>
        <p:spPr>
          <a:xfrm>
            <a:off x="3203848" y="4149080"/>
            <a:ext cx="5060032" cy="717624"/>
          </a:xfrm>
        </p:spPr>
        <p:txBody>
          <a:bodyPr vert="horz" lIns="91440" tIns="45720" rIns="91440" bIns="45720" rtlCol="0" anchor="b">
            <a:normAutofit/>
          </a:bodyPr>
          <a:lstStyle/>
          <a:p>
            <a:r>
              <a:rPr lang="tr-TR" sz="3200" i="1" dirty="0" err="1"/>
              <a:t>Reservoir</a:t>
            </a:r>
            <a:r>
              <a:rPr lang="tr-TR" sz="3200" i="1" dirty="0"/>
              <a:t> </a:t>
            </a:r>
            <a:r>
              <a:rPr lang="tr-TR" sz="3200" i="1" dirty="0" err="1"/>
              <a:t>Rock</a:t>
            </a:r>
            <a:r>
              <a:rPr lang="tr-TR" sz="3200" i="1" dirty="0"/>
              <a:t> </a:t>
            </a:r>
            <a:r>
              <a:rPr lang="tr-TR" sz="3200" i="1" dirty="0" err="1"/>
              <a:t>Analyses</a:t>
            </a:r>
            <a:endParaRPr lang="tr-TR" sz="3200" i="1" dirty="0"/>
          </a:p>
        </p:txBody>
      </p:sp>
    </p:spTree>
    <p:extLst>
      <p:ext uri="{BB962C8B-B14F-4D97-AF65-F5344CB8AC3E}">
        <p14:creationId xmlns:p14="http://schemas.microsoft.com/office/powerpoint/2010/main" xmlns="" val="27382504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a:xfrm>
            <a:off x="467544" y="404664"/>
            <a:ext cx="7620000" cy="922114"/>
          </a:xfrm>
        </p:spPr>
        <p:txBody>
          <a:bodyPr/>
          <a:lstStyle/>
          <a:p>
            <a:r>
              <a:rPr lang="tr-TR" sz="3600" dirty="0"/>
              <a:t>P</a:t>
            </a:r>
            <a:r>
              <a:rPr lang="en-US" sz="3600" dirty="0" err="1" smtClean="0"/>
              <a:t>ermeability</a:t>
            </a:r>
            <a:r>
              <a:rPr lang="en-US" sz="3600" dirty="0" smtClean="0"/>
              <a:t>-porosity </a:t>
            </a:r>
            <a:r>
              <a:rPr lang="en-US" sz="3600" dirty="0"/>
              <a:t>analyses of </a:t>
            </a:r>
            <a:r>
              <a:rPr lang="en-US" sz="3600" dirty="0" smtClean="0"/>
              <a:t>Guney formation </a:t>
            </a:r>
            <a:endParaRPr lang="tr-TR" sz="3600" dirty="0"/>
          </a:p>
        </p:txBody>
      </p:sp>
      <p:graphicFrame>
        <p:nvGraphicFramePr>
          <p:cNvPr id="6" name="İçerik Yer Tutucusu 5"/>
          <p:cNvGraphicFramePr>
            <a:graphicFrameLocks noGrp="1"/>
          </p:cNvGraphicFramePr>
          <p:nvPr>
            <p:ph idx="1"/>
            <p:extLst>
              <p:ext uri="{D42A27DB-BD31-4B8C-83A1-F6EECF244321}">
                <p14:modId xmlns:p14="http://schemas.microsoft.com/office/powerpoint/2010/main" xmlns="" val="2365388757"/>
              </p:ext>
            </p:extLst>
          </p:nvPr>
        </p:nvGraphicFramePr>
        <p:xfrm>
          <a:off x="539552" y="1484789"/>
          <a:ext cx="7766679" cy="5355280"/>
        </p:xfrm>
        <a:graphic>
          <a:graphicData uri="http://schemas.openxmlformats.org/drawingml/2006/table">
            <a:tbl>
              <a:tblPr>
                <a:tableStyleId>{5C22544A-7EE6-4342-B048-85BDC9FD1C3A}</a:tableStyleId>
              </a:tblPr>
              <a:tblGrid>
                <a:gridCol w="1823616"/>
                <a:gridCol w="2528831"/>
                <a:gridCol w="1963417"/>
                <a:gridCol w="1450815"/>
              </a:tblGrid>
              <a:tr h="272740">
                <a:tc rowSpan="2">
                  <a:txBody>
                    <a:bodyPr/>
                    <a:lstStyle/>
                    <a:p>
                      <a:pPr algn="ctr">
                        <a:lnSpc>
                          <a:spcPct val="115000"/>
                        </a:lnSpc>
                        <a:spcAft>
                          <a:spcPts val="0"/>
                        </a:spcAft>
                      </a:pPr>
                      <a:r>
                        <a:rPr lang="en-US" sz="1400" b="1" dirty="0">
                          <a:effectLst/>
                        </a:rPr>
                        <a:t> </a:t>
                      </a:r>
                      <a:endParaRPr lang="tr-TR" sz="2400" b="1" dirty="0">
                        <a:effectLst/>
                      </a:endParaRPr>
                    </a:p>
                    <a:p>
                      <a:pPr algn="ctr">
                        <a:lnSpc>
                          <a:spcPct val="115000"/>
                        </a:lnSpc>
                        <a:spcAft>
                          <a:spcPts val="0"/>
                        </a:spcAft>
                      </a:pPr>
                      <a:r>
                        <a:rPr lang="en-US" sz="1400" b="1" dirty="0">
                          <a:effectLst/>
                        </a:rPr>
                        <a:t>Sample number</a:t>
                      </a:r>
                      <a:endParaRPr lang="tr-TR" sz="2400" b="1" dirty="0">
                        <a:effectLst/>
                        <a:latin typeface="Calibri"/>
                        <a:ea typeface="Times New Roman"/>
                        <a:cs typeface="Times New Roman"/>
                      </a:endParaRPr>
                    </a:p>
                  </a:txBody>
                  <a:tcPr marL="44450" marR="44450" marT="0" marB="0"/>
                </a:tc>
                <a:tc rowSpan="2">
                  <a:txBody>
                    <a:bodyPr/>
                    <a:lstStyle/>
                    <a:p>
                      <a:pPr algn="ctr">
                        <a:lnSpc>
                          <a:spcPct val="115000"/>
                        </a:lnSpc>
                        <a:spcAft>
                          <a:spcPts val="0"/>
                        </a:spcAft>
                      </a:pPr>
                      <a:r>
                        <a:rPr lang="en-US" sz="1400" b="1" dirty="0">
                          <a:effectLst/>
                        </a:rPr>
                        <a:t> </a:t>
                      </a:r>
                      <a:endParaRPr lang="tr-TR" sz="2400" b="1" dirty="0">
                        <a:effectLst/>
                      </a:endParaRPr>
                    </a:p>
                    <a:p>
                      <a:pPr algn="ctr">
                        <a:lnSpc>
                          <a:spcPct val="115000"/>
                        </a:lnSpc>
                        <a:spcAft>
                          <a:spcPts val="0"/>
                        </a:spcAft>
                      </a:pPr>
                      <a:r>
                        <a:rPr lang="en-US" sz="1400" b="1" dirty="0">
                          <a:effectLst/>
                        </a:rPr>
                        <a:t>Porosity values  %</a:t>
                      </a:r>
                      <a:endParaRPr lang="tr-TR" sz="2400" b="1" dirty="0">
                        <a:effectLst/>
                        <a:latin typeface="Calibri"/>
                        <a:ea typeface="Times New Roman"/>
                        <a:cs typeface="Times New Roman"/>
                      </a:endParaRPr>
                    </a:p>
                  </a:txBody>
                  <a:tcPr marL="44450" marR="44450" marT="0" marB="0"/>
                </a:tc>
                <a:tc gridSpan="2">
                  <a:txBody>
                    <a:bodyPr/>
                    <a:lstStyle/>
                    <a:p>
                      <a:pPr algn="ctr">
                        <a:lnSpc>
                          <a:spcPct val="115000"/>
                        </a:lnSpc>
                        <a:spcAft>
                          <a:spcPts val="0"/>
                        </a:spcAft>
                      </a:pPr>
                      <a:r>
                        <a:rPr lang="en-US" sz="1400" b="1" dirty="0" err="1" smtClean="0">
                          <a:effectLst/>
                        </a:rPr>
                        <a:t>Permeabil</a:t>
                      </a:r>
                      <a:r>
                        <a:rPr lang="tr-TR" sz="1400" b="1" dirty="0" smtClean="0">
                          <a:effectLst/>
                        </a:rPr>
                        <a:t>i</a:t>
                      </a:r>
                      <a:r>
                        <a:rPr lang="en-US" sz="1400" b="1" dirty="0" smtClean="0">
                          <a:effectLst/>
                        </a:rPr>
                        <a:t>ty </a:t>
                      </a:r>
                      <a:r>
                        <a:rPr lang="en-US" sz="1400" b="1" dirty="0">
                          <a:effectLst/>
                        </a:rPr>
                        <a:t>values (md)</a:t>
                      </a:r>
                      <a:endParaRPr lang="tr-TR" sz="2400" b="1" dirty="0">
                        <a:effectLst/>
                        <a:latin typeface="Calibri"/>
                        <a:ea typeface="Times New Roman"/>
                        <a:cs typeface="Times New Roman"/>
                      </a:endParaRPr>
                    </a:p>
                  </a:txBody>
                  <a:tcPr marL="44450" marR="44450" marT="0" marB="0"/>
                </a:tc>
                <a:tc hMerge="1">
                  <a:txBody>
                    <a:bodyPr/>
                    <a:lstStyle/>
                    <a:p>
                      <a:endParaRPr lang="tr-TR"/>
                    </a:p>
                  </a:txBody>
                  <a:tcPr/>
                </a:tc>
              </a:tr>
              <a:tr h="225152">
                <a:tc vMerge="1">
                  <a:txBody>
                    <a:bodyPr/>
                    <a:lstStyle/>
                    <a:p>
                      <a:endParaRPr lang="tr-TR"/>
                    </a:p>
                  </a:txBody>
                  <a:tcPr/>
                </a:tc>
                <a:tc vMerge="1">
                  <a:txBody>
                    <a:bodyPr/>
                    <a:lstStyle/>
                    <a:p>
                      <a:endParaRPr lang="tr-TR"/>
                    </a:p>
                  </a:txBody>
                  <a:tcPr/>
                </a:tc>
                <a:tc>
                  <a:txBody>
                    <a:bodyPr/>
                    <a:lstStyle/>
                    <a:p>
                      <a:pPr algn="ctr">
                        <a:lnSpc>
                          <a:spcPct val="115000"/>
                        </a:lnSpc>
                        <a:spcAft>
                          <a:spcPts val="0"/>
                        </a:spcAft>
                      </a:pPr>
                      <a:r>
                        <a:rPr lang="en-US" sz="1400" b="1" dirty="0">
                          <a:effectLst/>
                        </a:rPr>
                        <a:t>Gas permeability</a:t>
                      </a:r>
                      <a:endParaRPr lang="tr-TR" sz="2400" b="1"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400" b="1" dirty="0">
                          <a:effectLst/>
                        </a:rPr>
                        <a:t>Fluid Permeability</a:t>
                      </a:r>
                      <a:endParaRPr lang="tr-TR" sz="2400" b="1" dirty="0">
                        <a:effectLst/>
                        <a:latin typeface="Calibri"/>
                        <a:ea typeface="Times New Roman"/>
                        <a:cs typeface="Times New Roman"/>
                      </a:endParaRPr>
                    </a:p>
                  </a:txBody>
                  <a:tcPr marL="44450" marR="44450" marT="0" marB="0"/>
                </a:tc>
              </a:tr>
              <a:tr h="206899">
                <a:tc>
                  <a:txBody>
                    <a:bodyPr/>
                    <a:lstStyle/>
                    <a:p>
                      <a:pPr algn="ctr">
                        <a:lnSpc>
                          <a:spcPct val="115000"/>
                        </a:lnSpc>
                        <a:spcAft>
                          <a:spcPts val="0"/>
                        </a:spcAft>
                      </a:pPr>
                      <a:r>
                        <a:rPr lang="en-US" sz="1200">
                          <a:effectLst/>
                        </a:rPr>
                        <a:t>Ö-3</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7,75</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0,67</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0,4</a:t>
                      </a:r>
                      <a:endParaRPr lang="tr-TR" sz="2000">
                        <a:effectLst/>
                        <a:latin typeface="Calibri"/>
                        <a:ea typeface="Times New Roman"/>
                        <a:cs typeface="Times New Roman"/>
                      </a:endParaRPr>
                    </a:p>
                  </a:txBody>
                  <a:tcPr marL="44450" marR="44450" marT="0" marB="0"/>
                </a:tc>
              </a:tr>
              <a:tr h="206899">
                <a:tc>
                  <a:txBody>
                    <a:bodyPr/>
                    <a:lstStyle/>
                    <a:p>
                      <a:pPr algn="ctr">
                        <a:lnSpc>
                          <a:spcPct val="115000"/>
                        </a:lnSpc>
                        <a:spcAft>
                          <a:spcPts val="0"/>
                        </a:spcAft>
                      </a:pPr>
                      <a:r>
                        <a:rPr lang="en-US" sz="1200">
                          <a:effectLst/>
                        </a:rPr>
                        <a:t>Ö-7</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13,42</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0,46</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0,4</a:t>
                      </a:r>
                      <a:endParaRPr lang="tr-TR" sz="2000">
                        <a:effectLst/>
                        <a:latin typeface="Calibri"/>
                        <a:ea typeface="Times New Roman"/>
                        <a:cs typeface="Times New Roman"/>
                      </a:endParaRPr>
                    </a:p>
                  </a:txBody>
                  <a:tcPr marL="44450" marR="44450" marT="0" marB="0"/>
                </a:tc>
              </a:tr>
              <a:tr h="206899">
                <a:tc>
                  <a:txBody>
                    <a:bodyPr/>
                    <a:lstStyle/>
                    <a:p>
                      <a:pPr algn="ctr">
                        <a:lnSpc>
                          <a:spcPct val="115000"/>
                        </a:lnSpc>
                        <a:spcAft>
                          <a:spcPts val="0"/>
                        </a:spcAft>
                      </a:pPr>
                      <a:r>
                        <a:rPr lang="en-US" sz="1200">
                          <a:effectLst/>
                        </a:rPr>
                        <a:t>Ö-10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 </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0,24</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0,2</a:t>
                      </a:r>
                      <a:endParaRPr lang="tr-TR" sz="2000">
                        <a:effectLst/>
                        <a:latin typeface="Calibri"/>
                        <a:ea typeface="Times New Roman"/>
                        <a:cs typeface="Times New Roman"/>
                      </a:endParaRPr>
                    </a:p>
                  </a:txBody>
                  <a:tcPr marL="44450" marR="44450" marT="0" marB="0"/>
                </a:tc>
              </a:tr>
              <a:tr h="206899">
                <a:tc>
                  <a:txBody>
                    <a:bodyPr/>
                    <a:lstStyle/>
                    <a:p>
                      <a:pPr algn="ctr">
                        <a:lnSpc>
                          <a:spcPct val="115000"/>
                        </a:lnSpc>
                        <a:spcAft>
                          <a:spcPts val="0"/>
                        </a:spcAft>
                      </a:pPr>
                      <a:r>
                        <a:rPr lang="en-US" sz="1200">
                          <a:effectLst/>
                        </a:rPr>
                        <a:t>Ö-11</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9,75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0,39</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0,32</a:t>
                      </a:r>
                      <a:endParaRPr lang="tr-TR" sz="2000">
                        <a:effectLst/>
                        <a:latin typeface="Calibri"/>
                        <a:ea typeface="Times New Roman"/>
                        <a:cs typeface="Times New Roman"/>
                      </a:endParaRPr>
                    </a:p>
                  </a:txBody>
                  <a:tcPr marL="44450" marR="44450" marT="0" marB="0"/>
                </a:tc>
              </a:tr>
              <a:tr h="206899">
                <a:tc>
                  <a:txBody>
                    <a:bodyPr/>
                    <a:lstStyle/>
                    <a:p>
                      <a:pPr algn="ctr">
                        <a:lnSpc>
                          <a:spcPct val="115000"/>
                        </a:lnSpc>
                        <a:spcAft>
                          <a:spcPts val="0"/>
                        </a:spcAft>
                      </a:pPr>
                      <a:r>
                        <a:rPr lang="en-US" sz="1200">
                          <a:effectLst/>
                        </a:rPr>
                        <a:t>Ö-12</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9,06</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0,31</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0,2</a:t>
                      </a:r>
                      <a:endParaRPr lang="tr-TR" sz="2000">
                        <a:effectLst/>
                        <a:latin typeface="Calibri"/>
                        <a:ea typeface="Times New Roman"/>
                        <a:cs typeface="Times New Roman"/>
                      </a:endParaRPr>
                    </a:p>
                  </a:txBody>
                  <a:tcPr marL="44450" marR="44450" marT="0" marB="0"/>
                </a:tc>
              </a:tr>
              <a:tr h="206899">
                <a:tc>
                  <a:txBody>
                    <a:bodyPr/>
                    <a:lstStyle/>
                    <a:p>
                      <a:pPr algn="ctr">
                        <a:lnSpc>
                          <a:spcPct val="115000"/>
                        </a:lnSpc>
                        <a:spcAft>
                          <a:spcPts val="0"/>
                        </a:spcAft>
                      </a:pPr>
                      <a:r>
                        <a:rPr lang="en-US" sz="1200">
                          <a:effectLst/>
                        </a:rPr>
                        <a:t>Ö-14</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24,48</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0,71</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0,4</a:t>
                      </a:r>
                      <a:endParaRPr lang="tr-TR" sz="2000">
                        <a:effectLst/>
                        <a:latin typeface="Calibri"/>
                        <a:ea typeface="Times New Roman"/>
                        <a:cs typeface="Times New Roman"/>
                      </a:endParaRPr>
                    </a:p>
                  </a:txBody>
                  <a:tcPr marL="44450" marR="44450" marT="0" marB="0"/>
                </a:tc>
              </a:tr>
              <a:tr h="206899">
                <a:tc>
                  <a:txBody>
                    <a:bodyPr/>
                    <a:lstStyle/>
                    <a:p>
                      <a:pPr algn="ctr">
                        <a:lnSpc>
                          <a:spcPct val="115000"/>
                        </a:lnSpc>
                        <a:spcAft>
                          <a:spcPts val="0"/>
                        </a:spcAft>
                      </a:pPr>
                      <a:r>
                        <a:rPr lang="en-US" sz="1200">
                          <a:effectLst/>
                        </a:rPr>
                        <a:t>Ö-15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28,74</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0,55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0,4</a:t>
                      </a:r>
                      <a:endParaRPr lang="tr-TR" sz="2000">
                        <a:effectLst/>
                        <a:latin typeface="Calibri"/>
                        <a:ea typeface="Times New Roman"/>
                        <a:cs typeface="Times New Roman"/>
                      </a:endParaRPr>
                    </a:p>
                  </a:txBody>
                  <a:tcPr marL="44450" marR="44450" marT="0" marB="0"/>
                </a:tc>
              </a:tr>
              <a:tr h="206899">
                <a:tc>
                  <a:txBody>
                    <a:bodyPr/>
                    <a:lstStyle/>
                    <a:p>
                      <a:pPr algn="ctr">
                        <a:lnSpc>
                          <a:spcPct val="115000"/>
                        </a:lnSpc>
                        <a:spcAft>
                          <a:spcPts val="0"/>
                        </a:spcAft>
                      </a:pPr>
                      <a:r>
                        <a:rPr lang="en-US" sz="1200">
                          <a:effectLst/>
                        </a:rPr>
                        <a:t>Ö-16</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31,66</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4,65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4,4</a:t>
                      </a:r>
                      <a:endParaRPr lang="tr-TR" sz="2000">
                        <a:effectLst/>
                        <a:latin typeface="Calibri"/>
                        <a:ea typeface="Times New Roman"/>
                        <a:cs typeface="Times New Roman"/>
                      </a:endParaRPr>
                    </a:p>
                  </a:txBody>
                  <a:tcPr marL="44450" marR="44450" marT="0" marB="0"/>
                </a:tc>
              </a:tr>
              <a:tr h="206899">
                <a:tc>
                  <a:txBody>
                    <a:bodyPr/>
                    <a:lstStyle/>
                    <a:p>
                      <a:pPr algn="ctr">
                        <a:lnSpc>
                          <a:spcPct val="115000"/>
                        </a:lnSpc>
                        <a:spcAft>
                          <a:spcPts val="0"/>
                        </a:spcAft>
                      </a:pPr>
                      <a:r>
                        <a:rPr lang="en-US" sz="1200">
                          <a:effectLst/>
                        </a:rPr>
                        <a:t>Ö-19</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29,11</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0,77</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0,2</a:t>
                      </a:r>
                      <a:endParaRPr lang="tr-TR" sz="2000">
                        <a:effectLst/>
                        <a:latin typeface="Calibri"/>
                        <a:ea typeface="Times New Roman"/>
                        <a:cs typeface="Times New Roman"/>
                      </a:endParaRPr>
                    </a:p>
                  </a:txBody>
                  <a:tcPr marL="44450" marR="44450" marT="0" marB="0"/>
                </a:tc>
              </a:tr>
              <a:tr h="206899">
                <a:tc>
                  <a:txBody>
                    <a:bodyPr/>
                    <a:lstStyle/>
                    <a:p>
                      <a:pPr algn="ctr">
                        <a:lnSpc>
                          <a:spcPct val="115000"/>
                        </a:lnSpc>
                        <a:spcAft>
                          <a:spcPts val="0"/>
                        </a:spcAft>
                      </a:pPr>
                      <a:r>
                        <a:rPr lang="en-US" sz="1200">
                          <a:effectLst/>
                        </a:rPr>
                        <a:t>Ö-22</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20,38</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 </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 </a:t>
                      </a:r>
                      <a:endParaRPr lang="tr-TR" sz="2000">
                        <a:effectLst/>
                        <a:latin typeface="Calibri"/>
                        <a:ea typeface="Times New Roman"/>
                        <a:cs typeface="Times New Roman"/>
                      </a:endParaRPr>
                    </a:p>
                  </a:txBody>
                  <a:tcPr marL="44450" marR="44450" marT="0" marB="0"/>
                </a:tc>
              </a:tr>
              <a:tr h="206899">
                <a:tc>
                  <a:txBody>
                    <a:bodyPr/>
                    <a:lstStyle/>
                    <a:p>
                      <a:pPr algn="ctr">
                        <a:lnSpc>
                          <a:spcPct val="115000"/>
                        </a:lnSpc>
                        <a:spcAft>
                          <a:spcPts val="0"/>
                        </a:spcAft>
                      </a:pPr>
                      <a:r>
                        <a:rPr lang="en-US" sz="1200">
                          <a:effectLst/>
                        </a:rPr>
                        <a:t>Ö-34</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15,86</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2,21</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2,2</a:t>
                      </a:r>
                      <a:endParaRPr lang="tr-TR" sz="2000">
                        <a:effectLst/>
                        <a:latin typeface="Calibri"/>
                        <a:ea typeface="Times New Roman"/>
                        <a:cs typeface="Times New Roman"/>
                      </a:endParaRPr>
                    </a:p>
                  </a:txBody>
                  <a:tcPr marL="44450" marR="44450" marT="0" marB="0"/>
                </a:tc>
              </a:tr>
              <a:tr h="206899">
                <a:tc>
                  <a:txBody>
                    <a:bodyPr/>
                    <a:lstStyle/>
                    <a:p>
                      <a:pPr algn="ctr">
                        <a:lnSpc>
                          <a:spcPct val="115000"/>
                        </a:lnSpc>
                        <a:spcAft>
                          <a:spcPts val="0"/>
                        </a:spcAft>
                      </a:pPr>
                      <a:r>
                        <a:rPr lang="en-US" sz="1200">
                          <a:effectLst/>
                        </a:rPr>
                        <a:t>Ö-36</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31,79</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0,91</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0,5</a:t>
                      </a:r>
                      <a:endParaRPr lang="tr-TR" sz="2000">
                        <a:effectLst/>
                        <a:latin typeface="Calibri"/>
                        <a:ea typeface="Times New Roman"/>
                        <a:cs typeface="Times New Roman"/>
                      </a:endParaRPr>
                    </a:p>
                  </a:txBody>
                  <a:tcPr marL="44450" marR="44450" marT="0" marB="0"/>
                </a:tc>
              </a:tr>
              <a:tr h="206899">
                <a:tc>
                  <a:txBody>
                    <a:bodyPr/>
                    <a:lstStyle/>
                    <a:p>
                      <a:pPr algn="ctr">
                        <a:lnSpc>
                          <a:spcPct val="115000"/>
                        </a:lnSpc>
                        <a:spcAft>
                          <a:spcPts val="0"/>
                        </a:spcAft>
                      </a:pPr>
                      <a:r>
                        <a:rPr lang="en-US" sz="1200">
                          <a:effectLst/>
                        </a:rPr>
                        <a:t>Ö-38</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34,37</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0,62</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0,3</a:t>
                      </a:r>
                      <a:endParaRPr lang="tr-TR" sz="2000">
                        <a:effectLst/>
                        <a:latin typeface="Calibri"/>
                        <a:ea typeface="Times New Roman"/>
                        <a:cs typeface="Times New Roman"/>
                      </a:endParaRPr>
                    </a:p>
                  </a:txBody>
                  <a:tcPr marL="44450" marR="44450" marT="0" marB="0"/>
                </a:tc>
              </a:tr>
              <a:tr h="206899">
                <a:tc>
                  <a:txBody>
                    <a:bodyPr/>
                    <a:lstStyle/>
                    <a:p>
                      <a:pPr algn="ctr">
                        <a:lnSpc>
                          <a:spcPct val="115000"/>
                        </a:lnSpc>
                        <a:spcAft>
                          <a:spcPts val="0"/>
                        </a:spcAft>
                      </a:pPr>
                      <a:r>
                        <a:rPr lang="en-US" sz="1200">
                          <a:effectLst/>
                        </a:rPr>
                        <a:t>AÖ-1</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6,44</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0,32</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0,22</a:t>
                      </a:r>
                      <a:endParaRPr lang="tr-TR" sz="2000">
                        <a:effectLst/>
                        <a:latin typeface="Calibri"/>
                        <a:ea typeface="Times New Roman"/>
                        <a:cs typeface="Times New Roman"/>
                      </a:endParaRPr>
                    </a:p>
                  </a:txBody>
                  <a:tcPr marL="44450" marR="44450" marT="0" marB="0"/>
                </a:tc>
              </a:tr>
              <a:tr h="206899">
                <a:tc>
                  <a:txBody>
                    <a:bodyPr/>
                    <a:lstStyle/>
                    <a:p>
                      <a:pPr algn="ctr">
                        <a:lnSpc>
                          <a:spcPct val="115000"/>
                        </a:lnSpc>
                        <a:spcAft>
                          <a:spcPts val="0"/>
                        </a:spcAft>
                      </a:pPr>
                      <a:r>
                        <a:rPr lang="en-US" sz="1200">
                          <a:effectLst/>
                        </a:rPr>
                        <a:t>AÖ12</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11,73</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19,14</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13</a:t>
                      </a:r>
                      <a:endParaRPr lang="tr-TR" sz="2000">
                        <a:effectLst/>
                        <a:latin typeface="Calibri"/>
                        <a:ea typeface="Times New Roman"/>
                        <a:cs typeface="Times New Roman"/>
                      </a:endParaRPr>
                    </a:p>
                  </a:txBody>
                  <a:tcPr marL="44450" marR="44450" marT="0" marB="0"/>
                </a:tc>
              </a:tr>
              <a:tr h="206899">
                <a:tc>
                  <a:txBody>
                    <a:bodyPr/>
                    <a:lstStyle/>
                    <a:p>
                      <a:pPr algn="ctr">
                        <a:lnSpc>
                          <a:spcPct val="115000"/>
                        </a:lnSpc>
                        <a:spcAft>
                          <a:spcPts val="0"/>
                        </a:spcAft>
                      </a:pPr>
                      <a:r>
                        <a:rPr lang="en-US" sz="1200">
                          <a:effectLst/>
                        </a:rPr>
                        <a:t>AÖ-16</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17,44</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26,85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22</a:t>
                      </a:r>
                      <a:endParaRPr lang="tr-TR" sz="2000">
                        <a:effectLst/>
                        <a:latin typeface="Calibri"/>
                        <a:ea typeface="Times New Roman"/>
                        <a:cs typeface="Times New Roman"/>
                      </a:endParaRPr>
                    </a:p>
                  </a:txBody>
                  <a:tcPr marL="44450" marR="44450" marT="0" marB="0"/>
                </a:tc>
              </a:tr>
              <a:tr h="206899">
                <a:tc>
                  <a:txBody>
                    <a:bodyPr/>
                    <a:lstStyle/>
                    <a:p>
                      <a:pPr algn="ctr">
                        <a:lnSpc>
                          <a:spcPct val="115000"/>
                        </a:lnSpc>
                        <a:spcAft>
                          <a:spcPts val="0"/>
                        </a:spcAft>
                      </a:pPr>
                      <a:r>
                        <a:rPr lang="en-US" sz="1200">
                          <a:effectLst/>
                        </a:rPr>
                        <a:t>AÖ-17</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35,14</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 </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 </a:t>
                      </a:r>
                      <a:endParaRPr lang="tr-TR" sz="2000">
                        <a:effectLst/>
                        <a:latin typeface="Calibri"/>
                        <a:ea typeface="Times New Roman"/>
                        <a:cs typeface="Times New Roman"/>
                      </a:endParaRPr>
                    </a:p>
                  </a:txBody>
                  <a:tcPr marL="44450" marR="44450" marT="0" marB="0"/>
                </a:tc>
              </a:tr>
              <a:tr h="206899">
                <a:tc>
                  <a:txBody>
                    <a:bodyPr/>
                    <a:lstStyle/>
                    <a:p>
                      <a:pPr algn="ctr">
                        <a:lnSpc>
                          <a:spcPct val="115000"/>
                        </a:lnSpc>
                        <a:spcAft>
                          <a:spcPts val="0"/>
                        </a:spcAft>
                      </a:pPr>
                      <a:r>
                        <a:rPr lang="en-US" sz="1200">
                          <a:effectLst/>
                        </a:rPr>
                        <a:t>AÖ-20</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10,77</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 </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 </a:t>
                      </a:r>
                      <a:endParaRPr lang="tr-TR" sz="2000">
                        <a:effectLst/>
                        <a:latin typeface="Calibri"/>
                        <a:ea typeface="Times New Roman"/>
                        <a:cs typeface="Times New Roman"/>
                      </a:endParaRPr>
                    </a:p>
                  </a:txBody>
                  <a:tcPr marL="44450" marR="44450" marT="0" marB="0"/>
                </a:tc>
              </a:tr>
              <a:tr h="206899">
                <a:tc>
                  <a:txBody>
                    <a:bodyPr/>
                    <a:lstStyle/>
                    <a:p>
                      <a:pPr algn="ctr">
                        <a:lnSpc>
                          <a:spcPct val="115000"/>
                        </a:lnSpc>
                        <a:spcAft>
                          <a:spcPts val="0"/>
                        </a:spcAft>
                      </a:pPr>
                      <a:r>
                        <a:rPr lang="en-US" sz="1200">
                          <a:effectLst/>
                        </a:rPr>
                        <a:t>AÖ-22</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2,84</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 </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 </a:t>
                      </a:r>
                      <a:endParaRPr lang="tr-TR" sz="2000">
                        <a:effectLst/>
                        <a:latin typeface="Calibri"/>
                        <a:ea typeface="Times New Roman"/>
                        <a:cs typeface="Times New Roman"/>
                      </a:endParaRPr>
                    </a:p>
                  </a:txBody>
                  <a:tcPr marL="44450" marR="44450" marT="0" marB="0"/>
                </a:tc>
              </a:tr>
              <a:tr h="206899">
                <a:tc>
                  <a:txBody>
                    <a:bodyPr/>
                    <a:lstStyle/>
                    <a:p>
                      <a:pPr algn="ctr">
                        <a:lnSpc>
                          <a:spcPct val="115000"/>
                        </a:lnSpc>
                        <a:spcAft>
                          <a:spcPts val="0"/>
                        </a:spcAft>
                      </a:pPr>
                      <a:r>
                        <a:rPr lang="en-US" sz="1200">
                          <a:effectLst/>
                        </a:rPr>
                        <a:t>AÖ-23</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18,56</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24,96</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19,2</a:t>
                      </a:r>
                      <a:endParaRPr lang="tr-TR" sz="2000">
                        <a:effectLst/>
                        <a:latin typeface="Calibri"/>
                        <a:ea typeface="Times New Roman"/>
                        <a:cs typeface="Times New Roman"/>
                      </a:endParaRPr>
                    </a:p>
                  </a:txBody>
                  <a:tcPr marL="44450" marR="44450" marT="0" marB="0"/>
                </a:tc>
              </a:tr>
              <a:tr h="206899">
                <a:tc>
                  <a:txBody>
                    <a:bodyPr/>
                    <a:lstStyle/>
                    <a:p>
                      <a:pPr algn="ctr">
                        <a:lnSpc>
                          <a:spcPct val="115000"/>
                        </a:lnSpc>
                        <a:spcAft>
                          <a:spcPts val="0"/>
                        </a:spcAft>
                      </a:pPr>
                      <a:r>
                        <a:rPr lang="en-US" sz="1200">
                          <a:effectLst/>
                        </a:rPr>
                        <a:t>AÖ-24</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14,71</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35,8</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33</a:t>
                      </a:r>
                      <a:endParaRPr lang="tr-TR" sz="2000">
                        <a:effectLst/>
                        <a:latin typeface="Calibri"/>
                        <a:ea typeface="Times New Roman"/>
                        <a:cs typeface="Times New Roman"/>
                      </a:endParaRPr>
                    </a:p>
                  </a:txBody>
                  <a:tcPr marL="44450" marR="44450" marT="0" marB="0"/>
                </a:tc>
              </a:tr>
              <a:tr h="206899">
                <a:tc>
                  <a:txBody>
                    <a:bodyPr/>
                    <a:lstStyle/>
                    <a:p>
                      <a:pPr algn="ctr">
                        <a:lnSpc>
                          <a:spcPct val="115000"/>
                        </a:lnSpc>
                        <a:spcAft>
                          <a:spcPts val="0"/>
                        </a:spcAft>
                      </a:pPr>
                      <a:r>
                        <a:rPr lang="en-US" sz="1200">
                          <a:effectLst/>
                        </a:rPr>
                        <a:t>AÖ-25</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15,8</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12,93</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11</a:t>
                      </a:r>
                      <a:endParaRPr lang="tr-TR" sz="2000">
                        <a:effectLst/>
                        <a:latin typeface="Calibri"/>
                        <a:ea typeface="Times New Roman"/>
                        <a:cs typeface="Times New Roman"/>
                      </a:endParaRPr>
                    </a:p>
                  </a:txBody>
                  <a:tcPr marL="44450" marR="44450" marT="0" marB="0"/>
                </a:tc>
              </a:tr>
              <a:tr h="206899">
                <a:tc>
                  <a:txBody>
                    <a:bodyPr/>
                    <a:lstStyle/>
                    <a:p>
                      <a:pPr algn="ctr">
                        <a:lnSpc>
                          <a:spcPct val="115000"/>
                        </a:lnSpc>
                        <a:spcAft>
                          <a:spcPts val="0"/>
                        </a:spcAft>
                      </a:pPr>
                      <a:r>
                        <a:rPr lang="en-US" sz="1200">
                          <a:effectLst/>
                        </a:rPr>
                        <a:t>AÖ-27</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14,94</a:t>
                      </a:r>
                      <a:endParaRPr lang="tr-TR" sz="2000" dirty="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a:effectLst/>
                        </a:rPr>
                        <a:t>4,49</a:t>
                      </a:r>
                      <a:endParaRPr lang="tr-TR" sz="2000">
                        <a:effectLst/>
                        <a:latin typeface="Calibri"/>
                        <a:ea typeface="Times New Roman"/>
                        <a:cs typeface="Times New Roman"/>
                      </a:endParaRPr>
                    </a:p>
                  </a:txBody>
                  <a:tcPr marL="44450" marR="44450" marT="0" marB="0"/>
                </a:tc>
                <a:tc>
                  <a:txBody>
                    <a:bodyPr/>
                    <a:lstStyle/>
                    <a:p>
                      <a:pPr algn="ctr">
                        <a:lnSpc>
                          <a:spcPct val="115000"/>
                        </a:lnSpc>
                        <a:spcAft>
                          <a:spcPts val="0"/>
                        </a:spcAft>
                      </a:pPr>
                      <a:r>
                        <a:rPr lang="en-US" sz="1200" dirty="0">
                          <a:effectLst/>
                        </a:rPr>
                        <a:t>4,3</a:t>
                      </a:r>
                      <a:endParaRPr lang="tr-TR" sz="2000" dirty="0">
                        <a:effectLst/>
                        <a:latin typeface="Calibri"/>
                        <a:ea typeface="Times New Roman"/>
                        <a:cs typeface="Times New Roman"/>
                      </a:endParaRPr>
                    </a:p>
                  </a:txBody>
                  <a:tcPr marL="44450" marR="44450" marT="0" marB="0"/>
                </a:tc>
              </a:tr>
            </a:tbl>
          </a:graphicData>
        </a:graphic>
      </p:graphicFrame>
    </p:spTree>
    <p:extLst>
      <p:ext uri="{BB962C8B-B14F-4D97-AF65-F5344CB8AC3E}">
        <p14:creationId xmlns:p14="http://schemas.microsoft.com/office/powerpoint/2010/main" xmlns="" val="2331428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smtClean="0"/>
              <a:t>Reservoir</a:t>
            </a:r>
            <a:r>
              <a:rPr lang="tr-TR" dirty="0" smtClean="0"/>
              <a:t> </a:t>
            </a:r>
            <a:r>
              <a:rPr lang="tr-TR" dirty="0" err="1" smtClean="0"/>
              <a:t>rock</a:t>
            </a:r>
            <a:r>
              <a:rPr lang="tr-TR" dirty="0" smtClean="0"/>
              <a:t> </a:t>
            </a:r>
            <a:r>
              <a:rPr lang="tr-TR" dirty="0" err="1" smtClean="0"/>
              <a:t>evaluation</a:t>
            </a:r>
            <a:endParaRPr lang="tr-TR" dirty="0"/>
          </a:p>
        </p:txBody>
      </p:sp>
      <p:graphicFrame>
        <p:nvGraphicFramePr>
          <p:cNvPr id="4" name="İçerik Yer Tutucusu 3"/>
          <p:cNvGraphicFramePr>
            <a:graphicFrameLocks noGrp="1"/>
          </p:cNvGraphicFramePr>
          <p:nvPr>
            <p:ph idx="1"/>
            <p:extLst>
              <p:ext uri="{D42A27DB-BD31-4B8C-83A1-F6EECF244321}">
                <p14:modId xmlns:p14="http://schemas.microsoft.com/office/powerpoint/2010/main" xmlns="" val="2903232269"/>
              </p:ext>
            </p:extLst>
          </p:nvPr>
        </p:nvGraphicFramePr>
        <p:xfrm>
          <a:off x="1115616" y="1916832"/>
          <a:ext cx="6624736" cy="2621280"/>
        </p:xfrm>
        <a:graphic>
          <a:graphicData uri="http://schemas.openxmlformats.org/drawingml/2006/table">
            <a:tbl>
              <a:tblPr>
                <a:tableStyleId>{5C22544A-7EE6-4342-B048-85BDC9FD1C3A}</a:tableStyleId>
              </a:tblPr>
              <a:tblGrid>
                <a:gridCol w="2200266"/>
                <a:gridCol w="2186458"/>
                <a:gridCol w="2238012"/>
              </a:tblGrid>
              <a:tr h="186055">
                <a:tc>
                  <a:txBody>
                    <a:bodyPr/>
                    <a:lstStyle/>
                    <a:p>
                      <a:pPr indent="449580" algn="ctr">
                        <a:lnSpc>
                          <a:spcPct val="200000"/>
                        </a:lnSpc>
                        <a:spcAft>
                          <a:spcPts val="0"/>
                        </a:spcAft>
                      </a:pPr>
                      <a:r>
                        <a:rPr lang="en-US" sz="1600" b="1" dirty="0">
                          <a:effectLst/>
                        </a:rPr>
                        <a:t>Porosity (%)</a:t>
                      </a:r>
                      <a:endParaRPr lang="tr-TR" sz="1600" b="1" dirty="0">
                        <a:effectLst/>
                        <a:latin typeface="Times New Roman"/>
                        <a:ea typeface="Times New Roman"/>
                      </a:endParaRPr>
                    </a:p>
                  </a:txBody>
                  <a:tcPr marL="44450" marR="44450" marT="0" marB="0"/>
                </a:tc>
                <a:tc>
                  <a:txBody>
                    <a:bodyPr/>
                    <a:lstStyle/>
                    <a:p>
                      <a:pPr indent="449580" algn="ctr">
                        <a:lnSpc>
                          <a:spcPct val="200000"/>
                        </a:lnSpc>
                        <a:spcAft>
                          <a:spcPts val="0"/>
                        </a:spcAft>
                      </a:pPr>
                      <a:r>
                        <a:rPr lang="en-US" sz="1600" b="1" dirty="0">
                          <a:effectLst/>
                        </a:rPr>
                        <a:t>Permeability (md)</a:t>
                      </a:r>
                      <a:endParaRPr lang="tr-TR" sz="1600" b="1" dirty="0">
                        <a:effectLst/>
                        <a:latin typeface="Times New Roman"/>
                        <a:ea typeface="Times New Roman"/>
                      </a:endParaRPr>
                    </a:p>
                  </a:txBody>
                  <a:tcPr marL="44450" marR="44450" marT="0" marB="0"/>
                </a:tc>
                <a:tc>
                  <a:txBody>
                    <a:bodyPr/>
                    <a:lstStyle/>
                    <a:p>
                      <a:pPr indent="449580" algn="ctr">
                        <a:lnSpc>
                          <a:spcPct val="200000"/>
                        </a:lnSpc>
                        <a:spcAft>
                          <a:spcPts val="0"/>
                        </a:spcAft>
                      </a:pPr>
                      <a:r>
                        <a:rPr lang="en-US" sz="1600" b="1" dirty="0">
                          <a:effectLst/>
                        </a:rPr>
                        <a:t>Evaluation</a:t>
                      </a:r>
                      <a:endParaRPr lang="tr-TR" sz="1600" b="1" dirty="0">
                        <a:effectLst/>
                        <a:latin typeface="Times New Roman"/>
                        <a:ea typeface="Times New Roman"/>
                      </a:endParaRPr>
                    </a:p>
                  </a:txBody>
                  <a:tcPr marL="44450" marR="44450" marT="0" marB="0"/>
                </a:tc>
              </a:tr>
              <a:tr h="797560">
                <a:tc>
                  <a:txBody>
                    <a:bodyPr/>
                    <a:lstStyle/>
                    <a:p>
                      <a:pPr indent="449580" algn="ctr">
                        <a:lnSpc>
                          <a:spcPct val="200000"/>
                        </a:lnSpc>
                        <a:spcAft>
                          <a:spcPts val="0"/>
                        </a:spcAft>
                      </a:pPr>
                      <a:r>
                        <a:rPr lang="en-US" sz="1400" dirty="0">
                          <a:effectLst/>
                        </a:rPr>
                        <a:t>0-5</a:t>
                      </a:r>
                      <a:endParaRPr lang="tr-TR" sz="1400" dirty="0">
                        <a:effectLst/>
                      </a:endParaRPr>
                    </a:p>
                    <a:p>
                      <a:pPr indent="449580" algn="ctr">
                        <a:lnSpc>
                          <a:spcPct val="200000"/>
                        </a:lnSpc>
                        <a:spcAft>
                          <a:spcPts val="0"/>
                        </a:spcAft>
                      </a:pPr>
                      <a:r>
                        <a:rPr lang="en-US" sz="1400" dirty="0">
                          <a:effectLst/>
                        </a:rPr>
                        <a:t>5-10</a:t>
                      </a:r>
                      <a:endParaRPr lang="tr-TR" sz="1400" dirty="0">
                        <a:effectLst/>
                      </a:endParaRPr>
                    </a:p>
                    <a:p>
                      <a:pPr indent="449580" algn="ctr">
                        <a:lnSpc>
                          <a:spcPct val="200000"/>
                        </a:lnSpc>
                        <a:spcAft>
                          <a:spcPts val="0"/>
                        </a:spcAft>
                      </a:pPr>
                      <a:r>
                        <a:rPr lang="en-US" sz="1400" dirty="0">
                          <a:effectLst/>
                        </a:rPr>
                        <a:t>10-15</a:t>
                      </a:r>
                      <a:endParaRPr lang="tr-TR" sz="1400" dirty="0">
                        <a:effectLst/>
                      </a:endParaRPr>
                    </a:p>
                    <a:p>
                      <a:pPr indent="449580" algn="ctr">
                        <a:lnSpc>
                          <a:spcPct val="200000"/>
                        </a:lnSpc>
                        <a:spcAft>
                          <a:spcPts val="0"/>
                        </a:spcAft>
                      </a:pPr>
                      <a:r>
                        <a:rPr lang="en-US" sz="1400" dirty="0">
                          <a:effectLst/>
                        </a:rPr>
                        <a:t>15-20</a:t>
                      </a:r>
                      <a:endParaRPr lang="tr-TR" sz="1400" dirty="0">
                        <a:effectLst/>
                      </a:endParaRPr>
                    </a:p>
                    <a:p>
                      <a:pPr indent="449580" algn="ctr">
                        <a:lnSpc>
                          <a:spcPct val="200000"/>
                        </a:lnSpc>
                        <a:spcAft>
                          <a:spcPts val="0"/>
                        </a:spcAft>
                      </a:pPr>
                      <a:r>
                        <a:rPr lang="en-US" sz="1400" dirty="0">
                          <a:effectLst/>
                        </a:rPr>
                        <a:t>20-25</a:t>
                      </a:r>
                      <a:endParaRPr lang="tr-TR" sz="1400" dirty="0">
                        <a:effectLst/>
                        <a:latin typeface="Times New Roman"/>
                        <a:ea typeface="Times New Roman"/>
                      </a:endParaRPr>
                    </a:p>
                  </a:txBody>
                  <a:tcPr marL="44450" marR="44450" marT="0" marB="0"/>
                </a:tc>
                <a:tc>
                  <a:txBody>
                    <a:bodyPr/>
                    <a:lstStyle/>
                    <a:p>
                      <a:pPr indent="449580" algn="ctr">
                        <a:lnSpc>
                          <a:spcPct val="200000"/>
                        </a:lnSpc>
                        <a:spcAft>
                          <a:spcPts val="0"/>
                        </a:spcAft>
                      </a:pPr>
                      <a:r>
                        <a:rPr lang="en-US" sz="1400" dirty="0">
                          <a:effectLst/>
                        </a:rPr>
                        <a:t>-</a:t>
                      </a:r>
                      <a:endParaRPr lang="tr-TR" sz="1400" dirty="0">
                        <a:effectLst/>
                      </a:endParaRPr>
                    </a:p>
                    <a:p>
                      <a:pPr indent="449580" algn="ctr">
                        <a:lnSpc>
                          <a:spcPct val="200000"/>
                        </a:lnSpc>
                        <a:spcAft>
                          <a:spcPts val="0"/>
                        </a:spcAft>
                      </a:pPr>
                      <a:r>
                        <a:rPr lang="en-US" sz="1400" dirty="0">
                          <a:effectLst/>
                        </a:rPr>
                        <a:t>-</a:t>
                      </a:r>
                      <a:endParaRPr lang="tr-TR" sz="1400" dirty="0">
                        <a:effectLst/>
                      </a:endParaRPr>
                    </a:p>
                    <a:p>
                      <a:pPr indent="449580" algn="ctr">
                        <a:lnSpc>
                          <a:spcPct val="200000"/>
                        </a:lnSpc>
                        <a:spcAft>
                          <a:spcPts val="0"/>
                        </a:spcAft>
                      </a:pPr>
                      <a:r>
                        <a:rPr lang="en-US" sz="1400" dirty="0">
                          <a:effectLst/>
                        </a:rPr>
                        <a:t>1-10</a:t>
                      </a:r>
                      <a:endParaRPr lang="tr-TR" sz="1400" dirty="0">
                        <a:effectLst/>
                      </a:endParaRPr>
                    </a:p>
                    <a:p>
                      <a:pPr indent="449580" algn="ctr">
                        <a:lnSpc>
                          <a:spcPct val="200000"/>
                        </a:lnSpc>
                        <a:spcAft>
                          <a:spcPts val="0"/>
                        </a:spcAft>
                      </a:pPr>
                      <a:r>
                        <a:rPr lang="en-US" sz="1400" dirty="0">
                          <a:effectLst/>
                        </a:rPr>
                        <a:t>10-100</a:t>
                      </a:r>
                      <a:endParaRPr lang="tr-TR" sz="1400" dirty="0">
                        <a:effectLst/>
                      </a:endParaRPr>
                    </a:p>
                    <a:p>
                      <a:pPr indent="449580" algn="ctr">
                        <a:lnSpc>
                          <a:spcPct val="200000"/>
                        </a:lnSpc>
                        <a:spcAft>
                          <a:spcPts val="0"/>
                        </a:spcAft>
                      </a:pPr>
                      <a:r>
                        <a:rPr lang="en-US" sz="1400" dirty="0">
                          <a:effectLst/>
                        </a:rPr>
                        <a:t>100-1000</a:t>
                      </a:r>
                      <a:endParaRPr lang="tr-TR" sz="1400" dirty="0">
                        <a:effectLst/>
                        <a:latin typeface="Times New Roman"/>
                        <a:ea typeface="Times New Roman"/>
                      </a:endParaRPr>
                    </a:p>
                  </a:txBody>
                  <a:tcPr marL="44450" marR="44450" marT="0" marB="0"/>
                </a:tc>
                <a:tc>
                  <a:txBody>
                    <a:bodyPr/>
                    <a:lstStyle/>
                    <a:p>
                      <a:pPr indent="449580" algn="ctr">
                        <a:lnSpc>
                          <a:spcPct val="200000"/>
                        </a:lnSpc>
                        <a:spcAft>
                          <a:spcPts val="0"/>
                        </a:spcAft>
                      </a:pPr>
                      <a:r>
                        <a:rPr lang="en-US" sz="1400" dirty="0">
                          <a:effectLst/>
                        </a:rPr>
                        <a:t> </a:t>
                      </a:r>
                      <a:endParaRPr lang="tr-TR" sz="1400" dirty="0">
                        <a:effectLst/>
                      </a:endParaRPr>
                    </a:p>
                    <a:p>
                      <a:pPr indent="449580" algn="ctr">
                        <a:lnSpc>
                          <a:spcPct val="200000"/>
                        </a:lnSpc>
                        <a:spcAft>
                          <a:spcPts val="0"/>
                        </a:spcAft>
                      </a:pPr>
                      <a:r>
                        <a:rPr lang="en-US" sz="1400" dirty="0">
                          <a:effectLst/>
                        </a:rPr>
                        <a:t>Not important</a:t>
                      </a:r>
                      <a:endParaRPr lang="tr-TR" sz="1400" dirty="0">
                        <a:effectLst/>
                      </a:endParaRPr>
                    </a:p>
                    <a:p>
                      <a:pPr indent="449580" algn="ctr">
                        <a:lnSpc>
                          <a:spcPct val="200000"/>
                        </a:lnSpc>
                        <a:spcAft>
                          <a:spcPts val="0"/>
                        </a:spcAft>
                      </a:pPr>
                      <a:r>
                        <a:rPr lang="en-US" sz="1400" dirty="0">
                          <a:effectLst/>
                        </a:rPr>
                        <a:t>Medium</a:t>
                      </a:r>
                      <a:endParaRPr lang="tr-TR" sz="1400" dirty="0">
                        <a:effectLst/>
                      </a:endParaRPr>
                    </a:p>
                    <a:p>
                      <a:pPr indent="449580" algn="ctr">
                        <a:lnSpc>
                          <a:spcPct val="200000"/>
                        </a:lnSpc>
                        <a:spcAft>
                          <a:spcPts val="0"/>
                        </a:spcAft>
                      </a:pPr>
                      <a:r>
                        <a:rPr lang="en-US" sz="1400" dirty="0">
                          <a:effectLst/>
                        </a:rPr>
                        <a:t>good</a:t>
                      </a:r>
                      <a:endParaRPr lang="tr-TR" sz="1400" dirty="0">
                        <a:effectLst/>
                      </a:endParaRPr>
                    </a:p>
                    <a:p>
                      <a:pPr indent="449580" algn="ctr">
                        <a:lnSpc>
                          <a:spcPct val="200000"/>
                        </a:lnSpc>
                        <a:spcAft>
                          <a:spcPts val="0"/>
                        </a:spcAft>
                      </a:pPr>
                      <a:r>
                        <a:rPr lang="en-US" sz="1400" dirty="0">
                          <a:effectLst/>
                        </a:rPr>
                        <a:t>best</a:t>
                      </a:r>
                      <a:endParaRPr lang="tr-TR" sz="1400" dirty="0">
                        <a:effectLst/>
                        <a:latin typeface="Times New Roman"/>
                        <a:ea typeface="Times New Roman"/>
                      </a:endParaRPr>
                    </a:p>
                  </a:txBody>
                  <a:tcPr marL="44450" marR="44450" marT="0" marB="0"/>
                </a:tc>
              </a:tr>
            </a:tbl>
          </a:graphicData>
        </a:graphic>
      </p:graphicFrame>
      <p:sp>
        <p:nvSpPr>
          <p:cNvPr id="5" name="Metin kutusu 4"/>
          <p:cNvSpPr txBox="1"/>
          <p:nvPr/>
        </p:nvSpPr>
        <p:spPr>
          <a:xfrm>
            <a:off x="1115616" y="4869160"/>
            <a:ext cx="5904656" cy="646331"/>
          </a:xfrm>
          <a:prstGeom prst="rect">
            <a:avLst/>
          </a:prstGeom>
          <a:noFill/>
        </p:spPr>
        <p:txBody>
          <a:bodyPr wrap="square" rtlCol="0">
            <a:spAutoFit/>
          </a:bodyPr>
          <a:lstStyle/>
          <a:p>
            <a:r>
              <a:rPr lang="en-US" dirty="0"/>
              <a:t>Reservoir rock </a:t>
            </a:r>
            <a:r>
              <a:rPr lang="en-US" dirty="0" smtClean="0"/>
              <a:t>evaluation </a:t>
            </a:r>
            <a:r>
              <a:rPr lang="en-US" dirty="0"/>
              <a:t>(</a:t>
            </a:r>
            <a:r>
              <a:rPr lang="en-US" dirty="0" err="1"/>
              <a:t>Levorsen</a:t>
            </a:r>
            <a:r>
              <a:rPr lang="en-US" dirty="0"/>
              <a:t>, 1967)</a:t>
            </a:r>
            <a:endParaRPr lang="tr-TR" dirty="0"/>
          </a:p>
          <a:p>
            <a:endParaRPr lang="tr-TR" dirty="0"/>
          </a:p>
        </p:txBody>
      </p:sp>
    </p:spTree>
    <p:extLst>
      <p:ext uri="{BB962C8B-B14F-4D97-AF65-F5344CB8AC3E}">
        <p14:creationId xmlns:p14="http://schemas.microsoft.com/office/powerpoint/2010/main" xmlns="" val="821504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a:xfrm>
            <a:off x="323528" y="2348880"/>
            <a:ext cx="8363272" cy="1152128"/>
          </a:xfrm>
        </p:spPr>
        <p:txBody>
          <a:bodyPr>
            <a:normAutofit/>
          </a:bodyPr>
          <a:lstStyle/>
          <a:p>
            <a:r>
              <a:rPr lang="en-US" sz="2800" b="1" dirty="0">
                <a:solidFill>
                  <a:schemeClr val="accent1"/>
                </a:solidFill>
              </a:rPr>
              <a:t>Petroleum Reservoir Rock Properties of </a:t>
            </a:r>
            <a:r>
              <a:rPr lang="tr-TR" sz="2800" b="1" dirty="0">
                <a:solidFill>
                  <a:schemeClr val="accent1"/>
                </a:solidFill>
              </a:rPr>
              <a:t/>
            </a:r>
            <a:br>
              <a:rPr lang="tr-TR" sz="2800" b="1" dirty="0">
                <a:solidFill>
                  <a:schemeClr val="accent1"/>
                </a:solidFill>
              </a:rPr>
            </a:br>
            <a:r>
              <a:rPr lang="en-US" sz="2800" b="1" dirty="0" smtClean="0">
                <a:solidFill>
                  <a:schemeClr val="accent1"/>
                </a:solidFill>
              </a:rPr>
              <a:t>Guney </a:t>
            </a:r>
            <a:r>
              <a:rPr lang="en-US" sz="2800" b="1" dirty="0">
                <a:solidFill>
                  <a:schemeClr val="accent1"/>
                </a:solidFill>
              </a:rPr>
              <a:t>Formation</a:t>
            </a:r>
            <a:endParaRPr lang="tr-TR" sz="2800" b="1" dirty="0">
              <a:solidFill>
                <a:schemeClr val="accent1"/>
              </a:solidFill>
            </a:endParaRPr>
          </a:p>
        </p:txBody>
      </p:sp>
      <p:sp>
        <p:nvSpPr>
          <p:cNvPr id="6" name="Metin Yer Tutucusu 5"/>
          <p:cNvSpPr>
            <a:spLocks noGrp="1"/>
          </p:cNvSpPr>
          <p:nvPr>
            <p:ph type="body" idx="1"/>
          </p:nvPr>
        </p:nvSpPr>
        <p:spPr>
          <a:xfrm>
            <a:off x="395536" y="4149080"/>
            <a:ext cx="8064896" cy="1080120"/>
          </a:xfrm>
        </p:spPr>
        <p:txBody>
          <a:bodyPr vert="horz" lIns="91440" tIns="45720" rIns="91440" bIns="45720" rtlCol="0" anchor="b">
            <a:normAutofit/>
          </a:bodyPr>
          <a:lstStyle/>
          <a:p>
            <a:r>
              <a:rPr lang="en-US" sz="3200" b="1" dirty="0" err="1"/>
              <a:t>Diagenetic</a:t>
            </a:r>
            <a:r>
              <a:rPr lang="en-US" sz="3200" b="1" dirty="0"/>
              <a:t> </a:t>
            </a:r>
            <a:r>
              <a:rPr lang="tr-TR" sz="3200" b="1" dirty="0" err="1" smtClean="0"/>
              <a:t>evaluation</a:t>
            </a:r>
            <a:r>
              <a:rPr lang="en-US" sz="3200" b="1" dirty="0" smtClean="0"/>
              <a:t> </a:t>
            </a:r>
            <a:r>
              <a:rPr lang="en-US" sz="3200" b="1" dirty="0"/>
              <a:t>of </a:t>
            </a:r>
            <a:r>
              <a:rPr lang="en-US" sz="3200" b="1" dirty="0" smtClean="0"/>
              <a:t>Guney </a:t>
            </a:r>
            <a:r>
              <a:rPr lang="en-US" sz="3200" b="1" dirty="0"/>
              <a:t>Formation</a:t>
            </a:r>
            <a:endParaRPr lang="tr-TR" sz="3200" dirty="0"/>
          </a:p>
        </p:txBody>
      </p:sp>
    </p:spTree>
    <p:extLst>
      <p:ext uri="{BB962C8B-B14F-4D97-AF65-F5344CB8AC3E}">
        <p14:creationId xmlns:p14="http://schemas.microsoft.com/office/powerpoint/2010/main" xmlns="" val="2214842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p:txBody>
          <a:bodyPr/>
          <a:lstStyle/>
          <a:p>
            <a:r>
              <a:rPr lang="en-US" sz="3200" b="1" dirty="0" err="1"/>
              <a:t>Diagenetic</a:t>
            </a:r>
            <a:r>
              <a:rPr lang="en-US" sz="3200" b="1" dirty="0"/>
              <a:t> </a:t>
            </a:r>
            <a:r>
              <a:rPr lang="tr-TR" sz="3200" b="1" dirty="0" err="1"/>
              <a:t>evaluation</a:t>
            </a:r>
            <a:r>
              <a:rPr lang="en-US" sz="3200" b="1" dirty="0"/>
              <a:t> of Guney Formation</a:t>
            </a:r>
            <a:r>
              <a:rPr lang="tr-TR" sz="3200" dirty="0"/>
              <a:t/>
            </a:r>
            <a:br>
              <a:rPr lang="tr-TR" sz="3200" dirty="0"/>
            </a:br>
            <a:endParaRPr lang="tr-TR" sz="3200" dirty="0"/>
          </a:p>
        </p:txBody>
      </p:sp>
      <p:pic>
        <p:nvPicPr>
          <p:cNvPr id="8194" name="Picture 2" descr="G:\ayfer_tez_makale\figures\figure9.tif"/>
          <p:cNvPicPr>
            <a:picLocks noGrp="1" noChangeAspect="1" noChangeArrowheads="1"/>
          </p:cNvPicPr>
          <p:nvPr>
            <p:ph sz="half" idx="1"/>
          </p:nvPr>
        </p:nvPicPr>
        <p:blipFill>
          <a:blip r:embed="rId3" cstate="print">
            <a:extLst>
              <a:ext uri="{28A0092B-C50C-407E-A947-70E740481C1C}">
                <a14:useLocalDpi xmlns:a14="http://schemas.microsoft.com/office/drawing/2010/main" xmlns="" val="0"/>
              </a:ext>
            </a:extLst>
          </a:blip>
          <a:stretch>
            <a:fillRect/>
          </a:stretch>
        </p:blipFill>
        <p:spPr bwMode="auto">
          <a:xfrm>
            <a:off x="4716016" y="4047130"/>
            <a:ext cx="3657600" cy="2785966"/>
          </a:xfrm>
          <a:prstGeom prst="rect">
            <a:avLst/>
          </a:prstGeom>
          <a:noFill/>
          <a:extLst>
            <a:ext uri="{909E8E84-426E-40DD-AFC4-6F175D3DCCD1}">
              <a14:hiddenFill xmlns:a14="http://schemas.microsoft.com/office/drawing/2010/main" xmlns="">
                <a:solidFill>
                  <a:srgbClr val="FFFFFF"/>
                </a:solidFill>
              </a14:hiddenFill>
            </a:ext>
          </a:extLst>
        </p:spPr>
      </p:pic>
      <p:pic>
        <p:nvPicPr>
          <p:cNvPr id="8195" name="Picture 3" descr="G:\ayfer_tez_makale\figures\figure13.tif"/>
          <p:cNvPicPr>
            <a:picLocks noGrp="1" noChangeAspect="1" noChangeArrowheads="1"/>
          </p:cNvPicPr>
          <p:nvPr>
            <p:ph sz="half" idx="2"/>
          </p:nvPr>
        </p:nvPicPr>
        <p:blipFill>
          <a:blip r:embed="rId4" cstate="print">
            <a:extLst>
              <a:ext uri="{28A0092B-C50C-407E-A947-70E740481C1C}">
                <a14:useLocalDpi xmlns:a14="http://schemas.microsoft.com/office/drawing/2010/main" xmlns="" val="0"/>
              </a:ext>
            </a:extLst>
          </a:blip>
          <a:stretch>
            <a:fillRect/>
          </a:stretch>
        </p:blipFill>
        <p:spPr bwMode="auto">
          <a:xfrm>
            <a:off x="4716016" y="1268760"/>
            <a:ext cx="3657600" cy="2698811"/>
          </a:xfrm>
          <a:prstGeom prst="rect">
            <a:avLst/>
          </a:prstGeom>
          <a:noFill/>
          <a:extLst>
            <a:ext uri="{909E8E84-426E-40DD-AFC4-6F175D3DCCD1}">
              <a14:hiddenFill xmlns:a14="http://schemas.microsoft.com/office/drawing/2010/main" xmlns="">
                <a:solidFill>
                  <a:srgbClr val="FFFFFF"/>
                </a:solidFill>
              </a14:hiddenFill>
            </a:ext>
          </a:extLst>
        </p:spPr>
      </p:pic>
      <p:sp>
        <p:nvSpPr>
          <p:cNvPr id="2" name="Metin kutusu 1"/>
          <p:cNvSpPr txBox="1"/>
          <p:nvPr/>
        </p:nvSpPr>
        <p:spPr>
          <a:xfrm>
            <a:off x="467544" y="1628800"/>
            <a:ext cx="3888432" cy="1477328"/>
          </a:xfrm>
          <a:prstGeom prst="rect">
            <a:avLst/>
          </a:prstGeom>
          <a:noFill/>
        </p:spPr>
        <p:txBody>
          <a:bodyPr wrap="square" rtlCol="0">
            <a:spAutoFit/>
          </a:bodyPr>
          <a:lstStyle/>
          <a:p>
            <a:r>
              <a:rPr lang="en-US" dirty="0"/>
              <a:t>The diagenesis processes on the Guney formation sandstones were observed </a:t>
            </a:r>
            <a:r>
              <a:rPr lang="en-US" dirty="0" err="1"/>
              <a:t>lithification</a:t>
            </a:r>
            <a:r>
              <a:rPr lang="en-US" dirty="0"/>
              <a:t> and </a:t>
            </a:r>
            <a:r>
              <a:rPr lang="en-US" dirty="0" err="1"/>
              <a:t>authigenesis</a:t>
            </a:r>
            <a:r>
              <a:rPr lang="en-US" dirty="0"/>
              <a:t>. </a:t>
            </a:r>
            <a:endParaRPr lang="tr-TR" dirty="0" smtClean="0"/>
          </a:p>
          <a:p>
            <a:endParaRPr lang="tr-TR" dirty="0"/>
          </a:p>
          <a:p>
            <a:endParaRPr lang="tr-TR" dirty="0"/>
          </a:p>
        </p:txBody>
      </p:sp>
    </p:spTree>
    <p:extLst>
      <p:ext uri="{BB962C8B-B14F-4D97-AF65-F5344CB8AC3E}">
        <p14:creationId xmlns:p14="http://schemas.microsoft.com/office/powerpoint/2010/main" xmlns="" val="39379802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err="1" smtClean="0"/>
              <a:t>Results</a:t>
            </a:r>
            <a:endParaRPr lang="tr-TR" dirty="0"/>
          </a:p>
        </p:txBody>
      </p:sp>
      <p:sp>
        <p:nvSpPr>
          <p:cNvPr id="5" name="İçerik Yer Tutucusu 4"/>
          <p:cNvSpPr>
            <a:spLocks noGrp="1"/>
          </p:cNvSpPr>
          <p:nvPr>
            <p:ph idx="1"/>
          </p:nvPr>
        </p:nvSpPr>
        <p:spPr>
          <a:xfrm>
            <a:off x="107504" y="1600200"/>
            <a:ext cx="8280920" cy="4493096"/>
          </a:xfrm>
        </p:spPr>
        <p:txBody>
          <a:bodyPr>
            <a:normAutofit fontScale="92500" lnSpcReduction="20000"/>
          </a:bodyPr>
          <a:lstStyle/>
          <a:p>
            <a:pPr algn="just">
              <a:buFont typeface="Wingdings" panose="05000000000000000000" pitchFamily="2" charset="2"/>
              <a:buChar char="q"/>
            </a:pPr>
            <a:r>
              <a:rPr lang="en-US" dirty="0"/>
              <a:t>Guney Formation sandstone grains </a:t>
            </a:r>
            <a:r>
              <a:rPr lang="en-US" dirty="0" smtClean="0"/>
              <a:t>showed </a:t>
            </a:r>
            <a:r>
              <a:rPr lang="en-US" dirty="0"/>
              <a:t>less-angular roundness and medium-worse sorting </a:t>
            </a:r>
            <a:r>
              <a:rPr lang="en-US" dirty="0" smtClean="0"/>
              <a:t>properties</a:t>
            </a:r>
            <a:endParaRPr lang="tr-TR" dirty="0" smtClean="0"/>
          </a:p>
          <a:p>
            <a:pPr algn="just">
              <a:buFont typeface="Wingdings" panose="05000000000000000000" pitchFamily="2" charset="2"/>
              <a:buChar char="q"/>
            </a:pPr>
            <a:r>
              <a:rPr lang="tr-TR" dirty="0"/>
              <a:t>P</a:t>
            </a:r>
            <a:r>
              <a:rPr lang="en-US" dirty="0" err="1" smtClean="0"/>
              <a:t>orosity</a:t>
            </a:r>
            <a:r>
              <a:rPr lang="en-US" dirty="0" smtClean="0"/>
              <a:t>-permeability </a:t>
            </a:r>
            <a:r>
              <a:rPr lang="en-US" dirty="0"/>
              <a:t>values </a:t>
            </a:r>
            <a:r>
              <a:rPr lang="tr-TR" dirty="0" err="1" smtClean="0"/>
              <a:t>were</a:t>
            </a:r>
            <a:r>
              <a:rPr lang="tr-TR" dirty="0" smtClean="0"/>
              <a:t> a</a:t>
            </a:r>
            <a:r>
              <a:rPr lang="en-US" dirty="0" err="1" smtClean="0"/>
              <a:t>ffected</a:t>
            </a:r>
            <a:r>
              <a:rPr lang="en-US" dirty="0" smtClean="0"/>
              <a:t> </a:t>
            </a:r>
            <a:r>
              <a:rPr lang="en-US" dirty="0"/>
              <a:t>negatively by worse sorting and less- angular roundness</a:t>
            </a:r>
            <a:endParaRPr lang="tr-TR" dirty="0" smtClean="0"/>
          </a:p>
          <a:p>
            <a:pPr algn="just">
              <a:buFont typeface="Wingdings" panose="05000000000000000000" pitchFamily="2" charset="2"/>
              <a:buChar char="q"/>
            </a:pPr>
            <a:r>
              <a:rPr lang="tr-TR" dirty="0"/>
              <a:t>P</a:t>
            </a:r>
            <a:r>
              <a:rPr lang="en-US" dirty="0" smtClean="0"/>
              <a:t>ore </a:t>
            </a:r>
            <a:r>
              <a:rPr lang="en-US" dirty="0"/>
              <a:t>spaces in the sandstones were reduced by </a:t>
            </a:r>
            <a:endParaRPr lang="tr-TR" dirty="0" smtClean="0"/>
          </a:p>
          <a:p>
            <a:pPr lvl="1" algn="just">
              <a:buFont typeface="Wingdings" panose="05000000000000000000" pitchFamily="2" charset="2"/>
              <a:buChar char="q"/>
            </a:pPr>
            <a:r>
              <a:rPr lang="en-US" dirty="0" smtClean="0"/>
              <a:t>clay </a:t>
            </a:r>
            <a:r>
              <a:rPr lang="en-US" dirty="0"/>
              <a:t>cement, </a:t>
            </a:r>
            <a:endParaRPr lang="tr-TR" dirty="0" smtClean="0"/>
          </a:p>
          <a:p>
            <a:pPr lvl="1" algn="just">
              <a:buFont typeface="Wingdings" panose="05000000000000000000" pitchFamily="2" charset="2"/>
              <a:buChar char="q"/>
            </a:pPr>
            <a:r>
              <a:rPr lang="en-US" dirty="0" smtClean="0"/>
              <a:t>ferric-oxides </a:t>
            </a:r>
            <a:r>
              <a:rPr lang="en-US" dirty="0"/>
              <a:t>cement, </a:t>
            </a:r>
            <a:endParaRPr lang="tr-TR" dirty="0" smtClean="0"/>
          </a:p>
          <a:p>
            <a:pPr lvl="1" algn="just">
              <a:buFont typeface="Wingdings" panose="05000000000000000000" pitchFamily="2" charset="2"/>
              <a:buChar char="q"/>
            </a:pPr>
            <a:r>
              <a:rPr lang="en-US" dirty="0" smtClean="0"/>
              <a:t>altered </a:t>
            </a:r>
            <a:r>
              <a:rPr lang="en-US" dirty="0"/>
              <a:t>rock fragments and </a:t>
            </a:r>
            <a:endParaRPr lang="tr-TR" dirty="0" smtClean="0"/>
          </a:p>
          <a:p>
            <a:pPr lvl="1" algn="just">
              <a:buFont typeface="Wingdings" panose="05000000000000000000" pitchFamily="2" charset="2"/>
              <a:buChar char="q"/>
            </a:pPr>
            <a:r>
              <a:rPr lang="en-US" dirty="0" err="1" smtClean="0"/>
              <a:t>recryctalization</a:t>
            </a:r>
            <a:r>
              <a:rPr lang="en-US" dirty="0" smtClean="0"/>
              <a:t> </a:t>
            </a:r>
            <a:r>
              <a:rPr lang="en-US" dirty="0"/>
              <a:t>of quartz minerals </a:t>
            </a:r>
            <a:endParaRPr lang="tr-TR" dirty="0" smtClean="0"/>
          </a:p>
          <a:p>
            <a:pPr algn="just">
              <a:buFont typeface="Wingdings" panose="05000000000000000000" pitchFamily="2" charset="2"/>
              <a:buChar char="q"/>
            </a:pPr>
            <a:r>
              <a:rPr lang="en-US" b="1" dirty="0" smtClean="0">
                <a:solidFill>
                  <a:schemeClr val="accent1"/>
                </a:solidFill>
              </a:rPr>
              <a:t>Although </a:t>
            </a:r>
            <a:r>
              <a:rPr lang="en-US" dirty="0"/>
              <a:t>the results of porosity-permeability analyses </a:t>
            </a:r>
            <a:r>
              <a:rPr lang="en-US" dirty="0" smtClean="0"/>
              <a:t>show </a:t>
            </a:r>
            <a:r>
              <a:rPr lang="en-US" dirty="0"/>
              <a:t>Guney formation </a:t>
            </a:r>
            <a:r>
              <a:rPr lang="tr-TR" dirty="0" smtClean="0"/>
              <a:t>has</a:t>
            </a:r>
            <a:r>
              <a:rPr lang="en-US" dirty="0" smtClean="0"/>
              <a:t> </a:t>
            </a:r>
            <a:r>
              <a:rPr lang="en-US" b="1" dirty="0">
                <a:solidFill>
                  <a:schemeClr val="accent1"/>
                </a:solidFill>
              </a:rPr>
              <a:t>worse reservoir rock properties</a:t>
            </a:r>
            <a:r>
              <a:rPr lang="en-US" dirty="0"/>
              <a:t>, the sandstones samples taken from canal fillings in the study area </a:t>
            </a:r>
            <a:r>
              <a:rPr lang="en-US" dirty="0" smtClean="0"/>
              <a:t>indicate </a:t>
            </a:r>
            <a:r>
              <a:rPr lang="en-US" b="1" dirty="0">
                <a:solidFill>
                  <a:schemeClr val="accent1"/>
                </a:solidFill>
              </a:rPr>
              <a:t>medium-well petroleum reservoir properties</a:t>
            </a:r>
            <a:r>
              <a:rPr lang="en-US" dirty="0"/>
              <a:t> due to have high porosity-permeability </a:t>
            </a:r>
            <a:r>
              <a:rPr lang="en-US" dirty="0" smtClean="0"/>
              <a:t>values</a:t>
            </a:r>
            <a:r>
              <a:rPr lang="tr-TR" dirty="0" smtClean="0"/>
              <a:t>.</a:t>
            </a:r>
          </a:p>
          <a:p>
            <a:pPr algn="just">
              <a:buFont typeface="Wingdings" panose="05000000000000000000" pitchFamily="2" charset="2"/>
              <a:buChar char="q"/>
            </a:pPr>
            <a:r>
              <a:rPr lang="en-US" dirty="0"/>
              <a:t>According to petrographic examinations and the porosity-permeability analyses, the Guney formation shows </a:t>
            </a:r>
            <a:r>
              <a:rPr lang="en-US" b="1" dirty="0">
                <a:solidFill>
                  <a:schemeClr val="accent1"/>
                </a:solidFill>
              </a:rPr>
              <a:t>worse petroleum reservoir properties.</a:t>
            </a:r>
            <a:endParaRPr lang="tr-TR" b="1" dirty="0">
              <a:solidFill>
                <a:schemeClr val="accent1"/>
              </a:solidFill>
            </a:endParaRPr>
          </a:p>
          <a:p>
            <a:endParaRPr lang="tr-TR" dirty="0"/>
          </a:p>
        </p:txBody>
      </p:sp>
    </p:spTree>
    <p:extLst>
      <p:ext uri="{BB962C8B-B14F-4D97-AF65-F5344CB8AC3E}">
        <p14:creationId xmlns:p14="http://schemas.microsoft.com/office/powerpoint/2010/main" xmlns="" val="22780252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2492896"/>
            <a:ext cx="7620000" cy="748680"/>
          </a:xfrm>
        </p:spPr>
        <p:txBody>
          <a:bodyPr>
            <a:noAutofit/>
          </a:bodyPr>
          <a:lstStyle/>
          <a:p>
            <a:pPr marL="114300" indent="0">
              <a:buNone/>
            </a:pPr>
            <a:r>
              <a:rPr lang="tr-TR" sz="2400" b="1" dirty="0" smtClean="0">
                <a:solidFill>
                  <a:schemeClr val="accent1"/>
                </a:solidFill>
                <a:effectLst>
                  <a:outerShdw blurRad="38100" dist="38100" dir="2700000" algn="tl">
                    <a:srgbClr val="000000">
                      <a:alpha val="43137"/>
                    </a:srgbClr>
                  </a:outerShdw>
                </a:effectLst>
              </a:rPr>
              <a:t>THANK YOU FOR </a:t>
            </a:r>
            <a:r>
              <a:rPr lang="tr-TR" sz="2400" b="1" smtClean="0">
                <a:solidFill>
                  <a:schemeClr val="accent1"/>
                </a:solidFill>
                <a:effectLst>
                  <a:outerShdw blurRad="38100" dist="38100" dir="2700000" algn="tl">
                    <a:srgbClr val="000000">
                      <a:alpha val="43137"/>
                    </a:srgbClr>
                  </a:outerShdw>
                </a:effectLst>
              </a:rPr>
              <a:t>YOUR </a:t>
            </a:r>
            <a:r>
              <a:rPr lang="tr-TR" sz="2400" b="1" smtClean="0">
                <a:solidFill>
                  <a:schemeClr val="accent1"/>
                </a:solidFill>
                <a:effectLst>
                  <a:outerShdw blurRad="38100" dist="38100" dir="2700000" algn="tl">
                    <a:srgbClr val="000000">
                      <a:alpha val="43137"/>
                    </a:srgbClr>
                  </a:outerShdw>
                </a:effectLst>
              </a:rPr>
              <a:t>PATIENCE</a:t>
            </a:r>
            <a:endParaRPr lang="tr-TR" sz="2400" b="1" dirty="0">
              <a:solidFill>
                <a:schemeClr val="accent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3925953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itişiklik">
  <a:themeElements>
    <a:clrScheme name="Özel 2">
      <a:dk1>
        <a:srgbClr val="002676"/>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itişiklik">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987</TotalTime>
  <Words>1128</Words>
  <Application>Microsoft Office PowerPoint</Application>
  <PresentationFormat>Ekran Gösterisi (4:3)</PresentationFormat>
  <Paragraphs>496</Paragraphs>
  <Slides>20</Slides>
  <Notes>5</Notes>
  <HiddenSlides>0</HiddenSlides>
  <MMClips>0</MMClips>
  <ScaleCrop>false</ScaleCrop>
  <HeadingPairs>
    <vt:vector size="4" baseType="variant">
      <vt:variant>
        <vt:lpstr>Tema</vt:lpstr>
      </vt:variant>
      <vt:variant>
        <vt:i4>1</vt:i4>
      </vt:variant>
      <vt:variant>
        <vt:lpstr>Slayt Başlıkları</vt:lpstr>
      </vt:variant>
      <vt:variant>
        <vt:i4>20</vt:i4>
      </vt:variant>
    </vt:vector>
  </HeadingPairs>
  <TitlesOfParts>
    <vt:vector size="21" baseType="lpstr">
      <vt:lpstr>Bitişiklik</vt:lpstr>
      <vt:lpstr>Guney Formation Oil Reservoir Rock Characterization, Eregli-Ulukisla Basin</vt:lpstr>
      <vt:lpstr>CONTENT</vt:lpstr>
      <vt:lpstr>Aim</vt:lpstr>
      <vt:lpstr>Study Area</vt:lpstr>
      <vt:lpstr>Why?</vt:lpstr>
      <vt:lpstr>Geology</vt:lpstr>
      <vt:lpstr>Geology</vt:lpstr>
      <vt:lpstr>Petroleum Reservoir Rock Properties of  Guney Formation</vt:lpstr>
      <vt:lpstr>Map of samples</vt:lpstr>
      <vt:lpstr>Petrographic examinations on Guney formation’s sandstones </vt:lpstr>
      <vt:lpstr>Image of petrographic examinations</vt:lpstr>
      <vt:lpstr>Root grain of  Guney Formation’s sandstones</vt:lpstr>
      <vt:lpstr>Slayt 13</vt:lpstr>
      <vt:lpstr>Petroleum Reservoir Rock Properties of  Guney Formation</vt:lpstr>
      <vt:lpstr>Permeability-porosity analyses of Guney formation </vt:lpstr>
      <vt:lpstr>Reservoir rock evaluation</vt:lpstr>
      <vt:lpstr>Petroleum Reservoir Rock Properties of  Guney Formation</vt:lpstr>
      <vt:lpstr>Diagenetic evaluation of Guney Formation </vt:lpstr>
      <vt:lpstr>Results</vt:lpstr>
      <vt:lpstr>Slayt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Guney Formation Oil Reservoir Rock Characterization, Eregli-Ulukisla Basin</dc:title>
  <dc:creator>Ayfer OZDEMIR</dc:creator>
  <cp:lastModifiedBy>Ayfer</cp:lastModifiedBy>
  <cp:revision>24</cp:revision>
  <dcterms:created xsi:type="dcterms:W3CDTF">2015-06-10T06:49:20Z</dcterms:created>
  <dcterms:modified xsi:type="dcterms:W3CDTF">2015-06-17T07:13:30Z</dcterms:modified>
</cp:coreProperties>
</file>