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309" r:id="rId2"/>
    <p:sldId id="370" r:id="rId3"/>
    <p:sldId id="299" r:id="rId4"/>
    <p:sldId id="302" r:id="rId5"/>
    <p:sldId id="381" r:id="rId6"/>
    <p:sldId id="404" r:id="rId7"/>
    <p:sldId id="402" r:id="rId8"/>
    <p:sldId id="407" r:id="rId9"/>
    <p:sldId id="382" r:id="rId10"/>
    <p:sldId id="396" r:id="rId11"/>
    <p:sldId id="405" r:id="rId12"/>
    <p:sldId id="260" r:id="rId13"/>
    <p:sldId id="303" r:id="rId14"/>
    <p:sldId id="355" r:id="rId15"/>
    <p:sldId id="306" r:id="rId16"/>
    <p:sldId id="356" r:id="rId17"/>
    <p:sldId id="378" r:id="rId18"/>
    <p:sldId id="388" r:id="rId19"/>
    <p:sldId id="389" r:id="rId20"/>
    <p:sldId id="390" r:id="rId21"/>
    <p:sldId id="369" r:id="rId22"/>
    <p:sldId id="364" r:id="rId23"/>
    <p:sldId id="393" r:id="rId24"/>
    <p:sldId id="373" r:id="rId25"/>
    <p:sldId id="392" r:id="rId26"/>
    <p:sldId id="409" r:id="rId27"/>
    <p:sldId id="401" r:id="rId28"/>
    <p:sldId id="351" r:id="rId29"/>
    <p:sldId id="408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1" d="100"/>
          <a:sy n="71" d="100"/>
        </p:scale>
        <p:origin x="-1356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28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47CECE-5406-4EBC-B721-D4DAC8727F18}" type="datetimeFigureOut">
              <a:rPr lang="en-US" smtClean="0"/>
              <a:pPr/>
              <a:t>8/12/2016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2B11AB-8B63-45A9-A5B4-600DA7E4446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932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2B11AB-8B63-45A9-A5B4-600DA7E4446D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5" name="Rectangle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6175" y="687388"/>
            <a:ext cx="4565650" cy="342423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3186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685800" y="4342763"/>
            <a:ext cx="5486400" cy="4113526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wrap="none" anchor="ctr"/>
          <a:lstStyle/>
          <a:p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7"/>
          <p:cNvSpPr>
            <a:spLocks noChangeArrowheads="1"/>
          </p:cNvSpPr>
          <p:nvPr/>
        </p:nvSpPr>
        <p:spPr bwMode="auto">
          <a:xfrm>
            <a:off x="685800" y="2393950"/>
            <a:ext cx="7772400" cy="109538"/>
          </a:xfrm>
          <a:custGeom>
            <a:avLst/>
            <a:gdLst>
              <a:gd name="G0" fmla="+- 618 0 0"/>
            </a:gdLst>
            <a:ahLst/>
            <a:cxnLst>
              <a:cxn ang="0">
                <a:pos x="0" y="0"/>
              </a:cxn>
              <a:cxn ang="0">
                <a:pos x="618" y="0"/>
              </a:cxn>
              <a:cxn ang="0">
                <a:pos x="618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618" y="0"/>
                </a:lnTo>
                <a:lnTo>
                  <a:pt x="618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72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371600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447800" y="3429000"/>
            <a:ext cx="7010400" cy="16002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2800"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1F3EB-DA19-4542-AFEA-BA1CEB677AE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E8ADB60-D155-481B-8E7C-84958C057CC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23C463-8EEC-4D85-9991-0E8DDD6B8E8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4E06D4-E409-495F-AB28-7FE580F90D1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024755-D143-43C7-8643-3ADA6D8608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6467B2-44F1-476F-B610-A14246302D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209576-907C-4C29-B3DC-C301B006D9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3FE91A-EFC0-4157-9B8A-4D34BF4236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F206EB-6180-4501-9C7D-FB0E638666D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A41EA-7883-41B4-80BE-0A5D9E818E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3838" y="304800"/>
            <a:ext cx="2001837" cy="57150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66738" y="304800"/>
            <a:ext cx="5854700" cy="57150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3F71391-5828-4784-BB3E-93FFE338F6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4675" y="304800"/>
            <a:ext cx="8001000" cy="1216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667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3438" y="1752600"/>
            <a:ext cx="3924300" cy="4267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3AC5811-6DCB-4E70-901F-6C7DFC36C37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Title and Diagram or Organization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50"/>
          <p:cNvSpPr txBox="1">
            <a:spLocks noChangeArrowheads="1"/>
          </p:cNvSpPr>
          <p:nvPr userDrawn="1"/>
        </p:nvSpPr>
        <p:spPr bwMode="auto">
          <a:xfrm>
            <a:off x="8747125" y="6648450"/>
            <a:ext cx="139700" cy="136525"/>
          </a:xfrm>
          <a:prstGeom prst="rect">
            <a:avLst/>
          </a:prstGeom>
          <a:noFill/>
          <a:ln>
            <a:noFill/>
          </a:ln>
          <a:effectLst/>
          <a:extLst/>
        </p:spPr>
        <p:txBody>
          <a:bodyPr wrap="none" lIns="0" tIns="0" rIns="0" bIns="0">
            <a:spAutoFit/>
          </a:bodyPr>
          <a:lstStyle>
            <a:lvl1pPr>
              <a:defRPr sz="2800">
                <a:solidFill>
                  <a:schemeClr val="tx1"/>
                </a:solidFill>
                <a:latin typeface="GE Inspira" pitchFamily="34" charset="0"/>
              </a:defRPr>
            </a:lvl1pPr>
            <a:lvl2pPr marL="742950" indent="-285750">
              <a:defRPr sz="2800">
                <a:solidFill>
                  <a:schemeClr val="tx1"/>
                </a:solidFill>
                <a:latin typeface="GE Inspira" pitchFamily="34" charset="0"/>
              </a:defRPr>
            </a:lvl2pPr>
            <a:lvl3pPr marL="1143000" indent="-228600">
              <a:defRPr sz="2800">
                <a:solidFill>
                  <a:schemeClr val="tx1"/>
                </a:solidFill>
                <a:latin typeface="GE Inspira" pitchFamily="34" charset="0"/>
              </a:defRPr>
            </a:lvl3pPr>
            <a:lvl4pPr marL="1600200" indent="-228600">
              <a:defRPr sz="2800">
                <a:solidFill>
                  <a:schemeClr val="tx1"/>
                </a:solidFill>
                <a:latin typeface="GE Inspira" pitchFamily="34" charset="0"/>
              </a:defRPr>
            </a:lvl4pPr>
            <a:lvl5pPr marL="2057400" indent="-228600">
              <a:defRPr sz="2800">
                <a:solidFill>
                  <a:schemeClr val="tx1"/>
                </a:solidFill>
                <a:latin typeface="GE Inspir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E Inspir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E Inspir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E Inspir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GE Inspira" pitchFamily="34" charset="0"/>
              </a:defRPr>
            </a:lvl9pPr>
          </a:lstStyle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fld id="{C98E668B-1A28-451A-94B8-44A205FEDBE0}" type="slidenum">
              <a:rPr lang="en-US" altLang="ja-JP" sz="900" smtClean="0">
                <a:latin typeface="Arial" charset="0"/>
              </a:rPr>
              <a:pPr eaLnBrk="0" fontAlgn="auto" hangingPunct="0">
                <a:spcBef>
                  <a:spcPts val="0"/>
                </a:spcBef>
                <a:spcAft>
                  <a:spcPts val="0"/>
                </a:spcAft>
                <a:defRPr/>
              </a:pPr>
              <a:t>‹#›</a:t>
            </a:fld>
            <a:endParaRPr lang="en-US" altLang="ja-JP" sz="900" smtClean="0">
              <a:latin typeface="Arial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3" y="330200"/>
            <a:ext cx="7107237" cy="685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martArt Placeholder 2"/>
          <p:cNvSpPr>
            <a:spLocks noGrp="1"/>
          </p:cNvSpPr>
          <p:nvPr>
            <p:ph type="dgm" idx="1"/>
          </p:nvPr>
        </p:nvSpPr>
        <p:spPr>
          <a:xfrm>
            <a:off x="525463" y="1449388"/>
            <a:ext cx="7772400" cy="4119562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Horz">
          <a:fgClr>
            <a:schemeClr val="bg2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74675" y="304800"/>
            <a:ext cx="8001000" cy="1216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566738" y="1752600"/>
            <a:ext cx="8001000" cy="426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71012" name="AutoShape 4"/>
          <p:cNvSpPr>
            <a:spLocks noChangeArrowheads="1"/>
          </p:cNvSpPr>
          <p:nvPr/>
        </p:nvSpPr>
        <p:spPr bwMode="auto">
          <a:xfrm>
            <a:off x="609600" y="1566863"/>
            <a:ext cx="7958138" cy="109537"/>
          </a:xfrm>
          <a:custGeom>
            <a:avLst/>
            <a:gdLst>
              <a:gd name="G0" fmla="+- 585 0 0"/>
            </a:gdLst>
            <a:ahLst/>
            <a:cxnLst>
              <a:cxn ang="0">
                <a:pos x="0" y="0"/>
              </a:cxn>
              <a:cxn ang="0">
                <a:pos x="585" y="0"/>
              </a:cxn>
              <a:cxn ang="0">
                <a:pos x="585" y="1000"/>
              </a:cxn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 stroke="0">
                <a:moveTo>
                  <a:pt x="0" y="0"/>
                </a:moveTo>
                <a:lnTo>
                  <a:pt x="585" y="0"/>
                </a:lnTo>
                <a:lnTo>
                  <a:pt x="585" y="1000"/>
                </a:lnTo>
                <a:lnTo>
                  <a:pt x="0" y="1000"/>
                </a:lnTo>
                <a:close/>
              </a:path>
              <a:path w="1000" h="1000">
                <a:moveTo>
                  <a:pt x="0" y="0"/>
                </a:moveTo>
                <a:lnTo>
                  <a:pt x="1000" y="0"/>
                </a:lnTo>
              </a:path>
            </a:pathLst>
          </a:cu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 sz="2400">
              <a:latin typeface="Times New Roman" pitchFamily="18" charset="0"/>
            </a:endParaRPr>
          </a:p>
        </p:txBody>
      </p:sp>
      <p:sp>
        <p:nvSpPr>
          <p:cNvPr id="171013" name="Line 5"/>
          <p:cNvSpPr>
            <a:spLocks noChangeShapeType="1"/>
          </p:cNvSpPr>
          <p:nvPr/>
        </p:nvSpPr>
        <p:spPr bwMode="auto">
          <a:xfrm flipV="1">
            <a:off x="609600" y="6172200"/>
            <a:ext cx="7924800" cy="0"/>
          </a:xfrm>
          <a:prstGeom prst="line">
            <a:avLst/>
          </a:prstGeom>
          <a:noFill/>
          <a:ln w="3175">
            <a:solidFill>
              <a:schemeClr val="accent2"/>
            </a:solidFill>
            <a:round/>
            <a:headEnd/>
            <a:tailEnd/>
          </a:ln>
          <a:effectLst/>
        </p:spPr>
        <p:txBody>
          <a:bodyPr/>
          <a:lstStyle/>
          <a:p>
            <a:pPr eaLnBrk="0" fontAlgn="auto" hangingPunct="0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+mn-lt"/>
            </a:endParaRPr>
          </a:p>
        </p:txBody>
      </p:sp>
      <p:sp>
        <p:nvSpPr>
          <p:cNvPr id="171014" name="Rectangle 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1015" name="Rectangle 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71016" name="Rectangle 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19812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fld id="{5E475BED-205F-4178-9649-6758E725F6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Verdana" pitchFamily="34" charset="0"/>
        </a:defRPr>
      </a:lvl9pPr>
    </p:titleStyle>
    <p:bodyStyle>
      <a:lvl1pPr marL="469900" indent="-469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908050" indent="-4365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600">
          <a:solidFill>
            <a:schemeClr val="tx1"/>
          </a:solidFill>
          <a:latin typeface="+mn-lt"/>
        </a:defRPr>
      </a:lvl2pPr>
      <a:lvl3pPr marL="1304925" indent="-395288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o"/>
        <a:defRPr sz="2300">
          <a:solidFill>
            <a:schemeClr val="tx1"/>
          </a:solidFill>
          <a:latin typeface="+mn-lt"/>
        </a:defRPr>
      </a:lvl3pPr>
      <a:lvl4pPr marL="1693863" indent="-3873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n"/>
        <a:defRPr sz="2000">
          <a:solidFill>
            <a:schemeClr val="tx1"/>
          </a:solidFill>
          <a:latin typeface="+mn-lt"/>
        </a:defRPr>
      </a:lvl4pPr>
      <a:lvl5pPr marL="2093913" indent="-398463" algn="l" rtl="0" eaLnBrk="0" fontAlgn="base" hangingPunct="0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5511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30083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4655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922713" indent="-398463" algn="l" rtl="0" fontAlgn="base">
        <a:spcBef>
          <a:spcPct val="2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1.jpeg"/><Relationship Id="rId4" Type="http://schemas.openxmlformats.org/officeDocument/2006/relationships/image" Target="../media/image35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ctrTitle"/>
          </p:nvPr>
        </p:nvSpPr>
        <p:spPr>
          <a:xfrm>
            <a:off x="533400" y="838200"/>
            <a:ext cx="8305800" cy="1295400"/>
          </a:xfrm>
        </p:spPr>
        <p:txBody>
          <a:bodyPr/>
          <a:lstStyle/>
          <a:p>
            <a:r>
              <a:rPr lang="en-US" sz="3200" dirty="0" smtClean="0">
                <a:latin typeface="Bookman Old Style" pitchFamily="18" charset="0"/>
              </a:rPr>
              <a:t>RESOLVE OF THE MINORS IN THE INHERITED BLOOD DISORDERS </a:t>
            </a:r>
            <a:endParaRPr lang="en-US" sz="3200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4099" name="Subtitle 2"/>
          <p:cNvSpPr>
            <a:spLocks noGrp="1"/>
          </p:cNvSpPr>
          <p:nvPr>
            <p:ph type="subTitle" idx="1"/>
          </p:nvPr>
        </p:nvSpPr>
        <p:spPr>
          <a:xfrm>
            <a:off x="76200" y="3810000"/>
            <a:ext cx="5410200" cy="2819400"/>
          </a:xfrm>
        </p:spPr>
        <p:txBody>
          <a:bodyPr/>
          <a:lstStyle/>
          <a:p>
            <a:r>
              <a:rPr lang="en-US" sz="1600" b="1" dirty="0" err="1" smtClean="0">
                <a:latin typeface="Bookman Old Style" pitchFamily="18" charset="0"/>
              </a:rPr>
              <a:t>Dr.Ayesha</a:t>
            </a:r>
            <a:r>
              <a:rPr lang="en-US" sz="1600" b="1" dirty="0" smtClean="0">
                <a:latin typeface="Bookman Old Style" pitchFamily="18" charset="0"/>
              </a:rPr>
              <a:t> </a:t>
            </a:r>
            <a:r>
              <a:rPr lang="en-US" sz="1600" b="1" dirty="0" err="1" smtClean="0">
                <a:latin typeface="Bookman Old Style" pitchFamily="18" charset="0"/>
              </a:rPr>
              <a:t>Junaid</a:t>
            </a:r>
            <a:endParaRPr lang="en-US" sz="1600" b="1" dirty="0" smtClean="0">
              <a:latin typeface="Bookman Old Style" pitchFamily="18" charset="0"/>
            </a:endParaRPr>
          </a:p>
          <a:p>
            <a:r>
              <a:rPr lang="en-US" sz="1400" dirty="0" smtClean="0">
                <a:latin typeface="Bookman Old Style" pitchFamily="18" charset="0"/>
              </a:rPr>
              <a:t>MBBS,MCPS,FCPS.</a:t>
            </a:r>
          </a:p>
          <a:p>
            <a:r>
              <a:rPr lang="en-US" sz="1400" dirty="0" smtClean="0">
                <a:latin typeface="Bookman Old Style" pitchFamily="18" charset="0"/>
              </a:rPr>
              <a:t>Professor of Pathology</a:t>
            </a:r>
          </a:p>
          <a:p>
            <a:r>
              <a:rPr lang="en-US" sz="1400" dirty="0" smtClean="0">
                <a:latin typeface="Bookman Old Style" pitchFamily="18" charset="0"/>
              </a:rPr>
              <a:t>National </a:t>
            </a:r>
            <a:r>
              <a:rPr lang="en-US" sz="1400" dirty="0" err="1" smtClean="0">
                <a:latin typeface="Bookman Old Style" pitchFamily="18" charset="0"/>
              </a:rPr>
              <a:t>Hemovigilance</a:t>
            </a:r>
            <a:r>
              <a:rPr lang="en-US" sz="1400" dirty="0" smtClean="0">
                <a:latin typeface="Bookman Old Style" pitchFamily="18" charset="0"/>
              </a:rPr>
              <a:t> Coordinator </a:t>
            </a:r>
          </a:p>
          <a:p>
            <a:r>
              <a:rPr lang="en-US" sz="1400" dirty="0" smtClean="0">
                <a:latin typeface="Bookman Old Style" pitchFamily="18" charset="0"/>
              </a:rPr>
              <a:t>Supervisor &amp; Program Director </a:t>
            </a:r>
            <a:r>
              <a:rPr lang="en-US" sz="1400" dirty="0" err="1" smtClean="0">
                <a:latin typeface="Bookman Old Style" pitchFamily="18" charset="0"/>
              </a:rPr>
              <a:t>Haematology</a:t>
            </a:r>
            <a:r>
              <a:rPr lang="en-US" sz="1400" dirty="0" smtClean="0">
                <a:latin typeface="Bookman Old Style" pitchFamily="18" charset="0"/>
              </a:rPr>
              <a:t> CPSP</a:t>
            </a:r>
          </a:p>
          <a:p>
            <a:r>
              <a:rPr lang="en-US" sz="1400" dirty="0" err="1" smtClean="0">
                <a:latin typeface="Bookman Old Style" pitchFamily="18" charset="0"/>
              </a:rPr>
              <a:t>Incharge</a:t>
            </a:r>
            <a:r>
              <a:rPr lang="en-US" sz="1400" dirty="0" smtClean="0">
                <a:latin typeface="Bookman Old Style" pitchFamily="18" charset="0"/>
              </a:rPr>
              <a:t> Blood transfusion services</a:t>
            </a:r>
          </a:p>
          <a:p>
            <a:r>
              <a:rPr lang="en-US" sz="1400" dirty="0" err="1" smtClean="0">
                <a:latin typeface="Bookman Old Style" pitchFamily="18" charset="0"/>
              </a:rPr>
              <a:t>Shifa</a:t>
            </a:r>
            <a:r>
              <a:rPr lang="en-US" sz="1400" dirty="0" smtClean="0">
                <a:latin typeface="Bookman Old Style" pitchFamily="18" charset="0"/>
              </a:rPr>
              <a:t> International hospital-Islamabad</a:t>
            </a:r>
          </a:p>
        </p:txBody>
      </p:sp>
      <p:pic>
        <p:nvPicPr>
          <p:cNvPr id="2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39100" y="381000"/>
            <a:ext cx="952500" cy="952500"/>
          </a:xfrm>
          <a:prstGeom prst="rect">
            <a:avLst/>
          </a:prstGeom>
          <a:noFill/>
        </p:spPr>
      </p:pic>
      <p:pic>
        <p:nvPicPr>
          <p:cNvPr id="7" name="Picture 3" descr="C:\Documents and Settings\lab\Desktop\472582234.jpg"/>
          <p:cNvPicPr>
            <a:picLocks noChangeAspect="1" noChangeArrowheads="1"/>
          </p:cNvPicPr>
          <p:nvPr/>
        </p:nvPicPr>
        <p:blipFill>
          <a:blip r:embed="rId3"/>
          <a:srcRect l="3535" t="5224" r="41919" b="5224"/>
          <a:stretch>
            <a:fillRect/>
          </a:stretch>
        </p:blipFill>
        <p:spPr bwMode="auto">
          <a:xfrm>
            <a:off x="6096000" y="2493264"/>
            <a:ext cx="2743200" cy="36027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My Talk Today: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The reason</a:t>
            </a:r>
          </a:p>
          <a:p>
            <a:r>
              <a:rPr lang="en-US" sz="2400" dirty="0" smtClean="0">
                <a:latin typeface="Bookman Old Style" pitchFamily="18" charset="0"/>
              </a:rPr>
              <a:t>The disease &amp; care givers</a:t>
            </a:r>
          </a:p>
          <a:p>
            <a:r>
              <a:rPr lang="en-US" sz="2400" dirty="0" smtClean="0">
                <a:latin typeface="Bookman Old Style" pitchFamily="18" charset="0"/>
              </a:rPr>
              <a:t>Present situation</a:t>
            </a:r>
          </a:p>
          <a:p>
            <a:r>
              <a:rPr lang="en-US" sz="2400" dirty="0" smtClean="0">
                <a:latin typeface="Bookman Old Style" pitchFamily="18" charset="0"/>
              </a:rPr>
              <a:t>Two good organizations</a:t>
            </a:r>
          </a:p>
          <a:p>
            <a:r>
              <a:rPr lang="en-US" sz="2400" dirty="0" smtClean="0">
                <a:latin typeface="Bookman Old Style" pitchFamily="18" charset="0"/>
              </a:rPr>
              <a:t>Future challenges &amp; goals</a:t>
            </a:r>
          </a:p>
          <a:p>
            <a:r>
              <a:rPr lang="en-US" sz="2400" dirty="0" smtClean="0">
                <a:latin typeface="Bookman Old Style" pitchFamily="18" charset="0"/>
              </a:rPr>
              <a:t>Your suggestions &amp; advice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3600" y="152400"/>
            <a:ext cx="3124200" cy="26061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2819400"/>
            <a:ext cx="3429000" cy="397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Thalassemia </a:t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&amp; Hemophilia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5181600" cy="2590800"/>
          </a:xfrm>
        </p:spPr>
        <p:txBody>
          <a:bodyPr>
            <a:normAutofit fontScale="25000" lnSpcReduction="20000"/>
          </a:bodyPr>
          <a:lstStyle/>
          <a:p>
            <a:endParaRPr lang="en-US" dirty="0" smtClean="0">
              <a:latin typeface="Bookman Old Style" pitchFamily="18" charset="0"/>
            </a:endParaRPr>
          </a:p>
          <a:p>
            <a:endParaRPr lang="en-US" dirty="0" smtClean="0">
              <a:latin typeface="Bookman Old Style" pitchFamily="18" charset="0"/>
            </a:endParaRPr>
          </a:p>
          <a:p>
            <a:endParaRPr lang="en-US" dirty="0" smtClean="0">
              <a:latin typeface="Bookman Old Style" pitchFamily="18" charset="0"/>
            </a:endParaRPr>
          </a:p>
          <a:p>
            <a:r>
              <a:rPr lang="en-US" sz="9600" dirty="0" smtClean="0">
                <a:latin typeface="Bookman Old Style" pitchFamily="18" charset="0"/>
              </a:rPr>
              <a:t>Genetically transmitted, </a:t>
            </a:r>
            <a:r>
              <a:rPr lang="en-US" sz="9600" dirty="0" smtClean="0">
                <a:solidFill>
                  <a:srgbClr val="C00000"/>
                </a:solidFill>
                <a:latin typeface="Bookman Old Style" pitchFamily="18" charset="0"/>
              </a:rPr>
              <a:t>life time</a:t>
            </a:r>
            <a:r>
              <a:rPr lang="en-US" sz="9600" dirty="0" smtClean="0">
                <a:latin typeface="Bookman Old Style" pitchFamily="18" charset="0"/>
              </a:rPr>
              <a:t> crippling  disorders</a:t>
            </a:r>
          </a:p>
          <a:p>
            <a:endParaRPr lang="en-US" sz="9600" dirty="0" smtClean="0">
              <a:latin typeface="Bookman Old Style" pitchFamily="18" charset="0"/>
            </a:endParaRPr>
          </a:p>
          <a:p>
            <a:r>
              <a:rPr lang="en-US" sz="9600" dirty="0" smtClean="0">
                <a:latin typeface="Bookman Old Style" pitchFamily="18" charset="0"/>
              </a:rPr>
              <a:t>Require </a:t>
            </a:r>
            <a:r>
              <a:rPr lang="en-US" sz="9600" dirty="0" smtClean="0">
                <a:solidFill>
                  <a:srgbClr val="C00000"/>
                </a:solidFill>
                <a:latin typeface="Bookman Old Style" pitchFamily="18" charset="0"/>
              </a:rPr>
              <a:t>frequent repeated transfusions</a:t>
            </a:r>
            <a:r>
              <a:rPr lang="en-US" sz="9600" dirty="0" smtClean="0">
                <a:latin typeface="Bookman Old Style" pitchFamily="18" charset="0"/>
              </a:rPr>
              <a:t> &amp; exhibit risks of repeated transfusions</a:t>
            </a:r>
          </a:p>
          <a:p>
            <a:endParaRPr lang="en-US" sz="9600" dirty="0" smtClean="0">
              <a:latin typeface="Bookman Old Style" pitchFamily="18" charset="0"/>
            </a:endParaRPr>
          </a:p>
          <a:p>
            <a:r>
              <a:rPr lang="en-US" sz="9600" dirty="0" smtClean="0">
                <a:solidFill>
                  <a:srgbClr val="C00000"/>
                </a:solidFill>
                <a:latin typeface="Bookman Old Style" pitchFamily="18" charset="0"/>
              </a:rPr>
              <a:t>Disabilities</a:t>
            </a:r>
            <a:r>
              <a:rPr lang="en-US" sz="9600" dirty="0" smtClean="0">
                <a:latin typeface="Bookman Old Style" pitchFamily="18" charset="0"/>
              </a:rPr>
              <a:t> due to complications of disease &amp; lead to </a:t>
            </a:r>
            <a:r>
              <a:rPr lang="en-US" sz="9600" b="1" dirty="0" smtClean="0">
                <a:solidFill>
                  <a:srgbClr val="C00000"/>
                </a:solidFill>
                <a:latin typeface="Bookman Old Style" pitchFamily="18" charset="0"/>
              </a:rPr>
              <a:t>premature deaths</a:t>
            </a:r>
          </a:p>
          <a:p>
            <a:pPr>
              <a:buNone/>
            </a:pPr>
            <a:endParaRPr lang="en-US" sz="8600" dirty="0" smtClean="0">
              <a:latin typeface="Bookman Old Style" pitchFamily="18" charset="0"/>
            </a:endParaRPr>
          </a:p>
          <a:p>
            <a:endParaRPr lang="en-US" sz="86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sz="8600" dirty="0" smtClean="0">
                <a:latin typeface="Bookman Old Style" pitchFamily="18" charset="0"/>
              </a:rPr>
              <a:t>                                                            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  <p:pic>
        <p:nvPicPr>
          <p:cNvPr id="7" name="Picture 2" descr="C:\Documents and Settings\lab\Desktop\UK 2016\UK picture folder\DNA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86400" y="1600200"/>
            <a:ext cx="3276600" cy="2273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 descr="C:\Documents and Settings\LAB\Desktop\Thalassemia &amp; haemophilia centre visit\images\IMG_9797.jpg"/>
          <p:cNvPicPr>
            <a:picLocks noChangeAspect="1" noChangeArrowheads="1"/>
          </p:cNvPicPr>
          <p:nvPr/>
        </p:nvPicPr>
        <p:blipFill>
          <a:blip r:embed="rId4" cstate="print"/>
          <a:srcRect l="12389" r="16814" b="1770"/>
          <a:stretch>
            <a:fillRect/>
          </a:stretch>
        </p:blipFill>
        <p:spPr bwMode="auto">
          <a:xfrm>
            <a:off x="4648200" y="3962400"/>
            <a:ext cx="4267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001000" cy="1216025"/>
          </a:xfrm>
        </p:spPr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Thalassemia</a:t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 &amp; Hemophilia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9067800" cy="4876800"/>
          </a:xfrm>
        </p:spPr>
        <p:txBody>
          <a:bodyPr/>
          <a:lstStyle/>
          <a:p>
            <a:pPr>
              <a:buNone/>
            </a:pPr>
            <a:r>
              <a:rPr lang="en-US" sz="2400" b="1" dirty="0" err="1" smtClean="0">
                <a:solidFill>
                  <a:srgbClr val="C00000"/>
                </a:solidFill>
                <a:latin typeface="Bookman Old Style" pitchFamily="18" charset="0"/>
              </a:rPr>
              <a:t>Thalassemias</a:t>
            </a: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 :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Among the 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commonest </a:t>
            </a:r>
            <a:r>
              <a:rPr lang="en-US" sz="2400" dirty="0" err="1" smtClean="0">
                <a:solidFill>
                  <a:srgbClr val="C00000"/>
                </a:solidFill>
                <a:latin typeface="Bookman Old Style" pitchFamily="18" charset="0"/>
              </a:rPr>
              <a:t>autosomal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 recessive disorders worldwide</a:t>
            </a: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The 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most common hereditary </a:t>
            </a:r>
            <a:r>
              <a:rPr lang="en-US" sz="2400" dirty="0" smtClean="0">
                <a:latin typeface="Bookman Old Style" pitchFamily="18" charset="0"/>
              </a:rPr>
              <a:t>disorder in Pakistan</a:t>
            </a:r>
          </a:p>
          <a:p>
            <a:r>
              <a:rPr lang="en-US" sz="2400" dirty="0" smtClean="0">
                <a:latin typeface="Bookman Old Style" pitchFamily="18" charset="0"/>
              </a:rPr>
              <a:t>Over </a:t>
            </a:r>
            <a:r>
              <a:rPr lang="en-US" sz="2400" b="1" dirty="0" smtClean="0">
                <a:latin typeface="Bookman Old Style" pitchFamily="18" charset="0"/>
              </a:rPr>
              <a:t>5000</a:t>
            </a: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err="1" smtClean="0">
                <a:latin typeface="Bookman Old Style" pitchFamily="18" charset="0"/>
              </a:rPr>
              <a:t>homozygotes</a:t>
            </a:r>
            <a:r>
              <a:rPr lang="en-US" sz="2400" dirty="0" smtClean="0">
                <a:latin typeface="Bookman Old Style" pitchFamily="18" charset="0"/>
              </a:rPr>
              <a:t> born each year</a:t>
            </a:r>
          </a:p>
          <a:p>
            <a:r>
              <a:rPr lang="en-US" sz="2400" dirty="0" smtClean="0">
                <a:latin typeface="Bookman Old Style" pitchFamily="18" charset="0"/>
              </a:rPr>
              <a:t>Estimated carrier status is around </a:t>
            </a: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7%</a:t>
            </a:r>
          </a:p>
          <a:p>
            <a:pPr>
              <a:buNone/>
            </a:pPr>
            <a:r>
              <a:rPr lang="en-US" sz="2800" dirty="0" smtClean="0">
                <a:latin typeface="Bookman Old Style" pitchFamily="18" charset="0"/>
              </a:rPr>
              <a:t>    </a:t>
            </a:r>
            <a:r>
              <a:rPr lang="en-US" sz="1200" dirty="0" smtClean="0">
                <a:latin typeface="Bookman Old Style" pitchFamily="18" charset="0"/>
              </a:rPr>
              <a:t>Molecular epidemiology of β-</a:t>
            </a:r>
            <a:r>
              <a:rPr lang="en-US" sz="1200" dirty="0" err="1" smtClean="0">
                <a:latin typeface="Bookman Old Style" pitchFamily="18" charset="0"/>
              </a:rPr>
              <a:t>thalassemia</a:t>
            </a:r>
            <a:r>
              <a:rPr lang="en-US" sz="1200" dirty="0" smtClean="0">
                <a:latin typeface="Bookman Old Style" pitchFamily="18" charset="0"/>
              </a:rPr>
              <a:t> in Pakistan: Far reaching implications-Indian J Hum Genet. 2012 May Aug; 18(2): 193–197.</a:t>
            </a:r>
          </a:p>
          <a:p>
            <a:pPr>
              <a:buNone/>
            </a:pPr>
            <a:r>
              <a:rPr lang="en-US" sz="1200" dirty="0" smtClean="0">
                <a:latin typeface="Bookman Old Style" pitchFamily="18" charset="0"/>
              </a:rPr>
              <a:t>         Research </a:t>
            </a:r>
            <a:r>
              <a:rPr lang="en-US" sz="1200" dirty="0" err="1" smtClean="0">
                <a:latin typeface="Bookman Old Style" pitchFamily="18" charset="0"/>
              </a:rPr>
              <a:t>gate:https</a:t>
            </a:r>
            <a:r>
              <a:rPr lang="en-US" sz="1200" dirty="0" smtClean="0">
                <a:latin typeface="Bookman Old Style" pitchFamily="18" charset="0"/>
              </a:rPr>
              <a:t>://</a:t>
            </a:r>
            <a:r>
              <a:rPr lang="en-US" sz="1200" dirty="0" err="1" smtClean="0">
                <a:latin typeface="Bookman Old Style" pitchFamily="18" charset="0"/>
              </a:rPr>
              <a:t>www.researchgate.net</a:t>
            </a:r>
            <a:r>
              <a:rPr lang="en-US" sz="1200" dirty="0" smtClean="0">
                <a:latin typeface="Bookman Old Style" pitchFamily="18" charset="0"/>
              </a:rPr>
              <a:t>/publication/267779210</a:t>
            </a:r>
            <a:r>
              <a:rPr lang="en-US" sz="1200" dirty="0" smtClean="0"/>
              <a:t>)</a:t>
            </a:r>
            <a:endParaRPr lang="en-US" sz="1200" dirty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  <p:pic>
        <p:nvPicPr>
          <p:cNvPr id="5" name="Picture 2" descr="C:\Documents and Settings\lab\Desktop\pictures Uk folder\safe_image.php.jpeg"/>
          <p:cNvPicPr>
            <a:picLocks noChangeAspect="1" noChangeArrowheads="1"/>
          </p:cNvPicPr>
          <p:nvPr/>
        </p:nvPicPr>
        <p:blipFill>
          <a:blip r:embed="rId3">
            <a:lum bright="20000" contrast="30000"/>
          </a:blip>
          <a:srcRect/>
          <a:stretch>
            <a:fillRect/>
          </a:stretch>
        </p:blipFill>
        <p:spPr bwMode="auto">
          <a:xfrm>
            <a:off x="5334000" y="1066800"/>
            <a:ext cx="3810000" cy="202066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</a:t>
            </a:r>
            <a:r>
              <a:rPr lang="en-US" dirty="0" err="1" smtClean="0">
                <a:latin typeface="Bookman Old Style" pitchFamily="18" charset="0"/>
              </a:rPr>
              <a:t>Thalassemia</a:t>
            </a:r>
            <a:r>
              <a:rPr lang="en-US" dirty="0" smtClean="0">
                <a:latin typeface="Bookman Old Style" pitchFamily="18" charset="0"/>
              </a:rPr>
              <a:t/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 &amp; Hemophilia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4343400" cy="4267200"/>
          </a:xfrm>
        </p:spPr>
        <p:txBody>
          <a:bodyPr>
            <a:noAutofit/>
          </a:bodyPr>
          <a:lstStyle/>
          <a:p>
            <a:r>
              <a:rPr lang="en-US" sz="2400" dirty="0" smtClean="0">
                <a:latin typeface="Bookman Old Style" pitchFamily="18" charset="0"/>
              </a:rPr>
              <a:t>Up to 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70% of all blood collection </a:t>
            </a:r>
            <a:r>
              <a:rPr lang="en-US" sz="2400" dirty="0" smtClean="0">
                <a:latin typeface="Bookman Old Style" pitchFamily="18" charset="0"/>
              </a:rPr>
              <a:t>in Pakistan is given to </a:t>
            </a:r>
            <a:r>
              <a:rPr lang="en-US" sz="2400" dirty="0" err="1" smtClean="0">
                <a:latin typeface="Bookman Old Style" pitchFamily="18" charset="0"/>
              </a:rPr>
              <a:t>thalassemic</a:t>
            </a:r>
            <a:r>
              <a:rPr lang="en-US" sz="2400" dirty="0" smtClean="0">
                <a:latin typeface="Bookman Old Style" pitchFamily="18" charset="0"/>
              </a:rPr>
              <a:t> children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.</a:t>
            </a: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About </a:t>
            </a:r>
            <a:r>
              <a:rPr lang="en-US" sz="2400" dirty="0" smtClean="0">
                <a:solidFill>
                  <a:schemeClr val="accent6"/>
                </a:solidFill>
                <a:latin typeface="Bookman Old Style" pitchFamily="18" charset="0"/>
              </a:rPr>
              <a:t>1 in 10 </a:t>
            </a:r>
            <a:r>
              <a:rPr lang="en-US" sz="2400" dirty="0" smtClean="0">
                <a:latin typeface="Bookman Old Style" pitchFamily="18" charset="0"/>
              </a:rPr>
              <a:t>of </a:t>
            </a:r>
            <a:r>
              <a:rPr lang="en-US" sz="2400" dirty="0" smtClean="0">
                <a:solidFill>
                  <a:schemeClr val="accent6"/>
                </a:solidFill>
                <a:latin typeface="Bookman Old Style" pitchFamily="18" charset="0"/>
              </a:rPr>
              <a:t>all childhood deaths </a:t>
            </a:r>
            <a:r>
              <a:rPr lang="en-US" sz="2400" dirty="0" smtClean="0">
                <a:latin typeface="Bookman Old Style" pitchFamily="18" charset="0"/>
              </a:rPr>
              <a:t>in Pakistan are due to </a:t>
            </a:r>
            <a:r>
              <a:rPr lang="en-US" sz="2400" dirty="0" err="1" smtClean="0">
                <a:latin typeface="Bookman Old Style" pitchFamily="18" charset="0"/>
              </a:rPr>
              <a:t>thalassemia</a:t>
            </a:r>
            <a:r>
              <a:rPr lang="en-US" sz="2400" dirty="0" smtClean="0">
                <a:latin typeface="Bookman Old Style" pitchFamily="18" charset="0"/>
              </a:rPr>
              <a:t>.</a:t>
            </a:r>
          </a:p>
          <a:p>
            <a:r>
              <a:rPr lang="en-US" sz="2400" dirty="0" smtClean="0">
                <a:latin typeface="Bookman Old Style" pitchFamily="18" charset="0"/>
              </a:rPr>
              <a:t>Approximately </a:t>
            </a:r>
            <a:r>
              <a:rPr lang="en-US" sz="2400" dirty="0" smtClean="0">
                <a:solidFill>
                  <a:schemeClr val="accent6"/>
                </a:solidFill>
                <a:latin typeface="Bookman Old Style" pitchFamily="18" charset="0"/>
              </a:rPr>
              <a:t>nine million carriers of beta-</a:t>
            </a:r>
            <a:r>
              <a:rPr lang="en-US" sz="2400" dirty="0" err="1" smtClean="0">
                <a:solidFill>
                  <a:schemeClr val="accent6"/>
                </a:solidFill>
                <a:latin typeface="Bookman Old Style" pitchFamily="18" charset="0"/>
              </a:rPr>
              <a:t>thalassemia</a:t>
            </a:r>
            <a:r>
              <a:rPr lang="en-US" sz="2400" dirty="0" smtClean="0">
                <a:latin typeface="Bookman Old Style" pitchFamily="18" charset="0"/>
              </a:rPr>
              <a:t> </a:t>
            </a: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  <p:pic>
        <p:nvPicPr>
          <p:cNvPr id="2050" name="Picture 2" descr="C:\Documents and Settings\lab\Desktop\blooddonation.jpg"/>
          <p:cNvPicPr>
            <a:picLocks noChangeAspect="1" noChangeArrowheads="1"/>
          </p:cNvPicPr>
          <p:nvPr/>
        </p:nvPicPr>
        <p:blipFill>
          <a:blip r:embed="rId3">
            <a:lum bright="-10000" contrast="20000"/>
          </a:blip>
          <a:srcRect/>
          <a:stretch>
            <a:fillRect/>
          </a:stretch>
        </p:blipFill>
        <p:spPr bwMode="auto">
          <a:xfrm>
            <a:off x="4419601" y="1676400"/>
            <a:ext cx="47244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</a:t>
            </a:r>
            <a:r>
              <a:rPr lang="en-US" dirty="0" err="1" smtClean="0">
                <a:latin typeface="Bookman Old Style" pitchFamily="18" charset="0"/>
              </a:rPr>
              <a:t>Thalassemia</a:t>
            </a:r>
            <a:r>
              <a:rPr lang="en-US" dirty="0" smtClean="0">
                <a:latin typeface="Bookman Old Style" pitchFamily="18" charset="0"/>
              </a:rPr>
              <a:t> 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0538" y="1752600"/>
            <a:ext cx="8272462" cy="4267200"/>
          </a:xfrm>
        </p:spPr>
        <p:txBody>
          <a:bodyPr/>
          <a:lstStyle/>
          <a:p>
            <a:endParaRPr lang="en-US" sz="2000" dirty="0" smtClean="0">
              <a:latin typeface="Century Gothic" pitchFamily="34" charset="0"/>
            </a:endParaRPr>
          </a:p>
          <a:p>
            <a:r>
              <a:rPr lang="en-US" sz="2000" dirty="0" smtClean="0">
                <a:latin typeface="Century Gothic" pitchFamily="34" charset="0"/>
              </a:rPr>
              <a:t>Up to </a:t>
            </a:r>
            <a:r>
              <a:rPr lang="en-US" sz="2000" b="1" dirty="0" smtClean="0">
                <a:latin typeface="Century Gothic" pitchFamily="34" charset="0"/>
              </a:rPr>
              <a:t>80 % </a:t>
            </a:r>
            <a:r>
              <a:rPr lang="en-US" sz="2000" dirty="0" smtClean="0">
                <a:latin typeface="Century Gothic" pitchFamily="34" charset="0"/>
              </a:rPr>
              <a:t>of adult </a:t>
            </a:r>
            <a:r>
              <a:rPr lang="en-US" sz="2000" dirty="0" err="1" smtClean="0">
                <a:latin typeface="Century Gothic" pitchFamily="34" charset="0"/>
              </a:rPr>
              <a:t>thalassemia</a:t>
            </a:r>
            <a:r>
              <a:rPr lang="en-US" sz="2000" dirty="0" smtClean="0">
                <a:latin typeface="Century Gothic" pitchFamily="34" charset="0"/>
              </a:rPr>
              <a:t> patients are infected with</a:t>
            </a:r>
          </a:p>
          <a:p>
            <a:pPr>
              <a:buNone/>
            </a:pPr>
            <a:r>
              <a:rPr lang="en-US" sz="2000" b="1" dirty="0" smtClean="0">
                <a:latin typeface="Century Gothic" pitchFamily="34" charset="0"/>
              </a:rPr>
              <a:t>       </a:t>
            </a:r>
            <a:r>
              <a:rPr lang="en-US" sz="2000" b="1" dirty="0" smtClean="0">
                <a:solidFill>
                  <a:srgbClr val="C00000"/>
                </a:solidFill>
                <a:latin typeface="Century Gothic" pitchFamily="34" charset="0"/>
              </a:rPr>
              <a:t>HCV in the world</a:t>
            </a:r>
            <a:r>
              <a:rPr lang="en-US" sz="2000" b="1" dirty="0" smtClean="0">
                <a:latin typeface="Century Gothic" pitchFamily="34" charset="0"/>
              </a:rPr>
              <a:t> </a:t>
            </a:r>
          </a:p>
          <a:p>
            <a:r>
              <a:rPr lang="en-US" sz="2000" dirty="0" smtClean="0">
                <a:latin typeface="Bookman Old Style" pitchFamily="18" charset="0"/>
              </a:rPr>
              <a:t>Although the incidence of </a:t>
            </a: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HCV infection </a:t>
            </a:r>
            <a:r>
              <a:rPr lang="en-US" sz="2000" dirty="0" smtClean="0">
                <a:latin typeface="Bookman Old Style" pitchFamily="18" charset="0"/>
              </a:rPr>
              <a:t>has decreased in developed countries, it remains high in developing countries. </a:t>
            </a:r>
          </a:p>
          <a:p>
            <a:r>
              <a:rPr lang="en-US" sz="2000" dirty="0" smtClean="0">
                <a:latin typeface="Bookman Old Style" pitchFamily="18" charset="0"/>
              </a:rPr>
              <a:t>Up to alarming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41%</a:t>
            </a:r>
            <a:r>
              <a:rPr lang="en-US" sz="2000" dirty="0" smtClean="0">
                <a:latin typeface="Bookman Old Style" pitchFamily="18" charset="0"/>
              </a:rPr>
              <a:t> in a recent study on 200 patients</a:t>
            </a:r>
          </a:p>
          <a:p>
            <a:r>
              <a:rPr lang="en-US" sz="2000" dirty="0" smtClean="0">
                <a:latin typeface="Bookman Old Style" pitchFamily="18" charset="0"/>
              </a:rPr>
              <a:t>Management of HCV infection in </a:t>
            </a:r>
            <a:r>
              <a:rPr lang="en-US" sz="2000" dirty="0" err="1" smtClean="0">
                <a:latin typeface="Bookman Old Style" pitchFamily="18" charset="0"/>
              </a:rPr>
              <a:t>thalassemia</a:t>
            </a:r>
            <a:r>
              <a:rPr lang="en-US" sz="2000" dirty="0" smtClean="0">
                <a:latin typeface="Bookman Old Style" pitchFamily="18" charset="0"/>
              </a:rPr>
              <a:t> is complicated by </a:t>
            </a: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severe anemia </a:t>
            </a:r>
            <a:r>
              <a:rPr lang="en-US" sz="2000" dirty="0" smtClean="0">
                <a:latin typeface="Bookman Old Style" pitchFamily="18" charset="0"/>
              </a:rPr>
              <a:t>limiting the use of </a:t>
            </a:r>
            <a:r>
              <a:rPr lang="en-US" sz="2000" dirty="0" err="1" smtClean="0">
                <a:solidFill>
                  <a:srgbClr val="C00000"/>
                </a:solidFill>
                <a:latin typeface="Bookman Old Style" pitchFamily="18" charset="0"/>
              </a:rPr>
              <a:t>ribavirin</a:t>
            </a:r>
            <a:r>
              <a:rPr lang="en-US" sz="2000" dirty="0" smtClean="0">
                <a:latin typeface="Bookman Old Style" pitchFamily="18" charset="0"/>
              </a:rPr>
              <a:t> and </a:t>
            </a: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co-existing iron overload</a:t>
            </a:r>
          </a:p>
          <a:p>
            <a:pPr>
              <a:buNone/>
            </a:pPr>
            <a:r>
              <a:rPr lang="en-US" sz="1400" dirty="0" smtClean="0">
                <a:latin typeface="Century Gothic" pitchFamily="34" charset="0"/>
              </a:rPr>
              <a:t>    </a:t>
            </a:r>
          </a:p>
          <a:p>
            <a:pPr>
              <a:buNone/>
            </a:pPr>
            <a:r>
              <a:rPr lang="en-US" sz="1200" dirty="0" smtClean="0">
                <a:latin typeface="Century Gothic" pitchFamily="34" charset="0"/>
              </a:rPr>
              <a:t>   </a:t>
            </a:r>
            <a:r>
              <a:rPr lang="en-US" sz="1200" dirty="0" err="1" smtClean="0">
                <a:latin typeface="Century Gothic" pitchFamily="34" charset="0"/>
              </a:rPr>
              <a:t>Angelucci</a:t>
            </a:r>
            <a:r>
              <a:rPr lang="en-US" sz="1200" dirty="0" smtClean="0">
                <a:latin typeface="Century Gothic" pitchFamily="34" charset="0"/>
              </a:rPr>
              <a:t> E. Antibodies to hepatitis C virus in </a:t>
            </a:r>
            <a:r>
              <a:rPr lang="en-US" sz="1200" dirty="0" err="1" smtClean="0">
                <a:latin typeface="Century Gothic" pitchFamily="34" charset="0"/>
              </a:rPr>
              <a:t>thalassemia</a:t>
            </a:r>
            <a:r>
              <a:rPr lang="en-US" sz="1200" dirty="0" smtClean="0">
                <a:latin typeface="Century Gothic" pitchFamily="34" charset="0"/>
              </a:rPr>
              <a:t>. Haematologica.1994;79(4):353–5.</a:t>
            </a:r>
          </a:p>
          <a:p>
            <a:pPr>
              <a:buNone/>
            </a:pPr>
            <a:r>
              <a:rPr lang="en-US" sz="1200" dirty="0" smtClean="0">
                <a:latin typeface="Bookman Old Style" pitchFamily="18" charset="0"/>
              </a:rPr>
              <a:t>   Prevalence of HCV in β </a:t>
            </a:r>
            <a:r>
              <a:rPr lang="en-US" sz="1200" dirty="0" err="1" smtClean="0">
                <a:latin typeface="Bookman Old Style" pitchFamily="18" charset="0"/>
              </a:rPr>
              <a:t>thalassemia</a:t>
            </a:r>
            <a:r>
              <a:rPr lang="en-US" sz="1200" dirty="0" smtClean="0">
                <a:latin typeface="Bookman Old Style" pitchFamily="18" charset="0"/>
              </a:rPr>
              <a:t> major patients visiting tertiary care hospitals in</a:t>
            </a:r>
          </a:p>
          <a:p>
            <a:pPr>
              <a:buNone/>
            </a:pPr>
            <a:r>
              <a:rPr lang="en-US" sz="1200" dirty="0" smtClean="0">
                <a:latin typeface="Bookman Old Style" pitchFamily="18" charset="0"/>
              </a:rPr>
              <a:t>   Lahore Pakistan Advancement in life sciences Vol1, Issue 4 8/5/2014</a:t>
            </a:r>
          </a:p>
          <a:p>
            <a:pPr>
              <a:buNone/>
            </a:pPr>
            <a:endParaRPr lang="en-US" sz="1400" dirty="0">
              <a:latin typeface="Century Gothic" pitchFamily="34" charset="0"/>
            </a:endParaRP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001000" cy="1143000"/>
          </a:xfrm>
        </p:spPr>
        <p:txBody>
          <a:bodyPr/>
          <a:lstStyle/>
          <a:p>
            <a:r>
              <a:rPr lang="en-US" sz="3200" dirty="0" smtClean="0">
                <a:latin typeface="Bookman Old Style" pitchFamily="18" charset="0"/>
              </a:rPr>
              <a:t>Blood disorders: </a:t>
            </a:r>
            <a:r>
              <a:rPr lang="en-US" sz="3200" dirty="0" err="1" smtClean="0">
                <a:latin typeface="Bookman Old Style" pitchFamily="18" charset="0"/>
              </a:rPr>
              <a:t>Thalassemia</a:t>
            </a:r>
            <a:r>
              <a:rPr lang="en-US" sz="3200" dirty="0" smtClean="0">
                <a:latin typeface="Bookman Old Style" pitchFamily="18" charset="0"/>
              </a:rPr>
              <a:t> </a:t>
            </a:r>
            <a:br>
              <a:rPr lang="en-US" sz="3200" dirty="0" smtClean="0">
                <a:latin typeface="Bookman Old Style" pitchFamily="18" charset="0"/>
              </a:rPr>
            </a:br>
            <a:r>
              <a:rPr lang="en-US" sz="3200" dirty="0" smtClean="0">
                <a:latin typeface="Bookman Old Style" pitchFamily="18" charset="0"/>
              </a:rPr>
              <a:t>&amp; Hemophilia</a:t>
            </a:r>
            <a:endParaRPr lang="en-US" sz="3200" dirty="0" smtClean="0"/>
          </a:p>
        </p:txBody>
      </p:sp>
      <p:sp>
        <p:nvSpPr>
          <p:cNvPr id="6147" name="Content Placeholder 2"/>
          <p:cNvSpPr>
            <a:spLocks noGrp="1"/>
          </p:cNvSpPr>
          <p:nvPr>
            <p:ph idx="1"/>
          </p:nvPr>
        </p:nvSpPr>
        <p:spPr>
          <a:xfrm>
            <a:off x="228600" y="2057400"/>
            <a:ext cx="8001000" cy="4267200"/>
          </a:xfrm>
        </p:spPr>
        <p:txBody>
          <a:bodyPr/>
          <a:lstStyle/>
          <a:p>
            <a:pPr>
              <a:buFontTx/>
              <a:buNone/>
            </a:pPr>
            <a:r>
              <a:rPr lang="en-US" sz="2800" dirty="0" err="1" smtClean="0">
                <a:solidFill>
                  <a:srgbClr val="C00000"/>
                </a:solidFill>
                <a:latin typeface="Bookman Old Style" pitchFamily="18" charset="0"/>
              </a:rPr>
              <a:t>Thalassemia</a:t>
            </a: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 Management</a:t>
            </a:r>
          </a:p>
          <a:p>
            <a:pPr>
              <a:buFontTx/>
              <a:buNone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PRENATAL DIAGNOSIS</a:t>
            </a:r>
          </a:p>
          <a:p>
            <a:pPr>
              <a:buFontTx/>
              <a:buNone/>
            </a:pPr>
            <a:endParaRPr lang="en-US" dirty="0" smtClean="0">
              <a:solidFill>
                <a:srgbClr val="FF0000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Bookman Old Style" pitchFamily="18" charset="0"/>
              </a:rPr>
              <a:t>  Technical expertise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Bookman Old Style" pitchFamily="18" charset="0"/>
              </a:rPr>
              <a:t>  Social issues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Bookman Old Style" pitchFamily="18" charset="0"/>
              </a:rPr>
              <a:t>  Religious issues</a:t>
            </a:r>
          </a:p>
          <a:p>
            <a:pPr>
              <a:buFont typeface="Wingdings" pitchFamily="2" charset="2"/>
              <a:buChar char="q"/>
            </a:pPr>
            <a:r>
              <a:rPr lang="en-US" dirty="0" smtClean="0">
                <a:latin typeface="Bookman Old Style" pitchFamily="18" charset="0"/>
              </a:rPr>
              <a:t>  Expensive</a:t>
            </a:r>
          </a:p>
        </p:txBody>
      </p:sp>
      <p:pic>
        <p:nvPicPr>
          <p:cNvPr id="614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105400" y="3835110"/>
            <a:ext cx="3962400" cy="29466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9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0" y="1371600"/>
            <a:ext cx="36576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39100" y="1905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latin typeface="Bookman Old Style" pitchFamily="18" charset="0"/>
              </a:rPr>
              <a:t>Blood disorders: Thalassemia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 &amp; Hemophilia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5715000" cy="4267200"/>
          </a:xfrm>
        </p:spPr>
        <p:txBody>
          <a:bodyPr/>
          <a:lstStyle/>
          <a:p>
            <a:pPr>
              <a:buNone/>
            </a:pPr>
            <a:r>
              <a:rPr lang="en-US" sz="2000" b="1" dirty="0" err="1" smtClean="0">
                <a:latin typeface="Bookman Old Style" pitchFamily="18" charset="0"/>
              </a:rPr>
              <a:t>Thalassemia</a:t>
            </a:r>
            <a:r>
              <a:rPr lang="en-US" sz="2000" b="1" dirty="0" smtClean="0">
                <a:latin typeface="Bookman Old Style" pitchFamily="18" charset="0"/>
              </a:rPr>
              <a:t> Management</a:t>
            </a:r>
            <a:r>
              <a:rPr lang="en-US" sz="2000" dirty="0" smtClean="0">
                <a:latin typeface="Bookman Old Style" pitchFamily="18" charset="0"/>
              </a:rPr>
              <a:t>: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Non availability </a:t>
            </a:r>
            <a:r>
              <a:rPr lang="en-US" sz="2000" dirty="0" smtClean="0">
                <a:latin typeface="Bookman Old Style" pitchFamily="18" charset="0"/>
              </a:rPr>
              <a:t>of a </a:t>
            </a: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standard approach </a:t>
            </a:r>
          </a:p>
          <a:p>
            <a:pPr>
              <a:buNone/>
            </a:pPr>
            <a:r>
              <a:rPr lang="en-US" sz="2000" dirty="0" smtClean="0">
                <a:latin typeface="Bookman Old Style" pitchFamily="18" charset="0"/>
              </a:rPr>
              <a:t>      to diagnose and provide care</a:t>
            </a:r>
          </a:p>
          <a:p>
            <a:pPr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Lack of system </a:t>
            </a:r>
            <a:r>
              <a:rPr lang="en-US" sz="2000" dirty="0" smtClean="0">
                <a:latin typeface="Bookman Old Style" pitchFamily="18" charset="0"/>
              </a:rPr>
              <a:t>to monitor the affected</a:t>
            </a:r>
          </a:p>
          <a:p>
            <a:pPr>
              <a:buNone/>
            </a:pPr>
            <a:r>
              <a:rPr lang="en-US" sz="2000" dirty="0" smtClean="0">
                <a:latin typeface="Bookman Old Style" pitchFamily="18" charset="0"/>
              </a:rPr>
              <a:t>      children for </a:t>
            </a:r>
            <a:r>
              <a:rPr lang="en-US" sz="2000" dirty="0" err="1" smtClean="0">
                <a:solidFill>
                  <a:srgbClr val="C00000"/>
                </a:solidFill>
                <a:latin typeface="Bookman Old Style" pitchFamily="18" charset="0"/>
              </a:rPr>
              <a:t>bloodborne</a:t>
            </a: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 pathogens</a:t>
            </a:r>
          </a:p>
          <a:p>
            <a:pPr>
              <a:buNone/>
            </a:pPr>
            <a:endParaRPr lang="en-US" sz="2000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Bookman Old Style" pitchFamily="18" charset="0"/>
              </a:rPr>
              <a:t> </a:t>
            </a: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Weak /absent networking </a:t>
            </a:r>
            <a:r>
              <a:rPr lang="en-US" sz="2000" dirty="0" smtClean="0">
                <a:latin typeface="Bookman Old Style" pitchFamily="18" charset="0"/>
              </a:rPr>
              <a:t>of specialized</a:t>
            </a:r>
          </a:p>
          <a:p>
            <a:pPr>
              <a:buNone/>
            </a:pPr>
            <a:r>
              <a:rPr lang="en-US" sz="2000" dirty="0" smtClean="0">
                <a:latin typeface="Bookman Old Style" pitchFamily="18" charset="0"/>
              </a:rPr>
              <a:t>       health-care centers to promote the</a:t>
            </a:r>
          </a:p>
          <a:p>
            <a:pPr>
              <a:buNone/>
            </a:pPr>
            <a:r>
              <a:rPr lang="en-US" sz="2000" dirty="0" smtClean="0">
                <a:latin typeface="Bookman Old Style" pitchFamily="18" charset="0"/>
              </a:rPr>
              <a:t>       management and prevention of complications</a:t>
            </a:r>
          </a:p>
          <a:p>
            <a:pPr>
              <a:buNone/>
            </a:pPr>
            <a:r>
              <a:rPr lang="en-US" sz="2000" dirty="0" smtClean="0">
                <a:latin typeface="Bookman Old Style" pitchFamily="18" charset="0"/>
              </a:rPr>
              <a:t>      </a:t>
            </a:r>
            <a:endParaRPr lang="en-US" sz="2000" dirty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39100" y="228600"/>
            <a:ext cx="952500" cy="952500"/>
          </a:xfrm>
          <a:prstGeom prst="rect">
            <a:avLst/>
          </a:prstGeom>
          <a:noFill/>
        </p:spPr>
      </p:pic>
      <p:pic>
        <p:nvPicPr>
          <p:cNvPr id="5" name="Picture 2" descr="C:\Documents and Settings\lab\Desktop\UK 2016\1399492910-4183.jpg"/>
          <p:cNvPicPr>
            <a:picLocks noChangeAspect="1" noChangeArrowheads="1"/>
          </p:cNvPicPr>
          <p:nvPr/>
        </p:nvPicPr>
        <p:blipFill>
          <a:blip r:embed="rId3">
            <a:lum bright="-10000" contrast="30000"/>
          </a:blip>
          <a:srcRect b="7143"/>
          <a:stretch>
            <a:fillRect/>
          </a:stretch>
        </p:blipFill>
        <p:spPr bwMode="auto">
          <a:xfrm>
            <a:off x="5896022" y="1676401"/>
            <a:ext cx="3247978" cy="434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</a:t>
            </a:r>
            <a:r>
              <a:rPr lang="en-US" dirty="0" err="1" smtClean="0">
                <a:latin typeface="Bookman Old Style" pitchFamily="18" charset="0"/>
              </a:rPr>
              <a:t>Thalassemia</a:t>
            </a:r>
            <a:r>
              <a:rPr lang="en-US" dirty="0" smtClean="0">
                <a:latin typeface="Bookman Old Style" pitchFamily="18" charset="0"/>
              </a:rPr>
              <a:t/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 &amp; Hemophilia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5486400" cy="4267200"/>
          </a:xfrm>
        </p:spPr>
        <p:txBody>
          <a:bodyPr/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Bookman Old Style" pitchFamily="18" charset="0"/>
              </a:rPr>
              <a:t>Hemophilia:</a:t>
            </a: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Bookman Old Style" pitchFamily="18" charset="0"/>
              </a:rPr>
              <a:t>Rare bleeding disorder with global prevalence of </a:t>
            </a:r>
            <a:r>
              <a:rPr lang="en-US" sz="2000" b="1" dirty="0" smtClean="0">
                <a:solidFill>
                  <a:schemeClr val="accent6"/>
                </a:solidFill>
                <a:latin typeface="Bookman Old Style" pitchFamily="18" charset="0"/>
              </a:rPr>
              <a:t>1:10,000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Bookman Old Style" pitchFamily="18" charset="0"/>
              </a:rPr>
              <a:t>Pakistan has the the </a:t>
            </a:r>
            <a:r>
              <a:rPr lang="en-US" sz="2000" b="1" dirty="0" smtClean="0">
                <a:solidFill>
                  <a:schemeClr val="accent6"/>
                </a:solidFill>
                <a:latin typeface="Bookman Old Style" pitchFamily="18" charset="0"/>
              </a:rPr>
              <a:t>second highest number of global patients with hemophilia A</a:t>
            </a:r>
            <a:r>
              <a:rPr lang="en-US" sz="2000" b="1" dirty="0" smtClean="0">
                <a:solidFill>
                  <a:srgbClr val="FF0000"/>
                </a:solidFill>
                <a:latin typeface="Bookman Old Style" pitchFamily="18" charset="0"/>
              </a:rPr>
              <a:t>.</a:t>
            </a:r>
            <a:r>
              <a:rPr lang="en-US" sz="2000" b="1" dirty="0" smtClean="0">
                <a:latin typeface="Bookman Old Style" pitchFamily="18" charset="0"/>
              </a:rPr>
              <a:t> </a:t>
            </a:r>
          </a:p>
          <a:p>
            <a:pPr>
              <a:buFont typeface="Wingdings" pitchFamily="2" charset="2"/>
              <a:buChar char="q"/>
            </a:pPr>
            <a:endParaRPr lang="en-US" sz="2000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000" dirty="0" smtClean="0">
                <a:latin typeface="Bookman Old Style" pitchFamily="18" charset="0"/>
              </a:rPr>
              <a:t>Patients with severe hemophilia A constitute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nearly 70% </a:t>
            </a:r>
            <a:r>
              <a:rPr lang="en-US" sz="2000" dirty="0" smtClean="0">
                <a:latin typeface="Bookman Old Style" pitchFamily="18" charset="0"/>
              </a:rPr>
              <a:t>of patients with bleeding disorders</a:t>
            </a:r>
          </a:p>
          <a:p>
            <a:endParaRPr lang="en-US" sz="2000" dirty="0" smtClean="0">
              <a:latin typeface="Bookman Old Style" pitchFamily="18" charset="0"/>
            </a:endParaRPr>
          </a:p>
          <a:p>
            <a:endParaRPr lang="en-US" sz="2000" dirty="0" smtClean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228600"/>
            <a:ext cx="952500" cy="952500"/>
          </a:xfrm>
          <a:prstGeom prst="rect">
            <a:avLst/>
          </a:prstGeom>
          <a:noFill/>
        </p:spPr>
      </p:pic>
      <p:pic>
        <p:nvPicPr>
          <p:cNvPr id="7" name="Picture 4" descr="hemophilia"/>
          <p:cNvPicPr>
            <a:picLocks noChangeAspect="1" noChangeArrowheads="1"/>
          </p:cNvPicPr>
          <p:nvPr/>
        </p:nvPicPr>
        <p:blipFill>
          <a:blip r:embed="rId3"/>
          <a:srcRect r="23285"/>
          <a:stretch>
            <a:fillRect/>
          </a:stretch>
        </p:blipFill>
        <p:spPr bwMode="auto">
          <a:xfrm>
            <a:off x="5943600" y="1219201"/>
            <a:ext cx="3124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4"/>
          <a:srcRect t="6061" r="7692"/>
          <a:stretch>
            <a:fillRect/>
          </a:stretch>
        </p:blipFill>
        <p:spPr bwMode="auto">
          <a:xfrm>
            <a:off x="5867400" y="3821905"/>
            <a:ext cx="3200400" cy="28203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001000" cy="1216025"/>
          </a:xfrm>
        </p:spPr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</a:t>
            </a:r>
            <a:r>
              <a:rPr lang="en-US" sz="3600" dirty="0" err="1" smtClean="0">
                <a:latin typeface="Bookman Old Style" pitchFamily="18" charset="0"/>
              </a:rPr>
              <a:t>Thalassemia</a:t>
            </a:r>
            <a:r>
              <a:rPr lang="en-US" sz="3600" dirty="0" smtClean="0">
                <a:latin typeface="Bookman Old Style" pitchFamily="18" charset="0"/>
              </a:rPr>
              <a:t/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 &amp; Hemophilia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981200"/>
            <a:ext cx="4419600" cy="42672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Hemophilia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In Pakistan, there are </a:t>
            </a:r>
            <a:r>
              <a:rPr lang="en-US" sz="2400" dirty="0" smtClean="0">
                <a:solidFill>
                  <a:schemeClr val="accent6"/>
                </a:solidFill>
                <a:latin typeface="Bookman Old Style" pitchFamily="18" charset="0"/>
              </a:rPr>
              <a:t>18,000 patients</a:t>
            </a:r>
          </a:p>
          <a:p>
            <a:pPr>
              <a:buNone/>
            </a:pPr>
            <a:r>
              <a:rPr lang="en-US" sz="2400" dirty="0" smtClean="0">
                <a:solidFill>
                  <a:schemeClr val="accent6"/>
                </a:solidFill>
                <a:latin typeface="Bookman Old Style" pitchFamily="18" charset="0"/>
              </a:rPr>
              <a:t>     </a:t>
            </a:r>
            <a:r>
              <a:rPr lang="en-US" sz="2400" dirty="0" smtClean="0">
                <a:latin typeface="Bookman Old Style" pitchFamily="18" charset="0"/>
              </a:rPr>
              <a:t>with hemophilia by statistical projection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 Registration of patients to various treatment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      facilities of hemophilia   care is </a:t>
            </a:r>
            <a:r>
              <a:rPr lang="en-US" sz="2400" dirty="0" smtClean="0">
                <a:solidFill>
                  <a:schemeClr val="accent6"/>
                </a:solidFill>
                <a:latin typeface="Bookman Old Style" pitchFamily="18" charset="0"/>
              </a:rPr>
              <a:t>less than10%</a:t>
            </a:r>
          </a:p>
          <a:p>
            <a:pPr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t="10204" r="3229"/>
          <a:stretch>
            <a:fillRect/>
          </a:stretch>
        </p:blipFill>
        <p:spPr bwMode="auto">
          <a:xfrm>
            <a:off x="5943600" y="3958280"/>
            <a:ext cx="3200400" cy="28997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15300" y="228600"/>
            <a:ext cx="952500" cy="952500"/>
          </a:xfrm>
          <a:prstGeom prst="rect">
            <a:avLst/>
          </a:prstGeom>
          <a:noFill/>
        </p:spPr>
      </p:pic>
      <p:pic>
        <p:nvPicPr>
          <p:cNvPr id="6" name="Picture 2" descr="C:\Documents and Settings\lab\Desktop\queenvic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71999" y="1066800"/>
            <a:ext cx="1535813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lum bright="10000"/>
          </a:blip>
          <a:srcRect/>
          <a:stretch>
            <a:fillRect/>
          </a:stretch>
        </p:blipFill>
        <p:spPr bwMode="auto">
          <a:xfrm>
            <a:off x="6244098" y="1143000"/>
            <a:ext cx="2899902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52400"/>
            <a:ext cx="8001000" cy="1216025"/>
          </a:xfrm>
        </p:spPr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</a:t>
            </a:r>
            <a:r>
              <a:rPr lang="en-US" sz="3600" dirty="0" err="1" smtClean="0">
                <a:latin typeface="Bookman Old Style" pitchFamily="18" charset="0"/>
              </a:rPr>
              <a:t>Thalassemia</a:t>
            </a:r>
            <a:r>
              <a:rPr lang="en-US" sz="3600" dirty="0" smtClean="0">
                <a:latin typeface="Bookman Old Style" pitchFamily="18" charset="0"/>
              </a:rPr>
              <a:t> </a:t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&amp; Hemophilia</a:t>
            </a:r>
            <a:endParaRPr lang="en-US" sz="3600" dirty="0"/>
          </a:p>
        </p:txBody>
      </p:sp>
      <p:pic>
        <p:nvPicPr>
          <p:cNvPr id="6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01000" y="76200"/>
            <a:ext cx="990600" cy="10668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0" y="1752600"/>
            <a:ext cx="8839200" cy="66479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sz="2400" b="1" dirty="0" smtClean="0">
                <a:latin typeface="Bookman Old Style" pitchFamily="18" charset="0"/>
              </a:rPr>
              <a:t>  </a:t>
            </a: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Bookman Old Style" pitchFamily="18" charset="0"/>
              </a:rPr>
              <a:t>    Joint damage: Primary prophylaxis</a:t>
            </a:r>
          </a:p>
          <a:p>
            <a:r>
              <a:rPr lang="en-US" sz="2400" dirty="0" smtClean="0">
                <a:latin typeface="Bookman Old Style" pitchFamily="18" charset="0"/>
              </a:rPr>
              <a:t>                              regular factor  instead of episodic    </a:t>
            </a:r>
          </a:p>
          <a:p>
            <a:r>
              <a:rPr lang="en-US" sz="2400" dirty="0" smtClean="0">
                <a:latin typeface="Bookman Old Style" pitchFamily="18" charset="0"/>
              </a:rPr>
              <a:t>                             factor replacement at the time of bleed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Bookman Old Style" pitchFamily="18" charset="0"/>
              </a:rPr>
              <a:t>    </a:t>
            </a:r>
            <a:r>
              <a:rPr lang="en-US" sz="2400" dirty="0" err="1" smtClean="0">
                <a:latin typeface="Bookman Old Style" pitchFamily="18" charset="0"/>
              </a:rPr>
              <a:t>Alloantibodies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:</a:t>
            </a:r>
            <a:r>
              <a:rPr lang="en-US" sz="2400" dirty="0" smtClean="0">
                <a:latin typeface="Bookman Old Style" pitchFamily="18" charset="0"/>
              </a:rPr>
              <a:t> Immune tolerance regimens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Bookman Old Style" pitchFamily="18" charset="0"/>
              </a:rPr>
              <a:t>    Hepatitis B vaccination?  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Bookman Old Style" pitchFamily="18" charset="0"/>
              </a:rPr>
              <a:t> 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   </a:t>
            </a:r>
            <a:r>
              <a:rPr lang="en-US" sz="2400" dirty="0" smtClean="0">
                <a:latin typeface="Bookman Old Style" pitchFamily="18" charset="0"/>
              </a:rPr>
              <a:t>Routine screening for HIV?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Bookman Old Style" pitchFamily="18" charset="0"/>
              </a:rPr>
              <a:t>    Training and competency development of health</a:t>
            </a:r>
          </a:p>
          <a:p>
            <a:r>
              <a:rPr lang="en-US" sz="2400" dirty="0" smtClean="0">
                <a:latin typeface="Bookman Old Style" pitchFamily="18" charset="0"/>
              </a:rPr>
              <a:t>       professionals</a:t>
            </a:r>
          </a:p>
          <a:p>
            <a:pPr>
              <a:buFont typeface="Wingdings" pitchFamily="2" charset="2"/>
              <a:buChar char="Ø"/>
            </a:pPr>
            <a:r>
              <a:rPr lang="en-US" sz="2400" dirty="0" smtClean="0">
                <a:latin typeface="Bookman Old Style" pitchFamily="18" charset="0"/>
              </a:rPr>
              <a:t>    Psychosocial support &amp; Rehabilitation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dirty="0">
              <a:latin typeface="Bookman Old Style" pitchFamily="18" charset="0"/>
            </a:endParaRPr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566738" y="1752600"/>
            <a:ext cx="8348662" cy="4267200"/>
          </a:xfrm>
        </p:spPr>
        <p:txBody>
          <a:bodyPr/>
          <a:lstStyle/>
          <a:p>
            <a:pPr>
              <a:buNone/>
            </a:pPr>
            <a:r>
              <a:rPr lang="en-US" dirty="0" smtClean="0">
                <a:solidFill>
                  <a:srgbClr val="C00000"/>
                </a:solidFill>
                <a:latin typeface="Bookman Old Style" pitchFamily="18" charset="0"/>
              </a:rPr>
              <a:t>Hemophilia Management</a:t>
            </a:r>
          </a:p>
          <a:p>
            <a:pPr>
              <a:buNone/>
            </a:pPr>
            <a:endParaRPr lang="en-US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>
              <a:buNone/>
            </a:pPr>
            <a:endParaRPr lang="en-US" dirty="0">
              <a:solidFill>
                <a:srgbClr val="C00000"/>
              </a:solidFill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001000" cy="1216025"/>
          </a:xfrm>
        </p:spPr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Thalassemia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 &amp; Hemophilia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8577262" cy="42672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Comprehensive Management Programs</a:t>
            </a:r>
          </a:p>
          <a:p>
            <a:r>
              <a:rPr lang="en-US" sz="2400" dirty="0" smtClean="0">
                <a:latin typeface="Bookman Old Style" pitchFamily="18" charset="0"/>
              </a:rPr>
              <a:t> Carrier detections </a:t>
            </a:r>
          </a:p>
          <a:p>
            <a:r>
              <a:rPr lang="en-US" sz="2400" dirty="0" smtClean="0">
                <a:latin typeface="Bookman Old Style" pitchFamily="18" charset="0"/>
              </a:rPr>
              <a:t> Molecular diagnostics</a:t>
            </a:r>
          </a:p>
          <a:p>
            <a:r>
              <a:rPr lang="en-US" sz="2400" dirty="0" smtClean="0">
                <a:latin typeface="Bookman Old Style" pitchFamily="18" charset="0"/>
              </a:rPr>
              <a:t> Genetic counseling</a:t>
            </a:r>
          </a:p>
          <a:p>
            <a:r>
              <a:rPr lang="en-US" sz="2400" dirty="0" smtClean="0">
                <a:latin typeface="Bookman Old Style" pitchFamily="18" charset="0"/>
              </a:rPr>
              <a:t> Prenatal diagnosis</a:t>
            </a:r>
          </a:p>
          <a:p>
            <a:r>
              <a:rPr lang="en-US" sz="2400" dirty="0" smtClean="0">
                <a:latin typeface="Bookman Old Style" pitchFamily="18" charset="0"/>
              </a:rPr>
              <a:t> Multidisciplinary interventions</a:t>
            </a:r>
          </a:p>
          <a:p>
            <a:r>
              <a:rPr lang="en-US" sz="2400" dirty="0" smtClean="0">
                <a:latin typeface="Bookman Old Style" pitchFamily="18" charset="0"/>
              </a:rPr>
              <a:t> Health education</a:t>
            </a:r>
          </a:p>
          <a:p>
            <a:r>
              <a:rPr lang="en-US" sz="2400" dirty="0" smtClean="0">
                <a:latin typeface="Bookman Old Style" pitchFamily="18" charset="0"/>
              </a:rPr>
              <a:t> Social support</a:t>
            </a:r>
          </a:p>
          <a:p>
            <a:r>
              <a:rPr lang="en-US" sz="2400" dirty="0" smtClean="0">
                <a:latin typeface="Bookman Old Style" pitchFamily="18" charset="0"/>
              </a:rPr>
              <a:t> Well coordinated referral systems 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endParaRPr lang="en-US" dirty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53400" y="152400"/>
            <a:ext cx="952500" cy="952500"/>
          </a:xfrm>
          <a:prstGeom prst="rect">
            <a:avLst/>
          </a:prstGeom>
          <a:noFill/>
        </p:spPr>
      </p:pic>
      <p:pic>
        <p:nvPicPr>
          <p:cNvPr id="5" name="Picture 2" descr="C:\Documents and Settings\lab\Desktop\pic (17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77001" y="1676400"/>
            <a:ext cx="25908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Thalassemia 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8458200" cy="4267200"/>
          </a:xfrm>
        </p:spPr>
        <p:txBody>
          <a:bodyPr>
            <a:normAutofit fontScale="55000" lnSpcReduction="20000"/>
          </a:bodyPr>
          <a:lstStyle/>
          <a:p>
            <a:pPr>
              <a:buNone/>
            </a:pPr>
            <a:r>
              <a:rPr lang="en-US" sz="4500" b="1" dirty="0" smtClean="0">
                <a:solidFill>
                  <a:schemeClr val="accent6"/>
                </a:solidFill>
                <a:latin typeface="Bookman Old Style" pitchFamily="18" charset="0"/>
              </a:rPr>
              <a:t>Management of inherited </a:t>
            </a:r>
          </a:p>
          <a:p>
            <a:pPr>
              <a:buNone/>
            </a:pPr>
            <a:r>
              <a:rPr lang="en-US" sz="4500" b="1" dirty="0" smtClean="0">
                <a:solidFill>
                  <a:schemeClr val="accent6"/>
                </a:solidFill>
                <a:latin typeface="Bookman Old Style" pitchFamily="18" charset="0"/>
              </a:rPr>
              <a:t>bleeding disorders:</a:t>
            </a:r>
          </a:p>
          <a:p>
            <a:pPr>
              <a:buNone/>
            </a:pPr>
            <a:endParaRPr lang="en-US" sz="3100" dirty="0" smtClean="0">
              <a:solidFill>
                <a:schemeClr val="accent6"/>
              </a:solidFill>
              <a:latin typeface="Bookman Old Style" pitchFamily="18" charset="0"/>
            </a:endParaRPr>
          </a:p>
          <a:p>
            <a:endParaRPr lang="en-US" sz="3100" dirty="0" smtClean="0">
              <a:latin typeface="Bookman Old Style" pitchFamily="18" charset="0"/>
            </a:endParaRPr>
          </a:p>
          <a:p>
            <a:endParaRPr lang="en-US" sz="3100" dirty="0" smtClean="0">
              <a:latin typeface="Bookman Old Style" pitchFamily="18" charset="0"/>
            </a:endParaRPr>
          </a:p>
          <a:p>
            <a:endParaRPr lang="en-US" sz="3100" dirty="0" smtClean="0">
              <a:latin typeface="Bookman Old Style" pitchFamily="18" charset="0"/>
            </a:endParaRPr>
          </a:p>
          <a:p>
            <a:r>
              <a:rPr lang="en-US" sz="3800" b="1" dirty="0" smtClean="0">
                <a:latin typeface="Bookman Old Style" pitchFamily="18" charset="0"/>
              </a:rPr>
              <a:t>Managing these disorders put </a:t>
            </a:r>
            <a:r>
              <a:rPr lang="en-US" sz="3800" b="1" dirty="0" smtClean="0">
                <a:solidFill>
                  <a:srgbClr val="C00000"/>
                </a:solidFill>
                <a:latin typeface="Bookman Old Style" pitchFamily="18" charset="0"/>
              </a:rPr>
              <a:t>unbearable burden </a:t>
            </a:r>
            <a:r>
              <a:rPr lang="en-US" sz="3800" b="1" dirty="0" smtClean="0">
                <a:latin typeface="Bookman Old Style" pitchFamily="18" charset="0"/>
              </a:rPr>
              <a:t>on families, as beside caring for </a:t>
            </a:r>
            <a:r>
              <a:rPr lang="en-US" sz="3800" b="1" dirty="0" smtClean="0">
                <a:solidFill>
                  <a:srgbClr val="C00000"/>
                </a:solidFill>
                <a:latin typeface="Bookman Old Style" pitchFamily="18" charset="0"/>
              </a:rPr>
              <a:t>chronically sick children spending </a:t>
            </a:r>
            <a:r>
              <a:rPr lang="en-US" sz="3800" b="1" dirty="0" smtClean="0">
                <a:latin typeface="Bookman Old Style" pitchFamily="18" charset="0"/>
              </a:rPr>
              <a:t>20-30 % of their meager income, they suffer from emotional &amp; psychological stress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12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12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12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1200" dirty="0" smtClean="0">
              <a:latin typeface="Bookman Old Style" pitchFamily="18" charset="0"/>
            </a:endParaRPr>
          </a:p>
          <a:p>
            <a:pPr>
              <a:buNone/>
            </a:pPr>
            <a:endParaRPr lang="en-US" sz="12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sz="1700" dirty="0" smtClean="0">
                <a:latin typeface="Bookman Old Style" pitchFamily="18" charset="0"/>
              </a:rPr>
              <a:t>             </a:t>
            </a:r>
            <a:r>
              <a:rPr lang="en-US" sz="2200" dirty="0" smtClean="0">
                <a:latin typeface="Bookman Old Style" pitchFamily="18" charset="0"/>
              </a:rPr>
              <a:t>Health Economics Research Group, Brunel University, Uxbridge, UK,(</a:t>
            </a:r>
            <a:r>
              <a:rPr lang="en-US" sz="2200" dirty="0" err="1" smtClean="0">
                <a:latin typeface="Bookman Old Style" pitchFamily="18" charset="0"/>
              </a:rPr>
              <a:t>Ostrowsky</a:t>
            </a:r>
            <a:r>
              <a:rPr lang="en-US" sz="2200" dirty="0" smtClean="0">
                <a:latin typeface="Bookman Old Style" pitchFamily="18" charset="0"/>
              </a:rPr>
              <a:t> JT, </a:t>
            </a:r>
            <a:r>
              <a:rPr lang="en-US" sz="2200" dirty="0" err="1" smtClean="0">
                <a:latin typeface="Bookman Old Style" pitchFamily="18" charset="0"/>
              </a:rPr>
              <a:t>Lippman</a:t>
            </a:r>
            <a:r>
              <a:rPr lang="en-US" sz="2200" dirty="0" smtClean="0">
                <a:latin typeface="Bookman Old Style" pitchFamily="18" charset="0"/>
              </a:rPr>
              <a:t> A, </a:t>
            </a:r>
            <a:r>
              <a:rPr lang="en-US" sz="2200" dirty="0" err="1" smtClean="0">
                <a:latin typeface="Bookman Old Style" pitchFamily="18" charset="0"/>
              </a:rPr>
              <a:t>Scriver</a:t>
            </a:r>
            <a:r>
              <a:rPr lang="en-US" sz="2200" dirty="0" smtClean="0">
                <a:latin typeface="Bookman Old Style" pitchFamily="18" charset="0"/>
              </a:rPr>
              <a:t> CR. Cost-benefit analysis of </a:t>
            </a:r>
            <a:r>
              <a:rPr lang="en-US" sz="2200" dirty="0" err="1" smtClean="0">
                <a:latin typeface="Bookman Old Style" pitchFamily="18" charset="0"/>
              </a:rPr>
              <a:t>thalassemia</a:t>
            </a:r>
            <a:r>
              <a:rPr lang="en-US" sz="2200" dirty="0" smtClean="0">
                <a:latin typeface="Bookman Old Style" pitchFamily="18" charset="0"/>
              </a:rPr>
              <a:t> disease Prevention Program. </a:t>
            </a:r>
          </a:p>
          <a:p>
            <a:pPr>
              <a:buNone/>
            </a:pPr>
            <a:r>
              <a:rPr lang="en-US" sz="2200" dirty="0" smtClean="0">
                <a:latin typeface="Bookman Old Style" pitchFamily="18" charset="0"/>
              </a:rPr>
              <a:t>          (Am J Public Health 1985 July;75(7): 732-736)</a:t>
            </a: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  <p:pic>
        <p:nvPicPr>
          <p:cNvPr id="5" name="Picture 2" descr="C:\Documents and Settings\lab\Desktop\6-a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7400" y="1295400"/>
            <a:ext cx="3200400" cy="2057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Thalassemia 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2133600"/>
            <a:ext cx="8043862" cy="42672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latin typeface="Bookman Old Style" pitchFamily="18" charset="0"/>
              </a:rPr>
              <a:t>Pakistan Health Services:</a:t>
            </a:r>
          </a:p>
          <a:p>
            <a:pPr>
              <a:buNone/>
            </a:pPr>
            <a:endParaRPr lang="en-US" sz="2000" b="1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Two types of services are available</a:t>
            </a:r>
          </a:p>
          <a:p>
            <a:r>
              <a:rPr lang="en-US" sz="2400" dirty="0" smtClean="0">
                <a:latin typeface="Bookman Old Style" pitchFamily="18" charset="0"/>
              </a:rPr>
              <a:t>Provision of </a:t>
            </a:r>
            <a:r>
              <a:rPr lang="en-US" sz="2400" b="1" dirty="0" smtClean="0">
                <a:latin typeface="Bookman Old Style" pitchFamily="18" charset="0"/>
              </a:rPr>
              <a:t>therapeutic &amp; preventive</a:t>
            </a:r>
            <a:r>
              <a:rPr lang="en-US" sz="2400" dirty="0" smtClean="0">
                <a:latin typeface="Bookman Old Style" pitchFamily="18" charset="0"/>
              </a:rPr>
              <a:t> services</a:t>
            </a:r>
          </a:p>
          <a:p>
            <a:pPr>
              <a:buNone/>
            </a:pP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                     Public Sectors &amp; NGO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No effective eradication plans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No National Policy </a:t>
            </a:r>
          </a:p>
          <a:p>
            <a:pPr>
              <a:buNone/>
            </a:pPr>
            <a:endParaRPr lang="en-US" sz="2400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      </a:t>
            </a:r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039100" y="1524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Thalassemia 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752600"/>
            <a:ext cx="5300662" cy="426720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1800" b="1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Public sector </a:t>
            </a:r>
          </a:p>
          <a:p>
            <a:r>
              <a:rPr lang="en-US" sz="2000" dirty="0" smtClean="0">
                <a:latin typeface="Bookman Old Style" pitchFamily="18" charset="0"/>
              </a:rPr>
              <a:t>Big Pediatric units, diagnostic laboratories, transfusion network, consultants, trained staff, own buildings</a:t>
            </a:r>
          </a:p>
          <a:p>
            <a:pPr>
              <a:buNone/>
            </a:pP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 Major weaknesses</a:t>
            </a:r>
          </a:p>
          <a:p>
            <a:r>
              <a:rPr lang="en-US" sz="2000" dirty="0" smtClean="0">
                <a:latin typeface="Bookman Old Style" pitchFamily="18" charset="0"/>
              </a:rPr>
              <a:t> Lack of/multiple  registrations  for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continuous management</a:t>
            </a:r>
          </a:p>
          <a:p>
            <a:r>
              <a:rPr lang="en-US" sz="2000" dirty="0" smtClean="0">
                <a:latin typeface="Bookman Old Style" pitchFamily="18" charset="0"/>
              </a:rPr>
              <a:t> Lack of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referral liaison among  various disciplines</a:t>
            </a:r>
          </a:p>
          <a:p>
            <a:r>
              <a:rPr lang="en-US" sz="2000" dirty="0" smtClean="0">
                <a:latin typeface="Bookman Old Style" pitchFamily="18" charset="0"/>
              </a:rPr>
              <a:t> Almost non-existing social services</a:t>
            </a: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  <p:pic>
        <p:nvPicPr>
          <p:cNvPr id="1026" name="Picture 2" descr="C:\Documents and Settings\lab\Desktop\donate.jpg"/>
          <p:cNvPicPr>
            <a:picLocks noChangeAspect="1" noChangeArrowheads="1"/>
          </p:cNvPicPr>
          <p:nvPr/>
        </p:nvPicPr>
        <p:blipFill>
          <a:blip r:embed="rId3">
            <a:lum contrast="20000"/>
          </a:blip>
          <a:srcRect/>
          <a:stretch>
            <a:fillRect/>
          </a:stretch>
        </p:blipFill>
        <p:spPr bwMode="auto">
          <a:xfrm>
            <a:off x="5257800" y="1600200"/>
            <a:ext cx="3886200" cy="4572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</a:t>
            </a:r>
            <a:r>
              <a:rPr lang="en-US" dirty="0" err="1" smtClean="0">
                <a:latin typeface="Bookman Old Style" pitchFamily="18" charset="0"/>
              </a:rPr>
              <a:t>disorders:Thalassemia</a:t>
            </a:r>
            <a:r>
              <a:rPr lang="en-US" dirty="0" smtClean="0">
                <a:latin typeface="Bookman Old Style" pitchFamily="18" charset="0"/>
              </a:rPr>
              <a:t> 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752600"/>
            <a:ext cx="6096000" cy="4648200"/>
          </a:xfrm>
        </p:spPr>
        <p:txBody>
          <a:bodyPr>
            <a:normAutofit fontScale="25000" lnSpcReduction="20000"/>
          </a:bodyPr>
          <a:lstStyle/>
          <a:p>
            <a:pPr>
              <a:buNone/>
            </a:pPr>
            <a:r>
              <a:rPr lang="en-US" sz="2400" b="1" dirty="0" smtClean="0">
                <a:latin typeface="Bookman Old Style" pitchFamily="18" charset="0"/>
              </a:rPr>
              <a:t>   </a:t>
            </a:r>
            <a:r>
              <a:rPr lang="en-US" sz="11200" dirty="0" smtClean="0">
                <a:latin typeface="Bookman Old Style" pitchFamily="18" charset="0"/>
              </a:rPr>
              <a:t>NGO’s</a:t>
            </a:r>
          </a:p>
          <a:p>
            <a:r>
              <a:rPr lang="en-US" sz="8000" b="1" dirty="0" smtClean="0">
                <a:solidFill>
                  <a:schemeClr val="accent6"/>
                </a:solidFill>
                <a:latin typeface="Bookman Old Style" pitchFamily="18" charset="0"/>
              </a:rPr>
              <a:t>90.0%</a:t>
            </a:r>
            <a:r>
              <a:rPr lang="en-US" sz="8000" b="1" dirty="0" smtClean="0">
                <a:latin typeface="Bookman Old Style" pitchFamily="18" charset="0"/>
              </a:rPr>
              <a:t> </a:t>
            </a:r>
            <a:r>
              <a:rPr lang="en-US" sz="8000" dirty="0" smtClean="0">
                <a:latin typeface="Bookman Old Style" pitchFamily="18" charset="0"/>
              </a:rPr>
              <a:t>registration for both disorders, doing continuous management.</a:t>
            </a:r>
          </a:p>
          <a:p>
            <a:r>
              <a:rPr lang="en-US" sz="8000" dirty="0" smtClean="0">
                <a:latin typeface="Bookman Old Style" pitchFamily="18" charset="0"/>
              </a:rPr>
              <a:t>Have </a:t>
            </a:r>
            <a:r>
              <a:rPr lang="en-US" sz="8000" dirty="0" smtClean="0">
                <a:solidFill>
                  <a:srgbClr val="C00000"/>
                </a:solidFill>
                <a:latin typeface="Bookman Old Style" pitchFamily="18" charset="0"/>
              </a:rPr>
              <a:t>good screening</a:t>
            </a:r>
            <a:r>
              <a:rPr lang="en-US" sz="8000" dirty="0" smtClean="0">
                <a:latin typeface="Bookman Old Style" pitchFamily="18" charset="0"/>
              </a:rPr>
              <a:t> facilities &amp; good </a:t>
            </a:r>
            <a:r>
              <a:rPr lang="en-US" sz="8000" dirty="0" smtClean="0">
                <a:solidFill>
                  <a:srgbClr val="C00000"/>
                </a:solidFill>
                <a:latin typeface="Bookman Old Style" pitchFamily="18" charset="0"/>
              </a:rPr>
              <a:t>transfusion</a:t>
            </a:r>
            <a:r>
              <a:rPr lang="en-US" sz="8000" dirty="0" smtClean="0">
                <a:latin typeface="Bookman Old Style" pitchFamily="18" charset="0"/>
              </a:rPr>
              <a:t> facilities</a:t>
            </a:r>
          </a:p>
          <a:p>
            <a:r>
              <a:rPr lang="en-US" sz="8000" dirty="0" smtClean="0">
                <a:latin typeface="Bookman Old Style" pitchFamily="18" charset="0"/>
              </a:rPr>
              <a:t>Full strength staff, functional equipment, but in rented buildings</a:t>
            </a:r>
          </a:p>
          <a:p>
            <a:r>
              <a:rPr lang="en-US" sz="8000" dirty="0" smtClean="0">
                <a:solidFill>
                  <a:schemeClr val="accent6"/>
                </a:solidFill>
                <a:latin typeface="Bookman Old Style" pitchFamily="18" charset="0"/>
              </a:rPr>
              <a:t>Lack of physical infrastructure at provincial level</a:t>
            </a:r>
          </a:p>
          <a:p>
            <a:endParaRPr lang="en-US" sz="8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sz="8000" dirty="0" smtClean="0">
                <a:latin typeface="Bookman Old Style" pitchFamily="18" charset="0"/>
              </a:rPr>
              <a:t>There is no clear policy of the government for</a:t>
            </a:r>
          </a:p>
          <a:p>
            <a:pPr>
              <a:buNone/>
            </a:pPr>
            <a:r>
              <a:rPr lang="en-US" sz="8000" dirty="0" smtClean="0">
                <a:latin typeface="Bookman Old Style" pitchFamily="18" charset="0"/>
              </a:rPr>
              <a:t> working relation and coordination with NGOs,</a:t>
            </a:r>
          </a:p>
          <a:p>
            <a:pPr>
              <a:buNone/>
            </a:pPr>
            <a:endParaRPr lang="en-US" sz="8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sz="8000" dirty="0" smtClean="0">
                <a:latin typeface="Bookman Old Style" pitchFamily="18" charset="0"/>
              </a:rPr>
              <a:t>      </a:t>
            </a:r>
            <a:r>
              <a:rPr lang="en-US" sz="4800" dirty="0" smtClean="0">
                <a:latin typeface="Bookman Old Style" pitchFamily="18" charset="0"/>
              </a:rPr>
              <a:t>World Bank. Pakistan Towards a Health Sector Strategy 1998 health, Nutrition and Population Unit South Asia Region World Bank. 50-52)</a:t>
            </a:r>
          </a:p>
          <a:p>
            <a:endParaRPr lang="en-US" sz="8000" dirty="0" smtClean="0">
              <a:latin typeface="Bookman Old Style" pitchFamily="18" charset="0"/>
            </a:endParaRPr>
          </a:p>
          <a:p>
            <a:pPr>
              <a:buNone/>
            </a:pPr>
            <a:r>
              <a:rPr lang="en-US" sz="8000" dirty="0" smtClean="0">
                <a:latin typeface="Bookman Old Style" pitchFamily="18" charset="0"/>
              </a:rPr>
              <a:t>       </a:t>
            </a:r>
          </a:p>
          <a:p>
            <a:pPr>
              <a:buNone/>
            </a:pPr>
            <a:r>
              <a:rPr lang="en-US" sz="1300" dirty="0" smtClean="0">
                <a:latin typeface="Bookman Old Style" pitchFamily="18" charset="0"/>
              </a:rPr>
              <a:t>       </a:t>
            </a:r>
          </a:p>
          <a:p>
            <a:pPr>
              <a:buNone/>
            </a:pPr>
            <a:r>
              <a:rPr lang="en-US" sz="5600" dirty="0" smtClean="0">
                <a:latin typeface="Bookman Old Style" pitchFamily="18" charset="0"/>
              </a:rPr>
              <a:t> </a:t>
            </a:r>
            <a:endParaRPr lang="en-US" sz="5600" dirty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  <p:pic>
        <p:nvPicPr>
          <p:cNvPr id="5" name="Picture 2" descr="C:\Documents and Settings\lab\Desktop\472582232-1024x708.jpg"/>
          <p:cNvPicPr>
            <a:picLocks noChangeAspect="1" noChangeArrowheads="1"/>
          </p:cNvPicPr>
          <p:nvPr/>
        </p:nvPicPr>
        <p:blipFill>
          <a:blip r:embed="rId3"/>
          <a:srcRect l="34545" t="17214" r="39942" b="3341"/>
          <a:stretch>
            <a:fillRect/>
          </a:stretch>
        </p:blipFill>
        <p:spPr bwMode="auto">
          <a:xfrm>
            <a:off x="6400800" y="1600200"/>
            <a:ext cx="2667000" cy="4495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Thalassemia 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pic>
        <p:nvPicPr>
          <p:cNvPr id="7178" name="Picture 10" descr="C:\Documents and Settings\LAB\Desktop\Thalassemia &amp; haemophilia centre visit\images\IMG_9928.jpg"/>
          <p:cNvPicPr>
            <a:picLocks noChangeAspect="1" noChangeArrowheads="1"/>
          </p:cNvPicPr>
          <p:nvPr/>
        </p:nvPicPr>
        <p:blipFill>
          <a:blip r:embed="rId2" cstate="print">
            <a:lum contrast="40000"/>
          </a:blip>
          <a:srcRect l="14222" t="9333" r="14667" b="9333"/>
          <a:stretch>
            <a:fillRect/>
          </a:stretch>
        </p:blipFill>
        <p:spPr bwMode="auto">
          <a:xfrm>
            <a:off x="5105400" y="1361122"/>
            <a:ext cx="4038600" cy="2448878"/>
          </a:xfrm>
          <a:prstGeom prst="rect">
            <a:avLst/>
          </a:prstGeom>
          <a:noFill/>
        </p:spPr>
      </p:pic>
      <p:pic>
        <p:nvPicPr>
          <p:cNvPr id="5" name="Picture 9" descr="C:\Documents and Settings\LAB\Desktop\Thalassemia &amp; haemophilia centre visit\images\IMG_9926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bright="-20000" contrast="30000"/>
          </a:blip>
          <a:srcRect l="11765" t="5882" r="30719" b="38156"/>
          <a:stretch>
            <a:fillRect/>
          </a:stretch>
        </p:blipFill>
        <p:spPr bwMode="auto">
          <a:xfrm>
            <a:off x="5105400" y="3810001"/>
            <a:ext cx="3962399" cy="2971800"/>
          </a:xfrm>
          <a:prstGeom prst="rect">
            <a:avLst/>
          </a:prstGeom>
          <a:noFill/>
        </p:spPr>
      </p:pic>
      <p:pic>
        <p:nvPicPr>
          <p:cNvPr id="6" name="Picture 5" descr="C:\Documents and Settings\LAB\Desktop\Thalassemia &amp; haemophilia centre visit\images\IMG_9831.jpg"/>
          <p:cNvPicPr>
            <a:picLocks noChangeAspect="1" noChangeArrowheads="1"/>
          </p:cNvPicPr>
          <p:nvPr/>
        </p:nvPicPr>
        <p:blipFill>
          <a:blip r:embed="rId4" cstate="print">
            <a:lum bright="-10000" contrast="20000"/>
          </a:blip>
          <a:srcRect t="12329" r="24132" b="4110"/>
          <a:stretch>
            <a:fillRect/>
          </a:stretch>
        </p:blipFill>
        <p:spPr bwMode="auto">
          <a:xfrm>
            <a:off x="0" y="1447800"/>
            <a:ext cx="5105400" cy="5313218"/>
          </a:xfrm>
          <a:prstGeom prst="rect">
            <a:avLst/>
          </a:prstGeom>
          <a:noFill/>
        </p:spPr>
      </p:pic>
      <p:pic>
        <p:nvPicPr>
          <p:cNvPr id="7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115300" y="2286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001000" cy="1216025"/>
          </a:xfrm>
        </p:spPr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</a:t>
            </a:r>
            <a:r>
              <a:rPr lang="en-US" dirty="0" err="1" smtClean="0">
                <a:latin typeface="Bookman Old Style" pitchFamily="18" charset="0"/>
              </a:rPr>
              <a:t>Thalassemia</a:t>
            </a:r>
            <a:r>
              <a:rPr lang="en-US" dirty="0" smtClean="0">
                <a:latin typeface="Bookman Old Style" pitchFamily="18" charset="0"/>
              </a:rPr>
              <a:t> </a:t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2133600"/>
            <a:ext cx="6096000" cy="4267200"/>
          </a:xfrm>
        </p:spPr>
        <p:txBody>
          <a:bodyPr/>
          <a:lstStyle/>
          <a:p>
            <a:r>
              <a:rPr lang="en-US" sz="2000" dirty="0" smtClean="0">
                <a:latin typeface="Bookman Old Style" pitchFamily="18" charset="0"/>
              </a:rPr>
              <a:t>JSF was established in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2004</a:t>
            </a:r>
          </a:p>
          <a:p>
            <a:r>
              <a:rPr lang="en-US" sz="2000" dirty="0" smtClean="0">
                <a:latin typeface="Bookman Old Style" pitchFamily="18" charset="0"/>
              </a:rPr>
              <a:t>It is providing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FREE</a:t>
            </a:r>
            <a:r>
              <a:rPr lang="en-US" sz="2000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000" dirty="0" smtClean="0">
                <a:latin typeface="Bookman Old Style" pitchFamily="18" charset="0"/>
              </a:rPr>
              <a:t>treatment</a:t>
            </a:r>
          </a:p>
          <a:p>
            <a:r>
              <a:rPr lang="en-US" sz="2000" dirty="0" smtClean="0">
                <a:latin typeface="Bookman Old Style" pitchFamily="18" charset="0"/>
              </a:rPr>
              <a:t> to children suffering from </a:t>
            </a:r>
            <a:r>
              <a:rPr lang="en-US" sz="2000" dirty="0" err="1" smtClean="0">
                <a:latin typeface="Bookman Old Style" pitchFamily="18" charset="0"/>
              </a:rPr>
              <a:t>Thalassaemia</a:t>
            </a:r>
            <a:r>
              <a:rPr lang="en-US" sz="2000" dirty="0" smtClean="0">
                <a:latin typeface="Bookman Old Style" pitchFamily="18" charset="0"/>
              </a:rPr>
              <a:t>. </a:t>
            </a:r>
          </a:p>
          <a:p>
            <a:r>
              <a:rPr lang="en-US" sz="2000" dirty="0" smtClean="0">
                <a:latin typeface="Bookman Old Style" pitchFamily="18" charset="0"/>
              </a:rPr>
              <a:t>JSF has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611</a:t>
            </a:r>
            <a:r>
              <a:rPr lang="en-US" sz="2000" dirty="0" smtClean="0">
                <a:latin typeface="Bookman Old Style" pitchFamily="18" charset="0"/>
              </a:rPr>
              <a:t> registered patients </a:t>
            </a:r>
          </a:p>
          <a:p>
            <a:r>
              <a:rPr lang="en-US" sz="2000" dirty="0" smtClean="0">
                <a:latin typeface="Bookman Old Style" pitchFamily="18" charset="0"/>
              </a:rPr>
              <a:t>On average daily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transfusion15 - 20/day</a:t>
            </a:r>
            <a:r>
              <a:rPr lang="en-US" sz="2000" dirty="0" smtClean="0">
                <a:latin typeface="Bookman Old Style" pitchFamily="18" charset="0"/>
              </a:rPr>
              <a:t>. </a:t>
            </a:r>
          </a:p>
          <a:p>
            <a:r>
              <a:rPr lang="en-US" sz="2000" dirty="0" smtClean="0">
                <a:latin typeface="Bookman Old Style" pitchFamily="18" charset="0"/>
              </a:rPr>
              <a:t>Provides </a:t>
            </a:r>
            <a:r>
              <a:rPr lang="en-US" sz="2000" dirty="0" err="1" smtClean="0">
                <a:latin typeface="Bookman Old Style" pitchFamily="18" charset="0"/>
              </a:rPr>
              <a:t>thalassemia</a:t>
            </a:r>
            <a:r>
              <a:rPr lang="en-US" sz="2000" dirty="0" smtClean="0">
                <a:latin typeface="Bookman Old Style" pitchFamily="18" charset="0"/>
              </a:rPr>
              <a:t> screening, Prenatal </a:t>
            </a:r>
          </a:p>
          <a:p>
            <a:pPr>
              <a:buNone/>
            </a:pPr>
            <a:r>
              <a:rPr lang="en-US" sz="2000" dirty="0" smtClean="0">
                <a:latin typeface="Bookman Old Style" pitchFamily="18" charset="0"/>
              </a:rPr>
              <a:t>      diagnosis &amp; psychological support</a:t>
            </a:r>
          </a:p>
          <a:p>
            <a:r>
              <a:rPr lang="en-US" sz="2000" dirty="0" smtClean="0">
                <a:latin typeface="Bookman Old Style" pitchFamily="18" charset="0"/>
              </a:rPr>
              <a:t>Oldest registered patient is </a:t>
            </a:r>
            <a:r>
              <a:rPr lang="en-US" sz="2000" b="1" dirty="0" smtClean="0">
                <a:solidFill>
                  <a:srgbClr val="C00000"/>
                </a:solidFill>
                <a:latin typeface="Bookman Old Style" pitchFamily="18" charset="0"/>
              </a:rPr>
              <a:t>38 years</a:t>
            </a:r>
          </a:p>
          <a:p>
            <a:pPr>
              <a:buNone/>
            </a:pPr>
            <a:endParaRPr lang="en-US" dirty="0"/>
          </a:p>
        </p:txBody>
      </p:sp>
      <p:pic>
        <p:nvPicPr>
          <p:cNvPr id="4" name="Picture 2" descr="C:\Documents and Settings\lab\Desktop\559686_216392378502365_254832128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239000" y="152400"/>
            <a:ext cx="990600" cy="990600"/>
          </a:xfrm>
          <a:prstGeom prst="rect">
            <a:avLst/>
          </a:prstGeom>
          <a:noFill/>
        </p:spPr>
      </p:pic>
      <p:pic>
        <p:nvPicPr>
          <p:cNvPr id="5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191500" y="152400"/>
            <a:ext cx="952500" cy="952500"/>
          </a:xfrm>
          <a:prstGeom prst="rect">
            <a:avLst/>
          </a:prstGeom>
          <a:noFill/>
        </p:spPr>
      </p:pic>
      <p:pic>
        <p:nvPicPr>
          <p:cNvPr id="6" name="Picture 2" descr="C:\Documents and Settings\LAB\Desktop\Thalassemia &amp; haemophilia centre visit\images\IMG_9805.jpg"/>
          <p:cNvPicPr>
            <a:picLocks noChangeAspect="1" noChangeArrowheads="1"/>
          </p:cNvPicPr>
          <p:nvPr/>
        </p:nvPicPr>
        <p:blipFill>
          <a:blip r:embed="rId4" cstate="print"/>
          <a:srcRect l="12820" t="5814" r="1282" b="8140"/>
          <a:stretch>
            <a:fillRect/>
          </a:stretch>
        </p:blipFill>
        <p:spPr bwMode="auto">
          <a:xfrm flipH="1">
            <a:off x="5867400" y="1066800"/>
            <a:ext cx="3224084" cy="571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001000" cy="1216025"/>
          </a:xfrm>
        </p:spPr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</a:t>
            </a:r>
            <a:r>
              <a:rPr lang="en-US" sz="3600" dirty="0" err="1" smtClean="0">
                <a:latin typeface="Bookman Old Style" pitchFamily="18" charset="0"/>
              </a:rPr>
              <a:t>Thalassemia</a:t>
            </a:r>
            <a:r>
              <a:rPr lang="en-US" sz="3600" dirty="0" smtClean="0">
                <a:latin typeface="Bookman Old Style" pitchFamily="18" charset="0"/>
              </a:rPr>
              <a:t> </a:t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&amp; Hemophilia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400" b="1" u="sng" dirty="0" smtClean="0">
                <a:latin typeface="Bookman Old Style" pitchFamily="18" charset="0"/>
              </a:rPr>
              <a:t>2015</a:t>
            </a:r>
          </a:p>
          <a:p>
            <a:pPr>
              <a:buNone/>
            </a:pPr>
            <a:r>
              <a:rPr lang="en-US" sz="2400" b="1" u="sng" dirty="0" smtClean="0">
                <a:latin typeface="Bookman Old Style" pitchFamily="18" charset="0"/>
              </a:rPr>
              <a:t>100% voluntary donors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Blood Collection     3092</a:t>
            </a:r>
          </a:p>
          <a:p>
            <a:r>
              <a:rPr lang="en-US" sz="2400" dirty="0" smtClean="0">
                <a:latin typeface="Bookman Old Style" pitchFamily="18" charset="0"/>
              </a:rPr>
              <a:t>Blood Transfusion  3385</a:t>
            </a:r>
          </a:p>
          <a:p>
            <a:r>
              <a:rPr lang="en-US" sz="2400" dirty="0" smtClean="0">
                <a:latin typeface="Bookman Old Style" pitchFamily="18" charset="0"/>
              </a:rPr>
              <a:t>CVS Testing              10</a:t>
            </a:r>
          </a:p>
          <a:p>
            <a:r>
              <a:rPr lang="en-US" sz="2400" dirty="0" err="1" smtClean="0">
                <a:latin typeface="Bookman Old Style" pitchFamily="18" charset="0"/>
              </a:rPr>
              <a:t>Desferal</a:t>
            </a:r>
            <a:r>
              <a:rPr lang="en-US" sz="2400" dirty="0" smtClean="0">
                <a:latin typeface="Bookman Old Style" pitchFamily="18" charset="0"/>
              </a:rPr>
              <a:t> Injections  48165</a:t>
            </a:r>
          </a:p>
          <a:p>
            <a:r>
              <a:rPr lang="en-US" sz="2400" dirty="0" smtClean="0">
                <a:latin typeface="Bookman Old Style" pitchFamily="18" charset="0"/>
              </a:rPr>
              <a:t> </a:t>
            </a:r>
            <a:r>
              <a:rPr lang="en-US" sz="2400" dirty="0" err="1" smtClean="0">
                <a:latin typeface="Bookman Old Style" pitchFamily="18" charset="0"/>
              </a:rPr>
              <a:t>Ferinil</a:t>
            </a:r>
            <a:r>
              <a:rPr lang="en-US" sz="2400" dirty="0" smtClean="0">
                <a:latin typeface="Bookman Old Style" pitchFamily="18" charset="0"/>
              </a:rPr>
              <a:t> Tablets        1074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 </a:t>
            </a:r>
          </a:p>
          <a:p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Content Placeholder 5" descr="C:\Documents and Settings\LAB\Desktop\Thalassemia &amp; haemophilia centre visit\images\IMG_98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0" y="895866"/>
            <a:ext cx="1828800" cy="15191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lab\Desktop\559686_216392378502365_254832128_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24800" y="1219200"/>
            <a:ext cx="1143000" cy="1143000"/>
          </a:xfrm>
          <a:prstGeom prst="rect">
            <a:avLst/>
          </a:prstGeom>
          <a:noFill/>
        </p:spPr>
      </p:pic>
      <p:pic>
        <p:nvPicPr>
          <p:cNvPr id="6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001000" y="76200"/>
            <a:ext cx="990600" cy="1066800"/>
          </a:xfrm>
          <a:prstGeom prst="rect">
            <a:avLst/>
          </a:prstGeom>
          <a:noFill/>
        </p:spPr>
      </p:pic>
      <p:pic>
        <p:nvPicPr>
          <p:cNvPr id="7" name="Picture 2" descr="C:\Documents and Settings\LAB\Desktop\Thalassemia &amp; haemophilia centre visit\images\IMG_9796.jpg"/>
          <p:cNvPicPr>
            <a:picLocks noChangeAspect="1" noChangeArrowheads="1"/>
          </p:cNvPicPr>
          <p:nvPr/>
        </p:nvPicPr>
        <p:blipFill>
          <a:blip r:embed="rId5" cstate="print"/>
          <a:srcRect l="25742" t="2500" r="13861" b="3750"/>
          <a:stretch>
            <a:fillRect/>
          </a:stretch>
        </p:blipFill>
        <p:spPr bwMode="auto">
          <a:xfrm>
            <a:off x="6248400" y="2438400"/>
            <a:ext cx="2895600" cy="4419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81000"/>
            <a:ext cx="8001000" cy="1216025"/>
          </a:xfrm>
        </p:spPr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</a:t>
            </a:r>
            <a:r>
              <a:rPr lang="en-US" sz="3600" dirty="0" err="1" smtClean="0">
                <a:latin typeface="Bookman Old Style" pitchFamily="18" charset="0"/>
              </a:rPr>
              <a:t>Thalassemia</a:t>
            </a:r>
            <a:r>
              <a:rPr lang="en-US" sz="3600" dirty="0" smtClean="0">
                <a:latin typeface="Bookman Old Style" pitchFamily="18" charset="0"/>
              </a:rPr>
              <a:t> </a:t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&amp; Hemophilia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8001000" cy="4267200"/>
          </a:xfrm>
        </p:spPr>
        <p:txBody>
          <a:bodyPr/>
          <a:lstStyle/>
          <a:p>
            <a:pPr>
              <a:buNone/>
            </a:pPr>
            <a:r>
              <a:rPr lang="en-GB" sz="2000" b="1" dirty="0" smtClean="0">
                <a:latin typeface="Bookman Old Style" pitchFamily="18" charset="0"/>
              </a:rPr>
              <a:t> Pakistan Haemophilia Patients Welfare Society</a:t>
            </a:r>
          </a:p>
          <a:p>
            <a:pPr>
              <a:buNone/>
            </a:pPr>
            <a:r>
              <a:rPr lang="en-GB" sz="2000" b="1" dirty="0" smtClean="0">
                <a:latin typeface="Bookman Old Style" pitchFamily="18" charset="0"/>
              </a:rPr>
              <a:t> (PHPWS </a:t>
            </a:r>
            <a:r>
              <a:rPr lang="en-GB" sz="2000" b="1" dirty="0" err="1" smtClean="0">
                <a:latin typeface="Bookman Old Style" pitchFamily="18" charset="0"/>
              </a:rPr>
              <a:t>Rwp</a:t>
            </a:r>
            <a:r>
              <a:rPr lang="en-GB" sz="2000" b="1" dirty="0" smtClean="0">
                <a:latin typeface="Bookman Old Style" pitchFamily="18" charset="0"/>
              </a:rPr>
              <a:t>/</a:t>
            </a:r>
            <a:r>
              <a:rPr lang="en-GB" sz="2000" b="1" dirty="0" err="1" smtClean="0">
                <a:latin typeface="Bookman Old Style" pitchFamily="18" charset="0"/>
              </a:rPr>
              <a:t>Isb</a:t>
            </a:r>
            <a:r>
              <a:rPr lang="en-GB" sz="2000" b="1" dirty="0" smtClean="0">
                <a:latin typeface="Bookman Old Style" pitchFamily="18" charset="0"/>
              </a:rPr>
              <a:t>) </a:t>
            </a:r>
          </a:p>
          <a:p>
            <a:r>
              <a:rPr lang="en-GB" sz="2000" dirty="0" smtClean="0">
                <a:latin typeface="Bookman Old Style" pitchFamily="18" charset="0"/>
              </a:rPr>
              <a:t>was founded in </a:t>
            </a:r>
            <a:r>
              <a:rPr lang="en-GB" sz="2000" b="1" dirty="0" smtClean="0">
                <a:latin typeface="Bookman Old Style" pitchFamily="18" charset="0"/>
              </a:rPr>
              <a:t>1999.</a:t>
            </a:r>
          </a:p>
          <a:p>
            <a:r>
              <a:rPr lang="en-GB" sz="2000" dirty="0" smtClean="0">
                <a:latin typeface="Bookman Old Style" pitchFamily="18" charset="0"/>
              </a:rPr>
              <a:t>Collective efforts of a group of </a:t>
            </a:r>
          </a:p>
          <a:p>
            <a:pPr>
              <a:buNone/>
            </a:pPr>
            <a:r>
              <a:rPr lang="en-GB" sz="2000" dirty="0" smtClean="0">
                <a:latin typeface="Bookman Old Style" pitchFamily="18" charset="0"/>
              </a:rPr>
              <a:t>      Professionals &amp; Haemophilia  patients</a:t>
            </a:r>
          </a:p>
          <a:p>
            <a:r>
              <a:rPr lang="en-GB" sz="2000" dirty="0" smtClean="0">
                <a:solidFill>
                  <a:srgbClr val="C00000"/>
                </a:solidFill>
                <a:latin typeface="Bookman Old Style" pitchFamily="18" charset="0"/>
              </a:rPr>
              <a:t>808 </a:t>
            </a:r>
            <a:r>
              <a:rPr lang="en-GB" sz="2000" dirty="0" smtClean="0">
                <a:latin typeface="Bookman Old Style" pitchFamily="18" charset="0"/>
              </a:rPr>
              <a:t> registered patients.</a:t>
            </a:r>
          </a:p>
          <a:p>
            <a:r>
              <a:rPr lang="en-GB" sz="2000" dirty="0" smtClean="0">
                <a:latin typeface="Bookman Old Style" pitchFamily="18" charset="0"/>
              </a:rPr>
              <a:t>Part of WFH, collaborates with</a:t>
            </a:r>
          </a:p>
          <a:p>
            <a:pPr>
              <a:buNone/>
            </a:pPr>
            <a:r>
              <a:rPr lang="en-GB" sz="2000" dirty="0" smtClean="0">
                <a:latin typeface="Bookman Old Style" pitchFamily="18" charset="0"/>
              </a:rPr>
              <a:t>      Blood disease &amp; Welfare Centre </a:t>
            </a:r>
          </a:p>
          <a:p>
            <a:r>
              <a:rPr lang="en-GB" sz="2000" dirty="0" smtClean="0">
                <a:latin typeface="Bookman Old Style" pitchFamily="18" charset="0"/>
              </a:rPr>
              <a:t>Provides treatment &amp; education</a:t>
            </a:r>
          </a:p>
          <a:p>
            <a:pPr>
              <a:buNone/>
            </a:pPr>
            <a:r>
              <a:rPr lang="en-GB" sz="2000" dirty="0" smtClean="0">
                <a:latin typeface="Bookman Old Style" pitchFamily="18" charset="0"/>
              </a:rPr>
              <a:t>      regarding disease transmission </a:t>
            </a:r>
          </a:p>
          <a:p>
            <a:pPr>
              <a:buNone/>
            </a:pPr>
            <a:endParaRPr lang="en-US" sz="2000" dirty="0" smtClean="0">
              <a:latin typeface="Bookman Old Style" pitchFamily="18" charset="0"/>
            </a:endParaRPr>
          </a:p>
          <a:p>
            <a:endParaRPr lang="en-US" sz="2000" dirty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DSC_0202.JPG"/>
          <p:cNvPicPr>
            <a:picLocks noChangeAspect="1" noChangeArrowheads="1"/>
          </p:cNvPicPr>
          <p:nvPr/>
        </p:nvPicPr>
        <p:blipFill>
          <a:blip r:embed="rId2" cstate="print"/>
          <a:srcRect l="2675" t="12082" r="17843"/>
          <a:stretch>
            <a:fillRect/>
          </a:stretch>
        </p:blipFill>
        <p:spPr bwMode="auto">
          <a:xfrm>
            <a:off x="5132174" y="3581400"/>
            <a:ext cx="3935628" cy="320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76200"/>
            <a:ext cx="990600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001000" cy="1216025"/>
          </a:xfrm>
        </p:spPr>
        <p:txBody>
          <a:bodyPr/>
          <a:lstStyle/>
          <a:p>
            <a:r>
              <a:rPr lang="en-US" sz="4000" dirty="0" smtClean="0">
                <a:latin typeface="Bookman Old Style" pitchFamily="18" charset="0"/>
              </a:rPr>
              <a:t>Blood disorders: </a:t>
            </a:r>
            <a:r>
              <a:rPr lang="en-US" sz="4000" dirty="0" err="1" smtClean="0">
                <a:latin typeface="Bookman Old Style" pitchFamily="18" charset="0"/>
              </a:rPr>
              <a:t>Thalassemia</a:t>
            </a:r>
            <a:r>
              <a:rPr lang="en-US" sz="4000" dirty="0" smtClean="0">
                <a:latin typeface="Bookman Old Style" pitchFamily="18" charset="0"/>
              </a:rPr>
              <a:t> </a:t>
            </a:r>
            <a:br>
              <a:rPr lang="en-US" sz="4000" dirty="0" smtClean="0">
                <a:latin typeface="Bookman Old Style" pitchFamily="18" charset="0"/>
              </a:rPr>
            </a:br>
            <a:r>
              <a:rPr lang="en-US" sz="4000" dirty="0" smtClean="0">
                <a:latin typeface="Bookman Old Style" pitchFamily="18" charset="0"/>
              </a:rPr>
              <a:t>&amp; Hemophilia</a:t>
            </a:r>
            <a:endParaRPr lang="en-US" dirty="0"/>
          </a:p>
        </p:txBody>
      </p:sp>
      <p:pic>
        <p:nvPicPr>
          <p:cNvPr id="4" name="Picture 2" descr="C:\Documents and Settings\LAB\Desktop\Thalassemia &amp; haemophilia centre visit\images\IMG_9889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36842" r="35965" b="5263"/>
          <a:stretch>
            <a:fillRect/>
          </a:stretch>
        </p:blipFill>
        <p:spPr bwMode="auto">
          <a:xfrm>
            <a:off x="304800" y="1752600"/>
            <a:ext cx="2306586" cy="4876800"/>
          </a:xfrm>
          <a:prstGeom prst="rect">
            <a:avLst/>
          </a:prstGeom>
          <a:noFill/>
        </p:spPr>
      </p:pic>
      <p:pic>
        <p:nvPicPr>
          <p:cNvPr id="5" name="Picture 5" descr="C:\Documents and Settings\LAB\Desktop\Thalassemia &amp; haemophilia centre visit\images\IMG_9905.jpg"/>
          <p:cNvPicPr>
            <a:picLocks noChangeAspect="1" noChangeArrowheads="1"/>
          </p:cNvPicPr>
          <p:nvPr/>
        </p:nvPicPr>
        <p:blipFill>
          <a:blip r:embed="rId4" cstate="print"/>
          <a:srcRect l="10050" r="4523" b="10918"/>
          <a:stretch>
            <a:fillRect/>
          </a:stretch>
        </p:blipFill>
        <p:spPr bwMode="auto">
          <a:xfrm>
            <a:off x="2895600" y="3905464"/>
            <a:ext cx="4419600" cy="2876336"/>
          </a:xfrm>
          <a:prstGeom prst="rect">
            <a:avLst/>
          </a:prstGeom>
          <a:noFill/>
        </p:spPr>
      </p:pic>
      <p:pic>
        <p:nvPicPr>
          <p:cNvPr id="6" name="Picture 11" descr="C:\Documents and Settings\LAB\Desktop\Thalassemia &amp; haemophilia centre visit\images\IMG_9875.jpg"/>
          <p:cNvPicPr>
            <a:picLocks noChangeAspect="1" noChangeArrowheads="1"/>
          </p:cNvPicPr>
          <p:nvPr/>
        </p:nvPicPr>
        <p:blipFill>
          <a:blip r:embed="rId5" cstate="print">
            <a:lum contrast="20000"/>
          </a:blip>
          <a:srcRect l="22841"/>
          <a:stretch>
            <a:fillRect/>
          </a:stretch>
        </p:blipFill>
        <p:spPr bwMode="auto">
          <a:xfrm>
            <a:off x="4953000" y="1295400"/>
            <a:ext cx="4038600" cy="2514600"/>
          </a:xfrm>
          <a:prstGeom prst="rect">
            <a:avLst/>
          </a:prstGeom>
          <a:noFill/>
        </p:spPr>
      </p:pic>
      <p:pic>
        <p:nvPicPr>
          <p:cNvPr id="7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8001000" y="76200"/>
            <a:ext cx="990600" cy="1066800"/>
          </a:xfrm>
          <a:prstGeom prst="rect">
            <a:avLst/>
          </a:prstGeom>
          <a:noFill/>
        </p:spPr>
      </p:pic>
      <p:pic>
        <p:nvPicPr>
          <p:cNvPr id="8" name="Picture 2" descr="C:\Documents and Settings\lab\Desktop\scan0003.jpeg"/>
          <p:cNvPicPr>
            <a:picLocks noChangeAspect="1" noChangeArrowheads="1"/>
          </p:cNvPicPr>
          <p:nvPr/>
        </p:nvPicPr>
        <p:blipFill>
          <a:blip r:embed="rId7">
            <a:lum contrast="10000"/>
          </a:blip>
          <a:srcRect/>
          <a:stretch>
            <a:fillRect/>
          </a:stretch>
        </p:blipFill>
        <p:spPr bwMode="auto">
          <a:xfrm>
            <a:off x="2743200" y="1752601"/>
            <a:ext cx="19812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001000" cy="1216025"/>
          </a:xfrm>
        </p:spPr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</a:t>
            </a:r>
            <a:r>
              <a:rPr lang="en-US" sz="3600" dirty="0" err="1" smtClean="0">
                <a:latin typeface="Bookman Old Style" pitchFamily="18" charset="0"/>
              </a:rPr>
              <a:t>Thalassemia</a:t>
            </a:r>
            <a:r>
              <a:rPr lang="en-US" sz="3600" dirty="0" smtClean="0">
                <a:latin typeface="Bookman Old Style" pitchFamily="18" charset="0"/>
              </a:rPr>
              <a:t> </a:t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&amp; Hemophilia</a:t>
            </a:r>
            <a:endParaRPr lang="en-US" sz="3600" dirty="0"/>
          </a:p>
        </p:txBody>
      </p:sp>
      <p:pic>
        <p:nvPicPr>
          <p:cNvPr id="4" name="Picture 6" descr="C:\Documents and Settings\LAB\Desktop\Thalassemia &amp; haemophilia centre visit\images\IMG_9848.jpg"/>
          <p:cNvPicPr>
            <a:picLocks noChangeAspect="1" noChangeArrowheads="1"/>
          </p:cNvPicPr>
          <p:nvPr/>
        </p:nvPicPr>
        <p:blipFill>
          <a:blip r:embed="rId2" cstate="print">
            <a:lum bright="10000" contrast="10000"/>
          </a:blip>
          <a:srcRect l="4505" t="2597" r="5405" b="25974"/>
          <a:stretch>
            <a:fillRect/>
          </a:stretch>
        </p:blipFill>
        <p:spPr bwMode="auto">
          <a:xfrm>
            <a:off x="6019800" y="1600200"/>
            <a:ext cx="3047999" cy="2743200"/>
          </a:xfrm>
          <a:prstGeom prst="rect">
            <a:avLst/>
          </a:prstGeom>
          <a:noFill/>
        </p:spPr>
      </p:pic>
      <p:pic>
        <p:nvPicPr>
          <p:cNvPr id="5" name="Content Placeholder 4" descr="C:\Documents and Settings\LAB\Desktop\Thalassemia &amp; haemophilia centre visit\images\IMG_9901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lum contrast="40000"/>
          </a:blip>
          <a:srcRect r="16052"/>
          <a:stretch>
            <a:fillRect/>
          </a:stretch>
        </p:blipFill>
        <p:spPr bwMode="auto">
          <a:xfrm>
            <a:off x="4572000" y="4495800"/>
            <a:ext cx="2057400" cy="2133600"/>
          </a:xfrm>
          <a:prstGeom prst="rect">
            <a:avLst/>
          </a:prstGeom>
          <a:noFill/>
        </p:spPr>
      </p:pic>
      <p:pic>
        <p:nvPicPr>
          <p:cNvPr id="6" name="Picture 8" descr="C:\Documents and Settings\LAB\Desktop\Thalassemia &amp; haemophilia centre visit\images\IMG_9924.jpg"/>
          <p:cNvPicPr>
            <a:picLocks noChangeAspect="1" noChangeArrowheads="1"/>
          </p:cNvPicPr>
          <p:nvPr/>
        </p:nvPicPr>
        <p:blipFill>
          <a:blip r:embed="rId4" cstate="print">
            <a:lum contrast="10000"/>
          </a:blip>
          <a:srcRect l="39338" t="10402" b="24000"/>
          <a:stretch>
            <a:fillRect/>
          </a:stretch>
        </p:blipFill>
        <p:spPr bwMode="auto">
          <a:xfrm>
            <a:off x="6705601" y="4495800"/>
            <a:ext cx="24384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8001000" y="76200"/>
            <a:ext cx="990600" cy="1066800"/>
          </a:xfrm>
          <a:prstGeom prst="rect">
            <a:avLst/>
          </a:prstGeom>
          <a:noFill/>
        </p:spPr>
      </p:pic>
      <p:pic>
        <p:nvPicPr>
          <p:cNvPr id="8" name="Picture 7" descr="C:\Documents and Settings\LAB\Desktop\Thalassemia &amp; haemophilia centre visit\images\IMG_9896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657600" y="1752600"/>
            <a:ext cx="2286000" cy="2590800"/>
          </a:xfrm>
          <a:prstGeom prst="rect">
            <a:avLst/>
          </a:prstGeom>
          <a:noFill/>
        </p:spPr>
      </p:pic>
      <p:sp>
        <p:nvSpPr>
          <p:cNvPr id="9" name="Rectangle 8"/>
          <p:cNvSpPr/>
          <p:nvPr/>
        </p:nvSpPr>
        <p:spPr>
          <a:xfrm>
            <a:off x="76200" y="1981200"/>
            <a:ext cx="4800600" cy="406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Bookman Old Style" pitchFamily="18" charset="0"/>
              </a:rPr>
              <a:t>Factor Concentrates</a:t>
            </a:r>
          </a:p>
          <a:p>
            <a:endParaRPr lang="en-US" sz="2400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Provision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Safe storage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Emergency Service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Factor concentrate </a:t>
            </a:r>
          </a:p>
          <a:p>
            <a:r>
              <a:rPr lang="en-US" sz="2400" dirty="0" smtClean="0">
                <a:latin typeface="Bookman Old Style" pitchFamily="18" charset="0"/>
              </a:rPr>
              <a:t>   cover during surgical</a:t>
            </a:r>
          </a:p>
          <a:p>
            <a:r>
              <a:rPr lang="en-US" sz="2400" dirty="0" smtClean="0">
                <a:latin typeface="Bookman Old Style" pitchFamily="18" charset="0"/>
              </a:rPr>
              <a:t>   Procedures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Successful obstetric cover</a:t>
            </a:r>
          </a:p>
          <a:p>
            <a:r>
              <a:rPr lang="en-US" sz="2400" dirty="0" smtClean="0">
                <a:latin typeface="Bookman Old Style" pitchFamily="18" charset="0"/>
              </a:rPr>
              <a:t>for VWD &amp; Platelet disorders</a:t>
            </a:r>
          </a:p>
          <a:p>
            <a:endParaRPr lang="en-US" dirty="0" smtClean="0">
              <a:latin typeface="Bookman Old Style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Documents and Settings\lab\Desktop\scale.php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latin typeface="Bookman Old Style" pitchFamily="18" charset="0"/>
              </a:rPr>
              <a:t>Blood disorders: </a:t>
            </a:r>
            <a:r>
              <a:rPr lang="en-US" sz="3600" dirty="0" err="1" smtClean="0">
                <a:latin typeface="Bookman Old Style" pitchFamily="18" charset="0"/>
              </a:rPr>
              <a:t>Thalassemia</a:t>
            </a:r>
            <a:r>
              <a:rPr lang="en-US" sz="3600" dirty="0" smtClean="0">
                <a:latin typeface="Bookman Old Style" pitchFamily="18" charset="0"/>
              </a:rPr>
              <a:t/>
            </a:r>
            <a:br>
              <a:rPr lang="en-US" sz="3600" dirty="0" smtClean="0">
                <a:latin typeface="Bookman Old Style" pitchFamily="18" charset="0"/>
              </a:rPr>
            </a:br>
            <a:r>
              <a:rPr lang="en-US" sz="3600" dirty="0" smtClean="0">
                <a:latin typeface="Bookman Old Style" pitchFamily="18" charset="0"/>
              </a:rPr>
              <a:t> &amp; Hemophilia </a:t>
            </a:r>
            <a:endParaRPr lang="en-US" sz="3600" dirty="0" smtClean="0">
              <a:solidFill>
                <a:schemeClr val="tx1"/>
              </a:solidFill>
              <a:latin typeface="Bookman Old Style" pitchFamily="18" charset="0"/>
            </a:endParaRP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001000" cy="5029200"/>
          </a:xfrm>
        </p:spPr>
        <p:txBody>
          <a:bodyPr/>
          <a:lstStyle/>
          <a:p>
            <a:pPr>
              <a:buFontTx/>
              <a:buNone/>
            </a:pPr>
            <a:r>
              <a:rPr lang="en-US" sz="2400" b="1" dirty="0" smtClean="0">
                <a:latin typeface="Bookman Old Style" pitchFamily="18" charset="0"/>
              </a:rPr>
              <a:t>The Way Forward</a:t>
            </a:r>
          </a:p>
          <a:p>
            <a:pPr>
              <a:buFontTx/>
              <a:buNone/>
            </a:pPr>
            <a:r>
              <a:rPr lang="en-US" sz="2400" b="1" dirty="0" smtClean="0">
                <a:latin typeface="Bookman Old Style" pitchFamily="18" charset="0"/>
              </a:rPr>
              <a:t>    </a:t>
            </a:r>
          </a:p>
          <a:p>
            <a:pPr>
              <a:buFontTx/>
              <a:buNone/>
            </a:pPr>
            <a:r>
              <a:rPr lang="en-US" sz="2400" b="1" dirty="0" smtClean="0">
                <a:latin typeface="Bookman Old Style" pitchFamily="18" charset="0"/>
              </a:rPr>
              <a:t>    </a:t>
            </a: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Define our goals </a:t>
            </a:r>
          </a:p>
          <a:p>
            <a:pPr>
              <a:buFontTx/>
              <a:buNone/>
            </a:pPr>
            <a:r>
              <a:rPr lang="en-US" sz="2400" b="1" dirty="0" smtClean="0">
                <a:latin typeface="Bookman Old Style" pitchFamily="18" charset="0"/>
              </a:rPr>
              <a:t>    </a:t>
            </a:r>
            <a:endParaRPr lang="en-US" sz="2400" b="1" dirty="0" smtClean="0">
              <a:solidFill>
                <a:schemeClr val="accent6"/>
              </a:solidFill>
              <a:latin typeface="Bookman Old Style" pitchFamily="18" charset="0"/>
            </a:endParaRPr>
          </a:p>
          <a:p>
            <a:pPr>
              <a:buFontTx/>
              <a:buNone/>
            </a:pPr>
            <a:r>
              <a:rPr lang="en-US" sz="2400" b="1" dirty="0" smtClean="0">
                <a:solidFill>
                  <a:schemeClr val="accent6"/>
                </a:solidFill>
                <a:latin typeface="Bookman Old Style" pitchFamily="18" charset="0"/>
              </a:rPr>
              <a:t>JOINT EFFORT</a:t>
            </a:r>
          </a:p>
          <a:p>
            <a:r>
              <a:rPr lang="en-US" sz="2400" b="1" dirty="0" smtClean="0">
                <a:latin typeface="Bookman Old Style" pitchFamily="18" charset="0"/>
              </a:rPr>
              <a:t>Planned</a:t>
            </a:r>
          </a:p>
          <a:p>
            <a:r>
              <a:rPr lang="en-US" sz="2400" b="1" dirty="0" smtClean="0">
                <a:latin typeface="Bookman Old Style" pitchFamily="18" charset="0"/>
              </a:rPr>
              <a:t>Consistent</a:t>
            </a:r>
          </a:p>
          <a:p>
            <a:r>
              <a:rPr lang="en-US" sz="2400" b="1" dirty="0" smtClean="0">
                <a:latin typeface="Bookman Old Style" pitchFamily="18" charset="0"/>
              </a:rPr>
              <a:t>Honest</a:t>
            </a:r>
          </a:p>
          <a:p>
            <a:r>
              <a:rPr lang="en-US" sz="2400" b="1" dirty="0" smtClean="0">
                <a:latin typeface="Bookman Old Style" pitchFamily="18" charset="0"/>
              </a:rPr>
              <a:t>Comprehensive</a:t>
            </a:r>
          </a:p>
        </p:txBody>
      </p:sp>
      <p:pic>
        <p:nvPicPr>
          <p:cNvPr id="9220" name="Picture 2"/>
          <p:cNvPicPr>
            <a:picLocks noChangeAspect="1" noChangeArrowheads="1"/>
          </p:cNvPicPr>
          <p:nvPr/>
        </p:nvPicPr>
        <p:blipFill>
          <a:blip r:embed="rId2">
            <a:lum bright="-10000" contrast="10000"/>
          </a:blip>
          <a:srcRect/>
          <a:stretch>
            <a:fillRect/>
          </a:stretch>
        </p:blipFill>
        <p:spPr bwMode="auto">
          <a:xfrm>
            <a:off x="4774558" y="1828800"/>
            <a:ext cx="4217042" cy="419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9100" y="3810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</a:t>
            </a:r>
            <a:r>
              <a:rPr lang="en-US" dirty="0" err="1" smtClean="0">
                <a:latin typeface="Bookman Old Style" pitchFamily="18" charset="0"/>
              </a:rPr>
              <a:t>Thalassemia</a:t>
            </a:r>
            <a:r>
              <a:rPr lang="en-US" dirty="0" smtClean="0">
                <a:latin typeface="Bookman Old Style" pitchFamily="18" charset="0"/>
              </a:rPr>
              <a:t/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 &amp; Hemophilia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1828800"/>
            <a:ext cx="5181600" cy="4267200"/>
          </a:xfrm>
        </p:spPr>
        <p:txBody>
          <a:bodyPr/>
          <a:lstStyle/>
          <a:p>
            <a:pPr>
              <a:buNone/>
            </a:pPr>
            <a:r>
              <a:rPr lang="en-US" b="1" dirty="0" smtClean="0">
                <a:solidFill>
                  <a:srgbClr val="C00000"/>
                </a:solidFill>
                <a:latin typeface="Bookman Old Style" pitchFamily="18" charset="0"/>
              </a:rPr>
              <a:t>Way forward:</a:t>
            </a:r>
            <a:endParaRPr lang="en-US" b="1" dirty="0" smtClean="0">
              <a:latin typeface="Bookman Old Style" pitchFamily="18" charset="0"/>
            </a:endParaRPr>
          </a:p>
          <a:p>
            <a:r>
              <a:rPr lang="en-US" sz="2400" dirty="0" smtClean="0">
                <a:latin typeface="Bookman Old Style" pitchFamily="18" charset="0"/>
              </a:rPr>
              <a:t>Urgent &amp; effective Partnership between </a:t>
            </a: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NGOs and public sector</a:t>
            </a:r>
            <a:r>
              <a:rPr lang="en-US" sz="2400" dirty="0" smtClean="0">
                <a:solidFill>
                  <a:srgbClr val="C00000"/>
                </a:solidFill>
                <a:latin typeface="Bookman Old Style" pitchFamily="18" charset="0"/>
              </a:rPr>
              <a:t> </a:t>
            </a:r>
            <a:r>
              <a:rPr lang="en-US" sz="2400" dirty="0" smtClean="0">
                <a:latin typeface="Bookman Old Style" pitchFamily="18" charset="0"/>
              </a:rPr>
              <a:t>to deliver the diagnostic and therapeutic services</a:t>
            </a:r>
            <a:r>
              <a:rPr lang="en-US" sz="2400" dirty="0" smtClean="0"/>
              <a:t>.</a:t>
            </a:r>
          </a:p>
          <a:p>
            <a:endParaRPr lang="en-US" sz="2400" dirty="0" smtClean="0"/>
          </a:p>
          <a:p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Assigning &amp; Monitoring </a:t>
            </a:r>
            <a:r>
              <a:rPr lang="en-US" sz="2400" dirty="0" smtClean="0">
                <a:latin typeface="Bookman Old Style" pitchFamily="18" charset="0"/>
              </a:rPr>
              <a:t>the specific roles to each delivering segment</a:t>
            </a:r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 l="4255"/>
          <a:stretch>
            <a:fillRect/>
          </a:stretch>
        </p:blipFill>
        <p:spPr bwMode="auto">
          <a:xfrm>
            <a:off x="5791200" y="2362200"/>
            <a:ext cx="32766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9100" y="3810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04800"/>
            <a:ext cx="8001000" cy="1216025"/>
          </a:xfrm>
        </p:spPr>
        <p:txBody>
          <a:bodyPr/>
          <a:lstStyle/>
          <a:p>
            <a:r>
              <a:rPr lang="en-US" sz="4000" dirty="0" smtClean="0">
                <a:latin typeface="Bookman Old Style" pitchFamily="18" charset="0"/>
              </a:rPr>
              <a:t>Blood disorders: </a:t>
            </a:r>
            <a:r>
              <a:rPr lang="en-US" sz="4000" dirty="0" err="1" smtClean="0">
                <a:latin typeface="Bookman Old Style" pitchFamily="18" charset="0"/>
              </a:rPr>
              <a:t>Thalassemia</a:t>
            </a:r>
            <a:r>
              <a:rPr lang="en-US" sz="4000" dirty="0" smtClean="0">
                <a:latin typeface="Bookman Old Style" pitchFamily="18" charset="0"/>
              </a:rPr>
              <a:t> </a:t>
            </a:r>
            <a:br>
              <a:rPr lang="en-US" sz="4000" dirty="0" smtClean="0">
                <a:latin typeface="Bookman Old Style" pitchFamily="18" charset="0"/>
              </a:rPr>
            </a:br>
            <a:r>
              <a:rPr lang="en-US" sz="4000" dirty="0" smtClean="0">
                <a:latin typeface="Bookman Old Style" pitchFamily="18" charset="0"/>
              </a:rPr>
              <a:t>&amp; Hemophilia</a:t>
            </a:r>
            <a:endParaRPr lang="en-US" dirty="0">
              <a:latin typeface="Bookman Old Style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981200"/>
            <a:ext cx="7239000" cy="42672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Biggest Challenge: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      Creating awareness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      Prevention Plans</a:t>
            </a:r>
          </a:p>
          <a:p>
            <a:pPr>
              <a:buNone/>
            </a:pPr>
            <a:endParaRPr lang="en-US" sz="2400" b="1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Educating masses with regard to</a:t>
            </a:r>
          </a:p>
          <a:p>
            <a:pPr>
              <a:buNone/>
            </a:pPr>
            <a:r>
              <a:rPr lang="en-US" sz="2400" dirty="0" smtClean="0">
                <a:latin typeface="Bookman Old Style" pitchFamily="18" charset="0"/>
              </a:rPr>
              <a:t>     transmission of these disorders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Carrier Counseling &amp; Screening</a:t>
            </a:r>
          </a:p>
          <a:p>
            <a:pPr>
              <a:buFont typeface="Wingdings" pitchFamily="2" charset="2"/>
              <a:buChar char="q"/>
            </a:pPr>
            <a:r>
              <a:rPr lang="en-US" sz="2400" dirty="0" smtClean="0">
                <a:latin typeface="Bookman Old Style" pitchFamily="18" charset="0"/>
              </a:rPr>
              <a:t>TTI</a:t>
            </a:r>
          </a:p>
          <a:p>
            <a:pPr>
              <a:buNone/>
            </a:pPr>
            <a:endParaRPr lang="en-US" sz="2400" dirty="0" smtClean="0">
              <a:latin typeface="Bookman Old Style" pitchFamily="18" charset="0"/>
            </a:endParaRPr>
          </a:p>
          <a:p>
            <a:endParaRPr lang="en-US" sz="2400" dirty="0"/>
          </a:p>
        </p:txBody>
      </p:sp>
      <p:pic>
        <p:nvPicPr>
          <p:cNvPr id="4" name="Picture 2" descr="C:\Documents and Settings\lab\Desktop\11885361_1611356942458812_7737136626893547201_n.jpg"/>
          <p:cNvPicPr>
            <a:picLocks noChangeAspect="1" noChangeArrowheads="1"/>
          </p:cNvPicPr>
          <p:nvPr/>
        </p:nvPicPr>
        <p:blipFill>
          <a:blip r:embed="rId2">
            <a:lum bright="10000" contrast="40000"/>
          </a:blip>
          <a:srcRect/>
          <a:stretch>
            <a:fillRect/>
          </a:stretch>
        </p:blipFill>
        <p:spPr bwMode="auto">
          <a:xfrm>
            <a:off x="5715000" y="1828800"/>
            <a:ext cx="3328246" cy="4267200"/>
          </a:xfrm>
          <a:prstGeom prst="rect">
            <a:avLst/>
          </a:prstGeom>
          <a:noFill/>
        </p:spPr>
      </p:pic>
      <p:pic>
        <p:nvPicPr>
          <p:cNvPr id="5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01000" y="76200"/>
            <a:ext cx="990600" cy="1066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8001000" cy="1216025"/>
          </a:xfrm>
        </p:spPr>
        <p:txBody>
          <a:bodyPr/>
          <a:lstStyle/>
          <a:p>
            <a:r>
              <a:rPr lang="en-US" dirty="0" smtClean="0">
                <a:latin typeface="Bookman Old Style" pitchFamily="18" charset="0"/>
              </a:rPr>
              <a:t>Blood disorders: </a:t>
            </a:r>
            <a:r>
              <a:rPr lang="en-US" dirty="0" err="1" smtClean="0">
                <a:latin typeface="Bookman Old Style" pitchFamily="18" charset="0"/>
              </a:rPr>
              <a:t>Thalassemia</a:t>
            </a:r>
            <a:r>
              <a:rPr lang="en-US" dirty="0" smtClean="0">
                <a:latin typeface="Bookman Old Style" pitchFamily="18" charset="0"/>
              </a:rPr>
              <a:t/>
            </a:r>
            <a:br>
              <a:rPr lang="en-US" dirty="0" smtClean="0">
                <a:latin typeface="Bookman Old Style" pitchFamily="18" charset="0"/>
              </a:rPr>
            </a:br>
            <a:r>
              <a:rPr lang="en-US" dirty="0" smtClean="0">
                <a:latin typeface="Bookman Old Style" pitchFamily="18" charset="0"/>
              </a:rPr>
              <a:t> &amp; Hemophilia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752600"/>
            <a:ext cx="4800600" cy="4267200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Way forward</a:t>
            </a:r>
            <a:endParaRPr lang="en-US" sz="2400" dirty="0" smtClean="0">
              <a:solidFill>
                <a:srgbClr val="C00000"/>
              </a:solidFill>
              <a:latin typeface="Bookman Old Style" pitchFamily="18" charset="0"/>
            </a:endParaRPr>
          </a:p>
          <a:p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Training and competency development </a:t>
            </a:r>
            <a:r>
              <a:rPr lang="en-US" sz="2400" dirty="0" smtClean="0">
                <a:latin typeface="Bookman Old Style" pitchFamily="18" charset="0"/>
              </a:rPr>
              <a:t>of health service staff</a:t>
            </a:r>
          </a:p>
          <a:p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Prompt referral </a:t>
            </a:r>
            <a:r>
              <a:rPr lang="en-US" sz="2400" dirty="0" smtClean="0">
                <a:latin typeface="Bookman Old Style" pitchFamily="18" charset="0"/>
              </a:rPr>
              <a:t>services on both sides</a:t>
            </a:r>
          </a:p>
          <a:p>
            <a:r>
              <a:rPr lang="en-US" sz="2400" dirty="0" smtClean="0">
                <a:latin typeface="Bookman Old Style" pitchFamily="18" charset="0"/>
              </a:rPr>
              <a:t>Strengthening the </a:t>
            </a:r>
            <a:r>
              <a:rPr lang="en-US" sz="2400" b="1" dirty="0" smtClean="0">
                <a:solidFill>
                  <a:srgbClr val="C00000"/>
                </a:solidFill>
                <a:latin typeface="Bookman Old Style" pitchFamily="18" charset="0"/>
              </a:rPr>
              <a:t>social and the financial aspects </a:t>
            </a:r>
            <a:r>
              <a:rPr lang="en-US" sz="2400" dirty="0" smtClean="0">
                <a:latin typeface="Bookman Old Style" pitchFamily="18" charset="0"/>
              </a:rPr>
              <a:t>of the services. </a:t>
            </a:r>
            <a:endParaRPr lang="en-US" sz="2400" dirty="0">
              <a:latin typeface="Bookman Old Style" pitchFamily="18" charset="0"/>
            </a:endParaRPr>
          </a:p>
        </p:txBody>
      </p:sp>
      <p:pic>
        <p:nvPicPr>
          <p:cNvPr id="4" name="Picture 2" descr="C:\Documents and Settings\lab\Desktop\6452-urban-health-bangladesh-1.jpg"/>
          <p:cNvPicPr>
            <a:picLocks noChangeAspect="1" noChangeArrowheads="1"/>
          </p:cNvPicPr>
          <p:nvPr/>
        </p:nvPicPr>
        <p:blipFill>
          <a:blip r:embed="rId2"/>
          <a:srcRect r="29324"/>
          <a:stretch>
            <a:fillRect/>
          </a:stretch>
        </p:blipFill>
        <p:spPr bwMode="auto">
          <a:xfrm>
            <a:off x="4876800" y="3681115"/>
            <a:ext cx="4267200" cy="23386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3" descr="C:\Documents and Settings\lab\Desktop\Health-Thalassemiaday_5-8-2014_147030_l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1143000"/>
            <a:ext cx="4267200" cy="2286000"/>
          </a:xfrm>
          <a:prstGeom prst="rect">
            <a:avLst/>
          </a:prstGeom>
          <a:noFill/>
        </p:spPr>
      </p:pic>
      <p:pic>
        <p:nvPicPr>
          <p:cNvPr id="7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8115300" y="152400"/>
            <a:ext cx="952500" cy="9525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52400" y="304800"/>
            <a:ext cx="4953000" cy="1216025"/>
          </a:xfrm>
        </p:spPr>
        <p:txBody>
          <a:bodyPr/>
          <a:lstStyle/>
          <a:p>
            <a:r>
              <a:rPr lang="en-US" dirty="0" err="1" smtClean="0">
                <a:latin typeface="Bookman Old Style" pitchFamily="18" charset="0"/>
              </a:rPr>
              <a:t>Thalassemia</a:t>
            </a:r>
            <a:r>
              <a:rPr lang="en-US" dirty="0" smtClean="0">
                <a:latin typeface="Bookman Old Style" pitchFamily="18" charset="0"/>
              </a:rPr>
              <a:t> &amp; Hemophilia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>
          <a:xfrm>
            <a:off x="-76200" y="2667000"/>
            <a:ext cx="8229600" cy="39624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b="1" dirty="0" smtClean="0">
                <a:solidFill>
                  <a:srgbClr val="C00000"/>
                </a:solidFill>
                <a:latin typeface="Bookman Old Style" pitchFamily="18" charset="0"/>
              </a:rPr>
              <a:t>     </a:t>
            </a: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Great things are </a:t>
            </a:r>
            <a:r>
              <a:rPr lang="en-US" sz="2800" dirty="0" smtClean="0">
                <a:latin typeface="Bookman Old Style" pitchFamily="18" charset="0"/>
              </a:rPr>
              <a:t>not </a:t>
            </a:r>
          </a:p>
          <a:p>
            <a:pPr>
              <a:buNone/>
            </a:pPr>
            <a:r>
              <a:rPr lang="en-US" sz="2800" dirty="0" smtClean="0">
                <a:latin typeface="Bookman Old Style" pitchFamily="18" charset="0"/>
              </a:rPr>
              <a:t>     done </a:t>
            </a: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by impulse, but</a:t>
            </a:r>
          </a:p>
          <a:p>
            <a:pPr>
              <a:buNone/>
            </a:pP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     </a:t>
            </a:r>
            <a:r>
              <a:rPr lang="en-US" sz="2800" dirty="0" smtClean="0">
                <a:latin typeface="Bookman Old Style" pitchFamily="18" charset="0"/>
              </a:rPr>
              <a:t>series of small things</a:t>
            </a:r>
          </a:p>
          <a:p>
            <a:pPr>
              <a:buNone/>
            </a:pPr>
            <a:r>
              <a:rPr lang="en-US" sz="2800" dirty="0" smtClean="0">
                <a:latin typeface="Bookman Old Style" pitchFamily="18" charset="0"/>
              </a:rPr>
              <a:t>     </a:t>
            </a:r>
            <a:r>
              <a:rPr lang="en-US" sz="2800" dirty="0" smtClean="0">
                <a:solidFill>
                  <a:srgbClr val="C00000"/>
                </a:solidFill>
                <a:latin typeface="Bookman Old Style" pitchFamily="18" charset="0"/>
              </a:rPr>
              <a:t>brought together</a:t>
            </a:r>
          </a:p>
          <a:p>
            <a:endParaRPr lang="en-US" sz="2800" dirty="0" smtClean="0">
              <a:solidFill>
                <a:srgbClr val="C00000"/>
              </a:solidFill>
              <a:latin typeface="Bookman Old Style" pitchFamily="18" charset="0"/>
            </a:endParaRPr>
          </a:p>
        </p:txBody>
      </p:sp>
      <p:pic>
        <p:nvPicPr>
          <p:cNvPr id="8" name="Picture 2" descr="C:\Documents and Settings\lab\Desktop\UK 2016\New Folder\images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39100" y="381000"/>
            <a:ext cx="952500" cy="952500"/>
          </a:xfrm>
          <a:prstGeom prst="rect">
            <a:avLst/>
          </a:prstGeom>
          <a:noFill/>
        </p:spPr>
      </p:pic>
      <p:pic>
        <p:nvPicPr>
          <p:cNvPr id="3074" name="Picture 2" descr="C:\Documents and Settings\lab\Desktop\Copy_of_iStock_000004544472XSmall_b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52949" y="3278917"/>
            <a:ext cx="4291051" cy="3502883"/>
          </a:xfrm>
          <a:prstGeom prst="rect">
            <a:avLst/>
          </a:prstGeom>
          <a:noFill/>
        </p:spPr>
      </p:pic>
      <p:pic>
        <p:nvPicPr>
          <p:cNvPr id="9" name="Picture 5"/>
          <p:cNvPicPr>
            <a:picLocks noChangeAspect="1" noChangeArrowheads="1"/>
          </p:cNvPicPr>
          <p:nvPr/>
        </p:nvPicPr>
        <p:blipFill>
          <a:blip r:embed="rId5"/>
          <a:srcRect b="11124"/>
          <a:stretch>
            <a:fillRect/>
          </a:stretch>
        </p:blipFill>
        <p:spPr bwMode="auto">
          <a:xfrm>
            <a:off x="4876800" y="76200"/>
            <a:ext cx="4267200" cy="312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Rectangle 1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143000"/>
          </a:xfrm>
          <a:ln/>
        </p:spPr>
        <p:txBody>
          <a:bodyPr/>
          <a:lstStyle/>
          <a:p>
            <a:pPr>
              <a:buClr>
                <a:srgbClr val="66FF33"/>
              </a:buCl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GB" sz="4000" dirty="0">
                <a:solidFill>
                  <a:srgbClr val="C00000"/>
                </a:solidFill>
                <a:latin typeface="Comic Sans MS" pitchFamily="66" charset="0"/>
              </a:rPr>
              <a:t>POLYCYTHEMIA RUBRA  VERA</a:t>
            </a:r>
          </a:p>
        </p:txBody>
      </p:sp>
      <p:sp>
        <p:nvSpPr>
          <p:cNvPr id="47106" name="Rectangle 2"/>
          <p:cNvSpPr>
            <a:spLocks noGrp="1" noChangeArrowheads="1"/>
          </p:cNvSpPr>
          <p:nvPr>
            <p:ph idx="1"/>
          </p:nvPr>
        </p:nvSpPr>
        <p:spPr>
          <a:xfrm>
            <a:off x="457200" y="1295400"/>
            <a:ext cx="8686800" cy="6238875"/>
          </a:xfrm>
          <a:ln/>
        </p:spPr>
        <p:txBody>
          <a:bodyPr/>
          <a:lstStyle/>
          <a:p>
            <a:pPr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TREATMENT</a:t>
            </a:r>
          </a:p>
          <a:p>
            <a:pPr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b="1" dirty="0">
              <a:solidFill>
                <a:srgbClr val="C00000"/>
              </a:solidFill>
              <a:latin typeface="Comic Sans MS" pitchFamily="66" charset="0"/>
            </a:endParaRPr>
          </a:p>
          <a:p>
            <a:pPr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/>
              <a:t>   </a:t>
            </a:r>
            <a:r>
              <a:rPr lang="en-GB" dirty="0" smtClean="0"/>
              <a:t>  </a:t>
            </a:r>
            <a:r>
              <a:rPr lang="en-GB" dirty="0" smtClean="0">
                <a:latin typeface="Comic Sans MS" pitchFamily="66" charset="0"/>
              </a:rPr>
              <a:t>Therapeutic </a:t>
            </a:r>
            <a:r>
              <a:rPr lang="en-GB" dirty="0">
                <a:latin typeface="Comic Sans MS" pitchFamily="66" charset="0"/>
              </a:rPr>
              <a:t>phlebotomy</a:t>
            </a:r>
          </a:p>
          <a:p>
            <a:pPr>
              <a:buFont typeface="Wingdings" pitchFamily="2" charset="2"/>
              <a:buChar char="q"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>
                <a:latin typeface="Comic Sans MS" pitchFamily="66" charset="0"/>
              </a:rPr>
              <a:t>    </a:t>
            </a:r>
            <a:r>
              <a:rPr lang="en-GB" dirty="0" err="1">
                <a:latin typeface="Comic Sans MS" pitchFamily="66" charset="0"/>
              </a:rPr>
              <a:t>Hydroxyurea</a:t>
            </a:r>
            <a:endParaRPr lang="en-GB" dirty="0">
              <a:latin typeface="Comic Sans MS" pitchFamily="66" charset="0"/>
            </a:endParaRPr>
          </a:p>
          <a:p>
            <a:pPr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Comic Sans MS" pitchFamily="66" charset="0"/>
              </a:rPr>
              <a:t>    Without  </a:t>
            </a:r>
            <a:r>
              <a:rPr lang="en-GB" dirty="0">
                <a:latin typeface="Comic Sans MS" pitchFamily="66" charset="0"/>
              </a:rPr>
              <a:t>treatment</a:t>
            </a:r>
            <a:r>
              <a:rPr lang="en-GB" dirty="0" smtClean="0">
                <a:latin typeface="Comic Sans MS" pitchFamily="66" charset="0"/>
              </a:rPr>
              <a:t>, death </a:t>
            </a:r>
            <a:r>
              <a:rPr lang="en-GB" dirty="0">
                <a:latin typeface="Comic Sans MS" pitchFamily="66" charset="0"/>
              </a:rPr>
              <a:t>may </a:t>
            </a:r>
            <a:r>
              <a:rPr lang="en-GB" dirty="0" smtClean="0">
                <a:latin typeface="Comic Sans MS" pitchFamily="66" charset="0"/>
              </a:rPr>
              <a:t>result</a:t>
            </a:r>
          </a:p>
          <a:p>
            <a:pPr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Comic Sans MS" pitchFamily="66" charset="0"/>
              </a:rPr>
              <a:t>      from </a:t>
            </a:r>
            <a:r>
              <a:rPr lang="en-GB" dirty="0">
                <a:latin typeface="Comic Sans MS" pitchFamily="66" charset="0"/>
              </a:rPr>
              <a:t>	  </a:t>
            </a:r>
            <a:endParaRPr lang="en-GB" dirty="0" smtClean="0">
              <a:latin typeface="Comic Sans MS" pitchFamily="66" charset="0"/>
            </a:endParaRPr>
          </a:p>
          <a:p>
            <a:pPr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r>
              <a:rPr lang="en-GB" dirty="0" smtClean="0">
                <a:latin typeface="Comic Sans MS" pitchFamily="66" charset="0"/>
              </a:rPr>
              <a:t>              </a:t>
            </a: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bleeding </a:t>
            </a:r>
            <a:r>
              <a:rPr lang="en-GB" b="1" dirty="0">
                <a:solidFill>
                  <a:srgbClr val="C00000"/>
                </a:solidFill>
                <a:latin typeface="Comic Sans MS" pitchFamily="66" charset="0"/>
              </a:rPr>
              <a:t>or </a:t>
            </a:r>
            <a:r>
              <a:rPr lang="en-GB" b="1" dirty="0" smtClean="0">
                <a:solidFill>
                  <a:srgbClr val="C00000"/>
                </a:solidFill>
                <a:latin typeface="Comic Sans MS" pitchFamily="66" charset="0"/>
              </a:rPr>
              <a:t>thrombosis</a:t>
            </a:r>
            <a:endParaRPr lang="en-GB" dirty="0">
              <a:solidFill>
                <a:srgbClr val="FFFF00"/>
              </a:solidFill>
              <a:latin typeface="Comic Sans MS" pitchFamily="66" charset="0"/>
            </a:endParaRPr>
          </a:p>
          <a:p>
            <a:pPr>
              <a:buFont typeface="Wingdings" charset="2"/>
              <a:buNone/>
              <a:tabLst>
                <a:tab pos="911225" algn="l"/>
                <a:tab pos="1825625" algn="l"/>
                <a:tab pos="2740025" algn="l"/>
                <a:tab pos="3654425" algn="l"/>
                <a:tab pos="4568825" algn="l"/>
                <a:tab pos="5483225" algn="l"/>
                <a:tab pos="6397625" algn="l"/>
                <a:tab pos="7312025" algn="l"/>
                <a:tab pos="8226425" algn="l"/>
                <a:tab pos="9140825" algn="l"/>
                <a:tab pos="10055225" algn="l"/>
              </a:tabLst>
            </a:pPr>
            <a:endParaRPr lang="en-GB" dirty="0">
              <a:latin typeface="Comic Sans MS" pitchFamily="66" charset="0"/>
            </a:endParaRPr>
          </a:p>
        </p:txBody>
      </p:sp>
      <p:pic>
        <p:nvPicPr>
          <p:cNvPr id="4" name="Picture 4" descr="image00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852599" y="457200"/>
            <a:ext cx="313900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rgbClr val="FFFF00"/>
                </a:solidFill>
                <a:latin typeface="Bookman Old Style" pitchFamily="18" charset="0"/>
              </a:rPr>
              <a:t>Thank you</a:t>
            </a:r>
            <a:endParaRPr lang="en-US" sz="4400" dirty="0">
              <a:solidFill>
                <a:srgbClr val="FFFF00"/>
              </a:solidFill>
              <a:latin typeface="Bookman Old Style" pitchFamily="18" charset="0"/>
            </a:endParaRPr>
          </a:p>
        </p:txBody>
      </p:sp>
      <p:pic>
        <p:nvPicPr>
          <p:cNvPr id="3074" name="Picture 2" descr="C:\Documents and Settings\lab\Desktop\UK 2016\New Folder\14.jpg"/>
          <p:cNvPicPr>
            <a:picLocks noChangeAspect="1" noChangeArrowheads="1"/>
          </p:cNvPicPr>
          <p:nvPr/>
        </p:nvPicPr>
        <p:blipFill>
          <a:blip r:embed="rId4"/>
          <a:srcRect t="23810" b="23810"/>
          <a:stretch>
            <a:fillRect/>
          </a:stretch>
        </p:blipFill>
        <p:spPr bwMode="auto">
          <a:xfrm>
            <a:off x="7385237" y="5867400"/>
            <a:ext cx="1682563" cy="83820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ofile">
  <a:themeElements>
    <a:clrScheme name="Profile 9">
      <a:dk1>
        <a:srgbClr val="000000"/>
      </a:dk1>
      <a:lt1>
        <a:srgbClr val="FFFFFF"/>
      </a:lt1>
      <a:dk2>
        <a:srgbClr val="000000"/>
      </a:dk2>
      <a:lt2>
        <a:srgbClr val="DDDDDD"/>
      </a:lt2>
      <a:accent1>
        <a:srgbClr val="A3B2C1"/>
      </a:accent1>
      <a:accent2>
        <a:srgbClr val="CC0000"/>
      </a:accent2>
      <a:accent3>
        <a:srgbClr val="FFFFFF"/>
      </a:accent3>
      <a:accent4>
        <a:srgbClr val="000000"/>
      </a:accent4>
      <a:accent5>
        <a:srgbClr val="CED5DD"/>
      </a:accent5>
      <a:accent6>
        <a:srgbClr val="B90000"/>
      </a:accent6>
      <a:hlink>
        <a:srgbClr val="336699"/>
      </a:hlink>
      <a:folHlink>
        <a:srgbClr val="003366"/>
      </a:folHlink>
    </a:clrScheme>
    <a:fontScheme name="Profile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Profile 1">
        <a:dk1>
          <a:srgbClr val="A50021"/>
        </a:dk1>
        <a:lt1>
          <a:srgbClr val="FFFFFF"/>
        </a:lt1>
        <a:dk2>
          <a:srgbClr val="800000"/>
        </a:dk2>
        <a:lt2>
          <a:srgbClr val="FFFFFF"/>
        </a:lt2>
        <a:accent1>
          <a:srgbClr val="FF9900"/>
        </a:accent1>
        <a:accent2>
          <a:srgbClr val="FF3300"/>
        </a:accent2>
        <a:accent3>
          <a:srgbClr val="C0AAAA"/>
        </a:accent3>
        <a:accent4>
          <a:srgbClr val="DADADA"/>
        </a:accent4>
        <a:accent5>
          <a:srgbClr val="FFCAAA"/>
        </a:accent5>
        <a:accent6>
          <a:srgbClr val="E72D00"/>
        </a:accent6>
        <a:hlink>
          <a:srgbClr val="FFFFCC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2">
        <a:dk1>
          <a:srgbClr val="3C001E"/>
        </a:dk1>
        <a:lt1>
          <a:srgbClr val="FFFFFF"/>
        </a:lt1>
        <a:dk2>
          <a:srgbClr val="51072E"/>
        </a:dk2>
        <a:lt2>
          <a:srgbClr val="FFFFFF"/>
        </a:lt2>
        <a:accent1>
          <a:srgbClr val="89A38F"/>
        </a:accent1>
        <a:accent2>
          <a:srgbClr val="666699"/>
        </a:accent2>
        <a:accent3>
          <a:srgbClr val="B3AAAD"/>
        </a:accent3>
        <a:accent4>
          <a:srgbClr val="DADADA"/>
        </a:accent4>
        <a:accent5>
          <a:srgbClr val="C4CEC6"/>
        </a:accent5>
        <a:accent6>
          <a:srgbClr val="5C5C8A"/>
        </a:accent6>
        <a:hlink>
          <a:srgbClr val="80800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3">
        <a:dk1>
          <a:srgbClr val="333333"/>
        </a:dk1>
        <a:lt1>
          <a:srgbClr val="FFFFFF"/>
        </a:lt1>
        <a:dk2>
          <a:srgbClr val="000000"/>
        </a:dk2>
        <a:lt2>
          <a:srgbClr val="FFFFFF"/>
        </a:lt2>
        <a:accent1>
          <a:srgbClr val="3399FF"/>
        </a:accent1>
        <a:accent2>
          <a:srgbClr val="CC0000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B90000"/>
        </a:accent6>
        <a:hlink>
          <a:srgbClr val="666699"/>
        </a:hlink>
        <a:folHlink>
          <a:srgbClr val="6600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4">
        <a:dk1>
          <a:srgbClr val="4B3D1B"/>
        </a:dk1>
        <a:lt1>
          <a:srgbClr val="FFFFFF"/>
        </a:lt1>
        <a:dk2>
          <a:srgbClr val="330000"/>
        </a:dk2>
        <a:lt2>
          <a:srgbClr val="FFFFFF"/>
        </a:lt2>
        <a:accent1>
          <a:srgbClr val="CC9900"/>
        </a:accent1>
        <a:accent2>
          <a:srgbClr val="CC6600"/>
        </a:accent2>
        <a:accent3>
          <a:srgbClr val="ADAAAA"/>
        </a:accent3>
        <a:accent4>
          <a:srgbClr val="DADADA"/>
        </a:accent4>
        <a:accent5>
          <a:srgbClr val="E2CAAA"/>
        </a:accent5>
        <a:accent6>
          <a:srgbClr val="B95C00"/>
        </a:accent6>
        <a:hlink>
          <a:srgbClr val="666699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5">
        <a:dk1>
          <a:srgbClr val="006666"/>
        </a:dk1>
        <a:lt1>
          <a:srgbClr val="FFFFFF"/>
        </a:lt1>
        <a:dk2>
          <a:srgbClr val="003366"/>
        </a:dk2>
        <a:lt2>
          <a:srgbClr val="FFFFFF"/>
        </a:lt2>
        <a:accent1>
          <a:srgbClr val="0099CC"/>
        </a:accent1>
        <a:accent2>
          <a:srgbClr val="6666FF"/>
        </a:accent2>
        <a:accent3>
          <a:srgbClr val="AAADB8"/>
        </a:accent3>
        <a:accent4>
          <a:srgbClr val="DADADA"/>
        </a:accent4>
        <a:accent5>
          <a:srgbClr val="AACAE2"/>
        </a:accent5>
        <a:accent6>
          <a:srgbClr val="5C5CE7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6">
        <a:dk1>
          <a:srgbClr val="003366"/>
        </a:dk1>
        <a:lt1>
          <a:srgbClr val="FFFFFF"/>
        </a:lt1>
        <a:dk2>
          <a:srgbClr val="006666"/>
        </a:dk2>
        <a:lt2>
          <a:srgbClr val="FFFFFF"/>
        </a:lt2>
        <a:accent1>
          <a:srgbClr val="6699FF"/>
        </a:accent1>
        <a:accent2>
          <a:srgbClr val="00CCFF"/>
        </a:accent2>
        <a:accent3>
          <a:srgbClr val="AAB8B8"/>
        </a:accent3>
        <a:accent4>
          <a:srgbClr val="DADADA"/>
        </a:accent4>
        <a:accent5>
          <a:srgbClr val="B8CAFF"/>
        </a:accent5>
        <a:accent6>
          <a:srgbClr val="00B9E7"/>
        </a:accent6>
        <a:hlink>
          <a:srgbClr val="FFFFCC"/>
        </a:hlink>
        <a:folHlink>
          <a:srgbClr val="33CC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7">
        <a:dk1>
          <a:srgbClr val="000000"/>
        </a:dk1>
        <a:lt1>
          <a:srgbClr val="619CB1"/>
        </a:lt1>
        <a:dk2>
          <a:srgbClr val="FFFFFF"/>
        </a:dk2>
        <a:lt2>
          <a:srgbClr val="4E899E"/>
        </a:lt2>
        <a:accent1>
          <a:srgbClr val="FFCC00"/>
        </a:accent1>
        <a:accent2>
          <a:srgbClr val="B6523E"/>
        </a:accent2>
        <a:accent3>
          <a:srgbClr val="B7CBD5"/>
        </a:accent3>
        <a:accent4>
          <a:srgbClr val="000000"/>
        </a:accent4>
        <a:accent5>
          <a:srgbClr val="FFE2AA"/>
        </a:accent5>
        <a:accent6>
          <a:srgbClr val="A54937"/>
        </a:accent6>
        <a:hlink>
          <a:srgbClr val="99CC00"/>
        </a:hlink>
        <a:folHlink>
          <a:srgbClr val="66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ofile 8">
        <a:dk1>
          <a:srgbClr val="598600"/>
        </a:dk1>
        <a:lt1>
          <a:srgbClr val="FFFFFF"/>
        </a:lt1>
        <a:dk2>
          <a:srgbClr val="336600"/>
        </a:dk2>
        <a:lt2>
          <a:srgbClr val="FFFFFF"/>
        </a:lt2>
        <a:accent1>
          <a:srgbClr val="33CC33"/>
        </a:accent1>
        <a:accent2>
          <a:srgbClr val="99CC00"/>
        </a:accent2>
        <a:accent3>
          <a:srgbClr val="ADB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FFCC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ofile 9">
        <a:dk1>
          <a:srgbClr val="000000"/>
        </a:dk1>
        <a:lt1>
          <a:srgbClr val="FFFFFF"/>
        </a:lt1>
        <a:dk2>
          <a:srgbClr val="000000"/>
        </a:dk2>
        <a:lt2>
          <a:srgbClr val="DDDDDD"/>
        </a:lt2>
        <a:accent1>
          <a:srgbClr val="A3B2C1"/>
        </a:accent1>
        <a:accent2>
          <a:srgbClr val="CC0000"/>
        </a:accent2>
        <a:accent3>
          <a:srgbClr val="FFFFFF"/>
        </a:accent3>
        <a:accent4>
          <a:srgbClr val="000000"/>
        </a:accent4>
        <a:accent5>
          <a:srgbClr val="CED5DD"/>
        </a:accent5>
        <a:accent6>
          <a:srgbClr val="B90000"/>
        </a:accent6>
        <a:hlink>
          <a:srgbClr val="336699"/>
        </a:hlink>
        <a:folHlink>
          <a:srgbClr val="00336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2717</TotalTime>
  <Words>1080</Words>
  <Application>Microsoft Office PowerPoint</Application>
  <PresentationFormat>On-screen Show (4:3)</PresentationFormat>
  <Paragraphs>250</Paragraphs>
  <Slides>29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Profile</vt:lpstr>
      <vt:lpstr>RESOLVE OF THE MINORS IN THE INHERITED BLOOD DISORDERS </vt:lpstr>
      <vt:lpstr>My Talk Today:</vt:lpstr>
      <vt:lpstr>Blood disorders: Thalassemia  &amp; Hemophilia </vt:lpstr>
      <vt:lpstr>Blood disorders: Thalassemia  &amp; Hemophilia </vt:lpstr>
      <vt:lpstr>Blood disorders: Thalassemia  &amp; Hemophilia </vt:lpstr>
      <vt:lpstr>Blood disorders: Thalassemia  &amp; Hemophilia</vt:lpstr>
      <vt:lpstr>Blood disorders: Thalassemia  &amp; Hemophilia</vt:lpstr>
      <vt:lpstr>Blood disorders: Thalassemia  &amp; Hemophilia </vt:lpstr>
      <vt:lpstr>Blood disorders: Thalassemia  &amp; Hemophilia </vt:lpstr>
      <vt:lpstr>Blood disorders: Thalassemia  &amp; Hemophilia </vt:lpstr>
      <vt:lpstr>Blood disorders: Thalassemia  &amp; Hemophilia</vt:lpstr>
      <vt:lpstr>Blood disorders: Thalassemia  &amp; Hemophilia </vt:lpstr>
      <vt:lpstr>Blood disorders: Thalassemia  &amp; Hemophilia</vt:lpstr>
      <vt:lpstr>Blood disorders: Thalassemia  &amp; Hemophilia</vt:lpstr>
      <vt:lpstr>Blood disorders: Thalassemia  &amp; Hemophilia</vt:lpstr>
      <vt:lpstr>Blood disorders:Thalassemia  &amp; Hemophilia</vt:lpstr>
      <vt:lpstr>Blood disorders: Thalassemia  &amp; Hemophilia</vt:lpstr>
      <vt:lpstr>Blood disorders: Thalassemia  &amp; Hemophilia</vt:lpstr>
      <vt:lpstr>Blood disorders: Thalassemia  &amp; Hemophilia</vt:lpstr>
      <vt:lpstr>Blood disorders: Thalassemia  &amp; Hemophilia</vt:lpstr>
      <vt:lpstr>Blood disorders: Thalassemia  &amp; Hemophilia</vt:lpstr>
      <vt:lpstr>Blood disorders: Thalassemia  &amp; Hemophilia</vt:lpstr>
      <vt:lpstr>PowerPoint Presentation</vt:lpstr>
      <vt:lpstr>Blood disorders: Thalassemia  &amp; Hemophilia </vt:lpstr>
      <vt:lpstr>Blood disorders: Thalassemia  &amp; Hemophilia </vt:lpstr>
      <vt:lpstr>Blood disorders: Thalassemia  &amp; Hemophilia</vt:lpstr>
      <vt:lpstr>Blood disorders: Thalassemia  &amp; Hemophilia </vt:lpstr>
      <vt:lpstr>Thalassemia &amp; Hemophilia</vt:lpstr>
      <vt:lpstr>POLYCYTHEMIA RUBRA  VERA</vt:lpstr>
    </vt:vector>
  </TitlesOfParts>
  <Company>shifa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lab</dc:creator>
  <cp:lastModifiedBy>Hematology</cp:lastModifiedBy>
  <cp:revision>385</cp:revision>
  <dcterms:created xsi:type="dcterms:W3CDTF">2016-06-20T04:46:06Z</dcterms:created>
  <dcterms:modified xsi:type="dcterms:W3CDTF">2016-08-12T13:33:51Z</dcterms:modified>
</cp:coreProperties>
</file>