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42" r:id="rId1"/>
  </p:sldMasterIdLst>
  <p:sldIdLst>
    <p:sldId id="270" r:id="rId2"/>
    <p:sldId id="272" r:id="rId3"/>
    <p:sldId id="271" r:id="rId4"/>
    <p:sldId id="256" r:id="rId5"/>
    <p:sldId id="257" r:id="rId6"/>
    <p:sldId id="276" r:id="rId7"/>
    <p:sldId id="258" r:id="rId8"/>
    <p:sldId id="273" r:id="rId9"/>
    <p:sldId id="259" r:id="rId10"/>
    <p:sldId id="260" r:id="rId11"/>
    <p:sldId id="274" r:id="rId12"/>
    <p:sldId id="275" r:id="rId13"/>
    <p:sldId id="261" r:id="rId14"/>
    <p:sldId id="263" r:id="rId15"/>
    <p:sldId id="264" r:id="rId16"/>
    <p:sldId id="265" r:id="rId17"/>
    <p:sldId id="266" r:id="rId18"/>
    <p:sldId id="267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4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tr-TR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9.06.16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56C1-9639-2C4B-A173-44DF3DB82A9E}" type="datetimeFigureOut">
              <a:rPr lang="en-US" smtClean="0"/>
              <a:t>9.06.16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0692B-5327-F547-9237-025D35935A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BDA56C1-9639-2C4B-A173-44DF3DB82A9E}" type="datetimeFigureOut">
              <a:rPr lang="en-US" smtClean="0"/>
              <a:t>9.06.16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307977" y="950260"/>
            <a:ext cx="2528046" cy="252804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762000">
              <a:schemeClr val="accent1">
                <a:alpha val="80000"/>
              </a:schemeClr>
            </a:innerShdw>
            <a:softEdge rad="3175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200" y="1851212"/>
            <a:ext cx="5446714" cy="1730375"/>
          </a:xfrm>
        </p:spPr>
        <p:txBody>
          <a:bodyPr anchor="b" anchorCtr="0"/>
          <a:lstStyle>
            <a:lvl1pPr algn="ctr">
              <a:lnSpc>
                <a:spcPts val="6800"/>
              </a:lnSpc>
              <a:defRPr sz="6500" b="0" cap="none" baseline="0">
                <a:latin typeface="+mj-lt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4200" y="3576918"/>
            <a:ext cx="5446714" cy="829982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9.06.16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9"/>
          <p:cNvGrpSpPr/>
          <p:nvPr/>
        </p:nvGrpSpPr>
        <p:grpSpPr>
          <a:xfrm>
            <a:off x="0" y="0"/>
            <a:ext cx="9144000" cy="1191256"/>
            <a:chOff x="0" y="0"/>
            <a:chExt cx="9144000" cy="1191256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 flipV="1">
            <a:off x="0" y="5666744"/>
            <a:ext cx="9144000" cy="1191256"/>
            <a:chOff x="0" y="0"/>
            <a:chExt cx="9144000" cy="1191256"/>
          </a:xfrm>
        </p:grpSpPr>
        <p:pic>
          <p:nvPicPr>
            <p:cNvPr id="12" name="Picture 11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13" name="Picture 12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pic>
        <p:nvPicPr>
          <p:cNvPr id="14" name="Picture 13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3258805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0" name="Picture 9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2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6534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56C1-9639-2C4B-A173-44DF3DB82A9E}" type="datetimeFigureOut">
              <a:rPr lang="en-US" smtClean="0"/>
              <a:t>9.06.16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0692B-5327-F547-9237-025D35935A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11" name="Picture 10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2" name="Picture 11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048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048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56C1-9639-2C4B-A173-44DF3DB82A9E}" type="datetimeFigureOut">
              <a:rPr lang="en-US" smtClean="0"/>
              <a:t>9.06.16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0692B-5327-F547-9237-025D35935A49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4766048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pic>
        <p:nvPicPr>
          <p:cNvPr id="15" name="Picture 14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780052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8" name="Picture 7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56C1-9639-2C4B-A173-44DF3DB82A9E}" type="datetimeFigureOut">
              <a:rPr lang="en-US" smtClean="0"/>
              <a:t>9.06.16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0692B-5327-F547-9237-025D35935A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56C1-9639-2C4B-A173-44DF3DB82A9E}" type="datetimeFigureOut">
              <a:rPr lang="en-US" smtClean="0"/>
              <a:t>9.06.16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0692B-5327-F547-9237-025D35935A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776" cy="1537447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859" y="381001"/>
            <a:ext cx="3813174" cy="5697537"/>
          </a:xfrm>
        </p:spPr>
        <p:txBody>
          <a:bodyPr>
            <a:normAutofit/>
          </a:bodyPr>
          <a:lstStyle>
            <a:lvl1pPr>
              <a:defRPr sz="2400" b="0"/>
            </a:lvl1pPr>
            <a:lvl2pPr>
              <a:defRPr sz="2200" b="0"/>
            </a:lvl2pPr>
            <a:lvl3pPr>
              <a:defRPr sz="2000" b="0"/>
            </a:lvl3pPr>
            <a:lvl4pPr>
              <a:defRPr sz="1800" b="0"/>
            </a:lvl4pPr>
            <a:lvl5pPr>
              <a:defRPr sz="1800" b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2209801"/>
            <a:ext cx="3612776" cy="3200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56C1-9639-2C4B-A173-44DF3DB82A9E}" type="datetimeFigureOut">
              <a:rPr lang="en-US" smtClean="0"/>
              <a:t>9.06.16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1D40692B-5327-F547-9237-025D35935A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solidFill>
              <a:schemeClr val="accent1">
                <a:lumMod val="40000"/>
                <a:lumOff val="60000"/>
                <a:alpha val="40000"/>
              </a:schemeClr>
            </a:solidFill>
            <a:miter lim="800000"/>
          </a:ln>
          <a:effectLst>
            <a:innerShdw blurRad="457200">
              <a:schemeClr val="accent1">
                <a:alpha val="80000"/>
              </a:schemeClr>
            </a:innerShdw>
            <a:softEdge rad="3175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56C1-9639-2C4B-A173-44DF3DB82A9E}" type="datetimeFigureOut">
              <a:rPr lang="en-US" smtClean="0"/>
              <a:t>9.06.16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0692B-5327-F547-9237-025D35935A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10" name="Picture 9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1" name="Picture 10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457200">
              <a:schemeClr val="tx1">
                <a:lumMod val="50000"/>
                <a:lumOff val="50000"/>
                <a:alpha val="80000"/>
              </a:schemeClr>
            </a:innerShdw>
            <a:softEdge rad="1270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56C1-9639-2C4B-A173-44DF3DB82A9E}" type="datetimeFigureOut">
              <a:rPr lang="en-US" smtClean="0"/>
              <a:t>9.06.16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0692B-5327-F547-9237-025D35935A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56C1-9639-2C4B-A173-44DF3DB82A9E}" type="datetimeFigureOut">
              <a:rPr lang="en-US" smtClean="0"/>
              <a:t>9.06.16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0692B-5327-F547-9237-025D35935A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7696200" cy="6858000"/>
            <a:chOff x="0" y="0"/>
            <a:chExt cx="7696200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16862"/>
            <a:stretch>
              <a:fillRect/>
            </a:stretch>
          </p:blipFill>
          <p:spPr>
            <a:xfrm>
              <a:off x="0" y="0"/>
              <a:ext cx="7467600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428309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381001"/>
            <a:ext cx="1447800" cy="5697538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1"/>
            <a:ext cx="6705600" cy="5697537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A56C1-9639-2C4B-A173-44DF3DB82A9E}" type="datetimeFigureOut">
              <a:rPr lang="en-US" smtClean="0"/>
              <a:t>9.06.16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0692B-5327-F547-9237-025D35935A4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62" y="40341"/>
            <a:ext cx="7570787" cy="1411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r-TR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2" y="1761565"/>
            <a:ext cx="7570787" cy="4289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2BDA56C1-9639-2C4B-A173-44DF3DB82A9E}" type="datetimeFigureOut">
              <a:rPr lang="en-US" smtClean="0"/>
              <a:t>9.06.16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1D40692B-5327-F547-9237-025D35935A4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03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</p:sldLayoutIdLst>
  <p:txStyles>
    <p:titleStyle>
      <a:lvl1pPr algn="ctr" defTabSz="914400" rtl="0" eaLnBrk="1" latinLnBrk="0" hangingPunct="1">
        <a:lnSpc>
          <a:spcPts val="6000"/>
        </a:lnSpc>
        <a:spcBef>
          <a:spcPct val="0"/>
        </a:spcBef>
        <a:buNone/>
        <a:defRPr sz="5400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4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5.png"/><Relationship Id="rId5" Type="http://schemas.microsoft.com/office/2007/relationships/hdphoto" Target="../media/hdphoto2.wdp"/><Relationship Id="rId6" Type="http://schemas.openxmlformats.org/officeDocument/2006/relationships/image" Target="../media/image16.png"/><Relationship Id="rId7" Type="http://schemas.microsoft.com/office/2007/relationships/hdphoto" Target="../media/hdphoto3.wdp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l="30469" r="30469"/>
          <a:stretch/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109369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40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8960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635000"/>
            <a:ext cx="5446713" cy="6497703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PHYSICAL ACTIVITY AWARENESS and CHANGES DURING PREGNANCY</a:t>
            </a:r>
            <a:r>
              <a:rPr lang="tr-TR" dirty="0"/>
              <a:t/>
            </a:r>
            <a:br>
              <a:rPr lang="tr-TR" dirty="0"/>
            </a:br>
            <a:r>
              <a:rPr lang="en-US" b="1" dirty="0"/>
              <a:t> </a:t>
            </a:r>
            <a:r>
              <a:rPr lang="tr-TR" dirty="0"/>
              <a:t/>
            </a:r>
            <a:br>
              <a:rPr lang="tr-TR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Aybuke</a:t>
            </a:r>
            <a:r>
              <a:rPr lang="en-US" dirty="0" smtClean="0"/>
              <a:t> ERSIN, PT, MSc</a:t>
            </a:r>
          </a:p>
          <a:p>
            <a:r>
              <a:rPr lang="en-US" dirty="0" smtClean="0"/>
              <a:t>Lecturer in Istanbul </a:t>
            </a:r>
            <a:r>
              <a:rPr lang="en-US" dirty="0" err="1" smtClean="0"/>
              <a:t>Medipol</a:t>
            </a:r>
            <a:r>
              <a:rPr lang="en-US" dirty="0" smtClean="0"/>
              <a:t>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866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Physical </a:t>
            </a:r>
            <a:r>
              <a:rPr lang="en-US" dirty="0"/>
              <a:t>activity </a:t>
            </a:r>
            <a:r>
              <a:rPr lang="en-US" b="1" i="1" dirty="0"/>
              <a:t>during pregnancy </a:t>
            </a:r>
            <a:r>
              <a:rPr lang="en-US" dirty="0"/>
              <a:t>is important for the health of the mother and child and may reduce the risk of adverse maternal, fetal, and neonatal outcomes.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t="4107" r="549" b="6200"/>
          <a:stretch/>
        </p:blipFill>
        <p:spPr>
          <a:xfrm>
            <a:off x="3066143" y="3864429"/>
            <a:ext cx="2812142" cy="254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187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Exercise provides mainly;</a:t>
            </a:r>
          </a:p>
          <a:p>
            <a:pPr>
              <a:buFont typeface="Wingdings" charset="2"/>
              <a:buChar char="ü"/>
            </a:pPr>
            <a:r>
              <a:rPr lang="en-US" dirty="0" smtClean="0"/>
              <a:t>Stronger upper extremity and pelvic floor muscles,</a:t>
            </a:r>
          </a:p>
          <a:p>
            <a:pPr>
              <a:buFont typeface="Wingdings" charset="2"/>
              <a:buChar char="ü"/>
            </a:pPr>
            <a:r>
              <a:rPr lang="en-US" dirty="0" smtClean="0"/>
              <a:t>Body weight control,</a:t>
            </a:r>
          </a:p>
          <a:p>
            <a:pPr>
              <a:buFont typeface="Wingdings" charset="2"/>
              <a:buChar char="ü"/>
            </a:pPr>
            <a:r>
              <a:rPr lang="en-US" dirty="0" smtClean="0"/>
              <a:t>Avoid gestational diabetes mellitus,</a:t>
            </a:r>
          </a:p>
          <a:p>
            <a:pPr>
              <a:buFont typeface="Wingdings" charset="2"/>
              <a:buChar char="ü"/>
            </a:pPr>
            <a:r>
              <a:rPr lang="en-US" dirty="0" smtClean="0"/>
              <a:t>Easier </a:t>
            </a:r>
            <a:r>
              <a:rPr lang="en-US" dirty="0" err="1" smtClean="0"/>
              <a:t>labour</a:t>
            </a:r>
            <a:r>
              <a:rPr lang="en-US" dirty="0" smtClean="0"/>
              <a:t>.</a:t>
            </a:r>
          </a:p>
          <a:p>
            <a:pPr>
              <a:buFont typeface="Wingdings" charset="2"/>
              <a:buChar char="ü"/>
            </a:pPr>
            <a:endParaRPr lang="en-US" dirty="0" smtClean="0"/>
          </a:p>
          <a:p>
            <a:pPr>
              <a:buFont typeface="Wingdings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363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American College of Obstetricians and Gynecologists </a:t>
            </a:r>
            <a:r>
              <a:rPr lang="en-US" dirty="0" smtClean="0">
                <a:solidFill>
                  <a:srgbClr val="FF0000"/>
                </a:solidFill>
              </a:rPr>
              <a:t>recommended;</a:t>
            </a:r>
          </a:p>
          <a:p>
            <a:pPr>
              <a:buFont typeface="Wingdings" charset="2"/>
              <a:buChar char="u"/>
            </a:pPr>
            <a:r>
              <a:rPr lang="en-US" dirty="0"/>
              <a:t>30 minutes of moderate </a:t>
            </a:r>
            <a:r>
              <a:rPr lang="en-US" dirty="0" smtClean="0"/>
              <a:t>activity,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8,000 </a:t>
            </a:r>
            <a:r>
              <a:rPr lang="en-US" dirty="0"/>
              <a:t>steps/day</a:t>
            </a:r>
            <a:r>
              <a:rPr lang="en-US" dirty="0" smtClean="0"/>
              <a:t>,</a:t>
            </a:r>
          </a:p>
          <a:p>
            <a:pPr>
              <a:buFont typeface="Wingdings" charset="2"/>
              <a:buChar char="u"/>
            </a:pPr>
            <a:r>
              <a:rPr lang="en-US" dirty="0" smtClean="0"/>
              <a:t>approximately </a:t>
            </a:r>
            <a:r>
              <a:rPr lang="en-US" dirty="0"/>
              <a:t>7.5 metabolic equivalent (MET) </a:t>
            </a:r>
            <a:r>
              <a:rPr lang="en-US" dirty="0" err="1"/>
              <a:t>hr</a:t>
            </a:r>
            <a:r>
              <a:rPr lang="en-US" dirty="0"/>
              <a:t>/</a:t>
            </a:r>
            <a:r>
              <a:rPr lang="en-US" dirty="0" err="1" smtClean="0"/>
              <a:t>wk</a:t>
            </a:r>
            <a:r>
              <a:rPr lang="en-US" dirty="0"/>
              <a:t> </a:t>
            </a:r>
            <a:r>
              <a:rPr lang="en-US" dirty="0" smtClean="0"/>
              <a:t>activity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</a:t>
            </a:r>
            <a:r>
              <a:rPr lang="en-US" b="1" dirty="0" smtClean="0">
                <a:solidFill>
                  <a:srgbClr val="FF0000"/>
                </a:solidFill>
              </a:rPr>
              <a:t>BENEFICAL FOR PREGNANT WOMEN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680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previews.123rf.com/images/lenm/lenm1201/lenm120100009/11860758-Illustration-of-a-Woman-Sitting-on-an-Exercise-Ball-Stock-Illustrati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966" l="1087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74" y="395093"/>
            <a:ext cx="2422152" cy="386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48" b="89510" l="9901" r="958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178" y="762000"/>
            <a:ext cx="4947634" cy="2802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333" b="98667" l="9600" r="8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07291" y="2918823"/>
            <a:ext cx="2972707" cy="356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03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The aim of this study was </a:t>
            </a:r>
            <a:r>
              <a:rPr lang="en-US" dirty="0"/>
              <a:t>to investigate changes in physical activity level during period of gestation and relationship between physical activity awareness and doing exercise.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700" b="90000" l="3538" r="9646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5713" y="3415044"/>
            <a:ext cx="4475843" cy="344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872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METHOD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u"/>
            </a:pPr>
            <a:r>
              <a:rPr lang="en-US" b="1" i="1" dirty="0" smtClean="0"/>
              <a:t>130 pregnant women,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average age of participants was determined as </a:t>
            </a:r>
            <a:r>
              <a:rPr lang="en-US" dirty="0">
                <a:solidFill>
                  <a:srgbClr val="FF0000"/>
                </a:solidFill>
              </a:rPr>
              <a:t>27.99 ± 5.21 </a:t>
            </a:r>
            <a:r>
              <a:rPr lang="en-US" dirty="0" smtClean="0">
                <a:solidFill>
                  <a:srgbClr val="FF0000"/>
                </a:solidFill>
              </a:rPr>
              <a:t>years,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average weeks of gestation was </a:t>
            </a:r>
            <a:r>
              <a:rPr lang="en-US" dirty="0">
                <a:solidFill>
                  <a:srgbClr val="FF0000"/>
                </a:solidFill>
              </a:rPr>
              <a:t>30.36 ± </a:t>
            </a:r>
            <a:r>
              <a:rPr lang="en-US" dirty="0" smtClean="0">
                <a:solidFill>
                  <a:srgbClr val="FF0000"/>
                </a:solidFill>
              </a:rPr>
              <a:t>5.33 weeks.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804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METHOD-II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Pregnant </a:t>
            </a:r>
            <a:r>
              <a:rPr lang="en-US" dirty="0"/>
              <a:t>women information form was filled to inquire about the </a:t>
            </a:r>
            <a:r>
              <a:rPr lang="en-US" dirty="0" err="1"/>
              <a:t>sociodemographic</a:t>
            </a:r>
            <a:r>
              <a:rPr lang="en-US" dirty="0"/>
              <a:t> characteristics</a:t>
            </a:r>
            <a:r>
              <a:rPr lang="en-US" dirty="0" smtClean="0"/>
              <a:t>;</a:t>
            </a:r>
          </a:p>
          <a:p>
            <a:r>
              <a:rPr lang="en-US" dirty="0" smtClean="0"/>
              <a:t> </a:t>
            </a:r>
            <a:r>
              <a:rPr lang="en-US" dirty="0"/>
              <a:t>T</a:t>
            </a:r>
            <a:r>
              <a:rPr lang="en-US" dirty="0" smtClean="0"/>
              <a:t>o </a:t>
            </a:r>
            <a:r>
              <a:rPr lang="en-US" dirty="0"/>
              <a:t>determine their level of physical activity, </a:t>
            </a:r>
            <a:r>
              <a:rPr lang="en-US" dirty="0" smtClean="0">
                <a:solidFill>
                  <a:srgbClr val="FF0000"/>
                </a:solidFill>
              </a:rPr>
              <a:t>Pregnancy Physical </a:t>
            </a:r>
            <a:r>
              <a:rPr lang="en-US" dirty="0">
                <a:solidFill>
                  <a:srgbClr val="FF0000"/>
                </a:solidFill>
              </a:rPr>
              <a:t>Activity </a:t>
            </a:r>
            <a:r>
              <a:rPr lang="en-US" dirty="0" smtClean="0">
                <a:solidFill>
                  <a:srgbClr val="FF0000"/>
                </a:solidFill>
              </a:rPr>
              <a:t>Questionnaire  </a:t>
            </a:r>
            <a:r>
              <a:rPr lang="en-US" dirty="0">
                <a:solidFill>
                  <a:srgbClr val="FF0000"/>
                </a:solidFill>
              </a:rPr>
              <a:t>(PPAQ) </a:t>
            </a:r>
            <a:r>
              <a:rPr lang="en-US" dirty="0"/>
              <a:t>was used.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1226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kran Resmi 2016-06-09 13.05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000"/>
            <a:ext cx="9144000" cy="531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088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RESULTS-I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relationship was found between physical activity level and weeks of gestation (r = - 0.06, p&gt; 0.05). </a:t>
            </a:r>
          </a:p>
        </p:txBody>
      </p:sp>
    </p:spTree>
    <p:extLst>
      <p:ext uri="{BB962C8B-B14F-4D97-AF65-F5344CB8AC3E}">
        <p14:creationId xmlns:p14="http://schemas.microsoft.com/office/powerpoint/2010/main" val="2407318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RESULTS-III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correlation was found between doing exercise during pregnancy with who thought that physical activity is </a:t>
            </a:r>
            <a:r>
              <a:rPr lang="en-US" dirty="0" err="1" smtClean="0"/>
              <a:t>benefical</a:t>
            </a:r>
            <a:r>
              <a:rPr lang="en-US" dirty="0" smtClean="0"/>
              <a:t> at pregnancy       </a:t>
            </a:r>
            <a:r>
              <a:rPr lang="en-US" b="1" dirty="0" smtClean="0"/>
              <a:t>(r =0.210, p= 0.008)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443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RESULTS-IV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Doing exercise during pregnancy and pre-gravid period had </a:t>
            </a:r>
            <a:r>
              <a:rPr lang="en-US" dirty="0" smtClean="0"/>
              <a:t>correlation</a:t>
            </a:r>
          </a:p>
          <a:p>
            <a:pPr marL="0" indent="0">
              <a:buNone/>
            </a:pPr>
            <a:r>
              <a:rPr lang="en-US" dirty="0" smtClean="0"/>
              <a:t>         </a:t>
            </a:r>
            <a:r>
              <a:rPr lang="en-US" b="1" dirty="0" smtClean="0"/>
              <a:t>(</a:t>
            </a:r>
            <a:r>
              <a:rPr lang="en-US" b="1" dirty="0"/>
              <a:t>r= 0,199   , p = 0.01</a:t>
            </a:r>
            <a:r>
              <a:rPr lang="en-US" b="1" dirty="0" smtClean="0"/>
              <a:t>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98228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DISCUSSION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Pregnant women, who think exercise is effective, do exercise during their pregnancy. Women who do exercise before pregnancy also do exercise at their pregnancy. </a:t>
            </a:r>
            <a:endParaRPr lang="tr-T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431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DISCUSSION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very important for the mother and baby to do physical activity before and during pregnancy time.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897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DISCUSSION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Physical activity awareness should be increased in both pregnant or women thinking of pregnancy.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929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fusion">
  <a:themeElements>
    <a:clrScheme name="Infusion">
      <a:dk1>
        <a:sysClr val="windowText" lastClr="000000"/>
      </a:dk1>
      <a:lt1>
        <a:sysClr val="window" lastClr="FFFFFF"/>
      </a:lt1>
      <a:dk2>
        <a:srgbClr val="2F1F58"/>
      </a:dk2>
      <a:lt2>
        <a:srgbClr val="B7A9E0"/>
      </a:lt2>
      <a:accent1>
        <a:srgbClr val="8C73D0"/>
      </a:accent1>
      <a:accent2>
        <a:srgbClr val="C2E8C4"/>
      </a:accent2>
      <a:accent3>
        <a:srgbClr val="C5A6E8"/>
      </a:accent3>
      <a:accent4>
        <a:srgbClr val="B45EC7"/>
      </a:accent4>
      <a:accent5>
        <a:srgbClr val="9FDAFB"/>
      </a:accent5>
      <a:accent6>
        <a:srgbClr val="95C5B0"/>
      </a:accent6>
      <a:hlink>
        <a:srgbClr val="744AE0"/>
      </a:hlink>
      <a:folHlink>
        <a:srgbClr val="8D8AD1"/>
      </a:folHlink>
    </a:clrScheme>
    <a:fontScheme name="Infusion">
      <a:majorFont>
        <a:latin typeface="Mistral"/>
        <a:ea typeface=""/>
        <a:cs typeface=""/>
        <a:font script="Jpan" typeface="ＤＦＰ行書体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Infus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300000"/>
                <a:lumMod val="125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135000"/>
              </a:schemeClr>
            </a:duotone>
          </a:blip>
          <a:tile tx="0" ty="0" sx="40000" sy="40000" flip="none" algn="tl"/>
        </a:blipFill>
      </a:fillStyleLst>
      <a:lnStyleLst>
        <a:ln w="38100" cap="flat" cmpd="sng" algn="ctr">
          <a:solidFill>
            <a:schemeClr val="phClr">
              <a:alpha val="70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>
              <a:alpha val="50000"/>
            </a:schemeClr>
          </a:solidFill>
          <a:prstDash val="solid"/>
          <a:miter/>
        </a:ln>
        <a:ln w="88900" cap="flat" cmpd="sng" algn="ctr">
          <a:solidFill>
            <a:schemeClr val="phClr">
              <a:alpha val="4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r="13500000">
              <a:srgbClr val="000000">
                <a:alpha val="50000"/>
              </a:srgbClr>
            </a:innerShdw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Infusion.thmx</Template>
  <TotalTime>139</TotalTime>
  <Words>338</Words>
  <Application>Microsoft Macintosh PowerPoint</Application>
  <PresentationFormat>On-screen Show (4:3)</PresentationFormat>
  <Paragraphs>37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Infusion</vt:lpstr>
      <vt:lpstr>PowerPoint Presentation</vt:lpstr>
      <vt:lpstr>PowerPoint Presentation</vt:lpstr>
      <vt:lpstr>PowerPoint Presentation</vt:lpstr>
      <vt:lpstr>      PHYSICAL ACTIVITY AWARENESS and CHANGES DURING PREGNANCY    </vt:lpstr>
      <vt:lpstr>INTRODUCTION</vt:lpstr>
      <vt:lpstr>PowerPoint Presentation</vt:lpstr>
      <vt:lpstr>PowerPoint Presentation</vt:lpstr>
      <vt:lpstr>PowerPoint Presentation</vt:lpstr>
      <vt:lpstr>PowerPoint Presentation</vt:lpstr>
      <vt:lpstr>METHOD</vt:lpstr>
      <vt:lpstr>METHOD-II</vt:lpstr>
      <vt:lpstr>PowerPoint Presentation</vt:lpstr>
      <vt:lpstr>RESULTS-I</vt:lpstr>
      <vt:lpstr>RESULTS-III</vt:lpstr>
      <vt:lpstr>RESULTS-IV</vt:lpstr>
      <vt:lpstr>DISCUSSION</vt:lpstr>
      <vt:lpstr>DISCUSSION</vt:lpstr>
      <vt:lpstr>DISCUSSION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PHYSICAL ACTIVITY AWARENESS and CHANGES DURING PREGNANCY    </dc:title>
  <dc:creator>Başak Polat</dc:creator>
  <cp:lastModifiedBy>Başak Polat</cp:lastModifiedBy>
  <cp:revision>14</cp:revision>
  <dcterms:created xsi:type="dcterms:W3CDTF">2016-06-09T10:37:56Z</dcterms:created>
  <dcterms:modified xsi:type="dcterms:W3CDTF">2016-06-09T12:57:10Z</dcterms:modified>
</cp:coreProperties>
</file>