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34"/>
  </p:notesMasterIdLst>
  <p:sldIdLst>
    <p:sldId id="256" r:id="rId2"/>
    <p:sldId id="257" r:id="rId3"/>
    <p:sldId id="292" r:id="rId4"/>
    <p:sldId id="305" r:id="rId5"/>
    <p:sldId id="294" r:id="rId6"/>
    <p:sldId id="258" r:id="rId7"/>
    <p:sldId id="295" r:id="rId8"/>
    <p:sldId id="261" r:id="rId9"/>
    <p:sldId id="262" r:id="rId10"/>
    <p:sldId id="264" r:id="rId11"/>
    <p:sldId id="296" r:id="rId12"/>
    <p:sldId id="297" r:id="rId13"/>
    <p:sldId id="298" r:id="rId14"/>
    <p:sldId id="299" r:id="rId15"/>
    <p:sldId id="300" r:id="rId16"/>
    <p:sldId id="301" r:id="rId17"/>
    <p:sldId id="275" r:id="rId18"/>
    <p:sldId id="302" r:id="rId19"/>
    <p:sldId id="276" r:id="rId20"/>
    <p:sldId id="303" r:id="rId21"/>
    <p:sldId id="304" r:id="rId22"/>
    <p:sldId id="279" r:id="rId23"/>
    <p:sldId id="282" r:id="rId24"/>
    <p:sldId id="283" r:id="rId25"/>
    <p:sldId id="284" r:id="rId26"/>
    <p:sldId id="285" r:id="rId27"/>
    <p:sldId id="286" r:id="rId28"/>
    <p:sldId id="287" r:id="rId29"/>
    <p:sldId id="288" r:id="rId30"/>
    <p:sldId id="289" r:id="rId31"/>
    <p:sldId id="290" r:id="rId32"/>
    <p:sldId id="29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602" autoAdjust="0"/>
    <p:restoredTop sz="94660"/>
  </p:normalViewPr>
  <p:slideViewPr>
    <p:cSldViewPr>
      <p:cViewPr>
        <p:scale>
          <a:sx n="66" d="100"/>
          <a:sy n="66" d="100"/>
        </p:scale>
        <p:origin x="-1536" y="-2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846059-22D9-4F99-A7CB-F0CF6D31617E}" type="datetimeFigureOut">
              <a:rPr lang="en-US" smtClean="0"/>
              <a:pPr/>
              <a:t>2/23/2015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B73AC9-AC9B-4EC3-96CB-72EEDBB4DF4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2C1AE8F-A37E-4C08-8CC8-D3DDE972EF9B}" type="datetimeFigureOut">
              <a:rPr lang="en-US" smtClean="0"/>
              <a:pPr/>
              <a:t>2/23/2015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CB0B3BF0-57F0-4D73-BF83-6079199006F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2C1AE8F-A37E-4C08-8CC8-D3DDE972EF9B}" type="datetimeFigureOut">
              <a:rPr lang="en-US" smtClean="0"/>
              <a:pPr/>
              <a:t>2/23/2015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B0B3BF0-57F0-4D73-BF83-6079199006F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2C1AE8F-A37E-4C08-8CC8-D3DDE972EF9B}" type="datetimeFigureOut">
              <a:rPr lang="en-US" smtClean="0"/>
              <a:pPr/>
              <a:t>2/23/2015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CB0B3BF0-57F0-4D73-BF83-6079199006F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2C1AE8F-A37E-4C08-8CC8-D3DDE972EF9B}" type="datetimeFigureOut">
              <a:rPr lang="en-US" smtClean="0"/>
              <a:pPr/>
              <a:t>2/23/2015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B0B3BF0-57F0-4D73-BF83-6079199006F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2C1AE8F-A37E-4C08-8CC8-D3DDE972EF9B}" type="datetimeFigureOut">
              <a:rPr lang="en-US" smtClean="0"/>
              <a:pPr/>
              <a:t>2/23/2015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B0B3BF0-57F0-4D73-BF83-6079199006F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2C1AE8F-A37E-4C08-8CC8-D3DDE972EF9B}" type="datetimeFigureOut">
              <a:rPr lang="en-US" smtClean="0"/>
              <a:pPr/>
              <a:t>2/23/2015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B0B3BF0-57F0-4D73-BF83-6079199006F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2C1AE8F-A37E-4C08-8CC8-D3DDE972EF9B}" type="datetimeFigureOut">
              <a:rPr lang="en-US" smtClean="0"/>
              <a:pPr/>
              <a:t>2/23/2015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CB0B3BF0-57F0-4D73-BF83-6079199006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2C1AE8F-A37E-4C08-8CC8-D3DDE972EF9B}" type="datetimeFigureOut">
              <a:rPr lang="en-US" smtClean="0"/>
              <a:pPr/>
              <a:t>2/23/2015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B0B3BF0-57F0-4D73-BF83-6079199006F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2C1AE8F-A37E-4C08-8CC8-D3DDE972EF9B}" type="datetimeFigureOut">
              <a:rPr lang="en-US" smtClean="0"/>
              <a:pPr/>
              <a:t>2/23/2015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B0B3BF0-57F0-4D73-BF83-6079199006F2}"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2C1AE8F-A37E-4C08-8CC8-D3DDE972EF9B}" type="datetimeFigureOut">
              <a:rPr lang="en-US" smtClean="0"/>
              <a:pPr/>
              <a:t>2/23/2015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B0B3BF0-57F0-4D73-BF83-6079199006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2C1AE8F-A37E-4C08-8CC8-D3DDE972EF9B}" type="datetimeFigureOut">
              <a:rPr lang="en-US" smtClean="0"/>
              <a:pPr/>
              <a:t>2/23/2015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CB0B3BF0-57F0-4D73-BF83-6079199006F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2C1AE8F-A37E-4C08-8CC8-D3DDE972EF9B}" type="datetimeFigureOut">
              <a:rPr lang="en-US" smtClean="0"/>
              <a:pPr/>
              <a:t>2/23/2015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CB0B3BF0-57F0-4D73-BF83-6079199006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38200"/>
            <a:ext cx="9144000" cy="2743200"/>
          </a:xfrm>
        </p:spPr>
        <p:txBody>
          <a:bodyPr>
            <a:normAutofit/>
          </a:bodyPr>
          <a:lstStyle/>
          <a:p>
            <a:r>
              <a:rPr lang="en-US" sz="3600" dirty="0" smtClean="0">
                <a:solidFill>
                  <a:schemeClr val="tx1"/>
                </a:solidFill>
              </a:rPr>
              <a:t>VITAMIN D, ANTIOXIDANTS, Nutrition, NEW LOOK IN INFERTILITY</a:t>
            </a:r>
            <a:endParaRPr lang="en-US" sz="3600" dirty="0">
              <a:solidFill>
                <a:schemeClr val="tx1"/>
              </a:solidFill>
            </a:endParaRPr>
          </a:p>
        </p:txBody>
      </p:sp>
      <p:sp>
        <p:nvSpPr>
          <p:cNvPr id="3" name="Subtitle 2"/>
          <p:cNvSpPr>
            <a:spLocks noGrp="1"/>
          </p:cNvSpPr>
          <p:nvPr>
            <p:ph type="subTitle" idx="1"/>
          </p:nvPr>
        </p:nvSpPr>
        <p:spPr>
          <a:xfrm>
            <a:off x="0" y="4495800"/>
            <a:ext cx="8458200" cy="914400"/>
          </a:xfrm>
          <a:solidFill>
            <a:schemeClr val="tx2">
              <a:lumMod val="50000"/>
            </a:schemeClr>
          </a:solidFill>
        </p:spPr>
        <p:txBody>
          <a:bodyPr>
            <a:normAutofit/>
          </a:bodyPr>
          <a:lstStyle/>
          <a:p>
            <a:pPr algn="l"/>
            <a:r>
              <a:rPr lang="en-US" sz="3600" b="1" dirty="0" smtClean="0">
                <a:ln w="10541" cmpd="sng">
                  <a:solidFill>
                    <a:schemeClr val="accent1">
                      <a:shade val="88000"/>
                      <a:satMod val="110000"/>
                    </a:schemeClr>
                  </a:solidFill>
                  <a:prstDash val="solid"/>
                </a:ln>
                <a:solidFill>
                  <a:schemeClr val="tx1">
                    <a:lumMod val="95000"/>
                    <a:lumOff val="5000"/>
                  </a:schemeClr>
                </a:solidFill>
              </a:rPr>
              <a:t>DR.AWATIF ALBAHAR (DHA)</a:t>
            </a:r>
            <a:endParaRPr lang="en-US" sz="3600" b="1" dirty="0">
              <a:ln w="10541" cmpd="sng">
                <a:solidFill>
                  <a:schemeClr val="accent1">
                    <a:shade val="88000"/>
                    <a:satMod val="110000"/>
                  </a:schemeClr>
                </a:solidFill>
                <a:prstDash val="solid"/>
              </a:ln>
              <a:solidFill>
                <a:schemeClr val="tx1">
                  <a:lumMod val="95000"/>
                  <a:lumOff val="5000"/>
                </a:schemeClr>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lnSpc>
                <a:spcPct val="150000"/>
              </a:lnSpc>
              <a:buNone/>
            </a:pPr>
            <a:r>
              <a:rPr lang="en-US" sz="2400" dirty="0" smtClean="0"/>
              <a:t>      Vit D is well known in promoting bone mineralization also decreased Vitamin D level is associated or linked with an increase risk for Cancer, autoimmune disease, diabetics, &amp; cardiovascular disease. In our field sufficient Vit D is also modulates reproductive process  in women &amp; men.</a:t>
            </a:r>
            <a:endParaRPr lang="en-US" sz="240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838200"/>
          </a:xfrm>
        </p:spPr>
        <p:txBody>
          <a:bodyPr>
            <a:normAutofit/>
          </a:bodyPr>
          <a:lstStyle/>
          <a:p>
            <a:r>
              <a:rPr lang="en-US" sz="3200" cap="none"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a)CLASSICAL VITAMIN D EFFECTS</a:t>
            </a:r>
            <a:endParaRPr lang="en-US" sz="3200" cap="none"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Content Placeholder 2"/>
          <p:cNvSpPr>
            <a:spLocks noGrp="1"/>
          </p:cNvSpPr>
          <p:nvPr>
            <p:ph idx="1"/>
          </p:nvPr>
        </p:nvSpPr>
        <p:spPr>
          <a:xfrm>
            <a:off x="0" y="838200"/>
            <a:ext cx="8991600" cy="5867400"/>
          </a:xfrm>
        </p:spPr>
        <p:txBody>
          <a:bodyPr/>
          <a:lstStyle/>
          <a:p>
            <a:endParaRPr lang="en-US" dirty="0"/>
          </a:p>
        </p:txBody>
      </p:sp>
      <p:sp>
        <p:nvSpPr>
          <p:cNvPr id="4" name="Oval 3"/>
          <p:cNvSpPr/>
          <p:nvPr/>
        </p:nvSpPr>
        <p:spPr>
          <a:xfrm>
            <a:off x="3657600" y="1600200"/>
            <a:ext cx="2438400" cy="1600200"/>
          </a:xfrm>
          <a:prstGeom prst="ellipse">
            <a:avLst/>
          </a:prstGeom>
          <a:solidFill>
            <a:schemeClr val="accent1"/>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Intestine</a:t>
            </a:r>
          </a:p>
          <a:p>
            <a:pPr algn="ctr">
              <a:buFont typeface="Wingdings" pitchFamily="2" charset="2"/>
              <a:buChar char="§"/>
            </a:pPr>
            <a:r>
              <a:rPr lang="en-US" sz="1200" dirty="0" smtClean="0"/>
              <a:t>   Calcium absorption</a:t>
            </a:r>
          </a:p>
          <a:p>
            <a:pPr algn="ctr">
              <a:buFont typeface="Wingdings" pitchFamily="2" charset="2"/>
              <a:buChar char="§"/>
            </a:pPr>
            <a:r>
              <a:rPr lang="en-US" sz="1200" dirty="0" smtClean="0"/>
              <a:t>  Synthesis of calcium binding proteins</a:t>
            </a:r>
          </a:p>
          <a:p>
            <a:pPr algn="ctr">
              <a:buFont typeface="Wingdings" pitchFamily="2" charset="2"/>
              <a:buChar char="§"/>
            </a:pPr>
            <a:r>
              <a:rPr lang="en-US" sz="1200" dirty="0" smtClean="0"/>
              <a:t>   Phosphorous absorption</a:t>
            </a:r>
            <a:endParaRPr lang="en-US" sz="1200" dirty="0"/>
          </a:p>
        </p:txBody>
      </p:sp>
      <p:cxnSp>
        <p:nvCxnSpPr>
          <p:cNvPr id="6" name="Straight Connector 5"/>
          <p:cNvCxnSpPr>
            <a:stCxn id="4" idx="4"/>
            <a:endCxn id="7" idx="0"/>
          </p:cNvCxnSpPr>
          <p:nvPr/>
        </p:nvCxnSpPr>
        <p:spPr>
          <a:xfrm rot="5400000">
            <a:off x="4629150" y="3333750"/>
            <a:ext cx="381000" cy="114300"/>
          </a:xfrm>
          <a:prstGeom prst="line">
            <a:avLst/>
          </a:prstGeom>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3733800" y="3581400"/>
            <a:ext cx="2057400" cy="1371600"/>
          </a:xfrm>
          <a:prstGeom prst="ellipse">
            <a:avLst/>
          </a:prstGeom>
          <a:solidFill>
            <a:schemeClr val="accent1"/>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Classical vitamin D effects</a:t>
            </a:r>
            <a:endParaRPr lang="en-US" sz="1400" b="1" dirty="0"/>
          </a:p>
        </p:txBody>
      </p:sp>
      <p:cxnSp>
        <p:nvCxnSpPr>
          <p:cNvPr id="14" name="Straight Connector 13"/>
          <p:cNvCxnSpPr>
            <a:stCxn id="7" idx="6"/>
            <a:endCxn id="15" idx="2"/>
          </p:cNvCxnSpPr>
          <p:nvPr/>
        </p:nvCxnSpPr>
        <p:spPr>
          <a:xfrm>
            <a:off x="5791200" y="4267200"/>
            <a:ext cx="533400" cy="49530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324600" y="3810000"/>
            <a:ext cx="2438400" cy="1905000"/>
          </a:xfrm>
          <a:prstGeom prst="ellipse">
            <a:avLst/>
          </a:prstGeom>
          <a:solidFill>
            <a:schemeClr val="accent1"/>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Bone</a:t>
            </a:r>
          </a:p>
          <a:p>
            <a:pPr algn="ctr">
              <a:buFont typeface="Arial" pitchFamily="34" charset="0"/>
              <a:buChar char="•"/>
            </a:pPr>
            <a:r>
              <a:rPr lang="en-US" sz="1200" dirty="0" smtClean="0"/>
              <a:t>  Vitamin D promotes bone formation</a:t>
            </a:r>
          </a:p>
          <a:p>
            <a:pPr algn="ctr">
              <a:buFont typeface="Arial" pitchFamily="34" charset="0"/>
              <a:buChar char="•"/>
            </a:pPr>
            <a:r>
              <a:rPr lang="en-US" sz="1200" dirty="0" smtClean="0"/>
              <a:t>  Vitamin  D promotes bone resorption by increasing the number and activity of osteoclasts</a:t>
            </a:r>
            <a:endParaRPr lang="en-US" sz="1200" dirty="0"/>
          </a:p>
        </p:txBody>
      </p:sp>
      <p:sp>
        <p:nvSpPr>
          <p:cNvPr id="16" name="Oval 15"/>
          <p:cNvSpPr/>
          <p:nvPr/>
        </p:nvSpPr>
        <p:spPr>
          <a:xfrm>
            <a:off x="457200" y="3733800"/>
            <a:ext cx="2514600" cy="1752600"/>
          </a:xfrm>
          <a:prstGeom prst="ellipse">
            <a:avLst/>
          </a:prstGeom>
          <a:solidFill>
            <a:schemeClr val="accent1"/>
          </a:solidFill>
          <a:ln>
            <a:solidFill>
              <a:schemeClr val="bg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Kidney</a:t>
            </a:r>
          </a:p>
          <a:p>
            <a:pPr algn="ctr">
              <a:buFont typeface="Wingdings" pitchFamily="2" charset="2"/>
              <a:buChar char="§"/>
            </a:pPr>
            <a:r>
              <a:rPr lang="en-US" sz="1200" dirty="0" smtClean="0"/>
              <a:t>  Synthesis of 1.25(OH)2D2</a:t>
            </a:r>
          </a:p>
          <a:p>
            <a:pPr algn="ctr">
              <a:buFont typeface="Wingdings" pitchFamily="2" charset="2"/>
              <a:buChar char="§"/>
            </a:pPr>
            <a:r>
              <a:rPr lang="en-US" sz="1200" dirty="0" smtClean="0"/>
              <a:t>  Phosphate reabsorption</a:t>
            </a:r>
          </a:p>
          <a:p>
            <a:pPr algn="ctr">
              <a:buFont typeface="Wingdings" pitchFamily="2" charset="2"/>
              <a:buChar char="§"/>
            </a:pPr>
            <a:r>
              <a:rPr lang="en-US" sz="1200" dirty="0" smtClean="0"/>
              <a:t>  Calcium reabsorption</a:t>
            </a:r>
            <a:endParaRPr lang="en-US" sz="1200" dirty="0"/>
          </a:p>
        </p:txBody>
      </p:sp>
      <p:cxnSp>
        <p:nvCxnSpPr>
          <p:cNvPr id="18" name="Straight Connector 17"/>
          <p:cNvCxnSpPr>
            <a:stCxn id="7" idx="2"/>
            <a:endCxn id="16" idx="6"/>
          </p:cNvCxnSpPr>
          <p:nvPr/>
        </p:nvCxnSpPr>
        <p:spPr>
          <a:xfrm rot="10800000" flipV="1">
            <a:off x="2971800" y="4267200"/>
            <a:ext cx="762000" cy="3429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Autofit/>
          </a:bodyPr>
          <a:lstStyle/>
          <a:p>
            <a:r>
              <a:rPr lang="en-US" sz="3200" cap="none"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b) NON CLASSICAL VITAMIN D EFFECTS</a:t>
            </a:r>
            <a:endParaRPr lang="en-US" sz="3200" dirty="0"/>
          </a:p>
        </p:txBody>
      </p:sp>
      <p:sp>
        <p:nvSpPr>
          <p:cNvPr id="3" name="Content Placeholder 2"/>
          <p:cNvSpPr>
            <a:spLocks noGrp="1"/>
          </p:cNvSpPr>
          <p:nvPr>
            <p:ph idx="1"/>
          </p:nvPr>
        </p:nvSpPr>
        <p:spPr>
          <a:xfrm>
            <a:off x="0" y="609600"/>
            <a:ext cx="8686800" cy="6248400"/>
          </a:xfrm>
        </p:spPr>
        <p:txBody>
          <a:bodyPr>
            <a:normAutofit fontScale="475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sz="1200" dirty="0" smtClean="0"/>
          </a:p>
          <a:p>
            <a:pPr>
              <a:buNone/>
            </a:pPr>
            <a:endParaRPr lang="en-US" sz="1200" dirty="0" smtClean="0"/>
          </a:p>
          <a:p>
            <a:pPr>
              <a:buNone/>
            </a:pPr>
            <a:endParaRPr lang="en-US" sz="1300" dirty="0" smtClean="0"/>
          </a:p>
          <a:p>
            <a:pPr>
              <a:buNone/>
            </a:pPr>
            <a:endParaRPr lang="en-US" sz="1300" dirty="0" smtClean="0"/>
          </a:p>
          <a:p>
            <a:pPr>
              <a:buNone/>
            </a:pPr>
            <a:endParaRPr lang="en-US" sz="1300" dirty="0" smtClean="0"/>
          </a:p>
          <a:p>
            <a:pPr>
              <a:buNone/>
            </a:pPr>
            <a:endParaRPr lang="en-US" sz="1300" dirty="0" smtClean="0"/>
          </a:p>
          <a:p>
            <a:pPr>
              <a:buNone/>
            </a:pPr>
            <a:endParaRPr lang="en-US" sz="1300" dirty="0" smtClean="0"/>
          </a:p>
          <a:p>
            <a:pPr>
              <a:buNone/>
            </a:pPr>
            <a:endParaRPr lang="en-US" sz="1300" dirty="0" smtClean="0"/>
          </a:p>
          <a:p>
            <a:pPr>
              <a:buNone/>
            </a:pPr>
            <a:endParaRPr lang="en-US" sz="1300" dirty="0" smtClean="0"/>
          </a:p>
          <a:p>
            <a:pPr>
              <a:buNone/>
            </a:pPr>
            <a:endParaRPr lang="en-US" sz="1300" dirty="0" smtClean="0"/>
          </a:p>
          <a:p>
            <a:pPr>
              <a:buNone/>
            </a:pPr>
            <a:endParaRPr lang="en-US" sz="1900" dirty="0" smtClean="0"/>
          </a:p>
          <a:p>
            <a:pPr>
              <a:buNone/>
            </a:pPr>
            <a:endParaRPr lang="en-US" sz="1900" dirty="0" smtClean="0"/>
          </a:p>
          <a:p>
            <a:pPr>
              <a:buNone/>
            </a:pPr>
            <a:endParaRPr lang="en-US" sz="1900" dirty="0" smtClean="0"/>
          </a:p>
          <a:p>
            <a:pPr>
              <a:buNone/>
            </a:pPr>
            <a:endParaRPr lang="en-US" sz="1900" dirty="0" smtClean="0"/>
          </a:p>
          <a:p>
            <a:pPr>
              <a:buNone/>
            </a:pPr>
            <a:endParaRPr lang="en-US" sz="1900" dirty="0" smtClean="0"/>
          </a:p>
          <a:p>
            <a:pPr>
              <a:buNone/>
            </a:pPr>
            <a:endParaRPr lang="en-US" sz="1900" dirty="0" smtClean="0"/>
          </a:p>
          <a:p>
            <a:pPr>
              <a:buNone/>
            </a:pPr>
            <a:r>
              <a:rPr lang="en-US" sz="2500" dirty="0" smtClean="0"/>
              <a:t>Lerchbaum E, and Obermayer – Pietsch B Eur J Endocrinol 2012;166:765-778</a:t>
            </a:r>
          </a:p>
          <a:p>
            <a:pPr>
              <a:buNone/>
            </a:pPr>
            <a:endParaRPr lang="en-US" dirty="0" smtClean="0"/>
          </a:p>
          <a:p>
            <a:pPr>
              <a:buNone/>
            </a:pPr>
            <a:endParaRPr lang="en-US" dirty="0"/>
          </a:p>
        </p:txBody>
      </p:sp>
      <p:sp>
        <p:nvSpPr>
          <p:cNvPr id="4" name="Oval 3"/>
          <p:cNvSpPr/>
          <p:nvPr/>
        </p:nvSpPr>
        <p:spPr>
          <a:xfrm>
            <a:off x="3276600" y="3200400"/>
            <a:ext cx="19050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Non classical Vitamin D effects</a:t>
            </a:r>
            <a:endParaRPr lang="en-US" b="1" dirty="0"/>
          </a:p>
        </p:txBody>
      </p:sp>
      <p:sp>
        <p:nvSpPr>
          <p:cNvPr id="5" name="Oval 4"/>
          <p:cNvSpPr/>
          <p:nvPr/>
        </p:nvSpPr>
        <p:spPr>
          <a:xfrm>
            <a:off x="3124200" y="1371600"/>
            <a:ext cx="19812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Pancreas</a:t>
            </a:r>
          </a:p>
          <a:p>
            <a:pPr algn="ctr">
              <a:buFont typeface="Arial" pitchFamily="34" charset="0"/>
              <a:buChar char="•"/>
            </a:pPr>
            <a:r>
              <a:rPr lang="en-US" sz="1400" dirty="0" smtClean="0"/>
              <a:t>  Insulin secretion</a:t>
            </a:r>
          </a:p>
          <a:p>
            <a:pPr algn="ctr">
              <a:buFont typeface="Arial" pitchFamily="34" charset="0"/>
              <a:buChar char="•"/>
            </a:pPr>
            <a:r>
              <a:rPr lang="en-US" sz="1400" dirty="0" smtClean="0"/>
              <a:t>  Insulin resistance</a:t>
            </a:r>
            <a:endParaRPr lang="en-US" sz="1400" dirty="0"/>
          </a:p>
        </p:txBody>
      </p:sp>
      <p:sp>
        <p:nvSpPr>
          <p:cNvPr id="6" name="Oval 5"/>
          <p:cNvSpPr/>
          <p:nvPr/>
        </p:nvSpPr>
        <p:spPr>
          <a:xfrm>
            <a:off x="5410200" y="1981200"/>
            <a:ext cx="22860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Ovary</a:t>
            </a:r>
          </a:p>
          <a:p>
            <a:pPr algn="ctr">
              <a:buFont typeface="Arial" pitchFamily="34" charset="0"/>
              <a:buChar char="•"/>
            </a:pPr>
            <a:r>
              <a:rPr lang="en-US" sz="1400" dirty="0" smtClean="0"/>
              <a:t>  Steroidogenesis of sex hormones.</a:t>
            </a:r>
          </a:p>
          <a:p>
            <a:pPr algn="ctr">
              <a:buFont typeface="Arial" pitchFamily="34" charset="0"/>
              <a:buChar char="•"/>
            </a:pPr>
            <a:r>
              <a:rPr lang="en-US" sz="1400" dirty="0" smtClean="0"/>
              <a:t>  Folliculogenesis</a:t>
            </a:r>
            <a:endParaRPr lang="en-US" sz="1400" dirty="0"/>
          </a:p>
        </p:txBody>
      </p:sp>
      <p:sp>
        <p:nvSpPr>
          <p:cNvPr id="7" name="Oval 6"/>
          <p:cNvSpPr/>
          <p:nvPr/>
        </p:nvSpPr>
        <p:spPr>
          <a:xfrm>
            <a:off x="381000" y="2209800"/>
            <a:ext cx="21336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Placenta</a:t>
            </a:r>
            <a:endParaRPr lang="en-US" sz="1400" b="1" dirty="0"/>
          </a:p>
        </p:txBody>
      </p:sp>
      <p:sp>
        <p:nvSpPr>
          <p:cNvPr id="8" name="Oval 7"/>
          <p:cNvSpPr/>
          <p:nvPr/>
        </p:nvSpPr>
        <p:spPr>
          <a:xfrm>
            <a:off x="381000" y="4038600"/>
            <a:ext cx="22098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Immune system</a:t>
            </a:r>
          </a:p>
          <a:p>
            <a:pPr algn="ctr">
              <a:buFont typeface="Arial" pitchFamily="34" charset="0"/>
              <a:buChar char="•"/>
            </a:pPr>
            <a:r>
              <a:rPr lang="en-US" sz="1400" dirty="0" smtClean="0"/>
              <a:t> Chronic inflammation</a:t>
            </a:r>
          </a:p>
          <a:p>
            <a:pPr algn="ctr">
              <a:buFont typeface="Arial" pitchFamily="34" charset="0"/>
              <a:buChar char="•"/>
            </a:pPr>
            <a:r>
              <a:rPr lang="en-US" sz="1400" dirty="0" smtClean="0"/>
              <a:t> Endometriosis</a:t>
            </a:r>
            <a:endParaRPr lang="en-US" sz="1400" dirty="0"/>
          </a:p>
        </p:txBody>
      </p:sp>
      <p:sp>
        <p:nvSpPr>
          <p:cNvPr id="9" name="Oval 8"/>
          <p:cNvSpPr/>
          <p:nvPr/>
        </p:nvSpPr>
        <p:spPr>
          <a:xfrm>
            <a:off x="1981200" y="5181600"/>
            <a:ext cx="2514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Testis</a:t>
            </a:r>
          </a:p>
          <a:p>
            <a:pPr algn="ctr">
              <a:buFont typeface="Arial" pitchFamily="34" charset="0"/>
              <a:buChar char="•"/>
            </a:pPr>
            <a:r>
              <a:rPr lang="en-US" sz="1400" dirty="0" smtClean="0"/>
              <a:t>Androgen synthesis</a:t>
            </a:r>
          </a:p>
          <a:p>
            <a:pPr algn="ctr">
              <a:buFont typeface="Arial" pitchFamily="34" charset="0"/>
              <a:buChar char="•"/>
            </a:pPr>
            <a:r>
              <a:rPr lang="en-US" sz="1400" dirty="0" smtClean="0"/>
              <a:t>Spermatogenesis</a:t>
            </a:r>
          </a:p>
          <a:p>
            <a:pPr algn="ctr">
              <a:buFont typeface="Arial" pitchFamily="34" charset="0"/>
              <a:buChar char="•"/>
            </a:pPr>
            <a:r>
              <a:rPr lang="en-US" sz="1400" dirty="0" smtClean="0"/>
              <a:t>Sperm maturation</a:t>
            </a:r>
            <a:endParaRPr lang="en-US" sz="1400" dirty="0"/>
          </a:p>
        </p:txBody>
      </p:sp>
      <p:sp>
        <p:nvSpPr>
          <p:cNvPr id="10" name="Oval 9"/>
          <p:cNvSpPr/>
          <p:nvPr/>
        </p:nvSpPr>
        <p:spPr>
          <a:xfrm>
            <a:off x="5181600" y="5181600"/>
            <a:ext cx="2209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Pituitary gland</a:t>
            </a:r>
            <a:endParaRPr lang="en-US" sz="1400" b="1" dirty="0"/>
          </a:p>
        </p:txBody>
      </p:sp>
      <p:sp>
        <p:nvSpPr>
          <p:cNvPr id="11" name="Oval 10"/>
          <p:cNvSpPr/>
          <p:nvPr/>
        </p:nvSpPr>
        <p:spPr>
          <a:xfrm>
            <a:off x="5715000" y="3733800"/>
            <a:ext cx="22098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Endometrium</a:t>
            </a:r>
          </a:p>
          <a:p>
            <a:pPr algn="ctr">
              <a:buFont typeface="Arial" pitchFamily="34" charset="0"/>
              <a:buChar char="•"/>
            </a:pPr>
            <a:r>
              <a:rPr lang="en-US" sz="1400" dirty="0" smtClean="0"/>
              <a:t>  Implantation</a:t>
            </a:r>
          </a:p>
          <a:p>
            <a:pPr algn="ctr">
              <a:buFont typeface="Arial" pitchFamily="34" charset="0"/>
              <a:buChar char="•"/>
            </a:pPr>
            <a:r>
              <a:rPr lang="en-US" sz="1400" dirty="0" smtClean="0"/>
              <a:t>  Endometriosis</a:t>
            </a:r>
            <a:endParaRPr lang="en-US" sz="1400" dirty="0"/>
          </a:p>
        </p:txBody>
      </p:sp>
      <p:cxnSp>
        <p:nvCxnSpPr>
          <p:cNvPr id="13" name="Straight Connector 12"/>
          <p:cNvCxnSpPr>
            <a:endCxn id="5" idx="4"/>
          </p:cNvCxnSpPr>
          <p:nvPr/>
        </p:nvCxnSpPr>
        <p:spPr>
          <a:xfrm rot="16200000" flipV="1">
            <a:off x="3847306" y="2858294"/>
            <a:ext cx="610394" cy="754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6" idx="3"/>
          </p:cNvCxnSpPr>
          <p:nvPr/>
        </p:nvCxnSpPr>
        <p:spPr>
          <a:xfrm flipV="1">
            <a:off x="4953000" y="3086893"/>
            <a:ext cx="791977" cy="3421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4" idx="1"/>
            <a:endCxn id="7" idx="6"/>
          </p:cNvCxnSpPr>
          <p:nvPr/>
        </p:nvCxnSpPr>
        <p:spPr>
          <a:xfrm rot="16200000" flipV="1">
            <a:off x="2757629" y="2614472"/>
            <a:ext cx="554925" cy="1040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4" idx="3"/>
            <a:endCxn id="8" idx="6"/>
          </p:cNvCxnSpPr>
          <p:nvPr/>
        </p:nvCxnSpPr>
        <p:spPr>
          <a:xfrm rot="5400000">
            <a:off x="2910029" y="4116947"/>
            <a:ext cx="326325" cy="9647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4" idx="4"/>
            <a:endCxn id="9" idx="7"/>
          </p:cNvCxnSpPr>
          <p:nvPr/>
        </p:nvCxnSpPr>
        <p:spPr>
          <a:xfrm rot="5400000">
            <a:off x="3822349" y="4953397"/>
            <a:ext cx="711948" cy="1015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4" idx="5"/>
            <a:endCxn id="10" idx="1"/>
          </p:cNvCxnSpPr>
          <p:nvPr/>
        </p:nvCxnSpPr>
        <p:spPr>
          <a:xfrm rot="16200000" flipH="1">
            <a:off x="4736352" y="4602441"/>
            <a:ext cx="935132" cy="60259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4" idx="6"/>
            <a:endCxn id="11" idx="1"/>
          </p:cNvCxnSpPr>
          <p:nvPr/>
        </p:nvCxnSpPr>
        <p:spPr>
          <a:xfrm flipV="1">
            <a:off x="5181600" y="3912348"/>
            <a:ext cx="857018" cy="1195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400" dirty="0" smtClean="0"/>
              <a:t>Recently VDR was detected in human sperms. It was located largely in sperm nucleus as well as reported that VDR &amp; Vit D metabolizing enzymes are expressed in spermatids, vesicles within the caput epididymis and glandular epithelium of cauda epididymis, seminal vesicle, and prostate</a:t>
            </a:r>
            <a:r>
              <a:rPr lang="en-US" dirty="0" smtClean="0"/>
              <a:t>.</a:t>
            </a:r>
          </a:p>
          <a:p>
            <a:pPr>
              <a:buNone/>
            </a:pPr>
            <a:r>
              <a:rPr lang="en-US" sz="2400" dirty="0" smtClean="0"/>
              <a:t>Vit D has a biologically plausible role in female reproduction. In human ovarian tissue, 1.25 (OH)2D3 stimulated progesterone production by 13% Estradiol production by 9% &amp; estrone production by 21%.</a:t>
            </a:r>
          </a:p>
          <a:p>
            <a:pPr>
              <a:buNone/>
            </a:pPr>
            <a:endParaRPr lang="en-US" dirty="0" smtClean="0">
              <a:solidFill>
                <a:schemeClr val="bg1">
                  <a:lumMod val="95000"/>
                  <a:lumOff val="5000"/>
                </a:schemeClr>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nSpc>
                <a:spcPct val="150000"/>
              </a:lnSpc>
              <a:buNone/>
            </a:pPr>
            <a:r>
              <a:rPr lang="en-US" sz="2400" dirty="0" smtClean="0"/>
              <a:t>In women VDR(Vitamin D Receptor) mRNA has been shown to be expressed in the ovaries in mixed ovarian cells, &amp; in purified granulosa cell cultures, this shows the role of Vit D in steroid oogenesis of sex hormones.</a:t>
            </a:r>
            <a:endParaRPr lang="en-US" sz="24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u="sng" dirty="0" smtClean="0"/>
              <a:t>IN MEN</a:t>
            </a:r>
          </a:p>
          <a:p>
            <a:pPr>
              <a:buFont typeface="Wingdings" pitchFamily="2" charset="2"/>
              <a:buChar char="q"/>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SEMEN &amp;TESTICULOPATHY</a:t>
            </a:r>
          </a:p>
          <a:p>
            <a:pPr>
              <a:buNone/>
            </a:pPr>
            <a:r>
              <a:rPr lang="en-US" sz="2000" dirty="0" smtClean="0"/>
              <a:t>Calcium is important in the male reproductive tract, where it is essential for spermatogenesis, sperm, motility, hyper activation &amp; acrosome reaction. The role of Vitamin D which is known as an important regulator of calcium metabolism , in semen quality &amp; spermatogenesis is less clear.</a:t>
            </a:r>
          </a:p>
          <a:p>
            <a:pPr>
              <a:buFont typeface="Wingdings" pitchFamily="2" charset="2"/>
              <a:buChar char="q"/>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TESTOSTERONE</a:t>
            </a:r>
          </a:p>
          <a:p>
            <a:pPr>
              <a:buNone/>
            </a:pPr>
            <a:r>
              <a:rPr lang="en-US" sz="2000" dirty="0" smtClean="0"/>
              <a:t>It was demonstrated that the regulation of fine expression by Vitamin D metabolites is modified according to androgen levels. Suggests that androgen deficiency could hypothetically amplify the adverse health consequences of Vitamin D deficiency</a:t>
            </a:r>
          </a:p>
          <a:p>
            <a:endParaRPr 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400" dirty="0" smtClean="0"/>
              <a:t>Studies of the role of Vitamin D in Females eg: IVF revealed inconsistent results. </a:t>
            </a:r>
          </a:p>
          <a:p>
            <a:pPr>
              <a:buNone/>
            </a:pPr>
            <a:r>
              <a:rPr lang="en-US" sz="2800" u="sng" dirty="0" smtClean="0"/>
              <a:t>IN FEMALES</a:t>
            </a:r>
          </a:p>
          <a:p>
            <a:pPr>
              <a:buFont typeface="Wingdings" pitchFamily="2" charset="2"/>
              <a:buChar char="q"/>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PREGNANCY</a:t>
            </a:r>
          </a:p>
          <a:p>
            <a:pPr>
              <a:buNone/>
            </a:pPr>
            <a:r>
              <a:rPr lang="en-US" sz="2400" dirty="0" smtClean="0"/>
              <a:t>Maternal Vitamin D deficiency might be independently associated with an elevated risk for gestational DM Vitamin D deficiency among pregnant women has been associated with elevated  risk for other pregnancy complications such as  pre eclampsia &amp; bacterial vaginosi</a:t>
            </a:r>
            <a:r>
              <a:rPr lang="en-US" dirty="0" smtClean="0"/>
              <a:t>s.       (Study Review)</a:t>
            </a:r>
            <a:endParaRPr lang="en-US"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ENDOMETRIOSIS</a:t>
            </a:r>
          </a:p>
          <a:p>
            <a:pPr>
              <a:buNone/>
            </a:pPr>
            <a:r>
              <a:rPr lang="en-US" sz="1900" dirty="0" smtClean="0"/>
              <a:t>It has been shown that the VDR &amp; </a:t>
            </a:r>
            <a:r>
              <a:rPr lang="en-US" sz="1900" dirty="0" smtClean="0"/>
              <a:t>l</a:t>
            </a:r>
            <a:r>
              <a:rPr lang="en-US" sz="1900" dirty="0" smtClean="0">
                <a:latin typeface="Book Antiqua"/>
              </a:rPr>
              <a:t></a:t>
            </a:r>
            <a:r>
              <a:rPr lang="en-US" sz="1900" dirty="0" smtClean="0"/>
              <a:t> </a:t>
            </a:r>
            <a:r>
              <a:rPr lang="en-US" sz="1900" dirty="0" smtClean="0"/>
              <a:t>hydroxylase are expressed in the endometrium suggesting that endometrium is an extra renal site of Vitamin D synthesis &amp; Vitamin D action                                                          </a:t>
            </a:r>
            <a:r>
              <a:rPr lang="en-US" sz="1900" dirty="0" err="1" smtClean="0"/>
              <a:t>i</a:t>
            </a:r>
            <a:r>
              <a:rPr lang="en-US" sz="1900" dirty="0" smtClean="0"/>
              <a:t>) Given that Vitamin D is an effective regulator of immune system &amp; endometriosis has been shown to be associated with significant immune derangements, one might speculate about an influence of Vitamin D in the local immune suppression  &amp; development of endometriosis.                                                                                 ii) Vitamin D is involved in the regulation of the immune system</a:t>
            </a:r>
            <a:r>
              <a:rPr lang="en-US" sz="3100" dirty="0" smtClean="0"/>
              <a:t>. </a:t>
            </a:r>
          </a:p>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PCO</a:t>
            </a:r>
          </a:p>
          <a:p>
            <a:pPr>
              <a:buNone/>
            </a:pPr>
            <a:r>
              <a:rPr lang="en-US" sz="1900" dirty="0" smtClean="0"/>
              <a:t>There is some evidence suggests that Vitamin D deficiency might be involved in the pathogenesis of insulin resistance &amp; the metabolic syndrome in </a:t>
            </a:r>
            <a:r>
              <a:rPr lang="en-US" sz="1900" dirty="0" smtClean="0"/>
              <a:t>PCOS. </a:t>
            </a:r>
            <a:r>
              <a:rPr lang="en-US" sz="1900" dirty="0" smtClean="0"/>
              <a:t>However several studies correlating low 25(OH)D status with features of PCOS. There is evidence that low  Vitamin D levels are associated with obesity VDR regulates more than 3% of the human genome, including genes that are crucial for glucose.</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none"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VIT D SUPPLEMENTATION</a:t>
            </a:r>
            <a:endParaRPr lang="en-US" sz="3200" cap="none"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Content Placeholder 2"/>
          <p:cNvSpPr>
            <a:spLocks noGrp="1"/>
          </p:cNvSpPr>
          <p:nvPr>
            <p:ph idx="1"/>
          </p:nvPr>
        </p:nvSpPr>
        <p:spPr/>
        <p:txBody>
          <a:bodyPr>
            <a:normAutofit/>
          </a:bodyPr>
          <a:lstStyle/>
          <a:p>
            <a:r>
              <a:rPr lang="en-US" sz="2400" dirty="0" smtClean="0"/>
              <a:t>To date there are no specific guidelines regarding Vitamin D supplementation for women or men affected by endocrine disturbances including infertility or hypogonadism.</a:t>
            </a:r>
          </a:p>
          <a:p>
            <a:r>
              <a:rPr lang="en-US" sz="2400" dirty="0" smtClean="0"/>
              <a:t>The 2011 report from the IOM recommends a 25(OH)D level of </a:t>
            </a:r>
            <a:r>
              <a:rPr lang="en-US" sz="2400" dirty="0" smtClean="0"/>
              <a:t>at least  50 nmol/l </a:t>
            </a:r>
            <a:r>
              <a:rPr lang="en-US" sz="2400" dirty="0" smtClean="0"/>
              <a:t>(20mg/ml) based on positive vitamin D effects on bone </a:t>
            </a:r>
            <a:r>
              <a:rPr lang="en-US" sz="2400" dirty="0" smtClean="0"/>
              <a:t>health.</a:t>
            </a:r>
            <a:endParaRPr lang="en-US"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ANTIOXIDANTS</a:t>
            </a:r>
            <a:endParaRPr lang="en-US"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p:txBody>
          <a:bodyPr>
            <a:normAutofit lnSpcReduction="10000"/>
          </a:bodyPr>
          <a:lstStyle/>
          <a:p>
            <a:pPr>
              <a:buNone/>
            </a:pPr>
            <a:r>
              <a:rPr lang="en-US" dirty="0" smtClean="0"/>
              <a:t>Antioxidants are a family of vitamins, minerals and other nutrients that help to protect the body from the damage caused by free radicals. </a:t>
            </a:r>
          </a:p>
          <a:p>
            <a:pPr>
              <a:buNone/>
            </a:pPr>
            <a:r>
              <a:rPr lang="en-US" dirty="0"/>
              <a:t> </a:t>
            </a:r>
            <a:r>
              <a:rPr lang="en-US" dirty="0" smtClean="0"/>
              <a:t> Free radicals are unstable molecules that can damage cell structures. Free radicals are produce from the activities in our bodies (during energy production) also chemicals In our surrounding environment can also create free radicals. Antioxidants neutralize the free radicals ,stopping further damage from happening and protecting the cells health</a:t>
            </a:r>
            <a:endParaRPr lang="en-US" dirty="0"/>
          </a:p>
        </p:txBody>
      </p:sp>
      <p:pic>
        <p:nvPicPr>
          <p:cNvPr id="4" name="Picture 3" descr="pomegranate.jpg"/>
          <p:cNvPicPr>
            <a:picLocks noChangeAspect="1"/>
          </p:cNvPicPr>
          <p:nvPr/>
        </p:nvPicPr>
        <p:blipFill>
          <a:blip r:embed="rId2"/>
          <a:stretch>
            <a:fillRect/>
          </a:stretch>
        </p:blipFill>
        <p:spPr>
          <a:xfrm>
            <a:off x="7086600" y="5334000"/>
            <a:ext cx="2057400" cy="12858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28600" y="1524000"/>
            <a:ext cx="8503920" cy="5334000"/>
          </a:xfrm>
        </p:spPr>
        <p:txBody>
          <a:bodyPr>
            <a:normAutofit/>
          </a:bodyPr>
          <a:lstStyle/>
          <a:p>
            <a:pPr>
              <a:buNone/>
            </a:pPr>
            <a:r>
              <a:rPr lang="en-US" dirty="0" smtClean="0"/>
              <a:t>Antioxidants are important and necessary for healthy fertility. Ovum and sperm made of cells as well which can be affected by free radical damage, so are the reproductive organs and glands that produce reproductive hormones.</a:t>
            </a:r>
          </a:p>
          <a:p>
            <a:pPr>
              <a:buNone/>
            </a:pPr>
            <a:r>
              <a:rPr lang="en-US" dirty="0" smtClean="0"/>
              <a:t> In addition when DNA is attacked by free radicals, this damage DNA cause miscarriages or birth defects/ developmental problems for the future child.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n-US" cap="none"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ANTIOXIDANTS</a:t>
            </a:r>
            <a:endParaRPr lang="en-US" cap="none"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Content Placeholder 2"/>
          <p:cNvSpPr>
            <a:spLocks noGrp="1"/>
          </p:cNvSpPr>
          <p:nvPr>
            <p:ph idx="1"/>
          </p:nvPr>
        </p:nvSpPr>
        <p:spPr>
          <a:xfrm>
            <a:off x="228600" y="1447800"/>
            <a:ext cx="8503920" cy="4572000"/>
          </a:xfrm>
        </p:spPr>
        <p:txBody>
          <a:bodyPr>
            <a:normAutofit fontScale="92500" lnSpcReduction="10000"/>
          </a:bodyPr>
          <a:lstStyle/>
          <a:p>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GLUTATHIONE</a:t>
            </a:r>
          </a:p>
          <a:p>
            <a:pPr>
              <a:buNone/>
            </a:pPr>
            <a:r>
              <a:rPr lang="en-US" dirty="0" smtClean="0"/>
              <a:t>A) It is a master antioxidant and detoxifier. Glutathione involved also in the regulating the pathway that activate genes that can cause chronic inflammation that is suppress the genes responsible for triggering autoimmune tissue that is why it’s a treatment given for miscarriages</a:t>
            </a:r>
          </a:p>
          <a:p>
            <a:pPr>
              <a:buNone/>
            </a:pPr>
            <a:endParaRPr lang="en-US" dirty="0"/>
          </a:p>
          <a:p>
            <a:pPr>
              <a:buNone/>
            </a:pPr>
            <a:r>
              <a:rPr lang="en-US" dirty="0" smtClean="0"/>
              <a:t> B)  It is not only vital to sperm antioxidant defenses but also is essential to the formation of phospholipid hydro peroxide glutathione peroxidase- an enzyme present in spermatids which becomes a structural protein in the mid- piece of mature spermatozoa.</a:t>
            </a:r>
            <a:endParaRPr lang="en-US" dirty="0"/>
          </a:p>
        </p:txBody>
      </p:sp>
      <p:pic>
        <p:nvPicPr>
          <p:cNvPr id="4" name="Picture 3" descr="fruits.jpg"/>
          <p:cNvPicPr>
            <a:picLocks noChangeAspect="1"/>
          </p:cNvPicPr>
          <p:nvPr/>
        </p:nvPicPr>
        <p:blipFill>
          <a:blip r:embed="rId2"/>
          <a:stretch>
            <a:fillRect/>
          </a:stretch>
        </p:blipFill>
        <p:spPr>
          <a:xfrm>
            <a:off x="6172200" y="5486400"/>
            <a:ext cx="2657475" cy="1371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COENZYMES (CoQ10</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400" dirty="0" smtClean="0"/>
              <a:t>It has been known that CoQ10 biosynthesis is markedly active in testis and high levels of its reduced form QH2 (ubiquinol) are present in semen which suggests a protective role as scavenger in this biological system.</a:t>
            </a:r>
          </a:p>
          <a:p>
            <a:pPr>
              <a:buNone/>
            </a:pPr>
            <a:r>
              <a:rPr lang="en-US" sz="2400" dirty="0"/>
              <a:t> </a:t>
            </a:r>
            <a:r>
              <a:rPr lang="en-US" sz="2400" dirty="0" smtClean="0"/>
              <a:t>It has been demonstrated that reduced levels of CoQ10 in the seminal plasma and sperm cells of infertile men with idiopathic and varicocele</a:t>
            </a:r>
            <a:r>
              <a:rPr lang="en-US" sz="2400" dirty="0"/>
              <a:t> </a:t>
            </a:r>
            <a:r>
              <a:rPr lang="en-US" sz="2400" dirty="0" smtClean="0"/>
              <a:t> were associated with asthenosperma.</a:t>
            </a:r>
            <a:endParaRPr lang="en-US" sz="2400" dirty="0"/>
          </a:p>
        </p:txBody>
      </p:sp>
      <p:pic>
        <p:nvPicPr>
          <p:cNvPr id="4" name="Picture 3" descr="sea food.jpg"/>
          <p:cNvPicPr>
            <a:picLocks noChangeAspect="1"/>
          </p:cNvPicPr>
          <p:nvPr/>
        </p:nvPicPr>
        <p:blipFill>
          <a:blip r:embed="rId2"/>
          <a:stretch>
            <a:fillRect/>
          </a:stretch>
        </p:blipFill>
        <p:spPr>
          <a:xfrm>
            <a:off x="6096000" y="4876800"/>
            <a:ext cx="2628900" cy="17430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534400" cy="758952"/>
          </a:xfrm>
        </p:spPr>
        <p:txBody>
          <a:bodyPr/>
          <a:lstStyle/>
          <a:p>
            <a:r>
              <a:rPr lang="en-US"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VITAMIN C </a:t>
            </a:r>
            <a:endParaRPr lang="en-US"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304800" y="685800"/>
            <a:ext cx="8503920" cy="5867400"/>
          </a:xfrm>
        </p:spPr>
        <p:txBody>
          <a:bodyPr>
            <a:normAutofit/>
          </a:bodyPr>
          <a:lstStyle/>
          <a:p>
            <a:endParaRPr lang="en-US" sz="2400" dirty="0" smtClean="0"/>
          </a:p>
          <a:p>
            <a:r>
              <a:rPr lang="en-US" sz="2400" dirty="0" smtClean="0"/>
              <a:t>Vitamin C is another very important antioxidants for both male and female fertility. Vitamin C improves hormone levels and increases to a new study published in fertility and sterility (2003;80:459-61)</a:t>
            </a:r>
          </a:p>
          <a:p>
            <a:pPr>
              <a:buNone/>
            </a:pPr>
            <a:r>
              <a:rPr lang="en-US" sz="2400" dirty="0" smtClean="0"/>
              <a:t>   in another study proved that taking Vitamin C can enhance the action of clomed to reach ovulation.</a:t>
            </a:r>
          </a:p>
          <a:p>
            <a:pPr>
              <a:buNone/>
            </a:pPr>
            <a:r>
              <a:rPr lang="en-US" sz="2400" u="sng" dirty="0" smtClean="0"/>
              <a:t>In Men</a:t>
            </a:r>
          </a:p>
          <a:p>
            <a:pPr>
              <a:buNone/>
            </a:pPr>
            <a:r>
              <a:rPr lang="en-US" sz="2400" dirty="0"/>
              <a:t> </a:t>
            </a:r>
            <a:r>
              <a:rPr lang="en-US" sz="2400" dirty="0" smtClean="0"/>
              <a:t>Vitamin C improves sperm quality and protect sperm from DNA damage helping to reduce the chance of miscarriage and chromosomal problems. Vitamin C also appears to keep sperm from clumping together, mating them more motile.</a:t>
            </a:r>
          </a:p>
          <a:p>
            <a:pPr>
              <a:buNone/>
            </a:pPr>
            <a:endParaRPr lang="en-US" dirty="0"/>
          </a:p>
          <a:p>
            <a:pPr>
              <a:buNone/>
            </a:pPr>
            <a:endParaRPr lang="en-US" dirty="0"/>
          </a:p>
        </p:txBody>
      </p:sp>
      <p:pic>
        <p:nvPicPr>
          <p:cNvPr id="4" name="Picture 3" descr="tomato.jpg"/>
          <p:cNvPicPr>
            <a:picLocks noChangeAspect="1"/>
          </p:cNvPicPr>
          <p:nvPr/>
        </p:nvPicPr>
        <p:blipFill>
          <a:blip r:embed="rId2"/>
          <a:stretch>
            <a:fillRect/>
          </a:stretch>
        </p:blipFill>
        <p:spPr>
          <a:xfrm>
            <a:off x="7391400" y="5486400"/>
            <a:ext cx="1485900" cy="1371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LIPOIC ACID</a:t>
            </a:r>
            <a:endParaRPr lang="en-US"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p:txBody>
          <a:bodyPr/>
          <a:lstStyle/>
          <a:p>
            <a:r>
              <a:rPr lang="en-US" sz="2400" dirty="0" smtClean="0"/>
              <a:t>It is the only antioxidant that can regenerate glutathione and then it helps to build a strong and properly functioning immune system and can help to reverse some of the damage caused from smoking cigarettes.</a:t>
            </a:r>
          </a:p>
          <a:p>
            <a:pPr>
              <a:buNone/>
            </a:pPr>
            <a:r>
              <a:rPr lang="en-US" sz="2400" dirty="0"/>
              <a:t> </a:t>
            </a:r>
            <a:r>
              <a:rPr lang="en-US" sz="2400" dirty="0" smtClean="0"/>
              <a:t>It helps to protect female reproductive organs and improve sperm quality and motility.</a:t>
            </a:r>
          </a:p>
          <a:p>
            <a:endParaRPr lang="en-US" dirty="0"/>
          </a:p>
        </p:txBody>
      </p:sp>
      <p:pic>
        <p:nvPicPr>
          <p:cNvPr id="4" name="Picture 3" descr="spinach.jpg"/>
          <p:cNvPicPr>
            <a:picLocks noChangeAspect="1"/>
          </p:cNvPicPr>
          <p:nvPr/>
        </p:nvPicPr>
        <p:blipFill>
          <a:blip r:embed="rId2"/>
          <a:stretch>
            <a:fillRect/>
          </a:stretch>
        </p:blipFill>
        <p:spPr>
          <a:xfrm>
            <a:off x="6019800" y="4495800"/>
            <a:ext cx="1905000" cy="2133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848600" cy="868362"/>
          </a:xfrm>
        </p:spPr>
        <p:txBody>
          <a:bodyPr>
            <a:normAutofit/>
          </a:bodyPr>
          <a:lstStyle/>
          <a:p>
            <a:r>
              <a:rPr lang="en-US" sz="3200" cap="none"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EFFECTS OF ANTIOXIDANTS</a:t>
            </a:r>
            <a:endParaRPr lang="en-US" sz="3200" cap="none"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graphicFrame>
        <p:nvGraphicFramePr>
          <p:cNvPr id="6" name="Content Placeholder 5"/>
          <p:cNvGraphicFramePr>
            <a:graphicFrameLocks noGrp="1"/>
          </p:cNvGraphicFramePr>
          <p:nvPr>
            <p:ph idx="1"/>
          </p:nvPr>
        </p:nvGraphicFramePr>
        <p:xfrm>
          <a:off x="152400" y="1275080"/>
          <a:ext cx="8610600" cy="5577840"/>
        </p:xfrm>
        <a:graphic>
          <a:graphicData uri="http://schemas.openxmlformats.org/drawingml/2006/table">
            <a:tbl>
              <a:tblPr firstRow="1" bandRow="1">
                <a:tableStyleId>{5C22544A-7EE6-4342-B048-85BDC9FD1C3A}</a:tableStyleId>
              </a:tblPr>
              <a:tblGrid>
                <a:gridCol w="2152650"/>
                <a:gridCol w="1355372"/>
                <a:gridCol w="2949928"/>
                <a:gridCol w="2152650"/>
              </a:tblGrid>
              <a:tr h="876959">
                <a:tc>
                  <a:txBody>
                    <a:bodyPr/>
                    <a:lstStyle/>
                    <a:p>
                      <a:r>
                        <a:rPr lang="en-US" dirty="0" smtClean="0"/>
                        <a:t>NUTRIENT</a:t>
                      </a:r>
                      <a:endParaRPr lang="en-US" dirty="0"/>
                    </a:p>
                  </a:txBody>
                  <a:tcPr/>
                </a:tc>
                <a:tc>
                  <a:txBody>
                    <a:bodyPr/>
                    <a:lstStyle/>
                    <a:p>
                      <a:r>
                        <a:rPr lang="en-US" dirty="0" smtClean="0"/>
                        <a:t>DAILY DOSE </a:t>
                      </a:r>
                      <a:endParaRPr lang="en-US" dirty="0"/>
                    </a:p>
                  </a:txBody>
                  <a:tcPr/>
                </a:tc>
                <a:tc>
                  <a:txBody>
                    <a:bodyPr/>
                    <a:lstStyle/>
                    <a:p>
                      <a:r>
                        <a:rPr lang="en-US" dirty="0" smtClean="0"/>
                        <a:t>IMPROVEMENTS</a:t>
                      </a:r>
                      <a:r>
                        <a:rPr lang="en-US" baseline="0" dirty="0" smtClean="0"/>
                        <a:t> IN SPERM QUALITY</a:t>
                      </a:r>
                      <a:endParaRPr lang="en-US" dirty="0"/>
                    </a:p>
                  </a:txBody>
                  <a:tcPr/>
                </a:tc>
                <a:tc>
                  <a:txBody>
                    <a:bodyPr/>
                    <a:lstStyle/>
                    <a:p>
                      <a:r>
                        <a:rPr lang="en-US" dirty="0" smtClean="0"/>
                        <a:t>IMPROVEMENT IN PREGNAANCY RATE</a:t>
                      </a:r>
                      <a:endParaRPr lang="en-US" dirty="0"/>
                    </a:p>
                  </a:txBody>
                  <a:tcPr/>
                </a:tc>
              </a:tr>
              <a:tr h="876959">
                <a:tc>
                  <a:txBody>
                    <a:bodyPr/>
                    <a:lstStyle/>
                    <a:p>
                      <a:r>
                        <a:rPr lang="en-US" dirty="0" smtClean="0"/>
                        <a:t>Vitamin C </a:t>
                      </a:r>
                      <a:r>
                        <a:rPr lang="en-US" sz="1400" dirty="0" smtClean="0"/>
                        <a:t>74-77</a:t>
                      </a:r>
                      <a:endParaRPr lang="en-US" sz="1400" dirty="0"/>
                    </a:p>
                  </a:txBody>
                  <a:tcPr/>
                </a:tc>
                <a:tc>
                  <a:txBody>
                    <a:bodyPr/>
                    <a:lstStyle/>
                    <a:p>
                      <a:r>
                        <a:rPr lang="en-US" dirty="0" smtClean="0"/>
                        <a:t>1000 mg</a:t>
                      </a:r>
                      <a:endParaRPr lang="en-US" dirty="0"/>
                    </a:p>
                  </a:txBody>
                  <a:tcPr/>
                </a:tc>
                <a:tc>
                  <a:txBody>
                    <a:bodyPr/>
                    <a:lstStyle/>
                    <a:p>
                      <a:r>
                        <a:rPr lang="en-US" dirty="0" smtClean="0"/>
                        <a:t>Count,</a:t>
                      </a:r>
                      <a:r>
                        <a:rPr lang="en-US" baseline="0" dirty="0" smtClean="0"/>
                        <a:t> motility, structure</a:t>
                      </a:r>
                      <a:endParaRPr lang="en-US" dirty="0"/>
                    </a:p>
                  </a:txBody>
                  <a:tcPr/>
                </a:tc>
                <a:tc>
                  <a:txBody>
                    <a:bodyPr/>
                    <a:lstStyle/>
                    <a:p>
                      <a:r>
                        <a:rPr lang="en-US" dirty="0" smtClean="0"/>
                        <a:t>100% ( in combination with Vitamin</a:t>
                      </a:r>
                      <a:r>
                        <a:rPr lang="en-US" baseline="0" dirty="0" smtClean="0"/>
                        <a:t> E)</a:t>
                      </a:r>
                      <a:endParaRPr lang="en-US" dirty="0"/>
                    </a:p>
                  </a:txBody>
                  <a:tcPr/>
                </a:tc>
              </a:tr>
              <a:tr h="876959">
                <a:tc>
                  <a:txBody>
                    <a:bodyPr/>
                    <a:lstStyle/>
                    <a:p>
                      <a:r>
                        <a:rPr lang="en-US" dirty="0" smtClean="0"/>
                        <a:t>Vitamin E 12,78.80</a:t>
                      </a:r>
                      <a:endParaRPr lang="en-US" dirty="0"/>
                    </a:p>
                  </a:txBody>
                  <a:tcPr/>
                </a:tc>
                <a:tc>
                  <a:txBody>
                    <a:bodyPr/>
                    <a:lstStyle/>
                    <a:p>
                      <a:r>
                        <a:rPr lang="en-US" dirty="0" smtClean="0"/>
                        <a:t>300mg</a:t>
                      </a:r>
                      <a:r>
                        <a:rPr lang="en-US" baseline="0" dirty="0" smtClean="0"/>
                        <a:t> to 1000mg</a:t>
                      </a:r>
                      <a:endParaRPr lang="en-US" dirty="0"/>
                    </a:p>
                  </a:txBody>
                  <a:tcPr/>
                </a:tc>
                <a:tc>
                  <a:txBody>
                    <a:bodyPr/>
                    <a:lstStyle/>
                    <a:p>
                      <a:r>
                        <a:rPr lang="en-US" dirty="0" smtClean="0"/>
                        <a:t>Enhances sperm</a:t>
                      </a:r>
                      <a:r>
                        <a:rPr lang="en-US" baseline="0" dirty="0" smtClean="0"/>
                        <a:t> binding to egg, reduced sperm DNA damage</a:t>
                      </a:r>
                      <a:endParaRPr lang="en-US" dirty="0"/>
                    </a:p>
                  </a:txBody>
                  <a:tcPr/>
                </a:tc>
                <a:tc>
                  <a:txBody>
                    <a:bodyPr/>
                    <a:lstStyle/>
                    <a:p>
                      <a:r>
                        <a:rPr lang="en-US" dirty="0" smtClean="0"/>
                        <a:t>21%</a:t>
                      </a:r>
                      <a:endParaRPr lang="en-US" dirty="0"/>
                    </a:p>
                  </a:txBody>
                  <a:tcPr/>
                </a:tc>
              </a:tr>
              <a:tr h="613871">
                <a:tc>
                  <a:txBody>
                    <a:bodyPr/>
                    <a:lstStyle/>
                    <a:p>
                      <a:r>
                        <a:rPr lang="en-US" dirty="0" smtClean="0"/>
                        <a:t>Coenzyme Q10 (CoQ1081-87)</a:t>
                      </a:r>
                      <a:endParaRPr lang="en-US" dirty="0"/>
                    </a:p>
                  </a:txBody>
                  <a:tcPr/>
                </a:tc>
                <a:tc>
                  <a:txBody>
                    <a:bodyPr/>
                    <a:lstStyle/>
                    <a:p>
                      <a:r>
                        <a:rPr lang="en-US" dirty="0" smtClean="0"/>
                        <a:t>60 mg</a:t>
                      </a:r>
                      <a:endParaRPr lang="en-US" dirty="0"/>
                    </a:p>
                  </a:txBody>
                  <a:tcPr/>
                </a:tc>
                <a:tc>
                  <a:txBody>
                    <a:bodyPr/>
                    <a:lstStyle/>
                    <a:p>
                      <a:r>
                        <a:rPr lang="en-US" dirty="0" smtClean="0"/>
                        <a:t>Count,</a:t>
                      </a:r>
                      <a:r>
                        <a:rPr lang="en-US" baseline="0" dirty="0" smtClean="0"/>
                        <a:t> motility</a:t>
                      </a:r>
                      <a:endParaRPr lang="en-US" dirty="0"/>
                    </a:p>
                  </a:txBody>
                  <a:tcPr/>
                </a:tc>
                <a:tc>
                  <a:txBody>
                    <a:bodyPr/>
                    <a:lstStyle/>
                    <a:p>
                      <a:r>
                        <a:rPr lang="en-US" dirty="0" smtClean="0"/>
                        <a:t>16%</a:t>
                      </a:r>
                      <a:endParaRPr lang="en-US" dirty="0"/>
                    </a:p>
                  </a:txBody>
                  <a:tcPr/>
                </a:tc>
              </a:tr>
              <a:tr h="876959">
                <a:tc>
                  <a:txBody>
                    <a:bodyPr/>
                    <a:lstStyle/>
                    <a:p>
                      <a:r>
                        <a:rPr lang="en-US" dirty="0" smtClean="0"/>
                        <a:t>Selenium11,88-92</a:t>
                      </a:r>
                      <a:endParaRPr lang="en-US" dirty="0"/>
                    </a:p>
                  </a:txBody>
                  <a:tcPr/>
                </a:tc>
                <a:tc>
                  <a:txBody>
                    <a:bodyPr/>
                    <a:lstStyle/>
                    <a:p>
                      <a:r>
                        <a:rPr lang="en-US" dirty="0" smtClean="0"/>
                        <a:t>200to 225 mcg</a:t>
                      </a:r>
                      <a:endParaRPr lang="en-US" dirty="0"/>
                    </a:p>
                  </a:txBody>
                  <a:tcPr/>
                </a:tc>
                <a:tc>
                  <a:txBody>
                    <a:bodyPr/>
                    <a:lstStyle/>
                    <a:p>
                      <a:r>
                        <a:rPr lang="en-US" dirty="0" smtClean="0"/>
                        <a:t>Motility</a:t>
                      </a:r>
                      <a:r>
                        <a:rPr lang="en-US" baseline="0" dirty="0" smtClean="0"/>
                        <a:t> (all measures of sperm quality in combination with NAC)91</a:t>
                      </a:r>
                      <a:endParaRPr lang="en-US" dirty="0"/>
                    </a:p>
                  </a:txBody>
                  <a:tcPr/>
                </a:tc>
                <a:tc>
                  <a:txBody>
                    <a:bodyPr/>
                    <a:lstStyle/>
                    <a:p>
                      <a:r>
                        <a:rPr lang="en-US" dirty="0" smtClean="0"/>
                        <a:t>10.8%(in combination with vitamin E)88</a:t>
                      </a:r>
                      <a:endParaRPr lang="en-US" dirty="0"/>
                    </a:p>
                  </a:txBody>
                  <a:tcPr/>
                </a:tc>
              </a:tr>
              <a:tr h="876959">
                <a:tc>
                  <a:txBody>
                    <a:bodyPr/>
                    <a:lstStyle/>
                    <a:p>
                      <a:r>
                        <a:rPr lang="en-US" dirty="0" smtClean="0"/>
                        <a:t>N- acetylcysteine</a:t>
                      </a:r>
                      <a:endParaRPr lang="en-US" dirty="0"/>
                    </a:p>
                  </a:txBody>
                  <a:tcPr/>
                </a:tc>
                <a:tc>
                  <a:txBody>
                    <a:bodyPr/>
                    <a:lstStyle/>
                    <a:p>
                      <a:r>
                        <a:rPr lang="en-US" dirty="0" smtClean="0"/>
                        <a:t>600mg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Motility,structue,count,and</a:t>
                      </a:r>
                      <a:r>
                        <a:rPr lang="en-US" baseline="0" dirty="0" smtClean="0"/>
                        <a:t> volume</a:t>
                      </a:r>
                      <a:endParaRPr lang="en-US" dirty="0" smtClean="0"/>
                    </a:p>
                    <a:p>
                      <a:endParaRPr lang="en-US" dirty="0"/>
                    </a:p>
                  </a:txBody>
                  <a:tcPr/>
                </a:tc>
                <a:tc>
                  <a:txBody>
                    <a:bodyPr/>
                    <a:lstStyle/>
                    <a:p>
                      <a:r>
                        <a:rPr lang="en-US" dirty="0" smtClean="0"/>
                        <a:t>Not yet studied</a:t>
                      </a:r>
                      <a:endParaRPr lang="en-US" dirty="0"/>
                    </a:p>
                  </a:txBody>
                  <a:tcPr/>
                </a:tc>
              </a:tr>
              <a:tr h="355655">
                <a:tc>
                  <a:txBody>
                    <a:bodyPr/>
                    <a:lstStyle/>
                    <a:p>
                      <a:r>
                        <a:rPr lang="en-US" dirty="0" smtClean="0"/>
                        <a:t>Zinc 93-98</a:t>
                      </a:r>
                      <a:endParaRPr lang="en-US" dirty="0"/>
                    </a:p>
                  </a:txBody>
                  <a:tcPr/>
                </a:tc>
                <a:tc>
                  <a:txBody>
                    <a:bodyPr/>
                    <a:lstStyle/>
                    <a:p>
                      <a:r>
                        <a:rPr lang="en-US" dirty="0" smtClean="0"/>
                        <a:t>66mg</a:t>
                      </a:r>
                      <a:endParaRPr lang="en-US" dirty="0"/>
                    </a:p>
                  </a:txBody>
                  <a:tcPr/>
                </a:tc>
                <a:tc>
                  <a:txBody>
                    <a:bodyPr/>
                    <a:lstStyle/>
                    <a:p>
                      <a:r>
                        <a:rPr lang="en-US" dirty="0" smtClean="0"/>
                        <a:t>Count</a:t>
                      </a:r>
                      <a:endParaRPr lang="en-US" dirty="0"/>
                    </a:p>
                  </a:txBody>
                  <a:tcPr/>
                </a:tc>
                <a:tc>
                  <a:txBody>
                    <a:bodyPr/>
                    <a:lstStyle/>
                    <a:p>
                      <a:r>
                        <a:rPr lang="en-US" dirty="0" smtClean="0"/>
                        <a:t>Not yet studied</a:t>
                      </a:r>
                      <a:endParaRPr lang="en-US" dirty="0"/>
                    </a:p>
                  </a:txBody>
                  <a:tcPr/>
                </a:tc>
              </a:tr>
            </a:tbl>
          </a:graphicData>
        </a:graphic>
      </p:graphicFrame>
      <p:sp>
        <p:nvSpPr>
          <p:cNvPr id="7" name="TextBox 6"/>
          <p:cNvSpPr txBox="1"/>
          <p:nvPr/>
        </p:nvSpPr>
        <p:spPr>
          <a:xfrm>
            <a:off x="381000" y="914400"/>
            <a:ext cx="8305800" cy="369332"/>
          </a:xfrm>
          <a:prstGeom prst="rect">
            <a:avLst/>
          </a:prstGeom>
          <a:noFill/>
        </p:spPr>
        <p:txBody>
          <a:bodyPr wrap="square" rtlCol="0">
            <a:spAutoFit/>
          </a:bodyPr>
          <a:lstStyle/>
          <a:p>
            <a:pPr algn="ctr"/>
            <a:r>
              <a:rPr lang="en-US" dirty="0" smtClean="0"/>
              <a:t>Effects of Antioxidants on Sperm Quality</a:t>
            </a: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none"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ANTIOXIDANTS WORK BEST AS A NETWORK</a:t>
            </a:r>
            <a:endParaRPr lang="en-US" sz="3200" cap="none"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Content Placeholder 2"/>
          <p:cNvSpPr>
            <a:spLocks noGrp="1"/>
          </p:cNvSpPr>
          <p:nvPr>
            <p:ph idx="1"/>
          </p:nvPr>
        </p:nvSpPr>
        <p:spPr/>
        <p:txBody>
          <a:bodyPr/>
          <a:lstStyle/>
          <a:p>
            <a:r>
              <a:rPr lang="en-US" dirty="0" smtClean="0"/>
              <a:t>Lipoic acid can be regenerated by itself and can regenerate all of the other antioxidants</a:t>
            </a:r>
          </a:p>
          <a:p>
            <a:r>
              <a:rPr lang="en-US" dirty="0" smtClean="0"/>
              <a:t>Vitamin C is regenerated by  Vitamin E, glutathione and Lipoic acid</a:t>
            </a:r>
          </a:p>
          <a:p>
            <a:r>
              <a:rPr lang="en-US" dirty="0" smtClean="0"/>
              <a:t>Vitamin E is regenerated by Vitamin C, co Q10 and Lipoic acid</a:t>
            </a:r>
          </a:p>
          <a:p>
            <a:r>
              <a:rPr lang="en-US" dirty="0" smtClean="0"/>
              <a:t>Glutathione is regenerated by Lipoic acid</a:t>
            </a: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none"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VITAMINS CAN INCREASE FERTILITY</a:t>
            </a:r>
            <a:endParaRPr lang="en-US" sz="3200" cap="none"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Content Placeholder 2"/>
          <p:cNvSpPr>
            <a:spLocks noGrp="1"/>
          </p:cNvSpPr>
          <p:nvPr>
            <p:ph idx="1"/>
          </p:nvPr>
        </p:nvSpPr>
        <p:spPr/>
        <p:txBody>
          <a:bodyPr>
            <a:normAutofit/>
          </a:bodyPr>
          <a:lstStyle/>
          <a:p>
            <a:r>
              <a:rPr lang="en-US" sz="2400" dirty="0" smtClean="0"/>
              <a:t>Prenatal Vitamins </a:t>
            </a:r>
          </a:p>
          <a:p>
            <a:r>
              <a:rPr lang="en-US" sz="2400" dirty="0" smtClean="0"/>
              <a:t>Folic Acid</a:t>
            </a:r>
          </a:p>
          <a:p>
            <a:r>
              <a:rPr lang="en-US" sz="2400" dirty="0" smtClean="0"/>
              <a:t>Vitamin C</a:t>
            </a:r>
          </a:p>
          <a:p>
            <a:r>
              <a:rPr lang="en-US" sz="2400" dirty="0" smtClean="0"/>
              <a:t>Zinc</a:t>
            </a:r>
          </a:p>
          <a:p>
            <a:r>
              <a:rPr lang="en-US" sz="2400" dirty="0" smtClean="0"/>
              <a:t>Evening Primrose oil</a:t>
            </a:r>
          </a:p>
          <a:p>
            <a:r>
              <a:rPr lang="en-US" sz="2400" dirty="0" smtClean="0"/>
              <a:t>Vitamin B6 &amp; Vitamin B12</a:t>
            </a:r>
            <a:endParaRPr lang="en-US" sz="2400"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NUTRITION</a:t>
            </a:r>
            <a:endParaRPr lang="en-US" sz="3200"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457200" y="1219200"/>
            <a:ext cx="8229600" cy="5257800"/>
          </a:xfrm>
        </p:spPr>
        <p:txBody>
          <a:bodyPr>
            <a:normAutofit/>
          </a:bodyPr>
          <a:lstStyle/>
          <a:p>
            <a:pPr>
              <a:buNone/>
            </a:pPr>
            <a:endParaRPr lang="en-US" dirty="0" smtClean="0"/>
          </a:p>
          <a:p>
            <a:pPr>
              <a:buNone/>
            </a:pP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NUTRITIONAL ADVICE TO BOOST FERTILITY</a:t>
            </a:r>
          </a:p>
          <a:p>
            <a:pPr>
              <a:buFont typeface="Wingdings" pitchFamily="2" charset="2"/>
              <a:buChar char="§"/>
            </a:pPr>
            <a:r>
              <a:rPr lang="en-US" sz="2800" dirty="0" smtClean="0"/>
              <a:t>Reduce intake of foods with trans &amp; saturated fats while increasing intake of monounsaturated fats, such as avocados and olive oil</a:t>
            </a:r>
          </a:p>
          <a:p>
            <a:pPr>
              <a:buFont typeface="Wingdings" pitchFamily="2" charset="2"/>
              <a:buChar char="§"/>
            </a:pPr>
            <a:r>
              <a:rPr lang="en-US" sz="2800" dirty="0" smtClean="0"/>
              <a:t>Lower intake of animal protein and increase the vegetables.</a:t>
            </a:r>
          </a:p>
          <a:p>
            <a:pPr>
              <a:buFont typeface="Wingdings" pitchFamily="2" charset="2"/>
              <a:buChar char="§"/>
            </a:pPr>
            <a:r>
              <a:rPr lang="en-US" sz="2800" dirty="0" smtClean="0"/>
              <a:t>Consume high fat dairy instead of low fat dairy (Harward University study)</a:t>
            </a:r>
          </a:p>
          <a:p>
            <a:pPr>
              <a:buFont typeface="Wingdings" pitchFamily="2" charset="2"/>
              <a:buChar char="§"/>
            </a:pPr>
            <a:r>
              <a:rPr lang="en-US" sz="2800" dirty="0" smtClean="0"/>
              <a:t>To eat more fibre in the diet by adding whole grains, vegetables, fruits.</a:t>
            </a:r>
          </a:p>
          <a:p>
            <a:pPr>
              <a:buFont typeface="Wingdings" pitchFamily="2" charset="2"/>
              <a:buChar char="§"/>
            </a:pPr>
            <a:endParaRPr lang="en-US" sz="2800" dirty="0" smtClean="0">
              <a:solidFill>
                <a:schemeClr val="bg1">
                  <a:lumMod val="95000"/>
                  <a:lumOff val="5000"/>
                </a:schemeClr>
              </a:solidFill>
            </a:endParaRPr>
          </a:p>
          <a:p>
            <a:pPr>
              <a:buFont typeface="Wingdings" pitchFamily="2" charset="2"/>
              <a:buChar char="§"/>
            </a:pPr>
            <a:endParaRPr lang="en-US" dirty="0" smtClean="0">
              <a:solidFill>
                <a:schemeClr val="bg1">
                  <a:lumMod val="95000"/>
                  <a:lumOff val="5000"/>
                </a:schemeClr>
              </a:solidFill>
            </a:endParaRPr>
          </a:p>
          <a:p>
            <a:endParaRPr lang="en-US" dirty="0">
              <a:solidFill>
                <a:schemeClr val="bg1">
                  <a:lumMod val="95000"/>
                  <a:lumOff val="5000"/>
                </a:schemeClr>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Add more vegetarian source of iron such as Legumes,Tofu,Nuts,Seeds and Whole grains.</a:t>
            </a:r>
          </a:p>
          <a:p>
            <a:r>
              <a:rPr lang="en-US" dirty="0" smtClean="0"/>
              <a:t>Folic acid in a dose of 800mg, 3months preconception  Royal jelly, Primriese oil .</a:t>
            </a:r>
          </a:p>
          <a:p>
            <a:pPr>
              <a:buNone/>
            </a:pPr>
            <a:r>
              <a:rPr lang="en-US" dirty="0" smtClean="0"/>
              <a:t>IN MEN</a:t>
            </a:r>
          </a:p>
          <a:p>
            <a:pPr>
              <a:buFont typeface="Wingdings" pitchFamily="2" charset="2"/>
              <a:buChar char="§"/>
            </a:pPr>
            <a:r>
              <a:rPr lang="en-US" dirty="0" smtClean="0"/>
              <a:t> For men also important to maintain healthy body weight as male obesity may affect fertility by altering testosterone and other hormone levels.</a:t>
            </a:r>
          </a:p>
          <a:p>
            <a:pPr>
              <a:buFont typeface="Wingdings" pitchFamily="2" charset="2"/>
              <a:buChar char="§"/>
            </a:pPr>
            <a:r>
              <a:rPr lang="en-US" dirty="0" smtClean="0"/>
              <a:t>No cigarette, no alcohol</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TAKE HOME MESSAGE</a:t>
            </a:r>
            <a:endParaRPr lang="en-US" sz="3200"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457200" y="1143000"/>
            <a:ext cx="8229600" cy="5334000"/>
          </a:xfrm>
        </p:spPr>
        <p:txBody>
          <a:bodyPr/>
          <a:lstStyle/>
          <a:p>
            <a:r>
              <a:rPr lang="en-US" dirty="0" smtClean="0"/>
              <a:t>Vitamin D supplementation is a safe &amp; cheap treatment, which might have some beneficial effects on human reproduction</a:t>
            </a:r>
          </a:p>
          <a:p>
            <a:pPr>
              <a:buNone/>
            </a:pPr>
            <a:r>
              <a:rPr lang="en-US" dirty="0" smtClean="0"/>
              <a:t> Antioxidant  &amp; cell energizing nutrients can improve sperm motility, sperm count &amp; the number of normal sperm cells while reducing damage to sperm DNA ultimately improving the chances of successful pregnancy.</a:t>
            </a:r>
            <a:endParaRPr lang="en-US" dirty="0"/>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cap="none"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REFERENCES</a:t>
            </a:r>
            <a:endParaRPr lang="en-US" cap="none"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0" y="990600"/>
            <a:ext cx="8229600" cy="5410199"/>
          </a:xfrm>
        </p:spPr>
        <p:txBody>
          <a:bodyPr>
            <a:normAutofit/>
          </a:bodyPr>
          <a:lstStyle/>
          <a:p>
            <a:pPr>
              <a:buNone/>
            </a:pPr>
            <a:r>
              <a:rPr lang="en-US" sz="1600" dirty="0" smtClean="0"/>
              <a:t>1)  Holick MF. Vitamin D deficiency. New England Journal of Medicine 2007 357 266–281. (doi:10.1056/NEJMra070553)</a:t>
            </a:r>
          </a:p>
          <a:p>
            <a:pPr>
              <a:buNone/>
            </a:pPr>
            <a:r>
              <a:rPr lang="en-US" sz="1600" dirty="0" smtClean="0"/>
              <a:t>2) Pilz S, Dobnig H, Winklhofer-Roob B, Riedmu¨ ller G, Fischer JE,Seelhorst U, Wellnitz B, Boehm BO &amp; Ma¨rz W. Low serum levels of 25-hydroxyvitamin D predict fatal cancer in patients referred to coronary angiography. Cancer Epidemiology, Biomarkers and </a:t>
            </a:r>
            <a:r>
              <a:rPr lang="fr-FR" sz="1600" dirty="0" smtClean="0"/>
              <a:t>Prévention 2008 17 1228–1233. (doi:10.1158/1055-9965.EPI- </a:t>
            </a:r>
            <a:r>
              <a:rPr lang="en-US" sz="1600" dirty="0" smtClean="0"/>
              <a:t>08-0002)</a:t>
            </a:r>
          </a:p>
          <a:p>
            <a:pPr>
              <a:buNone/>
            </a:pPr>
            <a:r>
              <a:rPr lang="en-US" sz="1600" dirty="0" smtClean="0"/>
              <a:t>3)  Pilz S, Ma¨rz W, Wellnitz B, Seelhorst U, Fahrleitner-Pammer A, Dimai HP, Boehm BO &amp; Dobnig H. Association of vitamin D deficiency with heart failure and sudden cardiac death in a large cross-sectional study of patients referred for coronary angiography. Journal of Clinical Endocrinology and Metabolism 2008 93 3927–3935. (doi:10.1210/jc.2008-0784)</a:t>
            </a:r>
          </a:p>
          <a:p>
            <a:pPr>
              <a:buNone/>
            </a:pPr>
            <a:r>
              <a:rPr lang="en-US" sz="1600" dirty="0" smtClean="0"/>
              <a:t>4)  Benyamini Y, Gozlan M &amp; Kokia E. Variability in the difficulties experienced by women undergoing infertility treatments. Fertility and Sterility 2005 83 275–283. (doi:10.1016/j.fertnstert.2004. 10.014)</a:t>
            </a:r>
          </a:p>
          <a:p>
            <a:pPr>
              <a:buNone/>
            </a:pPr>
            <a:r>
              <a:rPr lang="en-US" sz="1600" dirty="0" smtClean="0"/>
              <a:t>5)  Thonneau P, Marchand S, Tallec A, Ferial ML, Ducot B, Lansac J, Lopes P, Tabaste JM &amp; Spira A. Incidence and main causes of infertility in a resident population (1,850,000) of three French regions (1988–1989). Human Reproduction 1991 6 811–816.</a:t>
            </a:r>
            <a:endParaRPr lang="en-US" sz="1600"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8153400" cy="6096000"/>
          </a:xfrm>
        </p:spPr>
        <p:txBody>
          <a:bodyPr>
            <a:normAutofit/>
          </a:bodyPr>
          <a:lstStyle/>
          <a:p>
            <a:pPr>
              <a:buNone/>
            </a:pPr>
            <a:r>
              <a:rPr lang="en-US" sz="1600" dirty="0" smtClean="0"/>
              <a:t>6)  Forti G &amp; Krausz C. Clinical review 100: evaluation and treatment of the infertile couple. Journal of Clinical Endocrinology and Metabolism 1998 83 4177–4188. (doi:10.1210/jc.83.12. 4177)</a:t>
            </a:r>
          </a:p>
          <a:p>
            <a:pPr>
              <a:buNone/>
            </a:pPr>
            <a:r>
              <a:rPr lang="en-US" sz="1600" dirty="0" smtClean="0"/>
              <a:t>7)  Gyllenborg J, Skakkebaek NE, Nielsen NC, Keiding N &amp; Giwercman A. Secular and seasonal changes in semen quality among young Danish men: a statistical analysis of semen samples from 1927 donor candidates during 1977–1995. International Journal of Andrology 1999 22 28–36. (doi:10.1046/j.1365- 2605.1999.00137.x)</a:t>
            </a:r>
          </a:p>
          <a:p>
            <a:pPr>
              <a:buNone/>
            </a:pPr>
            <a:r>
              <a:rPr lang="en-US" sz="1600" dirty="0" smtClean="0"/>
              <a:t>8)  Jørgensen N, Asklund C, Carlsen E &amp; Skakkebaek NE. Coordinated European investigations of semen quality: results from studies of Scandinavian young men is a matter of concern. International Journal of Andrology 2006 29 54–61. (doi:10.1111/j.1365- 2605.2005.00635.x)</a:t>
            </a:r>
          </a:p>
          <a:p>
            <a:pPr>
              <a:buNone/>
            </a:pPr>
            <a:r>
              <a:rPr lang="en-US" sz="1600" dirty="0" smtClean="0"/>
              <a:t>9)  Zitzmann M. Testosterone deficiency, insulin resistance and the metabolic syndrome. Nature Reviews. Endocrinology 2009 5 673–681. (doi:10.1038/nrendo.2009.212)</a:t>
            </a:r>
          </a:p>
          <a:p>
            <a:pPr>
              <a:buNone/>
            </a:pPr>
            <a:r>
              <a:rPr lang="pl-PL" sz="1600" dirty="0" smtClean="0"/>
              <a:t>10</a:t>
            </a:r>
            <a:r>
              <a:rPr lang="en-US" sz="1600" dirty="0" smtClean="0"/>
              <a:t>) </a:t>
            </a:r>
            <a:r>
              <a:rPr lang="pl-PL" sz="1600" dirty="0" smtClean="0"/>
              <a:t> Wehr E, Pilz S, Boehm BO, Ma¨rz W &amp; Obermayer-Pietsch B.</a:t>
            </a:r>
            <a:r>
              <a:rPr lang="en-US" sz="1600" dirty="0" smtClean="0"/>
              <a:t> Association of vitamin D status with serum androgen levels in men. Clinical Endocrinology 2010 73 243–248. (doi:10.1111/j.1365-2265.2010.03852.x)</a:t>
            </a:r>
          </a:p>
          <a:p>
            <a:pPr>
              <a:buNone/>
            </a:pPr>
            <a:r>
              <a:rPr lang="en-US" sz="1600" dirty="0" smtClean="0"/>
              <a:t>11)  Pilz S, Frisch S, Koertke H, Kuhn J, Dreier J, Obermayer-Pietsch B, Wehr E &amp; Zittermann A. Effect of vitamin D supplementation on testosterone levels in men. Hormone and Metabolic Research 2011 43 223–225. (doi:10.1055/s-0030-1269854</a:t>
            </a:r>
            <a:endParaRPr lang="en-US" sz="1600"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991600" cy="6553200"/>
          </a:xfrm>
        </p:spPr>
        <p:txBody>
          <a:bodyPr>
            <a:noAutofit/>
          </a:bodyPr>
          <a:lstStyle/>
          <a:p>
            <a:pPr>
              <a:buNone/>
            </a:pPr>
            <a:r>
              <a:rPr lang="en-US" sz="1600" dirty="0" smtClean="0"/>
              <a:t>12)  Kovacs CS. Vitamin D in pregnancy and lactation: maternal, fetal, and neonatal outcomes from human and animal studies. American Journal of Clinical Nutrition 2008 88 520S–528S.</a:t>
            </a:r>
          </a:p>
          <a:p>
            <a:pPr>
              <a:buNone/>
            </a:pPr>
            <a:r>
              <a:rPr lang="en-US" sz="1600" dirty="0" smtClean="0"/>
              <a:t>13)  Lewis S, Lucas RM, Halliday J &amp; Ponsonby AL. Vitamin D deficiency and pregnancy: from preconception to birth. Molecular Nutrition and Food Research 2010 54 1092–1102.</a:t>
            </a:r>
          </a:p>
          <a:p>
            <a:pPr>
              <a:buNone/>
            </a:pPr>
            <a:r>
              <a:rPr lang="fr-FR" sz="1600" dirty="0" smtClean="0"/>
              <a:t>14)  Ross AC, Manson JE, Abrams SA, Aloia JF, Brannon PM, </a:t>
            </a:r>
            <a:r>
              <a:rPr lang="en-US" sz="1600" dirty="0" smtClean="0"/>
              <a:t>Clinton SK, Durazo-Arvizu RA, Gallagher JC, Gallo RL, Jones G,Kovacs CS, Mayne ST, Rosen CJ &amp; Shapses SA. The 2011 Report on Dietary Reference Intakes for Calcium and Vitamin D from the Institute of Medicine: What Clinicians Need to Know. Journal of Clinical Endocrinology and Metabolism 2011 96 53–58. (doi:10. 1210/jc.2010-2704)</a:t>
            </a:r>
          </a:p>
          <a:p>
            <a:pPr>
              <a:buNone/>
            </a:pPr>
            <a:r>
              <a:rPr lang="en-US" sz="1600" dirty="0" smtClean="0"/>
              <a:t>15)  Kinuta K, Tanaka H, Moriwake T, Aya K, Kato S &amp; Seino Y. Vitamin D is an important factor in estrogen biosynthesis of both female and male gonads. Endocrinology 2000 141 1317–1324. (doi:10.1210/en.141.4.1317)</a:t>
            </a:r>
          </a:p>
          <a:p>
            <a:pPr>
              <a:buNone/>
            </a:pPr>
            <a:r>
              <a:rPr lang="en-US" sz="1600" dirty="0" smtClean="0"/>
              <a:t>16)  Jones G, Strugnell SA &amp; DeLuca HF. Current understanding of the molecular actions of vitamin D. Physiological Reviews 1998 78 1193–1231.</a:t>
            </a:r>
          </a:p>
          <a:p>
            <a:pPr>
              <a:buNone/>
            </a:pPr>
            <a:r>
              <a:rPr lang="en-US" sz="1600" dirty="0" smtClean="0"/>
              <a:t>17)  Jenster G, Spencer TE, Burcin MM, Tsai SY, Tsai MJ &amp; O’Malley BW. Steroid receptor induction of gene transcription: a two-step model. PNAS 1997 94 7879–7884. (doi:10.1073/ pnas.94.15.7879)</a:t>
            </a:r>
          </a:p>
          <a:p>
            <a:pPr>
              <a:buNone/>
            </a:pPr>
            <a:r>
              <a:rPr lang="en-US" sz="1600" dirty="0" smtClean="0"/>
              <a:t>18)  Bouillon R, Carmeliet G, Verlinden L, van Etten E, Verstuyf A, Luderer HF, Lieben L, Mathieu C &amp; Demay M. Vitamin D and human health: lessons from vitamin D receptor null mice. Endocrine Reviews 2008 29 726–776. (doi:10.1210/er.2008- 0004)</a:t>
            </a:r>
            <a:endParaRPr lang="en-US" sz="16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229600" cy="6400800"/>
          </a:xfrm>
        </p:spPr>
        <p:txBody>
          <a:bodyPr>
            <a:normAutofit/>
          </a:bodyPr>
          <a:lstStyle/>
          <a:p>
            <a:pPr>
              <a:buNone/>
            </a:pPr>
            <a:r>
              <a:rPr lang="en-US" sz="1600" dirty="0" smtClean="0"/>
              <a:t>19)  Agic A, </a:t>
            </a:r>
            <a:r>
              <a:rPr lang="en-US" sz="1600" dirty="0" err="1" smtClean="0"/>
              <a:t>Xu</a:t>
            </a:r>
            <a:r>
              <a:rPr lang="en-US" sz="1600" dirty="0" smtClean="0"/>
              <a:t> H, Altgassen C, Noack F, Wolfler MM, Diedrich K, Friedrich M, Taylor RN &amp; Hornung D. Relative expression of 1,25-dihydroxyvitamin D3 receptor, vitamin D 1a-hydroxylase, vitamin D 24-hydroxylase, and vitamin D 25-hydroxylase in endometriosis and gynecologic cancers. Reproductive Sciences 2007 14 486–497. (doi:10.1177/1933719107304565)</a:t>
            </a:r>
          </a:p>
          <a:p>
            <a:pPr>
              <a:buNone/>
            </a:pPr>
            <a:r>
              <a:rPr lang="en-US" sz="1600" dirty="0" smtClean="0"/>
              <a:t>20)  Parikh G, Varadinova M, Suwandhi P, Araki T, Rosenwaks Z, Poretsky L &amp; Seto-Young D. Vitamin D regulates steroidogenesis and insulin-like growth factor binding protein-1 (IGFBP-1) production in human ovarian cells. Hormone and Metabolic Research 2010 42 754–757. (doi:10.1055/s-0030-1262837)</a:t>
            </a:r>
          </a:p>
          <a:p>
            <a:pPr>
              <a:buNone/>
            </a:pPr>
            <a:r>
              <a:rPr lang="en-US" sz="1600" dirty="0" smtClean="0"/>
              <a:t>21)  Tanamura A, Nomura S, Kurauchi O, Furui T, Mizutani S &amp; Tomoda Y. Purification and characterization of 1,25(OH)2D3 receptor from human placenta. Journal of Obstetrics and  Gynaecology 1995 21 631–639.</a:t>
            </a:r>
          </a:p>
          <a:p>
            <a:pPr>
              <a:buNone/>
            </a:pPr>
            <a:r>
              <a:rPr lang="en-US" sz="1600" dirty="0" smtClean="0"/>
              <a:t>22)  Henry HL &amp; Norman AW. Vitamin D: metabolism and biological actions. Annual Review of Nutrition 1984 4 493–520. (doi:10. 1146/annurev.nu.04.070184.002425) 774 E Lerchbaum and B Obermayer-Pietsch EUROPEAN JOURNAL OF ENDOCRINOLOGY (2012) 166 www.eje-online.org</a:t>
            </a:r>
          </a:p>
          <a:p>
            <a:pPr>
              <a:buNone/>
            </a:pPr>
            <a:r>
              <a:rPr lang="pt-BR" sz="1600" dirty="0" smtClean="0"/>
              <a:t>23)  Pe´rez-Fernandez R, Alonso M, Segura C, Mun˜oz I, Garcı´a- </a:t>
            </a:r>
            <a:r>
              <a:rPr lang="en-US" sz="1600" dirty="0" smtClean="0"/>
              <a:t>Caballero T &amp; Diguez C. Vitamin D receptor gene expression in human pituitary gland. Life Sciences 1997 60 35–42. (doi:10. 1016/S0024-3205(96)00586-3)</a:t>
            </a:r>
          </a:p>
          <a:p>
            <a:pPr>
              <a:buNone/>
            </a:pPr>
            <a:r>
              <a:rPr lang="it-IT" sz="1600" dirty="0" smtClean="0"/>
              <a:t>24)  Vigano` P, Lattuada D, Mangioni S, Ermellino L, Vignali M, Caporizzo E, Panina-Bordignon P, Besozzi M &amp; Di Blasio AM. </a:t>
            </a:r>
            <a:r>
              <a:rPr lang="en-US" sz="1600" dirty="0" smtClean="0"/>
              <a:t>Cycling and early pregnant endometrium as a site of regulated expression of the vitamin D system. Journal of Molecular Endocrinology 2006 36 415–424. (doi:10.1677/jme.1.01946)</a:t>
            </a:r>
            <a:endParaRPr lang="en-US" sz="1600"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229600" cy="6477000"/>
          </a:xfrm>
        </p:spPr>
        <p:txBody>
          <a:bodyPr>
            <a:noAutofit/>
          </a:bodyPr>
          <a:lstStyle/>
          <a:p>
            <a:pPr>
              <a:buNone/>
            </a:pPr>
            <a:r>
              <a:rPr lang="en-US" sz="1600" dirty="0" smtClean="0"/>
              <a:t>25)  Johnson JA, Grande JP, Roche PC &amp; Kumar R. Immunohistochemical detection and distribution of the 1,25-dihydroxyvitamin D3 receptor in rat reproductive tissues. Histochemistry and Cell Biology 1996 105 7–15. (doi:10.1007/BF01450873)</a:t>
            </a:r>
          </a:p>
          <a:p>
            <a:pPr>
              <a:buNone/>
            </a:pPr>
            <a:r>
              <a:rPr lang="en-US" sz="1600" dirty="0" smtClean="0"/>
              <a:t>26)  Merke J, Hu¨ gel U &amp; Ritz E. Nuclear testicular 1,25-dihydroxyvitamin D3 receptors in Sertoli cells and seminiferous tubules of adult rodents. Biochemical and Biophysical Research Communications 1985 127 303–309. (doi:10.1016/S0006-291X(85) 80159-5)</a:t>
            </a:r>
          </a:p>
          <a:p>
            <a:pPr>
              <a:buNone/>
            </a:pPr>
            <a:r>
              <a:rPr lang="en-US" sz="1600" dirty="0" smtClean="0"/>
              <a:t>27)  Habib FK, Maddy SQ &amp; Gelly KJ. Characterisation of receptors for 1,25-dihydroxyvitamin D3 in the human testis. Journal of Steroid Biochemistry 1990 35 195–199. (doi:10.1016/0022-4731 (90)90274-V)</a:t>
            </a:r>
          </a:p>
          <a:p>
            <a:pPr>
              <a:buNone/>
            </a:pPr>
            <a:r>
              <a:rPr lang="en-US" sz="1600" dirty="0" smtClean="0"/>
              <a:t>28)  Corbett ST, Hill O &amp; Nangia AK. Vitamin D receptor found in human sperm. Urology 2006 68 1345–1349. (doi:10.1016/j. urology.2006.09.011)</a:t>
            </a:r>
          </a:p>
          <a:p>
            <a:pPr>
              <a:buNone/>
            </a:pPr>
            <a:r>
              <a:rPr lang="pt-BR" sz="1600" dirty="0" smtClean="0"/>
              <a:t>29)  Aquila S, Guido C, Perrotta I, Tripepi S, Nastro A &amp; Ando` S. </a:t>
            </a:r>
            <a:r>
              <a:rPr lang="en-US" sz="1600" dirty="0" smtClean="0"/>
              <a:t>Human sperm anatomy: ultrastructural localization of 1a,25- dihydroxyvitamin D receptor and its possible role in the human male gamete. Journal of Anatomy 2008 213 555–564. (doi:10. 1111/j.1469-7580.2008.00975.x)</a:t>
            </a:r>
          </a:p>
          <a:p>
            <a:pPr>
              <a:buNone/>
            </a:pPr>
            <a:r>
              <a:rPr lang="nb-NO" sz="1600" dirty="0" smtClean="0"/>
              <a:t>30)  Blomberg Jensen M, Nielsen JE, Jørgensen A, Rajpert-De Meyts E, </a:t>
            </a:r>
            <a:r>
              <a:rPr lang="en-US" sz="1600" dirty="0" smtClean="0"/>
              <a:t>Kristensen DM, Jørgensen N, Skakkebaek NE, Juul A &amp; Leffers H. Vitamin D receptor and vitamin D metabolizing enzymes are expressed in the human male reproductive tract. Human </a:t>
            </a:r>
            <a:r>
              <a:rPr lang="fr-FR" sz="1600" dirty="0" smtClean="0"/>
              <a:t>Reproduction 2010 25 1303–1311. (doi:10.1093/hum </a:t>
            </a:r>
            <a:r>
              <a:rPr lang="fr-FR" sz="1600" dirty="0" err="1" smtClean="0"/>
              <a:t>rep</a:t>
            </a:r>
            <a:r>
              <a:rPr lang="fr-FR" sz="1600" dirty="0" smtClean="0"/>
              <a:t> / </a:t>
            </a:r>
            <a:r>
              <a:rPr lang="en-US" sz="1600" dirty="0" smtClean="0"/>
              <a:t>deq024</a:t>
            </a:r>
            <a:endParaRPr lang="en-US" sz="16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8305800" cy="6248400"/>
          </a:xfrm>
        </p:spPr>
        <p:txBody>
          <a:bodyPr>
            <a:normAutofit/>
          </a:bodyPr>
          <a:lstStyle/>
          <a:p>
            <a:pPr>
              <a:buNone/>
            </a:pPr>
            <a:r>
              <a:rPr lang="en-US" sz="1600" dirty="0" smtClean="0"/>
              <a:t>31)  Sun T, Zhao Y, Mangelsdorf DJ &amp; Simpson ER. Characterization of a region upstream of exon I.1 of the human CYP19 (aromatase) gene that mediates regulation by retinoids in human choriocarcinoma cells. Endocrinology 1998 139 1684–1691. (doi:10. 1210/en.139.4.1684)</a:t>
            </a:r>
          </a:p>
          <a:p>
            <a:pPr>
              <a:buNone/>
            </a:pPr>
            <a:r>
              <a:rPr lang="en-US" sz="1600" dirty="0" smtClean="0"/>
              <a:t>32)  Barrera D, Avila E, Herna´ndez G,Me´ndez I, Gonza´lez L, Halhali A, Larrea F, Morales A &amp; Dı´az L. Calcitriol affects hCG gene transcription in cultured human syncytiotrophoblasts. Reproductive Biology and Endocrinology 2008 6 3. (doi:10.1186/1477- 7827-6-3)</a:t>
            </a:r>
          </a:p>
          <a:p>
            <a:pPr>
              <a:buNone/>
            </a:pPr>
            <a:r>
              <a:rPr lang="pt-BR" sz="1600" dirty="0" smtClean="0"/>
              <a:t>33)  Barrera D, Avila E, Herna´ndez G, Halhali A, Biruete B, Larrea F &amp; </a:t>
            </a:r>
            <a:r>
              <a:rPr lang="en-US" sz="1600" dirty="0" smtClean="0"/>
              <a:t>Dı´az L. Estradiol and progesterone synthesis in human placenta is stimulated by calcitriol. Journal of Steroid Biochemistry and Molecular Biology 2007 103 529–532. (doi:10.1016/ j.jsbmb. 2006.12.097)</a:t>
            </a:r>
          </a:p>
          <a:p>
            <a:pPr>
              <a:buNone/>
            </a:pPr>
            <a:r>
              <a:rPr lang="en-US" sz="1600" dirty="0" smtClean="0"/>
              <a:t>34)  Tuan RS, Moore CJ, Brittingham JW, Kirwin JJ, Akins RE &amp; Wong M. In vitro study of placental trophoblast calcium uptake using JEG-3 human choriocarcinoma cells. Journal of Cell Science 1991 98 333–342.</a:t>
            </a:r>
          </a:p>
          <a:p>
            <a:pPr>
              <a:buNone/>
            </a:pPr>
            <a:r>
              <a:rPr lang="en-US" sz="1600" dirty="0" smtClean="0"/>
              <a:t>35)  Stephanou A, Ross R &amp; Handwerger S. Regulation of human placental lactogen expression by 1,25-dihydroxyvitamin D3. </a:t>
            </a:r>
            <a:r>
              <a:rPr lang="fr-FR" sz="1600" dirty="0" smtClean="0"/>
              <a:t>Endocrinology 1994 135 2651–2656. (doi:10.1210/en.135.6. </a:t>
            </a:r>
            <a:r>
              <a:rPr lang="en-US" sz="1600" dirty="0" smtClean="0"/>
              <a:t>2651)</a:t>
            </a:r>
          </a:p>
          <a:p>
            <a:pPr>
              <a:buNone/>
            </a:pPr>
            <a:r>
              <a:rPr lang="en-US" sz="1600" dirty="0" smtClean="0"/>
              <a:t>36)  Du H, Daftary GS, Lalwani SI &amp; Taylor HS. Direct regulation of HOXA10 by 1,25-(OH)2D3 in human myelomonocytic cells and human endometrial stromal cells. Molecular Endocrinology 2005 19 2222–2233. (doi:10.1210/me.2004-0336)</a:t>
            </a:r>
            <a:endParaRPr lang="en-US" sz="1600"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8534400" cy="6477000"/>
          </a:xfrm>
        </p:spPr>
        <p:txBody>
          <a:bodyPr>
            <a:noAutofit/>
          </a:bodyPr>
          <a:lstStyle/>
          <a:p>
            <a:pPr>
              <a:buNone/>
            </a:pPr>
            <a:r>
              <a:rPr lang="en-US" sz="1600" dirty="0" smtClean="0"/>
              <a:t>37)  Bagot CN, Troy PJ &amp; Taylor HS. Alteration of maternal Hoxa10 expression by in vivo gene transfection affects implantation. Gene Therapy 2000 7 1378–1384. (doi:10.1038/sj.gt.3301245)</a:t>
            </a:r>
          </a:p>
          <a:p>
            <a:pPr>
              <a:buNone/>
            </a:pPr>
            <a:r>
              <a:rPr lang="en-US" sz="1600" dirty="0" smtClean="0"/>
              <a:t>38 ) Hirai T, Tsujimura A, Ueda T, Fujita K, Matsuoka Y, Takao T, Miyagawa Y, Koike N &amp; Okuyama A. Effect of 1,25-dihydroxyvitamin D on testicular morphology and gene expression in experimental cryptorchid mouse: testis specific </a:t>
            </a:r>
            <a:r>
              <a:rPr lang="en-US" sz="1600" dirty="0" err="1" smtClean="0"/>
              <a:t>cDNA</a:t>
            </a:r>
            <a:r>
              <a:rPr lang="en-US" sz="1600" dirty="0" smtClean="0"/>
              <a:t> microarray analysis and potential implication in male infertility. Journal of Urology 2009 181 1487–1492. (doi:10.1016/j.juro.2008.11. 007)</a:t>
            </a:r>
          </a:p>
          <a:p>
            <a:pPr>
              <a:buNone/>
            </a:pPr>
            <a:r>
              <a:rPr lang="en-US" sz="1600" dirty="0" smtClean="0"/>
              <a:t>39)  Selva DM, Hirsch-</a:t>
            </a:r>
            <a:r>
              <a:rPr lang="en-US" sz="1600" dirty="0" err="1" smtClean="0"/>
              <a:t>Reinshagen</a:t>
            </a:r>
            <a:r>
              <a:rPr lang="en-US" sz="1600" dirty="0" smtClean="0"/>
              <a:t> V, Burgess B, Zhou S, Chan J, McIsaac S, Hayden MR, Hammond GL, Vogl AW&amp;Wellington CL. The ATP-binding cassette transporter 1 mediates lipid efflux from Sertoli cells and influences male fertility. Journal of Lipid Research 2004 45 1040–1050. (doi:10.1194/jlr.M400007-JLR200)</a:t>
            </a:r>
          </a:p>
          <a:p>
            <a:pPr>
              <a:buNone/>
            </a:pPr>
            <a:r>
              <a:rPr lang="it-IT" sz="1600" dirty="0" smtClean="0"/>
              <a:t>40)  Zanatta L, Zamoner A, Gonc¸alves R, Zanatta AP, Bouraı¨ma- </a:t>
            </a:r>
            <a:r>
              <a:rPr lang="en-US" sz="1600" dirty="0" smtClean="0"/>
              <a:t>Lelong H, Bois C, Carreau S &amp; Silva FR. Effect of 1a,25- </a:t>
            </a:r>
            <a:r>
              <a:rPr lang="it-IT" sz="1600" dirty="0" smtClean="0"/>
              <a:t>dihydroxyvitamin D(3) in plasma membrane targets in immature </a:t>
            </a:r>
            <a:r>
              <a:rPr lang="en-US" sz="1600" dirty="0" smtClean="0"/>
              <a:t>rat testis: ionic channels and g-</a:t>
            </a:r>
            <a:r>
              <a:rPr lang="en-US" sz="1600" dirty="0" err="1" smtClean="0"/>
              <a:t>glutamyl</a:t>
            </a:r>
            <a:r>
              <a:rPr lang="en-US" sz="1600" dirty="0" smtClean="0"/>
              <a:t> transpeptidase activity. Archives of Biochemistry and Biophysics 2011 515 46–53. (doi:10. 1016/j.abb.2011.09.001)</a:t>
            </a:r>
          </a:p>
          <a:p>
            <a:pPr>
              <a:buNone/>
            </a:pPr>
            <a:r>
              <a:rPr lang="en-US" sz="1600" dirty="0" smtClean="0"/>
              <a:t>41)  Zanatta L, Zamoner A, Zanatta AP, Bouraı¨ma-Lelong H, Delalande C, Bois C, Carreau S &amp; Silva FR. Nongenomic and genomic effects of 1a,25(OH)2 vitamin D3 in rat testis. Life </a:t>
            </a:r>
            <a:r>
              <a:rPr lang="fr-FR" sz="1600" dirty="0" smtClean="0"/>
              <a:t>Sciences 2011 89 515–523. (</a:t>
            </a:r>
            <a:r>
              <a:rPr lang="fr-FR" sz="1600" dirty="0" err="1" smtClean="0"/>
              <a:t>doi</a:t>
            </a:r>
            <a:r>
              <a:rPr lang="fr-FR" sz="1600" dirty="0" smtClean="0"/>
              <a:t>:10.1016/j.lfs.2011.04.008)</a:t>
            </a:r>
          </a:p>
          <a:p>
            <a:pPr>
              <a:buNone/>
            </a:pPr>
            <a:r>
              <a:rPr lang="en-US" sz="1600" dirty="0" smtClean="0"/>
              <a:t>42)  Nangia V, Matin A, Bhojwani K, Kulkarni M, Yadav M &amp; Jonas JB. Testicular maturation arrest to testis cancer: spectrum of expression of the vitamin D receptor and vitamin D treatment in vitro. Journal of Urology 2007 178 1092–1096. (doi:10.1016/ j.juro.2007.05.009)</a:t>
            </a:r>
            <a:endParaRPr lang="en-US" sz="1600"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305800" cy="6172200"/>
          </a:xfrm>
        </p:spPr>
        <p:txBody>
          <a:bodyPr>
            <a:noAutofit/>
          </a:bodyPr>
          <a:lstStyle/>
          <a:p>
            <a:pPr>
              <a:buNone/>
            </a:pPr>
            <a:r>
              <a:rPr lang="en-US" sz="1600" dirty="0" smtClean="0"/>
              <a:t>43)</a:t>
            </a:r>
            <a:r>
              <a:rPr lang="en-US" sz="1600" dirty="0" err="1" smtClean="0"/>
              <a:t>Somjen</a:t>
            </a:r>
            <a:r>
              <a:rPr lang="en-US" sz="1600" dirty="0" smtClean="0"/>
              <a:t> D, Katzburg S, Stern N, Kohen F, Sharon O, Limor R, Jaccard N, Hendel D &amp; Weisman Y. 25 Hydroxy-vitamin D(3)-1a hydroxylase expression and activity in cultured human osteoblasts and their modulation by parathyroid hormone, estrogenic compounds and dihydrotestosterone. Journal of Steroid Biochemistry and Molecular Biology 2007 107 238–244. (doi:10.1016/j. jsbmb.2007.03.048)</a:t>
            </a:r>
          </a:p>
          <a:p>
            <a:pPr>
              <a:buNone/>
            </a:pPr>
            <a:r>
              <a:rPr lang="pt-BR" sz="1600" dirty="0" smtClean="0"/>
              <a:t>44)  Menegaz D, Rosso A, Royer C, Leite LD, Santos AR &amp; Silva FR. </a:t>
            </a:r>
            <a:r>
              <a:rPr lang="en-US" sz="1600" dirty="0" smtClean="0"/>
              <a:t>Role of 1a,25(OH)2 vitamin D3 on a-[1-(14)C]</a:t>
            </a:r>
            <a:r>
              <a:rPr lang="en-US" sz="1600" dirty="0" err="1" smtClean="0"/>
              <a:t>MeAIB</a:t>
            </a:r>
            <a:r>
              <a:rPr lang="en-US" sz="1600" dirty="0" smtClean="0"/>
              <a:t> accumulation in immature rat testis. Steroids 2009 74 264–269. (doi:10. 1016/j.steroids.2008.11.015)</a:t>
            </a:r>
          </a:p>
          <a:p>
            <a:pPr>
              <a:buNone/>
            </a:pPr>
            <a:r>
              <a:rPr lang="en-US" sz="1600" dirty="0" smtClean="0"/>
              <a:t>45)  Akerstrom VL &amp; Walters MR. Physiological effects of 1,25- dihydroxyvitamin D3 in TM4 Sertoli cell line. American Journal of Physiology 1992 262 E884–E889.</a:t>
            </a:r>
          </a:p>
          <a:p>
            <a:pPr>
              <a:buNone/>
            </a:pPr>
            <a:r>
              <a:rPr lang="pt-BR" sz="1600" dirty="0" smtClean="0"/>
              <a:t>46)  Aquila S, Guido C, Middea E, Perrotta I, Bruno R, Pellegrino M &amp; </a:t>
            </a:r>
            <a:r>
              <a:rPr lang="en-US" sz="1600" dirty="0" smtClean="0"/>
              <a:t>Ando` S. Human male gamete endocrinology: 1a, 25-dihydroxyvitamin D3 (1,25(OH)2D3) regulates different aspects of human sperm biology and metabolism. Reproductive Biology and Endocrinology 2009 7 140. (doi:10.1186/1477-7827-7-140)</a:t>
            </a:r>
          </a:p>
          <a:p>
            <a:pPr>
              <a:buNone/>
            </a:pPr>
            <a:r>
              <a:rPr lang="en-US" sz="1600" dirty="0" smtClean="0"/>
              <a:t>47 ) De Felici M, Dolci S &amp; Siracusa G. An increase of intracellular free Ca2C is essential for spontaneous meiotic resumption by mouse oocytes. Journal of Experimental Zoology 1991 260 401–405. (doi:10.1002/jez.1402600314)</a:t>
            </a:r>
          </a:p>
          <a:p>
            <a:pPr>
              <a:buNone/>
            </a:pPr>
            <a:r>
              <a:rPr lang="en-US" sz="1600" dirty="0" smtClean="0"/>
              <a:t>48)  Halhali A, Acker GM &amp; Garabe´dian M. 1,25-Dihydroxyvitamin D3 induces in vivo the decidualization of rat endometrial cells. Journal of Reproduction and Fertility 1991 91 59–64. (doi:10. 1530/jrf.0.0910059</a:t>
            </a:r>
            <a:endParaRPr lang="en-US" sz="1600"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7772400" cy="5867400"/>
          </a:xfrm>
        </p:spPr>
        <p:txBody>
          <a:bodyPr>
            <a:normAutofit/>
          </a:bodyPr>
          <a:lstStyle/>
          <a:p>
            <a:pPr>
              <a:lnSpc>
                <a:spcPct val="110000"/>
              </a:lnSpc>
              <a:buNone/>
            </a:pPr>
            <a:r>
              <a:rPr lang="en-US" sz="1600" dirty="0" smtClean="0"/>
              <a:t>49 ) Horii I, Takizawa S &amp; Fujii T. Effect of 1,25-dihydroxyvitamin D3 on the female reproductive system in rats. Journal of Toxicological </a:t>
            </a:r>
            <a:r>
              <a:rPr lang="fr-FR" sz="1600" dirty="0" smtClean="0"/>
              <a:t>Sciences 1992 17 91–105. (</a:t>
            </a:r>
            <a:r>
              <a:rPr lang="fr-FR" sz="1600" dirty="0" err="1" smtClean="0"/>
              <a:t>doi</a:t>
            </a:r>
            <a:r>
              <a:rPr lang="fr-FR" sz="1600" dirty="0" smtClean="0"/>
              <a:t>:10.2131/</a:t>
            </a:r>
            <a:r>
              <a:rPr lang="fr-FR" sz="1600" dirty="0" err="1" smtClean="0"/>
              <a:t>jts</a:t>
            </a:r>
            <a:r>
              <a:rPr lang="fr-FR" sz="1600" dirty="0" smtClean="0"/>
              <a:t>.17.91)</a:t>
            </a:r>
          </a:p>
          <a:p>
            <a:pPr>
              <a:lnSpc>
                <a:spcPct val="110000"/>
              </a:lnSpc>
              <a:buNone/>
            </a:pPr>
            <a:r>
              <a:rPr lang="en-US" sz="1600" dirty="0" smtClean="0"/>
              <a:t>50)  Hamden K, Carreau S, Jamoussi K, Ayadi F, Garmazi F, Mezgenni N &amp; Elfeki A. Inhibitory effects of 1a, 25dihydroxyvitamin D3 and Ajuga iva extract on oxidative stress, toxicity and hypo-fertility in diabetic rat testes. Journal of Physiology and Biochemistry 2008 64 231–239. (doi:10.1007/BF03216108)</a:t>
            </a:r>
          </a:p>
          <a:p>
            <a:pPr>
              <a:lnSpc>
                <a:spcPct val="110000"/>
              </a:lnSpc>
              <a:buNone/>
            </a:pPr>
            <a:r>
              <a:rPr lang="en-US" sz="1600" dirty="0" smtClean="0"/>
              <a:t>51)  Kwiecinski GG, Petrie GI &amp; DeLuca HF. 1,25-Dihydroxyvitamin D3 restores fertility of vitamin D-deficient female rats. American Journal of Physiology 1989 256 E483–E487.</a:t>
            </a:r>
          </a:p>
          <a:p>
            <a:pPr>
              <a:lnSpc>
                <a:spcPct val="110000"/>
              </a:lnSpc>
              <a:buNone/>
            </a:pPr>
            <a:r>
              <a:rPr lang="en-US" sz="1600" dirty="0" smtClean="0"/>
              <a:t>52) Kwiecinski GG, Petrie GI &amp; DeLuca HF. Vitamin D is necessary for</a:t>
            </a:r>
          </a:p>
          <a:p>
            <a:pPr>
              <a:lnSpc>
                <a:spcPct val="110000"/>
              </a:lnSpc>
              <a:buNone/>
            </a:pPr>
            <a:r>
              <a:rPr lang="en-US" sz="1600" dirty="0" smtClean="0"/>
              <a:t>       reproductive functions of the male rat. Journal of Nutrition 1989</a:t>
            </a:r>
          </a:p>
          <a:p>
            <a:pPr>
              <a:lnSpc>
                <a:spcPct val="110000"/>
              </a:lnSpc>
              <a:buNone/>
            </a:pPr>
            <a:r>
              <a:rPr lang="en-US" sz="1600" dirty="0" smtClean="0"/>
              <a:t>       119 741–744.</a:t>
            </a:r>
          </a:p>
          <a:p>
            <a:pPr>
              <a:lnSpc>
                <a:spcPct val="110000"/>
              </a:lnSpc>
              <a:buNone/>
            </a:pPr>
            <a:r>
              <a:rPr lang="en-US" sz="1600" dirty="0" smtClean="0"/>
              <a:t>53) Osmundsen BC, Huang HF, Anderson MB, Christakos S &amp; Walters MR. Multiple sites of action of the vitamin D endocrine system: FSH stimulation of testis 1,25-dihydroxyvitamin D3 receptors. Journal of Steroid Biochemistry 1989 34 339–343. (doi:10.1016/0022-4731(89)90105-2)</a:t>
            </a:r>
            <a:endParaRPr lang="en-US" sz="1600"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7620000" cy="5922336"/>
          </a:xfrm>
        </p:spPr>
        <p:txBody>
          <a:bodyPr>
            <a:normAutofit/>
          </a:bodyPr>
          <a:lstStyle/>
          <a:p>
            <a:pPr>
              <a:lnSpc>
                <a:spcPct val="110000"/>
              </a:lnSpc>
              <a:buFont typeface="Wingdings" pitchFamily="2" charset="2"/>
              <a:buChar char="v"/>
            </a:pPr>
            <a:r>
              <a:rPr lang="en-US" sz="1600" dirty="0" smtClean="0"/>
              <a:t>SPERM OXIDATIVE STRESS AND THE EFFECT OF AN ORAL VITAMIN E AND SELENIUM SUPPLEMENT ON SEMEN QUALITY IN INFERTILE MEN.L.KESKES- AMMAR, N. FEKI-CHAKROUN, T.REBAI, Z.SAHNOUN, H. GHOZZI, S.HAMMAMI,K.ZGHAL, H.FKI, J.DAMAK and A.BAHLOUL systems Biology  in Reproductive Medicine 2003 49:2, 83-94</a:t>
            </a:r>
          </a:p>
          <a:p>
            <a:pPr>
              <a:lnSpc>
                <a:spcPct val="110000"/>
              </a:lnSpc>
              <a:buFont typeface="Wingdings" pitchFamily="2" charset="2"/>
              <a:buChar char="v"/>
            </a:pPr>
            <a:r>
              <a:rPr lang="en-US" sz="1600" dirty="0" smtClean="0"/>
              <a:t>Selenium –Vitamin E supplementation in infertile men Effects on semen parameters and micronutrient levels and distribution. Denis Vezina Francois Mauffette, Kenneth D.Roberts and Gilles Bleau</a:t>
            </a:r>
          </a:p>
          <a:p>
            <a:pPr>
              <a:lnSpc>
                <a:spcPct val="110000"/>
              </a:lnSpc>
              <a:buFont typeface="Wingdings" pitchFamily="2" charset="2"/>
              <a:buChar char="v"/>
            </a:pPr>
            <a:r>
              <a:rPr lang="en-US" sz="1600" dirty="0" smtClean="0"/>
              <a:t>Effect of Ascorbic Acid  on male fertility. EARL B. DAWSON, WILLIAM A.HARRIS,  WILLIAM E.RANKIN, LEONARD A. CHARPENTIER, WILLIAM  J. Mc GANITY</a:t>
            </a:r>
          </a:p>
          <a:p>
            <a:pPr>
              <a:lnSpc>
                <a:spcPct val="110000"/>
              </a:lnSpc>
              <a:buFont typeface="Wingdings" pitchFamily="2" charset="2"/>
              <a:buChar char="v"/>
            </a:pPr>
            <a:r>
              <a:rPr lang="en-US" sz="1600" dirty="0" smtClean="0"/>
              <a:t>Evaluation of oxidative DNA damage in human sperm and its association with male infertility</a:t>
            </a:r>
          </a:p>
          <a:p>
            <a:pPr>
              <a:lnSpc>
                <a:spcPct val="110000"/>
              </a:lnSpc>
              <a:buFont typeface="Wingdings" pitchFamily="2" charset="2"/>
              <a:buChar char="v"/>
            </a:pPr>
            <a:r>
              <a:rPr lang="en-US" sz="1600" dirty="0" smtClean="0"/>
              <a:t>H.M. shen, S.E  Chia and C.N. Ong Department of Community, Occupational , and Family Medicine, Faculty of Medicine, National University of Singapore, Republic of Singapore</a:t>
            </a:r>
            <a:endParaRPr lang="en-US" sz="1600" dirty="0"/>
          </a:p>
        </p:txBody>
      </p:sp>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528</TotalTime>
  <Words>4065</Words>
  <Application>Microsoft Office PowerPoint</Application>
  <PresentationFormat>On-screen Show (4:3)</PresentationFormat>
  <Paragraphs>228</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Opulent</vt:lpstr>
      <vt:lpstr>VITAMIN D, ANTIOXIDANTS, Nutrition, NEW LOOK IN INFERTILITY</vt:lpstr>
      <vt:lpstr>Slide 2</vt:lpstr>
      <vt:lpstr>a)CLASSICAL VITAMIN D EFFECTS</vt:lpstr>
      <vt:lpstr>b) NON CLASSICAL VITAMIN D EFFECTS</vt:lpstr>
      <vt:lpstr>Slide 5</vt:lpstr>
      <vt:lpstr>Slide 6</vt:lpstr>
      <vt:lpstr>Slide 7</vt:lpstr>
      <vt:lpstr>Slide 8</vt:lpstr>
      <vt:lpstr>Slide 9</vt:lpstr>
      <vt:lpstr>VIT D SUPPLEMENTATION</vt:lpstr>
      <vt:lpstr>ANTIOXIDANTS</vt:lpstr>
      <vt:lpstr>Slide 12</vt:lpstr>
      <vt:lpstr>ANTIOXIDANTS</vt:lpstr>
      <vt:lpstr>COENZYMES (CoQ10) </vt:lpstr>
      <vt:lpstr>VITAMIN C </vt:lpstr>
      <vt:lpstr>LIPOIC ACID</vt:lpstr>
      <vt:lpstr>EFFECTS OF ANTIOXIDANTS</vt:lpstr>
      <vt:lpstr>ANTIOXIDANTS WORK BEST AS A NETWORK</vt:lpstr>
      <vt:lpstr>VITAMINS CAN INCREASE FERTILITY</vt:lpstr>
      <vt:lpstr>NUTRITION</vt:lpstr>
      <vt:lpstr>Slide 21</vt:lpstr>
      <vt:lpstr>TAKE HOME MESSAGE</vt:lpstr>
      <vt:lpstr>REFERENCES</vt:lpstr>
      <vt:lpstr>Slide 24</vt:lpstr>
      <vt:lpstr>Slide 25</vt:lpstr>
      <vt:lpstr>Slide 26</vt:lpstr>
      <vt:lpstr>Slide 27</vt:lpstr>
      <vt:lpstr>Slide 28</vt:lpstr>
      <vt:lpstr>Slide 29</vt:lpstr>
      <vt:lpstr>Slide 30</vt:lpstr>
      <vt:lpstr>Slide 31</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Jeny</dc:creator>
  <cp:lastModifiedBy>Jeny</cp:lastModifiedBy>
  <cp:revision>70</cp:revision>
  <dcterms:created xsi:type="dcterms:W3CDTF">2015-02-11T12:41:15Z</dcterms:created>
  <dcterms:modified xsi:type="dcterms:W3CDTF">2015-02-23T06:13:05Z</dcterms:modified>
</cp:coreProperties>
</file>